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Default Extension="xlsm" ContentType="application/vnd.ms-excel.sheet.macroEnabled.12"/>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24.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diagrams/data7.xml" ContentType="application/vnd.openxmlformats-officedocument.drawingml.diagramData+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charts/chart10.xml" ContentType="application/vnd.openxmlformats-officedocument.drawingml.chart+xml"/>
  <Override PartName="/ppt/diagrams/data3.xml" ContentType="application/vnd.openxmlformats-officedocument.drawingml.diagramData+xml"/>
  <Override PartName="/ppt/charts/chart4.xml" ContentType="application/vnd.openxmlformats-officedocument.drawingml.chart+xml"/>
  <Override PartName="/ppt/diagrams/colors5.xml" ContentType="application/vnd.openxmlformats-officedocument.drawingml.diagramColors+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xls" ContentType="application/vnd.ms-excel"/>
  <Default Extension="wmf" ContentType="image/x-wmf"/>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Default Extension="tiff" ContentType="image/tiff"/>
  <Override PartName="/ppt/diagrams/data5.xml" ContentType="application/vnd.openxmlformats-officedocument.drawingml.diagramData+xml"/>
  <Override PartName="/ppt/diagrams/colors7.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diagrams/quickStyle6.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handoutMasterIdLst>
    <p:handoutMasterId r:id="rId74"/>
  </p:handoutMasterIdLst>
  <p:sldIdLst>
    <p:sldId id="1628" r:id="rId2"/>
    <p:sldId id="1636" r:id="rId3"/>
    <p:sldId id="1630" r:id="rId4"/>
    <p:sldId id="573" r:id="rId5"/>
    <p:sldId id="1573" r:id="rId6"/>
    <p:sldId id="1667" r:id="rId7"/>
    <p:sldId id="1668" r:id="rId8"/>
    <p:sldId id="1653" r:id="rId9"/>
    <p:sldId id="1656" r:id="rId10"/>
    <p:sldId id="1657" r:id="rId11"/>
    <p:sldId id="1654" r:id="rId12"/>
    <p:sldId id="1655" r:id="rId13"/>
    <p:sldId id="1660" r:id="rId14"/>
    <p:sldId id="1647" r:id="rId15"/>
    <p:sldId id="1648" r:id="rId16"/>
    <p:sldId id="1649" r:id="rId17"/>
    <p:sldId id="1646" r:id="rId18"/>
    <p:sldId id="536" r:id="rId19"/>
    <p:sldId id="1650" r:id="rId20"/>
    <p:sldId id="1670" r:id="rId21"/>
    <p:sldId id="634" r:id="rId22"/>
    <p:sldId id="1666" r:id="rId23"/>
    <p:sldId id="1663" r:id="rId24"/>
    <p:sldId id="1664" r:id="rId25"/>
    <p:sldId id="1665" r:id="rId26"/>
    <p:sldId id="1642" r:id="rId27"/>
    <p:sldId id="1637" r:id="rId28"/>
    <p:sldId id="1671" r:id="rId29"/>
    <p:sldId id="1672" r:id="rId30"/>
    <p:sldId id="1674" r:id="rId31"/>
    <p:sldId id="1675" r:id="rId32"/>
    <p:sldId id="1673" r:id="rId33"/>
    <p:sldId id="1676" r:id="rId34"/>
    <p:sldId id="1599" r:id="rId35"/>
    <p:sldId id="1604" r:id="rId36"/>
    <p:sldId id="1651" r:id="rId37"/>
    <p:sldId id="1621" r:id="rId38"/>
    <p:sldId id="1632" r:id="rId39"/>
    <p:sldId id="1633" r:id="rId40"/>
    <p:sldId id="298" r:id="rId41"/>
    <p:sldId id="1639" r:id="rId42"/>
    <p:sldId id="1677" r:id="rId43"/>
    <p:sldId id="1678" r:id="rId44"/>
    <p:sldId id="1679" r:id="rId45"/>
    <p:sldId id="1681" r:id="rId46"/>
    <p:sldId id="1605" r:id="rId47"/>
    <p:sldId id="1683" r:id="rId48"/>
    <p:sldId id="1684" r:id="rId49"/>
    <p:sldId id="1685" r:id="rId50"/>
    <p:sldId id="1686" r:id="rId51"/>
    <p:sldId id="1687" r:id="rId52"/>
    <p:sldId id="1688" r:id="rId53"/>
    <p:sldId id="1689" r:id="rId54"/>
    <p:sldId id="1690" r:id="rId55"/>
    <p:sldId id="1691" r:id="rId56"/>
    <p:sldId id="1692" r:id="rId57"/>
    <p:sldId id="1693" r:id="rId58"/>
    <p:sldId id="1694" r:id="rId59"/>
    <p:sldId id="1695" r:id="rId60"/>
    <p:sldId id="1696" r:id="rId61"/>
    <p:sldId id="1697" r:id="rId62"/>
    <p:sldId id="1698" r:id="rId63"/>
    <p:sldId id="1699" r:id="rId64"/>
    <p:sldId id="1700" r:id="rId65"/>
    <p:sldId id="1701" r:id="rId66"/>
    <p:sldId id="1702" r:id="rId67"/>
    <p:sldId id="1703" r:id="rId68"/>
    <p:sldId id="1704" r:id="rId69"/>
    <p:sldId id="1705" r:id="rId70"/>
    <p:sldId id="1659" r:id="rId71"/>
    <p:sldId id="1622" r:id="rId72"/>
  </p:sldIdLst>
  <p:sldSz cx="9906000" cy="6858000" type="A4"/>
  <p:notesSz cx="6743700" cy="9875838"/>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0066"/>
    <a:srgbClr val="00FF00"/>
    <a:srgbClr val="336600"/>
    <a:srgbClr val="FFFFCC"/>
    <a:srgbClr val="FF99CC"/>
    <a:srgbClr val="FF6699"/>
    <a:srgbClr val="CCFFFF"/>
    <a:srgbClr val="FF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3169" autoAdjust="0"/>
    <p:restoredTop sz="93891" autoAdjust="0"/>
  </p:normalViewPr>
  <p:slideViewPr>
    <p:cSldViewPr>
      <p:cViewPr varScale="1">
        <p:scale>
          <a:sx n="73" d="100"/>
          <a:sy n="73" d="100"/>
        </p:scale>
        <p:origin x="-828" y="-102"/>
      </p:cViewPr>
      <p:guideLst>
        <p:guide orient="horz" pos="2160"/>
        <p:guide pos="3120"/>
      </p:guideLst>
    </p:cSldViewPr>
  </p:slideViewPr>
  <p:outlineViewPr>
    <p:cViewPr>
      <p:scale>
        <a:sx n="33" d="100"/>
        <a:sy n="33" d="100"/>
      </p:scale>
      <p:origin x="0" y="36870"/>
    </p:cViewPr>
    <p:sldLst>
      <p:sld r:id="rId1" collapse="1"/>
      <p:sld r:id="rId2" collapse="1"/>
    </p:sldLst>
  </p:outlineViewPr>
  <p:notesTextViewPr>
    <p:cViewPr>
      <p:scale>
        <a:sx n="100" d="100"/>
        <a:sy n="100" d="100"/>
      </p:scale>
      <p:origin x="0" y="0"/>
    </p:cViewPr>
  </p:notesTextViewPr>
  <p:sorterViewPr>
    <p:cViewPr>
      <p:scale>
        <a:sx n="61" d="100"/>
        <a:sy n="61" d="100"/>
      </p:scale>
      <p:origin x="0" y="0"/>
    </p:cViewPr>
  </p:sorterViewPr>
  <p:notesViewPr>
    <p:cSldViewPr>
      <p:cViewPr varScale="1">
        <p:scale>
          <a:sx n="34" d="100"/>
          <a:sy n="34" d="100"/>
        </p:scale>
        <p:origin x="-1572" y="-84"/>
      </p:cViewPr>
      <p:guideLst>
        <p:guide orient="horz" pos="3111"/>
        <p:guide pos="212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oleObject" Target="file:///C:\Users\00029723\Desktop\Copy%20of%20Estimates%20of%20year%202030%20Bunker%20Sales.xlsx" TargetMode="Externa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Macro-Enabled_Worksheet10.xlsm"/></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4599729948582144"/>
          <c:y val="4.4861391929187575E-2"/>
          <c:w val="0.25618321816474232"/>
          <c:h val="0.84495186720444682"/>
        </c:manualLayout>
      </c:layout>
      <c:barChart>
        <c:barDir val="col"/>
        <c:grouping val="stacked"/>
        <c:ser>
          <c:idx val="0"/>
          <c:order val="0"/>
          <c:tx>
            <c:strRef>
              <c:f>Sheet1!$B$1</c:f>
              <c:strCache>
                <c:ptCount val="1"/>
                <c:pt idx="0">
                  <c:v>Bulk Carriers</c:v>
                </c:pt>
              </c:strCache>
            </c:strRef>
          </c:tx>
          <c:cat>
            <c:numRef>
              <c:f>Sheet1!$A$2</c:f>
              <c:numCache>
                <c:formatCode>General</c:formatCode>
                <c:ptCount val="1"/>
                <c:pt idx="0">
                  <c:v>2017</c:v>
                </c:pt>
              </c:numCache>
            </c:numRef>
          </c:cat>
          <c:val>
            <c:numRef>
              <c:f>Sheet1!$B$2</c:f>
              <c:numCache>
                <c:formatCode>General</c:formatCode>
                <c:ptCount val="1"/>
                <c:pt idx="0">
                  <c:v>11139</c:v>
                </c:pt>
              </c:numCache>
            </c:numRef>
          </c:val>
        </c:ser>
        <c:ser>
          <c:idx val="1"/>
          <c:order val="1"/>
          <c:tx>
            <c:strRef>
              <c:f>Sheet1!$C$1</c:f>
              <c:strCache>
                <c:ptCount val="1"/>
                <c:pt idx="0">
                  <c:v>General Cargo</c:v>
                </c:pt>
              </c:strCache>
            </c:strRef>
          </c:tx>
          <c:cat>
            <c:numRef>
              <c:f>Sheet1!$A$2</c:f>
              <c:numCache>
                <c:formatCode>General</c:formatCode>
                <c:ptCount val="1"/>
                <c:pt idx="0">
                  <c:v>2017</c:v>
                </c:pt>
              </c:numCache>
            </c:numRef>
          </c:cat>
          <c:val>
            <c:numRef>
              <c:f>Sheet1!$C$2</c:f>
              <c:numCache>
                <c:formatCode>General</c:formatCode>
                <c:ptCount val="1"/>
                <c:pt idx="0">
                  <c:v>16957</c:v>
                </c:pt>
              </c:numCache>
            </c:numRef>
          </c:val>
        </c:ser>
        <c:ser>
          <c:idx val="2"/>
          <c:order val="2"/>
          <c:tx>
            <c:strRef>
              <c:f>Sheet1!$D$1</c:f>
              <c:strCache>
                <c:ptCount val="1"/>
                <c:pt idx="0">
                  <c:v>Oil Tankers</c:v>
                </c:pt>
              </c:strCache>
            </c:strRef>
          </c:tx>
          <c:cat>
            <c:numRef>
              <c:f>Sheet1!$A$2</c:f>
              <c:numCache>
                <c:formatCode>General</c:formatCode>
                <c:ptCount val="1"/>
                <c:pt idx="0">
                  <c:v>2017</c:v>
                </c:pt>
              </c:numCache>
            </c:numRef>
          </c:cat>
          <c:val>
            <c:numRef>
              <c:f>Sheet1!$D$2</c:f>
              <c:numCache>
                <c:formatCode>General</c:formatCode>
                <c:ptCount val="1"/>
                <c:pt idx="0">
                  <c:v>7244</c:v>
                </c:pt>
              </c:numCache>
            </c:numRef>
          </c:val>
        </c:ser>
        <c:ser>
          <c:idx val="3"/>
          <c:order val="3"/>
          <c:tx>
            <c:strRef>
              <c:f>Sheet1!$E$1</c:f>
              <c:strCache>
                <c:ptCount val="1"/>
                <c:pt idx="0">
                  <c:v>Chemical Tankers</c:v>
                </c:pt>
              </c:strCache>
            </c:strRef>
          </c:tx>
          <c:cat>
            <c:numRef>
              <c:f>Sheet1!$A$2</c:f>
              <c:numCache>
                <c:formatCode>General</c:formatCode>
                <c:ptCount val="1"/>
                <c:pt idx="0">
                  <c:v>2017</c:v>
                </c:pt>
              </c:numCache>
            </c:numRef>
          </c:cat>
          <c:val>
            <c:numRef>
              <c:f>Sheet1!$E$2</c:f>
              <c:numCache>
                <c:formatCode>General</c:formatCode>
                <c:ptCount val="1"/>
                <c:pt idx="0">
                  <c:v>5418</c:v>
                </c:pt>
              </c:numCache>
            </c:numRef>
          </c:val>
        </c:ser>
        <c:ser>
          <c:idx val="4"/>
          <c:order val="4"/>
          <c:tx>
            <c:strRef>
              <c:f>Sheet1!$F$1</c:f>
              <c:strCache>
                <c:ptCount val="1"/>
                <c:pt idx="0">
                  <c:v>Containers</c:v>
                </c:pt>
              </c:strCache>
            </c:strRef>
          </c:tx>
          <c:cat>
            <c:numRef>
              <c:f>Sheet1!$A$2</c:f>
              <c:numCache>
                <c:formatCode>General</c:formatCode>
                <c:ptCount val="1"/>
                <c:pt idx="0">
                  <c:v>2017</c:v>
                </c:pt>
              </c:numCache>
            </c:numRef>
          </c:cat>
          <c:val>
            <c:numRef>
              <c:f>Sheet1!$F$2</c:f>
              <c:numCache>
                <c:formatCode>General</c:formatCode>
                <c:ptCount val="1"/>
                <c:pt idx="0">
                  <c:v>5147</c:v>
                </c:pt>
              </c:numCache>
            </c:numRef>
          </c:val>
        </c:ser>
        <c:ser>
          <c:idx val="5"/>
          <c:order val="5"/>
          <c:tx>
            <c:strRef>
              <c:f>Sheet1!$G$1</c:f>
              <c:strCache>
                <c:ptCount val="1"/>
                <c:pt idx="0">
                  <c:v>Ro-Ro/Passenger</c:v>
                </c:pt>
              </c:strCache>
            </c:strRef>
          </c:tx>
          <c:cat>
            <c:numRef>
              <c:f>Sheet1!$A$2</c:f>
              <c:numCache>
                <c:formatCode>General</c:formatCode>
                <c:ptCount val="1"/>
                <c:pt idx="0">
                  <c:v>2017</c:v>
                </c:pt>
              </c:numCache>
            </c:numRef>
          </c:cat>
          <c:val>
            <c:numRef>
              <c:f>Sheet1!$G$2</c:f>
              <c:numCache>
                <c:formatCode>General</c:formatCode>
                <c:ptCount val="1"/>
                <c:pt idx="0">
                  <c:v>4428</c:v>
                </c:pt>
              </c:numCache>
            </c:numRef>
          </c:val>
        </c:ser>
        <c:ser>
          <c:idx val="6"/>
          <c:order val="6"/>
          <c:tx>
            <c:strRef>
              <c:f>Sheet1!$H$1</c:f>
              <c:strCache>
                <c:ptCount val="1"/>
                <c:pt idx="0">
                  <c:v>Gas Carriers</c:v>
                </c:pt>
              </c:strCache>
            </c:strRef>
          </c:tx>
          <c:cat>
            <c:numRef>
              <c:f>Sheet1!$A$2</c:f>
              <c:numCache>
                <c:formatCode>General</c:formatCode>
                <c:ptCount val="1"/>
                <c:pt idx="0">
                  <c:v>2017</c:v>
                </c:pt>
              </c:numCache>
            </c:numRef>
          </c:cat>
          <c:val>
            <c:numRef>
              <c:f>Sheet1!$H$2</c:f>
              <c:numCache>
                <c:formatCode>General</c:formatCode>
                <c:ptCount val="1"/>
                <c:pt idx="0">
                  <c:v>2677</c:v>
                </c:pt>
              </c:numCache>
            </c:numRef>
          </c:val>
        </c:ser>
        <c:overlap val="100"/>
        <c:axId val="175305088"/>
        <c:axId val="175306624"/>
      </c:barChart>
      <c:catAx>
        <c:axId val="175305088"/>
        <c:scaling>
          <c:orientation val="minMax"/>
        </c:scaling>
        <c:axPos val="b"/>
        <c:numFmt formatCode="General" sourceLinked="1"/>
        <c:tickLblPos val="nextTo"/>
        <c:txPr>
          <a:bodyPr/>
          <a:lstStyle/>
          <a:p>
            <a:pPr>
              <a:defRPr lang="en-IN"/>
            </a:pPr>
            <a:endParaRPr lang="en-US"/>
          </a:p>
        </c:txPr>
        <c:crossAx val="175306624"/>
        <c:crosses val="autoZero"/>
        <c:auto val="1"/>
        <c:lblAlgn val="ctr"/>
        <c:lblOffset val="100"/>
      </c:catAx>
      <c:valAx>
        <c:axId val="175306624"/>
        <c:scaling>
          <c:orientation val="minMax"/>
          <c:max val="60000"/>
        </c:scaling>
        <c:axPos val="l"/>
        <c:majorGridlines/>
        <c:numFmt formatCode="General" sourceLinked="1"/>
        <c:tickLblPos val="nextTo"/>
        <c:txPr>
          <a:bodyPr/>
          <a:lstStyle/>
          <a:p>
            <a:pPr>
              <a:defRPr lang="en-IN" sz="1600"/>
            </a:pPr>
            <a:endParaRPr lang="en-US"/>
          </a:p>
        </c:txPr>
        <c:crossAx val="175305088"/>
        <c:crosses val="autoZero"/>
        <c:crossBetween val="between"/>
      </c:valAx>
    </c:plotArea>
    <c:legend>
      <c:legendPos val="r"/>
      <c:layout>
        <c:manualLayout>
          <c:xMode val="edge"/>
          <c:yMode val="edge"/>
          <c:x val="0.48720294888796012"/>
          <c:y val="4.8522328477808067E-2"/>
          <c:w val="0.51087143891599462"/>
          <c:h val="0.91990703483277014"/>
        </c:manualLayout>
      </c:layout>
      <c:txPr>
        <a:bodyPr/>
        <a:lstStyle/>
        <a:p>
          <a:pPr>
            <a:defRPr lang="en-IN" sz="1500"/>
          </a:pPr>
          <a:endParaRPr lang="en-US"/>
        </a:p>
      </c:txPr>
    </c:legend>
    <c:plotVisOnly val="1"/>
    <c:dispBlanksAs val="gap"/>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8763978153409815E-2"/>
          <c:y val="3.1154032854444572E-2"/>
          <c:w val="0.84781630647005302"/>
          <c:h val="0.54314642363993404"/>
        </c:manualLayout>
      </c:layout>
      <c:barChart>
        <c:barDir val="col"/>
        <c:grouping val="stacked"/>
        <c:ser>
          <c:idx val="0"/>
          <c:order val="0"/>
          <c:tx>
            <c:strRef>
              <c:f>Sheet3!$J$19</c:f>
              <c:strCache>
                <c:ptCount val="1"/>
                <c:pt idx="0">
                  <c:v>In Service</c:v>
                </c:pt>
              </c:strCache>
            </c:strRef>
          </c:tx>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cat>
            <c:strRef>
              <c:f>Sheet3!$I$20:$I$29</c:f>
              <c:strCache>
                <c:ptCount val="10"/>
                <c:pt idx="0">
                  <c:v>Car Pax Ferry</c:v>
                </c:pt>
                <c:pt idx="1">
                  <c:v>PSVs</c:v>
                </c:pt>
                <c:pt idx="2">
                  <c:v>Passenger</c:v>
                </c:pt>
                <c:pt idx="3">
                  <c:v>Harbour crafts</c:v>
                </c:pt>
                <c:pt idx="4">
                  <c:v>Containers</c:v>
                </c:pt>
                <c:pt idx="5">
                  <c:v>Tankers</c:v>
                </c:pt>
                <c:pt idx="6">
                  <c:v>Gas Carriers</c:v>
                </c:pt>
                <c:pt idx="7">
                  <c:v>Bulk Carriers</c:v>
                </c:pt>
                <c:pt idx="8">
                  <c:v>General Cargo</c:v>
                </c:pt>
                <c:pt idx="9">
                  <c:v>Ro-Ro</c:v>
                </c:pt>
              </c:strCache>
            </c:strRef>
          </c:cat>
          <c:val>
            <c:numRef>
              <c:f>Sheet3!$J$20:$J$29</c:f>
              <c:numCache>
                <c:formatCode>General</c:formatCode>
                <c:ptCount val="10"/>
                <c:pt idx="0">
                  <c:v>30</c:v>
                </c:pt>
                <c:pt idx="1">
                  <c:v>16</c:v>
                </c:pt>
                <c:pt idx="2">
                  <c:v>0</c:v>
                </c:pt>
                <c:pt idx="3">
                  <c:v>18</c:v>
                </c:pt>
                <c:pt idx="4">
                  <c:v>4</c:v>
                </c:pt>
                <c:pt idx="5">
                  <c:v>4</c:v>
                </c:pt>
                <c:pt idx="6">
                  <c:v>5</c:v>
                </c:pt>
                <c:pt idx="7">
                  <c:v>1</c:v>
                </c:pt>
                <c:pt idx="8">
                  <c:v>1</c:v>
                </c:pt>
                <c:pt idx="9">
                  <c:v>1</c:v>
                </c:pt>
              </c:numCache>
            </c:numRef>
          </c:val>
        </c:ser>
        <c:ser>
          <c:idx val="1"/>
          <c:order val="1"/>
          <c:tx>
            <c:strRef>
              <c:f>Sheet3!$K$19</c:f>
              <c:strCache>
                <c:ptCount val="1"/>
                <c:pt idx="0">
                  <c:v>On Order</c:v>
                </c:pt>
              </c:strCache>
            </c:strRef>
          </c:tx>
          <c:spPr>
            <a:solidFill>
              <a:srgbClr val="C00000"/>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cat>
            <c:strRef>
              <c:f>Sheet3!$I$20:$I$29</c:f>
              <c:strCache>
                <c:ptCount val="10"/>
                <c:pt idx="0">
                  <c:v>Car Pax Ferry</c:v>
                </c:pt>
                <c:pt idx="1">
                  <c:v>PSVs</c:v>
                </c:pt>
                <c:pt idx="2">
                  <c:v>Passenger</c:v>
                </c:pt>
                <c:pt idx="3">
                  <c:v>Harbour crafts</c:v>
                </c:pt>
                <c:pt idx="4">
                  <c:v>Containers</c:v>
                </c:pt>
                <c:pt idx="5">
                  <c:v>Tankers</c:v>
                </c:pt>
                <c:pt idx="6">
                  <c:v>Gas Carriers</c:v>
                </c:pt>
                <c:pt idx="7">
                  <c:v>Bulk Carriers</c:v>
                </c:pt>
                <c:pt idx="8">
                  <c:v>General Cargo</c:v>
                </c:pt>
                <c:pt idx="9">
                  <c:v>Ro-Ro</c:v>
                </c:pt>
              </c:strCache>
            </c:strRef>
          </c:cat>
          <c:val>
            <c:numRef>
              <c:f>Sheet3!$K$20:$K$29</c:f>
              <c:numCache>
                <c:formatCode>General</c:formatCode>
                <c:ptCount val="10"/>
                <c:pt idx="0">
                  <c:v>19</c:v>
                </c:pt>
                <c:pt idx="1">
                  <c:v>7</c:v>
                </c:pt>
                <c:pt idx="2">
                  <c:v>4</c:v>
                </c:pt>
                <c:pt idx="3">
                  <c:v>14</c:v>
                </c:pt>
                <c:pt idx="4">
                  <c:v>15</c:v>
                </c:pt>
                <c:pt idx="5">
                  <c:v>9</c:v>
                </c:pt>
                <c:pt idx="6">
                  <c:v>29</c:v>
                </c:pt>
                <c:pt idx="7">
                  <c:v>3</c:v>
                </c:pt>
                <c:pt idx="8">
                  <c:v>1</c:v>
                </c:pt>
                <c:pt idx="9">
                  <c:v>5</c:v>
                </c:pt>
              </c:numCache>
            </c:numRef>
          </c:val>
        </c:ser>
        <c:overlap val="100"/>
        <c:axId val="95940608"/>
        <c:axId val="95942144"/>
      </c:barChart>
      <c:catAx>
        <c:axId val="95940608"/>
        <c:scaling>
          <c:orientation val="minMax"/>
        </c:scaling>
        <c:axPos val="b"/>
        <c:numFmt formatCode="General" sourceLinked="0"/>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lang="en-IN" sz="1400" b="1" i="0" u="none" strike="noStrike" kern="1200" baseline="0">
                <a:solidFill>
                  <a:schemeClr val="tx1">
                    <a:lumMod val="65000"/>
                    <a:lumOff val="35000"/>
                  </a:schemeClr>
                </a:solidFill>
                <a:latin typeface="+mn-lt"/>
                <a:ea typeface="+mn-ea"/>
                <a:cs typeface="+mn-cs"/>
              </a:defRPr>
            </a:pPr>
            <a:endParaRPr lang="en-US"/>
          </a:p>
        </c:txPr>
        <c:crossAx val="95942144"/>
        <c:crosses val="autoZero"/>
        <c:auto val="1"/>
        <c:lblAlgn val="ctr"/>
        <c:lblOffset val="100"/>
      </c:catAx>
      <c:valAx>
        <c:axId val="9594214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en-IN" sz="1800" b="1" i="0" u="none" strike="noStrike" kern="1200" baseline="0">
                <a:solidFill>
                  <a:schemeClr val="tx1">
                    <a:lumMod val="65000"/>
                    <a:lumOff val="35000"/>
                  </a:schemeClr>
                </a:solidFill>
                <a:latin typeface="+mn-lt"/>
                <a:ea typeface="+mn-ea"/>
                <a:cs typeface="+mn-cs"/>
              </a:defRPr>
            </a:pPr>
            <a:endParaRPr lang="en-US"/>
          </a:p>
        </c:txPr>
        <c:crossAx val="95940608"/>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lang="en-IN"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6.7557787160662894E-2"/>
          <c:y val="3.5972153852447231E-2"/>
          <c:w val="0.93224491866053516"/>
          <c:h val="0.66467056740905572"/>
        </c:manualLayout>
      </c:layout>
      <c:barChart>
        <c:barDir val="col"/>
        <c:grouping val="stacked"/>
        <c:ser>
          <c:idx val="0"/>
          <c:order val="0"/>
          <c:tx>
            <c:strRef>
              <c:f>Sheet1!$B$1</c:f>
              <c:strCache>
                <c:ptCount val="1"/>
                <c:pt idx="0">
                  <c:v>HSFO 3.5%</c:v>
                </c:pt>
              </c:strCache>
            </c:strRef>
          </c:tx>
          <c:spPr>
            <a:solidFill>
              <a:schemeClr val="tx1"/>
            </a:solidFill>
          </c:spPr>
          <c:dLbls>
            <c:spPr>
              <a:noFill/>
              <a:ln>
                <a:noFill/>
              </a:ln>
              <a:effectLst/>
            </c:spPr>
            <c:txPr>
              <a:bodyPr/>
              <a:lstStyle/>
              <a:p>
                <a:pPr>
                  <a:defRPr lang="en-IN" sz="1400" b="1">
                    <a:solidFill>
                      <a:schemeClr val="bg1"/>
                    </a:solidFill>
                  </a:defRPr>
                </a:pPr>
                <a:endParaRPr lang="en-US"/>
              </a:p>
            </c:txPr>
            <c:showVal val="1"/>
            <c:extLst xmlns:c16r2="http://schemas.microsoft.com/office/drawing/2015/06/chart">
              <c:ext xmlns:c15="http://schemas.microsoft.com/office/drawing/2012/chart" uri="{CE6537A1-D6FC-4f65-9D91-7224C49458BB}">
                <c15:layout/>
                <c15:showLeaderLines val="0"/>
              </c:ext>
            </c:extLst>
          </c:dLbls>
          <c:cat>
            <c:strRef>
              <c:f>Sheet1!$A$2:$A$13</c:f>
              <c:strCache>
                <c:ptCount val="12"/>
                <c:pt idx="0">
                  <c:v>2018-19</c:v>
                </c:pt>
                <c:pt idx="1">
                  <c:v>2019-20</c:v>
                </c:pt>
                <c:pt idx="2">
                  <c:v>2020-21</c:v>
                </c:pt>
                <c:pt idx="3">
                  <c:v>2021-22</c:v>
                </c:pt>
                <c:pt idx="4">
                  <c:v>2022-23</c:v>
                </c:pt>
                <c:pt idx="5">
                  <c:v>2023-24</c:v>
                </c:pt>
                <c:pt idx="6">
                  <c:v>2024-25</c:v>
                </c:pt>
                <c:pt idx="7">
                  <c:v>2025-26</c:v>
                </c:pt>
                <c:pt idx="8">
                  <c:v>2026-27</c:v>
                </c:pt>
                <c:pt idx="9">
                  <c:v>2027-28</c:v>
                </c:pt>
                <c:pt idx="10">
                  <c:v>2028-29</c:v>
                </c:pt>
                <c:pt idx="11">
                  <c:v>2029-30</c:v>
                </c:pt>
              </c:strCache>
            </c:strRef>
          </c:cat>
          <c:val>
            <c:numRef>
              <c:f>Sheet1!$B$2:$B$13</c:f>
              <c:numCache>
                <c:formatCode>General</c:formatCode>
                <c:ptCount val="12"/>
                <c:pt idx="0">
                  <c:v>925</c:v>
                </c:pt>
                <c:pt idx="1">
                  <c:v>700</c:v>
                </c:pt>
                <c:pt idx="2">
                  <c:v>40</c:v>
                </c:pt>
                <c:pt idx="3" formatCode="0">
                  <c:v>94.545454545454518</c:v>
                </c:pt>
                <c:pt idx="4" formatCode="0">
                  <c:v>160</c:v>
                </c:pt>
                <c:pt idx="5" formatCode="0">
                  <c:v>230</c:v>
                </c:pt>
                <c:pt idx="6" formatCode="0">
                  <c:v>290</c:v>
                </c:pt>
                <c:pt idx="7" formatCode="0">
                  <c:v>424.61818181818165</c:v>
                </c:pt>
                <c:pt idx="8" formatCode="0">
                  <c:v>475</c:v>
                </c:pt>
                <c:pt idx="9" formatCode="0">
                  <c:v>535</c:v>
                </c:pt>
                <c:pt idx="10" formatCode="0">
                  <c:v>585</c:v>
                </c:pt>
                <c:pt idx="11" formatCode="0">
                  <c:v>630</c:v>
                </c:pt>
              </c:numCache>
            </c:numRef>
          </c:val>
          <c:extLst xmlns:c16r2="http://schemas.microsoft.com/office/drawing/2015/06/chart">
            <c:ext xmlns:c16="http://schemas.microsoft.com/office/drawing/2014/chart" uri="{C3380CC4-5D6E-409C-BE32-E72D297353CC}">
              <c16:uniqueId val="{00000000-1577-3B46-82DD-F0A9D5B9806A}"/>
            </c:ext>
          </c:extLst>
        </c:ser>
        <c:ser>
          <c:idx val="1"/>
          <c:order val="1"/>
          <c:tx>
            <c:strRef>
              <c:f>Sheet1!$C$1</c:f>
              <c:strCache>
                <c:ptCount val="1"/>
                <c:pt idx="0">
                  <c:v>LSFO 0.5%</c:v>
                </c:pt>
              </c:strCache>
            </c:strRef>
          </c:tx>
          <c:spPr>
            <a:solidFill>
              <a:schemeClr val="accent1"/>
            </a:solidFill>
          </c:spPr>
          <c:dLbls>
            <c:spPr>
              <a:noFill/>
              <a:ln>
                <a:noFill/>
              </a:ln>
              <a:effectLst/>
            </c:spPr>
            <c:txPr>
              <a:bodyPr/>
              <a:lstStyle/>
              <a:p>
                <a:pPr>
                  <a:defRPr lang="en-IN" sz="1400" b="1">
                    <a:solidFill>
                      <a:schemeClr val="bg1"/>
                    </a:solidFill>
                  </a:defRPr>
                </a:pPr>
                <a:endParaRPr lang="en-US"/>
              </a:p>
            </c:txPr>
            <c:showVal val="1"/>
            <c:extLst xmlns:c16r2="http://schemas.microsoft.com/office/drawing/2015/06/chart">
              <c:ext xmlns:c15="http://schemas.microsoft.com/office/drawing/2012/chart" uri="{CE6537A1-D6FC-4f65-9D91-7224C49458BB}">
                <c15:layout/>
                <c15:showLeaderLines val="0"/>
              </c:ext>
            </c:extLst>
          </c:dLbls>
          <c:cat>
            <c:strRef>
              <c:f>Sheet1!$A$2:$A$13</c:f>
              <c:strCache>
                <c:ptCount val="12"/>
                <c:pt idx="0">
                  <c:v>2018-19</c:v>
                </c:pt>
                <c:pt idx="1">
                  <c:v>2019-20</c:v>
                </c:pt>
                <c:pt idx="2">
                  <c:v>2020-21</c:v>
                </c:pt>
                <c:pt idx="3">
                  <c:v>2021-22</c:v>
                </c:pt>
                <c:pt idx="4">
                  <c:v>2022-23</c:v>
                </c:pt>
                <c:pt idx="5">
                  <c:v>2023-24</c:v>
                </c:pt>
                <c:pt idx="6">
                  <c:v>2024-25</c:v>
                </c:pt>
                <c:pt idx="7">
                  <c:v>2025-26</c:v>
                </c:pt>
                <c:pt idx="8">
                  <c:v>2026-27</c:v>
                </c:pt>
                <c:pt idx="9">
                  <c:v>2027-28</c:v>
                </c:pt>
                <c:pt idx="10">
                  <c:v>2028-29</c:v>
                </c:pt>
                <c:pt idx="11">
                  <c:v>2029-30</c:v>
                </c:pt>
              </c:strCache>
            </c:strRef>
          </c:cat>
          <c:val>
            <c:numRef>
              <c:f>Sheet1!$C$2:$C$13</c:f>
              <c:numCache>
                <c:formatCode>General</c:formatCode>
                <c:ptCount val="12"/>
                <c:pt idx="1">
                  <c:v>100</c:v>
                </c:pt>
                <c:pt idx="2" formatCode="0">
                  <c:v>630</c:v>
                </c:pt>
                <c:pt idx="3">
                  <c:v>830</c:v>
                </c:pt>
                <c:pt idx="4">
                  <c:v>830</c:v>
                </c:pt>
                <c:pt idx="5">
                  <c:v>785</c:v>
                </c:pt>
                <c:pt idx="6">
                  <c:v>745</c:v>
                </c:pt>
                <c:pt idx="7">
                  <c:v>700</c:v>
                </c:pt>
                <c:pt idx="8">
                  <c:v>650</c:v>
                </c:pt>
                <c:pt idx="9">
                  <c:v>610</c:v>
                </c:pt>
                <c:pt idx="10">
                  <c:v>550</c:v>
                </c:pt>
                <c:pt idx="11">
                  <c:v>495</c:v>
                </c:pt>
              </c:numCache>
            </c:numRef>
          </c:val>
          <c:extLst xmlns:c16r2="http://schemas.microsoft.com/office/drawing/2015/06/chart">
            <c:ext xmlns:c16="http://schemas.microsoft.com/office/drawing/2014/chart" uri="{C3380CC4-5D6E-409C-BE32-E72D297353CC}">
              <c16:uniqueId val="{00000001-1577-3B46-82DD-F0A9D5B9806A}"/>
            </c:ext>
          </c:extLst>
        </c:ser>
        <c:ser>
          <c:idx val="2"/>
          <c:order val="2"/>
          <c:tx>
            <c:strRef>
              <c:f>Sheet1!$D$1</c:f>
              <c:strCache>
                <c:ptCount val="1"/>
                <c:pt idx="0">
                  <c:v>MGO</c:v>
                </c:pt>
              </c:strCache>
            </c:strRef>
          </c:tx>
          <c:cat>
            <c:strRef>
              <c:f>Sheet1!$A$2:$A$13</c:f>
              <c:strCache>
                <c:ptCount val="12"/>
                <c:pt idx="0">
                  <c:v>2018-19</c:v>
                </c:pt>
                <c:pt idx="1">
                  <c:v>2019-20</c:v>
                </c:pt>
                <c:pt idx="2">
                  <c:v>2020-21</c:v>
                </c:pt>
                <c:pt idx="3">
                  <c:v>2021-22</c:v>
                </c:pt>
                <c:pt idx="4">
                  <c:v>2022-23</c:v>
                </c:pt>
                <c:pt idx="5">
                  <c:v>2023-24</c:v>
                </c:pt>
                <c:pt idx="6">
                  <c:v>2024-25</c:v>
                </c:pt>
                <c:pt idx="7">
                  <c:v>2025-26</c:v>
                </c:pt>
                <c:pt idx="8">
                  <c:v>2026-27</c:v>
                </c:pt>
                <c:pt idx="9">
                  <c:v>2027-28</c:v>
                </c:pt>
                <c:pt idx="10">
                  <c:v>2028-29</c:v>
                </c:pt>
                <c:pt idx="11">
                  <c:v>2029-30</c:v>
                </c:pt>
              </c:strCache>
            </c:strRef>
          </c:cat>
          <c:val>
            <c:numRef>
              <c:f>Sheet1!$D$2:$D$13</c:f>
              <c:numCache>
                <c:formatCode>General</c:formatCode>
                <c:ptCount val="12"/>
                <c:pt idx="0">
                  <c:v>650</c:v>
                </c:pt>
                <c:pt idx="1">
                  <c:v>685</c:v>
                </c:pt>
                <c:pt idx="2">
                  <c:v>780</c:v>
                </c:pt>
                <c:pt idx="3">
                  <c:v>750</c:v>
                </c:pt>
                <c:pt idx="4">
                  <c:v>775</c:v>
                </c:pt>
                <c:pt idx="5">
                  <c:v>800</c:v>
                </c:pt>
                <c:pt idx="6">
                  <c:v>800</c:v>
                </c:pt>
                <c:pt idx="7">
                  <c:v>820</c:v>
                </c:pt>
                <c:pt idx="8">
                  <c:v>830</c:v>
                </c:pt>
                <c:pt idx="9">
                  <c:v>850</c:v>
                </c:pt>
                <c:pt idx="10">
                  <c:v>870</c:v>
                </c:pt>
                <c:pt idx="11">
                  <c:v>900</c:v>
                </c:pt>
              </c:numCache>
            </c:numRef>
          </c:val>
        </c:ser>
        <c:gapWidth val="78"/>
        <c:overlap val="100"/>
        <c:axId val="188240256"/>
        <c:axId val="188241792"/>
      </c:barChart>
      <c:catAx>
        <c:axId val="188240256"/>
        <c:scaling>
          <c:orientation val="minMax"/>
        </c:scaling>
        <c:axPos val="b"/>
        <c:numFmt formatCode="General" sourceLinked="0"/>
        <c:tickLblPos val="nextTo"/>
        <c:txPr>
          <a:bodyPr/>
          <a:lstStyle/>
          <a:p>
            <a:pPr>
              <a:defRPr lang="en-IN" sz="1100">
                <a:solidFill>
                  <a:schemeClr val="bg1">
                    <a:lumMod val="65000"/>
                  </a:schemeClr>
                </a:solidFill>
              </a:defRPr>
            </a:pPr>
            <a:endParaRPr lang="en-US"/>
          </a:p>
        </c:txPr>
        <c:crossAx val="188241792"/>
        <c:crosses val="autoZero"/>
        <c:auto val="1"/>
        <c:lblAlgn val="ctr"/>
        <c:lblOffset val="100"/>
      </c:catAx>
      <c:valAx>
        <c:axId val="188241792"/>
        <c:scaling>
          <c:orientation val="minMax"/>
          <c:max val="2000"/>
        </c:scaling>
        <c:axPos val="l"/>
        <c:numFmt formatCode="General" sourceLinked="1"/>
        <c:tickLblPos val="nextTo"/>
        <c:txPr>
          <a:bodyPr/>
          <a:lstStyle/>
          <a:p>
            <a:pPr>
              <a:defRPr lang="en-IN" sz="1100">
                <a:solidFill>
                  <a:schemeClr val="bg1">
                    <a:lumMod val="65000"/>
                  </a:schemeClr>
                </a:solidFill>
              </a:defRPr>
            </a:pPr>
            <a:endParaRPr lang="en-US"/>
          </a:p>
        </c:txPr>
        <c:crossAx val="188240256"/>
        <c:crosses val="autoZero"/>
        <c:crossBetween val="between"/>
      </c:valAx>
    </c:plotArea>
    <c:legend>
      <c:legendPos val="r"/>
      <c:layout>
        <c:manualLayout>
          <c:xMode val="edge"/>
          <c:yMode val="edge"/>
          <c:x val="2.2346989235041227E-2"/>
          <c:y val="0.86029210532697309"/>
          <c:w val="0.97765299686479401"/>
          <c:h val="0.13736675639067009"/>
        </c:manualLayout>
      </c:layout>
      <c:txPr>
        <a:bodyPr/>
        <a:lstStyle/>
        <a:p>
          <a:pPr>
            <a:defRPr lang="en-IN" sz="1400" b="1">
              <a:solidFill>
                <a:schemeClr val="tx1">
                  <a:lumMod val="65000"/>
                  <a:lumOff val="35000"/>
                </a:schemeClr>
              </a:solidFill>
            </a:defRPr>
          </a:pPr>
          <a:endParaRPr lang="en-US"/>
        </a:p>
      </c:txPr>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4568099067208746E-2"/>
          <c:y val="4.8386209917359334E-2"/>
          <c:w val="0.89078622588602108"/>
          <c:h val="0.52272528433945764"/>
        </c:manualLayout>
      </c:layout>
      <c:lineChart>
        <c:grouping val="stacked"/>
        <c:ser>
          <c:idx val="0"/>
          <c:order val="0"/>
          <c:tx>
            <c:strRef>
              <c:f>Sheet1!$B$1</c:f>
              <c:strCache>
                <c:ptCount val="1"/>
                <c:pt idx="0">
                  <c:v>Annual growth of world fleet (Percentage of dead-weight tonnage)</c:v>
                </c:pt>
              </c:strCache>
            </c:strRef>
          </c:tx>
          <c:spPr>
            <a:ln w="63500">
              <a:gradFill>
                <a:gsLst>
                  <a:gs pos="0">
                    <a:srgbClr val="000082"/>
                  </a:gs>
                  <a:gs pos="30000">
                    <a:srgbClr val="66008F"/>
                  </a:gs>
                  <a:gs pos="64999">
                    <a:srgbClr val="BA0066"/>
                  </a:gs>
                  <a:gs pos="89999">
                    <a:srgbClr val="FF0000"/>
                  </a:gs>
                  <a:gs pos="100000">
                    <a:srgbClr val="FF8200"/>
                  </a:gs>
                </a:gsLst>
                <a:lin ang="5400000" scaled="0"/>
              </a:gradFill>
            </a:ln>
          </c:spPr>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Sheet1!$B$2:$B$9</c:f>
              <c:numCache>
                <c:formatCode>General</c:formatCode>
                <c:ptCount val="8"/>
                <c:pt idx="0">
                  <c:v>9.4</c:v>
                </c:pt>
                <c:pt idx="1">
                  <c:v>9.9</c:v>
                </c:pt>
                <c:pt idx="2">
                  <c:v>6</c:v>
                </c:pt>
                <c:pt idx="3">
                  <c:v>4.0999999999999996</c:v>
                </c:pt>
                <c:pt idx="4">
                  <c:v>3.6</c:v>
                </c:pt>
                <c:pt idx="5">
                  <c:v>3.5</c:v>
                </c:pt>
                <c:pt idx="6">
                  <c:v>2.5</c:v>
                </c:pt>
                <c:pt idx="7">
                  <c:v>2.8</c:v>
                </c:pt>
              </c:numCache>
            </c:numRef>
          </c:val>
        </c:ser>
        <c:marker val="1"/>
        <c:axId val="175346816"/>
        <c:axId val="175348352"/>
      </c:lineChart>
      <c:catAx>
        <c:axId val="175346816"/>
        <c:scaling>
          <c:orientation val="minMax"/>
        </c:scaling>
        <c:axPos val="b"/>
        <c:numFmt formatCode="General" sourceLinked="1"/>
        <c:tickLblPos val="nextTo"/>
        <c:txPr>
          <a:bodyPr/>
          <a:lstStyle/>
          <a:p>
            <a:pPr>
              <a:defRPr lang="en-IN" sz="1400"/>
            </a:pPr>
            <a:endParaRPr lang="en-US"/>
          </a:p>
        </c:txPr>
        <c:crossAx val="175348352"/>
        <c:crosses val="autoZero"/>
        <c:auto val="1"/>
        <c:lblAlgn val="ctr"/>
        <c:lblOffset val="100"/>
      </c:catAx>
      <c:valAx>
        <c:axId val="175348352"/>
        <c:scaling>
          <c:orientation val="minMax"/>
          <c:max val="10"/>
          <c:min val="0"/>
        </c:scaling>
        <c:axPos val="l"/>
        <c:numFmt formatCode="General" sourceLinked="1"/>
        <c:tickLblPos val="nextTo"/>
        <c:txPr>
          <a:bodyPr/>
          <a:lstStyle/>
          <a:p>
            <a:pPr>
              <a:defRPr lang="en-IN" sz="1600"/>
            </a:pPr>
            <a:endParaRPr lang="en-US"/>
          </a:p>
        </c:txPr>
        <c:crossAx val="175346816"/>
        <c:crosses val="autoZero"/>
        <c:crossBetween val="between"/>
      </c:valAx>
    </c:plotArea>
    <c:legend>
      <c:legendPos val="r"/>
      <c:layout>
        <c:manualLayout>
          <c:xMode val="edge"/>
          <c:yMode val="edge"/>
          <c:x val="0.15572490220654495"/>
          <c:y val="0.78244116256000962"/>
          <c:w val="0.7188225815153535"/>
          <c:h val="0.21755883743999088"/>
        </c:manualLayout>
      </c:layout>
      <c:txPr>
        <a:bodyPr/>
        <a:lstStyle/>
        <a:p>
          <a:pPr>
            <a:defRPr lang="en-IN" sz="1200" b="1"/>
          </a:pPr>
          <a:endParaRPr lang="en-US"/>
        </a:p>
      </c:txPr>
    </c:legend>
    <c:plotVisOnly val="1"/>
    <c:dispBlanksAs val="zero"/>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IN" sz="1600"/>
            </a:pPr>
            <a:r>
              <a:rPr lang="en-IN" dirty="0"/>
              <a:t>Percentage share of vessel ownership by </a:t>
            </a:r>
            <a:r>
              <a:rPr lang="en-IN" dirty="0" smtClean="0"/>
              <a:t>region (Source:</a:t>
            </a:r>
            <a:r>
              <a:rPr lang="en-IN" baseline="0" dirty="0" smtClean="0"/>
              <a:t> UNCTAD)</a:t>
            </a:r>
            <a:endParaRPr lang="en-IN" dirty="0"/>
          </a:p>
        </c:rich>
      </c:tx>
      <c:layout>
        <c:manualLayout>
          <c:xMode val="edge"/>
          <c:yMode val="edge"/>
          <c:x val="0.15973971967761591"/>
          <c:y val="0.876726590109418"/>
        </c:manualLayout>
      </c:layout>
    </c:title>
    <c:view3D>
      <c:rotX val="45"/>
      <c:perspective val="30"/>
    </c:view3D>
    <c:plotArea>
      <c:layout>
        <c:manualLayout>
          <c:layoutTarget val="inner"/>
          <c:xMode val="edge"/>
          <c:yMode val="edge"/>
          <c:x val="0.25517320815343025"/>
          <c:y val="2.0311740255330005E-2"/>
          <c:w val="0.35158232708111731"/>
          <c:h val="0.85988711078561952"/>
        </c:manualLayout>
      </c:layout>
      <c:pie3DChart>
        <c:varyColors val="1"/>
        <c:ser>
          <c:idx val="0"/>
          <c:order val="0"/>
          <c:tx>
            <c:strRef>
              <c:f>Sheet1!$B$1</c:f>
              <c:strCache>
                <c:ptCount val="1"/>
                <c:pt idx="0">
                  <c:v>Percentage share of vessel ownership by region</c:v>
                </c:pt>
              </c:strCache>
            </c:strRef>
          </c:tx>
          <c:explosion val="25"/>
          <c:dLbls>
            <c:dLbl>
              <c:idx val="1"/>
              <c:layout>
                <c:manualLayout>
                  <c:x val="2.7269791535910592E-2"/>
                  <c:y val="-0.10787377401061192"/>
                </c:manualLayout>
              </c:layout>
              <c:showVal val="1"/>
              <c:extLst>
                <c:ext xmlns:c15="http://schemas.microsoft.com/office/drawing/2012/chart" uri="{CE6537A1-D6FC-4f65-9D91-7224C49458BB}">
                  <c15:layout/>
                </c:ext>
              </c:extLst>
            </c:dLbl>
            <c:dLbl>
              <c:idx val="2"/>
              <c:layout>
                <c:manualLayout>
                  <c:x val="-3.6551429487076202E-2"/>
                  <c:y val="-0.12230736841383107"/>
                </c:manualLayout>
              </c:layout>
              <c:showVal val="1"/>
              <c:extLst>
                <c:ext xmlns:c15="http://schemas.microsoft.com/office/drawing/2012/chart" uri="{CE6537A1-D6FC-4f65-9D91-7224C49458BB}">
                  <c15:layout/>
                </c:ext>
              </c:extLst>
            </c:dLbl>
            <c:dLbl>
              <c:idx val="3"/>
              <c:layout>
                <c:manualLayout>
                  <c:x val="-4.5009961423589463E-2"/>
                  <c:y val="0"/>
                </c:manualLayout>
              </c:layout>
              <c:showVal val="1"/>
              <c:extLst>
                <c:ext xmlns:c15="http://schemas.microsoft.com/office/drawing/2012/chart" uri="{CE6537A1-D6FC-4f65-9D91-7224C49458BB}">
                  <c15:layout/>
                </c:ext>
              </c:extLst>
            </c:dLbl>
            <c:spPr>
              <a:noFill/>
              <a:ln>
                <a:noFill/>
              </a:ln>
              <a:effectLst/>
            </c:spPr>
            <c:txPr>
              <a:bodyPr/>
              <a:lstStyle/>
              <a:p>
                <a:pPr>
                  <a:defRPr lang="en-IN"/>
                </a:pPr>
                <a:endParaRPr lang="en-US"/>
              </a:p>
            </c:txPr>
            <c:showVal val="1"/>
            <c:showLeaderLines val="1"/>
            <c:extLst>
              <c:ext xmlns:c15="http://schemas.microsoft.com/office/drawing/2012/chart" uri="{CE6537A1-D6FC-4f65-9D91-7224C49458BB}">
                <c15:layout/>
              </c:ext>
            </c:extLst>
          </c:dLbls>
          <c:cat>
            <c:strRef>
              <c:f>Sheet1!$A$2:$A$5</c:f>
              <c:strCache>
                <c:ptCount val="4"/>
                <c:pt idx="0">
                  <c:v>America</c:v>
                </c:pt>
                <c:pt idx="1">
                  <c:v>Europe</c:v>
                </c:pt>
                <c:pt idx="2">
                  <c:v>Asia</c:v>
                </c:pt>
                <c:pt idx="3">
                  <c:v>Other</c:v>
                </c:pt>
              </c:strCache>
            </c:strRef>
          </c:cat>
          <c:val>
            <c:numRef>
              <c:f>Sheet1!$B$2:$B$5</c:f>
              <c:numCache>
                <c:formatCode>0%</c:formatCode>
                <c:ptCount val="4"/>
                <c:pt idx="0">
                  <c:v>7.3037211558450776E-2</c:v>
                </c:pt>
                <c:pt idx="1">
                  <c:v>0.38992446815882692</c:v>
                </c:pt>
                <c:pt idx="2">
                  <c:v>0.49823297068810202</c:v>
                </c:pt>
                <c:pt idx="3">
                  <c:v>3.8805349594622812E-2</c:v>
                </c:pt>
              </c:numCache>
            </c:numRef>
          </c:val>
        </c:ser>
      </c:pie3DChart>
    </c:plotArea>
    <c:legend>
      <c:legendPos val="r"/>
      <c:layout>
        <c:manualLayout>
          <c:xMode val="edge"/>
          <c:yMode val="edge"/>
          <c:x val="0.76173596652457087"/>
          <c:y val="0.12836903213192094"/>
          <c:w val="0.23603746888443075"/>
          <c:h val="0.6045644495021435"/>
        </c:manualLayout>
      </c:layout>
      <c:txPr>
        <a:bodyPr/>
        <a:lstStyle/>
        <a:p>
          <a:pPr>
            <a:defRPr lang="en-IN" sz="1600"/>
          </a:pPr>
          <a:endParaRPr lang="en-US"/>
        </a:p>
      </c:txPr>
    </c:legend>
    <c:plotVisOnly val="1"/>
    <c:dispBlanksAs val="zero"/>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Pr>
        <a:bodyPr/>
        <a:lstStyle/>
        <a:p>
          <a:pPr>
            <a:defRPr lang="en-IN"/>
          </a:pPr>
          <a:endParaRPr lang="en-US"/>
        </a:p>
      </c:txPr>
    </c:title>
    <c:view3D>
      <c:rotX val="30"/>
      <c:perspective val="30"/>
    </c:view3D>
    <c:plotArea>
      <c:layout>
        <c:manualLayout>
          <c:layoutTarget val="inner"/>
          <c:xMode val="edge"/>
          <c:yMode val="edge"/>
          <c:x val="0.36598473403964493"/>
          <c:y val="0.1412154696132597"/>
          <c:w val="0.63372672836506982"/>
          <c:h val="0.82405682715074979"/>
        </c:manualLayout>
      </c:layout>
      <c:pie3DChart>
        <c:varyColors val="1"/>
        <c:ser>
          <c:idx val="0"/>
          <c:order val="0"/>
          <c:tx>
            <c:strRef>
              <c:f>Sheet1!$B$1</c:f>
              <c:strCache>
                <c:ptCount val="1"/>
                <c:pt idx="0">
                  <c:v>Percentage demand by region</c:v>
                </c:pt>
              </c:strCache>
            </c:strRef>
          </c:tx>
          <c:explosion val="25"/>
          <c:dLbls>
            <c:dLbl>
              <c:idx val="0"/>
              <c:layout>
                <c:manualLayout>
                  <c:x val="-0.1238894621740014"/>
                  <c:y val="-0.13450882175639692"/>
                </c:manualLayout>
              </c:layout>
              <c:showVal val="1"/>
              <c:extLst>
                <c:ext xmlns:c15="http://schemas.microsoft.com/office/drawing/2012/chart" uri="{CE6537A1-D6FC-4f65-9D91-7224C49458BB}">
                  <c15:layout/>
                </c:ext>
              </c:extLst>
            </c:dLbl>
            <c:dLbl>
              <c:idx val="1"/>
              <c:layout>
                <c:manualLayout>
                  <c:x val="1.8177956901395211E-2"/>
                  <c:y val="2.5337053862742293E-2"/>
                </c:manualLayout>
              </c:layout>
              <c:showVal val="1"/>
              <c:extLst>
                <c:ext xmlns:c15="http://schemas.microsoft.com/office/drawing/2012/chart" uri="{CE6537A1-D6FC-4f65-9D91-7224C49458BB}">
                  <c15:layout/>
                </c:ext>
              </c:extLst>
            </c:dLbl>
            <c:dLbl>
              <c:idx val="2"/>
              <c:layout>
                <c:manualLayout>
                  <c:x val="2.0096845389855095E-2"/>
                  <c:y val="3.9939344598499876E-2"/>
                </c:manualLayout>
              </c:layout>
              <c:showVal val="1"/>
              <c:extLst>
                <c:ext xmlns:c15="http://schemas.microsoft.com/office/drawing/2012/chart" uri="{CE6537A1-D6FC-4f65-9D91-7224C49458BB}">
                  <c15:layout/>
                </c:ext>
              </c:extLst>
            </c:dLbl>
            <c:dLbl>
              <c:idx val="3"/>
              <c:layout>
                <c:manualLayout>
                  <c:x val="5.0877266123923785E-2"/>
                  <c:y val="6.0754836584653436E-2"/>
                </c:manualLayout>
              </c:layout>
              <c:showVal val="1"/>
              <c:extLst>
                <c:ext xmlns:c15="http://schemas.microsoft.com/office/drawing/2012/chart" uri="{CE6537A1-D6FC-4f65-9D91-7224C49458BB}">
                  <c15:layout/>
                </c:ext>
              </c:extLst>
            </c:dLbl>
            <c:dLbl>
              <c:idx val="4"/>
              <c:layout>
                <c:manualLayout>
                  <c:x val="9.3456976382394891E-3"/>
                  <c:y val="-0.10617976620325779"/>
                </c:manualLayout>
              </c:layout>
              <c:showVal val="1"/>
              <c:extLst>
                <c:ext xmlns:c15="http://schemas.microsoft.com/office/drawing/2012/chart" uri="{CE6537A1-D6FC-4f65-9D91-7224C49458BB}">
                  <c15:layout/>
                </c:ext>
              </c:extLst>
            </c:dLbl>
            <c:dLbl>
              <c:idx val="5"/>
              <c:layout>
                <c:manualLayout>
                  <c:x val="0.15414874995243424"/>
                  <c:y val="-7.1282028972897718E-2"/>
                </c:manualLayout>
              </c:layout>
              <c:showVal val="1"/>
              <c:extLst>
                <c:ext xmlns:c15="http://schemas.microsoft.com/office/drawing/2012/chart" uri="{CE6537A1-D6FC-4f65-9D91-7224C49458BB}">
                  <c15:layout/>
                </c:ext>
              </c:extLst>
            </c:dLbl>
            <c:spPr>
              <a:noFill/>
              <a:ln>
                <a:noFill/>
              </a:ln>
              <a:effectLst/>
            </c:spPr>
            <c:txPr>
              <a:bodyPr/>
              <a:lstStyle/>
              <a:p>
                <a:pPr>
                  <a:defRPr lang="en-IN"/>
                </a:pPr>
                <a:endParaRPr lang="en-US"/>
              </a:p>
            </c:txPr>
            <c:showVal val="1"/>
            <c:showLeaderLines val="1"/>
            <c:extLst>
              <c:ext xmlns:c15="http://schemas.microsoft.com/office/drawing/2012/chart" uri="{CE6537A1-D6FC-4f65-9D91-7224C49458BB}"/>
            </c:extLst>
          </c:dLbls>
          <c:cat>
            <c:strRef>
              <c:f>Sheet1!$A$2:$A$7</c:f>
              <c:strCache>
                <c:ptCount val="6"/>
                <c:pt idx="0">
                  <c:v>Asia-Pacific</c:v>
                </c:pt>
                <c:pt idx="1">
                  <c:v>North America</c:v>
                </c:pt>
                <c:pt idx="2">
                  <c:v>Latin America</c:v>
                </c:pt>
                <c:pt idx="3">
                  <c:v>Northern Europe</c:v>
                </c:pt>
                <c:pt idx="4">
                  <c:v>Meditarranean</c:v>
                </c:pt>
                <c:pt idx="5">
                  <c:v>Middle East</c:v>
                </c:pt>
              </c:strCache>
            </c:strRef>
          </c:cat>
          <c:val>
            <c:numRef>
              <c:f>Sheet1!$B$2:$B$7</c:f>
              <c:numCache>
                <c:formatCode>0%</c:formatCode>
                <c:ptCount val="6"/>
                <c:pt idx="0">
                  <c:v>0.4</c:v>
                </c:pt>
                <c:pt idx="1">
                  <c:v>9.0000000000000024E-2</c:v>
                </c:pt>
                <c:pt idx="2">
                  <c:v>4.0000000000000022E-2</c:v>
                </c:pt>
                <c:pt idx="3">
                  <c:v>0.21000000000000021</c:v>
                </c:pt>
                <c:pt idx="4">
                  <c:v>9.0000000000000024E-2</c:v>
                </c:pt>
                <c:pt idx="5">
                  <c:v>0.17</c:v>
                </c:pt>
              </c:numCache>
            </c:numRef>
          </c:val>
        </c:ser>
      </c:pie3DChart>
    </c:plotArea>
    <c:legend>
      <c:legendPos val="r"/>
      <c:layout>
        <c:manualLayout>
          <c:xMode val="edge"/>
          <c:yMode val="edge"/>
          <c:x val="0"/>
          <c:y val="0.22800067118681988"/>
          <c:w val="0.31099794151100585"/>
          <c:h val="0.66881834221809733"/>
        </c:manualLayout>
      </c:layout>
      <c:txPr>
        <a:bodyPr/>
        <a:lstStyle/>
        <a:p>
          <a:pPr>
            <a:defRPr lang="en-IN" sz="1400" b="1"/>
          </a:pPr>
          <a:endParaRPr lang="en-US"/>
        </a:p>
      </c:txPr>
    </c:legend>
    <c:plotVisOnly val="1"/>
    <c:dispBlanksAs val="zero"/>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Pr>
        <a:bodyPr/>
        <a:lstStyle/>
        <a:p>
          <a:pPr>
            <a:defRPr lang="en-IN"/>
          </a:pPr>
          <a:endParaRPr lang="en-US"/>
        </a:p>
      </c:txPr>
    </c:title>
    <c:view3D>
      <c:rotX val="30"/>
      <c:perspective val="30"/>
    </c:view3D>
    <c:plotArea>
      <c:layout>
        <c:manualLayout>
          <c:layoutTarget val="inner"/>
          <c:xMode val="edge"/>
          <c:yMode val="edge"/>
          <c:x val="9.5909609114607927E-2"/>
          <c:y val="5.5692986468889302E-2"/>
          <c:w val="0.78070741823419265"/>
          <c:h val="0.90220006914885509"/>
        </c:manualLayout>
      </c:layout>
      <c:pie3DChart>
        <c:varyColors val="1"/>
        <c:ser>
          <c:idx val="0"/>
          <c:order val="0"/>
          <c:tx>
            <c:strRef>
              <c:f>Sheet1!$B$1</c:f>
              <c:strCache>
                <c:ptCount val="1"/>
                <c:pt idx="0">
                  <c:v>Global bunker fuels demand, Mtoe</c:v>
                </c:pt>
              </c:strCache>
            </c:strRef>
          </c:tx>
          <c:explosion val="25"/>
          <c:dLbls>
            <c:dLbl>
              <c:idx val="0"/>
              <c:layout>
                <c:manualLayout>
                  <c:x val="2.5138020581586751E-2"/>
                  <c:y val="-6.4326207185295609E-2"/>
                </c:manualLayout>
              </c:layout>
              <c:showVal val="1"/>
              <c:extLst>
                <c:ext xmlns:c15="http://schemas.microsoft.com/office/drawing/2012/chart" uri="{CE6537A1-D6FC-4f65-9D91-7224C49458BB}">
                  <c15:layout/>
                </c:ext>
              </c:extLst>
            </c:dLbl>
            <c:dLbl>
              <c:idx val="1"/>
              <c:layout>
                <c:manualLayout>
                  <c:x val="-7.7145305755260699E-2"/>
                  <c:y val="2.5936359972876001E-2"/>
                </c:manualLayout>
              </c:layout>
              <c:showVal val="1"/>
              <c:extLst>
                <c:ext xmlns:c15="http://schemas.microsoft.com/office/drawing/2012/chart" uri="{CE6537A1-D6FC-4f65-9D91-7224C49458BB}">
                  <c15:layout/>
                </c:ext>
              </c:extLst>
            </c:dLbl>
            <c:dLbl>
              <c:idx val="2"/>
              <c:layout>
                <c:manualLayout>
                  <c:x val="-9.2980207228407039E-2"/>
                  <c:y val="-2.107239811276259E-2"/>
                </c:manualLayout>
              </c:layout>
              <c:showVal val="1"/>
              <c:extLst>
                <c:ext xmlns:c15="http://schemas.microsoft.com/office/drawing/2012/chart" uri="{CE6537A1-D6FC-4f65-9D91-7224C49458BB}">
                  <c15:layout/>
                </c:ext>
              </c:extLst>
            </c:dLbl>
            <c:spPr>
              <a:noFill/>
              <a:ln>
                <a:noFill/>
              </a:ln>
              <a:effectLst/>
            </c:spPr>
            <c:txPr>
              <a:bodyPr/>
              <a:lstStyle/>
              <a:p>
                <a:pPr>
                  <a:defRPr lang="en-IN"/>
                </a:pPr>
                <a:endParaRPr lang="en-US"/>
              </a:p>
            </c:txPr>
            <c:showVal val="1"/>
            <c:showLeaderLines val="1"/>
            <c:extLst>
              <c:ext xmlns:c15="http://schemas.microsoft.com/office/drawing/2012/chart" uri="{CE6537A1-D6FC-4f65-9D91-7224C49458BB}"/>
            </c:extLst>
          </c:dLbls>
          <c:cat>
            <c:strRef>
              <c:f>Sheet1!$A$2:$A$4</c:f>
              <c:strCache>
                <c:ptCount val="3"/>
                <c:pt idx="0">
                  <c:v>HVFO</c:v>
                </c:pt>
                <c:pt idx="1">
                  <c:v>MGO</c:v>
                </c:pt>
                <c:pt idx="2">
                  <c:v>LNG</c:v>
                </c:pt>
              </c:strCache>
            </c:strRef>
          </c:cat>
          <c:val>
            <c:numRef>
              <c:f>Sheet1!$B$2:$B$4</c:f>
              <c:numCache>
                <c:formatCode>General</c:formatCode>
                <c:ptCount val="3"/>
                <c:pt idx="0">
                  <c:v>58</c:v>
                </c:pt>
                <c:pt idx="1">
                  <c:v>210</c:v>
                </c:pt>
                <c:pt idx="2">
                  <c:v>4</c:v>
                </c:pt>
              </c:numCache>
            </c:numRef>
          </c:val>
        </c:ser>
      </c:pie3DChart>
    </c:plotArea>
    <c:legend>
      <c:legendPos val="r"/>
      <c:layout>
        <c:manualLayout>
          <c:xMode val="edge"/>
          <c:yMode val="edge"/>
          <c:x val="0.20143677361799583"/>
          <c:y val="0.79326661869022452"/>
          <c:w val="0.51522430910253847"/>
          <c:h val="0.11509568438209869"/>
        </c:manualLayout>
      </c:layout>
      <c:txPr>
        <a:bodyPr/>
        <a:lstStyle/>
        <a:p>
          <a:pPr>
            <a:defRPr lang="en-IN"/>
          </a:pPr>
          <a:endParaRPr lang="en-US"/>
        </a:p>
      </c:txPr>
    </c:legend>
    <c:plotVisOnly val="1"/>
    <c:dispBlanksAs val="zero"/>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13"/>
  <c:chart>
    <c:autoTitleDeleted val="1"/>
    <c:view3D>
      <c:rAngAx val="1"/>
    </c:view3D>
    <c:plotArea>
      <c:layout/>
      <c:bar3DChart>
        <c:barDir val="col"/>
        <c:grouping val="clustered"/>
        <c:ser>
          <c:idx val="0"/>
          <c:order val="0"/>
          <c:tx>
            <c:strRef>
              <c:f>Sheet1!$B$1</c:f>
              <c:strCache>
                <c:ptCount val="1"/>
                <c:pt idx="0">
                  <c:v>Top 5 bunkering ports</c:v>
                </c:pt>
              </c:strCache>
            </c:strRef>
          </c:tx>
          <c:dLbls>
            <c:dLbl>
              <c:idx val="0"/>
              <c:layout>
                <c:manualLayout>
                  <c:x val="1.424039411131672E-2"/>
                  <c:y val="0"/>
                </c:manualLayout>
              </c:layout>
              <c:showVal val="1"/>
              <c:extLst>
                <c:ext xmlns:c15="http://schemas.microsoft.com/office/drawing/2012/chart" uri="{CE6537A1-D6FC-4f65-9D91-7224C49458BB}">
                  <c15:layout/>
                </c:ext>
              </c:extLst>
            </c:dLbl>
            <c:spPr>
              <a:noFill/>
              <a:ln>
                <a:noFill/>
              </a:ln>
              <a:effectLst/>
            </c:spPr>
            <c:txPr>
              <a:bodyPr/>
              <a:lstStyle/>
              <a:p>
                <a:pPr>
                  <a:defRPr lang="en-IN"/>
                </a:pPr>
                <a:endParaRPr lang="en-US"/>
              </a:p>
            </c:txPr>
            <c:showVal val="1"/>
            <c:extLst>
              <c:ext xmlns:c15="http://schemas.microsoft.com/office/drawing/2012/chart" uri="{CE6537A1-D6FC-4f65-9D91-7224C49458BB}">
                <c15:layout/>
                <c15:showLeaderLines val="0"/>
              </c:ext>
            </c:extLst>
          </c:dLbls>
          <c:cat>
            <c:strRef>
              <c:f>Sheet1!$A$2:$A$7</c:f>
              <c:strCache>
                <c:ptCount val="6"/>
                <c:pt idx="0">
                  <c:v>Singapore</c:v>
                </c:pt>
                <c:pt idx="1">
                  <c:v>Rotterdam</c:v>
                </c:pt>
                <c:pt idx="2">
                  <c:v>Fujairah</c:v>
                </c:pt>
                <c:pt idx="3">
                  <c:v>Hong Kong</c:v>
                </c:pt>
                <c:pt idx="4">
                  <c:v>Antwerp</c:v>
                </c:pt>
                <c:pt idx="5">
                  <c:v>Gibraltar</c:v>
                </c:pt>
              </c:strCache>
            </c:strRef>
          </c:cat>
          <c:val>
            <c:numRef>
              <c:f>Sheet1!$B$2:$B$7</c:f>
              <c:numCache>
                <c:formatCode>General</c:formatCode>
                <c:ptCount val="6"/>
                <c:pt idx="0">
                  <c:v>50</c:v>
                </c:pt>
                <c:pt idx="1">
                  <c:v>19</c:v>
                </c:pt>
                <c:pt idx="2">
                  <c:v>17</c:v>
                </c:pt>
                <c:pt idx="3">
                  <c:v>9</c:v>
                </c:pt>
                <c:pt idx="4">
                  <c:v>8</c:v>
                </c:pt>
                <c:pt idx="5">
                  <c:v>7</c:v>
                </c:pt>
              </c:numCache>
            </c:numRef>
          </c:val>
        </c:ser>
        <c:shape val="box"/>
        <c:axId val="175569920"/>
        <c:axId val="175706880"/>
        <c:axId val="0"/>
      </c:bar3DChart>
      <c:catAx>
        <c:axId val="175569920"/>
        <c:scaling>
          <c:orientation val="minMax"/>
        </c:scaling>
        <c:axPos val="b"/>
        <c:numFmt formatCode="General" sourceLinked="0"/>
        <c:tickLblPos val="nextTo"/>
        <c:txPr>
          <a:bodyPr/>
          <a:lstStyle/>
          <a:p>
            <a:pPr>
              <a:defRPr lang="en-IN" sz="1400" b="1"/>
            </a:pPr>
            <a:endParaRPr lang="en-US"/>
          </a:p>
        </c:txPr>
        <c:crossAx val="175706880"/>
        <c:crosses val="autoZero"/>
        <c:auto val="1"/>
        <c:lblAlgn val="ctr"/>
        <c:lblOffset val="100"/>
      </c:catAx>
      <c:valAx>
        <c:axId val="175706880"/>
        <c:scaling>
          <c:orientation val="minMax"/>
        </c:scaling>
        <c:delete val="1"/>
        <c:axPos val="l"/>
        <c:numFmt formatCode="General" sourceLinked="1"/>
        <c:tickLblPos val="none"/>
        <c:crossAx val="175569920"/>
        <c:crosses val="autoZero"/>
        <c:crossBetween val="between"/>
      </c:valAx>
    </c:plotArea>
    <c:plotVisOnly val="1"/>
    <c:dispBlanksAs val="gap"/>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4487468948811183"/>
          <c:y val="5.0473497442653933E-2"/>
          <c:w val="0.80055318689344057"/>
          <c:h val="0.64626601401902062"/>
        </c:manualLayout>
      </c:layout>
      <c:barChart>
        <c:barDir val="col"/>
        <c:grouping val="clustered"/>
        <c:ser>
          <c:idx val="0"/>
          <c:order val="0"/>
          <c:tx>
            <c:strRef>
              <c:f>Sheet1!$B$1</c:f>
              <c:strCache>
                <c:ptCount val="1"/>
                <c:pt idx="0">
                  <c:v>Loaded</c:v>
                </c:pt>
              </c:strCache>
            </c:strRef>
          </c:tx>
          <c:spPr>
            <a:solidFill>
              <a:schemeClr val="tx2">
                <a:lumMod val="60000"/>
                <a:lumOff val="40000"/>
              </a:schemeClr>
            </a:solidFill>
          </c:spPr>
          <c:cat>
            <c:strRef>
              <c:f>Sheet1!$A$2:$A$7</c:f>
              <c:strCache>
                <c:ptCount val="5"/>
                <c:pt idx="0">
                  <c:v>Asia</c:v>
                </c:pt>
                <c:pt idx="1">
                  <c:v>America</c:v>
                </c:pt>
                <c:pt idx="2">
                  <c:v>Europe</c:v>
                </c:pt>
                <c:pt idx="3">
                  <c:v>Oceania</c:v>
                </c:pt>
                <c:pt idx="4">
                  <c:v>Africa</c:v>
                </c:pt>
              </c:strCache>
            </c:strRef>
          </c:cat>
          <c:val>
            <c:numRef>
              <c:f>Sheet1!$B$2:$B$7</c:f>
              <c:numCache>
                <c:formatCode>General</c:formatCode>
                <c:ptCount val="6"/>
                <c:pt idx="0">
                  <c:v>41</c:v>
                </c:pt>
                <c:pt idx="1">
                  <c:v>22</c:v>
                </c:pt>
                <c:pt idx="2">
                  <c:v>17</c:v>
                </c:pt>
                <c:pt idx="3">
                  <c:v>12</c:v>
                </c:pt>
                <c:pt idx="4">
                  <c:v>8</c:v>
                </c:pt>
              </c:numCache>
            </c:numRef>
          </c:val>
        </c:ser>
        <c:ser>
          <c:idx val="1"/>
          <c:order val="1"/>
          <c:tx>
            <c:strRef>
              <c:f>Sheet1!$C$1</c:f>
              <c:strCache>
                <c:ptCount val="1"/>
                <c:pt idx="0">
                  <c:v>Unloaded</c:v>
                </c:pt>
              </c:strCache>
            </c:strRef>
          </c:tx>
          <c:spPr>
            <a:solidFill>
              <a:srgbClr val="CCDDEA">
                <a:lumMod val="50000"/>
              </a:srgbClr>
            </a:solidFill>
          </c:spPr>
          <c:cat>
            <c:strRef>
              <c:f>Sheet1!$A$2:$A$7</c:f>
              <c:strCache>
                <c:ptCount val="5"/>
                <c:pt idx="0">
                  <c:v>Asia</c:v>
                </c:pt>
                <c:pt idx="1">
                  <c:v>America</c:v>
                </c:pt>
                <c:pt idx="2">
                  <c:v>Europe</c:v>
                </c:pt>
                <c:pt idx="3">
                  <c:v>Oceania</c:v>
                </c:pt>
                <c:pt idx="4">
                  <c:v>Africa</c:v>
                </c:pt>
              </c:strCache>
            </c:strRef>
          </c:cat>
          <c:val>
            <c:numRef>
              <c:f>Sheet1!$C$2:$C$7</c:f>
              <c:numCache>
                <c:formatCode>General</c:formatCode>
                <c:ptCount val="6"/>
                <c:pt idx="0">
                  <c:v>60</c:v>
                </c:pt>
                <c:pt idx="1">
                  <c:v>14</c:v>
                </c:pt>
                <c:pt idx="2">
                  <c:v>20</c:v>
                </c:pt>
                <c:pt idx="3">
                  <c:v>1</c:v>
                </c:pt>
                <c:pt idx="4">
                  <c:v>5</c:v>
                </c:pt>
              </c:numCache>
            </c:numRef>
          </c:val>
        </c:ser>
        <c:axId val="175735168"/>
        <c:axId val="175736704"/>
      </c:barChart>
      <c:catAx>
        <c:axId val="175735168"/>
        <c:scaling>
          <c:orientation val="minMax"/>
        </c:scaling>
        <c:axPos val="b"/>
        <c:numFmt formatCode="General" sourceLinked="0"/>
        <c:tickLblPos val="nextTo"/>
        <c:txPr>
          <a:bodyPr rot="-5400000" vert="horz"/>
          <a:lstStyle/>
          <a:p>
            <a:pPr>
              <a:defRPr lang="en-IN" sz="1400" b="1"/>
            </a:pPr>
            <a:endParaRPr lang="en-US"/>
          </a:p>
        </c:txPr>
        <c:crossAx val="175736704"/>
        <c:crosses val="autoZero"/>
        <c:auto val="1"/>
        <c:lblAlgn val="ctr"/>
        <c:lblOffset val="100"/>
      </c:catAx>
      <c:valAx>
        <c:axId val="175736704"/>
        <c:scaling>
          <c:orientation val="minMax"/>
        </c:scaling>
        <c:axPos val="l"/>
        <c:numFmt formatCode="General" sourceLinked="1"/>
        <c:tickLblPos val="nextTo"/>
        <c:txPr>
          <a:bodyPr/>
          <a:lstStyle/>
          <a:p>
            <a:pPr>
              <a:defRPr lang="en-IN" sz="1600"/>
            </a:pPr>
            <a:endParaRPr lang="en-US"/>
          </a:p>
        </c:txPr>
        <c:crossAx val="175735168"/>
        <c:crosses val="autoZero"/>
        <c:crossBetween val="between"/>
      </c:valAx>
    </c:plotArea>
    <c:legend>
      <c:legendPos val="r"/>
      <c:layout>
        <c:manualLayout>
          <c:xMode val="edge"/>
          <c:yMode val="edge"/>
          <c:x val="0.62668195868070675"/>
          <c:y val="0.10613974358177633"/>
          <c:w val="0.33677149331238165"/>
          <c:h val="0.23418186808014732"/>
        </c:manualLayout>
      </c:layout>
      <c:txPr>
        <a:bodyPr/>
        <a:lstStyle/>
        <a:p>
          <a:pPr>
            <a:defRPr lang="en-IN" sz="1600"/>
          </a:pPr>
          <a:endParaRPr lang="en-US"/>
        </a:p>
      </c:txPr>
    </c:legend>
    <c:plotVisOnly val="1"/>
    <c:dispBlanksAs val="gap"/>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0"/>
          <c:order val="0"/>
          <c:tx>
            <c:strRef>
              <c:f>Sheet1!$B$1</c:f>
              <c:strCache>
                <c:ptCount val="1"/>
                <c:pt idx="0">
                  <c:v>MFO</c:v>
                </c:pt>
              </c:strCache>
            </c:strRef>
          </c:tx>
          <c:spPr>
            <a:solidFill>
              <a:schemeClr val="accent1"/>
            </a:solidFill>
            <a:ln>
              <a:noFill/>
            </a:ln>
            <a:effectLst/>
          </c:spPr>
          <c:cat>
            <c:strRef>
              <c:f>Sheet1!$A$2:$A$5</c:f>
              <c:strCache>
                <c:ptCount val="4"/>
                <c:pt idx="0">
                  <c:v>2014-15</c:v>
                </c:pt>
                <c:pt idx="1">
                  <c:v>2015-16</c:v>
                </c:pt>
                <c:pt idx="2">
                  <c:v>2016-17</c:v>
                </c:pt>
                <c:pt idx="3">
                  <c:v>2017-18</c:v>
                </c:pt>
              </c:strCache>
            </c:strRef>
          </c:cat>
          <c:val>
            <c:numRef>
              <c:f>Sheet1!$B$2:$B$5</c:f>
              <c:numCache>
                <c:formatCode>General</c:formatCode>
                <c:ptCount val="4"/>
                <c:pt idx="0">
                  <c:v>876</c:v>
                </c:pt>
                <c:pt idx="1">
                  <c:v>1093</c:v>
                </c:pt>
                <c:pt idx="2">
                  <c:v>1284</c:v>
                </c:pt>
                <c:pt idx="3">
                  <c:v>993</c:v>
                </c:pt>
              </c:numCache>
            </c:numRef>
          </c:val>
        </c:ser>
        <c:ser>
          <c:idx val="1"/>
          <c:order val="1"/>
          <c:tx>
            <c:strRef>
              <c:f>Sheet1!$C$1</c:f>
              <c:strCache>
                <c:ptCount val="1"/>
                <c:pt idx="0">
                  <c:v>MGO</c:v>
                </c:pt>
              </c:strCache>
            </c:strRef>
          </c:tx>
          <c:spPr>
            <a:solidFill>
              <a:schemeClr val="accent2"/>
            </a:solidFill>
            <a:ln>
              <a:noFill/>
            </a:ln>
            <a:effectLst/>
          </c:spPr>
          <c:cat>
            <c:strRef>
              <c:f>Sheet1!$A$2:$A$5</c:f>
              <c:strCache>
                <c:ptCount val="4"/>
                <c:pt idx="0">
                  <c:v>2014-15</c:v>
                </c:pt>
                <c:pt idx="1">
                  <c:v>2015-16</c:v>
                </c:pt>
                <c:pt idx="2">
                  <c:v>2016-17</c:v>
                </c:pt>
                <c:pt idx="3">
                  <c:v>2017-18</c:v>
                </c:pt>
              </c:strCache>
            </c:strRef>
          </c:cat>
          <c:val>
            <c:numRef>
              <c:f>Sheet1!$C$2:$C$5</c:f>
              <c:numCache>
                <c:formatCode>General</c:formatCode>
                <c:ptCount val="4"/>
                <c:pt idx="0">
                  <c:v>798</c:v>
                </c:pt>
                <c:pt idx="1">
                  <c:v>770</c:v>
                </c:pt>
                <c:pt idx="2">
                  <c:v>747</c:v>
                </c:pt>
                <c:pt idx="3">
                  <c:v>697</c:v>
                </c:pt>
              </c:numCache>
            </c:numRef>
          </c:val>
        </c:ser>
        <c:overlap val="100"/>
        <c:axId val="175806720"/>
        <c:axId val="175824896"/>
      </c:barChart>
      <c:catAx>
        <c:axId val="17580672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IN" sz="1197" b="0" i="0" u="none" strike="noStrike" kern="1200" baseline="0">
                <a:solidFill>
                  <a:schemeClr val="tx1">
                    <a:lumMod val="65000"/>
                    <a:lumOff val="35000"/>
                  </a:schemeClr>
                </a:solidFill>
                <a:latin typeface="+mn-lt"/>
                <a:ea typeface="+mn-ea"/>
                <a:cs typeface="+mn-cs"/>
              </a:defRPr>
            </a:pPr>
            <a:endParaRPr lang="en-US"/>
          </a:p>
        </c:txPr>
        <c:crossAx val="175824896"/>
        <c:crosses val="autoZero"/>
        <c:auto val="1"/>
        <c:lblAlgn val="ctr"/>
        <c:lblOffset val="100"/>
      </c:catAx>
      <c:valAx>
        <c:axId val="17582489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en-IN" sz="1197" b="0" i="0" u="none" strike="noStrike" kern="1200" baseline="0">
                <a:solidFill>
                  <a:schemeClr val="tx1">
                    <a:lumMod val="65000"/>
                    <a:lumOff val="35000"/>
                  </a:schemeClr>
                </a:solidFill>
                <a:latin typeface="+mn-lt"/>
                <a:ea typeface="+mn-ea"/>
                <a:cs typeface="+mn-cs"/>
              </a:defRPr>
            </a:pPr>
            <a:endParaRPr lang="en-US"/>
          </a:p>
        </c:txPr>
        <c:crossAx val="175806720"/>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lang="en-IN"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78859673790769E-2"/>
          <c:y val="8.9885771320838428E-2"/>
          <c:w val="0.51945995031871062"/>
          <c:h val="0.81942978078444351"/>
        </c:manualLayout>
      </c:layout>
      <c:doughnutChart>
        <c:varyColors val="1"/>
        <c:ser>
          <c:idx val="0"/>
          <c:order val="0"/>
          <c:tx>
            <c:strRef>
              <c:f>Sheet1!$B$1</c:f>
              <c:strCache>
                <c:ptCount val="1"/>
                <c:pt idx="0">
                  <c:v>2016-17</c:v>
                </c:pt>
              </c:strCache>
            </c:strRef>
          </c:tx>
          <c:explosion val="22"/>
          <c:dLbls>
            <c:dLbl>
              <c:idx val="0"/>
              <c:layout>
                <c:manualLayout>
                  <c:x val="0.13005050505050489"/>
                  <c:y val="-0.25683046563623996"/>
                </c:manualLayout>
              </c:layout>
              <c:showVal val="1"/>
              <c:extLst>
                <c:ext xmlns:c15="http://schemas.microsoft.com/office/drawing/2012/chart" uri="{CE6537A1-D6FC-4f65-9D91-7224C49458BB}">
                  <c15:layout/>
                </c:ext>
              </c:extLst>
            </c:dLbl>
            <c:dLbl>
              <c:idx val="1"/>
              <c:layout>
                <c:manualLayout>
                  <c:x val="-0.10437710437710439"/>
                  <c:y val="0.14494240303295447"/>
                </c:manualLayout>
              </c:layout>
              <c:showVal val="1"/>
              <c:extLst>
                <c:ext xmlns:c15="http://schemas.microsoft.com/office/drawing/2012/chart" uri="{CE6537A1-D6FC-4f65-9D91-7224C49458BB}">
                  <c15:layout/>
                </c:ext>
              </c:extLst>
            </c:dLbl>
            <c:dLbl>
              <c:idx val="2"/>
              <c:layout>
                <c:manualLayout>
                  <c:x val="-0.10816498316498323"/>
                  <c:y val="8.2922620783513167E-3"/>
                </c:manualLayout>
              </c:layout>
              <c:showVal val="1"/>
              <c:extLst>
                <c:ext xmlns:c15="http://schemas.microsoft.com/office/drawing/2012/chart" uri="{CE6537A1-D6FC-4f65-9D91-7224C49458BB}">
                  <c15:layout/>
                </c:ext>
              </c:extLst>
            </c:dLbl>
            <c:dLbl>
              <c:idx val="3"/>
              <c:layout>
                <c:manualLayout>
                  <c:x val="-0.12794612794612811"/>
                  <c:y val="-2.0191989890152626E-2"/>
                </c:manualLayout>
              </c:layout>
              <c:showVal val="1"/>
              <c:extLst>
                <c:ext xmlns:c15="http://schemas.microsoft.com/office/drawing/2012/chart" uri="{CE6537A1-D6FC-4f65-9D91-7224C49458BB}">
                  <c15:layout/>
                </c:ext>
              </c:extLst>
            </c:dLbl>
            <c:dLbl>
              <c:idx val="4"/>
              <c:layout>
                <c:manualLayout>
                  <c:x val="-8.9646464646464752E-2"/>
                  <c:y val="-9.8200398561291244E-2"/>
                </c:manualLayout>
              </c:layout>
              <c:showVal val="1"/>
              <c:extLst>
                <c:ext xmlns:c15="http://schemas.microsoft.com/office/drawing/2012/chart" uri="{CE6537A1-D6FC-4f65-9D91-7224C49458BB}">
                  <c15:layout/>
                </c:ext>
              </c:extLst>
            </c:dLbl>
            <c:dLbl>
              <c:idx val="5"/>
              <c:layout>
                <c:manualLayout>
                  <c:x val="-9.4276094276094263E-2"/>
                  <c:y val="-0.10802469135802477"/>
                </c:manualLayout>
              </c:layout>
              <c:showVal val="1"/>
              <c:extLst>
                <c:ext xmlns:c15="http://schemas.microsoft.com/office/drawing/2012/chart" uri="{CE6537A1-D6FC-4f65-9D91-7224C49458BB}">
                  <c15:layout/>
                </c:ext>
              </c:extLst>
            </c:dLbl>
            <c:dLbl>
              <c:idx val="6"/>
              <c:layout>
                <c:manualLayout>
                  <c:x val="-6.6919191919191934E-2"/>
                  <c:y val="-0.11575167687372412"/>
                </c:manualLayout>
              </c:layout>
              <c:showVal val="1"/>
              <c:extLst>
                <c:ext xmlns:c15="http://schemas.microsoft.com/office/drawing/2012/chart" uri="{CE6537A1-D6FC-4f65-9D91-7224C49458BB}">
                  <c15:layout/>
                </c:ext>
              </c:extLst>
            </c:dLbl>
            <c:dLbl>
              <c:idx val="7"/>
              <c:layout>
                <c:manualLayout>
                  <c:x val="4.7979797979797983E-2"/>
                  <c:y val="-0.11681126664722465"/>
                </c:manualLayout>
              </c:layout>
              <c:showVal val="1"/>
              <c:extLst>
                <c:ext xmlns:c15="http://schemas.microsoft.com/office/drawing/2012/chart" uri="{CE6537A1-D6FC-4f65-9D91-7224C49458BB}">
                  <c15:layout/>
                </c:ext>
              </c:extLst>
            </c:dLbl>
            <c:dLbl>
              <c:idx val="8"/>
              <c:layout>
                <c:manualLayout>
                  <c:x val="7.575757575757582E-3"/>
                  <c:y val="-0.13575374901341752"/>
                </c:manualLayout>
              </c:layout>
              <c:showVal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lang="en-IN" b="1"/>
                </a:pPr>
                <a:endParaRPr lang="en-US"/>
              </a:p>
            </c:txPr>
            <c:showVal val="1"/>
            <c:showLeaderLines val="1"/>
            <c:extLst>
              <c:ext xmlns:c15="http://schemas.microsoft.com/office/drawing/2012/chart" uri="{CE6537A1-D6FC-4f65-9D91-7224C49458BB}"/>
            </c:extLst>
          </c:dLbls>
          <c:cat>
            <c:strRef>
              <c:f>Sheet1!$A$2:$A$9</c:f>
              <c:strCache>
                <c:ptCount val="8"/>
                <c:pt idx="0">
                  <c:v>IOC</c:v>
                </c:pt>
                <c:pt idx="1">
                  <c:v>HPC</c:v>
                </c:pt>
                <c:pt idx="2">
                  <c:v>BPC</c:v>
                </c:pt>
                <c:pt idx="3">
                  <c:v>RIL</c:v>
                </c:pt>
                <c:pt idx="4">
                  <c:v>Naraya Energy</c:v>
                </c:pt>
                <c:pt idx="5">
                  <c:v>Adani Bunkering</c:v>
                </c:pt>
                <c:pt idx="6">
                  <c:v>Bharat Chemicals</c:v>
                </c:pt>
                <c:pt idx="7">
                  <c:v>GP Global APAC</c:v>
                </c:pt>
              </c:strCache>
            </c:strRef>
          </c:cat>
          <c:val>
            <c:numRef>
              <c:f>Sheet1!$B$2:$B$9</c:f>
              <c:numCache>
                <c:formatCode>0.0%</c:formatCode>
                <c:ptCount val="8"/>
                <c:pt idx="0">
                  <c:v>0.59699999999999998</c:v>
                </c:pt>
                <c:pt idx="1">
                  <c:v>0.17300000000000001</c:v>
                </c:pt>
                <c:pt idx="2">
                  <c:v>9.5000000000000043E-2</c:v>
                </c:pt>
                <c:pt idx="3">
                  <c:v>9.0000000000000028E-3</c:v>
                </c:pt>
                <c:pt idx="4">
                  <c:v>7.0000000000000045E-3</c:v>
                </c:pt>
                <c:pt idx="5">
                  <c:v>9.8000000000000101E-2</c:v>
                </c:pt>
                <c:pt idx="6">
                  <c:v>1.0000000000000005E-2</c:v>
                </c:pt>
                <c:pt idx="7">
                  <c:v>1.0999999999999998E-2</c:v>
                </c:pt>
              </c:numCache>
            </c:numRef>
          </c:val>
        </c:ser>
        <c:firstSliceAng val="0"/>
        <c:holeSize val="50"/>
      </c:doughnutChart>
    </c:plotArea>
    <c:legend>
      <c:legendPos val="r"/>
      <c:layout>
        <c:manualLayout>
          <c:xMode val="edge"/>
          <c:yMode val="edge"/>
          <c:x val="0.73353986054773468"/>
          <c:y val="0.11006610284825515"/>
          <c:w val="0.25635912935125538"/>
          <c:h val="0.70270730047632934"/>
        </c:manualLayout>
      </c:layout>
      <c:txPr>
        <a:bodyPr/>
        <a:lstStyle/>
        <a:p>
          <a:pPr>
            <a:defRPr lang="en-IN" sz="1600" b="1"/>
          </a:pPr>
          <a:endParaRPr lang="en-US"/>
        </a:p>
      </c:txPr>
    </c:legend>
    <c:plotVisOnly val="1"/>
    <c:dispBlanksAs val="zero"/>
  </c:chart>
  <c:txPr>
    <a:bodyPr/>
    <a:lstStyle/>
    <a:p>
      <a:pPr>
        <a:defRPr sz="1800"/>
      </a:pPr>
      <a:endParaRPr lang="en-US"/>
    </a:p>
  </c:txPr>
  <c:externalData r:id="rId1"/>
</c:chartSpace>
</file>

<file path=ppt/diagrams/_rels/data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image" Target="../media/image19.jpeg"/><Relationship Id="rId5" Type="http://schemas.openxmlformats.org/officeDocument/2006/relationships/image" Target="../media/image5.jpeg"/><Relationship Id="rId4" Type="http://schemas.openxmlformats.org/officeDocument/2006/relationships/image" Target="../media/image2.png"/></Relationships>
</file>

<file path=ppt/diagrams/_rels/data3.xml.rels><?xml version="1.0" encoding="UTF-8" standalone="yes"?>
<Relationships xmlns="http://schemas.openxmlformats.org/package/2006/relationships"><Relationship Id="rId1" Type="http://schemas.openxmlformats.org/officeDocument/2006/relationships/image" Target="../media/image3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61.jpeg"/><Relationship Id="rId1" Type="http://schemas.openxmlformats.org/officeDocument/2006/relationships/image" Target="../media/image191.jpeg"/><Relationship Id="rId5" Type="http://schemas.openxmlformats.org/officeDocument/2006/relationships/image" Target="../media/image52.jpeg"/><Relationship Id="rId4" Type="http://schemas.openxmlformats.org/officeDocument/2006/relationships/image" Target="../media/image21.png"/></Relationships>
</file>

<file path=ppt/diagrams/_rels/drawing3.xml.rels><?xml version="1.0" encoding="UTF-8" standalone="yes"?>
<Relationships xmlns="http://schemas.openxmlformats.org/package/2006/relationships"><Relationship Id="rId1" Type="http://schemas.openxmlformats.org/officeDocument/2006/relationships/image" Target="../media/image371.jpeg"/></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397E81-952C-4617-81F1-D972ACAD64E2}" type="doc">
      <dgm:prSet loTypeId="urn:microsoft.com/office/officeart/2005/8/layout/hList7#1" loCatId="process" qsTypeId="urn:microsoft.com/office/officeart/2005/8/quickstyle/simple1" qsCatId="simple" csTypeId="urn:microsoft.com/office/officeart/2005/8/colors/colorful1#2" csCatId="colorful" phldr="1"/>
      <dgm:spPr/>
      <dgm:t>
        <a:bodyPr/>
        <a:lstStyle/>
        <a:p>
          <a:endParaRPr lang="en-US"/>
        </a:p>
      </dgm:t>
    </dgm:pt>
    <dgm:pt modelId="{1BB41B13-A9BE-4026-AD8B-EF5A316E6813}">
      <dgm:prSet phldrT="[Text]" custT="1"/>
      <dgm:spPr>
        <a:solidFill>
          <a:srgbClr val="CCFFFF"/>
        </a:solidFill>
        <a:ln w="12700"/>
      </dgm:spPr>
      <dgm:t>
        <a:bodyPr anchor="t"/>
        <a:lstStyle/>
        <a:p>
          <a:pPr algn="l"/>
          <a:r>
            <a:rPr lang="en-US" sz="1800" b="1" dirty="0">
              <a:solidFill>
                <a:schemeClr val="accent6"/>
              </a:solidFill>
            </a:rPr>
            <a:t>1. </a:t>
          </a:r>
          <a:r>
            <a:rPr lang="en-US" sz="1600" b="1" dirty="0">
              <a:solidFill>
                <a:schemeClr val="accent6"/>
              </a:solidFill>
            </a:rPr>
            <a:t>Crude Receipt at Ports</a:t>
          </a:r>
        </a:p>
        <a:p>
          <a:pPr algn="l"/>
          <a:r>
            <a:rPr lang="en-US" sz="1600" b="1" dirty="0">
              <a:solidFill>
                <a:schemeClr val="accent6"/>
              </a:solidFill>
            </a:rPr>
            <a:t>2. </a:t>
          </a:r>
          <a:r>
            <a:rPr lang="en-US" sz="1600" b="1" dirty="0" smtClean="0">
              <a:solidFill>
                <a:schemeClr val="accent6"/>
              </a:solidFill>
            </a:rPr>
            <a:t>Dispatch  </a:t>
          </a:r>
          <a:r>
            <a:rPr lang="en-US" sz="1600" b="1" dirty="0">
              <a:solidFill>
                <a:schemeClr val="accent6"/>
              </a:solidFill>
            </a:rPr>
            <a:t>of Crude to Refineries by pipelines</a:t>
          </a:r>
        </a:p>
        <a:p>
          <a:pPr algn="l"/>
          <a:r>
            <a:rPr lang="en-US" sz="1600" b="1" dirty="0">
              <a:solidFill>
                <a:schemeClr val="accent6"/>
              </a:solidFill>
            </a:rPr>
            <a:t> </a:t>
          </a:r>
        </a:p>
      </dgm:t>
    </dgm:pt>
    <dgm:pt modelId="{EC2DD97E-6E5B-4F91-AAEF-C073502204E9}" type="parTrans" cxnId="{E788D4F4-A934-478D-AEE4-1D77443FF93A}">
      <dgm:prSet/>
      <dgm:spPr/>
      <dgm:t>
        <a:bodyPr/>
        <a:lstStyle/>
        <a:p>
          <a:endParaRPr lang="en-US"/>
        </a:p>
      </dgm:t>
    </dgm:pt>
    <dgm:pt modelId="{77111E15-A873-461A-9E8E-9CE7C102E790}" type="sibTrans" cxnId="{E788D4F4-A934-478D-AEE4-1D77443FF93A}">
      <dgm:prSet/>
      <dgm:spPr>
        <a:solidFill>
          <a:schemeClr val="accent2">
            <a:alpha val="90000"/>
          </a:schemeClr>
        </a:solidFill>
      </dgm:spPr>
      <dgm:t>
        <a:bodyPr/>
        <a:lstStyle/>
        <a:p>
          <a:endParaRPr lang="en-US" dirty="0"/>
        </a:p>
      </dgm:t>
    </dgm:pt>
    <dgm:pt modelId="{4EB2EC3E-7609-4DF0-BE91-B313D839800D}">
      <dgm:prSet phldrT="[Text]" custT="1"/>
      <dgm:spPr/>
      <dgm:t>
        <a:bodyPr anchor="t"/>
        <a:lstStyle/>
        <a:p>
          <a:pPr algn="l"/>
          <a:r>
            <a:rPr lang="en-US" sz="1600" b="1" dirty="0">
              <a:solidFill>
                <a:schemeClr val="accent2">
                  <a:lumMod val="50000"/>
                </a:schemeClr>
              </a:solidFill>
            </a:rPr>
            <a:t>1. Dispatch of finished products from Terminals to Depots by rail, road.</a:t>
          </a:r>
        </a:p>
      </dgm:t>
    </dgm:pt>
    <dgm:pt modelId="{D9B3C789-2690-4ED5-B6C5-5E0D3C77FD8E}" type="parTrans" cxnId="{D575F5D3-E4B3-468C-88D9-925A3FAAF592}">
      <dgm:prSet/>
      <dgm:spPr/>
      <dgm:t>
        <a:bodyPr/>
        <a:lstStyle/>
        <a:p>
          <a:endParaRPr lang="en-US"/>
        </a:p>
      </dgm:t>
    </dgm:pt>
    <dgm:pt modelId="{4A268C36-5B99-4592-80A3-D5790C3B1E37}" type="sibTrans" cxnId="{D575F5D3-E4B3-468C-88D9-925A3FAAF592}">
      <dgm:prSet/>
      <dgm:spPr>
        <a:solidFill>
          <a:srgbClr val="00B0F0">
            <a:alpha val="90000"/>
          </a:srgbClr>
        </a:solidFill>
      </dgm:spPr>
      <dgm:t>
        <a:bodyPr/>
        <a:lstStyle/>
        <a:p>
          <a:endParaRPr lang="en-US" dirty="0"/>
        </a:p>
      </dgm:t>
    </dgm:pt>
    <dgm:pt modelId="{2C5A3B13-9D97-4D64-8B0A-684EC19CAF04}">
      <dgm:prSet phldrT="[Text]" custT="1">
        <dgm:style>
          <a:lnRef idx="1">
            <a:schemeClr val="accent2"/>
          </a:lnRef>
          <a:fillRef idx="3">
            <a:schemeClr val="accent2"/>
          </a:fillRef>
          <a:effectRef idx="2">
            <a:schemeClr val="accent2"/>
          </a:effectRef>
          <a:fontRef idx="minor">
            <a:schemeClr val="lt1"/>
          </a:fontRef>
        </dgm:style>
      </dgm:prSet>
      <dgm:spPr>
        <a:solidFill>
          <a:schemeClr val="accent1">
            <a:lumMod val="20000"/>
            <a:lumOff val="80000"/>
          </a:schemeClr>
        </a:solidFill>
      </dgm:spPr>
      <dgm:t>
        <a:bodyPr anchor="t"/>
        <a:lstStyle/>
        <a:p>
          <a:pPr algn="l"/>
          <a:r>
            <a:rPr lang="en-US" sz="1800" b="1" dirty="0">
              <a:solidFill>
                <a:srgbClr val="7030A0"/>
              </a:solidFill>
            </a:rPr>
            <a:t>1</a:t>
          </a:r>
          <a:r>
            <a:rPr lang="en-US" sz="2400" b="1" dirty="0">
              <a:solidFill>
                <a:srgbClr val="7030A0"/>
              </a:solidFill>
            </a:rPr>
            <a:t>. </a:t>
          </a:r>
          <a:r>
            <a:rPr lang="en-US" sz="1800" b="1" dirty="0">
              <a:solidFill>
                <a:srgbClr val="7030A0"/>
              </a:solidFill>
            </a:rPr>
            <a:t>Dispatch of finished products to Retail Markets from Depots by road.</a:t>
          </a:r>
        </a:p>
      </dgm:t>
    </dgm:pt>
    <dgm:pt modelId="{C07C2DE1-1BC0-454E-B7AB-5DCA5140F538}" type="parTrans" cxnId="{201B1415-67FB-407F-B9AA-77F647750B21}">
      <dgm:prSet/>
      <dgm:spPr/>
      <dgm:t>
        <a:bodyPr/>
        <a:lstStyle/>
        <a:p>
          <a:endParaRPr lang="en-US"/>
        </a:p>
      </dgm:t>
    </dgm:pt>
    <dgm:pt modelId="{BE0555EF-B818-47A0-A148-1E0B43A6E2C3}" type="sibTrans" cxnId="{201B1415-67FB-407F-B9AA-77F647750B21}">
      <dgm:prSet/>
      <dgm:spPr/>
      <dgm:t>
        <a:bodyPr/>
        <a:lstStyle/>
        <a:p>
          <a:endParaRPr lang="en-US"/>
        </a:p>
      </dgm:t>
    </dgm:pt>
    <dgm:pt modelId="{5D645522-985A-4FDE-A0FF-3AB7EDCBC46F}">
      <dgm:prSet custT="1">
        <dgm:style>
          <a:lnRef idx="2">
            <a:schemeClr val="accent1">
              <a:shade val="50000"/>
            </a:schemeClr>
          </a:lnRef>
          <a:fillRef idx="1">
            <a:schemeClr val="accent1"/>
          </a:fillRef>
          <a:effectRef idx="0">
            <a:schemeClr val="accent1"/>
          </a:effectRef>
          <a:fontRef idx="minor">
            <a:schemeClr val="lt1"/>
          </a:fontRef>
        </dgm:style>
      </dgm:prSet>
      <dgm:spPr>
        <a:ln w="6350"/>
      </dgm:spPr>
      <dgm:t>
        <a:bodyPr anchor="t"/>
        <a:lstStyle/>
        <a:p>
          <a:pPr algn="l"/>
          <a:r>
            <a:rPr lang="en-US" sz="1600" b="1" dirty="0">
              <a:solidFill>
                <a:srgbClr val="FF0000"/>
              </a:solidFill>
            </a:rPr>
            <a:t>1</a:t>
          </a:r>
          <a:r>
            <a:rPr lang="en-US" sz="1600" b="1" dirty="0">
              <a:solidFill>
                <a:schemeClr val="accent6"/>
              </a:solidFill>
            </a:rPr>
            <a:t>. Receipt of finished product at Ports from Stand Alone Refineries .</a:t>
          </a:r>
        </a:p>
        <a:p>
          <a:pPr algn="l"/>
          <a:r>
            <a:rPr lang="en-US" sz="1600" b="1" dirty="0">
              <a:solidFill>
                <a:schemeClr val="accent6"/>
              </a:solidFill>
            </a:rPr>
            <a:t>2. </a:t>
          </a:r>
          <a:r>
            <a:rPr lang="en-US" sz="1600" b="1" dirty="0" err="1">
              <a:solidFill>
                <a:schemeClr val="accent6"/>
              </a:solidFill>
            </a:rPr>
            <a:t>Upliftment</a:t>
          </a:r>
          <a:r>
            <a:rPr lang="en-US" sz="1600" b="1" dirty="0">
              <a:solidFill>
                <a:schemeClr val="accent6"/>
              </a:solidFill>
            </a:rPr>
            <a:t> of finished product from Refinerie</a:t>
          </a:r>
          <a:r>
            <a:rPr lang="en-US" sz="1800" b="1" dirty="0">
              <a:solidFill>
                <a:schemeClr val="accent6"/>
              </a:solidFill>
            </a:rPr>
            <a:t>s</a:t>
          </a:r>
          <a:r>
            <a:rPr lang="en-US" sz="1800" dirty="0">
              <a:solidFill>
                <a:schemeClr val="accent6"/>
              </a:solidFill>
            </a:rPr>
            <a:t>	</a:t>
          </a:r>
          <a:r>
            <a:rPr lang="en-US" sz="1400" dirty="0">
              <a:solidFill>
                <a:schemeClr val="accent6"/>
              </a:solidFill>
            </a:rPr>
            <a:t> </a:t>
          </a:r>
        </a:p>
      </dgm:t>
    </dgm:pt>
    <dgm:pt modelId="{F4E045A9-6E48-4F4E-BE14-6BBBAC3A9691}" type="parTrans" cxnId="{1F08A4AB-00EA-416E-871B-BDCE56ECF9AD}">
      <dgm:prSet/>
      <dgm:spPr/>
      <dgm:t>
        <a:bodyPr/>
        <a:lstStyle/>
        <a:p>
          <a:endParaRPr lang="en-US"/>
        </a:p>
      </dgm:t>
    </dgm:pt>
    <dgm:pt modelId="{13780B8A-C5CD-4858-B2D0-F9D5DBA663C8}" type="sibTrans" cxnId="{1F08A4AB-00EA-416E-871B-BDCE56ECF9AD}">
      <dgm:prSet/>
      <dgm:spPr>
        <a:solidFill>
          <a:srgbClr val="92D050">
            <a:alpha val="90000"/>
          </a:srgbClr>
        </a:solidFill>
      </dgm:spPr>
      <dgm:t>
        <a:bodyPr/>
        <a:lstStyle/>
        <a:p>
          <a:endParaRPr lang="en-US" dirty="0"/>
        </a:p>
      </dgm:t>
    </dgm:pt>
    <dgm:pt modelId="{509760A0-E1F9-445C-A2A9-C028D3867AA6}">
      <dgm:prSet custT="1"/>
      <dgm:spPr>
        <a:solidFill>
          <a:srgbClr val="FF99CC"/>
        </a:solidFill>
        <a:ln>
          <a:solidFill>
            <a:srgbClr val="FF6699"/>
          </a:solidFill>
        </a:ln>
      </dgm:spPr>
      <dgm:t>
        <a:bodyPr anchor="t"/>
        <a:lstStyle/>
        <a:p>
          <a:pPr algn="l"/>
          <a:r>
            <a:rPr lang="en-US" sz="1600" b="1" dirty="0">
              <a:solidFill>
                <a:schemeClr val="accent6"/>
              </a:solidFill>
            </a:rPr>
            <a:t>1. Dispatch of finished products from Refineries/Coastal locations by pipelines, rail, roads, ocean tankers to hinterland storage locations.</a:t>
          </a:r>
          <a:endParaRPr lang="en-US" sz="1400" dirty="0">
            <a:solidFill>
              <a:schemeClr val="accent6"/>
            </a:solidFill>
          </a:endParaRPr>
        </a:p>
      </dgm:t>
    </dgm:pt>
    <dgm:pt modelId="{61263BEC-E658-415F-AA0B-DE5E1CB0BED4}" type="parTrans" cxnId="{BE84EEAF-2B30-4952-82A3-1F04548BBADA}">
      <dgm:prSet/>
      <dgm:spPr/>
      <dgm:t>
        <a:bodyPr/>
        <a:lstStyle/>
        <a:p>
          <a:endParaRPr lang="en-US"/>
        </a:p>
      </dgm:t>
    </dgm:pt>
    <dgm:pt modelId="{130C71FD-3913-49A7-933E-C5A67A35639D}" type="sibTrans" cxnId="{BE84EEAF-2B30-4952-82A3-1F04548BBADA}">
      <dgm:prSet/>
      <dgm:spPr>
        <a:solidFill>
          <a:srgbClr val="7030A0">
            <a:alpha val="90000"/>
          </a:srgbClr>
        </a:solidFill>
      </dgm:spPr>
      <dgm:t>
        <a:bodyPr/>
        <a:lstStyle/>
        <a:p>
          <a:endParaRPr lang="en-US" dirty="0"/>
        </a:p>
      </dgm:t>
    </dgm:pt>
    <dgm:pt modelId="{FF4E7381-69F8-4126-8E54-3FFF73BC30CA}" type="pres">
      <dgm:prSet presAssocID="{E6397E81-952C-4617-81F1-D972ACAD64E2}" presName="Name0" presStyleCnt="0">
        <dgm:presLayoutVars>
          <dgm:dir/>
          <dgm:resizeHandles val="exact"/>
        </dgm:presLayoutVars>
      </dgm:prSet>
      <dgm:spPr/>
      <dgm:t>
        <a:bodyPr/>
        <a:lstStyle/>
        <a:p>
          <a:endParaRPr lang="en-IN"/>
        </a:p>
      </dgm:t>
    </dgm:pt>
    <dgm:pt modelId="{C10FA856-CB74-4DC4-92ED-9A9A865A7DEA}" type="pres">
      <dgm:prSet presAssocID="{E6397E81-952C-4617-81F1-D972ACAD64E2}" presName="fgShape" presStyleLbl="fgShp" presStyleIdx="0" presStyleCnt="1" custAng="0" custScaleY="72839" custLinFactNeighborX="-527" custLinFactNeighborY="17189"/>
      <dgm:spPr>
        <a:prstGeom prst="rightArrow">
          <a:avLst/>
        </a:prstGeom>
        <a:solidFill>
          <a:srgbClr val="336600"/>
        </a:solidFill>
        <a:ln w="19050">
          <a:solidFill>
            <a:srgbClr val="FFFFCC"/>
          </a:solidFill>
        </a:ln>
      </dgm:spPr>
    </dgm:pt>
    <dgm:pt modelId="{2C507837-3A79-4691-9280-290B6BDF2166}" type="pres">
      <dgm:prSet presAssocID="{E6397E81-952C-4617-81F1-D972ACAD64E2}" presName="linComp" presStyleCnt="0"/>
      <dgm:spPr/>
    </dgm:pt>
    <dgm:pt modelId="{D12D1FC5-BEAD-44A1-9682-F23CA8B6B084}" type="pres">
      <dgm:prSet presAssocID="{1BB41B13-A9BE-4026-AD8B-EF5A316E6813}" presName="compNode" presStyleCnt="0"/>
      <dgm:spPr/>
    </dgm:pt>
    <dgm:pt modelId="{9527FBD2-A2DF-4EF1-910D-7899A1EAB951}" type="pres">
      <dgm:prSet presAssocID="{1BB41B13-A9BE-4026-AD8B-EF5A316E6813}" presName="bkgdShape" presStyleLbl="node1" presStyleIdx="0" presStyleCnt="5"/>
      <dgm:spPr/>
      <dgm:t>
        <a:bodyPr/>
        <a:lstStyle/>
        <a:p>
          <a:endParaRPr lang="en-IN"/>
        </a:p>
      </dgm:t>
    </dgm:pt>
    <dgm:pt modelId="{FCC1A009-25D4-4F42-8D71-F2407CCB2710}" type="pres">
      <dgm:prSet presAssocID="{1BB41B13-A9BE-4026-AD8B-EF5A316E6813}" presName="nodeTx" presStyleLbl="node1" presStyleIdx="0" presStyleCnt="5">
        <dgm:presLayoutVars>
          <dgm:bulletEnabled val="1"/>
        </dgm:presLayoutVars>
      </dgm:prSet>
      <dgm:spPr/>
      <dgm:t>
        <a:bodyPr/>
        <a:lstStyle/>
        <a:p>
          <a:endParaRPr lang="en-IN"/>
        </a:p>
      </dgm:t>
    </dgm:pt>
    <dgm:pt modelId="{8A3B839C-194F-413A-9184-C8396EC6FE91}" type="pres">
      <dgm:prSet presAssocID="{1BB41B13-A9BE-4026-AD8B-EF5A316E6813}" presName="invisiNode" presStyleLbl="node1" presStyleIdx="0" presStyleCnt="5"/>
      <dgm:spPr/>
    </dgm:pt>
    <dgm:pt modelId="{F2B7D761-14E9-4B37-AB7D-0214E9659912}" type="pres">
      <dgm:prSet presAssocID="{1BB41B13-A9BE-4026-AD8B-EF5A316E6813}" presName="imagNode" presStyleLbl="fgImgPlace1" presStyleIdx="0" presStyleCnt="5"/>
      <dgm:spPr>
        <a:blipFill rotWithShape="1">
          <a:blip xmlns:r="http://schemas.openxmlformats.org/officeDocument/2006/relationships" r:embed="rId1">
            <a:extLst>
              <a:ext uri="{28A0092B-C50C-407E-A947-70E740481C1C}"/>
            </a:extLst>
          </a:blip>
          <a:srcRect/>
          <a:stretch>
            <a:fillRect l="-25000" r="-25000"/>
          </a:stretch>
        </a:blipFill>
      </dgm:spPr>
    </dgm:pt>
    <dgm:pt modelId="{600FBDF9-8789-452F-9F83-E745077A393E}" type="pres">
      <dgm:prSet presAssocID="{77111E15-A873-461A-9E8E-9CE7C102E790}" presName="sibTrans" presStyleLbl="sibTrans2D1" presStyleIdx="0" presStyleCnt="0"/>
      <dgm:spPr/>
      <dgm:t>
        <a:bodyPr/>
        <a:lstStyle/>
        <a:p>
          <a:endParaRPr lang="en-IN"/>
        </a:p>
      </dgm:t>
    </dgm:pt>
    <dgm:pt modelId="{CB028988-71E9-45C1-A7C1-87341B0B00A4}" type="pres">
      <dgm:prSet presAssocID="{5D645522-985A-4FDE-A0FF-3AB7EDCBC46F}" presName="compNode" presStyleCnt="0"/>
      <dgm:spPr/>
    </dgm:pt>
    <dgm:pt modelId="{14B9DA83-9336-42F9-A2E3-7593B503FDCA}" type="pres">
      <dgm:prSet presAssocID="{5D645522-985A-4FDE-A0FF-3AB7EDCBC46F}" presName="bkgdShape" presStyleLbl="node1" presStyleIdx="1" presStyleCnt="5" custLinFactNeighborX="1065" custLinFactNeighborY="0"/>
      <dgm:spPr/>
      <dgm:t>
        <a:bodyPr/>
        <a:lstStyle/>
        <a:p>
          <a:endParaRPr lang="en-IN"/>
        </a:p>
      </dgm:t>
    </dgm:pt>
    <dgm:pt modelId="{4EB6D186-1AF2-4EA8-9A20-E7CDEE92D3D9}" type="pres">
      <dgm:prSet presAssocID="{5D645522-985A-4FDE-A0FF-3AB7EDCBC46F}" presName="nodeTx" presStyleLbl="node1" presStyleIdx="1" presStyleCnt="5">
        <dgm:presLayoutVars>
          <dgm:bulletEnabled val="1"/>
        </dgm:presLayoutVars>
      </dgm:prSet>
      <dgm:spPr/>
      <dgm:t>
        <a:bodyPr/>
        <a:lstStyle/>
        <a:p>
          <a:endParaRPr lang="en-IN"/>
        </a:p>
      </dgm:t>
    </dgm:pt>
    <dgm:pt modelId="{ADDBBF9B-8199-4B6D-AE1B-C776DB8F376B}" type="pres">
      <dgm:prSet presAssocID="{5D645522-985A-4FDE-A0FF-3AB7EDCBC46F}" presName="invisiNode" presStyleLbl="node1" presStyleIdx="1" presStyleCnt="5"/>
      <dgm:spPr/>
    </dgm:pt>
    <dgm:pt modelId="{852B02CE-6F1B-4B88-ABD7-74BC4995B483}" type="pres">
      <dgm:prSet presAssocID="{5D645522-985A-4FDE-A0FF-3AB7EDCBC46F}" presName="imagNode" presStyleLbl="fgImgPlace1" presStyleIdx="1" presStyleCnt="5"/>
      <dgm:spPr>
        <a:blipFill rotWithShape="1">
          <a:blip xmlns:r="http://schemas.openxmlformats.org/officeDocument/2006/relationships" r:embed="rId2">
            <a:extLst>
              <a:ext uri="{28A0092B-C50C-407E-A947-70E740481C1C}"/>
            </a:extLst>
          </a:blip>
          <a:srcRect/>
          <a:stretch>
            <a:fillRect l="-25000" r="-25000"/>
          </a:stretch>
        </a:blipFill>
      </dgm:spPr>
    </dgm:pt>
    <dgm:pt modelId="{F4643C88-AF6E-4770-B7A6-23EA670E2EA5}" type="pres">
      <dgm:prSet presAssocID="{13780B8A-C5CD-4858-B2D0-F9D5DBA663C8}" presName="sibTrans" presStyleLbl="sibTrans2D1" presStyleIdx="0" presStyleCnt="0"/>
      <dgm:spPr/>
      <dgm:t>
        <a:bodyPr/>
        <a:lstStyle/>
        <a:p>
          <a:endParaRPr lang="en-IN"/>
        </a:p>
      </dgm:t>
    </dgm:pt>
    <dgm:pt modelId="{AE5EAC69-BC2D-41D9-B66E-E586343E8603}" type="pres">
      <dgm:prSet presAssocID="{509760A0-E1F9-445C-A2A9-C028D3867AA6}" presName="compNode" presStyleCnt="0"/>
      <dgm:spPr/>
    </dgm:pt>
    <dgm:pt modelId="{AAFC4211-D9A6-4633-8325-AFC0BBBE72F7}" type="pres">
      <dgm:prSet presAssocID="{509760A0-E1F9-445C-A2A9-C028D3867AA6}" presName="bkgdShape" presStyleLbl="node1" presStyleIdx="2" presStyleCnt="5" custLinFactNeighborX="633" custLinFactNeighborY="-929"/>
      <dgm:spPr/>
      <dgm:t>
        <a:bodyPr/>
        <a:lstStyle/>
        <a:p>
          <a:endParaRPr lang="en-IN"/>
        </a:p>
      </dgm:t>
    </dgm:pt>
    <dgm:pt modelId="{A4174951-4075-4ECD-B528-9DB0E0874586}" type="pres">
      <dgm:prSet presAssocID="{509760A0-E1F9-445C-A2A9-C028D3867AA6}" presName="nodeTx" presStyleLbl="node1" presStyleIdx="2" presStyleCnt="5">
        <dgm:presLayoutVars>
          <dgm:bulletEnabled val="1"/>
        </dgm:presLayoutVars>
      </dgm:prSet>
      <dgm:spPr/>
      <dgm:t>
        <a:bodyPr/>
        <a:lstStyle/>
        <a:p>
          <a:endParaRPr lang="en-IN"/>
        </a:p>
      </dgm:t>
    </dgm:pt>
    <dgm:pt modelId="{5CA7E181-2856-4C15-AC0D-C33B0FF07115}" type="pres">
      <dgm:prSet presAssocID="{509760A0-E1F9-445C-A2A9-C028D3867AA6}" presName="invisiNode" presStyleLbl="node1" presStyleIdx="2" presStyleCnt="5"/>
      <dgm:spPr/>
    </dgm:pt>
    <dgm:pt modelId="{3C4FA0E8-DE02-4FDF-9C98-2576413BC06F}" type="pres">
      <dgm:prSet presAssocID="{509760A0-E1F9-445C-A2A9-C028D3867AA6}" presName="imagNode" presStyleLbl="fgImgPlace1" presStyleIdx="2" presStyleCnt="5"/>
      <dgm:spPr>
        <a:blipFill rotWithShape="1">
          <a:blip xmlns:r="http://schemas.openxmlformats.org/officeDocument/2006/relationships" r:embed="rId3">
            <a:extLst>
              <a:ext uri="{28A0092B-C50C-407E-A947-70E740481C1C}"/>
            </a:extLst>
          </a:blip>
          <a:srcRect/>
          <a:stretch>
            <a:fillRect l="-17000" r="-17000"/>
          </a:stretch>
        </a:blipFill>
      </dgm:spPr>
    </dgm:pt>
    <dgm:pt modelId="{FBCDF52B-38F5-42AA-B3F2-68BC7C93BF84}" type="pres">
      <dgm:prSet presAssocID="{130C71FD-3913-49A7-933E-C5A67A35639D}" presName="sibTrans" presStyleLbl="sibTrans2D1" presStyleIdx="0" presStyleCnt="0"/>
      <dgm:spPr/>
      <dgm:t>
        <a:bodyPr/>
        <a:lstStyle/>
        <a:p>
          <a:endParaRPr lang="en-IN"/>
        </a:p>
      </dgm:t>
    </dgm:pt>
    <dgm:pt modelId="{A49B8956-EFA6-48C7-A6D3-56708D15A38D}" type="pres">
      <dgm:prSet presAssocID="{4EB2EC3E-7609-4DF0-BE91-B313D839800D}" presName="compNode" presStyleCnt="0"/>
      <dgm:spPr/>
    </dgm:pt>
    <dgm:pt modelId="{41839162-3A6A-49C8-B2D6-692EC8109A07}" type="pres">
      <dgm:prSet presAssocID="{4EB2EC3E-7609-4DF0-BE91-B313D839800D}" presName="bkgdShape" presStyleLbl="node1" presStyleIdx="3" presStyleCnt="5" custLinFactNeighborX="1457" custLinFactNeighborY="-929"/>
      <dgm:spPr/>
      <dgm:t>
        <a:bodyPr/>
        <a:lstStyle/>
        <a:p>
          <a:endParaRPr lang="en-IN"/>
        </a:p>
      </dgm:t>
    </dgm:pt>
    <dgm:pt modelId="{A196D572-1949-4ED9-9E13-6AEE4CF88359}" type="pres">
      <dgm:prSet presAssocID="{4EB2EC3E-7609-4DF0-BE91-B313D839800D}" presName="nodeTx" presStyleLbl="node1" presStyleIdx="3" presStyleCnt="5">
        <dgm:presLayoutVars>
          <dgm:bulletEnabled val="1"/>
        </dgm:presLayoutVars>
      </dgm:prSet>
      <dgm:spPr/>
      <dgm:t>
        <a:bodyPr/>
        <a:lstStyle/>
        <a:p>
          <a:endParaRPr lang="en-IN"/>
        </a:p>
      </dgm:t>
    </dgm:pt>
    <dgm:pt modelId="{BB152562-4FBE-4A0C-9E5D-0BA3292E346F}" type="pres">
      <dgm:prSet presAssocID="{4EB2EC3E-7609-4DF0-BE91-B313D839800D}" presName="invisiNode" presStyleLbl="node1" presStyleIdx="3" presStyleCnt="5"/>
      <dgm:spPr/>
    </dgm:pt>
    <dgm:pt modelId="{89AB48B6-7D9D-41A8-8017-3D655E96ABAA}" type="pres">
      <dgm:prSet presAssocID="{4EB2EC3E-7609-4DF0-BE91-B313D839800D}" presName="imagNode" presStyleLbl="fgImgPlace1" presStyleIdx="3" presStyleCnt="5"/>
      <dgm:spPr>
        <a:blipFill rotWithShape="1">
          <a:blip xmlns:r="http://schemas.openxmlformats.org/officeDocument/2006/relationships" r:embed="rId4">
            <a:extLst>
              <a:ext uri="{28A0092B-C50C-407E-A947-70E740481C1C}"/>
            </a:extLst>
          </a:blip>
          <a:srcRect/>
          <a:stretch>
            <a:fillRect l="-40000" r="-40000"/>
          </a:stretch>
        </a:blipFill>
      </dgm:spPr>
    </dgm:pt>
    <dgm:pt modelId="{3308B6C9-7232-43C0-8A98-E32C970E6A45}" type="pres">
      <dgm:prSet presAssocID="{4A268C36-5B99-4592-80A3-D5790C3B1E37}" presName="sibTrans" presStyleLbl="sibTrans2D1" presStyleIdx="0" presStyleCnt="0"/>
      <dgm:spPr/>
      <dgm:t>
        <a:bodyPr/>
        <a:lstStyle/>
        <a:p>
          <a:endParaRPr lang="en-IN"/>
        </a:p>
      </dgm:t>
    </dgm:pt>
    <dgm:pt modelId="{0E9A6BC5-C898-456B-9C32-889F30D76E67}" type="pres">
      <dgm:prSet presAssocID="{2C5A3B13-9D97-4D64-8B0A-684EC19CAF04}" presName="compNode" presStyleCnt="0"/>
      <dgm:spPr/>
    </dgm:pt>
    <dgm:pt modelId="{2FEF6A0A-2D87-4EE2-8259-DB88A61882E5}" type="pres">
      <dgm:prSet presAssocID="{2C5A3B13-9D97-4D64-8B0A-684EC19CAF04}" presName="bkgdShape" presStyleLbl="node1" presStyleIdx="4" presStyleCnt="5" custScaleX="96784" custLinFactNeighborX="17981" custLinFactNeighborY="-929"/>
      <dgm:spPr/>
      <dgm:t>
        <a:bodyPr/>
        <a:lstStyle/>
        <a:p>
          <a:endParaRPr lang="en-IN"/>
        </a:p>
      </dgm:t>
    </dgm:pt>
    <dgm:pt modelId="{5B6057FA-431B-4F13-985D-F729E19022E6}" type="pres">
      <dgm:prSet presAssocID="{2C5A3B13-9D97-4D64-8B0A-684EC19CAF04}" presName="nodeTx" presStyleLbl="node1" presStyleIdx="4" presStyleCnt="5">
        <dgm:presLayoutVars>
          <dgm:bulletEnabled val="1"/>
        </dgm:presLayoutVars>
      </dgm:prSet>
      <dgm:spPr/>
      <dgm:t>
        <a:bodyPr/>
        <a:lstStyle/>
        <a:p>
          <a:endParaRPr lang="en-IN"/>
        </a:p>
      </dgm:t>
    </dgm:pt>
    <dgm:pt modelId="{76D497EB-E004-49A3-802F-8BCC80173CE3}" type="pres">
      <dgm:prSet presAssocID="{2C5A3B13-9D97-4D64-8B0A-684EC19CAF04}" presName="invisiNode" presStyleLbl="node1" presStyleIdx="4" presStyleCnt="5"/>
      <dgm:spPr/>
    </dgm:pt>
    <dgm:pt modelId="{AA246E88-BE26-4D05-B173-78D0B6E6DE91}" type="pres">
      <dgm:prSet presAssocID="{2C5A3B13-9D97-4D64-8B0A-684EC19CAF04}" presName="imagNode" presStyleLbl="fgImgPlace1" presStyleIdx="4" presStyleCnt="5"/>
      <dgm:spPr>
        <a:blipFill rotWithShape="1">
          <a:blip xmlns:r="http://schemas.openxmlformats.org/officeDocument/2006/relationships" r:embed="rId5">
            <a:extLst>
              <a:ext uri="{28A0092B-C50C-407E-A947-70E740481C1C}"/>
            </a:extLst>
          </a:blip>
          <a:srcRect/>
          <a:stretch>
            <a:fillRect l="-18000" r="-18000"/>
          </a:stretch>
        </a:blipFill>
      </dgm:spPr>
    </dgm:pt>
  </dgm:ptLst>
  <dgm:cxnLst>
    <dgm:cxn modelId="{63254452-166B-461D-84D2-E22D079BAF03}" type="presOf" srcId="{509760A0-E1F9-445C-A2A9-C028D3867AA6}" destId="{A4174951-4075-4ECD-B528-9DB0E0874586}" srcOrd="1" destOrd="0" presId="urn:microsoft.com/office/officeart/2005/8/layout/hList7#1"/>
    <dgm:cxn modelId="{E788D4F4-A934-478D-AEE4-1D77443FF93A}" srcId="{E6397E81-952C-4617-81F1-D972ACAD64E2}" destId="{1BB41B13-A9BE-4026-AD8B-EF5A316E6813}" srcOrd="0" destOrd="0" parTransId="{EC2DD97E-6E5B-4F91-AAEF-C073502204E9}" sibTransId="{77111E15-A873-461A-9E8E-9CE7C102E790}"/>
    <dgm:cxn modelId="{C1EA528D-B5F1-421B-8E04-FF2AFEA228C1}" type="presOf" srcId="{77111E15-A873-461A-9E8E-9CE7C102E790}" destId="{600FBDF9-8789-452F-9F83-E745077A393E}" srcOrd="0" destOrd="0" presId="urn:microsoft.com/office/officeart/2005/8/layout/hList7#1"/>
    <dgm:cxn modelId="{1F08A4AB-00EA-416E-871B-BDCE56ECF9AD}" srcId="{E6397E81-952C-4617-81F1-D972ACAD64E2}" destId="{5D645522-985A-4FDE-A0FF-3AB7EDCBC46F}" srcOrd="1" destOrd="0" parTransId="{F4E045A9-6E48-4F4E-BE14-6BBBAC3A9691}" sibTransId="{13780B8A-C5CD-4858-B2D0-F9D5DBA663C8}"/>
    <dgm:cxn modelId="{201B1415-67FB-407F-B9AA-77F647750B21}" srcId="{E6397E81-952C-4617-81F1-D972ACAD64E2}" destId="{2C5A3B13-9D97-4D64-8B0A-684EC19CAF04}" srcOrd="4" destOrd="0" parTransId="{C07C2DE1-1BC0-454E-B7AB-5DCA5140F538}" sibTransId="{BE0555EF-B818-47A0-A148-1E0B43A6E2C3}"/>
    <dgm:cxn modelId="{D575F5D3-E4B3-468C-88D9-925A3FAAF592}" srcId="{E6397E81-952C-4617-81F1-D972ACAD64E2}" destId="{4EB2EC3E-7609-4DF0-BE91-B313D839800D}" srcOrd="3" destOrd="0" parTransId="{D9B3C789-2690-4ED5-B6C5-5E0D3C77FD8E}" sibTransId="{4A268C36-5B99-4592-80A3-D5790C3B1E37}"/>
    <dgm:cxn modelId="{4D2DCD3A-837B-4F21-9190-75DB11AE20B0}" type="presOf" srcId="{2C5A3B13-9D97-4D64-8B0A-684EC19CAF04}" destId="{2FEF6A0A-2D87-4EE2-8259-DB88A61882E5}" srcOrd="0" destOrd="0" presId="urn:microsoft.com/office/officeart/2005/8/layout/hList7#1"/>
    <dgm:cxn modelId="{BE84EEAF-2B30-4952-82A3-1F04548BBADA}" srcId="{E6397E81-952C-4617-81F1-D972ACAD64E2}" destId="{509760A0-E1F9-445C-A2A9-C028D3867AA6}" srcOrd="2" destOrd="0" parTransId="{61263BEC-E658-415F-AA0B-DE5E1CB0BED4}" sibTransId="{130C71FD-3913-49A7-933E-C5A67A35639D}"/>
    <dgm:cxn modelId="{183443E0-4A0D-4D54-BCCD-6D7CD089F9B7}" type="presOf" srcId="{4A268C36-5B99-4592-80A3-D5790C3B1E37}" destId="{3308B6C9-7232-43C0-8A98-E32C970E6A45}" srcOrd="0" destOrd="0" presId="urn:microsoft.com/office/officeart/2005/8/layout/hList7#1"/>
    <dgm:cxn modelId="{5C2639DE-D08B-4CD6-B116-958203B2C3F2}" type="presOf" srcId="{1BB41B13-A9BE-4026-AD8B-EF5A316E6813}" destId="{9527FBD2-A2DF-4EF1-910D-7899A1EAB951}" srcOrd="0" destOrd="0" presId="urn:microsoft.com/office/officeart/2005/8/layout/hList7#1"/>
    <dgm:cxn modelId="{7C2CC6C3-DB03-4912-8A6C-A3849C8EC1F2}" type="presOf" srcId="{E6397E81-952C-4617-81F1-D972ACAD64E2}" destId="{FF4E7381-69F8-4126-8E54-3FFF73BC30CA}" srcOrd="0" destOrd="0" presId="urn:microsoft.com/office/officeart/2005/8/layout/hList7#1"/>
    <dgm:cxn modelId="{E9DC0DBF-5E35-427A-8866-A1F4F6C6FC09}" type="presOf" srcId="{13780B8A-C5CD-4858-B2D0-F9D5DBA663C8}" destId="{F4643C88-AF6E-4770-B7A6-23EA670E2EA5}" srcOrd="0" destOrd="0" presId="urn:microsoft.com/office/officeart/2005/8/layout/hList7#1"/>
    <dgm:cxn modelId="{0C932157-78C7-4F48-B04E-0183FF664079}" type="presOf" srcId="{5D645522-985A-4FDE-A0FF-3AB7EDCBC46F}" destId="{14B9DA83-9336-42F9-A2E3-7593B503FDCA}" srcOrd="0" destOrd="0" presId="urn:microsoft.com/office/officeart/2005/8/layout/hList7#1"/>
    <dgm:cxn modelId="{FB79FF6A-A164-403D-9FCC-FC6F1C766835}" type="presOf" srcId="{4EB2EC3E-7609-4DF0-BE91-B313D839800D}" destId="{41839162-3A6A-49C8-B2D6-692EC8109A07}" srcOrd="0" destOrd="0" presId="urn:microsoft.com/office/officeart/2005/8/layout/hList7#1"/>
    <dgm:cxn modelId="{F0F83F19-4C40-47AA-AEA9-05AE291E7926}" type="presOf" srcId="{2C5A3B13-9D97-4D64-8B0A-684EC19CAF04}" destId="{5B6057FA-431B-4F13-985D-F729E19022E6}" srcOrd="1" destOrd="0" presId="urn:microsoft.com/office/officeart/2005/8/layout/hList7#1"/>
    <dgm:cxn modelId="{91FE3D6F-95C5-46FA-9F2D-461BCDD0C04F}" type="presOf" srcId="{5D645522-985A-4FDE-A0FF-3AB7EDCBC46F}" destId="{4EB6D186-1AF2-4EA8-9A20-E7CDEE92D3D9}" srcOrd="1" destOrd="0" presId="urn:microsoft.com/office/officeart/2005/8/layout/hList7#1"/>
    <dgm:cxn modelId="{3F0B8FFA-09CF-4CE6-9654-048BE6BE3B12}" type="presOf" srcId="{1BB41B13-A9BE-4026-AD8B-EF5A316E6813}" destId="{FCC1A009-25D4-4F42-8D71-F2407CCB2710}" srcOrd="1" destOrd="0" presId="urn:microsoft.com/office/officeart/2005/8/layout/hList7#1"/>
    <dgm:cxn modelId="{73753B4E-B8ED-45E7-8B2C-ECEAFD18C415}" type="presOf" srcId="{4EB2EC3E-7609-4DF0-BE91-B313D839800D}" destId="{A196D572-1949-4ED9-9E13-6AEE4CF88359}" srcOrd="1" destOrd="0" presId="urn:microsoft.com/office/officeart/2005/8/layout/hList7#1"/>
    <dgm:cxn modelId="{BA4C7BCE-A111-4298-ABE0-E8226E351A9B}" type="presOf" srcId="{509760A0-E1F9-445C-A2A9-C028D3867AA6}" destId="{AAFC4211-D9A6-4633-8325-AFC0BBBE72F7}" srcOrd="0" destOrd="0" presId="urn:microsoft.com/office/officeart/2005/8/layout/hList7#1"/>
    <dgm:cxn modelId="{5DBB3412-35A0-4A78-BAB3-A152F7BDAFD0}" type="presOf" srcId="{130C71FD-3913-49A7-933E-C5A67A35639D}" destId="{FBCDF52B-38F5-42AA-B3F2-68BC7C93BF84}" srcOrd="0" destOrd="0" presId="urn:microsoft.com/office/officeart/2005/8/layout/hList7#1"/>
    <dgm:cxn modelId="{9B820A79-181D-41F6-AFDB-A57C361D4559}" type="presParOf" srcId="{FF4E7381-69F8-4126-8E54-3FFF73BC30CA}" destId="{C10FA856-CB74-4DC4-92ED-9A9A865A7DEA}" srcOrd="0" destOrd="0" presId="urn:microsoft.com/office/officeart/2005/8/layout/hList7#1"/>
    <dgm:cxn modelId="{17DD39D4-AC09-48B5-ADA1-E3BC672F9A4A}" type="presParOf" srcId="{FF4E7381-69F8-4126-8E54-3FFF73BC30CA}" destId="{2C507837-3A79-4691-9280-290B6BDF2166}" srcOrd="1" destOrd="0" presId="urn:microsoft.com/office/officeart/2005/8/layout/hList7#1"/>
    <dgm:cxn modelId="{11814583-28C3-4FD9-A2B0-07A9AAAF8A9F}" type="presParOf" srcId="{2C507837-3A79-4691-9280-290B6BDF2166}" destId="{D12D1FC5-BEAD-44A1-9682-F23CA8B6B084}" srcOrd="0" destOrd="0" presId="urn:microsoft.com/office/officeart/2005/8/layout/hList7#1"/>
    <dgm:cxn modelId="{4EC11406-3588-4412-831B-8D21664AE9BA}" type="presParOf" srcId="{D12D1FC5-BEAD-44A1-9682-F23CA8B6B084}" destId="{9527FBD2-A2DF-4EF1-910D-7899A1EAB951}" srcOrd="0" destOrd="0" presId="urn:microsoft.com/office/officeart/2005/8/layout/hList7#1"/>
    <dgm:cxn modelId="{341472A7-7096-4158-AC83-6943C2564108}" type="presParOf" srcId="{D12D1FC5-BEAD-44A1-9682-F23CA8B6B084}" destId="{FCC1A009-25D4-4F42-8D71-F2407CCB2710}" srcOrd="1" destOrd="0" presId="urn:microsoft.com/office/officeart/2005/8/layout/hList7#1"/>
    <dgm:cxn modelId="{7B6B587F-1BBD-4572-825B-CCBACF952A56}" type="presParOf" srcId="{D12D1FC5-BEAD-44A1-9682-F23CA8B6B084}" destId="{8A3B839C-194F-413A-9184-C8396EC6FE91}" srcOrd="2" destOrd="0" presId="urn:microsoft.com/office/officeart/2005/8/layout/hList7#1"/>
    <dgm:cxn modelId="{27EC6B67-7606-42F6-B8E3-84104CF0B416}" type="presParOf" srcId="{D12D1FC5-BEAD-44A1-9682-F23CA8B6B084}" destId="{F2B7D761-14E9-4B37-AB7D-0214E9659912}" srcOrd="3" destOrd="0" presId="urn:microsoft.com/office/officeart/2005/8/layout/hList7#1"/>
    <dgm:cxn modelId="{A8083BDD-837D-4658-AC88-B5F5BDA04172}" type="presParOf" srcId="{2C507837-3A79-4691-9280-290B6BDF2166}" destId="{600FBDF9-8789-452F-9F83-E745077A393E}" srcOrd="1" destOrd="0" presId="urn:microsoft.com/office/officeart/2005/8/layout/hList7#1"/>
    <dgm:cxn modelId="{B54813A4-D2C8-4331-92D9-785B526EF85B}" type="presParOf" srcId="{2C507837-3A79-4691-9280-290B6BDF2166}" destId="{CB028988-71E9-45C1-A7C1-87341B0B00A4}" srcOrd="2" destOrd="0" presId="urn:microsoft.com/office/officeart/2005/8/layout/hList7#1"/>
    <dgm:cxn modelId="{FE0BEEED-F84C-488E-A480-196C5245B5A6}" type="presParOf" srcId="{CB028988-71E9-45C1-A7C1-87341B0B00A4}" destId="{14B9DA83-9336-42F9-A2E3-7593B503FDCA}" srcOrd="0" destOrd="0" presId="urn:microsoft.com/office/officeart/2005/8/layout/hList7#1"/>
    <dgm:cxn modelId="{6CBF399C-1AAE-424B-B164-627B2908448A}" type="presParOf" srcId="{CB028988-71E9-45C1-A7C1-87341B0B00A4}" destId="{4EB6D186-1AF2-4EA8-9A20-E7CDEE92D3D9}" srcOrd="1" destOrd="0" presId="urn:microsoft.com/office/officeart/2005/8/layout/hList7#1"/>
    <dgm:cxn modelId="{3514148F-FD69-4F32-B3DF-6C1B482A318C}" type="presParOf" srcId="{CB028988-71E9-45C1-A7C1-87341B0B00A4}" destId="{ADDBBF9B-8199-4B6D-AE1B-C776DB8F376B}" srcOrd="2" destOrd="0" presId="urn:microsoft.com/office/officeart/2005/8/layout/hList7#1"/>
    <dgm:cxn modelId="{6F686375-4784-4977-AE2B-8AE94602D78A}" type="presParOf" srcId="{CB028988-71E9-45C1-A7C1-87341B0B00A4}" destId="{852B02CE-6F1B-4B88-ABD7-74BC4995B483}" srcOrd="3" destOrd="0" presId="urn:microsoft.com/office/officeart/2005/8/layout/hList7#1"/>
    <dgm:cxn modelId="{5CA49CB8-018A-4464-9EB9-77D71D6AA4DD}" type="presParOf" srcId="{2C507837-3A79-4691-9280-290B6BDF2166}" destId="{F4643C88-AF6E-4770-B7A6-23EA670E2EA5}" srcOrd="3" destOrd="0" presId="urn:microsoft.com/office/officeart/2005/8/layout/hList7#1"/>
    <dgm:cxn modelId="{C36EB11E-5929-45AB-8B6D-091FBC6482AA}" type="presParOf" srcId="{2C507837-3A79-4691-9280-290B6BDF2166}" destId="{AE5EAC69-BC2D-41D9-B66E-E586343E8603}" srcOrd="4" destOrd="0" presId="urn:microsoft.com/office/officeart/2005/8/layout/hList7#1"/>
    <dgm:cxn modelId="{67E3A6C2-F0F3-49B1-AE8A-30CE2BE2E304}" type="presParOf" srcId="{AE5EAC69-BC2D-41D9-B66E-E586343E8603}" destId="{AAFC4211-D9A6-4633-8325-AFC0BBBE72F7}" srcOrd="0" destOrd="0" presId="urn:microsoft.com/office/officeart/2005/8/layout/hList7#1"/>
    <dgm:cxn modelId="{D01442C5-85BC-4548-92F3-3C7502C25990}" type="presParOf" srcId="{AE5EAC69-BC2D-41D9-B66E-E586343E8603}" destId="{A4174951-4075-4ECD-B528-9DB0E0874586}" srcOrd="1" destOrd="0" presId="urn:microsoft.com/office/officeart/2005/8/layout/hList7#1"/>
    <dgm:cxn modelId="{3E1A6D73-66EA-48B9-B5E0-74D9D36182A6}" type="presParOf" srcId="{AE5EAC69-BC2D-41D9-B66E-E586343E8603}" destId="{5CA7E181-2856-4C15-AC0D-C33B0FF07115}" srcOrd="2" destOrd="0" presId="urn:microsoft.com/office/officeart/2005/8/layout/hList7#1"/>
    <dgm:cxn modelId="{4074DF39-B1FA-4F06-A9AD-D239F681520D}" type="presParOf" srcId="{AE5EAC69-BC2D-41D9-B66E-E586343E8603}" destId="{3C4FA0E8-DE02-4FDF-9C98-2576413BC06F}" srcOrd="3" destOrd="0" presId="urn:microsoft.com/office/officeart/2005/8/layout/hList7#1"/>
    <dgm:cxn modelId="{8F56E890-983A-4EC0-9BC5-DDF20B29D6B5}" type="presParOf" srcId="{2C507837-3A79-4691-9280-290B6BDF2166}" destId="{FBCDF52B-38F5-42AA-B3F2-68BC7C93BF84}" srcOrd="5" destOrd="0" presId="urn:microsoft.com/office/officeart/2005/8/layout/hList7#1"/>
    <dgm:cxn modelId="{8D4D46FA-33A8-4014-9D91-DAE50F49C4F2}" type="presParOf" srcId="{2C507837-3A79-4691-9280-290B6BDF2166}" destId="{A49B8956-EFA6-48C7-A6D3-56708D15A38D}" srcOrd="6" destOrd="0" presId="urn:microsoft.com/office/officeart/2005/8/layout/hList7#1"/>
    <dgm:cxn modelId="{3B6C791B-16E3-4AFB-8E27-37A1D185C592}" type="presParOf" srcId="{A49B8956-EFA6-48C7-A6D3-56708D15A38D}" destId="{41839162-3A6A-49C8-B2D6-692EC8109A07}" srcOrd="0" destOrd="0" presId="urn:microsoft.com/office/officeart/2005/8/layout/hList7#1"/>
    <dgm:cxn modelId="{5E28A93F-3E6F-4964-AC18-123D58014F1F}" type="presParOf" srcId="{A49B8956-EFA6-48C7-A6D3-56708D15A38D}" destId="{A196D572-1949-4ED9-9E13-6AEE4CF88359}" srcOrd="1" destOrd="0" presId="urn:microsoft.com/office/officeart/2005/8/layout/hList7#1"/>
    <dgm:cxn modelId="{2D39DC6C-4BA4-4B48-8231-7618486ED7BB}" type="presParOf" srcId="{A49B8956-EFA6-48C7-A6D3-56708D15A38D}" destId="{BB152562-4FBE-4A0C-9E5D-0BA3292E346F}" srcOrd="2" destOrd="0" presId="urn:microsoft.com/office/officeart/2005/8/layout/hList7#1"/>
    <dgm:cxn modelId="{E306F3CE-36A7-46EA-B778-E2C1945FABB5}" type="presParOf" srcId="{A49B8956-EFA6-48C7-A6D3-56708D15A38D}" destId="{89AB48B6-7D9D-41A8-8017-3D655E96ABAA}" srcOrd="3" destOrd="0" presId="urn:microsoft.com/office/officeart/2005/8/layout/hList7#1"/>
    <dgm:cxn modelId="{47311A68-D964-4BF8-8C9A-4ABD33205FE0}" type="presParOf" srcId="{2C507837-3A79-4691-9280-290B6BDF2166}" destId="{3308B6C9-7232-43C0-8A98-E32C970E6A45}" srcOrd="7" destOrd="0" presId="urn:microsoft.com/office/officeart/2005/8/layout/hList7#1"/>
    <dgm:cxn modelId="{8A2E9694-41CC-4199-86D5-E66DDFC65225}" type="presParOf" srcId="{2C507837-3A79-4691-9280-290B6BDF2166}" destId="{0E9A6BC5-C898-456B-9C32-889F30D76E67}" srcOrd="8" destOrd="0" presId="urn:microsoft.com/office/officeart/2005/8/layout/hList7#1"/>
    <dgm:cxn modelId="{31900552-E137-4435-94B7-8DD8C08D5542}" type="presParOf" srcId="{0E9A6BC5-C898-456B-9C32-889F30D76E67}" destId="{2FEF6A0A-2D87-4EE2-8259-DB88A61882E5}" srcOrd="0" destOrd="0" presId="urn:microsoft.com/office/officeart/2005/8/layout/hList7#1"/>
    <dgm:cxn modelId="{A51946BC-56BE-4501-97CD-50675861107D}" type="presParOf" srcId="{0E9A6BC5-C898-456B-9C32-889F30D76E67}" destId="{5B6057FA-431B-4F13-985D-F729E19022E6}" srcOrd="1" destOrd="0" presId="urn:microsoft.com/office/officeart/2005/8/layout/hList7#1"/>
    <dgm:cxn modelId="{02B10BF4-660F-48EA-8BB0-EA6C7C67C2B1}" type="presParOf" srcId="{0E9A6BC5-C898-456B-9C32-889F30D76E67}" destId="{76D497EB-E004-49A3-802F-8BCC80173CE3}" srcOrd="2" destOrd="0" presId="urn:microsoft.com/office/officeart/2005/8/layout/hList7#1"/>
    <dgm:cxn modelId="{3349BAB5-5E86-48DE-A7DB-BD19D34C56D5}" type="presParOf" srcId="{0E9A6BC5-C898-456B-9C32-889F30D76E67}" destId="{AA246E88-BE26-4D05-B173-78D0B6E6DE91}" srcOrd="3" destOrd="0" presId="urn:microsoft.com/office/officeart/2005/8/layout/hList7#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4684A0-31DC-434E-A3F7-92B65CEB0D06}" type="doc">
      <dgm:prSet loTypeId="urn:microsoft.com/office/officeart/2005/8/layout/funnel1" loCatId="relationship" qsTypeId="urn:microsoft.com/office/officeart/2005/8/quickstyle/simple4" qsCatId="simple" csTypeId="urn:microsoft.com/office/officeart/2005/8/colors/colorful1#1" csCatId="colorful" phldr="1"/>
      <dgm:spPr/>
      <dgm:t>
        <a:bodyPr/>
        <a:lstStyle/>
        <a:p>
          <a:endParaRPr lang="en-US"/>
        </a:p>
      </dgm:t>
    </dgm:pt>
    <dgm:pt modelId="{87EFA87E-DC03-4D28-B8B8-783BC6ECDAC7}">
      <dgm:prSet phldrT="[Text]" custT="1"/>
      <dgm:spPr/>
      <dgm:t>
        <a:bodyPr/>
        <a:lstStyle/>
        <a:p>
          <a:r>
            <a:rPr lang="en-US" sz="2400" dirty="0" smtClean="0">
              <a:solidFill>
                <a:srgbClr val="FFFF00"/>
              </a:solidFill>
            </a:rPr>
            <a:t>16 State Offices [District-wise]</a:t>
          </a:r>
          <a:endParaRPr lang="en-US" sz="2800" dirty="0">
            <a:solidFill>
              <a:srgbClr val="FFFF00"/>
            </a:solidFill>
          </a:endParaRPr>
        </a:p>
      </dgm:t>
    </dgm:pt>
    <dgm:pt modelId="{327A376C-DF8A-4F6A-9B88-0CCED27F8773}" type="parTrans" cxnId="{FC0514DD-7861-448F-A3F8-D37E016D3A5F}">
      <dgm:prSet/>
      <dgm:spPr/>
      <dgm:t>
        <a:bodyPr/>
        <a:lstStyle/>
        <a:p>
          <a:endParaRPr lang="en-US" sz="1800"/>
        </a:p>
      </dgm:t>
    </dgm:pt>
    <dgm:pt modelId="{99F388FC-1770-4DBD-BB47-36A8702023A5}" type="sibTrans" cxnId="{FC0514DD-7861-448F-A3F8-D37E016D3A5F}">
      <dgm:prSet/>
      <dgm:spPr/>
      <dgm:t>
        <a:bodyPr/>
        <a:lstStyle/>
        <a:p>
          <a:endParaRPr lang="en-US" sz="1800"/>
        </a:p>
      </dgm:t>
    </dgm:pt>
    <dgm:pt modelId="{33A993D0-2CFF-4D55-B6C3-8C7CA4D67C4D}">
      <dgm:prSet phldrT="[Text]"/>
      <dgm:spPr/>
      <dgm:t>
        <a:bodyPr/>
        <a:lstStyle/>
        <a:p>
          <a:endParaRPr lang="en-IN" dirty="0"/>
        </a:p>
      </dgm:t>
    </dgm:pt>
    <dgm:pt modelId="{0AD7489F-5681-4C42-9192-2584972B2622}" type="parTrans" cxnId="{E1D506D2-C6ED-4C7D-8CBB-2F1530A79626}">
      <dgm:prSet/>
      <dgm:spPr/>
      <dgm:t>
        <a:bodyPr/>
        <a:lstStyle/>
        <a:p>
          <a:endParaRPr lang="en-US" sz="1800"/>
        </a:p>
      </dgm:t>
    </dgm:pt>
    <dgm:pt modelId="{1C0BC69B-BD77-4CFB-BEB7-088D011EA758}" type="sibTrans" cxnId="{E1D506D2-C6ED-4C7D-8CBB-2F1530A79626}">
      <dgm:prSet/>
      <dgm:spPr/>
      <dgm:t>
        <a:bodyPr/>
        <a:lstStyle/>
        <a:p>
          <a:endParaRPr lang="en-US" sz="1800"/>
        </a:p>
      </dgm:t>
    </dgm:pt>
    <dgm:pt modelId="{90568126-3390-4159-96F0-62093585BCE7}">
      <dgm:prSet phldrT="[Text]"/>
      <dgm:spPr/>
      <dgm:t>
        <a:bodyPr/>
        <a:lstStyle/>
        <a:p>
          <a:endParaRPr lang="en-IN" dirty="0"/>
        </a:p>
      </dgm:t>
    </dgm:pt>
    <dgm:pt modelId="{BEEBC708-D598-4DA7-8976-4CF02026E876}" type="parTrans" cxnId="{FACCFAF4-D54A-48D6-9BD8-260E2BA6B0BB}">
      <dgm:prSet/>
      <dgm:spPr/>
      <dgm:t>
        <a:bodyPr/>
        <a:lstStyle/>
        <a:p>
          <a:endParaRPr lang="en-US" sz="1800"/>
        </a:p>
      </dgm:t>
    </dgm:pt>
    <dgm:pt modelId="{7A5F42B5-57AE-4990-8CC3-86B0ED0E6A2E}" type="sibTrans" cxnId="{FACCFAF4-D54A-48D6-9BD8-260E2BA6B0BB}">
      <dgm:prSet/>
      <dgm:spPr/>
      <dgm:t>
        <a:bodyPr/>
        <a:lstStyle/>
        <a:p>
          <a:endParaRPr lang="en-US" sz="1800"/>
        </a:p>
      </dgm:t>
    </dgm:pt>
    <dgm:pt modelId="{A6F0F051-6093-47DE-ADBC-74A0DFD9595B}">
      <dgm:prSet phldrT="[Text]"/>
      <dgm:spPr/>
      <dgm:t>
        <a:bodyPr/>
        <a:lstStyle/>
        <a:p>
          <a:endParaRPr lang="en-IN" dirty="0"/>
        </a:p>
      </dgm:t>
    </dgm:pt>
    <dgm:pt modelId="{795284CC-600D-45FC-9857-81FD7F819E54}" type="parTrans" cxnId="{1C033FE5-3617-4DB6-814B-64C25E12ACAC}">
      <dgm:prSet/>
      <dgm:spPr/>
      <dgm:t>
        <a:bodyPr/>
        <a:lstStyle/>
        <a:p>
          <a:endParaRPr lang="en-US" sz="1800"/>
        </a:p>
      </dgm:t>
    </dgm:pt>
    <dgm:pt modelId="{4DEDF395-F7A5-4973-A510-BA76A30FB500}" type="sibTrans" cxnId="{1C033FE5-3617-4DB6-814B-64C25E12ACAC}">
      <dgm:prSet/>
      <dgm:spPr/>
      <dgm:t>
        <a:bodyPr/>
        <a:lstStyle/>
        <a:p>
          <a:endParaRPr lang="en-US" sz="1800"/>
        </a:p>
      </dgm:t>
    </dgm:pt>
    <dgm:pt modelId="{114A3EA7-34DB-4300-9FB7-489D5528857B}">
      <dgm:prSet phldrT="[Text]" custT="1"/>
      <dgm:spPr/>
      <dgm:t>
        <a:bodyPr/>
        <a:lstStyle/>
        <a:p>
          <a:r>
            <a:rPr lang="en-US" sz="3200" dirty="0" smtClean="0">
              <a:solidFill>
                <a:srgbClr val="FF0000"/>
              </a:solidFill>
            </a:rPr>
            <a:t>S&amp;D [Distribution]</a:t>
          </a:r>
          <a:endParaRPr lang="en-US" sz="3200" dirty="0">
            <a:solidFill>
              <a:srgbClr val="FF0000"/>
            </a:solidFill>
          </a:endParaRPr>
        </a:p>
      </dgm:t>
    </dgm:pt>
    <dgm:pt modelId="{60A58AC9-22A6-4EFA-A87D-0FAF6C501678}" type="parTrans" cxnId="{82721E0A-A2D7-4C03-8A4E-D8130DABDFF8}">
      <dgm:prSet/>
      <dgm:spPr/>
      <dgm:t>
        <a:bodyPr/>
        <a:lstStyle/>
        <a:p>
          <a:endParaRPr lang="en-US" sz="1800"/>
        </a:p>
      </dgm:t>
    </dgm:pt>
    <dgm:pt modelId="{42CD15CE-47DB-4958-AA47-0016A57D8781}" type="sibTrans" cxnId="{82721E0A-A2D7-4C03-8A4E-D8130DABDFF8}">
      <dgm:prSet/>
      <dgm:spPr/>
      <dgm:t>
        <a:bodyPr/>
        <a:lstStyle/>
        <a:p>
          <a:endParaRPr lang="en-US" sz="1800"/>
        </a:p>
      </dgm:t>
    </dgm:pt>
    <dgm:pt modelId="{69307EB9-330A-49CF-AC8C-DDF98053DC09}">
      <dgm:prSet phldrT="[Text]" custT="1"/>
      <dgm:spPr/>
      <dgm:t>
        <a:bodyPr/>
        <a:lstStyle/>
        <a:p>
          <a:r>
            <a:rPr lang="en-US" sz="2800" dirty="0" smtClean="0">
              <a:solidFill>
                <a:schemeClr val="tx1"/>
              </a:solidFill>
            </a:rPr>
            <a:t>CO (Opt) [Location-wise]</a:t>
          </a:r>
          <a:endParaRPr lang="en-US" sz="2800" dirty="0">
            <a:solidFill>
              <a:schemeClr val="tx1"/>
            </a:solidFill>
          </a:endParaRPr>
        </a:p>
      </dgm:t>
    </dgm:pt>
    <dgm:pt modelId="{6BB9AD5E-10C9-4014-860A-BF8B013C262D}" type="sibTrans" cxnId="{F0E5867C-6F47-4A5C-A6FB-A83F4A6A1986}">
      <dgm:prSet/>
      <dgm:spPr/>
      <dgm:t>
        <a:bodyPr/>
        <a:lstStyle/>
        <a:p>
          <a:endParaRPr lang="en-US" sz="1800"/>
        </a:p>
      </dgm:t>
    </dgm:pt>
    <dgm:pt modelId="{192965AC-7356-4C34-803A-935AF803D5C4}" type="parTrans" cxnId="{F0E5867C-6F47-4A5C-A6FB-A83F4A6A1986}">
      <dgm:prSet/>
      <dgm:spPr/>
      <dgm:t>
        <a:bodyPr/>
        <a:lstStyle/>
        <a:p>
          <a:endParaRPr lang="en-US" sz="1800"/>
        </a:p>
      </dgm:t>
    </dgm:pt>
    <dgm:pt modelId="{AEDBAFD6-A89C-473C-B0BD-2430DEE969A1}">
      <dgm:prSet phldrT="[Text]" custT="1"/>
      <dgm:spPr/>
      <dgm:t>
        <a:bodyPr/>
        <a:lstStyle/>
        <a:p>
          <a:r>
            <a:rPr lang="en-US" sz="2800" dirty="0" smtClean="0">
              <a:solidFill>
                <a:srgbClr val="003366"/>
              </a:solidFill>
            </a:rPr>
            <a:t>HO Planning [State-wise]</a:t>
          </a:r>
          <a:endParaRPr lang="en-US" sz="2800" dirty="0">
            <a:solidFill>
              <a:srgbClr val="003366"/>
            </a:solidFill>
          </a:endParaRPr>
        </a:p>
      </dgm:t>
    </dgm:pt>
    <dgm:pt modelId="{822E84E5-9A5D-44A5-90A3-B7EDAA27354F}" type="sibTrans" cxnId="{FF1896E4-8BF1-4436-83B9-3B53CF9EE5CB}">
      <dgm:prSet/>
      <dgm:spPr/>
      <dgm:t>
        <a:bodyPr/>
        <a:lstStyle/>
        <a:p>
          <a:endParaRPr lang="en-US" sz="1800"/>
        </a:p>
      </dgm:t>
    </dgm:pt>
    <dgm:pt modelId="{9C1390BB-AFF9-4ABB-8778-9D0DE58D9E0B}" type="parTrans" cxnId="{FF1896E4-8BF1-4436-83B9-3B53CF9EE5CB}">
      <dgm:prSet/>
      <dgm:spPr/>
      <dgm:t>
        <a:bodyPr/>
        <a:lstStyle/>
        <a:p>
          <a:endParaRPr lang="en-US" sz="1800"/>
        </a:p>
      </dgm:t>
    </dgm:pt>
    <dgm:pt modelId="{002442FE-CB5D-43BA-877D-FC9D475F47E7}" type="pres">
      <dgm:prSet presAssocID="{E94684A0-31DC-434E-A3F7-92B65CEB0D06}" presName="Name0" presStyleCnt="0">
        <dgm:presLayoutVars>
          <dgm:chMax val="4"/>
          <dgm:resizeHandles val="exact"/>
        </dgm:presLayoutVars>
      </dgm:prSet>
      <dgm:spPr/>
      <dgm:t>
        <a:bodyPr/>
        <a:lstStyle/>
        <a:p>
          <a:endParaRPr lang="en-US"/>
        </a:p>
      </dgm:t>
    </dgm:pt>
    <dgm:pt modelId="{7CB1C36D-D999-4524-9E90-C2934DCBE798}" type="pres">
      <dgm:prSet presAssocID="{E94684A0-31DC-434E-A3F7-92B65CEB0D06}" presName="ellipse" presStyleLbl="trBgShp" presStyleIdx="0" presStyleCnt="1"/>
      <dgm:spPr/>
    </dgm:pt>
    <dgm:pt modelId="{749DE1BE-A771-4291-B823-A472D486097E}" type="pres">
      <dgm:prSet presAssocID="{E94684A0-31DC-434E-A3F7-92B65CEB0D06}" presName="arrow1" presStyleLbl="fgShp" presStyleIdx="0" presStyleCnt="1" custLinFactNeighborY="-31096"/>
      <dgm:spPr/>
    </dgm:pt>
    <dgm:pt modelId="{AA637C46-80AF-48D1-8547-2F94D62BC8B8}" type="pres">
      <dgm:prSet presAssocID="{E94684A0-31DC-434E-A3F7-92B65CEB0D06}" presName="rectangle" presStyleLbl="revTx" presStyleIdx="0" presStyleCnt="1" custLinFactNeighborX="-1954" custLinFactNeighborY="-14054">
        <dgm:presLayoutVars>
          <dgm:bulletEnabled val="1"/>
        </dgm:presLayoutVars>
      </dgm:prSet>
      <dgm:spPr/>
      <dgm:t>
        <a:bodyPr/>
        <a:lstStyle/>
        <a:p>
          <a:endParaRPr lang="en-US"/>
        </a:p>
      </dgm:t>
    </dgm:pt>
    <dgm:pt modelId="{EEA1041F-7AE6-41DF-9E8A-2DEB753F5241}" type="pres">
      <dgm:prSet presAssocID="{AEDBAFD6-A89C-473C-B0BD-2430DEE969A1}" presName="item1" presStyleLbl="node1" presStyleIdx="0" presStyleCnt="3" custScaleX="289265" custScaleY="108475" custLinFactNeighborX="-28460" custLinFactNeighborY="21240">
        <dgm:presLayoutVars>
          <dgm:bulletEnabled val="1"/>
        </dgm:presLayoutVars>
      </dgm:prSet>
      <dgm:spPr/>
      <dgm:t>
        <a:bodyPr/>
        <a:lstStyle/>
        <a:p>
          <a:endParaRPr lang="en-US"/>
        </a:p>
      </dgm:t>
    </dgm:pt>
    <dgm:pt modelId="{A9D9E12F-6F84-4BA3-8BEC-B986FF5341E5}" type="pres">
      <dgm:prSet presAssocID="{69307EB9-330A-49CF-AC8C-DDF98053DC09}" presName="item2" presStyleLbl="node1" presStyleIdx="1" presStyleCnt="3" custScaleX="216948" custScaleY="108475" custLinFactNeighborX="-71406" custLinFactNeighborY="-6187">
        <dgm:presLayoutVars>
          <dgm:bulletEnabled val="1"/>
        </dgm:presLayoutVars>
      </dgm:prSet>
      <dgm:spPr/>
      <dgm:t>
        <a:bodyPr/>
        <a:lstStyle/>
        <a:p>
          <a:endParaRPr lang="en-US"/>
        </a:p>
      </dgm:t>
    </dgm:pt>
    <dgm:pt modelId="{4B487C09-0013-400C-A1C7-F1A745952A2B}" type="pres">
      <dgm:prSet presAssocID="{114A3EA7-34DB-4300-9FB7-489D5528857B}" presName="item3" presStyleLbl="node1" presStyleIdx="2" presStyleCnt="3" custScaleX="238781" custScaleY="112090" custLinFactNeighborX="68563" custLinFactNeighborY="25825">
        <dgm:presLayoutVars>
          <dgm:bulletEnabled val="1"/>
        </dgm:presLayoutVars>
      </dgm:prSet>
      <dgm:spPr/>
      <dgm:t>
        <a:bodyPr/>
        <a:lstStyle/>
        <a:p>
          <a:endParaRPr lang="en-US"/>
        </a:p>
      </dgm:t>
    </dgm:pt>
    <dgm:pt modelId="{19DBC027-DF97-4FF5-AF53-0CDCB2302919}" type="pres">
      <dgm:prSet presAssocID="{E94684A0-31DC-434E-A3F7-92B65CEB0D06}" presName="funnel" presStyleLbl="trAlignAcc1" presStyleIdx="0" presStyleCnt="1" custScaleX="144068" custScaleY="79177" custLinFactNeighborX="-2280" custLinFactNeighborY="5679"/>
      <dgm:spPr/>
    </dgm:pt>
  </dgm:ptLst>
  <dgm:cxnLst>
    <dgm:cxn modelId="{FC0514DD-7861-448F-A3F8-D37E016D3A5F}" srcId="{E94684A0-31DC-434E-A3F7-92B65CEB0D06}" destId="{87EFA87E-DC03-4D28-B8B8-783BC6ECDAC7}" srcOrd="0" destOrd="0" parTransId="{327A376C-DF8A-4F6A-9B88-0CCED27F8773}" sibTransId="{99F388FC-1770-4DBD-BB47-36A8702023A5}"/>
    <dgm:cxn modelId="{F0E5867C-6F47-4A5C-A6FB-A83F4A6A1986}" srcId="{E94684A0-31DC-434E-A3F7-92B65CEB0D06}" destId="{69307EB9-330A-49CF-AC8C-DDF98053DC09}" srcOrd="2" destOrd="0" parTransId="{192965AC-7356-4C34-803A-935AF803D5C4}" sibTransId="{6BB9AD5E-10C9-4014-860A-BF8B013C262D}"/>
    <dgm:cxn modelId="{1C033FE5-3617-4DB6-814B-64C25E12ACAC}" srcId="{E94684A0-31DC-434E-A3F7-92B65CEB0D06}" destId="{A6F0F051-6093-47DE-ADBC-74A0DFD9595B}" srcOrd="6" destOrd="0" parTransId="{795284CC-600D-45FC-9857-81FD7F819E54}" sibTransId="{4DEDF395-F7A5-4973-A510-BA76A30FB500}"/>
    <dgm:cxn modelId="{FF1896E4-8BF1-4436-83B9-3B53CF9EE5CB}" srcId="{E94684A0-31DC-434E-A3F7-92B65CEB0D06}" destId="{AEDBAFD6-A89C-473C-B0BD-2430DEE969A1}" srcOrd="1" destOrd="0" parTransId="{9C1390BB-AFF9-4ABB-8778-9D0DE58D9E0B}" sibTransId="{822E84E5-9A5D-44A5-90A3-B7EDAA27354F}"/>
    <dgm:cxn modelId="{D275D0FC-733F-404B-8C24-ACB4AC592845}" type="presOf" srcId="{87EFA87E-DC03-4D28-B8B8-783BC6ECDAC7}" destId="{4B487C09-0013-400C-A1C7-F1A745952A2B}" srcOrd="0" destOrd="0" presId="urn:microsoft.com/office/officeart/2005/8/layout/funnel1"/>
    <dgm:cxn modelId="{E1D506D2-C6ED-4C7D-8CBB-2F1530A79626}" srcId="{E94684A0-31DC-434E-A3F7-92B65CEB0D06}" destId="{33A993D0-2CFF-4D55-B6C3-8C7CA4D67C4D}" srcOrd="4" destOrd="0" parTransId="{0AD7489F-5681-4C42-9192-2584972B2622}" sibTransId="{1C0BC69B-BD77-4CFB-BEB7-088D011EA758}"/>
    <dgm:cxn modelId="{E31572FB-9810-46F3-B4C7-AB0235097329}" type="presOf" srcId="{E94684A0-31DC-434E-A3F7-92B65CEB0D06}" destId="{002442FE-CB5D-43BA-877D-FC9D475F47E7}" srcOrd="0" destOrd="0" presId="urn:microsoft.com/office/officeart/2005/8/layout/funnel1"/>
    <dgm:cxn modelId="{FACCFAF4-D54A-48D6-9BD8-260E2BA6B0BB}" srcId="{E94684A0-31DC-434E-A3F7-92B65CEB0D06}" destId="{90568126-3390-4159-96F0-62093585BCE7}" srcOrd="5" destOrd="0" parTransId="{BEEBC708-D598-4DA7-8976-4CF02026E876}" sibTransId="{7A5F42B5-57AE-4990-8CC3-86B0ED0E6A2E}"/>
    <dgm:cxn modelId="{82721E0A-A2D7-4C03-8A4E-D8130DABDFF8}" srcId="{E94684A0-31DC-434E-A3F7-92B65CEB0D06}" destId="{114A3EA7-34DB-4300-9FB7-489D5528857B}" srcOrd="3" destOrd="0" parTransId="{60A58AC9-22A6-4EFA-A87D-0FAF6C501678}" sibTransId="{42CD15CE-47DB-4958-AA47-0016A57D8781}"/>
    <dgm:cxn modelId="{3450E3F4-BD3C-4163-819B-C3A8AB158BDF}" type="presOf" srcId="{114A3EA7-34DB-4300-9FB7-489D5528857B}" destId="{AA637C46-80AF-48D1-8547-2F94D62BC8B8}" srcOrd="0" destOrd="0" presId="urn:microsoft.com/office/officeart/2005/8/layout/funnel1"/>
    <dgm:cxn modelId="{5DBFA6A1-AC6E-4CB7-9290-10322A190838}" type="presOf" srcId="{69307EB9-330A-49CF-AC8C-DDF98053DC09}" destId="{EEA1041F-7AE6-41DF-9E8A-2DEB753F5241}" srcOrd="0" destOrd="0" presId="urn:microsoft.com/office/officeart/2005/8/layout/funnel1"/>
    <dgm:cxn modelId="{8C4885B5-8926-4E34-A24A-FE36E493CFF3}" type="presOf" srcId="{AEDBAFD6-A89C-473C-B0BD-2430DEE969A1}" destId="{A9D9E12F-6F84-4BA3-8BEC-B986FF5341E5}" srcOrd="0" destOrd="0" presId="urn:microsoft.com/office/officeart/2005/8/layout/funnel1"/>
    <dgm:cxn modelId="{5306F94F-F83E-45E2-A46B-1E927BAF8FDB}" type="presParOf" srcId="{002442FE-CB5D-43BA-877D-FC9D475F47E7}" destId="{7CB1C36D-D999-4524-9E90-C2934DCBE798}" srcOrd="0" destOrd="0" presId="urn:microsoft.com/office/officeart/2005/8/layout/funnel1"/>
    <dgm:cxn modelId="{CEAF772E-51D7-469C-B96C-AF0A9D5BE0B3}" type="presParOf" srcId="{002442FE-CB5D-43BA-877D-FC9D475F47E7}" destId="{749DE1BE-A771-4291-B823-A472D486097E}" srcOrd="1" destOrd="0" presId="urn:microsoft.com/office/officeart/2005/8/layout/funnel1"/>
    <dgm:cxn modelId="{AFD33BA6-E7A5-4A90-8713-C561E0932707}" type="presParOf" srcId="{002442FE-CB5D-43BA-877D-FC9D475F47E7}" destId="{AA637C46-80AF-48D1-8547-2F94D62BC8B8}" srcOrd="2" destOrd="0" presId="urn:microsoft.com/office/officeart/2005/8/layout/funnel1"/>
    <dgm:cxn modelId="{D63F0831-0F50-4F39-B9CC-75B99BC246E1}" type="presParOf" srcId="{002442FE-CB5D-43BA-877D-FC9D475F47E7}" destId="{EEA1041F-7AE6-41DF-9E8A-2DEB753F5241}" srcOrd="3" destOrd="0" presId="urn:microsoft.com/office/officeart/2005/8/layout/funnel1"/>
    <dgm:cxn modelId="{B1F80176-8AE5-4E70-8889-6857A058C443}" type="presParOf" srcId="{002442FE-CB5D-43BA-877D-FC9D475F47E7}" destId="{A9D9E12F-6F84-4BA3-8BEC-B986FF5341E5}" srcOrd="4" destOrd="0" presId="urn:microsoft.com/office/officeart/2005/8/layout/funnel1"/>
    <dgm:cxn modelId="{6C590084-BFF4-4C7D-9C1A-ED98D228F2F3}" type="presParOf" srcId="{002442FE-CB5D-43BA-877D-FC9D475F47E7}" destId="{4B487C09-0013-400C-A1C7-F1A745952A2B}" srcOrd="5" destOrd="0" presId="urn:microsoft.com/office/officeart/2005/8/layout/funnel1"/>
    <dgm:cxn modelId="{A0C7F0A5-8EBE-4861-B774-916CDF21F576}" type="presParOf" srcId="{002442FE-CB5D-43BA-877D-FC9D475F47E7}" destId="{19DBC027-DF97-4FF5-AF53-0CDCB2302919}" srcOrd="6" destOrd="0" presId="urn:microsoft.com/office/officeart/2005/8/layout/funnel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2C4858-B5FF-4F1F-8F79-0109A58355D4}" type="doc">
      <dgm:prSet loTypeId="urn:microsoft.com/office/officeart/2005/8/layout/radial3" loCatId="relationship" qsTypeId="urn:microsoft.com/office/officeart/2005/8/quickstyle/3d4" qsCatId="3D" csTypeId="urn:microsoft.com/office/officeart/2005/8/colors/colorful2" csCatId="colorful" phldr="1"/>
      <dgm:spPr/>
      <dgm:t>
        <a:bodyPr/>
        <a:lstStyle/>
        <a:p>
          <a:endParaRPr lang="en-US"/>
        </a:p>
      </dgm:t>
    </dgm:pt>
    <dgm:pt modelId="{D6A6BBD9-874B-4D64-9D6D-D89D8E18447A}">
      <dgm:prSet phldrT="[Text]"/>
      <dgm:spPr>
        <a:blipFill dpi="0" rotWithShape="0">
          <a:blip xmlns:r="http://schemas.openxmlformats.org/officeDocument/2006/relationships" r:embed="rId1">
            <a:alphaModFix amt="90000"/>
          </a:blip>
          <a:srcRect/>
          <a:tile tx="0" ty="0" sx="100000" sy="100000" flip="xy" algn="tl"/>
        </a:blipFill>
      </dgm:spPr>
      <dgm:t>
        <a:bodyPr/>
        <a:lstStyle/>
        <a:p>
          <a:r>
            <a:rPr lang="en-US" dirty="0" smtClean="0"/>
            <a:t>Integrated Planning</a:t>
          </a:r>
          <a:endParaRPr lang="en-US" dirty="0"/>
        </a:p>
      </dgm:t>
    </dgm:pt>
    <dgm:pt modelId="{2627FDF2-8798-483E-BF6B-1E686157CFA1}" type="parTrans" cxnId="{E4486B12-39E8-4B1F-B789-884D406EB1F7}">
      <dgm:prSet/>
      <dgm:spPr/>
      <dgm:t>
        <a:bodyPr/>
        <a:lstStyle/>
        <a:p>
          <a:endParaRPr lang="en-US"/>
        </a:p>
      </dgm:t>
    </dgm:pt>
    <dgm:pt modelId="{60297819-D674-40B7-ADF0-65AD3763F4DB}" type="sibTrans" cxnId="{E4486B12-39E8-4B1F-B789-884D406EB1F7}">
      <dgm:prSet/>
      <dgm:spPr/>
      <dgm:t>
        <a:bodyPr/>
        <a:lstStyle/>
        <a:p>
          <a:endParaRPr lang="en-US"/>
        </a:p>
      </dgm:t>
    </dgm:pt>
    <dgm:pt modelId="{1F1006E3-794B-4438-B563-A7BD07DD61EB}">
      <dgm:prSet phldrT="[Text]"/>
      <dgm:spPr/>
      <dgm:t>
        <a:bodyPr/>
        <a:lstStyle/>
        <a:p>
          <a:r>
            <a:rPr lang="en-US" dirty="0" smtClean="0">
              <a:solidFill>
                <a:schemeClr val="tx2"/>
              </a:solidFill>
            </a:rPr>
            <a:t>Demand Forecast</a:t>
          </a:r>
          <a:endParaRPr lang="en-US" dirty="0">
            <a:solidFill>
              <a:schemeClr val="tx2"/>
            </a:solidFill>
          </a:endParaRPr>
        </a:p>
      </dgm:t>
    </dgm:pt>
    <dgm:pt modelId="{65B1C787-68D6-4A9E-BC5D-149C6338C539}" type="parTrans" cxnId="{D64A9AE8-31E0-4DEA-8C6E-B6D1C9D9DA92}">
      <dgm:prSet/>
      <dgm:spPr/>
      <dgm:t>
        <a:bodyPr/>
        <a:lstStyle/>
        <a:p>
          <a:endParaRPr lang="en-US"/>
        </a:p>
      </dgm:t>
    </dgm:pt>
    <dgm:pt modelId="{671F10EE-4B48-42B2-ADF1-C57E4990DA3B}" type="sibTrans" cxnId="{D64A9AE8-31E0-4DEA-8C6E-B6D1C9D9DA92}">
      <dgm:prSet/>
      <dgm:spPr/>
      <dgm:t>
        <a:bodyPr/>
        <a:lstStyle/>
        <a:p>
          <a:endParaRPr lang="en-US"/>
        </a:p>
      </dgm:t>
    </dgm:pt>
    <dgm:pt modelId="{48796959-7467-4D87-8228-5E948722EC62}">
      <dgm:prSet phldrT="[Text]"/>
      <dgm:spPr/>
      <dgm:t>
        <a:bodyPr/>
        <a:lstStyle/>
        <a:p>
          <a:r>
            <a:rPr lang="en-US" dirty="0" smtClean="0"/>
            <a:t>Price Forecast</a:t>
          </a:r>
          <a:endParaRPr lang="en-US" dirty="0"/>
        </a:p>
      </dgm:t>
    </dgm:pt>
    <dgm:pt modelId="{03FB7E51-5D3B-44B8-9A2B-EA7E2FDCBE3C}" type="parTrans" cxnId="{5AA1D105-7A89-436B-A7F8-5C6D3D88989A}">
      <dgm:prSet/>
      <dgm:spPr/>
      <dgm:t>
        <a:bodyPr/>
        <a:lstStyle/>
        <a:p>
          <a:endParaRPr lang="en-US"/>
        </a:p>
      </dgm:t>
    </dgm:pt>
    <dgm:pt modelId="{32F8FC91-5BE1-4AB3-828C-83C37F7E976C}" type="sibTrans" cxnId="{5AA1D105-7A89-436B-A7F8-5C6D3D88989A}">
      <dgm:prSet/>
      <dgm:spPr/>
      <dgm:t>
        <a:bodyPr/>
        <a:lstStyle/>
        <a:p>
          <a:endParaRPr lang="en-US"/>
        </a:p>
      </dgm:t>
    </dgm:pt>
    <dgm:pt modelId="{5A6293FF-EB6B-48F1-AB46-19A55B6A02C3}">
      <dgm:prSet phldrT="[Text]"/>
      <dgm:spPr/>
      <dgm:t>
        <a:bodyPr/>
        <a:lstStyle/>
        <a:p>
          <a:r>
            <a:rPr lang="en-US" dirty="0" smtClean="0"/>
            <a:t>Shutdown Schedule</a:t>
          </a:r>
          <a:endParaRPr lang="en-US" dirty="0"/>
        </a:p>
      </dgm:t>
    </dgm:pt>
    <dgm:pt modelId="{F3ED7F5C-82C3-49D7-AD18-02159E94CA9E}" type="parTrans" cxnId="{5CB006A2-95FF-4320-89E9-17A4E1FEF1F7}">
      <dgm:prSet/>
      <dgm:spPr/>
      <dgm:t>
        <a:bodyPr/>
        <a:lstStyle/>
        <a:p>
          <a:endParaRPr lang="en-US"/>
        </a:p>
      </dgm:t>
    </dgm:pt>
    <dgm:pt modelId="{A549BB4A-F79F-409B-9A8E-331F7BEA97E2}" type="sibTrans" cxnId="{5CB006A2-95FF-4320-89E9-17A4E1FEF1F7}">
      <dgm:prSet/>
      <dgm:spPr/>
      <dgm:t>
        <a:bodyPr/>
        <a:lstStyle/>
        <a:p>
          <a:endParaRPr lang="en-US"/>
        </a:p>
      </dgm:t>
    </dgm:pt>
    <dgm:pt modelId="{C7EA6321-0094-41A8-BA5A-86F50D57D2B1}">
      <dgm:prSet phldrT="[Text]"/>
      <dgm:spPr/>
      <dgm:t>
        <a:bodyPr/>
        <a:lstStyle/>
        <a:p>
          <a:r>
            <a:rPr lang="en-US" dirty="0" smtClean="0"/>
            <a:t>Term Crude Availability</a:t>
          </a:r>
          <a:endParaRPr lang="en-US" dirty="0"/>
        </a:p>
      </dgm:t>
    </dgm:pt>
    <dgm:pt modelId="{7A836762-4778-42DF-894D-FDE4DF445C6B}" type="parTrans" cxnId="{F0AFEC32-EE88-4E6C-9FBB-F171BFB8F6D6}">
      <dgm:prSet/>
      <dgm:spPr/>
      <dgm:t>
        <a:bodyPr/>
        <a:lstStyle/>
        <a:p>
          <a:endParaRPr lang="en-US"/>
        </a:p>
      </dgm:t>
    </dgm:pt>
    <dgm:pt modelId="{85FE5D37-F570-416B-8331-87826D20486B}" type="sibTrans" cxnId="{F0AFEC32-EE88-4E6C-9FBB-F171BFB8F6D6}">
      <dgm:prSet/>
      <dgm:spPr/>
      <dgm:t>
        <a:bodyPr/>
        <a:lstStyle/>
        <a:p>
          <a:endParaRPr lang="en-US"/>
        </a:p>
      </dgm:t>
    </dgm:pt>
    <dgm:pt modelId="{E9692F77-7A04-4434-ABB3-18F92215AE88}">
      <dgm:prSet phldrT="[Text]"/>
      <dgm:spPr/>
      <dgm:t>
        <a:bodyPr/>
        <a:lstStyle/>
        <a:p>
          <a:r>
            <a:rPr lang="en-US" dirty="0" smtClean="0"/>
            <a:t>Committed Imports / Exports</a:t>
          </a:r>
          <a:endParaRPr lang="en-US" dirty="0"/>
        </a:p>
      </dgm:t>
    </dgm:pt>
    <dgm:pt modelId="{B35728B3-5BD2-4B13-811A-6EE072F6A69C}" type="parTrans" cxnId="{C9896EE3-50DC-4801-AA69-EA81AC9DD815}">
      <dgm:prSet/>
      <dgm:spPr/>
      <dgm:t>
        <a:bodyPr/>
        <a:lstStyle/>
        <a:p>
          <a:endParaRPr lang="en-US"/>
        </a:p>
      </dgm:t>
    </dgm:pt>
    <dgm:pt modelId="{05295118-84F6-4E1D-A99E-A6C63327C441}" type="sibTrans" cxnId="{C9896EE3-50DC-4801-AA69-EA81AC9DD815}">
      <dgm:prSet/>
      <dgm:spPr/>
      <dgm:t>
        <a:bodyPr/>
        <a:lstStyle/>
        <a:p>
          <a:endParaRPr lang="en-US"/>
        </a:p>
      </dgm:t>
    </dgm:pt>
    <dgm:pt modelId="{A9177EBD-6392-480F-BA2D-8EF2DABA3002}" type="pres">
      <dgm:prSet presAssocID="{B22C4858-B5FF-4F1F-8F79-0109A58355D4}" presName="composite" presStyleCnt="0">
        <dgm:presLayoutVars>
          <dgm:chMax val="1"/>
          <dgm:dir/>
          <dgm:resizeHandles val="exact"/>
        </dgm:presLayoutVars>
      </dgm:prSet>
      <dgm:spPr/>
      <dgm:t>
        <a:bodyPr/>
        <a:lstStyle/>
        <a:p>
          <a:endParaRPr lang="en-US"/>
        </a:p>
      </dgm:t>
    </dgm:pt>
    <dgm:pt modelId="{B2C89878-9F5B-44CA-96B8-CF20527FC527}" type="pres">
      <dgm:prSet presAssocID="{B22C4858-B5FF-4F1F-8F79-0109A58355D4}" presName="radial" presStyleCnt="0">
        <dgm:presLayoutVars>
          <dgm:animLvl val="ctr"/>
        </dgm:presLayoutVars>
      </dgm:prSet>
      <dgm:spPr/>
      <dgm:t>
        <a:bodyPr/>
        <a:lstStyle/>
        <a:p>
          <a:endParaRPr lang="en-US"/>
        </a:p>
      </dgm:t>
    </dgm:pt>
    <dgm:pt modelId="{9B490B79-AD77-4771-86FA-43F9AED609BC}" type="pres">
      <dgm:prSet presAssocID="{D6A6BBD9-874B-4D64-9D6D-D89D8E18447A}" presName="centerShape" presStyleLbl="vennNode1" presStyleIdx="0" presStyleCnt="6" custScaleX="107272" custScaleY="94847"/>
      <dgm:spPr/>
      <dgm:t>
        <a:bodyPr/>
        <a:lstStyle/>
        <a:p>
          <a:endParaRPr lang="en-US"/>
        </a:p>
      </dgm:t>
    </dgm:pt>
    <dgm:pt modelId="{B08EB619-7EEC-4DE2-92F1-AD6629A32F32}" type="pres">
      <dgm:prSet presAssocID="{1F1006E3-794B-4438-B563-A7BD07DD61EB}" presName="node" presStyleLbl="vennNode1" presStyleIdx="1" presStyleCnt="6" custScaleX="150369" custScaleY="141933">
        <dgm:presLayoutVars>
          <dgm:bulletEnabled val="1"/>
        </dgm:presLayoutVars>
      </dgm:prSet>
      <dgm:spPr/>
      <dgm:t>
        <a:bodyPr/>
        <a:lstStyle/>
        <a:p>
          <a:endParaRPr lang="en-US"/>
        </a:p>
      </dgm:t>
    </dgm:pt>
    <dgm:pt modelId="{390715D6-34AA-4F67-A009-FF84B996CE7A}" type="pres">
      <dgm:prSet presAssocID="{48796959-7467-4D87-8228-5E948722EC62}" presName="node" presStyleLbl="vennNode1" presStyleIdx="2" presStyleCnt="6" custScaleX="150369" custScaleY="141933" custRadScaleRad="117520" custRadScaleInc="3825">
        <dgm:presLayoutVars>
          <dgm:bulletEnabled val="1"/>
        </dgm:presLayoutVars>
      </dgm:prSet>
      <dgm:spPr/>
      <dgm:t>
        <a:bodyPr/>
        <a:lstStyle/>
        <a:p>
          <a:endParaRPr lang="en-US"/>
        </a:p>
      </dgm:t>
    </dgm:pt>
    <dgm:pt modelId="{70D0EC29-C1E1-4825-A597-C3974CD9CB60}" type="pres">
      <dgm:prSet presAssocID="{5A6293FF-EB6B-48F1-AB46-19A55B6A02C3}" presName="node" presStyleLbl="vennNode1" presStyleIdx="3" presStyleCnt="6" custScaleX="150369" custScaleY="141933" custRadScaleRad="109389" custRadScaleInc="-8758">
        <dgm:presLayoutVars>
          <dgm:bulletEnabled val="1"/>
        </dgm:presLayoutVars>
      </dgm:prSet>
      <dgm:spPr/>
      <dgm:t>
        <a:bodyPr/>
        <a:lstStyle/>
        <a:p>
          <a:endParaRPr lang="en-US"/>
        </a:p>
      </dgm:t>
    </dgm:pt>
    <dgm:pt modelId="{6BD30F08-742E-43BF-85E0-4C85658C8B99}" type="pres">
      <dgm:prSet presAssocID="{C7EA6321-0094-41A8-BA5A-86F50D57D2B1}" presName="node" presStyleLbl="vennNode1" presStyleIdx="4" presStyleCnt="6" custScaleX="150369" custScaleY="141933" custRadScaleRad="120255" custRadScaleInc="4301">
        <dgm:presLayoutVars>
          <dgm:bulletEnabled val="1"/>
        </dgm:presLayoutVars>
      </dgm:prSet>
      <dgm:spPr/>
      <dgm:t>
        <a:bodyPr/>
        <a:lstStyle/>
        <a:p>
          <a:endParaRPr lang="en-US"/>
        </a:p>
      </dgm:t>
    </dgm:pt>
    <dgm:pt modelId="{B3F01164-6618-4B1B-B654-85AC37103659}" type="pres">
      <dgm:prSet presAssocID="{E9692F77-7A04-4434-ABB3-18F92215AE88}" presName="node" presStyleLbl="vennNode1" presStyleIdx="5" presStyleCnt="6" custScaleX="150369" custScaleY="141933" custRadScaleRad="118655" custRadScaleInc="-6880">
        <dgm:presLayoutVars>
          <dgm:bulletEnabled val="1"/>
        </dgm:presLayoutVars>
      </dgm:prSet>
      <dgm:spPr/>
      <dgm:t>
        <a:bodyPr/>
        <a:lstStyle/>
        <a:p>
          <a:endParaRPr lang="en-US"/>
        </a:p>
      </dgm:t>
    </dgm:pt>
  </dgm:ptLst>
  <dgm:cxnLst>
    <dgm:cxn modelId="{5AA1D105-7A89-436B-A7F8-5C6D3D88989A}" srcId="{D6A6BBD9-874B-4D64-9D6D-D89D8E18447A}" destId="{48796959-7467-4D87-8228-5E948722EC62}" srcOrd="1" destOrd="0" parTransId="{03FB7E51-5D3B-44B8-9A2B-EA7E2FDCBE3C}" sibTransId="{32F8FC91-5BE1-4AB3-828C-83C37F7E976C}"/>
    <dgm:cxn modelId="{F0AFEC32-EE88-4E6C-9FBB-F171BFB8F6D6}" srcId="{D6A6BBD9-874B-4D64-9D6D-D89D8E18447A}" destId="{C7EA6321-0094-41A8-BA5A-86F50D57D2B1}" srcOrd="3" destOrd="0" parTransId="{7A836762-4778-42DF-894D-FDE4DF445C6B}" sibTransId="{85FE5D37-F570-416B-8331-87826D20486B}"/>
    <dgm:cxn modelId="{6DB6B78D-4BBE-4570-AEE0-DEDA92E32A3F}" type="presOf" srcId="{48796959-7467-4D87-8228-5E948722EC62}" destId="{390715D6-34AA-4F67-A009-FF84B996CE7A}" srcOrd="0" destOrd="0" presId="urn:microsoft.com/office/officeart/2005/8/layout/radial3"/>
    <dgm:cxn modelId="{D64A9AE8-31E0-4DEA-8C6E-B6D1C9D9DA92}" srcId="{D6A6BBD9-874B-4D64-9D6D-D89D8E18447A}" destId="{1F1006E3-794B-4438-B563-A7BD07DD61EB}" srcOrd="0" destOrd="0" parTransId="{65B1C787-68D6-4A9E-BC5D-149C6338C539}" sibTransId="{671F10EE-4B48-42B2-ADF1-C57E4990DA3B}"/>
    <dgm:cxn modelId="{C0C302C2-5181-4649-81A5-047D5D47CBA2}" type="presOf" srcId="{1F1006E3-794B-4438-B563-A7BD07DD61EB}" destId="{B08EB619-7EEC-4DE2-92F1-AD6629A32F32}" srcOrd="0" destOrd="0" presId="urn:microsoft.com/office/officeart/2005/8/layout/radial3"/>
    <dgm:cxn modelId="{D3A5B762-C73D-4BDC-804B-FC56F0A0AF1E}" type="presOf" srcId="{E9692F77-7A04-4434-ABB3-18F92215AE88}" destId="{B3F01164-6618-4B1B-B654-85AC37103659}" srcOrd="0" destOrd="0" presId="urn:microsoft.com/office/officeart/2005/8/layout/radial3"/>
    <dgm:cxn modelId="{4EEE4020-3C3B-4CAA-AA97-3A58D3240EEE}" type="presOf" srcId="{C7EA6321-0094-41A8-BA5A-86F50D57D2B1}" destId="{6BD30F08-742E-43BF-85E0-4C85658C8B99}" srcOrd="0" destOrd="0" presId="urn:microsoft.com/office/officeart/2005/8/layout/radial3"/>
    <dgm:cxn modelId="{E4486B12-39E8-4B1F-B789-884D406EB1F7}" srcId="{B22C4858-B5FF-4F1F-8F79-0109A58355D4}" destId="{D6A6BBD9-874B-4D64-9D6D-D89D8E18447A}" srcOrd="0" destOrd="0" parTransId="{2627FDF2-8798-483E-BF6B-1E686157CFA1}" sibTransId="{60297819-D674-40B7-ADF0-65AD3763F4DB}"/>
    <dgm:cxn modelId="{5CB006A2-95FF-4320-89E9-17A4E1FEF1F7}" srcId="{D6A6BBD9-874B-4D64-9D6D-D89D8E18447A}" destId="{5A6293FF-EB6B-48F1-AB46-19A55B6A02C3}" srcOrd="2" destOrd="0" parTransId="{F3ED7F5C-82C3-49D7-AD18-02159E94CA9E}" sibTransId="{A549BB4A-F79F-409B-9A8E-331F7BEA97E2}"/>
    <dgm:cxn modelId="{C9896EE3-50DC-4801-AA69-EA81AC9DD815}" srcId="{D6A6BBD9-874B-4D64-9D6D-D89D8E18447A}" destId="{E9692F77-7A04-4434-ABB3-18F92215AE88}" srcOrd="4" destOrd="0" parTransId="{B35728B3-5BD2-4B13-811A-6EE072F6A69C}" sibTransId="{05295118-84F6-4E1D-A99E-A6C63327C441}"/>
    <dgm:cxn modelId="{554CB977-C349-4BD6-92F1-C46E8A140975}" type="presOf" srcId="{D6A6BBD9-874B-4D64-9D6D-D89D8E18447A}" destId="{9B490B79-AD77-4771-86FA-43F9AED609BC}" srcOrd="0" destOrd="0" presId="urn:microsoft.com/office/officeart/2005/8/layout/radial3"/>
    <dgm:cxn modelId="{0A9CAD7E-1917-43A0-8EE5-D2621B63591E}" type="presOf" srcId="{B22C4858-B5FF-4F1F-8F79-0109A58355D4}" destId="{A9177EBD-6392-480F-BA2D-8EF2DABA3002}" srcOrd="0" destOrd="0" presId="urn:microsoft.com/office/officeart/2005/8/layout/radial3"/>
    <dgm:cxn modelId="{85F1E834-9EAC-44EA-8DEE-7D9A0A794E71}" type="presOf" srcId="{5A6293FF-EB6B-48F1-AB46-19A55B6A02C3}" destId="{70D0EC29-C1E1-4825-A597-C3974CD9CB60}" srcOrd="0" destOrd="0" presId="urn:microsoft.com/office/officeart/2005/8/layout/radial3"/>
    <dgm:cxn modelId="{C7BD2C2C-F509-4190-9FE1-A91887705C23}" type="presParOf" srcId="{A9177EBD-6392-480F-BA2D-8EF2DABA3002}" destId="{B2C89878-9F5B-44CA-96B8-CF20527FC527}" srcOrd="0" destOrd="0" presId="urn:microsoft.com/office/officeart/2005/8/layout/radial3"/>
    <dgm:cxn modelId="{A30C0BDA-BB3A-4109-9847-0BFAF49CB322}" type="presParOf" srcId="{B2C89878-9F5B-44CA-96B8-CF20527FC527}" destId="{9B490B79-AD77-4771-86FA-43F9AED609BC}" srcOrd="0" destOrd="0" presId="urn:microsoft.com/office/officeart/2005/8/layout/radial3"/>
    <dgm:cxn modelId="{928037EB-2655-4F40-B030-18864C2B4E62}" type="presParOf" srcId="{B2C89878-9F5B-44CA-96B8-CF20527FC527}" destId="{B08EB619-7EEC-4DE2-92F1-AD6629A32F32}" srcOrd="1" destOrd="0" presId="urn:microsoft.com/office/officeart/2005/8/layout/radial3"/>
    <dgm:cxn modelId="{35F519C0-864A-4099-9290-52CFDE491E32}" type="presParOf" srcId="{B2C89878-9F5B-44CA-96B8-CF20527FC527}" destId="{390715D6-34AA-4F67-A009-FF84B996CE7A}" srcOrd="2" destOrd="0" presId="urn:microsoft.com/office/officeart/2005/8/layout/radial3"/>
    <dgm:cxn modelId="{EB7AAA5B-326C-4802-81E0-49D7956752A0}" type="presParOf" srcId="{B2C89878-9F5B-44CA-96B8-CF20527FC527}" destId="{70D0EC29-C1E1-4825-A597-C3974CD9CB60}" srcOrd="3" destOrd="0" presId="urn:microsoft.com/office/officeart/2005/8/layout/radial3"/>
    <dgm:cxn modelId="{D91FEC9D-F841-4A1F-BDF7-12F32F502DA1}" type="presParOf" srcId="{B2C89878-9F5B-44CA-96B8-CF20527FC527}" destId="{6BD30F08-742E-43BF-85E0-4C85658C8B99}" srcOrd="4" destOrd="0" presId="urn:microsoft.com/office/officeart/2005/8/layout/radial3"/>
    <dgm:cxn modelId="{B09C2CD3-CFC2-43E2-AA6F-D8499C87EC91}" type="presParOf" srcId="{B2C89878-9F5B-44CA-96B8-CF20527FC527}" destId="{B3F01164-6618-4B1B-B654-85AC37103659}" srcOrd="5" destOrd="0" presId="urn:microsoft.com/office/officeart/2005/8/layout/radial3"/>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5C831A-CCF5-4391-A2BE-9DF065D37587}" type="doc">
      <dgm:prSet loTypeId="urn:microsoft.com/office/officeart/2005/8/layout/arrow2" loCatId="process" qsTypeId="urn:microsoft.com/office/officeart/2005/8/quickstyle/3d3" qsCatId="3D" csTypeId="urn:microsoft.com/office/officeart/2005/8/colors/accent2_1" csCatId="accent2" phldr="1"/>
      <dgm:spPr/>
    </dgm:pt>
    <dgm:pt modelId="{1E3A074B-8EC3-4AC7-ADB8-C53A583CA2D1}">
      <dgm:prSet phldrT="[Text]" custT="1"/>
      <dgm:spPr/>
      <dgm:t>
        <a:bodyPr/>
        <a:lstStyle/>
        <a:p>
          <a:r>
            <a:rPr lang="en-US" sz="2400" smtClean="0"/>
            <a:t>Firm Demand</a:t>
          </a:r>
          <a:endParaRPr lang="en-US" sz="2400" dirty="0"/>
        </a:p>
      </dgm:t>
    </dgm:pt>
    <dgm:pt modelId="{C3E70DF8-D297-401F-A070-1295F4388B0B}" type="parTrans" cxnId="{8C1AFE23-B091-4CE6-8284-0511812F213B}">
      <dgm:prSet/>
      <dgm:spPr/>
      <dgm:t>
        <a:bodyPr/>
        <a:lstStyle/>
        <a:p>
          <a:endParaRPr lang="en-US" sz="2400"/>
        </a:p>
      </dgm:t>
    </dgm:pt>
    <dgm:pt modelId="{13D421C7-F834-4141-85ED-0207D610A128}" type="sibTrans" cxnId="{8C1AFE23-B091-4CE6-8284-0511812F213B}">
      <dgm:prSet/>
      <dgm:spPr/>
      <dgm:t>
        <a:bodyPr/>
        <a:lstStyle/>
        <a:p>
          <a:endParaRPr lang="en-US" sz="2400"/>
        </a:p>
      </dgm:t>
    </dgm:pt>
    <dgm:pt modelId="{C7CCB8C4-BA8F-435B-96D2-651E5BBEE204}">
      <dgm:prSet phldrT="[Text]" custT="1"/>
      <dgm:spPr/>
      <dgm:t>
        <a:bodyPr/>
        <a:lstStyle/>
        <a:p>
          <a:r>
            <a:rPr lang="en-US" sz="2400" smtClean="0"/>
            <a:t>Exchanges/ Purchases</a:t>
          </a:r>
          <a:endParaRPr lang="en-US" sz="2400" dirty="0"/>
        </a:p>
      </dgm:t>
    </dgm:pt>
    <dgm:pt modelId="{AD18367E-C5DB-45A4-A27B-B15954C86D0F}" type="parTrans" cxnId="{679C1D1A-14EB-43D6-A6EB-15DB434BD9E3}">
      <dgm:prSet/>
      <dgm:spPr/>
      <dgm:t>
        <a:bodyPr/>
        <a:lstStyle/>
        <a:p>
          <a:endParaRPr lang="en-US" sz="2400"/>
        </a:p>
      </dgm:t>
    </dgm:pt>
    <dgm:pt modelId="{7D6A4EA2-7BAB-433A-B969-4D95C96F0274}" type="sibTrans" cxnId="{679C1D1A-14EB-43D6-A6EB-15DB434BD9E3}">
      <dgm:prSet/>
      <dgm:spPr/>
      <dgm:t>
        <a:bodyPr/>
        <a:lstStyle/>
        <a:p>
          <a:endParaRPr lang="en-US" sz="2400"/>
        </a:p>
      </dgm:t>
    </dgm:pt>
    <dgm:pt modelId="{A75DE5EA-0E88-4A1C-B1EA-B4EE477D7AA1}">
      <dgm:prSet phldrT="[Text]" custT="1"/>
      <dgm:spPr/>
      <dgm:t>
        <a:bodyPr/>
        <a:lstStyle/>
        <a:p>
          <a:r>
            <a:rPr lang="en-US" sz="2400" smtClean="0"/>
            <a:t>Distribution Plan</a:t>
          </a:r>
          <a:endParaRPr lang="en-US" sz="2400" dirty="0"/>
        </a:p>
      </dgm:t>
    </dgm:pt>
    <dgm:pt modelId="{48157EE2-9BD9-48FE-A422-276C84F2470D}" type="parTrans" cxnId="{D09152C8-0058-4F02-AE9F-59A443534AE8}">
      <dgm:prSet/>
      <dgm:spPr/>
      <dgm:t>
        <a:bodyPr/>
        <a:lstStyle/>
        <a:p>
          <a:endParaRPr lang="en-US" sz="2400"/>
        </a:p>
      </dgm:t>
    </dgm:pt>
    <dgm:pt modelId="{03226FF3-250B-4000-A0B5-00FF0F1D75A5}" type="sibTrans" cxnId="{D09152C8-0058-4F02-AE9F-59A443534AE8}">
      <dgm:prSet/>
      <dgm:spPr/>
      <dgm:t>
        <a:bodyPr/>
        <a:lstStyle/>
        <a:p>
          <a:endParaRPr lang="en-US" sz="2400"/>
        </a:p>
      </dgm:t>
    </dgm:pt>
    <dgm:pt modelId="{A39C9339-F7BC-4A9F-AF8A-3B9741B27413}">
      <dgm:prSet phldrT="[Text]" custT="1"/>
      <dgm:spPr/>
      <dgm:t>
        <a:bodyPr/>
        <a:lstStyle/>
        <a:p>
          <a:r>
            <a:rPr lang="en-US" sz="2400" smtClean="0"/>
            <a:t>5</a:t>
          </a:r>
          <a:r>
            <a:rPr lang="en-US" sz="2400" baseline="30000" smtClean="0"/>
            <a:t>th</a:t>
          </a:r>
          <a:endParaRPr lang="en-US" sz="2400" dirty="0"/>
        </a:p>
      </dgm:t>
    </dgm:pt>
    <dgm:pt modelId="{26699644-3B9B-4794-926C-D854282146D8}" type="parTrans" cxnId="{BF777ED0-A485-405A-BFCD-E378EF965464}">
      <dgm:prSet/>
      <dgm:spPr/>
      <dgm:t>
        <a:bodyPr/>
        <a:lstStyle/>
        <a:p>
          <a:endParaRPr lang="en-US" sz="2400"/>
        </a:p>
      </dgm:t>
    </dgm:pt>
    <dgm:pt modelId="{3E2FBE5E-2D29-4C39-97D1-424264F1308F}" type="sibTrans" cxnId="{BF777ED0-A485-405A-BFCD-E378EF965464}">
      <dgm:prSet/>
      <dgm:spPr/>
      <dgm:t>
        <a:bodyPr/>
        <a:lstStyle/>
        <a:p>
          <a:endParaRPr lang="en-US" sz="2400"/>
        </a:p>
      </dgm:t>
    </dgm:pt>
    <dgm:pt modelId="{5175B6B0-3CA6-4535-A09B-108E0999A356}">
      <dgm:prSet phldrT="[Text]" custT="1"/>
      <dgm:spPr/>
      <dgm:t>
        <a:bodyPr/>
        <a:lstStyle/>
        <a:p>
          <a:r>
            <a:rPr lang="en-US" sz="2400" smtClean="0"/>
            <a:t>15</a:t>
          </a:r>
          <a:r>
            <a:rPr lang="en-US" sz="2400" baseline="30000" smtClean="0"/>
            <a:t>th</a:t>
          </a:r>
          <a:r>
            <a:rPr lang="en-US" sz="2400" smtClean="0"/>
            <a:t> </a:t>
          </a:r>
          <a:endParaRPr lang="en-US" sz="2400" dirty="0"/>
        </a:p>
      </dgm:t>
    </dgm:pt>
    <dgm:pt modelId="{ECD96492-1092-4631-A208-D9A5DA08372E}" type="parTrans" cxnId="{345AD6EC-90F1-4BA3-A053-C21366541189}">
      <dgm:prSet/>
      <dgm:spPr/>
      <dgm:t>
        <a:bodyPr/>
        <a:lstStyle/>
        <a:p>
          <a:endParaRPr lang="en-US" sz="2400"/>
        </a:p>
      </dgm:t>
    </dgm:pt>
    <dgm:pt modelId="{F900535F-E882-46D4-B632-4B8ACBE851E4}" type="sibTrans" cxnId="{345AD6EC-90F1-4BA3-A053-C21366541189}">
      <dgm:prSet/>
      <dgm:spPr/>
      <dgm:t>
        <a:bodyPr/>
        <a:lstStyle/>
        <a:p>
          <a:endParaRPr lang="en-US" sz="2400"/>
        </a:p>
      </dgm:t>
    </dgm:pt>
    <dgm:pt modelId="{BAD6DE81-DE4F-40EF-8526-A8F127A4BE33}">
      <dgm:prSet phldrT="[Text]" custT="1"/>
      <dgm:spPr/>
      <dgm:t>
        <a:bodyPr/>
        <a:lstStyle/>
        <a:p>
          <a:r>
            <a:rPr lang="en-US" sz="2400" smtClean="0"/>
            <a:t>28-30th</a:t>
          </a:r>
          <a:endParaRPr lang="en-US" sz="2400" dirty="0"/>
        </a:p>
      </dgm:t>
    </dgm:pt>
    <dgm:pt modelId="{3224C504-155F-4C9F-93C7-83D8D4CEC1B4}" type="parTrans" cxnId="{293E3154-15DE-4C13-93DE-664CEAB9F0AF}">
      <dgm:prSet/>
      <dgm:spPr/>
      <dgm:t>
        <a:bodyPr/>
        <a:lstStyle/>
        <a:p>
          <a:endParaRPr lang="en-US"/>
        </a:p>
      </dgm:t>
    </dgm:pt>
    <dgm:pt modelId="{6252B9CC-7427-40BA-B706-E629F53D4B22}" type="sibTrans" cxnId="{293E3154-15DE-4C13-93DE-664CEAB9F0AF}">
      <dgm:prSet/>
      <dgm:spPr/>
      <dgm:t>
        <a:bodyPr/>
        <a:lstStyle/>
        <a:p>
          <a:endParaRPr lang="en-US"/>
        </a:p>
      </dgm:t>
    </dgm:pt>
    <dgm:pt modelId="{9898FE38-DE6C-46BA-8D32-D767674AD978}">
      <dgm:prSet phldrT="[Text]" custT="1"/>
      <dgm:spPr/>
      <dgm:t>
        <a:bodyPr/>
        <a:lstStyle/>
        <a:p>
          <a:r>
            <a:rPr lang="en-US" sz="2400" smtClean="0"/>
            <a:t>25</a:t>
          </a:r>
          <a:r>
            <a:rPr lang="en-US" sz="2400" baseline="30000" smtClean="0"/>
            <a:t>th</a:t>
          </a:r>
          <a:r>
            <a:rPr lang="en-US" sz="2400" smtClean="0"/>
            <a:t> Meetings</a:t>
          </a:r>
          <a:endParaRPr lang="en-US" sz="2400" dirty="0"/>
        </a:p>
      </dgm:t>
    </dgm:pt>
    <dgm:pt modelId="{6500A968-9A0E-4ACA-91E4-A3C5FA03BCC8}" type="parTrans" cxnId="{277398F3-A9DD-4822-A4A0-9408AA94EB41}">
      <dgm:prSet/>
      <dgm:spPr/>
      <dgm:t>
        <a:bodyPr/>
        <a:lstStyle/>
        <a:p>
          <a:endParaRPr lang="en-US"/>
        </a:p>
      </dgm:t>
    </dgm:pt>
    <dgm:pt modelId="{15E99FBC-5B51-4114-8E0B-C26E50C78603}" type="sibTrans" cxnId="{277398F3-A9DD-4822-A4A0-9408AA94EB41}">
      <dgm:prSet/>
      <dgm:spPr/>
      <dgm:t>
        <a:bodyPr/>
        <a:lstStyle/>
        <a:p>
          <a:endParaRPr lang="en-US"/>
        </a:p>
      </dgm:t>
    </dgm:pt>
    <dgm:pt modelId="{E220828C-C958-4FCF-B52F-02D7F5D17607}" type="pres">
      <dgm:prSet presAssocID="{455C831A-CCF5-4391-A2BE-9DF065D37587}" presName="arrowDiagram" presStyleCnt="0">
        <dgm:presLayoutVars>
          <dgm:chMax val="5"/>
          <dgm:dir/>
          <dgm:resizeHandles val="exact"/>
        </dgm:presLayoutVars>
      </dgm:prSet>
      <dgm:spPr/>
    </dgm:pt>
    <dgm:pt modelId="{82ED47FD-CD8E-4EC8-A7E3-BF3AC4BC5C1A}" type="pres">
      <dgm:prSet presAssocID="{455C831A-CCF5-4391-A2BE-9DF065D37587}" presName="arrow" presStyleLbl="bgShp" presStyleIdx="0" presStyleCnt="1" custScaleX="86792" custScaleY="86038"/>
      <dgm:spPr/>
    </dgm:pt>
    <dgm:pt modelId="{4566E19C-2577-409E-A34A-BB8B091D39D1}" type="pres">
      <dgm:prSet presAssocID="{455C831A-CCF5-4391-A2BE-9DF065D37587}" presName="arrowDiagram4" presStyleCnt="0"/>
      <dgm:spPr/>
    </dgm:pt>
    <dgm:pt modelId="{A94E7C76-C16F-47F1-B4F1-C2CF2270A7E9}" type="pres">
      <dgm:prSet presAssocID="{1E3A074B-8EC3-4AC7-ADB8-C53A583CA2D1}" presName="bullet4a" presStyleLbl="node1" presStyleIdx="0" presStyleCnt="4" custLinFactX="129" custLinFactNeighborX="100000" custLinFactNeighborY="9679"/>
      <dgm:spPr/>
    </dgm:pt>
    <dgm:pt modelId="{48F9B62B-8095-40B1-882D-7B164B0C8B69}" type="pres">
      <dgm:prSet presAssocID="{1E3A074B-8EC3-4AC7-ADB8-C53A583CA2D1}" presName="textBox4a" presStyleLbl="revTx" presStyleIdx="0" presStyleCnt="4" custScaleX="120677" custLinFactNeighborX="14676" custLinFactNeighborY="29729">
        <dgm:presLayoutVars>
          <dgm:bulletEnabled val="1"/>
        </dgm:presLayoutVars>
      </dgm:prSet>
      <dgm:spPr/>
      <dgm:t>
        <a:bodyPr/>
        <a:lstStyle/>
        <a:p>
          <a:endParaRPr lang="en-US"/>
        </a:p>
      </dgm:t>
    </dgm:pt>
    <dgm:pt modelId="{0CFC4447-43F4-414D-A014-8F5BDE3BC5FF}" type="pres">
      <dgm:prSet presAssocID="{C7CCB8C4-BA8F-435B-96D2-651E5BBEE204}" presName="bullet4b" presStyleLbl="node1" presStyleIdx="1" presStyleCnt="4" custLinFactNeighborX="-8158" custLinFactNeighborY="50683"/>
      <dgm:spPr/>
    </dgm:pt>
    <dgm:pt modelId="{389CF004-91C6-4868-93F7-537D5C97980B}" type="pres">
      <dgm:prSet presAssocID="{C7CCB8C4-BA8F-435B-96D2-651E5BBEE204}" presName="textBox4b" presStyleLbl="revTx" presStyleIdx="1" presStyleCnt="4" custScaleY="81565" custLinFactNeighborX="-9999" custLinFactNeighborY="18094">
        <dgm:presLayoutVars>
          <dgm:bulletEnabled val="1"/>
        </dgm:presLayoutVars>
      </dgm:prSet>
      <dgm:spPr/>
      <dgm:t>
        <a:bodyPr/>
        <a:lstStyle/>
        <a:p>
          <a:endParaRPr lang="en-US"/>
        </a:p>
      </dgm:t>
    </dgm:pt>
    <dgm:pt modelId="{8D49C94D-D2A4-4464-8383-D3C12F8B2538}" type="pres">
      <dgm:prSet presAssocID="{A75DE5EA-0E88-4A1C-B1EA-B4EE477D7AA1}" presName="bullet4c" presStyleLbl="node1" presStyleIdx="2" presStyleCnt="4" custLinFactNeighborX="-59466" custLinFactNeighborY="50213"/>
      <dgm:spPr/>
    </dgm:pt>
    <dgm:pt modelId="{5E71A06C-9747-4CAE-BA21-E9C2A4D6678D}" type="pres">
      <dgm:prSet presAssocID="{A75DE5EA-0E88-4A1C-B1EA-B4EE477D7AA1}" presName="textBox4c" presStyleLbl="revTx" presStyleIdx="2" presStyleCnt="4" custScaleY="60921" custLinFactNeighborX="-27627" custLinFactNeighborY="4121">
        <dgm:presLayoutVars>
          <dgm:bulletEnabled val="1"/>
        </dgm:presLayoutVars>
      </dgm:prSet>
      <dgm:spPr/>
      <dgm:t>
        <a:bodyPr/>
        <a:lstStyle/>
        <a:p>
          <a:endParaRPr lang="en-US"/>
        </a:p>
      </dgm:t>
    </dgm:pt>
    <dgm:pt modelId="{954969C8-0F90-304B-81BE-4136EA60DC68}" type="pres">
      <dgm:prSet presAssocID="{BAD6DE81-DE4F-40EF-8526-A8F127A4BE33}" presName="bullet4d" presStyleLbl="node1" presStyleIdx="3" presStyleCnt="4"/>
      <dgm:spPr/>
    </dgm:pt>
    <dgm:pt modelId="{8F94A4D3-BAF2-C745-8C59-7A97D9AB93FC}" type="pres">
      <dgm:prSet presAssocID="{BAD6DE81-DE4F-40EF-8526-A8F127A4BE33}" presName="textBox4d" presStyleLbl="revTx" presStyleIdx="3" presStyleCnt="4">
        <dgm:presLayoutVars>
          <dgm:bulletEnabled val="1"/>
        </dgm:presLayoutVars>
      </dgm:prSet>
      <dgm:spPr/>
      <dgm:t>
        <a:bodyPr/>
        <a:lstStyle/>
        <a:p>
          <a:endParaRPr lang="en-US"/>
        </a:p>
      </dgm:t>
    </dgm:pt>
  </dgm:ptLst>
  <dgm:cxnLst>
    <dgm:cxn modelId="{8E1DC9F4-E397-4DFE-BBF8-32891EAE012B}" type="presOf" srcId="{455C831A-CCF5-4391-A2BE-9DF065D37587}" destId="{E220828C-C958-4FCF-B52F-02D7F5D17607}" srcOrd="0" destOrd="0" presId="urn:microsoft.com/office/officeart/2005/8/layout/arrow2"/>
    <dgm:cxn modelId="{F00B0F2B-282C-4AEB-8ADB-68698ACB6625}" type="presOf" srcId="{5175B6B0-3CA6-4535-A09B-108E0999A356}" destId="{389CF004-91C6-4868-93F7-537D5C97980B}" srcOrd="0" destOrd="1" presId="urn:microsoft.com/office/officeart/2005/8/layout/arrow2"/>
    <dgm:cxn modelId="{293E3154-15DE-4C13-93DE-664CEAB9F0AF}" srcId="{455C831A-CCF5-4391-A2BE-9DF065D37587}" destId="{BAD6DE81-DE4F-40EF-8526-A8F127A4BE33}" srcOrd="3" destOrd="0" parTransId="{3224C504-155F-4C9F-93C7-83D8D4CEC1B4}" sibTransId="{6252B9CC-7427-40BA-B706-E629F53D4B22}"/>
    <dgm:cxn modelId="{7393E69A-5F6B-4F0B-A188-A11A6B415195}" type="presOf" srcId="{A75DE5EA-0E88-4A1C-B1EA-B4EE477D7AA1}" destId="{5E71A06C-9747-4CAE-BA21-E9C2A4D6678D}" srcOrd="0" destOrd="0" presId="urn:microsoft.com/office/officeart/2005/8/layout/arrow2"/>
    <dgm:cxn modelId="{679C1D1A-14EB-43D6-A6EB-15DB434BD9E3}" srcId="{455C831A-CCF5-4391-A2BE-9DF065D37587}" destId="{C7CCB8C4-BA8F-435B-96D2-651E5BBEE204}" srcOrd="1" destOrd="0" parTransId="{AD18367E-C5DB-45A4-A27B-B15954C86D0F}" sibTransId="{7D6A4EA2-7BAB-433A-B969-4D95C96F0274}"/>
    <dgm:cxn modelId="{084C4C8C-CB7C-41BE-8051-2E101AA98070}" type="presOf" srcId="{C7CCB8C4-BA8F-435B-96D2-651E5BBEE204}" destId="{389CF004-91C6-4868-93F7-537D5C97980B}" srcOrd="0" destOrd="0" presId="urn:microsoft.com/office/officeart/2005/8/layout/arrow2"/>
    <dgm:cxn modelId="{819F22CF-21E8-46C2-8F43-BE9248A3948E}" type="presOf" srcId="{1E3A074B-8EC3-4AC7-ADB8-C53A583CA2D1}" destId="{48F9B62B-8095-40B1-882D-7B164B0C8B69}" srcOrd="0" destOrd="0" presId="urn:microsoft.com/office/officeart/2005/8/layout/arrow2"/>
    <dgm:cxn modelId="{DF7237A5-B6D7-4235-8F78-3E20A68CEF2F}" type="presOf" srcId="{9898FE38-DE6C-46BA-8D32-D767674AD978}" destId="{5E71A06C-9747-4CAE-BA21-E9C2A4D6678D}" srcOrd="0" destOrd="1" presId="urn:microsoft.com/office/officeart/2005/8/layout/arrow2"/>
    <dgm:cxn modelId="{BF777ED0-A485-405A-BFCD-E378EF965464}" srcId="{1E3A074B-8EC3-4AC7-ADB8-C53A583CA2D1}" destId="{A39C9339-F7BC-4A9F-AF8A-3B9741B27413}" srcOrd="0" destOrd="0" parTransId="{26699644-3B9B-4794-926C-D854282146D8}" sibTransId="{3E2FBE5E-2D29-4C39-97D1-424264F1308F}"/>
    <dgm:cxn modelId="{5C15CBF7-8E02-4831-8D0C-17FA1818E271}" type="presOf" srcId="{A39C9339-F7BC-4A9F-AF8A-3B9741B27413}" destId="{48F9B62B-8095-40B1-882D-7B164B0C8B69}" srcOrd="0" destOrd="1" presId="urn:microsoft.com/office/officeart/2005/8/layout/arrow2"/>
    <dgm:cxn modelId="{277398F3-A9DD-4822-A4A0-9408AA94EB41}" srcId="{A75DE5EA-0E88-4A1C-B1EA-B4EE477D7AA1}" destId="{9898FE38-DE6C-46BA-8D32-D767674AD978}" srcOrd="0" destOrd="0" parTransId="{6500A968-9A0E-4ACA-91E4-A3C5FA03BCC8}" sibTransId="{15E99FBC-5B51-4114-8E0B-C26E50C78603}"/>
    <dgm:cxn modelId="{D09152C8-0058-4F02-AE9F-59A443534AE8}" srcId="{455C831A-CCF5-4391-A2BE-9DF065D37587}" destId="{A75DE5EA-0E88-4A1C-B1EA-B4EE477D7AA1}" srcOrd="2" destOrd="0" parTransId="{48157EE2-9BD9-48FE-A422-276C84F2470D}" sibTransId="{03226FF3-250B-4000-A0B5-00FF0F1D75A5}"/>
    <dgm:cxn modelId="{345AD6EC-90F1-4BA3-A053-C21366541189}" srcId="{C7CCB8C4-BA8F-435B-96D2-651E5BBEE204}" destId="{5175B6B0-3CA6-4535-A09B-108E0999A356}" srcOrd="0" destOrd="0" parTransId="{ECD96492-1092-4631-A208-D9A5DA08372E}" sibTransId="{F900535F-E882-46D4-B632-4B8ACBE851E4}"/>
    <dgm:cxn modelId="{8C1AFE23-B091-4CE6-8284-0511812F213B}" srcId="{455C831A-CCF5-4391-A2BE-9DF065D37587}" destId="{1E3A074B-8EC3-4AC7-ADB8-C53A583CA2D1}" srcOrd="0" destOrd="0" parTransId="{C3E70DF8-D297-401F-A070-1295F4388B0B}" sibTransId="{13D421C7-F834-4141-85ED-0207D610A128}"/>
    <dgm:cxn modelId="{8F01DF60-6343-46AB-9BC0-EDA29B345702}" type="presOf" srcId="{BAD6DE81-DE4F-40EF-8526-A8F127A4BE33}" destId="{8F94A4D3-BAF2-C745-8C59-7A97D9AB93FC}" srcOrd="0" destOrd="0" presId="urn:microsoft.com/office/officeart/2005/8/layout/arrow2"/>
    <dgm:cxn modelId="{B961879C-71BC-4523-9BEB-A1F0665161A7}" type="presParOf" srcId="{E220828C-C958-4FCF-B52F-02D7F5D17607}" destId="{82ED47FD-CD8E-4EC8-A7E3-BF3AC4BC5C1A}" srcOrd="0" destOrd="0" presId="urn:microsoft.com/office/officeart/2005/8/layout/arrow2"/>
    <dgm:cxn modelId="{3D758E7B-8AAC-4F0A-A5C9-2C49B5383436}" type="presParOf" srcId="{E220828C-C958-4FCF-B52F-02D7F5D17607}" destId="{4566E19C-2577-409E-A34A-BB8B091D39D1}" srcOrd="1" destOrd="0" presId="urn:microsoft.com/office/officeart/2005/8/layout/arrow2"/>
    <dgm:cxn modelId="{2F146E4B-C384-49A4-BE28-87032E246D9D}" type="presParOf" srcId="{4566E19C-2577-409E-A34A-BB8B091D39D1}" destId="{A94E7C76-C16F-47F1-B4F1-C2CF2270A7E9}" srcOrd="0" destOrd="0" presId="urn:microsoft.com/office/officeart/2005/8/layout/arrow2"/>
    <dgm:cxn modelId="{9C6E2955-9B25-4796-BB84-963BFE846533}" type="presParOf" srcId="{4566E19C-2577-409E-A34A-BB8B091D39D1}" destId="{48F9B62B-8095-40B1-882D-7B164B0C8B69}" srcOrd="1" destOrd="0" presId="urn:microsoft.com/office/officeart/2005/8/layout/arrow2"/>
    <dgm:cxn modelId="{741DFC57-23A3-4C28-99FC-5380D835D620}" type="presParOf" srcId="{4566E19C-2577-409E-A34A-BB8B091D39D1}" destId="{0CFC4447-43F4-414D-A014-8F5BDE3BC5FF}" srcOrd="2" destOrd="0" presId="urn:microsoft.com/office/officeart/2005/8/layout/arrow2"/>
    <dgm:cxn modelId="{1382E7D6-5E6A-40AC-9456-19CACDD5ADE6}" type="presParOf" srcId="{4566E19C-2577-409E-A34A-BB8B091D39D1}" destId="{389CF004-91C6-4868-93F7-537D5C97980B}" srcOrd="3" destOrd="0" presId="urn:microsoft.com/office/officeart/2005/8/layout/arrow2"/>
    <dgm:cxn modelId="{85054E7F-C104-42F6-A4C9-5E48523E15B3}" type="presParOf" srcId="{4566E19C-2577-409E-A34A-BB8B091D39D1}" destId="{8D49C94D-D2A4-4464-8383-D3C12F8B2538}" srcOrd="4" destOrd="0" presId="urn:microsoft.com/office/officeart/2005/8/layout/arrow2"/>
    <dgm:cxn modelId="{83FE2CEB-E4BB-425D-AF79-2BC883B3A6C6}" type="presParOf" srcId="{4566E19C-2577-409E-A34A-BB8B091D39D1}" destId="{5E71A06C-9747-4CAE-BA21-E9C2A4D6678D}" srcOrd="5" destOrd="0" presId="urn:microsoft.com/office/officeart/2005/8/layout/arrow2"/>
    <dgm:cxn modelId="{7D247848-3306-4B5A-86B7-339090472399}" type="presParOf" srcId="{4566E19C-2577-409E-A34A-BB8B091D39D1}" destId="{954969C8-0F90-304B-81BE-4136EA60DC68}" srcOrd="6" destOrd="0" presId="urn:microsoft.com/office/officeart/2005/8/layout/arrow2"/>
    <dgm:cxn modelId="{19E6E196-B3CD-4DEE-A51C-467CB5B8D3C4}" type="presParOf" srcId="{4566E19C-2577-409E-A34A-BB8B091D39D1}" destId="{8F94A4D3-BAF2-C745-8C59-7A97D9AB93FC}" srcOrd="7" destOrd="0" presId="urn:microsoft.com/office/officeart/2005/8/layout/arrow2"/>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9A59F9-CA1F-F848-AD5B-B6D33B724B70}"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US"/>
        </a:p>
      </dgm:t>
    </dgm:pt>
    <dgm:pt modelId="{D84C2176-43DB-324C-88DF-B7F12D150ABB}">
      <dgm:prSet phldrT="[Text]"/>
      <dgm:spPr>
        <a:solidFill>
          <a:schemeClr val="tx1"/>
        </a:solidFill>
      </dgm:spPr>
      <dgm:t>
        <a:bodyPr/>
        <a:lstStyle/>
        <a:p>
          <a:r>
            <a:rPr lang="en-US" b="1" dirty="0" smtClean="0">
              <a:solidFill>
                <a:srgbClr val="FFC000"/>
              </a:solidFill>
              <a:effectLst>
                <a:outerShdw blurRad="38100" dist="38100" dir="2700000" algn="tl">
                  <a:srgbClr val="000000">
                    <a:alpha val="43137"/>
                  </a:srgbClr>
                </a:outerShdw>
              </a:effectLst>
            </a:rPr>
            <a:t>Advantage India</a:t>
          </a:r>
          <a:endParaRPr lang="en-US" b="1" dirty="0">
            <a:solidFill>
              <a:srgbClr val="FFC000"/>
            </a:solidFill>
            <a:effectLst>
              <a:outerShdw blurRad="38100" dist="38100" dir="2700000" algn="tl">
                <a:srgbClr val="000000">
                  <a:alpha val="43137"/>
                </a:srgbClr>
              </a:outerShdw>
            </a:effectLst>
          </a:endParaRPr>
        </a:p>
      </dgm:t>
    </dgm:pt>
    <dgm:pt modelId="{23FC1DBE-ACBC-B342-BD28-B3A365E2A6B5}" type="parTrans" cxnId="{444A21D0-32AE-7043-BC4E-BB858EFBB6DC}">
      <dgm:prSet/>
      <dgm:spPr/>
      <dgm:t>
        <a:bodyPr/>
        <a:lstStyle/>
        <a:p>
          <a:endParaRPr lang="en-US" b="1">
            <a:effectLst>
              <a:outerShdw blurRad="38100" dist="38100" dir="2700000" algn="tl">
                <a:srgbClr val="000000">
                  <a:alpha val="43137"/>
                </a:srgbClr>
              </a:outerShdw>
            </a:effectLst>
          </a:endParaRPr>
        </a:p>
      </dgm:t>
    </dgm:pt>
    <dgm:pt modelId="{3DBC59A6-9FB8-C948-9403-1D85D2095140}" type="sibTrans" cxnId="{444A21D0-32AE-7043-BC4E-BB858EFBB6DC}">
      <dgm:prSet/>
      <dgm:spPr/>
      <dgm:t>
        <a:bodyPr/>
        <a:lstStyle/>
        <a:p>
          <a:endParaRPr lang="en-US" b="1">
            <a:effectLst>
              <a:outerShdw blurRad="38100" dist="38100" dir="2700000" algn="tl">
                <a:srgbClr val="000000">
                  <a:alpha val="43137"/>
                </a:srgbClr>
              </a:outerShdw>
            </a:effectLst>
          </a:endParaRPr>
        </a:p>
      </dgm:t>
    </dgm:pt>
    <dgm:pt modelId="{3EE2586E-9C33-1442-9EC8-A62E71E71746}">
      <dgm:prSet phldrT="[Text]" custT="1"/>
      <dgm:spPr>
        <a:solidFill>
          <a:schemeClr val="bg2">
            <a:lumMod val="50000"/>
          </a:schemeClr>
        </a:solidFill>
      </dgm:spPr>
      <dgm:t>
        <a:bodyPr/>
        <a:lstStyle/>
        <a:p>
          <a:pPr algn="l"/>
          <a:r>
            <a:rPr lang="en-IN" sz="1800" b="1" dirty="0" smtClean="0">
              <a:effectLst>
                <a:outerShdw blurRad="38100" dist="38100" dir="2700000" algn="tl">
                  <a:srgbClr val="000000">
                    <a:alpha val="43137"/>
                  </a:srgbClr>
                </a:outerShdw>
              </a:effectLst>
            </a:rPr>
            <a:t>One of the fastest growing major economies</a:t>
          </a:r>
        </a:p>
        <a:p>
          <a:pPr algn="l"/>
          <a:r>
            <a:rPr lang="en-IN" sz="1800" b="1" dirty="0" smtClean="0">
              <a:effectLst>
                <a:outerShdw blurRad="38100" dist="38100" dir="2700000" algn="tl">
                  <a:srgbClr val="000000">
                    <a:alpha val="43137"/>
                  </a:srgbClr>
                </a:outerShdw>
              </a:effectLst>
            </a:rPr>
            <a:t>4</a:t>
          </a:r>
          <a:r>
            <a:rPr lang="en-IN" sz="1800" b="1" baseline="30000" dirty="0" smtClean="0">
              <a:effectLst>
                <a:outerShdw blurRad="38100" dist="38100" dir="2700000" algn="tl">
                  <a:srgbClr val="000000">
                    <a:alpha val="43137"/>
                  </a:srgbClr>
                </a:outerShdw>
              </a:effectLst>
            </a:rPr>
            <a:t>th</a:t>
          </a:r>
          <a:r>
            <a:rPr lang="en-IN" sz="1800" b="1" dirty="0" smtClean="0">
              <a:effectLst>
                <a:outerShdw blurRad="38100" dist="38100" dir="2700000" algn="tl">
                  <a:srgbClr val="000000">
                    <a:alpha val="43137"/>
                  </a:srgbClr>
                </a:outerShdw>
              </a:effectLst>
            </a:rPr>
            <a:t> most attractive FDI destination in the World as per United Nations Conference on Trade &amp; Developments</a:t>
          </a:r>
          <a:endParaRPr lang="en-US" sz="1800" b="1" dirty="0" smtClean="0">
            <a:solidFill>
              <a:schemeClr val="bg1"/>
            </a:solidFill>
            <a:effectLst>
              <a:outerShdw blurRad="38100" dist="38100" dir="2700000" algn="tl">
                <a:srgbClr val="000000">
                  <a:alpha val="43137"/>
                </a:srgbClr>
              </a:outerShdw>
            </a:effectLst>
          </a:endParaRPr>
        </a:p>
      </dgm:t>
    </dgm:pt>
    <dgm:pt modelId="{FBEC02E6-3D96-D944-BC30-0FBFDBDC8F14}" type="parTrans" cxnId="{0C73FE30-5EE6-BD4B-BA1A-7E2AF482E5D8}">
      <dgm:prSet/>
      <dgm:spPr/>
      <dgm:t>
        <a:bodyPr/>
        <a:lstStyle/>
        <a:p>
          <a:endParaRPr lang="en-US" b="1">
            <a:effectLst>
              <a:outerShdw blurRad="38100" dist="38100" dir="2700000" algn="tl">
                <a:srgbClr val="000000">
                  <a:alpha val="43137"/>
                </a:srgbClr>
              </a:outerShdw>
            </a:effectLst>
          </a:endParaRPr>
        </a:p>
      </dgm:t>
    </dgm:pt>
    <dgm:pt modelId="{6E8E9114-9860-4F4E-8B2F-5F1472713868}" type="sibTrans" cxnId="{0C73FE30-5EE6-BD4B-BA1A-7E2AF482E5D8}">
      <dgm:prSet/>
      <dgm:spPr/>
      <dgm:t>
        <a:bodyPr/>
        <a:lstStyle/>
        <a:p>
          <a:endParaRPr lang="en-US" b="1">
            <a:effectLst>
              <a:outerShdw blurRad="38100" dist="38100" dir="2700000" algn="tl">
                <a:srgbClr val="000000">
                  <a:alpha val="43137"/>
                </a:srgbClr>
              </a:outerShdw>
            </a:effectLst>
          </a:endParaRPr>
        </a:p>
      </dgm:t>
    </dgm:pt>
    <dgm:pt modelId="{E30A58DB-DA48-1540-A02A-B631E25B9BA5}">
      <dgm:prSet phldrT="[Text]" custT="1"/>
      <dgm:spPr>
        <a:solidFill>
          <a:srgbClr val="CC6600"/>
        </a:solidFill>
      </dgm:spPr>
      <dgm:t>
        <a:bodyPr anchor="t" anchorCtr="0"/>
        <a:lstStyle/>
        <a:p>
          <a:pPr algn="r"/>
          <a:r>
            <a:rPr lang="en-US" sz="1800" b="1" dirty="0" smtClean="0">
              <a:solidFill>
                <a:schemeClr val="bg1"/>
              </a:solidFill>
              <a:effectLst>
                <a:outerShdw blurRad="38100" dist="38100" dir="2700000" algn="tl">
                  <a:srgbClr val="000000">
                    <a:alpha val="43137"/>
                  </a:srgbClr>
                </a:outerShdw>
              </a:effectLst>
            </a:rPr>
            <a:t>More than 7517 km long coastline with about 200 major &amp; non-major ports</a:t>
          </a:r>
        </a:p>
      </dgm:t>
    </dgm:pt>
    <dgm:pt modelId="{87CB35EB-2C5C-5D4C-A0AD-933BD54D9753}" type="parTrans" cxnId="{01B7527D-B2E8-EC48-9D18-1CFE6EA199E5}">
      <dgm:prSet/>
      <dgm:spPr/>
      <dgm:t>
        <a:bodyPr/>
        <a:lstStyle/>
        <a:p>
          <a:endParaRPr lang="en-US" b="1">
            <a:effectLst>
              <a:outerShdw blurRad="38100" dist="38100" dir="2700000" algn="tl">
                <a:srgbClr val="000000">
                  <a:alpha val="43137"/>
                </a:srgbClr>
              </a:outerShdw>
            </a:effectLst>
          </a:endParaRPr>
        </a:p>
      </dgm:t>
    </dgm:pt>
    <dgm:pt modelId="{CF58ABB4-95A3-774B-AF8B-7C3642E4E77E}" type="sibTrans" cxnId="{01B7527D-B2E8-EC48-9D18-1CFE6EA199E5}">
      <dgm:prSet/>
      <dgm:spPr/>
      <dgm:t>
        <a:bodyPr/>
        <a:lstStyle/>
        <a:p>
          <a:endParaRPr lang="en-US" b="1">
            <a:effectLst>
              <a:outerShdw blurRad="38100" dist="38100" dir="2700000" algn="tl">
                <a:srgbClr val="000000">
                  <a:alpha val="43137"/>
                </a:srgbClr>
              </a:outerShdw>
            </a:effectLst>
          </a:endParaRPr>
        </a:p>
      </dgm:t>
    </dgm:pt>
    <dgm:pt modelId="{168C6F07-4057-9D4E-B930-25F7300C9F1A}">
      <dgm:prSet phldrT="[Text]" custT="1"/>
      <dgm:spPr>
        <a:solidFill>
          <a:srgbClr val="CC6600"/>
        </a:solidFill>
      </dgm:spPr>
      <dgm:t>
        <a:bodyPr anchor="b" anchorCtr="0"/>
        <a:lstStyle/>
        <a:p>
          <a:pPr algn="l"/>
          <a:r>
            <a:rPr lang="en-IN" sz="1800" b="1" dirty="0" smtClean="0">
              <a:effectLst>
                <a:outerShdw blurRad="38100" dist="38100" dir="2700000" algn="tl">
                  <a:srgbClr val="000000">
                    <a:alpha val="43137"/>
                  </a:srgbClr>
                </a:outerShdw>
              </a:effectLst>
            </a:rPr>
            <a:t>Seaborne trade has grown at                      twice the global growth rate </a:t>
          </a:r>
        </a:p>
        <a:p>
          <a:pPr algn="l"/>
          <a:r>
            <a:rPr lang="en-IN" sz="1800" b="1" dirty="0" smtClean="0">
              <a:effectLst>
                <a:outerShdw blurRad="38100" dist="38100" dir="2700000" algn="tl">
                  <a:srgbClr val="000000">
                    <a:alpha val="43137"/>
                  </a:srgbClr>
                </a:outerShdw>
              </a:effectLst>
            </a:rPr>
            <a:t>More than 35,000 vessels call annually</a:t>
          </a:r>
        </a:p>
      </dgm:t>
    </dgm:pt>
    <dgm:pt modelId="{7ACDB089-DAC5-E549-A03C-CED1DCBD8EE2}" type="parTrans" cxnId="{DCCC3D10-B27C-4742-92DC-7F8BF3BD5880}">
      <dgm:prSet/>
      <dgm:spPr/>
      <dgm:t>
        <a:bodyPr/>
        <a:lstStyle/>
        <a:p>
          <a:endParaRPr lang="en-US" b="1">
            <a:effectLst>
              <a:outerShdw blurRad="38100" dist="38100" dir="2700000" algn="tl">
                <a:srgbClr val="000000">
                  <a:alpha val="43137"/>
                </a:srgbClr>
              </a:outerShdw>
            </a:effectLst>
          </a:endParaRPr>
        </a:p>
      </dgm:t>
    </dgm:pt>
    <dgm:pt modelId="{15831CAA-07D0-1046-9027-5136811E64E9}" type="sibTrans" cxnId="{DCCC3D10-B27C-4742-92DC-7F8BF3BD5880}">
      <dgm:prSet/>
      <dgm:spPr/>
      <dgm:t>
        <a:bodyPr/>
        <a:lstStyle/>
        <a:p>
          <a:endParaRPr lang="en-US" b="1">
            <a:effectLst>
              <a:outerShdw blurRad="38100" dist="38100" dir="2700000" algn="tl">
                <a:srgbClr val="000000">
                  <a:alpha val="43137"/>
                </a:srgbClr>
              </a:outerShdw>
            </a:effectLst>
          </a:endParaRPr>
        </a:p>
      </dgm:t>
    </dgm:pt>
    <dgm:pt modelId="{B00A0788-E028-6B41-A54D-ACABFD86AFEF}">
      <dgm:prSet phldrT="[Text]" custT="1"/>
      <dgm:spPr>
        <a:solidFill>
          <a:schemeClr val="bg2">
            <a:lumMod val="50000"/>
          </a:schemeClr>
        </a:solidFill>
      </dgm:spPr>
      <dgm:t>
        <a:bodyPr anchor="b" anchorCtr="0"/>
        <a:lstStyle/>
        <a:p>
          <a:pPr algn="r"/>
          <a:r>
            <a:rPr lang="en-US" sz="1800" b="1" dirty="0" smtClean="0">
              <a:effectLst>
                <a:outerShdw blurRad="38100" dist="38100" dir="2700000" algn="tl">
                  <a:srgbClr val="000000">
                    <a:alpha val="43137"/>
                  </a:srgbClr>
                </a:outerShdw>
              </a:effectLst>
            </a:rPr>
            <a:t>Plans to create port capacity of around 3200 MMT to handle the expected traffic of about 2500 MMT by 2020</a:t>
          </a:r>
          <a:endParaRPr lang="en-US" sz="1800" b="1" dirty="0">
            <a:solidFill>
              <a:schemeClr val="bg1"/>
            </a:solidFill>
            <a:effectLst>
              <a:outerShdw blurRad="38100" dist="38100" dir="2700000" algn="tl">
                <a:srgbClr val="000000">
                  <a:alpha val="43137"/>
                </a:srgbClr>
              </a:outerShdw>
            </a:effectLst>
          </a:endParaRPr>
        </a:p>
      </dgm:t>
    </dgm:pt>
    <dgm:pt modelId="{8670F3A0-AFC6-AC4D-8283-3DECA0F240FD}" type="parTrans" cxnId="{FBD5CF87-4ED0-344B-BA43-B75838E3491A}">
      <dgm:prSet/>
      <dgm:spPr/>
      <dgm:t>
        <a:bodyPr/>
        <a:lstStyle/>
        <a:p>
          <a:endParaRPr lang="en-US" b="1">
            <a:effectLst>
              <a:outerShdw blurRad="38100" dist="38100" dir="2700000" algn="tl">
                <a:srgbClr val="000000">
                  <a:alpha val="43137"/>
                </a:srgbClr>
              </a:outerShdw>
            </a:effectLst>
          </a:endParaRPr>
        </a:p>
      </dgm:t>
    </dgm:pt>
    <dgm:pt modelId="{06A62F73-37C0-F247-A4B4-26F99602E5E6}" type="sibTrans" cxnId="{FBD5CF87-4ED0-344B-BA43-B75838E3491A}">
      <dgm:prSet/>
      <dgm:spPr/>
      <dgm:t>
        <a:bodyPr/>
        <a:lstStyle/>
        <a:p>
          <a:endParaRPr lang="en-US" b="1">
            <a:effectLst>
              <a:outerShdw blurRad="38100" dist="38100" dir="2700000" algn="tl">
                <a:srgbClr val="000000">
                  <a:alpha val="43137"/>
                </a:srgbClr>
              </a:outerShdw>
            </a:effectLst>
          </a:endParaRPr>
        </a:p>
      </dgm:t>
    </dgm:pt>
    <dgm:pt modelId="{66A3819D-A89D-BE48-9FA8-01F0E88BA322}" type="pres">
      <dgm:prSet presAssocID="{2C9A59F9-CA1F-F848-AD5B-B6D33B724B70}" presName="diagram" presStyleCnt="0">
        <dgm:presLayoutVars>
          <dgm:chMax val="1"/>
          <dgm:dir/>
          <dgm:animLvl val="ctr"/>
          <dgm:resizeHandles val="exact"/>
        </dgm:presLayoutVars>
      </dgm:prSet>
      <dgm:spPr/>
      <dgm:t>
        <a:bodyPr/>
        <a:lstStyle/>
        <a:p>
          <a:endParaRPr lang="en-US"/>
        </a:p>
      </dgm:t>
    </dgm:pt>
    <dgm:pt modelId="{AE8D7642-6BA9-194D-8E35-EC6E8CDA5D50}" type="pres">
      <dgm:prSet presAssocID="{2C9A59F9-CA1F-F848-AD5B-B6D33B724B70}" presName="matrix" presStyleCnt="0"/>
      <dgm:spPr/>
    </dgm:pt>
    <dgm:pt modelId="{7F86B1AF-1D98-0F4E-9CEB-BCCBE63AB5A5}" type="pres">
      <dgm:prSet presAssocID="{2C9A59F9-CA1F-F848-AD5B-B6D33B724B70}" presName="tile1" presStyleLbl="node1" presStyleIdx="0" presStyleCnt="4"/>
      <dgm:spPr/>
      <dgm:t>
        <a:bodyPr/>
        <a:lstStyle/>
        <a:p>
          <a:endParaRPr lang="en-US"/>
        </a:p>
      </dgm:t>
    </dgm:pt>
    <dgm:pt modelId="{DFC12FEF-CFEC-3F40-A69B-732A9F503C25}" type="pres">
      <dgm:prSet presAssocID="{2C9A59F9-CA1F-F848-AD5B-B6D33B724B70}" presName="tile1text" presStyleLbl="node1" presStyleIdx="0" presStyleCnt="4">
        <dgm:presLayoutVars>
          <dgm:chMax val="0"/>
          <dgm:chPref val="0"/>
          <dgm:bulletEnabled val="1"/>
        </dgm:presLayoutVars>
      </dgm:prSet>
      <dgm:spPr/>
      <dgm:t>
        <a:bodyPr/>
        <a:lstStyle/>
        <a:p>
          <a:endParaRPr lang="en-US"/>
        </a:p>
      </dgm:t>
    </dgm:pt>
    <dgm:pt modelId="{F46B0FB9-EF59-2047-94CE-DAA734C3FEC7}" type="pres">
      <dgm:prSet presAssocID="{2C9A59F9-CA1F-F848-AD5B-B6D33B724B70}" presName="tile2" presStyleLbl="node1" presStyleIdx="1" presStyleCnt="4"/>
      <dgm:spPr/>
      <dgm:t>
        <a:bodyPr/>
        <a:lstStyle/>
        <a:p>
          <a:endParaRPr lang="en-US"/>
        </a:p>
      </dgm:t>
    </dgm:pt>
    <dgm:pt modelId="{A0821B51-AD11-EB48-AB1A-860DBC8B19CA}" type="pres">
      <dgm:prSet presAssocID="{2C9A59F9-CA1F-F848-AD5B-B6D33B724B70}" presName="tile2text" presStyleLbl="node1" presStyleIdx="1" presStyleCnt="4">
        <dgm:presLayoutVars>
          <dgm:chMax val="0"/>
          <dgm:chPref val="0"/>
          <dgm:bulletEnabled val="1"/>
        </dgm:presLayoutVars>
      </dgm:prSet>
      <dgm:spPr/>
      <dgm:t>
        <a:bodyPr/>
        <a:lstStyle/>
        <a:p>
          <a:endParaRPr lang="en-US"/>
        </a:p>
      </dgm:t>
    </dgm:pt>
    <dgm:pt modelId="{06E33EE1-7C67-B749-960C-13858CD43175}" type="pres">
      <dgm:prSet presAssocID="{2C9A59F9-CA1F-F848-AD5B-B6D33B724B70}" presName="tile3" presStyleLbl="node1" presStyleIdx="2" presStyleCnt="4" custLinFactNeighborY="0"/>
      <dgm:spPr/>
      <dgm:t>
        <a:bodyPr/>
        <a:lstStyle/>
        <a:p>
          <a:endParaRPr lang="en-US"/>
        </a:p>
      </dgm:t>
    </dgm:pt>
    <dgm:pt modelId="{100F655A-5D75-3440-A4D8-3BBD91990844}" type="pres">
      <dgm:prSet presAssocID="{2C9A59F9-CA1F-F848-AD5B-B6D33B724B70}" presName="tile3text" presStyleLbl="node1" presStyleIdx="2" presStyleCnt="4">
        <dgm:presLayoutVars>
          <dgm:chMax val="0"/>
          <dgm:chPref val="0"/>
          <dgm:bulletEnabled val="1"/>
        </dgm:presLayoutVars>
      </dgm:prSet>
      <dgm:spPr/>
      <dgm:t>
        <a:bodyPr/>
        <a:lstStyle/>
        <a:p>
          <a:endParaRPr lang="en-US"/>
        </a:p>
      </dgm:t>
    </dgm:pt>
    <dgm:pt modelId="{FA69AFD3-1D0C-B14D-AF96-E0C9FE46D294}" type="pres">
      <dgm:prSet presAssocID="{2C9A59F9-CA1F-F848-AD5B-B6D33B724B70}" presName="tile4" presStyleLbl="node1" presStyleIdx="3" presStyleCnt="4"/>
      <dgm:spPr/>
      <dgm:t>
        <a:bodyPr/>
        <a:lstStyle/>
        <a:p>
          <a:endParaRPr lang="en-US"/>
        </a:p>
      </dgm:t>
    </dgm:pt>
    <dgm:pt modelId="{4EC6D42E-118A-3540-9070-F26A0FEB456D}" type="pres">
      <dgm:prSet presAssocID="{2C9A59F9-CA1F-F848-AD5B-B6D33B724B70}" presName="tile4text" presStyleLbl="node1" presStyleIdx="3" presStyleCnt="4">
        <dgm:presLayoutVars>
          <dgm:chMax val="0"/>
          <dgm:chPref val="0"/>
          <dgm:bulletEnabled val="1"/>
        </dgm:presLayoutVars>
      </dgm:prSet>
      <dgm:spPr/>
      <dgm:t>
        <a:bodyPr/>
        <a:lstStyle/>
        <a:p>
          <a:endParaRPr lang="en-US"/>
        </a:p>
      </dgm:t>
    </dgm:pt>
    <dgm:pt modelId="{1FD9750B-DBC3-924A-9EEF-9CAA97013B36}" type="pres">
      <dgm:prSet presAssocID="{2C9A59F9-CA1F-F848-AD5B-B6D33B724B70}" presName="centerTile" presStyleLbl="fgShp" presStyleIdx="0" presStyleCnt="1">
        <dgm:presLayoutVars>
          <dgm:chMax val="0"/>
          <dgm:chPref val="0"/>
        </dgm:presLayoutVars>
      </dgm:prSet>
      <dgm:spPr/>
      <dgm:t>
        <a:bodyPr/>
        <a:lstStyle/>
        <a:p>
          <a:endParaRPr lang="en-US"/>
        </a:p>
      </dgm:t>
    </dgm:pt>
  </dgm:ptLst>
  <dgm:cxnLst>
    <dgm:cxn modelId="{159557C9-D3EA-4119-B49E-8CC585A41BCE}" type="presOf" srcId="{B00A0788-E028-6B41-A54D-ACABFD86AFEF}" destId="{FA69AFD3-1D0C-B14D-AF96-E0C9FE46D294}" srcOrd="0" destOrd="0" presId="urn:microsoft.com/office/officeart/2005/8/layout/matrix1"/>
    <dgm:cxn modelId="{FC3AB710-5E13-40C8-9A50-17722CBC7CE5}" type="presOf" srcId="{3EE2586E-9C33-1442-9EC8-A62E71E71746}" destId="{7F86B1AF-1D98-0F4E-9CEB-BCCBE63AB5A5}" srcOrd="0" destOrd="0" presId="urn:microsoft.com/office/officeart/2005/8/layout/matrix1"/>
    <dgm:cxn modelId="{444A21D0-32AE-7043-BC4E-BB858EFBB6DC}" srcId="{2C9A59F9-CA1F-F848-AD5B-B6D33B724B70}" destId="{D84C2176-43DB-324C-88DF-B7F12D150ABB}" srcOrd="0" destOrd="0" parTransId="{23FC1DBE-ACBC-B342-BD28-B3A365E2A6B5}" sibTransId="{3DBC59A6-9FB8-C948-9403-1D85D2095140}"/>
    <dgm:cxn modelId="{ED954F1E-616E-4F1C-887B-353CD1AA3D94}" type="presOf" srcId="{D84C2176-43DB-324C-88DF-B7F12D150ABB}" destId="{1FD9750B-DBC3-924A-9EEF-9CAA97013B36}" srcOrd="0" destOrd="0" presId="urn:microsoft.com/office/officeart/2005/8/layout/matrix1"/>
    <dgm:cxn modelId="{0C73FE30-5EE6-BD4B-BA1A-7E2AF482E5D8}" srcId="{D84C2176-43DB-324C-88DF-B7F12D150ABB}" destId="{3EE2586E-9C33-1442-9EC8-A62E71E71746}" srcOrd="0" destOrd="0" parTransId="{FBEC02E6-3D96-D944-BC30-0FBFDBDC8F14}" sibTransId="{6E8E9114-9860-4F4E-8B2F-5F1472713868}"/>
    <dgm:cxn modelId="{2804AA0F-E5A9-49CC-9BBE-818B2B138B79}" type="presOf" srcId="{168C6F07-4057-9D4E-B930-25F7300C9F1A}" destId="{06E33EE1-7C67-B749-960C-13858CD43175}" srcOrd="0" destOrd="0" presId="urn:microsoft.com/office/officeart/2005/8/layout/matrix1"/>
    <dgm:cxn modelId="{01B1A3C7-AA28-4B6E-9AE0-C810EA90BEFE}" type="presOf" srcId="{E30A58DB-DA48-1540-A02A-B631E25B9BA5}" destId="{A0821B51-AD11-EB48-AB1A-860DBC8B19CA}" srcOrd="1" destOrd="0" presId="urn:microsoft.com/office/officeart/2005/8/layout/matrix1"/>
    <dgm:cxn modelId="{B96E6AC0-E3DD-4162-BF02-1421818654A4}" type="presOf" srcId="{B00A0788-E028-6B41-A54D-ACABFD86AFEF}" destId="{4EC6D42E-118A-3540-9070-F26A0FEB456D}" srcOrd="1" destOrd="0" presId="urn:microsoft.com/office/officeart/2005/8/layout/matrix1"/>
    <dgm:cxn modelId="{F886B1E2-A15D-4F16-A81D-D9669C2F3EBF}" type="presOf" srcId="{3EE2586E-9C33-1442-9EC8-A62E71E71746}" destId="{DFC12FEF-CFEC-3F40-A69B-732A9F503C25}" srcOrd="1" destOrd="0" presId="urn:microsoft.com/office/officeart/2005/8/layout/matrix1"/>
    <dgm:cxn modelId="{CB402F31-FCF8-49E2-B4DC-33C0C3F94A5A}" type="presOf" srcId="{2C9A59F9-CA1F-F848-AD5B-B6D33B724B70}" destId="{66A3819D-A89D-BE48-9FA8-01F0E88BA322}" srcOrd="0" destOrd="0" presId="urn:microsoft.com/office/officeart/2005/8/layout/matrix1"/>
    <dgm:cxn modelId="{79159AA8-4A8D-4B79-83EB-9E2F0D6C1455}" type="presOf" srcId="{E30A58DB-DA48-1540-A02A-B631E25B9BA5}" destId="{F46B0FB9-EF59-2047-94CE-DAA734C3FEC7}" srcOrd="0" destOrd="0" presId="urn:microsoft.com/office/officeart/2005/8/layout/matrix1"/>
    <dgm:cxn modelId="{63752050-B7C4-4487-A668-13E9F5D4ED0C}" type="presOf" srcId="{168C6F07-4057-9D4E-B930-25F7300C9F1A}" destId="{100F655A-5D75-3440-A4D8-3BBD91990844}" srcOrd="1" destOrd="0" presId="urn:microsoft.com/office/officeart/2005/8/layout/matrix1"/>
    <dgm:cxn modelId="{DCCC3D10-B27C-4742-92DC-7F8BF3BD5880}" srcId="{D84C2176-43DB-324C-88DF-B7F12D150ABB}" destId="{168C6F07-4057-9D4E-B930-25F7300C9F1A}" srcOrd="2" destOrd="0" parTransId="{7ACDB089-DAC5-E549-A03C-CED1DCBD8EE2}" sibTransId="{15831CAA-07D0-1046-9027-5136811E64E9}"/>
    <dgm:cxn modelId="{FBD5CF87-4ED0-344B-BA43-B75838E3491A}" srcId="{D84C2176-43DB-324C-88DF-B7F12D150ABB}" destId="{B00A0788-E028-6B41-A54D-ACABFD86AFEF}" srcOrd="3" destOrd="0" parTransId="{8670F3A0-AFC6-AC4D-8283-3DECA0F240FD}" sibTransId="{06A62F73-37C0-F247-A4B4-26F99602E5E6}"/>
    <dgm:cxn modelId="{01B7527D-B2E8-EC48-9D18-1CFE6EA199E5}" srcId="{D84C2176-43DB-324C-88DF-B7F12D150ABB}" destId="{E30A58DB-DA48-1540-A02A-B631E25B9BA5}" srcOrd="1" destOrd="0" parTransId="{87CB35EB-2C5C-5D4C-A0AD-933BD54D9753}" sibTransId="{CF58ABB4-95A3-774B-AF8B-7C3642E4E77E}"/>
    <dgm:cxn modelId="{0ACF8C47-5920-4B24-BD0F-7A2421C272D6}" type="presParOf" srcId="{66A3819D-A89D-BE48-9FA8-01F0E88BA322}" destId="{AE8D7642-6BA9-194D-8E35-EC6E8CDA5D50}" srcOrd="0" destOrd="0" presId="urn:microsoft.com/office/officeart/2005/8/layout/matrix1"/>
    <dgm:cxn modelId="{D1D0C13B-C5BF-4BEC-B202-D965D0C5E61A}" type="presParOf" srcId="{AE8D7642-6BA9-194D-8E35-EC6E8CDA5D50}" destId="{7F86B1AF-1D98-0F4E-9CEB-BCCBE63AB5A5}" srcOrd="0" destOrd="0" presId="urn:microsoft.com/office/officeart/2005/8/layout/matrix1"/>
    <dgm:cxn modelId="{CD00B281-A55C-4AD1-9646-B16113512049}" type="presParOf" srcId="{AE8D7642-6BA9-194D-8E35-EC6E8CDA5D50}" destId="{DFC12FEF-CFEC-3F40-A69B-732A9F503C25}" srcOrd="1" destOrd="0" presId="urn:microsoft.com/office/officeart/2005/8/layout/matrix1"/>
    <dgm:cxn modelId="{E5A85CBF-E89D-40FA-954D-36C7853F82EE}" type="presParOf" srcId="{AE8D7642-6BA9-194D-8E35-EC6E8CDA5D50}" destId="{F46B0FB9-EF59-2047-94CE-DAA734C3FEC7}" srcOrd="2" destOrd="0" presId="urn:microsoft.com/office/officeart/2005/8/layout/matrix1"/>
    <dgm:cxn modelId="{0DA08142-E872-4C9D-BFD0-608F029DD65F}" type="presParOf" srcId="{AE8D7642-6BA9-194D-8E35-EC6E8CDA5D50}" destId="{A0821B51-AD11-EB48-AB1A-860DBC8B19CA}" srcOrd="3" destOrd="0" presId="urn:microsoft.com/office/officeart/2005/8/layout/matrix1"/>
    <dgm:cxn modelId="{8D3E1E22-3ED0-48A5-AF1B-46EE83A0A4D3}" type="presParOf" srcId="{AE8D7642-6BA9-194D-8E35-EC6E8CDA5D50}" destId="{06E33EE1-7C67-B749-960C-13858CD43175}" srcOrd="4" destOrd="0" presId="urn:microsoft.com/office/officeart/2005/8/layout/matrix1"/>
    <dgm:cxn modelId="{A260BB48-64DB-43EB-BC85-E8D592979905}" type="presParOf" srcId="{AE8D7642-6BA9-194D-8E35-EC6E8CDA5D50}" destId="{100F655A-5D75-3440-A4D8-3BBD91990844}" srcOrd="5" destOrd="0" presId="urn:microsoft.com/office/officeart/2005/8/layout/matrix1"/>
    <dgm:cxn modelId="{C36344C5-2847-4C12-B04E-76BE1AC1E34F}" type="presParOf" srcId="{AE8D7642-6BA9-194D-8E35-EC6E8CDA5D50}" destId="{FA69AFD3-1D0C-B14D-AF96-E0C9FE46D294}" srcOrd="6" destOrd="0" presId="urn:microsoft.com/office/officeart/2005/8/layout/matrix1"/>
    <dgm:cxn modelId="{70AE29CA-E938-4670-9C2F-404F75E0770D}" type="presParOf" srcId="{AE8D7642-6BA9-194D-8E35-EC6E8CDA5D50}" destId="{4EC6D42E-118A-3540-9070-F26A0FEB456D}" srcOrd="7" destOrd="0" presId="urn:microsoft.com/office/officeart/2005/8/layout/matrix1"/>
    <dgm:cxn modelId="{F5D878C4-286E-4131-B62B-61FC6DFAC851}" type="presParOf" srcId="{66A3819D-A89D-BE48-9FA8-01F0E88BA322}" destId="{1FD9750B-DBC3-924A-9EEF-9CAA97013B36}" srcOrd="1" destOrd="0" presId="urn:microsoft.com/office/officeart/2005/8/layout/matrix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184DEE-0A3C-B54C-A905-26C20A752C10}" type="doc">
      <dgm:prSet loTypeId="urn:microsoft.com/office/officeart/2005/8/layout/cycle4#1" loCatId="" qsTypeId="urn:microsoft.com/office/officeart/2005/8/quickstyle/simple4" qsCatId="simple" csTypeId="urn:microsoft.com/office/officeart/2005/8/colors/accent1_2" csCatId="accent1" phldr="1"/>
      <dgm:spPr/>
      <dgm:t>
        <a:bodyPr/>
        <a:lstStyle/>
        <a:p>
          <a:endParaRPr lang="en-US"/>
        </a:p>
      </dgm:t>
    </dgm:pt>
    <dgm:pt modelId="{EF2754A4-9C68-DD44-9F8A-4D3CCFD8657F}">
      <dgm:prSet phldrT="[Text]" custT="1"/>
      <dgm:spPr/>
      <dgm:t>
        <a:bodyPr/>
        <a:lstStyle/>
        <a:p>
          <a:r>
            <a:rPr lang="en-US" sz="2000" b="1" dirty="0" smtClean="0"/>
            <a:t>Containers</a:t>
          </a:r>
          <a:endParaRPr lang="en-US" sz="1800" b="1" dirty="0"/>
        </a:p>
      </dgm:t>
    </dgm:pt>
    <dgm:pt modelId="{B7BBB3E1-B64F-4C46-84B2-99D866B5A8B5}" type="parTrans" cxnId="{D115A5C8-9F55-754C-981C-39A952FBF1AD}">
      <dgm:prSet/>
      <dgm:spPr/>
      <dgm:t>
        <a:bodyPr/>
        <a:lstStyle/>
        <a:p>
          <a:endParaRPr lang="en-US" sz="1800"/>
        </a:p>
      </dgm:t>
    </dgm:pt>
    <dgm:pt modelId="{6281F7D6-F350-F149-B2AB-943AB0E6EA30}" type="sibTrans" cxnId="{D115A5C8-9F55-754C-981C-39A952FBF1AD}">
      <dgm:prSet/>
      <dgm:spPr/>
      <dgm:t>
        <a:bodyPr/>
        <a:lstStyle/>
        <a:p>
          <a:endParaRPr lang="en-US" sz="1800"/>
        </a:p>
      </dgm:t>
    </dgm:pt>
    <dgm:pt modelId="{3FECDFCD-797E-0949-819B-2D5C58823DA2}">
      <dgm:prSet phldrT="[Text]" custT="1"/>
      <dgm:spPr>
        <a:solidFill>
          <a:schemeClr val="accent6">
            <a:lumMod val="75000"/>
            <a:alpha val="90000"/>
          </a:schemeClr>
        </a:solidFill>
      </dgm:spPr>
      <dgm:t>
        <a:bodyPr/>
        <a:lstStyle/>
        <a:p>
          <a:pPr marL="0" indent="0">
            <a:tabLst>
              <a:tab pos="1136650" algn="l"/>
            </a:tabLst>
          </a:pPr>
          <a:r>
            <a:rPr lang="en-US" sz="1600" b="1" dirty="0" smtClean="0"/>
            <a:t>123.2 MMT</a:t>
          </a:r>
          <a:endParaRPr lang="en-US" sz="1600" b="1" dirty="0"/>
        </a:p>
      </dgm:t>
    </dgm:pt>
    <dgm:pt modelId="{A9AA8052-BE6B-D048-969B-082A72E47287}" type="parTrans" cxnId="{176AC3F3-3B99-5B4B-A4B1-971503435C9C}">
      <dgm:prSet/>
      <dgm:spPr/>
      <dgm:t>
        <a:bodyPr/>
        <a:lstStyle/>
        <a:p>
          <a:endParaRPr lang="en-US" sz="1800"/>
        </a:p>
      </dgm:t>
    </dgm:pt>
    <dgm:pt modelId="{79817B62-ADD2-8B40-A077-7E09E71FD11D}" type="sibTrans" cxnId="{176AC3F3-3B99-5B4B-A4B1-971503435C9C}">
      <dgm:prSet/>
      <dgm:spPr/>
      <dgm:t>
        <a:bodyPr/>
        <a:lstStyle/>
        <a:p>
          <a:endParaRPr lang="en-US" sz="1800"/>
        </a:p>
      </dgm:t>
    </dgm:pt>
    <dgm:pt modelId="{F1C8BBB6-CA0D-4F47-9FC2-BB9004337543}">
      <dgm:prSet phldrT="[Text]" custT="1"/>
      <dgm:spPr/>
      <dgm:t>
        <a:bodyPr/>
        <a:lstStyle/>
        <a:p>
          <a:r>
            <a:rPr lang="en-US" sz="2000" b="1" dirty="0" smtClean="0"/>
            <a:t>Crude</a:t>
          </a:r>
          <a:r>
            <a:rPr lang="en-US" sz="2000" dirty="0" smtClean="0"/>
            <a:t> &amp; </a:t>
          </a:r>
          <a:r>
            <a:rPr lang="en-US" sz="2000" b="1" dirty="0" smtClean="0"/>
            <a:t>POL</a:t>
          </a:r>
          <a:endParaRPr lang="en-US" sz="2000" b="1" dirty="0"/>
        </a:p>
      </dgm:t>
    </dgm:pt>
    <dgm:pt modelId="{297DC111-D73E-CB46-B2D4-16ACD3B5E885}" type="parTrans" cxnId="{6BE1D343-A607-C943-94F3-FC9FC3C256FB}">
      <dgm:prSet/>
      <dgm:spPr/>
      <dgm:t>
        <a:bodyPr/>
        <a:lstStyle/>
        <a:p>
          <a:endParaRPr lang="en-US" sz="1800"/>
        </a:p>
      </dgm:t>
    </dgm:pt>
    <dgm:pt modelId="{646AF670-1BCB-1649-9AD5-B808AA00A8F3}" type="sibTrans" cxnId="{6BE1D343-A607-C943-94F3-FC9FC3C256FB}">
      <dgm:prSet/>
      <dgm:spPr/>
      <dgm:t>
        <a:bodyPr/>
        <a:lstStyle/>
        <a:p>
          <a:endParaRPr lang="en-US" sz="1800"/>
        </a:p>
      </dgm:t>
    </dgm:pt>
    <dgm:pt modelId="{05348EED-F9C7-DD41-8169-DE6AF4EF5370}">
      <dgm:prSet phldrT="[Text]" custT="1"/>
      <dgm:spPr>
        <a:solidFill>
          <a:schemeClr val="accent6">
            <a:lumMod val="75000"/>
            <a:alpha val="90000"/>
          </a:schemeClr>
        </a:solidFill>
      </dgm:spPr>
      <dgm:t>
        <a:bodyPr/>
        <a:lstStyle/>
        <a:p>
          <a:r>
            <a:rPr lang="en-US" sz="1600" b="1" dirty="0" smtClean="0"/>
            <a:t>579.6 MMT</a:t>
          </a:r>
          <a:endParaRPr lang="en-US" sz="1600" b="1" dirty="0"/>
        </a:p>
      </dgm:t>
    </dgm:pt>
    <dgm:pt modelId="{BA2AE8C1-F6CC-F747-B6C1-B27CE195D419}" type="parTrans" cxnId="{31EEDE19-CDE4-B248-8EC3-1184FB5907A7}">
      <dgm:prSet/>
      <dgm:spPr/>
      <dgm:t>
        <a:bodyPr/>
        <a:lstStyle/>
        <a:p>
          <a:endParaRPr lang="en-US" sz="1800"/>
        </a:p>
      </dgm:t>
    </dgm:pt>
    <dgm:pt modelId="{0BCC4667-B7AB-604C-87A7-2A9F433C03A9}" type="sibTrans" cxnId="{31EEDE19-CDE4-B248-8EC3-1184FB5907A7}">
      <dgm:prSet/>
      <dgm:spPr/>
      <dgm:t>
        <a:bodyPr/>
        <a:lstStyle/>
        <a:p>
          <a:endParaRPr lang="en-US" sz="1800"/>
        </a:p>
      </dgm:t>
    </dgm:pt>
    <dgm:pt modelId="{3BBAA1B5-E60A-3443-9D60-176D78BBF751}">
      <dgm:prSet phldrT="[Text]" custT="1"/>
      <dgm:spPr/>
      <dgm:t>
        <a:bodyPr/>
        <a:lstStyle/>
        <a:p>
          <a:r>
            <a:rPr lang="en-US" sz="2000" b="1" dirty="0" smtClean="0"/>
            <a:t>Other Cargoes</a:t>
          </a:r>
          <a:endParaRPr lang="en-US" sz="2000" b="1" dirty="0"/>
        </a:p>
      </dgm:t>
    </dgm:pt>
    <dgm:pt modelId="{A59FF22A-6831-9148-A24D-A799919B4062}" type="parTrans" cxnId="{4BB77E31-EBCF-4745-BE2F-27612957FDC2}">
      <dgm:prSet/>
      <dgm:spPr/>
      <dgm:t>
        <a:bodyPr/>
        <a:lstStyle/>
        <a:p>
          <a:endParaRPr lang="en-US" sz="1800"/>
        </a:p>
      </dgm:t>
    </dgm:pt>
    <dgm:pt modelId="{6898043D-4FFE-274C-AC14-333DE687ABFC}" type="sibTrans" cxnId="{4BB77E31-EBCF-4745-BE2F-27612957FDC2}">
      <dgm:prSet/>
      <dgm:spPr/>
      <dgm:t>
        <a:bodyPr/>
        <a:lstStyle/>
        <a:p>
          <a:endParaRPr lang="en-US" sz="1800"/>
        </a:p>
      </dgm:t>
    </dgm:pt>
    <dgm:pt modelId="{6ED5496C-2463-2E4E-BF85-A4A2EF9A240E}">
      <dgm:prSet phldrT="[Text]" custT="1"/>
      <dgm:spPr>
        <a:solidFill>
          <a:schemeClr val="accent6">
            <a:lumMod val="75000"/>
            <a:alpha val="90000"/>
          </a:schemeClr>
        </a:solidFill>
      </dgm:spPr>
      <dgm:t>
        <a:bodyPr anchor="b" anchorCtr="0"/>
        <a:lstStyle/>
        <a:p>
          <a:r>
            <a:rPr lang="en-US" sz="1600" b="1" dirty="0" smtClean="0"/>
            <a:t>157.9 MMT</a:t>
          </a:r>
          <a:endParaRPr lang="en-US" sz="1600" b="1" dirty="0"/>
        </a:p>
      </dgm:t>
    </dgm:pt>
    <dgm:pt modelId="{E9C38985-98FF-6641-879B-33EF949B657C}" type="parTrans" cxnId="{4868D2B9-5F45-C644-BFEE-45DAE3AADE32}">
      <dgm:prSet/>
      <dgm:spPr/>
      <dgm:t>
        <a:bodyPr/>
        <a:lstStyle/>
        <a:p>
          <a:endParaRPr lang="en-US" sz="1800"/>
        </a:p>
      </dgm:t>
    </dgm:pt>
    <dgm:pt modelId="{F3688298-E2A9-AA4D-92CB-83ED89147FD0}" type="sibTrans" cxnId="{4868D2B9-5F45-C644-BFEE-45DAE3AADE32}">
      <dgm:prSet/>
      <dgm:spPr/>
      <dgm:t>
        <a:bodyPr/>
        <a:lstStyle/>
        <a:p>
          <a:endParaRPr lang="en-US" sz="1800"/>
        </a:p>
      </dgm:t>
    </dgm:pt>
    <dgm:pt modelId="{937858A9-3C07-9243-8EF2-1366D46052AA}">
      <dgm:prSet phldrT="[Text]" custT="1"/>
      <dgm:spPr/>
      <dgm:t>
        <a:bodyPr/>
        <a:lstStyle/>
        <a:p>
          <a:r>
            <a:rPr lang="en-US" sz="2000" b="1" dirty="0" smtClean="0"/>
            <a:t>Coal</a:t>
          </a:r>
          <a:endParaRPr lang="en-US" sz="1600" b="1" dirty="0"/>
        </a:p>
      </dgm:t>
    </dgm:pt>
    <dgm:pt modelId="{0A785078-8D3A-534B-B1CD-009C8AA47817}" type="parTrans" cxnId="{9073D008-64BD-F549-B2FC-AAEF2680FA2F}">
      <dgm:prSet/>
      <dgm:spPr/>
      <dgm:t>
        <a:bodyPr/>
        <a:lstStyle/>
        <a:p>
          <a:endParaRPr lang="en-US" sz="1800"/>
        </a:p>
      </dgm:t>
    </dgm:pt>
    <dgm:pt modelId="{0E82E052-55E8-5E4B-B90B-36780948CBCC}" type="sibTrans" cxnId="{9073D008-64BD-F549-B2FC-AAEF2680FA2F}">
      <dgm:prSet/>
      <dgm:spPr/>
      <dgm:t>
        <a:bodyPr/>
        <a:lstStyle/>
        <a:p>
          <a:endParaRPr lang="en-US" sz="1800"/>
        </a:p>
      </dgm:t>
    </dgm:pt>
    <dgm:pt modelId="{ED919A04-4442-714E-9C3E-ADFD89479860}">
      <dgm:prSet phldrT="[Text]" custT="1"/>
      <dgm:spPr>
        <a:solidFill>
          <a:schemeClr val="accent6">
            <a:lumMod val="75000"/>
            <a:alpha val="90000"/>
          </a:schemeClr>
        </a:solidFill>
      </dgm:spPr>
      <dgm:t>
        <a:bodyPr anchor="b" anchorCtr="0"/>
        <a:lstStyle/>
        <a:p>
          <a:r>
            <a:rPr lang="en-US" sz="1600" b="1" dirty="0" smtClean="0"/>
            <a:t>270.3 MMT</a:t>
          </a:r>
          <a:endParaRPr lang="en-US" sz="1600" b="1" dirty="0"/>
        </a:p>
      </dgm:t>
    </dgm:pt>
    <dgm:pt modelId="{54C3EAC2-C4AF-E147-8E90-CEB8C7E34AC4}" type="parTrans" cxnId="{50734182-F7B6-764D-9288-8EF9DAAAE40A}">
      <dgm:prSet/>
      <dgm:spPr/>
      <dgm:t>
        <a:bodyPr/>
        <a:lstStyle/>
        <a:p>
          <a:endParaRPr lang="en-US" sz="1800"/>
        </a:p>
      </dgm:t>
    </dgm:pt>
    <dgm:pt modelId="{CB82B588-3FED-BB4A-80C1-CDFCEDDD10E9}" type="sibTrans" cxnId="{50734182-F7B6-764D-9288-8EF9DAAAE40A}">
      <dgm:prSet/>
      <dgm:spPr/>
      <dgm:t>
        <a:bodyPr/>
        <a:lstStyle/>
        <a:p>
          <a:endParaRPr lang="en-US" sz="1800"/>
        </a:p>
      </dgm:t>
    </dgm:pt>
    <dgm:pt modelId="{A03A3C46-905A-6E4E-B249-EB916039665B}">
      <dgm:prSet phldrT="[Text]" custT="1"/>
      <dgm:spPr>
        <a:solidFill>
          <a:schemeClr val="accent6">
            <a:lumMod val="75000"/>
            <a:alpha val="90000"/>
          </a:schemeClr>
        </a:solidFill>
      </dgm:spPr>
      <dgm:t>
        <a:bodyPr/>
        <a:lstStyle/>
        <a:p>
          <a:pPr marL="0" indent="0">
            <a:tabLst>
              <a:tab pos="1136650" algn="l"/>
            </a:tabLst>
          </a:pPr>
          <a:r>
            <a:rPr lang="en-US" sz="1600" b="1" dirty="0" smtClean="0"/>
            <a:t>CAGR 5.9%</a:t>
          </a:r>
          <a:endParaRPr lang="en-US" sz="1600" b="1" dirty="0"/>
        </a:p>
      </dgm:t>
    </dgm:pt>
    <dgm:pt modelId="{7FFB59DF-A42A-884C-9666-4A9E3BCB4EBA}" type="parTrans" cxnId="{973EDC4D-5ED4-E047-8E19-72BF3EF73366}">
      <dgm:prSet/>
      <dgm:spPr/>
      <dgm:t>
        <a:bodyPr/>
        <a:lstStyle/>
        <a:p>
          <a:endParaRPr lang="en-US" sz="1800"/>
        </a:p>
      </dgm:t>
    </dgm:pt>
    <dgm:pt modelId="{39E5A487-4EB1-8C4F-8F70-BCAC83572AC8}" type="sibTrans" cxnId="{973EDC4D-5ED4-E047-8E19-72BF3EF73366}">
      <dgm:prSet/>
      <dgm:spPr/>
      <dgm:t>
        <a:bodyPr/>
        <a:lstStyle/>
        <a:p>
          <a:endParaRPr lang="en-US" sz="1800"/>
        </a:p>
      </dgm:t>
    </dgm:pt>
    <dgm:pt modelId="{A4115177-5458-5143-85DB-62F8DDFB4CA4}">
      <dgm:prSet phldrT="[Text]" custT="1"/>
      <dgm:spPr>
        <a:solidFill>
          <a:schemeClr val="accent6">
            <a:lumMod val="75000"/>
            <a:alpha val="90000"/>
          </a:schemeClr>
        </a:solidFill>
      </dgm:spPr>
      <dgm:t>
        <a:bodyPr/>
        <a:lstStyle/>
        <a:p>
          <a:r>
            <a:rPr lang="en-US" sz="1600" b="1" dirty="0" smtClean="0"/>
            <a:t>CAGR 6.9%</a:t>
          </a:r>
          <a:endParaRPr lang="en-US" sz="1600" b="1" dirty="0"/>
        </a:p>
      </dgm:t>
    </dgm:pt>
    <dgm:pt modelId="{94FD6290-6251-194F-BA7E-E886C4969AB4}" type="parTrans" cxnId="{AED7C57B-6067-2446-A4D4-0993CD9F0075}">
      <dgm:prSet/>
      <dgm:spPr/>
      <dgm:t>
        <a:bodyPr/>
        <a:lstStyle/>
        <a:p>
          <a:endParaRPr lang="en-US" sz="1800"/>
        </a:p>
      </dgm:t>
    </dgm:pt>
    <dgm:pt modelId="{2258A91B-F0DC-4C43-AAF4-BBF19D2B8FDC}" type="sibTrans" cxnId="{AED7C57B-6067-2446-A4D4-0993CD9F0075}">
      <dgm:prSet/>
      <dgm:spPr/>
      <dgm:t>
        <a:bodyPr/>
        <a:lstStyle/>
        <a:p>
          <a:endParaRPr lang="en-US" sz="1800"/>
        </a:p>
      </dgm:t>
    </dgm:pt>
    <dgm:pt modelId="{7C1558EE-5CD6-2145-9BED-E0B19A47E836}">
      <dgm:prSet phldrT="[Text]" custT="1"/>
      <dgm:spPr>
        <a:solidFill>
          <a:schemeClr val="accent6">
            <a:lumMod val="75000"/>
            <a:alpha val="90000"/>
          </a:schemeClr>
        </a:solidFill>
      </dgm:spPr>
      <dgm:t>
        <a:bodyPr anchor="b" anchorCtr="0"/>
        <a:lstStyle/>
        <a:p>
          <a:r>
            <a:rPr lang="en-US" sz="1600" b="1" dirty="0" smtClean="0"/>
            <a:t>CAGR 15%</a:t>
          </a:r>
          <a:endParaRPr lang="en-US" sz="1600" b="1" dirty="0"/>
        </a:p>
      </dgm:t>
    </dgm:pt>
    <dgm:pt modelId="{71146E72-1AF9-3245-A8A8-EC013AD226CB}" type="parTrans" cxnId="{ACD40116-3DED-4F48-ABFE-F9A64B859B5B}">
      <dgm:prSet/>
      <dgm:spPr/>
      <dgm:t>
        <a:bodyPr/>
        <a:lstStyle/>
        <a:p>
          <a:endParaRPr lang="en-US" sz="1800"/>
        </a:p>
      </dgm:t>
    </dgm:pt>
    <dgm:pt modelId="{AF7DD097-5C52-2444-98C6-AC7300BA838A}" type="sibTrans" cxnId="{ACD40116-3DED-4F48-ABFE-F9A64B859B5B}">
      <dgm:prSet/>
      <dgm:spPr/>
      <dgm:t>
        <a:bodyPr/>
        <a:lstStyle/>
        <a:p>
          <a:endParaRPr lang="en-US" sz="1800"/>
        </a:p>
      </dgm:t>
    </dgm:pt>
    <dgm:pt modelId="{9AA98A6B-DB8D-1D4D-A1E2-BD2149792BB9}">
      <dgm:prSet phldrT="[Text]" custT="1"/>
      <dgm:spPr>
        <a:solidFill>
          <a:schemeClr val="accent6">
            <a:lumMod val="75000"/>
            <a:alpha val="90000"/>
          </a:schemeClr>
        </a:solidFill>
      </dgm:spPr>
      <dgm:t>
        <a:bodyPr anchor="b" anchorCtr="0"/>
        <a:lstStyle/>
        <a:p>
          <a:r>
            <a:rPr lang="en-US" sz="1600" b="1" dirty="0" smtClean="0"/>
            <a:t>CAGR 3.0%</a:t>
          </a:r>
          <a:endParaRPr lang="en-US" sz="1600" b="1" dirty="0"/>
        </a:p>
      </dgm:t>
    </dgm:pt>
    <dgm:pt modelId="{8CB16CD5-9800-0048-9163-D5210B262E7B}" type="parTrans" cxnId="{88B1A972-B936-694B-8524-5714B4F1DCCD}">
      <dgm:prSet/>
      <dgm:spPr/>
      <dgm:t>
        <a:bodyPr/>
        <a:lstStyle/>
        <a:p>
          <a:endParaRPr lang="en-US" sz="1800"/>
        </a:p>
      </dgm:t>
    </dgm:pt>
    <dgm:pt modelId="{184548B6-C8AB-8F45-8A65-E87758B9F337}" type="sibTrans" cxnId="{88B1A972-B936-694B-8524-5714B4F1DCCD}">
      <dgm:prSet/>
      <dgm:spPr/>
      <dgm:t>
        <a:bodyPr/>
        <a:lstStyle/>
        <a:p>
          <a:endParaRPr lang="en-US" sz="1800"/>
        </a:p>
      </dgm:t>
    </dgm:pt>
    <dgm:pt modelId="{F492F4DF-E4BC-8647-8F06-48B710672467}" type="pres">
      <dgm:prSet presAssocID="{F3184DEE-0A3C-B54C-A905-26C20A752C10}" presName="cycleMatrixDiagram" presStyleCnt="0">
        <dgm:presLayoutVars>
          <dgm:chMax val="1"/>
          <dgm:dir/>
          <dgm:animLvl val="lvl"/>
          <dgm:resizeHandles val="exact"/>
        </dgm:presLayoutVars>
      </dgm:prSet>
      <dgm:spPr/>
      <dgm:t>
        <a:bodyPr/>
        <a:lstStyle/>
        <a:p>
          <a:endParaRPr lang="en-US"/>
        </a:p>
      </dgm:t>
    </dgm:pt>
    <dgm:pt modelId="{E61CAE2F-E016-D644-8F07-2B7A8810960B}" type="pres">
      <dgm:prSet presAssocID="{F3184DEE-0A3C-B54C-A905-26C20A752C10}" presName="children" presStyleCnt="0"/>
      <dgm:spPr/>
    </dgm:pt>
    <dgm:pt modelId="{96ED366A-5E9D-DB48-8528-5BE0BF411384}" type="pres">
      <dgm:prSet presAssocID="{F3184DEE-0A3C-B54C-A905-26C20A752C10}" presName="child1group" presStyleCnt="0"/>
      <dgm:spPr/>
    </dgm:pt>
    <dgm:pt modelId="{65D650C0-959A-9449-9E7F-6E6D566A11AB}" type="pres">
      <dgm:prSet presAssocID="{F3184DEE-0A3C-B54C-A905-26C20A752C10}" presName="child1" presStyleLbl="bgAcc1" presStyleIdx="0" presStyleCnt="4"/>
      <dgm:spPr/>
      <dgm:t>
        <a:bodyPr/>
        <a:lstStyle/>
        <a:p>
          <a:endParaRPr lang="en-US"/>
        </a:p>
      </dgm:t>
    </dgm:pt>
    <dgm:pt modelId="{FE61E6C3-3A31-584A-97B4-00B9913BA584}" type="pres">
      <dgm:prSet presAssocID="{F3184DEE-0A3C-B54C-A905-26C20A752C10}" presName="child1Text" presStyleLbl="bgAcc1" presStyleIdx="0" presStyleCnt="4">
        <dgm:presLayoutVars>
          <dgm:bulletEnabled val="1"/>
        </dgm:presLayoutVars>
      </dgm:prSet>
      <dgm:spPr/>
      <dgm:t>
        <a:bodyPr/>
        <a:lstStyle/>
        <a:p>
          <a:endParaRPr lang="en-US"/>
        </a:p>
      </dgm:t>
    </dgm:pt>
    <dgm:pt modelId="{C91AE63F-B7A9-E245-A85D-C0E2B965DD26}" type="pres">
      <dgm:prSet presAssocID="{F3184DEE-0A3C-B54C-A905-26C20A752C10}" presName="child2group" presStyleCnt="0"/>
      <dgm:spPr/>
    </dgm:pt>
    <dgm:pt modelId="{7DCBDAB1-0D42-0043-AB4A-DC056BD524CA}" type="pres">
      <dgm:prSet presAssocID="{F3184DEE-0A3C-B54C-A905-26C20A752C10}" presName="child2" presStyleLbl="bgAcc1" presStyleIdx="1" presStyleCnt="4"/>
      <dgm:spPr/>
      <dgm:t>
        <a:bodyPr/>
        <a:lstStyle/>
        <a:p>
          <a:endParaRPr lang="en-US"/>
        </a:p>
      </dgm:t>
    </dgm:pt>
    <dgm:pt modelId="{0A55152C-D659-0E4B-A006-5C9C935317AD}" type="pres">
      <dgm:prSet presAssocID="{F3184DEE-0A3C-B54C-A905-26C20A752C10}" presName="child2Text" presStyleLbl="bgAcc1" presStyleIdx="1" presStyleCnt="4">
        <dgm:presLayoutVars>
          <dgm:bulletEnabled val="1"/>
        </dgm:presLayoutVars>
      </dgm:prSet>
      <dgm:spPr/>
      <dgm:t>
        <a:bodyPr/>
        <a:lstStyle/>
        <a:p>
          <a:endParaRPr lang="en-US"/>
        </a:p>
      </dgm:t>
    </dgm:pt>
    <dgm:pt modelId="{6703B6E9-D3FD-5749-A3D2-C93D8FC2B0F9}" type="pres">
      <dgm:prSet presAssocID="{F3184DEE-0A3C-B54C-A905-26C20A752C10}" presName="child3group" presStyleCnt="0"/>
      <dgm:spPr/>
    </dgm:pt>
    <dgm:pt modelId="{452D2DC9-75BD-7141-BE7F-37BB3FF26C6B}" type="pres">
      <dgm:prSet presAssocID="{F3184DEE-0A3C-B54C-A905-26C20A752C10}" presName="child3" presStyleLbl="bgAcc1" presStyleIdx="2" presStyleCnt="4"/>
      <dgm:spPr/>
      <dgm:t>
        <a:bodyPr/>
        <a:lstStyle/>
        <a:p>
          <a:endParaRPr lang="en-US"/>
        </a:p>
      </dgm:t>
    </dgm:pt>
    <dgm:pt modelId="{5FECD16F-AE94-AB41-80D9-5FDBB573469A}" type="pres">
      <dgm:prSet presAssocID="{F3184DEE-0A3C-B54C-A905-26C20A752C10}" presName="child3Text" presStyleLbl="bgAcc1" presStyleIdx="2" presStyleCnt="4">
        <dgm:presLayoutVars>
          <dgm:bulletEnabled val="1"/>
        </dgm:presLayoutVars>
      </dgm:prSet>
      <dgm:spPr/>
      <dgm:t>
        <a:bodyPr/>
        <a:lstStyle/>
        <a:p>
          <a:endParaRPr lang="en-US"/>
        </a:p>
      </dgm:t>
    </dgm:pt>
    <dgm:pt modelId="{B74216B4-638B-0349-BB42-602714A725BF}" type="pres">
      <dgm:prSet presAssocID="{F3184DEE-0A3C-B54C-A905-26C20A752C10}" presName="child4group" presStyleCnt="0"/>
      <dgm:spPr/>
    </dgm:pt>
    <dgm:pt modelId="{2ADF401E-F839-0547-8AC1-7CFCDAFC2FCF}" type="pres">
      <dgm:prSet presAssocID="{F3184DEE-0A3C-B54C-A905-26C20A752C10}" presName="child4" presStyleLbl="bgAcc1" presStyleIdx="3" presStyleCnt="4"/>
      <dgm:spPr/>
      <dgm:t>
        <a:bodyPr/>
        <a:lstStyle/>
        <a:p>
          <a:endParaRPr lang="en-US"/>
        </a:p>
      </dgm:t>
    </dgm:pt>
    <dgm:pt modelId="{3BBC1FB1-3EA8-9242-8EE9-C3E479C89C6C}" type="pres">
      <dgm:prSet presAssocID="{F3184DEE-0A3C-B54C-A905-26C20A752C10}" presName="child4Text" presStyleLbl="bgAcc1" presStyleIdx="3" presStyleCnt="4">
        <dgm:presLayoutVars>
          <dgm:bulletEnabled val="1"/>
        </dgm:presLayoutVars>
      </dgm:prSet>
      <dgm:spPr/>
      <dgm:t>
        <a:bodyPr/>
        <a:lstStyle/>
        <a:p>
          <a:endParaRPr lang="en-US"/>
        </a:p>
      </dgm:t>
    </dgm:pt>
    <dgm:pt modelId="{F2E1B9D8-9462-5B43-9739-E9DAB843E963}" type="pres">
      <dgm:prSet presAssocID="{F3184DEE-0A3C-B54C-A905-26C20A752C10}" presName="childPlaceholder" presStyleCnt="0"/>
      <dgm:spPr/>
    </dgm:pt>
    <dgm:pt modelId="{545A8ED1-7484-344A-8F09-9A2473299773}" type="pres">
      <dgm:prSet presAssocID="{F3184DEE-0A3C-B54C-A905-26C20A752C10}" presName="circle" presStyleCnt="0"/>
      <dgm:spPr/>
    </dgm:pt>
    <dgm:pt modelId="{D2E0292F-BA35-BC45-8A78-4194618662D2}" type="pres">
      <dgm:prSet presAssocID="{F3184DEE-0A3C-B54C-A905-26C20A752C10}" presName="quadrant1" presStyleLbl="node1" presStyleIdx="0" presStyleCnt="4" custScaleX="110348">
        <dgm:presLayoutVars>
          <dgm:chMax val="1"/>
          <dgm:bulletEnabled val="1"/>
        </dgm:presLayoutVars>
      </dgm:prSet>
      <dgm:spPr/>
      <dgm:t>
        <a:bodyPr/>
        <a:lstStyle/>
        <a:p>
          <a:endParaRPr lang="en-US"/>
        </a:p>
      </dgm:t>
    </dgm:pt>
    <dgm:pt modelId="{3511D2C3-21E5-4940-8797-19B5B295A966}" type="pres">
      <dgm:prSet presAssocID="{F3184DEE-0A3C-B54C-A905-26C20A752C10}" presName="quadrant2" presStyleLbl="node1" presStyleIdx="1" presStyleCnt="4" custScaleX="109100" custLinFactNeighborX="10717" custLinFactNeighborY="-734">
        <dgm:presLayoutVars>
          <dgm:chMax val="1"/>
          <dgm:bulletEnabled val="1"/>
        </dgm:presLayoutVars>
      </dgm:prSet>
      <dgm:spPr/>
      <dgm:t>
        <a:bodyPr/>
        <a:lstStyle/>
        <a:p>
          <a:endParaRPr lang="en-US"/>
        </a:p>
      </dgm:t>
    </dgm:pt>
    <dgm:pt modelId="{4F5C5AE8-9B4E-3146-91B4-B2F7BC80AD59}" type="pres">
      <dgm:prSet presAssocID="{F3184DEE-0A3C-B54C-A905-26C20A752C10}" presName="quadrant3" presStyleLbl="node1" presStyleIdx="2" presStyleCnt="4" custScaleX="107879" custLinFactNeighborX="10503" custLinFactNeighborY="825">
        <dgm:presLayoutVars>
          <dgm:chMax val="1"/>
          <dgm:bulletEnabled val="1"/>
        </dgm:presLayoutVars>
      </dgm:prSet>
      <dgm:spPr/>
      <dgm:t>
        <a:bodyPr/>
        <a:lstStyle/>
        <a:p>
          <a:endParaRPr lang="en-US"/>
        </a:p>
      </dgm:t>
    </dgm:pt>
    <dgm:pt modelId="{22EB7457-4F40-CB41-93AF-FE342413541B}" type="pres">
      <dgm:prSet presAssocID="{F3184DEE-0A3C-B54C-A905-26C20A752C10}" presName="quadrant4" presStyleLbl="node1" presStyleIdx="3" presStyleCnt="4" custScaleX="110348">
        <dgm:presLayoutVars>
          <dgm:chMax val="1"/>
          <dgm:bulletEnabled val="1"/>
        </dgm:presLayoutVars>
      </dgm:prSet>
      <dgm:spPr/>
      <dgm:t>
        <a:bodyPr/>
        <a:lstStyle/>
        <a:p>
          <a:endParaRPr lang="en-US"/>
        </a:p>
      </dgm:t>
    </dgm:pt>
    <dgm:pt modelId="{EBAC2A75-2A8C-B34F-B9C4-503C1A066932}" type="pres">
      <dgm:prSet presAssocID="{F3184DEE-0A3C-B54C-A905-26C20A752C10}" presName="quadrantPlaceholder" presStyleCnt="0"/>
      <dgm:spPr/>
    </dgm:pt>
    <dgm:pt modelId="{21CF4D1E-FDEA-264F-867C-0F34AC56978E}" type="pres">
      <dgm:prSet presAssocID="{F3184DEE-0A3C-B54C-A905-26C20A752C10}" presName="center1" presStyleLbl="fgShp" presStyleIdx="0" presStyleCnt="2" custLinFactNeighborX="16714" custLinFactNeighborY="-10138"/>
      <dgm:spPr/>
    </dgm:pt>
    <dgm:pt modelId="{FAC62528-2F67-9D4E-B09F-65B680DAC8B0}" type="pres">
      <dgm:prSet presAssocID="{F3184DEE-0A3C-B54C-A905-26C20A752C10}" presName="center2" presStyleLbl="fgShp" presStyleIdx="1" presStyleCnt="2" custLinFactNeighborX="16714" custLinFactNeighborY="-10138"/>
      <dgm:spPr/>
    </dgm:pt>
  </dgm:ptLst>
  <dgm:cxnLst>
    <dgm:cxn modelId="{ACD40116-3DED-4F48-ABFE-F9A64B859B5B}" srcId="{937858A9-3C07-9243-8EF2-1366D46052AA}" destId="{7C1558EE-5CD6-2145-9BED-E0B19A47E836}" srcOrd="1" destOrd="0" parTransId="{71146E72-1AF9-3245-A8A8-EC013AD226CB}" sibTransId="{AF7DD097-5C52-2444-98C6-AC7300BA838A}"/>
    <dgm:cxn modelId="{6A681412-2B36-4D53-96B3-4B944F55E2CC}" type="presOf" srcId="{ED919A04-4442-714E-9C3E-ADFD89479860}" destId="{2ADF401E-F839-0547-8AC1-7CFCDAFC2FCF}" srcOrd="0" destOrd="0" presId="urn:microsoft.com/office/officeart/2005/8/layout/cycle4#1"/>
    <dgm:cxn modelId="{1CD7BDDD-EA51-47F2-9E15-A63CB1B991F2}" type="presOf" srcId="{7C1558EE-5CD6-2145-9BED-E0B19A47E836}" destId="{3BBC1FB1-3EA8-9242-8EE9-C3E479C89C6C}" srcOrd="1" destOrd="1" presId="urn:microsoft.com/office/officeart/2005/8/layout/cycle4#1"/>
    <dgm:cxn modelId="{370E3F80-F7A2-4E9D-A07A-10EE0F413F00}" type="presOf" srcId="{A4115177-5458-5143-85DB-62F8DDFB4CA4}" destId="{0A55152C-D659-0E4B-A006-5C9C935317AD}" srcOrd="1" destOrd="1" presId="urn:microsoft.com/office/officeart/2005/8/layout/cycle4#1"/>
    <dgm:cxn modelId="{9AFB4BD5-86D5-4B63-900F-127C0CEDEE8F}" type="presOf" srcId="{9AA98A6B-DB8D-1D4D-A1E2-BD2149792BB9}" destId="{5FECD16F-AE94-AB41-80D9-5FDBB573469A}" srcOrd="1" destOrd="1" presId="urn:microsoft.com/office/officeart/2005/8/layout/cycle4#1"/>
    <dgm:cxn modelId="{ECB1C514-390A-47D5-9E38-E4734E9A183A}" type="presOf" srcId="{A4115177-5458-5143-85DB-62F8DDFB4CA4}" destId="{7DCBDAB1-0D42-0043-AB4A-DC056BD524CA}" srcOrd="0" destOrd="1" presId="urn:microsoft.com/office/officeart/2005/8/layout/cycle4#1"/>
    <dgm:cxn modelId="{4868D2B9-5F45-C644-BFEE-45DAE3AADE32}" srcId="{3BBAA1B5-E60A-3443-9D60-176D78BBF751}" destId="{6ED5496C-2463-2E4E-BF85-A4A2EF9A240E}" srcOrd="0" destOrd="0" parTransId="{E9C38985-98FF-6641-879B-33EF949B657C}" sibTransId="{F3688298-E2A9-AA4D-92CB-83ED89147FD0}"/>
    <dgm:cxn modelId="{500C970F-BF5C-4E15-A8FD-2C39D8CFEE9D}" type="presOf" srcId="{3FECDFCD-797E-0949-819B-2D5C58823DA2}" destId="{65D650C0-959A-9449-9E7F-6E6D566A11AB}" srcOrd="0" destOrd="0" presId="urn:microsoft.com/office/officeart/2005/8/layout/cycle4#1"/>
    <dgm:cxn modelId="{B62416DF-57EE-4FB9-B1E1-F2B76ED818B0}" type="presOf" srcId="{05348EED-F9C7-DD41-8169-DE6AF4EF5370}" destId="{0A55152C-D659-0E4B-A006-5C9C935317AD}" srcOrd="1" destOrd="0" presId="urn:microsoft.com/office/officeart/2005/8/layout/cycle4#1"/>
    <dgm:cxn modelId="{2CDC79D7-C833-4834-B404-E6351DECEF79}" type="presOf" srcId="{F3184DEE-0A3C-B54C-A905-26C20A752C10}" destId="{F492F4DF-E4BC-8647-8F06-48B710672467}" srcOrd="0" destOrd="0" presId="urn:microsoft.com/office/officeart/2005/8/layout/cycle4#1"/>
    <dgm:cxn modelId="{31EEDE19-CDE4-B248-8EC3-1184FB5907A7}" srcId="{F1C8BBB6-CA0D-4F47-9FC2-BB9004337543}" destId="{05348EED-F9C7-DD41-8169-DE6AF4EF5370}" srcOrd="0" destOrd="0" parTransId="{BA2AE8C1-F6CC-F747-B6C1-B27CE195D419}" sibTransId="{0BCC4667-B7AB-604C-87A7-2A9F433C03A9}"/>
    <dgm:cxn modelId="{6E7EE121-3C64-4B5E-8A19-6D9EFBA945AB}" type="presOf" srcId="{7C1558EE-5CD6-2145-9BED-E0B19A47E836}" destId="{2ADF401E-F839-0547-8AC1-7CFCDAFC2FCF}" srcOrd="0" destOrd="1" presId="urn:microsoft.com/office/officeart/2005/8/layout/cycle4#1"/>
    <dgm:cxn modelId="{C32B70F6-1AB9-449C-863A-9DF023559837}" type="presOf" srcId="{F1C8BBB6-CA0D-4F47-9FC2-BB9004337543}" destId="{3511D2C3-21E5-4940-8797-19B5B295A966}" srcOrd="0" destOrd="0" presId="urn:microsoft.com/office/officeart/2005/8/layout/cycle4#1"/>
    <dgm:cxn modelId="{DC544837-EFF9-4F72-831F-1E1898DC14AD}" type="presOf" srcId="{6ED5496C-2463-2E4E-BF85-A4A2EF9A240E}" destId="{452D2DC9-75BD-7141-BE7F-37BB3FF26C6B}" srcOrd="0" destOrd="0" presId="urn:microsoft.com/office/officeart/2005/8/layout/cycle4#1"/>
    <dgm:cxn modelId="{50734182-F7B6-764D-9288-8EF9DAAAE40A}" srcId="{937858A9-3C07-9243-8EF2-1366D46052AA}" destId="{ED919A04-4442-714E-9C3E-ADFD89479860}" srcOrd="0" destOrd="0" parTransId="{54C3EAC2-C4AF-E147-8E90-CEB8C7E34AC4}" sibTransId="{CB82B588-3FED-BB4A-80C1-CDFCEDDD10E9}"/>
    <dgm:cxn modelId="{0D2BAC6D-7F0A-4284-A95F-FE845EC789D5}" type="presOf" srcId="{EF2754A4-9C68-DD44-9F8A-4D3CCFD8657F}" destId="{D2E0292F-BA35-BC45-8A78-4194618662D2}" srcOrd="0" destOrd="0" presId="urn:microsoft.com/office/officeart/2005/8/layout/cycle4#1"/>
    <dgm:cxn modelId="{1FF4C5B1-DBBB-4196-A4AA-EE72845919C0}" type="presOf" srcId="{A03A3C46-905A-6E4E-B249-EB916039665B}" destId="{65D650C0-959A-9449-9E7F-6E6D566A11AB}" srcOrd="0" destOrd="1" presId="urn:microsoft.com/office/officeart/2005/8/layout/cycle4#1"/>
    <dgm:cxn modelId="{15AF1290-C445-415B-ADFB-B98887C632CD}" type="presOf" srcId="{3BBAA1B5-E60A-3443-9D60-176D78BBF751}" destId="{4F5C5AE8-9B4E-3146-91B4-B2F7BC80AD59}" srcOrd="0" destOrd="0" presId="urn:microsoft.com/office/officeart/2005/8/layout/cycle4#1"/>
    <dgm:cxn modelId="{176AC3F3-3B99-5B4B-A4B1-971503435C9C}" srcId="{EF2754A4-9C68-DD44-9F8A-4D3CCFD8657F}" destId="{3FECDFCD-797E-0949-819B-2D5C58823DA2}" srcOrd="0" destOrd="0" parTransId="{A9AA8052-BE6B-D048-969B-082A72E47287}" sibTransId="{79817B62-ADD2-8B40-A077-7E09E71FD11D}"/>
    <dgm:cxn modelId="{C2BD8BAE-DD8F-4D7B-8719-CE5C0E5FFEF2}" type="presOf" srcId="{6ED5496C-2463-2E4E-BF85-A4A2EF9A240E}" destId="{5FECD16F-AE94-AB41-80D9-5FDBB573469A}" srcOrd="1" destOrd="0" presId="urn:microsoft.com/office/officeart/2005/8/layout/cycle4#1"/>
    <dgm:cxn modelId="{6BE1D343-A607-C943-94F3-FC9FC3C256FB}" srcId="{F3184DEE-0A3C-B54C-A905-26C20A752C10}" destId="{F1C8BBB6-CA0D-4F47-9FC2-BB9004337543}" srcOrd="1" destOrd="0" parTransId="{297DC111-D73E-CB46-B2D4-16ACD3B5E885}" sibTransId="{646AF670-1BCB-1649-9AD5-B808AA00A8F3}"/>
    <dgm:cxn modelId="{A1B8E926-2E20-474E-AB18-95A9EC90D10A}" type="presOf" srcId="{A03A3C46-905A-6E4E-B249-EB916039665B}" destId="{FE61E6C3-3A31-584A-97B4-00B9913BA584}" srcOrd="1" destOrd="1" presId="urn:microsoft.com/office/officeart/2005/8/layout/cycle4#1"/>
    <dgm:cxn modelId="{D115A5C8-9F55-754C-981C-39A952FBF1AD}" srcId="{F3184DEE-0A3C-B54C-A905-26C20A752C10}" destId="{EF2754A4-9C68-DD44-9F8A-4D3CCFD8657F}" srcOrd="0" destOrd="0" parTransId="{B7BBB3E1-B64F-4C46-84B2-99D866B5A8B5}" sibTransId="{6281F7D6-F350-F149-B2AB-943AB0E6EA30}"/>
    <dgm:cxn modelId="{DBB9BF2E-1EC9-4F19-A26B-8D7F77A98C82}" type="presOf" srcId="{3FECDFCD-797E-0949-819B-2D5C58823DA2}" destId="{FE61E6C3-3A31-584A-97B4-00B9913BA584}" srcOrd="1" destOrd="0" presId="urn:microsoft.com/office/officeart/2005/8/layout/cycle4#1"/>
    <dgm:cxn modelId="{AED7C57B-6067-2446-A4D4-0993CD9F0075}" srcId="{F1C8BBB6-CA0D-4F47-9FC2-BB9004337543}" destId="{A4115177-5458-5143-85DB-62F8DDFB4CA4}" srcOrd="1" destOrd="0" parTransId="{94FD6290-6251-194F-BA7E-E886C4969AB4}" sibTransId="{2258A91B-F0DC-4C43-AAF4-BBF19D2B8FDC}"/>
    <dgm:cxn modelId="{4BB77E31-EBCF-4745-BE2F-27612957FDC2}" srcId="{F3184DEE-0A3C-B54C-A905-26C20A752C10}" destId="{3BBAA1B5-E60A-3443-9D60-176D78BBF751}" srcOrd="2" destOrd="0" parTransId="{A59FF22A-6831-9148-A24D-A799919B4062}" sibTransId="{6898043D-4FFE-274C-AC14-333DE687ABFC}"/>
    <dgm:cxn modelId="{9073D008-64BD-F549-B2FC-AAEF2680FA2F}" srcId="{F3184DEE-0A3C-B54C-A905-26C20A752C10}" destId="{937858A9-3C07-9243-8EF2-1366D46052AA}" srcOrd="3" destOrd="0" parTransId="{0A785078-8D3A-534B-B1CD-009C8AA47817}" sibTransId="{0E82E052-55E8-5E4B-B90B-36780948CBCC}"/>
    <dgm:cxn modelId="{7657FBA7-C1F7-4E21-9087-9F667716BADC}" type="presOf" srcId="{937858A9-3C07-9243-8EF2-1366D46052AA}" destId="{22EB7457-4F40-CB41-93AF-FE342413541B}" srcOrd="0" destOrd="0" presId="urn:microsoft.com/office/officeart/2005/8/layout/cycle4#1"/>
    <dgm:cxn modelId="{973EDC4D-5ED4-E047-8E19-72BF3EF73366}" srcId="{EF2754A4-9C68-DD44-9F8A-4D3CCFD8657F}" destId="{A03A3C46-905A-6E4E-B249-EB916039665B}" srcOrd="1" destOrd="0" parTransId="{7FFB59DF-A42A-884C-9666-4A9E3BCB4EBA}" sibTransId="{39E5A487-4EB1-8C4F-8F70-BCAC83572AC8}"/>
    <dgm:cxn modelId="{217A0642-DA7E-4BD5-9EDE-3F64615564DD}" type="presOf" srcId="{9AA98A6B-DB8D-1D4D-A1E2-BD2149792BB9}" destId="{452D2DC9-75BD-7141-BE7F-37BB3FF26C6B}" srcOrd="0" destOrd="1" presId="urn:microsoft.com/office/officeart/2005/8/layout/cycle4#1"/>
    <dgm:cxn modelId="{8B6CE138-03D6-4533-8E65-F8C904BA79D7}" type="presOf" srcId="{ED919A04-4442-714E-9C3E-ADFD89479860}" destId="{3BBC1FB1-3EA8-9242-8EE9-C3E479C89C6C}" srcOrd="1" destOrd="0" presId="urn:microsoft.com/office/officeart/2005/8/layout/cycle4#1"/>
    <dgm:cxn modelId="{88B1A972-B936-694B-8524-5714B4F1DCCD}" srcId="{3BBAA1B5-E60A-3443-9D60-176D78BBF751}" destId="{9AA98A6B-DB8D-1D4D-A1E2-BD2149792BB9}" srcOrd="1" destOrd="0" parTransId="{8CB16CD5-9800-0048-9163-D5210B262E7B}" sibTransId="{184548B6-C8AB-8F45-8A65-E87758B9F337}"/>
    <dgm:cxn modelId="{6F1AC78E-E44F-40F1-B26D-00736BD3EDBC}" type="presOf" srcId="{05348EED-F9C7-DD41-8169-DE6AF4EF5370}" destId="{7DCBDAB1-0D42-0043-AB4A-DC056BD524CA}" srcOrd="0" destOrd="0" presId="urn:microsoft.com/office/officeart/2005/8/layout/cycle4#1"/>
    <dgm:cxn modelId="{EFACB14F-FBC1-42BD-A8F5-1D3332290DE5}" type="presParOf" srcId="{F492F4DF-E4BC-8647-8F06-48B710672467}" destId="{E61CAE2F-E016-D644-8F07-2B7A8810960B}" srcOrd="0" destOrd="0" presId="urn:microsoft.com/office/officeart/2005/8/layout/cycle4#1"/>
    <dgm:cxn modelId="{74DE2703-E0FB-49D0-9C4C-8C8F39C5F691}" type="presParOf" srcId="{E61CAE2F-E016-D644-8F07-2B7A8810960B}" destId="{96ED366A-5E9D-DB48-8528-5BE0BF411384}" srcOrd="0" destOrd="0" presId="urn:microsoft.com/office/officeart/2005/8/layout/cycle4#1"/>
    <dgm:cxn modelId="{A7398C36-9826-450F-8E32-2931A78162A4}" type="presParOf" srcId="{96ED366A-5E9D-DB48-8528-5BE0BF411384}" destId="{65D650C0-959A-9449-9E7F-6E6D566A11AB}" srcOrd="0" destOrd="0" presId="urn:microsoft.com/office/officeart/2005/8/layout/cycle4#1"/>
    <dgm:cxn modelId="{4A8608E5-6A56-4933-B7FF-48A865F37599}" type="presParOf" srcId="{96ED366A-5E9D-DB48-8528-5BE0BF411384}" destId="{FE61E6C3-3A31-584A-97B4-00B9913BA584}" srcOrd="1" destOrd="0" presId="urn:microsoft.com/office/officeart/2005/8/layout/cycle4#1"/>
    <dgm:cxn modelId="{4E01AA1F-54CF-484E-9EBE-7D14C6A3DE99}" type="presParOf" srcId="{E61CAE2F-E016-D644-8F07-2B7A8810960B}" destId="{C91AE63F-B7A9-E245-A85D-C0E2B965DD26}" srcOrd="1" destOrd="0" presId="urn:microsoft.com/office/officeart/2005/8/layout/cycle4#1"/>
    <dgm:cxn modelId="{351BE2AB-87E8-42E8-910D-0C1A3D5281B3}" type="presParOf" srcId="{C91AE63F-B7A9-E245-A85D-C0E2B965DD26}" destId="{7DCBDAB1-0D42-0043-AB4A-DC056BD524CA}" srcOrd="0" destOrd="0" presId="urn:microsoft.com/office/officeart/2005/8/layout/cycle4#1"/>
    <dgm:cxn modelId="{D04ECD7B-5400-43CA-AB01-E552B539A5F1}" type="presParOf" srcId="{C91AE63F-B7A9-E245-A85D-C0E2B965DD26}" destId="{0A55152C-D659-0E4B-A006-5C9C935317AD}" srcOrd="1" destOrd="0" presId="urn:microsoft.com/office/officeart/2005/8/layout/cycle4#1"/>
    <dgm:cxn modelId="{809C19C0-B1C5-4E6C-AEA2-BA19D9FBE386}" type="presParOf" srcId="{E61CAE2F-E016-D644-8F07-2B7A8810960B}" destId="{6703B6E9-D3FD-5749-A3D2-C93D8FC2B0F9}" srcOrd="2" destOrd="0" presId="urn:microsoft.com/office/officeart/2005/8/layout/cycle4#1"/>
    <dgm:cxn modelId="{5F174500-35AA-4661-9AA4-FE8FE85F2654}" type="presParOf" srcId="{6703B6E9-D3FD-5749-A3D2-C93D8FC2B0F9}" destId="{452D2DC9-75BD-7141-BE7F-37BB3FF26C6B}" srcOrd="0" destOrd="0" presId="urn:microsoft.com/office/officeart/2005/8/layout/cycle4#1"/>
    <dgm:cxn modelId="{CC735051-6F44-4AEB-A522-AA6FB2F39632}" type="presParOf" srcId="{6703B6E9-D3FD-5749-A3D2-C93D8FC2B0F9}" destId="{5FECD16F-AE94-AB41-80D9-5FDBB573469A}" srcOrd="1" destOrd="0" presId="urn:microsoft.com/office/officeart/2005/8/layout/cycle4#1"/>
    <dgm:cxn modelId="{D34EAAE8-6D12-4243-892C-04FDB7DB418D}" type="presParOf" srcId="{E61CAE2F-E016-D644-8F07-2B7A8810960B}" destId="{B74216B4-638B-0349-BB42-602714A725BF}" srcOrd="3" destOrd="0" presId="urn:microsoft.com/office/officeart/2005/8/layout/cycle4#1"/>
    <dgm:cxn modelId="{88769E36-3BD5-4FF1-9EE4-5658C535F97B}" type="presParOf" srcId="{B74216B4-638B-0349-BB42-602714A725BF}" destId="{2ADF401E-F839-0547-8AC1-7CFCDAFC2FCF}" srcOrd="0" destOrd="0" presId="urn:microsoft.com/office/officeart/2005/8/layout/cycle4#1"/>
    <dgm:cxn modelId="{BC6BCF56-BC67-4DF5-B4B4-76367099E745}" type="presParOf" srcId="{B74216B4-638B-0349-BB42-602714A725BF}" destId="{3BBC1FB1-3EA8-9242-8EE9-C3E479C89C6C}" srcOrd="1" destOrd="0" presId="urn:microsoft.com/office/officeart/2005/8/layout/cycle4#1"/>
    <dgm:cxn modelId="{B645B7BB-98C2-405C-9BC3-658D4711C5BD}" type="presParOf" srcId="{E61CAE2F-E016-D644-8F07-2B7A8810960B}" destId="{F2E1B9D8-9462-5B43-9739-E9DAB843E963}" srcOrd="4" destOrd="0" presId="urn:microsoft.com/office/officeart/2005/8/layout/cycle4#1"/>
    <dgm:cxn modelId="{AA98C531-149C-4B37-8421-18D20148ED44}" type="presParOf" srcId="{F492F4DF-E4BC-8647-8F06-48B710672467}" destId="{545A8ED1-7484-344A-8F09-9A2473299773}" srcOrd="1" destOrd="0" presId="urn:microsoft.com/office/officeart/2005/8/layout/cycle4#1"/>
    <dgm:cxn modelId="{B2ADD6D8-0A17-430D-A0E4-70F66AEB0A49}" type="presParOf" srcId="{545A8ED1-7484-344A-8F09-9A2473299773}" destId="{D2E0292F-BA35-BC45-8A78-4194618662D2}" srcOrd="0" destOrd="0" presId="urn:microsoft.com/office/officeart/2005/8/layout/cycle4#1"/>
    <dgm:cxn modelId="{1C1A1F31-D36A-4F1F-988A-8E8CED769CCB}" type="presParOf" srcId="{545A8ED1-7484-344A-8F09-9A2473299773}" destId="{3511D2C3-21E5-4940-8797-19B5B295A966}" srcOrd="1" destOrd="0" presId="urn:microsoft.com/office/officeart/2005/8/layout/cycle4#1"/>
    <dgm:cxn modelId="{9BBF6406-CAE1-4DF4-A15B-8CEC286E4D57}" type="presParOf" srcId="{545A8ED1-7484-344A-8F09-9A2473299773}" destId="{4F5C5AE8-9B4E-3146-91B4-B2F7BC80AD59}" srcOrd="2" destOrd="0" presId="urn:microsoft.com/office/officeart/2005/8/layout/cycle4#1"/>
    <dgm:cxn modelId="{F3F9010F-360C-49E2-972B-07F58D37301A}" type="presParOf" srcId="{545A8ED1-7484-344A-8F09-9A2473299773}" destId="{22EB7457-4F40-CB41-93AF-FE342413541B}" srcOrd="3" destOrd="0" presId="urn:microsoft.com/office/officeart/2005/8/layout/cycle4#1"/>
    <dgm:cxn modelId="{8BA7C572-DF5A-47D1-8CB8-F37EF18130FE}" type="presParOf" srcId="{545A8ED1-7484-344A-8F09-9A2473299773}" destId="{EBAC2A75-2A8C-B34F-B9C4-503C1A066932}" srcOrd="4" destOrd="0" presId="urn:microsoft.com/office/officeart/2005/8/layout/cycle4#1"/>
    <dgm:cxn modelId="{C1C7B69C-8773-4A2C-92B5-048F297FC46A}" type="presParOf" srcId="{F492F4DF-E4BC-8647-8F06-48B710672467}" destId="{21CF4D1E-FDEA-264F-867C-0F34AC56978E}" srcOrd="2" destOrd="0" presId="urn:microsoft.com/office/officeart/2005/8/layout/cycle4#1"/>
    <dgm:cxn modelId="{1A1DC6D8-D7BC-4F07-A665-4AAB1EE3F706}" type="presParOf" srcId="{F492F4DF-E4BC-8647-8F06-48B710672467}" destId="{FAC62528-2F67-9D4E-B09F-65B680DAC8B0}" srcOrd="3" destOrd="0" presId="urn:microsoft.com/office/officeart/2005/8/layout/cycle4#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D8F130-1FDB-44D4-9D65-A910577F1E30}"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IN"/>
        </a:p>
      </dgm:t>
    </dgm:pt>
    <dgm:pt modelId="{F1FEBE3B-2F80-403A-9C74-5F893B008192}">
      <dgm:prSet phldrT="[Text]" custT="1"/>
      <dgm:spPr>
        <a:ln w="25400">
          <a:solidFill>
            <a:schemeClr val="accent1"/>
          </a:solidFill>
          <a:bevel/>
        </a:ln>
      </dgm:spPr>
      <dgm:t>
        <a:bodyPr/>
        <a:lstStyle/>
        <a:p>
          <a:r>
            <a:rPr lang="en-IN" sz="1200" b="1" dirty="0"/>
            <a:t>NOV'18</a:t>
          </a:r>
        </a:p>
        <a:p>
          <a:r>
            <a:rPr lang="en-IN" sz="1200" b="1" dirty="0"/>
            <a:t>Specs finalization considering </a:t>
          </a:r>
          <a:r>
            <a:rPr lang="en-IN" sz="1200" b="1" dirty="0" err="1"/>
            <a:t>infrastucture</a:t>
          </a:r>
          <a:r>
            <a:rPr lang="en-IN" sz="1200" b="1" dirty="0"/>
            <a:t> &amp; operations feasibility</a:t>
          </a:r>
        </a:p>
      </dgm:t>
    </dgm:pt>
    <dgm:pt modelId="{7FBBC9D5-0F3D-4F5B-A16B-52490C1266DD}" type="parTrans" cxnId="{6637F803-9460-4543-91D5-3A6047207665}">
      <dgm:prSet/>
      <dgm:spPr/>
      <dgm:t>
        <a:bodyPr/>
        <a:lstStyle/>
        <a:p>
          <a:endParaRPr lang="en-IN" sz="1200"/>
        </a:p>
      </dgm:t>
    </dgm:pt>
    <dgm:pt modelId="{4F8A8BF4-8AC6-473A-AB51-870F00EE0688}" type="sibTrans" cxnId="{6637F803-9460-4543-91D5-3A6047207665}">
      <dgm:prSet/>
      <dgm:spPr/>
      <dgm:t>
        <a:bodyPr/>
        <a:lstStyle/>
        <a:p>
          <a:endParaRPr lang="en-IN" sz="1200"/>
        </a:p>
      </dgm:t>
    </dgm:pt>
    <dgm:pt modelId="{A1F9A522-49FE-439E-9983-B928FB3FF166}">
      <dgm:prSet phldrT="[Text]" custT="1"/>
      <dgm:spPr/>
      <dgm:t>
        <a:bodyPr/>
        <a:lstStyle/>
        <a:p>
          <a:r>
            <a:rPr lang="en-IN" sz="1200" b="1" dirty="0"/>
            <a:t>SEP'19</a:t>
          </a:r>
        </a:p>
        <a:p>
          <a:r>
            <a:rPr lang="en-IN" sz="1200" b="1" dirty="0"/>
            <a:t>Production of 1st VLSFO batch at Refinery</a:t>
          </a:r>
        </a:p>
      </dgm:t>
    </dgm:pt>
    <dgm:pt modelId="{E6C51C2A-6905-44CE-AFB0-D93793C20B68}" type="parTrans" cxnId="{60F26681-D20C-4D0F-ACE1-4F7052A39507}">
      <dgm:prSet/>
      <dgm:spPr/>
      <dgm:t>
        <a:bodyPr/>
        <a:lstStyle/>
        <a:p>
          <a:endParaRPr lang="en-IN" sz="1200"/>
        </a:p>
      </dgm:t>
    </dgm:pt>
    <dgm:pt modelId="{8AC04DD4-7C39-42E5-AEF3-6DFD34E97926}" type="sibTrans" cxnId="{60F26681-D20C-4D0F-ACE1-4F7052A39507}">
      <dgm:prSet/>
      <dgm:spPr/>
      <dgm:t>
        <a:bodyPr/>
        <a:lstStyle/>
        <a:p>
          <a:endParaRPr lang="en-IN" sz="1200"/>
        </a:p>
      </dgm:t>
    </dgm:pt>
    <dgm:pt modelId="{352EC28E-29E3-4AD6-9C50-F858C50223FB}">
      <dgm:prSet phldrT="[Text]" custT="1"/>
      <dgm:spPr/>
      <dgm:t>
        <a:bodyPr/>
        <a:lstStyle/>
        <a:p>
          <a:r>
            <a:rPr lang="en-IN" sz="1200" b="1" dirty="0"/>
            <a:t>OCT'19</a:t>
          </a:r>
        </a:p>
        <a:p>
          <a:r>
            <a:rPr lang="en-IN" sz="1200" b="1" dirty="0"/>
            <a:t>Receipt of 1st batch of VLSFO at all Port Locations</a:t>
          </a:r>
        </a:p>
      </dgm:t>
    </dgm:pt>
    <dgm:pt modelId="{4F1E18C3-9BED-4D20-A0D1-CF5324AFE79E}" type="parTrans" cxnId="{37B5CCD9-3C12-4BCC-8E15-1C69DE74F1EA}">
      <dgm:prSet/>
      <dgm:spPr/>
      <dgm:t>
        <a:bodyPr/>
        <a:lstStyle/>
        <a:p>
          <a:endParaRPr lang="en-IN" sz="1200"/>
        </a:p>
      </dgm:t>
    </dgm:pt>
    <dgm:pt modelId="{F8026C8F-4C2D-47E6-8F55-C84BAF0C243E}" type="sibTrans" cxnId="{37B5CCD9-3C12-4BCC-8E15-1C69DE74F1EA}">
      <dgm:prSet/>
      <dgm:spPr/>
      <dgm:t>
        <a:bodyPr/>
        <a:lstStyle/>
        <a:p>
          <a:endParaRPr lang="en-IN" sz="1200"/>
        </a:p>
      </dgm:t>
    </dgm:pt>
    <dgm:pt modelId="{BBC25DD2-330A-42DD-B8DD-E23BF546351B}">
      <dgm:prSet custT="1"/>
      <dgm:spPr/>
      <dgm:t>
        <a:bodyPr/>
        <a:lstStyle/>
        <a:p>
          <a:r>
            <a:rPr lang="en-IN" sz="1200" b="1" dirty="0" smtClean="0"/>
            <a:t>SEP'19</a:t>
          </a:r>
          <a:endParaRPr lang="en-IN" sz="1200" b="1" dirty="0"/>
        </a:p>
        <a:p>
          <a:r>
            <a:rPr lang="en-IN" sz="1200" b="1" dirty="0"/>
            <a:t>Internal cleaning &amp; readiness of Tanks &amp; Pipelines for </a:t>
          </a:r>
          <a:r>
            <a:rPr lang="en-IN" sz="1200" b="1" dirty="0" smtClean="0"/>
            <a:t>VLSFO </a:t>
          </a:r>
          <a:r>
            <a:rPr lang="en-IN" sz="1200" b="1" dirty="0"/>
            <a:t>receipt</a:t>
          </a:r>
        </a:p>
      </dgm:t>
    </dgm:pt>
    <dgm:pt modelId="{79BE647F-FBB9-44BC-AAB3-0A192C5CD9EE}" type="parTrans" cxnId="{8EEDAD0A-50D7-4814-9FCD-B7873F08D056}">
      <dgm:prSet/>
      <dgm:spPr/>
      <dgm:t>
        <a:bodyPr/>
        <a:lstStyle/>
        <a:p>
          <a:endParaRPr lang="en-IN" sz="1200"/>
        </a:p>
      </dgm:t>
    </dgm:pt>
    <dgm:pt modelId="{3A37C442-19FF-427E-804A-C8F2EE05358F}" type="sibTrans" cxnId="{8EEDAD0A-50D7-4814-9FCD-B7873F08D056}">
      <dgm:prSet/>
      <dgm:spPr/>
      <dgm:t>
        <a:bodyPr/>
        <a:lstStyle/>
        <a:p>
          <a:endParaRPr lang="en-IN" sz="1200"/>
        </a:p>
      </dgm:t>
    </dgm:pt>
    <dgm:pt modelId="{94848795-5E89-456E-AC51-85ABCC3F1D60}" type="pres">
      <dgm:prSet presAssocID="{77D8F130-1FDB-44D4-9D65-A910577F1E30}" presName="Name0" presStyleCnt="0">
        <dgm:presLayoutVars>
          <dgm:chMax val="11"/>
          <dgm:chPref val="11"/>
          <dgm:dir/>
          <dgm:resizeHandles/>
        </dgm:presLayoutVars>
      </dgm:prSet>
      <dgm:spPr/>
      <dgm:t>
        <a:bodyPr/>
        <a:lstStyle/>
        <a:p>
          <a:endParaRPr lang="en-IN"/>
        </a:p>
      </dgm:t>
    </dgm:pt>
    <dgm:pt modelId="{F7A56726-8830-4272-9351-961F67C04D8D}" type="pres">
      <dgm:prSet presAssocID="{352EC28E-29E3-4AD6-9C50-F858C50223FB}" presName="Accent4" presStyleCnt="0"/>
      <dgm:spPr/>
    </dgm:pt>
    <dgm:pt modelId="{3DF11457-4A57-4992-888C-85F917F1A87E}" type="pres">
      <dgm:prSet presAssocID="{352EC28E-29E3-4AD6-9C50-F858C50223FB}" presName="Accent" presStyleLbl="node1" presStyleIdx="0" presStyleCnt="4"/>
      <dgm:spPr/>
    </dgm:pt>
    <dgm:pt modelId="{46207B74-EA04-4715-B711-1440621C3785}" type="pres">
      <dgm:prSet presAssocID="{352EC28E-29E3-4AD6-9C50-F858C50223FB}" presName="ParentBackground4" presStyleCnt="0"/>
      <dgm:spPr/>
    </dgm:pt>
    <dgm:pt modelId="{70B374E2-AFA6-4E48-B7CF-0693EA5B9CEE}" type="pres">
      <dgm:prSet presAssocID="{352EC28E-29E3-4AD6-9C50-F858C50223FB}" presName="ParentBackground" presStyleLbl="fgAcc1" presStyleIdx="0" presStyleCnt="4"/>
      <dgm:spPr/>
      <dgm:t>
        <a:bodyPr/>
        <a:lstStyle/>
        <a:p>
          <a:endParaRPr lang="en-IN"/>
        </a:p>
      </dgm:t>
    </dgm:pt>
    <dgm:pt modelId="{971FCD25-5345-45CF-A66A-BEAD2CE385EC}" type="pres">
      <dgm:prSet presAssocID="{352EC28E-29E3-4AD6-9C50-F858C50223FB}" presName="Parent4" presStyleLbl="revTx" presStyleIdx="0" presStyleCnt="0">
        <dgm:presLayoutVars>
          <dgm:chMax val="1"/>
          <dgm:chPref val="1"/>
          <dgm:bulletEnabled val="1"/>
        </dgm:presLayoutVars>
      </dgm:prSet>
      <dgm:spPr/>
      <dgm:t>
        <a:bodyPr/>
        <a:lstStyle/>
        <a:p>
          <a:endParaRPr lang="en-IN"/>
        </a:p>
      </dgm:t>
    </dgm:pt>
    <dgm:pt modelId="{5F2496A5-9785-4F82-891D-4C858E1C35C7}" type="pres">
      <dgm:prSet presAssocID="{A1F9A522-49FE-439E-9983-B928FB3FF166}" presName="Accent3" presStyleCnt="0"/>
      <dgm:spPr/>
    </dgm:pt>
    <dgm:pt modelId="{45158928-1EE7-4DDE-9E83-F3A6233312F9}" type="pres">
      <dgm:prSet presAssocID="{A1F9A522-49FE-439E-9983-B928FB3FF166}" presName="Accent" presStyleLbl="node1" presStyleIdx="1" presStyleCnt="4"/>
      <dgm:spPr/>
    </dgm:pt>
    <dgm:pt modelId="{1AC8A4E5-B6FB-437C-BC0E-1AFA405FB2F1}" type="pres">
      <dgm:prSet presAssocID="{A1F9A522-49FE-439E-9983-B928FB3FF166}" presName="ParentBackground3" presStyleCnt="0"/>
      <dgm:spPr/>
    </dgm:pt>
    <dgm:pt modelId="{C00990FB-F85E-444B-8A06-7B48773F6E4D}" type="pres">
      <dgm:prSet presAssocID="{A1F9A522-49FE-439E-9983-B928FB3FF166}" presName="ParentBackground" presStyleLbl="fgAcc1" presStyleIdx="1" presStyleCnt="4"/>
      <dgm:spPr/>
      <dgm:t>
        <a:bodyPr/>
        <a:lstStyle/>
        <a:p>
          <a:endParaRPr lang="en-IN"/>
        </a:p>
      </dgm:t>
    </dgm:pt>
    <dgm:pt modelId="{DE2887CB-B7E1-47F5-A1E4-6C57783C99F2}" type="pres">
      <dgm:prSet presAssocID="{A1F9A522-49FE-439E-9983-B928FB3FF166}" presName="Parent3" presStyleLbl="revTx" presStyleIdx="0" presStyleCnt="0">
        <dgm:presLayoutVars>
          <dgm:chMax val="1"/>
          <dgm:chPref val="1"/>
          <dgm:bulletEnabled val="1"/>
        </dgm:presLayoutVars>
      </dgm:prSet>
      <dgm:spPr/>
      <dgm:t>
        <a:bodyPr/>
        <a:lstStyle/>
        <a:p>
          <a:endParaRPr lang="en-IN"/>
        </a:p>
      </dgm:t>
    </dgm:pt>
    <dgm:pt modelId="{AC310D97-2331-4D27-95E0-EA450DE152D1}" type="pres">
      <dgm:prSet presAssocID="{BBC25DD2-330A-42DD-B8DD-E23BF546351B}" presName="Accent2" presStyleCnt="0"/>
      <dgm:spPr/>
    </dgm:pt>
    <dgm:pt modelId="{A977AFCF-58D7-498F-B573-7E4BAFF3ED00}" type="pres">
      <dgm:prSet presAssocID="{BBC25DD2-330A-42DD-B8DD-E23BF546351B}" presName="Accent" presStyleLbl="node1" presStyleIdx="2" presStyleCnt="4"/>
      <dgm:spPr/>
    </dgm:pt>
    <dgm:pt modelId="{53E92CAC-57C3-460B-B4CE-AA292A32FEFA}" type="pres">
      <dgm:prSet presAssocID="{BBC25DD2-330A-42DD-B8DD-E23BF546351B}" presName="ParentBackground2" presStyleCnt="0"/>
      <dgm:spPr/>
    </dgm:pt>
    <dgm:pt modelId="{1D57F1EB-3CA6-4A14-9D61-EFB8243AAC03}" type="pres">
      <dgm:prSet presAssocID="{BBC25DD2-330A-42DD-B8DD-E23BF546351B}" presName="ParentBackground" presStyleLbl="fgAcc1" presStyleIdx="2" presStyleCnt="4"/>
      <dgm:spPr/>
      <dgm:t>
        <a:bodyPr/>
        <a:lstStyle/>
        <a:p>
          <a:endParaRPr lang="en-IN"/>
        </a:p>
      </dgm:t>
    </dgm:pt>
    <dgm:pt modelId="{09FC6CFC-498A-46B9-8BC1-335ACA75AA8E}" type="pres">
      <dgm:prSet presAssocID="{BBC25DD2-330A-42DD-B8DD-E23BF546351B}" presName="Parent2" presStyleLbl="revTx" presStyleIdx="0" presStyleCnt="0">
        <dgm:presLayoutVars>
          <dgm:chMax val="1"/>
          <dgm:chPref val="1"/>
          <dgm:bulletEnabled val="1"/>
        </dgm:presLayoutVars>
      </dgm:prSet>
      <dgm:spPr/>
      <dgm:t>
        <a:bodyPr/>
        <a:lstStyle/>
        <a:p>
          <a:endParaRPr lang="en-IN"/>
        </a:p>
      </dgm:t>
    </dgm:pt>
    <dgm:pt modelId="{177BE011-1A91-4E9C-ADD5-2A43D68BB26E}" type="pres">
      <dgm:prSet presAssocID="{F1FEBE3B-2F80-403A-9C74-5F893B008192}" presName="Accent1" presStyleCnt="0"/>
      <dgm:spPr/>
    </dgm:pt>
    <dgm:pt modelId="{3055370C-756B-489D-AC85-DF9DE6AB675D}" type="pres">
      <dgm:prSet presAssocID="{F1FEBE3B-2F80-403A-9C74-5F893B008192}" presName="Accent" presStyleLbl="node1" presStyleIdx="3" presStyleCnt="4"/>
      <dgm:spPr/>
    </dgm:pt>
    <dgm:pt modelId="{04B285C1-A52D-4E5A-ABF1-AB14909ECD9D}" type="pres">
      <dgm:prSet presAssocID="{F1FEBE3B-2F80-403A-9C74-5F893B008192}" presName="ParentBackground1" presStyleCnt="0"/>
      <dgm:spPr/>
    </dgm:pt>
    <dgm:pt modelId="{0B8276B9-EFC4-4459-BA0A-6DE123FB7D77}" type="pres">
      <dgm:prSet presAssocID="{F1FEBE3B-2F80-403A-9C74-5F893B008192}" presName="ParentBackground" presStyleLbl="fgAcc1" presStyleIdx="3" presStyleCnt="4"/>
      <dgm:spPr/>
      <dgm:t>
        <a:bodyPr/>
        <a:lstStyle/>
        <a:p>
          <a:endParaRPr lang="en-IN"/>
        </a:p>
      </dgm:t>
    </dgm:pt>
    <dgm:pt modelId="{A7F42F7F-DDFC-439D-8965-99A0D331FEFE}" type="pres">
      <dgm:prSet presAssocID="{F1FEBE3B-2F80-403A-9C74-5F893B008192}" presName="Parent1" presStyleLbl="revTx" presStyleIdx="0" presStyleCnt="0">
        <dgm:presLayoutVars>
          <dgm:chMax val="1"/>
          <dgm:chPref val="1"/>
          <dgm:bulletEnabled val="1"/>
        </dgm:presLayoutVars>
      </dgm:prSet>
      <dgm:spPr/>
      <dgm:t>
        <a:bodyPr/>
        <a:lstStyle/>
        <a:p>
          <a:endParaRPr lang="en-IN"/>
        </a:p>
      </dgm:t>
    </dgm:pt>
  </dgm:ptLst>
  <dgm:cxnLst>
    <dgm:cxn modelId="{F8A23E7E-4074-4F93-AD2C-501C5B8D5FB8}" type="presOf" srcId="{352EC28E-29E3-4AD6-9C50-F858C50223FB}" destId="{70B374E2-AFA6-4E48-B7CF-0693EA5B9CEE}" srcOrd="0" destOrd="0" presId="urn:microsoft.com/office/officeart/2011/layout/CircleProcess"/>
    <dgm:cxn modelId="{880CF76D-2998-45AB-A6A4-8B5BA0224C11}" type="presOf" srcId="{A1F9A522-49FE-439E-9983-B928FB3FF166}" destId="{C00990FB-F85E-444B-8A06-7B48773F6E4D}" srcOrd="0" destOrd="0" presId="urn:microsoft.com/office/officeart/2011/layout/CircleProcess"/>
    <dgm:cxn modelId="{C25CEF77-8A42-4DA6-B215-25CB239B51B4}" type="presOf" srcId="{BBC25DD2-330A-42DD-B8DD-E23BF546351B}" destId="{1D57F1EB-3CA6-4A14-9D61-EFB8243AAC03}" srcOrd="0" destOrd="0" presId="urn:microsoft.com/office/officeart/2011/layout/CircleProcess"/>
    <dgm:cxn modelId="{CDFD1C63-8372-45C2-9EC7-4EF47E394C55}" type="presOf" srcId="{BBC25DD2-330A-42DD-B8DD-E23BF546351B}" destId="{09FC6CFC-498A-46B9-8BC1-335ACA75AA8E}" srcOrd="1" destOrd="0" presId="urn:microsoft.com/office/officeart/2011/layout/CircleProcess"/>
    <dgm:cxn modelId="{121729B1-6586-4D11-B577-E2EE75AB7DB6}" type="presOf" srcId="{F1FEBE3B-2F80-403A-9C74-5F893B008192}" destId="{A7F42F7F-DDFC-439D-8965-99A0D331FEFE}" srcOrd="1" destOrd="0" presId="urn:microsoft.com/office/officeart/2011/layout/CircleProcess"/>
    <dgm:cxn modelId="{F13D499F-B805-40AC-94A8-4AAF8F385BC0}" type="presOf" srcId="{77D8F130-1FDB-44D4-9D65-A910577F1E30}" destId="{94848795-5E89-456E-AC51-85ABCC3F1D60}" srcOrd="0" destOrd="0" presId="urn:microsoft.com/office/officeart/2011/layout/CircleProcess"/>
    <dgm:cxn modelId="{6637F803-9460-4543-91D5-3A6047207665}" srcId="{77D8F130-1FDB-44D4-9D65-A910577F1E30}" destId="{F1FEBE3B-2F80-403A-9C74-5F893B008192}" srcOrd="0" destOrd="0" parTransId="{7FBBC9D5-0F3D-4F5B-A16B-52490C1266DD}" sibTransId="{4F8A8BF4-8AC6-473A-AB51-870F00EE0688}"/>
    <dgm:cxn modelId="{6375B4E9-F69E-4720-977C-9DCDD9745CDE}" type="presOf" srcId="{352EC28E-29E3-4AD6-9C50-F858C50223FB}" destId="{971FCD25-5345-45CF-A66A-BEAD2CE385EC}" srcOrd="1" destOrd="0" presId="urn:microsoft.com/office/officeart/2011/layout/CircleProcess"/>
    <dgm:cxn modelId="{0C36AE9B-5778-45BE-8B5F-0251F69AE130}" type="presOf" srcId="{A1F9A522-49FE-439E-9983-B928FB3FF166}" destId="{DE2887CB-B7E1-47F5-A1E4-6C57783C99F2}" srcOrd="1" destOrd="0" presId="urn:microsoft.com/office/officeart/2011/layout/CircleProcess"/>
    <dgm:cxn modelId="{53A958BF-E673-4ECD-AA15-2EF391C614DA}" type="presOf" srcId="{F1FEBE3B-2F80-403A-9C74-5F893B008192}" destId="{0B8276B9-EFC4-4459-BA0A-6DE123FB7D77}" srcOrd="0" destOrd="0" presId="urn:microsoft.com/office/officeart/2011/layout/CircleProcess"/>
    <dgm:cxn modelId="{60F26681-D20C-4D0F-ACE1-4F7052A39507}" srcId="{77D8F130-1FDB-44D4-9D65-A910577F1E30}" destId="{A1F9A522-49FE-439E-9983-B928FB3FF166}" srcOrd="2" destOrd="0" parTransId="{E6C51C2A-6905-44CE-AFB0-D93793C20B68}" sibTransId="{8AC04DD4-7C39-42E5-AEF3-6DFD34E97926}"/>
    <dgm:cxn modelId="{8EEDAD0A-50D7-4814-9FCD-B7873F08D056}" srcId="{77D8F130-1FDB-44D4-9D65-A910577F1E30}" destId="{BBC25DD2-330A-42DD-B8DD-E23BF546351B}" srcOrd="1" destOrd="0" parTransId="{79BE647F-FBB9-44BC-AAB3-0A192C5CD9EE}" sibTransId="{3A37C442-19FF-427E-804A-C8F2EE05358F}"/>
    <dgm:cxn modelId="{37B5CCD9-3C12-4BCC-8E15-1C69DE74F1EA}" srcId="{77D8F130-1FDB-44D4-9D65-A910577F1E30}" destId="{352EC28E-29E3-4AD6-9C50-F858C50223FB}" srcOrd="3" destOrd="0" parTransId="{4F1E18C3-9BED-4D20-A0D1-CF5324AFE79E}" sibTransId="{F8026C8F-4C2D-47E6-8F55-C84BAF0C243E}"/>
    <dgm:cxn modelId="{55EF1667-C837-443B-B9F7-C25A17139D26}" type="presParOf" srcId="{94848795-5E89-456E-AC51-85ABCC3F1D60}" destId="{F7A56726-8830-4272-9351-961F67C04D8D}" srcOrd="0" destOrd="0" presId="urn:microsoft.com/office/officeart/2011/layout/CircleProcess"/>
    <dgm:cxn modelId="{3A95E1EA-F090-4DC2-A74B-5BEEABC54D14}" type="presParOf" srcId="{F7A56726-8830-4272-9351-961F67C04D8D}" destId="{3DF11457-4A57-4992-888C-85F917F1A87E}" srcOrd="0" destOrd="0" presId="urn:microsoft.com/office/officeart/2011/layout/CircleProcess"/>
    <dgm:cxn modelId="{047EA216-E4A0-4B1B-BABC-731D306031AC}" type="presParOf" srcId="{94848795-5E89-456E-AC51-85ABCC3F1D60}" destId="{46207B74-EA04-4715-B711-1440621C3785}" srcOrd="1" destOrd="0" presId="urn:microsoft.com/office/officeart/2011/layout/CircleProcess"/>
    <dgm:cxn modelId="{7CAC39D9-5A18-47F0-BA00-EB8D98576AF6}" type="presParOf" srcId="{46207B74-EA04-4715-B711-1440621C3785}" destId="{70B374E2-AFA6-4E48-B7CF-0693EA5B9CEE}" srcOrd="0" destOrd="0" presId="urn:microsoft.com/office/officeart/2011/layout/CircleProcess"/>
    <dgm:cxn modelId="{B4995842-DA57-49A8-A117-DFDF2AF8507D}" type="presParOf" srcId="{94848795-5E89-456E-AC51-85ABCC3F1D60}" destId="{971FCD25-5345-45CF-A66A-BEAD2CE385EC}" srcOrd="2" destOrd="0" presId="urn:microsoft.com/office/officeart/2011/layout/CircleProcess"/>
    <dgm:cxn modelId="{8761AC87-914A-4BDE-8424-0482CC6BB55F}" type="presParOf" srcId="{94848795-5E89-456E-AC51-85ABCC3F1D60}" destId="{5F2496A5-9785-4F82-891D-4C858E1C35C7}" srcOrd="3" destOrd="0" presId="urn:microsoft.com/office/officeart/2011/layout/CircleProcess"/>
    <dgm:cxn modelId="{2417CCCB-D1DB-43D1-AF15-C1189E0CAF19}" type="presParOf" srcId="{5F2496A5-9785-4F82-891D-4C858E1C35C7}" destId="{45158928-1EE7-4DDE-9E83-F3A6233312F9}" srcOrd="0" destOrd="0" presId="urn:microsoft.com/office/officeart/2011/layout/CircleProcess"/>
    <dgm:cxn modelId="{C539F61C-2287-42E9-8E62-412582541FCF}" type="presParOf" srcId="{94848795-5E89-456E-AC51-85ABCC3F1D60}" destId="{1AC8A4E5-B6FB-437C-BC0E-1AFA405FB2F1}" srcOrd="4" destOrd="0" presId="urn:microsoft.com/office/officeart/2011/layout/CircleProcess"/>
    <dgm:cxn modelId="{4D7D2DB8-AFA3-4FBE-B4AC-47C733336D0F}" type="presParOf" srcId="{1AC8A4E5-B6FB-437C-BC0E-1AFA405FB2F1}" destId="{C00990FB-F85E-444B-8A06-7B48773F6E4D}" srcOrd="0" destOrd="0" presId="urn:microsoft.com/office/officeart/2011/layout/CircleProcess"/>
    <dgm:cxn modelId="{FE4A7003-9377-4F15-AE2A-3FDEF137F388}" type="presParOf" srcId="{94848795-5E89-456E-AC51-85ABCC3F1D60}" destId="{DE2887CB-B7E1-47F5-A1E4-6C57783C99F2}" srcOrd="5" destOrd="0" presId="urn:microsoft.com/office/officeart/2011/layout/CircleProcess"/>
    <dgm:cxn modelId="{D6C6B7EF-B85A-4670-99C8-DDCF6C714647}" type="presParOf" srcId="{94848795-5E89-456E-AC51-85ABCC3F1D60}" destId="{AC310D97-2331-4D27-95E0-EA450DE152D1}" srcOrd="6" destOrd="0" presId="urn:microsoft.com/office/officeart/2011/layout/CircleProcess"/>
    <dgm:cxn modelId="{82DFA31B-BF6A-4401-877E-01466381D332}" type="presParOf" srcId="{AC310D97-2331-4D27-95E0-EA450DE152D1}" destId="{A977AFCF-58D7-498F-B573-7E4BAFF3ED00}" srcOrd="0" destOrd="0" presId="urn:microsoft.com/office/officeart/2011/layout/CircleProcess"/>
    <dgm:cxn modelId="{CE73F0F1-EBAE-4B53-BE00-C8EF3FD5B82B}" type="presParOf" srcId="{94848795-5E89-456E-AC51-85ABCC3F1D60}" destId="{53E92CAC-57C3-460B-B4CE-AA292A32FEFA}" srcOrd="7" destOrd="0" presId="urn:microsoft.com/office/officeart/2011/layout/CircleProcess"/>
    <dgm:cxn modelId="{B49D1151-55D6-46F7-9A2C-4D9270F8EEEB}" type="presParOf" srcId="{53E92CAC-57C3-460B-B4CE-AA292A32FEFA}" destId="{1D57F1EB-3CA6-4A14-9D61-EFB8243AAC03}" srcOrd="0" destOrd="0" presId="urn:microsoft.com/office/officeart/2011/layout/CircleProcess"/>
    <dgm:cxn modelId="{3A9EBCAF-F3E1-469D-BD15-51A7FE7157AA}" type="presParOf" srcId="{94848795-5E89-456E-AC51-85ABCC3F1D60}" destId="{09FC6CFC-498A-46B9-8BC1-335ACA75AA8E}" srcOrd="8" destOrd="0" presId="urn:microsoft.com/office/officeart/2011/layout/CircleProcess"/>
    <dgm:cxn modelId="{41AB9E65-745F-49A6-A775-64E6734AA161}" type="presParOf" srcId="{94848795-5E89-456E-AC51-85ABCC3F1D60}" destId="{177BE011-1A91-4E9C-ADD5-2A43D68BB26E}" srcOrd="9" destOrd="0" presId="urn:microsoft.com/office/officeart/2011/layout/CircleProcess"/>
    <dgm:cxn modelId="{1A88E796-568D-4E54-98A9-A04CC4310EC8}" type="presParOf" srcId="{177BE011-1A91-4E9C-ADD5-2A43D68BB26E}" destId="{3055370C-756B-489D-AC85-DF9DE6AB675D}" srcOrd="0" destOrd="0" presId="urn:microsoft.com/office/officeart/2011/layout/CircleProcess"/>
    <dgm:cxn modelId="{49D1B338-05AE-4290-B65D-6575DB8697C8}" type="presParOf" srcId="{94848795-5E89-456E-AC51-85ABCC3F1D60}" destId="{04B285C1-A52D-4E5A-ABF1-AB14909ECD9D}" srcOrd="10" destOrd="0" presId="urn:microsoft.com/office/officeart/2011/layout/CircleProcess"/>
    <dgm:cxn modelId="{577404F1-26CA-4105-B732-7F534FDF5D2B}" type="presParOf" srcId="{04B285C1-A52D-4E5A-ABF1-AB14909ECD9D}" destId="{0B8276B9-EFC4-4459-BA0A-6DE123FB7D77}" srcOrd="0" destOrd="0" presId="urn:microsoft.com/office/officeart/2011/layout/CircleProcess"/>
    <dgm:cxn modelId="{298583DB-66B1-4338-8581-E5B3FC00B5F4}" type="presParOf" srcId="{94848795-5E89-456E-AC51-85ABCC3F1D60}" destId="{A7F42F7F-DDFC-439D-8965-99A0D331FEFE}" srcOrd="11" destOrd="0" presId="urn:microsoft.com/office/officeart/2011/layout/CircleProcess"/>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27FBD2-A2DF-4EF1-910D-7899A1EAB951}">
      <dsp:nvSpPr>
        <dsp:cNvPr id="0" name=""/>
        <dsp:cNvSpPr/>
      </dsp:nvSpPr>
      <dsp:spPr>
        <a:xfrm>
          <a:off x="18634" y="0"/>
          <a:ext cx="1834831" cy="4953001"/>
        </a:xfrm>
        <a:prstGeom prst="roundRect">
          <a:avLst>
            <a:gd name="adj" fmla="val 10000"/>
          </a:avLst>
        </a:prstGeom>
        <a:solidFill>
          <a:srgbClr val="CCFFFF"/>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US" sz="1800" b="1" kern="1200" dirty="0">
              <a:solidFill>
                <a:schemeClr val="accent6"/>
              </a:solidFill>
            </a:rPr>
            <a:t>1. </a:t>
          </a:r>
          <a:r>
            <a:rPr lang="en-US" sz="1600" b="1" kern="1200" dirty="0">
              <a:solidFill>
                <a:schemeClr val="accent6"/>
              </a:solidFill>
            </a:rPr>
            <a:t>Crude Receipt at Ports</a:t>
          </a:r>
        </a:p>
        <a:p>
          <a:pPr lvl="0" algn="l" defTabSz="800100">
            <a:lnSpc>
              <a:spcPct val="90000"/>
            </a:lnSpc>
            <a:spcBef>
              <a:spcPct val="0"/>
            </a:spcBef>
            <a:spcAft>
              <a:spcPct val="35000"/>
            </a:spcAft>
          </a:pPr>
          <a:r>
            <a:rPr lang="en-US" sz="1600" b="1" kern="1200" dirty="0">
              <a:solidFill>
                <a:schemeClr val="accent6"/>
              </a:solidFill>
            </a:rPr>
            <a:t>2. </a:t>
          </a:r>
          <a:r>
            <a:rPr lang="en-US" sz="1600" b="1" kern="1200" dirty="0" smtClean="0">
              <a:solidFill>
                <a:schemeClr val="accent6"/>
              </a:solidFill>
            </a:rPr>
            <a:t>Dispatch  </a:t>
          </a:r>
          <a:r>
            <a:rPr lang="en-US" sz="1600" b="1" kern="1200" dirty="0">
              <a:solidFill>
                <a:schemeClr val="accent6"/>
              </a:solidFill>
            </a:rPr>
            <a:t>of Crude to Refineries by pipelines</a:t>
          </a:r>
        </a:p>
        <a:p>
          <a:pPr lvl="0" algn="l" defTabSz="800100">
            <a:lnSpc>
              <a:spcPct val="90000"/>
            </a:lnSpc>
            <a:spcBef>
              <a:spcPct val="0"/>
            </a:spcBef>
            <a:spcAft>
              <a:spcPct val="35000"/>
            </a:spcAft>
          </a:pPr>
          <a:r>
            <a:rPr lang="en-US" sz="1600" b="1" kern="1200" dirty="0">
              <a:solidFill>
                <a:schemeClr val="accent6"/>
              </a:solidFill>
            </a:rPr>
            <a:t> </a:t>
          </a:r>
        </a:p>
      </dsp:txBody>
      <dsp:txXfrm>
        <a:off x="18634" y="1981200"/>
        <a:ext cx="1834831" cy="1981200"/>
      </dsp:txXfrm>
    </dsp:sp>
    <dsp:sp modelId="{F2B7D761-14E9-4B37-AB7D-0214E9659912}">
      <dsp:nvSpPr>
        <dsp:cNvPr id="0" name=""/>
        <dsp:cNvSpPr/>
      </dsp:nvSpPr>
      <dsp:spPr>
        <a:xfrm>
          <a:off x="111376" y="297180"/>
          <a:ext cx="1649349" cy="1649349"/>
        </a:xfrm>
        <a:prstGeom prst="ellipse">
          <a:avLst/>
        </a:prstGeom>
        <a:blipFill rotWithShape="1">
          <a:blip xmlns:r="http://schemas.openxmlformats.org/officeDocument/2006/relationships" r:embed="rId1">
            <a:extLst>
              <a:ext uri="{28A0092B-C50C-407E-A947-70E740481C1C}"/>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B9DA83-9336-42F9-A2E3-7593B503FDCA}">
      <dsp:nvSpPr>
        <dsp:cNvPr id="0" name=""/>
        <dsp:cNvSpPr/>
      </dsp:nvSpPr>
      <dsp:spPr>
        <a:xfrm>
          <a:off x="1928052" y="0"/>
          <a:ext cx="1834831" cy="4953001"/>
        </a:xfrm>
        <a:prstGeom prst="roundRect">
          <a:avLst>
            <a:gd name="adj" fmla="val 10000"/>
          </a:avLst>
        </a:prstGeom>
        <a:solidFill>
          <a:schemeClr val="accent1"/>
        </a:solidFill>
        <a:ln w="635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n-US" sz="1600" b="1" kern="1200" dirty="0">
              <a:solidFill>
                <a:srgbClr val="FF0000"/>
              </a:solidFill>
            </a:rPr>
            <a:t>1</a:t>
          </a:r>
          <a:r>
            <a:rPr lang="en-US" sz="1600" b="1" kern="1200" dirty="0">
              <a:solidFill>
                <a:schemeClr val="accent6"/>
              </a:solidFill>
            </a:rPr>
            <a:t>. Receipt of finished product at Ports from Stand Alone Refineries .</a:t>
          </a:r>
        </a:p>
        <a:p>
          <a:pPr lvl="0" algn="l" defTabSz="711200">
            <a:lnSpc>
              <a:spcPct val="90000"/>
            </a:lnSpc>
            <a:spcBef>
              <a:spcPct val="0"/>
            </a:spcBef>
            <a:spcAft>
              <a:spcPct val="35000"/>
            </a:spcAft>
          </a:pPr>
          <a:r>
            <a:rPr lang="en-US" sz="1600" b="1" kern="1200" dirty="0">
              <a:solidFill>
                <a:schemeClr val="accent6"/>
              </a:solidFill>
            </a:rPr>
            <a:t>2. </a:t>
          </a:r>
          <a:r>
            <a:rPr lang="en-US" sz="1600" b="1" kern="1200" dirty="0" err="1">
              <a:solidFill>
                <a:schemeClr val="accent6"/>
              </a:solidFill>
            </a:rPr>
            <a:t>Upliftment</a:t>
          </a:r>
          <a:r>
            <a:rPr lang="en-US" sz="1600" b="1" kern="1200" dirty="0">
              <a:solidFill>
                <a:schemeClr val="accent6"/>
              </a:solidFill>
            </a:rPr>
            <a:t> of finished product from Refinerie</a:t>
          </a:r>
          <a:r>
            <a:rPr lang="en-US" sz="1800" b="1" kern="1200" dirty="0">
              <a:solidFill>
                <a:schemeClr val="accent6"/>
              </a:solidFill>
            </a:rPr>
            <a:t>s</a:t>
          </a:r>
          <a:r>
            <a:rPr lang="en-US" sz="1800" kern="1200" dirty="0">
              <a:solidFill>
                <a:schemeClr val="accent6"/>
              </a:solidFill>
            </a:rPr>
            <a:t>	</a:t>
          </a:r>
          <a:r>
            <a:rPr lang="en-US" sz="1400" kern="1200" dirty="0">
              <a:solidFill>
                <a:schemeClr val="accent6"/>
              </a:solidFill>
            </a:rPr>
            <a:t> </a:t>
          </a:r>
        </a:p>
      </dsp:txBody>
      <dsp:txXfrm>
        <a:off x="1928052" y="1981200"/>
        <a:ext cx="1834831" cy="1981200"/>
      </dsp:txXfrm>
    </dsp:sp>
    <dsp:sp modelId="{852B02CE-6F1B-4B88-ABD7-74BC4995B483}">
      <dsp:nvSpPr>
        <dsp:cNvPr id="0" name=""/>
        <dsp:cNvSpPr/>
      </dsp:nvSpPr>
      <dsp:spPr>
        <a:xfrm>
          <a:off x="2001252" y="297180"/>
          <a:ext cx="1649349" cy="1649349"/>
        </a:xfrm>
        <a:prstGeom prst="ellipse">
          <a:avLst/>
        </a:prstGeom>
        <a:blipFill rotWithShape="1">
          <a:blip xmlns:r="http://schemas.openxmlformats.org/officeDocument/2006/relationships" r:embed="rId2">
            <a:extLst>
              <a:ext uri="{28A0092B-C50C-407E-A947-70E740481C1C}"/>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FC4211-D9A6-4633-8325-AFC0BBBE72F7}">
      <dsp:nvSpPr>
        <dsp:cNvPr id="0" name=""/>
        <dsp:cNvSpPr/>
      </dsp:nvSpPr>
      <dsp:spPr>
        <a:xfrm>
          <a:off x="3810002" y="0"/>
          <a:ext cx="1834831" cy="4953001"/>
        </a:xfrm>
        <a:prstGeom prst="roundRect">
          <a:avLst>
            <a:gd name="adj" fmla="val 10000"/>
          </a:avLst>
        </a:prstGeom>
        <a:solidFill>
          <a:srgbClr val="FF99CC"/>
        </a:solidFill>
        <a:ln w="25400" cap="flat" cmpd="sng" algn="ctr">
          <a:solidFill>
            <a:srgbClr val="FF66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n-US" sz="1600" b="1" kern="1200" dirty="0">
              <a:solidFill>
                <a:schemeClr val="accent6"/>
              </a:solidFill>
            </a:rPr>
            <a:t>1. Dispatch of finished products from Refineries/Coastal locations by pipelines, rail, roads, ocean tankers to hinterland storage locations.</a:t>
          </a:r>
          <a:endParaRPr lang="en-US" sz="1400" kern="1200" dirty="0">
            <a:solidFill>
              <a:schemeClr val="accent6"/>
            </a:solidFill>
          </a:endParaRPr>
        </a:p>
      </dsp:txBody>
      <dsp:txXfrm>
        <a:off x="3810002" y="1981200"/>
        <a:ext cx="1834831" cy="1981200"/>
      </dsp:txXfrm>
    </dsp:sp>
    <dsp:sp modelId="{3C4FA0E8-DE02-4FDF-9C98-2576413BC06F}">
      <dsp:nvSpPr>
        <dsp:cNvPr id="0" name=""/>
        <dsp:cNvSpPr/>
      </dsp:nvSpPr>
      <dsp:spPr>
        <a:xfrm>
          <a:off x="3891129" y="297180"/>
          <a:ext cx="1649349" cy="1649349"/>
        </a:xfrm>
        <a:prstGeom prst="ellipse">
          <a:avLst/>
        </a:prstGeom>
        <a:blipFill rotWithShape="1">
          <a:blip xmlns:r="http://schemas.openxmlformats.org/officeDocument/2006/relationships" r:embed="rId3">
            <a:extLst>
              <a:ext uri="{28A0092B-C50C-407E-A947-70E740481C1C}"/>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839162-3A6A-49C8-B2D6-692EC8109A07}">
      <dsp:nvSpPr>
        <dsp:cNvPr id="0" name=""/>
        <dsp:cNvSpPr/>
      </dsp:nvSpPr>
      <dsp:spPr>
        <a:xfrm>
          <a:off x="5714998" y="0"/>
          <a:ext cx="1834831" cy="495300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n-US" sz="1600" b="1" kern="1200" dirty="0">
              <a:solidFill>
                <a:schemeClr val="accent2">
                  <a:lumMod val="50000"/>
                </a:schemeClr>
              </a:solidFill>
            </a:rPr>
            <a:t>1. Dispatch of finished products from Terminals to Depots by rail, road.</a:t>
          </a:r>
        </a:p>
      </dsp:txBody>
      <dsp:txXfrm>
        <a:off x="5714998" y="1981200"/>
        <a:ext cx="1834831" cy="1981200"/>
      </dsp:txXfrm>
    </dsp:sp>
    <dsp:sp modelId="{89AB48B6-7D9D-41A8-8017-3D655E96ABAA}">
      <dsp:nvSpPr>
        <dsp:cNvPr id="0" name=""/>
        <dsp:cNvSpPr/>
      </dsp:nvSpPr>
      <dsp:spPr>
        <a:xfrm>
          <a:off x="5781006" y="297180"/>
          <a:ext cx="1649349" cy="1649349"/>
        </a:xfrm>
        <a:prstGeom prst="ellipse">
          <a:avLst/>
        </a:prstGeom>
        <a:blipFill rotWithShape="1">
          <a:blip xmlns:r="http://schemas.openxmlformats.org/officeDocument/2006/relationships" r:embed="rId4">
            <a:extLst>
              <a:ext uri="{28A0092B-C50C-407E-A947-70E740481C1C}"/>
            </a:extLst>
          </a:blip>
          <a:srcRect/>
          <a:stretch>
            <a:fillRect l="-40000" r="-4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EF6A0A-2D87-4EE2-8259-DB88A61882E5}">
      <dsp:nvSpPr>
        <dsp:cNvPr id="0" name=""/>
        <dsp:cNvSpPr/>
      </dsp:nvSpPr>
      <dsp:spPr>
        <a:xfrm>
          <a:off x="7596776" y="0"/>
          <a:ext cx="1775823" cy="4953001"/>
        </a:xfrm>
        <a:prstGeom prst="roundRect">
          <a:avLst>
            <a:gd name="adj" fmla="val 10000"/>
          </a:avLst>
        </a:prstGeom>
        <a:solidFill>
          <a:schemeClr val="accent1">
            <a:lumMod val="20000"/>
            <a:lumOff val="80000"/>
          </a:schemeClr>
        </a:soli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US" sz="1800" b="1" kern="1200" dirty="0">
              <a:solidFill>
                <a:srgbClr val="7030A0"/>
              </a:solidFill>
            </a:rPr>
            <a:t>1</a:t>
          </a:r>
          <a:r>
            <a:rPr lang="en-US" sz="2400" b="1" kern="1200" dirty="0">
              <a:solidFill>
                <a:srgbClr val="7030A0"/>
              </a:solidFill>
            </a:rPr>
            <a:t>. </a:t>
          </a:r>
          <a:r>
            <a:rPr lang="en-US" sz="1800" b="1" kern="1200" dirty="0">
              <a:solidFill>
                <a:srgbClr val="7030A0"/>
              </a:solidFill>
            </a:rPr>
            <a:t>Dispatch of finished products to Retail Markets from Depots by road.</a:t>
          </a:r>
        </a:p>
      </dsp:txBody>
      <dsp:txXfrm>
        <a:off x="7596776" y="1981200"/>
        <a:ext cx="1775823" cy="1981200"/>
      </dsp:txXfrm>
    </dsp:sp>
    <dsp:sp modelId="{AA246E88-BE26-4D05-B173-78D0B6E6DE91}">
      <dsp:nvSpPr>
        <dsp:cNvPr id="0" name=""/>
        <dsp:cNvSpPr/>
      </dsp:nvSpPr>
      <dsp:spPr>
        <a:xfrm>
          <a:off x="7641378" y="297180"/>
          <a:ext cx="1649349" cy="1649349"/>
        </a:xfrm>
        <a:prstGeom prst="ellipse">
          <a:avLst/>
        </a:prstGeom>
        <a:blipFill rotWithShape="1">
          <a:blip xmlns:r="http://schemas.openxmlformats.org/officeDocument/2006/relationships" r:embed="rId5">
            <a:extLst>
              <a:ext uri="{28A0092B-C50C-407E-A947-70E740481C1C}"/>
            </a:extLst>
          </a:blip>
          <a:srcRect/>
          <a:stretch>
            <a:fillRect l="-18000" r="-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0FA856-CB74-4DC4-92ED-9A9A865A7DEA}">
      <dsp:nvSpPr>
        <dsp:cNvPr id="0" name=""/>
        <dsp:cNvSpPr/>
      </dsp:nvSpPr>
      <dsp:spPr>
        <a:xfrm>
          <a:off x="342881" y="4191002"/>
          <a:ext cx="8596231" cy="541157"/>
        </a:xfrm>
        <a:prstGeom prst="rightArrow">
          <a:avLst/>
        </a:prstGeom>
        <a:solidFill>
          <a:srgbClr val="336600"/>
        </a:solidFill>
        <a:ln w="19050" cap="flat" cmpd="sng" algn="ctr">
          <a:solidFill>
            <a:srgbClr val="FFFFCC"/>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B1C36D-D999-4524-9E90-C2934DCBE798}">
      <dsp:nvSpPr>
        <dsp:cNvPr id="0" name=""/>
        <dsp:cNvSpPr/>
      </dsp:nvSpPr>
      <dsp:spPr>
        <a:xfrm>
          <a:off x="2361964" y="105370"/>
          <a:ext cx="3624738" cy="125882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9DE1BE-A771-4291-B823-A472D486097E}">
      <dsp:nvSpPr>
        <dsp:cNvPr id="0" name=""/>
        <dsp:cNvSpPr/>
      </dsp:nvSpPr>
      <dsp:spPr>
        <a:xfrm>
          <a:off x="3828719" y="3048001"/>
          <a:ext cx="702468" cy="449580"/>
        </a:xfrm>
        <a:prstGeom prst="down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AA637C46-80AF-48D1-8547-2F94D62BC8B8}">
      <dsp:nvSpPr>
        <dsp:cNvPr id="0" name=""/>
        <dsp:cNvSpPr/>
      </dsp:nvSpPr>
      <dsp:spPr>
        <a:xfrm>
          <a:off x="2428142" y="3428997"/>
          <a:ext cx="3371850" cy="842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solidFill>
                <a:srgbClr val="FF0000"/>
              </a:solidFill>
            </a:rPr>
            <a:t>S&amp;D [Distribution]</a:t>
          </a:r>
          <a:endParaRPr lang="en-US" sz="3200" kern="1200" dirty="0">
            <a:solidFill>
              <a:srgbClr val="FF0000"/>
            </a:solidFill>
          </a:endParaRPr>
        </a:p>
      </dsp:txBody>
      <dsp:txXfrm>
        <a:off x="2428142" y="3428997"/>
        <a:ext cx="3371850" cy="842962"/>
      </dsp:txXfrm>
    </dsp:sp>
    <dsp:sp modelId="{EEA1041F-7AE6-41DF-9E8A-2DEB753F5241}">
      <dsp:nvSpPr>
        <dsp:cNvPr id="0" name=""/>
        <dsp:cNvSpPr/>
      </dsp:nvSpPr>
      <dsp:spPr>
        <a:xfrm>
          <a:off x="2123360" y="1676403"/>
          <a:ext cx="3657593" cy="137160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CO (Opt) [Location-wise]</a:t>
          </a:r>
          <a:endParaRPr lang="en-US" sz="2800" kern="1200" dirty="0">
            <a:solidFill>
              <a:schemeClr val="tx1"/>
            </a:solidFill>
          </a:endParaRPr>
        </a:p>
      </dsp:txBody>
      <dsp:txXfrm>
        <a:off x="2123360" y="1676403"/>
        <a:ext cx="3657593" cy="1371605"/>
      </dsp:txXfrm>
    </dsp:sp>
    <dsp:sp modelId="{A9D9E12F-6F84-4BA3-8BEC-B986FF5341E5}">
      <dsp:nvSpPr>
        <dsp:cNvPr id="0" name=""/>
        <dsp:cNvSpPr/>
      </dsp:nvSpPr>
      <dsp:spPr>
        <a:xfrm>
          <a:off x="1132756" y="380990"/>
          <a:ext cx="2743185" cy="1371605"/>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3366"/>
              </a:solidFill>
            </a:rPr>
            <a:t>HO Planning [State-wise]</a:t>
          </a:r>
          <a:endParaRPr lang="en-US" sz="2800" kern="1200" dirty="0">
            <a:solidFill>
              <a:srgbClr val="003366"/>
            </a:solidFill>
          </a:endParaRPr>
        </a:p>
      </dsp:txBody>
      <dsp:txXfrm>
        <a:off x="1132756" y="380990"/>
        <a:ext cx="2743185" cy="1371605"/>
      </dsp:txXfrm>
    </dsp:sp>
    <dsp:sp modelId="{4B487C09-0013-400C-A1C7-F1A745952A2B}">
      <dsp:nvSpPr>
        <dsp:cNvPr id="0" name=""/>
        <dsp:cNvSpPr/>
      </dsp:nvSpPr>
      <dsp:spPr>
        <a:xfrm>
          <a:off x="4057095" y="457194"/>
          <a:ext cx="3019251" cy="1417314"/>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FF00"/>
              </a:solidFill>
            </a:rPr>
            <a:t>16 State Offices [District-wise]</a:t>
          </a:r>
          <a:endParaRPr lang="en-US" sz="2800" kern="1200" dirty="0">
            <a:solidFill>
              <a:srgbClr val="FFFF00"/>
            </a:solidFill>
          </a:endParaRPr>
        </a:p>
      </dsp:txBody>
      <dsp:txXfrm>
        <a:off x="4057095" y="457194"/>
        <a:ext cx="3019251" cy="1417314"/>
      </dsp:txXfrm>
    </dsp:sp>
    <dsp:sp modelId="{19DBC027-DF97-4FF5-AF53-0CDCB2302919}">
      <dsp:nvSpPr>
        <dsp:cNvPr id="0" name=""/>
        <dsp:cNvSpPr/>
      </dsp:nvSpPr>
      <dsp:spPr>
        <a:xfrm>
          <a:off x="1256570" y="457204"/>
          <a:ext cx="5667383" cy="2491747"/>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490B79-AD77-4771-86FA-43F9AED609BC}">
      <dsp:nvSpPr>
        <dsp:cNvPr id="0" name=""/>
        <dsp:cNvSpPr/>
      </dsp:nvSpPr>
      <dsp:spPr>
        <a:xfrm>
          <a:off x="1211878" y="808162"/>
          <a:ext cx="1896360" cy="1676710"/>
        </a:xfrm>
        <a:prstGeom prst="ellipse">
          <a:avLst/>
        </a:prstGeom>
        <a:blipFill dpi="0" rotWithShape="0">
          <a:blip xmlns:r="http://schemas.openxmlformats.org/officeDocument/2006/relationships" r:embed="rId1">
            <a:alphaModFix amt="90000"/>
          </a:blip>
          <a:srcRect/>
          <a:tile tx="0" ty="0" sx="100000" sy="100000" flip="xy" algn="tl"/>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Integrated Planning</a:t>
          </a:r>
          <a:endParaRPr lang="en-US" sz="2400" kern="1200" dirty="0"/>
        </a:p>
      </dsp:txBody>
      <dsp:txXfrm>
        <a:off x="1211878" y="808162"/>
        <a:ext cx="1896360" cy="1676710"/>
      </dsp:txXfrm>
    </dsp:sp>
    <dsp:sp modelId="{B08EB619-7EEC-4DE2-92F1-AD6629A32F32}">
      <dsp:nvSpPr>
        <dsp:cNvPr id="0" name=""/>
        <dsp:cNvSpPr/>
      </dsp:nvSpPr>
      <dsp:spPr>
        <a:xfrm>
          <a:off x="1495500" y="-130782"/>
          <a:ext cx="1329115" cy="1254549"/>
        </a:xfrm>
        <a:prstGeom prst="ellipse">
          <a:avLst/>
        </a:prstGeom>
        <a:solidFill>
          <a:schemeClr val="accent2">
            <a:alpha val="50000"/>
            <a:hueOff val="-2880000"/>
            <a:satOff val="-12001"/>
            <a:lumOff val="1000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2"/>
              </a:solidFill>
            </a:rPr>
            <a:t>Demand Forecast</a:t>
          </a:r>
          <a:endParaRPr lang="en-US" sz="1500" kern="1200" dirty="0">
            <a:solidFill>
              <a:schemeClr val="tx2"/>
            </a:solidFill>
          </a:endParaRPr>
        </a:p>
      </dsp:txBody>
      <dsp:txXfrm>
        <a:off x="1495500" y="-130782"/>
        <a:ext cx="1329115" cy="1254549"/>
      </dsp:txXfrm>
    </dsp:sp>
    <dsp:sp modelId="{390715D6-34AA-4F67-A009-FF84B996CE7A}">
      <dsp:nvSpPr>
        <dsp:cNvPr id="0" name=""/>
        <dsp:cNvSpPr/>
      </dsp:nvSpPr>
      <dsp:spPr>
        <a:xfrm>
          <a:off x="2799445" y="663844"/>
          <a:ext cx="1329115" cy="1254549"/>
        </a:xfrm>
        <a:prstGeom prst="ellipse">
          <a:avLst/>
        </a:prstGeom>
        <a:solidFill>
          <a:schemeClr val="accent2">
            <a:alpha val="50000"/>
            <a:hueOff val="-5760000"/>
            <a:satOff val="-24001"/>
            <a:lumOff val="2000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Price Forecast</a:t>
          </a:r>
          <a:endParaRPr lang="en-US" sz="1500" kern="1200" dirty="0"/>
        </a:p>
      </dsp:txBody>
      <dsp:txXfrm>
        <a:off x="2799445" y="663844"/>
        <a:ext cx="1329115" cy="1254549"/>
      </dsp:txXfrm>
    </dsp:sp>
    <dsp:sp modelId="{70D0EC29-C1E1-4825-A597-C3974CD9CB60}">
      <dsp:nvSpPr>
        <dsp:cNvPr id="0" name=""/>
        <dsp:cNvSpPr/>
      </dsp:nvSpPr>
      <dsp:spPr>
        <a:xfrm>
          <a:off x="2342244" y="1949614"/>
          <a:ext cx="1329115" cy="1254549"/>
        </a:xfrm>
        <a:prstGeom prst="ellipse">
          <a:avLst/>
        </a:prstGeom>
        <a:solidFill>
          <a:schemeClr val="accent2">
            <a:alpha val="50000"/>
            <a:hueOff val="-8640000"/>
            <a:satOff val="-36002"/>
            <a:lumOff val="3000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Shutdown Schedule</a:t>
          </a:r>
          <a:endParaRPr lang="en-US" sz="1500" kern="1200" dirty="0"/>
        </a:p>
      </dsp:txBody>
      <dsp:txXfrm>
        <a:off x="2342244" y="1949614"/>
        <a:ext cx="1329115" cy="1254549"/>
      </dsp:txXfrm>
    </dsp:sp>
    <dsp:sp modelId="{6BD30F08-742E-43BF-85E0-4C85658C8B99}">
      <dsp:nvSpPr>
        <dsp:cNvPr id="0" name=""/>
        <dsp:cNvSpPr/>
      </dsp:nvSpPr>
      <dsp:spPr>
        <a:xfrm>
          <a:off x="623360" y="1949632"/>
          <a:ext cx="1329115" cy="1254549"/>
        </a:xfrm>
        <a:prstGeom prst="ellipse">
          <a:avLst/>
        </a:prstGeom>
        <a:solidFill>
          <a:schemeClr val="accent2">
            <a:alpha val="50000"/>
            <a:hueOff val="-11520000"/>
            <a:satOff val="-48002"/>
            <a:lumOff val="4000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Term Crude Availability</a:t>
          </a:r>
          <a:endParaRPr lang="en-US" sz="1500" kern="1200" dirty="0"/>
        </a:p>
      </dsp:txBody>
      <dsp:txXfrm>
        <a:off x="623360" y="1949632"/>
        <a:ext cx="1329115" cy="1254549"/>
      </dsp:txXfrm>
    </dsp:sp>
    <dsp:sp modelId="{B3F01164-6618-4B1B-B654-85AC37103659}">
      <dsp:nvSpPr>
        <dsp:cNvPr id="0" name=""/>
        <dsp:cNvSpPr/>
      </dsp:nvSpPr>
      <dsp:spPr>
        <a:xfrm>
          <a:off x="166160" y="711206"/>
          <a:ext cx="1329115" cy="1254549"/>
        </a:xfrm>
        <a:prstGeom prst="ellipse">
          <a:avLst/>
        </a:prstGeom>
        <a:solidFill>
          <a:schemeClr val="accent2">
            <a:alpha val="50000"/>
            <a:hueOff val="-14400000"/>
            <a:satOff val="-60003"/>
            <a:lumOff val="5000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Committed Imports / Exports</a:t>
          </a:r>
          <a:endParaRPr lang="en-US" sz="1500" kern="1200" dirty="0"/>
        </a:p>
      </dsp:txBody>
      <dsp:txXfrm>
        <a:off x="166160" y="711206"/>
        <a:ext cx="1329115" cy="125454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ED47FD-CD8E-4EC8-A7E3-BF3AC4BC5C1A}">
      <dsp:nvSpPr>
        <dsp:cNvPr id="0" name=""/>
        <dsp:cNvSpPr/>
      </dsp:nvSpPr>
      <dsp:spPr>
        <a:xfrm>
          <a:off x="892708" y="234360"/>
          <a:ext cx="9323857" cy="5776785"/>
        </a:xfrm>
        <a:prstGeom prst="swooshArrow">
          <a:avLst>
            <a:gd name="adj1" fmla="val 25000"/>
            <a:gd name="adj2" fmla="val 25000"/>
          </a:avLst>
        </a:prstGeom>
        <a:solidFill>
          <a:schemeClr val="accent2">
            <a:tint val="4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A94E7C76-C16F-47F1-B4F1-C2CF2270A7E9}">
      <dsp:nvSpPr>
        <dsp:cNvPr id="0" name=""/>
        <dsp:cNvSpPr/>
      </dsp:nvSpPr>
      <dsp:spPr>
        <a:xfrm>
          <a:off x="1488820" y="4782253"/>
          <a:ext cx="247083" cy="247083"/>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8F9B62B-8095-40B1-882D-7B164B0C8B69}">
      <dsp:nvSpPr>
        <dsp:cNvPr id="0" name=""/>
        <dsp:cNvSpPr/>
      </dsp:nvSpPr>
      <dsp:spPr>
        <a:xfrm>
          <a:off x="1444640" y="5116240"/>
          <a:ext cx="2216851" cy="159798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30924" tIns="0" rIns="0" bIns="0" numCol="1" spcCol="1270" anchor="t" anchorCtr="0">
          <a:noAutofit/>
        </a:bodyPr>
        <a:lstStyle/>
        <a:p>
          <a:pPr lvl="0" algn="l" defTabSz="1066800">
            <a:lnSpc>
              <a:spcPct val="90000"/>
            </a:lnSpc>
            <a:spcBef>
              <a:spcPct val="0"/>
            </a:spcBef>
            <a:spcAft>
              <a:spcPct val="35000"/>
            </a:spcAft>
          </a:pPr>
          <a:r>
            <a:rPr lang="en-US" sz="2400" kern="1200" smtClean="0"/>
            <a:t>Firm Demand</a:t>
          </a:r>
          <a:endParaRPr lang="en-US" sz="2400" kern="1200" dirty="0"/>
        </a:p>
        <a:p>
          <a:pPr marL="228600" lvl="1" indent="-228600" algn="l" defTabSz="1066800">
            <a:lnSpc>
              <a:spcPct val="90000"/>
            </a:lnSpc>
            <a:spcBef>
              <a:spcPct val="0"/>
            </a:spcBef>
            <a:spcAft>
              <a:spcPct val="15000"/>
            </a:spcAft>
            <a:buChar char="••"/>
          </a:pPr>
          <a:r>
            <a:rPr lang="en-US" sz="2400" kern="1200" smtClean="0"/>
            <a:t>5</a:t>
          </a:r>
          <a:r>
            <a:rPr lang="en-US" sz="2400" kern="1200" baseline="30000" smtClean="0"/>
            <a:t>th</a:t>
          </a:r>
          <a:endParaRPr lang="en-US" sz="2400" kern="1200" dirty="0"/>
        </a:p>
      </dsp:txBody>
      <dsp:txXfrm>
        <a:off x="1444640" y="5116240"/>
        <a:ext cx="2216851" cy="1597985"/>
      </dsp:txXfrm>
    </dsp:sp>
    <dsp:sp modelId="{0CFC4447-43F4-414D-A014-8F5BDE3BC5FF}">
      <dsp:nvSpPr>
        <dsp:cNvPr id="0" name=""/>
        <dsp:cNvSpPr/>
      </dsp:nvSpPr>
      <dsp:spPr>
        <a:xfrm>
          <a:off x="2952061" y="3414399"/>
          <a:ext cx="429710" cy="429710"/>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89CF004-91C6-4868-93F7-537D5C97980B}">
      <dsp:nvSpPr>
        <dsp:cNvPr id="0" name=""/>
        <dsp:cNvSpPr/>
      </dsp:nvSpPr>
      <dsp:spPr>
        <a:xfrm>
          <a:off x="2976396" y="4211484"/>
          <a:ext cx="2255979" cy="250274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27695" tIns="0" rIns="0" bIns="0" numCol="1" spcCol="1270" anchor="t" anchorCtr="0">
          <a:noAutofit/>
        </a:bodyPr>
        <a:lstStyle/>
        <a:p>
          <a:pPr lvl="0" algn="l" defTabSz="1066800">
            <a:lnSpc>
              <a:spcPct val="90000"/>
            </a:lnSpc>
            <a:spcBef>
              <a:spcPct val="0"/>
            </a:spcBef>
            <a:spcAft>
              <a:spcPct val="35000"/>
            </a:spcAft>
          </a:pPr>
          <a:r>
            <a:rPr lang="en-US" sz="2400" kern="1200" smtClean="0"/>
            <a:t>Exchanges/ Purchases</a:t>
          </a:r>
          <a:endParaRPr lang="en-US" sz="2400" kern="1200" dirty="0"/>
        </a:p>
        <a:p>
          <a:pPr marL="228600" lvl="1" indent="-228600" algn="l" defTabSz="1066800">
            <a:lnSpc>
              <a:spcPct val="90000"/>
            </a:lnSpc>
            <a:spcBef>
              <a:spcPct val="0"/>
            </a:spcBef>
            <a:spcAft>
              <a:spcPct val="15000"/>
            </a:spcAft>
            <a:buChar char="••"/>
          </a:pPr>
          <a:r>
            <a:rPr lang="en-US" sz="2400" kern="1200" smtClean="0"/>
            <a:t>15</a:t>
          </a:r>
          <a:r>
            <a:rPr lang="en-US" sz="2400" kern="1200" baseline="30000" smtClean="0"/>
            <a:t>th</a:t>
          </a:r>
          <a:r>
            <a:rPr lang="en-US" sz="2400" kern="1200" smtClean="0"/>
            <a:t> </a:t>
          </a:r>
          <a:endParaRPr lang="en-US" sz="2400" kern="1200" dirty="0"/>
        </a:p>
      </dsp:txBody>
      <dsp:txXfrm>
        <a:off x="2976396" y="4211484"/>
        <a:ext cx="2255979" cy="2502741"/>
      </dsp:txXfrm>
    </dsp:sp>
    <dsp:sp modelId="{8D49C94D-D2A4-4464-8383-D3C12F8B2538}">
      <dsp:nvSpPr>
        <dsp:cNvPr id="0" name=""/>
        <dsp:cNvSpPr/>
      </dsp:nvSpPr>
      <dsp:spPr>
        <a:xfrm>
          <a:off x="4877660" y="2331687"/>
          <a:ext cx="569366" cy="569366"/>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E71A06C-9747-4CAE-BA21-E9C2A4D6678D}">
      <dsp:nvSpPr>
        <dsp:cNvPr id="0" name=""/>
        <dsp:cNvSpPr/>
      </dsp:nvSpPr>
      <dsp:spPr>
        <a:xfrm>
          <a:off x="4877663" y="3312241"/>
          <a:ext cx="2255979" cy="252785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01695" tIns="0" rIns="0" bIns="0" numCol="1" spcCol="1270" anchor="t" anchorCtr="0">
          <a:noAutofit/>
        </a:bodyPr>
        <a:lstStyle/>
        <a:p>
          <a:pPr lvl="0" algn="l" defTabSz="1066800">
            <a:lnSpc>
              <a:spcPct val="90000"/>
            </a:lnSpc>
            <a:spcBef>
              <a:spcPct val="0"/>
            </a:spcBef>
            <a:spcAft>
              <a:spcPct val="35000"/>
            </a:spcAft>
          </a:pPr>
          <a:r>
            <a:rPr lang="en-US" sz="2400" kern="1200" smtClean="0"/>
            <a:t>Distribution Plan</a:t>
          </a:r>
          <a:endParaRPr lang="en-US" sz="2400" kern="1200" dirty="0"/>
        </a:p>
        <a:p>
          <a:pPr marL="228600" lvl="1" indent="-228600" algn="l" defTabSz="1066800">
            <a:lnSpc>
              <a:spcPct val="90000"/>
            </a:lnSpc>
            <a:spcBef>
              <a:spcPct val="0"/>
            </a:spcBef>
            <a:spcAft>
              <a:spcPct val="15000"/>
            </a:spcAft>
            <a:buChar char="••"/>
          </a:pPr>
          <a:r>
            <a:rPr lang="en-US" sz="2400" kern="1200" smtClean="0"/>
            <a:t>25</a:t>
          </a:r>
          <a:r>
            <a:rPr lang="en-US" sz="2400" kern="1200" baseline="30000" smtClean="0"/>
            <a:t>th</a:t>
          </a:r>
          <a:r>
            <a:rPr lang="en-US" sz="2400" kern="1200" smtClean="0"/>
            <a:t> Meetings</a:t>
          </a:r>
          <a:endParaRPr lang="en-US" sz="2400" kern="1200" dirty="0"/>
        </a:p>
      </dsp:txBody>
      <dsp:txXfrm>
        <a:off x="4877663" y="3312241"/>
        <a:ext cx="2255979" cy="2527850"/>
      </dsp:txXfrm>
    </dsp:sp>
    <dsp:sp modelId="{954969C8-0F90-304B-81BE-4136EA60DC68}">
      <dsp:nvSpPr>
        <dsp:cNvPr id="0" name=""/>
        <dsp:cNvSpPr/>
      </dsp:nvSpPr>
      <dsp:spPr>
        <a:xfrm>
          <a:off x="7644103" y="1284397"/>
          <a:ext cx="762736" cy="762736"/>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F94A4D3-BAF2-C745-8C59-7A97D9AB93FC}">
      <dsp:nvSpPr>
        <dsp:cNvPr id="0" name=""/>
        <dsp:cNvSpPr/>
      </dsp:nvSpPr>
      <dsp:spPr>
        <a:xfrm>
          <a:off x="8025472" y="1665765"/>
          <a:ext cx="2255979" cy="48141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04158" tIns="0" rIns="0" bIns="0" numCol="1" spcCol="1270" anchor="t" anchorCtr="0">
          <a:noAutofit/>
        </a:bodyPr>
        <a:lstStyle/>
        <a:p>
          <a:pPr lvl="0" algn="l" defTabSz="1066800">
            <a:lnSpc>
              <a:spcPct val="90000"/>
            </a:lnSpc>
            <a:spcBef>
              <a:spcPct val="0"/>
            </a:spcBef>
            <a:spcAft>
              <a:spcPct val="35000"/>
            </a:spcAft>
          </a:pPr>
          <a:r>
            <a:rPr lang="en-US" sz="2400" kern="1200" smtClean="0"/>
            <a:t>28-30th</a:t>
          </a:r>
          <a:endParaRPr lang="en-US" sz="2400" kern="1200" dirty="0"/>
        </a:p>
      </dsp:txBody>
      <dsp:txXfrm>
        <a:off x="8025472" y="1665765"/>
        <a:ext cx="2255979" cy="48141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86B1AF-1D98-0F4E-9CEB-BCCBE63AB5A5}">
      <dsp:nvSpPr>
        <dsp:cNvPr id="0" name=""/>
        <dsp:cNvSpPr/>
      </dsp:nvSpPr>
      <dsp:spPr>
        <a:xfrm rot="16200000">
          <a:off x="908986" y="-908986"/>
          <a:ext cx="2268251" cy="4086224"/>
        </a:xfrm>
        <a:prstGeom prst="round1Rect">
          <a:avLst/>
        </a:prstGeom>
        <a:solidFill>
          <a:schemeClr val="bg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IN" sz="1800" b="1" kern="1200" dirty="0" smtClean="0">
              <a:effectLst>
                <a:outerShdw blurRad="38100" dist="38100" dir="2700000" algn="tl">
                  <a:srgbClr val="000000">
                    <a:alpha val="43137"/>
                  </a:srgbClr>
                </a:outerShdw>
              </a:effectLst>
            </a:rPr>
            <a:t>One of the fastest growing major economies</a:t>
          </a:r>
        </a:p>
        <a:p>
          <a:pPr lvl="0" algn="l" defTabSz="800100">
            <a:lnSpc>
              <a:spcPct val="90000"/>
            </a:lnSpc>
            <a:spcBef>
              <a:spcPct val="0"/>
            </a:spcBef>
            <a:spcAft>
              <a:spcPct val="35000"/>
            </a:spcAft>
          </a:pPr>
          <a:r>
            <a:rPr lang="en-IN" sz="1800" b="1" kern="1200" dirty="0" smtClean="0">
              <a:effectLst>
                <a:outerShdw blurRad="38100" dist="38100" dir="2700000" algn="tl">
                  <a:srgbClr val="000000">
                    <a:alpha val="43137"/>
                  </a:srgbClr>
                </a:outerShdw>
              </a:effectLst>
            </a:rPr>
            <a:t>4</a:t>
          </a:r>
          <a:r>
            <a:rPr lang="en-IN" sz="1800" b="1" kern="1200" baseline="30000" dirty="0" smtClean="0">
              <a:effectLst>
                <a:outerShdw blurRad="38100" dist="38100" dir="2700000" algn="tl">
                  <a:srgbClr val="000000">
                    <a:alpha val="43137"/>
                  </a:srgbClr>
                </a:outerShdw>
              </a:effectLst>
            </a:rPr>
            <a:t>th</a:t>
          </a:r>
          <a:r>
            <a:rPr lang="en-IN" sz="1800" b="1" kern="1200" dirty="0" smtClean="0">
              <a:effectLst>
                <a:outerShdw blurRad="38100" dist="38100" dir="2700000" algn="tl">
                  <a:srgbClr val="000000">
                    <a:alpha val="43137"/>
                  </a:srgbClr>
                </a:outerShdw>
              </a:effectLst>
            </a:rPr>
            <a:t> most attractive FDI destination in the World as per United Nations Conference on Trade &amp; Developments</a:t>
          </a:r>
          <a:endParaRPr lang="en-US" sz="1800" b="1" kern="1200" dirty="0" smtClean="0">
            <a:solidFill>
              <a:schemeClr val="bg1"/>
            </a:solidFill>
            <a:effectLst>
              <a:outerShdw blurRad="38100" dist="38100" dir="2700000" algn="tl">
                <a:srgbClr val="000000">
                  <a:alpha val="43137"/>
                </a:srgbClr>
              </a:outerShdw>
            </a:effectLst>
          </a:endParaRPr>
        </a:p>
      </dsp:txBody>
      <dsp:txXfrm rot="16200000">
        <a:off x="1192517" y="-1192517"/>
        <a:ext cx="1701189" cy="4086224"/>
      </dsp:txXfrm>
    </dsp:sp>
    <dsp:sp modelId="{F46B0FB9-EF59-2047-94CE-DAA734C3FEC7}">
      <dsp:nvSpPr>
        <dsp:cNvPr id="0" name=""/>
        <dsp:cNvSpPr/>
      </dsp:nvSpPr>
      <dsp:spPr>
        <a:xfrm>
          <a:off x="4086224" y="0"/>
          <a:ext cx="4086224" cy="2268251"/>
        </a:xfrm>
        <a:prstGeom prst="round1Rect">
          <a:avLst/>
        </a:prstGeom>
        <a:solidFill>
          <a:srgbClr val="CC66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lvl="0" algn="r" defTabSz="800100">
            <a:lnSpc>
              <a:spcPct val="90000"/>
            </a:lnSpc>
            <a:spcBef>
              <a:spcPct val="0"/>
            </a:spcBef>
            <a:spcAft>
              <a:spcPct val="35000"/>
            </a:spcAft>
          </a:pPr>
          <a:r>
            <a:rPr lang="en-US" sz="1800" b="1" kern="1200" dirty="0" smtClean="0">
              <a:solidFill>
                <a:schemeClr val="bg1"/>
              </a:solidFill>
              <a:effectLst>
                <a:outerShdw blurRad="38100" dist="38100" dir="2700000" algn="tl">
                  <a:srgbClr val="000000">
                    <a:alpha val="43137"/>
                  </a:srgbClr>
                </a:outerShdw>
              </a:effectLst>
            </a:rPr>
            <a:t>More than 7517 km long coastline with about 200 major &amp; non-major ports</a:t>
          </a:r>
        </a:p>
      </dsp:txBody>
      <dsp:txXfrm>
        <a:off x="4086224" y="0"/>
        <a:ext cx="4086224" cy="1701189"/>
      </dsp:txXfrm>
    </dsp:sp>
    <dsp:sp modelId="{06E33EE1-7C67-B749-960C-13858CD43175}">
      <dsp:nvSpPr>
        <dsp:cNvPr id="0" name=""/>
        <dsp:cNvSpPr/>
      </dsp:nvSpPr>
      <dsp:spPr>
        <a:xfrm rot="10800000">
          <a:off x="0" y="2268251"/>
          <a:ext cx="4086224" cy="2268251"/>
        </a:xfrm>
        <a:prstGeom prst="round1Rect">
          <a:avLst/>
        </a:prstGeom>
        <a:solidFill>
          <a:srgbClr val="CC66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b" anchorCtr="0">
          <a:noAutofit/>
        </a:bodyPr>
        <a:lstStyle/>
        <a:p>
          <a:pPr lvl="0" algn="l" defTabSz="800100">
            <a:lnSpc>
              <a:spcPct val="90000"/>
            </a:lnSpc>
            <a:spcBef>
              <a:spcPct val="0"/>
            </a:spcBef>
            <a:spcAft>
              <a:spcPct val="35000"/>
            </a:spcAft>
          </a:pPr>
          <a:r>
            <a:rPr lang="en-IN" sz="1800" b="1" kern="1200" dirty="0" smtClean="0">
              <a:effectLst>
                <a:outerShdw blurRad="38100" dist="38100" dir="2700000" algn="tl">
                  <a:srgbClr val="000000">
                    <a:alpha val="43137"/>
                  </a:srgbClr>
                </a:outerShdw>
              </a:effectLst>
            </a:rPr>
            <a:t>Seaborne trade has grown at                      twice the global growth rate </a:t>
          </a:r>
        </a:p>
        <a:p>
          <a:pPr lvl="0" algn="l" defTabSz="800100">
            <a:lnSpc>
              <a:spcPct val="90000"/>
            </a:lnSpc>
            <a:spcBef>
              <a:spcPct val="0"/>
            </a:spcBef>
            <a:spcAft>
              <a:spcPct val="35000"/>
            </a:spcAft>
          </a:pPr>
          <a:r>
            <a:rPr lang="en-IN" sz="1800" b="1" kern="1200" dirty="0" smtClean="0">
              <a:effectLst>
                <a:outerShdw blurRad="38100" dist="38100" dir="2700000" algn="tl">
                  <a:srgbClr val="000000">
                    <a:alpha val="43137"/>
                  </a:srgbClr>
                </a:outerShdw>
              </a:effectLst>
            </a:rPr>
            <a:t>More than 35,000 vessels call annually</a:t>
          </a:r>
        </a:p>
      </dsp:txBody>
      <dsp:txXfrm rot="10800000">
        <a:off x="0" y="2835314"/>
        <a:ext cx="4086224" cy="1701189"/>
      </dsp:txXfrm>
    </dsp:sp>
    <dsp:sp modelId="{FA69AFD3-1D0C-B14D-AF96-E0C9FE46D294}">
      <dsp:nvSpPr>
        <dsp:cNvPr id="0" name=""/>
        <dsp:cNvSpPr/>
      </dsp:nvSpPr>
      <dsp:spPr>
        <a:xfrm rot="5400000">
          <a:off x="4995211" y="1359265"/>
          <a:ext cx="2268251" cy="4086224"/>
        </a:xfrm>
        <a:prstGeom prst="round1Rect">
          <a:avLst/>
        </a:prstGeom>
        <a:solidFill>
          <a:schemeClr val="bg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b" anchorCtr="0">
          <a:noAutofit/>
        </a:bodyPr>
        <a:lstStyle/>
        <a:p>
          <a:pPr lvl="0" algn="r" defTabSz="80010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rPr>
            <a:t>Plans to create port capacity of around 3200 MMT to handle the expected traffic of about 2500 MMT by 2020</a:t>
          </a:r>
          <a:endParaRPr lang="en-US" sz="1800" b="1" kern="1200" dirty="0">
            <a:solidFill>
              <a:schemeClr val="bg1"/>
            </a:solidFill>
            <a:effectLst>
              <a:outerShdw blurRad="38100" dist="38100" dir="2700000" algn="tl">
                <a:srgbClr val="000000">
                  <a:alpha val="43137"/>
                </a:srgbClr>
              </a:outerShdw>
            </a:effectLst>
          </a:endParaRPr>
        </a:p>
      </dsp:txBody>
      <dsp:txXfrm rot="5400000">
        <a:off x="5278742" y="1642796"/>
        <a:ext cx="1701189" cy="4086224"/>
      </dsp:txXfrm>
    </dsp:sp>
    <dsp:sp modelId="{1FD9750B-DBC3-924A-9EEF-9CAA97013B36}">
      <dsp:nvSpPr>
        <dsp:cNvPr id="0" name=""/>
        <dsp:cNvSpPr/>
      </dsp:nvSpPr>
      <dsp:spPr>
        <a:xfrm>
          <a:off x="2860357" y="1701188"/>
          <a:ext cx="2451735" cy="1134125"/>
        </a:xfrm>
        <a:prstGeom prst="roundRect">
          <a:avLst/>
        </a:prstGeom>
        <a:solidFill>
          <a:schemeClr val="tx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dirty="0" smtClean="0">
              <a:solidFill>
                <a:srgbClr val="FFC000"/>
              </a:solidFill>
              <a:effectLst>
                <a:outerShdw blurRad="38100" dist="38100" dir="2700000" algn="tl">
                  <a:srgbClr val="000000">
                    <a:alpha val="43137"/>
                  </a:srgbClr>
                </a:outerShdw>
              </a:effectLst>
            </a:rPr>
            <a:t>Advantage India</a:t>
          </a:r>
          <a:endParaRPr lang="en-US" sz="3000" b="1" kern="1200" dirty="0">
            <a:solidFill>
              <a:srgbClr val="FFC000"/>
            </a:solidFill>
            <a:effectLst>
              <a:outerShdw blurRad="38100" dist="38100" dir="2700000" algn="tl">
                <a:srgbClr val="000000">
                  <a:alpha val="43137"/>
                </a:srgbClr>
              </a:outerShdw>
            </a:effectLst>
          </a:endParaRPr>
        </a:p>
      </dsp:txBody>
      <dsp:txXfrm>
        <a:off x="2860357" y="1701188"/>
        <a:ext cx="2451735" cy="113412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2D2DC9-75BD-7141-BE7F-37BB3FF26C6B}">
      <dsp:nvSpPr>
        <dsp:cNvPr id="0" name=""/>
        <dsp:cNvSpPr/>
      </dsp:nvSpPr>
      <dsp:spPr>
        <a:xfrm>
          <a:off x="3934760" y="3039953"/>
          <a:ext cx="2208436" cy="1430566"/>
        </a:xfrm>
        <a:prstGeom prst="roundRect">
          <a:avLst>
            <a:gd name="adj" fmla="val 10000"/>
          </a:avLst>
        </a:prstGeom>
        <a:solidFill>
          <a:schemeClr val="accent6">
            <a:lumMod val="75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b" anchorCtr="0">
          <a:noAutofit/>
        </a:bodyPr>
        <a:lstStyle/>
        <a:p>
          <a:pPr marL="171450" lvl="1" indent="-171450" algn="l" defTabSz="711200">
            <a:lnSpc>
              <a:spcPct val="90000"/>
            </a:lnSpc>
            <a:spcBef>
              <a:spcPct val="0"/>
            </a:spcBef>
            <a:spcAft>
              <a:spcPct val="15000"/>
            </a:spcAft>
            <a:buChar char="••"/>
          </a:pPr>
          <a:r>
            <a:rPr lang="en-US" sz="1600" b="1" kern="1200" dirty="0" smtClean="0"/>
            <a:t>157.9 MMT</a:t>
          </a:r>
          <a:endParaRPr lang="en-US" sz="1600" b="1" kern="1200" dirty="0"/>
        </a:p>
        <a:p>
          <a:pPr marL="171450" lvl="1" indent="-171450" algn="l" defTabSz="711200">
            <a:lnSpc>
              <a:spcPct val="90000"/>
            </a:lnSpc>
            <a:spcBef>
              <a:spcPct val="0"/>
            </a:spcBef>
            <a:spcAft>
              <a:spcPct val="15000"/>
            </a:spcAft>
            <a:buChar char="••"/>
          </a:pPr>
          <a:r>
            <a:rPr lang="en-US" sz="1600" b="1" kern="1200" dirty="0" smtClean="0"/>
            <a:t>CAGR 3.0%</a:t>
          </a:r>
          <a:endParaRPr lang="en-US" sz="1600" b="1" kern="1200" dirty="0"/>
        </a:p>
      </dsp:txBody>
      <dsp:txXfrm>
        <a:off x="4597291" y="3397595"/>
        <a:ext cx="1545905" cy="1072924"/>
      </dsp:txXfrm>
    </dsp:sp>
    <dsp:sp modelId="{2ADF401E-F839-0547-8AC1-7CFCDAFC2FCF}">
      <dsp:nvSpPr>
        <dsp:cNvPr id="0" name=""/>
        <dsp:cNvSpPr/>
      </dsp:nvSpPr>
      <dsp:spPr>
        <a:xfrm>
          <a:off x="331521" y="3039953"/>
          <a:ext cx="2208436" cy="1430566"/>
        </a:xfrm>
        <a:prstGeom prst="roundRect">
          <a:avLst>
            <a:gd name="adj" fmla="val 10000"/>
          </a:avLst>
        </a:prstGeom>
        <a:solidFill>
          <a:schemeClr val="accent6">
            <a:lumMod val="75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b" anchorCtr="0">
          <a:noAutofit/>
        </a:bodyPr>
        <a:lstStyle/>
        <a:p>
          <a:pPr marL="171450" lvl="1" indent="-171450" algn="l" defTabSz="711200">
            <a:lnSpc>
              <a:spcPct val="90000"/>
            </a:lnSpc>
            <a:spcBef>
              <a:spcPct val="0"/>
            </a:spcBef>
            <a:spcAft>
              <a:spcPct val="15000"/>
            </a:spcAft>
            <a:buChar char="••"/>
          </a:pPr>
          <a:r>
            <a:rPr lang="en-US" sz="1600" b="1" kern="1200" dirty="0" smtClean="0"/>
            <a:t>270.3 MMT</a:t>
          </a:r>
          <a:endParaRPr lang="en-US" sz="1600" b="1" kern="1200" dirty="0"/>
        </a:p>
        <a:p>
          <a:pPr marL="171450" lvl="1" indent="-171450" algn="l" defTabSz="711200">
            <a:lnSpc>
              <a:spcPct val="90000"/>
            </a:lnSpc>
            <a:spcBef>
              <a:spcPct val="0"/>
            </a:spcBef>
            <a:spcAft>
              <a:spcPct val="15000"/>
            </a:spcAft>
            <a:buChar char="••"/>
          </a:pPr>
          <a:r>
            <a:rPr lang="en-US" sz="1600" b="1" kern="1200" dirty="0" smtClean="0"/>
            <a:t>CAGR 15%</a:t>
          </a:r>
          <a:endParaRPr lang="en-US" sz="1600" b="1" kern="1200" dirty="0"/>
        </a:p>
      </dsp:txBody>
      <dsp:txXfrm>
        <a:off x="331521" y="3397595"/>
        <a:ext cx="1545905" cy="1072924"/>
      </dsp:txXfrm>
    </dsp:sp>
    <dsp:sp modelId="{7DCBDAB1-0D42-0043-AB4A-DC056BD524CA}">
      <dsp:nvSpPr>
        <dsp:cNvPr id="0" name=""/>
        <dsp:cNvSpPr/>
      </dsp:nvSpPr>
      <dsp:spPr>
        <a:xfrm>
          <a:off x="3934760" y="0"/>
          <a:ext cx="2208436" cy="1430566"/>
        </a:xfrm>
        <a:prstGeom prst="roundRect">
          <a:avLst>
            <a:gd name="adj" fmla="val 10000"/>
          </a:avLst>
        </a:prstGeom>
        <a:solidFill>
          <a:schemeClr val="accent6">
            <a:lumMod val="75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smtClean="0"/>
            <a:t>579.6 MMT</a:t>
          </a:r>
          <a:endParaRPr lang="en-US" sz="1600" b="1" kern="1200" dirty="0"/>
        </a:p>
        <a:p>
          <a:pPr marL="171450" lvl="1" indent="-171450" algn="l" defTabSz="711200">
            <a:lnSpc>
              <a:spcPct val="90000"/>
            </a:lnSpc>
            <a:spcBef>
              <a:spcPct val="0"/>
            </a:spcBef>
            <a:spcAft>
              <a:spcPct val="15000"/>
            </a:spcAft>
            <a:buChar char="••"/>
          </a:pPr>
          <a:r>
            <a:rPr lang="en-US" sz="1600" b="1" kern="1200" dirty="0" smtClean="0"/>
            <a:t>CAGR 6.9%</a:t>
          </a:r>
          <a:endParaRPr lang="en-US" sz="1600" b="1" kern="1200" dirty="0"/>
        </a:p>
      </dsp:txBody>
      <dsp:txXfrm>
        <a:off x="4597291" y="0"/>
        <a:ext cx="1545905" cy="1072924"/>
      </dsp:txXfrm>
    </dsp:sp>
    <dsp:sp modelId="{65D650C0-959A-9449-9E7F-6E6D566A11AB}">
      <dsp:nvSpPr>
        <dsp:cNvPr id="0" name=""/>
        <dsp:cNvSpPr/>
      </dsp:nvSpPr>
      <dsp:spPr>
        <a:xfrm>
          <a:off x="331521" y="0"/>
          <a:ext cx="2208436" cy="1430566"/>
        </a:xfrm>
        <a:prstGeom prst="roundRect">
          <a:avLst>
            <a:gd name="adj" fmla="val 10000"/>
          </a:avLst>
        </a:prstGeom>
        <a:solidFill>
          <a:schemeClr val="accent6">
            <a:lumMod val="75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1" indent="0" algn="l" defTabSz="711200">
            <a:lnSpc>
              <a:spcPct val="90000"/>
            </a:lnSpc>
            <a:spcBef>
              <a:spcPct val="0"/>
            </a:spcBef>
            <a:spcAft>
              <a:spcPct val="15000"/>
            </a:spcAft>
            <a:buChar char="••"/>
            <a:tabLst>
              <a:tab pos="1136650" algn="l"/>
            </a:tabLst>
          </a:pPr>
          <a:r>
            <a:rPr lang="en-US" sz="1600" b="1" kern="1200" dirty="0" smtClean="0"/>
            <a:t>123.2 MMT</a:t>
          </a:r>
          <a:endParaRPr lang="en-US" sz="1600" b="1" kern="1200" dirty="0"/>
        </a:p>
        <a:p>
          <a:pPr marL="0" lvl="1" indent="0" algn="l" defTabSz="711200">
            <a:lnSpc>
              <a:spcPct val="90000"/>
            </a:lnSpc>
            <a:spcBef>
              <a:spcPct val="0"/>
            </a:spcBef>
            <a:spcAft>
              <a:spcPct val="15000"/>
            </a:spcAft>
            <a:buChar char="••"/>
            <a:tabLst>
              <a:tab pos="1136650" algn="l"/>
            </a:tabLst>
          </a:pPr>
          <a:r>
            <a:rPr lang="en-US" sz="1600" b="1" kern="1200" dirty="0" smtClean="0"/>
            <a:t>CAGR 5.9%</a:t>
          </a:r>
          <a:endParaRPr lang="en-US" sz="1600" b="1" kern="1200" dirty="0"/>
        </a:p>
      </dsp:txBody>
      <dsp:txXfrm>
        <a:off x="331521" y="0"/>
        <a:ext cx="1545905" cy="1072924"/>
      </dsp:txXfrm>
    </dsp:sp>
    <dsp:sp modelId="{D2E0292F-BA35-BC45-8A78-4194618662D2}">
      <dsp:nvSpPr>
        <dsp:cNvPr id="0" name=""/>
        <dsp:cNvSpPr/>
      </dsp:nvSpPr>
      <dsp:spPr>
        <a:xfrm>
          <a:off x="1156764" y="254819"/>
          <a:ext cx="2136045" cy="1935735"/>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Containers</a:t>
          </a:r>
          <a:endParaRPr lang="en-US" sz="1800" b="1" kern="1200" dirty="0"/>
        </a:p>
      </dsp:txBody>
      <dsp:txXfrm>
        <a:off x="1156764" y="254819"/>
        <a:ext cx="2136045" cy="1935735"/>
      </dsp:txXfrm>
    </dsp:sp>
    <dsp:sp modelId="{3511D2C3-21E5-4940-8797-19B5B295A966}">
      <dsp:nvSpPr>
        <dsp:cNvPr id="0" name=""/>
        <dsp:cNvSpPr/>
      </dsp:nvSpPr>
      <dsp:spPr>
        <a:xfrm rot="5400000">
          <a:off x="3489517" y="152535"/>
          <a:ext cx="1935735" cy="2111887"/>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Crude</a:t>
          </a:r>
          <a:r>
            <a:rPr lang="en-US" sz="2000" kern="1200" dirty="0" smtClean="0"/>
            <a:t> &amp; </a:t>
          </a:r>
          <a:r>
            <a:rPr lang="en-US" sz="2000" b="1" kern="1200" dirty="0" smtClean="0"/>
            <a:t>POL</a:t>
          </a:r>
          <a:endParaRPr lang="en-US" sz="2000" b="1" kern="1200" dirty="0"/>
        </a:p>
      </dsp:txBody>
      <dsp:txXfrm rot="5400000">
        <a:off x="3489517" y="152535"/>
        <a:ext cx="1935735" cy="2111887"/>
      </dsp:txXfrm>
    </dsp:sp>
    <dsp:sp modelId="{4F5C5AE8-9B4E-3146-91B4-B2F7BC80AD59}">
      <dsp:nvSpPr>
        <dsp:cNvPr id="0" name=""/>
        <dsp:cNvSpPr/>
      </dsp:nvSpPr>
      <dsp:spPr>
        <a:xfrm rot="10800000">
          <a:off x="3409116" y="2295935"/>
          <a:ext cx="2088251" cy="1935735"/>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Other Cargoes</a:t>
          </a:r>
          <a:endParaRPr lang="en-US" sz="2000" b="1" kern="1200" dirty="0"/>
        </a:p>
      </dsp:txBody>
      <dsp:txXfrm rot="10800000">
        <a:off x="3409116" y="2295935"/>
        <a:ext cx="2088251" cy="1935735"/>
      </dsp:txXfrm>
    </dsp:sp>
    <dsp:sp modelId="{22EB7457-4F40-CB41-93AF-FE342413541B}">
      <dsp:nvSpPr>
        <dsp:cNvPr id="0" name=""/>
        <dsp:cNvSpPr/>
      </dsp:nvSpPr>
      <dsp:spPr>
        <a:xfrm rot="16200000">
          <a:off x="1256919" y="2179810"/>
          <a:ext cx="1935735" cy="2136045"/>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Coal</a:t>
          </a:r>
          <a:endParaRPr lang="en-US" sz="1600" b="1" kern="1200" dirty="0"/>
        </a:p>
      </dsp:txBody>
      <dsp:txXfrm rot="16200000">
        <a:off x="1256919" y="2179810"/>
        <a:ext cx="1935735" cy="2136045"/>
      </dsp:txXfrm>
    </dsp:sp>
    <dsp:sp modelId="{21CF4D1E-FDEA-264F-867C-0F34AC56978E}">
      <dsp:nvSpPr>
        <dsp:cNvPr id="0" name=""/>
        <dsp:cNvSpPr/>
      </dsp:nvSpPr>
      <dsp:spPr>
        <a:xfrm>
          <a:off x="3014894" y="1773994"/>
          <a:ext cx="668342" cy="581167"/>
        </a:xfrm>
        <a:prstGeom prst="circular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FAC62528-2F67-9D4E-B09F-65B680DAC8B0}">
      <dsp:nvSpPr>
        <dsp:cNvPr id="0" name=""/>
        <dsp:cNvSpPr/>
      </dsp:nvSpPr>
      <dsp:spPr>
        <a:xfrm rot="10800000">
          <a:off x="3014894" y="1997520"/>
          <a:ext cx="668342" cy="581167"/>
        </a:xfrm>
        <a:prstGeom prst="circular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F11457-4A57-4992-888C-85F917F1A87E}">
      <dsp:nvSpPr>
        <dsp:cNvPr id="0" name=""/>
        <dsp:cNvSpPr/>
      </dsp:nvSpPr>
      <dsp:spPr>
        <a:xfrm>
          <a:off x="6893489" y="758957"/>
          <a:ext cx="2010727" cy="20108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B374E2-AFA6-4E48-B7CF-0693EA5B9CEE}">
      <dsp:nvSpPr>
        <dsp:cNvPr id="0" name=""/>
        <dsp:cNvSpPr/>
      </dsp:nvSpPr>
      <dsp:spPr>
        <a:xfrm>
          <a:off x="6960743" y="825996"/>
          <a:ext cx="1877081" cy="1876751"/>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b="1" kern="1200" dirty="0"/>
            <a:t>OCT'19</a:t>
          </a:r>
        </a:p>
        <a:p>
          <a:pPr lvl="0" algn="ctr" defTabSz="533400">
            <a:lnSpc>
              <a:spcPct val="90000"/>
            </a:lnSpc>
            <a:spcBef>
              <a:spcPct val="0"/>
            </a:spcBef>
            <a:spcAft>
              <a:spcPct val="35000"/>
            </a:spcAft>
          </a:pPr>
          <a:r>
            <a:rPr lang="en-IN" sz="1200" b="1" kern="1200" dirty="0"/>
            <a:t>Receipt of 1st batch of VLSFO at all Port Locations</a:t>
          </a:r>
        </a:p>
      </dsp:txBody>
      <dsp:txXfrm>
        <a:off x="7228898" y="1094154"/>
        <a:ext cx="1340772" cy="1340436"/>
      </dsp:txXfrm>
    </dsp:sp>
    <dsp:sp modelId="{45158928-1EE7-4DDE-9E83-F3A6233312F9}">
      <dsp:nvSpPr>
        <dsp:cNvPr id="0" name=""/>
        <dsp:cNvSpPr/>
      </dsp:nvSpPr>
      <dsp:spPr>
        <a:xfrm rot="2700000">
          <a:off x="4806869" y="758815"/>
          <a:ext cx="2010760" cy="2010760"/>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0990FB-F85E-444B-8A06-7B48773F6E4D}">
      <dsp:nvSpPr>
        <dsp:cNvPr id="0" name=""/>
        <dsp:cNvSpPr/>
      </dsp:nvSpPr>
      <dsp:spPr>
        <a:xfrm>
          <a:off x="4882762" y="825996"/>
          <a:ext cx="1877081" cy="1876751"/>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b="1" kern="1200" dirty="0"/>
            <a:t>SEP'19</a:t>
          </a:r>
        </a:p>
        <a:p>
          <a:pPr lvl="0" algn="ctr" defTabSz="533400">
            <a:lnSpc>
              <a:spcPct val="90000"/>
            </a:lnSpc>
            <a:spcBef>
              <a:spcPct val="0"/>
            </a:spcBef>
            <a:spcAft>
              <a:spcPct val="35000"/>
            </a:spcAft>
          </a:pPr>
          <a:r>
            <a:rPr lang="en-IN" sz="1200" b="1" kern="1200" dirty="0"/>
            <a:t>Production of 1st VLSFO batch at Refinery</a:t>
          </a:r>
        </a:p>
      </dsp:txBody>
      <dsp:txXfrm>
        <a:off x="5150916" y="1094154"/>
        <a:ext cx="1340772" cy="1340436"/>
      </dsp:txXfrm>
    </dsp:sp>
    <dsp:sp modelId="{A977AFCF-58D7-498F-B573-7E4BAFF3ED00}">
      <dsp:nvSpPr>
        <dsp:cNvPr id="0" name=""/>
        <dsp:cNvSpPr/>
      </dsp:nvSpPr>
      <dsp:spPr>
        <a:xfrm rot="2700000">
          <a:off x="2737509" y="758815"/>
          <a:ext cx="2010760" cy="2010760"/>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57F1EB-3CA6-4A14-9D61-EFB8243AAC03}">
      <dsp:nvSpPr>
        <dsp:cNvPr id="0" name=""/>
        <dsp:cNvSpPr/>
      </dsp:nvSpPr>
      <dsp:spPr>
        <a:xfrm>
          <a:off x="2804780" y="825996"/>
          <a:ext cx="1877081" cy="1876751"/>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b="1" kern="1200" dirty="0" smtClean="0"/>
            <a:t>SEP'19</a:t>
          </a:r>
          <a:endParaRPr lang="en-IN" sz="1200" b="1" kern="1200" dirty="0"/>
        </a:p>
        <a:p>
          <a:pPr lvl="0" algn="ctr" defTabSz="533400">
            <a:lnSpc>
              <a:spcPct val="90000"/>
            </a:lnSpc>
            <a:spcBef>
              <a:spcPct val="0"/>
            </a:spcBef>
            <a:spcAft>
              <a:spcPct val="35000"/>
            </a:spcAft>
          </a:pPr>
          <a:r>
            <a:rPr lang="en-IN" sz="1200" b="1" kern="1200" dirty="0"/>
            <a:t>Internal cleaning &amp; readiness of Tanks &amp; Pipelines for </a:t>
          </a:r>
          <a:r>
            <a:rPr lang="en-IN" sz="1200" b="1" kern="1200" dirty="0" smtClean="0"/>
            <a:t>VLSFO </a:t>
          </a:r>
          <a:r>
            <a:rPr lang="en-IN" sz="1200" b="1" kern="1200" dirty="0"/>
            <a:t>receipt</a:t>
          </a:r>
        </a:p>
      </dsp:txBody>
      <dsp:txXfrm>
        <a:off x="3072934" y="1094154"/>
        <a:ext cx="1340772" cy="1340436"/>
      </dsp:txXfrm>
    </dsp:sp>
    <dsp:sp modelId="{3055370C-756B-489D-AC85-DF9DE6AB675D}">
      <dsp:nvSpPr>
        <dsp:cNvPr id="0" name=""/>
        <dsp:cNvSpPr/>
      </dsp:nvSpPr>
      <dsp:spPr>
        <a:xfrm rot="2700000">
          <a:off x="659527" y="758815"/>
          <a:ext cx="2010760" cy="2010760"/>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8276B9-EFC4-4459-BA0A-6DE123FB7D77}">
      <dsp:nvSpPr>
        <dsp:cNvPr id="0" name=""/>
        <dsp:cNvSpPr/>
      </dsp:nvSpPr>
      <dsp:spPr>
        <a:xfrm>
          <a:off x="726798" y="825996"/>
          <a:ext cx="1877081" cy="1876751"/>
        </a:xfrm>
        <a:prstGeom prst="ellipse">
          <a:avLst/>
        </a:prstGeom>
        <a:solidFill>
          <a:schemeClr val="lt1">
            <a:alpha val="90000"/>
            <a:hueOff val="0"/>
            <a:satOff val="0"/>
            <a:lumOff val="0"/>
            <a:alphaOff val="0"/>
          </a:schemeClr>
        </a:solidFill>
        <a:ln w="25400" cap="flat" cmpd="sng" algn="ctr">
          <a:solidFill>
            <a:schemeClr val="accent1"/>
          </a:solidFill>
          <a:prstDash val="solid"/>
          <a:bevel/>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b="1" kern="1200" dirty="0"/>
            <a:t>NOV'18</a:t>
          </a:r>
        </a:p>
        <a:p>
          <a:pPr lvl="0" algn="ctr" defTabSz="533400">
            <a:lnSpc>
              <a:spcPct val="90000"/>
            </a:lnSpc>
            <a:spcBef>
              <a:spcPct val="0"/>
            </a:spcBef>
            <a:spcAft>
              <a:spcPct val="35000"/>
            </a:spcAft>
          </a:pPr>
          <a:r>
            <a:rPr lang="en-IN" sz="1200" b="1" kern="1200" dirty="0"/>
            <a:t>Specs finalization considering </a:t>
          </a:r>
          <a:r>
            <a:rPr lang="en-IN" sz="1200" b="1" kern="1200" dirty="0" err="1"/>
            <a:t>infrastucture</a:t>
          </a:r>
          <a:r>
            <a:rPr lang="en-IN" sz="1200" b="1" kern="1200" dirty="0"/>
            <a:t> &amp; operations feasibility</a:t>
          </a:r>
        </a:p>
      </dsp:txBody>
      <dsp:txXfrm>
        <a:off x="994952" y="1094154"/>
        <a:ext cx="1340772" cy="1340436"/>
      </dsp:txXfrm>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a:extLst>
              <a:ext uri="{FF2B5EF4-FFF2-40B4-BE49-F238E27FC236}"/>
            </a:extLst>
          </p:cNvPr>
          <p:cNvSpPr>
            <a:spLocks noGrp="1" noChangeArrowheads="1"/>
          </p:cNvSpPr>
          <p:nvPr>
            <p:ph type="hdr" sz="quarter"/>
          </p:nvPr>
        </p:nvSpPr>
        <p:spPr bwMode="auto">
          <a:xfrm>
            <a:off x="0" y="0"/>
            <a:ext cx="2922588" cy="495300"/>
          </a:xfrm>
          <a:prstGeom prst="rect">
            <a:avLst/>
          </a:prstGeom>
          <a:noFill/>
          <a:ln w="9525">
            <a:noFill/>
            <a:miter lim="800000"/>
            <a:headEnd/>
            <a:tailEnd/>
          </a:ln>
          <a:effectLst/>
        </p:spPr>
        <p:txBody>
          <a:bodyPr vert="horz" wrap="square" lIns="94548" tIns="47273" rIns="94548" bIns="47273" numCol="1" anchor="t" anchorCtr="0" compatLnSpc="1">
            <a:prstTxWarp prst="textNoShape">
              <a:avLst/>
            </a:prstTxWarp>
          </a:bodyPr>
          <a:lstStyle>
            <a:lvl1pPr defTabSz="946150" eaLnBrk="1" hangingPunct="1">
              <a:defRPr sz="1200">
                <a:latin typeface="Times New Roman" charset="0"/>
              </a:defRPr>
            </a:lvl1pPr>
          </a:lstStyle>
          <a:p>
            <a:pPr>
              <a:defRPr/>
            </a:pPr>
            <a:endParaRPr lang="en-US"/>
          </a:p>
        </p:txBody>
      </p:sp>
      <p:sp>
        <p:nvSpPr>
          <p:cNvPr id="66563" name="Rectangle 3">
            <a:extLst>
              <a:ext uri="{FF2B5EF4-FFF2-40B4-BE49-F238E27FC236}"/>
            </a:extLst>
          </p:cNvPr>
          <p:cNvSpPr>
            <a:spLocks noGrp="1" noChangeArrowheads="1"/>
          </p:cNvSpPr>
          <p:nvPr>
            <p:ph type="dt" sz="quarter" idx="1"/>
          </p:nvPr>
        </p:nvSpPr>
        <p:spPr bwMode="auto">
          <a:xfrm>
            <a:off x="3821113" y="0"/>
            <a:ext cx="2922587" cy="495300"/>
          </a:xfrm>
          <a:prstGeom prst="rect">
            <a:avLst/>
          </a:prstGeom>
          <a:noFill/>
          <a:ln w="9525">
            <a:noFill/>
            <a:miter lim="800000"/>
            <a:headEnd/>
            <a:tailEnd/>
          </a:ln>
          <a:effectLst/>
        </p:spPr>
        <p:txBody>
          <a:bodyPr vert="horz" wrap="square" lIns="94548" tIns="47273" rIns="94548" bIns="47273" numCol="1" anchor="t" anchorCtr="0" compatLnSpc="1">
            <a:prstTxWarp prst="textNoShape">
              <a:avLst/>
            </a:prstTxWarp>
          </a:bodyPr>
          <a:lstStyle>
            <a:lvl1pPr algn="r" defTabSz="946150" eaLnBrk="1" hangingPunct="1">
              <a:defRPr sz="1200">
                <a:latin typeface="Times New Roman" charset="0"/>
              </a:defRPr>
            </a:lvl1pPr>
          </a:lstStyle>
          <a:p>
            <a:pPr>
              <a:defRPr/>
            </a:pPr>
            <a:endParaRPr lang="en-US"/>
          </a:p>
        </p:txBody>
      </p:sp>
      <p:sp>
        <p:nvSpPr>
          <p:cNvPr id="66564" name="Rectangle 4">
            <a:extLst>
              <a:ext uri="{FF2B5EF4-FFF2-40B4-BE49-F238E27FC236}"/>
            </a:extLst>
          </p:cNvPr>
          <p:cNvSpPr>
            <a:spLocks noGrp="1" noChangeArrowheads="1"/>
          </p:cNvSpPr>
          <p:nvPr>
            <p:ph type="ftr" sz="quarter" idx="2"/>
          </p:nvPr>
        </p:nvSpPr>
        <p:spPr bwMode="auto">
          <a:xfrm>
            <a:off x="0" y="9380538"/>
            <a:ext cx="2922588" cy="495300"/>
          </a:xfrm>
          <a:prstGeom prst="rect">
            <a:avLst/>
          </a:prstGeom>
          <a:noFill/>
          <a:ln w="9525">
            <a:noFill/>
            <a:miter lim="800000"/>
            <a:headEnd/>
            <a:tailEnd/>
          </a:ln>
          <a:effectLst/>
        </p:spPr>
        <p:txBody>
          <a:bodyPr vert="horz" wrap="square" lIns="94548" tIns="47273" rIns="94548" bIns="47273" numCol="1" anchor="b" anchorCtr="0" compatLnSpc="1">
            <a:prstTxWarp prst="textNoShape">
              <a:avLst/>
            </a:prstTxWarp>
          </a:bodyPr>
          <a:lstStyle>
            <a:lvl1pPr defTabSz="946150" eaLnBrk="1" hangingPunct="1">
              <a:defRPr sz="1200">
                <a:latin typeface="Times New Roman" charset="0"/>
              </a:defRPr>
            </a:lvl1pPr>
          </a:lstStyle>
          <a:p>
            <a:pPr>
              <a:defRPr/>
            </a:pPr>
            <a:endParaRPr lang="en-US"/>
          </a:p>
        </p:txBody>
      </p:sp>
      <p:sp>
        <p:nvSpPr>
          <p:cNvPr id="66565" name="Rectangle 5">
            <a:extLst>
              <a:ext uri="{FF2B5EF4-FFF2-40B4-BE49-F238E27FC236}"/>
            </a:extLst>
          </p:cNvPr>
          <p:cNvSpPr>
            <a:spLocks noGrp="1" noChangeArrowheads="1"/>
          </p:cNvSpPr>
          <p:nvPr>
            <p:ph type="sldNum" sz="quarter" idx="3"/>
          </p:nvPr>
        </p:nvSpPr>
        <p:spPr bwMode="auto">
          <a:xfrm>
            <a:off x="3821113" y="9380538"/>
            <a:ext cx="2922587" cy="495300"/>
          </a:xfrm>
          <a:prstGeom prst="rect">
            <a:avLst/>
          </a:prstGeom>
          <a:noFill/>
          <a:ln w="9525">
            <a:noFill/>
            <a:miter lim="800000"/>
            <a:headEnd/>
            <a:tailEnd/>
          </a:ln>
          <a:effectLst/>
        </p:spPr>
        <p:txBody>
          <a:bodyPr vert="horz" wrap="square" lIns="94548" tIns="47273" rIns="94548" bIns="47273" numCol="1" anchor="b" anchorCtr="0" compatLnSpc="1">
            <a:prstTxWarp prst="textNoShape">
              <a:avLst/>
            </a:prstTxWarp>
          </a:bodyPr>
          <a:lstStyle>
            <a:lvl1pPr algn="r" defTabSz="946150" eaLnBrk="1" hangingPunct="1">
              <a:defRPr sz="1200" smtClean="0"/>
            </a:lvl1pPr>
          </a:lstStyle>
          <a:p>
            <a:pPr>
              <a:defRPr/>
            </a:pPr>
            <a:fld id="{FCE238AB-7CF4-411C-9CB0-882A8B0DB8D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extLst>
          </p:cNvPr>
          <p:cNvSpPr>
            <a:spLocks noGrp="1" noChangeArrowheads="1"/>
          </p:cNvSpPr>
          <p:nvPr>
            <p:ph type="hdr" sz="quarter"/>
          </p:nvPr>
        </p:nvSpPr>
        <p:spPr bwMode="auto">
          <a:xfrm>
            <a:off x="0" y="0"/>
            <a:ext cx="2922588" cy="495300"/>
          </a:xfrm>
          <a:prstGeom prst="rect">
            <a:avLst/>
          </a:prstGeom>
          <a:noFill/>
          <a:ln w="9525">
            <a:noFill/>
            <a:miter lim="800000"/>
            <a:headEnd/>
            <a:tailEnd/>
          </a:ln>
          <a:effectLst/>
        </p:spPr>
        <p:txBody>
          <a:bodyPr vert="horz" wrap="square" lIns="94548" tIns="47273" rIns="94548" bIns="47273" numCol="1" anchor="t" anchorCtr="0" compatLnSpc="1">
            <a:prstTxWarp prst="textNoShape">
              <a:avLst/>
            </a:prstTxWarp>
          </a:bodyPr>
          <a:lstStyle>
            <a:lvl1pPr defTabSz="946150" eaLnBrk="1" hangingPunct="1">
              <a:defRPr sz="1200">
                <a:latin typeface="Times New Roman" charset="0"/>
              </a:defRPr>
            </a:lvl1pPr>
          </a:lstStyle>
          <a:p>
            <a:pPr>
              <a:defRPr/>
            </a:pPr>
            <a:endParaRPr lang="en-US"/>
          </a:p>
        </p:txBody>
      </p:sp>
      <p:sp>
        <p:nvSpPr>
          <p:cNvPr id="86019" name="Rectangle 3">
            <a:extLst>
              <a:ext uri="{FF2B5EF4-FFF2-40B4-BE49-F238E27FC236}"/>
            </a:extLst>
          </p:cNvPr>
          <p:cNvSpPr>
            <a:spLocks noGrp="1" noChangeArrowheads="1"/>
          </p:cNvSpPr>
          <p:nvPr>
            <p:ph type="dt" idx="1"/>
          </p:nvPr>
        </p:nvSpPr>
        <p:spPr bwMode="auto">
          <a:xfrm>
            <a:off x="3821113" y="0"/>
            <a:ext cx="2922587" cy="495300"/>
          </a:xfrm>
          <a:prstGeom prst="rect">
            <a:avLst/>
          </a:prstGeom>
          <a:noFill/>
          <a:ln w="9525">
            <a:noFill/>
            <a:miter lim="800000"/>
            <a:headEnd/>
            <a:tailEnd/>
          </a:ln>
          <a:effectLst/>
        </p:spPr>
        <p:txBody>
          <a:bodyPr vert="horz" wrap="square" lIns="94548" tIns="47273" rIns="94548" bIns="47273" numCol="1" anchor="t" anchorCtr="0" compatLnSpc="1">
            <a:prstTxWarp prst="textNoShape">
              <a:avLst/>
            </a:prstTxWarp>
          </a:bodyPr>
          <a:lstStyle>
            <a:lvl1pPr algn="r" defTabSz="946150" eaLnBrk="1" hangingPunct="1">
              <a:defRPr sz="1200">
                <a:latin typeface="Times New Roman"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701675" y="739775"/>
            <a:ext cx="5346700" cy="3703638"/>
          </a:xfrm>
          <a:prstGeom prst="rect">
            <a:avLst/>
          </a:prstGeom>
          <a:noFill/>
          <a:ln w="9525">
            <a:solidFill>
              <a:srgbClr val="000000"/>
            </a:solidFill>
            <a:miter lim="800000"/>
            <a:headEnd/>
            <a:tailEnd/>
          </a:ln>
        </p:spPr>
      </p:sp>
      <p:sp>
        <p:nvSpPr>
          <p:cNvPr id="86021" name="Rectangle 5">
            <a:extLst>
              <a:ext uri="{FF2B5EF4-FFF2-40B4-BE49-F238E27FC236}"/>
            </a:extLst>
          </p:cNvPr>
          <p:cNvSpPr>
            <a:spLocks noGrp="1" noChangeArrowheads="1"/>
          </p:cNvSpPr>
          <p:nvPr>
            <p:ph type="body" sz="quarter" idx="3"/>
          </p:nvPr>
        </p:nvSpPr>
        <p:spPr bwMode="auto">
          <a:xfrm>
            <a:off x="900113" y="4691063"/>
            <a:ext cx="4943475" cy="4445000"/>
          </a:xfrm>
          <a:prstGeom prst="rect">
            <a:avLst/>
          </a:prstGeom>
          <a:noFill/>
          <a:ln w="9525">
            <a:noFill/>
            <a:miter lim="800000"/>
            <a:headEnd/>
            <a:tailEnd/>
          </a:ln>
          <a:effectLst/>
        </p:spPr>
        <p:txBody>
          <a:bodyPr vert="horz" wrap="square" lIns="94548" tIns="47273" rIns="94548" bIns="472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6022" name="Rectangle 6">
            <a:extLst>
              <a:ext uri="{FF2B5EF4-FFF2-40B4-BE49-F238E27FC236}"/>
            </a:extLst>
          </p:cNvPr>
          <p:cNvSpPr>
            <a:spLocks noGrp="1" noChangeArrowheads="1"/>
          </p:cNvSpPr>
          <p:nvPr>
            <p:ph type="ftr" sz="quarter" idx="4"/>
          </p:nvPr>
        </p:nvSpPr>
        <p:spPr bwMode="auto">
          <a:xfrm>
            <a:off x="0" y="9380538"/>
            <a:ext cx="2922588" cy="495300"/>
          </a:xfrm>
          <a:prstGeom prst="rect">
            <a:avLst/>
          </a:prstGeom>
          <a:noFill/>
          <a:ln w="9525">
            <a:noFill/>
            <a:miter lim="800000"/>
            <a:headEnd/>
            <a:tailEnd/>
          </a:ln>
          <a:effectLst/>
        </p:spPr>
        <p:txBody>
          <a:bodyPr vert="horz" wrap="square" lIns="94548" tIns="47273" rIns="94548" bIns="47273" numCol="1" anchor="b" anchorCtr="0" compatLnSpc="1">
            <a:prstTxWarp prst="textNoShape">
              <a:avLst/>
            </a:prstTxWarp>
          </a:bodyPr>
          <a:lstStyle>
            <a:lvl1pPr defTabSz="946150" eaLnBrk="1" hangingPunct="1">
              <a:defRPr sz="1200">
                <a:latin typeface="Times New Roman" charset="0"/>
              </a:defRPr>
            </a:lvl1pPr>
          </a:lstStyle>
          <a:p>
            <a:pPr>
              <a:defRPr/>
            </a:pPr>
            <a:endParaRPr lang="en-US"/>
          </a:p>
        </p:txBody>
      </p:sp>
      <p:sp>
        <p:nvSpPr>
          <p:cNvPr id="86023" name="Rectangle 7">
            <a:extLst>
              <a:ext uri="{FF2B5EF4-FFF2-40B4-BE49-F238E27FC236}"/>
            </a:extLst>
          </p:cNvPr>
          <p:cNvSpPr>
            <a:spLocks noGrp="1" noChangeArrowheads="1"/>
          </p:cNvSpPr>
          <p:nvPr>
            <p:ph type="sldNum" sz="quarter" idx="5"/>
          </p:nvPr>
        </p:nvSpPr>
        <p:spPr bwMode="auto">
          <a:xfrm>
            <a:off x="3821113" y="9380538"/>
            <a:ext cx="2922587" cy="495300"/>
          </a:xfrm>
          <a:prstGeom prst="rect">
            <a:avLst/>
          </a:prstGeom>
          <a:noFill/>
          <a:ln w="9525">
            <a:noFill/>
            <a:miter lim="800000"/>
            <a:headEnd/>
            <a:tailEnd/>
          </a:ln>
          <a:effectLst/>
        </p:spPr>
        <p:txBody>
          <a:bodyPr vert="horz" wrap="square" lIns="94548" tIns="47273" rIns="94548" bIns="47273" numCol="1" anchor="b" anchorCtr="0" compatLnSpc="1">
            <a:prstTxWarp prst="textNoShape">
              <a:avLst/>
            </a:prstTxWarp>
          </a:bodyPr>
          <a:lstStyle>
            <a:lvl1pPr algn="r" defTabSz="946150" eaLnBrk="1" hangingPunct="1">
              <a:defRPr sz="1200" smtClean="0"/>
            </a:lvl1pPr>
          </a:lstStyle>
          <a:p>
            <a:pPr>
              <a:defRPr/>
            </a:pPr>
            <a:fld id="{918C0E76-6B45-4B34-BA2A-942DD337042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ChangeArrowheads="1" noTextEdit="1"/>
          </p:cNvSpPr>
          <p:nvPr>
            <p:ph type="sldImg"/>
          </p:nvPr>
        </p:nvSpPr>
        <p:spPr>
          <a:ln/>
        </p:spPr>
      </p:sp>
      <p:sp>
        <p:nvSpPr>
          <p:cNvPr id="38915" name="Notes Placeholder 2"/>
          <p:cNvSpPr>
            <a:spLocks noGrp="1" noChangeArrowheads="1"/>
          </p:cNvSpPr>
          <p:nvPr>
            <p:ph type="body" idx="1"/>
          </p:nvPr>
        </p:nvSpPr>
        <p:spPr>
          <a:noFill/>
          <a:ln/>
        </p:spPr>
        <p:txBody>
          <a:bodyPr/>
          <a:lstStyle/>
          <a:p>
            <a:endParaRPr lang="en-IN" altLang="en-US" dirty="0" smtClean="0">
              <a:latin typeface="Times New Roman" pitchFamily="18" charset="0"/>
            </a:endParaRPr>
          </a:p>
        </p:txBody>
      </p:sp>
      <p:sp>
        <p:nvSpPr>
          <p:cNvPr id="38916" name="Slide Number Placeholder 3"/>
          <p:cNvSpPr>
            <a:spLocks noGrp="1" noChangeArrowheads="1"/>
          </p:cNvSpPr>
          <p:nvPr>
            <p:ph type="sldNum" sz="quarter" idx="5"/>
          </p:nvPr>
        </p:nvSpPr>
        <p:spPr>
          <a:noFill/>
        </p:spPr>
        <p:txBody>
          <a:bodyPr/>
          <a:lstStyle/>
          <a:p>
            <a:fld id="{84DAA24D-C0CB-43D6-89D4-910A81724662}" type="slidenum">
              <a:rPr lang="en-US" altLang="en-US"/>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21113" y="9382125"/>
            <a:ext cx="2922587" cy="493713"/>
          </a:xfrm>
          <a:prstGeom prst="rect">
            <a:avLst/>
          </a:prstGeom>
          <a:noFill/>
          <a:ln w="9525">
            <a:noFill/>
            <a:miter lim="800000"/>
            <a:headEnd/>
            <a:tailEnd/>
          </a:ln>
        </p:spPr>
        <p:txBody>
          <a:bodyPr anchor="b"/>
          <a:lstStyle/>
          <a:p>
            <a:pPr algn="r" eaLnBrk="1" hangingPunct="1"/>
            <a:fld id="{6C142B26-AEF6-49E1-934D-8FEF946BE3D6}" type="slidenum">
              <a:rPr lang="en-US" altLang="en-US" sz="1200">
                <a:solidFill>
                  <a:srgbClr val="000000"/>
                </a:solidFill>
              </a:rPr>
              <a:pPr algn="r" eaLnBrk="1" hangingPunct="1"/>
              <a:t>19</a:t>
            </a:fld>
            <a:endParaRPr lang="en-US" altLang="en-US" sz="1200">
              <a:solidFill>
                <a:srgbClr val="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898525" y="4689475"/>
            <a:ext cx="4946650" cy="4446588"/>
          </a:xfrm>
          <a:noFill/>
          <a:ln/>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4182" eaLnBrk="1" fontAlgn="auto" hangingPunct="1">
              <a:spcBef>
                <a:spcPts val="0"/>
              </a:spcBef>
              <a:spcAft>
                <a:spcPts val="0"/>
              </a:spcAft>
              <a:defRPr/>
            </a:pPr>
            <a:r>
              <a:rPr lang="en-US" dirty="0" smtClean="0"/>
              <a:t>A plain old bulleted list can get boring, so use graphics to liven it up. An image that conveys what you’re saying in visual format (like this diagram) can reinforce your ideas in the audience’s mind.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pPr/>
              <a:t>20</a:t>
            </a:fld>
            <a:endParaRPr lang="en-US"/>
          </a:p>
        </p:txBody>
      </p:sp>
    </p:spTree>
    <p:extLst>
      <p:ext uri="{BB962C8B-B14F-4D97-AF65-F5344CB8AC3E}">
        <p14:creationId xmlns:p14="http://schemas.microsoft.com/office/powerpoint/2010/main" xmlns="" val="3690568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1A8B615-0437-4C3F-AD82-5D06F0824E19}" type="slidenum">
              <a:rPr lang="en-US" altLang="en-US" sz="1300">
                <a:ea typeface="MS PGothic" pitchFamily="34" charset="-128"/>
              </a:rPr>
              <a:pPr/>
              <a:t>22</a:t>
            </a:fld>
            <a:endParaRPr lang="en-US" altLang="en-US" sz="1300">
              <a:ea typeface="MS PGothic" pitchFamily="34" charset="-128"/>
            </a:endParaRPr>
          </a:p>
        </p:txBody>
      </p:sp>
      <p:sp>
        <p:nvSpPr>
          <p:cNvPr id="48131" name="Rectangle 2"/>
          <p:cNvSpPr>
            <a:spLocks noGrp="1" noRot="1" noChangeAspect="1" noChangeArrowheads="1" noTextEdit="1"/>
          </p:cNvSpPr>
          <p:nvPr>
            <p:ph type="sldImg"/>
          </p:nvPr>
        </p:nvSpPr>
        <p:spPr>
          <a:xfrm>
            <a:off x="1003300" y="701675"/>
            <a:ext cx="5072063" cy="3511550"/>
          </a:xfrm>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4182" eaLnBrk="1" fontAlgn="auto" hangingPunct="1">
              <a:spcBef>
                <a:spcPts val="0"/>
              </a:spcBef>
              <a:spcAft>
                <a:spcPts val="0"/>
              </a:spcAft>
              <a:defRPr/>
            </a:pPr>
            <a:r>
              <a:rPr lang="en-US" dirty="0" smtClean="0"/>
              <a:t>This slide template can show steps, stages or how various elements or factors combine to make one key result or goal. For instance, you could show how various departments in your business work together to make the sale, how key customer groups will all purchase your product, or how different funding sources will provide the total you need. This slide template also makes an excellent concluding slide for your presentation, enabling you to graphically sum up your key points into one final whole.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pPr/>
              <a:t>28</a:t>
            </a:fld>
            <a:endParaRPr lang="en-US"/>
          </a:p>
        </p:txBody>
      </p:sp>
    </p:spTree>
    <p:extLst>
      <p:ext uri="{BB962C8B-B14F-4D97-AF65-F5344CB8AC3E}">
        <p14:creationId xmlns:p14="http://schemas.microsoft.com/office/powerpoint/2010/main" xmlns="" val="2389711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r>
              <a:rPr lang="en-US" dirty="0" smtClean="0"/>
              <a:t>* If any of</a:t>
            </a:r>
            <a:r>
              <a:rPr lang="en-US" baseline="0" dirty="0" smtClean="0"/>
              <a:t> these issues caused a schedule delay or need to be discussed further, include details in next slide.</a:t>
            </a:r>
          </a:p>
          <a:p>
            <a:pPr>
              <a:buFont typeface="Arial" charset="0"/>
              <a:buNone/>
            </a:pPr>
            <a:endParaRPr lang="en-US" baseline="0"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29</a:t>
            </a:fld>
            <a:endParaRPr lang="en-US"/>
          </a:p>
        </p:txBody>
      </p:sp>
    </p:spTree>
    <p:extLst>
      <p:ext uri="{BB962C8B-B14F-4D97-AF65-F5344CB8AC3E}">
        <p14:creationId xmlns:p14="http://schemas.microsoft.com/office/powerpoint/2010/main" xmlns="" val="1693166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07152027-9414-4C55-BFAC-C16E2776FB44}" type="slidenum">
              <a:rPr lang="en-US" smtClean="0"/>
              <a:pPr/>
              <a:t>30</a:t>
            </a:fld>
            <a:endParaRPr lang="en-US" smtClean="0"/>
          </a:p>
        </p:txBody>
      </p:sp>
      <p:sp>
        <p:nvSpPr>
          <p:cNvPr id="55299" name="Rectangle 2"/>
          <p:cNvSpPr>
            <a:spLocks noGrp="1" noRot="1" noChangeAspect="1" noChangeArrowheads="1" noTextEdit="1"/>
          </p:cNvSpPr>
          <p:nvPr>
            <p:ph type="sldImg"/>
          </p:nvPr>
        </p:nvSpPr>
        <p:spPr>
          <a:xfrm>
            <a:off x="180975" y="701675"/>
            <a:ext cx="6364288" cy="4406900"/>
          </a:xfrm>
          <a:ln/>
        </p:spPr>
      </p:sp>
      <p:sp>
        <p:nvSpPr>
          <p:cNvPr id="55300" name="Rectangle 3"/>
          <p:cNvSpPr>
            <a:spLocks noGrp="1" noChangeArrowheads="1"/>
          </p:cNvSpPr>
          <p:nvPr>
            <p:ph type="body" idx="1"/>
          </p:nvPr>
        </p:nvSpPr>
        <p:spPr>
          <a:xfrm>
            <a:off x="522290" y="5795966"/>
            <a:ext cx="5745163" cy="236537"/>
          </a:xfrm>
          <a:noFill/>
          <a:ln/>
        </p:spPr>
        <p:txBody>
          <a:bodyPr/>
          <a:lstStyle/>
          <a:p>
            <a:pPr eaLnBrk="1" hangingPunct="1"/>
            <a:endParaRPr lang="en-US" dirty="0" smtClean="0"/>
          </a:p>
        </p:txBody>
      </p:sp>
    </p:spTree>
    <p:extLst>
      <p:ext uri="{BB962C8B-B14F-4D97-AF65-F5344CB8AC3E}">
        <p14:creationId xmlns:p14="http://schemas.microsoft.com/office/powerpoint/2010/main" xmlns="" val="2877194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07152027-9414-4C55-BFAC-C16E2776FB44}" type="slidenum">
              <a:rPr lang="en-US" smtClean="0"/>
              <a:pPr/>
              <a:t>31</a:t>
            </a:fld>
            <a:endParaRPr lang="en-US" smtClean="0"/>
          </a:p>
        </p:txBody>
      </p:sp>
      <p:sp>
        <p:nvSpPr>
          <p:cNvPr id="55299" name="Rectangle 2"/>
          <p:cNvSpPr>
            <a:spLocks noGrp="1" noRot="1" noChangeAspect="1" noChangeArrowheads="1" noTextEdit="1"/>
          </p:cNvSpPr>
          <p:nvPr>
            <p:ph type="sldImg"/>
          </p:nvPr>
        </p:nvSpPr>
        <p:spPr>
          <a:xfrm>
            <a:off x="180975" y="701675"/>
            <a:ext cx="6364288" cy="4406900"/>
          </a:xfrm>
          <a:ln/>
        </p:spPr>
      </p:sp>
      <p:sp>
        <p:nvSpPr>
          <p:cNvPr id="55300" name="Rectangle 3"/>
          <p:cNvSpPr>
            <a:spLocks noGrp="1" noChangeArrowheads="1"/>
          </p:cNvSpPr>
          <p:nvPr>
            <p:ph type="body" idx="1"/>
          </p:nvPr>
        </p:nvSpPr>
        <p:spPr>
          <a:xfrm>
            <a:off x="522290" y="5795966"/>
            <a:ext cx="5745163" cy="236537"/>
          </a:xfrm>
          <a:noFill/>
          <a:ln/>
        </p:spPr>
        <p:txBody>
          <a:bodyPr/>
          <a:lstStyle/>
          <a:p>
            <a:pPr eaLnBrk="1" hangingPunct="1"/>
            <a:endParaRPr lang="en-US" dirty="0" smtClean="0"/>
          </a:p>
        </p:txBody>
      </p:sp>
    </p:spTree>
    <p:extLst>
      <p:ext uri="{BB962C8B-B14F-4D97-AF65-F5344CB8AC3E}">
        <p14:creationId xmlns:p14="http://schemas.microsoft.com/office/powerpoint/2010/main" xmlns="" val="3907774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32</a:t>
            </a:fld>
            <a:endParaRPr lang="en-US"/>
          </a:p>
        </p:txBody>
      </p:sp>
    </p:spTree>
    <p:extLst>
      <p:ext uri="{BB962C8B-B14F-4D97-AF65-F5344CB8AC3E}">
        <p14:creationId xmlns:p14="http://schemas.microsoft.com/office/powerpoint/2010/main" xmlns="" val="2397177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following slides</a:t>
            </a:r>
            <a:r>
              <a:rPr lang="en-US" baseline="0" dirty="0" smtClean="0"/>
              <a:t> show several examples of timelines using SmartArt graphics.</a:t>
            </a:r>
            <a:endParaRPr lang="en-US" dirty="0" smtClean="0"/>
          </a:p>
          <a:p>
            <a:r>
              <a:rPr lang="en-US" dirty="0" smtClean="0"/>
              <a:t>Include a timeline for the project, clearly marking milestones,</a:t>
            </a:r>
            <a:r>
              <a:rPr lang="en-US" baseline="0" dirty="0" smtClean="0"/>
              <a:t> important dates, </a:t>
            </a:r>
            <a:r>
              <a:rPr lang="en-US" dirty="0" smtClean="0"/>
              <a:t>and highlight where the project is now.</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33</a:t>
            </a:fld>
            <a:endParaRPr lang="en-US"/>
          </a:p>
        </p:txBody>
      </p:sp>
    </p:spTree>
    <p:extLst>
      <p:ext uri="{BB962C8B-B14F-4D97-AF65-F5344CB8AC3E}">
        <p14:creationId xmlns:p14="http://schemas.microsoft.com/office/powerpoint/2010/main" xmlns="" val="2974253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3CD4423-57C5-4892-B579-E72DEB564473}" type="slidenum">
              <a:rPr lang="en-US" altLang="en-US"/>
              <a:pPr/>
              <a:t>34</a:t>
            </a:fld>
            <a:endParaRPr lang="en-US" altLang="en-US"/>
          </a:p>
        </p:txBody>
      </p:sp>
      <p:sp>
        <p:nvSpPr>
          <p:cNvPr id="49155" name="Rectangle 2"/>
          <p:cNvSpPr>
            <a:spLocks noGrp="1" noRot="1" noChangeAspect="1" noChangeArrowheads="1" noTextEdit="1"/>
          </p:cNvSpPr>
          <p:nvPr>
            <p:ph type="sldImg"/>
          </p:nvPr>
        </p:nvSpPr>
        <p:spPr>
          <a:xfrm>
            <a:off x="700088" y="741363"/>
            <a:ext cx="5345112" cy="3702050"/>
          </a:xfrm>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a:ln/>
        </p:spPr>
      </p:sp>
      <p:sp>
        <p:nvSpPr>
          <p:cNvPr id="41987" name="Notes Placeholder 2"/>
          <p:cNvSpPr>
            <a:spLocks noGrp="1" noChangeArrowheads="1"/>
          </p:cNvSpPr>
          <p:nvPr>
            <p:ph type="body" idx="1"/>
          </p:nvPr>
        </p:nvSpPr>
        <p:spPr>
          <a:noFill/>
          <a:ln/>
        </p:spPr>
        <p:txBody>
          <a:bodyPr/>
          <a:lstStyle/>
          <a:p>
            <a:endParaRPr lang="en-IN" altLang="en-US" smtClean="0">
              <a:latin typeface="Times New Roman" pitchFamily="18" charset="0"/>
            </a:endParaRPr>
          </a:p>
        </p:txBody>
      </p:sp>
      <p:sp>
        <p:nvSpPr>
          <p:cNvPr id="41988" name="Slide Number Placeholder 3"/>
          <p:cNvSpPr>
            <a:spLocks noGrp="1" noChangeArrowheads="1"/>
          </p:cNvSpPr>
          <p:nvPr>
            <p:ph type="sldNum" sz="quarter" idx="5"/>
          </p:nvPr>
        </p:nvSpPr>
        <p:spPr>
          <a:noFill/>
        </p:spPr>
        <p:txBody>
          <a:bodyPr/>
          <a:lstStyle/>
          <a:p>
            <a:fld id="{F854559F-4DEF-4D79-AA95-FBF0FE1C9886}" type="slidenum">
              <a:rPr lang="en-US" altLang="en-US"/>
              <a:pPr/>
              <a:t>4</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88CB999-6EC6-4CD6-87AB-E796D0036306}" type="slidenum">
              <a:rPr lang="en-US" altLang="en-US"/>
              <a:pPr/>
              <a:t>35</a:t>
            </a:fld>
            <a:endParaRPr lang="en-US" altLang="en-US"/>
          </a:p>
        </p:txBody>
      </p:sp>
      <p:sp>
        <p:nvSpPr>
          <p:cNvPr id="50179" name="Rectangle 7"/>
          <p:cNvSpPr txBox="1">
            <a:spLocks noGrp="1" noChangeArrowheads="1"/>
          </p:cNvSpPr>
          <p:nvPr/>
        </p:nvSpPr>
        <p:spPr bwMode="auto">
          <a:xfrm>
            <a:off x="3821113" y="9378950"/>
            <a:ext cx="2922587" cy="496888"/>
          </a:xfrm>
          <a:prstGeom prst="rect">
            <a:avLst/>
          </a:prstGeom>
          <a:noFill/>
          <a:ln w="9525">
            <a:noFill/>
            <a:miter lim="800000"/>
            <a:headEnd/>
            <a:tailEnd/>
          </a:ln>
        </p:spPr>
        <p:txBody>
          <a:bodyPr lIns="93257" tIns="46628" rIns="93257" bIns="46628" anchor="b"/>
          <a:lstStyle/>
          <a:p>
            <a:pPr algn="r" defTabSz="933450" eaLnBrk="1" hangingPunct="1"/>
            <a:fld id="{6BCD441D-8050-470D-964D-386A2A1A0F5A}" type="slidenum">
              <a:rPr lang="en-US" altLang="en-US" sz="1200"/>
              <a:pPr algn="r" defTabSz="933450" eaLnBrk="1" hangingPunct="1"/>
              <a:t>35</a:t>
            </a:fld>
            <a:endParaRPr lang="en-US" altLang="en-US" sz="1200"/>
          </a:p>
        </p:txBody>
      </p:sp>
      <p:sp>
        <p:nvSpPr>
          <p:cNvPr id="50180" name="Rectangle 2"/>
          <p:cNvSpPr>
            <a:spLocks noGrp="1" noRot="1" noChangeAspect="1" noChangeArrowheads="1" noTextEdit="1"/>
          </p:cNvSpPr>
          <p:nvPr>
            <p:ph type="sldImg"/>
          </p:nvPr>
        </p:nvSpPr>
        <p:spPr>
          <a:xfrm>
            <a:off x="700088" y="741363"/>
            <a:ext cx="5345112" cy="3700462"/>
          </a:xfrm>
          <a:ln/>
        </p:spPr>
      </p:sp>
      <p:sp>
        <p:nvSpPr>
          <p:cNvPr id="50181" name="Rectangle 3"/>
          <p:cNvSpPr>
            <a:spLocks noGrp="1" noChangeArrowheads="1"/>
          </p:cNvSpPr>
          <p:nvPr>
            <p:ph type="body" idx="1"/>
          </p:nvPr>
        </p:nvSpPr>
        <p:spPr>
          <a:xfrm>
            <a:off x="898525" y="4691063"/>
            <a:ext cx="4946650" cy="4441825"/>
          </a:xfrm>
          <a:noFill/>
          <a:ln/>
        </p:spPr>
        <p:txBody>
          <a:bodyPr lIns="93257" tIns="46628" rIns="93257" bIns="46628"/>
          <a:lstStyle/>
          <a:p>
            <a:pPr eaLnBrk="1" hangingPunct="1"/>
            <a:endParaRPr lang="en-IN" alt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55128" indent="-290434" eaLnBrk="0" hangingPunct="0">
              <a:defRPr sz="2500">
                <a:solidFill>
                  <a:schemeClr val="tx1"/>
                </a:solidFill>
                <a:latin typeface="Times New Roman" pitchFamily="18" charset="0"/>
              </a:defRPr>
            </a:lvl2pPr>
            <a:lvl3pPr marL="1161736" indent="-232347" eaLnBrk="0" hangingPunct="0">
              <a:defRPr sz="2500">
                <a:solidFill>
                  <a:schemeClr val="tx1"/>
                </a:solidFill>
                <a:latin typeface="Times New Roman" pitchFamily="18" charset="0"/>
              </a:defRPr>
            </a:lvl3pPr>
            <a:lvl4pPr marL="1626430" indent="-232347" eaLnBrk="0" hangingPunct="0">
              <a:defRPr sz="2500">
                <a:solidFill>
                  <a:schemeClr val="tx1"/>
                </a:solidFill>
                <a:latin typeface="Times New Roman" pitchFamily="18" charset="0"/>
              </a:defRPr>
            </a:lvl4pPr>
            <a:lvl5pPr marL="2091124" indent="-232347" eaLnBrk="0" hangingPunct="0">
              <a:defRPr sz="2500">
                <a:solidFill>
                  <a:schemeClr val="tx1"/>
                </a:solidFill>
                <a:latin typeface="Times New Roman" pitchFamily="18" charset="0"/>
              </a:defRPr>
            </a:lvl5pPr>
            <a:lvl6pPr marL="2555820" indent="-232347" eaLnBrk="0" fontAlgn="base" hangingPunct="0">
              <a:spcBef>
                <a:spcPct val="0"/>
              </a:spcBef>
              <a:spcAft>
                <a:spcPct val="0"/>
              </a:spcAft>
              <a:defRPr sz="2500">
                <a:solidFill>
                  <a:schemeClr val="tx1"/>
                </a:solidFill>
                <a:latin typeface="Times New Roman" pitchFamily="18" charset="0"/>
              </a:defRPr>
            </a:lvl6pPr>
            <a:lvl7pPr marL="3020514" indent="-232347" eaLnBrk="0" fontAlgn="base" hangingPunct="0">
              <a:spcBef>
                <a:spcPct val="0"/>
              </a:spcBef>
              <a:spcAft>
                <a:spcPct val="0"/>
              </a:spcAft>
              <a:defRPr sz="2500">
                <a:solidFill>
                  <a:schemeClr val="tx1"/>
                </a:solidFill>
                <a:latin typeface="Times New Roman" pitchFamily="18" charset="0"/>
              </a:defRPr>
            </a:lvl7pPr>
            <a:lvl8pPr marL="3485207" indent="-232347" eaLnBrk="0" fontAlgn="base" hangingPunct="0">
              <a:spcBef>
                <a:spcPct val="0"/>
              </a:spcBef>
              <a:spcAft>
                <a:spcPct val="0"/>
              </a:spcAft>
              <a:defRPr sz="2500">
                <a:solidFill>
                  <a:schemeClr val="tx1"/>
                </a:solidFill>
                <a:latin typeface="Times New Roman" pitchFamily="18" charset="0"/>
              </a:defRPr>
            </a:lvl8pPr>
            <a:lvl9pPr marL="3949902" indent="-232347" eaLnBrk="0" fontAlgn="base" hangingPunct="0">
              <a:spcBef>
                <a:spcPct val="0"/>
              </a:spcBef>
              <a:spcAft>
                <a:spcPct val="0"/>
              </a:spcAft>
              <a:defRPr sz="2500">
                <a:solidFill>
                  <a:schemeClr val="tx1"/>
                </a:solidFill>
                <a:latin typeface="Times New Roman" pitchFamily="18" charset="0"/>
              </a:defRPr>
            </a:lvl9pPr>
          </a:lstStyle>
          <a:p>
            <a:pPr eaLnBrk="1" hangingPunct="1"/>
            <a:fld id="{621450E6-2B96-4908-8CDE-4467033D09EF}" type="slidenum">
              <a:rPr lang="en-US" sz="1200"/>
              <a:pPr eaLnBrk="1" hangingPunct="1"/>
              <a:t>42</a:t>
            </a:fld>
            <a:endParaRPr lang="en-US" sz="1200" dirty="0"/>
          </a:p>
        </p:txBody>
      </p:sp>
      <p:sp>
        <p:nvSpPr>
          <p:cNvPr id="53251" name="Rectangle 2"/>
          <p:cNvSpPr>
            <a:spLocks noGrp="1" noRot="1" noChangeAspect="1" noChangeArrowheads="1" noTextEdit="1"/>
          </p:cNvSpPr>
          <p:nvPr>
            <p:ph type="sldImg"/>
          </p:nvPr>
        </p:nvSpPr>
        <p:spPr>
          <a:xfrm>
            <a:off x="698500" y="741363"/>
            <a:ext cx="5348288" cy="3703637"/>
          </a:xfrm>
          <a:ln/>
        </p:spPr>
      </p:sp>
      <p:sp>
        <p:nvSpPr>
          <p:cNvPr id="532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IN" smtClean="0"/>
          </a:p>
        </p:txBody>
      </p:sp>
    </p:spTree>
    <p:extLst>
      <p:ext uri="{BB962C8B-B14F-4D97-AF65-F5344CB8AC3E}">
        <p14:creationId xmlns:p14="http://schemas.microsoft.com/office/powerpoint/2010/main" xmlns="" val="1559193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55128" indent="-290434" eaLnBrk="0" hangingPunct="0">
              <a:defRPr sz="2500">
                <a:solidFill>
                  <a:schemeClr val="tx1"/>
                </a:solidFill>
                <a:latin typeface="Times New Roman" pitchFamily="18" charset="0"/>
              </a:defRPr>
            </a:lvl2pPr>
            <a:lvl3pPr marL="1161736" indent="-232347" eaLnBrk="0" hangingPunct="0">
              <a:defRPr sz="2500">
                <a:solidFill>
                  <a:schemeClr val="tx1"/>
                </a:solidFill>
                <a:latin typeface="Times New Roman" pitchFamily="18" charset="0"/>
              </a:defRPr>
            </a:lvl3pPr>
            <a:lvl4pPr marL="1626430" indent="-232347" eaLnBrk="0" hangingPunct="0">
              <a:defRPr sz="2500">
                <a:solidFill>
                  <a:schemeClr val="tx1"/>
                </a:solidFill>
                <a:latin typeface="Times New Roman" pitchFamily="18" charset="0"/>
              </a:defRPr>
            </a:lvl4pPr>
            <a:lvl5pPr marL="2091124" indent="-232347" eaLnBrk="0" hangingPunct="0">
              <a:defRPr sz="2500">
                <a:solidFill>
                  <a:schemeClr val="tx1"/>
                </a:solidFill>
                <a:latin typeface="Times New Roman" pitchFamily="18" charset="0"/>
              </a:defRPr>
            </a:lvl5pPr>
            <a:lvl6pPr marL="2555820" indent="-232347" eaLnBrk="0" fontAlgn="base" hangingPunct="0">
              <a:spcBef>
                <a:spcPct val="0"/>
              </a:spcBef>
              <a:spcAft>
                <a:spcPct val="0"/>
              </a:spcAft>
              <a:defRPr sz="2500">
                <a:solidFill>
                  <a:schemeClr val="tx1"/>
                </a:solidFill>
                <a:latin typeface="Times New Roman" pitchFamily="18" charset="0"/>
              </a:defRPr>
            </a:lvl6pPr>
            <a:lvl7pPr marL="3020514" indent="-232347" eaLnBrk="0" fontAlgn="base" hangingPunct="0">
              <a:spcBef>
                <a:spcPct val="0"/>
              </a:spcBef>
              <a:spcAft>
                <a:spcPct val="0"/>
              </a:spcAft>
              <a:defRPr sz="2500">
                <a:solidFill>
                  <a:schemeClr val="tx1"/>
                </a:solidFill>
                <a:latin typeface="Times New Roman" pitchFamily="18" charset="0"/>
              </a:defRPr>
            </a:lvl7pPr>
            <a:lvl8pPr marL="3485207" indent="-232347" eaLnBrk="0" fontAlgn="base" hangingPunct="0">
              <a:spcBef>
                <a:spcPct val="0"/>
              </a:spcBef>
              <a:spcAft>
                <a:spcPct val="0"/>
              </a:spcAft>
              <a:defRPr sz="2500">
                <a:solidFill>
                  <a:schemeClr val="tx1"/>
                </a:solidFill>
                <a:latin typeface="Times New Roman" pitchFamily="18" charset="0"/>
              </a:defRPr>
            </a:lvl8pPr>
            <a:lvl9pPr marL="3949902" indent="-232347" eaLnBrk="0" fontAlgn="base" hangingPunct="0">
              <a:spcBef>
                <a:spcPct val="0"/>
              </a:spcBef>
              <a:spcAft>
                <a:spcPct val="0"/>
              </a:spcAft>
              <a:defRPr sz="2500">
                <a:solidFill>
                  <a:schemeClr val="tx1"/>
                </a:solidFill>
                <a:latin typeface="Times New Roman" pitchFamily="18" charset="0"/>
              </a:defRPr>
            </a:lvl9pPr>
          </a:lstStyle>
          <a:p>
            <a:pPr eaLnBrk="1" hangingPunct="1"/>
            <a:fld id="{621450E6-2B96-4908-8CDE-4467033D09EF}" type="slidenum">
              <a:rPr lang="en-US" sz="1200"/>
              <a:pPr eaLnBrk="1" hangingPunct="1"/>
              <a:t>43</a:t>
            </a:fld>
            <a:endParaRPr lang="en-US" sz="1200" dirty="0"/>
          </a:p>
        </p:txBody>
      </p:sp>
      <p:sp>
        <p:nvSpPr>
          <p:cNvPr id="53251" name="Rectangle 2"/>
          <p:cNvSpPr>
            <a:spLocks noGrp="1" noRot="1" noChangeAspect="1" noChangeArrowheads="1" noTextEdit="1"/>
          </p:cNvSpPr>
          <p:nvPr>
            <p:ph type="sldImg"/>
          </p:nvPr>
        </p:nvSpPr>
        <p:spPr>
          <a:xfrm>
            <a:off x="698500" y="741363"/>
            <a:ext cx="5348288" cy="3703637"/>
          </a:xfrm>
          <a:ln/>
        </p:spPr>
      </p:sp>
      <p:sp>
        <p:nvSpPr>
          <p:cNvPr id="532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IN" smtClean="0"/>
          </a:p>
        </p:txBody>
      </p:sp>
    </p:spTree>
    <p:extLst>
      <p:ext uri="{BB962C8B-B14F-4D97-AF65-F5344CB8AC3E}">
        <p14:creationId xmlns:p14="http://schemas.microsoft.com/office/powerpoint/2010/main" xmlns="" val="2486195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55128" indent="-290434" eaLnBrk="0" hangingPunct="0">
              <a:defRPr sz="2500">
                <a:solidFill>
                  <a:schemeClr val="tx1"/>
                </a:solidFill>
                <a:latin typeface="Times New Roman" pitchFamily="18" charset="0"/>
              </a:defRPr>
            </a:lvl2pPr>
            <a:lvl3pPr marL="1161736" indent="-232347" eaLnBrk="0" hangingPunct="0">
              <a:defRPr sz="2500">
                <a:solidFill>
                  <a:schemeClr val="tx1"/>
                </a:solidFill>
                <a:latin typeface="Times New Roman" pitchFamily="18" charset="0"/>
              </a:defRPr>
            </a:lvl3pPr>
            <a:lvl4pPr marL="1626430" indent="-232347" eaLnBrk="0" hangingPunct="0">
              <a:defRPr sz="2500">
                <a:solidFill>
                  <a:schemeClr val="tx1"/>
                </a:solidFill>
                <a:latin typeface="Times New Roman" pitchFamily="18" charset="0"/>
              </a:defRPr>
            </a:lvl4pPr>
            <a:lvl5pPr marL="2091124" indent="-232347" eaLnBrk="0" hangingPunct="0">
              <a:defRPr sz="2500">
                <a:solidFill>
                  <a:schemeClr val="tx1"/>
                </a:solidFill>
                <a:latin typeface="Times New Roman" pitchFamily="18" charset="0"/>
              </a:defRPr>
            </a:lvl5pPr>
            <a:lvl6pPr marL="2555820" indent="-232347" eaLnBrk="0" fontAlgn="base" hangingPunct="0">
              <a:spcBef>
                <a:spcPct val="0"/>
              </a:spcBef>
              <a:spcAft>
                <a:spcPct val="0"/>
              </a:spcAft>
              <a:defRPr sz="2500">
                <a:solidFill>
                  <a:schemeClr val="tx1"/>
                </a:solidFill>
                <a:latin typeface="Times New Roman" pitchFamily="18" charset="0"/>
              </a:defRPr>
            </a:lvl6pPr>
            <a:lvl7pPr marL="3020514" indent="-232347" eaLnBrk="0" fontAlgn="base" hangingPunct="0">
              <a:spcBef>
                <a:spcPct val="0"/>
              </a:spcBef>
              <a:spcAft>
                <a:spcPct val="0"/>
              </a:spcAft>
              <a:defRPr sz="2500">
                <a:solidFill>
                  <a:schemeClr val="tx1"/>
                </a:solidFill>
                <a:latin typeface="Times New Roman" pitchFamily="18" charset="0"/>
              </a:defRPr>
            </a:lvl7pPr>
            <a:lvl8pPr marL="3485207" indent="-232347" eaLnBrk="0" fontAlgn="base" hangingPunct="0">
              <a:spcBef>
                <a:spcPct val="0"/>
              </a:spcBef>
              <a:spcAft>
                <a:spcPct val="0"/>
              </a:spcAft>
              <a:defRPr sz="2500">
                <a:solidFill>
                  <a:schemeClr val="tx1"/>
                </a:solidFill>
                <a:latin typeface="Times New Roman" pitchFamily="18" charset="0"/>
              </a:defRPr>
            </a:lvl8pPr>
            <a:lvl9pPr marL="3949902" indent="-232347" eaLnBrk="0" fontAlgn="base" hangingPunct="0">
              <a:spcBef>
                <a:spcPct val="0"/>
              </a:spcBef>
              <a:spcAft>
                <a:spcPct val="0"/>
              </a:spcAft>
              <a:defRPr sz="2500">
                <a:solidFill>
                  <a:schemeClr val="tx1"/>
                </a:solidFill>
                <a:latin typeface="Times New Roman" pitchFamily="18" charset="0"/>
              </a:defRPr>
            </a:lvl9pPr>
          </a:lstStyle>
          <a:p>
            <a:pPr eaLnBrk="1" hangingPunct="1"/>
            <a:fld id="{621450E6-2B96-4908-8CDE-4467033D09EF}" type="slidenum">
              <a:rPr lang="en-US" sz="1200"/>
              <a:pPr eaLnBrk="1" hangingPunct="1"/>
              <a:t>44</a:t>
            </a:fld>
            <a:endParaRPr lang="en-US" sz="1200" dirty="0"/>
          </a:p>
        </p:txBody>
      </p:sp>
      <p:sp>
        <p:nvSpPr>
          <p:cNvPr id="53251" name="Rectangle 2"/>
          <p:cNvSpPr>
            <a:spLocks noGrp="1" noRot="1" noChangeAspect="1" noChangeArrowheads="1" noTextEdit="1"/>
          </p:cNvSpPr>
          <p:nvPr>
            <p:ph type="sldImg"/>
          </p:nvPr>
        </p:nvSpPr>
        <p:spPr>
          <a:xfrm>
            <a:off x="698500" y="741363"/>
            <a:ext cx="5348288" cy="3703637"/>
          </a:xfrm>
          <a:ln/>
        </p:spPr>
      </p:sp>
      <p:sp>
        <p:nvSpPr>
          <p:cNvPr id="532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IN" smtClean="0"/>
          </a:p>
        </p:txBody>
      </p:sp>
    </p:spTree>
    <p:extLst>
      <p:ext uri="{BB962C8B-B14F-4D97-AF65-F5344CB8AC3E}">
        <p14:creationId xmlns:p14="http://schemas.microsoft.com/office/powerpoint/2010/main" xmlns="" val="1104544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55128" indent="-290434" eaLnBrk="0" hangingPunct="0">
              <a:defRPr sz="2500">
                <a:solidFill>
                  <a:schemeClr val="tx1"/>
                </a:solidFill>
                <a:latin typeface="Times New Roman" pitchFamily="18" charset="0"/>
              </a:defRPr>
            </a:lvl2pPr>
            <a:lvl3pPr marL="1161736" indent="-232347" eaLnBrk="0" hangingPunct="0">
              <a:defRPr sz="2500">
                <a:solidFill>
                  <a:schemeClr val="tx1"/>
                </a:solidFill>
                <a:latin typeface="Times New Roman" pitchFamily="18" charset="0"/>
              </a:defRPr>
            </a:lvl3pPr>
            <a:lvl4pPr marL="1626430" indent="-232347" eaLnBrk="0" hangingPunct="0">
              <a:defRPr sz="2500">
                <a:solidFill>
                  <a:schemeClr val="tx1"/>
                </a:solidFill>
                <a:latin typeface="Times New Roman" pitchFamily="18" charset="0"/>
              </a:defRPr>
            </a:lvl4pPr>
            <a:lvl5pPr marL="2091124" indent="-232347" eaLnBrk="0" hangingPunct="0">
              <a:defRPr sz="2500">
                <a:solidFill>
                  <a:schemeClr val="tx1"/>
                </a:solidFill>
                <a:latin typeface="Times New Roman" pitchFamily="18" charset="0"/>
              </a:defRPr>
            </a:lvl5pPr>
            <a:lvl6pPr marL="2555820" indent="-232347" eaLnBrk="0" fontAlgn="base" hangingPunct="0">
              <a:spcBef>
                <a:spcPct val="0"/>
              </a:spcBef>
              <a:spcAft>
                <a:spcPct val="0"/>
              </a:spcAft>
              <a:defRPr sz="2500">
                <a:solidFill>
                  <a:schemeClr val="tx1"/>
                </a:solidFill>
                <a:latin typeface="Times New Roman" pitchFamily="18" charset="0"/>
              </a:defRPr>
            </a:lvl6pPr>
            <a:lvl7pPr marL="3020514" indent="-232347" eaLnBrk="0" fontAlgn="base" hangingPunct="0">
              <a:spcBef>
                <a:spcPct val="0"/>
              </a:spcBef>
              <a:spcAft>
                <a:spcPct val="0"/>
              </a:spcAft>
              <a:defRPr sz="2500">
                <a:solidFill>
                  <a:schemeClr val="tx1"/>
                </a:solidFill>
                <a:latin typeface="Times New Roman" pitchFamily="18" charset="0"/>
              </a:defRPr>
            </a:lvl7pPr>
            <a:lvl8pPr marL="3485207" indent="-232347" eaLnBrk="0" fontAlgn="base" hangingPunct="0">
              <a:spcBef>
                <a:spcPct val="0"/>
              </a:spcBef>
              <a:spcAft>
                <a:spcPct val="0"/>
              </a:spcAft>
              <a:defRPr sz="2500">
                <a:solidFill>
                  <a:schemeClr val="tx1"/>
                </a:solidFill>
                <a:latin typeface="Times New Roman" pitchFamily="18" charset="0"/>
              </a:defRPr>
            </a:lvl8pPr>
            <a:lvl9pPr marL="3949902" indent="-232347" eaLnBrk="0" fontAlgn="base" hangingPunct="0">
              <a:spcBef>
                <a:spcPct val="0"/>
              </a:spcBef>
              <a:spcAft>
                <a:spcPct val="0"/>
              </a:spcAft>
              <a:defRPr sz="2500">
                <a:solidFill>
                  <a:schemeClr val="tx1"/>
                </a:solidFill>
                <a:latin typeface="Times New Roman" pitchFamily="18" charset="0"/>
              </a:defRPr>
            </a:lvl9pPr>
          </a:lstStyle>
          <a:p>
            <a:pPr eaLnBrk="1" hangingPunct="1"/>
            <a:fld id="{621450E6-2B96-4908-8CDE-4467033D09EF}" type="slidenum">
              <a:rPr lang="en-US" sz="1200"/>
              <a:pPr eaLnBrk="1" hangingPunct="1"/>
              <a:t>45</a:t>
            </a:fld>
            <a:endParaRPr lang="en-US" sz="1200" dirty="0"/>
          </a:p>
        </p:txBody>
      </p:sp>
      <p:sp>
        <p:nvSpPr>
          <p:cNvPr id="53251" name="Rectangle 2"/>
          <p:cNvSpPr>
            <a:spLocks noGrp="1" noRot="1" noChangeAspect="1" noChangeArrowheads="1" noTextEdit="1"/>
          </p:cNvSpPr>
          <p:nvPr>
            <p:ph type="sldImg"/>
          </p:nvPr>
        </p:nvSpPr>
        <p:spPr>
          <a:xfrm>
            <a:off x="698500" y="741363"/>
            <a:ext cx="5348288" cy="3703637"/>
          </a:xfrm>
          <a:ln/>
        </p:spPr>
      </p:sp>
      <p:sp>
        <p:nvSpPr>
          <p:cNvPr id="532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IN" smtClean="0"/>
          </a:p>
        </p:txBody>
      </p:sp>
    </p:spTree>
    <p:extLst>
      <p:ext uri="{BB962C8B-B14F-4D97-AF65-F5344CB8AC3E}">
        <p14:creationId xmlns:p14="http://schemas.microsoft.com/office/powerpoint/2010/main" xmlns="" val="11045440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076BF81-5088-4CC7-A7A3-13E0029D743C}" type="slidenum">
              <a:rPr lang="en-US" altLang="en-US"/>
              <a:pPr/>
              <a:t>46</a:t>
            </a:fld>
            <a:endParaRPr lang="en-US" altLang="en-US"/>
          </a:p>
        </p:txBody>
      </p:sp>
      <p:sp>
        <p:nvSpPr>
          <p:cNvPr id="51203" name="Rectangle 2"/>
          <p:cNvSpPr>
            <a:spLocks noGrp="1" noRot="1" noChangeAspect="1" noChangeArrowheads="1" noTextEdit="1"/>
          </p:cNvSpPr>
          <p:nvPr>
            <p:ph type="sldImg"/>
          </p:nvPr>
        </p:nvSpPr>
        <p:spPr>
          <a:xfrm>
            <a:off x="700088" y="741363"/>
            <a:ext cx="5345112" cy="3702050"/>
          </a:xfrm>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p:spPr>
        <p:txBody>
          <a:bodyPr lIns="91486" tIns="45743" rIns="91486" bIns="45743"/>
          <a:lstStyle/>
          <a:p>
            <a:pPr eaLnBrk="1" hangingPunct="1"/>
            <a:endParaRPr lang="en-IN" altLang="en-US"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541DAB23-23E4-4A48-BA48-66778005AC10}" type="slidenum">
              <a:rPr lang="en-IN" smtClean="0"/>
              <a:pPr/>
              <a:t>67</a:t>
            </a:fld>
            <a:endParaRPr lang="en-IN"/>
          </a:p>
        </p:txBody>
      </p:sp>
    </p:spTree>
    <p:extLst>
      <p:ext uri="{BB962C8B-B14F-4D97-AF65-F5344CB8AC3E}">
        <p14:creationId xmlns:p14="http://schemas.microsoft.com/office/powerpoint/2010/main" xmlns="" val="36906258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D0F4CBDF-7C9A-444A-ABA1-A3DBA3D0AB37}" type="slidenum">
              <a:rPr lang="en-IN" smtClean="0"/>
              <a:pPr>
                <a:defRPr/>
              </a:pPr>
              <a:t>68</a:t>
            </a:fld>
            <a:endParaRPr lang="en-IN"/>
          </a:p>
        </p:txBody>
      </p:sp>
    </p:spTree>
    <p:extLst>
      <p:ext uri="{BB962C8B-B14F-4D97-AF65-F5344CB8AC3E}">
        <p14:creationId xmlns:p14="http://schemas.microsoft.com/office/powerpoint/2010/main" xmlns="" val="783472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endParaRPr lang="en-US" alt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xfrm>
            <a:off x="876300" y="862013"/>
            <a:ext cx="4995863" cy="3459162"/>
          </a:xfrm>
          <a:noFill/>
          <a:ln>
            <a:solidFill>
              <a:srgbClr val="000000"/>
            </a:solidFill>
            <a:miter lim="800000"/>
            <a:headEnd/>
            <a:tailEnd/>
          </a:ln>
        </p:spPr>
      </p:sp>
      <p:sp>
        <p:nvSpPr>
          <p:cNvPr id="60419" name="Rectangle 3"/>
          <p:cNvSpPr>
            <a:spLocks noGrp="1" noChangeArrowheads="1"/>
          </p:cNvSpPr>
          <p:nvPr>
            <p:ph type="body" idx="1"/>
          </p:nvPr>
        </p:nvSpPr>
        <p:spPr bwMode="auto">
          <a:xfrm>
            <a:off x="608807" y="4651589"/>
            <a:ext cx="5799270" cy="4574433"/>
          </a:xfrm>
          <a:noFill/>
        </p:spPr>
        <p:txBody>
          <a:bodyPr wrap="square" lIns="89887" tIns="44944" rIns="89887" bIns="44944" numCol="1" anchor="t" anchorCtr="0" compatLnSpc="1">
            <a:prstTxWarp prst="textNoShape">
              <a:avLst/>
            </a:prstTxWarp>
          </a:bodyPr>
          <a:lstStyle/>
          <a:p>
            <a:endParaRPr lang="en-AU" altLang="en-US" sz="160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latin typeface="Times New Roman" pitchFamily="18" charset="0"/>
              <a:ea typeface="MS PGothic" pitchFamily="34" charset="-128"/>
            </a:endParaRPr>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D61EB7-6441-4176-B3E8-A4187738C576}" type="slidenum">
              <a:rPr lang="en-US" smtClean="0">
                <a:solidFill>
                  <a:srgbClr val="000000"/>
                </a:solidFill>
                <a:ea typeface="MS PGothic" pitchFamily="34" charset="-128"/>
                <a:cs typeface="Arial" pitchFamily="34" charset="0"/>
              </a:rPr>
              <a:pPr fontAlgn="base">
                <a:spcBef>
                  <a:spcPct val="0"/>
                </a:spcBef>
                <a:spcAft>
                  <a:spcPct val="0"/>
                </a:spcAft>
              </a:pPr>
              <a:t>7</a:t>
            </a:fld>
            <a:endParaRPr lang="en-US" smtClean="0">
              <a:solidFill>
                <a:srgbClr val="000000"/>
              </a:solidFill>
              <a:ea typeface="MS PGothic" pitchFamily="34" charset="-128"/>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oc id"/>
          <p:cNvSpPr>
            <a:spLocks noGrp="1" noChangeArrowheads="1"/>
          </p:cNvSpPr>
          <p:nvPr>
            <p:ph type="ftr" sz="quarter" idx="4"/>
          </p:nvPr>
        </p:nvSpPr>
        <p:spPr>
          <a:noFill/>
        </p:spPr>
        <p:txBody>
          <a:bodyPr/>
          <a:lstStyle/>
          <a:p>
            <a:r>
              <a:rPr lang="en-US" smtClean="0">
                <a:latin typeface="Times New Roman" pitchFamily="18" charset="0"/>
                <a:ea typeface="MS PGothic" pitchFamily="34" charset="-128"/>
              </a:rPr>
              <a:t>MUM-IOC004-20050106(FD)(f)(UF)</a:t>
            </a:r>
          </a:p>
        </p:txBody>
      </p:sp>
      <p:sp>
        <p:nvSpPr>
          <p:cNvPr id="35843" name="pg num"/>
          <p:cNvSpPr>
            <a:spLocks noGrp="1" noChangeArrowheads="1"/>
          </p:cNvSpPr>
          <p:nvPr>
            <p:ph type="sldNum" sz="quarter" idx="5"/>
          </p:nvPr>
        </p:nvSpPr>
        <p:spPr>
          <a:noFill/>
        </p:spPr>
        <p:txBody>
          <a:bodyPr/>
          <a:lstStyle/>
          <a:p>
            <a:fld id="{65343D0E-5351-4467-A559-E419B101F3AB}" type="slidenum">
              <a:rPr lang="en-GB" smtClean="0"/>
              <a:pPr/>
              <a:t>8</a:t>
            </a:fld>
            <a:endParaRPr lang="en-GB" smtClean="0"/>
          </a:p>
        </p:txBody>
      </p:sp>
      <p:sp>
        <p:nvSpPr>
          <p:cNvPr id="35844" name="Rectangle 2"/>
          <p:cNvSpPr>
            <a:spLocks noGrp="1" noRot="1" noChangeAspect="1" noChangeArrowheads="1" noTextEdit="1"/>
          </p:cNvSpPr>
          <p:nvPr>
            <p:ph type="sldImg"/>
          </p:nvPr>
        </p:nvSpPr>
        <p:spPr>
          <a:xfrm>
            <a:off x="682625" y="758825"/>
            <a:ext cx="5367338" cy="3716338"/>
          </a:xfrm>
          <a:ln/>
        </p:spPr>
      </p:sp>
      <p:sp>
        <p:nvSpPr>
          <p:cNvPr id="35845" name="Rectangle 3"/>
          <p:cNvSpPr>
            <a:spLocks noGrp="1" noChangeArrowheads="1"/>
          </p:cNvSpPr>
          <p:nvPr>
            <p:ph type="body" idx="1"/>
          </p:nvPr>
        </p:nvSpPr>
        <p:spPr>
          <a:xfrm>
            <a:off x="905354" y="4700299"/>
            <a:ext cx="4915674" cy="4471362"/>
          </a:xfrm>
          <a:noFill/>
          <a:ln/>
        </p:spPr>
        <p:txBody>
          <a:bodyPr lIns="90206" tIns="45102" rIns="90206" bIns="45102"/>
          <a:lstStyle/>
          <a:p>
            <a:pPr eaLnBrk="1" hangingPunct="1"/>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ChangeArrowheads="1" noTextEdit="1"/>
          </p:cNvSpPr>
          <p:nvPr>
            <p:ph type="sldImg"/>
          </p:nvPr>
        </p:nvSpPr>
        <p:spPr>
          <a:ln/>
        </p:spPr>
      </p:sp>
      <p:sp>
        <p:nvSpPr>
          <p:cNvPr id="39939" name="Notes Placeholder 2"/>
          <p:cNvSpPr>
            <a:spLocks noGrp="1"/>
          </p:cNvSpPr>
          <p:nvPr>
            <p:ph type="body" idx="1"/>
          </p:nvPr>
        </p:nvSpPr>
        <p:spPr>
          <a:noFill/>
          <a:ln/>
        </p:spPr>
        <p:txBody>
          <a:bodyPr/>
          <a:lstStyle/>
          <a:p>
            <a:endParaRPr lang="en-US" altLang="en-US" smtClean="0">
              <a:latin typeface="Times New Roman" pitchFamily="18" charset="0"/>
            </a:endParaRPr>
          </a:p>
        </p:txBody>
      </p:sp>
      <p:sp>
        <p:nvSpPr>
          <p:cNvPr id="39940" name="Slide Number Placeholder 3"/>
          <p:cNvSpPr>
            <a:spLocks noGrp="1"/>
          </p:cNvSpPr>
          <p:nvPr>
            <p:ph type="sldNum" sz="quarter" idx="5"/>
          </p:nvPr>
        </p:nvSpPr>
        <p:spPr>
          <a:noFill/>
        </p:spPr>
        <p:txBody>
          <a:bodyPr/>
          <a:lstStyle/>
          <a:p>
            <a:fld id="{D30B56EF-13A7-466B-BB66-570804B637B9}" type="slidenum">
              <a:rPr lang="en-US" altLang="en-US"/>
              <a:pPr/>
              <a:t>14</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ChangeArrowheads="1" noTextEdit="1"/>
          </p:cNvSpPr>
          <p:nvPr>
            <p:ph type="sldImg"/>
          </p:nvPr>
        </p:nvSpPr>
        <p:spPr>
          <a:ln/>
        </p:spPr>
      </p:sp>
      <p:sp>
        <p:nvSpPr>
          <p:cNvPr id="40963" name="Notes Placeholder 2"/>
          <p:cNvSpPr>
            <a:spLocks noGrp="1"/>
          </p:cNvSpPr>
          <p:nvPr>
            <p:ph type="body" idx="1"/>
          </p:nvPr>
        </p:nvSpPr>
        <p:spPr>
          <a:noFill/>
          <a:ln/>
        </p:spPr>
        <p:txBody>
          <a:bodyPr/>
          <a:lstStyle/>
          <a:p>
            <a:endParaRPr lang="en-IN" altLang="en-US" smtClean="0">
              <a:latin typeface="Times New Roman" pitchFamily="18" charset="0"/>
            </a:endParaRPr>
          </a:p>
        </p:txBody>
      </p:sp>
      <p:sp>
        <p:nvSpPr>
          <p:cNvPr id="40964" name="Slide Number Placeholder 3"/>
          <p:cNvSpPr>
            <a:spLocks noGrp="1"/>
          </p:cNvSpPr>
          <p:nvPr>
            <p:ph type="sldNum" sz="quarter" idx="5"/>
          </p:nvPr>
        </p:nvSpPr>
        <p:spPr>
          <a:noFill/>
        </p:spPr>
        <p:txBody>
          <a:bodyPr/>
          <a:lstStyle/>
          <a:p>
            <a:fld id="{6BA251CC-D1B1-4ACC-BD09-AB8E9BAE79CC}" type="slidenum">
              <a:rPr lang="en-US" altLang="en-US"/>
              <a:pPr/>
              <a:t>15</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F6ABF2D6-37C9-4D3F-99DF-D8B73AE3ECA9}" type="slidenum">
              <a:rPr lang="en-US" altLang="en-US" sz="1300">
                <a:ea typeface="MS PGothic" pitchFamily="34" charset="-128"/>
              </a:rPr>
              <a:pPr/>
              <a:t>18</a:t>
            </a:fld>
            <a:endParaRPr lang="en-US" altLang="en-US" sz="1300">
              <a:ea typeface="MS PGothic" pitchFamily="34" charset="-128"/>
            </a:endParaRPr>
          </a:p>
        </p:txBody>
      </p:sp>
      <p:sp>
        <p:nvSpPr>
          <p:cNvPr id="45059" name="Rectangle 2"/>
          <p:cNvSpPr>
            <a:spLocks noGrp="1" noRot="1" noChangeAspect="1" noChangeArrowheads="1" noTextEdit="1"/>
          </p:cNvSpPr>
          <p:nvPr>
            <p:ph type="sldImg"/>
          </p:nvPr>
        </p:nvSpPr>
        <p:spPr>
          <a:xfrm>
            <a:off x="1003300" y="701675"/>
            <a:ext cx="5072063" cy="3511550"/>
          </a:xfrm>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lIns="95260" tIns="47630" rIns="95260" bIns="47630"/>
          <a:lstStyle/>
          <a:p>
            <a:pPr eaLnBrk="1" hangingPunct="1"/>
            <a:endParaRPr lang="en-US" alt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213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8"/>
            <a:ext cx="653415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742950" y="1981200"/>
            <a:ext cx="84201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42950" y="4114800"/>
            <a:ext cx="84201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300" y="274638"/>
            <a:ext cx="8915400" cy="5821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742950" y="1981200"/>
            <a:ext cx="8420100" cy="4114800"/>
          </a:xfrm>
        </p:spPr>
        <p:txBody>
          <a:bodyPr/>
          <a:lstStyle/>
          <a:p>
            <a:pPr lvl="0"/>
            <a:endParaRPr lang="en-US" noProof="0"/>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Content, Alt.">
    <p:spTree>
      <p:nvGrpSpPr>
        <p:cNvPr id="1" name=""/>
        <p:cNvGrpSpPr/>
        <p:nvPr/>
      </p:nvGrpSpPr>
      <p:grpSpPr>
        <a:xfrm>
          <a:off x="0" y="0"/>
          <a:ext cx="0" cy="0"/>
          <a:chOff x="0" y="0"/>
          <a:chExt cx="0" cy="0"/>
        </a:xfrm>
      </p:grpSpPr>
      <p:sp>
        <p:nvSpPr>
          <p:cNvPr id="6" name="Round Same Side Corner Rectangle 5"/>
          <p:cNvSpPr/>
          <p:nvPr/>
        </p:nvSpPr>
        <p:spPr>
          <a:xfrm rot="16200000">
            <a:off x="6595164" y="-1555777"/>
            <a:ext cx="1450260" cy="5171413"/>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a:xfrm>
            <a:off x="5229889" y="304799"/>
            <a:ext cx="4511014" cy="1447800"/>
          </a:xfrm>
          <a:prstGeom prst="rect">
            <a:avLst/>
          </a:prstGeom>
        </p:spPr>
        <p:txBody>
          <a:bodyPr/>
          <a:lstStyle>
            <a:lvl1pPr algn="r">
              <a:defRPr/>
            </a:lvl1pPr>
          </a:lstStyle>
          <a:p>
            <a:r>
              <a:rPr lang="en-US" smtClean="0"/>
              <a:t>Click to edit Master title style</a:t>
            </a:r>
            <a:endParaRPr lang="en-US"/>
          </a:p>
        </p:txBody>
      </p:sp>
      <p:sp>
        <p:nvSpPr>
          <p:cNvPr id="3" name="Slide Number Placeholder 2"/>
          <p:cNvSpPr>
            <a:spLocks noGrp="1"/>
          </p:cNvSpPr>
          <p:nvPr>
            <p:ph type="sldNum" sz="quarter" idx="10"/>
          </p:nvPr>
        </p:nvSpPr>
        <p:spPr>
          <a:xfrm>
            <a:off x="7099300" y="6356351"/>
            <a:ext cx="2311400" cy="365125"/>
          </a:xfrm>
          <a:prstGeom prst="rect">
            <a:avLst/>
          </a:prstGeom>
        </p:spPr>
        <p:txBody>
          <a:bodyPr/>
          <a:lstStyle/>
          <a:p>
            <a:fld id="{F02B70FB-18ED-4CA5-8368-F946A6F2C1F7}"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5" name="Date Placeholder 4"/>
          <p:cNvSpPr>
            <a:spLocks noGrp="1"/>
          </p:cNvSpPr>
          <p:nvPr>
            <p:ph type="dt" sz="half" idx="12"/>
          </p:nvPr>
        </p:nvSpPr>
        <p:spPr/>
        <p:txBody>
          <a:bodyPr/>
          <a:lstStyle/>
          <a:p>
            <a:fld id="{92AEC960-1F6D-44A9-80B8-39618AA04C59}" type="datetimeFigureOut">
              <a:rPr lang="en-US" smtClean="0"/>
              <a:pPr/>
              <a:t>9/15/2021</a:t>
            </a:fld>
            <a:endParaRPr lang="en-US"/>
          </a:p>
        </p:txBody>
      </p:sp>
      <p:sp>
        <p:nvSpPr>
          <p:cNvPr id="8" name="Content Placeholder 7"/>
          <p:cNvSpPr>
            <a:spLocks noGrp="1"/>
          </p:cNvSpPr>
          <p:nvPr>
            <p:ph sz="quarter" idx="13"/>
          </p:nvPr>
        </p:nvSpPr>
        <p:spPr>
          <a:xfrm>
            <a:off x="772188" y="1905000"/>
            <a:ext cx="8359909"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61466785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30200" y="1447800"/>
            <a:ext cx="470535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00650" y="1447800"/>
            <a:ext cx="470535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635119383"/>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extLst>
          </p:cNvPr>
          <p:cNvSpPr>
            <a:spLocks noGrp="1" noChangeArrowheads="1"/>
          </p:cNvSpPr>
          <p:nvPr>
            <p:ph type="ftr" sz="quarter" idx="11"/>
          </p:nvPr>
        </p:nvSpPr>
        <p:spPr>
          <a:xfrm>
            <a:off x="6172200" y="6248400"/>
            <a:ext cx="3136900" cy="457200"/>
          </a:xfrm>
        </p:spPr>
        <p:txBody>
          <a:bodyPr/>
          <a:lstStyle>
            <a:lvl1pPr>
              <a:defRPr/>
            </a:lvl1pPr>
          </a:lstStyle>
          <a:p>
            <a:pPr>
              <a:defRPr/>
            </a:pP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74295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iocl.com/index.asp"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bwMode="auto">
          <a:xfrm>
            <a:off x="742950" y="1981200"/>
            <a:ext cx="84201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a:extLst>
              <a:ext uri="{FF2B5EF4-FFF2-40B4-BE49-F238E27FC236}"/>
            </a:extLst>
          </p:cNvPr>
          <p:cNvSpPr>
            <a:spLocks noGrp="1" noChangeArrowheads="1"/>
          </p:cNvSpPr>
          <p:nvPr>
            <p:ph type="dt" sz="half" idx="2"/>
          </p:nvPr>
        </p:nvSpPr>
        <p:spPr bwMode="auto">
          <a:xfrm>
            <a:off x="74295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defRPr>
            </a:lvl1pPr>
          </a:lstStyle>
          <a:p>
            <a:pPr>
              <a:defRPr/>
            </a:pPr>
            <a:endParaRPr lang="en-US"/>
          </a:p>
        </p:txBody>
      </p:sp>
      <p:sp>
        <p:nvSpPr>
          <p:cNvPr id="1029" name="Rectangle 5">
            <a:extLst>
              <a:ext uri="{FF2B5EF4-FFF2-40B4-BE49-F238E27FC236}"/>
            </a:extLst>
          </p:cNvPr>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defRPr>
            </a:lvl1pPr>
          </a:lstStyle>
          <a:p>
            <a:pPr>
              <a:defRPr/>
            </a:pPr>
            <a:endParaRPr lang="en-US"/>
          </a:p>
        </p:txBody>
      </p:sp>
      <p:sp>
        <p:nvSpPr>
          <p:cNvPr id="2" name="Rectangle 16">
            <a:extLst>
              <a:ext uri="{FF2B5EF4-FFF2-40B4-BE49-F238E27FC236}"/>
            </a:extLst>
          </p:cNvPr>
          <p:cNvSpPr>
            <a:spLocks noChangeArrowheads="1"/>
          </p:cNvSpPr>
          <p:nvPr/>
        </p:nvSpPr>
        <p:spPr bwMode="auto">
          <a:xfrm>
            <a:off x="496888" y="6335713"/>
            <a:ext cx="2309812" cy="476250"/>
          </a:xfrm>
          <a:prstGeom prst="rect">
            <a:avLst/>
          </a:prstGeom>
          <a:noFill/>
          <a:ln>
            <a:noFill/>
          </a:ln>
          <a:extLst>
            <a:ext uri="{909E8E84-426E-40DD-AFC4-6F175D3DCCD1}"/>
            <a:ext uri="{91240B29-F687-4F45-9708-019B960494DF}"/>
          </a:extLst>
        </p:spPr>
        <p:txBody>
          <a:bodyPr lIns="95785" tIns="47893" rIns="95785" bIns="47893" anchor="b"/>
          <a:lstStyle>
            <a:lvl1pPr defTabSz="957263">
              <a:defRPr>
                <a:solidFill>
                  <a:schemeClr val="tx1"/>
                </a:solidFill>
                <a:latin typeface="Times New Roman" panose="02020603050405020304" pitchFamily="18" charset="0"/>
              </a:defRPr>
            </a:lvl1pPr>
            <a:lvl2pPr marL="742950" indent="-285750" defTabSz="957263">
              <a:defRPr>
                <a:solidFill>
                  <a:schemeClr val="tx1"/>
                </a:solidFill>
                <a:latin typeface="Times New Roman" panose="02020603050405020304" pitchFamily="18" charset="0"/>
              </a:defRPr>
            </a:lvl2pPr>
            <a:lvl3pPr marL="1143000" indent="-228600" defTabSz="957263">
              <a:defRPr>
                <a:solidFill>
                  <a:schemeClr val="tx1"/>
                </a:solidFill>
                <a:latin typeface="Times New Roman" panose="02020603050405020304" pitchFamily="18" charset="0"/>
              </a:defRPr>
            </a:lvl3pPr>
            <a:lvl4pPr marL="1600200" indent="-228600" defTabSz="957263">
              <a:defRPr>
                <a:solidFill>
                  <a:schemeClr val="tx1"/>
                </a:solidFill>
                <a:latin typeface="Times New Roman" panose="02020603050405020304" pitchFamily="18" charset="0"/>
              </a:defRPr>
            </a:lvl4pPr>
            <a:lvl5pPr marL="2057400" indent="-228600" defTabSz="957263">
              <a:defRPr>
                <a:solidFill>
                  <a:schemeClr val="tx1"/>
                </a:solidFill>
                <a:latin typeface="Times New Roman" panose="02020603050405020304" pitchFamily="18" charset="0"/>
              </a:defRPr>
            </a:lvl5pPr>
            <a:lvl6pPr marL="2514600" indent="-228600" defTabSz="9572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72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72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72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endParaRPr lang="en-GB" altLang="en-US" sz="1300">
              <a:latin typeface="Trebuchet MS" panose="020B0603020202020204" pitchFamily="34" charset="0"/>
            </a:endParaRPr>
          </a:p>
        </p:txBody>
      </p:sp>
      <p:sp>
        <p:nvSpPr>
          <p:cNvPr id="1030" name="Freeform 17"/>
          <p:cNvSpPr>
            <a:spLocks/>
          </p:cNvSpPr>
          <p:nvPr userDrawn="1"/>
        </p:nvSpPr>
        <p:spPr bwMode="ltGray">
          <a:xfrm>
            <a:off x="9525" y="1181100"/>
            <a:ext cx="9869488" cy="225425"/>
          </a:xfrm>
          <a:custGeom>
            <a:avLst/>
            <a:gdLst>
              <a:gd name="T0" fmla="*/ 0 w 5626"/>
              <a:gd name="T1" fmla="*/ 0 h 192"/>
              <a:gd name="T2" fmla="*/ 2147483646 w 5626"/>
              <a:gd name="T3" fmla="*/ 0 h 192"/>
              <a:gd name="T4" fmla="*/ 2147483646 w 5626"/>
              <a:gd name="T5" fmla="*/ 126820348 h 192"/>
              <a:gd name="T6" fmla="*/ 2147483646 w 5626"/>
              <a:gd name="T7" fmla="*/ 264668910 h 192"/>
              <a:gd name="T8" fmla="*/ 566250033 w 5626"/>
              <a:gd name="T9" fmla="*/ 264668910 h 192"/>
              <a:gd name="T10" fmla="*/ 384680223 w 5626"/>
              <a:gd name="T11" fmla="*/ 103386715 h 192"/>
              <a:gd name="T12" fmla="*/ 0 w 5626"/>
              <a:gd name="T13" fmla="*/ 0 h 1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26" h="192">
                <a:moveTo>
                  <a:pt x="0" y="0"/>
                </a:moveTo>
                <a:lnTo>
                  <a:pt x="5626" y="0"/>
                </a:lnTo>
                <a:lnTo>
                  <a:pt x="5485" y="92"/>
                </a:lnTo>
                <a:lnTo>
                  <a:pt x="5434" y="192"/>
                </a:lnTo>
                <a:lnTo>
                  <a:pt x="184" y="192"/>
                </a:lnTo>
                <a:lnTo>
                  <a:pt x="125" y="75"/>
                </a:lnTo>
                <a:lnTo>
                  <a:pt x="0" y="0"/>
                </a:lnTo>
                <a:close/>
              </a:path>
            </a:pathLst>
          </a:custGeom>
          <a:solidFill>
            <a:srgbClr val="FF6600"/>
          </a:solidFill>
          <a:ln w="9525">
            <a:noFill/>
            <a:round/>
            <a:headEnd/>
            <a:tailEnd/>
          </a:ln>
        </p:spPr>
        <p:txBody>
          <a:bodyPr/>
          <a:lstStyle/>
          <a:p>
            <a:pPr>
              <a:defRPr/>
            </a:pPr>
            <a:endParaRPr lang="en-IN"/>
          </a:p>
        </p:txBody>
      </p:sp>
      <p:sp>
        <p:nvSpPr>
          <p:cNvPr id="1031" name="Line 18"/>
          <p:cNvSpPr>
            <a:spLocks noChangeShapeType="1"/>
          </p:cNvSpPr>
          <p:nvPr userDrawn="1"/>
        </p:nvSpPr>
        <p:spPr bwMode="auto">
          <a:xfrm>
            <a:off x="0" y="1166813"/>
            <a:ext cx="9906000" cy="0"/>
          </a:xfrm>
          <a:prstGeom prst="line">
            <a:avLst/>
          </a:prstGeom>
          <a:noFill/>
          <a:ln w="38100">
            <a:solidFill>
              <a:schemeClr val="tx2"/>
            </a:solidFill>
            <a:round/>
            <a:headEnd/>
            <a:tailEnd/>
          </a:ln>
        </p:spPr>
        <p:txBody>
          <a:bodyPr/>
          <a:lstStyle/>
          <a:p>
            <a:pPr>
              <a:defRPr/>
            </a:pPr>
            <a:endParaRPr lang="en-IN"/>
          </a:p>
        </p:txBody>
      </p:sp>
      <p:pic>
        <p:nvPicPr>
          <p:cNvPr id="6152" name="Picture 19" descr="IndianOil">
            <a:hlinkClick r:id="rId18"/>
          </p:cNvPr>
          <p:cNvPicPr>
            <a:picLocks noChangeAspect="1" noChangeArrowheads="1"/>
          </p:cNvPicPr>
          <p:nvPr userDrawn="1"/>
        </p:nvPicPr>
        <p:blipFill>
          <a:blip r:embed="rId19" cstate="print">
            <a:clrChange>
              <a:clrFrom>
                <a:srgbClr val="FFFFFF"/>
              </a:clrFrom>
              <a:clrTo>
                <a:srgbClr val="FFFFFF">
                  <a:alpha val="0"/>
                </a:srgbClr>
              </a:clrTo>
            </a:clrChange>
          </a:blip>
          <a:srcRect/>
          <a:stretch>
            <a:fillRect/>
          </a:stretch>
        </p:blipFill>
        <p:spPr bwMode="auto">
          <a:xfrm>
            <a:off x="8829675" y="0"/>
            <a:ext cx="1076325" cy="11287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20" r:id="rId1"/>
    <p:sldLayoutId id="2147483946"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47" r:id="rId15"/>
    <p:sldLayoutId id="2147483948" r:id="rId16"/>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jpeg"/><Relationship Id="rId7"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6.png"/><Relationship Id="rId5" Type="http://schemas.openxmlformats.org/officeDocument/2006/relationships/image" Target="../media/image21.jpeg"/><Relationship Id="rId10" Type="http://schemas.openxmlformats.org/officeDocument/2006/relationships/image" Target="../media/image25.jpeg"/><Relationship Id="rId4" Type="http://schemas.openxmlformats.org/officeDocument/2006/relationships/image" Target="../media/image20.jpeg"/><Relationship Id="rId9"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Microsoft_Office_Excel_97-2003_Worksheet4.xls"/><Relationship Id="rId4" Type="http://schemas.openxmlformats.org/officeDocument/2006/relationships/oleObject" Target="../embeddings/Microsoft_Office_Excel_97-2003_Worksheet3.xls"/></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7.xml"/><Relationship Id="rId7" Type="http://schemas.openxmlformats.org/officeDocument/2006/relationships/diagramColors" Target="../diagrams/colors3.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8.xml"/><Relationship Id="rId7" Type="http://schemas.openxmlformats.org/officeDocument/2006/relationships/diagramColors" Target="../diagrams/colors4.xml"/><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tif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Microsoft_Office_Excel_97-2003_Worksheet2.xls"/><Relationship Id="rId4" Type="http://schemas.openxmlformats.org/officeDocument/2006/relationships/oleObject" Target="../embeddings/Microsoft_Office_Excel_97-2003_Worksheet1.xls"/></Relationships>
</file>

<file path=ppt/slides/_rels/slide7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5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altLang="en-US" dirty="0" smtClean="0"/>
          </a:p>
        </p:txBody>
      </p:sp>
      <p:pic>
        <p:nvPicPr>
          <p:cNvPr id="10243" name="Picture 2"/>
          <p:cNvPicPr>
            <a:picLocks noGrp="1" noChangeAspect="1" noChangeArrowheads="1"/>
          </p:cNvPicPr>
          <p:nvPr>
            <p:ph idx="1"/>
          </p:nvPr>
        </p:nvPicPr>
        <p:blipFill>
          <a:blip r:embed="rId3" cstate="print"/>
          <a:srcRect/>
          <a:stretch>
            <a:fillRect/>
          </a:stretch>
        </p:blipFill>
        <p:spPr>
          <a:xfrm>
            <a:off x="0" y="274638"/>
            <a:ext cx="3767138" cy="3535362"/>
          </a:xfrm>
          <a:solidFill>
            <a:schemeClr val="bg2"/>
          </a:solidFill>
        </p:spPr>
      </p:pic>
      <p:pic>
        <p:nvPicPr>
          <p:cNvPr id="10244" name="Picture 8" descr="IOC_Corporate_Branding_Film_15_Sep_14(HD).mov_000156199.jpg"/>
          <p:cNvPicPr>
            <a:picLocks noChangeAspect="1"/>
          </p:cNvPicPr>
          <p:nvPr/>
        </p:nvPicPr>
        <p:blipFill>
          <a:blip r:embed="rId4" cstate="print"/>
          <a:srcRect/>
          <a:stretch>
            <a:fillRect/>
          </a:stretch>
        </p:blipFill>
        <p:spPr bwMode="auto">
          <a:xfrm>
            <a:off x="3794125" y="309563"/>
            <a:ext cx="3048000" cy="3500437"/>
          </a:xfrm>
          <a:prstGeom prst="rect">
            <a:avLst/>
          </a:prstGeom>
          <a:noFill/>
          <a:ln w="9525">
            <a:solidFill>
              <a:schemeClr val="tx1"/>
            </a:solidFill>
            <a:miter lim="800000"/>
            <a:headEnd/>
            <a:tailEnd/>
          </a:ln>
        </p:spPr>
      </p:pic>
      <p:sp>
        <p:nvSpPr>
          <p:cNvPr id="2" name="TextBox 1">
            <a:extLst>
              <a:ext uri="{FF2B5EF4-FFF2-40B4-BE49-F238E27FC236}"/>
            </a:extLst>
          </p:cNvPr>
          <p:cNvSpPr txBox="1"/>
          <p:nvPr/>
        </p:nvSpPr>
        <p:spPr>
          <a:xfrm>
            <a:off x="3751263" y="3962400"/>
            <a:ext cx="3048000" cy="2862322"/>
          </a:xfrm>
          <a:prstGeom prst="rect">
            <a:avLst/>
          </a:prstGeom>
          <a:noFill/>
        </p:spPr>
        <p:txBody>
          <a:bodyPr>
            <a:spAutoFit/>
          </a:bodyPr>
          <a:lstStyle/>
          <a:p>
            <a:pPr algn="ctr" eaLnBrk="1" hangingPunct="1">
              <a:defRPr/>
            </a:pPr>
            <a:r>
              <a:rPr lang="en-US" sz="2400" b="1" i="1" dirty="0">
                <a:solidFill>
                  <a:srgbClr val="C00000"/>
                </a:solidFill>
                <a:latin typeface="Tahoma" pitchFamily="34" charset="0"/>
                <a:ea typeface="Tahoma" pitchFamily="34" charset="0"/>
                <a:cs typeface="Tahoma" pitchFamily="34" charset="0"/>
              </a:rPr>
              <a:t>Logistics </a:t>
            </a:r>
            <a:r>
              <a:rPr lang="en-US" sz="2400" b="1" i="1" dirty="0" smtClean="0">
                <a:solidFill>
                  <a:srgbClr val="C00000"/>
                </a:solidFill>
                <a:latin typeface="Tahoma" pitchFamily="34" charset="0"/>
                <a:ea typeface="Tahoma" pitchFamily="34" charset="0"/>
                <a:cs typeface="Tahoma" pitchFamily="34" charset="0"/>
              </a:rPr>
              <a:t>Operation in Oil </a:t>
            </a:r>
            <a:r>
              <a:rPr lang="en-US" sz="2400" b="1" i="1" dirty="0" smtClean="0">
                <a:solidFill>
                  <a:srgbClr val="C00000"/>
                </a:solidFill>
                <a:latin typeface="Tahoma" pitchFamily="34" charset="0"/>
                <a:ea typeface="Tahoma" pitchFamily="34" charset="0"/>
                <a:cs typeface="Tahoma" pitchFamily="34" charset="0"/>
              </a:rPr>
              <a:t>Transportation </a:t>
            </a:r>
            <a:r>
              <a:rPr lang="en-US" sz="2400" b="1" i="1" dirty="0" smtClean="0">
                <a:solidFill>
                  <a:srgbClr val="C00000"/>
                </a:solidFill>
                <a:latin typeface="Tahoma" pitchFamily="34" charset="0"/>
                <a:ea typeface="Tahoma" pitchFamily="34" charset="0"/>
                <a:cs typeface="Tahoma" pitchFamily="34" charset="0"/>
              </a:rPr>
              <a:t>&amp; Bunkering </a:t>
            </a:r>
            <a:r>
              <a:rPr lang="en-US" sz="2400" b="1" i="1" dirty="0">
                <a:solidFill>
                  <a:srgbClr val="C00000"/>
                </a:solidFill>
                <a:latin typeface="Tahoma" pitchFamily="34" charset="0"/>
                <a:ea typeface="Tahoma" pitchFamily="34" charset="0"/>
                <a:cs typeface="Tahoma" pitchFamily="34" charset="0"/>
              </a:rPr>
              <a:t>in Indian Oil :</a:t>
            </a:r>
          </a:p>
          <a:p>
            <a:pPr algn="ctr" eaLnBrk="1" hangingPunct="1">
              <a:defRPr/>
            </a:pPr>
            <a:r>
              <a:rPr lang="en-US" sz="2400" b="1" i="1" dirty="0">
                <a:solidFill>
                  <a:srgbClr val="C00000"/>
                </a:solidFill>
                <a:latin typeface="Tahoma" pitchFamily="34" charset="0"/>
                <a:ea typeface="Tahoma" pitchFamily="34" charset="0"/>
                <a:cs typeface="Tahoma" pitchFamily="34" charset="0"/>
              </a:rPr>
              <a:t> An Overview</a:t>
            </a:r>
            <a:endParaRPr lang="en-US" b="1" dirty="0">
              <a:solidFill>
                <a:schemeClr val="accent6">
                  <a:lumMod val="75000"/>
                </a:schemeClr>
              </a:solidFill>
              <a:latin typeface="Tahoma" pitchFamily="34" charset="0"/>
              <a:ea typeface="Tahoma" pitchFamily="34" charset="0"/>
              <a:cs typeface="Tahoma" pitchFamily="34" charset="0"/>
            </a:endParaRPr>
          </a:p>
          <a:p>
            <a:pPr algn="ctr" eaLnBrk="1" hangingPunct="1">
              <a:defRPr/>
            </a:pPr>
            <a:endParaRPr lang="en-US" b="1" dirty="0">
              <a:solidFill>
                <a:schemeClr val="accent6">
                  <a:lumMod val="75000"/>
                </a:schemeClr>
              </a:solidFill>
            </a:endParaRPr>
          </a:p>
          <a:p>
            <a:pPr algn="ctr" eaLnBrk="1" hangingPunct="1">
              <a:defRPr/>
            </a:pPr>
            <a:endParaRPr lang="en-US" b="1" dirty="0" smtClean="0">
              <a:solidFill>
                <a:schemeClr val="accent6">
                  <a:lumMod val="75000"/>
                </a:schemeClr>
              </a:solidFill>
            </a:endParaRPr>
          </a:p>
        </p:txBody>
      </p:sp>
      <p:pic>
        <p:nvPicPr>
          <p:cNvPr id="10246" name="Picture 9" descr="Image result for petroleum retail outlets in india"/>
          <p:cNvPicPr>
            <a:picLocks noChangeAspect="1" noChangeArrowheads="1"/>
          </p:cNvPicPr>
          <p:nvPr/>
        </p:nvPicPr>
        <p:blipFill>
          <a:blip r:embed="rId5" cstate="print"/>
          <a:srcRect/>
          <a:stretch>
            <a:fillRect/>
          </a:stretch>
        </p:blipFill>
        <p:spPr bwMode="auto">
          <a:xfrm>
            <a:off x="6870700" y="3962400"/>
            <a:ext cx="2987675" cy="2743200"/>
          </a:xfrm>
          <a:prstGeom prst="rect">
            <a:avLst/>
          </a:prstGeom>
          <a:noFill/>
          <a:ln w="9525">
            <a:noFill/>
            <a:miter lim="800000"/>
            <a:headEnd/>
            <a:tailEnd/>
          </a:ln>
        </p:spPr>
      </p:pic>
      <p:pic>
        <p:nvPicPr>
          <p:cNvPr id="10247" name="Picture 13" descr="Image result for petroleum tankers  india"/>
          <p:cNvPicPr>
            <a:picLocks noChangeAspect="1" noChangeArrowheads="1"/>
          </p:cNvPicPr>
          <p:nvPr/>
        </p:nvPicPr>
        <p:blipFill>
          <a:blip r:embed="rId6" cstate="print"/>
          <a:srcRect/>
          <a:stretch>
            <a:fillRect/>
          </a:stretch>
        </p:blipFill>
        <p:spPr bwMode="auto">
          <a:xfrm>
            <a:off x="6826250" y="1092200"/>
            <a:ext cx="3094038" cy="2717800"/>
          </a:xfrm>
          <a:prstGeom prst="rect">
            <a:avLst/>
          </a:prstGeom>
          <a:noFill/>
          <a:ln w="9525">
            <a:noFill/>
            <a:miter lim="800000"/>
            <a:headEnd/>
            <a:tailEnd/>
          </a:ln>
        </p:spPr>
      </p:pic>
      <p:pic>
        <p:nvPicPr>
          <p:cNvPr id="10248" name="Picture 15" descr="Image result for petroleum ocean tankers  india"/>
          <p:cNvPicPr>
            <a:picLocks noChangeAspect="1" noChangeArrowheads="1"/>
          </p:cNvPicPr>
          <p:nvPr/>
        </p:nvPicPr>
        <p:blipFill>
          <a:blip r:embed="rId7" cstate="print"/>
          <a:srcRect/>
          <a:stretch>
            <a:fillRect/>
          </a:stretch>
        </p:blipFill>
        <p:spPr bwMode="auto">
          <a:xfrm>
            <a:off x="4763" y="3979863"/>
            <a:ext cx="3665537" cy="28622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smtClean="0"/>
          </a:p>
        </p:txBody>
      </p:sp>
      <p:graphicFrame>
        <p:nvGraphicFramePr>
          <p:cNvPr id="5" name="Content Placeholder 4"/>
          <p:cNvGraphicFramePr>
            <a:graphicFrameLocks noGrp="1"/>
          </p:cNvGraphicFramePr>
          <p:nvPr>
            <p:ph idx="1"/>
          </p:nvPr>
        </p:nvGraphicFramePr>
        <p:xfrm>
          <a:off x="495300" y="63500"/>
          <a:ext cx="8832852" cy="6617018"/>
        </p:xfrm>
        <a:graphic>
          <a:graphicData uri="http://schemas.openxmlformats.org/drawingml/2006/table">
            <a:tbl>
              <a:tblPr/>
              <a:tblGrid>
                <a:gridCol w="2208213"/>
                <a:gridCol w="2208213"/>
                <a:gridCol w="2208213"/>
                <a:gridCol w="2208213"/>
              </a:tblGrid>
              <a:tr h="287338">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Calibri" pitchFamily="34" charset="0"/>
                          <a:ea typeface="MS PGothic" pitchFamily="34" charset="-128"/>
                        </a:rPr>
                        <a:t>List of IOC Rail Unloading Location</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25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REGION</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Locations</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Number</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r>
              <a:tr h="225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NR</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Jammu</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Bijwasan</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s-IS" sz="1400" b="1" i="0" u="none" strike="noStrike" cap="none" normalizeH="0" baseline="0" smtClean="0">
                          <a:ln>
                            <a:noFill/>
                          </a:ln>
                          <a:solidFill>
                            <a:srgbClr val="000000"/>
                          </a:solidFill>
                          <a:effectLst/>
                          <a:latin typeface="Calibri" pitchFamily="34" charset="0"/>
                          <a:ea typeface="MS PGothic" pitchFamily="34" charset="-128"/>
                        </a:rPr>
                        <a:t>12</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r>
              <a:tr h="225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Jallandhar</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Banthra</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r>
              <a:tr h="225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Lalkuan</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Baitalpur</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r>
              <a:tr h="225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Gonda</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Allahabad</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r>
              <a:tr h="225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Aonla</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Kanpur</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r>
              <a:tr h="225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Amousi</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pitchFamily="34" charset="0"/>
                          <a:ea typeface="MS PGothic" pitchFamily="34" charset="-128"/>
                        </a:rPr>
                        <a:t>Panipat</a:t>
                      </a:r>
                      <a:endParaRPr kumimoji="0" lang="en-US" sz="1400" b="1" i="0" u="none" strike="noStrike" cap="none" normalizeH="0" baseline="0" dirty="0" smtClean="0">
                        <a:ln>
                          <a:noFill/>
                        </a:ln>
                        <a:solidFill>
                          <a:srgbClr val="000000"/>
                        </a:solidFill>
                        <a:effectLst/>
                        <a:latin typeface="Calibri" pitchFamily="34" charset="0"/>
                        <a:ea typeface="MS PGothic" pitchFamily="34" charset="-128"/>
                      </a:endParaRP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r>
              <a:tr h="225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ER</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pitchFamily="34" charset="0"/>
                          <a:ea typeface="MS PGothic" pitchFamily="34" charset="-128"/>
                        </a:rPr>
                        <a:t>Digboi</a:t>
                      </a:r>
                      <a:endParaRPr kumimoji="0" lang="en-US" sz="1400" b="1" i="0" u="none" strike="noStrike" cap="none" normalizeH="0" baseline="0" dirty="0" smtClean="0">
                        <a:ln>
                          <a:noFill/>
                        </a:ln>
                        <a:solidFill>
                          <a:srgbClr val="000000"/>
                        </a:solidFill>
                        <a:effectLst/>
                        <a:latin typeface="Calibri" pitchFamily="34" charset="0"/>
                        <a:ea typeface="MS PGothic" pitchFamily="34" charset="-128"/>
                      </a:endParaRP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Calibri" pitchFamily="34" charset="0"/>
                          <a:ea typeface="MS PGothic" pitchFamily="34" charset="-128"/>
                        </a:rPr>
                        <a:t>Dharmanagar</a:t>
                      </a:r>
                      <a:r>
                        <a:rPr kumimoji="0" lang="sk-SK" sz="1400" b="1" i="0" u="none" strike="noStrike" cap="none" normalizeH="0" baseline="0" dirty="0" smtClean="0">
                          <a:ln>
                            <a:noFill/>
                          </a:ln>
                          <a:solidFill>
                            <a:schemeClr val="tx1"/>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ea typeface="MS PGothic" pitchFamily="34" charset="-128"/>
                        </a:rPr>
                        <a:t>10</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r>
              <a:tr h="225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pitchFamily="34" charset="0"/>
                          <a:ea typeface="MS PGothic" pitchFamily="34" charset="-128"/>
                        </a:rPr>
                        <a:t>Lumding</a:t>
                      </a:r>
                      <a:endParaRPr kumimoji="0" lang="en-US" sz="1400" b="1" i="0" u="none" strike="noStrike" cap="none" normalizeH="0" baseline="0" dirty="0" smtClean="0">
                        <a:ln>
                          <a:noFill/>
                        </a:ln>
                        <a:solidFill>
                          <a:srgbClr val="000000"/>
                        </a:solidFill>
                        <a:effectLst/>
                        <a:latin typeface="Calibri" pitchFamily="34" charset="0"/>
                        <a:ea typeface="MS PGothic" pitchFamily="34" charset="-128"/>
                      </a:endParaRP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Siliguri</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r>
              <a:tr h="225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Ramnagar</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Rajbandh</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r>
              <a:tr h="225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Malda</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Haldia</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r>
              <a:tr h="225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Somnathpur</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pitchFamily="34" charset="0"/>
                          <a:ea typeface="MS PGothic" pitchFamily="34" charset="-128"/>
                        </a:rPr>
                        <a:t>Raxaul</a:t>
                      </a:r>
                      <a:endParaRPr kumimoji="0" lang="sk-SK" sz="1400" b="1" i="0" u="none" strike="noStrike" cap="none" normalizeH="0" baseline="0" dirty="0" smtClean="0">
                        <a:ln>
                          <a:noFill/>
                        </a:ln>
                        <a:solidFill>
                          <a:srgbClr val="000000"/>
                        </a:solidFill>
                        <a:effectLst/>
                        <a:latin typeface="Calibri" pitchFamily="34" charset="0"/>
                        <a:ea typeface="MS PGothic" pitchFamily="34" charset="-128"/>
                      </a:endParaRP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r>
              <a:tr h="225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WR</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Kandla</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Tadali</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ea typeface="MS PGothic" pitchFamily="34" charset="-128"/>
                        </a:rPr>
                        <a:t>17</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r>
              <a:tr h="225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Mangalia</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Akolner</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r>
              <a:tr h="225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Bhitoni</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Miraj</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r>
              <a:tr h="225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Jayant</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Akola</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r>
              <a:tr h="225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Khapri</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Rajkot</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r>
              <a:tr h="225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Gwalior</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IOTL (Mumbai)</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r>
              <a:tr h="225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Itarsi</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Pakni</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r>
              <a:tr h="225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Sagar</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Shirud</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r>
              <a:tr h="225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SR</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Bijapur</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Mysore</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s-IS" sz="1400" b="1" i="0" u="none" strike="noStrike" cap="none" normalizeH="0" baseline="0" smtClean="0">
                          <a:ln>
                            <a:noFill/>
                          </a:ln>
                          <a:solidFill>
                            <a:srgbClr val="000000"/>
                          </a:solidFill>
                          <a:effectLst/>
                          <a:latin typeface="Calibri" pitchFamily="34" charset="0"/>
                          <a:ea typeface="MS PGothic" pitchFamily="34" charset="-128"/>
                        </a:rPr>
                        <a:t>13</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r>
              <a:tr h="225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Desur</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Feroke</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r>
              <a:tr h="225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pitchFamily="34" charset="0"/>
                          <a:ea typeface="MS PGothic" pitchFamily="34" charset="-128"/>
                        </a:rPr>
                        <a:t>Navalur</a:t>
                      </a:r>
                      <a:endParaRPr kumimoji="0" lang="en-US" sz="1400" b="1" i="0" u="none" strike="noStrike" cap="none" normalizeH="0" baseline="0" dirty="0" smtClean="0">
                        <a:ln>
                          <a:noFill/>
                        </a:ln>
                        <a:solidFill>
                          <a:srgbClr val="000000"/>
                        </a:solidFill>
                        <a:effectLst/>
                        <a:latin typeface="Calibri" pitchFamily="34" charset="0"/>
                        <a:ea typeface="MS PGothic" pitchFamily="34" charset="-128"/>
                      </a:endParaRP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Cherlapalli</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r>
              <a:tr h="225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Gulberga</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Ongole</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r>
              <a:tr h="225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Ramagundam</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Guntakal</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r>
              <a:tr h="225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Irugur</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pitchFamily="34" charset="0"/>
                          <a:ea typeface="MS PGothic" pitchFamily="34" charset="-128"/>
                        </a:rPr>
                        <a:t>Sankari</a:t>
                      </a:r>
                      <a:endParaRPr kumimoji="0" lang="en-US" sz="1400" b="1" i="0" u="none" strike="noStrike" cap="none" normalizeH="0" baseline="0" dirty="0" smtClean="0">
                        <a:ln>
                          <a:noFill/>
                        </a:ln>
                        <a:solidFill>
                          <a:srgbClr val="000000"/>
                        </a:solidFill>
                        <a:effectLst/>
                        <a:latin typeface="Calibri" pitchFamily="34" charset="0"/>
                        <a:ea typeface="MS PGothic" pitchFamily="34" charset="-128"/>
                      </a:endParaRP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r>
              <a:tr h="225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Devengunthi</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r>
              <a:tr h="225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Calibri" pitchFamily="34" charset="0"/>
                        <a:ea typeface="MS PGothic" pitchFamily="34" charset="-128"/>
                      </a:endParaRP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Calibri" pitchFamily="34" charset="0"/>
                        <a:ea typeface="MS PGothic" pitchFamily="34" charset="-128"/>
                      </a:endParaRP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ea typeface="MS PGothic" pitchFamily="34" charset="-128"/>
                        </a:rPr>
                        <a:t>52</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r>
            </a:tbl>
          </a:graphicData>
        </a:graphic>
      </p:graphicFrame>
      <p:sp>
        <p:nvSpPr>
          <p:cNvPr id="18583" name="Slide Number Placeholder 3"/>
          <p:cNvSpPr>
            <a:spLocks noGrp="1"/>
          </p:cNvSpPr>
          <p:nvPr>
            <p:ph type="sldNum" sz="quarter" idx="4294967295"/>
          </p:nvPr>
        </p:nvSpPr>
        <p:spPr>
          <a:xfrm>
            <a:off x="7099300" y="6248400"/>
            <a:ext cx="2063750" cy="457200"/>
          </a:xfrm>
          <a:prstGeom prst="rect">
            <a:avLst/>
          </a:prstGeom>
          <a:noFill/>
        </p:spPr>
        <p:txBody>
          <a:bodyPr/>
          <a:lstStyle/>
          <a:p>
            <a:fld id="{15B8F1B4-E2DF-4F04-9261-E5CF0D840EA2}" type="slidenum">
              <a:rPr lang="en-US" smtClean="0"/>
              <a:pPr/>
              <a:t>10</a:t>
            </a:fld>
            <a:endParaRPr lang="en-US"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a:xfrm>
            <a:off x="742950" y="381000"/>
            <a:ext cx="8420100" cy="1143000"/>
          </a:xfrm>
        </p:spPr>
        <p:txBody>
          <a:bodyPr/>
          <a:lstStyle/>
          <a:p>
            <a:pPr algn="l"/>
            <a:r>
              <a:rPr lang="en-US" sz="3600" u="sng" smtClean="0">
                <a:solidFill>
                  <a:srgbClr val="FF0000"/>
                </a:solidFill>
              </a:rPr>
              <a:t>BTPN Tank Wagons</a:t>
            </a:r>
          </a:p>
        </p:txBody>
      </p:sp>
      <p:pic>
        <p:nvPicPr>
          <p:cNvPr id="11267" name="Content Placeholder 4" descr="images.jpg"/>
          <p:cNvPicPr>
            <a:picLocks noGrp="1" noChangeAspect="1"/>
          </p:cNvPicPr>
          <p:nvPr>
            <p:ph idx="1"/>
          </p:nvPr>
        </p:nvPicPr>
        <p:blipFill>
          <a:blip r:embed="rId2" cstate="print"/>
          <a:srcRect t="1524" b="1524"/>
          <a:stretch>
            <a:fillRect/>
          </a:stretch>
        </p:blipFill>
        <p:spPr>
          <a:xfrm>
            <a:off x="165100" y="1524000"/>
            <a:ext cx="4768983" cy="2330450"/>
          </a:xfrm>
        </p:spPr>
      </p:pic>
      <p:sp>
        <p:nvSpPr>
          <p:cNvPr id="11268" name="Slide Number Placeholder 1"/>
          <p:cNvSpPr>
            <a:spLocks noGrp="1"/>
          </p:cNvSpPr>
          <p:nvPr>
            <p:ph type="sldNum" sz="quarter" idx="4294967295"/>
          </p:nvPr>
        </p:nvSpPr>
        <p:spPr>
          <a:xfrm>
            <a:off x="7099300" y="6248400"/>
            <a:ext cx="2063750" cy="457200"/>
          </a:xfrm>
          <a:prstGeom prst="rect">
            <a:avLst/>
          </a:prstGeom>
          <a:noFill/>
        </p:spPr>
        <p:txBody>
          <a:bodyPr/>
          <a:lstStyle/>
          <a:p>
            <a:fld id="{3F1F5EC4-0164-4EF6-BC51-308DA3FB71DD}" type="slidenum">
              <a:rPr lang="en-US" smtClean="0"/>
              <a:pPr/>
              <a:t>11</a:t>
            </a:fld>
            <a:endParaRPr lang="en-US" smtClean="0"/>
          </a:p>
        </p:txBody>
      </p:sp>
      <p:pic>
        <p:nvPicPr>
          <p:cNvPr id="11269" name="Picture 5" descr="btpnbig_250x250.jpg"/>
          <p:cNvPicPr>
            <a:picLocks noChangeAspect="1"/>
          </p:cNvPicPr>
          <p:nvPr/>
        </p:nvPicPr>
        <p:blipFill>
          <a:blip r:embed="rId3" cstate="print"/>
          <a:srcRect/>
          <a:stretch>
            <a:fillRect/>
          </a:stretch>
        </p:blipFill>
        <p:spPr bwMode="auto">
          <a:xfrm>
            <a:off x="4127501" y="3490914"/>
            <a:ext cx="5081985" cy="2833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12750" y="228600"/>
            <a:ext cx="8420100" cy="1143000"/>
          </a:xfrm>
        </p:spPr>
        <p:txBody>
          <a:bodyPr/>
          <a:lstStyle/>
          <a:p>
            <a:pPr algn="l"/>
            <a:r>
              <a:rPr lang="en-US" sz="3600" u="sng" dirty="0" smtClean="0">
                <a:solidFill>
                  <a:srgbClr val="FF0000"/>
                </a:solidFill>
              </a:rPr>
              <a:t>BTFLN Tank Wagons</a:t>
            </a:r>
          </a:p>
        </p:txBody>
      </p:sp>
      <p:pic>
        <p:nvPicPr>
          <p:cNvPr id="12291" name="Content Placeholder 4" descr="Screen Shot 2017-09-14 at 11.59.42 PM.png"/>
          <p:cNvPicPr>
            <a:picLocks noGrp="1" noChangeAspect="1"/>
          </p:cNvPicPr>
          <p:nvPr>
            <p:ph idx="1"/>
          </p:nvPr>
        </p:nvPicPr>
        <p:blipFill>
          <a:blip r:embed="rId2" cstate="print"/>
          <a:srcRect l="-24640" r="-24640"/>
          <a:stretch>
            <a:fillRect/>
          </a:stretch>
        </p:blipFill>
        <p:spPr>
          <a:xfrm>
            <a:off x="-165100" y="2438400"/>
            <a:ext cx="5604802" cy="2738438"/>
          </a:xfrm>
        </p:spPr>
      </p:pic>
      <p:sp>
        <p:nvSpPr>
          <p:cNvPr id="12292" name="Slide Number Placeholder 3"/>
          <p:cNvSpPr>
            <a:spLocks noGrp="1"/>
          </p:cNvSpPr>
          <p:nvPr>
            <p:ph type="sldNum" sz="quarter" idx="4294967295"/>
          </p:nvPr>
        </p:nvSpPr>
        <p:spPr>
          <a:xfrm>
            <a:off x="7099300" y="6248400"/>
            <a:ext cx="2063750" cy="457200"/>
          </a:xfrm>
          <a:prstGeom prst="rect">
            <a:avLst/>
          </a:prstGeom>
          <a:noFill/>
        </p:spPr>
        <p:txBody>
          <a:bodyPr/>
          <a:lstStyle/>
          <a:p>
            <a:fld id="{8279CA35-EDBB-4592-99B4-3AE46C223093}" type="slidenum">
              <a:rPr lang="en-US" smtClean="0"/>
              <a:pPr/>
              <a:t>12</a:t>
            </a:fld>
            <a:endParaRPr lang="en-US" smtClean="0"/>
          </a:p>
        </p:txBody>
      </p:sp>
      <p:pic>
        <p:nvPicPr>
          <p:cNvPr id="12293" name="Picture 5" descr="btpnbig_250x250.jpg"/>
          <p:cNvPicPr>
            <a:picLocks noChangeAspect="1"/>
          </p:cNvPicPr>
          <p:nvPr/>
        </p:nvPicPr>
        <p:blipFill>
          <a:blip r:embed="rId3" cstate="print"/>
          <a:srcRect/>
          <a:stretch>
            <a:fillRect/>
          </a:stretch>
        </p:blipFill>
        <p:spPr bwMode="auto">
          <a:xfrm>
            <a:off x="4622800" y="2209800"/>
            <a:ext cx="4782741" cy="2667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Supply Chain Management</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Slide Number Placeholder 5"/>
          <p:cNvSpPr>
            <a:spLocks noGrp="1"/>
          </p:cNvSpPr>
          <p:nvPr>
            <p:ph type="sldNum" sz="quarter" idx="4294967295"/>
          </p:nvPr>
        </p:nvSpPr>
        <p:spPr bwMode="auto">
          <a:xfrm>
            <a:off x="7099300" y="6248400"/>
            <a:ext cx="2063750" cy="457200"/>
          </a:xfrm>
          <a:prstGeom prst="rect">
            <a:avLst/>
          </a:prstGeom>
          <a:noFill/>
          <a:ln>
            <a:miter lim="800000"/>
            <a:headEnd/>
            <a:tailEnd/>
          </a:ln>
        </p:spPr>
        <p:txBody>
          <a:bodyPr/>
          <a:lstStyle/>
          <a:p>
            <a:pPr eaLnBrk="1" hangingPunct="1"/>
            <a:fld id="{716F4B06-0DFF-41EF-B33D-16699C0BFE65}" type="slidenum">
              <a:rPr lang="en-US" altLang="en-US"/>
              <a:pPr eaLnBrk="1" hangingPunct="1"/>
              <a:t>14</a:t>
            </a:fld>
            <a:endParaRPr lang="en-US" altLang="en-US"/>
          </a:p>
        </p:txBody>
      </p:sp>
      <p:sp>
        <p:nvSpPr>
          <p:cNvPr id="12291" name="Rectangle 2"/>
          <p:cNvSpPr>
            <a:spLocks noGrp="1" noChangeArrowheads="1"/>
          </p:cNvSpPr>
          <p:nvPr>
            <p:ph type="title"/>
          </p:nvPr>
        </p:nvSpPr>
        <p:spPr bwMode="auto">
          <a:xfrm>
            <a:off x="228600" y="304800"/>
            <a:ext cx="8686800"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z="2800" smtClean="0">
                <a:latin typeface="Arial" charset="0"/>
                <a:cs typeface="Arial" charset="0"/>
              </a:rPr>
              <a:t>Underlying Philosophy Behind Supply Chain Concept</a:t>
            </a:r>
          </a:p>
        </p:txBody>
      </p:sp>
      <p:sp>
        <p:nvSpPr>
          <p:cNvPr id="12292" name="Rectangle 3"/>
          <p:cNvSpPr>
            <a:spLocks noGrp="1" noChangeArrowheads="1"/>
          </p:cNvSpPr>
          <p:nvPr>
            <p:ph type="body" idx="1"/>
          </p:nvPr>
        </p:nvSpPr>
        <p:spPr>
          <a:xfrm>
            <a:off x="742950" y="1981200"/>
            <a:ext cx="8832850" cy="4648200"/>
          </a:xfrm>
        </p:spPr>
        <p:txBody>
          <a:bodyPr/>
          <a:lstStyle/>
          <a:p>
            <a:pPr eaLnBrk="1" hangingPunct="1">
              <a:buFontTx/>
              <a:buNone/>
            </a:pPr>
            <a:r>
              <a:rPr lang="en-US" altLang="en-US" smtClean="0"/>
              <a:t>               </a:t>
            </a:r>
          </a:p>
        </p:txBody>
      </p:sp>
      <p:sp>
        <p:nvSpPr>
          <p:cNvPr id="12293" name="Rectangle 4"/>
          <p:cNvSpPr>
            <a:spLocks noChangeArrowheads="1"/>
          </p:cNvSpPr>
          <p:nvPr/>
        </p:nvSpPr>
        <p:spPr bwMode="auto">
          <a:xfrm>
            <a:off x="165100" y="2895600"/>
            <a:ext cx="1320800" cy="9144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sz="2000">
                <a:latin typeface="Arial" charset="0"/>
                <a:cs typeface="Arial" charset="0"/>
              </a:rPr>
              <a:t>Suppliers</a:t>
            </a:r>
          </a:p>
        </p:txBody>
      </p:sp>
      <p:sp>
        <p:nvSpPr>
          <p:cNvPr id="12294" name="Rectangle 5"/>
          <p:cNvSpPr>
            <a:spLocks noChangeArrowheads="1"/>
          </p:cNvSpPr>
          <p:nvPr/>
        </p:nvSpPr>
        <p:spPr bwMode="auto">
          <a:xfrm>
            <a:off x="1816100" y="2895600"/>
            <a:ext cx="1485900" cy="9144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sz="1900">
                <a:latin typeface="Arial" charset="0"/>
                <a:cs typeface="Arial" charset="0"/>
              </a:rPr>
              <a:t>Procurement</a:t>
            </a:r>
          </a:p>
        </p:txBody>
      </p:sp>
      <p:sp>
        <p:nvSpPr>
          <p:cNvPr id="12295" name="Rectangle 6"/>
          <p:cNvSpPr>
            <a:spLocks noChangeArrowheads="1"/>
          </p:cNvSpPr>
          <p:nvPr/>
        </p:nvSpPr>
        <p:spPr bwMode="auto">
          <a:xfrm>
            <a:off x="3797300" y="2895600"/>
            <a:ext cx="1816100" cy="9144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sz="2000">
                <a:latin typeface="Arial" charset="0"/>
                <a:cs typeface="Arial" charset="0"/>
              </a:rPr>
              <a:t>Operation</a:t>
            </a:r>
          </a:p>
        </p:txBody>
      </p:sp>
      <p:sp>
        <p:nvSpPr>
          <p:cNvPr id="12296" name="Rectangle 7"/>
          <p:cNvSpPr>
            <a:spLocks noChangeArrowheads="1"/>
          </p:cNvSpPr>
          <p:nvPr/>
        </p:nvSpPr>
        <p:spPr bwMode="auto">
          <a:xfrm>
            <a:off x="6026150" y="2895600"/>
            <a:ext cx="1651000" cy="838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sz="2000">
                <a:latin typeface="Arial" charset="0"/>
                <a:cs typeface="Arial" charset="0"/>
              </a:rPr>
              <a:t>Distribution</a:t>
            </a:r>
          </a:p>
        </p:txBody>
      </p:sp>
      <p:sp>
        <p:nvSpPr>
          <p:cNvPr id="12297" name="Rectangle 8"/>
          <p:cNvSpPr>
            <a:spLocks noChangeArrowheads="1"/>
          </p:cNvSpPr>
          <p:nvPr/>
        </p:nvSpPr>
        <p:spPr bwMode="auto">
          <a:xfrm>
            <a:off x="8089900" y="2895600"/>
            <a:ext cx="1403350" cy="838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sz="2000">
                <a:latin typeface="Arial" charset="0"/>
                <a:cs typeface="Arial" charset="0"/>
              </a:rPr>
              <a:t>Customers</a:t>
            </a:r>
          </a:p>
        </p:txBody>
      </p:sp>
      <p:sp>
        <p:nvSpPr>
          <p:cNvPr id="12298" name="Line 9"/>
          <p:cNvSpPr>
            <a:spLocks noChangeShapeType="1"/>
          </p:cNvSpPr>
          <p:nvPr/>
        </p:nvSpPr>
        <p:spPr bwMode="auto">
          <a:xfrm>
            <a:off x="1485900" y="3352800"/>
            <a:ext cx="330200" cy="0"/>
          </a:xfrm>
          <a:prstGeom prst="line">
            <a:avLst/>
          </a:prstGeom>
          <a:noFill/>
          <a:ln w="9525">
            <a:solidFill>
              <a:schemeClr val="tx1"/>
            </a:solidFill>
            <a:round/>
            <a:headEnd/>
            <a:tailEnd type="triangle" w="med" len="med"/>
          </a:ln>
        </p:spPr>
        <p:txBody>
          <a:bodyPr/>
          <a:lstStyle/>
          <a:p>
            <a:endParaRPr lang="en-US"/>
          </a:p>
        </p:txBody>
      </p:sp>
      <p:sp>
        <p:nvSpPr>
          <p:cNvPr id="12299" name="Line 10"/>
          <p:cNvSpPr>
            <a:spLocks noChangeShapeType="1"/>
          </p:cNvSpPr>
          <p:nvPr/>
        </p:nvSpPr>
        <p:spPr bwMode="auto">
          <a:xfrm>
            <a:off x="3302000" y="3352800"/>
            <a:ext cx="495300" cy="0"/>
          </a:xfrm>
          <a:prstGeom prst="line">
            <a:avLst/>
          </a:prstGeom>
          <a:noFill/>
          <a:ln w="9525">
            <a:solidFill>
              <a:schemeClr val="tx1"/>
            </a:solidFill>
            <a:round/>
            <a:headEnd/>
            <a:tailEnd type="triangle" w="med" len="med"/>
          </a:ln>
        </p:spPr>
        <p:txBody>
          <a:bodyPr/>
          <a:lstStyle/>
          <a:p>
            <a:endParaRPr lang="en-US"/>
          </a:p>
        </p:txBody>
      </p:sp>
      <p:sp>
        <p:nvSpPr>
          <p:cNvPr id="12300" name="Line 11"/>
          <p:cNvSpPr>
            <a:spLocks noChangeShapeType="1"/>
          </p:cNvSpPr>
          <p:nvPr/>
        </p:nvSpPr>
        <p:spPr bwMode="auto">
          <a:xfrm>
            <a:off x="5613400" y="3352800"/>
            <a:ext cx="412750" cy="0"/>
          </a:xfrm>
          <a:prstGeom prst="line">
            <a:avLst/>
          </a:prstGeom>
          <a:noFill/>
          <a:ln w="9525">
            <a:solidFill>
              <a:schemeClr val="tx1"/>
            </a:solidFill>
            <a:round/>
            <a:headEnd/>
            <a:tailEnd type="triangle" w="med" len="med"/>
          </a:ln>
        </p:spPr>
        <p:txBody>
          <a:bodyPr/>
          <a:lstStyle/>
          <a:p>
            <a:endParaRPr lang="en-US"/>
          </a:p>
        </p:txBody>
      </p:sp>
      <p:sp>
        <p:nvSpPr>
          <p:cNvPr id="12301" name="Line 12"/>
          <p:cNvSpPr>
            <a:spLocks noChangeShapeType="1"/>
          </p:cNvSpPr>
          <p:nvPr/>
        </p:nvSpPr>
        <p:spPr bwMode="auto">
          <a:xfrm>
            <a:off x="7677150" y="3352800"/>
            <a:ext cx="412750" cy="0"/>
          </a:xfrm>
          <a:prstGeom prst="line">
            <a:avLst/>
          </a:prstGeom>
          <a:noFill/>
          <a:ln w="9525">
            <a:solidFill>
              <a:schemeClr val="tx1"/>
            </a:solidFill>
            <a:round/>
            <a:headEnd/>
            <a:tailEnd type="triangle" w="med" len="med"/>
          </a:ln>
        </p:spPr>
        <p:txBody>
          <a:bodyPr/>
          <a:lstStyle/>
          <a:p>
            <a:endParaRPr lang="en-US"/>
          </a:p>
        </p:txBody>
      </p:sp>
      <p:sp>
        <p:nvSpPr>
          <p:cNvPr id="12302" name="Rectangle 13"/>
          <p:cNvSpPr>
            <a:spLocks noChangeArrowheads="1"/>
          </p:cNvSpPr>
          <p:nvPr/>
        </p:nvSpPr>
        <p:spPr bwMode="auto">
          <a:xfrm>
            <a:off x="825500" y="2057400"/>
            <a:ext cx="8007350" cy="6096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sz="2400">
                <a:latin typeface="Arial" charset="0"/>
                <a:cs typeface="Arial" charset="0"/>
              </a:rPr>
              <a:t>Materials Flow</a:t>
            </a:r>
          </a:p>
        </p:txBody>
      </p:sp>
      <p:sp>
        <p:nvSpPr>
          <p:cNvPr id="12303" name="Line 14"/>
          <p:cNvSpPr>
            <a:spLocks noChangeShapeType="1"/>
          </p:cNvSpPr>
          <p:nvPr/>
        </p:nvSpPr>
        <p:spPr bwMode="auto">
          <a:xfrm>
            <a:off x="1238250" y="2438400"/>
            <a:ext cx="2476500" cy="0"/>
          </a:xfrm>
          <a:prstGeom prst="line">
            <a:avLst/>
          </a:prstGeom>
          <a:noFill/>
          <a:ln w="9525">
            <a:solidFill>
              <a:schemeClr val="tx1"/>
            </a:solidFill>
            <a:round/>
            <a:headEnd/>
            <a:tailEnd/>
          </a:ln>
        </p:spPr>
        <p:txBody>
          <a:bodyPr/>
          <a:lstStyle/>
          <a:p>
            <a:endParaRPr lang="en-US"/>
          </a:p>
        </p:txBody>
      </p:sp>
      <p:sp>
        <p:nvSpPr>
          <p:cNvPr id="12304" name="Line 15"/>
          <p:cNvSpPr>
            <a:spLocks noChangeShapeType="1"/>
          </p:cNvSpPr>
          <p:nvPr/>
        </p:nvSpPr>
        <p:spPr bwMode="auto">
          <a:xfrm>
            <a:off x="5943600" y="2438400"/>
            <a:ext cx="2559050" cy="0"/>
          </a:xfrm>
          <a:prstGeom prst="line">
            <a:avLst/>
          </a:prstGeom>
          <a:noFill/>
          <a:ln w="9525">
            <a:solidFill>
              <a:schemeClr val="tx1"/>
            </a:solidFill>
            <a:round/>
            <a:headEnd/>
            <a:tailEnd type="triangle" w="med" len="med"/>
          </a:ln>
        </p:spPr>
        <p:txBody>
          <a:bodyPr/>
          <a:lstStyle/>
          <a:p>
            <a:endParaRPr lang="en-US"/>
          </a:p>
        </p:txBody>
      </p:sp>
      <p:sp>
        <p:nvSpPr>
          <p:cNvPr id="12305" name="Line 16"/>
          <p:cNvSpPr>
            <a:spLocks noChangeShapeType="1"/>
          </p:cNvSpPr>
          <p:nvPr/>
        </p:nvSpPr>
        <p:spPr bwMode="auto">
          <a:xfrm flipH="1">
            <a:off x="7677150" y="3352800"/>
            <a:ext cx="165100" cy="0"/>
          </a:xfrm>
          <a:prstGeom prst="line">
            <a:avLst/>
          </a:prstGeom>
          <a:noFill/>
          <a:ln w="9525">
            <a:solidFill>
              <a:schemeClr val="tx1"/>
            </a:solidFill>
            <a:round/>
            <a:headEnd/>
            <a:tailEnd type="triangle" w="med" len="med"/>
          </a:ln>
        </p:spPr>
        <p:txBody>
          <a:bodyPr/>
          <a:lstStyle/>
          <a:p>
            <a:endParaRPr lang="en-US"/>
          </a:p>
        </p:txBody>
      </p:sp>
      <p:sp>
        <p:nvSpPr>
          <p:cNvPr id="12306" name="Line 17"/>
          <p:cNvSpPr>
            <a:spLocks noChangeShapeType="1"/>
          </p:cNvSpPr>
          <p:nvPr/>
        </p:nvSpPr>
        <p:spPr bwMode="auto">
          <a:xfrm flipH="1">
            <a:off x="1485900" y="3352800"/>
            <a:ext cx="82550" cy="0"/>
          </a:xfrm>
          <a:prstGeom prst="line">
            <a:avLst/>
          </a:prstGeom>
          <a:noFill/>
          <a:ln w="9525">
            <a:solidFill>
              <a:schemeClr val="tx1"/>
            </a:solidFill>
            <a:round/>
            <a:headEnd/>
            <a:tailEnd type="triangle" w="med" len="med"/>
          </a:ln>
        </p:spPr>
        <p:txBody>
          <a:bodyPr/>
          <a:lstStyle/>
          <a:p>
            <a:endParaRPr lang="en-US"/>
          </a:p>
        </p:txBody>
      </p:sp>
      <p:sp>
        <p:nvSpPr>
          <p:cNvPr id="12307" name="Rectangle 18"/>
          <p:cNvSpPr>
            <a:spLocks noChangeArrowheads="1"/>
          </p:cNvSpPr>
          <p:nvPr/>
        </p:nvSpPr>
        <p:spPr bwMode="auto">
          <a:xfrm>
            <a:off x="330200" y="4114800"/>
            <a:ext cx="8997950" cy="6858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sz="2400">
                <a:latin typeface="Arial" charset="0"/>
                <a:cs typeface="Arial" charset="0"/>
              </a:rPr>
              <a:t>Information Flow</a:t>
            </a:r>
          </a:p>
        </p:txBody>
      </p:sp>
      <p:sp>
        <p:nvSpPr>
          <p:cNvPr id="12308" name="Line 19"/>
          <p:cNvSpPr>
            <a:spLocks noChangeShapeType="1"/>
          </p:cNvSpPr>
          <p:nvPr/>
        </p:nvSpPr>
        <p:spPr bwMode="auto">
          <a:xfrm flipH="1">
            <a:off x="6108700" y="4495800"/>
            <a:ext cx="2559050" cy="0"/>
          </a:xfrm>
          <a:prstGeom prst="line">
            <a:avLst/>
          </a:prstGeom>
          <a:noFill/>
          <a:ln w="9525">
            <a:solidFill>
              <a:schemeClr val="tx1"/>
            </a:solidFill>
            <a:round/>
            <a:headEnd/>
            <a:tailEnd/>
          </a:ln>
        </p:spPr>
        <p:txBody>
          <a:bodyPr/>
          <a:lstStyle/>
          <a:p>
            <a:endParaRPr lang="en-US"/>
          </a:p>
        </p:txBody>
      </p:sp>
      <p:sp>
        <p:nvSpPr>
          <p:cNvPr id="12309" name="Line 20"/>
          <p:cNvSpPr>
            <a:spLocks noChangeShapeType="1"/>
          </p:cNvSpPr>
          <p:nvPr/>
        </p:nvSpPr>
        <p:spPr bwMode="auto">
          <a:xfrm flipH="1">
            <a:off x="660400" y="4495800"/>
            <a:ext cx="2889250" cy="0"/>
          </a:xfrm>
          <a:prstGeom prst="line">
            <a:avLst/>
          </a:prstGeom>
          <a:noFill/>
          <a:ln w="9525">
            <a:solidFill>
              <a:schemeClr val="tx1"/>
            </a:solidFill>
            <a:round/>
            <a:headEnd/>
            <a:tailEnd type="triangle" w="med" len="med"/>
          </a:ln>
        </p:spPr>
        <p:txBody>
          <a:bodyPr/>
          <a:lstStyle/>
          <a:p>
            <a:endParaRPr lang="en-US"/>
          </a:p>
        </p:txBody>
      </p:sp>
      <p:sp>
        <p:nvSpPr>
          <p:cNvPr id="12310" name="Rectangle 18"/>
          <p:cNvSpPr>
            <a:spLocks noChangeArrowheads="1"/>
          </p:cNvSpPr>
          <p:nvPr/>
        </p:nvSpPr>
        <p:spPr bwMode="auto">
          <a:xfrm>
            <a:off x="304800" y="4953000"/>
            <a:ext cx="8997950" cy="6858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sz="2400">
                <a:latin typeface="Arial" charset="0"/>
                <a:cs typeface="Arial" charset="0"/>
              </a:rPr>
              <a:t>Fund Flow</a:t>
            </a:r>
          </a:p>
        </p:txBody>
      </p:sp>
      <p:sp>
        <p:nvSpPr>
          <p:cNvPr id="12311" name="Line 20"/>
          <p:cNvSpPr>
            <a:spLocks noChangeShapeType="1"/>
          </p:cNvSpPr>
          <p:nvPr/>
        </p:nvSpPr>
        <p:spPr bwMode="auto">
          <a:xfrm flipH="1">
            <a:off x="685800" y="5334000"/>
            <a:ext cx="2889250" cy="0"/>
          </a:xfrm>
          <a:prstGeom prst="line">
            <a:avLst/>
          </a:prstGeom>
          <a:noFill/>
          <a:ln w="9525">
            <a:solidFill>
              <a:schemeClr val="tx1"/>
            </a:solidFill>
            <a:round/>
            <a:headEnd/>
            <a:tailEnd type="triangle" w="med" len="med"/>
          </a:ln>
        </p:spPr>
        <p:txBody>
          <a:bodyPr/>
          <a:lstStyle/>
          <a:p>
            <a:endParaRPr lang="en-US"/>
          </a:p>
        </p:txBody>
      </p:sp>
      <p:sp>
        <p:nvSpPr>
          <p:cNvPr id="12312" name="Line 19"/>
          <p:cNvSpPr>
            <a:spLocks noChangeShapeType="1"/>
          </p:cNvSpPr>
          <p:nvPr/>
        </p:nvSpPr>
        <p:spPr bwMode="auto">
          <a:xfrm flipH="1">
            <a:off x="6096000" y="5257800"/>
            <a:ext cx="2559050" cy="0"/>
          </a:xfrm>
          <a:prstGeom prst="line">
            <a:avLst/>
          </a:prstGeom>
          <a:noFill/>
          <a:ln w="9525">
            <a:solidFill>
              <a:schemeClr val="tx1"/>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Slide Number Placeholder 5"/>
          <p:cNvSpPr>
            <a:spLocks noGrp="1"/>
          </p:cNvSpPr>
          <p:nvPr>
            <p:ph type="sldNum" sz="quarter" idx="4294967295"/>
          </p:nvPr>
        </p:nvSpPr>
        <p:spPr bwMode="auto">
          <a:xfrm>
            <a:off x="7099300" y="6248400"/>
            <a:ext cx="2063750" cy="457200"/>
          </a:xfrm>
          <a:prstGeom prst="rect">
            <a:avLst/>
          </a:prstGeom>
          <a:noFill/>
          <a:ln>
            <a:miter lim="800000"/>
            <a:headEnd/>
            <a:tailEnd/>
          </a:ln>
        </p:spPr>
        <p:txBody>
          <a:bodyPr/>
          <a:lstStyle/>
          <a:p>
            <a:pPr eaLnBrk="1" hangingPunct="1"/>
            <a:fld id="{5426A867-C3B0-4CF7-83AB-8A055B90FA43}" type="slidenum">
              <a:rPr lang="en-US" altLang="en-US"/>
              <a:pPr eaLnBrk="1" hangingPunct="1"/>
              <a:t>15</a:t>
            </a:fld>
            <a:endParaRPr lang="en-US" altLang="en-US"/>
          </a:p>
        </p:txBody>
      </p:sp>
      <p:sp>
        <p:nvSpPr>
          <p:cNvPr id="13315" name="Rectangle 2"/>
          <p:cNvSpPr>
            <a:spLocks noGrp="1" noChangeArrowheads="1"/>
          </p:cNvSpPr>
          <p:nvPr>
            <p:ph type="title"/>
          </p:nvPr>
        </p:nvSpPr>
        <p:spPr bwMode="auto">
          <a:xfrm>
            <a:off x="152400" y="228600"/>
            <a:ext cx="8915400" cy="88423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z="2800" b="1" smtClean="0">
                <a:solidFill>
                  <a:srgbClr val="C00000"/>
                </a:solidFill>
                <a:latin typeface="Arial" charset="0"/>
                <a:cs typeface="Arial" charset="0"/>
              </a:rPr>
              <a:t>How do we define Supply Chain management?</a:t>
            </a:r>
          </a:p>
        </p:txBody>
      </p:sp>
      <p:sp>
        <p:nvSpPr>
          <p:cNvPr id="13316" name="Rectangle 3"/>
          <p:cNvSpPr>
            <a:spLocks noGrp="1" noChangeArrowheads="1"/>
          </p:cNvSpPr>
          <p:nvPr>
            <p:ph type="body" idx="1"/>
          </p:nvPr>
        </p:nvSpPr>
        <p:spPr>
          <a:xfrm>
            <a:off x="685800" y="1828800"/>
            <a:ext cx="8750300" cy="4648200"/>
          </a:xfrm>
        </p:spPr>
        <p:txBody>
          <a:bodyPr/>
          <a:lstStyle/>
          <a:p>
            <a:pPr algn="just" eaLnBrk="1" hangingPunct="1">
              <a:buFontTx/>
              <a:buNone/>
            </a:pPr>
            <a:endParaRPr lang="en-US" altLang="en-US" sz="2800" smtClean="0">
              <a:latin typeface="Arial" charset="0"/>
              <a:cs typeface="Arial" charset="0"/>
            </a:endParaRPr>
          </a:p>
          <a:p>
            <a:pPr algn="just" eaLnBrk="1" hangingPunct="1"/>
            <a:r>
              <a:rPr lang="en-US" altLang="en-US" sz="2800" smtClean="0">
                <a:latin typeface="Arial" charset="0"/>
                <a:cs typeface="Arial" charset="0"/>
              </a:rPr>
              <a:t>A process of satisfying customer needs through coordination of materials and information flows that extend from the market through the firm’s operation and beyond that to the suppliers.</a:t>
            </a:r>
          </a:p>
          <a:p>
            <a:pPr algn="just" eaLnBrk="1" hangingPunct="1"/>
            <a:endParaRPr lang="en-US" altLang="en-US" sz="2800" smtClean="0">
              <a:latin typeface="Arial" charset="0"/>
              <a:cs typeface="Arial" charset="0"/>
            </a:endParaRPr>
          </a:p>
          <a:p>
            <a:pPr algn="just" eaLnBrk="1" hangingPunct="1"/>
            <a:r>
              <a:rPr lang="en-US" altLang="en-US" sz="2800" smtClean="0">
                <a:solidFill>
                  <a:srgbClr val="C00000"/>
                </a:solidFill>
                <a:latin typeface="Arial" charset="0"/>
                <a:cs typeface="Arial" charset="0"/>
              </a:rPr>
              <a:t>A shift to an integrated orientation from the conventional manufacturing or marketing orientation.</a:t>
            </a:r>
          </a:p>
          <a:p>
            <a:pPr algn="just" eaLnBrk="1" hangingPunct="1"/>
            <a:endParaRPr lang="en-US" altLang="en-US" sz="2800" smtClean="0">
              <a:latin typeface="Arial"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Slide Number Placeholder 5"/>
          <p:cNvSpPr>
            <a:spLocks noGrp="1"/>
          </p:cNvSpPr>
          <p:nvPr>
            <p:ph type="sldNum" sz="quarter" idx="4294967295"/>
          </p:nvPr>
        </p:nvSpPr>
        <p:spPr bwMode="auto">
          <a:xfrm>
            <a:off x="7099300" y="6248400"/>
            <a:ext cx="2063750" cy="457200"/>
          </a:xfrm>
          <a:prstGeom prst="rect">
            <a:avLst/>
          </a:prstGeom>
          <a:noFill/>
          <a:ln>
            <a:miter lim="800000"/>
            <a:headEnd/>
            <a:tailEnd/>
          </a:ln>
        </p:spPr>
        <p:txBody>
          <a:bodyPr/>
          <a:lstStyle/>
          <a:p>
            <a:pPr eaLnBrk="1" hangingPunct="1"/>
            <a:fld id="{12F47CB8-3E9F-4E4D-AF32-489F63E3D391}" type="slidenum">
              <a:rPr lang="en-US" altLang="en-US"/>
              <a:pPr eaLnBrk="1" hangingPunct="1"/>
              <a:t>16</a:t>
            </a:fld>
            <a:endParaRPr lang="en-US" altLang="en-US"/>
          </a:p>
        </p:txBody>
      </p:sp>
      <p:sp>
        <p:nvSpPr>
          <p:cNvPr id="11267" name="Rectangle 2"/>
          <p:cNvSpPr>
            <a:spLocks noGrp="1" noChangeArrowheads="1"/>
          </p:cNvSpPr>
          <p:nvPr>
            <p:ph type="title"/>
          </p:nvPr>
        </p:nvSpPr>
        <p:spPr bwMode="auto">
          <a:xfrm>
            <a:off x="533400" y="152400"/>
            <a:ext cx="84201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z="3600" smtClean="0">
                <a:solidFill>
                  <a:srgbClr val="C00000"/>
                </a:solidFill>
                <a:latin typeface="Arial" charset="0"/>
                <a:cs typeface="Arial" charset="0"/>
              </a:rPr>
              <a:t>What is Supply Chain Management?</a:t>
            </a:r>
          </a:p>
        </p:txBody>
      </p:sp>
      <p:sp>
        <p:nvSpPr>
          <p:cNvPr id="11268" name="Rectangle 3"/>
          <p:cNvSpPr>
            <a:spLocks noGrp="1" noChangeArrowheads="1"/>
          </p:cNvSpPr>
          <p:nvPr>
            <p:ph type="body" idx="1"/>
          </p:nvPr>
        </p:nvSpPr>
        <p:spPr>
          <a:xfrm>
            <a:off x="247650" y="1447800"/>
            <a:ext cx="9410700" cy="4800600"/>
          </a:xfrm>
        </p:spPr>
        <p:txBody>
          <a:bodyPr/>
          <a:lstStyle/>
          <a:p>
            <a:pPr algn="just" eaLnBrk="1" hangingPunct="1"/>
            <a:r>
              <a:rPr lang="en-US" altLang="en-US" sz="2600" b="1" smtClean="0">
                <a:solidFill>
                  <a:srgbClr val="C00000"/>
                </a:solidFill>
                <a:latin typeface="Arial" charset="0"/>
                <a:cs typeface="Arial" charset="0"/>
              </a:rPr>
              <a:t>Objective</a:t>
            </a:r>
            <a:r>
              <a:rPr lang="en-US" altLang="en-US" sz="2600" b="1" smtClean="0">
                <a:latin typeface="Arial" charset="0"/>
                <a:cs typeface="Arial" charset="0"/>
              </a:rPr>
              <a:t>: </a:t>
            </a:r>
            <a:r>
              <a:rPr lang="en-US" altLang="en-US" sz="2600" smtClean="0">
                <a:latin typeface="Arial" charset="0"/>
                <a:cs typeface="Arial" charset="0"/>
              </a:rPr>
              <a:t>to </a:t>
            </a:r>
            <a:r>
              <a:rPr lang="en-US" altLang="en-US" sz="2600" smtClean="0">
                <a:solidFill>
                  <a:srgbClr val="C00000"/>
                </a:solidFill>
                <a:latin typeface="Arial" charset="0"/>
                <a:cs typeface="Arial" charset="0"/>
              </a:rPr>
              <a:t>plan</a:t>
            </a:r>
            <a:r>
              <a:rPr lang="en-US" altLang="en-US" sz="2600" smtClean="0">
                <a:latin typeface="Arial" charset="0"/>
                <a:cs typeface="Arial" charset="0"/>
              </a:rPr>
              <a:t> and </a:t>
            </a:r>
            <a:r>
              <a:rPr lang="en-US" altLang="en-US" sz="2600" smtClean="0">
                <a:solidFill>
                  <a:srgbClr val="C00000"/>
                </a:solidFill>
                <a:latin typeface="Arial" charset="0"/>
                <a:cs typeface="Arial" charset="0"/>
              </a:rPr>
              <a:t>coordinate</a:t>
            </a:r>
            <a:r>
              <a:rPr lang="en-US" altLang="en-US" sz="2600" smtClean="0">
                <a:latin typeface="Arial" charset="0"/>
                <a:cs typeface="Arial" charset="0"/>
              </a:rPr>
              <a:t> all the activities necessary to achieve desired level of </a:t>
            </a:r>
            <a:r>
              <a:rPr lang="en-US" altLang="en-US" sz="2600" smtClean="0">
                <a:solidFill>
                  <a:srgbClr val="C00000"/>
                </a:solidFill>
                <a:latin typeface="Arial" charset="0"/>
                <a:cs typeface="Arial" charset="0"/>
              </a:rPr>
              <a:t>delivered service </a:t>
            </a:r>
            <a:r>
              <a:rPr lang="en-US" altLang="en-US" sz="2600" smtClean="0">
                <a:latin typeface="Arial" charset="0"/>
                <a:cs typeface="Arial" charset="0"/>
              </a:rPr>
              <a:t>and quality </a:t>
            </a:r>
            <a:r>
              <a:rPr lang="en-US" altLang="en-US" sz="2600" i="1" smtClean="0">
                <a:solidFill>
                  <a:srgbClr val="C00000"/>
                </a:solidFill>
                <a:latin typeface="Arial" charset="0"/>
                <a:cs typeface="Arial" charset="0"/>
              </a:rPr>
              <a:t>at lowest possible cost</a:t>
            </a:r>
            <a:r>
              <a:rPr lang="en-US" altLang="en-US" sz="2600" smtClean="0">
                <a:latin typeface="Arial" charset="0"/>
                <a:cs typeface="Arial" charset="0"/>
              </a:rPr>
              <a:t>.</a:t>
            </a:r>
          </a:p>
          <a:p>
            <a:pPr algn="just" eaLnBrk="1" hangingPunct="1"/>
            <a:r>
              <a:rPr lang="en-US" altLang="en-US" sz="2600" b="1" smtClean="0">
                <a:solidFill>
                  <a:srgbClr val="C00000"/>
                </a:solidFill>
                <a:latin typeface="Arial" charset="0"/>
                <a:cs typeface="Arial" charset="0"/>
              </a:rPr>
              <a:t>Scope</a:t>
            </a:r>
            <a:r>
              <a:rPr lang="en-US" altLang="en-US" sz="2600" smtClean="0">
                <a:latin typeface="Arial" charset="0"/>
                <a:cs typeface="Arial" charset="0"/>
              </a:rPr>
              <a:t> : include the </a:t>
            </a:r>
            <a:r>
              <a:rPr lang="en-US" altLang="en-US" sz="2600" smtClean="0">
                <a:solidFill>
                  <a:srgbClr val="C00000"/>
                </a:solidFill>
                <a:latin typeface="Arial" charset="0"/>
                <a:cs typeface="Arial" charset="0"/>
              </a:rPr>
              <a:t>entire gamut of activities </a:t>
            </a:r>
            <a:r>
              <a:rPr lang="en-US" altLang="en-US" sz="2600" smtClean="0">
                <a:latin typeface="Arial" charset="0"/>
                <a:cs typeface="Arial" charset="0"/>
              </a:rPr>
              <a:t>from the procurement of raw materials and resources, to delivery of final product to the customer.</a:t>
            </a:r>
          </a:p>
          <a:p>
            <a:pPr algn="just" eaLnBrk="1" hangingPunct="1"/>
            <a:r>
              <a:rPr lang="en-US" altLang="en-US" sz="2600" b="1" smtClean="0">
                <a:solidFill>
                  <a:srgbClr val="C00000"/>
                </a:solidFill>
                <a:latin typeface="Arial" charset="0"/>
                <a:cs typeface="Arial" charset="0"/>
              </a:rPr>
              <a:t>Purpose</a:t>
            </a:r>
            <a:r>
              <a:rPr lang="en-US" altLang="en-US" sz="2600" smtClean="0">
                <a:latin typeface="Arial" charset="0"/>
                <a:cs typeface="Arial" charset="0"/>
              </a:rPr>
              <a:t> : To satisfy the customer by </a:t>
            </a:r>
            <a:r>
              <a:rPr lang="en-US" altLang="en-US" sz="2600" smtClean="0">
                <a:solidFill>
                  <a:srgbClr val="C00000"/>
                </a:solidFill>
                <a:latin typeface="Arial" charset="0"/>
                <a:cs typeface="Arial" charset="0"/>
              </a:rPr>
              <a:t>establishing linkages </a:t>
            </a:r>
            <a:r>
              <a:rPr lang="en-US" altLang="en-US" sz="2600" smtClean="0">
                <a:latin typeface="Arial" charset="0"/>
                <a:cs typeface="Arial" charset="0"/>
              </a:rPr>
              <a:t>of people at all levels in the organization directly or indirectly to the market place.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0"/>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a:r>
              <a:rPr lang="en-US" altLang="en-US" sz="3200" b="1" smtClean="0">
                <a:solidFill>
                  <a:srgbClr val="C00000"/>
                </a:solidFill>
              </a:rPr>
              <a:t>Links In Supply Chain</a:t>
            </a:r>
            <a:endParaRPr lang="en-IN" altLang="en-US" sz="3200" b="1" smtClean="0">
              <a:solidFill>
                <a:srgbClr val="C00000"/>
              </a:solidFill>
            </a:endParaRPr>
          </a:p>
        </p:txBody>
      </p:sp>
      <p:sp>
        <p:nvSpPr>
          <p:cNvPr id="6" name="Isosceles Triangle 5">
            <a:extLst>
              <a:ext uri="{FF2B5EF4-FFF2-40B4-BE49-F238E27FC236}"/>
            </a:extLst>
          </p:cNvPr>
          <p:cNvSpPr/>
          <p:nvPr/>
        </p:nvSpPr>
        <p:spPr>
          <a:xfrm flipH="1">
            <a:off x="11036300" y="-1179513"/>
            <a:ext cx="44450" cy="1206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pic>
        <p:nvPicPr>
          <p:cNvPr id="15364" name="Picture 2" descr="Image result for petroleum logistic images"/>
          <p:cNvPicPr>
            <a:picLocks noGrp="1" noChangeAspect="1" noChangeArrowheads="1"/>
          </p:cNvPicPr>
          <p:nvPr>
            <p:ph idx="1"/>
          </p:nvPr>
        </p:nvPicPr>
        <p:blipFill>
          <a:blip r:embed="rId2" cstate="print"/>
          <a:srcRect/>
          <a:stretch>
            <a:fillRect/>
          </a:stretch>
        </p:blipFill>
        <p:spPr>
          <a:xfrm>
            <a:off x="3103563" y="3155950"/>
            <a:ext cx="1684337" cy="1143000"/>
          </a:xfrm>
          <a:noFill/>
        </p:spPr>
      </p:pic>
      <p:pic>
        <p:nvPicPr>
          <p:cNvPr id="15365" name="Picture 4" descr="Image result for petroleum refinery logistic images"/>
          <p:cNvPicPr>
            <a:picLocks noChangeAspect="1" noChangeArrowheads="1"/>
          </p:cNvPicPr>
          <p:nvPr/>
        </p:nvPicPr>
        <p:blipFill>
          <a:blip r:embed="rId3" cstate="print"/>
          <a:srcRect/>
          <a:stretch>
            <a:fillRect/>
          </a:stretch>
        </p:blipFill>
        <p:spPr bwMode="auto">
          <a:xfrm>
            <a:off x="3103563" y="2043113"/>
            <a:ext cx="1682750" cy="1063625"/>
          </a:xfrm>
          <a:prstGeom prst="rect">
            <a:avLst/>
          </a:prstGeom>
          <a:noFill/>
          <a:ln w="9525">
            <a:noFill/>
            <a:miter lim="800000"/>
            <a:headEnd/>
            <a:tailEnd/>
          </a:ln>
        </p:spPr>
      </p:pic>
      <p:pic>
        <p:nvPicPr>
          <p:cNvPr id="15366" name="Picture 6" descr="Image result for petroleum refinery logistic images"/>
          <p:cNvPicPr>
            <a:picLocks noChangeAspect="1" noChangeArrowheads="1"/>
          </p:cNvPicPr>
          <p:nvPr/>
        </p:nvPicPr>
        <p:blipFill>
          <a:blip r:embed="rId4" cstate="print"/>
          <a:srcRect/>
          <a:stretch>
            <a:fillRect/>
          </a:stretch>
        </p:blipFill>
        <p:spPr bwMode="auto">
          <a:xfrm>
            <a:off x="3130550" y="4441825"/>
            <a:ext cx="1684338" cy="1096963"/>
          </a:xfrm>
          <a:prstGeom prst="rect">
            <a:avLst/>
          </a:prstGeom>
          <a:noFill/>
          <a:ln w="9525">
            <a:noFill/>
            <a:miter lim="800000"/>
            <a:headEnd/>
            <a:tailEnd/>
          </a:ln>
        </p:spPr>
      </p:pic>
      <p:sp>
        <p:nvSpPr>
          <p:cNvPr id="15367" name="TextBox 25"/>
          <p:cNvSpPr txBox="1">
            <a:spLocks noChangeArrowheads="1"/>
          </p:cNvSpPr>
          <p:nvPr/>
        </p:nvSpPr>
        <p:spPr bwMode="auto">
          <a:xfrm>
            <a:off x="3001963" y="1976438"/>
            <a:ext cx="1717675" cy="369887"/>
          </a:xfrm>
          <a:prstGeom prst="rect">
            <a:avLst/>
          </a:prstGeom>
          <a:noFill/>
          <a:ln w="9525">
            <a:noFill/>
            <a:miter lim="800000"/>
            <a:headEnd/>
            <a:tailEnd/>
          </a:ln>
        </p:spPr>
        <p:txBody>
          <a:bodyPr wrap="none">
            <a:spAutoFit/>
          </a:bodyPr>
          <a:lstStyle/>
          <a:p>
            <a:pPr eaLnBrk="1" hangingPunct="1"/>
            <a:r>
              <a:rPr lang="en-US" altLang="en-US" b="1">
                <a:solidFill>
                  <a:srgbClr val="C00000"/>
                </a:solidFill>
              </a:rPr>
              <a:t>Own Refineries</a:t>
            </a:r>
            <a:endParaRPr lang="en-IN" altLang="en-US" b="1">
              <a:solidFill>
                <a:srgbClr val="C00000"/>
              </a:solidFill>
            </a:endParaRPr>
          </a:p>
        </p:txBody>
      </p:sp>
      <p:sp>
        <p:nvSpPr>
          <p:cNvPr id="15368" name="TextBox 26"/>
          <p:cNvSpPr txBox="1">
            <a:spLocks noChangeArrowheads="1"/>
          </p:cNvSpPr>
          <p:nvPr/>
        </p:nvSpPr>
        <p:spPr bwMode="auto">
          <a:xfrm>
            <a:off x="3648075" y="3897313"/>
            <a:ext cx="1066800" cy="400050"/>
          </a:xfrm>
          <a:prstGeom prst="rect">
            <a:avLst/>
          </a:prstGeom>
          <a:noFill/>
          <a:ln w="9525">
            <a:noFill/>
            <a:miter lim="800000"/>
            <a:headEnd/>
            <a:tailEnd/>
          </a:ln>
        </p:spPr>
        <p:txBody>
          <a:bodyPr wrap="none">
            <a:spAutoFit/>
          </a:bodyPr>
          <a:lstStyle/>
          <a:p>
            <a:pPr eaLnBrk="1" hangingPunct="1"/>
            <a:r>
              <a:rPr lang="en-US" altLang="en-US" sz="2000" b="1">
                <a:solidFill>
                  <a:srgbClr val="00FF00"/>
                </a:solidFill>
              </a:rPr>
              <a:t>Imports</a:t>
            </a:r>
            <a:endParaRPr lang="en-IN" altLang="en-US" b="1">
              <a:solidFill>
                <a:srgbClr val="00FF00"/>
              </a:solidFill>
            </a:endParaRPr>
          </a:p>
        </p:txBody>
      </p:sp>
      <p:sp>
        <p:nvSpPr>
          <p:cNvPr id="15369" name="TextBox 27"/>
          <p:cNvSpPr txBox="1">
            <a:spLocks noChangeArrowheads="1"/>
          </p:cNvSpPr>
          <p:nvPr/>
        </p:nvSpPr>
        <p:spPr bwMode="auto">
          <a:xfrm>
            <a:off x="3629025" y="4432300"/>
            <a:ext cx="1181100" cy="369888"/>
          </a:xfrm>
          <a:prstGeom prst="rect">
            <a:avLst/>
          </a:prstGeom>
          <a:noFill/>
          <a:ln w="9525">
            <a:noFill/>
            <a:miter lim="800000"/>
            <a:headEnd/>
            <a:tailEnd/>
          </a:ln>
        </p:spPr>
        <p:txBody>
          <a:bodyPr wrap="none">
            <a:spAutoFit/>
          </a:bodyPr>
          <a:lstStyle/>
          <a:p>
            <a:pPr eaLnBrk="1" hangingPunct="1"/>
            <a:r>
              <a:rPr lang="en-US" altLang="en-US" b="1">
                <a:solidFill>
                  <a:srgbClr val="FFFF00"/>
                </a:solidFill>
              </a:rPr>
              <a:t>Purchases</a:t>
            </a:r>
            <a:endParaRPr lang="en-IN" altLang="en-US" b="1">
              <a:solidFill>
                <a:srgbClr val="FFFF00"/>
              </a:solidFill>
            </a:endParaRPr>
          </a:p>
        </p:txBody>
      </p:sp>
      <p:pic>
        <p:nvPicPr>
          <p:cNvPr id="15370" name="Picture 8" descr="Image result for petroleum refinery logistic images"/>
          <p:cNvPicPr>
            <a:picLocks noChangeAspect="1" noChangeArrowheads="1"/>
          </p:cNvPicPr>
          <p:nvPr/>
        </p:nvPicPr>
        <p:blipFill>
          <a:blip r:embed="rId5" cstate="print"/>
          <a:srcRect/>
          <a:stretch>
            <a:fillRect/>
          </a:stretch>
        </p:blipFill>
        <p:spPr bwMode="auto">
          <a:xfrm>
            <a:off x="3103563" y="5657850"/>
            <a:ext cx="1717675" cy="1012825"/>
          </a:xfrm>
          <a:prstGeom prst="rect">
            <a:avLst/>
          </a:prstGeom>
          <a:noFill/>
          <a:ln w="9525">
            <a:noFill/>
            <a:miter lim="800000"/>
            <a:headEnd/>
            <a:tailEnd/>
          </a:ln>
        </p:spPr>
      </p:pic>
      <p:sp>
        <p:nvSpPr>
          <p:cNvPr id="15371" name="TextBox 28"/>
          <p:cNvSpPr txBox="1">
            <a:spLocks noChangeArrowheads="1"/>
          </p:cNvSpPr>
          <p:nvPr/>
        </p:nvSpPr>
        <p:spPr bwMode="auto">
          <a:xfrm>
            <a:off x="3036888" y="5908675"/>
            <a:ext cx="1717675" cy="647700"/>
          </a:xfrm>
          <a:prstGeom prst="rect">
            <a:avLst/>
          </a:prstGeom>
          <a:noFill/>
          <a:ln w="9525">
            <a:noFill/>
            <a:miter lim="800000"/>
            <a:headEnd/>
            <a:tailEnd/>
          </a:ln>
        </p:spPr>
        <p:txBody>
          <a:bodyPr>
            <a:spAutoFit/>
          </a:bodyPr>
          <a:lstStyle/>
          <a:p>
            <a:pPr eaLnBrk="1" hangingPunct="1"/>
            <a:r>
              <a:rPr lang="en-US" altLang="en-US" b="1">
                <a:solidFill>
                  <a:srgbClr val="FFFF00"/>
                </a:solidFill>
              </a:rPr>
              <a:t>Exchanges</a:t>
            </a:r>
            <a:r>
              <a:rPr lang="en-US" altLang="en-US" b="1">
                <a:solidFill>
                  <a:srgbClr val="C00000"/>
                </a:solidFill>
              </a:rPr>
              <a:t> </a:t>
            </a:r>
            <a:r>
              <a:rPr lang="en-US" altLang="en-US" b="1">
                <a:solidFill>
                  <a:srgbClr val="FFFF00"/>
                </a:solidFill>
              </a:rPr>
              <a:t>Partners</a:t>
            </a:r>
            <a:endParaRPr lang="en-IN" altLang="en-US" b="1">
              <a:solidFill>
                <a:srgbClr val="FFFF00"/>
              </a:solidFill>
            </a:endParaRPr>
          </a:p>
        </p:txBody>
      </p:sp>
      <p:pic>
        <p:nvPicPr>
          <p:cNvPr id="15372" name="Picture 33" descr="IOC_Corporate_Branding_Film_15_Sep_14(HD).mov_000156199.jpg"/>
          <p:cNvPicPr>
            <a:picLocks noChangeAspect="1"/>
          </p:cNvPicPr>
          <p:nvPr/>
        </p:nvPicPr>
        <p:blipFill>
          <a:blip r:embed="rId6" cstate="print"/>
          <a:srcRect/>
          <a:stretch>
            <a:fillRect/>
          </a:stretch>
        </p:blipFill>
        <p:spPr bwMode="auto">
          <a:xfrm>
            <a:off x="7848600" y="1955800"/>
            <a:ext cx="1865313" cy="2054225"/>
          </a:xfrm>
          <a:prstGeom prst="rect">
            <a:avLst/>
          </a:prstGeom>
          <a:noFill/>
          <a:ln w="9525">
            <a:solidFill>
              <a:schemeClr val="tx1"/>
            </a:solidFill>
            <a:miter lim="800000"/>
            <a:headEnd/>
            <a:tailEnd/>
          </a:ln>
        </p:spPr>
      </p:pic>
      <p:pic>
        <p:nvPicPr>
          <p:cNvPr id="15373" name="Picture 2"/>
          <p:cNvPicPr>
            <a:picLocks noChangeAspect="1" noChangeArrowheads="1"/>
          </p:cNvPicPr>
          <p:nvPr/>
        </p:nvPicPr>
        <p:blipFill>
          <a:blip r:embed="rId7" cstate="print"/>
          <a:srcRect/>
          <a:stretch>
            <a:fillRect/>
          </a:stretch>
        </p:blipFill>
        <p:spPr bwMode="auto">
          <a:xfrm>
            <a:off x="5618163" y="4044950"/>
            <a:ext cx="2035175" cy="2141538"/>
          </a:xfrm>
          <a:prstGeom prst="rect">
            <a:avLst/>
          </a:prstGeom>
          <a:solidFill>
            <a:schemeClr val="bg2"/>
          </a:solidFill>
          <a:ln w="9525">
            <a:solidFill>
              <a:srgbClr val="000000"/>
            </a:solidFill>
            <a:miter lim="800000"/>
            <a:headEnd/>
            <a:tailEnd/>
          </a:ln>
        </p:spPr>
      </p:pic>
      <p:pic>
        <p:nvPicPr>
          <p:cNvPr id="15374" name="Picture 10" descr="Related image"/>
          <p:cNvPicPr>
            <a:picLocks noChangeAspect="1" noChangeArrowheads="1"/>
          </p:cNvPicPr>
          <p:nvPr/>
        </p:nvPicPr>
        <p:blipFill>
          <a:blip r:embed="rId8" cstate="print"/>
          <a:srcRect/>
          <a:stretch>
            <a:fillRect/>
          </a:stretch>
        </p:blipFill>
        <p:spPr bwMode="auto">
          <a:xfrm>
            <a:off x="5618163" y="1914525"/>
            <a:ext cx="2019300" cy="2054225"/>
          </a:xfrm>
          <a:prstGeom prst="rect">
            <a:avLst/>
          </a:prstGeom>
          <a:noFill/>
          <a:ln w="9525">
            <a:noFill/>
            <a:miter lim="800000"/>
            <a:headEnd/>
            <a:tailEnd/>
          </a:ln>
        </p:spPr>
      </p:pic>
      <p:pic>
        <p:nvPicPr>
          <p:cNvPr id="15375" name="Picture 14" descr="Image result for petroleum  Road india images"/>
          <p:cNvPicPr>
            <a:picLocks noChangeAspect="1" noChangeArrowheads="1"/>
          </p:cNvPicPr>
          <p:nvPr/>
        </p:nvPicPr>
        <p:blipFill>
          <a:blip r:embed="rId9" cstate="print"/>
          <a:srcRect/>
          <a:stretch>
            <a:fillRect/>
          </a:stretch>
        </p:blipFill>
        <p:spPr bwMode="auto">
          <a:xfrm>
            <a:off x="358775" y="1978025"/>
            <a:ext cx="1866900" cy="1857375"/>
          </a:xfrm>
          <a:prstGeom prst="rect">
            <a:avLst/>
          </a:prstGeom>
          <a:noFill/>
          <a:ln w="9525">
            <a:noFill/>
            <a:miter lim="800000"/>
            <a:headEnd/>
            <a:tailEnd/>
          </a:ln>
        </p:spPr>
      </p:pic>
      <p:pic>
        <p:nvPicPr>
          <p:cNvPr id="15376" name="Picture 16" descr="Image result for petroleum  storage india images"/>
          <p:cNvPicPr>
            <a:picLocks noChangeAspect="1" noChangeArrowheads="1"/>
          </p:cNvPicPr>
          <p:nvPr/>
        </p:nvPicPr>
        <p:blipFill>
          <a:blip r:embed="rId10" cstate="print"/>
          <a:srcRect/>
          <a:stretch>
            <a:fillRect/>
          </a:stretch>
        </p:blipFill>
        <p:spPr bwMode="auto">
          <a:xfrm>
            <a:off x="358775" y="4298950"/>
            <a:ext cx="1774825" cy="1766888"/>
          </a:xfrm>
          <a:prstGeom prst="rect">
            <a:avLst/>
          </a:prstGeom>
          <a:noFill/>
          <a:ln w="9525">
            <a:noFill/>
            <a:miter lim="800000"/>
            <a:headEnd/>
            <a:tailEnd/>
          </a:ln>
        </p:spPr>
      </p:pic>
      <p:sp>
        <p:nvSpPr>
          <p:cNvPr id="42" name="Isosceles Triangle 41">
            <a:extLst>
              <a:ext uri="{FF2B5EF4-FFF2-40B4-BE49-F238E27FC236}"/>
            </a:extLst>
          </p:cNvPr>
          <p:cNvSpPr/>
          <p:nvPr/>
        </p:nvSpPr>
        <p:spPr>
          <a:xfrm flipH="1">
            <a:off x="11188700" y="-1027113"/>
            <a:ext cx="44450" cy="1206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44" name="Isosceles Triangle 43">
            <a:extLst>
              <a:ext uri="{FF2B5EF4-FFF2-40B4-BE49-F238E27FC236}"/>
            </a:extLst>
          </p:cNvPr>
          <p:cNvSpPr/>
          <p:nvPr/>
        </p:nvSpPr>
        <p:spPr>
          <a:xfrm flipH="1">
            <a:off x="11341100" y="-874713"/>
            <a:ext cx="44450" cy="1206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46" name="Isosceles Triangle 45">
            <a:extLst>
              <a:ext uri="{FF2B5EF4-FFF2-40B4-BE49-F238E27FC236}"/>
            </a:extLst>
          </p:cNvPr>
          <p:cNvSpPr/>
          <p:nvPr/>
        </p:nvSpPr>
        <p:spPr>
          <a:xfrm flipH="1">
            <a:off x="11493500" y="-722313"/>
            <a:ext cx="44450" cy="1206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48" name="Isosceles Triangle 47">
            <a:extLst>
              <a:ext uri="{FF2B5EF4-FFF2-40B4-BE49-F238E27FC236}"/>
            </a:extLst>
          </p:cNvPr>
          <p:cNvSpPr/>
          <p:nvPr/>
        </p:nvSpPr>
        <p:spPr>
          <a:xfrm flipH="1">
            <a:off x="11645900" y="-569913"/>
            <a:ext cx="44450" cy="1206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15381" name="TextBox 1"/>
          <p:cNvSpPr txBox="1">
            <a:spLocks noChangeArrowheads="1"/>
          </p:cNvSpPr>
          <p:nvPr/>
        </p:nvSpPr>
        <p:spPr bwMode="auto">
          <a:xfrm>
            <a:off x="222250" y="1441450"/>
            <a:ext cx="2393950" cy="460375"/>
          </a:xfrm>
          <a:prstGeom prst="rect">
            <a:avLst/>
          </a:prstGeom>
          <a:noFill/>
          <a:ln w="9525">
            <a:noFill/>
            <a:miter lim="800000"/>
            <a:headEnd/>
            <a:tailEnd/>
          </a:ln>
        </p:spPr>
        <p:txBody>
          <a:bodyPr wrap="none">
            <a:spAutoFit/>
          </a:bodyPr>
          <a:lstStyle/>
          <a:p>
            <a:r>
              <a:rPr lang="en-US" altLang="en-US" sz="2400" b="1">
                <a:solidFill>
                  <a:srgbClr val="C00000"/>
                </a:solidFill>
              </a:rPr>
              <a:t>Demand Centres</a:t>
            </a:r>
            <a:endParaRPr lang="en-IN" altLang="en-US" sz="2400" b="1">
              <a:solidFill>
                <a:srgbClr val="C00000"/>
              </a:solidFill>
            </a:endParaRPr>
          </a:p>
        </p:txBody>
      </p:sp>
      <p:sp>
        <p:nvSpPr>
          <p:cNvPr id="15382" name="TextBox 2"/>
          <p:cNvSpPr txBox="1">
            <a:spLocks noChangeArrowheads="1"/>
          </p:cNvSpPr>
          <p:nvPr/>
        </p:nvSpPr>
        <p:spPr bwMode="auto">
          <a:xfrm>
            <a:off x="3103563" y="1420813"/>
            <a:ext cx="1866900" cy="400050"/>
          </a:xfrm>
          <a:prstGeom prst="rect">
            <a:avLst/>
          </a:prstGeom>
          <a:noFill/>
          <a:ln w="9525">
            <a:noFill/>
            <a:miter lim="800000"/>
            <a:headEnd/>
            <a:tailEnd/>
          </a:ln>
        </p:spPr>
        <p:txBody>
          <a:bodyPr wrap="none">
            <a:spAutoFit/>
          </a:bodyPr>
          <a:lstStyle/>
          <a:p>
            <a:r>
              <a:rPr lang="en-US" altLang="en-US" sz="2000" b="1">
                <a:solidFill>
                  <a:srgbClr val="7030A0"/>
                </a:solidFill>
              </a:rPr>
              <a:t>Supply Sources</a:t>
            </a:r>
            <a:endParaRPr lang="en-IN" altLang="en-US" sz="2000" b="1">
              <a:solidFill>
                <a:srgbClr val="7030A0"/>
              </a:solidFill>
            </a:endParaRPr>
          </a:p>
        </p:txBody>
      </p:sp>
      <p:sp>
        <p:nvSpPr>
          <p:cNvPr id="15383" name="TextBox 3"/>
          <p:cNvSpPr txBox="1">
            <a:spLocks noChangeArrowheads="1"/>
          </p:cNvSpPr>
          <p:nvPr/>
        </p:nvSpPr>
        <p:spPr bwMode="auto">
          <a:xfrm>
            <a:off x="5897563" y="1481138"/>
            <a:ext cx="3786187" cy="400050"/>
          </a:xfrm>
          <a:prstGeom prst="rect">
            <a:avLst/>
          </a:prstGeom>
          <a:noFill/>
          <a:ln w="9525">
            <a:noFill/>
            <a:miter lim="800000"/>
            <a:headEnd/>
            <a:tailEnd/>
          </a:ln>
        </p:spPr>
        <p:txBody>
          <a:bodyPr>
            <a:spAutoFit/>
          </a:bodyPr>
          <a:lstStyle/>
          <a:p>
            <a:r>
              <a:rPr lang="en-US" altLang="en-US" sz="2000" b="1">
                <a:solidFill>
                  <a:srgbClr val="7030A0"/>
                </a:solidFill>
              </a:rPr>
              <a:t>Transportation Network/ Mode</a:t>
            </a:r>
            <a:endParaRPr lang="en-IN" altLang="en-US" sz="2000" b="1">
              <a:solidFill>
                <a:srgbClr val="7030A0"/>
              </a:solidFill>
            </a:endParaRPr>
          </a:p>
        </p:txBody>
      </p:sp>
      <p:pic>
        <p:nvPicPr>
          <p:cNvPr id="15384" name="Picture 6"/>
          <p:cNvPicPr>
            <a:picLocks noChangeAspect="1"/>
          </p:cNvPicPr>
          <p:nvPr/>
        </p:nvPicPr>
        <p:blipFill>
          <a:blip r:embed="rId11" cstate="print"/>
          <a:srcRect/>
          <a:stretch>
            <a:fillRect/>
          </a:stretch>
        </p:blipFill>
        <p:spPr bwMode="auto">
          <a:xfrm>
            <a:off x="7816850" y="4162425"/>
            <a:ext cx="1928813" cy="2146300"/>
          </a:xfrm>
          <a:prstGeom prst="rect">
            <a:avLst/>
          </a:prstGeom>
          <a:noFill/>
          <a:ln w="9525">
            <a:solidFill>
              <a:srgbClr val="FF0000"/>
            </a:solidFill>
            <a:miter lim="800000"/>
            <a:headEnd/>
            <a:tailEnd/>
          </a:ln>
        </p:spPr>
      </p:pic>
      <p:cxnSp>
        <p:nvCxnSpPr>
          <p:cNvPr id="9" name="Straight Connector 8">
            <a:extLst>
              <a:ext uri="{FF2B5EF4-FFF2-40B4-BE49-F238E27FC236}"/>
            </a:extLst>
          </p:cNvPr>
          <p:cNvCxnSpPr>
            <a:cxnSpLocks/>
          </p:cNvCxnSpPr>
          <p:nvPr/>
        </p:nvCxnSpPr>
        <p:spPr>
          <a:xfrm>
            <a:off x="2490788" y="2125663"/>
            <a:ext cx="47625" cy="366395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extLst>
          </p:cNvPr>
          <p:cNvCxnSpPr>
            <a:cxnSpLocks/>
          </p:cNvCxnSpPr>
          <p:nvPr/>
        </p:nvCxnSpPr>
        <p:spPr>
          <a:xfrm>
            <a:off x="5197475" y="2160588"/>
            <a:ext cx="49213" cy="3665537"/>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Slide Number Placeholder 5"/>
          <p:cNvSpPr>
            <a:spLocks noGrp="1"/>
          </p:cNvSpPr>
          <p:nvPr>
            <p:ph type="sldNum" sz="quarter" idx="4294967295"/>
          </p:nvPr>
        </p:nvSpPr>
        <p:spPr bwMode="auto">
          <a:xfrm>
            <a:off x="0" y="0"/>
            <a:ext cx="0" cy="0"/>
          </a:xfrm>
          <a:prstGeom prst="rect">
            <a:avLst/>
          </a:prstGeom>
          <a:noFill/>
          <a:ln>
            <a:miter lim="800000"/>
            <a:headEnd/>
            <a:tailEnd/>
          </a:ln>
        </p:spPr>
        <p:txBody>
          <a:bodyPr/>
          <a:lstStyle/>
          <a:p>
            <a:pPr eaLnBrk="1" hangingPunct="1"/>
            <a:fld id="{F50E7D91-F72C-4777-9395-1707A5D3A70A}" type="slidenum">
              <a:rPr lang="en-US" altLang="en-US" sz="1400">
                <a:ea typeface="MS PGothic" pitchFamily="34" charset="-128"/>
              </a:rPr>
              <a:pPr eaLnBrk="1" hangingPunct="1"/>
              <a:t>18</a:t>
            </a:fld>
            <a:endParaRPr lang="en-US" altLang="en-US" sz="1400">
              <a:ea typeface="MS PGothic" pitchFamily="34" charset="-128"/>
            </a:endParaRPr>
          </a:p>
        </p:txBody>
      </p:sp>
      <p:sp>
        <p:nvSpPr>
          <p:cNvPr id="1030" name="Rectangle 1026"/>
          <p:cNvSpPr>
            <a:spLocks noGrp="1" noChangeArrowheads="1"/>
          </p:cNvSpPr>
          <p:nvPr>
            <p:ph type="title"/>
          </p:nvPr>
        </p:nvSpPr>
        <p:spPr bwMode="auto">
          <a:xfrm>
            <a:off x="1066800" y="212725"/>
            <a:ext cx="7772400" cy="7016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z="2800" b="1" smtClean="0">
                <a:solidFill>
                  <a:srgbClr val="FF0000"/>
                </a:solidFill>
                <a:latin typeface="Arial" charset="0"/>
              </a:rPr>
              <a:t>Supply Chain : Petroleum sector    </a:t>
            </a:r>
          </a:p>
        </p:txBody>
      </p:sp>
      <p:sp>
        <p:nvSpPr>
          <p:cNvPr id="1031" name="Line 1027"/>
          <p:cNvSpPr>
            <a:spLocks noChangeShapeType="1"/>
          </p:cNvSpPr>
          <p:nvPr/>
        </p:nvSpPr>
        <p:spPr bwMode="auto">
          <a:xfrm>
            <a:off x="381000" y="1066800"/>
            <a:ext cx="8839200" cy="0"/>
          </a:xfrm>
          <a:prstGeom prst="line">
            <a:avLst/>
          </a:prstGeom>
          <a:noFill/>
          <a:ln w="28575">
            <a:solidFill>
              <a:srgbClr val="FF9900"/>
            </a:solidFill>
            <a:round/>
            <a:headEnd/>
            <a:tailEnd/>
          </a:ln>
        </p:spPr>
        <p:txBody>
          <a:bodyPr wrap="none" anchor="ctr"/>
          <a:lstStyle/>
          <a:p>
            <a:endParaRPr lang="en-US"/>
          </a:p>
        </p:txBody>
      </p:sp>
      <p:sp>
        <p:nvSpPr>
          <p:cNvPr id="1032" name="Line 1028"/>
          <p:cNvSpPr>
            <a:spLocks noChangeShapeType="1"/>
          </p:cNvSpPr>
          <p:nvPr/>
        </p:nvSpPr>
        <p:spPr bwMode="auto">
          <a:xfrm>
            <a:off x="679450" y="1143000"/>
            <a:ext cx="8839200" cy="0"/>
          </a:xfrm>
          <a:prstGeom prst="line">
            <a:avLst/>
          </a:prstGeom>
          <a:noFill/>
          <a:ln w="28575">
            <a:solidFill>
              <a:srgbClr val="0000CC"/>
            </a:solidFill>
            <a:round/>
            <a:headEnd/>
            <a:tailEnd/>
          </a:ln>
        </p:spPr>
        <p:txBody>
          <a:bodyPr wrap="none" anchor="ctr"/>
          <a:lstStyle/>
          <a:p>
            <a:endParaRPr lang="en-US"/>
          </a:p>
        </p:txBody>
      </p:sp>
      <p:grpSp>
        <p:nvGrpSpPr>
          <p:cNvPr id="1033" name="Group 1043"/>
          <p:cNvGrpSpPr>
            <a:grpSpLocks/>
          </p:cNvGrpSpPr>
          <p:nvPr/>
        </p:nvGrpSpPr>
        <p:grpSpPr bwMode="auto">
          <a:xfrm>
            <a:off x="1295400" y="1676400"/>
            <a:ext cx="790575" cy="582613"/>
            <a:chOff x="840" y="2018"/>
            <a:chExt cx="289" cy="271"/>
          </a:xfrm>
        </p:grpSpPr>
        <p:sp>
          <p:nvSpPr>
            <p:cNvPr id="1172" name="Freeform 1044"/>
            <p:cNvSpPr>
              <a:spLocks/>
            </p:cNvSpPr>
            <p:nvPr/>
          </p:nvSpPr>
          <p:spPr bwMode="auto">
            <a:xfrm>
              <a:off x="888" y="2086"/>
              <a:ext cx="241" cy="203"/>
            </a:xfrm>
            <a:custGeom>
              <a:avLst/>
              <a:gdLst>
                <a:gd name="T0" fmla="*/ 14 w 241"/>
                <a:gd name="T1" fmla="*/ 202 h 203"/>
                <a:gd name="T2" fmla="*/ 1 w 241"/>
                <a:gd name="T3" fmla="*/ 15 h 203"/>
                <a:gd name="T4" fmla="*/ 0 w 241"/>
                <a:gd name="T5" fmla="*/ 0 h 203"/>
                <a:gd name="T6" fmla="*/ 18 w 241"/>
                <a:gd name="T7" fmla="*/ 2 h 203"/>
                <a:gd name="T8" fmla="*/ 34 w 241"/>
                <a:gd name="T9" fmla="*/ 5 h 203"/>
                <a:gd name="T10" fmla="*/ 37 w 241"/>
                <a:gd name="T11" fmla="*/ 7 h 203"/>
                <a:gd name="T12" fmla="*/ 44 w 241"/>
                <a:gd name="T13" fmla="*/ 9 h 203"/>
                <a:gd name="T14" fmla="*/ 48 w 241"/>
                <a:gd name="T15" fmla="*/ 10 h 203"/>
                <a:gd name="T16" fmla="*/ 61 w 241"/>
                <a:gd name="T17" fmla="*/ 15 h 203"/>
                <a:gd name="T18" fmla="*/ 71 w 241"/>
                <a:gd name="T19" fmla="*/ 17 h 203"/>
                <a:gd name="T20" fmla="*/ 74 w 241"/>
                <a:gd name="T21" fmla="*/ 18 h 203"/>
                <a:gd name="T22" fmla="*/ 79 w 241"/>
                <a:gd name="T23" fmla="*/ 19 h 203"/>
                <a:gd name="T24" fmla="*/ 88 w 241"/>
                <a:gd name="T25" fmla="*/ 23 h 203"/>
                <a:gd name="T26" fmla="*/ 97 w 241"/>
                <a:gd name="T27" fmla="*/ 25 h 203"/>
                <a:gd name="T28" fmla="*/ 105 w 241"/>
                <a:gd name="T29" fmla="*/ 28 h 203"/>
                <a:gd name="T30" fmla="*/ 117 w 241"/>
                <a:gd name="T31" fmla="*/ 34 h 203"/>
                <a:gd name="T32" fmla="*/ 122 w 241"/>
                <a:gd name="T33" fmla="*/ 36 h 203"/>
                <a:gd name="T34" fmla="*/ 129 w 241"/>
                <a:gd name="T35" fmla="*/ 40 h 203"/>
                <a:gd name="T36" fmla="*/ 136 w 241"/>
                <a:gd name="T37" fmla="*/ 44 h 203"/>
                <a:gd name="T38" fmla="*/ 148 w 241"/>
                <a:gd name="T39" fmla="*/ 52 h 203"/>
                <a:gd name="T40" fmla="*/ 157 w 241"/>
                <a:gd name="T41" fmla="*/ 59 h 203"/>
                <a:gd name="T42" fmla="*/ 169 w 241"/>
                <a:gd name="T43" fmla="*/ 72 h 203"/>
                <a:gd name="T44" fmla="*/ 232 w 241"/>
                <a:gd name="T45" fmla="*/ 136 h 203"/>
                <a:gd name="T46" fmla="*/ 240 w 241"/>
                <a:gd name="T47" fmla="*/ 145 h 203"/>
                <a:gd name="T48" fmla="*/ 234 w 241"/>
                <a:gd name="T49" fmla="*/ 202 h 203"/>
                <a:gd name="T50" fmla="*/ 14 w 241"/>
                <a:gd name="T51" fmla="*/ 202 h 2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1"/>
                <a:gd name="T79" fmla="*/ 0 h 203"/>
                <a:gd name="T80" fmla="*/ 241 w 241"/>
                <a:gd name="T81" fmla="*/ 203 h 2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1" h="203">
                  <a:moveTo>
                    <a:pt x="14" y="202"/>
                  </a:moveTo>
                  <a:lnTo>
                    <a:pt x="1" y="15"/>
                  </a:lnTo>
                  <a:lnTo>
                    <a:pt x="0" y="0"/>
                  </a:lnTo>
                  <a:lnTo>
                    <a:pt x="18" y="2"/>
                  </a:lnTo>
                  <a:lnTo>
                    <a:pt x="34" y="5"/>
                  </a:lnTo>
                  <a:lnTo>
                    <a:pt x="37" y="7"/>
                  </a:lnTo>
                  <a:lnTo>
                    <a:pt x="44" y="9"/>
                  </a:lnTo>
                  <a:lnTo>
                    <a:pt x="48" y="10"/>
                  </a:lnTo>
                  <a:lnTo>
                    <a:pt x="61" y="15"/>
                  </a:lnTo>
                  <a:lnTo>
                    <a:pt x="71" y="17"/>
                  </a:lnTo>
                  <a:lnTo>
                    <a:pt x="74" y="18"/>
                  </a:lnTo>
                  <a:lnTo>
                    <a:pt x="79" y="19"/>
                  </a:lnTo>
                  <a:lnTo>
                    <a:pt x="88" y="23"/>
                  </a:lnTo>
                  <a:lnTo>
                    <a:pt x="97" y="25"/>
                  </a:lnTo>
                  <a:lnTo>
                    <a:pt x="105" y="28"/>
                  </a:lnTo>
                  <a:lnTo>
                    <a:pt x="117" y="34"/>
                  </a:lnTo>
                  <a:lnTo>
                    <a:pt x="122" y="36"/>
                  </a:lnTo>
                  <a:lnTo>
                    <a:pt x="129" y="40"/>
                  </a:lnTo>
                  <a:lnTo>
                    <a:pt x="136" y="44"/>
                  </a:lnTo>
                  <a:lnTo>
                    <a:pt x="148" y="52"/>
                  </a:lnTo>
                  <a:lnTo>
                    <a:pt x="157" y="59"/>
                  </a:lnTo>
                  <a:lnTo>
                    <a:pt x="169" y="72"/>
                  </a:lnTo>
                  <a:lnTo>
                    <a:pt x="232" y="136"/>
                  </a:lnTo>
                  <a:lnTo>
                    <a:pt x="240" y="145"/>
                  </a:lnTo>
                  <a:lnTo>
                    <a:pt x="234" y="202"/>
                  </a:lnTo>
                  <a:lnTo>
                    <a:pt x="14" y="202"/>
                  </a:lnTo>
                </a:path>
              </a:pathLst>
            </a:custGeom>
            <a:solidFill>
              <a:srgbClr val="A16252"/>
            </a:solidFill>
            <a:ln w="12700" cap="rnd">
              <a:solidFill>
                <a:srgbClr val="A16252"/>
              </a:solidFill>
              <a:round/>
              <a:headEnd/>
              <a:tailEnd/>
            </a:ln>
          </p:spPr>
          <p:txBody>
            <a:bodyPr/>
            <a:lstStyle/>
            <a:p>
              <a:endParaRPr lang="en-US"/>
            </a:p>
          </p:txBody>
        </p:sp>
        <p:sp>
          <p:nvSpPr>
            <p:cNvPr id="1173" name="Freeform 1045"/>
            <p:cNvSpPr>
              <a:spLocks/>
            </p:cNvSpPr>
            <p:nvPr/>
          </p:nvSpPr>
          <p:spPr bwMode="auto">
            <a:xfrm>
              <a:off x="840" y="2086"/>
              <a:ext cx="63" cy="203"/>
            </a:xfrm>
            <a:custGeom>
              <a:avLst/>
              <a:gdLst>
                <a:gd name="T0" fmla="*/ 62 w 63"/>
                <a:gd name="T1" fmla="*/ 202 h 203"/>
                <a:gd name="T2" fmla="*/ 0 w 63"/>
                <a:gd name="T3" fmla="*/ 47 h 203"/>
                <a:gd name="T4" fmla="*/ 2 w 63"/>
                <a:gd name="T5" fmla="*/ 43 h 203"/>
                <a:gd name="T6" fmla="*/ 8 w 63"/>
                <a:gd name="T7" fmla="*/ 33 h 203"/>
                <a:gd name="T8" fmla="*/ 14 w 63"/>
                <a:gd name="T9" fmla="*/ 24 h 203"/>
                <a:gd name="T10" fmla="*/ 21 w 63"/>
                <a:gd name="T11" fmla="*/ 18 h 203"/>
                <a:gd name="T12" fmla="*/ 25 w 63"/>
                <a:gd name="T13" fmla="*/ 14 h 203"/>
                <a:gd name="T14" fmla="*/ 30 w 63"/>
                <a:gd name="T15" fmla="*/ 10 h 203"/>
                <a:gd name="T16" fmla="*/ 33 w 63"/>
                <a:gd name="T17" fmla="*/ 8 h 203"/>
                <a:gd name="T18" fmla="*/ 38 w 63"/>
                <a:gd name="T19" fmla="*/ 6 h 203"/>
                <a:gd name="T20" fmla="*/ 43 w 63"/>
                <a:gd name="T21" fmla="*/ 2 h 203"/>
                <a:gd name="T22" fmla="*/ 48 w 63"/>
                <a:gd name="T23" fmla="*/ 0 h 203"/>
                <a:gd name="T24" fmla="*/ 62 w 63"/>
                <a:gd name="T25" fmla="*/ 202 h 2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203"/>
                <a:gd name="T41" fmla="*/ 63 w 63"/>
                <a:gd name="T42" fmla="*/ 203 h 2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203">
                  <a:moveTo>
                    <a:pt x="62" y="202"/>
                  </a:moveTo>
                  <a:lnTo>
                    <a:pt x="0" y="47"/>
                  </a:lnTo>
                  <a:lnTo>
                    <a:pt x="2" y="43"/>
                  </a:lnTo>
                  <a:lnTo>
                    <a:pt x="8" y="33"/>
                  </a:lnTo>
                  <a:lnTo>
                    <a:pt x="14" y="24"/>
                  </a:lnTo>
                  <a:lnTo>
                    <a:pt x="21" y="18"/>
                  </a:lnTo>
                  <a:lnTo>
                    <a:pt x="25" y="14"/>
                  </a:lnTo>
                  <a:lnTo>
                    <a:pt x="30" y="10"/>
                  </a:lnTo>
                  <a:lnTo>
                    <a:pt x="33" y="8"/>
                  </a:lnTo>
                  <a:lnTo>
                    <a:pt x="38" y="6"/>
                  </a:lnTo>
                  <a:lnTo>
                    <a:pt x="43" y="2"/>
                  </a:lnTo>
                  <a:lnTo>
                    <a:pt x="48" y="0"/>
                  </a:lnTo>
                  <a:lnTo>
                    <a:pt x="62" y="202"/>
                  </a:lnTo>
                </a:path>
              </a:pathLst>
            </a:custGeom>
            <a:solidFill>
              <a:srgbClr val="A16252"/>
            </a:solidFill>
            <a:ln w="12700" cap="rnd">
              <a:solidFill>
                <a:srgbClr val="A16252"/>
              </a:solidFill>
              <a:round/>
              <a:headEnd/>
              <a:tailEnd/>
            </a:ln>
          </p:spPr>
          <p:txBody>
            <a:bodyPr/>
            <a:lstStyle/>
            <a:p>
              <a:endParaRPr lang="en-US"/>
            </a:p>
          </p:txBody>
        </p:sp>
        <p:sp>
          <p:nvSpPr>
            <p:cNvPr id="1174" name="Freeform 1046"/>
            <p:cNvSpPr>
              <a:spLocks/>
            </p:cNvSpPr>
            <p:nvPr/>
          </p:nvSpPr>
          <p:spPr bwMode="auto">
            <a:xfrm>
              <a:off x="943" y="2018"/>
              <a:ext cx="172" cy="197"/>
            </a:xfrm>
            <a:custGeom>
              <a:avLst/>
              <a:gdLst>
                <a:gd name="T0" fmla="*/ 171 w 172"/>
                <a:gd name="T1" fmla="*/ 196 h 197"/>
                <a:gd name="T2" fmla="*/ 114 w 172"/>
                <a:gd name="T3" fmla="*/ 140 h 197"/>
                <a:gd name="T4" fmla="*/ 102 w 172"/>
                <a:gd name="T5" fmla="*/ 127 h 197"/>
                <a:gd name="T6" fmla="*/ 93 w 172"/>
                <a:gd name="T7" fmla="*/ 120 h 197"/>
                <a:gd name="T8" fmla="*/ 83 w 172"/>
                <a:gd name="T9" fmla="*/ 113 h 197"/>
                <a:gd name="T10" fmla="*/ 74 w 172"/>
                <a:gd name="T11" fmla="*/ 108 h 197"/>
                <a:gd name="T12" fmla="*/ 64 w 172"/>
                <a:gd name="T13" fmla="*/ 103 h 197"/>
                <a:gd name="T14" fmla="*/ 50 w 172"/>
                <a:gd name="T15" fmla="*/ 96 h 197"/>
                <a:gd name="T16" fmla="*/ 42 w 172"/>
                <a:gd name="T17" fmla="*/ 93 h 197"/>
                <a:gd name="T18" fmla="*/ 32 w 172"/>
                <a:gd name="T19" fmla="*/ 91 h 197"/>
                <a:gd name="T20" fmla="*/ 24 w 172"/>
                <a:gd name="T21" fmla="*/ 87 h 197"/>
                <a:gd name="T22" fmla="*/ 16 w 172"/>
                <a:gd name="T23" fmla="*/ 85 h 197"/>
                <a:gd name="T24" fmla="*/ 6 w 172"/>
                <a:gd name="T25" fmla="*/ 83 h 197"/>
                <a:gd name="T26" fmla="*/ 0 w 172"/>
                <a:gd name="T27" fmla="*/ 81 h 197"/>
                <a:gd name="T28" fmla="*/ 0 w 172"/>
                <a:gd name="T29" fmla="*/ 79 h 197"/>
                <a:gd name="T30" fmla="*/ 6 w 172"/>
                <a:gd name="T31" fmla="*/ 79 h 197"/>
                <a:gd name="T32" fmla="*/ 6 w 172"/>
                <a:gd name="T33" fmla="*/ 0 h 197"/>
                <a:gd name="T34" fmla="*/ 54 w 172"/>
                <a:gd name="T35" fmla="*/ 0 h 197"/>
                <a:gd name="T36" fmla="*/ 54 w 172"/>
                <a:gd name="T37" fmla="*/ 79 h 197"/>
                <a:gd name="T38" fmla="*/ 74 w 172"/>
                <a:gd name="T39" fmla="*/ 79 h 197"/>
                <a:gd name="T40" fmla="*/ 74 w 172"/>
                <a:gd name="T41" fmla="*/ 23 h 197"/>
                <a:gd name="T42" fmla="*/ 107 w 172"/>
                <a:gd name="T43" fmla="*/ 23 h 197"/>
                <a:gd name="T44" fmla="*/ 107 w 172"/>
                <a:gd name="T45" fmla="*/ 60 h 197"/>
                <a:gd name="T46" fmla="*/ 125 w 172"/>
                <a:gd name="T47" fmla="*/ 60 h 197"/>
                <a:gd name="T48" fmla="*/ 125 w 172"/>
                <a:gd name="T49" fmla="*/ 87 h 197"/>
                <a:gd name="T50" fmla="*/ 171 w 172"/>
                <a:gd name="T51" fmla="*/ 177 h 197"/>
                <a:gd name="T52" fmla="*/ 171 w 172"/>
                <a:gd name="T53" fmla="*/ 196 h 1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97"/>
                <a:gd name="T83" fmla="*/ 172 w 172"/>
                <a:gd name="T84" fmla="*/ 197 h 1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97">
                  <a:moveTo>
                    <a:pt x="171" y="196"/>
                  </a:moveTo>
                  <a:lnTo>
                    <a:pt x="114" y="140"/>
                  </a:lnTo>
                  <a:lnTo>
                    <a:pt x="102" y="127"/>
                  </a:lnTo>
                  <a:lnTo>
                    <a:pt x="93" y="120"/>
                  </a:lnTo>
                  <a:lnTo>
                    <a:pt x="83" y="113"/>
                  </a:lnTo>
                  <a:lnTo>
                    <a:pt x="74" y="108"/>
                  </a:lnTo>
                  <a:lnTo>
                    <a:pt x="64" y="103"/>
                  </a:lnTo>
                  <a:lnTo>
                    <a:pt x="50" y="96"/>
                  </a:lnTo>
                  <a:lnTo>
                    <a:pt x="42" y="93"/>
                  </a:lnTo>
                  <a:lnTo>
                    <a:pt x="32" y="91"/>
                  </a:lnTo>
                  <a:lnTo>
                    <a:pt x="24" y="87"/>
                  </a:lnTo>
                  <a:lnTo>
                    <a:pt x="16" y="85"/>
                  </a:lnTo>
                  <a:lnTo>
                    <a:pt x="6" y="83"/>
                  </a:lnTo>
                  <a:lnTo>
                    <a:pt x="0" y="81"/>
                  </a:lnTo>
                  <a:lnTo>
                    <a:pt x="0" y="79"/>
                  </a:lnTo>
                  <a:lnTo>
                    <a:pt x="6" y="79"/>
                  </a:lnTo>
                  <a:lnTo>
                    <a:pt x="6" y="0"/>
                  </a:lnTo>
                  <a:lnTo>
                    <a:pt x="54" y="0"/>
                  </a:lnTo>
                  <a:lnTo>
                    <a:pt x="54" y="79"/>
                  </a:lnTo>
                  <a:lnTo>
                    <a:pt x="74" y="79"/>
                  </a:lnTo>
                  <a:lnTo>
                    <a:pt x="74" y="23"/>
                  </a:lnTo>
                  <a:lnTo>
                    <a:pt x="107" y="23"/>
                  </a:lnTo>
                  <a:lnTo>
                    <a:pt x="107" y="60"/>
                  </a:lnTo>
                  <a:lnTo>
                    <a:pt x="125" y="60"/>
                  </a:lnTo>
                  <a:lnTo>
                    <a:pt x="125" y="87"/>
                  </a:lnTo>
                  <a:lnTo>
                    <a:pt x="171" y="177"/>
                  </a:lnTo>
                  <a:lnTo>
                    <a:pt x="171" y="196"/>
                  </a:lnTo>
                </a:path>
              </a:pathLst>
            </a:custGeom>
            <a:solidFill>
              <a:srgbClr val="D2B06A"/>
            </a:solidFill>
            <a:ln w="12700" cap="rnd">
              <a:solidFill>
                <a:srgbClr val="D2B06A"/>
              </a:solidFill>
              <a:round/>
              <a:headEnd/>
              <a:tailEnd/>
            </a:ln>
          </p:spPr>
          <p:txBody>
            <a:bodyPr/>
            <a:lstStyle/>
            <a:p>
              <a:endParaRPr lang="en-US"/>
            </a:p>
          </p:txBody>
        </p:sp>
      </p:grpSp>
      <p:sp>
        <p:nvSpPr>
          <p:cNvPr id="1034" name="Text Box 1047"/>
          <p:cNvSpPr txBox="1">
            <a:spLocks noChangeArrowheads="1"/>
          </p:cNvSpPr>
          <p:nvPr/>
        </p:nvSpPr>
        <p:spPr bwMode="auto">
          <a:xfrm>
            <a:off x="942975" y="2335213"/>
            <a:ext cx="1276350" cy="641350"/>
          </a:xfrm>
          <a:prstGeom prst="rect">
            <a:avLst/>
          </a:prstGeom>
          <a:noFill/>
          <a:ln w="9525">
            <a:noFill/>
            <a:miter lim="800000"/>
            <a:headEnd/>
            <a:tailEnd/>
          </a:ln>
        </p:spPr>
        <p:txBody>
          <a:bodyPr wrap="none">
            <a:spAutoFit/>
          </a:bodyPr>
          <a:lstStyle/>
          <a:p>
            <a:pPr algn="ctr"/>
            <a:r>
              <a:rPr lang="en-US" altLang="en-US" b="1">
                <a:solidFill>
                  <a:srgbClr val="CC3300"/>
                </a:solidFill>
                <a:latin typeface="Arial" charset="0"/>
                <a:ea typeface="MS PGothic" pitchFamily="34" charset="-128"/>
              </a:rPr>
              <a:t>Crude </a:t>
            </a:r>
          </a:p>
          <a:p>
            <a:pPr algn="ctr"/>
            <a:r>
              <a:rPr lang="en-US" altLang="en-US" b="1">
                <a:solidFill>
                  <a:srgbClr val="CC3300"/>
                </a:solidFill>
                <a:latin typeface="Arial" charset="0"/>
                <a:ea typeface="MS PGothic" pitchFamily="34" charset="-128"/>
              </a:rPr>
              <a:t>Purchase </a:t>
            </a:r>
          </a:p>
        </p:txBody>
      </p:sp>
      <p:graphicFrame>
        <p:nvGraphicFramePr>
          <p:cNvPr id="1026" name="Object 1048"/>
          <p:cNvGraphicFramePr>
            <a:graphicFrameLocks noChangeAspect="1"/>
          </p:cNvGraphicFramePr>
          <p:nvPr/>
        </p:nvGraphicFramePr>
        <p:xfrm>
          <a:off x="990600" y="4800600"/>
          <a:ext cx="439738" cy="609600"/>
        </p:xfrm>
        <a:graphic>
          <a:graphicData uri="http://schemas.openxmlformats.org/presentationml/2006/ole">
            <p:oleObj spid="_x0000_s1026" name="Clip" r:id="rId4" imgW="2477311" imgH="3586264" progId="">
              <p:embed/>
            </p:oleObj>
          </a:graphicData>
        </a:graphic>
      </p:graphicFrame>
      <p:graphicFrame>
        <p:nvGraphicFramePr>
          <p:cNvPr id="1027" name="Object 1049"/>
          <p:cNvGraphicFramePr>
            <a:graphicFrameLocks noChangeAspect="1"/>
          </p:cNvGraphicFramePr>
          <p:nvPr/>
        </p:nvGraphicFramePr>
        <p:xfrm>
          <a:off x="1524000" y="5029200"/>
          <a:ext cx="966788" cy="446088"/>
        </p:xfrm>
        <a:graphic>
          <a:graphicData uri="http://schemas.openxmlformats.org/presentationml/2006/ole">
            <p:oleObj spid="_x0000_s1027" name="Clip" r:id="rId5" imgW="2238511" imgH="1210509" progId="">
              <p:embed/>
            </p:oleObj>
          </a:graphicData>
        </a:graphic>
      </p:graphicFrame>
      <p:sp>
        <p:nvSpPr>
          <p:cNvPr id="1035" name="Text Box 1050"/>
          <p:cNvSpPr txBox="1">
            <a:spLocks noChangeArrowheads="1"/>
          </p:cNvSpPr>
          <p:nvPr/>
        </p:nvSpPr>
        <p:spPr bwMode="auto">
          <a:xfrm>
            <a:off x="712788" y="5491163"/>
            <a:ext cx="2025650" cy="915987"/>
          </a:xfrm>
          <a:prstGeom prst="rect">
            <a:avLst/>
          </a:prstGeom>
          <a:noFill/>
          <a:ln w="9525">
            <a:noFill/>
            <a:miter lim="800000"/>
            <a:headEnd/>
            <a:tailEnd/>
          </a:ln>
        </p:spPr>
        <p:txBody>
          <a:bodyPr wrap="none">
            <a:spAutoFit/>
          </a:bodyPr>
          <a:lstStyle/>
          <a:p>
            <a:pPr algn="ctr"/>
            <a:r>
              <a:rPr lang="en-US" altLang="en-US" sz="1600" b="1">
                <a:solidFill>
                  <a:srgbClr val="000099"/>
                </a:solidFill>
                <a:latin typeface="Arial" charset="0"/>
                <a:ea typeface="MS PGothic" pitchFamily="34" charset="-128"/>
              </a:rPr>
              <a:t> </a:t>
            </a:r>
            <a:r>
              <a:rPr lang="en-US" altLang="en-US" b="1">
                <a:solidFill>
                  <a:srgbClr val="CC3300"/>
                </a:solidFill>
                <a:latin typeface="Arial" charset="0"/>
                <a:ea typeface="MS PGothic" pitchFamily="34" charset="-128"/>
              </a:rPr>
              <a:t>Retailing /</a:t>
            </a:r>
          </a:p>
          <a:p>
            <a:pPr algn="ctr"/>
            <a:r>
              <a:rPr lang="en-US" altLang="en-US" b="1">
                <a:solidFill>
                  <a:srgbClr val="CC3300"/>
                </a:solidFill>
                <a:latin typeface="Arial" charset="0"/>
                <a:ea typeface="MS PGothic" pitchFamily="34" charset="-128"/>
              </a:rPr>
              <a:t> Consumer</a:t>
            </a:r>
          </a:p>
          <a:p>
            <a:pPr algn="ctr"/>
            <a:r>
              <a:rPr lang="en-US" altLang="en-US" b="1">
                <a:solidFill>
                  <a:srgbClr val="CC3300"/>
                </a:solidFill>
                <a:latin typeface="Arial" charset="0"/>
                <a:ea typeface="MS PGothic" pitchFamily="34" charset="-128"/>
              </a:rPr>
              <a:t>(Demand Centre)</a:t>
            </a:r>
          </a:p>
        </p:txBody>
      </p:sp>
      <p:sp>
        <p:nvSpPr>
          <p:cNvPr id="1036" name="Text Box 1051"/>
          <p:cNvSpPr txBox="1">
            <a:spLocks noChangeArrowheads="1"/>
          </p:cNvSpPr>
          <p:nvPr/>
        </p:nvSpPr>
        <p:spPr bwMode="auto">
          <a:xfrm>
            <a:off x="4041775" y="2366963"/>
            <a:ext cx="1098550" cy="641350"/>
          </a:xfrm>
          <a:prstGeom prst="rect">
            <a:avLst/>
          </a:prstGeom>
          <a:noFill/>
          <a:ln w="9525">
            <a:noFill/>
            <a:miter lim="800000"/>
            <a:headEnd/>
            <a:tailEnd/>
          </a:ln>
        </p:spPr>
        <p:txBody>
          <a:bodyPr wrap="none">
            <a:spAutoFit/>
          </a:bodyPr>
          <a:lstStyle/>
          <a:p>
            <a:pPr algn="ctr"/>
            <a:r>
              <a:rPr lang="en-US" altLang="en-US" b="1">
                <a:solidFill>
                  <a:srgbClr val="CC3300"/>
                </a:solidFill>
                <a:latin typeface="Arial" charset="0"/>
                <a:ea typeface="MS PGothic" pitchFamily="34" charset="-128"/>
              </a:rPr>
              <a:t>Crude </a:t>
            </a:r>
          </a:p>
          <a:p>
            <a:pPr algn="ctr"/>
            <a:r>
              <a:rPr lang="en-US" altLang="en-US" b="1">
                <a:solidFill>
                  <a:srgbClr val="CC3300"/>
                </a:solidFill>
                <a:latin typeface="Arial" charset="0"/>
                <a:ea typeface="MS PGothic" pitchFamily="34" charset="-128"/>
              </a:rPr>
              <a:t>Storage</a:t>
            </a:r>
            <a:r>
              <a:rPr lang="en-US" altLang="en-US" b="1">
                <a:solidFill>
                  <a:srgbClr val="FFFF00"/>
                </a:solidFill>
                <a:latin typeface="Arial" charset="0"/>
                <a:ea typeface="MS PGothic" pitchFamily="34" charset="-128"/>
              </a:rPr>
              <a:t> </a:t>
            </a:r>
          </a:p>
        </p:txBody>
      </p:sp>
      <p:grpSp>
        <p:nvGrpSpPr>
          <p:cNvPr id="3" name="Group 1052">
            <a:extLst>
              <a:ext uri="{FF2B5EF4-FFF2-40B4-BE49-F238E27FC236}"/>
            </a:extLst>
          </p:cNvPr>
          <p:cNvGrpSpPr>
            <a:grpSpLocks/>
          </p:cNvGrpSpPr>
          <p:nvPr/>
        </p:nvGrpSpPr>
        <p:grpSpPr bwMode="auto">
          <a:xfrm>
            <a:off x="3886201" y="1752601"/>
            <a:ext cx="1311275" cy="530225"/>
            <a:chOff x="1199" y="1325"/>
            <a:chExt cx="716" cy="334"/>
          </a:xfrm>
          <a:solidFill>
            <a:srgbClr val="FFC000"/>
          </a:solidFill>
        </p:grpSpPr>
        <p:grpSp>
          <p:nvGrpSpPr>
            <p:cNvPr id="4" name="Group 1053">
              <a:extLst>
                <a:ext uri="{FF2B5EF4-FFF2-40B4-BE49-F238E27FC236}"/>
              </a:extLst>
            </p:cNvPr>
            <p:cNvGrpSpPr>
              <a:grpSpLocks/>
            </p:cNvGrpSpPr>
            <p:nvPr/>
          </p:nvGrpSpPr>
          <p:grpSpPr bwMode="auto">
            <a:xfrm>
              <a:off x="1295" y="1325"/>
              <a:ext cx="412" cy="238"/>
              <a:chOff x="1295" y="1325"/>
              <a:chExt cx="412" cy="238"/>
            </a:xfrm>
            <a:grpFill/>
          </p:grpSpPr>
          <p:sp>
            <p:nvSpPr>
              <p:cNvPr id="16559" name="Freeform 1054">
                <a:extLst>
                  <a:ext uri="{FF2B5EF4-FFF2-40B4-BE49-F238E27FC236}"/>
                </a:extLst>
              </p:cNvPr>
              <p:cNvSpPr>
                <a:spLocks/>
              </p:cNvSpPr>
              <p:nvPr/>
            </p:nvSpPr>
            <p:spPr bwMode="auto">
              <a:xfrm>
                <a:off x="1295" y="1357"/>
                <a:ext cx="412" cy="206"/>
              </a:xfrm>
              <a:custGeom>
                <a:avLst/>
                <a:gdLst>
                  <a:gd name="T0" fmla="*/ 0 w 412"/>
                  <a:gd name="T1" fmla="*/ 2 h 206"/>
                  <a:gd name="T2" fmla="*/ 0 w 412"/>
                  <a:gd name="T3" fmla="*/ 169 h 206"/>
                  <a:gd name="T4" fmla="*/ 7 w 412"/>
                  <a:gd name="T5" fmla="*/ 175 h 206"/>
                  <a:gd name="T6" fmla="*/ 16 w 412"/>
                  <a:gd name="T7" fmla="*/ 181 h 206"/>
                  <a:gd name="T8" fmla="*/ 31 w 412"/>
                  <a:gd name="T9" fmla="*/ 186 h 206"/>
                  <a:gd name="T10" fmla="*/ 51 w 412"/>
                  <a:gd name="T11" fmla="*/ 192 h 206"/>
                  <a:gd name="T12" fmla="*/ 77 w 412"/>
                  <a:gd name="T13" fmla="*/ 196 h 206"/>
                  <a:gd name="T14" fmla="*/ 104 w 412"/>
                  <a:gd name="T15" fmla="*/ 200 h 206"/>
                  <a:gd name="T16" fmla="*/ 134 w 412"/>
                  <a:gd name="T17" fmla="*/ 202 h 206"/>
                  <a:gd name="T18" fmla="*/ 161 w 412"/>
                  <a:gd name="T19" fmla="*/ 204 h 206"/>
                  <a:gd name="T20" fmla="*/ 188 w 412"/>
                  <a:gd name="T21" fmla="*/ 205 h 206"/>
                  <a:gd name="T22" fmla="*/ 215 w 412"/>
                  <a:gd name="T23" fmla="*/ 205 h 206"/>
                  <a:gd name="T24" fmla="*/ 248 w 412"/>
                  <a:gd name="T25" fmla="*/ 204 h 206"/>
                  <a:gd name="T26" fmla="*/ 276 w 412"/>
                  <a:gd name="T27" fmla="*/ 203 h 206"/>
                  <a:gd name="T28" fmla="*/ 305 w 412"/>
                  <a:gd name="T29" fmla="*/ 200 h 206"/>
                  <a:gd name="T30" fmla="*/ 331 w 412"/>
                  <a:gd name="T31" fmla="*/ 197 h 206"/>
                  <a:gd name="T32" fmla="*/ 352 w 412"/>
                  <a:gd name="T33" fmla="*/ 193 h 206"/>
                  <a:gd name="T34" fmla="*/ 373 w 412"/>
                  <a:gd name="T35" fmla="*/ 189 h 206"/>
                  <a:gd name="T36" fmla="*/ 390 w 412"/>
                  <a:gd name="T37" fmla="*/ 184 h 206"/>
                  <a:gd name="T38" fmla="*/ 398 w 412"/>
                  <a:gd name="T39" fmla="*/ 180 h 206"/>
                  <a:gd name="T40" fmla="*/ 406 w 412"/>
                  <a:gd name="T41" fmla="*/ 175 h 206"/>
                  <a:gd name="T42" fmla="*/ 411 w 412"/>
                  <a:gd name="T43" fmla="*/ 169 h 206"/>
                  <a:gd name="T44" fmla="*/ 411 w 412"/>
                  <a:gd name="T45" fmla="*/ 0 h 206"/>
                  <a:gd name="T46" fmla="*/ 0 w 412"/>
                  <a:gd name="T47" fmla="*/ 2 h 2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2"/>
                  <a:gd name="T73" fmla="*/ 0 h 206"/>
                  <a:gd name="T74" fmla="*/ 412 w 412"/>
                  <a:gd name="T75" fmla="*/ 206 h 2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2" h="206">
                    <a:moveTo>
                      <a:pt x="0" y="2"/>
                    </a:moveTo>
                    <a:lnTo>
                      <a:pt x="0" y="169"/>
                    </a:lnTo>
                    <a:lnTo>
                      <a:pt x="7" y="175"/>
                    </a:lnTo>
                    <a:lnTo>
                      <a:pt x="16" y="181"/>
                    </a:lnTo>
                    <a:lnTo>
                      <a:pt x="31" y="186"/>
                    </a:lnTo>
                    <a:lnTo>
                      <a:pt x="51" y="192"/>
                    </a:lnTo>
                    <a:lnTo>
                      <a:pt x="77" y="196"/>
                    </a:lnTo>
                    <a:lnTo>
                      <a:pt x="104" y="200"/>
                    </a:lnTo>
                    <a:lnTo>
                      <a:pt x="134" y="202"/>
                    </a:lnTo>
                    <a:lnTo>
                      <a:pt x="161" y="204"/>
                    </a:lnTo>
                    <a:lnTo>
                      <a:pt x="188" y="205"/>
                    </a:lnTo>
                    <a:lnTo>
                      <a:pt x="215" y="205"/>
                    </a:lnTo>
                    <a:lnTo>
                      <a:pt x="248" y="204"/>
                    </a:lnTo>
                    <a:lnTo>
                      <a:pt x="276" y="203"/>
                    </a:lnTo>
                    <a:lnTo>
                      <a:pt x="305" y="200"/>
                    </a:lnTo>
                    <a:lnTo>
                      <a:pt x="331" y="197"/>
                    </a:lnTo>
                    <a:lnTo>
                      <a:pt x="352" y="193"/>
                    </a:lnTo>
                    <a:lnTo>
                      <a:pt x="373" y="189"/>
                    </a:lnTo>
                    <a:lnTo>
                      <a:pt x="390" y="184"/>
                    </a:lnTo>
                    <a:lnTo>
                      <a:pt x="398" y="180"/>
                    </a:lnTo>
                    <a:lnTo>
                      <a:pt x="406" y="175"/>
                    </a:lnTo>
                    <a:lnTo>
                      <a:pt x="411" y="169"/>
                    </a:lnTo>
                    <a:lnTo>
                      <a:pt x="411" y="0"/>
                    </a:lnTo>
                    <a:lnTo>
                      <a:pt x="0" y="2"/>
                    </a:lnTo>
                  </a:path>
                </a:pathLst>
              </a:custGeom>
              <a:grpFill/>
              <a:ln w="12700" cap="rnd">
                <a:solidFill>
                  <a:srgbClr val="000000"/>
                </a:solidFill>
                <a:round/>
                <a:headEnd/>
                <a:tailEnd/>
              </a:ln>
            </p:spPr>
            <p:txBody>
              <a:bodyPr/>
              <a:lstStyle/>
              <a:p>
                <a:pPr>
                  <a:defRPr/>
                </a:pPr>
                <a:endParaRPr lang="en-IN"/>
              </a:p>
            </p:txBody>
          </p:sp>
          <p:sp>
            <p:nvSpPr>
              <p:cNvPr id="16560" name="Oval 1055">
                <a:extLst>
                  <a:ext uri="{FF2B5EF4-FFF2-40B4-BE49-F238E27FC236}"/>
                </a:extLst>
              </p:cNvPr>
              <p:cNvSpPr>
                <a:spLocks noChangeArrowheads="1"/>
              </p:cNvSpPr>
              <p:nvPr/>
            </p:nvSpPr>
            <p:spPr bwMode="auto">
              <a:xfrm>
                <a:off x="1299" y="1325"/>
                <a:ext cx="403" cy="64"/>
              </a:xfrm>
              <a:prstGeom prst="ellipse">
                <a:avLst/>
              </a:prstGeom>
              <a:grpFill/>
              <a:ln w="12700">
                <a:solidFill>
                  <a:srgbClr val="000000"/>
                </a:solidFill>
                <a:round/>
                <a:headEnd/>
                <a:tailEnd/>
              </a:ln>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en-US" altLang="en-US"/>
              </a:p>
            </p:txBody>
          </p:sp>
        </p:grpSp>
        <p:grpSp>
          <p:nvGrpSpPr>
            <p:cNvPr id="5" name="Group 1056">
              <a:extLst>
                <a:ext uri="{FF2B5EF4-FFF2-40B4-BE49-F238E27FC236}"/>
              </a:extLst>
            </p:cNvPr>
            <p:cNvGrpSpPr>
              <a:grpSpLocks/>
            </p:cNvGrpSpPr>
            <p:nvPr/>
          </p:nvGrpSpPr>
          <p:grpSpPr bwMode="auto">
            <a:xfrm>
              <a:off x="1199" y="1421"/>
              <a:ext cx="412" cy="238"/>
              <a:chOff x="1199" y="1421"/>
              <a:chExt cx="412" cy="238"/>
            </a:xfrm>
            <a:grpFill/>
          </p:grpSpPr>
          <p:sp>
            <p:nvSpPr>
              <p:cNvPr id="16557" name="Freeform 1057">
                <a:extLst>
                  <a:ext uri="{FF2B5EF4-FFF2-40B4-BE49-F238E27FC236}"/>
                </a:extLst>
              </p:cNvPr>
              <p:cNvSpPr>
                <a:spLocks/>
              </p:cNvSpPr>
              <p:nvPr/>
            </p:nvSpPr>
            <p:spPr bwMode="auto">
              <a:xfrm>
                <a:off x="1199" y="1453"/>
                <a:ext cx="412" cy="206"/>
              </a:xfrm>
              <a:custGeom>
                <a:avLst/>
                <a:gdLst>
                  <a:gd name="T0" fmla="*/ 0 w 412"/>
                  <a:gd name="T1" fmla="*/ 2 h 206"/>
                  <a:gd name="T2" fmla="*/ 0 w 412"/>
                  <a:gd name="T3" fmla="*/ 169 h 206"/>
                  <a:gd name="T4" fmla="*/ 7 w 412"/>
                  <a:gd name="T5" fmla="*/ 175 h 206"/>
                  <a:gd name="T6" fmla="*/ 16 w 412"/>
                  <a:gd name="T7" fmla="*/ 181 h 206"/>
                  <a:gd name="T8" fmla="*/ 31 w 412"/>
                  <a:gd name="T9" fmla="*/ 186 h 206"/>
                  <a:gd name="T10" fmla="*/ 51 w 412"/>
                  <a:gd name="T11" fmla="*/ 192 h 206"/>
                  <a:gd name="T12" fmla="*/ 77 w 412"/>
                  <a:gd name="T13" fmla="*/ 196 h 206"/>
                  <a:gd name="T14" fmla="*/ 104 w 412"/>
                  <a:gd name="T15" fmla="*/ 200 h 206"/>
                  <a:gd name="T16" fmla="*/ 134 w 412"/>
                  <a:gd name="T17" fmla="*/ 202 h 206"/>
                  <a:gd name="T18" fmla="*/ 161 w 412"/>
                  <a:gd name="T19" fmla="*/ 204 h 206"/>
                  <a:gd name="T20" fmla="*/ 188 w 412"/>
                  <a:gd name="T21" fmla="*/ 205 h 206"/>
                  <a:gd name="T22" fmla="*/ 215 w 412"/>
                  <a:gd name="T23" fmla="*/ 205 h 206"/>
                  <a:gd name="T24" fmla="*/ 248 w 412"/>
                  <a:gd name="T25" fmla="*/ 204 h 206"/>
                  <a:gd name="T26" fmla="*/ 276 w 412"/>
                  <a:gd name="T27" fmla="*/ 203 h 206"/>
                  <a:gd name="T28" fmla="*/ 305 w 412"/>
                  <a:gd name="T29" fmla="*/ 200 h 206"/>
                  <a:gd name="T30" fmla="*/ 331 w 412"/>
                  <a:gd name="T31" fmla="*/ 197 h 206"/>
                  <a:gd name="T32" fmla="*/ 352 w 412"/>
                  <a:gd name="T33" fmla="*/ 193 h 206"/>
                  <a:gd name="T34" fmla="*/ 373 w 412"/>
                  <a:gd name="T35" fmla="*/ 189 h 206"/>
                  <a:gd name="T36" fmla="*/ 390 w 412"/>
                  <a:gd name="T37" fmla="*/ 184 h 206"/>
                  <a:gd name="T38" fmla="*/ 398 w 412"/>
                  <a:gd name="T39" fmla="*/ 180 h 206"/>
                  <a:gd name="T40" fmla="*/ 406 w 412"/>
                  <a:gd name="T41" fmla="*/ 175 h 206"/>
                  <a:gd name="T42" fmla="*/ 411 w 412"/>
                  <a:gd name="T43" fmla="*/ 169 h 206"/>
                  <a:gd name="T44" fmla="*/ 411 w 412"/>
                  <a:gd name="T45" fmla="*/ 0 h 206"/>
                  <a:gd name="T46" fmla="*/ 0 w 412"/>
                  <a:gd name="T47" fmla="*/ 2 h 2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2"/>
                  <a:gd name="T73" fmla="*/ 0 h 206"/>
                  <a:gd name="T74" fmla="*/ 412 w 412"/>
                  <a:gd name="T75" fmla="*/ 206 h 2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2" h="206">
                    <a:moveTo>
                      <a:pt x="0" y="2"/>
                    </a:moveTo>
                    <a:lnTo>
                      <a:pt x="0" y="169"/>
                    </a:lnTo>
                    <a:lnTo>
                      <a:pt x="7" y="175"/>
                    </a:lnTo>
                    <a:lnTo>
                      <a:pt x="16" y="181"/>
                    </a:lnTo>
                    <a:lnTo>
                      <a:pt x="31" y="186"/>
                    </a:lnTo>
                    <a:lnTo>
                      <a:pt x="51" y="192"/>
                    </a:lnTo>
                    <a:lnTo>
                      <a:pt x="77" y="196"/>
                    </a:lnTo>
                    <a:lnTo>
                      <a:pt x="104" y="200"/>
                    </a:lnTo>
                    <a:lnTo>
                      <a:pt x="134" y="202"/>
                    </a:lnTo>
                    <a:lnTo>
                      <a:pt x="161" y="204"/>
                    </a:lnTo>
                    <a:lnTo>
                      <a:pt x="188" y="205"/>
                    </a:lnTo>
                    <a:lnTo>
                      <a:pt x="215" y="205"/>
                    </a:lnTo>
                    <a:lnTo>
                      <a:pt x="248" y="204"/>
                    </a:lnTo>
                    <a:lnTo>
                      <a:pt x="276" y="203"/>
                    </a:lnTo>
                    <a:lnTo>
                      <a:pt x="305" y="200"/>
                    </a:lnTo>
                    <a:lnTo>
                      <a:pt x="331" y="197"/>
                    </a:lnTo>
                    <a:lnTo>
                      <a:pt x="352" y="193"/>
                    </a:lnTo>
                    <a:lnTo>
                      <a:pt x="373" y="189"/>
                    </a:lnTo>
                    <a:lnTo>
                      <a:pt x="390" y="184"/>
                    </a:lnTo>
                    <a:lnTo>
                      <a:pt x="398" y="180"/>
                    </a:lnTo>
                    <a:lnTo>
                      <a:pt x="406" y="175"/>
                    </a:lnTo>
                    <a:lnTo>
                      <a:pt x="411" y="169"/>
                    </a:lnTo>
                    <a:lnTo>
                      <a:pt x="411" y="0"/>
                    </a:lnTo>
                    <a:lnTo>
                      <a:pt x="0" y="2"/>
                    </a:lnTo>
                  </a:path>
                </a:pathLst>
              </a:custGeom>
              <a:grpFill/>
              <a:ln w="12700" cap="rnd">
                <a:solidFill>
                  <a:srgbClr val="000000"/>
                </a:solidFill>
                <a:round/>
                <a:headEnd/>
                <a:tailEnd/>
              </a:ln>
            </p:spPr>
            <p:txBody>
              <a:bodyPr/>
              <a:lstStyle/>
              <a:p>
                <a:pPr>
                  <a:defRPr/>
                </a:pPr>
                <a:endParaRPr lang="en-IN"/>
              </a:p>
            </p:txBody>
          </p:sp>
          <p:sp>
            <p:nvSpPr>
              <p:cNvPr id="16558" name="Oval 1058">
                <a:extLst>
                  <a:ext uri="{FF2B5EF4-FFF2-40B4-BE49-F238E27FC236}"/>
                </a:extLst>
              </p:cNvPr>
              <p:cNvSpPr>
                <a:spLocks noChangeArrowheads="1"/>
              </p:cNvSpPr>
              <p:nvPr/>
            </p:nvSpPr>
            <p:spPr bwMode="auto">
              <a:xfrm>
                <a:off x="1203" y="1421"/>
                <a:ext cx="403" cy="64"/>
              </a:xfrm>
              <a:prstGeom prst="ellipse">
                <a:avLst/>
              </a:prstGeom>
              <a:grpFill/>
              <a:ln w="12700">
                <a:solidFill>
                  <a:srgbClr val="000000"/>
                </a:solidFill>
                <a:round/>
                <a:headEnd/>
                <a:tailEnd/>
              </a:ln>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en-US" altLang="en-US"/>
              </a:p>
            </p:txBody>
          </p:sp>
        </p:grpSp>
        <p:grpSp>
          <p:nvGrpSpPr>
            <p:cNvPr id="6" name="Group 1059">
              <a:extLst>
                <a:ext uri="{FF2B5EF4-FFF2-40B4-BE49-F238E27FC236}"/>
              </a:extLst>
            </p:cNvPr>
            <p:cNvGrpSpPr>
              <a:grpSpLocks/>
            </p:cNvGrpSpPr>
            <p:nvPr/>
          </p:nvGrpSpPr>
          <p:grpSpPr bwMode="auto">
            <a:xfrm>
              <a:off x="1583" y="1469"/>
              <a:ext cx="332" cy="190"/>
              <a:chOff x="1583" y="1469"/>
              <a:chExt cx="332" cy="190"/>
            </a:xfrm>
            <a:grpFill/>
          </p:grpSpPr>
          <p:sp>
            <p:nvSpPr>
              <p:cNvPr id="16555" name="Freeform 1060">
                <a:extLst>
                  <a:ext uri="{FF2B5EF4-FFF2-40B4-BE49-F238E27FC236}"/>
                </a:extLst>
              </p:cNvPr>
              <p:cNvSpPr>
                <a:spLocks/>
              </p:cNvSpPr>
              <p:nvPr/>
            </p:nvSpPr>
            <p:spPr bwMode="auto">
              <a:xfrm>
                <a:off x="1583" y="1494"/>
                <a:ext cx="332" cy="165"/>
              </a:xfrm>
              <a:custGeom>
                <a:avLst/>
                <a:gdLst>
                  <a:gd name="T0" fmla="*/ 0 w 332"/>
                  <a:gd name="T1" fmla="*/ 2 h 165"/>
                  <a:gd name="T2" fmla="*/ 0 w 332"/>
                  <a:gd name="T3" fmla="*/ 135 h 165"/>
                  <a:gd name="T4" fmla="*/ 5 w 332"/>
                  <a:gd name="T5" fmla="*/ 140 h 165"/>
                  <a:gd name="T6" fmla="*/ 13 w 332"/>
                  <a:gd name="T7" fmla="*/ 145 h 165"/>
                  <a:gd name="T8" fmla="*/ 25 w 332"/>
                  <a:gd name="T9" fmla="*/ 149 h 165"/>
                  <a:gd name="T10" fmla="*/ 41 w 332"/>
                  <a:gd name="T11" fmla="*/ 153 h 165"/>
                  <a:gd name="T12" fmla="*/ 62 w 332"/>
                  <a:gd name="T13" fmla="*/ 157 h 165"/>
                  <a:gd name="T14" fmla="*/ 84 w 332"/>
                  <a:gd name="T15" fmla="*/ 160 h 165"/>
                  <a:gd name="T16" fmla="*/ 108 w 332"/>
                  <a:gd name="T17" fmla="*/ 162 h 165"/>
                  <a:gd name="T18" fmla="*/ 130 w 332"/>
                  <a:gd name="T19" fmla="*/ 163 h 165"/>
                  <a:gd name="T20" fmla="*/ 151 w 332"/>
                  <a:gd name="T21" fmla="*/ 164 h 165"/>
                  <a:gd name="T22" fmla="*/ 173 w 332"/>
                  <a:gd name="T23" fmla="*/ 164 h 165"/>
                  <a:gd name="T24" fmla="*/ 200 w 332"/>
                  <a:gd name="T25" fmla="*/ 163 h 165"/>
                  <a:gd name="T26" fmla="*/ 222 w 332"/>
                  <a:gd name="T27" fmla="*/ 162 h 165"/>
                  <a:gd name="T28" fmla="*/ 246 w 332"/>
                  <a:gd name="T29" fmla="*/ 160 h 165"/>
                  <a:gd name="T30" fmla="*/ 267 w 332"/>
                  <a:gd name="T31" fmla="*/ 158 h 165"/>
                  <a:gd name="T32" fmla="*/ 284 w 332"/>
                  <a:gd name="T33" fmla="*/ 155 h 165"/>
                  <a:gd name="T34" fmla="*/ 301 w 332"/>
                  <a:gd name="T35" fmla="*/ 151 h 165"/>
                  <a:gd name="T36" fmla="*/ 314 w 332"/>
                  <a:gd name="T37" fmla="*/ 147 h 165"/>
                  <a:gd name="T38" fmla="*/ 320 w 332"/>
                  <a:gd name="T39" fmla="*/ 144 h 165"/>
                  <a:gd name="T40" fmla="*/ 327 w 332"/>
                  <a:gd name="T41" fmla="*/ 140 h 165"/>
                  <a:gd name="T42" fmla="*/ 331 w 332"/>
                  <a:gd name="T43" fmla="*/ 135 h 165"/>
                  <a:gd name="T44" fmla="*/ 331 w 332"/>
                  <a:gd name="T45" fmla="*/ 0 h 165"/>
                  <a:gd name="T46" fmla="*/ 0 w 332"/>
                  <a:gd name="T47" fmla="*/ 2 h 1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2"/>
                  <a:gd name="T73" fmla="*/ 0 h 165"/>
                  <a:gd name="T74" fmla="*/ 332 w 332"/>
                  <a:gd name="T75" fmla="*/ 165 h 1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2" h="165">
                    <a:moveTo>
                      <a:pt x="0" y="2"/>
                    </a:moveTo>
                    <a:lnTo>
                      <a:pt x="0" y="135"/>
                    </a:lnTo>
                    <a:lnTo>
                      <a:pt x="5" y="140"/>
                    </a:lnTo>
                    <a:lnTo>
                      <a:pt x="13" y="145"/>
                    </a:lnTo>
                    <a:lnTo>
                      <a:pt x="25" y="149"/>
                    </a:lnTo>
                    <a:lnTo>
                      <a:pt x="41" y="153"/>
                    </a:lnTo>
                    <a:lnTo>
                      <a:pt x="62" y="157"/>
                    </a:lnTo>
                    <a:lnTo>
                      <a:pt x="84" y="160"/>
                    </a:lnTo>
                    <a:lnTo>
                      <a:pt x="108" y="162"/>
                    </a:lnTo>
                    <a:lnTo>
                      <a:pt x="130" y="163"/>
                    </a:lnTo>
                    <a:lnTo>
                      <a:pt x="151" y="164"/>
                    </a:lnTo>
                    <a:lnTo>
                      <a:pt x="173" y="164"/>
                    </a:lnTo>
                    <a:lnTo>
                      <a:pt x="200" y="163"/>
                    </a:lnTo>
                    <a:lnTo>
                      <a:pt x="222" y="162"/>
                    </a:lnTo>
                    <a:lnTo>
                      <a:pt x="246" y="160"/>
                    </a:lnTo>
                    <a:lnTo>
                      <a:pt x="267" y="158"/>
                    </a:lnTo>
                    <a:lnTo>
                      <a:pt x="284" y="155"/>
                    </a:lnTo>
                    <a:lnTo>
                      <a:pt x="301" y="151"/>
                    </a:lnTo>
                    <a:lnTo>
                      <a:pt x="314" y="147"/>
                    </a:lnTo>
                    <a:lnTo>
                      <a:pt x="320" y="144"/>
                    </a:lnTo>
                    <a:lnTo>
                      <a:pt x="327" y="140"/>
                    </a:lnTo>
                    <a:lnTo>
                      <a:pt x="331" y="135"/>
                    </a:lnTo>
                    <a:lnTo>
                      <a:pt x="331" y="0"/>
                    </a:lnTo>
                    <a:lnTo>
                      <a:pt x="0" y="2"/>
                    </a:lnTo>
                  </a:path>
                </a:pathLst>
              </a:custGeom>
              <a:grpFill/>
              <a:ln w="12700" cap="rnd">
                <a:solidFill>
                  <a:srgbClr val="000000"/>
                </a:solidFill>
                <a:round/>
                <a:headEnd/>
                <a:tailEnd/>
              </a:ln>
            </p:spPr>
            <p:txBody>
              <a:bodyPr/>
              <a:lstStyle/>
              <a:p>
                <a:pPr>
                  <a:defRPr/>
                </a:pPr>
                <a:endParaRPr lang="en-IN"/>
              </a:p>
            </p:txBody>
          </p:sp>
          <p:sp>
            <p:nvSpPr>
              <p:cNvPr id="16556" name="Oval 1061">
                <a:extLst>
                  <a:ext uri="{FF2B5EF4-FFF2-40B4-BE49-F238E27FC236}"/>
                </a:extLst>
              </p:cNvPr>
              <p:cNvSpPr>
                <a:spLocks noChangeArrowheads="1"/>
              </p:cNvSpPr>
              <p:nvPr/>
            </p:nvSpPr>
            <p:spPr bwMode="auto">
              <a:xfrm>
                <a:off x="1587" y="1469"/>
                <a:ext cx="323" cy="50"/>
              </a:xfrm>
              <a:prstGeom prst="ellipse">
                <a:avLst/>
              </a:prstGeom>
              <a:grpFill/>
              <a:ln w="12700">
                <a:solidFill>
                  <a:srgbClr val="000000"/>
                </a:solidFill>
                <a:round/>
                <a:headEnd/>
                <a:tailEnd/>
              </a:ln>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en-US" altLang="en-US"/>
              </a:p>
            </p:txBody>
          </p:sp>
        </p:grpSp>
      </p:grpSp>
      <p:sp>
        <p:nvSpPr>
          <p:cNvPr id="1038" name="Text Box 1063"/>
          <p:cNvSpPr txBox="1">
            <a:spLocks noChangeArrowheads="1"/>
          </p:cNvSpPr>
          <p:nvPr/>
        </p:nvSpPr>
        <p:spPr bwMode="auto">
          <a:xfrm>
            <a:off x="6792913" y="5413375"/>
            <a:ext cx="2571750" cy="915988"/>
          </a:xfrm>
          <a:prstGeom prst="rect">
            <a:avLst/>
          </a:prstGeom>
          <a:noFill/>
          <a:ln w="9525">
            <a:noFill/>
            <a:miter lim="800000"/>
            <a:headEnd/>
            <a:tailEnd/>
          </a:ln>
        </p:spPr>
        <p:txBody>
          <a:bodyPr wrap="none">
            <a:spAutoFit/>
          </a:bodyPr>
          <a:lstStyle/>
          <a:p>
            <a:pPr algn="ctr"/>
            <a:r>
              <a:rPr lang="en-US" altLang="en-US" b="1">
                <a:solidFill>
                  <a:srgbClr val="0000FF"/>
                </a:solidFill>
                <a:latin typeface="Arial" charset="0"/>
                <a:ea typeface="MS PGothic" pitchFamily="34" charset="-128"/>
              </a:rPr>
              <a:t> </a:t>
            </a:r>
            <a:r>
              <a:rPr lang="en-US" altLang="en-US" b="1">
                <a:solidFill>
                  <a:srgbClr val="CC3300"/>
                </a:solidFill>
                <a:latin typeface="Arial" charset="0"/>
                <a:ea typeface="MS PGothic" pitchFamily="34" charset="-128"/>
              </a:rPr>
              <a:t>Product</a:t>
            </a:r>
          </a:p>
          <a:p>
            <a:pPr algn="ctr"/>
            <a:r>
              <a:rPr lang="en-US" altLang="en-US" b="1">
                <a:solidFill>
                  <a:srgbClr val="CC3300"/>
                </a:solidFill>
                <a:latin typeface="Arial" charset="0"/>
                <a:ea typeface="MS PGothic" pitchFamily="34" charset="-128"/>
              </a:rPr>
              <a:t> Transptn/Distribution</a:t>
            </a:r>
          </a:p>
          <a:p>
            <a:pPr algn="ctr"/>
            <a:r>
              <a:rPr lang="en-US" altLang="en-US" b="1">
                <a:solidFill>
                  <a:srgbClr val="CC3300"/>
                </a:solidFill>
                <a:latin typeface="Arial" charset="0"/>
                <a:ea typeface="MS PGothic" pitchFamily="34" charset="-128"/>
              </a:rPr>
              <a:t>(Tanker/PL/Rail/Road)</a:t>
            </a:r>
          </a:p>
        </p:txBody>
      </p:sp>
      <p:grpSp>
        <p:nvGrpSpPr>
          <p:cNvPr id="7" name="Group 1064">
            <a:extLst>
              <a:ext uri="{FF2B5EF4-FFF2-40B4-BE49-F238E27FC236}"/>
            </a:extLst>
          </p:cNvPr>
          <p:cNvGrpSpPr>
            <a:grpSpLocks/>
          </p:cNvGrpSpPr>
          <p:nvPr/>
        </p:nvGrpSpPr>
        <p:grpSpPr bwMode="auto">
          <a:xfrm>
            <a:off x="7467601" y="4800601"/>
            <a:ext cx="790575" cy="582613"/>
            <a:chOff x="840" y="2018"/>
            <a:chExt cx="289" cy="271"/>
          </a:xfrm>
          <a:solidFill>
            <a:srgbClr val="C00000"/>
          </a:solidFill>
        </p:grpSpPr>
        <p:sp>
          <p:nvSpPr>
            <p:cNvPr id="16549" name="Freeform 1065">
              <a:extLst>
                <a:ext uri="{FF2B5EF4-FFF2-40B4-BE49-F238E27FC236}"/>
              </a:extLst>
            </p:cNvPr>
            <p:cNvSpPr>
              <a:spLocks/>
            </p:cNvSpPr>
            <p:nvPr/>
          </p:nvSpPr>
          <p:spPr bwMode="auto">
            <a:xfrm>
              <a:off x="888" y="2086"/>
              <a:ext cx="241" cy="203"/>
            </a:xfrm>
            <a:custGeom>
              <a:avLst/>
              <a:gdLst>
                <a:gd name="T0" fmla="*/ 14 w 241"/>
                <a:gd name="T1" fmla="*/ 202 h 203"/>
                <a:gd name="T2" fmla="*/ 1 w 241"/>
                <a:gd name="T3" fmla="*/ 15 h 203"/>
                <a:gd name="T4" fmla="*/ 0 w 241"/>
                <a:gd name="T5" fmla="*/ 0 h 203"/>
                <a:gd name="T6" fmla="*/ 18 w 241"/>
                <a:gd name="T7" fmla="*/ 2 h 203"/>
                <a:gd name="T8" fmla="*/ 34 w 241"/>
                <a:gd name="T9" fmla="*/ 5 h 203"/>
                <a:gd name="T10" fmla="*/ 37 w 241"/>
                <a:gd name="T11" fmla="*/ 7 h 203"/>
                <a:gd name="T12" fmla="*/ 44 w 241"/>
                <a:gd name="T13" fmla="*/ 9 h 203"/>
                <a:gd name="T14" fmla="*/ 48 w 241"/>
                <a:gd name="T15" fmla="*/ 10 h 203"/>
                <a:gd name="T16" fmla="*/ 61 w 241"/>
                <a:gd name="T17" fmla="*/ 15 h 203"/>
                <a:gd name="T18" fmla="*/ 71 w 241"/>
                <a:gd name="T19" fmla="*/ 17 h 203"/>
                <a:gd name="T20" fmla="*/ 74 w 241"/>
                <a:gd name="T21" fmla="*/ 18 h 203"/>
                <a:gd name="T22" fmla="*/ 79 w 241"/>
                <a:gd name="T23" fmla="*/ 19 h 203"/>
                <a:gd name="T24" fmla="*/ 88 w 241"/>
                <a:gd name="T25" fmla="*/ 23 h 203"/>
                <a:gd name="T26" fmla="*/ 97 w 241"/>
                <a:gd name="T27" fmla="*/ 25 h 203"/>
                <a:gd name="T28" fmla="*/ 105 w 241"/>
                <a:gd name="T29" fmla="*/ 28 h 203"/>
                <a:gd name="T30" fmla="*/ 117 w 241"/>
                <a:gd name="T31" fmla="*/ 34 h 203"/>
                <a:gd name="T32" fmla="*/ 122 w 241"/>
                <a:gd name="T33" fmla="*/ 36 h 203"/>
                <a:gd name="T34" fmla="*/ 129 w 241"/>
                <a:gd name="T35" fmla="*/ 40 h 203"/>
                <a:gd name="T36" fmla="*/ 136 w 241"/>
                <a:gd name="T37" fmla="*/ 44 h 203"/>
                <a:gd name="T38" fmla="*/ 148 w 241"/>
                <a:gd name="T39" fmla="*/ 52 h 203"/>
                <a:gd name="T40" fmla="*/ 157 w 241"/>
                <a:gd name="T41" fmla="*/ 59 h 203"/>
                <a:gd name="T42" fmla="*/ 169 w 241"/>
                <a:gd name="T43" fmla="*/ 72 h 203"/>
                <a:gd name="T44" fmla="*/ 232 w 241"/>
                <a:gd name="T45" fmla="*/ 136 h 203"/>
                <a:gd name="T46" fmla="*/ 240 w 241"/>
                <a:gd name="T47" fmla="*/ 145 h 203"/>
                <a:gd name="T48" fmla="*/ 234 w 241"/>
                <a:gd name="T49" fmla="*/ 202 h 203"/>
                <a:gd name="T50" fmla="*/ 14 w 241"/>
                <a:gd name="T51" fmla="*/ 202 h 2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1"/>
                <a:gd name="T79" fmla="*/ 0 h 203"/>
                <a:gd name="T80" fmla="*/ 241 w 241"/>
                <a:gd name="T81" fmla="*/ 203 h 2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1" h="203">
                  <a:moveTo>
                    <a:pt x="14" y="202"/>
                  </a:moveTo>
                  <a:lnTo>
                    <a:pt x="1" y="15"/>
                  </a:lnTo>
                  <a:lnTo>
                    <a:pt x="0" y="0"/>
                  </a:lnTo>
                  <a:lnTo>
                    <a:pt x="18" y="2"/>
                  </a:lnTo>
                  <a:lnTo>
                    <a:pt x="34" y="5"/>
                  </a:lnTo>
                  <a:lnTo>
                    <a:pt x="37" y="7"/>
                  </a:lnTo>
                  <a:lnTo>
                    <a:pt x="44" y="9"/>
                  </a:lnTo>
                  <a:lnTo>
                    <a:pt x="48" y="10"/>
                  </a:lnTo>
                  <a:lnTo>
                    <a:pt x="61" y="15"/>
                  </a:lnTo>
                  <a:lnTo>
                    <a:pt x="71" y="17"/>
                  </a:lnTo>
                  <a:lnTo>
                    <a:pt x="74" y="18"/>
                  </a:lnTo>
                  <a:lnTo>
                    <a:pt x="79" y="19"/>
                  </a:lnTo>
                  <a:lnTo>
                    <a:pt x="88" y="23"/>
                  </a:lnTo>
                  <a:lnTo>
                    <a:pt x="97" y="25"/>
                  </a:lnTo>
                  <a:lnTo>
                    <a:pt x="105" y="28"/>
                  </a:lnTo>
                  <a:lnTo>
                    <a:pt x="117" y="34"/>
                  </a:lnTo>
                  <a:lnTo>
                    <a:pt x="122" y="36"/>
                  </a:lnTo>
                  <a:lnTo>
                    <a:pt x="129" y="40"/>
                  </a:lnTo>
                  <a:lnTo>
                    <a:pt x="136" y="44"/>
                  </a:lnTo>
                  <a:lnTo>
                    <a:pt x="148" y="52"/>
                  </a:lnTo>
                  <a:lnTo>
                    <a:pt x="157" y="59"/>
                  </a:lnTo>
                  <a:lnTo>
                    <a:pt x="169" y="72"/>
                  </a:lnTo>
                  <a:lnTo>
                    <a:pt x="232" y="136"/>
                  </a:lnTo>
                  <a:lnTo>
                    <a:pt x="240" y="145"/>
                  </a:lnTo>
                  <a:lnTo>
                    <a:pt x="234" y="202"/>
                  </a:lnTo>
                  <a:lnTo>
                    <a:pt x="14" y="202"/>
                  </a:lnTo>
                </a:path>
              </a:pathLst>
            </a:custGeom>
            <a:grpFill/>
            <a:ln w="12700" cap="rnd">
              <a:solidFill>
                <a:srgbClr val="A16252"/>
              </a:solidFill>
              <a:round/>
              <a:headEnd/>
              <a:tailEnd/>
            </a:ln>
          </p:spPr>
          <p:txBody>
            <a:bodyPr/>
            <a:lstStyle/>
            <a:p>
              <a:pPr>
                <a:defRPr/>
              </a:pPr>
              <a:endParaRPr lang="en-IN"/>
            </a:p>
          </p:txBody>
        </p:sp>
        <p:sp>
          <p:nvSpPr>
            <p:cNvPr id="16550" name="Freeform 1066">
              <a:extLst>
                <a:ext uri="{FF2B5EF4-FFF2-40B4-BE49-F238E27FC236}"/>
              </a:extLst>
            </p:cNvPr>
            <p:cNvSpPr>
              <a:spLocks/>
            </p:cNvSpPr>
            <p:nvPr/>
          </p:nvSpPr>
          <p:spPr bwMode="auto">
            <a:xfrm>
              <a:off x="840" y="2086"/>
              <a:ext cx="63" cy="203"/>
            </a:xfrm>
            <a:custGeom>
              <a:avLst/>
              <a:gdLst>
                <a:gd name="T0" fmla="*/ 62 w 63"/>
                <a:gd name="T1" fmla="*/ 202 h 203"/>
                <a:gd name="T2" fmla="*/ 0 w 63"/>
                <a:gd name="T3" fmla="*/ 47 h 203"/>
                <a:gd name="T4" fmla="*/ 2 w 63"/>
                <a:gd name="T5" fmla="*/ 43 h 203"/>
                <a:gd name="T6" fmla="*/ 8 w 63"/>
                <a:gd name="T7" fmla="*/ 33 h 203"/>
                <a:gd name="T8" fmla="*/ 14 w 63"/>
                <a:gd name="T9" fmla="*/ 24 h 203"/>
                <a:gd name="T10" fmla="*/ 21 w 63"/>
                <a:gd name="T11" fmla="*/ 18 h 203"/>
                <a:gd name="T12" fmla="*/ 25 w 63"/>
                <a:gd name="T13" fmla="*/ 14 h 203"/>
                <a:gd name="T14" fmla="*/ 30 w 63"/>
                <a:gd name="T15" fmla="*/ 10 h 203"/>
                <a:gd name="T16" fmla="*/ 33 w 63"/>
                <a:gd name="T17" fmla="*/ 8 h 203"/>
                <a:gd name="T18" fmla="*/ 38 w 63"/>
                <a:gd name="T19" fmla="*/ 6 h 203"/>
                <a:gd name="T20" fmla="*/ 43 w 63"/>
                <a:gd name="T21" fmla="*/ 2 h 203"/>
                <a:gd name="T22" fmla="*/ 48 w 63"/>
                <a:gd name="T23" fmla="*/ 0 h 203"/>
                <a:gd name="T24" fmla="*/ 62 w 63"/>
                <a:gd name="T25" fmla="*/ 202 h 2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203"/>
                <a:gd name="T41" fmla="*/ 63 w 63"/>
                <a:gd name="T42" fmla="*/ 203 h 2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203">
                  <a:moveTo>
                    <a:pt x="62" y="202"/>
                  </a:moveTo>
                  <a:lnTo>
                    <a:pt x="0" y="47"/>
                  </a:lnTo>
                  <a:lnTo>
                    <a:pt x="2" y="43"/>
                  </a:lnTo>
                  <a:lnTo>
                    <a:pt x="8" y="33"/>
                  </a:lnTo>
                  <a:lnTo>
                    <a:pt x="14" y="24"/>
                  </a:lnTo>
                  <a:lnTo>
                    <a:pt x="21" y="18"/>
                  </a:lnTo>
                  <a:lnTo>
                    <a:pt x="25" y="14"/>
                  </a:lnTo>
                  <a:lnTo>
                    <a:pt x="30" y="10"/>
                  </a:lnTo>
                  <a:lnTo>
                    <a:pt x="33" y="8"/>
                  </a:lnTo>
                  <a:lnTo>
                    <a:pt x="38" y="6"/>
                  </a:lnTo>
                  <a:lnTo>
                    <a:pt x="43" y="2"/>
                  </a:lnTo>
                  <a:lnTo>
                    <a:pt x="48" y="0"/>
                  </a:lnTo>
                  <a:lnTo>
                    <a:pt x="62" y="202"/>
                  </a:lnTo>
                </a:path>
              </a:pathLst>
            </a:custGeom>
            <a:grpFill/>
            <a:ln w="12700" cap="rnd">
              <a:solidFill>
                <a:srgbClr val="A16252"/>
              </a:solidFill>
              <a:round/>
              <a:headEnd/>
              <a:tailEnd/>
            </a:ln>
          </p:spPr>
          <p:txBody>
            <a:bodyPr/>
            <a:lstStyle/>
            <a:p>
              <a:pPr>
                <a:defRPr/>
              </a:pPr>
              <a:endParaRPr lang="en-IN"/>
            </a:p>
          </p:txBody>
        </p:sp>
        <p:sp>
          <p:nvSpPr>
            <p:cNvPr id="16551" name="Freeform 1067">
              <a:extLst>
                <a:ext uri="{FF2B5EF4-FFF2-40B4-BE49-F238E27FC236}"/>
              </a:extLst>
            </p:cNvPr>
            <p:cNvSpPr>
              <a:spLocks/>
            </p:cNvSpPr>
            <p:nvPr/>
          </p:nvSpPr>
          <p:spPr bwMode="auto">
            <a:xfrm>
              <a:off x="943" y="2018"/>
              <a:ext cx="172" cy="197"/>
            </a:xfrm>
            <a:custGeom>
              <a:avLst/>
              <a:gdLst>
                <a:gd name="T0" fmla="*/ 171 w 172"/>
                <a:gd name="T1" fmla="*/ 196 h 197"/>
                <a:gd name="T2" fmla="*/ 114 w 172"/>
                <a:gd name="T3" fmla="*/ 140 h 197"/>
                <a:gd name="T4" fmla="*/ 102 w 172"/>
                <a:gd name="T5" fmla="*/ 127 h 197"/>
                <a:gd name="T6" fmla="*/ 93 w 172"/>
                <a:gd name="T7" fmla="*/ 120 h 197"/>
                <a:gd name="T8" fmla="*/ 83 w 172"/>
                <a:gd name="T9" fmla="*/ 113 h 197"/>
                <a:gd name="T10" fmla="*/ 74 w 172"/>
                <a:gd name="T11" fmla="*/ 108 h 197"/>
                <a:gd name="T12" fmla="*/ 64 w 172"/>
                <a:gd name="T13" fmla="*/ 103 h 197"/>
                <a:gd name="T14" fmla="*/ 50 w 172"/>
                <a:gd name="T15" fmla="*/ 96 h 197"/>
                <a:gd name="T16" fmla="*/ 42 w 172"/>
                <a:gd name="T17" fmla="*/ 93 h 197"/>
                <a:gd name="T18" fmla="*/ 32 w 172"/>
                <a:gd name="T19" fmla="*/ 91 h 197"/>
                <a:gd name="T20" fmla="*/ 24 w 172"/>
                <a:gd name="T21" fmla="*/ 87 h 197"/>
                <a:gd name="T22" fmla="*/ 16 w 172"/>
                <a:gd name="T23" fmla="*/ 85 h 197"/>
                <a:gd name="T24" fmla="*/ 6 w 172"/>
                <a:gd name="T25" fmla="*/ 83 h 197"/>
                <a:gd name="T26" fmla="*/ 0 w 172"/>
                <a:gd name="T27" fmla="*/ 81 h 197"/>
                <a:gd name="T28" fmla="*/ 0 w 172"/>
                <a:gd name="T29" fmla="*/ 79 h 197"/>
                <a:gd name="T30" fmla="*/ 6 w 172"/>
                <a:gd name="T31" fmla="*/ 79 h 197"/>
                <a:gd name="T32" fmla="*/ 6 w 172"/>
                <a:gd name="T33" fmla="*/ 0 h 197"/>
                <a:gd name="T34" fmla="*/ 54 w 172"/>
                <a:gd name="T35" fmla="*/ 0 h 197"/>
                <a:gd name="T36" fmla="*/ 54 w 172"/>
                <a:gd name="T37" fmla="*/ 79 h 197"/>
                <a:gd name="T38" fmla="*/ 74 w 172"/>
                <a:gd name="T39" fmla="*/ 79 h 197"/>
                <a:gd name="T40" fmla="*/ 74 w 172"/>
                <a:gd name="T41" fmla="*/ 23 h 197"/>
                <a:gd name="T42" fmla="*/ 107 w 172"/>
                <a:gd name="T43" fmla="*/ 23 h 197"/>
                <a:gd name="T44" fmla="*/ 107 w 172"/>
                <a:gd name="T45" fmla="*/ 60 h 197"/>
                <a:gd name="T46" fmla="*/ 125 w 172"/>
                <a:gd name="T47" fmla="*/ 60 h 197"/>
                <a:gd name="T48" fmla="*/ 125 w 172"/>
                <a:gd name="T49" fmla="*/ 87 h 197"/>
                <a:gd name="T50" fmla="*/ 171 w 172"/>
                <a:gd name="T51" fmla="*/ 177 h 197"/>
                <a:gd name="T52" fmla="*/ 171 w 172"/>
                <a:gd name="T53" fmla="*/ 196 h 1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97"/>
                <a:gd name="T83" fmla="*/ 172 w 172"/>
                <a:gd name="T84" fmla="*/ 197 h 1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97">
                  <a:moveTo>
                    <a:pt x="171" y="196"/>
                  </a:moveTo>
                  <a:lnTo>
                    <a:pt x="114" y="140"/>
                  </a:lnTo>
                  <a:lnTo>
                    <a:pt x="102" y="127"/>
                  </a:lnTo>
                  <a:lnTo>
                    <a:pt x="93" y="120"/>
                  </a:lnTo>
                  <a:lnTo>
                    <a:pt x="83" y="113"/>
                  </a:lnTo>
                  <a:lnTo>
                    <a:pt x="74" y="108"/>
                  </a:lnTo>
                  <a:lnTo>
                    <a:pt x="64" y="103"/>
                  </a:lnTo>
                  <a:lnTo>
                    <a:pt x="50" y="96"/>
                  </a:lnTo>
                  <a:lnTo>
                    <a:pt x="42" y="93"/>
                  </a:lnTo>
                  <a:lnTo>
                    <a:pt x="32" y="91"/>
                  </a:lnTo>
                  <a:lnTo>
                    <a:pt x="24" y="87"/>
                  </a:lnTo>
                  <a:lnTo>
                    <a:pt x="16" y="85"/>
                  </a:lnTo>
                  <a:lnTo>
                    <a:pt x="6" y="83"/>
                  </a:lnTo>
                  <a:lnTo>
                    <a:pt x="0" y="81"/>
                  </a:lnTo>
                  <a:lnTo>
                    <a:pt x="0" y="79"/>
                  </a:lnTo>
                  <a:lnTo>
                    <a:pt x="6" y="79"/>
                  </a:lnTo>
                  <a:lnTo>
                    <a:pt x="6" y="0"/>
                  </a:lnTo>
                  <a:lnTo>
                    <a:pt x="54" y="0"/>
                  </a:lnTo>
                  <a:lnTo>
                    <a:pt x="54" y="79"/>
                  </a:lnTo>
                  <a:lnTo>
                    <a:pt x="74" y="79"/>
                  </a:lnTo>
                  <a:lnTo>
                    <a:pt x="74" y="23"/>
                  </a:lnTo>
                  <a:lnTo>
                    <a:pt x="107" y="23"/>
                  </a:lnTo>
                  <a:lnTo>
                    <a:pt x="107" y="60"/>
                  </a:lnTo>
                  <a:lnTo>
                    <a:pt x="125" y="60"/>
                  </a:lnTo>
                  <a:lnTo>
                    <a:pt x="125" y="87"/>
                  </a:lnTo>
                  <a:lnTo>
                    <a:pt x="171" y="177"/>
                  </a:lnTo>
                  <a:lnTo>
                    <a:pt x="171" y="196"/>
                  </a:lnTo>
                </a:path>
              </a:pathLst>
            </a:custGeom>
            <a:grpFill/>
            <a:ln w="12700" cap="rnd">
              <a:solidFill>
                <a:srgbClr val="D2B06A"/>
              </a:solidFill>
              <a:round/>
              <a:headEnd/>
              <a:tailEnd/>
            </a:ln>
          </p:spPr>
          <p:txBody>
            <a:bodyPr/>
            <a:lstStyle/>
            <a:p>
              <a:pPr>
                <a:defRPr/>
              </a:pPr>
              <a:endParaRPr lang="en-IN"/>
            </a:p>
          </p:txBody>
        </p:sp>
      </p:grpSp>
      <p:sp>
        <p:nvSpPr>
          <p:cNvPr id="1040" name="Text Box 1068"/>
          <p:cNvSpPr txBox="1">
            <a:spLocks noChangeArrowheads="1"/>
          </p:cNvSpPr>
          <p:nvPr/>
        </p:nvSpPr>
        <p:spPr bwMode="auto">
          <a:xfrm>
            <a:off x="3267075" y="5413375"/>
            <a:ext cx="2787650" cy="915988"/>
          </a:xfrm>
          <a:prstGeom prst="rect">
            <a:avLst/>
          </a:prstGeom>
          <a:noFill/>
          <a:ln w="9525">
            <a:noFill/>
            <a:miter lim="800000"/>
            <a:headEnd/>
            <a:tailEnd/>
          </a:ln>
        </p:spPr>
        <p:txBody>
          <a:bodyPr wrap="none">
            <a:spAutoFit/>
          </a:bodyPr>
          <a:lstStyle/>
          <a:p>
            <a:pPr algn="ctr"/>
            <a:r>
              <a:rPr lang="en-US" altLang="en-US" b="1">
                <a:solidFill>
                  <a:srgbClr val="CC3300"/>
                </a:solidFill>
                <a:latin typeface="Arial" charset="0"/>
                <a:ea typeface="MS PGothic" pitchFamily="34" charset="-128"/>
              </a:rPr>
              <a:t>Mktg Product </a:t>
            </a:r>
          </a:p>
          <a:p>
            <a:pPr algn="ctr"/>
            <a:r>
              <a:rPr lang="en-US" altLang="en-US" b="1">
                <a:solidFill>
                  <a:srgbClr val="CC3300"/>
                </a:solidFill>
                <a:latin typeface="Arial" charset="0"/>
                <a:ea typeface="MS PGothic" pitchFamily="34" charset="-128"/>
              </a:rPr>
              <a:t>Storage </a:t>
            </a:r>
          </a:p>
          <a:p>
            <a:pPr algn="ctr"/>
            <a:r>
              <a:rPr lang="en-US" altLang="en-US" b="1">
                <a:solidFill>
                  <a:srgbClr val="CC3300"/>
                </a:solidFill>
                <a:latin typeface="Arial" charset="0"/>
                <a:ea typeface="MS PGothic" pitchFamily="34" charset="-128"/>
              </a:rPr>
              <a:t>(Terminal/ Depot/ TOPs)</a:t>
            </a:r>
          </a:p>
        </p:txBody>
      </p:sp>
      <p:grpSp>
        <p:nvGrpSpPr>
          <p:cNvPr id="8" name="Group 1069">
            <a:extLst>
              <a:ext uri="{FF2B5EF4-FFF2-40B4-BE49-F238E27FC236}"/>
            </a:extLst>
          </p:cNvPr>
          <p:cNvGrpSpPr>
            <a:grpSpLocks/>
          </p:cNvGrpSpPr>
          <p:nvPr/>
        </p:nvGrpSpPr>
        <p:grpSpPr bwMode="auto">
          <a:xfrm>
            <a:off x="4267201" y="4651376"/>
            <a:ext cx="1311275" cy="530225"/>
            <a:chOff x="1199" y="1325"/>
            <a:chExt cx="716" cy="334"/>
          </a:xfrm>
          <a:solidFill>
            <a:schemeClr val="accent5">
              <a:lumMod val="50000"/>
            </a:schemeClr>
          </a:solidFill>
        </p:grpSpPr>
        <p:grpSp>
          <p:nvGrpSpPr>
            <p:cNvPr id="9" name="Group 1070">
              <a:extLst>
                <a:ext uri="{FF2B5EF4-FFF2-40B4-BE49-F238E27FC236}"/>
              </a:extLst>
            </p:cNvPr>
            <p:cNvGrpSpPr>
              <a:grpSpLocks/>
            </p:cNvGrpSpPr>
            <p:nvPr/>
          </p:nvGrpSpPr>
          <p:grpSpPr bwMode="auto">
            <a:xfrm>
              <a:off x="1295" y="1325"/>
              <a:ext cx="412" cy="238"/>
              <a:chOff x="1295" y="1325"/>
              <a:chExt cx="412" cy="238"/>
            </a:xfrm>
            <a:grpFill/>
          </p:grpSpPr>
          <p:sp>
            <p:nvSpPr>
              <p:cNvPr id="16547" name="Freeform 1071">
                <a:extLst>
                  <a:ext uri="{FF2B5EF4-FFF2-40B4-BE49-F238E27FC236}"/>
                </a:extLst>
              </p:cNvPr>
              <p:cNvSpPr>
                <a:spLocks/>
              </p:cNvSpPr>
              <p:nvPr/>
            </p:nvSpPr>
            <p:spPr bwMode="auto">
              <a:xfrm>
                <a:off x="1295" y="1357"/>
                <a:ext cx="412" cy="206"/>
              </a:xfrm>
              <a:custGeom>
                <a:avLst/>
                <a:gdLst>
                  <a:gd name="T0" fmla="*/ 0 w 412"/>
                  <a:gd name="T1" fmla="*/ 2 h 206"/>
                  <a:gd name="T2" fmla="*/ 0 w 412"/>
                  <a:gd name="T3" fmla="*/ 169 h 206"/>
                  <a:gd name="T4" fmla="*/ 7 w 412"/>
                  <a:gd name="T5" fmla="*/ 175 h 206"/>
                  <a:gd name="T6" fmla="*/ 16 w 412"/>
                  <a:gd name="T7" fmla="*/ 181 h 206"/>
                  <a:gd name="T8" fmla="*/ 31 w 412"/>
                  <a:gd name="T9" fmla="*/ 186 h 206"/>
                  <a:gd name="T10" fmla="*/ 51 w 412"/>
                  <a:gd name="T11" fmla="*/ 192 h 206"/>
                  <a:gd name="T12" fmla="*/ 77 w 412"/>
                  <a:gd name="T13" fmla="*/ 196 h 206"/>
                  <a:gd name="T14" fmla="*/ 104 w 412"/>
                  <a:gd name="T15" fmla="*/ 200 h 206"/>
                  <a:gd name="T16" fmla="*/ 134 w 412"/>
                  <a:gd name="T17" fmla="*/ 202 h 206"/>
                  <a:gd name="T18" fmla="*/ 161 w 412"/>
                  <a:gd name="T19" fmla="*/ 204 h 206"/>
                  <a:gd name="T20" fmla="*/ 188 w 412"/>
                  <a:gd name="T21" fmla="*/ 205 h 206"/>
                  <a:gd name="T22" fmla="*/ 215 w 412"/>
                  <a:gd name="T23" fmla="*/ 205 h 206"/>
                  <a:gd name="T24" fmla="*/ 248 w 412"/>
                  <a:gd name="T25" fmla="*/ 204 h 206"/>
                  <a:gd name="T26" fmla="*/ 276 w 412"/>
                  <a:gd name="T27" fmla="*/ 203 h 206"/>
                  <a:gd name="T28" fmla="*/ 305 w 412"/>
                  <a:gd name="T29" fmla="*/ 200 h 206"/>
                  <a:gd name="T30" fmla="*/ 331 w 412"/>
                  <a:gd name="T31" fmla="*/ 197 h 206"/>
                  <a:gd name="T32" fmla="*/ 352 w 412"/>
                  <a:gd name="T33" fmla="*/ 193 h 206"/>
                  <a:gd name="T34" fmla="*/ 373 w 412"/>
                  <a:gd name="T35" fmla="*/ 189 h 206"/>
                  <a:gd name="T36" fmla="*/ 390 w 412"/>
                  <a:gd name="T37" fmla="*/ 184 h 206"/>
                  <a:gd name="T38" fmla="*/ 398 w 412"/>
                  <a:gd name="T39" fmla="*/ 180 h 206"/>
                  <a:gd name="T40" fmla="*/ 406 w 412"/>
                  <a:gd name="T41" fmla="*/ 175 h 206"/>
                  <a:gd name="T42" fmla="*/ 411 w 412"/>
                  <a:gd name="T43" fmla="*/ 169 h 206"/>
                  <a:gd name="T44" fmla="*/ 411 w 412"/>
                  <a:gd name="T45" fmla="*/ 0 h 206"/>
                  <a:gd name="T46" fmla="*/ 0 w 412"/>
                  <a:gd name="T47" fmla="*/ 2 h 2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2"/>
                  <a:gd name="T73" fmla="*/ 0 h 206"/>
                  <a:gd name="T74" fmla="*/ 412 w 412"/>
                  <a:gd name="T75" fmla="*/ 206 h 2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2" h="206">
                    <a:moveTo>
                      <a:pt x="0" y="2"/>
                    </a:moveTo>
                    <a:lnTo>
                      <a:pt x="0" y="169"/>
                    </a:lnTo>
                    <a:lnTo>
                      <a:pt x="7" y="175"/>
                    </a:lnTo>
                    <a:lnTo>
                      <a:pt x="16" y="181"/>
                    </a:lnTo>
                    <a:lnTo>
                      <a:pt x="31" y="186"/>
                    </a:lnTo>
                    <a:lnTo>
                      <a:pt x="51" y="192"/>
                    </a:lnTo>
                    <a:lnTo>
                      <a:pt x="77" y="196"/>
                    </a:lnTo>
                    <a:lnTo>
                      <a:pt x="104" y="200"/>
                    </a:lnTo>
                    <a:lnTo>
                      <a:pt x="134" y="202"/>
                    </a:lnTo>
                    <a:lnTo>
                      <a:pt x="161" y="204"/>
                    </a:lnTo>
                    <a:lnTo>
                      <a:pt x="188" y="205"/>
                    </a:lnTo>
                    <a:lnTo>
                      <a:pt x="215" y="205"/>
                    </a:lnTo>
                    <a:lnTo>
                      <a:pt x="248" y="204"/>
                    </a:lnTo>
                    <a:lnTo>
                      <a:pt x="276" y="203"/>
                    </a:lnTo>
                    <a:lnTo>
                      <a:pt x="305" y="200"/>
                    </a:lnTo>
                    <a:lnTo>
                      <a:pt x="331" y="197"/>
                    </a:lnTo>
                    <a:lnTo>
                      <a:pt x="352" y="193"/>
                    </a:lnTo>
                    <a:lnTo>
                      <a:pt x="373" y="189"/>
                    </a:lnTo>
                    <a:lnTo>
                      <a:pt x="390" y="184"/>
                    </a:lnTo>
                    <a:lnTo>
                      <a:pt x="398" y="180"/>
                    </a:lnTo>
                    <a:lnTo>
                      <a:pt x="406" y="175"/>
                    </a:lnTo>
                    <a:lnTo>
                      <a:pt x="411" y="169"/>
                    </a:lnTo>
                    <a:lnTo>
                      <a:pt x="411" y="0"/>
                    </a:lnTo>
                    <a:lnTo>
                      <a:pt x="0" y="2"/>
                    </a:lnTo>
                  </a:path>
                </a:pathLst>
              </a:custGeom>
              <a:grpFill/>
              <a:ln w="12700" cap="rnd">
                <a:solidFill>
                  <a:srgbClr val="000000"/>
                </a:solidFill>
                <a:round/>
                <a:headEnd/>
                <a:tailEnd/>
              </a:ln>
            </p:spPr>
            <p:txBody>
              <a:bodyPr/>
              <a:lstStyle/>
              <a:p>
                <a:pPr>
                  <a:defRPr/>
                </a:pPr>
                <a:endParaRPr lang="en-IN"/>
              </a:p>
            </p:txBody>
          </p:sp>
          <p:sp>
            <p:nvSpPr>
              <p:cNvPr id="16548" name="Oval 1072">
                <a:extLst>
                  <a:ext uri="{FF2B5EF4-FFF2-40B4-BE49-F238E27FC236}"/>
                </a:extLst>
              </p:cNvPr>
              <p:cNvSpPr>
                <a:spLocks noChangeArrowheads="1"/>
              </p:cNvSpPr>
              <p:nvPr/>
            </p:nvSpPr>
            <p:spPr bwMode="auto">
              <a:xfrm>
                <a:off x="1299" y="1325"/>
                <a:ext cx="403" cy="64"/>
              </a:xfrm>
              <a:prstGeom prst="ellipse">
                <a:avLst/>
              </a:prstGeom>
              <a:grpFill/>
              <a:ln w="12700">
                <a:solidFill>
                  <a:srgbClr val="000000"/>
                </a:solidFill>
                <a:round/>
                <a:headEnd/>
                <a:tailEnd/>
              </a:ln>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en-US" altLang="en-US"/>
              </a:p>
            </p:txBody>
          </p:sp>
        </p:grpSp>
        <p:grpSp>
          <p:nvGrpSpPr>
            <p:cNvPr id="10" name="Group 1073">
              <a:extLst>
                <a:ext uri="{FF2B5EF4-FFF2-40B4-BE49-F238E27FC236}"/>
              </a:extLst>
            </p:cNvPr>
            <p:cNvGrpSpPr>
              <a:grpSpLocks/>
            </p:cNvGrpSpPr>
            <p:nvPr/>
          </p:nvGrpSpPr>
          <p:grpSpPr bwMode="auto">
            <a:xfrm>
              <a:off x="1199" y="1421"/>
              <a:ext cx="412" cy="238"/>
              <a:chOff x="1199" y="1421"/>
              <a:chExt cx="412" cy="238"/>
            </a:xfrm>
            <a:grpFill/>
          </p:grpSpPr>
          <p:sp>
            <p:nvSpPr>
              <p:cNvPr id="16545" name="Freeform 1074">
                <a:extLst>
                  <a:ext uri="{FF2B5EF4-FFF2-40B4-BE49-F238E27FC236}"/>
                </a:extLst>
              </p:cNvPr>
              <p:cNvSpPr>
                <a:spLocks/>
              </p:cNvSpPr>
              <p:nvPr/>
            </p:nvSpPr>
            <p:spPr bwMode="auto">
              <a:xfrm>
                <a:off x="1199" y="1453"/>
                <a:ext cx="412" cy="206"/>
              </a:xfrm>
              <a:custGeom>
                <a:avLst/>
                <a:gdLst>
                  <a:gd name="T0" fmla="*/ 0 w 412"/>
                  <a:gd name="T1" fmla="*/ 2 h 206"/>
                  <a:gd name="T2" fmla="*/ 0 w 412"/>
                  <a:gd name="T3" fmla="*/ 169 h 206"/>
                  <a:gd name="T4" fmla="*/ 7 w 412"/>
                  <a:gd name="T5" fmla="*/ 175 h 206"/>
                  <a:gd name="T6" fmla="*/ 16 w 412"/>
                  <a:gd name="T7" fmla="*/ 181 h 206"/>
                  <a:gd name="T8" fmla="*/ 31 w 412"/>
                  <a:gd name="T9" fmla="*/ 186 h 206"/>
                  <a:gd name="T10" fmla="*/ 51 w 412"/>
                  <a:gd name="T11" fmla="*/ 192 h 206"/>
                  <a:gd name="T12" fmla="*/ 77 w 412"/>
                  <a:gd name="T13" fmla="*/ 196 h 206"/>
                  <a:gd name="T14" fmla="*/ 104 w 412"/>
                  <a:gd name="T15" fmla="*/ 200 h 206"/>
                  <a:gd name="T16" fmla="*/ 134 w 412"/>
                  <a:gd name="T17" fmla="*/ 202 h 206"/>
                  <a:gd name="T18" fmla="*/ 161 w 412"/>
                  <a:gd name="T19" fmla="*/ 204 h 206"/>
                  <a:gd name="T20" fmla="*/ 188 w 412"/>
                  <a:gd name="T21" fmla="*/ 205 h 206"/>
                  <a:gd name="T22" fmla="*/ 215 w 412"/>
                  <a:gd name="T23" fmla="*/ 205 h 206"/>
                  <a:gd name="T24" fmla="*/ 248 w 412"/>
                  <a:gd name="T25" fmla="*/ 204 h 206"/>
                  <a:gd name="T26" fmla="*/ 276 w 412"/>
                  <a:gd name="T27" fmla="*/ 203 h 206"/>
                  <a:gd name="T28" fmla="*/ 305 w 412"/>
                  <a:gd name="T29" fmla="*/ 200 h 206"/>
                  <a:gd name="T30" fmla="*/ 331 w 412"/>
                  <a:gd name="T31" fmla="*/ 197 h 206"/>
                  <a:gd name="T32" fmla="*/ 352 w 412"/>
                  <a:gd name="T33" fmla="*/ 193 h 206"/>
                  <a:gd name="T34" fmla="*/ 373 w 412"/>
                  <a:gd name="T35" fmla="*/ 189 h 206"/>
                  <a:gd name="T36" fmla="*/ 390 w 412"/>
                  <a:gd name="T37" fmla="*/ 184 h 206"/>
                  <a:gd name="T38" fmla="*/ 398 w 412"/>
                  <a:gd name="T39" fmla="*/ 180 h 206"/>
                  <a:gd name="T40" fmla="*/ 406 w 412"/>
                  <a:gd name="T41" fmla="*/ 175 h 206"/>
                  <a:gd name="T42" fmla="*/ 411 w 412"/>
                  <a:gd name="T43" fmla="*/ 169 h 206"/>
                  <a:gd name="T44" fmla="*/ 411 w 412"/>
                  <a:gd name="T45" fmla="*/ 0 h 206"/>
                  <a:gd name="T46" fmla="*/ 0 w 412"/>
                  <a:gd name="T47" fmla="*/ 2 h 2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2"/>
                  <a:gd name="T73" fmla="*/ 0 h 206"/>
                  <a:gd name="T74" fmla="*/ 412 w 412"/>
                  <a:gd name="T75" fmla="*/ 206 h 2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2" h="206">
                    <a:moveTo>
                      <a:pt x="0" y="2"/>
                    </a:moveTo>
                    <a:lnTo>
                      <a:pt x="0" y="169"/>
                    </a:lnTo>
                    <a:lnTo>
                      <a:pt x="7" y="175"/>
                    </a:lnTo>
                    <a:lnTo>
                      <a:pt x="16" y="181"/>
                    </a:lnTo>
                    <a:lnTo>
                      <a:pt x="31" y="186"/>
                    </a:lnTo>
                    <a:lnTo>
                      <a:pt x="51" y="192"/>
                    </a:lnTo>
                    <a:lnTo>
                      <a:pt x="77" y="196"/>
                    </a:lnTo>
                    <a:lnTo>
                      <a:pt x="104" y="200"/>
                    </a:lnTo>
                    <a:lnTo>
                      <a:pt x="134" y="202"/>
                    </a:lnTo>
                    <a:lnTo>
                      <a:pt x="161" y="204"/>
                    </a:lnTo>
                    <a:lnTo>
                      <a:pt x="188" y="205"/>
                    </a:lnTo>
                    <a:lnTo>
                      <a:pt x="215" y="205"/>
                    </a:lnTo>
                    <a:lnTo>
                      <a:pt x="248" y="204"/>
                    </a:lnTo>
                    <a:lnTo>
                      <a:pt x="276" y="203"/>
                    </a:lnTo>
                    <a:lnTo>
                      <a:pt x="305" y="200"/>
                    </a:lnTo>
                    <a:lnTo>
                      <a:pt x="331" y="197"/>
                    </a:lnTo>
                    <a:lnTo>
                      <a:pt x="352" y="193"/>
                    </a:lnTo>
                    <a:lnTo>
                      <a:pt x="373" y="189"/>
                    </a:lnTo>
                    <a:lnTo>
                      <a:pt x="390" y="184"/>
                    </a:lnTo>
                    <a:lnTo>
                      <a:pt x="398" y="180"/>
                    </a:lnTo>
                    <a:lnTo>
                      <a:pt x="406" y="175"/>
                    </a:lnTo>
                    <a:lnTo>
                      <a:pt x="411" y="169"/>
                    </a:lnTo>
                    <a:lnTo>
                      <a:pt x="411" y="0"/>
                    </a:lnTo>
                    <a:lnTo>
                      <a:pt x="0" y="2"/>
                    </a:lnTo>
                  </a:path>
                </a:pathLst>
              </a:custGeom>
              <a:grpFill/>
              <a:ln w="12700" cap="rnd">
                <a:solidFill>
                  <a:srgbClr val="000000"/>
                </a:solidFill>
                <a:round/>
                <a:headEnd/>
                <a:tailEnd/>
              </a:ln>
            </p:spPr>
            <p:txBody>
              <a:bodyPr/>
              <a:lstStyle/>
              <a:p>
                <a:pPr>
                  <a:defRPr/>
                </a:pPr>
                <a:endParaRPr lang="en-IN"/>
              </a:p>
            </p:txBody>
          </p:sp>
          <p:sp>
            <p:nvSpPr>
              <p:cNvPr id="16546" name="Oval 1075">
                <a:extLst>
                  <a:ext uri="{FF2B5EF4-FFF2-40B4-BE49-F238E27FC236}"/>
                </a:extLst>
              </p:cNvPr>
              <p:cNvSpPr>
                <a:spLocks noChangeArrowheads="1"/>
              </p:cNvSpPr>
              <p:nvPr/>
            </p:nvSpPr>
            <p:spPr bwMode="auto">
              <a:xfrm>
                <a:off x="1203" y="1421"/>
                <a:ext cx="403" cy="64"/>
              </a:xfrm>
              <a:prstGeom prst="ellipse">
                <a:avLst/>
              </a:prstGeom>
              <a:grpFill/>
              <a:ln w="12700">
                <a:solidFill>
                  <a:srgbClr val="000000"/>
                </a:solidFill>
                <a:round/>
                <a:headEnd/>
                <a:tailEnd/>
              </a:ln>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en-US" altLang="en-US"/>
              </a:p>
            </p:txBody>
          </p:sp>
        </p:grpSp>
        <p:grpSp>
          <p:nvGrpSpPr>
            <p:cNvPr id="11" name="Group 1076">
              <a:extLst>
                <a:ext uri="{FF2B5EF4-FFF2-40B4-BE49-F238E27FC236}"/>
              </a:extLst>
            </p:cNvPr>
            <p:cNvGrpSpPr>
              <a:grpSpLocks/>
            </p:cNvGrpSpPr>
            <p:nvPr/>
          </p:nvGrpSpPr>
          <p:grpSpPr bwMode="auto">
            <a:xfrm>
              <a:off x="1583" y="1469"/>
              <a:ext cx="332" cy="190"/>
              <a:chOff x="1583" y="1469"/>
              <a:chExt cx="332" cy="190"/>
            </a:xfrm>
            <a:grpFill/>
          </p:grpSpPr>
          <p:sp>
            <p:nvSpPr>
              <p:cNvPr id="16543" name="Freeform 1077">
                <a:extLst>
                  <a:ext uri="{FF2B5EF4-FFF2-40B4-BE49-F238E27FC236}"/>
                </a:extLst>
              </p:cNvPr>
              <p:cNvSpPr>
                <a:spLocks/>
              </p:cNvSpPr>
              <p:nvPr/>
            </p:nvSpPr>
            <p:spPr bwMode="auto">
              <a:xfrm>
                <a:off x="1583" y="1494"/>
                <a:ext cx="332" cy="165"/>
              </a:xfrm>
              <a:custGeom>
                <a:avLst/>
                <a:gdLst>
                  <a:gd name="T0" fmla="*/ 0 w 332"/>
                  <a:gd name="T1" fmla="*/ 2 h 165"/>
                  <a:gd name="T2" fmla="*/ 0 w 332"/>
                  <a:gd name="T3" fmla="*/ 135 h 165"/>
                  <a:gd name="T4" fmla="*/ 5 w 332"/>
                  <a:gd name="T5" fmla="*/ 140 h 165"/>
                  <a:gd name="T6" fmla="*/ 13 w 332"/>
                  <a:gd name="T7" fmla="*/ 145 h 165"/>
                  <a:gd name="T8" fmla="*/ 25 w 332"/>
                  <a:gd name="T9" fmla="*/ 149 h 165"/>
                  <a:gd name="T10" fmla="*/ 41 w 332"/>
                  <a:gd name="T11" fmla="*/ 153 h 165"/>
                  <a:gd name="T12" fmla="*/ 62 w 332"/>
                  <a:gd name="T13" fmla="*/ 157 h 165"/>
                  <a:gd name="T14" fmla="*/ 84 w 332"/>
                  <a:gd name="T15" fmla="*/ 160 h 165"/>
                  <a:gd name="T16" fmla="*/ 108 w 332"/>
                  <a:gd name="T17" fmla="*/ 162 h 165"/>
                  <a:gd name="T18" fmla="*/ 130 w 332"/>
                  <a:gd name="T19" fmla="*/ 163 h 165"/>
                  <a:gd name="T20" fmla="*/ 151 w 332"/>
                  <a:gd name="T21" fmla="*/ 164 h 165"/>
                  <a:gd name="T22" fmla="*/ 173 w 332"/>
                  <a:gd name="T23" fmla="*/ 164 h 165"/>
                  <a:gd name="T24" fmla="*/ 200 w 332"/>
                  <a:gd name="T25" fmla="*/ 163 h 165"/>
                  <a:gd name="T26" fmla="*/ 222 w 332"/>
                  <a:gd name="T27" fmla="*/ 162 h 165"/>
                  <a:gd name="T28" fmla="*/ 246 w 332"/>
                  <a:gd name="T29" fmla="*/ 160 h 165"/>
                  <a:gd name="T30" fmla="*/ 267 w 332"/>
                  <a:gd name="T31" fmla="*/ 158 h 165"/>
                  <a:gd name="T32" fmla="*/ 284 w 332"/>
                  <a:gd name="T33" fmla="*/ 155 h 165"/>
                  <a:gd name="T34" fmla="*/ 301 w 332"/>
                  <a:gd name="T35" fmla="*/ 151 h 165"/>
                  <a:gd name="T36" fmla="*/ 314 w 332"/>
                  <a:gd name="T37" fmla="*/ 147 h 165"/>
                  <a:gd name="T38" fmla="*/ 320 w 332"/>
                  <a:gd name="T39" fmla="*/ 144 h 165"/>
                  <a:gd name="T40" fmla="*/ 327 w 332"/>
                  <a:gd name="T41" fmla="*/ 140 h 165"/>
                  <a:gd name="T42" fmla="*/ 331 w 332"/>
                  <a:gd name="T43" fmla="*/ 135 h 165"/>
                  <a:gd name="T44" fmla="*/ 331 w 332"/>
                  <a:gd name="T45" fmla="*/ 0 h 165"/>
                  <a:gd name="T46" fmla="*/ 0 w 332"/>
                  <a:gd name="T47" fmla="*/ 2 h 1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2"/>
                  <a:gd name="T73" fmla="*/ 0 h 165"/>
                  <a:gd name="T74" fmla="*/ 332 w 332"/>
                  <a:gd name="T75" fmla="*/ 165 h 1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2" h="165">
                    <a:moveTo>
                      <a:pt x="0" y="2"/>
                    </a:moveTo>
                    <a:lnTo>
                      <a:pt x="0" y="135"/>
                    </a:lnTo>
                    <a:lnTo>
                      <a:pt x="5" y="140"/>
                    </a:lnTo>
                    <a:lnTo>
                      <a:pt x="13" y="145"/>
                    </a:lnTo>
                    <a:lnTo>
                      <a:pt x="25" y="149"/>
                    </a:lnTo>
                    <a:lnTo>
                      <a:pt x="41" y="153"/>
                    </a:lnTo>
                    <a:lnTo>
                      <a:pt x="62" y="157"/>
                    </a:lnTo>
                    <a:lnTo>
                      <a:pt x="84" y="160"/>
                    </a:lnTo>
                    <a:lnTo>
                      <a:pt x="108" y="162"/>
                    </a:lnTo>
                    <a:lnTo>
                      <a:pt x="130" y="163"/>
                    </a:lnTo>
                    <a:lnTo>
                      <a:pt x="151" y="164"/>
                    </a:lnTo>
                    <a:lnTo>
                      <a:pt x="173" y="164"/>
                    </a:lnTo>
                    <a:lnTo>
                      <a:pt x="200" y="163"/>
                    </a:lnTo>
                    <a:lnTo>
                      <a:pt x="222" y="162"/>
                    </a:lnTo>
                    <a:lnTo>
                      <a:pt x="246" y="160"/>
                    </a:lnTo>
                    <a:lnTo>
                      <a:pt x="267" y="158"/>
                    </a:lnTo>
                    <a:lnTo>
                      <a:pt x="284" y="155"/>
                    </a:lnTo>
                    <a:lnTo>
                      <a:pt x="301" y="151"/>
                    </a:lnTo>
                    <a:lnTo>
                      <a:pt x="314" y="147"/>
                    </a:lnTo>
                    <a:lnTo>
                      <a:pt x="320" y="144"/>
                    </a:lnTo>
                    <a:lnTo>
                      <a:pt x="327" y="140"/>
                    </a:lnTo>
                    <a:lnTo>
                      <a:pt x="331" y="135"/>
                    </a:lnTo>
                    <a:lnTo>
                      <a:pt x="331" y="0"/>
                    </a:lnTo>
                    <a:lnTo>
                      <a:pt x="0" y="2"/>
                    </a:lnTo>
                  </a:path>
                </a:pathLst>
              </a:custGeom>
              <a:grpFill/>
              <a:ln w="12700" cap="rnd">
                <a:solidFill>
                  <a:srgbClr val="000000"/>
                </a:solidFill>
                <a:round/>
                <a:headEnd/>
                <a:tailEnd/>
              </a:ln>
            </p:spPr>
            <p:txBody>
              <a:bodyPr/>
              <a:lstStyle/>
              <a:p>
                <a:pPr>
                  <a:defRPr/>
                </a:pPr>
                <a:endParaRPr lang="en-IN"/>
              </a:p>
            </p:txBody>
          </p:sp>
          <p:sp>
            <p:nvSpPr>
              <p:cNvPr id="16544" name="Oval 1078">
                <a:extLst>
                  <a:ext uri="{FF2B5EF4-FFF2-40B4-BE49-F238E27FC236}"/>
                </a:extLst>
              </p:cNvPr>
              <p:cNvSpPr>
                <a:spLocks noChangeArrowheads="1"/>
              </p:cNvSpPr>
              <p:nvPr/>
            </p:nvSpPr>
            <p:spPr bwMode="auto">
              <a:xfrm>
                <a:off x="1587" y="1469"/>
                <a:ext cx="323" cy="50"/>
              </a:xfrm>
              <a:prstGeom prst="ellipse">
                <a:avLst/>
              </a:prstGeom>
              <a:grpFill/>
              <a:ln w="12700">
                <a:solidFill>
                  <a:srgbClr val="000000"/>
                </a:solidFill>
                <a:round/>
                <a:headEnd/>
                <a:tailEnd/>
              </a:ln>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en-US" altLang="en-US"/>
              </a:p>
            </p:txBody>
          </p:sp>
        </p:grpSp>
      </p:grpSp>
      <p:grpSp>
        <p:nvGrpSpPr>
          <p:cNvPr id="1042" name="Group 1079"/>
          <p:cNvGrpSpPr>
            <a:grpSpLocks/>
          </p:cNvGrpSpPr>
          <p:nvPr/>
        </p:nvGrpSpPr>
        <p:grpSpPr bwMode="auto">
          <a:xfrm>
            <a:off x="6477000" y="1600200"/>
            <a:ext cx="1143000" cy="727075"/>
            <a:chOff x="2530" y="1296"/>
            <a:chExt cx="3087" cy="2545"/>
          </a:xfrm>
        </p:grpSpPr>
        <p:sp>
          <p:nvSpPr>
            <p:cNvPr id="1050" name="Rectangle 1080"/>
            <p:cNvSpPr>
              <a:spLocks noChangeArrowheads="1"/>
            </p:cNvSpPr>
            <p:nvPr/>
          </p:nvSpPr>
          <p:spPr bwMode="auto">
            <a:xfrm>
              <a:off x="2934" y="2384"/>
              <a:ext cx="62" cy="942"/>
            </a:xfrm>
            <a:prstGeom prst="rect">
              <a:avLst/>
            </a:prstGeom>
            <a:solidFill>
              <a:srgbClr val="00C0C0"/>
            </a:solidFill>
            <a:ln w="12700">
              <a:solidFill>
                <a:srgbClr val="A0A0A0"/>
              </a:solidFill>
              <a:miter lim="800000"/>
              <a:headEnd/>
              <a:tailEnd/>
            </a:ln>
          </p:spPr>
          <p:txBody>
            <a:bodyPr wrap="none" anchor="ctr"/>
            <a:lstStyle/>
            <a:p>
              <a:pPr eaLnBrk="1" hangingPunct="1"/>
              <a:endParaRPr lang="en-US" altLang="en-US" sz="2400">
                <a:ea typeface="MS PGothic" pitchFamily="34" charset="-128"/>
              </a:endParaRPr>
            </a:p>
          </p:txBody>
        </p:sp>
        <p:sp>
          <p:nvSpPr>
            <p:cNvPr id="1051" name="Rectangle 1081"/>
            <p:cNvSpPr>
              <a:spLocks noChangeArrowheads="1"/>
            </p:cNvSpPr>
            <p:nvPr/>
          </p:nvSpPr>
          <p:spPr bwMode="auto">
            <a:xfrm flipH="1">
              <a:off x="2898" y="2402"/>
              <a:ext cx="5" cy="878"/>
            </a:xfrm>
            <a:prstGeom prst="rect">
              <a:avLst/>
            </a:prstGeom>
            <a:solidFill>
              <a:srgbClr val="80C070"/>
            </a:solidFill>
            <a:ln w="12700">
              <a:solidFill>
                <a:srgbClr val="808080"/>
              </a:solidFill>
              <a:miter lim="800000"/>
              <a:headEnd/>
              <a:tailEnd/>
            </a:ln>
          </p:spPr>
          <p:txBody>
            <a:bodyPr wrap="none" anchor="ctr"/>
            <a:lstStyle/>
            <a:p>
              <a:pPr eaLnBrk="1" hangingPunct="1"/>
              <a:endParaRPr lang="en-US" altLang="en-US" sz="2400">
                <a:ea typeface="MS PGothic" pitchFamily="34" charset="-128"/>
              </a:endParaRPr>
            </a:p>
          </p:txBody>
        </p:sp>
        <p:sp>
          <p:nvSpPr>
            <p:cNvPr id="1052" name="Rectangle 1082"/>
            <p:cNvSpPr>
              <a:spLocks noChangeArrowheads="1"/>
            </p:cNvSpPr>
            <p:nvPr/>
          </p:nvSpPr>
          <p:spPr bwMode="auto">
            <a:xfrm>
              <a:off x="2835" y="2656"/>
              <a:ext cx="28" cy="663"/>
            </a:xfrm>
            <a:prstGeom prst="rect">
              <a:avLst/>
            </a:prstGeom>
            <a:solidFill>
              <a:srgbClr val="C0C0C0"/>
            </a:solidFill>
            <a:ln w="12700">
              <a:solidFill>
                <a:srgbClr val="C0C0C0"/>
              </a:solidFill>
              <a:miter lim="800000"/>
              <a:headEnd/>
              <a:tailEnd/>
            </a:ln>
          </p:spPr>
          <p:txBody>
            <a:bodyPr wrap="none" anchor="ctr"/>
            <a:lstStyle/>
            <a:p>
              <a:pPr eaLnBrk="1" hangingPunct="1"/>
              <a:endParaRPr lang="en-US" altLang="en-US" sz="2400">
                <a:ea typeface="MS PGothic" pitchFamily="34" charset="-128"/>
              </a:endParaRPr>
            </a:p>
          </p:txBody>
        </p:sp>
        <p:sp>
          <p:nvSpPr>
            <p:cNvPr id="1053" name="Rectangle 1083"/>
            <p:cNvSpPr>
              <a:spLocks noChangeArrowheads="1"/>
            </p:cNvSpPr>
            <p:nvPr/>
          </p:nvSpPr>
          <p:spPr bwMode="auto">
            <a:xfrm>
              <a:off x="2903" y="2361"/>
              <a:ext cx="103" cy="26"/>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sz="2400">
                <a:ea typeface="MS PGothic" pitchFamily="34" charset="-128"/>
              </a:endParaRPr>
            </a:p>
          </p:txBody>
        </p:sp>
        <p:sp>
          <p:nvSpPr>
            <p:cNvPr id="1054" name="Rectangle 1084"/>
            <p:cNvSpPr>
              <a:spLocks noChangeArrowheads="1"/>
            </p:cNvSpPr>
            <p:nvPr/>
          </p:nvSpPr>
          <p:spPr bwMode="auto">
            <a:xfrm>
              <a:off x="2903" y="2746"/>
              <a:ext cx="119" cy="41"/>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sz="2400">
                <a:ea typeface="MS PGothic" pitchFamily="34" charset="-128"/>
              </a:endParaRPr>
            </a:p>
          </p:txBody>
        </p:sp>
        <p:sp>
          <p:nvSpPr>
            <p:cNvPr id="1055" name="Rectangle 1085"/>
            <p:cNvSpPr>
              <a:spLocks noChangeArrowheads="1"/>
            </p:cNvSpPr>
            <p:nvPr/>
          </p:nvSpPr>
          <p:spPr bwMode="auto">
            <a:xfrm>
              <a:off x="2840" y="2775"/>
              <a:ext cx="36" cy="7"/>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sz="2400">
                <a:ea typeface="MS PGothic" pitchFamily="34" charset="-128"/>
              </a:endParaRPr>
            </a:p>
          </p:txBody>
        </p:sp>
        <p:sp>
          <p:nvSpPr>
            <p:cNvPr id="1056" name="Rectangle 1086"/>
            <p:cNvSpPr>
              <a:spLocks noChangeArrowheads="1"/>
            </p:cNvSpPr>
            <p:nvPr/>
          </p:nvSpPr>
          <p:spPr bwMode="auto">
            <a:xfrm>
              <a:off x="2876" y="3009"/>
              <a:ext cx="37" cy="5"/>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sz="2400">
                <a:ea typeface="MS PGothic" pitchFamily="34" charset="-128"/>
              </a:endParaRPr>
            </a:p>
          </p:txBody>
        </p:sp>
        <p:sp>
          <p:nvSpPr>
            <p:cNvPr id="1057" name="Rectangle 1087"/>
            <p:cNvSpPr>
              <a:spLocks noChangeArrowheads="1"/>
            </p:cNvSpPr>
            <p:nvPr/>
          </p:nvSpPr>
          <p:spPr bwMode="auto">
            <a:xfrm>
              <a:off x="3026" y="2864"/>
              <a:ext cx="34" cy="416"/>
            </a:xfrm>
            <a:prstGeom prst="rect">
              <a:avLst/>
            </a:prstGeom>
            <a:solidFill>
              <a:srgbClr val="C0C0C0"/>
            </a:solidFill>
            <a:ln w="12700">
              <a:solidFill>
                <a:srgbClr val="C0C0C0"/>
              </a:solidFill>
              <a:miter lim="800000"/>
              <a:headEnd/>
              <a:tailEnd/>
            </a:ln>
          </p:spPr>
          <p:txBody>
            <a:bodyPr wrap="none" anchor="ctr"/>
            <a:lstStyle/>
            <a:p>
              <a:pPr eaLnBrk="1" hangingPunct="1"/>
              <a:endParaRPr lang="en-US" altLang="en-US" sz="2400">
                <a:ea typeface="MS PGothic" pitchFamily="34" charset="-128"/>
              </a:endParaRPr>
            </a:p>
          </p:txBody>
        </p:sp>
        <p:sp>
          <p:nvSpPr>
            <p:cNvPr id="1058" name="Rectangle 1088"/>
            <p:cNvSpPr>
              <a:spLocks noChangeArrowheads="1"/>
            </p:cNvSpPr>
            <p:nvPr/>
          </p:nvSpPr>
          <p:spPr bwMode="auto">
            <a:xfrm>
              <a:off x="3015" y="2865"/>
              <a:ext cx="57" cy="16"/>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sz="2400">
                <a:ea typeface="MS PGothic" pitchFamily="34" charset="-128"/>
              </a:endParaRPr>
            </a:p>
          </p:txBody>
        </p:sp>
        <p:sp>
          <p:nvSpPr>
            <p:cNvPr id="1059" name="Rectangle 1089"/>
            <p:cNvSpPr>
              <a:spLocks noChangeArrowheads="1"/>
            </p:cNvSpPr>
            <p:nvPr/>
          </p:nvSpPr>
          <p:spPr bwMode="auto">
            <a:xfrm>
              <a:off x="3015" y="3059"/>
              <a:ext cx="57" cy="17"/>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sz="2400">
                <a:ea typeface="MS PGothic" pitchFamily="34" charset="-128"/>
              </a:endParaRPr>
            </a:p>
          </p:txBody>
        </p:sp>
        <p:sp>
          <p:nvSpPr>
            <p:cNvPr id="1060" name="Oval 1090"/>
            <p:cNvSpPr>
              <a:spLocks noChangeArrowheads="1"/>
            </p:cNvSpPr>
            <p:nvPr/>
          </p:nvSpPr>
          <p:spPr bwMode="auto">
            <a:xfrm>
              <a:off x="2856" y="3194"/>
              <a:ext cx="63" cy="77"/>
            </a:xfrm>
            <a:prstGeom prst="ellipse">
              <a:avLst/>
            </a:prstGeom>
            <a:solidFill>
              <a:srgbClr val="808080"/>
            </a:solidFill>
            <a:ln w="25400">
              <a:solidFill>
                <a:srgbClr val="404040"/>
              </a:solidFill>
              <a:round/>
              <a:headEnd/>
              <a:tailEnd/>
            </a:ln>
          </p:spPr>
          <p:txBody>
            <a:bodyPr wrap="none" anchor="ctr"/>
            <a:lstStyle/>
            <a:p>
              <a:pPr eaLnBrk="1" hangingPunct="1"/>
              <a:endParaRPr lang="en-US" altLang="en-US" sz="2400">
                <a:ea typeface="MS PGothic" pitchFamily="34" charset="-128"/>
              </a:endParaRPr>
            </a:p>
          </p:txBody>
        </p:sp>
        <p:sp>
          <p:nvSpPr>
            <p:cNvPr id="1061" name="Freeform 1091"/>
            <p:cNvSpPr>
              <a:spLocks/>
            </p:cNvSpPr>
            <p:nvPr/>
          </p:nvSpPr>
          <p:spPr bwMode="auto">
            <a:xfrm>
              <a:off x="2835" y="2635"/>
              <a:ext cx="46" cy="367"/>
            </a:xfrm>
            <a:custGeom>
              <a:avLst/>
              <a:gdLst>
                <a:gd name="T0" fmla="*/ 0 w 46"/>
                <a:gd name="T1" fmla="*/ 15 h 367"/>
                <a:gd name="T2" fmla="*/ 0 w 46"/>
                <a:gd name="T3" fmla="*/ 0 h 367"/>
                <a:gd name="T4" fmla="*/ 45 w 46"/>
                <a:gd name="T5" fmla="*/ 0 h 367"/>
                <a:gd name="T6" fmla="*/ 45 w 46"/>
                <a:gd name="T7" fmla="*/ 149 h 367"/>
                <a:gd name="T8" fmla="*/ 45 w 46"/>
                <a:gd name="T9" fmla="*/ 366 h 367"/>
                <a:gd name="T10" fmla="*/ 0 60000 65536"/>
                <a:gd name="T11" fmla="*/ 0 60000 65536"/>
                <a:gd name="T12" fmla="*/ 0 60000 65536"/>
                <a:gd name="T13" fmla="*/ 0 60000 65536"/>
                <a:gd name="T14" fmla="*/ 0 60000 65536"/>
                <a:gd name="T15" fmla="*/ 0 w 46"/>
                <a:gd name="T16" fmla="*/ 0 h 367"/>
                <a:gd name="T17" fmla="*/ 46 w 46"/>
                <a:gd name="T18" fmla="*/ 367 h 367"/>
              </a:gdLst>
              <a:ahLst/>
              <a:cxnLst>
                <a:cxn ang="T10">
                  <a:pos x="T0" y="T1"/>
                </a:cxn>
                <a:cxn ang="T11">
                  <a:pos x="T2" y="T3"/>
                </a:cxn>
                <a:cxn ang="T12">
                  <a:pos x="T4" y="T5"/>
                </a:cxn>
                <a:cxn ang="T13">
                  <a:pos x="T6" y="T7"/>
                </a:cxn>
                <a:cxn ang="T14">
                  <a:pos x="T8" y="T9"/>
                </a:cxn>
              </a:cxnLst>
              <a:rect l="T15" t="T16" r="T17" b="T18"/>
              <a:pathLst>
                <a:path w="46" h="367">
                  <a:moveTo>
                    <a:pt x="0" y="15"/>
                  </a:moveTo>
                  <a:lnTo>
                    <a:pt x="0" y="0"/>
                  </a:lnTo>
                  <a:lnTo>
                    <a:pt x="45" y="0"/>
                  </a:lnTo>
                  <a:lnTo>
                    <a:pt x="45" y="149"/>
                  </a:lnTo>
                  <a:lnTo>
                    <a:pt x="45" y="366"/>
                  </a:lnTo>
                </a:path>
              </a:pathLst>
            </a:custGeom>
            <a:noFill/>
            <a:ln w="12700" cap="rnd">
              <a:solidFill>
                <a:srgbClr val="A0A0A0"/>
              </a:solidFill>
              <a:round/>
              <a:headEnd type="none" w="sm" len="sm"/>
              <a:tailEnd type="none" w="sm" len="sm"/>
            </a:ln>
          </p:spPr>
          <p:txBody>
            <a:bodyPr/>
            <a:lstStyle/>
            <a:p>
              <a:endParaRPr lang="en-US"/>
            </a:p>
          </p:txBody>
        </p:sp>
        <p:sp>
          <p:nvSpPr>
            <p:cNvPr id="1062" name="Freeform 1092"/>
            <p:cNvSpPr>
              <a:spLocks/>
            </p:cNvSpPr>
            <p:nvPr/>
          </p:nvSpPr>
          <p:spPr bwMode="auto">
            <a:xfrm>
              <a:off x="3022" y="2813"/>
              <a:ext cx="81" cy="51"/>
            </a:xfrm>
            <a:custGeom>
              <a:avLst/>
              <a:gdLst>
                <a:gd name="T0" fmla="*/ 0 w 81"/>
                <a:gd name="T1" fmla="*/ 50 h 51"/>
                <a:gd name="T2" fmla="*/ 0 w 81"/>
                <a:gd name="T3" fmla="*/ 0 h 51"/>
                <a:gd name="T4" fmla="*/ 80 w 81"/>
                <a:gd name="T5" fmla="*/ 0 h 51"/>
                <a:gd name="T6" fmla="*/ 0 60000 65536"/>
                <a:gd name="T7" fmla="*/ 0 60000 65536"/>
                <a:gd name="T8" fmla="*/ 0 60000 65536"/>
                <a:gd name="T9" fmla="*/ 0 w 81"/>
                <a:gd name="T10" fmla="*/ 0 h 51"/>
                <a:gd name="T11" fmla="*/ 81 w 81"/>
                <a:gd name="T12" fmla="*/ 51 h 51"/>
              </a:gdLst>
              <a:ahLst/>
              <a:cxnLst>
                <a:cxn ang="T6">
                  <a:pos x="T0" y="T1"/>
                </a:cxn>
                <a:cxn ang="T7">
                  <a:pos x="T2" y="T3"/>
                </a:cxn>
                <a:cxn ang="T8">
                  <a:pos x="T4" y="T5"/>
                </a:cxn>
              </a:cxnLst>
              <a:rect l="T9" t="T10" r="T11" b="T12"/>
              <a:pathLst>
                <a:path w="81" h="51">
                  <a:moveTo>
                    <a:pt x="0" y="50"/>
                  </a:moveTo>
                  <a:lnTo>
                    <a:pt x="0" y="0"/>
                  </a:lnTo>
                  <a:lnTo>
                    <a:pt x="80" y="0"/>
                  </a:lnTo>
                </a:path>
              </a:pathLst>
            </a:custGeom>
            <a:noFill/>
            <a:ln w="12700" cap="rnd">
              <a:solidFill>
                <a:srgbClr val="808080"/>
              </a:solidFill>
              <a:round/>
              <a:headEnd type="none" w="sm" len="sm"/>
              <a:tailEnd type="none" w="sm" len="sm"/>
            </a:ln>
          </p:spPr>
          <p:txBody>
            <a:bodyPr/>
            <a:lstStyle/>
            <a:p>
              <a:endParaRPr lang="en-US"/>
            </a:p>
          </p:txBody>
        </p:sp>
        <p:sp>
          <p:nvSpPr>
            <p:cNvPr id="1063" name="Line 1093"/>
            <p:cNvSpPr>
              <a:spLocks noChangeShapeType="1"/>
            </p:cNvSpPr>
            <p:nvPr/>
          </p:nvSpPr>
          <p:spPr bwMode="auto">
            <a:xfrm flipH="1">
              <a:off x="3057" y="2813"/>
              <a:ext cx="41" cy="50"/>
            </a:xfrm>
            <a:prstGeom prst="line">
              <a:avLst/>
            </a:prstGeom>
            <a:noFill/>
            <a:ln w="12700">
              <a:solidFill>
                <a:srgbClr val="808080"/>
              </a:solidFill>
              <a:round/>
              <a:headEnd type="none" w="sm" len="sm"/>
              <a:tailEnd type="none" w="sm" len="sm"/>
            </a:ln>
          </p:spPr>
          <p:txBody>
            <a:bodyPr wrap="none" anchor="ctr"/>
            <a:lstStyle/>
            <a:p>
              <a:endParaRPr lang="en-US"/>
            </a:p>
          </p:txBody>
        </p:sp>
        <p:sp>
          <p:nvSpPr>
            <p:cNvPr id="1064" name="Freeform 1094"/>
            <p:cNvSpPr>
              <a:spLocks/>
            </p:cNvSpPr>
            <p:nvPr/>
          </p:nvSpPr>
          <p:spPr bwMode="auto">
            <a:xfrm>
              <a:off x="3032" y="2813"/>
              <a:ext cx="47" cy="51"/>
            </a:xfrm>
            <a:custGeom>
              <a:avLst/>
              <a:gdLst>
                <a:gd name="T0" fmla="*/ 0 w 47"/>
                <a:gd name="T1" fmla="*/ 4 h 51"/>
                <a:gd name="T2" fmla="*/ 11 w 47"/>
                <a:gd name="T3" fmla="*/ 50 h 51"/>
                <a:gd name="T4" fmla="*/ 46 w 47"/>
                <a:gd name="T5" fmla="*/ 0 h 51"/>
                <a:gd name="T6" fmla="*/ 0 60000 65536"/>
                <a:gd name="T7" fmla="*/ 0 60000 65536"/>
                <a:gd name="T8" fmla="*/ 0 60000 65536"/>
                <a:gd name="T9" fmla="*/ 0 w 47"/>
                <a:gd name="T10" fmla="*/ 0 h 51"/>
                <a:gd name="T11" fmla="*/ 47 w 47"/>
                <a:gd name="T12" fmla="*/ 51 h 51"/>
              </a:gdLst>
              <a:ahLst/>
              <a:cxnLst>
                <a:cxn ang="T6">
                  <a:pos x="T0" y="T1"/>
                </a:cxn>
                <a:cxn ang="T7">
                  <a:pos x="T2" y="T3"/>
                </a:cxn>
                <a:cxn ang="T8">
                  <a:pos x="T4" y="T5"/>
                </a:cxn>
              </a:cxnLst>
              <a:rect l="T9" t="T10" r="T11" b="T12"/>
              <a:pathLst>
                <a:path w="47" h="51">
                  <a:moveTo>
                    <a:pt x="0" y="4"/>
                  </a:moveTo>
                  <a:lnTo>
                    <a:pt x="11" y="50"/>
                  </a:lnTo>
                  <a:lnTo>
                    <a:pt x="46" y="0"/>
                  </a:lnTo>
                </a:path>
              </a:pathLst>
            </a:custGeom>
            <a:noFill/>
            <a:ln w="12700" cap="rnd">
              <a:solidFill>
                <a:srgbClr val="808080"/>
              </a:solidFill>
              <a:round/>
              <a:headEnd type="none" w="sm" len="sm"/>
              <a:tailEnd type="none" w="sm" len="sm"/>
            </a:ln>
          </p:spPr>
          <p:txBody>
            <a:bodyPr/>
            <a:lstStyle/>
            <a:p>
              <a:endParaRPr lang="en-US"/>
            </a:p>
          </p:txBody>
        </p:sp>
        <p:sp>
          <p:nvSpPr>
            <p:cNvPr id="1065" name="Rectangle 1095"/>
            <p:cNvSpPr>
              <a:spLocks noChangeArrowheads="1"/>
            </p:cNvSpPr>
            <p:nvPr/>
          </p:nvSpPr>
          <p:spPr bwMode="auto">
            <a:xfrm>
              <a:off x="2534" y="3304"/>
              <a:ext cx="3071" cy="531"/>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sz="2400">
                <a:ea typeface="MS PGothic" pitchFamily="34" charset="-128"/>
              </a:endParaRPr>
            </a:p>
          </p:txBody>
        </p:sp>
        <p:sp>
          <p:nvSpPr>
            <p:cNvPr id="1066" name="Freeform 1096"/>
            <p:cNvSpPr>
              <a:spLocks/>
            </p:cNvSpPr>
            <p:nvPr/>
          </p:nvSpPr>
          <p:spPr bwMode="auto">
            <a:xfrm>
              <a:off x="2530" y="3154"/>
              <a:ext cx="420" cy="524"/>
            </a:xfrm>
            <a:custGeom>
              <a:avLst/>
              <a:gdLst>
                <a:gd name="T0" fmla="*/ 410 w 420"/>
                <a:gd name="T1" fmla="*/ 3 h 524"/>
                <a:gd name="T2" fmla="*/ 419 w 420"/>
                <a:gd name="T3" fmla="*/ 0 h 524"/>
                <a:gd name="T4" fmla="*/ 419 w 420"/>
                <a:gd name="T5" fmla="*/ 488 h 524"/>
                <a:gd name="T6" fmla="*/ 419 w 420"/>
                <a:gd name="T7" fmla="*/ 494 h 524"/>
                <a:gd name="T8" fmla="*/ 209 w 420"/>
                <a:gd name="T9" fmla="*/ 523 h 524"/>
                <a:gd name="T10" fmla="*/ 0 w 420"/>
                <a:gd name="T11" fmla="*/ 492 h 524"/>
                <a:gd name="T12" fmla="*/ 0 w 420"/>
                <a:gd name="T13" fmla="*/ 476 h 524"/>
                <a:gd name="T14" fmla="*/ 0 w 420"/>
                <a:gd name="T15" fmla="*/ 5 h 524"/>
                <a:gd name="T16" fmla="*/ 410 w 420"/>
                <a:gd name="T17" fmla="*/ 3 h 5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0"/>
                <a:gd name="T28" fmla="*/ 0 h 524"/>
                <a:gd name="T29" fmla="*/ 420 w 420"/>
                <a:gd name="T30" fmla="*/ 524 h 5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0" h="524">
                  <a:moveTo>
                    <a:pt x="410" y="3"/>
                  </a:moveTo>
                  <a:lnTo>
                    <a:pt x="419" y="0"/>
                  </a:lnTo>
                  <a:lnTo>
                    <a:pt x="419" y="488"/>
                  </a:lnTo>
                  <a:lnTo>
                    <a:pt x="419" y="494"/>
                  </a:lnTo>
                  <a:lnTo>
                    <a:pt x="209" y="523"/>
                  </a:lnTo>
                  <a:lnTo>
                    <a:pt x="0" y="492"/>
                  </a:lnTo>
                  <a:lnTo>
                    <a:pt x="0" y="476"/>
                  </a:lnTo>
                  <a:lnTo>
                    <a:pt x="0" y="5"/>
                  </a:lnTo>
                  <a:lnTo>
                    <a:pt x="410" y="3"/>
                  </a:lnTo>
                </a:path>
              </a:pathLst>
            </a:custGeom>
            <a:solidFill>
              <a:srgbClr val="C0C0C0"/>
            </a:solidFill>
            <a:ln w="12700" cap="rnd">
              <a:solidFill>
                <a:srgbClr val="808080"/>
              </a:solidFill>
              <a:round/>
              <a:headEnd/>
              <a:tailEnd/>
            </a:ln>
          </p:spPr>
          <p:txBody>
            <a:bodyPr/>
            <a:lstStyle/>
            <a:p>
              <a:endParaRPr lang="en-US"/>
            </a:p>
          </p:txBody>
        </p:sp>
        <p:sp>
          <p:nvSpPr>
            <p:cNvPr id="1067" name="Rectangle 1097"/>
            <p:cNvSpPr>
              <a:spLocks noChangeArrowheads="1"/>
            </p:cNvSpPr>
            <p:nvPr/>
          </p:nvSpPr>
          <p:spPr bwMode="auto">
            <a:xfrm>
              <a:off x="3695" y="2343"/>
              <a:ext cx="151" cy="34"/>
            </a:xfrm>
            <a:prstGeom prst="rect">
              <a:avLst/>
            </a:prstGeom>
            <a:solidFill>
              <a:srgbClr val="808080"/>
            </a:solidFill>
            <a:ln w="12700">
              <a:solidFill>
                <a:srgbClr val="808080"/>
              </a:solidFill>
              <a:miter lim="800000"/>
              <a:headEnd/>
              <a:tailEnd/>
            </a:ln>
          </p:spPr>
          <p:txBody>
            <a:bodyPr wrap="none" anchor="ctr"/>
            <a:lstStyle/>
            <a:p>
              <a:pPr eaLnBrk="1" hangingPunct="1"/>
              <a:endParaRPr lang="en-US" altLang="en-US" sz="2400">
                <a:ea typeface="MS PGothic" pitchFamily="34" charset="-128"/>
              </a:endParaRPr>
            </a:p>
          </p:txBody>
        </p:sp>
        <p:sp>
          <p:nvSpPr>
            <p:cNvPr id="1068" name="Freeform 1098"/>
            <p:cNvSpPr>
              <a:spLocks/>
            </p:cNvSpPr>
            <p:nvPr/>
          </p:nvSpPr>
          <p:spPr bwMode="auto">
            <a:xfrm>
              <a:off x="3691" y="2042"/>
              <a:ext cx="145" cy="810"/>
            </a:xfrm>
            <a:custGeom>
              <a:avLst/>
              <a:gdLst>
                <a:gd name="T0" fmla="*/ 0 w 145"/>
                <a:gd name="T1" fmla="*/ 38 h 810"/>
                <a:gd name="T2" fmla="*/ 0 w 145"/>
                <a:gd name="T3" fmla="*/ 0 h 810"/>
                <a:gd name="T4" fmla="*/ 144 w 145"/>
                <a:gd name="T5" fmla="*/ 0 h 810"/>
                <a:gd name="T6" fmla="*/ 144 w 145"/>
                <a:gd name="T7" fmla="*/ 329 h 810"/>
                <a:gd name="T8" fmla="*/ 144 w 145"/>
                <a:gd name="T9" fmla="*/ 809 h 810"/>
                <a:gd name="T10" fmla="*/ 0 60000 65536"/>
                <a:gd name="T11" fmla="*/ 0 60000 65536"/>
                <a:gd name="T12" fmla="*/ 0 60000 65536"/>
                <a:gd name="T13" fmla="*/ 0 60000 65536"/>
                <a:gd name="T14" fmla="*/ 0 60000 65536"/>
                <a:gd name="T15" fmla="*/ 0 w 145"/>
                <a:gd name="T16" fmla="*/ 0 h 810"/>
                <a:gd name="T17" fmla="*/ 145 w 145"/>
                <a:gd name="T18" fmla="*/ 810 h 810"/>
              </a:gdLst>
              <a:ahLst/>
              <a:cxnLst>
                <a:cxn ang="T10">
                  <a:pos x="T0" y="T1"/>
                </a:cxn>
                <a:cxn ang="T11">
                  <a:pos x="T2" y="T3"/>
                </a:cxn>
                <a:cxn ang="T12">
                  <a:pos x="T4" y="T5"/>
                </a:cxn>
                <a:cxn ang="T13">
                  <a:pos x="T6" y="T7"/>
                </a:cxn>
                <a:cxn ang="T14">
                  <a:pos x="T8" y="T9"/>
                </a:cxn>
              </a:cxnLst>
              <a:rect l="T15" t="T16" r="T17" b="T18"/>
              <a:pathLst>
                <a:path w="145" h="810">
                  <a:moveTo>
                    <a:pt x="0" y="38"/>
                  </a:moveTo>
                  <a:lnTo>
                    <a:pt x="0" y="0"/>
                  </a:lnTo>
                  <a:lnTo>
                    <a:pt x="144" y="0"/>
                  </a:lnTo>
                  <a:lnTo>
                    <a:pt x="144" y="329"/>
                  </a:lnTo>
                  <a:lnTo>
                    <a:pt x="144" y="809"/>
                  </a:lnTo>
                </a:path>
              </a:pathLst>
            </a:custGeom>
            <a:noFill/>
            <a:ln w="12700" cap="rnd">
              <a:solidFill>
                <a:srgbClr val="A0A0A0"/>
              </a:solidFill>
              <a:round/>
              <a:headEnd type="none" w="sm" len="sm"/>
              <a:tailEnd type="none" w="sm" len="sm"/>
            </a:ln>
          </p:spPr>
          <p:txBody>
            <a:bodyPr/>
            <a:lstStyle/>
            <a:p>
              <a:endParaRPr lang="en-US"/>
            </a:p>
          </p:txBody>
        </p:sp>
        <p:sp>
          <p:nvSpPr>
            <p:cNvPr id="1069" name="Rectangle 1099"/>
            <p:cNvSpPr>
              <a:spLocks noChangeArrowheads="1"/>
            </p:cNvSpPr>
            <p:nvPr/>
          </p:nvSpPr>
          <p:spPr bwMode="auto">
            <a:xfrm>
              <a:off x="3195" y="2272"/>
              <a:ext cx="88" cy="1155"/>
            </a:xfrm>
            <a:prstGeom prst="rect">
              <a:avLst/>
            </a:prstGeom>
            <a:solidFill>
              <a:srgbClr val="C0C0C0"/>
            </a:solidFill>
            <a:ln w="12700">
              <a:solidFill>
                <a:srgbClr val="C0C0C0"/>
              </a:solidFill>
              <a:miter lim="800000"/>
              <a:headEnd/>
              <a:tailEnd/>
            </a:ln>
          </p:spPr>
          <p:txBody>
            <a:bodyPr wrap="none" anchor="ctr"/>
            <a:lstStyle/>
            <a:p>
              <a:pPr eaLnBrk="1" hangingPunct="1"/>
              <a:endParaRPr lang="en-US" altLang="en-US" sz="2400">
                <a:ea typeface="MS PGothic" pitchFamily="34" charset="-128"/>
              </a:endParaRPr>
            </a:p>
          </p:txBody>
        </p:sp>
        <p:sp>
          <p:nvSpPr>
            <p:cNvPr id="1070" name="Rectangle 1100"/>
            <p:cNvSpPr>
              <a:spLocks noChangeArrowheads="1"/>
            </p:cNvSpPr>
            <p:nvPr/>
          </p:nvSpPr>
          <p:spPr bwMode="auto">
            <a:xfrm>
              <a:off x="3343" y="2409"/>
              <a:ext cx="270" cy="93"/>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sz="2400">
                <a:ea typeface="MS PGothic" pitchFamily="34" charset="-128"/>
              </a:endParaRPr>
            </a:p>
          </p:txBody>
        </p:sp>
        <p:sp>
          <p:nvSpPr>
            <p:cNvPr id="1071" name="Rectangle 1101"/>
            <p:cNvSpPr>
              <a:spLocks noChangeArrowheads="1"/>
            </p:cNvSpPr>
            <p:nvPr/>
          </p:nvSpPr>
          <p:spPr bwMode="auto">
            <a:xfrm>
              <a:off x="3192" y="2233"/>
              <a:ext cx="95" cy="23"/>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sz="2400">
                <a:ea typeface="MS PGothic" pitchFamily="34" charset="-128"/>
              </a:endParaRPr>
            </a:p>
          </p:txBody>
        </p:sp>
        <p:sp>
          <p:nvSpPr>
            <p:cNvPr id="1072" name="Rectangle 1102"/>
            <p:cNvSpPr>
              <a:spLocks noChangeArrowheads="1"/>
            </p:cNvSpPr>
            <p:nvPr/>
          </p:nvSpPr>
          <p:spPr bwMode="auto">
            <a:xfrm>
              <a:off x="3187" y="2464"/>
              <a:ext cx="109" cy="27"/>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sz="2400">
                <a:ea typeface="MS PGothic" pitchFamily="34" charset="-128"/>
              </a:endParaRPr>
            </a:p>
          </p:txBody>
        </p:sp>
        <p:sp>
          <p:nvSpPr>
            <p:cNvPr id="1073" name="Rectangle 1103"/>
            <p:cNvSpPr>
              <a:spLocks noChangeArrowheads="1"/>
            </p:cNvSpPr>
            <p:nvPr/>
          </p:nvSpPr>
          <p:spPr bwMode="auto">
            <a:xfrm>
              <a:off x="3285" y="2905"/>
              <a:ext cx="95" cy="27"/>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sz="2400">
                <a:ea typeface="MS PGothic" pitchFamily="34" charset="-128"/>
              </a:endParaRPr>
            </a:p>
          </p:txBody>
        </p:sp>
        <p:sp>
          <p:nvSpPr>
            <p:cNvPr id="1074" name="Rectangle 1104"/>
            <p:cNvSpPr>
              <a:spLocks noChangeArrowheads="1"/>
            </p:cNvSpPr>
            <p:nvPr/>
          </p:nvSpPr>
          <p:spPr bwMode="auto">
            <a:xfrm>
              <a:off x="3620" y="2634"/>
              <a:ext cx="89" cy="805"/>
            </a:xfrm>
            <a:prstGeom prst="rect">
              <a:avLst/>
            </a:prstGeom>
            <a:solidFill>
              <a:srgbClr val="C0C0C0"/>
            </a:solidFill>
            <a:ln w="12700">
              <a:solidFill>
                <a:srgbClr val="C0C0C0"/>
              </a:solidFill>
              <a:miter lim="800000"/>
              <a:headEnd/>
              <a:tailEnd/>
            </a:ln>
          </p:spPr>
          <p:txBody>
            <a:bodyPr wrap="none" anchor="ctr"/>
            <a:lstStyle/>
            <a:p>
              <a:pPr eaLnBrk="1" hangingPunct="1"/>
              <a:endParaRPr lang="en-US" altLang="en-US" sz="2400">
                <a:ea typeface="MS PGothic" pitchFamily="34" charset="-128"/>
              </a:endParaRPr>
            </a:p>
          </p:txBody>
        </p:sp>
        <p:sp>
          <p:nvSpPr>
            <p:cNvPr id="1075" name="Rectangle 1105"/>
            <p:cNvSpPr>
              <a:spLocks noChangeArrowheads="1"/>
            </p:cNvSpPr>
            <p:nvPr/>
          </p:nvSpPr>
          <p:spPr bwMode="auto">
            <a:xfrm>
              <a:off x="3580" y="2634"/>
              <a:ext cx="137" cy="45"/>
            </a:xfrm>
            <a:prstGeom prst="rect">
              <a:avLst/>
            </a:prstGeom>
            <a:solidFill>
              <a:srgbClr val="A0A0A0"/>
            </a:solidFill>
            <a:ln w="12700">
              <a:solidFill>
                <a:srgbClr val="C0C0C0"/>
              </a:solidFill>
              <a:miter lim="800000"/>
              <a:headEnd/>
              <a:tailEnd/>
            </a:ln>
          </p:spPr>
          <p:txBody>
            <a:bodyPr wrap="none" anchor="ctr"/>
            <a:lstStyle/>
            <a:p>
              <a:pPr eaLnBrk="1" hangingPunct="1"/>
              <a:endParaRPr lang="en-US" altLang="en-US" sz="2400">
                <a:ea typeface="MS PGothic" pitchFamily="34" charset="-128"/>
              </a:endParaRPr>
            </a:p>
          </p:txBody>
        </p:sp>
        <p:sp>
          <p:nvSpPr>
            <p:cNvPr id="1076" name="Rectangle 1106"/>
            <p:cNvSpPr>
              <a:spLocks noChangeArrowheads="1"/>
            </p:cNvSpPr>
            <p:nvPr/>
          </p:nvSpPr>
          <p:spPr bwMode="auto">
            <a:xfrm>
              <a:off x="3554" y="3003"/>
              <a:ext cx="139" cy="44"/>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sz="2400">
                <a:ea typeface="MS PGothic" pitchFamily="34" charset="-128"/>
              </a:endParaRPr>
            </a:p>
          </p:txBody>
        </p:sp>
        <p:sp>
          <p:nvSpPr>
            <p:cNvPr id="1077" name="Oval 1107"/>
            <p:cNvSpPr>
              <a:spLocks noChangeArrowheads="1"/>
            </p:cNvSpPr>
            <p:nvPr/>
          </p:nvSpPr>
          <p:spPr bwMode="auto">
            <a:xfrm>
              <a:off x="3247" y="3200"/>
              <a:ext cx="117" cy="133"/>
            </a:xfrm>
            <a:prstGeom prst="ellipse">
              <a:avLst/>
            </a:prstGeom>
            <a:solidFill>
              <a:srgbClr val="808080"/>
            </a:solidFill>
            <a:ln w="12700">
              <a:solidFill>
                <a:srgbClr val="404040"/>
              </a:solidFill>
              <a:round/>
              <a:headEnd/>
              <a:tailEnd/>
            </a:ln>
          </p:spPr>
          <p:txBody>
            <a:bodyPr wrap="none" anchor="ctr"/>
            <a:lstStyle/>
            <a:p>
              <a:pPr eaLnBrk="1" hangingPunct="1"/>
              <a:endParaRPr lang="en-US" altLang="en-US" sz="2400">
                <a:ea typeface="MS PGothic" pitchFamily="34" charset="-128"/>
              </a:endParaRPr>
            </a:p>
          </p:txBody>
        </p:sp>
        <p:sp>
          <p:nvSpPr>
            <p:cNvPr id="1078" name="Freeform 1108"/>
            <p:cNvSpPr>
              <a:spLocks/>
            </p:cNvSpPr>
            <p:nvPr/>
          </p:nvSpPr>
          <p:spPr bwMode="auto">
            <a:xfrm>
              <a:off x="3366" y="1533"/>
              <a:ext cx="272" cy="139"/>
            </a:xfrm>
            <a:custGeom>
              <a:avLst/>
              <a:gdLst>
                <a:gd name="T0" fmla="*/ 0 w 272"/>
                <a:gd name="T1" fmla="*/ 138 h 139"/>
                <a:gd name="T2" fmla="*/ 0 w 272"/>
                <a:gd name="T3" fmla="*/ 0 h 139"/>
                <a:gd name="T4" fmla="*/ 271 w 272"/>
                <a:gd name="T5" fmla="*/ 0 h 139"/>
                <a:gd name="T6" fmla="*/ 198 w 272"/>
                <a:gd name="T7" fmla="*/ 134 h 139"/>
                <a:gd name="T8" fmla="*/ 0 60000 65536"/>
                <a:gd name="T9" fmla="*/ 0 60000 65536"/>
                <a:gd name="T10" fmla="*/ 0 60000 65536"/>
                <a:gd name="T11" fmla="*/ 0 60000 65536"/>
                <a:gd name="T12" fmla="*/ 0 w 272"/>
                <a:gd name="T13" fmla="*/ 0 h 139"/>
                <a:gd name="T14" fmla="*/ 272 w 272"/>
                <a:gd name="T15" fmla="*/ 139 h 139"/>
              </a:gdLst>
              <a:ahLst/>
              <a:cxnLst>
                <a:cxn ang="T8">
                  <a:pos x="T0" y="T1"/>
                </a:cxn>
                <a:cxn ang="T9">
                  <a:pos x="T2" y="T3"/>
                </a:cxn>
                <a:cxn ang="T10">
                  <a:pos x="T4" y="T5"/>
                </a:cxn>
                <a:cxn ang="T11">
                  <a:pos x="T6" y="T7"/>
                </a:cxn>
              </a:cxnLst>
              <a:rect l="T12" t="T13" r="T14" b="T15"/>
              <a:pathLst>
                <a:path w="272" h="139">
                  <a:moveTo>
                    <a:pt x="0" y="138"/>
                  </a:moveTo>
                  <a:lnTo>
                    <a:pt x="0" y="0"/>
                  </a:lnTo>
                  <a:lnTo>
                    <a:pt x="271" y="0"/>
                  </a:lnTo>
                  <a:lnTo>
                    <a:pt x="198" y="134"/>
                  </a:lnTo>
                </a:path>
              </a:pathLst>
            </a:custGeom>
            <a:noFill/>
            <a:ln w="12700" cap="rnd">
              <a:solidFill>
                <a:srgbClr val="808080"/>
              </a:solidFill>
              <a:round/>
              <a:headEnd type="none" w="sm" len="sm"/>
              <a:tailEnd type="none" w="sm" len="sm"/>
            </a:ln>
          </p:spPr>
          <p:txBody>
            <a:bodyPr/>
            <a:lstStyle/>
            <a:p>
              <a:endParaRPr lang="en-US"/>
            </a:p>
          </p:txBody>
        </p:sp>
        <p:sp>
          <p:nvSpPr>
            <p:cNvPr id="1079" name="Freeform 1109"/>
            <p:cNvSpPr>
              <a:spLocks/>
            </p:cNvSpPr>
            <p:nvPr/>
          </p:nvSpPr>
          <p:spPr bwMode="auto">
            <a:xfrm>
              <a:off x="3503" y="1533"/>
              <a:ext cx="62" cy="135"/>
            </a:xfrm>
            <a:custGeom>
              <a:avLst/>
              <a:gdLst>
                <a:gd name="T0" fmla="*/ 0 w 62"/>
                <a:gd name="T1" fmla="*/ 134 h 135"/>
                <a:gd name="T2" fmla="*/ 60 w 62"/>
                <a:gd name="T3" fmla="*/ 0 h 135"/>
                <a:gd name="T4" fmla="*/ 61 w 62"/>
                <a:gd name="T5" fmla="*/ 133 h 135"/>
                <a:gd name="T6" fmla="*/ 0 60000 65536"/>
                <a:gd name="T7" fmla="*/ 0 60000 65536"/>
                <a:gd name="T8" fmla="*/ 0 60000 65536"/>
                <a:gd name="T9" fmla="*/ 0 w 62"/>
                <a:gd name="T10" fmla="*/ 0 h 135"/>
                <a:gd name="T11" fmla="*/ 62 w 62"/>
                <a:gd name="T12" fmla="*/ 135 h 135"/>
              </a:gdLst>
              <a:ahLst/>
              <a:cxnLst>
                <a:cxn ang="T6">
                  <a:pos x="T0" y="T1"/>
                </a:cxn>
                <a:cxn ang="T7">
                  <a:pos x="T2" y="T3"/>
                </a:cxn>
                <a:cxn ang="T8">
                  <a:pos x="T4" y="T5"/>
                </a:cxn>
              </a:cxnLst>
              <a:rect l="T9" t="T10" r="T11" b="T12"/>
              <a:pathLst>
                <a:path w="62" h="135">
                  <a:moveTo>
                    <a:pt x="0" y="134"/>
                  </a:moveTo>
                  <a:lnTo>
                    <a:pt x="60" y="0"/>
                  </a:lnTo>
                  <a:lnTo>
                    <a:pt x="61" y="133"/>
                  </a:lnTo>
                </a:path>
              </a:pathLst>
            </a:custGeom>
            <a:noFill/>
            <a:ln w="12700" cap="rnd">
              <a:solidFill>
                <a:srgbClr val="808080"/>
              </a:solidFill>
              <a:round/>
              <a:headEnd type="none" w="sm" len="sm"/>
              <a:tailEnd type="none" w="sm" len="sm"/>
            </a:ln>
          </p:spPr>
          <p:txBody>
            <a:bodyPr/>
            <a:lstStyle/>
            <a:p>
              <a:endParaRPr lang="en-US"/>
            </a:p>
          </p:txBody>
        </p:sp>
        <p:sp>
          <p:nvSpPr>
            <p:cNvPr id="1080" name="Freeform 1110"/>
            <p:cNvSpPr>
              <a:spLocks/>
            </p:cNvSpPr>
            <p:nvPr/>
          </p:nvSpPr>
          <p:spPr bwMode="auto">
            <a:xfrm>
              <a:off x="3377" y="1533"/>
              <a:ext cx="119" cy="133"/>
            </a:xfrm>
            <a:custGeom>
              <a:avLst/>
              <a:gdLst>
                <a:gd name="T0" fmla="*/ 0 w 119"/>
                <a:gd name="T1" fmla="*/ 132 h 133"/>
                <a:gd name="T2" fmla="*/ 68 w 119"/>
                <a:gd name="T3" fmla="*/ 0 h 133"/>
                <a:gd name="T4" fmla="*/ 118 w 119"/>
                <a:gd name="T5" fmla="*/ 132 h 133"/>
                <a:gd name="T6" fmla="*/ 0 60000 65536"/>
                <a:gd name="T7" fmla="*/ 0 60000 65536"/>
                <a:gd name="T8" fmla="*/ 0 60000 65536"/>
                <a:gd name="T9" fmla="*/ 0 w 119"/>
                <a:gd name="T10" fmla="*/ 0 h 133"/>
                <a:gd name="T11" fmla="*/ 119 w 119"/>
                <a:gd name="T12" fmla="*/ 133 h 133"/>
              </a:gdLst>
              <a:ahLst/>
              <a:cxnLst>
                <a:cxn ang="T6">
                  <a:pos x="T0" y="T1"/>
                </a:cxn>
                <a:cxn ang="T7">
                  <a:pos x="T2" y="T3"/>
                </a:cxn>
                <a:cxn ang="T8">
                  <a:pos x="T4" y="T5"/>
                </a:cxn>
              </a:cxnLst>
              <a:rect l="T9" t="T10" r="T11" b="T12"/>
              <a:pathLst>
                <a:path w="119" h="133">
                  <a:moveTo>
                    <a:pt x="0" y="132"/>
                  </a:moveTo>
                  <a:lnTo>
                    <a:pt x="68" y="0"/>
                  </a:lnTo>
                  <a:lnTo>
                    <a:pt x="118" y="132"/>
                  </a:lnTo>
                </a:path>
              </a:pathLst>
            </a:custGeom>
            <a:noFill/>
            <a:ln w="12700" cap="rnd">
              <a:solidFill>
                <a:srgbClr val="808080"/>
              </a:solidFill>
              <a:round/>
              <a:headEnd type="none" w="sm" len="sm"/>
              <a:tailEnd type="none" w="sm" len="sm"/>
            </a:ln>
          </p:spPr>
          <p:txBody>
            <a:bodyPr/>
            <a:lstStyle/>
            <a:p>
              <a:endParaRPr lang="en-US"/>
            </a:p>
          </p:txBody>
        </p:sp>
        <p:sp>
          <p:nvSpPr>
            <p:cNvPr id="1081" name="Line 1111"/>
            <p:cNvSpPr>
              <a:spLocks noChangeShapeType="1"/>
            </p:cNvSpPr>
            <p:nvPr/>
          </p:nvSpPr>
          <p:spPr bwMode="auto">
            <a:xfrm>
              <a:off x="3366" y="1552"/>
              <a:ext cx="259" cy="0"/>
            </a:xfrm>
            <a:prstGeom prst="line">
              <a:avLst/>
            </a:prstGeom>
            <a:noFill/>
            <a:ln w="12700">
              <a:solidFill>
                <a:srgbClr val="808080"/>
              </a:solidFill>
              <a:round/>
              <a:headEnd type="none" w="sm" len="sm"/>
              <a:tailEnd type="none" w="sm" len="sm"/>
            </a:ln>
          </p:spPr>
          <p:txBody>
            <a:bodyPr wrap="none" anchor="ctr"/>
            <a:lstStyle/>
            <a:p>
              <a:endParaRPr lang="en-US"/>
            </a:p>
          </p:txBody>
        </p:sp>
        <p:sp>
          <p:nvSpPr>
            <p:cNvPr id="1082" name="Freeform 1112"/>
            <p:cNvSpPr>
              <a:spLocks/>
            </p:cNvSpPr>
            <p:nvPr/>
          </p:nvSpPr>
          <p:spPr bwMode="auto">
            <a:xfrm>
              <a:off x="3344" y="1593"/>
              <a:ext cx="99" cy="79"/>
            </a:xfrm>
            <a:custGeom>
              <a:avLst/>
              <a:gdLst>
                <a:gd name="T0" fmla="*/ 0 w 99"/>
                <a:gd name="T1" fmla="*/ 73 h 79"/>
                <a:gd name="T2" fmla="*/ 11 w 99"/>
                <a:gd name="T3" fmla="*/ 20 h 79"/>
                <a:gd name="T4" fmla="*/ 51 w 99"/>
                <a:gd name="T5" fmla="*/ 0 h 79"/>
                <a:gd name="T6" fmla="*/ 88 w 99"/>
                <a:gd name="T7" fmla="*/ 24 h 79"/>
                <a:gd name="T8" fmla="*/ 98 w 99"/>
                <a:gd name="T9" fmla="*/ 78 h 79"/>
                <a:gd name="T10" fmla="*/ 87 w 99"/>
                <a:gd name="T11" fmla="*/ 73 h 79"/>
                <a:gd name="T12" fmla="*/ 78 w 99"/>
                <a:gd name="T13" fmla="*/ 40 h 79"/>
                <a:gd name="T14" fmla="*/ 51 w 99"/>
                <a:gd name="T15" fmla="*/ 26 h 79"/>
                <a:gd name="T16" fmla="*/ 26 w 99"/>
                <a:gd name="T17" fmla="*/ 42 h 79"/>
                <a:gd name="T18" fmla="*/ 20 w 99"/>
                <a:gd name="T19" fmla="*/ 78 h 79"/>
                <a:gd name="T20" fmla="*/ 0 w 99"/>
                <a:gd name="T21" fmla="*/ 73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79"/>
                <a:gd name="T35" fmla="*/ 99 w 99"/>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79">
                  <a:moveTo>
                    <a:pt x="0" y="73"/>
                  </a:moveTo>
                  <a:lnTo>
                    <a:pt x="11" y="20"/>
                  </a:lnTo>
                  <a:lnTo>
                    <a:pt x="51" y="0"/>
                  </a:lnTo>
                  <a:lnTo>
                    <a:pt x="88" y="24"/>
                  </a:lnTo>
                  <a:lnTo>
                    <a:pt x="98" y="78"/>
                  </a:lnTo>
                  <a:lnTo>
                    <a:pt x="87" y="73"/>
                  </a:lnTo>
                  <a:lnTo>
                    <a:pt x="78" y="40"/>
                  </a:lnTo>
                  <a:lnTo>
                    <a:pt x="51" y="26"/>
                  </a:lnTo>
                  <a:lnTo>
                    <a:pt x="26" y="42"/>
                  </a:lnTo>
                  <a:lnTo>
                    <a:pt x="20" y="78"/>
                  </a:lnTo>
                  <a:lnTo>
                    <a:pt x="0" y="73"/>
                  </a:lnTo>
                </a:path>
              </a:pathLst>
            </a:custGeom>
            <a:solidFill>
              <a:srgbClr val="C0C080"/>
            </a:solidFill>
            <a:ln w="12700" cap="rnd">
              <a:solidFill>
                <a:srgbClr val="A0A0A0"/>
              </a:solidFill>
              <a:round/>
              <a:headEnd/>
              <a:tailEnd/>
            </a:ln>
          </p:spPr>
          <p:txBody>
            <a:bodyPr/>
            <a:lstStyle/>
            <a:p>
              <a:endParaRPr lang="en-US"/>
            </a:p>
          </p:txBody>
        </p:sp>
        <p:sp>
          <p:nvSpPr>
            <p:cNvPr id="1083" name="Line 1113"/>
            <p:cNvSpPr>
              <a:spLocks noChangeShapeType="1"/>
            </p:cNvSpPr>
            <p:nvPr/>
          </p:nvSpPr>
          <p:spPr bwMode="auto">
            <a:xfrm flipH="1">
              <a:off x="3676" y="2539"/>
              <a:ext cx="91" cy="101"/>
            </a:xfrm>
            <a:prstGeom prst="line">
              <a:avLst/>
            </a:prstGeom>
            <a:noFill/>
            <a:ln w="12700">
              <a:solidFill>
                <a:srgbClr val="C0C0C0"/>
              </a:solidFill>
              <a:round/>
              <a:headEnd type="none" w="sm" len="sm"/>
              <a:tailEnd type="none" w="sm" len="sm"/>
            </a:ln>
          </p:spPr>
          <p:txBody>
            <a:bodyPr wrap="none" anchor="ctr"/>
            <a:lstStyle/>
            <a:p>
              <a:endParaRPr lang="en-US"/>
            </a:p>
          </p:txBody>
        </p:sp>
        <p:sp>
          <p:nvSpPr>
            <p:cNvPr id="1084" name="Freeform 1114"/>
            <p:cNvSpPr>
              <a:spLocks/>
            </p:cNvSpPr>
            <p:nvPr/>
          </p:nvSpPr>
          <p:spPr bwMode="auto">
            <a:xfrm>
              <a:off x="3602" y="2539"/>
              <a:ext cx="172" cy="93"/>
            </a:xfrm>
            <a:custGeom>
              <a:avLst/>
              <a:gdLst>
                <a:gd name="T0" fmla="*/ 0 w 172"/>
                <a:gd name="T1" fmla="*/ 92 h 93"/>
                <a:gd name="T2" fmla="*/ 0 w 172"/>
                <a:gd name="T3" fmla="*/ 0 h 93"/>
                <a:gd name="T4" fmla="*/ 171 w 172"/>
                <a:gd name="T5" fmla="*/ 0 h 93"/>
                <a:gd name="T6" fmla="*/ 0 60000 65536"/>
                <a:gd name="T7" fmla="*/ 0 60000 65536"/>
                <a:gd name="T8" fmla="*/ 0 60000 65536"/>
                <a:gd name="T9" fmla="*/ 0 w 172"/>
                <a:gd name="T10" fmla="*/ 0 h 93"/>
                <a:gd name="T11" fmla="*/ 172 w 172"/>
                <a:gd name="T12" fmla="*/ 93 h 93"/>
              </a:gdLst>
              <a:ahLst/>
              <a:cxnLst>
                <a:cxn ang="T6">
                  <a:pos x="T0" y="T1"/>
                </a:cxn>
                <a:cxn ang="T7">
                  <a:pos x="T2" y="T3"/>
                </a:cxn>
                <a:cxn ang="T8">
                  <a:pos x="T4" y="T5"/>
                </a:cxn>
              </a:cxnLst>
              <a:rect l="T9" t="T10" r="T11" b="T12"/>
              <a:pathLst>
                <a:path w="172" h="93">
                  <a:moveTo>
                    <a:pt x="0" y="92"/>
                  </a:moveTo>
                  <a:lnTo>
                    <a:pt x="0" y="0"/>
                  </a:lnTo>
                  <a:lnTo>
                    <a:pt x="171" y="0"/>
                  </a:lnTo>
                </a:path>
              </a:pathLst>
            </a:custGeom>
            <a:noFill/>
            <a:ln w="12700" cap="rnd">
              <a:solidFill>
                <a:srgbClr val="808080"/>
              </a:solidFill>
              <a:round/>
              <a:headEnd type="none" w="sm" len="sm"/>
              <a:tailEnd type="none" w="sm" len="sm"/>
            </a:ln>
          </p:spPr>
          <p:txBody>
            <a:bodyPr/>
            <a:lstStyle/>
            <a:p>
              <a:endParaRPr lang="en-US"/>
            </a:p>
          </p:txBody>
        </p:sp>
        <p:sp>
          <p:nvSpPr>
            <p:cNvPr id="1085" name="Freeform 1115"/>
            <p:cNvSpPr>
              <a:spLocks/>
            </p:cNvSpPr>
            <p:nvPr/>
          </p:nvSpPr>
          <p:spPr bwMode="auto">
            <a:xfrm>
              <a:off x="3603" y="2539"/>
              <a:ext cx="71" cy="88"/>
            </a:xfrm>
            <a:custGeom>
              <a:avLst/>
              <a:gdLst>
                <a:gd name="T0" fmla="*/ 0 w 71"/>
                <a:gd name="T1" fmla="*/ 0 h 88"/>
                <a:gd name="T2" fmla="*/ 36 w 71"/>
                <a:gd name="T3" fmla="*/ 87 h 88"/>
                <a:gd name="T4" fmla="*/ 70 w 71"/>
                <a:gd name="T5" fmla="*/ 1 h 88"/>
                <a:gd name="T6" fmla="*/ 0 60000 65536"/>
                <a:gd name="T7" fmla="*/ 0 60000 65536"/>
                <a:gd name="T8" fmla="*/ 0 60000 65536"/>
                <a:gd name="T9" fmla="*/ 0 w 71"/>
                <a:gd name="T10" fmla="*/ 0 h 88"/>
                <a:gd name="T11" fmla="*/ 71 w 71"/>
                <a:gd name="T12" fmla="*/ 88 h 88"/>
              </a:gdLst>
              <a:ahLst/>
              <a:cxnLst>
                <a:cxn ang="T6">
                  <a:pos x="T0" y="T1"/>
                </a:cxn>
                <a:cxn ang="T7">
                  <a:pos x="T2" y="T3"/>
                </a:cxn>
                <a:cxn ang="T8">
                  <a:pos x="T4" y="T5"/>
                </a:cxn>
              </a:cxnLst>
              <a:rect l="T9" t="T10" r="T11" b="T12"/>
              <a:pathLst>
                <a:path w="71" h="88">
                  <a:moveTo>
                    <a:pt x="0" y="0"/>
                  </a:moveTo>
                  <a:lnTo>
                    <a:pt x="36" y="87"/>
                  </a:lnTo>
                  <a:lnTo>
                    <a:pt x="70" y="1"/>
                  </a:lnTo>
                </a:path>
              </a:pathLst>
            </a:custGeom>
            <a:noFill/>
            <a:ln w="12700" cap="rnd">
              <a:solidFill>
                <a:srgbClr val="808080"/>
              </a:solidFill>
              <a:round/>
              <a:headEnd type="none" w="sm" len="sm"/>
              <a:tailEnd type="none" w="sm" len="sm"/>
            </a:ln>
          </p:spPr>
          <p:txBody>
            <a:bodyPr/>
            <a:lstStyle/>
            <a:p>
              <a:endParaRPr lang="en-US"/>
            </a:p>
          </p:txBody>
        </p:sp>
        <p:sp>
          <p:nvSpPr>
            <p:cNvPr id="1086" name="Freeform 1116"/>
            <p:cNvSpPr>
              <a:spLocks/>
            </p:cNvSpPr>
            <p:nvPr/>
          </p:nvSpPr>
          <p:spPr bwMode="auto">
            <a:xfrm>
              <a:off x="3119" y="3374"/>
              <a:ext cx="1499" cy="335"/>
            </a:xfrm>
            <a:custGeom>
              <a:avLst/>
              <a:gdLst>
                <a:gd name="T0" fmla="*/ 1462 w 1499"/>
                <a:gd name="T1" fmla="*/ 334 h 335"/>
                <a:gd name="T2" fmla="*/ 1461 w 1499"/>
                <a:gd name="T3" fmla="*/ 274 h 335"/>
                <a:gd name="T4" fmla="*/ 1447 w 1499"/>
                <a:gd name="T5" fmla="*/ 220 h 335"/>
                <a:gd name="T6" fmla="*/ 1387 w 1499"/>
                <a:gd name="T7" fmla="*/ 126 h 335"/>
                <a:gd name="T8" fmla="*/ 1299 w 1499"/>
                <a:gd name="T9" fmla="*/ 64 h 335"/>
                <a:gd name="T10" fmla="*/ 1193 w 1499"/>
                <a:gd name="T11" fmla="*/ 37 h 335"/>
                <a:gd name="T12" fmla="*/ 1187 w 1499"/>
                <a:gd name="T13" fmla="*/ 37 h 335"/>
                <a:gd name="T14" fmla="*/ 0 w 1499"/>
                <a:gd name="T15" fmla="*/ 37 h 335"/>
                <a:gd name="T16" fmla="*/ 0 w 1499"/>
                <a:gd name="T17" fmla="*/ 1 h 335"/>
                <a:gd name="T18" fmla="*/ 1141 w 1499"/>
                <a:gd name="T19" fmla="*/ 1 h 335"/>
                <a:gd name="T20" fmla="*/ 1141 w 1499"/>
                <a:gd name="T21" fmla="*/ 0 h 335"/>
                <a:gd name="T22" fmla="*/ 1180 w 1499"/>
                <a:gd name="T23" fmla="*/ 0 h 335"/>
                <a:gd name="T24" fmla="*/ 1217 w 1499"/>
                <a:gd name="T25" fmla="*/ 3 h 335"/>
                <a:gd name="T26" fmla="*/ 1288 w 1499"/>
                <a:gd name="T27" fmla="*/ 17 h 335"/>
                <a:gd name="T28" fmla="*/ 1401 w 1499"/>
                <a:gd name="T29" fmla="*/ 81 h 335"/>
                <a:gd name="T30" fmla="*/ 1473 w 1499"/>
                <a:gd name="T31" fmla="*/ 186 h 335"/>
                <a:gd name="T32" fmla="*/ 1498 w 1499"/>
                <a:gd name="T33" fmla="*/ 333 h 335"/>
                <a:gd name="T34" fmla="*/ 1462 w 1499"/>
                <a:gd name="T35" fmla="*/ 334 h 3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9"/>
                <a:gd name="T55" fmla="*/ 0 h 335"/>
                <a:gd name="T56" fmla="*/ 1499 w 1499"/>
                <a:gd name="T57" fmla="*/ 335 h 3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9" h="335">
                  <a:moveTo>
                    <a:pt x="1462" y="334"/>
                  </a:moveTo>
                  <a:lnTo>
                    <a:pt x="1461" y="274"/>
                  </a:lnTo>
                  <a:lnTo>
                    <a:pt x="1447" y="220"/>
                  </a:lnTo>
                  <a:lnTo>
                    <a:pt x="1387" y="126"/>
                  </a:lnTo>
                  <a:lnTo>
                    <a:pt x="1299" y="64"/>
                  </a:lnTo>
                  <a:lnTo>
                    <a:pt x="1193" y="37"/>
                  </a:lnTo>
                  <a:lnTo>
                    <a:pt x="1187" y="37"/>
                  </a:lnTo>
                  <a:lnTo>
                    <a:pt x="0" y="37"/>
                  </a:lnTo>
                  <a:lnTo>
                    <a:pt x="0" y="1"/>
                  </a:lnTo>
                  <a:lnTo>
                    <a:pt x="1141" y="1"/>
                  </a:lnTo>
                  <a:lnTo>
                    <a:pt x="1141" y="0"/>
                  </a:lnTo>
                  <a:lnTo>
                    <a:pt x="1180" y="0"/>
                  </a:lnTo>
                  <a:lnTo>
                    <a:pt x="1217" y="3"/>
                  </a:lnTo>
                  <a:lnTo>
                    <a:pt x="1288" y="17"/>
                  </a:lnTo>
                  <a:lnTo>
                    <a:pt x="1401" y="81"/>
                  </a:lnTo>
                  <a:lnTo>
                    <a:pt x="1473" y="186"/>
                  </a:lnTo>
                  <a:lnTo>
                    <a:pt x="1498" y="333"/>
                  </a:lnTo>
                  <a:lnTo>
                    <a:pt x="1462" y="334"/>
                  </a:lnTo>
                </a:path>
              </a:pathLst>
            </a:custGeom>
            <a:solidFill>
              <a:srgbClr val="E0E0E0"/>
            </a:solidFill>
            <a:ln w="12700" cap="rnd">
              <a:solidFill>
                <a:srgbClr val="505050"/>
              </a:solidFill>
              <a:round/>
              <a:headEnd/>
              <a:tailEnd/>
            </a:ln>
          </p:spPr>
          <p:txBody>
            <a:bodyPr/>
            <a:lstStyle/>
            <a:p>
              <a:endParaRPr lang="en-US"/>
            </a:p>
          </p:txBody>
        </p:sp>
        <p:sp>
          <p:nvSpPr>
            <p:cNvPr id="1087" name="Freeform 1117"/>
            <p:cNvSpPr>
              <a:spLocks/>
            </p:cNvSpPr>
            <p:nvPr/>
          </p:nvSpPr>
          <p:spPr bwMode="auto">
            <a:xfrm>
              <a:off x="3098" y="3265"/>
              <a:ext cx="475" cy="173"/>
            </a:xfrm>
            <a:custGeom>
              <a:avLst/>
              <a:gdLst>
                <a:gd name="T0" fmla="*/ 474 w 475"/>
                <a:gd name="T1" fmla="*/ 0 h 173"/>
                <a:gd name="T2" fmla="*/ 169 w 475"/>
                <a:gd name="T3" fmla="*/ 1 h 173"/>
                <a:gd name="T4" fmla="*/ 0 w 475"/>
                <a:gd name="T5" fmla="*/ 164 h 173"/>
                <a:gd name="T6" fmla="*/ 211 w 475"/>
                <a:gd name="T7" fmla="*/ 172 h 173"/>
                <a:gd name="T8" fmla="*/ 474 w 475"/>
                <a:gd name="T9" fmla="*/ 0 h 173"/>
                <a:gd name="T10" fmla="*/ 0 60000 65536"/>
                <a:gd name="T11" fmla="*/ 0 60000 65536"/>
                <a:gd name="T12" fmla="*/ 0 60000 65536"/>
                <a:gd name="T13" fmla="*/ 0 60000 65536"/>
                <a:gd name="T14" fmla="*/ 0 60000 65536"/>
                <a:gd name="T15" fmla="*/ 0 w 475"/>
                <a:gd name="T16" fmla="*/ 0 h 173"/>
                <a:gd name="T17" fmla="*/ 475 w 475"/>
                <a:gd name="T18" fmla="*/ 173 h 173"/>
              </a:gdLst>
              <a:ahLst/>
              <a:cxnLst>
                <a:cxn ang="T10">
                  <a:pos x="T0" y="T1"/>
                </a:cxn>
                <a:cxn ang="T11">
                  <a:pos x="T2" y="T3"/>
                </a:cxn>
                <a:cxn ang="T12">
                  <a:pos x="T4" y="T5"/>
                </a:cxn>
                <a:cxn ang="T13">
                  <a:pos x="T6" y="T7"/>
                </a:cxn>
                <a:cxn ang="T14">
                  <a:pos x="T8" y="T9"/>
                </a:cxn>
              </a:cxnLst>
              <a:rect l="T15" t="T16" r="T17" b="T18"/>
              <a:pathLst>
                <a:path w="475" h="173">
                  <a:moveTo>
                    <a:pt x="474" y="0"/>
                  </a:moveTo>
                  <a:lnTo>
                    <a:pt x="169" y="1"/>
                  </a:lnTo>
                  <a:lnTo>
                    <a:pt x="0" y="164"/>
                  </a:lnTo>
                  <a:lnTo>
                    <a:pt x="211" y="172"/>
                  </a:lnTo>
                  <a:lnTo>
                    <a:pt x="474" y="0"/>
                  </a:lnTo>
                </a:path>
              </a:pathLst>
            </a:custGeom>
            <a:solidFill>
              <a:srgbClr val="800000"/>
            </a:solidFill>
            <a:ln w="12700" cap="rnd">
              <a:solidFill>
                <a:srgbClr val="800000"/>
              </a:solidFill>
              <a:round/>
              <a:headEnd/>
              <a:tailEnd/>
            </a:ln>
          </p:spPr>
          <p:txBody>
            <a:bodyPr/>
            <a:lstStyle/>
            <a:p>
              <a:endParaRPr lang="en-US"/>
            </a:p>
          </p:txBody>
        </p:sp>
        <p:sp>
          <p:nvSpPr>
            <p:cNvPr id="1088" name="Oval 1118"/>
            <p:cNvSpPr>
              <a:spLocks noChangeArrowheads="1"/>
            </p:cNvSpPr>
            <p:nvPr/>
          </p:nvSpPr>
          <p:spPr bwMode="auto">
            <a:xfrm>
              <a:off x="2977" y="3204"/>
              <a:ext cx="314" cy="31"/>
            </a:xfrm>
            <a:prstGeom prst="ellipse">
              <a:avLst/>
            </a:prstGeom>
            <a:solidFill>
              <a:srgbClr val="404040"/>
            </a:solidFill>
            <a:ln w="12700">
              <a:solidFill>
                <a:srgbClr val="404040"/>
              </a:solidFill>
              <a:round/>
              <a:headEnd/>
              <a:tailEnd/>
            </a:ln>
          </p:spPr>
          <p:txBody>
            <a:bodyPr wrap="none" anchor="ctr"/>
            <a:lstStyle/>
            <a:p>
              <a:pPr eaLnBrk="1" hangingPunct="1"/>
              <a:endParaRPr lang="en-US" altLang="en-US" sz="2400">
                <a:ea typeface="MS PGothic" pitchFamily="34" charset="-128"/>
              </a:endParaRPr>
            </a:p>
          </p:txBody>
        </p:sp>
        <p:sp>
          <p:nvSpPr>
            <p:cNvPr id="1089" name="Rectangle 1119"/>
            <p:cNvSpPr>
              <a:spLocks noChangeArrowheads="1"/>
            </p:cNvSpPr>
            <p:nvPr/>
          </p:nvSpPr>
          <p:spPr bwMode="auto">
            <a:xfrm>
              <a:off x="3180" y="3407"/>
              <a:ext cx="240" cy="312"/>
            </a:xfrm>
            <a:prstGeom prst="rect">
              <a:avLst/>
            </a:prstGeom>
            <a:solidFill>
              <a:srgbClr val="806010"/>
            </a:solidFill>
            <a:ln w="9525">
              <a:noFill/>
              <a:miter lim="800000"/>
              <a:headEnd/>
              <a:tailEnd/>
            </a:ln>
          </p:spPr>
          <p:txBody>
            <a:bodyPr wrap="none" anchor="ctr"/>
            <a:lstStyle/>
            <a:p>
              <a:pPr eaLnBrk="1" hangingPunct="1"/>
              <a:endParaRPr lang="en-US" altLang="en-US" sz="2400">
                <a:ea typeface="MS PGothic" pitchFamily="34" charset="-128"/>
              </a:endParaRPr>
            </a:p>
          </p:txBody>
        </p:sp>
        <p:sp>
          <p:nvSpPr>
            <p:cNvPr id="1090" name="Freeform 1120"/>
            <p:cNvSpPr>
              <a:spLocks/>
            </p:cNvSpPr>
            <p:nvPr/>
          </p:nvSpPr>
          <p:spPr bwMode="auto">
            <a:xfrm>
              <a:off x="2966" y="3222"/>
              <a:ext cx="339" cy="559"/>
            </a:xfrm>
            <a:custGeom>
              <a:avLst/>
              <a:gdLst>
                <a:gd name="T0" fmla="*/ 0 w 339"/>
                <a:gd name="T1" fmla="*/ 4 h 559"/>
                <a:gd name="T2" fmla="*/ 165 w 339"/>
                <a:gd name="T3" fmla="*/ 27 h 559"/>
                <a:gd name="T4" fmla="*/ 247 w 339"/>
                <a:gd name="T5" fmla="*/ 23 h 559"/>
                <a:gd name="T6" fmla="*/ 332 w 339"/>
                <a:gd name="T7" fmla="*/ 4 h 559"/>
                <a:gd name="T8" fmla="*/ 338 w 339"/>
                <a:gd name="T9" fmla="*/ 0 h 559"/>
                <a:gd name="T10" fmla="*/ 338 w 339"/>
                <a:gd name="T11" fmla="*/ 518 h 559"/>
                <a:gd name="T12" fmla="*/ 338 w 339"/>
                <a:gd name="T13" fmla="*/ 525 h 559"/>
                <a:gd name="T14" fmla="*/ 173 w 339"/>
                <a:gd name="T15" fmla="*/ 558 h 559"/>
                <a:gd name="T16" fmla="*/ 6 w 339"/>
                <a:gd name="T17" fmla="*/ 525 h 559"/>
                <a:gd name="T18" fmla="*/ 6 w 339"/>
                <a:gd name="T19" fmla="*/ 507 h 559"/>
                <a:gd name="T20" fmla="*/ 6 w 339"/>
                <a:gd name="T21" fmla="*/ 19 h 559"/>
                <a:gd name="T22" fmla="*/ 0 w 339"/>
                <a:gd name="T23" fmla="*/ 4 h 5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9"/>
                <a:gd name="T37" fmla="*/ 0 h 559"/>
                <a:gd name="T38" fmla="*/ 339 w 339"/>
                <a:gd name="T39" fmla="*/ 559 h 5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9" h="559">
                  <a:moveTo>
                    <a:pt x="0" y="4"/>
                  </a:moveTo>
                  <a:lnTo>
                    <a:pt x="165" y="27"/>
                  </a:lnTo>
                  <a:lnTo>
                    <a:pt x="247" y="23"/>
                  </a:lnTo>
                  <a:lnTo>
                    <a:pt x="332" y="4"/>
                  </a:lnTo>
                  <a:lnTo>
                    <a:pt x="338" y="0"/>
                  </a:lnTo>
                  <a:lnTo>
                    <a:pt x="338" y="518"/>
                  </a:lnTo>
                  <a:lnTo>
                    <a:pt x="338" y="525"/>
                  </a:lnTo>
                  <a:lnTo>
                    <a:pt x="173" y="558"/>
                  </a:lnTo>
                  <a:lnTo>
                    <a:pt x="6" y="525"/>
                  </a:lnTo>
                  <a:lnTo>
                    <a:pt x="6" y="507"/>
                  </a:lnTo>
                  <a:lnTo>
                    <a:pt x="6" y="19"/>
                  </a:lnTo>
                  <a:lnTo>
                    <a:pt x="0" y="4"/>
                  </a:lnTo>
                </a:path>
              </a:pathLst>
            </a:custGeom>
            <a:solidFill>
              <a:srgbClr val="606060"/>
            </a:solidFill>
            <a:ln w="12700" cap="rnd">
              <a:solidFill>
                <a:srgbClr val="A0A0A0"/>
              </a:solidFill>
              <a:round/>
              <a:headEnd/>
              <a:tailEnd/>
            </a:ln>
          </p:spPr>
          <p:txBody>
            <a:bodyPr/>
            <a:lstStyle/>
            <a:p>
              <a:endParaRPr lang="en-US"/>
            </a:p>
          </p:txBody>
        </p:sp>
        <p:sp>
          <p:nvSpPr>
            <p:cNvPr id="1091" name="Freeform 1121"/>
            <p:cNvSpPr>
              <a:spLocks/>
            </p:cNvSpPr>
            <p:nvPr/>
          </p:nvSpPr>
          <p:spPr bwMode="auto">
            <a:xfrm>
              <a:off x="2739" y="3338"/>
              <a:ext cx="249" cy="431"/>
            </a:xfrm>
            <a:custGeom>
              <a:avLst/>
              <a:gdLst>
                <a:gd name="T0" fmla="*/ 0 w 249"/>
                <a:gd name="T1" fmla="*/ 9 h 431"/>
                <a:gd name="T2" fmla="*/ 60 w 249"/>
                <a:gd name="T3" fmla="*/ 21 h 431"/>
                <a:gd name="T4" fmla="*/ 91 w 249"/>
                <a:gd name="T5" fmla="*/ 22 h 431"/>
                <a:gd name="T6" fmla="*/ 123 w 249"/>
                <a:gd name="T7" fmla="*/ 23 h 431"/>
                <a:gd name="T8" fmla="*/ 248 w 249"/>
                <a:gd name="T9" fmla="*/ 0 h 431"/>
                <a:gd name="T10" fmla="*/ 248 w 249"/>
                <a:gd name="T11" fmla="*/ 386 h 431"/>
                <a:gd name="T12" fmla="*/ 228 w 249"/>
                <a:gd name="T13" fmla="*/ 407 h 431"/>
                <a:gd name="T14" fmla="*/ 115 w 249"/>
                <a:gd name="T15" fmla="*/ 430 h 431"/>
                <a:gd name="T16" fmla="*/ 2 w 249"/>
                <a:gd name="T17" fmla="*/ 400 h 431"/>
                <a:gd name="T18" fmla="*/ 2 w 249"/>
                <a:gd name="T19" fmla="*/ 389 h 431"/>
                <a:gd name="T20" fmla="*/ 2 w 249"/>
                <a:gd name="T21" fmla="*/ 21 h 431"/>
                <a:gd name="T22" fmla="*/ 0 w 249"/>
                <a:gd name="T23" fmla="*/ 9 h 4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9"/>
                <a:gd name="T37" fmla="*/ 0 h 431"/>
                <a:gd name="T38" fmla="*/ 249 w 249"/>
                <a:gd name="T39" fmla="*/ 431 h 4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9" h="431">
                  <a:moveTo>
                    <a:pt x="0" y="9"/>
                  </a:moveTo>
                  <a:lnTo>
                    <a:pt x="60" y="21"/>
                  </a:lnTo>
                  <a:lnTo>
                    <a:pt x="91" y="22"/>
                  </a:lnTo>
                  <a:lnTo>
                    <a:pt x="123" y="23"/>
                  </a:lnTo>
                  <a:lnTo>
                    <a:pt x="248" y="0"/>
                  </a:lnTo>
                  <a:lnTo>
                    <a:pt x="248" y="386"/>
                  </a:lnTo>
                  <a:lnTo>
                    <a:pt x="228" y="407"/>
                  </a:lnTo>
                  <a:lnTo>
                    <a:pt x="115" y="430"/>
                  </a:lnTo>
                  <a:lnTo>
                    <a:pt x="2" y="400"/>
                  </a:lnTo>
                  <a:lnTo>
                    <a:pt x="2" y="389"/>
                  </a:lnTo>
                  <a:lnTo>
                    <a:pt x="2" y="21"/>
                  </a:lnTo>
                  <a:lnTo>
                    <a:pt x="0" y="9"/>
                  </a:lnTo>
                </a:path>
              </a:pathLst>
            </a:custGeom>
            <a:solidFill>
              <a:srgbClr val="E0E0E0"/>
            </a:solidFill>
            <a:ln w="12700" cap="rnd">
              <a:solidFill>
                <a:srgbClr val="808080"/>
              </a:solidFill>
              <a:round/>
              <a:headEnd/>
              <a:tailEnd/>
            </a:ln>
          </p:spPr>
          <p:txBody>
            <a:bodyPr/>
            <a:lstStyle/>
            <a:p>
              <a:endParaRPr lang="en-US"/>
            </a:p>
          </p:txBody>
        </p:sp>
        <p:sp>
          <p:nvSpPr>
            <p:cNvPr id="1092" name="Oval 1122"/>
            <p:cNvSpPr>
              <a:spLocks noChangeArrowheads="1"/>
            </p:cNvSpPr>
            <p:nvPr/>
          </p:nvSpPr>
          <p:spPr bwMode="auto">
            <a:xfrm>
              <a:off x="2534" y="3123"/>
              <a:ext cx="403" cy="58"/>
            </a:xfrm>
            <a:prstGeom prst="ellipse">
              <a:avLst/>
            </a:prstGeom>
            <a:solidFill>
              <a:srgbClr val="404040"/>
            </a:solidFill>
            <a:ln w="12700">
              <a:solidFill>
                <a:srgbClr val="404040"/>
              </a:solidFill>
              <a:round/>
              <a:headEnd/>
              <a:tailEnd/>
            </a:ln>
          </p:spPr>
          <p:txBody>
            <a:bodyPr wrap="none" anchor="ctr"/>
            <a:lstStyle/>
            <a:p>
              <a:pPr eaLnBrk="1" hangingPunct="1"/>
              <a:endParaRPr lang="en-US" altLang="en-US" sz="2400">
                <a:ea typeface="MS PGothic" pitchFamily="34" charset="-128"/>
              </a:endParaRPr>
            </a:p>
          </p:txBody>
        </p:sp>
        <p:sp>
          <p:nvSpPr>
            <p:cNvPr id="1093" name="Freeform 1123"/>
            <p:cNvSpPr>
              <a:spLocks/>
            </p:cNvSpPr>
            <p:nvPr/>
          </p:nvSpPr>
          <p:spPr bwMode="auto">
            <a:xfrm>
              <a:off x="3302" y="3263"/>
              <a:ext cx="380" cy="465"/>
            </a:xfrm>
            <a:custGeom>
              <a:avLst/>
              <a:gdLst>
                <a:gd name="T0" fmla="*/ 266 w 380"/>
                <a:gd name="T1" fmla="*/ 0 h 465"/>
                <a:gd name="T2" fmla="*/ 379 w 380"/>
                <a:gd name="T3" fmla="*/ 150 h 465"/>
                <a:gd name="T4" fmla="*/ 379 w 380"/>
                <a:gd name="T5" fmla="*/ 464 h 465"/>
                <a:gd name="T6" fmla="*/ 94 w 380"/>
                <a:gd name="T7" fmla="*/ 464 h 465"/>
                <a:gd name="T8" fmla="*/ 90 w 380"/>
                <a:gd name="T9" fmla="*/ 181 h 465"/>
                <a:gd name="T10" fmla="*/ 0 w 380"/>
                <a:gd name="T11" fmla="*/ 177 h 465"/>
                <a:gd name="T12" fmla="*/ 266 w 380"/>
                <a:gd name="T13" fmla="*/ 0 h 465"/>
                <a:gd name="T14" fmla="*/ 0 60000 65536"/>
                <a:gd name="T15" fmla="*/ 0 60000 65536"/>
                <a:gd name="T16" fmla="*/ 0 60000 65536"/>
                <a:gd name="T17" fmla="*/ 0 60000 65536"/>
                <a:gd name="T18" fmla="*/ 0 60000 65536"/>
                <a:gd name="T19" fmla="*/ 0 60000 65536"/>
                <a:gd name="T20" fmla="*/ 0 60000 65536"/>
                <a:gd name="T21" fmla="*/ 0 w 380"/>
                <a:gd name="T22" fmla="*/ 0 h 465"/>
                <a:gd name="T23" fmla="*/ 380 w 380"/>
                <a:gd name="T24" fmla="*/ 465 h 4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0" h="465">
                  <a:moveTo>
                    <a:pt x="266" y="0"/>
                  </a:moveTo>
                  <a:lnTo>
                    <a:pt x="379" y="150"/>
                  </a:lnTo>
                  <a:lnTo>
                    <a:pt x="379" y="464"/>
                  </a:lnTo>
                  <a:lnTo>
                    <a:pt x="94" y="464"/>
                  </a:lnTo>
                  <a:lnTo>
                    <a:pt x="90" y="181"/>
                  </a:lnTo>
                  <a:lnTo>
                    <a:pt x="0" y="177"/>
                  </a:lnTo>
                  <a:lnTo>
                    <a:pt x="266" y="0"/>
                  </a:lnTo>
                </a:path>
              </a:pathLst>
            </a:custGeom>
            <a:solidFill>
              <a:srgbClr val="D0C070"/>
            </a:solidFill>
            <a:ln w="12700" cap="rnd">
              <a:solidFill>
                <a:srgbClr val="D0C070"/>
              </a:solidFill>
              <a:round/>
              <a:headEnd/>
              <a:tailEnd/>
            </a:ln>
          </p:spPr>
          <p:txBody>
            <a:bodyPr/>
            <a:lstStyle/>
            <a:p>
              <a:endParaRPr lang="en-US"/>
            </a:p>
          </p:txBody>
        </p:sp>
        <p:sp>
          <p:nvSpPr>
            <p:cNvPr id="1094" name="Oval 1124"/>
            <p:cNvSpPr>
              <a:spLocks noChangeArrowheads="1"/>
            </p:cNvSpPr>
            <p:nvPr/>
          </p:nvSpPr>
          <p:spPr bwMode="auto">
            <a:xfrm>
              <a:off x="2744" y="3324"/>
              <a:ext cx="225" cy="32"/>
            </a:xfrm>
            <a:prstGeom prst="ellipse">
              <a:avLst/>
            </a:prstGeom>
            <a:solidFill>
              <a:srgbClr val="404040"/>
            </a:solidFill>
            <a:ln w="12700">
              <a:solidFill>
                <a:srgbClr val="404040"/>
              </a:solidFill>
              <a:round/>
              <a:headEnd/>
              <a:tailEnd/>
            </a:ln>
          </p:spPr>
          <p:txBody>
            <a:bodyPr wrap="none" anchor="ctr"/>
            <a:lstStyle/>
            <a:p>
              <a:pPr eaLnBrk="1" hangingPunct="1"/>
              <a:endParaRPr lang="en-US" altLang="en-US" sz="2400">
                <a:ea typeface="MS PGothic" pitchFamily="34" charset="-128"/>
              </a:endParaRPr>
            </a:p>
          </p:txBody>
        </p:sp>
        <p:sp>
          <p:nvSpPr>
            <p:cNvPr id="1095" name="Rectangle 1125"/>
            <p:cNvSpPr>
              <a:spLocks noChangeArrowheads="1"/>
            </p:cNvSpPr>
            <p:nvPr/>
          </p:nvSpPr>
          <p:spPr bwMode="auto">
            <a:xfrm>
              <a:off x="3677" y="2077"/>
              <a:ext cx="130" cy="1390"/>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sz="2400">
                <a:ea typeface="MS PGothic" pitchFamily="34" charset="-128"/>
              </a:endParaRPr>
            </a:p>
          </p:txBody>
        </p:sp>
        <p:sp>
          <p:nvSpPr>
            <p:cNvPr id="1096" name="Rectangle 1126"/>
            <p:cNvSpPr>
              <a:spLocks noChangeArrowheads="1"/>
            </p:cNvSpPr>
            <p:nvPr/>
          </p:nvSpPr>
          <p:spPr bwMode="auto">
            <a:xfrm>
              <a:off x="3395" y="1703"/>
              <a:ext cx="174" cy="1728"/>
            </a:xfrm>
            <a:prstGeom prst="rect">
              <a:avLst/>
            </a:prstGeom>
            <a:solidFill>
              <a:srgbClr val="80C0C0"/>
            </a:solidFill>
            <a:ln w="12700">
              <a:solidFill>
                <a:srgbClr val="A0A0A0"/>
              </a:solidFill>
              <a:miter lim="800000"/>
              <a:headEnd/>
              <a:tailEnd/>
            </a:ln>
          </p:spPr>
          <p:txBody>
            <a:bodyPr wrap="none" anchor="ctr"/>
            <a:lstStyle/>
            <a:p>
              <a:pPr eaLnBrk="1" hangingPunct="1"/>
              <a:endParaRPr lang="en-US" altLang="en-US" sz="2400">
                <a:ea typeface="MS PGothic" pitchFamily="34" charset="-128"/>
              </a:endParaRPr>
            </a:p>
          </p:txBody>
        </p:sp>
        <p:sp>
          <p:nvSpPr>
            <p:cNvPr id="1097" name="Rectangle 1127"/>
            <p:cNvSpPr>
              <a:spLocks noChangeArrowheads="1"/>
            </p:cNvSpPr>
            <p:nvPr/>
          </p:nvSpPr>
          <p:spPr bwMode="auto">
            <a:xfrm>
              <a:off x="3343" y="1671"/>
              <a:ext cx="234" cy="67"/>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sz="2400">
                <a:ea typeface="MS PGothic" pitchFamily="34" charset="-128"/>
              </a:endParaRPr>
            </a:p>
          </p:txBody>
        </p:sp>
        <p:sp>
          <p:nvSpPr>
            <p:cNvPr id="1098" name="Rectangle 1128"/>
            <p:cNvSpPr>
              <a:spLocks noChangeArrowheads="1"/>
            </p:cNvSpPr>
            <p:nvPr/>
          </p:nvSpPr>
          <p:spPr bwMode="auto">
            <a:xfrm>
              <a:off x="3348" y="1754"/>
              <a:ext cx="7" cy="1675"/>
            </a:xfrm>
            <a:prstGeom prst="rect">
              <a:avLst/>
            </a:prstGeom>
            <a:solidFill>
              <a:srgbClr val="80C070"/>
            </a:solidFill>
            <a:ln w="12700">
              <a:solidFill>
                <a:srgbClr val="808080"/>
              </a:solidFill>
              <a:miter lim="800000"/>
              <a:headEnd/>
              <a:tailEnd/>
            </a:ln>
          </p:spPr>
          <p:txBody>
            <a:bodyPr wrap="none" anchor="ctr"/>
            <a:lstStyle/>
            <a:p>
              <a:pPr eaLnBrk="1" hangingPunct="1"/>
              <a:endParaRPr lang="en-US" altLang="en-US" sz="2400">
                <a:ea typeface="MS PGothic" pitchFamily="34" charset="-128"/>
              </a:endParaRPr>
            </a:p>
          </p:txBody>
        </p:sp>
        <p:sp>
          <p:nvSpPr>
            <p:cNvPr id="1099" name="Freeform 1129"/>
            <p:cNvSpPr>
              <a:spLocks/>
            </p:cNvSpPr>
            <p:nvPr/>
          </p:nvSpPr>
          <p:spPr bwMode="auto">
            <a:xfrm>
              <a:off x="5070" y="2662"/>
              <a:ext cx="40" cy="45"/>
            </a:xfrm>
            <a:custGeom>
              <a:avLst/>
              <a:gdLst>
                <a:gd name="T0" fmla="*/ 39 w 40"/>
                <a:gd name="T1" fmla="*/ 44 h 45"/>
                <a:gd name="T2" fmla="*/ 39 w 40"/>
                <a:gd name="T3" fmla="*/ 0 h 45"/>
                <a:gd name="T4" fmla="*/ 0 w 40"/>
                <a:gd name="T5" fmla="*/ 0 h 45"/>
                <a:gd name="T6" fmla="*/ 0 60000 65536"/>
                <a:gd name="T7" fmla="*/ 0 60000 65536"/>
                <a:gd name="T8" fmla="*/ 0 60000 65536"/>
                <a:gd name="T9" fmla="*/ 0 w 40"/>
                <a:gd name="T10" fmla="*/ 0 h 45"/>
                <a:gd name="T11" fmla="*/ 40 w 40"/>
                <a:gd name="T12" fmla="*/ 45 h 45"/>
              </a:gdLst>
              <a:ahLst/>
              <a:cxnLst>
                <a:cxn ang="T6">
                  <a:pos x="T0" y="T1"/>
                </a:cxn>
                <a:cxn ang="T7">
                  <a:pos x="T2" y="T3"/>
                </a:cxn>
                <a:cxn ang="T8">
                  <a:pos x="T4" y="T5"/>
                </a:cxn>
              </a:cxnLst>
              <a:rect l="T9" t="T10" r="T11" b="T12"/>
              <a:pathLst>
                <a:path w="40" h="45">
                  <a:moveTo>
                    <a:pt x="39" y="44"/>
                  </a:moveTo>
                  <a:lnTo>
                    <a:pt x="39" y="0"/>
                  </a:lnTo>
                  <a:lnTo>
                    <a:pt x="0" y="0"/>
                  </a:lnTo>
                </a:path>
              </a:pathLst>
            </a:custGeom>
            <a:noFill/>
            <a:ln w="12700" cap="rnd">
              <a:solidFill>
                <a:srgbClr val="808080"/>
              </a:solidFill>
              <a:round/>
              <a:headEnd type="none" w="sm" len="sm"/>
              <a:tailEnd type="none" w="sm" len="sm"/>
            </a:ln>
          </p:spPr>
          <p:txBody>
            <a:bodyPr/>
            <a:lstStyle/>
            <a:p>
              <a:endParaRPr lang="en-US"/>
            </a:p>
          </p:txBody>
        </p:sp>
        <p:sp>
          <p:nvSpPr>
            <p:cNvPr id="1100" name="Freeform 1130"/>
            <p:cNvSpPr>
              <a:spLocks/>
            </p:cNvSpPr>
            <p:nvPr/>
          </p:nvSpPr>
          <p:spPr bwMode="auto">
            <a:xfrm>
              <a:off x="5080" y="2662"/>
              <a:ext cx="25" cy="53"/>
            </a:xfrm>
            <a:custGeom>
              <a:avLst/>
              <a:gdLst>
                <a:gd name="T0" fmla="*/ 24 w 25"/>
                <a:gd name="T1" fmla="*/ 0 h 53"/>
                <a:gd name="T2" fmla="*/ 20 w 25"/>
                <a:gd name="T3" fmla="*/ 52 h 53"/>
                <a:gd name="T4" fmla="*/ 0 w 25"/>
                <a:gd name="T5" fmla="*/ 0 h 53"/>
                <a:gd name="T6" fmla="*/ 0 60000 65536"/>
                <a:gd name="T7" fmla="*/ 0 60000 65536"/>
                <a:gd name="T8" fmla="*/ 0 60000 65536"/>
                <a:gd name="T9" fmla="*/ 0 w 25"/>
                <a:gd name="T10" fmla="*/ 0 h 53"/>
                <a:gd name="T11" fmla="*/ 25 w 25"/>
                <a:gd name="T12" fmla="*/ 53 h 53"/>
              </a:gdLst>
              <a:ahLst/>
              <a:cxnLst>
                <a:cxn ang="T6">
                  <a:pos x="T0" y="T1"/>
                </a:cxn>
                <a:cxn ang="T7">
                  <a:pos x="T2" y="T3"/>
                </a:cxn>
                <a:cxn ang="T8">
                  <a:pos x="T4" y="T5"/>
                </a:cxn>
              </a:cxnLst>
              <a:rect l="T9" t="T10" r="T11" b="T12"/>
              <a:pathLst>
                <a:path w="25" h="53">
                  <a:moveTo>
                    <a:pt x="24" y="0"/>
                  </a:moveTo>
                  <a:lnTo>
                    <a:pt x="20" y="52"/>
                  </a:lnTo>
                  <a:lnTo>
                    <a:pt x="0" y="0"/>
                  </a:lnTo>
                </a:path>
              </a:pathLst>
            </a:custGeom>
            <a:noFill/>
            <a:ln w="12700" cap="rnd">
              <a:solidFill>
                <a:srgbClr val="808080"/>
              </a:solidFill>
              <a:round/>
              <a:headEnd type="none" w="sm" len="sm"/>
              <a:tailEnd type="none" w="sm" len="sm"/>
            </a:ln>
          </p:spPr>
          <p:txBody>
            <a:bodyPr/>
            <a:lstStyle/>
            <a:p>
              <a:endParaRPr lang="en-US"/>
            </a:p>
          </p:txBody>
        </p:sp>
        <p:sp>
          <p:nvSpPr>
            <p:cNvPr id="1101" name="Freeform 1131"/>
            <p:cNvSpPr>
              <a:spLocks/>
            </p:cNvSpPr>
            <p:nvPr/>
          </p:nvSpPr>
          <p:spPr bwMode="auto">
            <a:xfrm>
              <a:off x="4840" y="2811"/>
              <a:ext cx="132" cy="57"/>
            </a:xfrm>
            <a:custGeom>
              <a:avLst/>
              <a:gdLst>
                <a:gd name="T0" fmla="*/ 0 w 132"/>
                <a:gd name="T1" fmla="*/ 56 h 57"/>
                <a:gd name="T2" fmla="*/ 0 w 132"/>
                <a:gd name="T3" fmla="*/ 0 h 57"/>
                <a:gd name="T4" fmla="*/ 131 w 132"/>
                <a:gd name="T5" fmla="*/ 0 h 57"/>
                <a:gd name="T6" fmla="*/ 0 60000 65536"/>
                <a:gd name="T7" fmla="*/ 0 60000 65536"/>
                <a:gd name="T8" fmla="*/ 0 60000 65536"/>
                <a:gd name="T9" fmla="*/ 0 w 132"/>
                <a:gd name="T10" fmla="*/ 0 h 57"/>
                <a:gd name="T11" fmla="*/ 132 w 132"/>
                <a:gd name="T12" fmla="*/ 57 h 57"/>
              </a:gdLst>
              <a:ahLst/>
              <a:cxnLst>
                <a:cxn ang="T6">
                  <a:pos x="T0" y="T1"/>
                </a:cxn>
                <a:cxn ang="T7">
                  <a:pos x="T2" y="T3"/>
                </a:cxn>
                <a:cxn ang="T8">
                  <a:pos x="T4" y="T5"/>
                </a:cxn>
              </a:cxnLst>
              <a:rect l="T9" t="T10" r="T11" b="T12"/>
              <a:pathLst>
                <a:path w="132" h="57">
                  <a:moveTo>
                    <a:pt x="0" y="56"/>
                  </a:moveTo>
                  <a:lnTo>
                    <a:pt x="0" y="0"/>
                  </a:lnTo>
                  <a:lnTo>
                    <a:pt x="131" y="0"/>
                  </a:lnTo>
                </a:path>
              </a:pathLst>
            </a:custGeom>
            <a:noFill/>
            <a:ln w="12700" cap="rnd">
              <a:solidFill>
                <a:srgbClr val="808080"/>
              </a:solidFill>
              <a:round/>
              <a:headEnd type="none" w="sm" len="sm"/>
              <a:tailEnd type="none" w="sm" len="sm"/>
            </a:ln>
          </p:spPr>
          <p:txBody>
            <a:bodyPr/>
            <a:lstStyle/>
            <a:p>
              <a:endParaRPr lang="en-US"/>
            </a:p>
          </p:txBody>
        </p:sp>
        <p:sp>
          <p:nvSpPr>
            <p:cNvPr id="1102" name="Line 1132"/>
            <p:cNvSpPr>
              <a:spLocks noChangeShapeType="1"/>
            </p:cNvSpPr>
            <p:nvPr/>
          </p:nvSpPr>
          <p:spPr bwMode="auto">
            <a:xfrm flipH="1">
              <a:off x="4907" y="2811"/>
              <a:ext cx="62" cy="62"/>
            </a:xfrm>
            <a:prstGeom prst="line">
              <a:avLst/>
            </a:prstGeom>
            <a:noFill/>
            <a:ln w="12700">
              <a:solidFill>
                <a:srgbClr val="808080"/>
              </a:solidFill>
              <a:round/>
              <a:headEnd type="none" w="sm" len="sm"/>
              <a:tailEnd type="none" w="sm" len="sm"/>
            </a:ln>
          </p:spPr>
          <p:txBody>
            <a:bodyPr wrap="none" anchor="ctr"/>
            <a:lstStyle/>
            <a:p>
              <a:endParaRPr lang="en-US"/>
            </a:p>
          </p:txBody>
        </p:sp>
        <p:sp>
          <p:nvSpPr>
            <p:cNvPr id="1103" name="Freeform 1133"/>
            <p:cNvSpPr>
              <a:spLocks/>
            </p:cNvSpPr>
            <p:nvPr/>
          </p:nvSpPr>
          <p:spPr bwMode="auto">
            <a:xfrm>
              <a:off x="4854" y="2811"/>
              <a:ext cx="79" cy="63"/>
            </a:xfrm>
            <a:custGeom>
              <a:avLst/>
              <a:gdLst>
                <a:gd name="T0" fmla="*/ 0 w 79"/>
                <a:gd name="T1" fmla="*/ 0 h 63"/>
                <a:gd name="T2" fmla="*/ 20 w 79"/>
                <a:gd name="T3" fmla="*/ 62 h 63"/>
                <a:gd name="T4" fmla="*/ 78 w 79"/>
                <a:gd name="T5" fmla="*/ 0 h 63"/>
                <a:gd name="T6" fmla="*/ 0 60000 65536"/>
                <a:gd name="T7" fmla="*/ 0 60000 65536"/>
                <a:gd name="T8" fmla="*/ 0 60000 65536"/>
                <a:gd name="T9" fmla="*/ 0 w 79"/>
                <a:gd name="T10" fmla="*/ 0 h 63"/>
                <a:gd name="T11" fmla="*/ 79 w 79"/>
                <a:gd name="T12" fmla="*/ 63 h 63"/>
              </a:gdLst>
              <a:ahLst/>
              <a:cxnLst>
                <a:cxn ang="T6">
                  <a:pos x="T0" y="T1"/>
                </a:cxn>
                <a:cxn ang="T7">
                  <a:pos x="T2" y="T3"/>
                </a:cxn>
                <a:cxn ang="T8">
                  <a:pos x="T4" y="T5"/>
                </a:cxn>
              </a:cxnLst>
              <a:rect l="T9" t="T10" r="T11" b="T12"/>
              <a:pathLst>
                <a:path w="79" h="63">
                  <a:moveTo>
                    <a:pt x="0" y="0"/>
                  </a:moveTo>
                  <a:lnTo>
                    <a:pt x="20" y="62"/>
                  </a:lnTo>
                  <a:lnTo>
                    <a:pt x="78" y="0"/>
                  </a:lnTo>
                </a:path>
              </a:pathLst>
            </a:custGeom>
            <a:noFill/>
            <a:ln w="12700" cap="rnd">
              <a:solidFill>
                <a:srgbClr val="808080"/>
              </a:solidFill>
              <a:round/>
              <a:headEnd type="none" w="sm" len="sm"/>
              <a:tailEnd type="none" w="sm" len="sm"/>
            </a:ln>
          </p:spPr>
          <p:txBody>
            <a:bodyPr/>
            <a:lstStyle/>
            <a:p>
              <a:endParaRPr lang="en-US"/>
            </a:p>
          </p:txBody>
        </p:sp>
        <p:sp>
          <p:nvSpPr>
            <p:cNvPr id="1104" name="Freeform 1134"/>
            <p:cNvSpPr>
              <a:spLocks/>
            </p:cNvSpPr>
            <p:nvPr/>
          </p:nvSpPr>
          <p:spPr bwMode="auto">
            <a:xfrm>
              <a:off x="5116" y="2091"/>
              <a:ext cx="38" cy="1219"/>
            </a:xfrm>
            <a:custGeom>
              <a:avLst/>
              <a:gdLst>
                <a:gd name="T0" fmla="*/ 37 w 38"/>
                <a:gd name="T1" fmla="*/ 1218 h 1219"/>
                <a:gd name="T2" fmla="*/ 0 w 38"/>
                <a:gd name="T3" fmla="*/ 1218 h 1219"/>
                <a:gd name="T4" fmla="*/ 0 w 38"/>
                <a:gd name="T5" fmla="*/ 0 h 1219"/>
                <a:gd name="T6" fmla="*/ 37 w 38"/>
                <a:gd name="T7" fmla="*/ 0 h 1219"/>
                <a:gd name="T8" fmla="*/ 37 w 38"/>
                <a:gd name="T9" fmla="*/ 1218 h 1219"/>
                <a:gd name="T10" fmla="*/ 0 60000 65536"/>
                <a:gd name="T11" fmla="*/ 0 60000 65536"/>
                <a:gd name="T12" fmla="*/ 0 60000 65536"/>
                <a:gd name="T13" fmla="*/ 0 60000 65536"/>
                <a:gd name="T14" fmla="*/ 0 60000 65536"/>
                <a:gd name="T15" fmla="*/ 0 w 38"/>
                <a:gd name="T16" fmla="*/ 0 h 1219"/>
                <a:gd name="T17" fmla="*/ 38 w 38"/>
                <a:gd name="T18" fmla="*/ 1219 h 1219"/>
              </a:gdLst>
              <a:ahLst/>
              <a:cxnLst>
                <a:cxn ang="T10">
                  <a:pos x="T0" y="T1"/>
                </a:cxn>
                <a:cxn ang="T11">
                  <a:pos x="T2" y="T3"/>
                </a:cxn>
                <a:cxn ang="T12">
                  <a:pos x="T4" y="T5"/>
                </a:cxn>
                <a:cxn ang="T13">
                  <a:pos x="T6" y="T7"/>
                </a:cxn>
                <a:cxn ang="T14">
                  <a:pos x="T8" y="T9"/>
                </a:cxn>
              </a:cxnLst>
              <a:rect l="T15" t="T16" r="T17" b="T18"/>
              <a:pathLst>
                <a:path w="38" h="1219">
                  <a:moveTo>
                    <a:pt x="37" y="1218"/>
                  </a:moveTo>
                  <a:lnTo>
                    <a:pt x="0" y="1218"/>
                  </a:lnTo>
                  <a:lnTo>
                    <a:pt x="0" y="0"/>
                  </a:lnTo>
                  <a:lnTo>
                    <a:pt x="37" y="0"/>
                  </a:lnTo>
                  <a:lnTo>
                    <a:pt x="37" y="1218"/>
                  </a:lnTo>
                </a:path>
              </a:pathLst>
            </a:custGeom>
            <a:solidFill>
              <a:srgbClr val="A0A0A0"/>
            </a:solidFill>
            <a:ln w="12700" cap="rnd">
              <a:solidFill>
                <a:srgbClr val="A0A0A0"/>
              </a:solidFill>
              <a:round/>
              <a:headEnd/>
              <a:tailEnd/>
            </a:ln>
          </p:spPr>
          <p:txBody>
            <a:bodyPr/>
            <a:lstStyle/>
            <a:p>
              <a:endParaRPr lang="en-US"/>
            </a:p>
          </p:txBody>
        </p:sp>
        <p:sp>
          <p:nvSpPr>
            <p:cNvPr id="1105" name="Freeform 1135"/>
            <p:cNvSpPr>
              <a:spLocks/>
            </p:cNvSpPr>
            <p:nvPr/>
          </p:nvSpPr>
          <p:spPr bwMode="auto">
            <a:xfrm>
              <a:off x="5162" y="2115"/>
              <a:ext cx="17" cy="1138"/>
            </a:xfrm>
            <a:custGeom>
              <a:avLst/>
              <a:gdLst>
                <a:gd name="T0" fmla="*/ 16 w 17"/>
                <a:gd name="T1" fmla="*/ 1137 h 1138"/>
                <a:gd name="T2" fmla="*/ 0 w 17"/>
                <a:gd name="T3" fmla="*/ 1137 h 1138"/>
                <a:gd name="T4" fmla="*/ 0 w 17"/>
                <a:gd name="T5" fmla="*/ 0 h 1138"/>
                <a:gd name="T6" fmla="*/ 16 w 17"/>
                <a:gd name="T7" fmla="*/ 0 h 1138"/>
                <a:gd name="T8" fmla="*/ 16 w 17"/>
                <a:gd name="T9" fmla="*/ 1137 h 1138"/>
                <a:gd name="T10" fmla="*/ 0 60000 65536"/>
                <a:gd name="T11" fmla="*/ 0 60000 65536"/>
                <a:gd name="T12" fmla="*/ 0 60000 65536"/>
                <a:gd name="T13" fmla="*/ 0 60000 65536"/>
                <a:gd name="T14" fmla="*/ 0 60000 65536"/>
                <a:gd name="T15" fmla="*/ 0 w 17"/>
                <a:gd name="T16" fmla="*/ 0 h 1138"/>
                <a:gd name="T17" fmla="*/ 17 w 17"/>
                <a:gd name="T18" fmla="*/ 1138 h 1138"/>
              </a:gdLst>
              <a:ahLst/>
              <a:cxnLst>
                <a:cxn ang="T10">
                  <a:pos x="T0" y="T1"/>
                </a:cxn>
                <a:cxn ang="T11">
                  <a:pos x="T2" y="T3"/>
                </a:cxn>
                <a:cxn ang="T12">
                  <a:pos x="T4" y="T5"/>
                </a:cxn>
                <a:cxn ang="T13">
                  <a:pos x="T6" y="T7"/>
                </a:cxn>
                <a:cxn ang="T14">
                  <a:pos x="T8" y="T9"/>
                </a:cxn>
              </a:cxnLst>
              <a:rect l="T15" t="T16" r="T17" b="T18"/>
              <a:pathLst>
                <a:path w="17" h="1138">
                  <a:moveTo>
                    <a:pt x="16" y="1137"/>
                  </a:moveTo>
                  <a:lnTo>
                    <a:pt x="0" y="1137"/>
                  </a:lnTo>
                  <a:lnTo>
                    <a:pt x="0" y="0"/>
                  </a:lnTo>
                  <a:lnTo>
                    <a:pt x="16" y="0"/>
                  </a:lnTo>
                  <a:lnTo>
                    <a:pt x="16" y="1137"/>
                  </a:lnTo>
                </a:path>
              </a:pathLst>
            </a:custGeom>
            <a:solidFill>
              <a:srgbClr val="80C070"/>
            </a:solidFill>
            <a:ln w="12700" cap="rnd">
              <a:solidFill>
                <a:srgbClr val="808080"/>
              </a:solidFill>
              <a:round/>
              <a:headEnd/>
              <a:tailEnd/>
            </a:ln>
          </p:spPr>
          <p:txBody>
            <a:bodyPr/>
            <a:lstStyle/>
            <a:p>
              <a:endParaRPr lang="en-US"/>
            </a:p>
          </p:txBody>
        </p:sp>
        <p:sp>
          <p:nvSpPr>
            <p:cNvPr id="1106" name="Freeform 1136"/>
            <p:cNvSpPr>
              <a:spLocks/>
            </p:cNvSpPr>
            <p:nvPr/>
          </p:nvSpPr>
          <p:spPr bwMode="auto">
            <a:xfrm>
              <a:off x="5180" y="2436"/>
              <a:ext cx="22" cy="851"/>
            </a:xfrm>
            <a:custGeom>
              <a:avLst/>
              <a:gdLst>
                <a:gd name="T0" fmla="*/ 21 w 22"/>
                <a:gd name="T1" fmla="*/ 850 h 851"/>
                <a:gd name="T2" fmla="*/ 0 w 22"/>
                <a:gd name="T3" fmla="*/ 850 h 851"/>
                <a:gd name="T4" fmla="*/ 0 w 22"/>
                <a:gd name="T5" fmla="*/ 0 h 851"/>
                <a:gd name="T6" fmla="*/ 21 w 22"/>
                <a:gd name="T7" fmla="*/ 0 h 851"/>
                <a:gd name="T8" fmla="*/ 21 w 22"/>
                <a:gd name="T9" fmla="*/ 850 h 851"/>
                <a:gd name="T10" fmla="*/ 0 60000 65536"/>
                <a:gd name="T11" fmla="*/ 0 60000 65536"/>
                <a:gd name="T12" fmla="*/ 0 60000 65536"/>
                <a:gd name="T13" fmla="*/ 0 60000 65536"/>
                <a:gd name="T14" fmla="*/ 0 60000 65536"/>
                <a:gd name="T15" fmla="*/ 0 w 22"/>
                <a:gd name="T16" fmla="*/ 0 h 851"/>
                <a:gd name="T17" fmla="*/ 22 w 22"/>
                <a:gd name="T18" fmla="*/ 851 h 851"/>
              </a:gdLst>
              <a:ahLst/>
              <a:cxnLst>
                <a:cxn ang="T10">
                  <a:pos x="T0" y="T1"/>
                </a:cxn>
                <a:cxn ang="T11">
                  <a:pos x="T2" y="T3"/>
                </a:cxn>
                <a:cxn ang="T12">
                  <a:pos x="T4" y="T5"/>
                </a:cxn>
                <a:cxn ang="T13">
                  <a:pos x="T6" y="T7"/>
                </a:cxn>
                <a:cxn ang="T14">
                  <a:pos x="T8" y="T9"/>
                </a:cxn>
              </a:cxnLst>
              <a:rect l="T15" t="T16" r="T17" b="T18"/>
              <a:pathLst>
                <a:path w="22" h="851">
                  <a:moveTo>
                    <a:pt x="21" y="850"/>
                  </a:moveTo>
                  <a:lnTo>
                    <a:pt x="0" y="850"/>
                  </a:lnTo>
                  <a:lnTo>
                    <a:pt x="0" y="0"/>
                  </a:lnTo>
                  <a:lnTo>
                    <a:pt x="21" y="0"/>
                  </a:lnTo>
                  <a:lnTo>
                    <a:pt x="21" y="850"/>
                  </a:lnTo>
                </a:path>
              </a:pathLst>
            </a:custGeom>
            <a:solidFill>
              <a:srgbClr val="C0C0C0"/>
            </a:solidFill>
            <a:ln w="12700" cap="rnd">
              <a:solidFill>
                <a:srgbClr val="C0C0C0"/>
              </a:solidFill>
              <a:round/>
              <a:headEnd/>
              <a:tailEnd/>
            </a:ln>
          </p:spPr>
          <p:txBody>
            <a:bodyPr/>
            <a:lstStyle/>
            <a:p>
              <a:endParaRPr lang="en-US"/>
            </a:p>
          </p:txBody>
        </p:sp>
        <p:sp>
          <p:nvSpPr>
            <p:cNvPr id="1107" name="Freeform 1137"/>
            <p:cNvSpPr>
              <a:spLocks/>
            </p:cNvSpPr>
            <p:nvPr/>
          </p:nvSpPr>
          <p:spPr bwMode="auto">
            <a:xfrm>
              <a:off x="5109" y="2059"/>
              <a:ext cx="59" cy="57"/>
            </a:xfrm>
            <a:custGeom>
              <a:avLst/>
              <a:gdLst>
                <a:gd name="T0" fmla="*/ 58 w 59"/>
                <a:gd name="T1" fmla="*/ 56 h 57"/>
                <a:gd name="T2" fmla="*/ 0 w 59"/>
                <a:gd name="T3" fmla="*/ 56 h 57"/>
                <a:gd name="T4" fmla="*/ 0 w 59"/>
                <a:gd name="T5" fmla="*/ 0 h 57"/>
                <a:gd name="T6" fmla="*/ 58 w 59"/>
                <a:gd name="T7" fmla="*/ 0 h 57"/>
                <a:gd name="T8" fmla="*/ 58 w 59"/>
                <a:gd name="T9" fmla="*/ 56 h 57"/>
                <a:gd name="T10" fmla="*/ 0 60000 65536"/>
                <a:gd name="T11" fmla="*/ 0 60000 65536"/>
                <a:gd name="T12" fmla="*/ 0 60000 65536"/>
                <a:gd name="T13" fmla="*/ 0 60000 65536"/>
                <a:gd name="T14" fmla="*/ 0 60000 65536"/>
                <a:gd name="T15" fmla="*/ 0 w 59"/>
                <a:gd name="T16" fmla="*/ 0 h 57"/>
                <a:gd name="T17" fmla="*/ 59 w 59"/>
                <a:gd name="T18" fmla="*/ 57 h 57"/>
              </a:gdLst>
              <a:ahLst/>
              <a:cxnLst>
                <a:cxn ang="T10">
                  <a:pos x="T0" y="T1"/>
                </a:cxn>
                <a:cxn ang="T11">
                  <a:pos x="T2" y="T3"/>
                </a:cxn>
                <a:cxn ang="T12">
                  <a:pos x="T4" y="T5"/>
                </a:cxn>
                <a:cxn ang="T13">
                  <a:pos x="T6" y="T7"/>
                </a:cxn>
                <a:cxn ang="T14">
                  <a:pos x="T8" y="T9"/>
                </a:cxn>
              </a:cxnLst>
              <a:rect l="T15" t="T16" r="T17" b="T18"/>
              <a:pathLst>
                <a:path w="59" h="57">
                  <a:moveTo>
                    <a:pt x="58" y="56"/>
                  </a:moveTo>
                  <a:lnTo>
                    <a:pt x="0" y="56"/>
                  </a:lnTo>
                  <a:lnTo>
                    <a:pt x="0" y="0"/>
                  </a:lnTo>
                  <a:lnTo>
                    <a:pt x="58" y="0"/>
                  </a:lnTo>
                  <a:lnTo>
                    <a:pt x="58" y="56"/>
                  </a:lnTo>
                </a:path>
              </a:pathLst>
            </a:custGeom>
            <a:solidFill>
              <a:srgbClr val="A0A0A0"/>
            </a:solidFill>
            <a:ln w="12700" cap="rnd">
              <a:solidFill>
                <a:srgbClr val="A0A0A0"/>
              </a:solidFill>
              <a:round/>
              <a:headEnd/>
              <a:tailEnd/>
            </a:ln>
          </p:spPr>
          <p:txBody>
            <a:bodyPr/>
            <a:lstStyle/>
            <a:p>
              <a:endParaRPr lang="en-US"/>
            </a:p>
          </p:txBody>
        </p:sp>
        <p:sp>
          <p:nvSpPr>
            <p:cNvPr id="1108" name="Freeform 1138"/>
            <p:cNvSpPr>
              <a:spLocks/>
            </p:cNvSpPr>
            <p:nvPr/>
          </p:nvSpPr>
          <p:spPr bwMode="auto">
            <a:xfrm>
              <a:off x="5104" y="2553"/>
              <a:ext cx="64" cy="73"/>
            </a:xfrm>
            <a:custGeom>
              <a:avLst/>
              <a:gdLst>
                <a:gd name="T0" fmla="*/ 63 w 64"/>
                <a:gd name="T1" fmla="*/ 72 h 73"/>
                <a:gd name="T2" fmla="*/ 0 w 64"/>
                <a:gd name="T3" fmla="*/ 72 h 73"/>
                <a:gd name="T4" fmla="*/ 0 w 64"/>
                <a:gd name="T5" fmla="*/ 0 h 73"/>
                <a:gd name="T6" fmla="*/ 63 w 64"/>
                <a:gd name="T7" fmla="*/ 0 h 73"/>
                <a:gd name="T8" fmla="*/ 63 w 64"/>
                <a:gd name="T9" fmla="*/ 72 h 73"/>
                <a:gd name="T10" fmla="*/ 0 60000 65536"/>
                <a:gd name="T11" fmla="*/ 0 60000 65536"/>
                <a:gd name="T12" fmla="*/ 0 60000 65536"/>
                <a:gd name="T13" fmla="*/ 0 60000 65536"/>
                <a:gd name="T14" fmla="*/ 0 60000 65536"/>
                <a:gd name="T15" fmla="*/ 0 w 64"/>
                <a:gd name="T16" fmla="*/ 0 h 73"/>
                <a:gd name="T17" fmla="*/ 64 w 64"/>
                <a:gd name="T18" fmla="*/ 73 h 73"/>
              </a:gdLst>
              <a:ahLst/>
              <a:cxnLst>
                <a:cxn ang="T10">
                  <a:pos x="T0" y="T1"/>
                </a:cxn>
                <a:cxn ang="T11">
                  <a:pos x="T2" y="T3"/>
                </a:cxn>
                <a:cxn ang="T12">
                  <a:pos x="T4" y="T5"/>
                </a:cxn>
                <a:cxn ang="T13">
                  <a:pos x="T6" y="T7"/>
                </a:cxn>
                <a:cxn ang="T14">
                  <a:pos x="T8" y="T9"/>
                </a:cxn>
              </a:cxnLst>
              <a:rect l="T15" t="T16" r="T17" b="T18"/>
              <a:pathLst>
                <a:path w="64" h="73">
                  <a:moveTo>
                    <a:pt x="63" y="72"/>
                  </a:moveTo>
                  <a:lnTo>
                    <a:pt x="0" y="72"/>
                  </a:lnTo>
                  <a:lnTo>
                    <a:pt x="0" y="0"/>
                  </a:lnTo>
                  <a:lnTo>
                    <a:pt x="63" y="0"/>
                  </a:lnTo>
                  <a:lnTo>
                    <a:pt x="63" y="72"/>
                  </a:lnTo>
                </a:path>
              </a:pathLst>
            </a:custGeom>
            <a:solidFill>
              <a:srgbClr val="A0A0A0"/>
            </a:solidFill>
            <a:ln w="12700" cap="rnd">
              <a:solidFill>
                <a:srgbClr val="A0A0A0"/>
              </a:solidFill>
              <a:round/>
              <a:headEnd/>
              <a:tailEnd/>
            </a:ln>
          </p:spPr>
          <p:txBody>
            <a:bodyPr/>
            <a:lstStyle/>
            <a:p>
              <a:endParaRPr lang="en-US"/>
            </a:p>
          </p:txBody>
        </p:sp>
        <p:sp>
          <p:nvSpPr>
            <p:cNvPr id="1109" name="Freeform 1139"/>
            <p:cNvSpPr>
              <a:spLocks/>
            </p:cNvSpPr>
            <p:nvPr/>
          </p:nvSpPr>
          <p:spPr bwMode="auto">
            <a:xfrm>
              <a:off x="5172" y="2591"/>
              <a:ext cx="26" cy="29"/>
            </a:xfrm>
            <a:custGeom>
              <a:avLst/>
              <a:gdLst>
                <a:gd name="T0" fmla="*/ 25 w 26"/>
                <a:gd name="T1" fmla="*/ 28 h 29"/>
                <a:gd name="T2" fmla="*/ 0 w 26"/>
                <a:gd name="T3" fmla="*/ 28 h 29"/>
                <a:gd name="T4" fmla="*/ 0 w 26"/>
                <a:gd name="T5" fmla="*/ 0 h 29"/>
                <a:gd name="T6" fmla="*/ 25 w 26"/>
                <a:gd name="T7" fmla="*/ 0 h 29"/>
                <a:gd name="T8" fmla="*/ 25 w 26"/>
                <a:gd name="T9" fmla="*/ 28 h 29"/>
                <a:gd name="T10" fmla="*/ 0 60000 65536"/>
                <a:gd name="T11" fmla="*/ 0 60000 65536"/>
                <a:gd name="T12" fmla="*/ 0 60000 65536"/>
                <a:gd name="T13" fmla="*/ 0 60000 65536"/>
                <a:gd name="T14" fmla="*/ 0 60000 65536"/>
                <a:gd name="T15" fmla="*/ 0 w 26"/>
                <a:gd name="T16" fmla="*/ 0 h 29"/>
                <a:gd name="T17" fmla="*/ 26 w 26"/>
                <a:gd name="T18" fmla="*/ 29 h 29"/>
              </a:gdLst>
              <a:ahLst/>
              <a:cxnLst>
                <a:cxn ang="T10">
                  <a:pos x="T0" y="T1"/>
                </a:cxn>
                <a:cxn ang="T11">
                  <a:pos x="T2" y="T3"/>
                </a:cxn>
                <a:cxn ang="T12">
                  <a:pos x="T4" y="T5"/>
                </a:cxn>
                <a:cxn ang="T13">
                  <a:pos x="T6" y="T7"/>
                </a:cxn>
                <a:cxn ang="T14">
                  <a:pos x="T8" y="T9"/>
                </a:cxn>
              </a:cxnLst>
              <a:rect l="T15" t="T16" r="T17" b="T18"/>
              <a:pathLst>
                <a:path w="26" h="29">
                  <a:moveTo>
                    <a:pt x="25" y="28"/>
                  </a:moveTo>
                  <a:lnTo>
                    <a:pt x="0" y="28"/>
                  </a:lnTo>
                  <a:lnTo>
                    <a:pt x="0" y="0"/>
                  </a:lnTo>
                  <a:lnTo>
                    <a:pt x="25" y="0"/>
                  </a:lnTo>
                  <a:lnTo>
                    <a:pt x="25" y="28"/>
                  </a:lnTo>
                </a:path>
              </a:pathLst>
            </a:custGeom>
            <a:solidFill>
              <a:srgbClr val="A0A0A0"/>
            </a:solidFill>
            <a:ln w="12700" cap="rnd">
              <a:solidFill>
                <a:srgbClr val="A0A0A0"/>
              </a:solidFill>
              <a:round/>
              <a:headEnd/>
              <a:tailEnd/>
            </a:ln>
          </p:spPr>
          <p:txBody>
            <a:bodyPr/>
            <a:lstStyle/>
            <a:p>
              <a:endParaRPr lang="en-US"/>
            </a:p>
          </p:txBody>
        </p:sp>
        <p:sp>
          <p:nvSpPr>
            <p:cNvPr id="1110" name="Freeform 1140"/>
            <p:cNvSpPr>
              <a:spLocks/>
            </p:cNvSpPr>
            <p:nvPr/>
          </p:nvSpPr>
          <p:spPr bwMode="auto">
            <a:xfrm>
              <a:off x="5156" y="2887"/>
              <a:ext cx="25" cy="28"/>
            </a:xfrm>
            <a:custGeom>
              <a:avLst/>
              <a:gdLst>
                <a:gd name="T0" fmla="*/ 24 w 25"/>
                <a:gd name="T1" fmla="*/ 27 h 28"/>
                <a:gd name="T2" fmla="*/ 0 w 25"/>
                <a:gd name="T3" fmla="*/ 27 h 28"/>
                <a:gd name="T4" fmla="*/ 0 w 25"/>
                <a:gd name="T5" fmla="*/ 0 h 28"/>
                <a:gd name="T6" fmla="*/ 24 w 25"/>
                <a:gd name="T7" fmla="*/ 0 h 28"/>
                <a:gd name="T8" fmla="*/ 24 w 25"/>
                <a:gd name="T9" fmla="*/ 27 h 28"/>
                <a:gd name="T10" fmla="*/ 0 60000 65536"/>
                <a:gd name="T11" fmla="*/ 0 60000 65536"/>
                <a:gd name="T12" fmla="*/ 0 60000 65536"/>
                <a:gd name="T13" fmla="*/ 0 60000 65536"/>
                <a:gd name="T14" fmla="*/ 0 60000 65536"/>
                <a:gd name="T15" fmla="*/ 0 w 25"/>
                <a:gd name="T16" fmla="*/ 0 h 28"/>
                <a:gd name="T17" fmla="*/ 25 w 25"/>
                <a:gd name="T18" fmla="*/ 28 h 28"/>
              </a:gdLst>
              <a:ahLst/>
              <a:cxnLst>
                <a:cxn ang="T10">
                  <a:pos x="T0" y="T1"/>
                </a:cxn>
                <a:cxn ang="T11">
                  <a:pos x="T2" y="T3"/>
                </a:cxn>
                <a:cxn ang="T12">
                  <a:pos x="T4" y="T5"/>
                </a:cxn>
                <a:cxn ang="T13">
                  <a:pos x="T6" y="T7"/>
                </a:cxn>
                <a:cxn ang="T14">
                  <a:pos x="T8" y="T9"/>
                </a:cxn>
              </a:cxnLst>
              <a:rect l="T15" t="T16" r="T17" b="T18"/>
              <a:pathLst>
                <a:path w="25" h="28">
                  <a:moveTo>
                    <a:pt x="24" y="27"/>
                  </a:moveTo>
                  <a:lnTo>
                    <a:pt x="0" y="27"/>
                  </a:lnTo>
                  <a:lnTo>
                    <a:pt x="0" y="0"/>
                  </a:lnTo>
                  <a:lnTo>
                    <a:pt x="24" y="0"/>
                  </a:lnTo>
                  <a:lnTo>
                    <a:pt x="24" y="27"/>
                  </a:lnTo>
                </a:path>
              </a:pathLst>
            </a:custGeom>
            <a:solidFill>
              <a:srgbClr val="A0A0A0"/>
            </a:solidFill>
            <a:ln w="12700" cap="rnd">
              <a:solidFill>
                <a:srgbClr val="A0A0A0"/>
              </a:solidFill>
              <a:round/>
              <a:headEnd/>
              <a:tailEnd/>
            </a:ln>
          </p:spPr>
          <p:txBody>
            <a:bodyPr/>
            <a:lstStyle/>
            <a:p>
              <a:endParaRPr lang="en-US"/>
            </a:p>
          </p:txBody>
        </p:sp>
        <p:sp>
          <p:nvSpPr>
            <p:cNvPr id="1111" name="Freeform 1141"/>
            <p:cNvSpPr>
              <a:spLocks/>
            </p:cNvSpPr>
            <p:nvPr/>
          </p:nvSpPr>
          <p:spPr bwMode="auto">
            <a:xfrm>
              <a:off x="5085" y="2704"/>
              <a:ext cx="25" cy="549"/>
            </a:xfrm>
            <a:custGeom>
              <a:avLst/>
              <a:gdLst>
                <a:gd name="T0" fmla="*/ 24 w 25"/>
                <a:gd name="T1" fmla="*/ 548 h 549"/>
                <a:gd name="T2" fmla="*/ 0 w 25"/>
                <a:gd name="T3" fmla="*/ 548 h 549"/>
                <a:gd name="T4" fmla="*/ 0 w 25"/>
                <a:gd name="T5" fmla="*/ 0 h 549"/>
                <a:gd name="T6" fmla="*/ 24 w 25"/>
                <a:gd name="T7" fmla="*/ 0 h 549"/>
                <a:gd name="T8" fmla="*/ 24 w 25"/>
                <a:gd name="T9" fmla="*/ 548 h 549"/>
                <a:gd name="T10" fmla="*/ 0 60000 65536"/>
                <a:gd name="T11" fmla="*/ 0 60000 65536"/>
                <a:gd name="T12" fmla="*/ 0 60000 65536"/>
                <a:gd name="T13" fmla="*/ 0 60000 65536"/>
                <a:gd name="T14" fmla="*/ 0 60000 65536"/>
                <a:gd name="T15" fmla="*/ 0 w 25"/>
                <a:gd name="T16" fmla="*/ 0 h 549"/>
                <a:gd name="T17" fmla="*/ 25 w 25"/>
                <a:gd name="T18" fmla="*/ 549 h 549"/>
              </a:gdLst>
              <a:ahLst/>
              <a:cxnLst>
                <a:cxn ang="T10">
                  <a:pos x="T0" y="T1"/>
                </a:cxn>
                <a:cxn ang="T11">
                  <a:pos x="T2" y="T3"/>
                </a:cxn>
                <a:cxn ang="T12">
                  <a:pos x="T4" y="T5"/>
                </a:cxn>
                <a:cxn ang="T13">
                  <a:pos x="T6" y="T7"/>
                </a:cxn>
                <a:cxn ang="T14">
                  <a:pos x="T8" y="T9"/>
                </a:cxn>
              </a:cxnLst>
              <a:rect l="T15" t="T16" r="T17" b="T18"/>
              <a:pathLst>
                <a:path w="25" h="549">
                  <a:moveTo>
                    <a:pt x="24" y="548"/>
                  </a:moveTo>
                  <a:lnTo>
                    <a:pt x="0" y="548"/>
                  </a:lnTo>
                  <a:lnTo>
                    <a:pt x="0" y="0"/>
                  </a:lnTo>
                  <a:lnTo>
                    <a:pt x="24" y="0"/>
                  </a:lnTo>
                  <a:lnTo>
                    <a:pt x="24" y="548"/>
                  </a:lnTo>
                </a:path>
              </a:pathLst>
            </a:custGeom>
            <a:solidFill>
              <a:srgbClr val="C0C0C0"/>
            </a:solidFill>
            <a:ln w="12700" cap="rnd">
              <a:solidFill>
                <a:srgbClr val="C0C0C0"/>
              </a:solidFill>
              <a:round/>
              <a:headEnd/>
              <a:tailEnd/>
            </a:ln>
          </p:spPr>
          <p:txBody>
            <a:bodyPr/>
            <a:lstStyle/>
            <a:p>
              <a:endParaRPr lang="en-US"/>
            </a:p>
          </p:txBody>
        </p:sp>
        <p:sp>
          <p:nvSpPr>
            <p:cNvPr id="1112" name="Freeform 1142"/>
            <p:cNvSpPr>
              <a:spLocks/>
            </p:cNvSpPr>
            <p:nvPr/>
          </p:nvSpPr>
          <p:spPr bwMode="auto">
            <a:xfrm>
              <a:off x="5080" y="2704"/>
              <a:ext cx="35" cy="40"/>
            </a:xfrm>
            <a:custGeom>
              <a:avLst/>
              <a:gdLst>
                <a:gd name="T0" fmla="*/ 34 w 35"/>
                <a:gd name="T1" fmla="*/ 39 h 40"/>
                <a:gd name="T2" fmla="*/ 0 w 35"/>
                <a:gd name="T3" fmla="*/ 39 h 40"/>
                <a:gd name="T4" fmla="*/ 0 w 35"/>
                <a:gd name="T5" fmla="*/ 0 h 40"/>
                <a:gd name="T6" fmla="*/ 34 w 35"/>
                <a:gd name="T7" fmla="*/ 0 h 40"/>
                <a:gd name="T8" fmla="*/ 34 w 35"/>
                <a:gd name="T9" fmla="*/ 39 h 40"/>
                <a:gd name="T10" fmla="*/ 0 60000 65536"/>
                <a:gd name="T11" fmla="*/ 0 60000 65536"/>
                <a:gd name="T12" fmla="*/ 0 60000 65536"/>
                <a:gd name="T13" fmla="*/ 0 60000 65536"/>
                <a:gd name="T14" fmla="*/ 0 60000 65536"/>
                <a:gd name="T15" fmla="*/ 0 w 35"/>
                <a:gd name="T16" fmla="*/ 0 h 40"/>
                <a:gd name="T17" fmla="*/ 35 w 35"/>
                <a:gd name="T18" fmla="*/ 40 h 40"/>
              </a:gdLst>
              <a:ahLst/>
              <a:cxnLst>
                <a:cxn ang="T10">
                  <a:pos x="T0" y="T1"/>
                </a:cxn>
                <a:cxn ang="T11">
                  <a:pos x="T2" y="T3"/>
                </a:cxn>
                <a:cxn ang="T12">
                  <a:pos x="T4" y="T5"/>
                </a:cxn>
                <a:cxn ang="T13">
                  <a:pos x="T6" y="T7"/>
                </a:cxn>
                <a:cxn ang="T14">
                  <a:pos x="T8" y="T9"/>
                </a:cxn>
              </a:cxnLst>
              <a:rect l="T15" t="T16" r="T17" b="T18"/>
              <a:pathLst>
                <a:path w="35" h="40">
                  <a:moveTo>
                    <a:pt x="34" y="39"/>
                  </a:moveTo>
                  <a:lnTo>
                    <a:pt x="0" y="39"/>
                  </a:lnTo>
                  <a:lnTo>
                    <a:pt x="0" y="0"/>
                  </a:lnTo>
                  <a:lnTo>
                    <a:pt x="34" y="0"/>
                  </a:lnTo>
                  <a:lnTo>
                    <a:pt x="34" y="39"/>
                  </a:lnTo>
                </a:path>
              </a:pathLst>
            </a:custGeom>
            <a:solidFill>
              <a:srgbClr val="A0A0A0"/>
            </a:solidFill>
            <a:ln w="12700" cap="rnd">
              <a:solidFill>
                <a:srgbClr val="A0A0A0"/>
              </a:solidFill>
              <a:round/>
              <a:headEnd/>
              <a:tailEnd/>
            </a:ln>
          </p:spPr>
          <p:txBody>
            <a:bodyPr/>
            <a:lstStyle/>
            <a:p>
              <a:endParaRPr lang="en-US"/>
            </a:p>
          </p:txBody>
        </p:sp>
        <p:sp>
          <p:nvSpPr>
            <p:cNvPr id="1113" name="Freeform 1143"/>
            <p:cNvSpPr>
              <a:spLocks/>
            </p:cNvSpPr>
            <p:nvPr/>
          </p:nvSpPr>
          <p:spPr bwMode="auto">
            <a:xfrm>
              <a:off x="5080" y="2951"/>
              <a:ext cx="35" cy="42"/>
            </a:xfrm>
            <a:custGeom>
              <a:avLst/>
              <a:gdLst>
                <a:gd name="T0" fmla="*/ 34 w 35"/>
                <a:gd name="T1" fmla="*/ 41 h 42"/>
                <a:gd name="T2" fmla="*/ 0 w 35"/>
                <a:gd name="T3" fmla="*/ 41 h 42"/>
                <a:gd name="T4" fmla="*/ 0 w 35"/>
                <a:gd name="T5" fmla="*/ 0 h 42"/>
                <a:gd name="T6" fmla="*/ 34 w 35"/>
                <a:gd name="T7" fmla="*/ 0 h 42"/>
                <a:gd name="T8" fmla="*/ 34 w 35"/>
                <a:gd name="T9" fmla="*/ 41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34" y="41"/>
                  </a:moveTo>
                  <a:lnTo>
                    <a:pt x="0" y="41"/>
                  </a:lnTo>
                  <a:lnTo>
                    <a:pt x="0" y="0"/>
                  </a:lnTo>
                  <a:lnTo>
                    <a:pt x="34" y="0"/>
                  </a:lnTo>
                  <a:lnTo>
                    <a:pt x="34" y="41"/>
                  </a:lnTo>
                </a:path>
              </a:pathLst>
            </a:custGeom>
            <a:solidFill>
              <a:srgbClr val="A0A0A0"/>
            </a:solidFill>
            <a:ln w="12700" cap="rnd">
              <a:solidFill>
                <a:srgbClr val="A0A0A0"/>
              </a:solidFill>
              <a:round/>
              <a:headEnd/>
              <a:tailEnd/>
            </a:ln>
          </p:spPr>
          <p:txBody>
            <a:bodyPr/>
            <a:lstStyle/>
            <a:p>
              <a:endParaRPr lang="en-US"/>
            </a:p>
          </p:txBody>
        </p:sp>
        <p:sp>
          <p:nvSpPr>
            <p:cNvPr id="1114" name="Freeform 1144"/>
            <p:cNvSpPr>
              <a:spLocks/>
            </p:cNvSpPr>
            <p:nvPr/>
          </p:nvSpPr>
          <p:spPr bwMode="auto">
            <a:xfrm>
              <a:off x="5084" y="1999"/>
              <a:ext cx="84" cy="61"/>
            </a:xfrm>
            <a:custGeom>
              <a:avLst/>
              <a:gdLst>
                <a:gd name="T0" fmla="*/ 83 w 84"/>
                <a:gd name="T1" fmla="*/ 60 h 61"/>
                <a:gd name="T2" fmla="*/ 83 w 84"/>
                <a:gd name="T3" fmla="*/ 0 h 61"/>
                <a:gd name="T4" fmla="*/ 0 w 84"/>
                <a:gd name="T5" fmla="*/ 0 h 61"/>
                <a:gd name="T6" fmla="*/ 26 w 84"/>
                <a:gd name="T7" fmla="*/ 60 h 61"/>
                <a:gd name="T8" fmla="*/ 0 60000 65536"/>
                <a:gd name="T9" fmla="*/ 0 60000 65536"/>
                <a:gd name="T10" fmla="*/ 0 60000 65536"/>
                <a:gd name="T11" fmla="*/ 0 60000 65536"/>
                <a:gd name="T12" fmla="*/ 0 w 84"/>
                <a:gd name="T13" fmla="*/ 0 h 61"/>
                <a:gd name="T14" fmla="*/ 84 w 84"/>
                <a:gd name="T15" fmla="*/ 61 h 61"/>
              </a:gdLst>
              <a:ahLst/>
              <a:cxnLst>
                <a:cxn ang="T8">
                  <a:pos x="T0" y="T1"/>
                </a:cxn>
                <a:cxn ang="T9">
                  <a:pos x="T2" y="T3"/>
                </a:cxn>
                <a:cxn ang="T10">
                  <a:pos x="T4" y="T5"/>
                </a:cxn>
                <a:cxn ang="T11">
                  <a:pos x="T6" y="T7"/>
                </a:cxn>
              </a:cxnLst>
              <a:rect l="T12" t="T13" r="T14" b="T15"/>
              <a:pathLst>
                <a:path w="84" h="61">
                  <a:moveTo>
                    <a:pt x="83" y="60"/>
                  </a:moveTo>
                  <a:lnTo>
                    <a:pt x="83" y="0"/>
                  </a:lnTo>
                  <a:lnTo>
                    <a:pt x="0" y="0"/>
                  </a:lnTo>
                  <a:lnTo>
                    <a:pt x="26" y="60"/>
                  </a:lnTo>
                </a:path>
              </a:pathLst>
            </a:custGeom>
            <a:noFill/>
            <a:ln w="12700" cap="rnd">
              <a:solidFill>
                <a:srgbClr val="808080"/>
              </a:solidFill>
              <a:round/>
              <a:headEnd type="none" w="sm" len="sm"/>
              <a:tailEnd type="none" w="sm" len="sm"/>
            </a:ln>
          </p:spPr>
          <p:txBody>
            <a:bodyPr/>
            <a:lstStyle/>
            <a:p>
              <a:endParaRPr lang="en-US"/>
            </a:p>
          </p:txBody>
        </p:sp>
        <p:sp>
          <p:nvSpPr>
            <p:cNvPr id="1115" name="Freeform 1145"/>
            <p:cNvSpPr>
              <a:spLocks/>
            </p:cNvSpPr>
            <p:nvPr/>
          </p:nvSpPr>
          <p:spPr bwMode="auto">
            <a:xfrm>
              <a:off x="5135" y="2008"/>
              <a:ext cx="32" cy="53"/>
            </a:xfrm>
            <a:custGeom>
              <a:avLst/>
              <a:gdLst>
                <a:gd name="T0" fmla="*/ 31 w 32"/>
                <a:gd name="T1" fmla="*/ 52 h 53"/>
                <a:gd name="T2" fmla="*/ 14 w 32"/>
                <a:gd name="T3" fmla="*/ 0 h 53"/>
                <a:gd name="T4" fmla="*/ 0 w 32"/>
                <a:gd name="T5" fmla="*/ 48 h 53"/>
                <a:gd name="T6" fmla="*/ 0 60000 65536"/>
                <a:gd name="T7" fmla="*/ 0 60000 65536"/>
                <a:gd name="T8" fmla="*/ 0 60000 65536"/>
                <a:gd name="T9" fmla="*/ 0 w 32"/>
                <a:gd name="T10" fmla="*/ 0 h 53"/>
                <a:gd name="T11" fmla="*/ 32 w 32"/>
                <a:gd name="T12" fmla="*/ 53 h 53"/>
              </a:gdLst>
              <a:ahLst/>
              <a:cxnLst>
                <a:cxn ang="T6">
                  <a:pos x="T0" y="T1"/>
                </a:cxn>
                <a:cxn ang="T7">
                  <a:pos x="T2" y="T3"/>
                </a:cxn>
                <a:cxn ang="T8">
                  <a:pos x="T4" y="T5"/>
                </a:cxn>
              </a:cxnLst>
              <a:rect l="T9" t="T10" r="T11" b="T12"/>
              <a:pathLst>
                <a:path w="32" h="53">
                  <a:moveTo>
                    <a:pt x="31" y="52"/>
                  </a:moveTo>
                  <a:lnTo>
                    <a:pt x="14" y="0"/>
                  </a:lnTo>
                  <a:lnTo>
                    <a:pt x="0" y="48"/>
                  </a:lnTo>
                </a:path>
              </a:pathLst>
            </a:custGeom>
            <a:noFill/>
            <a:ln w="12700" cap="rnd">
              <a:solidFill>
                <a:srgbClr val="808080"/>
              </a:solidFill>
              <a:round/>
              <a:headEnd type="none" w="sm" len="sm"/>
              <a:tailEnd type="none" w="sm" len="sm"/>
            </a:ln>
          </p:spPr>
          <p:txBody>
            <a:bodyPr/>
            <a:lstStyle/>
            <a:p>
              <a:endParaRPr lang="en-US"/>
            </a:p>
          </p:txBody>
        </p:sp>
        <p:sp>
          <p:nvSpPr>
            <p:cNvPr id="1116" name="Line 1146"/>
            <p:cNvSpPr>
              <a:spLocks noChangeShapeType="1"/>
            </p:cNvSpPr>
            <p:nvPr/>
          </p:nvSpPr>
          <p:spPr bwMode="auto">
            <a:xfrm flipH="1">
              <a:off x="5087" y="2008"/>
              <a:ext cx="80" cy="0"/>
            </a:xfrm>
            <a:prstGeom prst="line">
              <a:avLst/>
            </a:prstGeom>
            <a:noFill/>
            <a:ln w="12700">
              <a:solidFill>
                <a:srgbClr val="808080"/>
              </a:solidFill>
              <a:round/>
              <a:headEnd type="none" w="sm" len="sm"/>
              <a:tailEnd type="none" w="sm" len="sm"/>
            </a:ln>
          </p:spPr>
          <p:txBody>
            <a:bodyPr wrap="none" anchor="ctr"/>
            <a:lstStyle/>
            <a:p>
              <a:endParaRPr lang="en-US"/>
            </a:p>
          </p:txBody>
        </p:sp>
        <p:sp>
          <p:nvSpPr>
            <p:cNvPr id="1117" name="Freeform 1147"/>
            <p:cNvSpPr>
              <a:spLocks/>
            </p:cNvSpPr>
            <p:nvPr/>
          </p:nvSpPr>
          <p:spPr bwMode="auto">
            <a:xfrm>
              <a:off x="5109" y="2008"/>
              <a:ext cx="27" cy="51"/>
            </a:xfrm>
            <a:custGeom>
              <a:avLst/>
              <a:gdLst>
                <a:gd name="T0" fmla="*/ 26 w 27"/>
                <a:gd name="T1" fmla="*/ 50 h 51"/>
                <a:gd name="T2" fmla="*/ 0 w 27"/>
                <a:gd name="T3" fmla="*/ 0 h 51"/>
                <a:gd name="T4" fmla="*/ 0 w 27"/>
                <a:gd name="T5" fmla="*/ 50 h 51"/>
                <a:gd name="T6" fmla="*/ 0 60000 65536"/>
                <a:gd name="T7" fmla="*/ 0 60000 65536"/>
                <a:gd name="T8" fmla="*/ 0 60000 65536"/>
                <a:gd name="T9" fmla="*/ 0 w 27"/>
                <a:gd name="T10" fmla="*/ 0 h 51"/>
                <a:gd name="T11" fmla="*/ 27 w 27"/>
                <a:gd name="T12" fmla="*/ 51 h 51"/>
              </a:gdLst>
              <a:ahLst/>
              <a:cxnLst>
                <a:cxn ang="T6">
                  <a:pos x="T0" y="T1"/>
                </a:cxn>
                <a:cxn ang="T7">
                  <a:pos x="T2" y="T3"/>
                </a:cxn>
                <a:cxn ang="T8">
                  <a:pos x="T4" y="T5"/>
                </a:cxn>
              </a:cxnLst>
              <a:rect l="T9" t="T10" r="T11" b="T12"/>
              <a:pathLst>
                <a:path w="27" h="51">
                  <a:moveTo>
                    <a:pt x="26" y="50"/>
                  </a:moveTo>
                  <a:lnTo>
                    <a:pt x="0" y="0"/>
                  </a:lnTo>
                  <a:lnTo>
                    <a:pt x="0" y="50"/>
                  </a:lnTo>
                </a:path>
              </a:pathLst>
            </a:custGeom>
            <a:noFill/>
            <a:ln w="12700" cap="rnd">
              <a:solidFill>
                <a:srgbClr val="808080"/>
              </a:solidFill>
              <a:round/>
              <a:headEnd type="none" w="sm" len="sm"/>
              <a:tailEnd type="none" w="sm" len="sm"/>
            </a:ln>
          </p:spPr>
          <p:txBody>
            <a:bodyPr/>
            <a:lstStyle/>
            <a:p>
              <a:endParaRPr lang="en-US"/>
            </a:p>
          </p:txBody>
        </p:sp>
        <p:sp>
          <p:nvSpPr>
            <p:cNvPr id="1118" name="Freeform 1148"/>
            <p:cNvSpPr>
              <a:spLocks/>
            </p:cNvSpPr>
            <p:nvPr/>
          </p:nvSpPr>
          <p:spPr bwMode="auto">
            <a:xfrm>
              <a:off x="5138" y="2028"/>
              <a:ext cx="30" cy="32"/>
            </a:xfrm>
            <a:custGeom>
              <a:avLst/>
              <a:gdLst>
                <a:gd name="T0" fmla="*/ 29 w 30"/>
                <a:gd name="T1" fmla="*/ 28 h 32"/>
                <a:gd name="T2" fmla="*/ 15 w 30"/>
                <a:gd name="T3" fmla="*/ 0 h 32"/>
                <a:gd name="T4" fmla="*/ 0 w 30"/>
                <a:gd name="T5" fmla="*/ 31 h 32"/>
                <a:gd name="T6" fmla="*/ 4 w 30"/>
                <a:gd name="T7" fmla="*/ 30 h 32"/>
                <a:gd name="T8" fmla="*/ 15 w 30"/>
                <a:gd name="T9" fmla="*/ 10 h 32"/>
                <a:gd name="T10" fmla="*/ 24 w 30"/>
                <a:gd name="T11" fmla="*/ 31 h 32"/>
                <a:gd name="T12" fmla="*/ 29 w 30"/>
                <a:gd name="T13" fmla="*/ 28 h 32"/>
                <a:gd name="T14" fmla="*/ 0 60000 65536"/>
                <a:gd name="T15" fmla="*/ 0 60000 65536"/>
                <a:gd name="T16" fmla="*/ 0 60000 65536"/>
                <a:gd name="T17" fmla="*/ 0 60000 65536"/>
                <a:gd name="T18" fmla="*/ 0 60000 65536"/>
                <a:gd name="T19" fmla="*/ 0 60000 65536"/>
                <a:gd name="T20" fmla="*/ 0 60000 65536"/>
                <a:gd name="T21" fmla="*/ 0 w 30"/>
                <a:gd name="T22" fmla="*/ 0 h 32"/>
                <a:gd name="T23" fmla="*/ 30 w 30"/>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2">
                  <a:moveTo>
                    <a:pt x="29" y="28"/>
                  </a:moveTo>
                  <a:lnTo>
                    <a:pt x="15" y="0"/>
                  </a:lnTo>
                  <a:lnTo>
                    <a:pt x="0" y="31"/>
                  </a:lnTo>
                  <a:lnTo>
                    <a:pt x="4" y="30"/>
                  </a:lnTo>
                  <a:lnTo>
                    <a:pt x="15" y="10"/>
                  </a:lnTo>
                  <a:lnTo>
                    <a:pt x="24" y="31"/>
                  </a:lnTo>
                  <a:lnTo>
                    <a:pt x="29" y="28"/>
                  </a:lnTo>
                </a:path>
              </a:pathLst>
            </a:custGeom>
            <a:solidFill>
              <a:srgbClr val="C0C080"/>
            </a:solidFill>
            <a:ln w="12700" cap="rnd">
              <a:solidFill>
                <a:srgbClr val="A0A0A0"/>
              </a:solidFill>
              <a:round/>
              <a:headEnd/>
              <a:tailEnd/>
            </a:ln>
          </p:spPr>
          <p:txBody>
            <a:bodyPr/>
            <a:lstStyle/>
            <a:p>
              <a:endParaRPr lang="en-US"/>
            </a:p>
          </p:txBody>
        </p:sp>
        <p:sp>
          <p:nvSpPr>
            <p:cNvPr id="1119" name="Freeform 1149"/>
            <p:cNvSpPr>
              <a:spLocks/>
            </p:cNvSpPr>
            <p:nvPr/>
          </p:nvSpPr>
          <p:spPr bwMode="auto">
            <a:xfrm>
              <a:off x="5176" y="2417"/>
              <a:ext cx="23" cy="466"/>
            </a:xfrm>
            <a:custGeom>
              <a:avLst/>
              <a:gdLst>
                <a:gd name="T0" fmla="*/ 22 w 23"/>
                <a:gd name="T1" fmla="*/ 22 h 466"/>
                <a:gd name="T2" fmla="*/ 22 w 23"/>
                <a:gd name="T3" fmla="*/ 0 h 466"/>
                <a:gd name="T4" fmla="*/ 0 w 23"/>
                <a:gd name="T5" fmla="*/ 0 h 466"/>
                <a:gd name="T6" fmla="*/ 0 w 23"/>
                <a:gd name="T7" fmla="*/ 191 h 466"/>
                <a:gd name="T8" fmla="*/ 0 w 23"/>
                <a:gd name="T9" fmla="*/ 465 h 466"/>
                <a:gd name="T10" fmla="*/ 0 60000 65536"/>
                <a:gd name="T11" fmla="*/ 0 60000 65536"/>
                <a:gd name="T12" fmla="*/ 0 60000 65536"/>
                <a:gd name="T13" fmla="*/ 0 60000 65536"/>
                <a:gd name="T14" fmla="*/ 0 60000 65536"/>
                <a:gd name="T15" fmla="*/ 0 w 23"/>
                <a:gd name="T16" fmla="*/ 0 h 466"/>
                <a:gd name="T17" fmla="*/ 23 w 23"/>
                <a:gd name="T18" fmla="*/ 466 h 466"/>
              </a:gdLst>
              <a:ahLst/>
              <a:cxnLst>
                <a:cxn ang="T10">
                  <a:pos x="T0" y="T1"/>
                </a:cxn>
                <a:cxn ang="T11">
                  <a:pos x="T2" y="T3"/>
                </a:cxn>
                <a:cxn ang="T12">
                  <a:pos x="T4" y="T5"/>
                </a:cxn>
                <a:cxn ang="T13">
                  <a:pos x="T6" y="T7"/>
                </a:cxn>
                <a:cxn ang="T14">
                  <a:pos x="T8" y="T9"/>
                </a:cxn>
              </a:cxnLst>
              <a:rect l="T15" t="T16" r="T17" b="T18"/>
              <a:pathLst>
                <a:path w="23" h="466">
                  <a:moveTo>
                    <a:pt x="22" y="22"/>
                  </a:moveTo>
                  <a:lnTo>
                    <a:pt x="22" y="0"/>
                  </a:lnTo>
                  <a:lnTo>
                    <a:pt x="0" y="0"/>
                  </a:lnTo>
                  <a:lnTo>
                    <a:pt x="0" y="191"/>
                  </a:lnTo>
                  <a:lnTo>
                    <a:pt x="0" y="465"/>
                  </a:lnTo>
                </a:path>
              </a:pathLst>
            </a:custGeom>
            <a:noFill/>
            <a:ln w="12700" cap="rnd">
              <a:solidFill>
                <a:srgbClr val="A0A0A0"/>
              </a:solidFill>
              <a:round/>
              <a:headEnd type="none" w="sm" len="sm"/>
              <a:tailEnd type="none" w="sm" len="sm"/>
            </a:ln>
          </p:spPr>
          <p:txBody>
            <a:bodyPr/>
            <a:lstStyle/>
            <a:p>
              <a:endParaRPr lang="en-US"/>
            </a:p>
          </p:txBody>
        </p:sp>
        <p:sp>
          <p:nvSpPr>
            <p:cNvPr id="1120" name="Line 1150"/>
            <p:cNvSpPr>
              <a:spLocks noChangeShapeType="1"/>
            </p:cNvSpPr>
            <p:nvPr/>
          </p:nvSpPr>
          <p:spPr bwMode="auto">
            <a:xfrm>
              <a:off x="5070" y="2662"/>
              <a:ext cx="15" cy="42"/>
            </a:xfrm>
            <a:prstGeom prst="line">
              <a:avLst/>
            </a:prstGeom>
            <a:noFill/>
            <a:ln w="12700">
              <a:solidFill>
                <a:srgbClr val="808080"/>
              </a:solidFill>
              <a:round/>
              <a:headEnd type="none" w="sm" len="sm"/>
              <a:tailEnd type="none" w="sm" len="sm"/>
            </a:ln>
          </p:spPr>
          <p:txBody>
            <a:bodyPr wrap="none" anchor="ctr"/>
            <a:lstStyle/>
            <a:p>
              <a:endParaRPr lang="en-US"/>
            </a:p>
          </p:txBody>
        </p:sp>
        <p:sp>
          <p:nvSpPr>
            <p:cNvPr id="1121" name="Freeform 1151"/>
            <p:cNvSpPr>
              <a:spLocks/>
            </p:cNvSpPr>
            <p:nvPr/>
          </p:nvSpPr>
          <p:spPr bwMode="auto">
            <a:xfrm>
              <a:off x="5181" y="2989"/>
              <a:ext cx="436" cy="756"/>
            </a:xfrm>
            <a:custGeom>
              <a:avLst/>
              <a:gdLst>
                <a:gd name="T0" fmla="*/ 0 w 436"/>
                <a:gd name="T1" fmla="*/ 4 h 756"/>
                <a:gd name="T2" fmla="*/ 210 w 436"/>
                <a:gd name="T3" fmla="*/ 38 h 756"/>
                <a:gd name="T4" fmla="*/ 428 w 436"/>
                <a:gd name="T5" fmla="*/ 4 h 756"/>
                <a:gd name="T6" fmla="*/ 435 w 436"/>
                <a:gd name="T7" fmla="*/ 0 h 756"/>
                <a:gd name="T8" fmla="*/ 435 w 436"/>
                <a:gd name="T9" fmla="*/ 706 h 756"/>
                <a:gd name="T10" fmla="*/ 435 w 436"/>
                <a:gd name="T11" fmla="*/ 714 h 756"/>
                <a:gd name="T12" fmla="*/ 218 w 436"/>
                <a:gd name="T13" fmla="*/ 755 h 756"/>
                <a:gd name="T14" fmla="*/ 2 w 436"/>
                <a:gd name="T15" fmla="*/ 713 h 756"/>
                <a:gd name="T16" fmla="*/ 2 w 436"/>
                <a:gd name="T17" fmla="*/ 688 h 756"/>
                <a:gd name="T18" fmla="*/ 2 w 436"/>
                <a:gd name="T19" fmla="*/ 27 h 756"/>
                <a:gd name="T20" fmla="*/ 0 w 436"/>
                <a:gd name="T21" fmla="*/ 4 h 7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6"/>
                <a:gd name="T34" fmla="*/ 0 h 756"/>
                <a:gd name="T35" fmla="*/ 436 w 436"/>
                <a:gd name="T36" fmla="*/ 756 h 7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6" h="756">
                  <a:moveTo>
                    <a:pt x="0" y="4"/>
                  </a:moveTo>
                  <a:lnTo>
                    <a:pt x="210" y="38"/>
                  </a:lnTo>
                  <a:lnTo>
                    <a:pt x="428" y="4"/>
                  </a:lnTo>
                  <a:lnTo>
                    <a:pt x="435" y="0"/>
                  </a:lnTo>
                  <a:lnTo>
                    <a:pt x="435" y="706"/>
                  </a:lnTo>
                  <a:lnTo>
                    <a:pt x="435" y="714"/>
                  </a:lnTo>
                  <a:lnTo>
                    <a:pt x="218" y="755"/>
                  </a:lnTo>
                  <a:lnTo>
                    <a:pt x="2" y="713"/>
                  </a:lnTo>
                  <a:lnTo>
                    <a:pt x="2" y="688"/>
                  </a:lnTo>
                  <a:lnTo>
                    <a:pt x="2" y="27"/>
                  </a:lnTo>
                  <a:lnTo>
                    <a:pt x="0" y="4"/>
                  </a:lnTo>
                </a:path>
              </a:pathLst>
            </a:custGeom>
            <a:solidFill>
              <a:srgbClr val="C0C0C0"/>
            </a:solidFill>
            <a:ln w="12700" cap="rnd">
              <a:solidFill>
                <a:srgbClr val="A0A0A0"/>
              </a:solidFill>
              <a:round/>
              <a:headEnd/>
              <a:tailEnd/>
            </a:ln>
          </p:spPr>
          <p:txBody>
            <a:bodyPr/>
            <a:lstStyle/>
            <a:p>
              <a:endParaRPr lang="en-US"/>
            </a:p>
          </p:txBody>
        </p:sp>
        <p:sp>
          <p:nvSpPr>
            <p:cNvPr id="1122" name="Oval 1152"/>
            <p:cNvSpPr>
              <a:spLocks noChangeArrowheads="1"/>
            </p:cNvSpPr>
            <p:nvPr/>
          </p:nvSpPr>
          <p:spPr bwMode="auto">
            <a:xfrm>
              <a:off x="5185" y="2943"/>
              <a:ext cx="417" cy="71"/>
            </a:xfrm>
            <a:prstGeom prst="ellipse">
              <a:avLst/>
            </a:prstGeom>
            <a:solidFill>
              <a:srgbClr val="404040"/>
            </a:solidFill>
            <a:ln w="12700">
              <a:solidFill>
                <a:srgbClr val="A0A0A0"/>
              </a:solidFill>
              <a:round/>
              <a:headEnd/>
              <a:tailEnd/>
            </a:ln>
          </p:spPr>
          <p:txBody>
            <a:bodyPr wrap="none" anchor="ctr"/>
            <a:lstStyle/>
            <a:p>
              <a:pPr eaLnBrk="1" hangingPunct="1"/>
              <a:endParaRPr lang="en-US" altLang="en-US" sz="2400">
                <a:ea typeface="MS PGothic" pitchFamily="34" charset="-128"/>
              </a:endParaRPr>
            </a:p>
          </p:txBody>
        </p:sp>
        <p:sp>
          <p:nvSpPr>
            <p:cNvPr id="1123" name="Freeform 1153"/>
            <p:cNvSpPr>
              <a:spLocks/>
            </p:cNvSpPr>
            <p:nvPr/>
          </p:nvSpPr>
          <p:spPr bwMode="auto">
            <a:xfrm>
              <a:off x="4946" y="3156"/>
              <a:ext cx="324" cy="488"/>
            </a:xfrm>
            <a:custGeom>
              <a:avLst/>
              <a:gdLst>
                <a:gd name="T0" fmla="*/ 0 w 324"/>
                <a:gd name="T1" fmla="*/ 3 h 488"/>
                <a:gd name="T2" fmla="*/ 155 w 324"/>
                <a:gd name="T3" fmla="*/ 23 h 488"/>
                <a:gd name="T4" fmla="*/ 234 w 324"/>
                <a:gd name="T5" fmla="*/ 19 h 488"/>
                <a:gd name="T6" fmla="*/ 316 w 324"/>
                <a:gd name="T7" fmla="*/ 3 h 488"/>
                <a:gd name="T8" fmla="*/ 323 w 324"/>
                <a:gd name="T9" fmla="*/ 0 h 488"/>
                <a:gd name="T10" fmla="*/ 323 w 324"/>
                <a:gd name="T11" fmla="*/ 455 h 488"/>
                <a:gd name="T12" fmla="*/ 323 w 324"/>
                <a:gd name="T13" fmla="*/ 460 h 488"/>
                <a:gd name="T14" fmla="*/ 162 w 324"/>
                <a:gd name="T15" fmla="*/ 487 h 488"/>
                <a:gd name="T16" fmla="*/ 80 w 324"/>
                <a:gd name="T17" fmla="*/ 482 h 488"/>
                <a:gd name="T18" fmla="*/ 1 w 324"/>
                <a:gd name="T19" fmla="*/ 460 h 488"/>
                <a:gd name="T20" fmla="*/ 1 w 324"/>
                <a:gd name="T21" fmla="*/ 443 h 488"/>
                <a:gd name="T22" fmla="*/ 1 w 324"/>
                <a:gd name="T23" fmla="*/ 17 h 488"/>
                <a:gd name="T24" fmla="*/ 0 w 324"/>
                <a:gd name="T25" fmla="*/ 3 h 4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4"/>
                <a:gd name="T40" fmla="*/ 0 h 488"/>
                <a:gd name="T41" fmla="*/ 324 w 324"/>
                <a:gd name="T42" fmla="*/ 488 h 4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4" h="488">
                  <a:moveTo>
                    <a:pt x="0" y="3"/>
                  </a:moveTo>
                  <a:lnTo>
                    <a:pt x="155" y="23"/>
                  </a:lnTo>
                  <a:lnTo>
                    <a:pt x="234" y="19"/>
                  </a:lnTo>
                  <a:lnTo>
                    <a:pt x="316" y="3"/>
                  </a:lnTo>
                  <a:lnTo>
                    <a:pt x="323" y="0"/>
                  </a:lnTo>
                  <a:lnTo>
                    <a:pt x="323" y="455"/>
                  </a:lnTo>
                  <a:lnTo>
                    <a:pt x="323" y="460"/>
                  </a:lnTo>
                  <a:lnTo>
                    <a:pt x="162" y="487"/>
                  </a:lnTo>
                  <a:lnTo>
                    <a:pt x="80" y="482"/>
                  </a:lnTo>
                  <a:lnTo>
                    <a:pt x="1" y="460"/>
                  </a:lnTo>
                  <a:lnTo>
                    <a:pt x="1" y="443"/>
                  </a:lnTo>
                  <a:lnTo>
                    <a:pt x="1" y="17"/>
                  </a:lnTo>
                  <a:lnTo>
                    <a:pt x="0" y="3"/>
                  </a:lnTo>
                </a:path>
              </a:pathLst>
            </a:custGeom>
            <a:solidFill>
              <a:srgbClr val="C0C0C0"/>
            </a:solidFill>
            <a:ln w="12700" cap="rnd">
              <a:solidFill>
                <a:srgbClr val="A0A0A0"/>
              </a:solidFill>
              <a:round/>
              <a:headEnd/>
              <a:tailEnd/>
            </a:ln>
          </p:spPr>
          <p:txBody>
            <a:bodyPr/>
            <a:lstStyle/>
            <a:p>
              <a:endParaRPr lang="en-US"/>
            </a:p>
          </p:txBody>
        </p:sp>
        <p:sp>
          <p:nvSpPr>
            <p:cNvPr id="1124" name="Oval 1154"/>
            <p:cNvSpPr>
              <a:spLocks noChangeArrowheads="1"/>
            </p:cNvSpPr>
            <p:nvPr/>
          </p:nvSpPr>
          <p:spPr bwMode="auto">
            <a:xfrm>
              <a:off x="4952" y="3123"/>
              <a:ext cx="305" cy="45"/>
            </a:xfrm>
            <a:prstGeom prst="ellipse">
              <a:avLst/>
            </a:prstGeom>
            <a:solidFill>
              <a:srgbClr val="404040"/>
            </a:solidFill>
            <a:ln w="12700">
              <a:solidFill>
                <a:srgbClr val="A0A0A0"/>
              </a:solidFill>
              <a:round/>
              <a:headEnd/>
              <a:tailEnd/>
            </a:ln>
          </p:spPr>
          <p:txBody>
            <a:bodyPr wrap="none" anchor="ctr"/>
            <a:lstStyle/>
            <a:p>
              <a:pPr eaLnBrk="1" hangingPunct="1"/>
              <a:endParaRPr lang="en-US" altLang="en-US" sz="2400">
                <a:ea typeface="MS PGothic" pitchFamily="34" charset="-128"/>
              </a:endParaRPr>
            </a:p>
          </p:txBody>
        </p:sp>
        <p:sp>
          <p:nvSpPr>
            <p:cNvPr id="1125" name="Rectangle 1155"/>
            <p:cNvSpPr>
              <a:spLocks noChangeArrowheads="1"/>
            </p:cNvSpPr>
            <p:nvPr/>
          </p:nvSpPr>
          <p:spPr bwMode="auto">
            <a:xfrm>
              <a:off x="3988" y="1458"/>
              <a:ext cx="284" cy="2021"/>
            </a:xfrm>
            <a:prstGeom prst="rect">
              <a:avLst/>
            </a:prstGeom>
            <a:solidFill>
              <a:srgbClr val="808080"/>
            </a:solidFill>
            <a:ln w="12700">
              <a:solidFill>
                <a:srgbClr val="808080"/>
              </a:solidFill>
              <a:miter lim="800000"/>
              <a:headEnd/>
              <a:tailEnd/>
            </a:ln>
          </p:spPr>
          <p:txBody>
            <a:bodyPr wrap="none" anchor="ctr"/>
            <a:lstStyle/>
            <a:p>
              <a:pPr eaLnBrk="1" hangingPunct="1"/>
              <a:endParaRPr lang="en-US" altLang="en-US" sz="2400">
                <a:ea typeface="MS PGothic" pitchFamily="34" charset="-128"/>
              </a:endParaRPr>
            </a:p>
          </p:txBody>
        </p:sp>
        <p:sp>
          <p:nvSpPr>
            <p:cNvPr id="1126" name="Freeform 1156"/>
            <p:cNvSpPr>
              <a:spLocks/>
            </p:cNvSpPr>
            <p:nvPr/>
          </p:nvSpPr>
          <p:spPr bwMode="auto">
            <a:xfrm>
              <a:off x="3671" y="3466"/>
              <a:ext cx="1203" cy="279"/>
            </a:xfrm>
            <a:custGeom>
              <a:avLst/>
              <a:gdLst>
                <a:gd name="T0" fmla="*/ 1178 w 1203"/>
                <a:gd name="T1" fmla="*/ 278 h 279"/>
                <a:gd name="T2" fmla="*/ 1178 w 1203"/>
                <a:gd name="T3" fmla="*/ 237 h 279"/>
                <a:gd name="T4" fmla="*/ 1172 w 1203"/>
                <a:gd name="T5" fmla="*/ 197 h 279"/>
                <a:gd name="T6" fmla="*/ 1148 w 1203"/>
                <a:gd name="T7" fmla="*/ 135 h 279"/>
                <a:gd name="T8" fmla="*/ 1102 w 1203"/>
                <a:gd name="T9" fmla="*/ 68 h 279"/>
                <a:gd name="T10" fmla="*/ 998 w 1203"/>
                <a:gd name="T11" fmla="*/ 32 h 279"/>
                <a:gd name="T12" fmla="*/ 5 w 1203"/>
                <a:gd name="T13" fmla="*/ 31 h 279"/>
                <a:gd name="T14" fmla="*/ 0 w 1203"/>
                <a:gd name="T15" fmla="*/ 0 h 279"/>
                <a:gd name="T16" fmla="*/ 869 w 1203"/>
                <a:gd name="T17" fmla="*/ 3 h 279"/>
                <a:gd name="T18" fmla="*/ 922 w 1203"/>
                <a:gd name="T19" fmla="*/ 4 h 279"/>
                <a:gd name="T20" fmla="*/ 952 w 1203"/>
                <a:gd name="T21" fmla="*/ 4 h 279"/>
                <a:gd name="T22" fmla="*/ 982 w 1203"/>
                <a:gd name="T23" fmla="*/ 5 h 279"/>
                <a:gd name="T24" fmla="*/ 1038 w 1203"/>
                <a:gd name="T25" fmla="*/ 14 h 279"/>
                <a:gd name="T26" fmla="*/ 1126 w 1203"/>
                <a:gd name="T27" fmla="*/ 60 h 279"/>
                <a:gd name="T28" fmla="*/ 1181 w 1203"/>
                <a:gd name="T29" fmla="*/ 135 h 279"/>
                <a:gd name="T30" fmla="*/ 1202 w 1203"/>
                <a:gd name="T31" fmla="*/ 241 h 279"/>
                <a:gd name="T32" fmla="*/ 1178 w 1203"/>
                <a:gd name="T33" fmla="*/ 278 h 2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3"/>
                <a:gd name="T52" fmla="*/ 0 h 279"/>
                <a:gd name="T53" fmla="*/ 1203 w 1203"/>
                <a:gd name="T54" fmla="*/ 279 h 2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3" h="279">
                  <a:moveTo>
                    <a:pt x="1178" y="278"/>
                  </a:moveTo>
                  <a:lnTo>
                    <a:pt x="1178" y="237"/>
                  </a:lnTo>
                  <a:lnTo>
                    <a:pt x="1172" y="197"/>
                  </a:lnTo>
                  <a:lnTo>
                    <a:pt x="1148" y="135"/>
                  </a:lnTo>
                  <a:lnTo>
                    <a:pt x="1102" y="68"/>
                  </a:lnTo>
                  <a:lnTo>
                    <a:pt x="998" y="32"/>
                  </a:lnTo>
                  <a:lnTo>
                    <a:pt x="5" y="31"/>
                  </a:lnTo>
                  <a:lnTo>
                    <a:pt x="0" y="0"/>
                  </a:lnTo>
                  <a:lnTo>
                    <a:pt x="869" y="3"/>
                  </a:lnTo>
                  <a:lnTo>
                    <a:pt x="922" y="4"/>
                  </a:lnTo>
                  <a:lnTo>
                    <a:pt x="952" y="4"/>
                  </a:lnTo>
                  <a:lnTo>
                    <a:pt x="982" y="5"/>
                  </a:lnTo>
                  <a:lnTo>
                    <a:pt x="1038" y="14"/>
                  </a:lnTo>
                  <a:lnTo>
                    <a:pt x="1126" y="60"/>
                  </a:lnTo>
                  <a:lnTo>
                    <a:pt x="1181" y="135"/>
                  </a:lnTo>
                  <a:lnTo>
                    <a:pt x="1202" y="241"/>
                  </a:lnTo>
                  <a:lnTo>
                    <a:pt x="1178" y="278"/>
                  </a:lnTo>
                </a:path>
              </a:pathLst>
            </a:custGeom>
            <a:solidFill>
              <a:srgbClr val="E0E0E0"/>
            </a:solidFill>
            <a:ln w="12700" cap="rnd">
              <a:solidFill>
                <a:srgbClr val="505050"/>
              </a:solidFill>
              <a:round/>
              <a:headEnd/>
              <a:tailEnd/>
            </a:ln>
          </p:spPr>
          <p:txBody>
            <a:bodyPr/>
            <a:lstStyle/>
            <a:p>
              <a:endParaRPr lang="en-US"/>
            </a:p>
          </p:txBody>
        </p:sp>
        <p:sp>
          <p:nvSpPr>
            <p:cNvPr id="1127" name="Freeform 1157"/>
            <p:cNvSpPr>
              <a:spLocks/>
            </p:cNvSpPr>
            <p:nvPr/>
          </p:nvSpPr>
          <p:spPr bwMode="auto">
            <a:xfrm>
              <a:off x="3678" y="3546"/>
              <a:ext cx="1196" cy="186"/>
            </a:xfrm>
            <a:custGeom>
              <a:avLst/>
              <a:gdLst>
                <a:gd name="T0" fmla="*/ 1134 w 1196"/>
                <a:gd name="T1" fmla="*/ 177 h 186"/>
                <a:gd name="T2" fmla="*/ 1135 w 1196"/>
                <a:gd name="T3" fmla="*/ 140 h 186"/>
                <a:gd name="T4" fmla="*/ 1135 w 1196"/>
                <a:gd name="T5" fmla="*/ 109 h 186"/>
                <a:gd name="T6" fmla="*/ 1128 w 1196"/>
                <a:gd name="T7" fmla="*/ 75 h 186"/>
                <a:gd name="T8" fmla="*/ 1105 w 1196"/>
                <a:gd name="T9" fmla="*/ 48 h 186"/>
                <a:gd name="T10" fmla="*/ 1010 w 1196"/>
                <a:gd name="T11" fmla="*/ 24 h 186"/>
                <a:gd name="T12" fmla="*/ 0 w 1196"/>
                <a:gd name="T13" fmla="*/ 24 h 186"/>
                <a:gd name="T14" fmla="*/ 0 w 1196"/>
                <a:gd name="T15" fmla="*/ 0 h 186"/>
                <a:gd name="T16" fmla="*/ 915 w 1196"/>
                <a:gd name="T17" fmla="*/ 3 h 186"/>
                <a:gd name="T18" fmla="*/ 915 w 1196"/>
                <a:gd name="T19" fmla="*/ 1 h 186"/>
                <a:gd name="T20" fmla="*/ 975 w 1196"/>
                <a:gd name="T21" fmla="*/ 1 h 186"/>
                <a:gd name="T22" fmla="*/ 1002 w 1196"/>
                <a:gd name="T23" fmla="*/ 1 h 186"/>
                <a:gd name="T24" fmla="*/ 1031 w 1196"/>
                <a:gd name="T25" fmla="*/ 4 h 186"/>
                <a:gd name="T26" fmla="*/ 1119 w 1196"/>
                <a:gd name="T27" fmla="*/ 31 h 186"/>
                <a:gd name="T28" fmla="*/ 1174 w 1196"/>
                <a:gd name="T29" fmla="*/ 89 h 186"/>
                <a:gd name="T30" fmla="*/ 1195 w 1196"/>
                <a:gd name="T31" fmla="*/ 185 h 186"/>
                <a:gd name="T32" fmla="*/ 1134 w 1196"/>
                <a:gd name="T33" fmla="*/ 177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6"/>
                <a:gd name="T52" fmla="*/ 0 h 186"/>
                <a:gd name="T53" fmla="*/ 1196 w 1196"/>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6" h="186">
                  <a:moveTo>
                    <a:pt x="1134" y="177"/>
                  </a:moveTo>
                  <a:lnTo>
                    <a:pt x="1135" y="140"/>
                  </a:lnTo>
                  <a:lnTo>
                    <a:pt x="1135" y="109"/>
                  </a:lnTo>
                  <a:lnTo>
                    <a:pt x="1128" y="75"/>
                  </a:lnTo>
                  <a:lnTo>
                    <a:pt x="1105" y="48"/>
                  </a:lnTo>
                  <a:lnTo>
                    <a:pt x="1010" y="24"/>
                  </a:lnTo>
                  <a:lnTo>
                    <a:pt x="0" y="24"/>
                  </a:lnTo>
                  <a:lnTo>
                    <a:pt x="0" y="0"/>
                  </a:lnTo>
                  <a:lnTo>
                    <a:pt x="915" y="3"/>
                  </a:lnTo>
                  <a:lnTo>
                    <a:pt x="915" y="1"/>
                  </a:lnTo>
                  <a:lnTo>
                    <a:pt x="975" y="1"/>
                  </a:lnTo>
                  <a:lnTo>
                    <a:pt x="1002" y="1"/>
                  </a:lnTo>
                  <a:lnTo>
                    <a:pt x="1031" y="4"/>
                  </a:lnTo>
                  <a:lnTo>
                    <a:pt x="1119" y="31"/>
                  </a:lnTo>
                  <a:lnTo>
                    <a:pt x="1174" y="89"/>
                  </a:lnTo>
                  <a:lnTo>
                    <a:pt x="1195" y="185"/>
                  </a:lnTo>
                  <a:lnTo>
                    <a:pt x="1134" y="177"/>
                  </a:lnTo>
                </a:path>
              </a:pathLst>
            </a:custGeom>
            <a:solidFill>
              <a:srgbClr val="E0E0E0"/>
            </a:solidFill>
            <a:ln w="12700" cap="rnd">
              <a:solidFill>
                <a:srgbClr val="505050"/>
              </a:solidFill>
              <a:round/>
              <a:headEnd/>
              <a:tailEnd/>
            </a:ln>
          </p:spPr>
          <p:txBody>
            <a:bodyPr/>
            <a:lstStyle/>
            <a:p>
              <a:endParaRPr lang="en-US"/>
            </a:p>
          </p:txBody>
        </p:sp>
        <p:sp>
          <p:nvSpPr>
            <p:cNvPr id="1128" name="Rectangle 1158"/>
            <p:cNvSpPr>
              <a:spLocks noChangeArrowheads="1"/>
            </p:cNvSpPr>
            <p:nvPr/>
          </p:nvSpPr>
          <p:spPr bwMode="auto">
            <a:xfrm>
              <a:off x="3906" y="1518"/>
              <a:ext cx="18" cy="1961"/>
            </a:xfrm>
            <a:prstGeom prst="rect">
              <a:avLst/>
            </a:prstGeom>
            <a:solidFill>
              <a:srgbClr val="80C070"/>
            </a:solidFill>
            <a:ln w="12700">
              <a:solidFill>
                <a:srgbClr val="808080"/>
              </a:solidFill>
              <a:miter lim="800000"/>
              <a:headEnd/>
              <a:tailEnd/>
            </a:ln>
          </p:spPr>
          <p:txBody>
            <a:bodyPr wrap="none" anchor="ctr"/>
            <a:lstStyle/>
            <a:p>
              <a:pPr eaLnBrk="1" hangingPunct="1"/>
              <a:endParaRPr lang="en-US" altLang="en-US" sz="2400">
                <a:ea typeface="MS PGothic" pitchFamily="34" charset="-128"/>
              </a:endParaRPr>
            </a:p>
          </p:txBody>
        </p:sp>
        <p:sp>
          <p:nvSpPr>
            <p:cNvPr id="1129" name="Rectangle 1159"/>
            <p:cNvSpPr>
              <a:spLocks noChangeArrowheads="1"/>
            </p:cNvSpPr>
            <p:nvPr/>
          </p:nvSpPr>
          <p:spPr bwMode="auto">
            <a:xfrm>
              <a:off x="3899" y="2280"/>
              <a:ext cx="415" cy="110"/>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sz="2400">
                <a:ea typeface="MS PGothic" pitchFamily="34" charset="-128"/>
              </a:endParaRPr>
            </a:p>
          </p:txBody>
        </p:sp>
        <p:sp>
          <p:nvSpPr>
            <p:cNvPr id="1130" name="Rectangle 1160"/>
            <p:cNvSpPr>
              <a:spLocks noChangeArrowheads="1"/>
            </p:cNvSpPr>
            <p:nvPr/>
          </p:nvSpPr>
          <p:spPr bwMode="auto">
            <a:xfrm>
              <a:off x="3823" y="2859"/>
              <a:ext cx="101" cy="30"/>
            </a:xfrm>
            <a:prstGeom prst="rect">
              <a:avLst/>
            </a:prstGeom>
            <a:solidFill>
              <a:srgbClr val="808080"/>
            </a:solidFill>
            <a:ln w="12700">
              <a:solidFill>
                <a:srgbClr val="808080"/>
              </a:solidFill>
              <a:miter lim="800000"/>
              <a:headEnd/>
              <a:tailEnd/>
            </a:ln>
          </p:spPr>
          <p:txBody>
            <a:bodyPr wrap="none" anchor="ctr"/>
            <a:lstStyle/>
            <a:p>
              <a:pPr eaLnBrk="1" hangingPunct="1"/>
              <a:endParaRPr lang="en-US" altLang="en-US" sz="2400">
                <a:ea typeface="MS PGothic" pitchFamily="34" charset="-128"/>
              </a:endParaRPr>
            </a:p>
          </p:txBody>
        </p:sp>
        <p:sp>
          <p:nvSpPr>
            <p:cNvPr id="1131" name="Freeform 1161"/>
            <p:cNvSpPr>
              <a:spLocks/>
            </p:cNvSpPr>
            <p:nvPr/>
          </p:nvSpPr>
          <p:spPr bwMode="auto">
            <a:xfrm>
              <a:off x="3684" y="3593"/>
              <a:ext cx="1204" cy="206"/>
            </a:xfrm>
            <a:custGeom>
              <a:avLst/>
              <a:gdLst>
                <a:gd name="T0" fmla="*/ 1171 w 1204"/>
                <a:gd name="T1" fmla="*/ 205 h 206"/>
                <a:gd name="T2" fmla="*/ 1171 w 1204"/>
                <a:gd name="T3" fmla="*/ 167 h 206"/>
                <a:gd name="T4" fmla="*/ 1167 w 1204"/>
                <a:gd name="T5" fmla="*/ 133 h 206"/>
                <a:gd name="T6" fmla="*/ 1152 w 1204"/>
                <a:gd name="T7" fmla="*/ 88 h 206"/>
                <a:gd name="T8" fmla="*/ 1118 w 1204"/>
                <a:gd name="T9" fmla="*/ 50 h 206"/>
                <a:gd name="T10" fmla="*/ 1028 w 1204"/>
                <a:gd name="T11" fmla="*/ 27 h 206"/>
                <a:gd name="T12" fmla="*/ 0 w 1204"/>
                <a:gd name="T13" fmla="*/ 28 h 206"/>
                <a:gd name="T14" fmla="*/ 0 w 1204"/>
                <a:gd name="T15" fmla="*/ 0 h 206"/>
                <a:gd name="T16" fmla="*/ 933 w 1204"/>
                <a:gd name="T17" fmla="*/ 0 h 206"/>
                <a:gd name="T18" fmla="*/ 993 w 1204"/>
                <a:gd name="T19" fmla="*/ 0 h 206"/>
                <a:gd name="T20" fmla="*/ 1020 w 1204"/>
                <a:gd name="T21" fmla="*/ 1 h 206"/>
                <a:gd name="T22" fmla="*/ 1047 w 1204"/>
                <a:gd name="T23" fmla="*/ 6 h 206"/>
                <a:gd name="T24" fmla="*/ 1132 w 1204"/>
                <a:gd name="T25" fmla="*/ 38 h 206"/>
                <a:gd name="T26" fmla="*/ 1184 w 1204"/>
                <a:gd name="T27" fmla="*/ 99 h 206"/>
                <a:gd name="T28" fmla="*/ 1203 w 1204"/>
                <a:gd name="T29" fmla="*/ 197 h 206"/>
                <a:gd name="T30" fmla="*/ 1171 w 1204"/>
                <a:gd name="T31" fmla="*/ 205 h 2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4"/>
                <a:gd name="T49" fmla="*/ 0 h 206"/>
                <a:gd name="T50" fmla="*/ 1204 w 1204"/>
                <a:gd name="T51" fmla="*/ 206 h 2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4" h="206">
                  <a:moveTo>
                    <a:pt x="1171" y="205"/>
                  </a:moveTo>
                  <a:lnTo>
                    <a:pt x="1171" y="167"/>
                  </a:lnTo>
                  <a:lnTo>
                    <a:pt x="1167" y="133"/>
                  </a:lnTo>
                  <a:lnTo>
                    <a:pt x="1152" y="88"/>
                  </a:lnTo>
                  <a:lnTo>
                    <a:pt x="1118" y="50"/>
                  </a:lnTo>
                  <a:lnTo>
                    <a:pt x="1028" y="27"/>
                  </a:lnTo>
                  <a:lnTo>
                    <a:pt x="0" y="28"/>
                  </a:lnTo>
                  <a:lnTo>
                    <a:pt x="0" y="0"/>
                  </a:lnTo>
                  <a:lnTo>
                    <a:pt x="933" y="0"/>
                  </a:lnTo>
                  <a:lnTo>
                    <a:pt x="993" y="0"/>
                  </a:lnTo>
                  <a:lnTo>
                    <a:pt x="1020" y="1"/>
                  </a:lnTo>
                  <a:lnTo>
                    <a:pt x="1047" y="6"/>
                  </a:lnTo>
                  <a:lnTo>
                    <a:pt x="1132" y="38"/>
                  </a:lnTo>
                  <a:lnTo>
                    <a:pt x="1184" y="99"/>
                  </a:lnTo>
                  <a:lnTo>
                    <a:pt x="1203" y="197"/>
                  </a:lnTo>
                  <a:lnTo>
                    <a:pt x="1171" y="205"/>
                  </a:lnTo>
                </a:path>
              </a:pathLst>
            </a:custGeom>
            <a:solidFill>
              <a:srgbClr val="E0E0E0"/>
            </a:solidFill>
            <a:ln w="12700" cap="rnd">
              <a:solidFill>
                <a:srgbClr val="505050"/>
              </a:solidFill>
              <a:round/>
              <a:headEnd/>
              <a:tailEnd/>
            </a:ln>
          </p:spPr>
          <p:txBody>
            <a:bodyPr/>
            <a:lstStyle/>
            <a:p>
              <a:endParaRPr lang="en-US"/>
            </a:p>
          </p:txBody>
        </p:sp>
        <p:sp>
          <p:nvSpPr>
            <p:cNvPr id="1132" name="Rectangle 1162"/>
            <p:cNvSpPr>
              <a:spLocks noChangeArrowheads="1"/>
            </p:cNvSpPr>
            <p:nvPr/>
          </p:nvSpPr>
          <p:spPr bwMode="auto">
            <a:xfrm>
              <a:off x="4291" y="2559"/>
              <a:ext cx="138" cy="926"/>
            </a:xfrm>
            <a:prstGeom prst="rect">
              <a:avLst/>
            </a:prstGeom>
            <a:solidFill>
              <a:srgbClr val="C0C0C0"/>
            </a:solidFill>
            <a:ln w="12700">
              <a:solidFill>
                <a:srgbClr val="C0C0C0"/>
              </a:solidFill>
              <a:miter lim="800000"/>
              <a:headEnd/>
              <a:tailEnd/>
            </a:ln>
          </p:spPr>
          <p:txBody>
            <a:bodyPr wrap="none" anchor="ctr"/>
            <a:lstStyle/>
            <a:p>
              <a:pPr eaLnBrk="1" hangingPunct="1"/>
              <a:endParaRPr lang="en-US" altLang="en-US" sz="2400">
                <a:ea typeface="MS PGothic" pitchFamily="34" charset="-128"/>
              </a:endParaRPr>
            </a:p>
          </p:txBody>
        </p:sp>
        <p:sp>
          <p:nvSpPr>
            <p:cNvPr id="1133" name="Rectangle 1163"/>
            <p:cNvSpPr>
              <a:spLocks noChangeArrowheads="1"/>
            </p:cNvSpPr>
            <p:nvPr/>
          </p:nvSpPr>
          <p:spPr bwMode="auto">
            <a:xfrm>
              <a:off x="4255" y="2542"/>
              <a:ext cx="216" cy="54"/>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sz="2400">
                <a:ea typeface="MS PGothic" pitchFamily="34" charset="-128"/>
              </a:endParaRPr>
            </a:p>
          </p:txBody>
        </p:sp>
        <p:sp>
          <p:nvSpPr>
            <p:cNvPr id="1134" name="Rectangle 1164"/>
            <p:cNvSpPr>
              <a:spLocks noChangeArrowheads="1"/>
            </p:cNvSpPr>
            <p:nvPr/>
          </p:nvSpPr>
          <p:spPr bwMode="auto">
            <a:xfrm>
              <a:off x="4255" y="2972"/>
              <a:ext cx="216" cy="54"/>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sz="2400">
                <a:ea typeface="MS PGothic" pitchFamily="34" charset="-128"/>
              </a:endParaRPr>
            </a:p>
          </p:txBody>
        </p:sp>
        <p:sp>
          <p:nvSpPr>
            <p:cNvPr id="1135" name="Freeform 1165"/>
            <p:cNvSpPr>
              <a:spLocks/>
            </p:cNvSpPr>
            <p:nvPr/>
          </p:nvSpPr>
          <p:spPr bwMode="auto">
            <a:xfrm>
              <a:off x="4319" y="2433"/>
              <a:ext cx="139" cy="106"/>
            </a:xfrm>
            <a:custGeom>
              <a:avLst/>
              <a:gdLst>
                <a:gd name="T0" fmla="*/ 0 w 139"/>
                <a:gd name="T1" fmla="*/ 0 h 106"/>
                <a:gd name="T2" fmla="*/ 31 w 139"/>
                <a:gd name="T3" fmla="*/ 105 h 106"/>
                <a:gd name="T4" fmla="*/ 138 w 139"/>
                <a:gd name="T5" fmla="*/ 0 h 106"/>
                <a:gd name="T6" fmla="*/ 0 60000 65536"/>
                <a:gd name="T7" fmla="*/ 0 60000 65536"/>
                <a:gd name="T8" fmla="*/ 0 60000 65536"/>
                <a:gd name="T9" fmla="*/ 0 w 139"/>
                <a:gd name="T10" fmla="*/ 0 h 106"/>
                <a:gd name="T11" fmla="*/ 139 w 139"/>
                <a:gd name="T12" fmla="*/ 106 h 106"/>
              </a:gdLst>
              <a:ahLst/>
              <a:cxnLst>
                <a:cxn ang="T6">
                  <a:pos x="T0" y="T1"/>
                </a:cxn>
                <a:cxn ang="T7">
                  <a:pos x="T2" y="T3"/>
                </a:cxn>
                <a:cxn ang="T8">
                  <a:pos x="T4" y="T5"/>
                </a:cxn>
              </a:cxnLst>
              <a:rect l="T9" t="T10" r="T11" b="T12"/>
              <a:pathLst>
                <a:path w="139" h="106">
                  <a:moveTo>
                    <a:pt x="0" y="0"/>
                  </a:moveTo>
                  <a:lnTo>
                    <a:pt x="31" y="105"/>
                  </a:lnTo>
                  <a:lnTo>
                    <a:pt x="138" y="0"/>
                  </a:lnTo>
                </a:path>
              </a:pathLst>
            </a:custGeom>
            <a:noFill/>
            <a:ln w="12700" cap="rnd">
              <a:solidFill>
                <a:srgbClr val="808080"/>
              </a:solidFill>
              <a:round/>
              <a:headEnd type="none" w="sm" len="sm"/>
              <a:tailEnd type="none" w="sm" len="sm"/>
            </a:ln>
          </p:spPr>
          <p:txBody>
            <a:bodyPr/>
            <a:lstStyle/>
            <a:p>
              <a:endParaRPr lang="en-US"/>
            </a:p>
          </p:txBody>
        </p:sp>
        <p:sp>
          <p:nvSpPr>
            <p:cNvPr id="1136" name="Rectangle 1166"/>
            <p:cNvSpPr>
              <a:spLocks noChangeArrowheads="1"/>
            </p:cNvSpPr>
            <p:nvPr/>
          </p:nvSpPr>
          <p:spPr bwMode="auto">
            <a:xfrm>
              <a:off x="4693" y="2235"/>
              <a:ext cx="112" cy="1263"/>
            </a:xfrm>
            <a:prstGeom prst="rect">
              <a:avLst/>
            </a:prstGeom>
            <a:solidFill>
              <a:srgbClr val="00C0C0"/>
            </a:solidFill>
            <a:ln w="12700">
              <a:solidFill>
                <a:srgbClr val="A0A0A0"/>
              </a:solidFill>
              <a:miter lim="800000"/>
              <a:headEnd/>
              <a:tailEnd/>
            </a:ln>
          </p:spPr>
          <p:txBody>
            <a:bodyPr wrap="none" anchor="ctr"/>
            <a:lstStyle/>
            <a:p>
              <a:pPr eaLnBrk="1" hangingPunct="1"/>
              <a:endParaRPr lang="en-US" altLang="en-US" sz="2400">
                <a:ea typeface="MS PGothic" pitchFamily="34" charset="-128"/>
              </a:endParaRPr>
            </a:p>
          </p:txBody>
        </p:sp>
        <p:sp>
          <p:nvSpPr>
            <p:cNvPr id="1137" name="Rectangle 1167"/>
            <p:cNvSpPr>
              <a:spLocks noChangeArrowheads="1"/>
            </p:cNvSpPr>
            <p:nvPr/>
          </p:nvSpPr>
          <p:spPr bwMode="auto">
            <a:xfrm flipH="1">
              <a:off x="4644" y="2261"/>
              <a:ext cx="1" cy="1178"/>
            </a:xfrm>
            <a:prstGeom prst="rect">
              <a:avLst/>
            </a:prstGeom>
            <a:solidFill>
              <a:srgbClr val="80C070"/>
            </a:solidFill>
            <a:ln w="12700">
              <a:solidFill>
                <a:srgbClr val="808080"/>
              </a:solidFill>
              <a:miter lim="800000"/>
              <a:headEnd/>
              <a:tailEnd/>
            </a:ln>
          </p:spPr>
          <p:txBody>
            <a:bodyPr wrap="none" anchor="ctr"/>
            <a:lstStyle/>
            <a:p>
              <a:pPr eaLnBrk="1" hangingPunct="1"/>
              <a:endParaRPr lang="en-US" altLang="en-US" sz="2400">
                <a:ea typeface="MS PGothic" pitchFamily="34" charset="-128"/>
              </a:endParaRPr>
            </a:p>
          </p:txBody>
        </p:sp>
        <p:sp>
          <p:nvSpPr>
            <p:cNvPr id="1138" name="Rectangle 1168"/>
            <p:cNvSpPr>
              <a:spLocks noChangeArrowheads="1"/>
            </p:cNvSpPr>
            <p:nvPr/>
          </p:nvSpPr>
          <p:spPr bwMode="auto">
            <a:xfrm>
              <a:off x="4528" y="2598"/>
              <a:ext cx="58" cy="892"/>
            </a:xfrm>
            <a:prstGeom prst="rect">
              <a:avLst/>
            </a:prstGeom>
            <a:solidFill>
              <a:srgbClr val="C0C0C0"/>
            </a:solidFill>
            <a:ln w="12700">
              <a:solidFill>
                <a:srgbClr val="C0C0C0"/>
              </a:solidFill>
              <a:miter lim="800000"/>
              <a:headEnd/>
              <a:tailEnd/>
            </a:ln>
          </p:spPr>
          <p:txBody>
            <a:bodyPr wrap="none" anchor="ctr"/>
            <a:lstStyle/>
            <a:p>
              <a:pPr eaLnBrk="1" hangingPunct="1"/>
              <a:endParaRPr lang="en-US" altLang="en-US" sz="2400">
                <a:ea typeface="MS PGothic" pitchFamily="34" charset="-128"/>
              </a:endParaRPr>
            </a:p>
          </p:txBody>
        </p:sp>
        <p:sp>
          <p:nvSpPr>
            <p:cNvPr id="1139" name="Rectangle 1169"/>
            <p:cNvSpPr>
              <a:spLocks noChangeArrowheads="1"/>
            </p:cNvSpPr>
            <p:nvPr/>
          </p:nvSpPr>
          <p:spPr bwMode="auto">
            <a:xfrm>
              <a:off x="4643" y="2200"/>
              <a:ext cx="178" cy="45"/>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sz="2400">
                <a:ea typeface="MS PGothic" pitchFamily="34" charset="-128"/>
              </a:endParaRPr>
            </a:p>
          </p:txBody>
        </p:sp>
        <p:sp>
          <p:nvSpPr>
            <p:cNvPr id="1140" name="Rectangle 1170"/>
            <p:cNvSpPr>
              <a:spLocks noChangeArrowheads="1"/>
            </p:cNvSpPr>
            <p:nvPr/>
          </p:nvSpPr>
          <p:spPr bwMode="auto">
            <a:xfrm>
              <a:off x="4643" y="2718"/>
              <a:ext cx="205" cy="63"/>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sz="2400">
                <a:ea typeface="MS PGothic" pitchFamily="34" charset="-128"/>
              </a:endParaRPr>
            </a:p>
          </p:txBody>
        </p:sp>
        <p:sp>
          <p:nvSpPr>
            <p:cNvPr id="1141" name="Rectangle 1171"/>
            <p:cNvSpPr>
              <a:spLocks noChangeArrowheads="1"/>
            </p:cNvSpPr>
            <p:nvPr/>
          </p:nvSpPr>
          <p:spPr bwMode="auto">
            <a:xfrm>
              <a:off x="4536" y="2759"/>
              <a:ext cx="69" cy="12"/>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sz="2400">
                <a:ea typeface="MS PGothic" pitchFamily="34" charset="-128"/>
              </a:endParaRPr>
            </a:p>
          </p:txBody>
        </p:sp>
        <p:sp>
          <p:nvSpPr>
            <p:cNvPr id="1142" name="Rectangle 1172"/>
            <p:cNvSpPr>
              <a:spLocks noChangeArrowheads="1"/>
            </p:cNvSpPr>
            <p:nvPr/>
          </p:nvSpPr>
          <p:spPr bwMode="auto">
            <a:xfrm>
              <a:off x="4596" y="3069"/>
              <a:ext cx="72" cy="13"/>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sz="2400">
                <a:ea typeface="MS PGothic" pitchFamily="34" charset="-128"/>
              </a:endParaRPr>
            </a:p>
          </p:txBody>
        </p:sp>
        <p:sp>
          <p:nvSpPr>
            <p:cNvPr id="1143" name="Rectangle 1173"/>
            <p:cNvSpPr>
              <a:spLocks noChangeArrowheads="1"/>
            </p:cNvSpPr>
            <p:nvPr/>
          </p:nvSpPr>
          <p:spPr bwMode="auto">
            <a:xfrm>
              <a:off x="4844" y="2874"/>
              <a:ext cx="64" cy="565"/>
            </a:xfrm>
            <a:prstGeom prst="rect">
              <a:avLst/>
            </a:prstGeom>
            <a:solidFill>
              <a:srgbClr val="C0C0C0"/>
            </a:solidFill>
            <a:ln w="12700">
              <a:solidFill>
                <a:srgbClr val="C0C0C0"/>
              </a:solidFill>
              <a:miter lim="800000"/>
              <a:headEnd/>
              <a:tailEnd/>
            </a:ln>
          </p:spPr>
          <p:txBody>
            <a:bodyPr wrap="none" anchor="ctr"/>
            <a:lstStyle/>
            <a:p>
              <a:pPr eaLnBrk="1" hangingPunct="1"/>
              <a:endParaRPr lang="en-US" altLang="en-US" sz="2400">
                <a:ea typeface="MS PGothic" pitchFamily="34" charset="-128"/>
              </a:endParaRPr>
            </a:p>
          </p:txBody>
        </p:sp>
        <p:sp>
          <p:nvSpPr>
            <p:cNvPr id="1144" name="Rectangle 1174"/>
            <p:cNvSpPr>
              <a:spLocks noChangeArrowheads="1"/>
            </p:cNvSpPr>
            <p:nvPr/>
          </p:nvSpPr>
          <p:spPr bwMode="auto">
            <a:xfrm>
              <a:off x="4827" y="2872"/>
              <a:ext cx="103" cy="25"/>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sz="2400">
                <a:ea typeface="MS PGothic" pitchFamily="34" charset="-128"/>
              </a:endParaRPr>
            </a:p>
          </p:txBody>
        </p:sp>
        <p:sp>
          <p:nvSpPr>
            <p:cNvPr id="1145" name="Rectangle 1175"/>
            <p:cNvSpPr>
              <a:spLocks noChangeArrowheads="1"/>
            </p:cNvSpPr>
            <p:nvPr/>
          </p:nvSpPr>
          <p:spPr bwMode="auto">
            <a:xfrm>
              <a:off x="4827" y="3138"/>
              <a:ext cx="103" cy="27"/>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sz="2400">
                <a:ea typeface="MS PGothic" pitchFamily="34" charset="-128"/>
              </a:endParaRPr>
            </a:p>
          </p:txBody>
        </p:sp>
        <p:sp>
          <p:nvSpPr>
            <p:cNvPr id="1146" name="Freeform 1176"/>
            <p:cNvSpPr>
              <a:spLocks/>
            </p:cNvSpPr>
            <p:nvPr/>
          </p:nvSpPr>
          <p:spPr bwMode="auto">
            <a:xfrm>
              <a:off x="4639" y="2101"/>
              <a:ext cx="232" cy="97"/>
            </a:xfrm>
            <a:custGeom>
              <a:avLst/>
              <a:gdLst>
                <a:gd name="T0" fmla="*/ 0 w 232"/>
                <a:gd name="T1" fmla="*/ 96 h 97"/>
                <a:gd name="T2" fmla="*/ 0 w 232"/>
                <a:gd name="T3" fmla="*/ 0 h 97"/>
                <a:gd name="T4" fmla="*/ 231 w 232"/>
                <a:gd name="T5" fmla="*/ 0 h 97"/>
                <a:gd name="T6" fmla="*/ 193 w 232"/>
                <a:gd name="T7" fmla="*/ 95 h 97"/>
                <a:gd name="T8" fmla="*/ 0 60000 65536"/>
                <a:gd name="T9" fmla="*/ 0 60000 65536"/>
                <a:gd name="T10" fmla="*/ 0 60000 65536"/>
                <a:gd name="T11" fmla="*/ 0 60000 65536"/>
                <a:gd name="T12" fmla="*/ 0 w 232"/>
                <a:gd name="T13" fmla="*/ 0 h 97"/>
                <a:gd name="T14" fmla="*/ 232 w 232"/>
                <a:gd name="T15" fmla="*/ 97 h 97"/>
              </a:gdLst>
              <a:ahLst/>
              <a:cxnLst>
                <a:cxn ang="T8">
                  <a:pos x="T0" y="T1"/>
                </a:cxn>
                <a:cxn ang="T9">
                  <a:pos x="T2" y="T3"/>
                </a:cxn>
                <a:cxn ang="T10">
                  <a:pos x="T4" y="T5"/>
                </a:cxn>
                <a:cxn ang="T11">
                  <a:pos x="T6" y="T7"/>
                </a:cxn>
              </a:cxnLst>
              <a:rect l="T12" t="T13" r="T14" b="T15"/>
              <a:pathLst>
                <a:path w="232" h="97">
                  <a:moveTo>
                    <a:pt x="0" y="96"/>
                  </a:moveTo>
                  <a:lnTo>
                    <a:pt x="0" y="0"/>
                  </a:lnTo>
                  <a:lnTo>
                    <a:pt x="231" y="0"/>
                  </a:lnTo>
                  <a:lnTo>
                    <a:pt x="193" y="95"/>
                  </a:lnTo>
                </a:path>
              </a:pathLst>
            </a:custGeom>
            <a:noFill/>
            <a:ln w="12700" cap="rnd">
              <a:solidFill>
                <a:srgbClr val="808080"/>
              </a:solidFill>
              <a:round/>
              <a:headEnd type="none" w="sm" len="sm"/>
              <a:tailEnd type="none" w="sm" len="sm"/>
            </a:ln>
          </p:spPr>
          <p:txBody>
            <a:bodyPr/>
            <a:lstStyle/>
            <a:p>
              <a:endParaRPr lang="en-US"/>
            </a:p>
          </p:txBody>
        </p:sp>
        <p:sp>
          <p:nvSpPr>
            <p:cNvPr id="1147" name="Freeform 1177"/>
            <p:cNvSpPr>
              <a:spLocks/>
            </p:cNvSpPr>
            <p:nvPr/>
          </p:nvSpPr>
          <p:spPr bwMode="auto">
            <a:xfrm>
              <a:off x="4639" y="2101"/>
              <a:ext cx="120" cy="96"/>
            </a:xfrm>
            <a:custGeom>
              <a:avLst/>
              <a:gdLst>
                <a:gd name="T0" fmla="*/ 0 w 120"/>
                <a:gd name="T1" fmla="*/ 95 h 96"/>
                <a:gd name="T2" fmla="*/ 78 w 120"/>
                <a:gd name="T3" fmla="*/ 0 h 96"/>
                <a:gd name="T4" fmla="*/ 119 w 120"/>
                <a:gd name="T5" fmla="*/ 94 h 96"/>
                <a:gd name="T6" fmla="*/ 0 60000 65536"/>
                <a:gd name="T7" fmla="*/ 0 60000 65536"/>
                <a:gd name="T8" fmla="*/ 0 60000 65536"/>
                <a:gd name="T9" fmla="*/ 0 w 120"/>
                <a:gd name="T10" fmla="*/ 0 h 96"/>
                <a:gd name="T11" fmla="*/ 120 w 120"/>
                <a:gd name="T12" fmla="*/ 96 h 96"/>
              </a:gdLst>
              <a:ahLst/>
              <a:cxnLst>
                <a:cxn ang="T6">
                  <a:pos x="T0" y="T1"/>
                </a:cxn>
                <a:cxn ang="T7">
                  <a:pos x="T2" y="T3"/>
                </a:cxn>
                <a:cxn ang="T8">
                  <a:pos x="T4" y="T5"/>
                </a:cxn>
              </a:cxnLst>
              <a:rect l="T9" t="T10" r="T11" b="T12"/>
              <a:pathLst>
                <a:path w="120" h="96">
                  <a:moveTo>
                    <a:pt x="0" y="95"/>
                  </a:moveTo>
                  <a:lnTo>
                    <a:pt x="78" y="0"/>
                  </a:lnTo>
                  <a:lnTo>
                    <a:pt x="119" y="94"/>
                  </a:lnTo>
                </a:path>
              </a:pathLst>
            </a:custGeom>
            <a:noFill/>
            <a:ln w="12700" cap="rnd">
              <a:solidFill>
                <a:srgbClr val="808080"/>
              </a:solidFill>
              <a:round/>
              <a:headEnd type="none" w="sm" len="sm"/>
              <a:tailEnd type="none" w="sm" len="sm"/>
            </a:ln>
          </p:spPr>
          <p:txBody>
            <a:bodyPr/>
            <a:lstStyle/>
            <a:p>
              <a:endParaRPr lang="en-US"/>
            </a:p>
          </p:txBody>
        </p:sp>
        <p:sp>
          <p:nvSpPr>
            <p:cNvPr id="1148" name="Line 1178"/>
            <p:cNvSpPr>
              <a:spLocks noChangeShapeType="1"/>
            </p:cNvSpPr>
            <p:nvPr/>
          </p:nvSpPr>
          <p:spPr bwMode="auto">
            <a:xfrm>
              <a:off x="4639" y="2116"/>
              <a:ext cx="226" cy="0"/>
            </a:xfrm>
            <a:prstGeom prst="line">
              <a:avLst/>
            </a:prstGeom>
            <a:noFill/>
            <a:ln w="12700">
              <a:solidFill>
                <a:srgbClr val="808080"/>
              </a:solidFill>
              <a:round/>
              <a:headEnd type="none" w="sm" len="sm"/>
              <a:tailEnd type="none" w="sm" len="sm"/>
            </a:ln>
          </p:spPr>
          <p:txBody>
            <a:bodyPr wrap="none" anchor="ctr"/>
            <a:lstStyle/>
            <a:p>
              <a:endParaRPr lang="en-US"/>
            </a:p>
          </p:txBody>
        </p:sp>
        <p:sp>
          <p:nvSpPr>
            <p:cNvPr id="1149" name="Freeform 1179"/>
            <p:cNvSpPr>
              <a:spLocks/>
            </p:cNvSpPr>
            <p:nvPr/>
          </p:nvSpPr>
          <p:spPr bwMode="auto">
            <a:xfrm>
              <a:off x="4758" y="2101"/>
              <a:ext cx="74" cy="96"/>
            </a:xfrm>
            <a:custGeom>
              <a:avLst/>
              <a:gdLst>
                <a:gd name="T0" fmla="*/ 0 w 74"/>
                <a:gd name="T1" fmla="*/ 95 h 96"/>
                <a:gd name="T2" fmla="*/ 53 w 74"/>
                <a:gd name="T3" fmla="*/ 0 h 96"/>
                <a:gd name="T4" fmla="*/ 73 w 74"/>
                <a:gd name="T5" fmla="*/ 95 h 96"/>
                <a:gd name="T6" fmla="*/ 0 60000 65536"/>
                <a:gd name="T7" fmla="*/ 0 60000 65536"/>
                <a:gd name="T8" fmla="*/ 0 60000 65536"/>
                <a:gd name="T9" fmla="*/ 0 w 74"/>
                <a:gd name="T10" fmla="*/ 0 h 96"/>
                <a:gd name="T11" fmla="*/ 74 w 74"/>
                <a:gd name="T12" fmla="*/ 96 h 96"/>
              </a:gdLst>
              <a:ahLst/>
              <a:cxnLst>
                <a:cxn ang="T6">
                  <a:pos x="T0" y="T1"/>
                </a:cxn>
                <a:cxn ang="T7">
                  <a:pos x="T2" y="T3"/>
                </a:cxn>
                <a:cxn ang="T8">
                  <a:pos x="T4" y="T5"/>
                </a:cxn>
              </a:cxnLst>
              <a:rect l="T9" t="T10" r="T11" b="T12"/>
              <a:pathLst>
                <a:path w="74" h="96">
                  <a:moveTo>
                    <a:pt x="0" y="95"/>
                  </a:moveTo>
                  <a:lnTo>
                    <a:pt x="53" y="0"/>
                  </a:lnTo>
                  <a:lnTo>
                    <a:pt x="73" y="95"/>
                  </a:lnTo>
                </a:path>
              </a:pathLst>
            </a:custGeom>
            <a:noFill/>
            <a:ln w="12700" cap="rnd">
              <a:solidFill>
                <a:srgbClr val="808080"/>
              </a:solidFill>
              <a:round/>
              <a:headEnd type="none" w="sm" len="sm"/>
              <a:tailEnd type="none" w="sm" len="sm"/>
            </a:ln>
          </p:spPr>
          <p:txBody>
            <a:bodyPr/>
            <a:lstStyle/>
            <a:p>
              <a:endParaRPr lang="en-US"/>
            </a:p>
          </p:txBody>
        </p:sp>
        <p:sp>
          <p:nvSpPr>
            <p:cNvPr id="1150" name="Freeform 1180"/>
            <p:cNvSpPr>
              <a:spLocks/>
            </p:cNvSpPr>
            <p:nvPr/>
          </p:nvSpPr>
          <p:spPr bwMode="auto">
            <a:xfrm>
              <a:off x="4639" y="2144"/>
              <a:ext cx="79" cy="53"/>
            </a:xfrm>
            <a:custGeom>
              <a:avLst/>
              <a:gdLst>
                <a:gd name="T0" fmla="*/ 0 w 79"/>
                <a:gd name="T1" fmla="*/ 51 h 53"/>
                <a:gd name="T2" fmla="*/ 11 w 79"/>
                <a:gd name="T3" fmla="*/ 16 h 53"/>
                <a:gd name="T4" fmla="*/ 41 w 79"/>
                <a:gd name="T5" fmla="*/ 0 h 53"/>
                <a:gd name="T6" fmla="*/ 71 w 79"/>
                <a:gd name="T7" fmla="*/ 16 h 53"/>
                <a:gd name="T8" fmla="*/ 78 w 79"/>
                <a:gd name="T9" fmla="*/ 52 h 53"/>
                <a:gd name="T10" fmla="*/ 67 w 79"/>
                <a:gd name="T11" fmla="*/ 51 h 53"/>
                <a:gd name="T12" fmla="*/ 41 w 79"/>
                <a:gd name="T13" fmla="*/ 18 h 53"/>
                <a:gd name="T14" fmla="*/ 21 w 79"/>
                <a:gd name="T15" fmla="*/ 28 h 53"/>
                <a:gd name="T16" fmla="*/ 16 w 79"/>
                <a:gd name="T17" fmla="*/ 52 h 53"/>
                <a:gd name="T18" fmla="*/ 0 w 79"/>
                <a:gd name="T19" fmla="*/ 51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53"/>
                <a:gd name="T32" fmla="*/ 79 w 79"/>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53">
                  <a:moveTo>
                    <a:pt x="0" y="51"/>
                  </a:moveTo>
                  <a:lnTo>
                    <a:pt x="11" y="16"/>
                  </a:lnTo>
                  <a:lnTo>
                    <a:pt x="41" y="0"/>
                  </a:lnTo>
                  <a:lnTo>
                    <a:pt x="71" y="16"/>
                  </a:lnTo>
                  <a:lnTo>
                    <a:pt x="78" y="52"/>
                  </a:lnTo>
                  <a:lnTo>
                    <a:pt x="67" y="51"/>
                  </a:lnTo>
                  <a:lnTo>
                    <a:pt x="41" y="18"/>
                  </a:lnTo>
                  <a:lnTo>
                    <a:pt x="21" y="28"/>
                  </a:lnTo>
                  <a:lnTo>
                    <a:pt x="16" y="52"/>
                  </a:lnTo>
                  <a:lnTo>
                    <a:pt x="0" y="51"/>
                  </a:lnTo>
                </a:path>
              </a:pathLst>
            </a:custGeom>
            <a:solidFill>
              <a:srgbClr val="C0C080"/>
            </a:solidFill>
            <a:ln w="12700" cap="rnd">
              <a:solidFill>
                <a:srgbClr val="A0A0A0"/>
              </a:solidFill>
              <a:round/>
              <a:headEnd/>
              <a:tailEnd/>
            </a:ln>
          </p:spPr>
          <p:txBody>
            <a:bodyPr/>
            <a:lstStyle/>
            <a:p>
              <a:endParaRPr lang="en-US"/>
            </a:p>
          </p:txBody>
        </p:sp>
        <p:sp>
          <p:nvSpPr>
            <p:cNvPr id="1151" name="Freeform 1181"/>
            <p:cNvSpPr>
              <a:spLocks/>
            </p:cNvSpPr>
            <p:nvPr/>
          </p:nvSpPr>
          <p:spPr bwMode="auto">
            <a:xfrm>
              <a:off x="4533" y="2564"/>
              <a:ext cx="74" cy="488"/>
            </a:xfrm>
            <a:custGeom>
              <a:avLst/>
              <a:gdLst>
                <a:gd name="T0" fmla="*/ 0 w 74"/>
                <a:gd name="T1" fmla="*/ 28 h 488"/>
                <a:gd name="T2" fmla="*/ 0 w 74"/>
                <a:gd name="T3" fmla="*/ 0 h 488"/>
                <a:gd name="T4" fmla="*/ 73 w 74"/>
                <a:gd name="T5" fmla="*/ 0 h 488"/>
                <a:gd name="T6" fmla="*/ 73 w 74"/>
                <a:gd name="T7" fmla="*/ 197 h 488"/>
                <a:gd name="T8" fmla="*/ 73 w 74"/>
                <a:gd name="T9" fmla="*/ 487 h 488"/>
                <a:gd name="T10" fmla="*/ 0 60000 65536"/>
                <a:gd name="T11" fmla="*/ 0 60000 65536"/>
                <a:gd name="T12" fmla="*/ 0 60000 65536"/>
                <a:gd name="T13" fmla="*/ 0 60000 65536"/>
                <a:gd name="T14" fmla="*/ 0 60000 65536"/>
                <a:gd name="T15" fmla="*/ 0 w 74"/>
                <a:gd name="T16" fmla="*/ 0 h 488"/>
                <a:gd name="T17" fmla="*/ 74 w 74"/>
                <a:gd name="T18" fmla="*/ 488 h 488"/>
              </a:gdLst>
              <a:ahLst/>
              <a:cxnLst>
                <a:cxn ang="T10">
                  <a:pos x="T0" y="T1"/>
                </a:cxn>
                <a:cxn ang="T11">
                  <a:pos x="T2" y="T3"/>
                </a:cxn>
                <a:cxn ang="T12">
                  <a:pos x="T4" y="T5"/>
                </a:cxn>
                <a:cxn ang="T13">
                  <a:pos x="T6" y="T7"/>
                </a:cxn>
                <a:cxn ang="T14">
                  <a:pos x="T8" y="T9"/>
                </a:cxn>
              </a:cxnLst>
              <a:rect l="T15" t="T16" r="T17" b="T18"/>
              <a:pathLst>
                <a:path w="74" h="488">
                  <a:moveTo>
                    <a:pt x="0" y="28"/>
                  </a:moveTo>
                  <a:lnTo>
                    <a:pt x="0" y="0"/>
                  </a:lnTo>
                  <a:lnTo>
                    <a:pt x="73" y="0"/>
                  </a:lnTo>
                  <a:lnTo>
                    <a:pt x="73" y="197"/>
                  </a:lnTo>
                  <a:lnTo>
                    <a:pt x="73" y="487"/>
                  </a:lnTo>
                </a:path>
              </a:pathLst>
            </a:custGeom>
            <a:noFill/>
            <a:ln w="12700" cap="rnd">
              <a:solidFill>
                <a:srgbClr val="A0A0A0"/>
              </a:solidFill>
              <a:round/>
              <a:headEnd type="none" w="sm" len="sm"/>
              <a:tailEnd type="none" w="sm" len="sm"/>
            </a:ln>
          </p:spPr>
          <p:txBody>
            <a:bodyPr/>
            <a:lstStyle/>
            <a:p>
              <a:endParaRPr lang="en-US"/>
            </a:p>
          </p:txBody>
        </p:sp>
        <p:sp>
          <p:nvSpPr>
            <p:cNvPr id="1152" name="Freeform 1182"/>
            <p:cNvSpPr>
              <a:spLocks/>
            </p:cNvSpPr>
            <p:nvPr/>
          </p:nvSpPr>
          <p:spPr bwMode="auto">
            <a:xfrm>
              <a:off x="4293" y="2432"/>
              <a:ext cx="258" cy="108"/>
            </a:xfrm>
            <a:custGeom>
              <a:avLst/>
              <a:gdLst>
                <a:gd name="T0" fmla="*/ 0 w 258"/>
                <a:gd name="T1" fmla="*/ 107 h 108"/>
                <a:gd name="T2" fmla="*/ 0 w 258"/>
                <a:gd name="T3" fmla="*/ 0 h 108"/>
                <a:gd name="T4" fmla="*/ 257 w 258"/>
                <a:gd name="T5" fmla="*/ 0 h 108"/>
                <a:gd name="T6" fmla="*/ 0 60000 65536"/>
                <a:gd name="T7" fmla="*/ 0 60000 65536"/>
                <a:gd name="T8" fmla="*/ 0 60000 65536"/>
                <a:gd name="T9" fmla="*/ 0 w 258"/>
                <a:gd name="T10" fmla="*/ 0 h 108"/>
                <a:gd name="T11" fmla="*/ 258 w 258"/>
                <a:gd name="T12" fmla="*/ 108 h 108"/>
              </a:gdLst>
              <a:ahLst/>
              <a:cxnLst>
                <a:cxn ang="T6">
                  <a:pos x="T0" y="T1"/>
                </a:cxn>
                <a:cxn ang="T7">
                  <a:pos x="T2" y="T3"/>
                </a:cxn>
                <a:cxn ang="T8">
                  <a:pos x="T4" y="T5"/>
                </a:cxn>
              </a:cxnLst>
              <a:rect l="T9" t="T10" r="T11" b="T12"/>
              <a:pathLst>
                <a:path w="258" h="108">
                  <a:moveTo>
                    <a:pt x="0" y="107"/>
                  </a:moveTo>
                  <a:lnTo>
                    <a:pt x="0" y="0"/>
                  </a:lnTo>
                  <a:lnTo>
                    <a:pt x="257" y="0"/>
                  </a:lnTo>
                </a:path>
              </a:pathLst>
            </a:custGeom>
            <a:noFill/>
            <a:ln w="12700" cap="rnd">
              <a:solidFill>
                <a:srgbClr val="808080"/>
              </a:solidFill>
              <a:round/>
              <a:headEnd type="none" w="sm" len="sm"/>
              <a:tailEnd type="none" w="sm" len="sm"/>
            </a:ln>
          </p:spPr>
          <p:txBody>
            <a:bodyPr/>
            <a:lstStyle/>
            <a:p>
              <a:endParaRPr lang="en-US"/>
            </a:p>
          </p:txBody>
        </p:sp>
        <p:sp>
          <p:nvSpPr>
            <p:cNvPr id="1153" name="Line 1183"/>
            <p:cNvSpPr>
              <a:spLocks noChangeShapeType="1"/>
            </p:cNvSpPr>
            <p:nvPr/>
          </p:nvSpPr>
          <p:spPr bwMode="auto">
            <a:xfrm flipH="1">
              <a:off x="4417" y="2432"/>
              <a:ext cx="128" cy="104"/>
            </a:xfrm>
            <a:prstGeom prst="line">
              <a:avLst/>
            </a:prstGeom>
            <a:noFill/>
            <a:ln w="12700">
              <a:solidFill>
                <a:srgbClr val="808080"/>
              </a:solidFill>
              <a:round/>
              <a:headEnd type="none" w="sm" len="sm"/>
              <a:tailEnd type="none" w="sm" len="sm"/>
            </a:ln>
          </p:spPr>
          <p:txBody>
            <a:bodyPr wrap="none" anchor="ctr"/>
            <a:lstStyle/>
            <a:p>
              <a:endParaRPr lang="en-US"/>
            </a:p>
          </p:txBody>
        </p:sp>
        <p:sp>
          <p:nvSpPr>
            <p:cNvPr id="1154" name="Freeform 1184"/>
            <p:cNvSpPr>
              <a:spLocks/>
            </p:cNvSpPr>
            <p:nvPr/>
          </p:nvSpPr>
          <p:spPr bwMode="auto">
            <a:xfrm>
              <a:off x="3899" y="1330"/>
              <a:ext cx="153" cy="92"/>
            </a:xfrm>
            <a:custGeom>
              <a:avLst/>
              <a:gdLst>
                <a:gd name="T0" fmla="*/ 0 w 153"/>
                <a:gd name="T1" fmla="*/ 82 h 92"/>
                <a:gd name="T2" fmla="*/ 20 w 153"/>
                <a:gd name="T3" fmla="*/ 27 h 92"/>
                <a:gd name="T4" fmla="*/ 78 w 153"/>
                <a:gd name="T5" fmla="*/ 0 h 92"/>
                <a:gd name="T6" fmla="*/ 137 w 153"/>
                <a:gd name="T7" fmla="*/ 28 h 92"/>
                <a:gd name="T8" fmla="*/ 152 w 153"/>
                <a:gd name="T9" fmla="*/ 91 h 92"/>
                <a:gd name="T10" fmla="*/ 132 w 153"/>
                <a:gd name="T11" fmla="*/ 85 h 92"/>
                <a:gd name="T12" fmla="*/ 118 w 153"/>
                <a:gd name="T13" fmla="*/ 47 h 92"/>
                <a:gd name="T14" fmla="*/ 77 w 153"/>
                <a:gd name="T15" fmla="*/ 30 h 92"/>
                <a:gd name="T16" fmla="*/ 40 w 153"/>
                <a:gd name="T17" fmla="*/ 47 h 92"/>
                <a:gd name="T18" fmla="*/ 30 w 153"/>
                <a:gd name="T19" fmla="*/ 86 h 92"/>
                <a:gd name="T20" fmla="*/ 0 w 153"/>
                <a:gd name="T21" fmla="*/ 82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3"/>
                <a:gd name="T34" fmla="*/ 0 h 92"/>
                <a:gd name="T35" fmla="*/ 153 w 153"/>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3" h="92">
                  <a:moveTo>
                    <a:pt x="0" y="82"/>
                  </a:moveTo>
                  <a:lnTo>
                    <a:pt x="20" y="27"/>
                  </a:lnTo>
                  <a:lnTo>
                    <a:pt x="78" y="0"/>
                  </a:lnTo>
                  <a:lnTo>
                    <a:pt x="137" y="28"/>
                  </a:lnTo>
                  <a:lnTo>
                    <a:pt x="152" y="91"/>
                  </a:lnTo>
                  <a:lnTo>
                    <a:pt x="132" y="85"/>
                  </a:lnTo>
                  <a:lnTo>
                    <a:pt x="118" y="47"/>
                  </a:lnTo>
                  <a:lnTo>
                    <a:pt x="77" y="30"/>
                  </a:lnTo>
                  <a:lnTo>
                    <a:pt x="40" y="47"/>
                  </a:lnTo>
                  <a:lnTo>
                    <a:pt x="30" y="86"/>
                  </a:lnTo>
                  <a:lnTo>
                    <a:pt x="0" y="82"/>
                  </a:lnTo>
                </a:path>
              </a:pathLst>
            </a:custGeom>
            <a:solidFill>
              <a:srgbClr val="808080"/>
            </a:solidFill>
            <a:ln w="12700" cap="rnd">
              <a:solidFill>
                <a:srgbClr val="808080"/>
              </a:solidFill>
              <a:round/>
              <a:headEnd/>
              <a:tailEnd/>
            </a:ln>
          </p:spPr>
          <p:txBody>
            <a:bodyPr/>
            <a:lstStyle/>
            <a:p>
              <a:endParaRPr lang="en-US"/>
            </a:p>
          </p:txBody>
        </p:sp>
        <p:sp>
          <p:nvSpPr>
            <p:cNvPr id="1155" name="Rectangle 1185"/>
            <p:cNvSpPr>
              <a:spLocks noChangeArrowheads="1"/>
            </p:cNvSpPr>
            <p:nvPr/>
          </p:nvSpPr>
          <p:spPr bwMode="auto">
            <a:xfrm>
              <a:off x="3899" y="1420"/>
              <a:ext cx="454" cy="82"/>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sz="2400">
                <a:ea typeface="MS PGothic" pitchFamily="34" charset="-128"/>
              </a:endParaRPr>
            </a:p>
          </p:txBody>
        </p:sp>
        <p:sp>
          <p:nvSpPr>
            <p:cNvPr id="1156" name="Freeform 1186"/>
            <p:cNvSpPr>
              <a:spLocks/>
            </p:cNvSpPr>
            <p:nvPr/>
          </p:nvSpPr>
          <p:spPr bwMode="auto">
            <a:xfrm>
              <a:off x="3939" y="1296"/>
              <a:ext cx="504" cy="121"/>
            </a:xfrm>
            <a:custGeom>
              <a:avLst/>
              <a:gdLst>
                <a:gd name="T0" fmla="*/ 0 w 504"/>
                <a:gd name="T1" fmla="*/ 116 h 121"/>
                <a:gd name="T2" fmla="*/ 0 w 504"/>
                <a:gd name="T3" fmla="*/ 0 h 121"/>
                <a:gd name="T4" fmla="*/ 503 w 504"/>
                <a:gd name="T5" fmla="*/ 0 h 121"/>
                <a:gd name="T6" fmla="*/ 315 w 504"/>
                <a:gd name="T7" fmla="*/ 120 h 121"/>
                <a:gd name="T8" fmla="*/ 0 60000 65536"/>
                <a:gd name="T9" fmla="*/ 0 60000 65536"/>
                <a:gd name="T10" fmla="*/ 0 60000 65536"/>
                <a:gd name="T11" fmla="*/ 0 60000 65536"/>
                <a:gd name="T12" fmla="*/ 0 w 504"/>
                <a:gd name="T13" fmla="*/ 0 h 121"/>
                <a:gd name="T14" fmla="*/ 504 w 504"/>
                <a:gd name="T15" fmla="*/ 121 h 121"/>
              </a:gdLst>
              <a:ahLst/>
              <a:cxnLst>
                <a:cxn ang="T8">
                  <a:pos x="T0" y="T1"/>
                </a:cxn>
                <a:cxn ang="T9">
                  <a:pos x="T2" y="T3"/>
                </a:cxn>
                <a:cxn ang="T10">
                  <a:pos x="T4" y="T5"/>
                </a:cxn>
                <a:cxn ang="T11">
                  <a:pos x="T6" y="T7"/>
                </a:cxn>
              </a:cxnLst>
              <a:rect l="T12" t="T13" r="T14" b="T15"/>
              <a:pathLst>
                <a:path w="504" h="121">
                  <a:moveTo>
                    <a:pt x="0" y="116"/>
                  </a:moveTo>
                  <a:lnTo>
                    <a:pt x="0" y="0"/>
                  </a:lnTo>
                  <a:lnTo>
                    <a:pt x="503" y="0"/>
                  </a:lnTo>
                  <a:lnTo>
                    <a:pt x="315" y="120"/>
                  </a:lnTo>
                </a:path>
              </a:pathLst>
            </a:custGeom>
            <a:noFill/>
            <a:ln w="12700" cap="rnd">
              <a:solidFill>
                <a:srgbClr val="808080"/>
              </a:solidFill>
              <a:round/>
              <a:headEnd type="none" w="sm" len="sm"/>
              <a:tailEnd type="none" w="sm" len="sm"/>
            </a:ln>
          </p:spPr>
          <p:txBody>
            <a:bodyPr/>
            <a:lstStyle/>
            <a:p>
              <a:endParaRPr lang="en-US"/>
            </a:p>
          </p:txBody>
        </p:sp>
        <p:sp>
          <p:nvSpPr>
            <p:cNvPr id="1157" name="Freeform 1187"/>
            <p:cNvSpPr>
              <a:spLocks/>
            </p:cNvSpPr>
            <p:nvPr/>
          </p:nvSpPr>
          <p:spPr bwMode="auto">
            <a:xfrm>
              <a:off x="3951" y="1298"/>
              <a:ext cx="177" cy="117"/>
            </a:xfrm>
            <a:custGeom>
              <a:avLst/>
              <a:gdLst>
                <a:gd name="T0" fmla="*/ 0 w 177"/>
                <a:gd name="T1" fmla="*/ 116 h 117"/>
                <a:gd name="T2" fmla="*/ 100 w 177"/>
                <a:gd name="T3" fmla="*/ 0 h 117"/>
                <a:gd name="T4" fmla="*/ 176 w 177"/>
                <a:gd name="T5" fmla="*/ 116 h 117"/>
                <a:gd name="T6" fmla="*/ 0 60000 65536"/>
                <a:gd name="T7" fmla="*/ 0 60000 65536"/>
                <a:gd name="T8" fmla="*/ 0 60000 65536"/>
                <a:gd name="T9" fmla="*/ 0 w 177"/>
                <a:gd name="T10" fmla="*/ 0 h 117"/>
                <a:gd name="T11" fmla="*/ 177 w 177"/>
                <a:gd name="T12" fmla="*/ 117 h 117"/>
              </a:gdLst>
              <a:ahLst/>
              <a:cxnLst>
                <a:cxn ang="T6">
                  <a:pos x="T0" y="T1"/>
                </a:cxn>
                <a:cxn ang="T7">
                  <a:pos x="T2" y="T3"/>
                </a:cxn>
                <a:cxn ang="T8">
                  <a:pos x="T4" y="T5"/>
                </a:cxn>
              </a:cxnLst>
              <a:rect l="T9" t="T10" r="T11" b="T12"/>
              <a:pathLst>
                <a:path w="177" h="117">
                  <a:moveTo>
                    <a:pt x="0" y="116"/>
                  </a:moveTo>
                  <a:lnTo>
                    <a:pt x="100" y="0"/>
                  </a:lnTo>
                  <a:lnTo>
                    <a:pt x="176" y="116"/>
                  </a:lnTo>
                </a:path>
              </a:pathLst>
            </a:custGeom>
            <a:noFill/>
            <a:ln w="12700" cap="rnd">
              <a:solidFill>
                <a:srgbClr val="808080"/>
              </a:solidFill>
              <a:round/>
              <a:headEnd type="none" w="sm" len="sm"/>
              <a:tailEnd type="none" w="sm" len="sm"/>
            </a:ln>
          </p:spPr>
          <p:txBody>
            <a:bodyPr/>
            <a:lstStyle/>
            <a:p>
              <a:endParaRPr lang="en-US"/>
            </a:p>
          </p:txBody>
        </p:sp>
        <p:sp>
          <p:nvSpPr>
            <p:cNvPr id="1158" name="Freeform 1188"/>
            <p:cNvSpPr>
              <a:spLocks/>
            </p:cNvSpPr>
            <p:nvPr/>
          </p:nvSpPr>
          <p:spPr bwMode="auto">
            <a:xfrm>
              <a:off x="4132" y="1296"/>
              <a:ext cx="120" cy="130"/>
            </a:xfrm>
            <a:custGeom>
              <a:avLst/>
              <a:gdLst>
                <a:gd name="T0" fmla="*/ 0 w 120"/>
                <a:gd name="T1" fmla="*/ 125 h 130"/>
                <a:gd name="T2" fmla="*/ 99 w 120"/>
                <a:gd name="T3" fmla="*/ 0 h 130"/>
                <a:gd name="T4" fmla="*/ 119 w 120"/>
                <a:gd name="T5" fmla="*/ 129 h 130"/>
                <a:gd name="T6" fmla="*/ 0 60000 65536"/>
                <a:gd name="T7" fmla="*/ 0 60000 65536"/>
                <a:gd name="T8" fmla="*/ 0 60000 65536"/>
                <a:gd name="T9" fmla="*/ 0 w 120"/>
                <a:gd name="T10" fmla="*/ 0 h 130"/>
                <a:gd name="T11" fmla="*/ 120 w 120"/>
                <a:gd name="T12" fmla="*/ 130 h 130"/>
              </a:gdLst>
              <a:ahLst/>
              <a:cxnLst>
                <a:cxn ang="T6">
                  <a:pos x="T0" y="T1"/>
                </a:cxn>
                <a:cxn ang="T7">
                  <a:pos x="T2" y="T3"/>
                </a:cxn>
                <a:cxn ang="T8">
                  <a:pos x="T4" y="T5"/>
                </a:cxn>
              </a:cxnLst>
              <a:rect l="T9" t="T10" r="T11" b="T12"/>
              <a:pathLst>
                <a:path w="120" h="130">
                  <a:moveTo>
                    <a:pt x="0" y="125"/>
                  </a:moveTo>
                  <a:lnTo>
                    <a:pt x="99" y="0"/>
                  </a:lnTo>
                  <a:lnTo>
                    <a:pt x="119" y="129"/>
                  </a:lnTo>
                </a:path>
              </a:pathLst>
            </a:custGeom>
            <a:noFill/>
            <a:ln w="12700" cap="rnd">
              <a:solidFill>
                <a:srgbClr val="808080"/>
              </a:solidFill>
              <a:round/>
              <a:headEnd type="none" w="sm" len="sm"/>
              <a:tailEnd type="none" w="sm" len="sm"/>
            </a:ln>
          </p:spPr>
          <p:txBody>
            <a:bodyPr/>
            <a:lstStyle/>
            <a:p>
              <a:endParaRPr lang="en-US"/>
            </a:p>
          </p:txBody>
        </p:sp>
        <p:sp>
          <p:nvSpPr>
            <p:cNvPr id="1159" name="Rectangle 1189"/>
            <p:cNvSpPr>
              <a:spLocks noChangeArrowheads="1"/>
            </p:cNvSpPr>
            <p:nvPr/>
          </p:nvSpPr>
          <p:spPr bwMode="auto">
            <a:xfrm>
              <a:off x="3899" y="1511"/>
              <a:ext cx="454" cy="18"/>
            </a:xfrm>
            <a:prstGeom prst="rect">
              <a:avLst/>
            </a:prstGeom>
            <a:solidFill>
              <a:srgbClr val="808080"/>
            </a:solidFill>
            <a:ln w="12700">
              <a:solidFill>
                <a:srgbClr val="808080"/>
              </a:solidFill>
              <a:miter lim="800000"/>
              <a:headEnd/>
              <a:tailEnd/>
            </a:ln>
          </p:spPr>
          <p:txBody>
            <a:bodyPr wrap="none" anchor="ctr"/>
            <a:lstStyle/>
            <a:p>
              <a:pPr eaLnBrk="1" hangingPunct="1"/>
              <a:endParaRPr lang="en-US" altLang="en-US" sz="2400">
                <a:ea typeface="MS PGothic" pitchFamily="34" charset="-128"/>
              </a:endParaRPr>
            </a:p>
          </p:txBody>
        </p:sp>
        <p:sp>
          <p:nvSpPr>
            <p:cNvPr id="1160" name="Freeform 1190"/>
            <p:cNvSpPr>
              <a:spLocks/>
            </p:cNvSpPr>
            <p:nvPr/>
          </p:nvSpPr>
          <p:spPr bwMode="auto">
            <a:xfrm>
              <a:off x="5019" y="3437"/>
              <a:ext cx="233" cy="404"/>
            </a:xfrm>
            <a:custGeom>
              <a:avLst/>
              <a:gdLst>
                <a:gd name="T0" fmla="*/ 0 w 233"/>
                <a:gd name="T1" fmla="*/ 3 h 404"/>
                <a:gd name="T2" fmla="*/ 112 w 233"/>
                <a:gd name="T3" fmla="*/ 19 h 404"/>
                <a:gd name="T4" fmla="*/ 167 w 233"/>
                <a:gd name="T5" fmla="*/ 17 h 404"/>
                <a:gd name="T6" fmla="*/ 226 w 233"/>
                <a:gd name="T7" fmla="*/ 3 h 404"/>
                <a:gd name="T8" fmla="*/ 232 w 233"/>
                <a:gd name="T9" fmla="*/ 0 h 404"/>
                <a:gd name="T10" fmla="*/ 232 w 233"/>
                <a:gd name="T11" fmla="*/ 376 h 404"/>
                <a:gd name="T12" fmla="*/ 232 w 233"/>
                <a:gd name="T13" fmla="*/ 381 h 404"/>
                <a:gd name="T14" fmla="*/ 115 w 233"/>
                <a:gd name="T15" fmla="*/ 403 h 404"/>
                <a:gd name="T16" fmla="*/ 1 w 233"/>
                <a:gd name="T17" fmla="*/ 381 h 404"/>
                <a:gd name="T18" fmla="*/ 1 w 233"/>
                <a:gd name="T19" fmla="*/ 366 h 404"/>
                <a:gd name="T20" fmla="*/ 1 w 233"/>
                <a:gd name="T21" fmla="*/ 14 h 404"/>
                <a:gd name="T22" fmla="*/ 0 w 233"/>
                <a:gd name="T23" fmla="*/ 3 h 4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3"/>
                <a:gd name="T37" fmla="*/ 0 h 404"/>
                <a:gd name="T38" fmla="*/ 233 w 233"/>
                <a:gd name="T39" fmla="*/ 404 h 4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3" h="404">
                  <a:moveTo>
                    <a:pt x="0" y="3"/>
                  </a:moveTo>
                  <a:lnTo>
                    <a:pt x="112" y="19"/>
                  </a:lnTo>
                  <a:lnTo>
                    <a:pt x="167" y="17"/>
                  </a:lnTo>
                  <a:lnTo>
                    <a:pt x="226" y="3"/>
                  </a:lnTo>
                  <a:lnTo>
                    <a:pt x="232" y="0"/>
                  </a:lnTo>
                  <a:lnTo>
                    <a:pt x="232" y="376"/>
                  </a:lnTo>
                  <a:lnTo>
                    <a:pt x="232" y="381"/>
                  </a:lnTo>
                  <a:lnTo>
                    <a:pt x="115" y="403"/>
                  </a:lnTo>
                  <a:lnTo>
                    <a:pt x="1" y="381"/>
                  </a:lnTo>
                  <a:lnTo>
                    <a:pt x="1" y="366"/>
                  </a:lnTo>
                  <a:lnTo>
                    <a:pt x="1" y="14"/>
                  </a:lnTo>
                  <a:lnTo>
                    <a:pt x="0" y="3"/>
                  </a:lnTo>
                </a:path>
              </a:pathLst>
            </a:custGeom>
            <a:solidFill>
              <a:srgbClr val="C0C0C0"/>
            </a:solidFill>
            <a:ln w="12700" cap="rnd">
              <a:solidFill>
                <a:srgbClr val="A0A0A0"/>
              </a:solidFill>
              <a:round/>
              <a:headEnd/>
              <a:tailEnd/>
            </a:ln>
          </p:spPr>
          <p:txBody>
            <a:bodyPr/>
            <a:lstStyle/>
            <a:p>
              <a:endParaRPr lang="en-US"/>
            </a:p>
          </p:txBody>
        </p:sp>
        <p:sp>
          <p:nvSpPr>
            <p:cNvPr id="1161" name="Oval 1191"/>
            <p:cNvSpPr>
              <a:spLocks noChangeArrowheads="1"/>
            </p:cNvSpPr>
            <p:nvPr/>
          </p:nvSpPr>
          <p:spPr bwMode="auto">
            <a:xfrm>
              <a:off x="5026" y="3407"/>
              <a:ext cx="214" cy="44"/>
            </a:xfrm>
            <a:prstGeom prst="ellipse">
              <a:avLst/>
            </a:prstGeom>
            <a:solidFill>
              <a:srgbClr val="404040"/>
            </a:solidFill>
            <a:ln w="12700">
              <a:solidFill>
                <a:srgbClr val="A0A0A0"/>
              </a:solidFill>
              <a:round/>
              <a:headEnd/>
              <a:tailEnd/>
            </a:ln>
          </p:spPr>
          <p:txBody>
            <a:bodyPr wrap="none" anchor="ctr"/>
            <a:lstStyle/>
            <a:p>
              <a:pPr eaLnBrk="1" hangingPunct="1"/>
              <a:endParaRPr lang="en-US" altLang="en-US" sz="2400">
                <a:ea typeface="MS PGothic" pitchFamily="34" charset="-128"/>
              </a:endParaRPr>
            </a:p>
          </p:txBody>
        </p:sp>
        <p:sp>
          <p:nvSpPr>
            <p:cNvPr id="1162" name="Freeform 1192"/>
            <p:cNvSpPr>
              <a:spLocks/>
            </p:cNvSpPr>
            <p:nvPr/>
          </p:nvSpPr>
          <p:spPr bwMode="auto">
            <a:xfrm>
              <a:off x="4769" y="3409"/>
              <a:ext cx="235" cy="397"/>
            </a:xfrm>
            <a:custGeom>
              <a:avLst/>
              <a:gdLst>
                <a:gd name="T0" fmla="*/ 0 w 235"/>
                <a:gd name="T1" fmla="*/ 1 h 397"/>
                <a:gd name="T2" fmla="*/ 112 w 235"/>
                <a:gd name="T3" fmla="*/ 19 h 397"/>
                <a:gd name="T4" fmla="*/ 171 w 235"/>
                <a:gd name="T5" fmla="*/ 17 h 397"/>
                <a:gd name="T6" fmla="*/ 230 w 235"/>
                <a:gd name="T7" fmla="*/ 1 h 397"/>
                <a:gd name="T8" fmla="*/ 234 w 235"/>
                <a:gd name="T9" fmla="*/ 0 h 397"/>
                <a:gd name="T10" fmla="*/ 234 w 235"/>
                <a:gd name="T11" fmla="*/ 369 h 397"/>
                <a:gd name="T12" fmla="*/ 234 w 235"/>
                <a:gd name="T13" fmla="*/ 374 h 397"/>
                <a:gd name="T14" fmla="*/ 117 w 235"/>
                <a:gd name="T15" fmla="*/ 396 h 397"/>
                <a:gd name="T16" fmla="*/ 57 w 235"/>
                <a:gd name="T17" fmla="*/ 392 h 397"/>
                <a:gd name="T18" fmla="*/ 0 w 235"/>
                <a:gd name="T19" fmla="*/ 374 h 397"/>
                <a:gd name="T20" fmla="*/ 0 w 235"/>
                <a:gd name="T21" fmla="*/ 360 h 397"/>
                <a:gd name="T22" fmla="*/ 0 w 235"/>
                <a:gd name="T23" fmla="*/ 12 h 397"/>
                <a:gd name="T24" fmla="*/ 0 w 235"/>
                <a:gd name="T25" fmla="*/ 1 h 3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5"/>
                <a:gd name="T40" fmla="*/ 0 h 397"/>
                <a:gd name="T41" fmla="*/ 235 w 235"/>
                <a:gd name="T42" fmla="*/ 397 h 3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5" h="397">
                  <a:moveTo>
                    <a:pt x="0" y="1"/>
                  </a:moveTo>
                  <a:lnTo>
                    <a:pt x="112" y="19"/>
                  </a:lnTo>
                  <a:lnTo>
                    <a:pt x="171" y="17"/>
                  </a:lnTo>
                  <a:lnTo>
                    <a:pt x="230" y="1"/>
                  </a:lnTo>
                  <a:lnTo>
                    <a:pt x="234" y="0"/>
                  </a:lnTo>
                  <a:lnTo>
                    <a:pt x="234" y="369"/>
                  </a:lnTo>
                  <a:lnTo>
                    <a:pt x="234" y="374"/>
                  </a:lnTo>
                  <a:lnTo>
                    <a:pt x="117" y="396"/>
                  </a:lnTo>
                  <a:lnTo>
                    <a:pt x="57" y="392"/>
                  </a:lnTo>
                  <a:lnTo>
                    <a:pt x="0" y="374"/>
                  </a:lnTo>
                  <a:lnTo>
                    <a:pt x="0" y="360"/>
                  </a:lnTo>
                  <a:lnTo>
                    <a:pt x="0" y="12"/>
                  </a:lnTo>
                  <a:lnTo>
                    <a:pt x="0" y="1"/>
                  </a:lnTo>
                </a:path>
              </a:pathLst>
            </a:custGeom>
            <a:solidFill>
              <a:srgbClr val="C0C0C0"/>
            </a:solidFill>
            <a:ln w="12700" cap="rnd">
              <a:solidFill>
                <a:srgbClr val="A0A0A0"/>
              </a:solidFill>
              <a:round/>
              <a:headEnd/>
              <a:tailEnd/>
            </a:ln>
          </p:spPr>
          <p:txBody>
            <a:bodyPr/>
            <a:lstStyle/>
            <a:p>
              <a:endParaRPr lang="en-US"/>
            </a:p>
          </p:txBody>
        </p:sp>
        <p:sp>
          <p:nvSpPr>
            <p:cNvPr id="1163" name="Oval 1193"/>
            <p:cNvSpPr>
              <a:spLocks noChangeArrowheads="1"/>
            </p:cNvSpPr>
            <p:nvPr/>
          </p:nvSpPr>
          <p:spPr bwMode="auto">
            <a:xfrm>
              <a:off x="4773" y="3386"/>
              <a:ext cx="218" cy="29"/>
            </a:xfrm>
            <a:prstGeom prst="ellipse">
              <a:avLst/>
            </a:prstGeom>
            <a:solidFill>
              <a:srgbClr val="404040"/>
            </a:solidFill>
            <a:ln w="12700">
              <a:solidFill>
                <a:srgbClr val="A0A0A0"/>
              </a:solidFill>
              <a:round/>
              <a:headEnd/>
              <a:tailEnd/>
            </a:ln>
          </p:spPr>
          <p:txBody>
            <a:bodyPr wrap="none" anchor="ctr"/>
            <a:lstStyle/>
            <a:p>
              <a:pPr eaLnBrk="1" hangingPunct="1"/>
              <a:endParaRPr lang="en-US" altLang="en-US" sz="2400">
                <a:ea typeface="MS PGothic" pitchFamily="34" charset="-128"/>
              </a:endParaRPr>
            </a:p>
          </p:txBody>
        </p:sp>
        <p:sp>
          <p:nvSpPr>
            <p:cNvPr id="1164" name="Rectangle 1194"/>
            <p:cNvSpPr>
              <a:spLocks noChangeArrowheads="1"/>
            </p:cNvSpPr>
            <p:nvPr/>
          </p:nvSpPr>
          <p:spPr bwMode="auto">
            <a:xfrm>
              <a:off x="4513" y="2596"/>
              <a:ext cx="71" cy="13"/>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sz="2400">
                <a:ea typeface="MS PGothic" pitchFamily="34" charset="-128"/>
              </a:endParaRPr>
            </a:p>
          </p:txBody>
        </p:sp>
        <p:sp>
          <p:nvSpPr>
            <p:cNvPr id="1165" name="Rectangle 1195"/>
            <p:cNvSpPr>
              <a:spLocks noChangeArrowheads="1"/>
            </p:cNvSpPr>
            <p:nvPr/>
          </p:nvSpPr>
          <p:spPr bwMode="auto">
            <a:xfrm>
              <a:off x="3210" y="2185"/>
              <a:ext cx="60" cy="71"/>
            </a:xfrm>
            <a:prstGeom prst="rect">
              <a:avLst/>
            </a:prstGeom>
            <a:noFill/>
            <a:ln w="12700">
              <a:solidFill>
                <a:srgbClr val="808080"/>
              </a:solidFill>
              <a:miter lim="800000"/>
              <a:headEnd/>
              <a:tailEnd/>
            </a:ln>
          </p:spPr>
          <p:txBody>
            <a:bodyPr wrap="none" anchor="ctr"/>
            <a:lstStyle/>
            <a:p>
              <a:pPr eaLnBrk="1" hangingPunct="1"/>
              <a:endParaRPr lang="en-US" altLang="en-US" sz="2400">
                <a:ea typeface="MS PGothic" pitchFamily="34" charset="-128"/>
              </a:endParaRPr>
            </a:p>
          </p:txBody>
        </p:sp>
        <p:sp>
          <p:nvSpPr>
            <p:cNvPr id="1166" name="Rectangle 1196"/>
            <p:cNvSpPr>
              <a:spLocks noChangeArrowheads="1"/>
            </p:cNvSpPr>
            <p:nvPr/>
          </p:nvSpPr>
          <p:spPr bwMode="auto">
            <a:xfrm>
              <a:off x="3664" y="2075"/>
              <a:ext cx="149" cy="31"/>
            </a:xfrm>
            <a:prstGeom prst="rect">
              <a:avLst/>
            </a:prstGeom>
            <a:solidFill>
              <a:srgbClr val="808080"/>
            </a:solidFill>
            <a:ln w="12700">
              <a:solidFill>
                <a:srgbClr val="808080"/>
              </a:solidFill>
              <a:miter lim="800000"/>
              <a:headEnd/>
              <a:tailEnd/>
            </a:ln>
          </p:spPr>
          <p:txBody>
            <a:bodyPr wrap="none" anchor="ctr"/>
            <a:lstStyle/>
            <a:p>
              <a:pPr eaLnBrk="1" hangingPunct="1"/>
              <a:endParaRPr lang="en-US" altLang="en-US" sz="2400">
                <a:ea typeface="MS PGothic" pitchFamily="34" charset="-128"/>
              </a:endParaRPr>
            </a:p>
          </p:txBody>
        </p:sp>
        <p:sp>
          <p:nvSpPr>
            <p:cNvPr id="1167" name="Freeform 1197"/>
            <p:cNvSpPr>
              <a:spLocks/>
            </p:cNvSpPr>
            <p:nvPr/>
          </p:nvSpPr>
          <p:spPr bwMode="auto">
            <a:xfrm>
              <a:off x="2899" y="2285"/>
              <a:ext cx="143" cy="75"/>
            </a:xfrm>
            <a:custGeom>
              <a:avLst/>
              <a:gdLst>
                <a:gd name="T0" fmla="*/ 0 w 143"/>
                <a:gd name="T1" fmla="*/ 74 h 75"/>
                <a:gd name="T2" fmla="*/ 0 w 143"/>
                <a:gd name="T3" fmla="*/ 0 h 75"/>
                <a:gd name="T4" fmla="*/ 142 w 143"/>
                <a:gd name="T5" fmla="*/ 0 h 75"/>
                <a:gd name="T6" fmla="*/ 103 w 143"/>
                <a:gd name="T7" fmla="*/ 71 h 75"/>
                <a:gd name="T8" fmla="*/ 0 60000 65536"/>
                <a:gd name="T9" fmla="*/ 0 60000 65536"/>
                <a:gd name="T10" fmla="*/ 0 60000 65536"/>
                <a:gd name="T11" fmla="*/ 0 60000 65536"/>
                <a:gd name="T12" fmla="*/ 0 w 143"/>
                <a:gd name="T13" fmla="*/ 0 h 75"/>
                <a:gd name="T14" fmla="*/ 143 w 143"/>
                <a:gd name="T15" fmla="*/ 75 h 75"/>
              </a:gdLst>
              <a:ahLst/>
              <a:cxnLst>
                <a:cxn ang="T8">
                  <a:pos x="T0" y="T1"/>
                </a:cxn>
                <a:cxn ang="T9">
                  <a:pos x="T2" y="T3"/>
                </a:cxn>
                <a:cxn ang="T10">
                  <a:pos x="T4" y="T5"/>
                </a:cxn>
                <a:cxn ang="T11">
                  <a:pos x="T6" y="T7"/>
                </a:cxn>
              </a:cxnLst>
              <a:rect l="T12" t="T13" r="T14" b="T15"/>
              <a:pathLst>
                <a:path w="143" h="75">
                  <a:moveTo>
                    <a:pt x="0" y="74"/>
                  </a:moveTo>
                  <a:lnTo>
                    <a:pt x="0" y="0"/>
                  </a:lnTo>
                  <a:lnTo>
                    <a:pt x="142" y="0"/>
                  </a:lnTo>
                  <a:lnTo>
                    <a:pt x="103" y="71"/>
                  </a:lnTo>
                </a:path>
              </a:pathLst>
            </a:custGeom>
            <a:noFill/>
            <a:ln w="12700" cap="rnd">
              <a:solidFill>
                <a:srgbClr val="808080"/>
              </a:solidFill>
              <a:round/>
              <a:headEnd type="none" w="sm" len="sm"/>
              <a:tailEnd type="none" w="sm" len="sm"/>
            </a:ln>
          </p:spPr>
          <p:txBody>
            <a:bodyPr/>
            <a:lstStyle/>
            <a:p>
              <a:endParaRPr lang="en-US"/>
            </a:p>
          </p:txBody>
        </p:sp>
        <p:sp>
          <p:nvSpPr>
            <p:cNvPr id="1168" name="Freeform 1198"/>
            <p:cNvSpPr>
              <a:spLocks/>
            </p:cNvSpPr>
            <p:nvPr/>
          </p:nvSpPr>
          <p:spPr bwMode="auto">
            <a:xfrm>
              <a:off x="2913" y="2286"/>
              <a:ext cx="61" cy="72"/>
            </a:xfrm>
            <a:custGeom>
              <a:avLst/>
              <a:gdLst>
                <a:gd name="T0" fmla="*/ 0 w 61"/>
                <a:gd name="T1" fmla="*/ 71 h 72"/>
                <a:gd name="T2" fmla="*/ 35 w 61"/>
                <a:gd name="T3" fmla="*/ 0 h 72"/>
                <a:gd name="T4" fmla="*/ 60 w 61"/>
                <a:gd name="T5" fmla="*/ 70 h 72"/>
                <a:gd name="T6" fmla="*/ 0 60000 65536"/>
                <a:gd name="T7" fmla="*/ 0 60000 65536"/>
                <a:gd name="T8" fmla="*/ 0 60000 65536"/>
                <a:gd name="T9" fmla="*/ 0 w 61"/>
                <a:gd name="T10" fmla="*/ 0 h 72"/>
                <a:gd name="T11" fmla="*/ 61 w 61"/>
                <a:gd name="T12" fmla="*/ 72 h 72"/>
              </a:gdLst>
              <a:ahLst/>
              <a:cxnLst>
                <a:cxn ang="T6">
                  <a:pos x="T0" y="T1"/>
                </a:cxn>
                <a:cxn ang="T7">
                  <a:pos x="T2" y="T3"/>
                </a:cxn>
                <a:cxn ang="T8">
                  <a:pos x="T4" y="T5"/>
                </a:cxn>
              </a:cxnLst>
              <a:rect l="T9" t="T10" r="T11" b="T12"/>
              <a:pathLst>
                <a:path w="61" h="72">
                  <a:moveTo>
                    <a:pt x="0" y="71"/>
                  </a:moveTo>
                  <a:lnTo>
                    <a:pt x="35" y="0"/>
                  </a:lnTo>
                  <a:lnTo>
                    <a:pt x="60" y="70"/>
                  </a:lnTo>
                </a:path>
              </a:pathLst>
            </a:custGeom>
            <a:noFill/>
            <a:ln w="12700" cap="rnd">
              <a:solidFill>
                <a:srgbClr val="808080"/>
              </a:solidFill>
              <a:round/>
              <a:headEnd type="none" w="sm" len="sm"/>
              <a:tailEnd type="none" w="sm" len="sm"/>
            </a:ln>
          </p:spPr>
          <p:txBody>
            <a:bodyPr/>
            <a:lstStyle/>
            <a:p>
              <a:endParaRPr lang="en-US"/>
            </a:p>
          </p:txBody>
        </p:sp>
        <p:sp>
          <p:nvSpPr>
            <p:cNvPr id="1169" name="Freeform 1199"/>
            <p:cNvSpPr>
              <a:spLocks/>
            </p:cNvSpPr>
            <p:nvPr/>
          </p:nvSpPr>
          <p:spPr bwMode="auto">
            <a:xfrm>
              <a:off x="2973" y="2286"/>
              <a:ext cx="30" cy="72"/>
            </a:xfrm>
            <a:custGeom>
              <a:avLst/>
              <a:gdLst>
                <a:gd name="T0" fmla="*/ 0 w 30"/>
                <a:gd name="T1" fmla="*/ 71 h 72"/>
                <a:gd name="T2" fmla="*/ 29 w 30"/>
                <a:gd name="T3" fmla="*/ 0 h 72"/>
                <a:gd name="T4" fmla="*/ 29 w 30"/>
                <a:gd name="T5" fmla="*/ 71 h 72"/>
                <a:gd name="T6" fmla="*/ 0 60000 65536"/>
                <a:gd name="T7" fmla="*/ 0 60000 65536"/>
                <a:gd name="T8" fmla="*/ 0 60000 65536"/>
                <a:gd name="T9" fmla="*/ 0 w 30"/>
                <a:gd name="T10" fmla="*/ 0 h 72"/>
                <a:gd name="T11" fmla="*/ 30 w 30"/>
                <a:gd name="T12" fmla="*/ 72 h 72"/>
              </a:gdLst>
              <a:ahLst/>
              <a:cxnLst>
                <a:cxn ang="T6">
                  <a:pos x="T0" y="T1"/>
                </a:cxn>
                <a:cxn ang="T7">
                  <a:pos x="T2" y="T3"/>
                </a:cxn>
                <a:cxn ang="T8">
                  <a:pos x="T4" y="T5"/>
                </a:cxn>
              </a:cxnLst>
              <a:rect l="T9" t="T10" r="T11" b="T12"/>
              <a:pathLst>
                <a:path w="30" h="72">
                  <a:moveTo>
                    <a:pt x="0" y="71"/>
                  </a:moveTo>
                  <a:lnTo>
                    <a:pt x="29" y="0"/>
                  </a:lnTo>
                  <a:lnTo>
                    <a:pt x="29" y="71"/>
                  </a:lnTo>
                </a:path>
              </a:pathLst>
            </a:custGeom>
            <a:noFill/>
            <a:ln w="12700" cap="rnd">
              <a:solidFill>
                <a:srgbClr val="808080"/>
              </a:solidFill>
              <a:round/>
              <a:headEnd type="none" w="sm" len="sm"/>
              <a:tailEnd type="none" w="sm" len="sm"/>
            </a:ln>
          </p:spPr>
          <p:txBody>
            <a:bodyPr/>
            <a:lstStyle/>
            <a:p>
              <a:endParaRPr lang="en-US"/>
            </a:p>
          </p:txBody>
        </p:sp>
        <p:sp>
          <p:nvSpPr>
            <p:cNvPr id="1170" name="Freeform 1200"/>
            <p:cNvSpPr>
              <a:spLocks/>
            </p:cNvSpPr>
            <p:nvPr/>
          </p:nvSpPr>
          <p:spPr bwMode="auto">
            <a:xfrm>
              <a:off x="2902" y="2316"/>
              <a:ext cx="47" cy="42"/>
            </a:xfrm>
            <a:custGeom>
              <a:avLst/>
              <a:gdLst>
                <a:gd name="T0" fmla="*/ 0 w 47"/>
                <a:gd name="T1" fmla="*/ 41 h 42"/>
                <a:gd name="T2" fmla="*/ 22 w 47"/>
                <a:gd name="T3" fmla="*/ 0 h 42"/>
                <a:gd name="T4" fmla="*/ 46 w 47"/>
                <a:gd name="T5" fmla="*/ 41 h 42"/>
                <a:gd name="T6" fmla="*/ 40 w 47"/>
                <a:gd name="T7" fmla="*/ 41 h 42"/>
                <a:gd name="T8" fmla="*/ 22 w 47"/>
                <a:gd name="T9" fmla="*/ 15 h 42"/>
                <a:gd name="T10" fmla="*/ 10 w 47"/>
                <a:gd name="T11" fmla="*/ 41 h 42"/>
                <a:gd name="T12" fmla="*/ 0 w 47"/>
                <a:gd name="T13" fmla="*/ 41 h 42"/>
                <a:gd name="T14" fmla="*/ 0 60000 65536"/>
                <a:gd name="T15" fmla="*/ 0 60000 65536"/>
                <a:gd name="T16" fmla="*/ 0 60000 65536"/>
                <a:gd name="T17" fmla="*/ 0 60000 65536"/>
                <a:gd name="T18" fmla="*/ 0 60000 65536"/>
                <a:gd name="T19" fmla="*/ 0 60000 65536"/>
                <a:gd name="T20" fmla="*/ 0 60000 65536"/>
                <a:gd name="T21" fmla="*/ 0 w 47"/>
                <a:gd name="T22" fmla="*/ 0 h 42"/>
                <a:gd name="T23" fmla="*/ 47 w 4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42">
                  <a:moveTo>
                    <a:pt x="0" y="41"/>
                  </a:moveTo>
                  <a:lnTo>
                    <a:pt x="22" y="0"/>
                  </a:lnTo>
                  <a:lnTo>
                    <a:pt x="46" y="41"/>
                  </a:lnTo>
                  <a:lnTo>
                    <a:pt x="40" y="41"/>
                  </a:lnTo>
                  <a:lnTo>
                    <a:pt x="22" y="15"/>
                  </a:lnTo>
                  <a:lnTo>
                    <a:pt x="10" y="41"/>
                  </a:lnTo>
                  <a:lnTo>
                    <a:pt x="0" y="41"/>
                  </a:lnTo>
                </a:path>
              </a:pathLst>
            </a:custGeom>
            <a:solidFill>
              <a:srgbClr val="C0C080"/>
            </a:solidFill>
            <a:ln w="12700" cap="rnd">
              <a:solidFill>
                <a:srgbClr val="A0A0A0"/>
              </a:solidFill>
              <a:round/>
              <a:headEnd/>
              <a:tailEnd/>
            </a:ln>
          </p:spPr>
          <p:txBody>
            <a:bodyPr/>
            <a:lstStyle/>
            <a:p>
              <a:endParaRPr lang="en-US"/>
            </a:p>
          </p:txBody>
        </p:sp>
        <p:sp>
          <p:nvSpPr>
            <p:cNvPr id="1171" name="Line 1201"/>
            <p:cNvSpPr>
              <a:spLocks noChangeShapeType="1"/>
            </p:cNvSpPr>
            <p:nvPr/>
          </p:nvSpPr>
          <p:spPr bwMode="auto">
            <a:xfrm>
              <a:off x="2899" y="2295"/>
              <a:ext cx="138" cy="0"/>
            </a:xfrm>
            <a:prstGeom prst="line">
              <a:avLst/>
            </a:prstGeom>
            <a:noFill/>
            <a:ln w="12700">
              <a:solidFill>
                <a:srgbClr val="808080"/>
              </a:solidFill>
              <a:round/>
              <a:headEnd type="none" w="sm" len="sm"/>
              <a:tailEnd type="none" w="sm" len="sm"/>
            </a:ln>
          </p:spPr>
          <p:txBody>
            <a:bodyPr wrap="none" anchor="ctr"/>
            <a:lstStyle/>
            <a:p>
              <a:endParaRPr lang="en-US"/>
            </a:p>
          </p:txBody>
        </p:sp>
      </p:grpSp>
      <p:sp>
        <p:nvSpPr>
          <p:cNvPr id="1043" name="Text Box 1202"/>
          <p:cNvSpPr txBox="1">
            <a:spLocks noChangeArrowheads="1"/>
          </p:cNvSpPr>
          <p:nvPr/>
        </p:nvSpPr>
        <p:spPr bwMode="auto">
          <a:xfrm>
            <a:off x="6648450" y="2514600"/>
            <a:ext cx="1098550" cy="366713"/>
          </a:xfrm>
          <a:prstGeom prst="rect">
            <a:avLst/>
          </a:prstGeom>
          <a:noFill/>
          <a:ln w="9525">
            <a:noFill/>
            <a:miter lim="800000"/>
            <a:headEnd/>
            <a:tailEnd/>
          </a:ln>
        </p:spPr>
        <p:txBody>
          <a:bodyPr wrap="none">
            <a:spAutoFit/>
          </a:bodyPr>
          <a:lstStyle/>
          <a:p>
            <a:pPr algn="ctr"/>
            <a:r>
              <a:rPr lang="en-US" altLang="en-US" b="1">
                <a:solidFill>
                  <a:srgbClr val="CC3300"/>
                </a:solidFill>
                <a:latin typeface="Arial" charset="0"/>
                <a:ea typeface="MS PGothic" pitchFamily="34" charset="-128"/>
              </a:rPr>
              <a:t>Refining</a:t>
            </a:r>
          </a:p>
        </p:txBody>
      </p:sp>
      <p:grpSp>
        <p:nvGrpSpPr>
          <p:cNvPr id="13" name="Group 1203">
            <a:extLst>
              <a:ext uri="{FF2B5EF4-FFF2-40B4-BE49-F238E27FC236}"/>
            </a:extLst>
          </p:cNvPr>
          <p:cNvGrpSpPr>
            <a:grpSpLocks/>
          </p:cNvGrpSpPr>
          <p:nvPr/>
        </p:nvGrpSpPr>
        <p:grpSpPr bwMode="auto">
          <a:xfrm>
            <a:off x="7832726" y="1828801"/>
            <a:ext cx="1311275" cy="530225"/>
            <a:chOff x="1199" y="1325"/>
            <a:chExt cx="716" cy="334"/>
          </a:xfrm>
          <a:solidFill>
            <a:srgbClr val="FF3300"/>
          </a:solidFill>
        </p:grpSpPr>
        <p:grpSp>
          <p:nvGrpSpPr>
            <p:cNvPr id="14" name="Group 1204">
              <a:extLst>
                <a:ext uri="{FF2B5EF4-FFF2-40B4-BE49-F238E27FC236}"/>
              </a:extLst>
            </p:cNvPr>
            <p:cNvGrpSpPr>
              <a:grpSpLocks/>
            </p:cNvGrpSpPr>
            <p:nvPr/>
          </p:nvGrpSpPr>
          <p:grpSpPr bwMode="auto">
            <a:xfrm>
              <a:off x="1295" y="1325"/>
              <a:ext cx="412" cy="238"/>
              <a:chOff x="1295" y="1325"/>
              <a:chExt cx="412" cy="238"/>
            </a:xfrm>
            <a:grpFill/>
          </p:grpSpPr>
          <p:sp>
            <p:nvSpPr>
              <p:cNvPr id="16416" name="Freeform 1205">
                <a:extLst>
                  <a:ext uri="{FF2B5EF4-FFF2-40B4-BE49-F238E27FC236}"/>
                </a:extLst>
              </p:cNvPr>
              <p:cNvSpPr>
                <a:spLocks/>
              </p:cNvSpPr>
              <p:nvPr/>
            </p:nvSpPr>
            <p:spPr bwMode="auto">
              <a:xfrm>
                <a:off x="1295" y="1357"/>
                <a:ext cx="412" cy="206"/>
              </a:xfrm>
              <a:custGeom>
                <a:avLst/>
                <a:gdLst>
                  <a:gd name="T0" fmla="*/ 0 w 412"/>
                  <a:gd name="T1" fmla="*/ 2 h 206"/>
                  <a:gd name="T2" fmla="*/ 0 w 412"/>
                  <a:gd name="T3" fmla="*/ 169 h 206"/>
                  <a:gd name="T4" fmla="*/ 7 w 412"/>
                  <a:gd name="T5" fmla="*/ 175 h 206"/>
                  <a:gd name="T6" fmla="*/ 16 w 412"/>
                  <a:gd name="T7" fmla="*/ 181 h 206"/>
                  <a:gd name="T8" fmla="*/ 31 w 412"/>
                  <a:gd name="T9" fmla="*/ 186 h 206"/>
                  <a:gd name="T10" fmla="*/ 51 w 412"/>
                  <a:gd name="T11" fmla="*/ 192 h 206"/>
                  <a:gd name="T12" fmla="*/ 77 w 412"/>
                  <a:gd name="T13" fmla="*/ 196 h 206"/>
                  <a:gd name="T14" fmla="*/ 104 w 412"/>
                  <a:gd name="T15" fmla="*/ 200 h 206"/>
                  <a:gd name="T16" fmla="*/ 134 w 412"/>
                  <a:gd name="T17" fmla="*/ 202 h 206"/>
                  <a:gd name="T18" fmla="*/ 161 w 412"/>
                  <a:gd name="T19" fmla="*/ 204 h 206"/>
                  <a:gd name="T20" fmla="*/ 188 w 412"/>
                  <a:gd name="T21" fmla="*/ 205 h 206"/>
                  <a:gd name="T22" fmla="*/ 215 w 412"/>
                  <a:gd name="T23" fmla="*/ 205 h 206"/>
                  <a:gd name="T24" fmla="*/ 248 w 412"/>
                  <a:gd name="T25" fmla="*/ 204 h 206"/>
                  <a:gd name="T26" fmla="*/ 276 w 412"/>
                  <a:gd name="T27" fmla="*/ 203 h 206"/>
                  <a:gd name="T28" fmla="*/ 305 w 412"/>
                  <a:gd name="T29" fmla="*/ 200 h 206"/>
                  <a:gd name="T30" fmla="*/ 331 w 412"/>
                  <a:gd name="T31" fmla="*/ 197 h 206"/>
                  <a:gd name="T32" fmla="*/ 352 w 412"/>
                  <a:gd name="T33" fmla="*/ 193 h 206"/>
                  <a:gd name="T34" fmla="*/ 373 w 412"/>
                  <a:gd name="T35" fmla="*/ 189 h 206"/>
                  <a:gd name="T36" fmla="*/ 390 w 412"/>
                  <a:gd name="T37" fmla="*/ 184 h 206"/>
                  <a:gd name="T38" fmla="*/ 398 w 412"/>
                  <a:gd name="T39" fmla="*/ 180 h 206"/>
                  <a:gd name="T40" fmla="*/ 406 w 412"/>
                  <a:gd name="T41" fmla="*/ 175 h 206"/>
                  <a:gd name="T42" fmla="*/ 411 w 412"/>
                  <a:gd name="T43" fmla="*/ 169 h 206"/>
                  <a:gd name="T44" fmla="*/ 411 w 412"/>
                  <a:gd name="T45" fmla="*/ 0 h 206"/>
                  <a:gd name="T46" fmla="*/ 0 w 412"/>
                  <a:gd name="T47" fmla="*/ 2 h 2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2"/>
                  <a:gd name="T73" fmla="*/ 0 h 206"/>
                  <a:gd name="T74" fmla="*/ 412 w 412"/>
                  <a:gd name="T75" fmla="*/ 206 h 2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2" h="206">
                    <a:moveTo>
                      <a:pt x="0" y="2"/>
                    </a:moveTo>
                    <a:lnTo>
                      <a:pt x="0" y="169"/>
                    </a:lnTo>
                    <a:lnTo>
                      <a:pt x="7" y="175"/>
                    </a:lnTo>
                    <a:lnTo>
                      <a:pt x="16" y="181"/>
                    </a:lnTo>
                    <a:lnTo>
                      <a:pt x="31" y="186"/>
                    </a:lnTo>
                    <a:lnTo>
                      <a:pt x="51" y="192"/>
                    </a:lnTo>
                    <a:lnTo>
                      <a:pt x="77" y="196"/>
                    </a:lnTo>
                    <a:lnTo>
                      <a:pt x="104" y="200"/>
                    </a:lnTo>
                    <a:lnTo>
                      <a:pt x="134" y="202"/>
                    </a:lnTo>
                    <a:lnTo>
                      <a:pt x="161" y="204"/>
                    </a:lnTo>
                    <a:lnTo>
                      <a:pt x="188" y="205"/>
                    </a:lnTo>
                    <a:lnTo>
                      <a:pt x="215" y="205"/>
                    </a:lnTo>
                    <a:lnTo>
                      <a:pt x="248" y="204"/>
                    </a:lnTo>
                    <a:lnTo>
                      <a:pt x="276" y="203"/>
                    </a:lnTo>
                    <a:lnTo>
                      <a:pt x="305" y="200"/>
                    </a:lnTo>
                    <a:lnTo>
                      <a:pt x="331" y="197"/>
                    </a:lnTo>
                    <a:lnTo>
                      <a:pt x="352" y="193"/>
                    </a:lnTo>
                    <a:lnTo>
                      <a:pt x="373" y="189"/>
                    </a:lnTo>
                    <a:lnTo>
                      <a:pt x="390" y="184"/>
                    </a:lnTo>
                    <a:lnTo>
                      <a:pt x="398" y="180"/>
                    </a:lnTo>
                    <a:lnTo>
                      <a:pt x="406" y="175"/>
                    </a:lnTo>
                    <a:lnTo>
                      <a:pt x="411" y="169"/>
                    </a:lnTo>
                    <a:lnTo>
                      <a:pt x="411" y="0"/>
                    </a:lnTo>
                    <a:lnTo>
                      <a:pt x="0" y="2"/>
                    </a:lnTo>
                  </a:path>
                </a:pathLst>
              </a:custGeom>
              <a:grpFill/>
              <a:ln w="12700" cap="rnd">
                <a:solidFill>
                  <a:srgbClr val="000000"/>
                </a:solidFill>
                <a:round/>
                <a:headEnd/>
                <a:tailEnd/>
              </a:ln>
            </p:spPr>
            <p:txBody>
              <a:bodyPr/>
              <a:lstStyle/>
              <a:p>
                <a:pPr>
                  <a:defRPr/>
                </a:pPr>
                <a:endParaRPr lang="en-IN"/>
              </a:p>
            </p:txBody>
          </p:sp>
          <p:sp>
            <p:nvSpPr>
              <p:cNvPr id="16417" name="Oval 1206">
                <a:extLst>
                  <a:ext uri="{FF2B5EF4-FFF2-40B4-BE49-F238E27FC236}"/>
                </a:extLst>
              </p:cNvPr>
              <p:cNvSpPr>
                <a:spLocks noChangeArrowheads="1"/>
              </p:cNvSpPr>
              <p:nvPr/>
            </p:nvSpPr>
            <p:spPr bwMode="auto">
              <a:xfrm>
                <a:off x="1299" y="1325"/>
                <a:ext cx="403" cy="64"/>
              </a:xfrm>
              <a:prstGeom prst="ellipse">
                <a:avLst/>
              </a:prstGeom>
              <a:grpFill/>
              <a:ln w="12700">
                <a:solidFill>
                  <a:srgbClr val="000000"/>
                </a:solidFill>
                <a:round/>
                <a:headEnd/>
                <a:tailEnd/>
              </a:ln>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en-US" altLang="en-US"/>
              </a:p>
            </p:txBody>
          </p:sp>
        </p:grpSp>
        <p:grpSp>
          <p:nvGrpSpPr>
            <p:cNvPr id="15" name="Group 1207">
              <a:extLst>
                <a:ext uri="{FF2B5EF4-FFF2-40B4-BE49-F238E27FC236}"/>
              </a:extLst>
            </p:cNvPr>
            <p:cNvGrpSpPr>
              <a:grpSpLocks/>
            </p:cNvGrpSpPr>
            <p:nvPr/>
          </p:nvGrpSpPr>
          <p:grpSpPr bwMode="auto">
            <a:xfrm>
              <a:off x="1199" y="1421"/>
              <a:ext cx="412" cy="238"/>
              <a:chOff x="1199" y="1421"/>
              <a:chExt cx="412" cy="238"/>
            </a:xfrm>
            <a:grpFill/>
          </p:grpSpPr>
          <p:sp>
            <p:nvSpPr>
              <p:cNvPr id="16414" name="Freeform 1208">
                <a:extLst>
                  <a:ext uri="{FF2B5EF4-FFF2-40B4-BE49-F238E27FC236}"/>
                </a:extLst>
              </p:cNvPr>
              <p:cNvSpPr>
                <a:spLocks/>
              </p:cNvSpPr>
              <p:nvPr/>
            </p:nvSpPr>
            <p:spPr bwMode="auto">
              <a:xfrm>
                <a:off x="1199" y="1453"/>
                <a:ext cx="412" cy="206"/>
              </a:xfrm>
              <a:custGeom>
                <a:avLst/>
                <a:gdLst>
                  <a:gd name="T0" fmla="*/ 0 w 412"/>
                  <a:gd name="T1" fmla="*/ 2 h 206"/>
                  <a:gd name="T2" fmla="*/ 0 w 412"/>
                  <a:gd name="T3" fmla="*/ 169 h 206"/>
                  <a:gd name="T4" fmla="*/ 7 w 412"/>
                  <a:gd name="T5" fmla="*/ 175 h 206"/>
                  <a:gd name="T6" fmla="*/ 16 w 412"/>
                  <a:gd name="T7" fmla="*/ 181 h 206"/>
                  <a:gd name="T8" fmla="*/ 31 w 412"/>
                  <a:gd name="T9" fmla="*/ 186 h 206"/>
                  <a:gd name="T10" fmla="*/ 51 w 412"/>
                  <a:gd name="T11" fmla="*/ 192 h 206"/>
                  <a:gd name="T12" fmla="*/ 77 w 412"/>
                  <a:gd name="T13" fmla="*/ 196 h 206"/>
                  <a:gd name="T14" fmla="*/ 104 w 412"/>
                  <a:gd name="T15" fmla="*/ 200 h 206"/>
                  <a:gd name="T16" fmla="*/ 134 w 412"/>
                  <a:gd name="T17" fmla="*/ 202 h 206"/>
                  <a:gd name="T18" fmla="*/ 161 w 412"/>
                  <a:gd name="T19" fmla="*/ 204 h 206"/>
                  <a:gd name="T20" fmla="*/ 188 w 412"/>
                  <a:gd name="T21" fmla="*/ 205 h 206"/>
                  <a:gd name="T22" fmla="*/ 215 w 412"/>
                  <a:gd name="T23" fmla="*/ 205 h 206"/>
                  <a:gd name="T24" fmla="*/ 248 w 412"/>
                  <a:gd name="T25" fmla="*/ 204 h 206"/>
                  <a:gd name="T26" fmla="*/ 276 w 412"/>
                  <a:gd name="T27" fmla="*/ 203 h 206"/>
                  <a:gd name="T28" fmla="*/ 305 w 412"/>
                  <a:gd name="T29" fmla="*/ 200 h 206"/>
                  <a:gd name="T30" fmla="*/ 331 w 412"/>
                  <a:gd name="T31" fmla="*/ 197 h 206"/>
                  <a:gd name="T32" fmla="*/ 352 w 412"/>
                  <a:gd name="T33" fmla="*/ 193 h 206"/>
                  <a:gd name="T34" fmla="*/ 373 w 412"/>
                  <a:gd name="T35" fmla="*/ 189 h 206"/>
                  <a:gd name="T36" fmla="*/ 390 w 412"/>
                  <a:gd name="T37" fmla="*/ 184 h 206"/>
                  <a:gd name="T38" fmla="*/ 398 w 412"/>
                  <a:gd name="T39" fmla="*/ 180 h 206"/>
                  <a:gd name="T40" fmla="*/ 406 w 412"/>
                  <a:gd name="T41" fmla="*/ 175 h 206"/>
                  <a:gd name="T42" fmla="*/ 411 w 412"/>
                  <a:gd name="T43" fmla="*/ 169 h 206"/>
                  <a:gd name="T44" fmla="*/ 411 w 412"/>
                  <a:gd name="T45" fmla="*/ 0 h 206"/>
                  <a:gd name="T46" fmla="*/ 0 w 412"/>
                  <a:gd name="T47" fmla="*/ 2 h 2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2"/>
                  <a:gd name="T73" fmla="*/ 0 h 206"/>
                  <a:gd name="T74" fmla="*/ 412 w 412"/>
                  <a:gd name="T75" fmla="*/ 206 h 2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2" h="206">
                    <a:moveTo>
                      <a:pt x="0" y="2"/>
                    </a:moveTo>
                    <a:lnTo>
                      <a:pt x="0" y="169"/>
                    </a:lnTo>
                    <a:lnTo>
                      <a:pt x="7" y="175"/>
                    </a:lnTo>
                    <a:lnTo>
                      <a:pt x="16" y="181"/>
                    </a:lnTo>
                    <a:lnTo>
                      <a:pt x="31" y="186"/>
                    </a:lnTo>
                    <a:lnTo>
                      <a:pt x="51" y="192"/>
                    </a:lnTo>
                    <a:lnTo>
                      <a:pt x="77" y="196"/>
                    </a:lnTo>
                    <a:lnTo>
                      <a:pt x="104" y="200"/>
                    </a:lnTo>
                    <a:lnTo>
                      <a:pt x="134" y="202"/>
                    </a:lnTo>
                    <a:lnTo>
                      <a:pt x="161" y="204"/>
                    </a:lnTo>
                    <a:lnTo>
                      <a:pt x="188" y="205"/>
                    </a:lnTo>
                    <a:lnTo>
                      <a:pt x="215" y="205"/>
                    </a:lnTo>
                    <a:lnTo>
                      <a:pt x="248" y="204"/>
                    </a:lnTo>
                    <a:lnTo>
                      <a:pt x="276" y="203"/>
                    </a:lnTo>
                    <a:lnTo>
                      <a:pt x="305" y="200"/>
                    </a:lnTo>
                    <a:lnTo>
                      <a:pt x="331" y="197"/>
                    </a:lnTo>
                    <a:lnTo>
                      <a:pt x="352" y="193"/>
                    </a:lnTo>
                    <a:lnTo>
                      <a:pt x="373" y="189"/>
                    </a:lnTo>
                    <a:lnTo>
                      <a:pt x="390" y="184"/>
                    </a:lnTo>
                    <a:lnTo>
                      <a:pt x="398" y="180"/>
                    </a:lnTo>
                    <a:lnTo>
                      <a:pt x="406" y="175"/>
                    </a:lnTo>
                    <a:lnTo>
                      <a:pt x="411" y="169"/>
                    </a:lnTo>
                    <a:lnTo>
                      <a:pt x="411" y="0"/>
                    </a:lnTo>
                    <a:lnTo>
                      <a:pt x="0" y="2"/>
                    </a:lnTo>
                  </a:path>
                </a:pathLst>
              </a:custGeom>
              <a:grpFill/>
              <a:ln w="12700" cap="rnd">
                <a:solidFill>
                  <a:srgbClr val="000000"/>
                </a:solidFill>
                <a:round/>
                <a:headEnd/>
                <a:tailEnd/>
              </a:ln>
            </p:spPr>
            <p:txBody>
              <a:bodyPr/>
              <a:lstStyle/>
              <a:p>
                <a:pPr>
                  <a:defRPr/>
                </a:pPr>
                <a:endParaRPr lang="en-IN"/>
              </a:p>
            </p:txBody>
          </p:sp>
          <p:sp>
            <p:nvSpPr>
              <p:cNvPr id="16415" name="Oval 1209">
                <a:extLst>
                  <a:ext uri="{FF2B5EF4-FFF2-40B4-BE49-F238E27FC236}"/>
                </a:extLst>
              </p:cNvPr>
              <p:cNvSpPr>
                <a:spLocks noChangeArrowheads="1"/>
              </p:cNvSpPr>
              <p:nvPr/>
            </p:nvSpPr>
            <p:spPr bwMode="auto">
              <a:xfrm>
                <a:off x="1203" y="1421"/>
                <a:ext cx="403" cy="64"/>
              </a:xfrm>
              <a:prstGeom prst="ellipse">
                <a:avLst/>
              </a:prstGeom>
              <a:grpFill/>
              <a:ln w="12700">
                <a:solidFill>
                  <a:srgbClr val="000000"/>
                </a:solidFill>
                <a:round/>
                <a:headEnd/>
                <a:tailEnd/>
              </a:ln>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en-US" altLang="en-US"/>
              </a:p>
            </p:txBody>
          </p:sp>
        </p:grpSp>
        <p:grpSp>
          <p:nvGrpSpPr>
            <p:cNvPr id="16" name="Group 1210">
              <a:extLst>
                <a:ext uri="{FF2B5EF4-FFF2-40B4-BE49-F238E27FC236}"/>
              </a:extLst>
            </p:cNvPr>
            <p:cNvGrpSpPr>
              <a:grpSpLocks/>
            </p:cNvGrpSpPr>
            <p:nvPr/>
          </p:nvGrpSpPr>
          <p:grpSpPr bwMode="auto">
            <a:xfrm>
              <a:off x="1583" y="1469"/>
              <a:ext cx="332" cy="190"/>
              <a:chOff x="1583" y="1469"/>
              <a:chExt cx="332" cy="190"/>
            </a:xfrm>
            <a:grpFill/>
          </p:grpSpPr>
          <p:sp>
            <p:nvSpPr>
              <p:cNvPr id="16412" name="Freeform 1211">
                <a:extLst>
                  <a:ext uri="{FF2B5EF4-FFF2-40B4-BE49-F238E27FC236}"/>
                </a:extLst>
              </p:cNvPr>
              <p:cNvSpPr>
                <a:spLocks/>
              </p:cNvSpPr>
              <p:nvPr/>
            </p:nvSpPr>
            <p:spPr bwMode="auto">
              <a:xfrm>
                <a:off x="1583" y="1494"/>
                <a:ext cx="332" cy="165"/>
              </a:xfrm>
              <a:custGeom>
                <a:avLst/>
                <a:gdLst>
                  <a:gd name="T0" fmla="*/ 0 w 332"/>
                  <a:gd name="T1" fmla="*/ 2 h 165"/>
                  <a:gd name="T2" fmla="*/ 0 w 332"/>
                  <a:gd name="T3" fmla="*/ 135 h 165"/>
                  <a:gd name="T4" fmla="*/ 5 w 332"/>
                  <a:gd name="T5" fmla="*/ 140 h 165"/>
                  <a:gd name="T6" fmla="*/ 13 w 332"/>
                  <a:gd name="T7" fmla="*/ 145 h 165"/>
                  <a:gd name="T8" fmla="*/ 25 w 332"/>
                  <a:gd name="T9" fmla="*/ 149 h 165"/>
                  <a:gd name="T10" fmla="*/ 41 w 332"/>
                  <a:gd name="T11" fmla="*/ 153 h 165"/>
                  <a:gd name="T12" fmla="*/ 62 w 332"/>
                  <a:gd name="T13" fmla="*/ 157 h 165"/>
                  <a:gd name="T14" fmla="*/ 84 w 332"/>
                  <a:gd name="T15" fmla="*/ 160 h 165"/>
                  <a:gd name="T16" fmla="*/ 108 w 332"/>
                  <a:gd name="T17" fmla="*/ 162 h 165"/>
                  <a:gd name="T18" fmla="*/ 130 w 332"/>
                  <a:gd name="T19" fmla="*/ 163 h 165"/>
                  <a:gd name="T20" fmla="*/ 151 w 332"/>
                  <a:gd name="T21" fmla="*/ 164 h 165"/>
                  <a:gd name="T22" fmla="*/ 173 w 332"/>
                  <a:gd name="T23" fmla="*/ 164 h 165"/>
                  <a:gd name="T24" fmla="*/ 200 w 332"/>
                  <a:gd name="T25" fmla="*/ 163 h 165"/>
                  <a:gd name="T26" fmla="*/ 222 w 332"/>
                  <a:gd name="T27" fmla="*/ 162 h 165"/>
                  <a:gd name="T28" fmla="*/ 246 w 332"/>
                  <a:gd name="T29" fmla="*/ 160 h 165"/>
                  <a:gd name="T30" fmla="*/ 267 w 332"/>
                  <a:gd name="T31" fmla="*/ 158 h 165"/>
                  <a:gd name="T32" fmla="*/ 284 w 332"/>
                  <a:gd name="T33" fmla="*/ 155 h 165"/>
                  <a:gd name="T34" fmla="*/ 301 w 332"/>
                  <a:gd name="T35" fmla="*/ 151 h 165"/>
                  <a:gd name="T36" fmla="*/ 314 w 332"/>
                  <a:gd name="T37" fmla="*/ 147 h 165"/>
                  <a:gd name="T38" fmla="*/ 320 w 332"/>
                  <a:gd name="T39" fmla="*/ 144 h 165"/>
                  <a:gd name="T40" fmla="*/ 327 w 332"/>
                  <a:gd name="T41" fmla="*/ 140 h 165"/>
                  <a:gd name="T42" fmla="*/ 331 w 332"/>
                  <a:gd name="T43" fmla="*/ 135 h 165"/>
                  <a:gd name="T44" fmla="*/ 331 w 332"/>
                  <a:gd name="T45" fmla="*/ 0 h 165"/>
                  <a:gd name="T46" fmla="*/ 0 w 332"/>
                  <a:gd name="T47" fmla="*/ 2 h 1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2"/>
                  <a:gd name="T73" fmla="*/ 0 h 165"/>
                  <a:gd name="T74" fmla="*/ 332 w 332"/>
                  <a:gd name="T75" fmla="*/ 165 h 1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2" h="165">
                    <a:moveTo>
                      <a:pt x="0" y="2"/>
                    </a:moveTo>
                    <a:lnTo>
                      <a:pt x="0" y="135"/>
                    </a:lnTo>
                    <a:lnTo>
                      <a:pt x="5" y="140"/>
                    </a:lnTo>
                    <a:lnTo>
                      <a:pt x="13" y="145"/>
                    </a:lnTo>
                    <a:lnTo>
                      <a:pt x="25" y="149"/>
                    </a:lnTo>
                    <a:lnTo>
                      <a:pt x="41" y="153"/>
                    </a:lnTo>
                    <a:lnTo>
                      <a:pt x="62" y="157"/>
                    </a:lnTo>
                    <a:lnTo>
                      <a:pt x="84" y="160"/>
                    </a:lnTo>
                    <a:lnTo>
                      <a:pt x="108" y="162"/>
                    </a:lnTo>
                    <a:lnTo>
                      <a:pt x="130" y="163"/>
                    </a:lnTo>
                    <a:lnTo>
                      <a:pt x="151" y="164"/>
                    </a:lnTo>
                    <a:lnTo>
                      <a:pt x="173" y="164"/>
                    </a:lnTo>
                    <a:lnTo>
                      <a:pt x="200" y="163"/>
                    </a:lnTo>
                    <a:lnTo>
                      <a:pt x="222" y="162"/>
                    </a:lnTo>
                    <a:lnTo>
                      <a:pt x="246" y="160"/>
                    </a:lnTo>
                    <a:lnTo>
                      <a:pt x="267" y="158"/>
                    </a:lnTo>
                    <a:lnTo>
                      <a:pt x="284" y="155"/>
                    </a:lnTo>
                    <a:lnTo>
                      <a:pt x="301" y="151"/>
                    </a:lnTo>
                    <a:lnTo>
                      <a:pt x="314" y="147"/>
                    </a:lnTo>
                    <a:lnTo>
                      <a:pt x="320" y="144"/>
                    </a:lnTo>
                    <a:lnTo>
                      <a:pt x="327" y="140"/>
                    </a:lnTo>
                    <a:lnTo>
                      <a:pt x="331" y="135"/>
                    </a:lnTo>
                    <a:lnTo>
                      <a:pt x="331" y="0"/>
                    </a:lnTo>
                    <a:lnTo>
                      <a:pt x="0" y="2"/>
                    </a:lnTo>
                  </a:path>
                </a:pathLst>
              </a:custGeom>
              <a:grpFill/>
              <a:ln w="12700" cap="rnd">
                <a:solidFill>
                  <a:srgbClr val="000000"/>
                </a:solidFill>
                <a:round/>
                <a:headEnd/>
                <a:tailEnd/>
              </a:ln>
            </p:spPr>
            <p:txBody>
              <a:bodyPr/>
              <a:lstStyle/>
              <a:p>
                <a:pPr>
                  <a:defRPr/>
                </a:pPr>
                <a:endParaRPr lang="en-IN"/>
              </a:p>
            </p:txBody>
          </p:sp>
          <p:sp>
            <p:nvSpPr>
              <p:cNvPr id="16413" name="Oval 1212">
                <a:extLst>
                  <a:ext uri="{FF2B5EF4-FFF2-40B4-BE49-F238E27FC236}"/>
                </a:extLst>
              </p:cNvPr>
              <p:cNvSpPr>
                <a:spLocks noChangeArrowheads="1"/>
              </p:cNvSpPr>
              <p:nvPr/>
            </p:nvSpPr>
            <p:spPr bwMode="auto">
              <a:xfrm>
                <a:off x="1587" y="1469"/>
                <a:ext cx="323" cy="50"/>
              </a:xfrm>
              <a:prstGeom prst="ellipse">
                <a:avLst/>
              </a:prstGeom>
              <a:grpFill/>
              <a:ln w="12700">
                <a:solidFill>
                  <a:srgbClr val="000000"/>
                </a:solidFill>
                <a:round/>
                <a:headEnd/>
                <a:tailEnd/>
              </a:ln>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en-US" altLang="en-US"/>
              </a:p>
            </p:txBody>
          </p:sp>
        </p:grpSp>
      </p:grpSp>
      <p:sp>
        <p:nvSpPr>
          <p:cNvPr id="1045" name="Text Box 1213"/>
          <p:cNvSpPr txBox="1">
            <a:spLocks noChangeArrowheads="1"/>
          </p:cNvSpPr>
          <p:nvPr/>
        </p:nvSpPr>
        <p:spPr bwMode="auto">
          <a:xfrm>
            <a:off x="7883525" y="2443163"/>
            <a:ext cx="1682750" cy="641350"/>
          </a:xfrm>
          <a:prstGeom prst="rect">
            <a:avLst/>
          </a:prstGeom>
          <a:noFill/>
          <a:ln w="9525">
            <a:noFill/>
            <a:miter lim="800000"/>
            <a:headEnd/>
            <a:tailEnd/>
          </a:ln>
        </p:spPr>
        <p:txBody>
          <a:bodyPr wrap="none">
            <a:spAutoFit/>
          </a:bodyPr>
          <a:lstStyle/>
          <a:p>
            <a:pPr algn="ctr"/>
            <a:r>
              <a:rPr lang="en-US" altLang="en-US" b="1">
                <a:solidFill>
                  <a:srgbClr val="CC3300"/>
                </a:solidFill>
                <a:latin typeface="Arial" charset="0"/>
                <a:ea typeface="MS PGothic" pitchFamily="34" charset="-128"/>
              </a:rPr>
              <a:t>Refn Product </a:t>
            </a:r>
          </a:p>
          <a:p>
            <a:pPr algn="ctr"/>
            <a:r>
              <a:rPr lang="en-US" altLang="en-US" b="1">
                <a:solidFill>
                  <a:srgbClr val="CC3300"/>
                </a:solidFill>
                <a:latin typeface="Arial" charset="0"/>
                <a:ea typeface="MS PGothic" pitchFamily="34" charset="-128"/>
              </a:rPr>
              <a:t>Storage </a:t>
            </a:r>
          </a:p>
        </p:txBody>
      </p:sp>
      <p:sp>
        <p:nvSpPr>
          <p:cNvPr id="1046" name="Text Box 1214"/>
          <p:cNvSpPr txBox="1">
            <a:spLocks noChangeArrowheads="1"/>
          </p:cNvSpPr>
          <p:nvPr/>
        </p:nvSpPr>
        <p:spPr bwMode="auto">
          <a:xfrm>
            <a:off x="3351213" y="1182688"/>
            <a:ext cx="2576512" cy="466725"/>
          </a:xfrm>
          <a:prstGeom prst="rect">
            <a:avLst/>
          </a:prstGeom>
          <a:solidFill>
            <a:srgbClr val="FFFFCC"/>
          </a:solidFill>
          <a:ln w="9525">
            <a:solidFill>
              <a:schemeClr val="accent2"/>
            </a:solidFill>
            <a:miter lim="800000"/>
            <a:headEnd/>
            <a:tailEnd/>
          </a:ln>
        </p:spPr>
        <p:txBody>
          <a:bodyPr wrap="none">
            <a:spAutoFit/>
          </a:bodyPr>
          <a:lstStyle/>
          <a:p>
            <a:pPr eaLnBrk="1" hangingPunct="1"/>
            <a:r>
              <a:rPr lang="en-US" altLang="en-US" sz="2400" b="1">
                <a:solidFill>
                  <a:schemeClr val="accent2"/>
                </a:solidFill>
                <a:latin typeface="Arial" charset="0"/>
                <a:ea typeface="MS PGothic" pitchFamily="34" charset="-128"/>
              </a:rPr>
              <a:t>Supply Planning</a:t>
            </a:r>
          </a:p>
        </p:txBody>
      </p:sp>
      <p:sp>
        <p:nvSpPr>
          <p:cNvPr id="1047" name="Text Box 1215"/>
          <p:cNvSpPr txBox="1">
            <a:spLocks noChangeArrowheads="1"/>
          </p:cNvSpPr>
          <p:nvPr/>
        </p:nvSpPr>
        <p:spPr bwMode="auto">
          <a:xfrm>
            <a:off x="3257550" y="3359150"/>
            <a:ext cx="3270250" cy="466725"/>
          </a:xfrm>
          <a:prstGeom prst="rect">
            <a:avLst/>
          </a:prstGeom>
          <a:solidFill>
            <a:srgbClr val="FFFFCC"/>
          </a:solidFill>
          <a:ln w="9525">
            <a:solidFill>
              <a:schemeClr val="accent2"/>
            </a:solidFill>
            <a:miter lim="800000"/>
            <a:headEnd/>
            <a:tailEnd/>
          </a:ln>
        </p:spPr>
        <p:txBody>
          <a:bodyPr wrap="none">
            <a:spAutoFit/>
          </a:bodyPr>
          <a:lstStyle/>
          <a:p>
            <a:pPr eaLnBrk="1" hangingPunct="1"/>
            <a:r>
              <a:rPr lang="en-US" altLang="en-US" sz="2400" b="1">
                <a:solidFill>
                  <a:schemeClr val="accent2"/>
                </a:solidFill>
                <a:latin typeface="Arial" charset="0"/>
                <a:ea typeface="MS PGothic" pitchFamily="34" charset="-128"/>
              </a:rPr>
              <a:t>Distribution Planning</a:t>
            </a:r>
          </a:p>
        </p:txBody>
      </p:sp>
      <p:graphicFrame>
        <p:nvGraphicFramePr>
          <p:cNvPr id="1028" name="Object 1220"/>
          <p:cNvGraphicFramePr>
            <a:graphicFrameLocks noChangeAspect="1"/>
          </p:cNvGraphicFramePr>
          <p:nvPr/>
        </p:nvGraphicFramePr>
        <p:xfrm>
          <a:off x="8229600" y="4773613"/>
          <a:ext cx="1230313" cy="712787"/>
        </p:xfrm>
        <a:graphic>
          <a:graphicData uri="http://schemas.openxmlformats.org/presentationml/2006/ole">
            <p:oleObj spid="_x0000_s1028" name="Clip" r:id="rId6" imgW="2285069" imgH="1780380" progId="">
              <p:embed/>
            </p:oleObj>
          </a:graphicData>
        </a:graphic>
      </p:graphicFrame>
      <p:sp>
        <p:nvSpPr>
          <p:cNvPr id="1048" name="Text Box 1222"/>
          <p:cNvSpPr txBox="1">
            <a:spLocks noChangeArrowheads="1"/>
          </p:cNvSpPr>
          <p:nvPr/>
        </p:nvSpPr>
        <p:spPr bwMode="auto">
          <a:xfrm>
            <a:off x="2316163" y="2259013"/>
            <a:ext cx="1504950" cy="915987"/>
          </a:xfrm>
          <a:prstGeom prst="rect">
            <a:avLst/>
          </a:prstGeom>
          <a:noFill/>
          <a:ln w="9525">
            <a:noFill/>
            <a:miter lim="800000"/>
            <a:headEnd/>
            <a:tailEnd/>
          </a:ln>
        </p:spPr>
        <p:txBody>
          <a:bodyPr wrap="none">
            <a:spAutoFit/>
          </a:bodyPr>
          <a:lstStyle/>
          <a:p>
            <a:pPr algn="ctr"/>
            <a:r>
              <a:rPr lang="en-US" altLang="en-US" b="1">
                <a:solidFill>
                  <a:srgbClr val="CC3300"/>
                </a:solidFill>
                <a:latin typeface="Arial" charset="0"/>
                <a:ea typeface="MS PGothic" pitchFamily="34" charset="-128"/>
              </a:rPr>
              <a:t>Crude </a:t>
            </a:r>
          </a:p>
          <a:p>
            <a:pPr algn="ctr"/>
            <a:r>
              <a:rPr lang="en-US" altLang="en-US" b="1">
                <a:solidFill>
                  <a:srgbClr val="CC3300"/>
                </a:solidFill>
                <a:latin typeface="Arial" charset="0"/>
                <a:ea typeface="MS PGothic" pitchFamily="34" charset="-128"/>
              </a:rPr>
              <a:t>Transptn.</a:t>
            </a:r>
          </a:p>
          <a:p>
            <a:pPr algn="ctr"/>
            <a:r>
              <a:rPr lang="en-US" altLang="en-US" b="1">
                <a:solidFill>
                  <a:srgbClr val="CC3300"/>
                </a:solidFill>
                <a:latin typeface="Arial" charset="0"/>
                <a:ea typeface="MS PGothic" pitchFamily="34" charset="-128"/>
              </a:rPr>
              <a:t>(Tanker/PL) </a:t>
            </a:r>
          </a:p>
        </p:txBody>
      </p:sp>
      <p:grpSp>
        <p:nvGrpSpPr>
          <p:cNvPr id="17" name="Group 1032">
            <a:extLst>
              <a:ext uri="{FF2B5EF4-FFF2-40B4-BE49-F238E27FC236}"/>
            </a:extLst>
          </p:cNvPr>
          <p:cNvGrpSpPr>
            <a:grpSpLocks/>
          </p:cNvGrpSpPr>
          <p:nvPr/>
        </p:nvGrpSpPr>
        <p:grpSpPr bwMode="auto">
          <a:xfrm>
            <a:off x="2743200" y="1690688"/>
            <a:ext cx="6005513" cy="3705226"/>
            <a:chOff x="1248" y="777"/>
            <a:chExt cx="3783" cy="2334"/>
          </a:xfrm>
          <a:solidFill>
            <a:schemeClr val="accent2"/>
          </a:solidFill>
        </p:grpSpPr>
        <p:sp>
          <p:nvSpPr>
            <p:cNvPr id="16564" name="AutoShape 1033">
              <a:extLst>
                <a:ext uri="{FF2B5EF4-FFF2-40B4-BE49-F238E27FC236}"/>
              </a:extLst>
            </p:cNvPr>
            <p:cNvSpPr>
              <a:spLocks noChangeArrowheads="1"/>
            </p:cNvSpPr>
            <p:nvPr/>
          </p:nvSpPr>
          <p:spPr bwMode="auto">
            <a:xfrm>
              <a:off x="1248" y="777"/>
              <a:ext cx="509" cy="46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pFill/>
            <a:ln>
              <a:noFill/>
            </a:ln>
            <a:extLst>
              <a:ext uri="{91240B29-F687-4F45-9708-019B960494DF}"/>
            </a:extLst>
          </p:spPr>
          <p:txBody>
            <a:bodyPr anchor="ctr">
              <a:spAutoFit/>
            </a:bodyPr>
            <a:lstStyle/>
            <a:p>
              <a:pPr>
                <a:defRPr/>
              </a:pPr>
              <a:endParaRPr lang="en-IN"/>
            </a:p>
          </p:txBody>
        </p:sp>
        <p:sp>
          <p:nvSpPr>
            <p:cNvPr id="16565" name="AutoShape 1034">
              <a:extLst>
                <a:ext uri="{FF2B5EF4-FFF2-40B4-BE49-F238E27FC236}"/>
              </a:extLst>
            </p:cNvPr>
            <p:cNvSpPr>
              <a:spLocks noChangeArrowheads="1"/>
            </p:cNvSpPr>
            <p:nvPr/>
          </p:nvSpPr>
          <p:spPr bwMode="auto">
            <a:xfrm>
              <a:off x="2976" y="777"/>
              <a:ext cx="393" cy="46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pFill/>
            <a:ln>
              <a:noFill/>
            </a:ln>
            <a:extLst>
              <a:ext uri="{91240B29-F687-4F45-9708-019B960494DF}"/>
            </a:extLst>
          </p:spPr>
          <p:txBody>
            <a:bodyPr anchor="ctr">
              <a:spAutoFit/>
            </a:bodyPr>
            <a:lstStyle/>
            <a:p>
              <a:pPr>
                <a:defRPr/>
              </a:pPr>
              <a:endParaRPr lang="en-IN"/>
            </a:p>
          </p:txBody>
        </p:sp>
        <p:sp>
          <p:nvSpPr>
            <p:cNvPr id="16566" name="AutoShape 1035">
              <a:extLst>
                <a:ext uri="{FF2B5EF4-FFF2-40B4-BE49-F238E27FC236}"/>
              </a:extLst>
            </p:cNvPr>
            <p:cNvSpPr>
              <a:spLocks noChangeArrowheads="1"/>
            </p:cNvSpPr>
            <p:nvPr/>
          </p:nvSpPr>
          <p:spPr bwMode="auto">
            <a:xfrm rot="5400000">
              <a:off x="4511" y="1721"/>
              <a:ext cx="577" cy="46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pFill/>
            <a:ln>
              <a:noFill/>
            </a:ln>
            <a:extLst>
              <a:ext uri="{91240B29-F687-4F45-9708-019B960494DF}"/>
            </a:extLst>
          </p:spPr>
          <p:txBody>
            <a:bodyPr anchor="ctr">
              <a:spAutoFit/>
            </a:bodyPr>
            <a:lstStyle/>
            <a:p>
              <a:pPr>
                <a:defRPr/>
              </a:pPr>
              <a:endParaRPr lang="en-IN"/>
            </a:p>
          </p:txBody>
        </p:sp>
        <p:sp>
          <p:nvSpPr>
            <p:cNvPr id="16573" name="AutoShape 1039">
              <a:extLst>
                <a:ext uri="{FF2B5EF4-FFF2-40B4-BE49-F238E27FC236}"/>
              </a:extLst>
            </p:cNvPr>
            <p:cNvSpPr>
              <a:spLocks noChangeArrowheads="1"/>
            </p:cNvSpPr>
            <p:nvPr/>
          </p:nvSpPr>
          <p:spPr bwMode="auto">
            <a:xfrm flipH="1">
              <a:off x="1296" y="2649"/>
              <a:ext cx="598" cy="46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pFill/>
            <a:ln>
              <a:noFill/>
            </a:ln>
            <a:extLst>
              <a:ext uri="{91240B29-F687-4F45-9708-019B960494DF}"/>
            </a:extLst>
          </p:spPr>
          <p:txBody>
            <a:bodyPr anchor="ctr">
              <a:spAutoFit/>
            </a:bodyPr>
            <a:lstStyle/>
            <a:p>
              <a:pPr>
                <a:defRPr/>
              </a:pPr>
              <a:endParaRPr lang="en-IN"/>
            </a:p>
          </p:txBody>
        </p:sp>
        <p:sp>
          <p:nvSpPr>
            <p:cNvPr id="16570" name="AutoShape 1042">
              <a:extLst>
                <a:ext uri="{FF2B5EF4-FFF2-40B4-BE49-F238E27FC236}"/>
              </a:extLst>
            </p:cNvPr>
            <p:cNvSpPr>
              <a:spLocks noChangeArrowheads="1"/>
            </p:cNvSpPr>
            <p:nvPr/>
          </p:nvSpPr>
          <p:spPr bwMode="auto">
            <a:xfrm flipH="1">
              <a:off x="3504" y="2601"/>
              <a:ext cx="547" cy="46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pFill/>
            <a:ln>
              <a:noFill/>
            </a:ln>
            <a:extLst>
              <a:ext uri="{91240B29-F687-4F45-9708-019B960494DF}"/>
            </a:extLst>
          </p:spPr>
          <p:txBody>
            <a:bodyPr anchor="ctr">
              <a:spAutoFit/>
            </a:bodyPr>
            <a:lstStyle/>
            <a:p>
              <a:pPr>
                <a:defRPr/>
              </a:pPr>
              <a:endParaRPr lang="en-IN"/>
            </a:p>
          </p:txBody>
        </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42950" y="4876800"/>
            <a:ext cx="1274763" cy="1466850"/>
            <a:chOff x="672" y="2832"/>
            <a:chExt cx="879" cy="943"/>
          </a:xfrm>
        </p:grpSpPr>
        <p:graphicFrame>
          <p:nvGraphicFramePr>
            <p:cNvPr id="3075" name="Object 3"/>
            <p:cNvGraphicFramePr>
              <a:graphicFrameLocks noChangeAspect="1"/>
            </p:cNvGraphicFramePr>
            <p:nvPr/>
          </p:nvGraphicFramePr>
          <p:xfrm>
            <a:off x="672" y="2832"/>
            <a:ext cx="240" cy="384"/>
          </p:xfrm>
          <a:graphic>
            <a:graphicData uri="http://schemas.openxmlformats.org/presentationml/2006/ole">
              <p:oleObj spid="_x0000_s81923" name="Clip" r:id="rId4" imgW="2477311" imgH="3586264" progId="">
                <p:embed/>
              </p:oleObj>
            </a:graphicData>
          </a:graphic>
        </p:graphicFrame>
        <p:graphicFrame>
          <p:nvGraphicFramePr>
            <p:cNvPr id="3076" name="Object 4"/>
            <p:cNvGraphicFramePr>
              <a:graphicFrameLocks noChangeAspect="1"/>
            </p:cNvGraphicFramePr>
            <p:nvPr/>
          </p:nvGraphicFramePr>
          <p:xfrm>
            <a:off x="912" y="3120"/>
            <a:ext cx="528" cy="281"/>
          </p:xfrm>
          <a:graphic>
            <a:graphicData uri="http://schemas.openxmlformats.org/presentationml/2006/ole">
              <p:oleObj spid="_x0000_s81924" name="Clip" r:id="rId5" imgW="2238511" imgH="1210509" progId="">
                <p:embed/>
              </p:oleObj>
            </a:graphicData>
          </a:graphic>
        </p:graphicFrame>
        <p:sp>
          <p:nvSpPr>
            <p:cNvPr id="3255" name="Text Box 5"/>
            <p:cNvSpPr txBox="1">
              <a:spLocks noChangeArrowheads="1"/>
            </p:cNvSpPr>
            <p:nvPr/>
          </p:nvSpPr>
          <p:spPr bwMode="auto">
            <a:xfrm>
              <a:off x="672" y="3359"/>
              <a:ext cx="879" cy="416"/>
            </a:xfrm>
            <a:prstGeom prst="rect">
              <a:avLst/>
            </a:prstGeom>
            <a:noFill/>
            <a:ln w="9525">
              <a:noFill/>
              <a:miter lim="800000"/>
              <a:headEnd/>
              <a:tailEnd/>
            </a:ln>
          </p:spPr>
          <p:txBody>
            <a:bodyPr wrap="none">
              <a:spAutoFit/>
            </a:bodyPr>
            <a:lstStyle/>
            <a:p>
              <a:r>
                <a:rPr lang="en-US" altLang="en-US">
                  <a:solidFill>
                    <a:srgbClr val="000000"/>
                  </a:solidFill>
                  <a:latin typeface="Arial" charset="0"/>
                </a:rPr>
                <a:t>Demand</a:t>
              </a:r>
            </a:p>
            <a:p>
              <a:r>
                <a:rPr lang="en-US" altLang="en-US">
                  <a:solidFill>
                    <a:srgbClr val="000000"/>
                  </a:solidFill>
                  <a:latin typeface="Arial" charset="0"/>
                </a:rPr>
                <a:t>Forecast ?</a:t>
              </a:r>
            </a:p>
          </p:txBody>
        </p:sp>
      </p:grpSp>
      <p:sp>
        <p:nvSpPr>
          <p:cNvPr id="3078" name="Text Box 6"/>
          <p:cNvSpPr txBox="1">
            <a:spLocks noChangeArrowheads="1"/>
          </p:cNvSpPr>
          <p:nvPr/>
        </p:nvSpPr>
        <p:spPr bwMode="auto">
          <a:xfrm>
            <a:off x="4114800" y="5715000"/>
            <a:ext cx="1339850" cy="646113"/>
          </a:xfrm>
          <a:prstGeom prst="rect">
            <a:avLst/>
          </a:prstGeom>
          <a:noFill/>
          <a:ln w="9525">
            <a:noFill/>
            <a:miter lim="800000"/>
            <a:headEnd/>
            <a:tailEnd/>
          </a:ln>
        </p:spPr>
        <p:txBody>
          <a:bodyPr wrap="none">
            <a:spAutoFit/>
          </a:bodyPr>
          <a:lstStyle/>
          <a:p>
            <a:r>
              <a:rPr lang="en-US" altLang="en-US">
                <a:solidFill>
                  <a:srgbClr val="000000"/>
                </a:solidFill>
                <a:latin typeface="Arial" charset="0"/>
              </a:rPr>
              <a:t>Distribution</a:t>
            </a:r>
          </a:p>
          <a:p>
            <a:r>
              <a:rPr lang="en-US" altLang="en-US">
                <a:solidFill>
                  <a:srgbClr val="000000"/>
                </a:solidFill>
                <a:latin typeface="Arial" charset="0"/>
              </a:rPr>
              <a:t>Planning ?</a:t>
            </a:r>
          </a:p>
        </p:txBody>
      </p:sp>
      <p:sp>
        <p:nvSpPr>
          <p:cNvPr id="3079" name="Rectangle 7"/>
          <p:cNvSpPr>
            <a:spLocks noChangeArrowheads="1"/>
          </p:cNvSpPr>
          <p:nvPr/>
        </p:nvSpPr>
        <p:spPr bwMode="auto">
          <a:xfrm>
            <a:off x="0" y="228600"/>
            <a:ext cx="9080500" cy="685800"/>
          </a:xfrm>
          <a:prstGeom prst="rect">
            <a:avLst/>
          </a:prstGeom>
          <a:noFill/>
          <a:ln w="9525">
            <a:noFill/>
            <a:miter lim="800000"/>
            <a:headEnd/>
            <a:tailEnd/>
          </a:ln>
        </p:spPr>
        <p:txBody>
          <a:bodyPr anchor="ctr"/>
          <a:lstStyle/>
          <a:p>
            <a:pPr algn="ctr" eaLnBrk="1" hangingPunct="1">
              <a:lnSpc>
                <a:spcPct val="105000"/>
              </a:lnSpc>
              <a:spcBef>
                <a:spcPct val="70000"/>
              </a:spcBef>
              <a:buFont typeface="Wingdings" pitchFamily="2" charset="2"/>
              <a:buNone/>
            </a:pPr>
            <a:r>
              <a:rPr lang="en-US" altLang="en-US" sz="2800" b="1" dirty="0">
                <a:solidFill>
                  <a:srgbClr val="C00000"/>
                </a:solidFill>
                <a:latin typeface="Century Gothic" pitchFamily="34" charset="0"/>
              </a:rPr>
              <a:t>SCM : </a:t>
            </a:r>
            <a:r>
              <a:rPr lang="en-US" altLang="en-US" sz="2800" b="1" dirty="0" err="1" smtClean="0">
                <a:solidFill>
                  <a:srgbClr val="C00000"/>
                </a:solidFill>
                <a:latin typeface="Century Gothic" pitchFamily="34" charset="0"/>
              </a:rPr>
              <a:t>IndianOil</a:t>
            </a:r>
            <a:endParaRPr lang="en-US" altLang="en-US" sz="2800" b="1" dirty="0">
              <a:solidFill>
                <a:srgbClr val="C00000"/>
              </a:solidFill>
              <a:latin typeface="Century Gothic" pitchFamily="34" charset="0"/>
            </a:endParaRPr>
          </a:p>
        </p:txBody>
      </p:sp>
      <p:grpSp>
        <p:nvGrpSpPr>
          <p:cNvPr id="3" name="Group 8"/>
          <p:cNvGrpSpPr>
            <a:grpSpLocks/>
          </p:cNvGrpSpPr>
          <p:nvPr/>
        </p:nvGrpSpPr>
        <p:grpSpPr bwMode="auto">
          <a:xfrm>
            <a:off x="330200" y="803275"/>
            <a:ext cx="9391650" cy="5481638"/>
            <a:chOff x="235" y="506"/>
            <a:chExt cx="5916" cy="3453"/>
          </a:xfrm>
        </p:grpSpPr>
        <p:sp>
          <p:nvSpPr>
            <p:cNvPr id="3085" name="Text Box 9"/>
            <p:cNvSpPr txBox="1">
              <a:spLocks noChangeArrowheads="1"/>
            </p:cNvSpPr>
            <p:nvPr/>
          </p:nvSpPr>
          <p:spPr bwMode="auto">
            <a:xfrm>
              <a:off x="4516" y="3552"/>
              <a:ext cx="1635" cy="407"/>
            </a:xfrm>
            <a:prstGeom prst="rect">
              <a:avLst/>
            </a:prstGeom>
            <a:noFill/>
            <a:ln w="9525">
              <a:noFill/>
              <a:miter lim="800000"/>
              <a:headEnd/>
              <a:tailEnd/>
            </a:ln>
          </p:spPr>
          <p:txBody>
            <a:bodyPr wrap="none">
              <a:spAutoFit/>
            </a:bodyPr>
            <a:lstStyle/>
            <a:p>
              <a:r>
                <a:rPr lang="en-US" altLang="en-US">
                  <a:solidFill>
                    <a:srgbClr val="000000"/>
                  </a:solidFill>
                  <a:latin typeface="Arial" charset="0"/>
                </a:rPr>
                <a:t>What &amp; where  to </a:t>
              </a:r>
            </a:p>
            <a:p>
              <a:r>
                <a:rPr lang="en-US" altLang="en-US">
                  <a:solidFill>
                    <a:srgbClr val="000000"/>
                  </a:solidFill>
                  <a:latin typeface="Arial" charset="0"/>
                </a:rPr>
                <a:t>Store and from where ?</a:t>
              </a:r>
            </a:p>
          </p:txBody>
        </p:sp>
        <p:sp>
          <p:nvSpPr>
            <p:cNvPr id="3086" name="Text Box 10"/>
            <p:cNvSpPr txBox="1">
              <a:spLocks noChangeArrowheads="1"/>
            </p:cNvSpPr>
            <p:nvPr/>
          </p:nvSpPr>
          <p:spPr bwMode="auto">
            <a:xfrm>
              <a:off x="353" y="506"/>
              <a:ext cx="116" cy="233"/>
            </a:xfrm>
            <a:prstGeom prst="rect">
              <a:avLst/>
            </a:prstGeom>
            <a:noFill/>
            <a:ln w="9525">
              <a:noFill/>
              <a:miter lim="800000"/>
              <a:headEnd/>
              <a:tailEnd/>
            </a:ln>
          </p:spPr>
          <p:txBody>
            <a:bodyPr wrap="none">
              <a:spAutoFit/>
            </a:bodyPr>
            <a:lstStyle/>
            <a:p>
              <a:pPr eaLnBrk="1" hangingPunct="1"/>
              <a:endParaRPr lang="en-US" altLang="en-US">
                <a:solidFill>
                  <a:srgbClr val="000000"/>
                </a:solidFill>
              </a:endParaRPr>
            </a:p>
          </p:txBody>
        </p:sp>
        <p:sp>
          <p:nvSpPr>
            <p:cNvPr id="779275" name="Text Box 11">
              <a:extLst>
                <a:ext uri="{FF2B5EF4-FFF2-40B4-BE49-F238E27FC236}"/>
              </a:extLst>
            </p:cNvPr>
            <p:cNvSpPr txBox="1">
              <a:spLocks noChangeArrowheads="1"/>
            </p:cNvSpPr>
            <p:nvPr/>
          </p:nvSpPr>
          <p:spPr bwMode="auto">
            <a:xfrm>
              <a:off x="240" y="576"/>
              <a:ext cx="116" cy="233"/>
            </a:xfrm>
            <a:prstGeom prst="rect">
              <a:avLst/>
            </a:prstGeom>
            <a:noFill/>
            <a:ln w="9525">
              <a:noFill/>
              <a:miter lim="800000"/>
              <a:headEnd/>
              <a:tailEnd/>
            </a:ln>
            <a:effectLst/>
          </p:spPr>
          <p:txBody>
            <a:bodyPr wrap="none">
              <a:spAutoFit/>
            </a:bodyPr>
            <a:lstStyle/>
            <a:p>
              <a:pPr eaLnBrk="1" hangingPunct="1">
                <a:defRPr/>
              </a:pPr>
              <a:endParaRPr lang="en-US" u="sng">
                <a:solidFill>
                  <a:srgbClr val="000000"/>
                </a:solidFill>
                <a:effectLst>
                  <a:outerShdw blurRad="38100" dist="38100" dir="2700000" algn="tl">
                    <a:srgbClr val="000000"/>
                  </a:outerShdw>
                </a:effectLst>
              </a:endParaRPr>
            </a:p>
          </p:txBody>
        </p:sp>
        <p:grpSp>
          <p:nvGrpSpPr>
            <p:cNvPr id="4" name="Group 12"/>
            <p:cNvGrpSpPr>
              <a:grpSpLocks/>
            </p:cNvGrpSpPr>
            <p:nvPr/>
          </p:nvGrpSpPr>
          <p:grpSpPr bwMode="auto">
            <a:xfrm>
              <a:off x="235" y="720"/>
              <a:ext cx="5725" cy="3104"/>
              <a:chOff x="235" y="720"/>
              <a:chExt cx="5725" cy="3104"/>
            </a:xfrm>
          </p:grpSpPr>
          <p:sp>
            <p:nvSpPr>
              <p:cNvPr id="3089" name="Text Box 13"/>
              <p:cNvSpPr txBox="1">
                <a:spLocks noChangeArrowheads="1"/>
              </p:cNvSpPr>
              <p:nvPr/>
            </p:nvSpPr>
            <p:spPr bwMode="auto">
              <a:xfrm>
                <a:off x="2236" y="1919"/>
                <a:ext cx="116" cy="233"/>
              </a:xfrm>
              <a:prstGeom prst="rect">
                <a:avLst/>
              </a:prstGeom>
              <a:noFill/>
              <a:ln w="9525">
                <a:noFill/>
                <a:miter lim="800000"/>
                <a:headEnd/>
                <a:tailEnd/>
              </a:ln>
            </p:spPr>
            <p:txBody>
              <a:bodyPr wrap="none">
                <a:spAutoFit/>
              </a:bodyPr>
              <a:lstStyle/>
              <a:p>
                <a:endParaRPr lang="en-US" altLang="en-US">
                  <a:solidFill>
                    <a:srgbClr val="000000"/>
                  </a:solidFill>
                  <a:latin typeface="Arial" charset="0"/>
                </a:endParaRPr>
              </a:p>
            </p:txBody>
          </p:sp>
          <p:grpSp>
            <p:nvGrpSpPr>
              <p:cNvPr id="5" name="Group 14"/>
              <p:cNvGrpSpPr>
                <a:grpSpLocks/>
              </p:cNvGrpSpPr>
              <p:nvPr/>
            </p:nvGrpSpPr>
            <p:grpSpPr bwMode="auto">
              <a:xfrm>
                <a:off x="432" y="912"/>
                <a:ext cx="468" cy="367"/>
                <a:chOff x="840" y="2018"/>
                <a:chExt cx="289" cy="271"/>
              </a:xfrm>
            </p:grpSpPr>
            <p:sp>
              <p:nvSpPr>
                <p:cNvPr id="3252" name="Freeform 15"/>
                <p:cNvSpPr>
                  <a:spLocks/>
                </p:cNvSpPr>
                <p:nvPr/>
              </p:nvSpPr>
              <p:spPr bwMode="auto">
                <a:xfrm>
                  <a:off x="888" y="2086"/>
                  <a:ext cx="241" cy="203"/>
                </a:xfrm>
                <a:custGeom>
                  <a:avLst/>
                  <a:gdLst>
                    <a:gd name="T0" fmla="*/ 14 w 241"/>
                    <a:gd name="T1" fmla="*/ 202 h 203"/>
                    <a:gd name="T2" fmla="*/ 1 w 241"/>
                    <a:gd name="T3" fmla="*/ 15 h 203"/>
                    <a:gd name="T4" fmla="*/ 0 w 241"/>
                    <a:gd name="T5" fmla="*/ 0 h 203"/>
                    <a:gd name="T6" fmla="*/ 18 w 241"/>
                    <a:gd name="T7" fmla="*/ 2 h 203"/>
                    <a:gd name="T8" fmla="*/ 34 w 241"/>
                    <a:gd name="T9" fmla="*/ 5 h 203"/>
                    <a:gd name="T10" fmla="*/ 37 w 241"/>
                    <a:gd name="T11" fmla="*/ 7 h 203"/>
                    <a:gd name="T12" fmla="*/ 44 w 241"/>
                    <a:gd name="T13" fmla="*/ 9 h 203"/>
                    <a:gd name="T14" fmla="*/ 48 w 241"/>
                    <a:gd name="T15" fmla="*/ 10 h 203"/>
                    <a:gd name="T16" fmla="*/ 61 w 241"/>
                    <a:gd name="T17" fmla="*/ 15 h 203"/>
                    <a:gd name="T18" fmla="*/ 71 w 241"/>
                    <a:gd name="T19" fmla="*/ 17 h 203"/>
                    <a:gd name="T20" fmla="*/ 74 w 241"/>
                    <a:gd name="T21" fmla="*/ 18 h 203"/>
                    <a:gd name="T22" fmla="*/ 79 w 241"/>
                    <a:gd name="T23" fmla="*/ 19 h 203"/>
                    <a:gd name="T24" fmla="*/ 88 w 241"/>
                    <a:gd name="T25" fmla="*/ 23 h 203"/>
                    <a:gd name="T26" fmla="*/ 97 w 241"/>
                    <a:gd name="T27" fmla="*/ 25 h 203"/>
                    <a:gd name="T28" fmla="*/ 105 w 241"/>
                    <a:gd name="T29" fmla="*/ 28 h 203"/>
                    <a:gd name="T30" fmla="*/ 117 w 241"/>
                    <a:gd name="T31" fmla="*/ 34 h 203"/>
                    <a:gd name="T32" fmla="*/ 122 w 241"/>
                    <a:gd name="T33" fmla="*/ 36 h 203"/>
                    <a:gd name="T34" fmla="*/ 129 w 241"/>
                    <a:gd name="T35" fmla="*/ 40 h 203"/>
                    <a:gd name="T36" fmla="*/ 136 w 241"/>
                    <a:gd name="T37" fmla="*/ 44 h 203"/>
                    <a:gd name="T38" fmla="*/ 148 w 241"/>
                    <a:gd name="T39" fmla="*/ 52 h 203"/>
                    <a:gd name="T40" fmla="*/ 157 w 241"/>
                    <a:gd name="T41" fmla="*/ 59 h 203"/>
                    <a:gd name="T42" fmla="*/ 169 w 241"/>
                    <a:gd name="T43" fmla="*/ 72 h 203"/>
                    <a:gd name="T44" fmla="*/ 232 w 241"/>
                    <a:gd name="T45" fmla="*/ 136 h 203"/>
                    <a:gd name="T46" fmla="*/ 240 w 241"/>
                    <a:gd name="T47" fmla="*/ 145 h 203"/>
                    <a:gd name="T48" fmla="*/ 234 w 241"/>
                    <a:gd name="T49" fmla="*/ 202 h 203"/>
                    <a:gd name="T50" fmla="*/ 14 w 241"/>
                    <a:gd name="T51" fmla="*/ 202 h 2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1"/>
                    <a:gd name="T79" fmla="*/ 0 h 203"/>
                    <a:gd name="T80" fmla="*/ 241 w 241"/>
                    <a:gd name="T81" fmla="*/ 203 h 2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1" h="203">
                      <a:moveTo>
                        <a:pt x="14" y="202"/>
                      </a:moveTo>
                      <a:lnTo>
                        <a:pt x="1" y="15"/>
                      </a:lnTo>
                      <a:lnTo>
                        <a:pt x="0" y="0"/>
                      </a:lnTo>
                      <a:lnTo>
                        <a:pt x="18" y="2"/>
                      </a:lnTo>
                      <a:lnTo>
                        <a:pt x="34" y="5"/>
                      </a:lnTo>
                      <a:lnTo>
                        <a:pt x="37" y="7"/>
                      </a:lnTo>
                      <a:lnTo>
                        <a:pt x="44" y="9"/>
                      </a:lnTo>
                      <a:lnTo>
                        <a:pt x="48" y="10"/>
                      </a:lnTo>
                      <a:lnTo>
                        <a:pt x="61" y="15"/>
                      </a:lnTo>
                      <a:lnTo>
                        <a:pt x="71" y="17"/>
                      </a:lnTo>
                      <a:lnTo>
                        <a:pt x="74" y="18"/>
                      </a:lnTo>
                      <a:lnTo>
                        <a:pt x="79" y="19"/>
                      </a:lnTo>
                      <a:lnTo>
                        <a:pt x="88" y="23"/>
                      </a:lnTo>
                      <a:lnTo>
                        <a:pt x="97" y="25"/>
                      </a:lnTo>
                      <a:lnTo>
                        <a:pt x="105" y="28"/>
                      </a:lnTo>
                      <a:lnTo>
                        <a:pt x="117" y="34"/>
                      </a:lnTo>
                      <a:lnTo>
                        <a:pt x="122" y="36"/>
                      </a:lnTo>
                      <a:lnTo>
                        <a:pt x="129" y="40"/>
                      </a:lnTo>
                      <a:lnTo>
                        <a:pt x="136" y="44"/>
                      </a:lnTo>
                      <a:lnTo>
                        <a:pt x="148" y="52"/>
                      </a:lnTo>
                      <a:lnTo>
                        <a:pt x="157" y="59"/>
                      </a:lnTo>
                      <a:lnTo>
                        <a:pt x="169" y="72"/>
                      </a:lnTo>
                      <a:lnTo>
                        <a:pt x="232" y="136"/>
                      </a:lnTo>
                      <a:lnTo>
                        <a:pt x="240" y="145"/>
                      </a:lnTo>
                      <a:lnTo>
                        <a:pt x="234" y="202"/>
                      </a:lnTo>
                      <a:lnTo>
                        <a:pt x="14" y="202"/>
                      </a:lnTo>
                    </a:path>
                  </a:pathLst>
                </a:custGeom>
                <a:solidFill>
                  <a:srgbClr val="A16252"/>
                </a:solidFill>
                <a:ln w="12700" cap="rnd">
                  <a:solidFill>
                    <a:srgbClr val="A16252"/>
                  </a:solidFill>
                  <a:round/>
                  <a:headEnd/>
                  <a:tailEnd/>
                </a:ln>
              </p:spPr>
              <p:txBody>
                <a:bodyPr/>
                <a:lstStyle/>
                <a:p>
                  <a:endParaRPr lang="en-US"/>
                </a:p>
              </p:txBody>
            </p:sp>
            <p:sp>
              <p:nvSpPr>
                <p:cNvPr id="3253" name="Freeform 16"/>
                <p:cNvSpPr>
                  <a:spLocks/>
                </p:cNvSpPr>
                <p:nvPr/>
              </p:nvSpPr>
              <p:spPr bwMode="auto">
                <a:xfrm>
                  <a:off x="840" y="2086"/>
                  <a:ext cx="63" cy="203"/>
                </a:xfrm>
                <a:custGeom>
                  <a:avLst/>
                  <a:gdLst>
                    <a:gd name="T0" fmla="*/ 62 w 63"/>
                    <a:gd name="T1" fmla="*/ 202 h 203"/>
                    <a:gd name="T2" fmla="*/ 0 w 63"/>
                    <a:gd name="T3" fmla="*/ 47 h 203"/>
                    <a:gd name="T4" fmla="*/ 2 w 63"/>
                    <a:gd name="T5" fmla="*/ 43 h 203"/>
                    <a:gd name="T6" fmla="*/ 8 w 63"/>
                    <a:gd name="T7" fmla="*/ 33 h 203"/>
                    <a:gd name="T8" fmla="*/ 14 w 63"/>
                    <a:gd name="T9" fmla="*/ 24 h 203"/>
                    <a:gd name="T10" fmla="*/ 21 w 63"/>
                    <a:gd name="T11" fmla="*/ 18 h 203"/>
                    <a:gd name="T12" fmla="*/ 25 w 63"/>
                    <a:gd name="T13" fmla="*/ 14 h 203"/>
                    <a:gd name="T14" fmla="*/ 30 w 63"/>
                    <a:gd name="T15" fmla="*/ 10 h 203"/>
                    <a:gd name="T16" fmla="*/ 33 w 63"/>
                    <a:gd name="T17" fmla="*/ 8 h 203"/>
                    <a:gd name="T18" fmla="*/ 38 w 63"/>
                    <a:gd name="T19" fmla="*/ 6 h 203"/>
                    <a:gd name="T20" fmla="*/ 43 w 63"/>
                    <a:gd name="T21" fmla="*/ 2 h 203"/>
                    <a:gd name="T22" fmla="*/ 48 w 63"/>
                    <a:gd name="T23" fmla="*/ 0 h 203"/>
                    <a:gd name="T24" fmla="*/ 62 w 63"/>
                    <a:gd name="T25" fmla="*/ 202 h 2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203"/>
                    <a:gd name="T41" fmla="*/ 63 w 63"/>
                    <a:gd name="T42" fmla="*/ 203 h 2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203">
                      <a:moveTo>
                        <a:pt x="62" y="202"/>
                      </a:moveTo>
                      <a:lnTo>
                        <a:pt x="0" y="47"/>
                      </a:lnTo>
                      <a:lnTo>
                        <a:pt x="2" y="43"/>
                      </a:lnTo>
                      <a:lnTo>
                        <a:pt x="8" y="33"/>
                      </a:lnTo>
                      <a:lnTo>
                        <a:pt x="14" y="24"/>
                      </a:lnTo>
                      <a:lnTo>
                        <a:pt x="21" y="18"/>
                      </a:lnTo>
                      <a:lnTo>
                        <a:pt x="25" y="14"/>
                      </a:lnTo>
                      <a:lnTo>
                        <a:pt x="30" y="10"/>
                      </a:lnTo>
                      <a:lnTo>
                        <a:pt x="33" y="8"/>
                      </a:lnTo>
                      <a:lnTo>
                        <a:pt x="38" y="6"/>
                      </a:lnTo>
                      <a:lnTo>
                        <a:pt x="43" y="2"/>
                      </a:lnTo>
                      <a:lnTo>
                        <a:pt x="48" y="0"/>
                      </a:lnTo>
                      <a:lnTo>
                        <a:pt x="62" y="202"/>
                      </a:lnTo>
                    </a:path>
                  </a:pathLst>
                </a:custGeom>
                <a:solidFill>
                  <a:srgbClr val="A16252"/>
                </a:solidFill>
                <a:ln w="12700" cap="rnd">
                  <a:solidFill>
                    <a:srgbClr val="A16252"/>
                  </a:solidFill>
                  <a:round/>
                  <a:headEnd/>
                  <a:tailEnd/>
                </a:ln>
              </p:spPr>
              <p:txBody>
                <a:bodyPr/>
                <a:lstStyle/>
                <a:p>
                  <a:endParaRPr lang="en-US"/>
                </a:p>
              </p:txBody>
            </p:sp>
            <p:sp>
              <p:nvSpPr>
                <p:cNvPr id="3254" name="Freeform 17"/>
                <p:cNvSpPr>
                  <a:spLocks/>
                </p:cNvSpPr>
                <p:nvPr/>
              </p:nvSpPr>
              <p:spPr bwMode="auto">
                <a:xfrm>
                  <a:off x="943" y="2018"/>
                  <a:ext cx="172" cy="197"/>
                </a:xfrm>
                <a:custGeom>
                  <a:avLst/>
                  <a:gdLst>
                    <a:gd name="T0" fmla="*/ 171 w 172"/>
                    <a:gd name="T1" fmla="*/ 196 h 197"/>
                    <a:gd name="T2" fmla="*/ 114 w 172"/>
                    <a:gd name="T3" fmla="*/ 140 h 197"/>
                    <a:gd name="T4" fmla="*/ 102 w 172"/>
                    <a:gd name="T5" fmla="*/ 127 h 197"/>
                    <a:gd name="T6" fmla="*/ 93 w 172"/>
                    <a:gd name="T7" fmla="*/ 120 h 197"/>
                    <a:gd name="T8" fmla="*/ 83 w 172"/>
                    <a:gd name="T9" fmla="*/ 113 h 197"/>
                    <a:gd name="T10" fmla="*/ 74 w 172"/>
                    <a:gd name="T11" fmla="*/ 108 h 197"/>
                    <a:gd name="T12" fmla="*/ 64 w 172"/>
                    <a:gd name="T13" fmla="*/ 103 h 197"/>
                    <a:gd name="T14" fmla="*/ 50 w 172"/>
                    <a:gd name="T15" fmla="*/ 96 h 197"/>
                    <a:gd name="T16" fmla="*/ 42 w 172"/>
                    <a:gd name="T17" fmla="*/ 93 h 197"/>
                    <a:gd name="T18" fmla="*/ 32 w 172"/>
                    <a:gd name="T19" fmla="*/ 91 h 197"/>
                    <a:gd name="T20" fmla="*/ 24 w 172"/>
                    <a:gd name="T21" fmla="*/ 87 h 197"/>
                    <a:gd name="T22" fmla="*/ 16 w 172"/>
                    <a:gd name="T23" fmla="*/ 85 h 197"/>
                    <a:gd name="T24" fmla="*/ 6 w 172"/>
                    <a:gd name="T25" fmla="*/ 83 h 197"/>
                    <a:gd name="T26" fmla="*/ 0 w 172"/>
                    <a:gd name="T27" fmla="*/ 81 h 197"/>
                    <a:gd name="T28" fmla="*/ 0 w 172"/>
                    <a:gd name="T29" fmla="*/ 79 h 197"/>
                    <a:gd name="T30" fmla="*/ 6 w 172"/>
                    <a:gd name="T31" fmla="*/ 79 h 197"/>
                    <a:gd name="T32" fmla="*/ 6 w 172"/>
                    <a:gd name="T33" fmla="*/ 0 h 197"/>
                    <a:gd name="T34" fmla="*/ 54 w 172"/>
                    <a:gd name="T35" fmla="*/ 0 h 197"/>
                    <a:gd name="T36" fmla="*/ 54 w 172"/>
                    <a:gd name="T37" fmla="*/ 79 h 197"/>
                    <a:gd name="T38" fmla="*/ 74 w 172"/>
                    <a:gd name="T39" fmla="*/ 79 h 197"/>
                    <a:gd name="T40" fmla="*/ 74 w 172"/>
                    <a:gd name="T41" fmla="*/ 23 h 197"/>
                    <a:gd name="T42" fmla="*/ 107 w 172"/>
                    <a:gd name="T43" fmla="*/ 23 h 197"/>
                    <a:gd name="T44" fmla="*/ 107 w 172"/>
                    <a:gd name="T45" fmla="*/ 60 h 197"/>
                    <a:gd name="T46" fmla="*/ 125 w 172"/>
                    <a:gd name="T47" fmla="*/ 60 h 197"/>
                    <a:gd name="T48" fmla="*/ 125 w 172"/>
                    <a:gd name="T49" fmla="*/ 87 h 197"/>
                    <a:gd name="T50" fmla="*/ 171 w 172"/>
                    <a:gd name="T51" fmla="*/ 177 h 197"/>
                    <a:gd name="T52" fmla="*/ 171 w 172"/>
                    <a:gd name="T53" fmla="*/ 196 h 1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97"/>
                    <a:gd name="T83" fmla="*/ 172 w 172"/>
                    <a:gd name="T84" fmla="*/ 197 h 1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97">
                      <a:moveTo>
                        <a:pt x="171" y="196"/>
                      </a:moveTo>
                      <a:lnTo>
                        <a:pt x="114" y="140"/>
                      </a:lnTo>
                      <a:lnTo>
                        <a:pt x="102" y="127"/>
                      </a:lnTo>
                      <a:lnTo>
                        <a:pt x="93" y="120"/>
                      </a:lnTo>
                      <a:lnTo>
                        <a:pt x="83" y="113"/>
                      </a:lnTo>
                      <a:lnTo>
                        <a:pt x="74" y="108"/>
                      </a:lnTo>
                      <a:lnTo>
                        <a:pt x="64" y="103"/>
                      </a:lnTo>
                      <a:lnTo>
                        <a:pt x="50" y="96"/>
                      </a:lnTo>
                      <a:lnTo>
                        <a:pt x="42" y="93"/>
                      </a:lnTo>
                      <a:lnTo>
                        <a:pt x="32" y="91"/>
                      </a:lnTo>
                      <a:lnTo>
                        <a:pt x="24" y="87"/>
                      </a:lnTo>
                      <a:lnTo>
                        <a:pt x="16" y="85"/>
                      </a:lnTo>
                      <a:lnTo>
                        <a:pt x="6" y="83"/>
                      </a:lnTo>
                      <a:lnTo>
                        <a:pt x="0" y="81"/>
                      </a:lnTo>
                      <a:lnTo>
                        <a:pt x="0" y="79"/>
                      </a:lnTo>
                      <a:lnTo>
                        <a:pt x="6" y="79"/>
                      </a:lnTo>
                      <a:lnTo>
                        <a:pt x="6" y="0"/>
                      </a:lnTo>
                      <a:lnTo>
                        <a:pt x="54" y="0"/>
                      </a:lnTo>
                      <a:lnTo>
                        <a:pt x="54" y="79"/>
                      </a:lnTo>
                      <a:lnTo>
                        <a:pt x="74" y="79"/>
                      </a:lnTo>
                      <a:lnTo>
                        <a:pt x="74" y="23"/>
                      </a:lnTo>
                      <a:lnTo>
                        <a:pt x="107" y="23"/>
                      </a:lnTo>
                      <a:lnTo>
                        <a:pt x="107" y="60"/>
                      </a:lnTo>
                      <a:lnTo>
                        <a:pt x="125" y="60"/>
                      </a:lnTo>
                      <a:lnTo>
                        <a:pt x="125" y="87"/>
                      </a:lnTo>
                      <a:lnTo>
                        <a:pt x="171" y="177"/>
                      </a:lnTo>
                      <a:lnTo>
                        <a:pt x="171" y="196"/>
                      </a:lnTo>
                    </a:path>
                  </a:pathLst>
                </a:custGeom>
                <a:solidFill>
                  <a:srgbClr val="D2B06A"/>
                </a:solidFill>
                <a:ln w="12700" cap="rnd">
                  <a:solidFill>
                    <a:srgbClr val="D2B06A"/>
                  </a:solidFill>
                  <a:round/>
                  <a:headEnd/>
                  <a:tailEnd/>
                </a:ln>
              </p:spPr>
              <p:txBody>
                <a:bodyPr/>
                <a:lstStyle/>
                <a:p>
                  <a:endParaRPr lang="en-US"/>
                </a:p>
              </p:txBody>
            </p:sp>
          </p:grpSp>
          <p:grpSp>
            <p:nvGrpSpPr>
              <p:cNvPr id="6" name="Group 18"/>
              <p:cNvGrpSpPr>
                <a:grpSpLocks/>
              </p:cNvGrpSpPr>
              <p:nvPr/>
            </p:nvGrpSpPr>
            <p:grpSpPr bwMode="auto">
              <a:xfrm>
                <a:off x="2544" y="912"/>
                <a:ext cx="776" cy="334"/>
                <a:chOff x="1199" y="1325"/>
                <a:chExt cx="716" cy="334"/>
              </a:xfrm>
            </p:grpSpPr>
            <p:grpSp>
              <p:nvGrpSpPr>
                <p:cNvPr id="7" name="Group 19"/>
                <p:cNvGrpSpPr>
                  <a:grpSpLocks/>
                </p:cNvGrpSpPr>
                <p:nvPr/>
              </p:nvGrpSpPr>
              <p:grpSpPr bwMode="auto">
                <a:xfrm>
                  <a:off x="1295" y="1325"/>
                  <a:ext cx="412" cy="238"/>
                  <a:chOff x="1295" y="1325"/>
                  <a:chExt cx="412" cy="238"/>
                </a:xfrm>
              </p:grpSpPr>
              <p:sp>
                <p:nvSpPr>
                  <p:cNvPr id="3250" name="Freeform 20"/>
                  <p:cNvSpPr>
                    <a:spLocks/>
                  </p:cNvSpPr>
                  <p:nvPr/>
                </p:nvSpPr>
                <p:spPr bwMode="auto">
                  <a:xfrm>
                    <a:off x="1295" y="1357"/>
                    <a:ext cx="412" cy="206"/>
                  </a:xfrm>
                  <a:custGeom>
                    <a:avLst/>
                    <a:gdLst>
                      <a:gd name="T0" fmla="*/ 0 w 412"/>
                      <a:gd name="T1" fmla="*/ 2 h 206"/>
                      <a:gd name="T2" fmla="*/ 0 w 412"/>
                      <a:gd name="T3" fmla="*/ 169 h 206"/>
                      <a:gd name="T4" fmla="*/ 7 w 412"/>
                      <a:gd name="T5" fmla="*/ 175 h 206"/>
                      <a:gd name="T6" fmla="*/ 16 w 412"/>
                      <a:gd name="T7" fmla="*/ 181 h 206"/>
                      <a:gd name="T8" fmla="*/ 31 w 412"/>
                      <a:gd name="T9" fmla="*/ 186 h 206"/>
                      <a:gd name="T10" fmla="*/ 51 w 412"/>
                      <a:gd name="T11" fmla="*/ 192 h 206"/>
                      <a:gd name="T12" fmla="*/ 77 w 412"/>
                      <a:gd name="T13" fmla="*/ 196 h 206"/>
                      <a:gd name="T14" fmla="*/ 104 w 412"/>
                      <a:gd name="T15" fmla="*/ 200 h 206"/>
                      <a:gd name="T16" fmla="*/ 134 w 412"/>
                      <a:gd name="T17" fmla="*/ 202 h 206"/>
                      <a:gd name="T18" fmla="*/ 161 w 412"/>
                      <a:gd name="T19" fmla="*/ 204 h 206"/>
                      <a:gd name="T20" fmla="*/ 188 w 412"/>
                      <a:gd name="T21" fmla="*/ 205 h 206"/>
                      <a:gd name="T22" fmla="*/ 215 w 412"/>
                      <a:gd name="T23" fmla="*/ 205 h 206"/>
                      <a:gd name="T24" fmla="*/ 248 w 412"/>
                      <a:gd name="T25" fmla="*/ 204 h 206"/>
                      <a:gd name="T26" fmla="*/ 276 w 412"/>
                      <a:gd name="T27" fmla="*/ 203 h 206"/>
                      <a:gd name="T28" fmla="*/ 305 w 412"/>
                      <a:gd name="T29" fmla="*/ 200 h 206"/>
                      <a:gd name="T30" fmla="*/ 331 w 412"/>
                      <a:gd name="T31" fmla="*/ 197 h 206"/>
                      <a:gd name="T32" fmla="*/ 352 w 412"/>
                      <a:gd name="T33" fmla="*/ 193 h 206"/>
                      <a:gd name="T34" fmla="*/ 373 w 412"/>
                      <a:gd name="T35" fmla="*/ 189 h 206"/>
                      <a:gd name="T36" fmla="*/ 390 w 412"/>
                      <a:gd name="T37" fmla="*/ 184 h 206"/>
                      <a:gd name="T38" fmla="*/ 398 w 412"/>
                      <a:gd name="T39" fmla="*/ 180 h 206"/>
                      <a:gd name="T40" fmla="*/ 406 w 412"/>
                      <a:gd name="T41" fmla="*/ 175 h 206"/>
                      <a:gd name="T42" fmla="*/ 411 w 412"/>
                      <a:gd name="T43" fmla="*/ 169 h 206"/>
                      <a:gd name="T44" fmla="*/ 411 w 412"/>
                      <a:gd name="T45" fmla="*/ 0 h 206"/>
                      <a:gd name="T46" fmla="*/ 0 w 412"/>
                      <a:gd name="T47" fmla="*/ 2 h 2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2"/>
                      <a:gd name="T73" fmla="*/ 0 h 206"/>
                      <a:gd name="T74" fmla="*/ 412 w 412"/>
                      <a:gd name="T75" fmla="*/ 206 h 2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2" h="206">
                        <a:moveTo>
                          <a:pt x="0" y="2"/>
                        </a:moveTo>
                        <a:lnTo>
                          <a:pt x="0" y="169"/>
                        </a:lnTo>
                        <a:lnTo>
                          <a:pt x="7" y="175"/>
                        </a:lnTo>
                        <a:lnTo>
                          <a:pt x="16" y="181"/>
                        </a:lnTo>
                        <a:lnTo>
                          <a:pt x="31" y="186"/>
                        </a:lnTo>
                        <a:lnTo>
                          <a:pt x="51" y="192"/>
                        </a:lnTo>
                        <a:lnTo>
                          <a:pt x="77" y="196"/>
                        </a:lnTo>
                        <a:lnTo>
                          <a:pt x="104" y="200"/>
                        </a:lnTo>
                        <a:lnTo>
                          <a:pt x="134" y="202"/>
                        </a:lnTo>
                        <a:lnTo>
                          <a:pt x="161" y="204"/>
                        </a:lnTo>
                        <a:lnTo>
                          <a:pt x="188" y="205"/>
                        </a:lnTo>
                        <a:lnTo>
                          <a:pt x="215" y="205"/>
                        </a:lnTo>
                        <a:lnTo>
                          <a:pt x="248" y="204"/>
                        </a:lnTo>
                        <a:lnTo>
                          <a:pt x="276" y="203"/>
                        </a:lnTo>
                        <a:lnTo>
                          <a:pt x="305" y="200"/>
                        </a:lnTo>
                        <a:lnTo>
                          <a:pt x="331" y="197"/>
                        </a:lnTo>
                        <a:lnTo>
                          <a:pt x="352" y="193"/>
                        </a:lnTo>
                        <a:lnTo>
                          <a:pt x="373" y="189"/>
                        </a:lnTo>
                        <a:lnTo>
                          <a:pt x="390" y="184"/>
                        </a:lnTo>
                        <a:lnTo>
                          <a:pt x="398" y="180"/>
                        </a:lnTo>
                        <a:lnTo>
                          <a:pt x="406" y="175"/>
                        </a:lnTo>
                        <a:lnTo>
                          <a:pt x="411" y="169"/>
                        </a:lnTo>
                        <a:lnTo>
                          <a:pt x="411" y="0"/>
                        </a:lnTo>
                        <a:lnTo>
                          <a:pt x="0" y="2"/>
                        </a:lnTo>
                      </a:path>
                    </a:pathLst>
                  </a:custGeom>
                  <a:gradFill rotWithShape="0">
                    <a:gsLst>
                      <a:gs pos="0">
                        <a:srgbClr val="828282"/>
                      </a:gs>
                      <a:gs pos="50000">
                        <a:srgbClr val="919191"/>
                      </a:gs>
                      <a:gs pos="100000">
                        <a:srgbClr val="828282"/>
                      </a:gs>
                    </a:gsLst>
                    <a:lin ang="0" scaled="1"/>
                  </a:gradFill>
                  <a:ln w="12700" cap="rnd">
                    <a:solidFill>
                      <a:srgbClr val="000000"/>
                    </a:solidFill>
                    <a:round/>
                    <a:headEnd/>
                    <a:tailEnd/>
                  </a:ln>
                </p:spPr>
                <p:txBody>
                  <a:bodyPr/>
                  <a:lstStyle/>
                  <a:p>
                    <a:endParaRPr lang="en-US"/>
                  </a:p>
                </p:txBody>
              </p:sp>
              <p:sp>
                <p:nvSpPr>
                  <p:cNvPr id="3251" name="Oval 21"/>
                  <p:cNvSpPr>
                    <a:spLocks noChangeArrowheads="1"/>
                  </p:cNvSpPr>
                  <p:nvPr/>
                </p:nvSpPr>
                <p:spPr bwMode="auto">
                  <a:xfrm>
                    <a:off x="1299" y="1325"/>
                    <a:ext cx="403" cy="64"/>
                  </a:xfrm>
                  <a:prstGeom prst="ellipse">
                    <a:avLst/>
                  </a:prstGeom>
                  <a:gradFill rotWithShape="0">
                    <a:gsLst>
                      <a:gs pos="0">
                        <a:srgbClr val="919191"/>
                      </a:gs>
                      <a:gs pos="100000">
                        <a:srgbClr val="828282"/>
                      </a:gs>
                    </a:gsLst>
                    <a:path path="shape">
                      <a:fillToRect l="50000" t="50000" r="50000" b="50000"/>
                    </a:path>
                  </a:gradFill>
                  <a:ln w="12700">
                    <a:solidFill>
                      <a:srgbClr val="000000"/>
                    </a:solidFill>
                    <a:round/>
                    <a:headEnd/>
                    <a:tailEnd/>
                  </a:ln>
                </p:spPr>
                <p:txBody>
                  <a:bodyPr wrap="none" anchor="ctr"/>
                  <a:lstStyle/>
                  <a:p>
                    <a:pPr eaLnBrk="1" hangingPunct="1"/>
                    <a:endParaRPr lang="en-US" altLang="en-US">
                      <a:solidFill>
                        <a:srgbClr val="000000"/>
                      </a:solidFill>
                    </a:endParaRPr>
                  </a:p>
                </p:txBody>
              </p:sp>
            </p:grpSp>
            <p:grpSp>
              <p:nvGrpSpPr>
                <p:cNvPr id="8" name="Group 22"/>
                <p:cNvGrpSpPr>
                  <a:grpSpLocks/>
                </p:cNvGrpSpPr>
                <p:nvPr/>
              </p:nvGrpSpPr>
              <p:grpSpPr bwMode="auto">
                <a:xfrm>
                  <a:off x="1199" y="1421"/>
                  <a:ext cx="412" cy="238"/>
                  <a:chOff x="1199" y="1421"/>
                  <a:chExt cx="412" cy="238"/>
                </a:xfrm>
              </p:grpSpPr>
              <p:sp>
                <p:nvSpPr>
                  <p:cNvPr id="3248" name="Freeform 23"/>
                  <p:cNvSpPr>
                    <a:spLocks/>
                  </p:cNvSpPr>
                  <p:nvPr/>
                </p:nvSpPr>
                <p:spPr bwMode="auto">
                  <a:xfrm>
                    <a:off x="1199" y="1453"/>
                    <a:ext cx="412" cy="206"/>
                  </a:xfrm>
                  <a:custGeom>
                    <a:avLst/>
                    <a:gdLst>
                      <a:gd name="T0" fmla="*/ 0 w 412"/>
                      <a:gd name="T1" fmla="*/ 2 h 206"/>
                      <a:gd name="T2" fmla="*/ 0 w 412"/>
                      <a:gd name="T3" fmla="*/ 169 h 206"/>
                      <a:gd name="T4" fmla="*/ 7 w 412"/>
                      <a:gd name="T5" fmla="*/ 175 h 206"/>
                      <a:gd name="T6" fmla="*/ 16 w 412"/>
                      <a:gd name="T7" fmla="*/ 181 h 206"/>
                      <a:gd name="T8" fmla="*/ 31 w 412"/>
                      <a:gd name="T9" fmla="*/ 186 h 206"/>
                      <a:gd name="T10" fmla="*/ 51 w 412"/>
                      <a:gd name="T11" fmla="*/ 192 h 206"/>
                      <a:gd name="T12" fmla="*/ 77 w 412"/>
                      <a:gd name="T13" fmla="*/ 196 h 206"/>
                      <a:gd name="T14" fmla="*/ 104 w 412"/>
                      <a:gd name="T15" fmla="*/ 200 h 206"/>
                      <a:gd name="T16" fmla="*/ 134 w 412"/>
                      <a:gd name="T17" fmla="*/ 202 h 206"/>
                      <a:gd name="T18" fmla="*/ 161 w 412"/>
                      <a:gd name="T19" fmla="*/ 204 h 206"/>
                      <a:gd name="T20" fmla="*/ 188 w 412"/>
                      <a:gd name="T21" fmla="*/ 205 h 206"/>
                      <a:gd name="T22" fmla="*/ 215 w 412"/>
                      <a:gd name="T23" fmla="*/ 205 h 206"/>
                      <a:gd name="T24" fmla="*/ 248 w 412"/>
                      <a:gd name="T25" fmla="*/ 204 h 206"/>
                      <a:gd name="T26" fmla="*/ 276 w 412"/>
                      <a:gd name="T27" fmla="*/ 203 h 206"/>
                      <a:gd name="T28" fmla="*/ 305 w 412"/>
                      <a:gd name="T29" fmla="*/ 200 h 206"/>
                      <a:gd name="T30" fmla="*/ 331 w 412"/>
                      <a:gd name="T31" fmla="*/ 197 h 206"/>
                      <a:gd name="T32" fmla="*/ 352 w 412"/>
                      <a:gd name="T33" fmla="*/ 193 h 206"/>
                      <a:gd name="T34" fmla="*/ 373 w 412"/>
                      <a:gd name="T35" fmla="*/ 189 h 206"/>
                      <a:gd name="T36" fmla="*/ 390 w 412"/>
                      <a:gd name="T37" fmla="*/ 184 h 206"/>
                      <a:gd name="T38" fmla="*/ 398 w 412"/>
                      <a:gd name="T39" fmla="*/ 180 h 206"/>
                      <a:gd name="T40" fmla="*/ 406 w 412"/>
                      <a:gd name="T41" fmla="*/ 175 h 206"/>
                      <a:gd name="T42" fmla="*/ 411 w 412"/>
                      <a:gd name="T43" fmla="*/ 169 h 206"/>
                      <a:gd name="T44" fmla="*/ 411 w 412"/>
                      <a:gd name="T45" fmla="*/ 0 h 206"/>
                      <a:gd name="T46" fmla="*/ 0 w 412"/>
                      <a:gd name="T47" fmla="*/ 2 h 2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2"/>
                      <a:gd name="T73" fmla="*/ 0 h 206"/>
                      <a:gd name="T74" fmla="*/ 412 w 412"/>
                      <a:gd name="T75" fmla="*/ 206 h 2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2" h="206">
                        <a:moveTo>
                          <a:pt x="0" y="2"/>
                        </a:moveTo>
                        <a:lnTo>
                          <a:pt x="0" y="169"/>
                        </a:lnTo>
                        <a:lnTo>
                          <a:pt x="7" y="175"/>
                        </a:lnTo>
                        <a:lnTo>
                          <a:pt x="16" y="181"/>
                        </a:lnTo>
                        <a:lnTo>
                          <a:pt x="31" y="186"/>
                        </a:lnTo>
                        <a:lnTo>
                          <a:pt x="51" y="192"/>
                        </a:lnTo>
                        <a:lnTo>
                          <a:pt x="77" y="196"/>
                        </a:lnTo>
                        <a:lnTo>
                          <a:pt x="104" y="200"/>
                        </a:lnTo>
                        <a:lnTo>
                          <a:pt x="134" y="202"/>
                        </a:lnTo>
                        <a:lnTo>
                          <a:pt x="161" y="204"/>
                        </a:lnTo>
                        <a:lnTo>
                          <a:pt x="188" y="205"/>
                        </a:lnTo>
                        <a:lnTo>
                          <a:pt x="215" y="205"/>
                        </a:lnTo>
                        <a:lnTo>
                          <a:pt x="248" y="204"/>
                        </a:lnTo>
                        <a:lnTo>
                          <a:pt x="276" y="203"/>
                        </a:lnTo>
                        <a:lnTo>
                          <a:pt x="305" y="200"/>
                        </a:lnTo>
                        <a:lnTo>
                          <a:pt x="331" y="197"/>
                        </a:lnTo>
                        <a:lnTo>
                          <a:pt x="352" y="193"/>
                        </a:lnTo>
                        <a:lnTo>
                          <a:pt x="373" y="189"/>
                        </a:lnTo>
                        <a:lnTo>
                          <a:pt x="390" y="184"/>
                        </a:lnTo>
                        <a:lnTo>
                          <a:pt x="398" y="180"/>
                        </a:lnTo>
                        <a:lnTo>
                          <a:pt x="406" y="175"/>
                        </a:lnTo>
                        <a:lnTo>
                          <a:pt x="411" y="169"/>
                        </a:lnTo>
                        <a:lnTo>
                          <a:pt x="411" y="0"/>
                        </a:lnTo>
                        <a:lnTo>
                          <a:pt x="0" y="2"/>
                        </a:lnTo>
                      </a:path>
                    </a:pathLst>
                  </a:custGeom>
                  <a:gradFill rotWithShape="0">
                    <a:gsLst>
                      <a:gs pos="0">
                        <a:srgbClr val="828282"/>
                      </a:gs>
                      <a:gs pos="50000">
                        <a:srgbClr val="919191"/>
                      </a:gs>
                      <a:gs pos="100000">
                        <a:srgbClr val="828282"/>
                      </a:gs>
                    </a:gsLst>
                    <a:lin ang="0" scaled="1"/>
                  </a:gradFill>
                  <a:ln w="12700" cap="rnd">
                    <a:solidFill>
                      <a:srgbClr val="000000"/>
                    </a:solidFill>
                    <a:round/>
                    <a:headEnd/>
                    <a:tailEnd/>
                  </a:ln>
                </p:spPr>
                <p:txBody>
                  <a:bodyPr/>
                  <a:lstStyle/>
                  <a:p>
                    <a:endParaRPr lang="en-US"/>
                  </a:p>
                </p:txBody>
              </p:sp>
              <p:sp>
                <p:nvSpPr>
                  <p:cNvPr id="3249" name="Oval 24"/>
                  <p:cNvSpPr>
                    <a:spLocks noChangeArrowheads="1"/>
                  </p:cNvSpPr>
                  <p:nvPr/>
                </p:nvSpPr>
                <p:spPr bwMode="auto">
                  <a:xfrm>
                    <a:off x="1203" y="1421"/>
                    <a:ext cx="403" cy="64"/>
                  </a:xfrm>
                  <a:prstGeom prst="ellipse">
                    <a:avLst/>
                  </a:prstGeom>
                  <a:gradFill rotWithShape="0">
                    <a:gsLst>
                      <a:gs pos="0">
                        <a:srgbClr val="919191"/>
                      </a:gs>
                      <a:gs pos="100000">
                        <a:srgbClr val="828282"/>
                      </a:gs>
                    </a:gsLst>
                    <a:path path="shape">
                      <a:fillToRect l="50000" t="50000" r="50000" b="50000"/>
                    </a:path>
                  </a:gradFill>
                  <a:ln w="12700">
                    <a:solidFill>
                      <a:srgbClr val="000000"/>
                    </a:solidFill>
                    <a:round/>
                    <a:headEnd/>
                    <a:tailEnd/>
                  </a:ln>
                </p:spPr>
                <p:txBody>
                  <a:bodyPr wrap="none" anchor="ctr"/>
                  <a:lstStyle/>
                  <a:p>
                    <a:pPr eaLnBrk="1" hangingPunct="1"/>
                    <a:endParaRPr lang="en-US" altLang="en-US">
                      <a:solidFill>
                        <a:srgbClr val="000000"/>
                      </a:solidFill>
                    </a:endParaRPr>
                  </a:p>
                </p:txBody>
              </p:sp>
            </p:grpSp>
            <p:grpSp>
              <p:nvGrpSpPr>
                <p:cNvPr id="9" name="Group 25"/>
                <p:cNvGrpSpPr>
                  <a:grpSpLocks/>
                </p:cNvGrpSpPr>
                <p:nvPr/>
              </p:nvGrpSpPr>
              <p:grpSpPr bwMode="auto">
                <a:xfrm>
                  <a:off x="1583" y="1469"/>
                  <a:ext cx="332" cy="190"/>
                  <a:chOff x="1583" y="1469"/>
                  <a:chExt cx="332" cy="190"/>
                </a:xfrm>
              </p:grpSpPr>
              <p:sp>
                <p:nvSpPr>
                  <p:cNvPr id="3246" name="Freeform 26"/>
                  <p:cNvSpPr>
                    <a:spLocks/>
                  </p:cNvSpPr>
                  <p:nvPr/>
                </p:nvSpPr>
                <p:spPr bwMode="auto">
                  <a:xfrm>
                    <a:off x="1583" y="1494"/>
                    <a:ext cx="332" cy="165"/>
                  </a:xfrm>
                  <a:custGeom>
                    <a:avLst/>
                    <a:gdLst>
                      <a:gd name="T0" fmla="*/ 0 w 332"/>
                      <a:gd name="T1" fmla="*/ 2 h 165"/>
                      <a:gd name="T2" fmla="*/ 0 w 332"/>
                      <a:gd name="T3" fmla="*/ 135 h 165"/>
                      <a:gd name="T4" fmla="*/ 5 w 332"/>
                      <a:gd name="T5" fmla="*/ 140 h 165"/>
                      <a:gd name="T6" fmla="*/ 13 w 332"/>
                      <a:gd name="T7" fmla="*/ 145 h 165"/>
                      <a:gd name="T8" fmla="*/ 25 w 332"/>
                      <a:gd name="T9" fmla="*/ 149 h 165"/>
                      <a:gd name="T10" fmla="*/ 41 w 332"/>
                      <a:gd name="T11" fmla="*/ 153 h 165"/>
                      <a:gd name="T12" fmla="*/ 62 w 332"/>
                      <a:gd name="T13" fmla="*/ 157 h 165"/>
                      <a:gd name="T14" fmla="*/ 84 w 332"/>
                      <a:gd name="T15" fmla="*/ 160 h 165"/>
                      <a:gd name="T16" fmla="*/ 108 w 332"/>
                      <a:gd name="T17" fmla="*/ 162 h 165"/>
                      <a:gd name="T18" fmla="*/ 130 w 332"/>
                      <a:gd name="T19" fmla="*/ 163 h 165"/>
                      <a:gd name="T20" fmla="*/ 151 w 332"/>
                      <a:gd name="T21" fmla="*/ 164 h 165"/>
                      <a:gd name="T22" fmla="*/ 173 w 332"/>
                      <a:gd name="T23" fmla="*/ 164 h 165"/>
                      <a:gd name="T24" fmla="*/ 200 w 332"/>
                      <a:gd name="T25" fmla="*/ 163 h 165"/>
                      <a:gd name="T26" fmla="*/ 222 w 332"/>
                      <a:gd name="T27" fmla="*/ 162 h 165"/>
                      <a:gd name="T28" fmla="*/ 246 w 332"/>
                      <a:gd name="T29" fmla="*/ 160 h 165"/>
                      <a:gd name="T30" fmla="*/ 267 w 332"/>
                      <a:gd name="T31" fmla="*/ 158 h 165"/>
                      <a:gd name="T32" fmla="*/ 284 w 332"/>
                      <a:gd name="T33" fmla="*/ 155 h 165"/>
                      <a:gd name="T34" fmla="*/ 301 w 332"/>
                      <a:gd name="T35" fmla="*/ 151 h 165"/>
                      <a:gd name="T36" fmla="*/ 314 w 332"/>
                      <a:gd name="T37" fmla="*/ 147 h 165"/>
                      <a:gd name="T38" fmla="*/ 320 w 332"/>
                      <a:gd name="T39" fmla="*/ 144 h 165"/>
                      <a:gd name="T40" fmla="*/ 327 w 332"/>
                      <a:gd name="T41" fmla="*/ 140 h 165"/>
                      <a:gd name="T42" fmla="*/ 331 w 332"/>
                      <a:gd name="T43" fmla="*/ 135 h 165"/>
                      <a:gd name="T44" fmla="*/ 331 w 332"/>
                      <a:gd name="T45" fmla="*/ 0 h 165"/>
                      <a:gd name="T46" fmla="*/ 0 w 332"/>
                      <a:gd name="T47" fmla="*/ 2 h 1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2"/>
                      <a:gd name="T73" fmla="*/ 0 h 165"/>
                      <a:gd name="T74" fmla="*/ 332 w 332"/>
                      <a:gd name="T75" fmla="*/ 165 h 1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2" h="165">
                        <a:moveTo>
                          <a:pt x="0" y="2"/>
                        </a:moveTo>
                        <a:lnTo>
                          <a:pt x="0" y="135"/>
                        </a:lnTo>
                        <a:lnTo>
                          <a:pt x="5" y="140"/>
                        </a:lnTo>
                        <a:lnTo>
                          <a:pt x="13" y="145"/>
                        </a:lnTo>
                        <a:lnTo>
                          <a:pt x="25" y="149"/>
                        </a:lnTo>
                        <a:lnTo>
                          <a:pt x="41" y="153"/>
                        </a:lnTo>
                        <a:lnTo>
                          <a:pt x="62" y="157"/>
                        </a:lnTo>
                        <a:lnTo>
                          <a:pt x="84" y="160"/>
                        </a:lnTo>
                        <a:lnTo>
                          <a:pt x="108" y="162"/>
                        </a:lnTo>
                        <a:lnTo>
                          <a:pt x="130" y="163"/>
                        </a:lnTo>
                        <a:lnTo>
                          <a:pt x="151" y="164"/>
                        </a:lnTo>
                        <a:lnTo>
                          <a:pt x="173" y="164"/>
                        </a:lnTo>
                        <a:lnTo>
                          <a:pt x="200" y="163"/>
                        </a:lnTo>
                        <a:lnTo>
                          <a:pt x="222" y="162"/>
                        </a:lnTo>
                        <a:lnTo>
                          <a:pt x="246" y="160"/>
                        </a:lnTo>
                        <a:lnTo>
                          <a:pt x="267" y="158"/>
                        </a:lnTo>
                        <a:lnTo>
                          <a:pt x="284" y="155"/>
                        </a:lnTo>
                        <a:lnTo>
                          <a:pt x="301" y="151"/>
                        </a:lnTo>
                        <a:lnTo>
                          <a:pt x="314" y="147"/>
                        </a:lnTo>
                        <a:lnTo>
                          <a:pt x="320" y="144"/>
                        </a:lnTo>
                        <a:lnTo>
                          <a:pt x="327" y="140"/>
                        </a:lnTo>
                        <a:lnTo>
                          <a:pt x="331" y="135"/>
                        </a:lnTo>
                        <a:lnTo>
                          <a:pt x="331" y="0"/>
                        </a:lnTo>
                        <a:lnTo>
                          <a:pt x="0" y="2"/>
                        </a:lnTo>
                      </a:path>
                    </a:pathLst>
                  </a:custGeom>
                  <a:gradFill rotWithShape="0">
                    <a:gsLst>
                      <a:gs pos="0">
                        <a:srgbClr val="828282"/>
                      </a:gs>
                      <a:gs pos="50000">
                        <a:srgbClr val="919191"/>
                      </a:gs>
                      <a:gs pos="100000">
                        <a:srgbClr val="828282"/>
                      </a:gs>
                    </a:gsLst>
                    <a:lin ang="0" scaled="1"/>
                  </a:gradFill>
                  <a:ln w="12700" cap="rnd">
                    <a:solidFill>
                      <a:srgbClr val="000000"/>
                    </a:solidFill>
                    <a:round/>
                    <a:headEnd/>
                    <a:tailEnd/>
                  </a:ln>
                </p:spPr>
                <p:txBody>
                  <a:bodyPr/>
                  <a:lstStyle/>
                  <a:p>
                    <a:endParaRPr lang="en-US"/>
                  </a:p>
                </p:txBody>
              </p:sp>
              <p:sp>
                <p:nvSpPr>
                  <p:cNvPr id="3247" name="Oval 27"/>
                  <p:cNvSpPr>
                    <a:spLocks noChangeArrowheads="1"/>
                  </p:cNvSpPr>
                  <p:nvPr/>
                </p:nvSpPr>
                <p:spPr bwMode="auto">
                  <a:xfrm>
                    <a:off x="1587" y="1469"/>
                    <a:ext cx="323" cy="50"/>
                  </a:xfrm>
                  <a:prstGeom prst="ellipse">
                    <a:avLst/>
                  </a:prstGeom>
                  <a:gradFill rotWithShape="0">
                    <a:gsLst>
                      <a:gs pos="0">
                        <a:srgbClr val="919191"/>
                      </a:gs>
                      <a:gs pos="100000">
                        <a:srgbClr val="828282"/>
                      </a:gs>
                    </a:gsLst>
                    <a:path path="shape">
                      <a:fillToRect l="50000" t="50000" r="50000" b="50000"/>
                    </a:path>
                  </a:gradFill>
                  <a:ln w="12700">
                    <a:solidFill>
                      <a:srgbClr val="000000"/>
                    </a:solidFill>
                    <a:round/>
                    <a:headEnd/>
                    <a:tailEnd/>
                  </a:ln>
                </p:spPr>
                <p:txBody>
                  <a:bodyPr wrap="none" anchor="ctr"/>
                  <a:lstStyle/>
                  <a:p>
                    <a:pPr eaLnBrk="1" hangingPunct="1"/>
                    <a:endParaRPr lang="en-US" altLang="en-US">
                      <a:solidFill>
                        <a:srgbClr val="000000"/>
                      </a:solidFill>
                    </a:endParaRPr>
                  </a:p>
                </p:txBody>
              </p:sp>
            </p:grpSp>
          </p:grpSp>
          <p:graphicFrame>
            <p:nvGraphicFramePr>
              <p:cNvPr id="3074" name="Object 28"/>
              <p:cNvGraphicFramePr>
                <a:graphicFrameLocks noChangeAspect="1"/>
              </p:cNvGraphicFramePr>
              <p:nvPr/>
            </p:nvGraphicFramePr>
            <p:xfrm>
              <a:off x="2688" y="3168"/>
              <a:ext cx="728" cy="449"/>
            </p:xfrm>
            <a:graphic>
              <a:graphicData uri="http://schemas.openxmlformats.org/presentationml/2006/ole">
                <p:oleObj spid="_x0000_s81922" name="Clip" r:id="rId6" imgW="2285069" imgH="1780380" progId="">
                  <p:embed/>
                </p:oleObj>
              </a:graphicData>
            </a:graphic>
          </p:graphicFrame>
          <p:grpSp>
            <p:nvGrpSpPr>
              <p:cNvPr id="10" name="Group 29"/>
              <p:cNvGrpSpPr>
                <a:grpSpLocks/>
              </p:cNvGrpSpPr>
              <p:nvPr/>
            </p:nvGrpSpPr>
            <p:grpSpPr bwMode="auto">
              <a:xfrm>
                <a:off x="2400" y="3216"/>
                <a:ext cx="468" cy="367"/>
                <a:chOff x="840" y="2018"/>
                <a:chExt cx="289" cy="271"/>
              </a:xfrm>
            </p:grpSpPr>
            <p:sp>
              <p:nvSpPr>
                <p:cNvPr id="3240" name="Freeform 30"/>
                <p:cNvSpPr>
                  <a:spLocks/>
                </p:cNvSpPr>
                <p:nvPr/>
              </p:nvSpPr>
              <p:spPr bwMode="auto">
                <a:xfrm>
                  <a:off x="888" y="2086"/>
                  <a:ext cx="241" cy="203"/>
                </a:xfrm>
                <a:custGeom>
                  <a:avLst/>
                  <a:gdLst>
                    <a:gd name="T0" fmla="*/ 14 w 241"/>
                    <a:gd name="T1" fmla="*/ 202 h 203"/>
                    <a:gd name="T2" fmla="*/ 1 w 241"/>
                    <a:gd name="T3" fmla="*/ 15 h 203"/>
                    <a:gd name="T4" fmla="*/ 0 w 241"/>
                    <a:gd name="T5" fmla="*/ 0 h 203"/>
                    <a:gd name="T6" fmla="*/ 18 w 241"/>
                    <a:gd name="T7" fmla="*/ 2 h 203"/>
                    <a:gd name="T8" fmla="*/ 34 w 241"/>
                    <a:gd name="T9" fmla="*/ 5 h 203"/>
                    <a:gd name="T10" fmla="*/ 37 w 241"/>
                    <a:gd name="T11" fmla="*/ 7 h 203"/>
                    <a:gd name="T12" fmla="*/ 44 w 241"/>
                    <a:gd name="T13" fmla="*/ 9 h 203"/>
                    <a:gd name="T14" fmla="*/ 48 w 241"/>
                    <a:gd name="T15" fmla="*/ 10 h 203"/>
                    <a:gd name="T16" fmla="*/ 61 w 241"/>
                    <a:gd name="T17" fmla="*/ 15 h 203"/>
                    <a:gd name="T18" fmla="*/ 71 w 241"/>
                    <a:gd name="T19" fmla="*/ 17 h 203"/>
                    <a:gd name="T20" fmla="*/ 74 w 241"/>
                    <a:gd name="T21" fmla="*/ 18 h 203"/>
                    <a:gd name="T22" fmla="*/ 79 w 241"/>
                    <a:gd name="T23" fmla="*/ 19 h 203"/>
                    <a:gd name="T24" fmla="*/ 88 w 241"/>
                    <a:gd name="T25" fmla="*/ 23 h 203"/>
                    <a:gd name="T26" fmla="*/ 97 w 241"/>
                    <a:gd name="T27" fmla="*/ 25 h 203"/>
                    <a:gd name="T28" fmla="*/ 105 w 241"/>
                    <a:gd name="T29" fmla="*/ 28 h 203"/>
                    <a:gd name="T30" fmla="*/ 117 w 241"/>
                    <a:gd name="T31" fmla="*/ 34 h 203"/>
                    <a:gd name="T32" fmla="*/ 122 w 241"/>
                    <a:gd name="T33" fmla="*/ 36 h 203"/>
                    <a:gd name="T34" fmla="*/ 129 w 241"/>
                    <a:gd name="T35" fmla="*/ 40 h 203"/>
                    <a:gd name="T36" fmla="*/ 136 w 241"/>
                    <a:gd name="T37" fmla="*/ 44 h 203"/>
                    <a:gd name="T38" fmla="*/ 148 w 241"/>
                    <a:gd name="T39" fmla="*/ 52 h 203"/>
                    <a:gd name="T40" fmla="*/ 157 w 241"/>
                    <a:gd name="T41" fmla="*/ 59 h 203"/>
                    <a:gd name="T42" fmla="*/ 169 w 241"/>
                    <a:gd name="T43" fmla="*/ 72 h 203"/>
                    <a:gd name="T44" fmla="*/ 232 w 241"/>
                    <a:gd name="T45" fmla="*/ 136 h 203"/>
                    <a:gd name="T46" fmla="*/ 240 w 241"/>
                    <a:gd name="T47" fmla="*/ 145 h 203"/>
                    <a:gd name="T48" fmla="*/ 234 w 241"/>
                    <a:gd name="T49" fmla="*/ 202 h 203"/>
                    <a:gd name="T50" fmla="*/ 14 w 241"/>
                    <a:gd name="T51" fmla="*/ 202 h 2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1"/>
                    <a:gd name="T79" fmla="*/ 0 h 203"/>
                    <a:gd name="T80" fmla="*/ 241 w 241"/>
                    <a:gd name="T81" fmla="*/ 203 h 2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1" h="203">
                      <a:moveTo>
                        <a:pt x="14" y="202"/>
                      </a:moveTo>
                      <a:lnTo>
                        <a:pt x="1" y="15"/>
                      </a:lnTo>
                      <a:lnTo>
                        <a:pt x="0" y="0"/>
                      </a:lnTo>
                      <a:lnTo>
                        <a:pt x="18" y="2"/>
                      </a:lnTo>
                      <a:lnTo>
                        <a:pt x="34" y="5"/>
                      </a:lnTo>
                      <a:lnTo>
                        <a:pt x="37" y="7"/>
                      </a:lnTo>
                      <a:lnTo>
                        <a:pt x="44" y="9"/>
                      </a:lnTo>
                      <a:lnTo>
                        <a:pt x="48" y="10"/>
                      </a:lnTo>
                      <a:lnTo>
                        <a:pt x="61" y="15"/>
                      </a:lnTo>
                      <a:lnTo>
                        <a:pt x="71" y="17"/>
                      </a:lnTo>
                      <a:lnTo>
                        <a:pt x="74" y="18"/>
                      </a:lnTo>
                      <a:lnTo>
                        <a:pt x="79" y="19"/>
                      </a:lnTo>
                      <a:lnTo>
                        <a:pt x="88" y="23"/>
                      </a:lnTo>
                      <a:lnTo>
                        <a:pt x="97" y="25"/>
                      </a:lnTo>
                      <a:lnTo>
                        <a:pt x="105" y="28"/>
                      </a:lnTo>
                      <a:lnTo>
                        <a:pt x="117" y="34"/>
                      </a:lnTo>
                      <a:lnTo>
                        <a:pt x="122" y="36"/>
                      </a:lnTo>
                      <a:lnTo>
                        <a:pt x="129" y="40"/>
                      </a:lnTo>
                      <a:lnTo>
                        <a:pt x="136" y="44"/>
                      </a:lnTo>
                      <a:lnTo>
                        <a:pt x="148" y="52"/>
                      </a:lnTo>
                      <a:lnTo>
                        <a:pt x="157" y="59"/>
                      </a:lnTo>
                      <a:lnTo>
                        <a:pt x="169" y="72"/>
                      </a:lnTo>
                      <a:lnTo>
                        <a:pt x="232" y="136"/>
                      </a:lnTo>
                      <a:lnTo>
                        <a:pt x="240" y="145"/>
                      </a:lnTo>
                      <a:lnTo>
                        <a:pt x="234" y="202"/>
                      </a:lnTo>
                      <a:lnTo>
                        <a:pt x="14" y="202"/>
                      </a:lnTo>
                    </a:path>
                  </a:pathLst>
                </a:custGeom>
                <a:solidFill>
                  <a:srgbClr val="A16252"/>
                </a:solidFill>
                <a:ln w="12700" cap="rnd">
                  <a:solidFill>
                    <a:srgbClr val="A16252"/>
                  </a:solidFill>
                  <a:round/>
                  <a:headEnd/>
                  <a:tailEnd/>
                </a:ln>
              </p:spPr>
              <p:txBody>
                <a:bodyPr/>
                <a:lstStyle/>
                <a:p>
                  <a:endParaRPr lang="en-US"/>
                </a:p>
              </p:txBody>
            </p:sp>
            <p:sp>
              <p:nvSpPr>
                <p:cNvPr id="3241" name="Freeform 31"/>
                <p:cNvSpPr>
                  <a:spLocks/>
                </p:cNvSpPr>
                <p:nvPr/>
              </p:nvSpPr>
              <p:spPr bwMode="auto">
                <a:xfrm>
                  <a:off x="840" y="2086"/>
                  <a:ext cx="63" cy="203"/>
                </a:xfrm>
                <a:custGeom>
                  <a:avLst/>
                  <a:gdLst>
                    <a:gd name="T0" fmla="*/ 62 w 63"/>
                    <a:gd name="T1" fmla="*/ 202 h 203"/>
                    <a:gd name="T2" fmla="*/ 0 w 63"/>
                    <a:gd name="T3" fmla="*/ 47 h 203"/>
                    <a:gd name="T4" fmla="*/ 2 w 63"/>
                    <a:gd name="T5" fmla="*/ 43 h 203"/>
                    <a:gd name="T6" fmla="*/ 8 w 63"/>
                    <a:gd name="T7" fmla="*/ 33 h 203"/>
                    <a:gd name="T8" fmla="*/ 14 w 63"/>
                    <a:gd name="T9" fmla="*/ 24 h 203"/>
                    <a:gd name="T10" fmla="*/ 21 w 63"/>
                    <a:gd name="T11" fmla="*/ 18 h 203"/>
                    <a:gd name="T12" fmla="*/ 25 w 63"/>
                    <a:gd name="T13" fmla="*/ 14 h 203"/>
                    <a:gd name="T14" fmla="*/ 30 w 63"/>
                    <a:gd name="T15" fmla="*/ 10 h 203"/>
                    <a:gd name="T16" fmla="*/ 33 w 63"/>
                    <a:gd name="T17" fmla="*/ 8 h 203"/>
                    <a:gd name="T18" fmla="*/ 38 w 63"/>
                    <a:gd name="T19" fmla="*/ 6 h 203"/>
                    <a:gd name="T20" fmla="*/ 43 w 63"/>
                    <a:gd name="T21" fmla="*/ 2 h 203"/>
                    <a:gd name="T22" fmla="*/ 48 w 63"/>
                    <a:gd name="T23" fmla="*/ 0 h 203"/>
                    <a:gd name="T24" fmla="*/ 62 w 63"/>
                    <a:gd name="T25" fmla="*/ 202 h 2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203"/>
                    <a:gd name="T41" fmla="*/ 63 w 63"/>
                    <a:gd name="T42" fmla="*/ 203 h 2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203">
                      <a:moveTo>
                        <a:pt x="62" y="202"/>
                      </a:moveTo>
                      <a:lnTo>
                        <a:pt x="0" y="47"/>
                      </a:lnTo>
                      <a:lnTo>
                        <a:pt x="2" y="43"/>
                      </a:lnTo>
                      <a:lnTo>
                        <a:pt x="8" y="33"/>
                      </a:lnTo>
                      <a:lnTo>
                        <a:pt x="14" y="24"/>
                      </a:lnTo>
                      <a:lnTo>
                        <a:pt x="21" y="18"/>
                      </a:lnTo>
                      <a:lnTo>
                        <a:pt x="25" y="14"/>
                      </a:lnTo>
                      <a:lnTo>
                        <a:pt x="30" y="10"/>
                      </a:lnTo>
                      <a:lnTo>
                        <a:pt x="33" y="8"/>
                      </a:lnTo>
                      <a:lnTo>
                        <a:pt x="38" y="6"/>
                      </a:lnTo>
                      <a:lnTo>
                        <a:pt x="43" y="2"/>
                      </a:lnTo>
                      <a:lnTo>
                        <a:pt x="48" y="0"/>
                      </a:lnTo>
                      <a:lnTo>
                        <a:pt x="62" y="202"/>
                      </a:lnTo>
                    </a:path>
                  </a:pathLst>
                </a:custGeom>
                <a:solidFill>
                  <a:srgbClr val="A16252"/>
                </a:solidFill>
                <a:ln w="12700" cap="rnd">
                  <a:solidFill>
                    <a:srgbClr val="A16252"/>
                  </a:solidFill>
                  <a:round/>
                  <a:headEnd/>
                  <a:tailEnd/>
                </a:ln>
              </p:spPr>
              <p:txBody>
                <a:bodyPr/>
                <a:lstStyle/>
                <a:p>
                  <a:endParaRPr lang="en-US"/>
                </a:p>
              </p:txBody>
            </p:sp>
            <p:sp>
              <p:nvSpPr>
                <p:cNvPr id="3242" name="Freeform 32"/>
                <p:cNvSpPr>
                  <a:spLocks/>
                </p:cNvSpPr>
                <p:nvPr/>
              </p:nvSpPr>
              <p:spPr bwMode="auto">
                <a:xfrm>
                  <a:off x="943" y="2018"/>
                  <a:ext cx="172" cy="197"/>
                </a:xfrm>
                <a:custGeom>
                  <a:avLst/>
                  <a:gdLst>
                    <a:gd name="T0" fmla="*/ 171 w 172"/>
                    <a:gd name="T1" fmla="*/ 196 h 197"/>
                    <a:gd name="T2" fmla="*/ 114 w 172"/>
                    <a:gd name="T3" fmla="*/ 140 h 197"/>
                    <a:gd name="T4" fmla="*/ 102 w 172"/>
                    <a:gd name="T5" fmla="*/ 127 h 197"/>
                    <a:gd name="T6" fmla="*/ 93 w 172"/>
                    <a:gd name="T7" fmla="*/ 120 h 197"/>
                    <a:gd name="T8" fmla="*/ 83 w 172"/>
                    <a:gd name="T9" fmla="*/ 113 h 197"/>
                    <a:gd name="T10" fmla="*/ 74 w 172"/>
                    <a:gd name="T11" fmla="*/ 108 h 197"/>
                    <a:gd name="T12" fmla="*/ 64 w 172"/>
                    <a:gd name="T13" fmla="*/ 103 h 197"/>
                    <a:gd name="T14" fmla="*/ 50 w 172"/>
                    <a:gd name="T15" fmla="*/ 96 h 197"/>
                    <a:gd name="T16" fmla="*/ 42 w 172"/>
                    <a:gd name="T17" fmla="*/ 93 h 197"/>
                    <a:gd name="T18" fmla="*/ 32 w 172"/>
                    <a:gd name="T19" fmla="*/ 91 h 197"/>
                    <a:gd name="T20" fmla="*/ 24 w 172"/>
                    <a:gd name="T21" fmla="*/ 87 h 197"/>
                    <a:gd name="T22" fmla="*/ 16 w 172"/>
                    <a:gd name="T23" fmla="*/ 85 h 197"/>
                    <a:gd name="T24" fmla="*/ 6 w 172"/>
                    <a:gd name="T25" fmla="*/ 83 h 197"/>
                    <a:gd name="T26" fmla="*/ 0 w 172"/>
                    <a:gd name="T27" fmla="*/ 81 h 197"/>
                    <a:gd name="T28" fmla="*/ 0 w 172"/>
                    <a:gd name="T29" fmla="*/ 79 h 197"/>
                    <a:gd name="T30" fmla="*/ 6 w 172"/>
                    <a:gd name="T31" fmla="*/ 79 h 197"/>
                    <a:gd name="T32" fmla="*/ 6 w 172"/>
                    <a:gd name="T33" fmla="*/ 0 h 197"/>
                    <a:gd name="T34" fmla="*/ 54 w 172"/>
                    <a:gd name="T35" fmla="*/ 0 h 197"/>
                    <a:gd name="T36" fmla="*/ 54 w 172"/>
                    <a:gd name="T37" fmla="*/ 79 h 197"/>
                    <a:gd name="T38" fmla="*/ 74 w 172"/>
                    <a:gd name="T39" fmla="*/ 79 h 197"/>
                    <a:gd name="T40" fmla="*/ 74 w 172"/>
                    <a:gd name="T41" fmla="*/ 23 h 197"/>
                    <a:gd name="T42" fmla="*/ 107 w 172"/>
                    <a:gd name="T43" fmla="*/ 23 h 197"/>
                    <a:gd name="T44" fmla="*/ 107 w 172"/>
                    <a:gd name="T45" fmla="*/ 60 h 197"/>
                    <a:gd name="T46" fmla="*/ 125 w 172"/>
                    <a:gd name="T47" fmla="*/ 60 h 197"/>
                    <a:gd name="T48" fmla="*/ 125 w 172"/>
                    <a:gd name="T49" fmla="*/ 87 h 197"/>
                    <a:gd name="T50" fmla="*/ 171 w 172"/>
                    <a:gd name="T51" fmla="*/ 177 h 197"/>
                    <a:gd name="T52" fmla="*/ 171 w 172"/>
                    <a:gd name="T53" fmla="*/ 196 h 1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97"/>
                    <a:gd name="T83" fmla="*/ 172 w 172"/>
                    <a:gd name="T84" fmla="*/ 197 h 1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97">
                      <a:moveTo>
                        <a:pt x="171" y="196"/>
                      </a:moveTo>
                      <a:lnTo>
                        <a:pt x="114" y="140"/>
                      </a:lnTo>
                      <a:lnTo>
                        <a:pt x="102" y="127"/>
                      </a:lnTo>
                      <a:lnTo>
                        <a:pt x="93" y="120"/>
                      </a:lnTo>
                      <a:lnTo>
                        <a:pt x="83" y="113"/>
                      </a:lnTo>
                      <a:lnTo>
                        <a:pt x="74" y="108"/>
                      </a:lnTo>
                      <a:lnTo>
                        <a:pt x="64" y="103"/>
                      </a:lnTo>
                      <a:lnTo>
                        <a:pt x="50" y="96"/>
                      </a:lnTo>
                      <a:lnTo>
                        <a:pt x="42" y="93"/>
                      </a:lnTo>
                      <a:lnTo>
                        <a:pt x="32" y="91"/>
                      </a:lnTo>
                      <a:lnTo>
                        <a:pt x="24" y="87"/>
                      </a:lnTo>
                      <a:lnTo>
                        <a:pt x="16" y="85"/>
                      </a:lnTo>
                      <a:lnTo>
                        <a:pt x="6" y="83"/>
                      </a:lnTo>
                      <a:lnTo>
                        <a:pt x="0" y="81"/>
                      </a:lnTo>
                      <a:lnTo>
                        <a:pt x="0" y="79"/>
                      </a:lnTo>
                      <a:lnTo>
                        <a:pt x="6" y="79"/>
                      </a:lnTo>
                      <a:lnTo>
                        <a:pt x="6" y="0"/>
                      </a:lnTo>
                      <a:lnTo>
                        <a:pt x="54" y="0"/>
                      </a:lnTo>
                      <a:lnTo>
                        <a:pt x="54" y="79"/>
                      </a:lnTo>
                      <a:lnTo>
                        <a:pt x="74" y="79"/>
                      </a:lnTo>
                      <a:lnTo>
                        <a:pt x="74" y="23"/>
                      </a:lnTo>
                      <a:lnTo>
                        <a:pt x="107" y="23"/>
                      </a:lnTo>
                      <a:lnTo>
                        <a:pt x="107" y="60"/>
                      </a:lnTo>
                      <a:lnTo>
                        <a:pt x="125" y="60"/>
                      </a:lnTo>
                      <a:lnTo>
                        <a:pt x="125" y="87"/>
                      </a:lnTo>
                      <a:lnTo>
                        <a:pt x="171" y="177"/>
                      </a:lnTo>
                      <a:lnTo>
                        <a:pt x="171" y="196"/>
                      </a:lnTo>
                    </a:path>
                  </a:pathLst>
                </a:custGeom>
                <a:solidFill>
                  <a:srgbClr val="D2B06A"/>
                </a:solidFill>
                <a:ln w="12700" cap="rnd">
                  <a:solidFill>
                    <a:srgbClr val="D2B06A"/>
                  </a:solidFill>
                  <a:round/>
                  <a:headEnd/>
                  <a:tailEnd/>
                </a:ln>
              </p:spPr>
              <p:txBody>
                <a:bodyPr/>
                <a:lstStyle/>
                <a:p>
                  <a:endParaRPr lang="en-US"/>
                </a:p>
              </p:txBody>
            </p:sp>
          </p:grpSp>
          <p:grpSp>
            <p:nvGrpSpPr>
              <p:cNvPr id="11" name="Group 33"/>
              <p:cNvGrpSpPr>
                <a:grpSpLocks/>
              </p:cNvGrpSpPr>
              <p:nvPr/>
            </p:nvGrpSpPr>
            <p:grpSpPr bwMode="auto">
              <a:xfrm>
                <a:off x="5088" y="3216"/>
                <a:ext cx="776" cy="334"/>
                <a:chOff x="1199" y="1325"/>
                <a:chExt cx="716" cy="334"/>
              </a:xfrm>
            </p:grpSpPr>
            <p:grpSp>
              <p:nvGrpSpPr>
                <p:cNvPr id="12" name="Group 34"/>
                <p:cNvGrpSpPr>
                  <a:grpSpLocks/>
                </p:cNvGrpSpPr>
                <p:nvPr/>
              </p:nvGrpSpPr>
              <p:grpSpPr bwMode="auto">
                <a:xfrm>
                  <a:off x="1295" y="1325"/>
                  <a:ext cx="412" cy="238"/>
                  <a:chOff x="1295" y="1325"/>
                  <a:chExt cx="412" cy="238"/>
                </a:xfrm>
              </p:grpSpPr>
              <p:sp>
                <p:nvSpPr>
                  <p:cNvPr id="3238" name="Freeform 35"/>
                  <p:cNvSpPr>
                    <a:spLocks/>
                  </p:cNvSpPr>
                  <p:nvPr/>
                </p:nvSpPr>
                <p:spPr bwMode="auto">
                  <a:xfrm>
                    <a:off x="1295" y="1357"/>
                    <a:ext cx="412" cy="206"/>
                  </a:xfrm>
                  <a:custGeom>
                    <a:avLst/>
                    <a:gdLst>
                      <a:gd name="T0" fmla="*/ 0 w 412"/>
                      <a:gd name="T1" fmla="*/ 2 h 206"/>
                      <a:gd name="T2" fmla="*/ 0 w 412"/>
                      <a:gd name="T3" fmla="*/ 169 h 206"/>
                      <a:gd name="T4" fmla="*/ 7 w 412"/>
                      <a:gd name="T5" fmla="*/ 175 h 206"/>
                      <a:gd name="T6" fmla="*/ 16 w 412"/>
                      <a:gd name="T7" fmla="*/ 181 h 206"/>
                      <a:gd name="T8" fmla="*/ 31 w 412"/>
                      <a:gd name="T9" fmla="*/ 186 h 206"/>
                      <a:gd name="T10" fmla="*/ 51 w 412"/>
                      <a:gd name="T11" fmla="*/ 192 h 206"/>
                      <a:gd name="T12" fmla="*/ 77 w 412"/>
                      <a:gd name="T13" fmla="*/ 196 h 206"/>
                      <a:gd name="T14" fmla="*/ 104 w 412"/>
                      <a:gd name="T15" fmla="*/ 200 h 206"/>
                      <a:gd name="T16" fmla="*/ 134 w 412"/>
                      <a:gd name="T17" fmla="*/ 202 h 206"/>
                      <a:gd name="T18" fmla="*/ 161 w 412"/>
                      <a:gd name="T19" fmla="*/ 204 h 206"/>
                      <a:gd name="T20" fmla="*/ 188 w 412"/>
                      <a:gd name="T21" fmla="*/ 205 h 206"/>
                      <a:gd name="T22" fmla="*/ 215 w 412"/>
                      <a:gd name="T23" fmla="*/ 205 h 206"/>
                      <a:gd name="T24" fmla="*/ 248 w 412"/>
                      <a:gd name="T25" fmla="*/ 204 h 206"/>
                      <a:gd name="T26" fmla="*/ 276 w 412"/>
                      <a:gd name="T27" fmla="*/ 203 h 206"/>
                      <a:gd name="T28" fmla="*/ 305 w 412"/>
                      <a:gd name="T29" fmla="*/ 200 h 206"/>
                      <a:gd name="T30" fmla="*/ 331 w 412"/>
                      <a:gd name="T31" fmla="*/ 197 h 206"/>
                      <a:gd name="T32" fmla="*/ 352 w 412"/>
                      <a:gd name="T33" fmla="*/ 193 h 206"/>
                      <a:gd name="T34" fmla="*/ 373 w 412"/>
                      <a:gd name="T35" fmla="*/ 189 h 206"/>
                      <a:gd name="T36" fmla="*/ 390 w 412"/>
                      <a:gd name="T37" fmla="*/ 184 h 206"/>
                      <a:gd name="T38" fmla="*/ 398 w 412"/>
                      <a:gd name="T39" fmla="*/ 180 h 206"/>
                      <a:gd name="T40" fmla="*/ 406 w 412"/>
                      <a:gd name="T41" fmla="*/ 175 h 206"/>
                      <a:gd name="T42" fmla="*/ 411 w 412"/>
                      <a:gd name="T43" fmla="*/ 169 h 206"/>
                      <a:gd name="T44" fmla="*/ 411 w 412"/>
                      <a:gd name="T45" fmla="*/ 0 h 206"/>
                      <a:gd name="T46" fmla="*/ 0 w 412"/>
                      <a:gd name="T47" fmla="*/ 2 h 2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2"/>
                      <a:gd name="T73" fmla="*/ 0 h 206"/>
                      <a:gd name="T74" fmla="*/ 412 w 412"/>
                      <a:gd name="T75" fmla="*/ 206 h 2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2" h="206">
                        <a:moveTo>
                          <a:pt x="0" y="2"/>
                        </a:moveTo>
                        <a:lnTo>
                          <a:pt x="0" y="169"/>
                        </a:lnTo>
                        <a:lnTo>
                          <a:pt x="7" y="175"/>
                        </a:lnTo>
                        <a:lnTo>
                          <a:pt x="16" y="181"/>
                        </a:lnTo>
                        <a:lnTo>
                          <a:pt x="31" y="186"/>
                        </a:lnTo>
                        <a:lnTo>
                          <a:pt x="51" y="192"/>
                        </a:lnTo>
                        <a:lnTo>
                          <a:pt x="77" y="196"/>
                        </a:lnTo>
                        <a:lnTo>
                          <a:pt x="104" y="200"/>
                        </a:lnTo>
                        <a:lnTo>
                          <a:pt x="134" y="202"/>
                        </a:lnTo>
                        <a:lnTo>
                          <a:pt x="161" y="204"/>
                        </a:lnTo>
                        <a:lnTo>
                          <a:pt x="188" y="205"/>
                        </a:lnTo>
                        <a:lnTo>
                          <a:pt x="215" y="205"/>
                        </a:lnTo>
                        <a:lnTo>
                          <a:pt x="248" y="204"/>
                        </a:lnTo>
                        <a:lnTo>
                          <a:pt x="276" y="203"/>
                        </a:lnTo>
                        <a:lnTo>
                          <a:pt x="305" y="200"/>
                        </a:lnTo>
                        <a:lnTo>
                          <a:pt x="331" y="197"/>
                        </a:lnTo>
                        <a:lnTo>
                          <a:pt x="352" y="193"/>
                        </a:lnTo>
                        <a:lnTo>
                          <a:pt x="373" y="189"/>
                        </a:lnTo>
                        <a:lnTo>
                          <a:pt x="390" y="184"/>
                        </a:lnTo>
                        <a:lnTo>
                          <a:pt x="398" y="180"/>
                        </a:lnTo>
                        <a:lnTo>
                          <a:pt x="406" y="175"/>
                        </a:lnTo>
                        <a:lnTo>
                          <a:pt x="411" y="169"/>
                        </a:lnTo>
                        <a:lnTo>
                          <a:pt x="411" y="0"/>
                        </a:lnTo>
                        <a:lnTo>
                          <a:pt x="0" y="2"/>
                        </a:lnTo>
                      </a:path>
                    </a:pathLst>
                  </a:custGeom>
                  <a:gradFill rotWithShape="0">
                    <a:gsLst>
                      <a:gs pos="0">
                        <a:srgbClr val="828282"/>
                      </a:gs>
                      <a:gs pos="50000">
                        <a:srgbClr val="919191"/>
                      </a:gs>
                      <a:gs pos="100000">
                        <a:srgbClr val="828282"/>
                      </a:gs>
                    </a:gsLst>
                    <a:lin ang="0" scaled="1"/>
                  </a:gradFill>
                  <a:ln w="12700" cap="rnd">
                    <a:solidFill>
                      <a:srgbClr val="000000"/>
                    </a:solidFill>
                    <a:round/>
                    <a:headEnd/>
                    <a:tailEnd/>
                  </a:ln>
                </p:spPr>
                <p:txBody>
                  <a:bodyPr/>
                  <a:lstStyle/>
                  <a:p>
                    <a:endParaRPr lang="en-US"/>
                  </a:p>
                </p:txBody>
              </p:sp>
              <p:sp>
                <p:nvSpPr>
                  <p:cNvPr id="3239" name="Oval 36"/>
                  <p:cNvSpPr>
                    <a:spLocks noChangeArrowheads="1"/>
                  </p:cNvSpPr>
                  <p:nvPr/>
                </p:nvSpPr>
                <p:spPr bwMode="auto">
                  <a:xfrm>
                    <a:off x="1299" y="1325"/>
                    <a:ext cx="403" cy="64"/>
                  </a:xfrm>
                  <a:prstGeom prst="ellipse">
                    <a:avLst/>
                  </a:prstGeom>
                  <a:gradFill rotWithShape="0">
                    <a:gsLst>
                      <a:gs pos="0">
                        <a:srgbClr val="919191"/>
                      </a:gs>
                      <a:gs pos="100000">
                        <a:srgbClr val="828282"/>
                      </a:gs>
                    </a:gsLst>
                    <a:path path="shape">
                      <a:fillToRect l="50000" t="50000" r="50000" b="50000"/>
                    </a:path>
                  </a:gradFill>
                  <a:ln w="12700">
                    <a:solidFill>
                      <a:srgbClr val="000000"/>
                    </a:solidFill>
                    <a:round/>
                    <a:headEnd/>
                    <a:tailEnd/>
                  </a:ln>
                </p:spPr>
                <p:txBody>
                  <a:bodyPr wrap="none" anchor="ctr"/>
                  <a:lstStyle/>
                  <a:p>
                    <a:pPr eaLnBrk="1" hangingPunct="1"/>
                    <a:endParaRPr lang="en-US" altLang="en-US">
                      <a:solidFill>
                        <a:srgbClr val="000000"/>
                      </a:solidFill>
                    </a:endParaRPr>
                  </a:p>
                </p:txBody>
              </p:sp>
            </p:grpSp>
            <p:grpSp>
              <p:nvGrpSpPr>
                <p:cNvPr id="13" name="Group 37"/>
                <p:cNvGrpSpPr>
                  <a:grpSpLocks/>
                </p:cNvGrpSpPr>
                <p:nvPr/>
              </p:nvGrpSpPr>
              <p:grpSpPr bwMode="auto">
                <a:xfrm>
                  <a:off x="1199" y="1421"/>
                  <a:ext cx="412" cy="238"/>
                  <a:chOff x="1199" y="1421"/>
                  <a:chExt cx="412" cy="238"/>
                </a:xfrm>
              </p:grpSpPr>
              <p:sp>
                <p:nvSpPr>
                  <p:cNvPr id="3236" name="Freeform 38"/>
                  <p:cNvSpPr>
                    <a:spLocks/>
                  </p:cNvSpPr>
                  <p:nvPr/>
                </p:nvSpPr>
                <p:spPr bwMode="auto">
                  <a:xfrm>
                    <a:off x="1199" y="1453"/>
                    <a:ext cx="412" cy="206"/>
                  </a:xfrm>
                  <a:custGeom>
                    <a:avLst/>
                    <a:gdLst>
                      <a:gd name="T0" fmla="*/ 0 w 412"/>
                      <a:gd name="T1" fmla="*/ 2 h 206"/>
                      <a:gd name="T2" fmla="*/ 0 w 412"/>
                      <a:gd name="T3" fmla="*/ 169 h 206"/>
                      <a:gd name="T4" fmla="*/ 7 w 412"/>
                      <a:gd name="T5" fmla="*/ 175 h 206"/>
                      <a:gd name="T6" fmla="*/ 16 w 412"/>
                      <a:gd name="T7" fmla="*/ 181 h 206"/>
                      <a:gd name="T8" fmla="*/ 31 w 412"/>
                      <a:gd name="T9" fmla="*/ 186 h 206"/>
                      <a:gd name="T10" fmla="*/ 51 w 412"/>
                      <a:gd name="T11" fmla="*/ 192 h 206"/>
                      <a:gd name="T12" fmla="*/ 77 w 412"/>
                      <a:gd name="T13" fmla="*/ 196 h 206"/>
                      <a:gd name="T14" fmla="*/ 104 w 412"/>
                      <a:gd name="T15" fmla="*/ 200 h 206"/>
                      <a:gd name="T16" fmla="*/ 134 w 412"/>
                      <a:gd name="T17" fmla="*/ 202 h 206"/>
                      <a:gd name="T18" fmla="*/ 161 w 412"/>
                      <a:gd name="T19" fmla="*/ 204 h 206"/>
                      <a:gd name="T20" fmla="*/ 188 w 412"/>
                      <a:gd name="T21" fmla="*/ 205 h 206"/>
                      <a:gd name="T22" fmla="*/ 215 w 412"/>
                      <a:gd name="T23" fmla="*/ 205 h 206"/>
                      <a:gd name="T24" fmla="*/ 248 w 412"/>
                      <a:gd name="T25" fmla="*/ 204 h 206"/>
                      <a:gd name="T26" fmla="*/ 276 w 412"/>
                      <a:gd name="T27" fmla="*/ 203 h 206"/>
                      <a:gd name="T28" fmla="*/ 305 w 412"/>
                      <a:gd name="T29" fmla="*/ 200 h 206"/>
                      <a:gd name="T30" fmla="*/ 331 w 412"/>
                      <a:gd name="T31" fmla="*/ 197 h 206"/>
                      <a:gd name="T32" fmla="*/ 352 w 412"/>
                      <a:gd name="T33" fmla="*/ 193 h 206"/>
                      <a:gd name="T34" fmla="*/ 373 w 412"/>
                      <a:gd name="T35" fmla="*/ 189 h 206"/>
                      <a:gd name="T36" fmla="*/ 390 w 412"/>
                      <a:gd name="T37" fmla="*/ 184 h 206"/>
                      <a:gd name="T38" fmla="*/ 398 w 412"/>
                      <a:gd name="T39" fmla="*/ 180 h 206"/>
                      <a:gd name="T40" fmla="*/ 406 w 412"/>
                      <a:gd name="T41" fmla="*/ 175 h 206"/>
                      <a:gd name="T42" fmla="*/ 411 w 412"/>
                      <a:gd name="T43" fmla="*/ 169 h 206"/>
                      <a:gd name="T44" fmla="*/ 411 w 412"/>
                      <a:gd name="T45" fmla="*/ 0 h 206"/>
                      <a:gd name="T46" fmla="*/ 0 w 412"/>
                      <a:gd name="T47" fmla="*/ 2 h 2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2"/>
                      <a:gd name="T73" fmla="*/ 0 h 206"/>
                      <a:gd name="T74" fmla="*/ 412 w 412"/>
                      <a:gd name="T75" fmla="*/ 206 h 2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2" h="206">
                        <a:moveTo>
                          <a:pt x="0" y="2"/>
                        </a:moveTo>
                        <a:lnTo>
                          <a:pt x="0" y="169"/>
                        </a:lnTo>
                        <a:lnTo>
                          <a:pt x="7" y="175"/>
                        </a:lnTo>
                        <a:lnTo>
                          <a:pt x="16" y="181"/>
                        </a:lnTo>
                        <a:lnTo>
                          <a:pt x="31" y="186"/>
                        </a:lnTo>
                        <a:lnTo>
                          <a:pt x="51" y="192"/>
                        </a:lnTo>
                        <a:lnTo>
                          <a:pt x="77" y="196"/>
                        </a:lnTo>
                        <a:lnTo>
                          <a:pt x="104" y="200"/>
                        </a:lnTo>
                        <a:lnTo>
                          <a:pt x="134" y="202"/>
                        </a:lnTo>
                        <a:lnTo>
                          <a:pt x="161" y="204"/>
                        </a:lnTo>
                        <a:lnTo>
                          <a:pt x="188" y="205"/>
                        </a:lnTo>
                        <a:lnTo>
                          <a:pt x="215" y="205"/>
                        </a:lnTo>
                        <a:lnTo>
                          <a:pt x="248" y="204"/>
                        </a:lnTo>
                        <a:lnTo>
                          <a:pt x="276" y="203"/>
                        </a:lnTo>
                        <a:lnTo>
                          <a:pt x="305" y="200"/>
                        </a:lnTo>
                        <a:lnTo>
                          <a:pt x="331" y="197"/>
                        </a:lnTo>
                        <a:lnTo>
                          <a:pt x="352" y="193"/>
                        </a:lnTo>
                        <a:lnTo>
                          <a:pt x="373" y="189"/>
                        </a:lnTo>
                        <a:lnTo>
                          <a:pt x="390" y="184"/>
                        </a:lnTo>
                        <a:lnTo>
                          <a:pt x="398" y="180"/>
                        </a:lnTo>
                        <a:lnTo>
                          <a:pt x="406" y="175"/>
                        </a:lnTo>
                        <a:lnTo>
                          <a:pt x="411" y="169"/>
                        </a:lnTo>
                        <a:lnTo>
                          <a:pt x="411" y="0"/>
                        </a:lnTo>
                        <a:lnTo>
                          <a:pt x="0" y="2"/>
                        </a:lnTo>
                      </a:path>
                    </a:pathLst>
                  </a:custGeom>
                  <a:gradFill rotWithShape="0">
                    <a:gsLst>
                      <a:gs pos="0">
                        <a:srgbClr val="828282"/>
                      </a:gs>
                      <a:gs pos="50000">
                        <a:srgbClr val="919191"/>
                      </a:gs>
                      <a:gs pos="100000">
                        <a:srgbClr val="828282"/>
                      </a:gs>
                    </a:gsLst>
                    <a:lin ang="0" scaled="1"/>
                  </a:gradFill>
                  <a:ln w="12700" cap="rnd">
                    <a:solidFill>
                      <a:srgbClr val="000000"/>
                    </a:solidFill>
                    <a:round/>
                    <a:headEnd/>
                    <a:tailEnd/>
                  </a:ln>
                </p:spPr>
                <p:txBody>
                  <a:bodyPr/>
                  <a:lstStyle/>
                  <a:p>
                    <a:endParaRPr lang="en-US"/>
                  </a:p>
                </p:txBody>
              </p:sp>
              <p:sp>
                <p:nvSpPr>
                  <p:cNvPr id="3237" name="Oval 39"/>
                  <p:cNvSpPr>
                    <a:spLocks noChangeArrowheads="1"/>
                  </p:cNvSpPr>
                  <p:nvPr/>
                </p:nvSpPr>
                <p:spPr bwMode="auto">
                  <a:xfrm>
                    <a:off x="1203" y="1421"/>
                    <a:ext cx="403" cy="64"/>
                  </a:xfrm>
                  <a:prstGeom prst="ellipse">
                    <a:avLst/>
                  </a:prstGeom>
                  <a:gradFill rotWithShape="0">
                    <a:gsLst>
                      <a:gs pos="0">
                        <a:srgbClr val="919191"/>
                      </a:gs>
                      <a:gs pos="100000">
                        <a:srgbClr val="828282"/>
                      </a:gs>
                    </a:gsLst>
                    <a:path path="shape">
                      <a:fillToRect l="50000" t="50000" r="50000" b="50000"/>
                    </a:path>
                  </a:gradFill>
                  <a:ln w="12700">
                    <a:solidFill>
                      <a:srgbClr val="000000"/>
                    </a:solidFill>
                    <a:round/>
                    <a:headEnd/>
                    <a:tailEnd/>
                  </a:ln>
                </p:spPr>
                <p:txBody>
                  <a:bodyPr wrap="none" anchor="ctr"/>
                  <a:lstStyle/>
                  <a:p>
                    <a:pPr eaLnBrk="1" hangingPunct="1"/>
                    <a:endParaRPr lang="en-US" altLang="en-US">
                      <a:solidFill>
                        <a:srgbClr val="000000"/>
                      </a:solidFill>
                    </a:endParaRPr>
                  </a:p>
                </p:txBody>
              </p:sp>
            </p:grpSp>
            <p:grpSp>
              <p:nvGrpSpPr>
                <p:cNvPr id="14" name="Group 40"/>
                <p:cNvGrpSpPr>
                  <a:grpSpLocks/>
                </p:cNvGrpSpPr>
                <p:nvPr/>
              </p:nvGrpSpPr>
              <p:grpSpPr bwMode="auto">
                <a:xfrm>
                  <a:off x="1583" y="1469"/>
                  <a:ext cx="332" cy="190"/>
                  <a:chOff x="1583" y="1469"/>
                  <a:chExt cx="332" cy="190"/>
                </a:xfrm>
              </p:grpSpPr>
              <p:sp>
                <p:nvSpPr>
                  <p:cNvPr id="3234" name="Freeform 41"/>
                  <p:cNvSpPr>
                    <a:spLocks/>
                  </p:cNvSpPr>
                  <p:nvPr/>
                </p:nvSpPr>
                <p:spPr bwMode="auto">
                  <a:xfrm>
                    <a:off x="1583" y="1494"/>
                    <a:ext cx="332" cy="165"/>
                  </a:xfrm>
                  <a:custGeom>
                    <a:avLst/>
                    <a:gdLst>
                      <a:gd name="T0" fmla="*/ 0 w 332"/>
                      <a:gd name="T1" fmla="*/ 2 h 165"/>
                      <a:gd name="T2" fmla="*/ 0 w 332"/>
                      <a:gd name="T3" fmla="*/ 135 h 165"/>
                      <a:gd name="T4" fmla="*/ 5 w 332"/>
                      <a:gd name="T5" fmla="*/ 140 h 165"/>
                      <a:gd name="T6" fmla="*/ 13 w 332"/>
                      <a:gd name="T7" fmla="*/ 145 h 165"/>
                      <a:gd name="T8" fmla="*/ 25 w 332"/>
                      <a:gd name="T9" fmla="*/ 149 h 165"/>
                      <a:gd name="T10" fmla="*/ 41 w 332"/>
                      <a:gd name="T11" fmla="*/ 153 h 165"/>
                      <a:gd name="T12" fmla="*/ 62 w 332"/>
                      <a:gd name="T13" fmla="*/ 157 h 165"/>
                      <a:gd name="T14" fmla="*/ 84 w 332"/>
                      <a:gd name="T15" fmla="*/ 160 h 165"/>
                      <a:gd name="T16" fmla="*/ 108 w 332"/>
                      <a:gd name="T17" fmla="*/ 162 h 165"/>
                      <a:gd name="T18" fmla="*/ 130 w 332"/>
                      <a:gd name="T19" fmla="*/ 163 h 165"/>
                      <a:gd name="T20" fmla="*/ 151 w 332"/>
                      <a:gd name="T21" fmla="*/ 164 h 165"/>
                      <a:gd name="T22" fmla="*/ 173 w 332"/>
                      <a:gd name="T23" fmla="*/ 164 h 165"/>
                      <a:gd name="T24" fmla="*/ 200 w 332"/>
                      <a:gd name="T25" fmla="*/ 163 h 165"/>
                      <a:gd name="T26" fmla="*/ 222 w 332"/>
                      <a:gd name="T27" fmla="*/ 162 h 165"/>
                      <a:gd name="T28" fmla="*/ 246 w 332"/>
                      <a:gd name="T29" fmla="*/ 160 h 165"/>
                      <a:gd name="T30" fmla="*/ 267 w 332"/>
                      <a:gd name="T31" fmla="*/ 158 h 165"/>
                      <a:gd name="T32" fmla="*/ 284 w 332"/>
                      <a:gd name="T33" fmla="*/ 155 h 165"/>
                      <a:gd name="T34" fmla="*/ 301 w 332"/>
                      <a:gd name="T35" fmla="*/ 151 h 165"/>
                      <a:gd name="T36" fmla="*/ 314 w 332"/>
                      <a:gd name="T37" fmla="*/ 147 h 165"/>
                      <a:gd name="T38" fmla="*/ 320 w 332"/>
                      <a:gd name="T39" fmla="*/ 144 h 165"/>
                      <a:gd name="T40" fmla="*/ 327 w 332"/>
                      <a:gd name="T41" fmla="*/ 140 h 165"/>
                      <a:gd name="T42" fmla="*/ 331 w 332"/>
                      <a:gd name="T43" fmla="*/ 135 h 165"/>
                      <a:gd name="T44" fmla="*/ 331 w 332"/>
                      <a:gd name="T45" fmla="*/ 0 h 165"/>
                      <a:gd name="T46" fmla="*/ 0 w 332"/>
                      <a:gd name="T47" fmla="*/ 2 h 1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2"/>
                      <a:gd name="T73" fmla="*/ 0 h 165"/>
                      <a:gd name="T74" fmla="*/ 332 w 332"/>
                      <a:gd name="T75" fmla="*/ 165 h 1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2" h="165">
                        <a:moveTo>
                          <a:pt x="0" y="2"/>
                        </a:moveTo>
                        <a:lnTo>
                          <a:pt x="0" y="135"/>
                        </a:lnTo>
                        <a:lnTo>
                          <a:pt x="5" y="140"/>
                        </a:lnTo>
                        <a:lnTo>
                          <a:pt x="13" y="145"/>
                        </a:lnTo>
                        <a:lnTo>
                          <a:pt x="25" y="149"/>
                        </a:lnTo>
                        <a:lnTo>
                          <a:pt x="41" y="153"/>
                        </a:lnTo>
                        <a:lnTo>
                          <a:pt x="62" y="157"/>
                        </a:lnTo>
                        <a:lnTo>
                          <a:pt x="84" y="160"/>
                        </a:lnTo>
                        <a:lnTo>
                          <a:pt x="108" y="162"/>
                        </a:lnTo>
                        <a:lnTo>
                          <a:pt x="130" y="163"/>
                        </a:lnTo>
                        <a:lnTo>
                          <a:pt x="151" y="164"/>
                        </a:lnTo>
                        <a:lnTo>
                          <a:pt x="173" y="164"/>
                        </a:lnTo>
                        <a:lnTo>
                          <a:pt x="200" y="163"/>
                        </a:lnTo>
                        <a:lnTo>
                          <a:pt x="222" y="162"/>
                        </a:lnTo>
                        <a:lnTo>
                          <a:pt x="246" y="160"/>
                        </a:lnTo>
                        <a:lnTo>
                          <a:pt x="267" y="158"/>
                        </a:lnTo>
                        <a:lnTo>
                          <a:pt x="284" y="155"/>
                        </a:lnTo>
                        <a:lnTo>
                          <a:pt x="301" y="151"/>
                        </a:lnTo>
                        <a:lnTo>
                          <a:pt x="314" y="147"/>
                        </a:lnTo>
                        <a:lnTo>
                          <a:pt x="320" y="144"/>
                        </a:lnTo>
                        <a:lnTo>
                          <a:pt x="327" y="140"/>
                        </a:lnTo>
                        <a:lnTo>
                          <a:pt x="331" y="135"/>
                        </a:lnTo>
                        <a:lnTo>
                          <a:pt x="331" y="0"/>
                        </a:lnTo>
                        <a:lnTo>
                          <a:pt x="0" y="2"/>
                        </a:lnTo>
                      </a:path>
                    </a:pathLst>
                  </a:custGeom>
                  <a:gradFill rotWithShape="0">
                    <a:gsLst>
                      <a:gs pos="0">
                        <a:srgbClr val="828282"/>
                      </a:gs>
                      <a:gs pos="50000">
                        <a:srgbClr val="919191"/>
                      </a:gs>
                      <a:gs pos="100000">
                        <a:srgbClr val="828282"/>
                      </a:gs>
                    </a:gsLst>
                    <a:lin ang="0" scaled="1"/>
                  </a:gradFill>
                  <a:ln w="12700" cap="rnd">
                    <a:solidFill>
                      <a:srgbClr val="000000"/>
                    </a:solidFill>
                    <a:round/>
                    <a:headEnd/>
                    <a:tailEnd/>
                  </a:ln>
                </p:spPr>
                <p:txBody>
                  <a:bodyPr/>
                  <a:lstStyle/>
                  <a:p>
                    <a:endParaRPr lang="en-US"/>
                  </a:p>
                </p:txBody>
              </p:sp>
              <p:sp>
                <p:nvSpPr>
                  <p:cNvPr id="3235" name="Oval 42"/>
                  <p:cNvSpPr>
                    <a:spLocks noChangeArrowheads="1"/>
                  </p:cNvSpPr>
                  <p:nvPr/>
                </p:nvSpPr>
                <p:spPr bwMode="auto">
                  <a:xfrm>
                    <a:off x="1587" y="1469"/>
                    <a:ext cx="323" cy="50"/>
                  </a:xfrm>
                  <a:prstGeom prst="ellipse">
                    <a:avLst/>
                  </a:prstGeom>
                  <a:gradFill rotWithShape="0">
                    <a:gsLst>
                      <a:gs pos="0">
                        <a:srgbClr val="919191"/>
                      </a:gs>
                      <a:gs pos="100000">
                        <a:srgbClr val="828282"/>
                      </a:gs>
                    </a:gsLst>
                    <a:path path="shape">
                      <a:fillToRect l="50000" t="50000" r="50000" b="50000"/>
                    </a:path>
                  </a:gradFill>
                  <a:ln w="12700">
                    <a:solidFill>
                      <a:srgbClr val="000000"/>
                    </a:solidFill>
                    <a:round/>
                    <a:headEnd/>
                    <a:tailEnd/>
                  </a:ln>
                </p:spPr>
                <p:txBody>
                  <a:bodyPr wrap="none" anchor="ctr"/>
                  <a:lstStyle/>
                  <a:p>
                    <a:pPr eaLnBrk="1" hangingPunct="1"/>
                    <a:endParaRPr lang="en-US" altLang="en-US">
                      <a:solidFill>
                        <a:srgbClr val="000000"/>
                      </a:solidFill>
                    </a:endParaRPr>
                  </a:p>
                </p:txBody>
              </p:sp>
            </p:grpSp>
          </p:grpSp>
          <p:grpSp>
            <p:nvGrpSpPr>
              <p:cNvPr id="15" name="Group 43"/>
              <p:cNvGrpSpPr>
                <a:grpSpLocks/>
              </p:cNvGrpSpPr>
              <p:nvPr/>
            </p:nvGrpSpPr>
            <p:grpSpPr bwMode="auto">
              <a:xfrm>
                <a:off x="5136" y="720"/>
                <a:ext cx="676" cy="458"/>
                <a:chOff x="2530" y="1296"/>
                <a:chExt cx="3087" cy="2545"/>
              </a:xfrm>
            </p:grpSpPr>
            <p:sp>
              <p:nvSpPr>
                <p:cNvPr id="3109" name="Rectangle 44"/>
                <p:cNvSpPr>
                  <a:spLocks noChangeArrowheads="1"/>
                </p:cNvSpPr>
                <p:nvPr/>
              </p:nvSpPr>
              <p:spPr bwMode="auto">
                <a:xfrm>
                  <a:off x="2934" y="2384"/>
                  <a:ext cx="62" cy="942"/>
                </a:xfrm>
                <a:prstGeom prst="rect">
                  <a:avLst/>
                </a:prstGeom>
                <a:solidFill>
                  <a:srgbClr val="00C0C0"/>
                </a:solidFill>
                <a:ln w="12700">
                  <a:solidFill>
                    <a:srgbClr val="A0A0A0"/>
                  </a:solidFill>
                  <a:miter lim="800000"/>
                  <a:headEnd/>
                  <a:tailEnd/>
                </a:ln>
              </p:spPr>
              <p:txBody>
                <a:bodyPr wrap="none" anchor="ctr"/>
                <a:lstStyle/>
                <a:p>
                  <a:pPr eaLnBrk="1" hangingPunct="1"/>
                  <a:endParaRPr lang="en-US" altLang="en-US">
                    <a:solidFill>
                      <a:srgbClr val="000000"/>
                    </a:solidFill>
                  </a:endParaRPr>
                </a:p>
              </p:txBody>
            </p:sp>
            <p:sp>
              <p:nvSpPr>
                <p:cNvPr id="3110" name="Rectangle 45"/>
                <p:cNvSpPr>
                  <a:spLocks noChangeArrowheads="1"/>
                </p:cNvSpPr>
                <p:nvPr/>
              </p:nvSpPr>
              <p:spPr bwMode="auto">
                <a:xfrm flipH="1">
                  <a:off x="2898" y="2402"/>
                  <a:ext cx="5" cy="878"/>
                </a:xfrm>
                <a:prstGeom prst="rect">
                  <a:avLst/>
                </a:prstGeom>
                <a:solidFill>
                  <a:srgbClr val="80C070"/>
                </a:solidFill>
                <a:ln w="12700">
                  <a:solidFill>
                    <a:srgbClr val="808080"/>
                  </a:solidFill>
                  <a:miter lim="800000"/>
                  <a:headEnd/>
                  <a:tailEnd/>
                </a:ln>
              </p:spPr>
              <p:txBody>
                <a:bodyPr wrap="none" anchor="ctr"/>
                <a:lstStyle/>
                <a:p>
                  <a:pPr eaLnBrk="1" hangingPunct="1"/>
                  <a:endParaRPr lang="en-US" altLang="en-US">
                    <a:solidFill>
                      <a:srgbClr val="000000"/>
                    </a:solidFill>
                  </a:endParaRPr>
                </a:p>
              </p:txBody>
            </p:sp>
            <p:sp>
              <p:nvSpPr>
                <p:cNvPr id="3111" name="Rectangle 46"/>
                <p:cNvSpPr>
                  <a:spLocks noChangeArrowheads="1"/>
                </p:cNvSpPr>
                <p:nvPr/>
              </p:nvSpPr>
              <p:spPr bwMode="auto">
                <a:xfrm>
                  <a:off x="2835" y="2656"/>
                  <a:ext cx="28" cy="663"/>
                </a:xfrm>
                <a:prstGeom prst="rect">
                  <a:avLst/>
                </a:prstGeom>
                <a:solidFill>
                  <a:srgbClr val="C0C0C0"/>
                </a:solidFill>
                <a:ln w="12700">
                  <a:solidFill>
                    <a:srgbClr val="C0C0C0"/>
                  </a:solidFill>
                  <a:miter lim="800000"/>
                  <a:headEnd/>
                  <a:tailEnd/>
                </a:ln>
              </p:spPr>
              <p:txBody>
                <a:bodyPr wrap="none" anchor="ctr"/>
                <a:lstStyle/>
                <a:p>
                  <a:pPr eaLnBrk="1" hangingPunct="1"/>
                  <a:endParaRPr lang="en-US" altLang="en-US">
                    <a:solidFill>
                      <a:srgbClr val="000000"/>
                    </a:solidFill>
                  </a:endParaRPr>
                </a:p>
              </p:txBody>
            </p:sp>
            <p:sp>
              <p:nvSpPr>
                <p:cNvPr id="3112" name="Rectangle 47"/>
                <p:cNvSpPr>
                  <a:spLocks noChangeArrowheads="1"/>
                </p:cNvSpPr>
                <p:nvPr/>
              </p:nvSpPr>
              <p:spPr bwMode="auto">
                <a:xfrm>
                  <a:off x="2903" y="2361"/>
                  <a:ext cx="103" cy="26"/>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a:solidFill>
                      <a:srgbClr val="000000"/>
                    </a:solidFill>
                  </a:endParaRPr>
                </a:p>
              </p:txBody>
            </p:sp>
            <p:sp>
              <p:nvSpPr>
                <p:cNvPr id="3113" name="Rectangle 48"/>
                <p:cNvSpPr>
                  <a:spLocks noChangeArrowheads="1"/>
                </p:cNvSpPr>
                <p:nvPr/>
              </p:nvSpPr>
              <p:spPr bwMode="auto">
                <a:xfrm>
                  <a:off x="2903" y="2746"/>
                  <a:ext cx="119" cy="41"/>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a:solidFill>
                      <a:srgbClr val="000000"/>
                    </a:solidFill>
                  </a:endParaRPr>
                </a:p>
              </p:txBody>
            </p:sp>
            <p:sp>
              <p:nvSpPr>
                <p:cNvPr id="3114" name="Rectangle 49"/>
                <p:cNvSpPr>
                  <a:spLocks noChangeArrowheads="1"/>
                </p:cNvSpPr>
                <p:nvPr/>
              </p:nvSpPr>
              <p:spPr bwMode="auto">
                <a:xfrm>
                  <a:off x="2840" y="2775"/>
                  <a:ext cx="36" cy="7"/>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a:solidFill>
                      <a:srgbClr val="000000"/>
                    </a:solidFill>
                  </a:endParaRPr>
                </a:p>
              </p:txBody>
            </p:sp>
            <p:sp>
              <p:nvSpPr>
                <p:cNvPr id="3115" name="Rectangle 50"/>
                <p:cNvSpPr>
                  <a:spLocks noChangeArrowheads="1"/>
                </p:cNvSpPr>
                <p:nvPr/>
              </p:nvSpPr>
              <p:spPr bwMode="auto">
                <a:xfrm>
                  <a:off x="2876" y="3009"/>
                  <a:ext cx="37" cy="5"/>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a:solidFill>
                      <a:srgbClr val="000000"/>
                    </a:solidFill>
                  </a:endParaRPr>
                </a:p>
              </p:txBody>
            </p:sp>
            <p:sp>
              <p:nvSpPr>
                <p:cNvPr id="3116" name="Rectangle 51"/>
                <p:cNvSpPr>
                  <a:spLocks noChangeArrowheads="1"/>
                </p:cNvSpPr>
                <p:nvPr/>
              </p:nvSpPr>
              <p:spPr bwMode="auto">
                <a:xfrm>
                  <a:off x="3026" y="2864"/>
                  <a:ext cx="34" cy="416"/>
                </a:xfrm>
                <a:prstGeom prst="rect">
                  <a:avLst/>
                </a:prstGeom>
                <a:solidFill>
                  <a:srgbClr val="C0C0C0"/>
                </a:solidFill>
                <a:ln w="12700">
                  <a:solidFill>
                    <a:srgbClr val="C0C0C0"/>
                  </a:solidFill>
                  <a:miter lim="800000"/>
                  <a:headEnd/>
                  <a:tailEnd/>
                </a:ln>
              </p:spPr>
              <p:txBody>
                <a:bodyPr wrap="none" anchor="ctr"/>
                <a:lstStyle/>
                <a:p>
                  <a:pPr eaLnBrk="1" hangingPunct="1"/>
                  <a:endParaRPr lang="en-US" altLang="en-US">
                    <a:solidFill>
                      <a:srgbClr val="000000"/>
                    </a:solidFill>
                  </a:endParaRPr>
                </a:p>
              </p:txBody>
            </p:sp>
            <p:sp>
              <p:nvSpPr>
                <p:cNvPr id="3117" name="Rectangle 52"/>
                <p:cNvSpPr>
                  <a:spLocks noChangeArrowheads="1"/>
                </p:cNvSpPr>
                <p:nvPr/>
              </p:nvSpPr>
              <p:spPr bwMode="auto">
                <a:xfrm>
                  <a:off x="3015" y="2865"/>
                  <a:ext cx="57" cy="16"/>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a:solidFill>
                      <a:srgbClr val="000000"/>
                    </a:solidFill>
                  </a:endParaRPr>
                </a:p>
              </p:txBody>
            </p:sp>
            <p:sp>
              <p:nvSpPr>
                <p:cNvPr id="3118" name="Rectangle 53"/>
                <p:cNvSpPr>
                  <a:spLocks noChangeArrowheads="1"/>
                </p:cNvSpPr>
                <p:nvPr/>
              </p:nvSpPr>
              <p:spPr bwMode="auto">
                <a:xfrm>
                  <a:off x="3015" y="3059"/>
                  <a:ext cx="57" cy="17"/>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a:solidFill>
                      <a:srgbClr val="000000"/>
                    </a:solidFill>
                  </a:endParaRPr>
                </a:p>
              </p:txBody>
            </p:sp>
            <p:sp>
              <p:nvSpPr>
                <p:cNvPr id="3119" name="Oval 54"/>
                <p:cNvSpPr>
                  <a:spLocks noChangeArrowheads="1"/>
                </p:cNvSpPr>
                <p:nvPr/>
              </p:nvSpPr>
              <p:spPr bwMode="auto">
                <a:xfrm>
                  <a:off x="2856" y="3194"/>
                  <a:ext cx="63" cy="77"/>
                </a:xfrm>
                <a:prstGeom prst="ellipse">
                  <a:avLst/>
                </a:prstGeom>
                <a:solidFill>
                  <a:srgbClr val="808080"/>
                </a:solidFill>
                <a:ln w="25400">
                  <a:solidFill>
                    <a:srgbClr val="404040"/>
                  </a:solidFill>
                  <a:round/>
                  <a:headEnd/>
                  <a:tailEnd/>
                </a:ln>
              </p:spPr>
              <p:txBody>
                <a:bodyPr wrap="none" anchor="ctr"/>
                <a:lstStyle/>
                <a:p>
                  <a:pPr eaLnBrk="1" hangingPunct="1"/>
                  <a:endParaRPr lang="en-US" altLang="en-US">
                    <a:solidFill>
                      <a:srgbClr val="000000"/>
                    </a:solidFill>
                  </a:endParaRPr>
                </a:p>
              </p:txBody>
            </p:sp>
            <p:sp>
              <p:nvSpPr>
                <p:cNvPr id="3120" name="Freeform 55"/>
                <p:cNvSpPr>
                  <a:spLocks/>
                </p:cNvSpPr>
                <p:nvPr/>
              </p:nvSpPr>
              <p:spPr bwMode="auto">
                <a:xfrm>
                  <a:off x="2835" y="2635"/>
                  <a:ext cx="46" cy="367"/>
                </a:xfrm>
                <a:custGeom>
                  <a:avLst/>
                  <a:gdLst>
                    <a:gd name="T0" fmla="*/ 0 w 46"/>
                    <a:gd name="T1" fmla="*/ 15 h 367"/>
                    <a:gd name="T2" fmla="*/ 0 w 46"/>
                    <a:gd name="T3" fmla="*/ 0 h 367"/>
                    <a:gd name="T4" fmla="*/ 45 w 46"/>
                    <a:gd name="T5" fmla="*/ 0 h 367"/>
                    <a:gd name="T6" fmla="*/ 45 w 46"/>
                    <a:gd name="T7" fmla="*/ 149 h 367"/>
                    <a:gd name="T8" fmla="*/ 45 w 46"/>
                    <a:gd name="T9" fmla="*/ 366 h 367"/>
                    <a:gd name="T10" fmla="*/ 0 60000 65536"/>
                    <a:gd name="T11" fmla="*/ 0 60000 65536"/>
                    <a:gd name="T12" fmla="*/ 0 60000 65536"/>
                    <a:gd name="T13" fmla="*/ 0 60000 65536"/>
                    <a:gd name="T14" fmla="*/ 0 60000 65536"/>
                    <a:gd name="T15" fmla="*/ 0 w 46"/>
                    <a:gd name="T16" fmla="*/ 0 h 367"/>
                    <a:gd name="T17" fmla="*/ 46 w 46"/>
                    <a:gd name="T18" fmla="*/ 367 h 367"/>
                  </a:gdLst>
                  <a:ahLst/>
                  <a:cxnLst>
                    <a:cxn ang="T10">
                      <a:pos x="T0" y="T1"/>
                    </a:cxn>
                    <a:cxn ang="T11">
                      <a:pos x="T2" y="T3"/>
                    </a:cxn>
                    <a:cxn ang="T12">
                      <a:pos x="T4" y="T5"/>
                    </a:cxn>
                    <a:cxn ang="T13">
                      <a:pos x="T6" y="T7"/>
                    </a:cxn>
                    <a:cxn ang="T14">
                      <a:pos x="T8" y="T9"/>
                    </a:cxn>
                  </a:cxnLst>
                  <a:rect l="T15" t="T16" r="T17" b="T18"/>
                  <a:pathLst>
                    <a:path w="46" h="367">
                      <a:moveTo>
                        <a:pt x="0" y="15"/>
                      </a:moveTo>
                      <a:lnTo>
                        <a:pt x="0" y="0"/>
                      </a:lnTo>
                      <a:lnTo>
                        <a:pt x="45" y="0"/>
                      </a:lnTo>
                      <a:lnTo>
                        <a:pt x="45" y="149"/>
                      </a:lnTo>
                      <a:lnTo>
                        <a:pt x="45" y="366"/>
                      </a:lnTo>
                    </a:path>
                  </a:pathLst>
                </a:custGeom>
                <a:noFill/>
                <a:ln w="12700" cap="rnd">
                  <a:solidFill>
                    <a:srgbClr val="A0A0A0"/>
                  </a:solidFill>
                  <a:round/>
                  <a:headEnd type="none" w="sm" len="sm"/>
                  <a:tailEnd type="none" w="sm" len="sm"/>
                </a:ln>
              </p:spPr>
              <p:txBody>
                <a:bodyPr/>
                <a:lstStyle/>
                <a:p>
                  <a:endParaRPr lang="en-US"/>
                </a:p>
              </p:txBody>
            </p:sp>
            <p:sp>
              <p:nvSpPr>
                <p:cNvPr id="3121" name="Freeform 56"/>
                <p:cNvSpPr>
                  <a:spLocks/>
                </p:cNvSpPr>
                <p:nvPr/>
              </p:nvSpPr>
              <p:spPr bwMode="auto">
                <a:xfrm>
                  <a:off x="3022" y="2813"/>
                  <a:ext cx="81" cy="51"/>
                </a:xfrm>
                <a:custGeom>
                  <a:avLst/>
                  <a:gdLst>
                    <a:gd name="T0" fmla="*/ 0 w 81"/>
                    <a:gd name="T1" fmla="*/ 50 h 51"/>
                    <a:gd name="T2" fmla="*/ 0 w 81"/>
                    <a:gd name="T3" fmla="*/ 0 h 51"/>
                    <a:gd name="T4" fmla="*/ 80 w 81"/>
                    <a:gd name="T5" fmla="*/ 0 h 51"/>
                    <a:gd name="T6" fmla="*/ 0 60000 65536"/>
                    <a:gd name="T7" fmla="*/ 0 60000 65536"/>
                    <a:gd name="T8" fmla="*/ 0 60000 65536"/>
                    <a:gd name="T9" fmla="*/ 0 w 81"/>
                    <a:gd name="T10" fmla="*/ 0 h 51"/>
                    <a:gd name="T11" fmla="*/ 81 w 81"/>
                    <a:gd name="T12" fmla="*/ 51 h 51"/>
                  </a:gdLst>
                  <a:ahLst/>
                  <a:cxnLst>
                    <a:cxn ang="T6">
                      <a:pos x="T0" y="T1"/>
                    </a:cxn>
                    <a:cxn ang="T7">
                      <a:pos x="T2" y="T3"/>
                    </a:cxn>
                    <a:cxn ang="T8">
                      <a:pos x="T4" y="T5"/>
                    </a:cxn>
                  </a:cxnLst>
                  <a:rect l="T9" t="T10" r="T11" b="T12"/>
                  <a:pathLst>
                    <a:path w="81" h="51">
                      <a:moveTo>
                        <a:pt x="0" y="50"/>
                      </a:moveTo>
                      <a:lnTo>
                        <a:pt x="0" y="0"/>
                      </a:lnTo>
                      <a:lnTo>
                        <a:pt x="80" y="0"/>
                      </a:lnTo>
                    </a:path>
                  </a:pathLst>
                </a:custGeom>
                <a:noFill/>
                <a:ln w="12700" cap="rnd">
                  <a:solidFill>
                    <a:srgbClr val="808080"/>
                  </a:solidFill>
                  <a:round/>
                  <a:headEnd type="none" w="sm" len="sm"/>
                  <a:tailEnd type="none" w="sm" len="sm"/>
                </a:ln>
              </p:spPr>
              <p:txBody>
                <a:bodyPr/>
                <a:lstStyle/>
                <a:p>
                  <a:endParaRPr lang="en-US"/>
                </a:p>
              </p:txBody>
            </p:sp>
            <p:sp>
              <p:nvSpPr>
                <p:cNvPr id="3122" name="Line 57"/>
                <p:cNvSpPr>
                  <a:spLocks noChangeShapeType="1"/>
                </p:cNvSpPr>
                <p:nvPr/>
              </p:nvSpPr>
              <p:spPr bwMode="auto">
                <a:xfrm flipH="1">
                  <a:off x="3057" y="2813"/>
                  <a:ext cx="41" cy="50"/>
                </a:xfrm>
                <a:prstGeom prst="line">
                  <a:avLst/>
                </a:prstGeom>
                <a:noFill/>
                <a:ln w="12700">
                  <a:solidFill>
                    <a:srgbClr val="808080"/>
                  </a:solidFill>
                  <a:round/>
                  <a:headEnd type="none" w="sm" len="sm"/>
                  <a:tailEnd type="none" w="sm" len="sm"/>
                </a:ln>
              </p:spPr>
              <p:txBody>
                <a:bodyPr wrap="none" anchor="ctr"/>
                <a:lstStyle/>
                <a:p>
                  <a:endParaRPr lang="en-US"/>
                </a:p>
              </p:txBody>
            </p:sp>
            <p:sp>
              <p:nvSpPr>
                <p:cNvPr id="3123" name="Freeform 58"/>
                <p:cNvSpPr>
                  <a:spLocks/>
                </p:cNvSpPr>
                <p:nvPr/>
              </p:nvSpPr>
              <p:spPr bwMode="auto">
                <a:xfrm>
                  <a:off x="3032" y="2813"/>
                  <a:ext cx="47" cy="51"/>
                </a:xfrm>
                <a:custGeom>
                  <a:avLst/>
                  <a:gdLst>
                    <a:gd name="T0" fmla="*/ 0 w 47"/>
                    <a:gd name="T1" fmla="*/ 4 h 51"/>
                    <a:gd name="T2" fmla="*/ 11 w 47"/>
                    <a:gd name="T3" fmla="*/ 50 h 51"/>
                    <a:gd name="T4" fmla="*/ 46 w 47"/>
                    <a:gd name="T5" fmla="*/ 0 h 51"/>
                    <a:gd name="T6" fmla="*/ 0 60000 65536"/>
                    <a:gd name="T7" fmla="*/ 0 60000 65536"/>
                    <a:gd name="T8" fmla="*/ 0 60000 65536"/>
                    <a:gd name="T9" fmla="*/ 0 w 47"/>
                    <a:gd name="T10" fmla="*/ 0 h 51"/>
                    <a:gd name="T11" fmla="*/ 47 w 47"/>
                    <a:gd name="T12" fmla="*/ 51 h 51"/>
                  </a:gdLst>
                  <a:ahLst/>
                  <a:cxnLst>
                    <a:cxn ang="T6">
                      <a:pos x="T0" y="T1"/>
                    </a:cxn>
                    <a:cxn ang="T7">
                      <a:pos x="T2" y="T3"/>
                    </a:cxn>
                    <a:cxn ang="T8">
                      <a:pos x="T4" y="T5"/>
                    </a:cxn>
                  </a:cxnLst>
                  <a:rect l="T9" t="T10" r="T11" b="T12"/>
                  <a:pathLst>
                    <a:path w="47" h="51">
                      <a:moveTo>
                        <a:pt x="0" y="4"/>
                      </a:moveTo>
                      <a:lnTo>
                        <a:pt x="11" y="50"/>
                      </a:lnTo>
                      <a:lnTo>
                        <a:pt x="46" y="0"/>
                      </a:lnTo>
                    </a:path>
                  </a:pathLst>
                </a:custGeom>
                <a:noFill/>
                <a:ln w="12700" cap="rnd">
                  <a:solidFill>
                    <a:srgbClr val="808080"/>
                  </a:solidFill>
                  <a:round/>
                  <a:headEnd type="none" w="sm" len="sm"/>
                  <a:tailEnd type="none" w="sm" len="sm"/>
                </a:ln>
              </p:spPr>
              <p:txBody>
                <a:bodyPr/>
                <a:lstStyle/>
                <a:p>
                  <a:endParaRPr lang="en-US"/>
                </a:p>
              </p:txBody>
            </p:sp>
            <p:sp>
              <p:nvSpPr>
                <p:cNvPr id="3124" name="Rectangle 59"/>
                <p:cNvSpPr>
                  <a:spLocks noChangeArrowheads="1"/>
                </p:cNvSpPr>
                <p:nvPr/>
              </p:nvSpPr>
              <p:spPr bwMode="auto">
                <a:xfrm>
                  <a:off x="2534" y="3304"/>
                  <a:ext cx="3071" cy="531"/>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a:solidFill>
                      <a:srgbClr val="000000"/>
                    </a:solidFill>
                  </a:endParaRPr>
                </a:p>
              </p:txBody>
            </p:sp>
            <p:sp>
              <p:nvSpPr>
                <p:cNvPr id="3125" name="Freeform 60"/>
                <p:cNvSpPr>
                  <a:spLocks/>
                </p:cNvSpPr>
                <p:nvPr/>
              </p:nvSpPr>
              <p:spPr bwMode="auto">
                <a:xfrm>
                  <a:off x="2530" y="3154"/>
                  <a:ext cx="420" cy="524"/>
                </a:xfrm>
                <a:custGeom>
                  <a:avLst/>
                  <a:gdLst>
                    <a:gd name="T0" fmla="*/ 410 w 420"/>
                    <a:gd name="T1" fmla="*/ 3 h 524"/>
                    <a:gd name="T2" fmla="*/ 419 w 420"/>
                    <a:gd name="T3" fmla="*/ 0 h 524"/>
                    <a:gd name="T4" fmla="*/ 419 w 420"/>
                    <a:gd name="T5" fmla="*/ 488 h 524"/>
                    <a:gd name="T6" fmla="*/ 419 w 420"/>
                    <a:gd name="T7" fmla="*/ 494 h 524"/>
                    <a:gd name="T8" fmla="*/ 209 w 420"/>
                    <a:gd name="T9" fmla="*/ 523 h 524"/>
                    <a:gd name="T10" fmla="*/ 0 w 420"/>
                    <a:gd name="T11" fmla="*/ 492 h 524"/>
                    <a:gd name="T12" fmla="*/ 0 w 420"/>
                    <a:gd name="T13" fmla="*/ 476 h 524"/>
                    <a:gd name="T14" fmla="*/ 0 w 420"/>
                    <a:gd name="T15" fmla="*/ 5 h 524"/>
                    <a:gd name="T16" fmla="*/ 410 w 420"/>
                    <a:gd name="T17" fmla="*/ 3 h 5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0"/>
                    <a:gd name="T28" fmla="*/ 0 h 524"/>
                    <a:gd name="T29" fmla="*/ 420 w 420"/>
                    <a:gd name="T30" fmla="*/ 524 h 5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0" h="524">
                      <a:moveTo>
                        <a:pt x="410" y="3"/>
                      </a:moveTo>
                      <a:lnTo>
                        <a:pt x="419" y="0"/>
                      </a:lnTo>
                      <a:lnTo>
                        <a:pt x="419" y="488"/>
                      </a:lnTo>
                      <a:lnTo>
                        <a:pt x="419" y="494"/>
                      </a:lnTo>
                      <a:lnTo>
                        <a:pt x="209" y="523"/>
                      </a:lnTo>
                      <a:lnTo>
                        <a:pt x="0" y="492"/>
                      </a:lnTo>
                      <a:lnTo>
                        <a:pt x="0" y="476"/>
                      </a:lnTo>
                      <a:lnTo>
                        <a:pt x="0" y="5"/>
                      </a:lnTo>
                      <a:lnTo>
                        <a:pt x="410" y="3"/>
                      </a:lnTo>
                    </a:path>
                  </a:pathLst>
                </a:custGeom>
                <a:solidFill>
                  <a:srgbClr val="C0C0C0"/>
                </a:solidFill>
                <a:ln w="12700" cap="rnd">
                  <a:solidFill>
                    <a:srgbClr val="808080"/>
                  </a:solidFill>
                  <a:round/>
                  <a:headEnd/>
                  <a:tailEnd/>
                </a:ln>
              </p:spPr>
              <p:txBody>
                <a:bodyPr/>
                <a:lstStyle/>
                <a:p>
                  <a:endParaRPr lang="en-US"/>
                </a:p>
              </p:txBody>
            </p:sp>
            <p:sp>
              <p:nvSpPr>
                <p:cNvPr id="3126" name="Rectangle 61"/>
                <p:cNvSpPr>
                  <a:spLocks noChangeArrowheads="1"/>
                </p:cNvSpPr>
                <p:nvPr/>
              </p:nvSpPr>
              <p:spPr bwMode="auto">
                <a:xfrm>
                  <a:off x="3695" y="2343"/>
                  <a:ext cx="151" cy="34"/>
                </a:xfrm>
                <a:prstGeom prst="rect">
                  <a:avLst/>
                </a:prstGeom>
                <a:solidFill>
                  <a:srgbClr val="808080"/>
                </a:solidFill>
                <a:ln w="12700">
                  <a:solidFill>
                    <a:srgbClr val="808080"/>
                  </a:solidFill>
                  <a:miter lim="800000"/>
                  <a:headEnd/>
                  <a:tailEnd/>
                </a:ln>
              </p:spPr>
              <p:txBody>
                <a:bodyPr wrap="none" anchor="ctr"/>
                <a:lstStyle/>
                <a:p>
                  <a:pPr eaLnBrk="1" hangingPunct="1"/>
                  <a:endParaRPr lang="en-US" altLang="en-US">
                    <a:solidFill>
                      <a:srgbClr val="000000"/>
                    </a:solidFill>
                  </a:endParaRPr>
                </a:p>
              </p:txBody>
            </p:sp>
            <p:sp>
              <p:nvSpPr>
                <p:cNvPr id="3127" name="Freeform 62"/>
                <p:cNvSpPr>
                  <a:spLocks/>
                </p:cNvSpPr>
                <p:nvPr/>
              </p:nvSpPr>
              <p:spPr bwMode="auto">
                <a:xfrm>
                  <a:off x="3691" y="2042"/>
                  <a:ext cx="145" cy="810"/>
                </a:xfrm>
                <a:custGeom>
                  <a:avLst/>
                  <a:gdLst>
                    <a:gd name="T0" fmla="*/ 0 w 145"/>
                    <a:gd name="T1" fmla="*/ 38 h 810"/>
                    <a:gd name="T2" fmla="*/ 0 w 145"/>
                    <a:gd name="T3" fmla="*/ 0 h 810"/>
                    <a:gd name="T4" fmla="*/ 144 w 145"/>
                    <a:gd name="T5" fmla="*/ 0 h 810"/>
                    <a:gd name="T6" fmla="*/ 144 w 145"/>
                    <a:gd name="T7" fmla="*/ 329 h 810"/>
                    <a:gd name="T8" fmla="*/ 144 w 145"/>
                    <a:gd name="T9" fmla="*/ 809 h 810"/>
                    <a:gd name="T10" fmla="*/ 0 60000 65536"/>
                    <a:gd name="T11" fmla="*/ 0 60000 65536"/>
                    <a:gd name="T12" fmla="*/ 0 60000 65536"/>
                    <a:gd name="T13" fmla="*/ 0 60000 65536"/>
                    <a:gd name="T14" fmla="*/ 0 60000 65536"/>
                    <a:gd name="T15" fmla="*/ 0 w 145"/>
                    <a:gd name="T16" fmla="*/ 0 h 810"/>
                    <a:gd name="T17" fmla="*/ 145 w 145"/>
                    <a:gd name="T18" fmla="*/ 810 h 810"/>
                  </a:gdLst>
                  <a:ahLst/>
                  <a:cxnLst>
                    <a:cxn ang="T10">
                      <a:pos x="T0" y="T1"/>
                    </a:cxn>
                    <a:cxn ang="T11">
                      <a:pos x="T2" y="T3"/>
                    </a:cxn>
                    <a:cxn ang="T12">
                      <a:pos x="T4" y="T5"/>
                    </a:cxn>
                    <a:cxn ang="T13">
                      <a:pos x="T6" y="T7"/>
                    </a:cxn>
                    <a:cxn ang="T14">
                      <a:pos x="T8" y="T9"/>
                    </a:cxn>
                  </a:cxnLst>
                  <a:rect l="T15" t="T16" r="T17" b="T18"/>
                  <a:pathLst>
                    <a:path w="145" h="810">
                      <a:moveTo>
                        <a:pt x="0" y="38"/>
                      </a:moveTo>
                      <a:lnTo>
                        <a:pt x="0" y="0"/>
                      </a:lnTo>
                      <a:lnTo>
                        <a:pt x="144" y="0"/>
                      </a:lnTo>
                      <a:lnTo>
                        <a:pt x="144" y="329"/>
                      </a:lnTo>
                      <a:lnTo>
                        <a:pt x="144" y="809"/>
                      </a:lnTo>
                    </a:path>
                  </a:pathLst>
                </a:custGeom>
                <a:noFill/>
                <a:ln w="12700" cap="rnd">
                  <a:solidFill>
                    <a:srgbClr val="A0A0A0"/>
                  </a:solidFill>
                  <a:round/>
                  <a:headEnd type="none" w="sm" len="sm"/>
                  <a:tailEnd type="none" w="sm" len="sm"/>
                </a:ln>
              </p:spPr>
              <p:txBody>
                <a:bodyPr/>
                <a:lstStyle/>
                <a:p>
                  <a:endParaRPr lang="en-US"/>
                </a:p>
              </p:txBody>
            </p:sp>
            <p:sp>
              <p:nvSpPr>
                <p:cNvPr id="3128" name="Rectangle 63"/>
                <p:cNvSpPr>
                  <a:spLocks noChangeArrowheads="1"/>
                </p:cNvSpPr>
                <p:nvPr/>
              </p:nvSpPr>
              <p:spPr bwMode="auto">
                <a:xfrm>
                  <a:off x="3195" y="2272"/>
                  <a:ext cx="88" cy="1155"/>
                </a:xfrm>
                <a:prstGeom prst="rect">
                  <a:avLst/>
                </a:prstGeom>
                <a:solidFill>
                  <a:srgbClr val="C0C0C0"/>
                </a:solidFill>
                <a:ln w="12700">
                  <a:solidFill>
                    <a:srgbClr val="C0C0C0"/>
                  </a:solidFill>
                  <a:miter lim="800000"/>
                  <a:headEnd/>
                  <a:tailEnd/>
                </a:ln>
              </p:spPr>
              <p:txBody>
                <a:bodyPr wrap="none" anchor="ctr"/>
                <a:lstStyle/>
                <a:p>
                  <a:pPr eaLnBrk="1" hangingPunct="1"/>
                  <a:endParaRPr lang="en-US" altLang="en-US">
                    <a:solidFill>
                      <a:srgbClr val="000000"/>
                    </a:solidFill>
                  </a:endParaRPr>
                </a:p>
              </p:txBody>
            </p:sp>
            <p:sp>
              <p:nvSpPr>
                <p:cNvPr id="3129" name="Rectangle 64"/>
                <p:cNvSpPr>
                  <a:spLocks noChangeArrowheads="1"/>
                </p:cNvSpPr>
                <p:nvPr/>
              </p:nvSpPr>
              <p:spPr bwMode="auto">
                <a:xfrm>
                  <a:off x="3343" y="2409"/>
                  <a:ext cx="270" cy="93"/>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a:solidFill>
                      <a:srgbClr val="000000"/>
                    </a:solidFill>
                  </a:endParaRPr>
                </a:p>
              </p:txBody>
            </p:sp>
            <p:sp>
              <p:nvSpPr>
                <p:cNvPr id="3130" name="Rectangle 65"/>
                <p:cNvSpPr>
                  <a:spLocks noChangeArrowheads="1"/>
                </p:cNvSpPr>
                <p:nvPr/>
              </p:nvSpPr>
              <p:spPr bwMode="auto">
                <a:xfrm>
                  <a:off x="3192" y="2233"/>
                  <a:ext cx="95" cy="23"/>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a:solidFill>
                      <a:srgbClr val="000000"/>
                    </a:solidFill>
                  </a:endParaRPr>
                </a:p>
              </p:txBody>
            </p:sp>
            <p:sp>
              <p:nvSpPr>
                <p:cNvPr id="3131" name="Rectangle 66"/>
                <p:cNvSpPr>
                  <a:spLocks noChangeArrowheads="1"/>
                </p:cNvSpPr>
                <p:nvPr/>
              </p:nvSpPr>
              <p:spPr bwMode="auto">
                <a:xfrm>
                  <a:off x="3187" y="2464"/>
                  <a:ext cx="109" cy="27"/>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a:solidFill>
                      <a:srgbClr val="000000"/>
                    </a:solidFill>
                  </a:endParaRPr>
                </a:p>
              </p:txBody>
            </p:sp>
            <p:sp>
              <p:nvSpPr>
                <p:cNvPr id="3132" name="Rectangle 67"/>
                <p:cNvSpPr>
                  <a:spLocks noChangeArrowheads="1"/>
                </p:cNvSpPr>
                <p:nvPr/>
              </p:nvSpPr>
              <p:spPr bwMode="auto">
                <a:xfrm>
                  <a:off x="3285" y="2905"/>
                  <a:ext cx="95" cy="27"/>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a:solidFill>
                      <a:srgbClr val="000000"/>
                    </a:solidFill>
                  </a:endParaRPr>
                </a:p>
              </p:txBody>
            </p:sp>
            <p:sp>
              <p:nvSpPr>
                <p:cNvPr id="3133" name="Rectangle 68"/>
                <p:cNvSpPr>
                  <a:spLocks noChangeArrowheads="1"/>
                </p:cNvSpPr>
                <p:nvPr/>
              </p:nvSpPr>
              <p:spPr bwMode="auto">
                <a:xfrm>
                  <a:off x="3620" y="2634"/>
                  <a:ext cx="89" cy="805"/>
                </a:xfrm>
                <a:prstGeom prst="rect">
                  <a:avLst/>
                </a:prstGeom>
                <a:solidFill>
                  <a:srgbClr val="C0C0C0"/>
                </a:solidFill>
                <a:ln w="12700">
                  <a:solidFill>
                    <a:srgbClr val="C0C0C0"/>
                  </a:solidFill>
                  <a:miter lim="800000"/>
                  <a:headEnd/>
                  <a:tailEnd/>
                </a:ln>
              </p:spPr>
              <p:txBody>
                <a:bodyPr wrap="none" anchor="ctr"/>
                <a:lstStyle/>
                <a:p>
                  <a:pPr eaLnBrk="1" hangingPunct="1"/>
                  <a:endParaRPr lang="en-US" altLang="en-US">
                    <a:solidFill>
                      <a:srgbClr val="000000"/>
                    </a:solidFill>
                  </a:endParaRPr>
                </a:p>
              </p:txBody>
            </p:sp>
            <p:sp>
              <p:nvSpPr>
                <p:cNvPr id="3134" name="Rectangle 69"/>
                <p:cNvSpPr>
                  <a:spLocks noChangeArrowheads="1"/>
                </p:cNvSpPr>
                <p:nvPr/>
              </p:nvSpPr>
              <p:spPr bwMode="auto">
                <a:xfrm>
                  <a:off x="3580" y="2634"/>
                  <a:ext cx="137" cy="45"/>
                </a:xfrm>
                <a:prstGeom prst="rect">
                  <a:avLst/>
                </a:prstGeom>
                <a:solidFill>
                  <a:srgbClr val="A0A0A0"/>
                </a:solidFill>
                <a:ln w="12700">
                  <a:solidFill>
                    <a:srgbClr val="C0C0C0"/>
                  </a:solidFill>
                  <a:miter lim="800000"/>
                  <a:headEnd/>
                  <a:tailEnd/>
                </a:ln>
              </p:spPr>
              <p:txBody>
                <a:bodyPr wrap="none" anchor="ctr"/>
                <a:lstStyle/>
                <a:p>
                  <a:pPr eaLnBrk="1" hangingPunct="1"/>
                  <a:endParaRPr lang="en-US" altLang="en-US">
                    <a:solidFill>
                      <a:srgbClr val="000000"/>
                    </a:solidFill>
                  </a:endParaRPr>
                </a:p>
              </p:txBody>
            </p:sp>
            <p:sp>
              <p:nvSpPr>
                <p:cNvPr id="3135" name="Rectangle 70"/>
                <p:cNvSpPr>
                  <a:spLocks noChangeArrowheads="1"/>
                </p:cNvSpPr>
                <p:nvPr/>
              </p:nvSpPr>
              <p:spPr bwMode="auto">
                <a:xfrm>
                  <a:off x="3554" y="3003"/>
                  <a:ext cx="139" cy="44"/>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a:solidFill>
                      <a:srgbClr val="000000"/>
                    </a:solidFill>
                  </a:endParaRPr>
                </a:p>
              </p:txBody>
            </p:sp>
            <p:sp>
              <p:nvSpPr>
                <p:cNvPr id="3136" name="Oval 71"/>
                <p:cNvSpPr>
                  <a:spLocks noChangeArrowheads="1"/>
                </p:cNvSpPr>
                <p:nvPr/>
              </p:nvSpPr>
              <p:spPr bwMode="auto">
                <a:xfrm>
                  <a:off x="3247" y="3200"/>
                  <a:ext cx="117" cy="133"/>
                </a:xfrm>
                <a:prstGeom prst="ellipse">
                  <a:avLst/>
                </a:prstGeom>
                <a:solidFill>
                  <a:srgbClr val="808080"/>
                </a:solidFill>
                <a:ln w="12700">
                  <a:solidFill>
                    <a:srgbClr val="404040"/>
                  </a:solidFill>
                  <a:round/>
                  <a:headEnd/>
                  <a:tailEnd/>
                </a:ln>
              </p:spPr>
              <p:txBody>
                <a:bodyPr wrap="none" anchor="ctr"/>
                <a:lstStyle/>
                <a:p>
                  <a:pPr eaLnBrk="1" hangingPunct="1"/>
                  <a:endParaRPr lang="en-US" altLang="en-US">
                    <a:solidFill>
                      <a:srgbClr val="000000"/>
                    </a:solidFill>
                  </a:endParaRPr>
                </a:p>
              </p:txBody>
            </p:sp>
            <p:sp>
              <p:nvSpPr>
                <p:cNvPr id="3137" name="Freeform 72"/>
                <p:cNvSpPr>
                  <a:spLocks/>
                </p:cNvSpPr>
                <p:nvPr/>
              </p:nvSpPr>
              <p:spPr bwMode="auto">
                <a:xfrm>
                  <a:off x="3366" y="1533"/>
                  <a:ext cx="272" cy="139"/>
                </a:xfrm>
                <a:custGeom>
                  <a:avLst/>
                  <a:gdLst>
                    <a:gd name="T0" fmla="*/ 0 w 272"/>
                    <a:gd name="T1" fmla="*/ 138 h 139"/>
                    <a:gd name="T2" fmla="*/ 0 w 272"/>
                    <a:gd name="T3" fmla="*/ 0 h 139"/>
                    <a:gd name="T4" fmla="*/ 271 w 272"/>
                    <a:gd name="T5" fmla="*/ 0 h 139"/>
                    <a:gd name="T6" fmla="*/ 198 w 272"/>
                    <a:gd name="T7" fmla="*/ 134 h 139"/>
                    <a:gd name="T8" fmla="*/ 0 60000 65536"/>
                    <a:gd name="T9" fmla="*/ 0 60000 65536"/>
                    <a:gd name="T10" fmla="*/ 0 60000 65536"/>
                    <a:gd name="T11" fmla="*/ 0 60000 65536"/>
                    <a:gd name="T12" fmla="*/ 0 w 272"/>
                    <a:gd name="T13" fmla="*/ 0 h 139"/>
                    <a:gd name="T14" fmla="*/ 272 w 272"/>
                    <a:gd name="T15" fmla="*/ 139 h 139"/>
                  </a:gdLst>
                  <a:ahLst/>
                  <a:cxnLst>
                    <a:cxn ang="T8">
                      <a:pos x="T0" y="T1"/>
                    </a:cxn>
                    <a:cxn ang="T9">
                      <a:pos x="T2" y="T3"/>
                    </a:cxn>
                    <a:cxn ang="T10">
                      <a:pos x="T4" y="T5"/>
                    </a:cxn>
                    <a:cxn ang="T11">
                      <a:pos x="T6" y="T7"/>
                    </a:cxn>
                  </a:cxnLst>
                  <a:rect l="T12" t="T13" r="T14" b="T15"/>
                  <a:pathLst>
                    <a:path w="272" h="139">
                      <a:moveTo>
                        <a:pt x="0" y="138"/>
                      </a:moveTo>
                      <a:lnTo>
                        <a:pt x="0" y="0"/>
                      </a:lnTo>
                      <a:lnTo>
                        <a:pt x="271" y="0"/>
                      </a:lnTo>
                      <a:lnTo>
                        <a:pt x="198" y="134"/>
                      </a:lnTo>
                    </a:path>
                  </a:pathLst>
                </a:custGeom>
                <a:noFill/>
                <a:ln w="12700" cap="rnd">
                  <a:solidFill>
                    <a:srgbClr val="808080"/>
                  </a:solidFill>
                  <a:round/>
                  <a:headEnd type="none" w="sm" len="sm"/>
                  <a:tailEnd type="none" w="sm" len="sm"/>
                </a:ln>
              </p:spPr>
              <p:txBody>
                <a:bodyPr/>
                <a:lstStyle/>
                <a:p>
                  <a:endParaRPr lang="en-US"/>
                </a:p>
              </p:txBody>
            </p:sp>
            <p:sp>
              <p:nvSpPr>
                <p:cNvPr id="3138" name="Freeform 73"/>
                <p:cNvSpPr>
                  <a:spLocks/>
                </p:cNvSpPr>
                <p:nvPr/>
              </p:nvSpPr>
              <p:spPr bwMode="auto">
                <a:xfrm>
                  <a:off x="3503" y="1533"/>
                  <a:ext cx="62" cy="135"/>
                </a:xfrm>
                <a:custGeom>
                  <a:avLst/>
                  <a:gdLst>
                    <a:gd name="T0" fmla="*/ 0 w 62"/>
                    <a:gd name="T1" fmla="*/ 134 h 135"/>
                    <a:gd name="T2" fmla="*/ 60 w 62"/>
                    <a:gd name="T3" fmla="*/ 0 h 135"/>
                    <a:gd name="T4" fmla="*/ 61 w 62"/>
                    <a:gd name="T5" fmla="*/ 133 h 135"/>
                    <a:gd name="T6" fmla="*/ 0 60000 65536"/>
                    <a:gd name="T7" fmla="*/ 0 60000 65536"/>
                    <a:gd name="T8" fmla="*/ 0 60000 65536"/>
                    <a:gd name="T9" fmla="*/ 0 w 62"/>
                    <a:gd name="T10" fmla="*/ 0 h 135"/>
                    <a:gd name="T11" fmla="*/ 62 w 62"/>
                    <a:gd name="T12" fmla="*/ 135 h 135"/>
                  </a:gdLst>
                  <a:ahLst/>
                  <a:cxnLst>
                    <a:cxn ang="T6">
                      <a:pos x="T0" y="T1"/>
                    </a:cxn>
                    <a:cxn ang="T7">
                      <a:pos x="T2" y="T3"/>
                    </a:cxn>
                    <a:cxn ang="T8">
                      <a:pos x="T4" y="T5"/>
                    </a:cxn>
                  </a:cxnLst>
                  <a:rect l="T9" t="T10" r="T11" b="T12"/>
                  <a:pathLst>
                    <a:path w="62" h="135">
                      <a:moveTo>
                        <a:pt x="0" y="134"/>
                      </a:moveTo>
                      <a:lnTo>
                        <a:pt x="60" y="0"/>
                      </a:lnTo>
                      <a:lnTo>
                        <a:pt x="61" y="133"/>
                      </a:lnTo>
                    </a:path>
                  </a:pathLst>
                </a:custGeom>
                <a:noFill/>
                <a:ln w="12700" cap="rnd">
                  <a:solidFill>
                    <a:srgbClr val="808080"/>
                  </a:solidFill>
                  <a:round/>
                  <a:headEnd type="none" w="sm" len="sm"/>
                  <a:tailEnd type="none" w="sm" len="sm"/>
                </a:ln>
              </p:spPr>
              <p:txBody>
                <a:bodyPr/>
                <a:lstStyle/>
                <a:p>
                  <a:endParaRPr lang="en-US"/>
                </a:p>
              </p:txBody>
            </p:sp>
            <p:sp>
              <p:nvSpPr>
                <p:cNvPr id="3139" name="Freeform 74"/>
                <p:cNvSpPr>
                  <a:spLocks/>
                </p:cNvSpPr>
                <p:nvPr/>
              </p:nvSpPr>
              <p:spPr bwMode="auto">
                <a:xfrm>
                  <a:off x="3377" y="1533"/>
                  <a:ext cx="119" cy="133"/>
                </a:xfrm>
                <a:custGeom>
                  <a:avLst/>
                  <a:gdLst>
                    <a:gd name="T0" fmla="*/ 0 w 119"/>
                    <a:gd name="T1" fmla="*/ 132 h 133"/>
                    <a:gd name="T2" fmla="*/ 68 w 119"/>
                    <a:gd name="T3" fmla="*/ 0 h 133"/>
                    <a:gd name="T4" fmla="*/ 118 w 119"/>
                    <a:gd name="T5" fmla="*/ 132 h 133"/>
                    <a:gd name="T6" fmla="*/ 0 60000 65536"/>
                    <a:gd name="T7" fmla="*/ 0 60000 65536"/>
                    <a:gd name="T8" fmla="*/ 0 60000 65536"/>
                    <a:gd name="T9" fmla="*/ 0 w 119"/>
                    <a:gd name="T10" fmla="*/ 0 h 133"/>
                    <a:gd name="T11" fmla="*/ 119 w 119"/>
                    <a:gd name="T12" fmla="*/ 133 h 133"/>
                  </a:gdLst>
                  <a:ahLst/>
                  <a:cxnLst>
                    <a:cxn ang="T6">
                      <a:pos x="T0" y="T1"/>
                    </a:cxn>
                    <a:cxn ang="T7">
                      <a:pos x="T2" y="T3"/>
                    </a:cxn>
                    <a:cxn ang="T8">
                      <a:pos x="T4" y="T5"/>
                    </a:cxn>
                  </a:cxnLst>
                  <a:rect l="T9" t="T10" r="T11" b="T12"/>
                  <a:pathLst>
                    <a:path w="119" h="133">
                      <a:moveTo>
                        <a:pt x="0" y="132"/>
                      </a:moveTo>
                      <a:lnTo>
                        <a:pt x="68" y="0"/>
                      </a:lnTo>
                      <a:lnTo>
                        <a:pt x="118" y="132"/>
                      </a:lnTo>
                    </a:path>
                  </a:pathLst>
                </a:custGeom>
                <a:noFill/>
                <a:ln w="12700" cap="rnd">
                  <a:solidFill>
                    <a:srgbClr val="808080"/>
                  </a:solidFill>
                  <a:round/>
                  <a:headEnd type="none" w="sm" len="sm"/>
                  <a:tailEnd type="none" w="sm" len="sm"/>
                </a:ln>
              </p:spPr>
              <p:txBody>
                <a:bodyPr/>
                <a:lstStyle/>
                <a:p>
                  <a:endParaRPr lang="en-US"/>
                </a:p>
              </p:txBody>
            </p:sp>
            <p:sp>
              <p:nvSpPr>
                <p:cNvPr id="3140" name="Line 75"/>
                <p:cNvSpPr>
                  <a:spLocks noChangeShapeType="1"/>
                </p:cNvSpPr>
                <p:nvPr/>
              </p:nvSpPr>
              <p:spPr bwMode="auto">
                <a:xfrm>
                  <a:off x="3366" y="1552"/>
                  <a:ext cx="259" cy="0"/>
                </a:xfrm>
                <a:prstGeom prst="line">
                  <a:avLst/>
                </a:prstGeom>
                <a:noFill/>
                <a:ln w="12700">
                  <a:solidFill>
                    <a:srgbClr val="808080"/>
                  </a:solidFill>
                  <a:round/>
                  <a:headEnd type="none" w="sm" len="sm"/>
                  <a:tailEnd type="none" w="sm" len="sm"/>
                </a:ln>
              </p:spPr>
              <p:txBody>
                <a:bodyPr wrap="none" anchor="ctr"/>
                <a:lstStyle/>
                <a:p>
                  <a:endParaRPr lang="en-US"/>
                </a:p>
              </p:txBody>
            </p:sp>
            <p:sp>
              <p:nvSpPr>
                <p:cNvPr id="3141" name="Freeform 76"/>
                <p:cNvSpPr>
                  <a:spLocks/>
                </p:cNvSpPr>
                <p:nvPr/>
              </p:nvSpPr>
              <p:spPr bwMode="auto">
                <a:xfrm>
                  <a:off x="3344" y="1593"/>
                  <a:ext cx="99" cy="79"/>
                </a:xfrm>
                <a:custGeom>
                  <a:avLst/>
                  <a:gdLst>
                    <a:gd name="T0" fmla="*/ 0 w 99"/>
                    <a:gd name="T1" fmla="*/ 73 h 79"/>
                    <a:gd name="T2" fmla="*/ 11 w 99"/>
                    <a:gd name="T3" fmla="*/ 20 h 79"/>
                    <a:gd name="T4" fmla="*/ 51 w 99"/>
                    <a:gd name="T5" fmla="*/ 0 h 79"/>
                    <a:gd name="T6" fmla="*/ 88 w 99"/>
                    <a:gd name="T7" fmla="*/ 24 h 79"/>
                    <a:gd name="T8" fmla="*/ 98 w 99"/>
                    <a:gd name="T9" fmla="*/ 78 h 79"/>
                    <a:gd name="T10" fmla="*/ 87 w 99"/>
                    <a:gd name="T11" fmla="*/ 73 h 79"/>
                    <a:gd name="T12" fmla="*/ 78 w 99"/>
                    <a:gd name="T13" fmla="*/ 40 h 79"/>
                    <a:gd name="T14" fmla="*/ 51 w 99"/>
                    <a:gd name="T15" fmla="*/ 26 h 79"/>
                    <a:gd name="T16" fmla="*/ 26 w 99"/>
                    <a:gd name="T17" fmla="*/ 42 h 79"/>
                    <a:gd name="T18" fmla="*/ 20 w 99"/>
                    <a:gd name="T19" fmla="*/ 78 h 79"/>
                    <a:gd name="T20" fmla="*/ 0 w 99"/>
                    <a:gd name="T21" fmla="*/ 73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79"/>
                    <a:gd name="T35" fmla="*/ 99 w 99"/>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79">
                      <a:moveTo>
                        <a:pt x="0" y="73"/>
                      </a:moveTo>
                      <a:lnTo>
                        <a:pt x="11" y="20"/>
                      </a:lnTo>
                      <a:lnTo>
                        <a:pt x="51" y="0"/>
                      </a:lnTo>
                      <a:lnTo>
                        <a:pt x="88" y="24"/>
                      </a:lnTo>
                      <a:lnTo>
                        <a:pt x="98" y="78"/>
                      </a:lnTo>
                      <a:lnTo>
                        <a:pt x="87" y="73"/>
                      </a:lnTo>
                      <a:lnTo>
                        <a:pt x="78" y="40"/>
                      </a:lnTo>
                      <a:lnTo>
                        <a:pt x="51" y="26"/>
                      </a:lnTo>
                      <a:lnTo>
                        <a:pt x="26" y="42"/>
                      </a:lnTo>
                      <a:lnTo>
                        <a:pt x="20" y="78"/>
                      </a:lnTo>
                      <a:lnTo>
                        <a:pt x="0" y="73"/>
                      </a:lnTo>
                    </a:path>
                  </a:pathLst>
                </a:custGeom>
                <a:solidFill>
                  <a:srgbClr val="C0C080"/>
                </a:solidFill>
                <a:ln w="12700" cap="rnd">
                  <a:solidFill>
                    <a:srgbClr val="A0A0A0"/>
                  </a:solidFill>
                  <a:round/>
                  <a:headEnd/>
                  <a:tailEnd/>
                </a:ln>
              </p:spPr>
              <p:txBody>
                <a:bodyPr/>
                <a:lstStyle/>
                <a:p>
                  <a:endParaRPr lang="en-US"/>
                </a:p>
              </p:txBody>
            </p:sp>
            <p:sp>
              <p:nvSpPr>
                <p:cNvPr id="3142" name="Line 77"/>
                <p:cNvSpPr>
                  <a:spLocks noChangeShapeType="1"/>
                </p:cNvSpPr>
                <p:nvPr/>
              </p:nvSpPr>
              <p:spPr bwMode="auto">
                <a:xfrm flipH="1">
                  <a:off x="3676" y="2539"/>
                  <a:ext cx="91" cy="101"/>
                </a:xfrm>
                <a:prstGeom prst="line">
                  <a:avLst/>
                </a:prstGeom>
                <a:noFill/>
                <a:ln w="12700">
                  <a:solidFill>
                    <a:srgbClr val="C0C0C0"/>
                  </a:solidFill>
                  <a:round/>
                  <a:headEnd type="none" w="sm" len="sm"/>
                  <a:tailEnd type="none" w="sm" len="sm"/>
                </a:ln>
              </p:spPr>
              <p:txBody>
                <a:bodyPr wrap="none" anchor="ctr"/>
                <a:lstStyle/>
                <a:p>
                  <a:endParaRPr lang="en-US"/>
                </a:p>
              </p:txBody>
            </p:sp>
            <p:sp>
              <p:nvSpPr>
                <p:cNvPr id="3143" name="Freeform 78"/>
                <p:cNvSpPr>
                  <a:spLocks/>
                </p:cNvSpPr>
                <p:nvPr/>
              </p:nvSpPr>
              <p:spPr bwMode="auto">
                <a:xfrm>
                  <a:off x="3602" y="2539"/>
                  <a:ext cx="172" cy="93"/>
                </a:xfrm>
                <a:custGeom>
                  <a:avLst/>
                  <a:gdLst>
                    <a:gd name="T0" fmla="*/ 0 w 172"/>
                    <a:gd name="T1" fmla="*/ 92 h 93"/>
                    <a:gd name="T2" fmla="*/ 0 w 172"/>
                    <a:gd name="T3" fmla="*/ 0 h 93"/>
                    <a:gd name="T4" fmla="*/ 171 w 172"/>
                    <a:gd name="T5" fmla="*/ 0 h 93"/>
                    <a:gd name="T6" fmla="*/ 0 60000 65536"/>
                    <a:gd name="T7" fmla="*/ 0 60000 65536"/>
                    <a:gd name="T8" fmla="*/ 0 60000 65536"/>
                    <a:gd name="T9" fmla="*/ 0 w 172"/>
                    <a:gd name="T10" fmla="*/ 0 h 93"/>
                    <a:gd name="T11" fmla="*/ 172 w 172"/>
                    <a:gd name="T12" fmla="*/ 93 h 93"/>
                  </a:gdLst>
                  <a:ahLst/>
                  <a:cxnLst>
                    <a:cxn ang="T6">
                      <a:pos x="T0" y="T1"/>
                    </a:cxn>
                    <a:cxn ang="T7">
                      <a:pos x="T2" y="T3"/>
                    </a:cxn>
                    <a:cxn ang="T8">
                      <a:pos x="T4" y="T5"/>
                    </a:cxn>
                  </a:cxnLst>
                  <a:rect l="T9" t="T10" r="T11" b="T12"/>
                  <a:pathLst>
                    <a:path w="172" h="93">
                      <a:moveTo>
                        <a:pt x="0" y="92"/>
                      </a:moveTo>
                      <a:lnTo>
                        <a:pt x="0" y="0"/>
                      </a:lnTo>
                      <a:lnTo>
                        <a:pt x="171" y="0"/>
                      </a:lnTo>
                    </a:path>
                  </a:pathLst>
                </a:custGeom>
                <a:noFill/>
                <a:ln w="12700" cap="rnd">
                  <a:solidFill>
                    <a:srgbClr val="808080"/>
                  </a:solidFill>
                  <a:round/>
                  <a:headEnd type="none" w="sm" len="sm"/>
                  <a:tailEnd type="none" w="sm" len="sm"/>
                </a:ln>
              </p:spPr>
              <p:txBody>
                <a:bodyPr/>
                <a:lstStyle/>
                <a:p>
                  <a:endParaRPr lang="en-US"/>
                </a:p>
              </p:txBody>
            </p:sp>
            <p:sp>
              <p:nvSpPr>
                <p:cNvPr id="3144" name="Freeform 79"/>
                <p:cNvSpPr>
                  <a:spLocks/>
                </p:cNvSpPr>
                <p:nvPr/>
              </p:nvSpPr>
              <p:spPr bwMode="auto">
                <a:xfrm>
                  <a:off x="3603" y="2539"/>
                  <a:ext cx="71" cy="88"/>
                </a:xfrm>
                <a:custGeom>
                  <a:avLst/>
                  <a:gdLst>
                    <a:gd name="T0" fmla="*/ 0 w 71"/>
                    <a:gd name="T1" fmla="*/ 0 h 88"/>
                    <a:gd name="T2" fmla="*/ 36 w 71"/>
                    <a:gd name="T3" fmla="*/ 87 h 88"/>
                    <a:gd name="T4" fmla="*/ 70 w 71"/>
                    <a:gd name="T5" fmla="*/ 1 h 88"/>
                    <a:gd name="T6" fmla="*/ 0 60000 65536"/>
                    <a:gd name="T7" fmla="*/ 0 60000 65536"/>
                    <a:gd name="T8" fmla="*/ 0 60000 65536"/>
                    <a:gd name="T9" fmla="*/ 0 w 71"/>
                    <a:gd name="T10" fmla="*/ 0 h 88"/>
                    <a:gd name="T11" fmla="*/ 71 w 71"/>
                    <a:gd name="T12" fmla="*/ 88 h 88"/>
                  </a:gdLst>
                  <a:ahLst/>
                  <a:cxnLst>
                    <a:cxn ang="T6">
                      <a:pos x="T0" y="T1"/>
                    </a:cxn>
                    <a:cxn ang="T7">
                      <a:pos x="T2" y="T3"/>
                    </a:cxn>
                    <a:cxn ang="T8">
                      <a:pos x="T4" y="T5"/>
                    </a:cxn>
                  </a:cxnLst>
                  <a:rect l="T9" t="T10" r="T11" b="T12"/>
                  <a:pathLst>
                    <a:path w="71" h="88">
                      <a:moveTo>
                        <a:pt x="0" y="0"/>
                      </a:moveTo>
                      <a:lnTo>
                        <a:pt x="36" y="87"/>
                      </a:lnTo>
                      <a:lnTo>
                        <a:pt x="70" y="1"/>
                      </a:lnTo>
                    </a:path>
                  </a:pathLst>
                </a:custGeom>
                <a:noFill/>
                <a:ln w="12700" cap="rnd">
                  <a:solidFill>
                    <a:srgbClr val="808080"/>
                  </a:solidFill>
                  <a:round/>
                  <a:headEnd type="none" w="sm" len="sm"/>
                  <a:tailEnd type="none" w="sm" len="sm"/>
                </a:ln>
              </p:spPr>
              <p:txBody>
                <a:bodyPr/>
                <a:lstStyle/>
                <a:p>
                  <a:endParaRPr lang="en-US"/>
                </a:p>
              </p:txBody>
            </p:sp>
            <p:sp>
              <p:nvSpPr>
                <p:cNvPr id="3145" name="Freeform 80"/>
                <p:cNvSpPr>
                  <a:spLocks/>
                </p:cNvSpPr>
                <p:nvPr/>
              </p:nvSpPr>
              <p:spPr bwMode="auto">
                <a:xfrm>
                  <a:off x="3119" y="3374"/>
                  <a:ext cx="1499" cy="335"/>
                </a:xfrm>
                <a:custGeom>
                  <a:avLst/>
                  <a:gdLst>
                    <a:gd name="T0" fmla="*/ 1462 w 1499"/>
                    <a:gd name="T1" fmla="*/ 334 h 335"/>
                    <a:gd name="T2" fmla="*/ 1461 w 1499"/>
                    <a:gd name="T3" fmla="*/ 274 h 335"/>
                    <a:gd name="T4" fmla="*/ 1447 w 1499"/>
                    <a:gd name="T5" fmla="*/ 220 h 335"/>
                    <a:gd name="T6" fmla="*/ 1387 w 1499"/>
                    <a:gd name="T7" fmla="*/ 126 h 335"/>
                    <a:gd name="T8" fmla="*/ 1299 w 1499"/>
                    <a:gd name="T9" fmla="*/ 64 h 335"/>
                    <a:gd name="T10" fmla="*/ 1193 w 1499"/>
                    <a:gd name="T11" fmla="*/ 37 h 335"/>
                    <a:gd name="T12" fmla="*/ 1187 w 1499"/>
                    <a:gd name="T13" fmla="*/ 37 h 335"/>
                    <a:gd name="T14" fmla="*/ 0 w 1499"/>
                    <a:gd name="T15" fmla="*/ 37 h 335"/>
                    <a:gd name="T16" fmla="*/ 0 w 1499"/>
                    <a:gd name="T17" fmla="*/ 1 h 335"/>
                    <a:gd name="T18" fmla="*/ 1141 w 1499"/>
                    <a:gd name="T19" fmla="*/ 1 h 335"/>
                    <a:gd name="T20" fmla="*/ 1141 w 1499"/>
                    <a:gd name="T21" fmla="*/ 0 h 335"/>
                    <a:gd name="T22" fmla="*/ 1180 w 1499"/>
                    <a:gd name="T23" fmla="*/ 0 h 335"/>
                    <a:gd name="T24" fmla="*/ 1217 w 1499"/>
                    <a:gd name="T25" fmla="*/ 3 h 335"/>
                    <a:gd name="T26" fmla="*/ 1288 w 1499"/>
                    <a:gd name="T27" fmla="*/ 17 h 335"/>
                    <a:gd name="T28" fmla="*/ 1401 w 1499"/>
                    <a:gd name="T29" fmla="*/ 81 h 335"/>
                    <a:gd name="T30" fmla="*/ 1473 w 1499"/>
                    <a:gd name="T31" fmla="*/ 186 h 335"/>
                    <a:gd name="T32" fmla="*/ 1498 w 1499"/>
                    <a:gd name="T33" fmla="*/ 333 h 335"/>
                    <a:gd name="T34" fmla="*/ 1462 w 1499"/>
                    <a:gd name="T35" fmla="*/ 334 h 3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9"/>
                    <a:gd name="T55" fmla="*/ 0 h 335"/>
                    <a:gd name="T56" fmla="*/ 1499 w 1499"/>
                    <a:gd name="T57" fmla="*/ 335 h 3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9" h="335">
                      <a:moveTo>
                        <a:pt x="1462" y="334"/>
                      </a:moveTo>
                      <a:lnTo>
                        <a:pt x="1461" y="274"/>
                      </a:lnTo>
                      <a:lnTo>
                        <a:pt x="1447" y="220"/>
                      </a:lnTo>
                      <a:lnTo>
                        <a:pt x="1387" y="126"/>
                      </a:lnTo>
                      <a:lnTo>
                        <a:pt x="1299" y="64"/>
                      </a:lnTo>
                      <a:lnTo>
                        <a:pt x="1193" y="37"/>
                      </a:lnTo>
                      <a:lnTo>
                        <a:pt x="1187" y="37"/>
                      </a:lnTo>
                      <a:lnTo>
                        <a:pt x="0" y="37"/>
                      </a:lnTo>
                      <a:lnTo>
                        <a:pt x="0" y="1"/>
                      </a:lnTo>
                      <a:lnTo>
                        <a:pt x="1141" y="1"/>
                      </a:lnTo>
                      <a:lnTo>
                        <a:pt x="1141" y="0"/>
                      </a:lnTo>
                      <a:lnTo>
                        <a:pt x="1180" y="0"/>
                      </a:lnTo>
                      <a:lnTo>
                        <a:pt x="1217" y="3"/>
                      </a:lnTo>
                      <a:lnTo>
                        <a:pt x="1288" y="17"/>
                      </a:lnTo>
                      <a:lnTo>
                        <a:pt x="1401" y="81"/>
                      </a:lnTo>
                      <a:lnTo>
                        <a:pt x="1473" y="186"/>
                      </a:lnTo>
                      <a:lnTo>
                        <a:pt x="1498" y="333"/>
                      </a:lnTo>
                      <a:lnTo>
                        <a:pt x="1462" y="334"/>
                      </a:lnTo>
                    </a:path>
                  </a:pathLst>
                </a:custGeom>
                <a:solidFill>
                  <a:srgbClr val="E0E0E0"/>
                </a:solidFill>
                <a:ln w="12700" cap="rnd">
                  <a:solidFill>
                    <a:srgbClr val="505050"/>
                  </a:solidFill>
                  <a:round/>
                  <a:headEnd/>
                  <a:tailEnd/>
                </a:ln>
              </p:spPr>
              <p:txBody>
                <a:bodyPr/>
                <a:lstStyle/>
                <a:p>
                  <a:endParaRPr lang="en-US"/>
                </a:p>
              </p:txBody>
            </p:sp>
            <p:sp>
              <p:nvSpPr>
                <p:cNvPr id="3146" name="Freeform 81"/>
                <p:cNvSpPr>
                  <a:spLocks/>
                </p:cNvSpPr>
                <p:nvPr/>
              </p:nvSpPr>
              <p:spPr bwMode="auto">
                <a:xfrm>
                  <a:off x="3098" y="3265"/>
                  <a:ext cx="475" cy="173"/>
                </a:xfrm>
                <a:custGeom>
                  <a:avLst/>
                  <a:gdLst>
                    <a:gd name="T0" fmla="*/ 474 w 475"/>
                    <a:gd name="T1" fmla="*/ 0 h 173"/>
                    <a:gd name="T2" fmla="*/ 169 w 475"/>
                    <a:gd name="T3" fmla="*/ 1 h 173"/>
                    <a:gd name="T4" fmla="*/ 0 w 475"/>
                    <a:gd name="T5" fmla="*/ 164 h 173"/>
                    <a:gd name="T6" fmla="*/ 211 w 475"/>
                    <a:gd name="T7" fmla="*/ 172 h 173"/>
                    <a:gd name="T8" fmla="*/ 474 w 475"/>
                    <a:gd name="T9" fmla="*/ 0 h 173"/>
                    <a:gd name="T10" fmla="*/ 0 60000 65536"/>
                    <a:gd name="T11" fmla="*/ 0 60000 65536"/>
                    <a:gd name="T12" fmla="*/ 0 60000 65536"/>
                    <a:gd name="T13" fmla="*/ 0 60000 65536"/>
                    <a:gd name="T14" fmla="*/ 0 60000 65536"/>
                    <a:gd name="T15" fmla="*/ 0 w 475"/>
                    <a:gd name="T16" fmla="*/ 0 h 173"/>
                    <a:gd name="T17" fmla="*/ 475 w 475"/>
                    <a:gd name="T18" fmla="*/ 173 h 173"/>
                  </a:gdLst>
                  <a:ahLst/>
                  <a:cxnLst>
                    <a:cxn ang="T10">
                      <a:pos x="T0" y="T1"/>
                    </a:cxn>
                    <a:cxn ang="T11">
                      <a:pos x="T2" y="T3"/>
                    </a:cxn>
                    <a:cxn ang="T12">
                      <a:pos x="T4" y="T5"/>
                    </a:cxn>
                    <a:cxn ang="T13">
                      <a:pos x="T6" y="T7"/>
                    </a:cxn>
                    <a:cxn ang="T14">
                      <a:pos x="T8" y="T9"/>
                    </a:cxn>
                  </a:cxnLst>
                  <a:rect l="T15" t="T16" r="T17" b="T18"/>
                  <a:pathLst>
                    <a:path w="475" h="173">
                      <a:moveTo>
                        <a:pt x="474" y="0"/>
                      </a:moveTo>
                      <a:lnTo>
                        <a:pt x="169" y="1"/>
                      </a:lnTo>
                      <a:lnTo>
                        <a:pt x="0" y="164"/>
                      </a:lnTo>
                      <a:lnTo>
                        <a:pt x="211" y="172"/>
                      </a:lnTo>
                      <a:lnTo>
                        <a:pt x="474" y="0"/>
                      </a:lnTo>
                    </a:path>
                  </a:pathLst>
                </a:custGeom>
                <a:solidFill>
                  <a:srgbClr val="800000"/>
                </a:solidFill>
                <a:ln w="12700" cap="rnd">
                  <a:solidFill>
                    <a:srgbClr val="800000"/>
                  </a:solidFill>
                  <a:round/>
                  <a:headEnd/>
                  <a:tailEnd/>
                </a:ln>
              </p:spPr>
              <p:txBody>
                <a:bodyPr/>
                <a:lstStyle/>
                <a:p>
                  <a:endParaRPr lang="en-US"/>
                </a:p>
              </p:txBody>
            </p:sp>
            <p:sp>
              <p:nvSpPr>
                <p:cNvPr id="3147" name="Oval 82"/>
                <p:cNvSpPr>
                  <a:spLocks noChangeArrowheads="1"/>
                </p:cNvSpPr>
                <p:nvPr/>
              </p:nvSpPr>
              <p:spPr bwMode="auto">
                <a:xfrm>
                  <a:off x="2977" y="3204"/>
                  <a:ext cx="314" cy="31"/>
                </a:xfrm>
                <a:prstGeom prst="ellipse">
                  <a:avLst/>
                </a:prstGeom>
                <a:solidFill>
                  <a:srgbClr val="404040"/>
                </a:solidFill>
                <a:ln w="12700">
                  <a:solidFill>
                    <a:srgbClr val="404040"/>
                  </a:solidFill>
                  <a:round/>
                  <a:headEnd/>
                  <a:tailEnd/>
                </a:ln>
              </p:spPr>
              <p:txBody>
                <a:bodyPr wrap="none" anchor="ctr"/>
                <a:lstStyle/>
                <a:p>
                  <a:pPr eaLnBrk="1" hangingPunct="1"/>
                  <a:endParaRPr lang="en-US" altLang="en-US">
                    <a:solidFill>
                      <a:srgbClr val="000000"/>
                    </a:solidFill>
                  </a:endParaRPr>
                </a:p>
              </p:txBody>
            </p:sp>
            <p:sp>
              <p:nvSpPr>
                <p:cNvPr id="3148" name="Rectangle 83"/>
                <p:cNvSpPr>
                  <a:spLocks noChangeArrowheads="1"/>
                </p:cNvSpPr>
                <p:nvPr/>
              </p:nvSpPr>
              <p:spPr bwMode="auto">
                <a:xfrm>
                  <a:off x="3180" y="3407"/>
                  <a:ext cx="240" cy="312"/>
                </a:xfrm>
                <a:prstGeom prst="rect">
                  <a:avLst/>
                </a:prstGeom>
                <a:solidFill>
                  <a:srgbClr val="806010"/>
                </a:solidFill>
                <a:ln w="9525">
                  <a:noFill/>
                  <a:miter lim="800000"/>
                  <a:headEnd/>
                  <a:tailEnd/>
                </a:ln>
              </p:spPr>
              <p:txBody>
                <a:bodyPr wrap="none" anchor="ctr"/>
                <a:lstStyle/>
                <a:p>
                  <a:pPr eaLnBrk="1" hangingPunct="1"/>
                  <a:endParaRPr lang="en-US" altLang="en-US">
                    <a:solidFill>
                      <a:srgbClr val="000000"/>
                    </a:solidFill>
                  </a:endParaRPr>
                </a:p>
              </p:txBody>
            </p:sp>
            <p:sp>
              <p:nvSpPr>
                <p:cNvPr id="3149" name="Freeform 84"/>
                <p:cNvSpPr>
                  <a:spLocks/>
                </p:cNvSpPr>
                <p:nvPr/>
              </p:nvSpPr>
              <p:spPr bwMode="auto">
                <a:xfrm>
                  <a:off x="2966" y="3222"/>
                  <a:ext cx="339" cy="559"/>
                </a:xfrm>
                <a:custGeom>
                  <a:avLst/>
                  <a:gdLst>
                    <a:gd name="T0" fmla="*/ 0 w 339"/>
                    <a:gd name="T1" fmla="*/ 4 h 559"/>
                    <a:gd name="T2" fmla="*/ 165 w 339"/>
                    <a:gd name="T3" fmla="*/ 27 h 559"/>
                    <a:gd name="T4" fmla="*/ 247 w 339"/>
                    <a:gd name="T5" fmla="*/ 23 h 559"/>
                    <a:gd name="T6" fmla="*/ 332 w 339"/>
                    <a:gd name="T7" fmla="*/ 4 h 559"/>
                    <a:gd name="T8" fmla="*/ 338 w 339"/>
                    <a:gd name="T9" fmla="*/ 0 h 559"/>
                    <a:gd name="T10" fmla="*/ 338 w 339"/>
                    <a:gd name="T11" fmla="*/ 518 h 559"/>
                    <a:gd name="T12" fmla="*/ 338 w 339"/>
                    <a:gd name="T13" fmla="*/ 525 h 559"/>
                    <a:gd name="T14" fmla="*/ 173 w 339"/>
                    <a:gd name="T15" fmla="*/ 558 h 559"/>
                    <a:gd name="T16" fmla="*/ 6 w 339"/>
                    <a:gd name="T17" fmla="*/ 525 h 559"/>
                    <a:gd name="T18" fmla="*/ 6 w 339"/>
                    <a:gd name="T19" fmla="*/ 507 h 559"/>
                    <a:gd name="T20" fmla="*/ 6 w 339"/>
                    <a:gd name="T21" fmla="*/ 19 h 559"/>
                    <a:gd name="T22" fmla="*/ 0 w 339"/>
                    <a:gd name="T23" fmla="*/ 4 h 5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9"/>
                    <a:gd name="T37" fmla="*/ 0 h 559"/>
                    <a:gd name="T38" fmla="*/ 339 w 339"/>
                    <a:gd name="T39" fmla="*/ 559 h 5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9" h="559">
                      <a:moveTo>
                        <a:pt x="0" y="4"/>
                      </a:moveTo>
                      <a:lnTo>
                        <a:pt x="165" y="27"/>
                      </a:lnTo>
                      <a:lnTo>
                        <a:pt x="247" y="23"/>
                      </a:lnTo>
                      <a:lnTo>
                        <a:pt x="332" y="4"/>
                      </a:lnTo>
                      <a:lnTo>
                        <a:pt x="338" y="0"/>
                      </a:lnTo>
                      <a:lnTo>
                        <a:pt x="338" y="518"/>
                      </a:lnTo>
                      <a:lnTo>
                        <a:pt x="338" y="525"/>
                      </a:lnTo>
                      <a:lnTo>
                        <a:pt x="173" y="558"/>
                      </a:lnTo>
                      <a:lnTo>
                        <a:pt x="6" y="525"/>
                      </a:lnTo>
                      <a:lnTo>
                        <a:pt x="6" y="507"/>
                      </a:lnTo>
                      <a:lnTo>
                        <a:pt x="6" y="19"/>
                      </a:lnTo>
                      <a:lnTo>
                        <a:pt x="0" y="4"/>
                      </a:lnTo>
                    </a:path>
                  </a:pathLst>
                </a:custGeom>
                <a:solidFill>
                  <a:srgbClr val="606060"/>
                </a:solidFill>
                <a:ln w="12700" cap="rnd">
                  <a:solidFill>
                    <a:srgbClr val="A0A0A0"/>
                  </a:solidFill>
                  <a:round/>
                  <a:headEnd/>
                  <a:tailEnd/>
                </a:ln>
              </p:spPr>
              <p:txBody>
                <a:bodyPr/>
                <a:lstStyle/>
                <a:p>
                  <a:endParaRPr lang="en-US"/>
                </a:p>
              </p:txBody>
            </p:sp>
            <p:sp>
              <p:nvSpPr>
                <p:cNvPr id="3150" name="Freeform 85"/>
                <p:cNvSpPr>
                  <a:spLocks/>
                </p:cNvSpPr>
                <p:nvPr/>
              </p:nvSpPr>
              <p:spPr bwMode="auto">
                <a:xfrm>
                  <a:off x="2739" y="3338"/>
                  <a:ext cx="249" cy="431"/>
                </a:xfrm>
                <a:custGeom>
                  <a:avLst/>
                  <a:gdLst>
                    <a:gd name="T0" fmla="*/ 0 w 249"/>
                    <a:gd name="T1" fmla="*/ 9 h 431"/>
                    <a:gd name="T2" fmla="*/ 60 w 249"/>
                    <a:gd name="T3" fmla="*/ 21 h 431"/>
                    <a:gd name="T4" fmla="*/ 91 w 249"/>
                    <a:gd name="T5" fmla="*/ 22 h 431"/>
                    <a:gd name="T6" fmla="*/ 123 w 249"/>
                    <a:gd name="T7" fmla="*/ 23 h 431"/>
                    <a:gd name="T8" fmla="*/ 248 w 249"/>
                    <a:gd name="T9" fmla="*/ 0 h 431"/>
                    <a:gd name="T10" fmla="*/ 248 w 249"/>
                    <a:gd name="T11" fmla="*/ 386 h 431"/>
                    <a:gd name="T12" fmla="*/ 228 w 249"/>
                    <a:gd name="T13" fmla="*/ 407 h 431"/>
                    <a:gd name="T14" fmla="*/ 115 w 249"/>
                    <a:gd name="T15" fmla="*/ 430 h 431"/>
                    <a:gd name="T16" fmla="*/ 2 w 249"/>
                    <a:gd name="T17" fmla="*/ 400 h 431"/>
                    <a:gd name="T18" fmla="*/ 2 w 249"/>
                    <a:gd name="T19" fmla="*/ 389 h 431"/>
                    <a:gd name="T20" fmla="*/ 2 w 249"/>
                    <a:gd name="T21" fmla="*/ 21 h 431"/>
                    <a:gd name="T22" fmla="*/ 0 w 249"/>
                    <a:gd name="T23" fmla="*/ 9 h 4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9"/>
                    <a:gd name="T37" fmla="*/ 0 h 431"/>
                    <a:gd name="T38" fmla="*/ 249 w 249"/>
                    <a:gd name="T39" fmla="*/ 431 h 4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9" h="431">
                      <a:moveTo>
                        <a:pt x="0" y="9"/>
                      </a:moveTo>
                      <a:lnTo>
                        <a:pt x="60" y="21"/>
                      </a:lnTo>
                      <a:lnTo>
                        <a:pt x="91" y="22"/>
                      </a:lnTo>
                      <a:lnTo>
                        <a:pt x="123" y="23"/>
                      </a:lnTo>
                      <a:lnTo>
                        <a:pt x="248" y="0"/>
                      </a:lnTo>
                      <a:lnTo>
                        <a:pt x="248" y="386"/>
                      </a:lnTo>
                      <a:lnTo>
                        <a:pt x="228" y="407"/>
                      </a:lnTo>
                      <a:lnTo>
                        <a:pt x="115" y="430"/>
                      </a:lnTo>
                      <a:lnTo>
                        <a:pt x="2" y="400"/>
                      </a:lnTo>
                      <a:lnTo>
                        <a:pt x="2" y="389"/>
                      </a:lnTo>
                      <a:lnTo>
                        <a:pt x="2" y="21"/>
                      </a:lnTo>
                      <a:lnTo>
                        <a:pt x="0" y="9"/>
                      </a:lnTo>
                    </a:path>
                  </a:pathLst>
                </a:custGeom>
                <a:solidFill>
                  <a:srgbClr val="E0E0E0"/>
                </a:solidFill>
                <a:ln w="12700" cap="rnd">
                  <a:solidFill>
                    <a:srgbClr val="808080"/>
                  </a:solidFill>
                  <a:round/>
                  <a:headEnd/>
                  <a:tailEnd/>
                </a:ln>
              </p:spPr>
              <p:txBody>
                <a:bodyPr/>
                <a:lstStyle/>
                <a:p>
                  <a:endParaRPr lang="en-US"/>
                </a:p>
              </p:txBody>
            </p:sp>
            <p:sp>
              <p:nvSpPr>
                <p:cNvPr id="3151" name="Oval 86"/>
                <p:cNvSpPr>
                  <a:spLocks noChangeArrowheads="1"/>
                </p:cNvSpPr>
                <p:nvPr/>
              </p:nvSpPr>
              <p:spPr bwMode="auto">
                <a:xfrm>
                  <a:off x="2534" y="3123"/>
                  <a:ext cx="403" cy="58"/>
                </a:xfrm>
                <a:prstGeom prst="ellipse">
                  <a:avLst/>
                </a:prstGeom>
                <a:solidFill>
                  <a:srgbClr val="404040"/>
                </a:solidFill>
                <a:ln w="12700">
                  <a:solidFill>
                    <a:srgbClr val="404040"/>
                  </a:solidFill>
                  <a:round/>
                  <a:headEnd/>
                  <a:tailEnd/>
                </a:ln>
              </p:spPr>
              <p:txBody>
                <a:bodyPr wrap="none" anchor="ctr"/>
                <a:lstStyle/>
                <a:p>
                  <a:pPr eaLnBrk="1" hangingPunct="1"/>
                  <a:endParaRPr lang="en-US" altLang="en-US">
                    <a:solidFill>
                      <a:srgbClr val="000000"/>
                    </a:solidFill>
                  </a:endParaRPr>
                </a:p>
              </p:txBody>
            </p:sp>
            <p:sp>
              <p:nvSpPr>
                <p:cNvPr id="3152" name="Freeform 87"/>
                <p:cNvSpPr>
                  <a:spLocks/>
                </p:cNvSpPr>
                <p:nvPr/>
              </p:nvSpPr>
              <p:spPr bwMode="auto">
                <a:xfrm>
                  <a:off x="3302" y="3263"/>
                  <a:ext cx="380" cy="465"/>
                </a:xfrm>
                <a:custGeom>
                  <a:avLst/>
                  <a:gdLst>
                    <a:gd name="T0" fmla="*/ 266 w 380"/>
                    <a:gd name="T1" fmla="*/ 0 h 465"/>
                    <a:gd name="T2" fmla="*/ 379 w 380"/>
                    <a:gd name="T3" fmla="*/ 150 h 465"/>
                    <a:gd name="T4" fmla="*/ 379 w 380"/>
                    <a:gd name="T5" fmla="*/ 464 h 465"/>
                    <a:gd name="T6" fmla="*/ 94 w 380"/>
                    <a:gd name="T7" fmla="*/ 464 h 465"/>
                    <a:gd name="T8" fmla="*/ 90 w 380"/>
                    <a:gd name="T9" fmla="*/ 181 h 465"/>
                    <a:gd name="T10" fmla="*/ 0 w 380"/>
                    <a:gd name="T11" fmla="*/ 177 h 465"/>
                    <a:gd name="T12" fmla="*/ 266 w 380"/>
                    <a:gd name="T13" fmla="*/ 0 h 465"/>
                    <a:gd name="T14" fmla="*/ 0 60000 65536"/>
                    <a:gd name="T15" fmla="*/ 0 60000 65536"/>
                    <a:gd name="T16" fmla="*/ 0 60000 65536"/>
                    <a:gd name="T17" fmla="*/ 0 60000 65536"/>
                    <a:gd name="T18" fmla="*/ 0 60000 65536"/>
                    <a:gd name="T19" fmla="*/ 0 60000 65536"/>
                    <a:gd name="T20" fmla="*/ 0 60000 65536"/>
                    <a:gd name="T21" fmla="*/ 0 w 380"/>
                    <a:gd name="T22" fmla="*/ 0 h 465"/>
                    <a:gd name="T23" fmla="*/ 380 w 380"/>
                    <a:gd name="T24" fmla="*/ 465 h 4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0" h="465">
                      <a:moveTo>
                        <a:pt x="266" y="0"/>
                      </a:moveTo>
                      <a:lnTo>
                        <a:pt x="379" y="150"/>
                      </a:lnTo>
                      <a:lnTo>
                        <a:pt x="379" y="464"/>
                      </a:lnTo>
                      <a:lnTo>
                        <a:pt x="94" y="464"/>
                      </a:lnTo>
                      <a:lnTo>
                        <a:pt x="90" y="181"/>
                      </a:lnTo>
                      <a:lnTo>
                        <a:pt x="0" y="177"/>
                      </a:lnTo>
                      <a:lnTo>
                        <a:pt x="266" y="0"/>
                      </a:lnTo>
                    </a:path>
                  </a:pathLst>
                </a:custGeom>
                <a:solidFill>
                  <a:srgbClr val="D0C070"/>
                </a:solidFill>
                <a:ln w="12700" cap="rnd">
                  <a:solidFill>
                    <a:srgbClr val="D0C070"/>
                  </a:solidFill>
                  <a:round/>
                  <a:headEnd/>
                  <a:tailEnd/>
                </a:ln>
              </p:spPr>
              <p:txBody>
                <a:bodyPr/>
                <a:lstStyle/>
                <a:p>
                  <a:endParaRPr lang="en-US"/>
                </a:p>
              </p:txBody>
            </p:sp>
            <p:sp>
              <p:nvSpPr>
                <p:cNvPr id="3153" name="Oval 88"/>
                <p:cNvSpPr>
                  <a:spLocks noChangeArrowheads="1"/>
                </p:cNvSpPr>
                <p:nvPr/>
              </p:nvSpPr>
              <p:spPr bwMode="auto">
                <a:xfrm>
                  <a:off x="2744" y="3324"/>
                  <a:ext cx="225" cy="32"/>
                </a:xfrm>
                <a:prstGeom prst="ellipse">
                  <a:avLst/>
                </a:prstGeom>
                <a:solidFill>
                  <a:srgbClr val="404040"/>
                </a:solidFill>
                <a:ln w="12700">
                  <a:solidFill>
                    <a:srgbClr val="404040"/>
                  </a:solidFill>
                  <a:round/>
                  <a:headEnd/>
                  <a:tailEnd/>
                </a:ln>
              </p:spPr>
              <p:txBody>
                <a:bodyPr wrap="none" anchor="ctr"/>
                <a:lstStyle/>
                <a:p>
                  <a:pPr eaLnBrk="1" hangingPunct="1"/>
                  <a:endParaRPr lang="en-US" altLang="en-US">
                    <a:solidFill>
                      <a:srgbClr val="000000"/>
                    </a:solidFill>
                  </a:endParaRPr>
                </a:p>
              </p:txBody>
            </p:sp>
            <p:sp>
              <p:nvSpPr>
                <p:cNvPr id="3154" name="Rectangle 89"/>
                <p:cNvSpPr>
                  <a:spLocks noChangeArrowheads="1"/>
                </p:cNvSpPr>
                <p:nvPr/>
              </p:nvSpPr>
              <p:spPr bwMode="auto">
                <a:xfrm>
                  <a:off x="3677" y="2077"/>
                  <a:ext cx="130" cy="1390"/>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a:solidFill>
                      <a:srgbClr val="000000"/>
                    </a:solidFill>
                  </a:endParaRPr>
                </a:p>
              </p:txBody>
            </p:sp>
            <p:sp>
              <p:nvSpPr>
                <p:cNvPr id="3155" name="Rectangle 90"/>
                <p:cNvSpPr>
                  <a:spLocks noChangeArrowheads="1"/>
                </p:cNvSpPr>
                <p:nvPr/>
              </p:nvSpPr>
              <p:spPr bwMode="auto">
                <a:xfrm>
                  <a:off x="3395" y="1703"/>
                  <a:ext cx="174" cy="1728"/>
                </a:xfrm>
                <a:prstGeom prst="rect">
                  <a:avLst/>
                </a:prstGeom>
                <a:solidFill>
                  <a:srgbClr val="80C0C0"/>
                </a:solidFill>
                <a:ln w="12700">
                  <a:solidFill>
                    <a:srgbClr val="A0A0A0"/>
                  </a:solidFill>
                  <a:miter lim="800000"/>
                  <a:headEnd/>
                  <a:tailEnd/>
                </a:ln>
              </p:spPr>
              <p:txBody>
                <a:bodyPr wrap="none" anchor="ctr"/>
                <a:lstStyle/>
                <a:p>
                  <a:pPr eaLnBrk="1" hangingPunct="1"/>
                  <a:endParaRPr lang="en-US" altLang="en-US">
                    <a:solidFill>
                      <a:srgbClr val="000000"/>
                    </a:solidFill>
                  </a:endParaRPr>
                </a:p>
              </p:txBody>
            </p:sp>
            <p:sp>
              <p:nvSpPr>
                <p:cNvPr id="3156" name="Rectangle 91"/>
                <p:cNvSpPr>
                  <a:spLocks noChangeArrowheads="1"/>
                </p:cNvSpPr>
                <p:nvPr/>
              </p:nvSpPr>
              <p:spPr bwMode="auto">
                <a:xfrm>
                  <a:off x="3343" y="1671"/>
                  <a:ext cx="234" cy="67"/>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a:solidFill>
                      <a:srgbClr val="000000"/>
                    </a:solidFill>
                  </a:endParaRPr>
                </a:p>
              </p:txBody>
            </p:sp>
            <p:sp>
              <p:nvSpPr>
                <p:cNvPr id="3157" name="Rectangle 92"/>
                <p:cNvSpPr>
                  <a:spLocks noChangeArrowheads="1"/>
                </p:cNvSpPr>
                <p:nvPr/>
              </p:nvSpPr>
              <p:spPr bwMode="auto">
                <a:xfrm>
                  <a:off x="3348" y="1754"/>
                  <a:ext cx="7" cy="1675"/>
                </a:xfrm>
                <a:prstGeom prst="rect">
                  <a:avLst/>
                </a:prstGeom>
                <a:solidFill>
                  <a:srgbClr val="80C070"/>
                </a:solidFill>
                <a:ln w="12700">
                  <a:solidFill>
                    <a:srgbClr val="808080"/>
                  </a:solidFill>
                  <a:miter lim="800000"/>
                  <a:headEnd/>
                  <a:tailEnd/>
                </a:ln>
              </p:spPr>
              <p:txBody>
                <a:bodyPr wrap="none" anchor="ctr"/>
                <a:lstStyle/>
                <a:p>
                  <a:pPr eaLnBrk="1" hangingPunct="1"/>
                  <a:endParaRPr lang="en-US" altLang="en-US">
                    <a:solidFill>
                      <a:srgbClr val="000000"/>
                    </a:solidFill>
                  </a:endParaRPr>
                </a:p>
              </p:txBody>
            </p:sp>
            <p:sp>
              <p:nvSpPr>
                <p:cNvPr id="3158" name="Freeform 93"/>
                <p:cNvSpPr>
                  <a:spLocks/>
                </p:cNvSpPr>
                <p:nvPr/>
              </p:nvSpPr>
              <p:spPr bwMode="auto">
                <a:xfrm>
                  <a:off x="5070" y="2662"/>
                  <a:ext cx="40" cy="45"/>
                </a:xfrm>
                <a:custGeom>
                  <a:avLst/>
                  <a:gdLst>
                    <a:gd name="T0" fmla="*/ 39 w 40"/>
                    <a:gd name="T1" fmla="*/ 44 h 45"/>
                    <a:gd name="T2" fmla="*/ 39 w 40"/>
                    <a:gd name="T3" fmla="*/ 0 h 45"/>
                    <a:gd name="T4" fmla="*/ 0 w 40"/>
                    <a:gd name="T5" fmla="*/ 0 h 45"/>
                    <a:gd name="T6" fmla="*/ 0 60000 65536"/>
                    <a:gd name="T7" fmla="*/ 0 60000 65536"/>
                    <a:gd name="T8" fmla="*/ 0 60000 65536"/>
                    <a:gd name="T9" fmla="*/ 0 w 40"/>
                    <a:gd name="T10" fmla="*/ 0 h 45"/>
                    <a:gd name="T11" fmla="*/ 40 w 40"/>
                    <a:gd name="T12" fmla="*/ 45 h 45"/>
                  </a:gdLst>
                  <a:ahLst/>
                  <a:cxnLst>
                    <a:cxn ang="T6">
                      <a:pos x="T0" y="T1"/>
                    </a:cxn>
                    <a:cxn ang="T7">
                      <a:pos x="T2" y="T3"/>
                    </a:cxn>
                    <a:cxn ang="T8">
                      <a:pos x="T4" y="T5"/>
                    </a:cxn>
                  </a:cxnLst>
                  <a:rect l="T9" t="T10" r="T11" b="T12"/>
                  <a:pathLst>
                    <a:path w="40" h="45">
                      <a:moveTo>
                        <a:pt x="39" y="44"/>
                      </a:moveTo>
                      <a:lnTo>
                        <a:pt x="39" y="0"/>
                      </a:lnTo>
                      <a:lnTo>
                        <a:pt x="0" y="0"/>
                      </a:lnTo>
                    </a:path>
                  </a:pathLst>
                </a:custGeom>
                <a:noFill/>
                <a:ln w="12700" cap="rnd">
                  <a:solidFill>
                    <a:srgbClr val="808080"/>
                  </a:solidFill>
                  <a:round/>
                  <a:headEnd type="none" w="sm" len="sm"/>
                  <a:tailEnd type="none" w="sm" len="sm"/>
                </a:ln>
              </p:spPr>
              <p:txBody>
                <a:bodyPr/>
                <a:lstStyle/>
                <a:p>
                  <a:endParaRPr lang="en-US"/>
                </a:p>
              </p:txBody>
            </p:sp>
            <p:sp>
              <p:nvSpPr>
                <p:cNvPr id="3159" name="Freeform 94"/>
                <p:cNvSpPr>
                  <a:spLocks/>
                </p:cNvSpPr>
                <p:nvPr/>
              </p:nvSpPr>
              <p:spPr bwMode="auto">
                <a:xfrm>
                  <a:off x="5080" y="2662"/>
                  <a:ext cx="25" cy="53"/>
                </a:xfrm>
                <a:custGeom>
                  <a:avLst/>
                  <a:gdLst>
                    <a:gd name="T0" fmla="*/ 24 w 25"/>
                    <a:gd name="T1" fmla="*/ 0 h 53"/>
                    <a:gd name="T2" fmla="*/ 20 w 25"/>
                    <a:gd name="T3" fmla="*/ 52 h 53"/>
                    <a:gd name="T4" fmla="*/ 0 w 25"/>
                    <a:gd name="T5" fmla="*/ 0 h 53"/>
                    <a:gd name="T6" fmla="*/ 0 60000 65536"/>
                    <a:gd name="T7" fmla="*/ 0 60000 65536"/>
                    <a:gd name="T8" fmla="*/ 0 60000 65536"/>
                    <a:gd name="T9" fmla="*/ 0 w 25"/>
                    <a:gd name="T10" fmla="*/ 0 h 53"/>
                    <a:gd name="T11" fmla="*/ 25 w 25"/>
                    <a:gd name="T12" fmla="*/ 53 h 53"/>
                  </a:gdLst>
                  <a:ahLst/>
                  <a:cxnLst>
                    <a:cxn ang="T6">
                      <a:pos x="T0" y="T1"/>
                    </a:cxn>
                    <a:cxn ang="T7">
                      <a:pos x="T2" y="T3"/>
                    </a:cxn>
                    <a:cxn ang="T8">
                      <a:pos x="T4" y="T5"/>
                    </a:cxn>
                  </a:cxnLst>
                  <a:rect l="T9" t="T10" r="T11" b="T12"/>
                  <a:pathLst>
                    <a:path w="25" h="53">
                      <a:moveTo>
                        <a:pt x="24" y="0"/>
                      </a:moveTo>
                      <a:lnTo>
                        <a:pt x="20" y="52"/>
                      </a:lnTo>
                      <a:lnTo>
                        <a:pt x="0" y="0"/>
                      </a:lnTo>
                    </a:path>
                  </a:pathLst>
                </a:custGeom>
                <a:noFill/>
                <a:ln w="12700" cap="rnd">
                  <a:solidFill>
                    <a:srgbClr val="808080"/>
                  </a:solidFill>
                  <a:round/>
                  <a:headEnd type="none" w="sm" len="sm"/>
                  <a:tailEnd type="none" w="sm" len="sm"/>
                </a:ln>
              </p:spPr>
              <p:txBody>
                <a:bodyPr/>
                <a:lstStyle/>
                <a:p>
                  <a:endParaRPr lang="en-US"/>
                </a:p>
              </p:txBody>
            </p:sp>
            <p:sp>
              <p:nvSpPr>
                <p:cNvPr id="3160" name="Freeform 95"/>
                <p:cNvSpPr>
                  <a:spLocks/>
                </p:cNvSpPr>
                <p:nvPr/>
              </p:nvSpPr>
              <p:spPr bwMode="auto">
                <a:xfrm>
                  <a:off x="4840" y="2811"/>
                  <a:ext cx="132" cy="57"/>
                </a:xfrm>
                <a:custGeom>
                  <a:avLst/>
                  <a:gdLst>
                    <a:gd name="T0" fmla="*/ 0 w 132"/>
                    <a:gd name="T1" fmla="*/ 56 h 57"/>
                    <a:gd name="T2" fmla="*/ 0 w 132"/>
                    <a:gd name="T3" fmla="*/ 0 h 57"/>
                    <a:gd name="T4" fmla="*/ 131 w 132"/>
                    <a:gd name="T5" fmla="*/ 0 h 57"/>
                    <a:gd name="T6" fmla="*/ 0 60000 65536"/>
                    <a:gd name="T7" fmla="*/ 0 60000 65536"/>
                    <a:gd name="T8" fmla="*/ 0 60000 65536"/>
                    <a:gd name="T9" fmla="*/ 0 w 132"/>
                    <a:gd name="T10" fmla="*/ 0 h 57"/>
                    <a:gd name="T11" fmla="*/ 132 w 132"/>
                    <a:gd name="T12" fmla="*/ 57 h 57"/>
                  </a:gdLst>
                  <a:ahLst/>
                  <a:cxnLst>
                    <a:cxn ang="T6">
                      <a:pos x="T0" y="T1"/>
                    </a:cxn>
                    <a:cxn ang="T7">
                      <a:pos x="T2" y="T3"/>
                    </a:cxn>
                    <a:cxn ang="T8">
                      <a:pos x="T4" y="T5"/>
                    </a:cxn>
                  </a:cxnLst>
                  <a:rect l="T9" t="T10" r="T11" b="T12"/>
                  <a:pathLst>
                    <a:path w="132" h="57">
                      <a:moveTo>
                        <a:pt x="0" y="56"/>
                      </a:moveTo>
                      <a:lnTo>
                        <a:pt x="0" y="0"/>
                      </a:lnTo>
                      <a:lnTo>
                        <a:pt x="131" y="0"/>
                      </a:lnTo>
                    </a:path>
                  </a:pathLst>
                </a:custGeom>
                <a:noFill/>
                <a:ln w="12700" cap="rnd">
                  <a:solidFill>
                    <a:srgbClr val="808080"/>
                  </a:solidFill>
                  <a:round/>
                  <a:headEnd type="none" w="sm" len="sm"/>
                  <a:tailEnd type="none" w="sm" len="sm"/>
                </a:ln>
              </p:spPr>
              <p:txBody>
                <a:bodyPr/>
                <a:lstStyle/>
                <a:p>
                  <a:endParaRPr lang="en-US"/>
                </a:p>
              </p:txBody>
            </p:sp>
            <p:sp>
              <p:nvSpPr>
                <p:cNvPr id="3161" name="Line 96"/>
                <p:cNvSpPr>
                  <a:spLocks noChangeShapeType="1"/>
                </p:cNvSpPr>
                <p:nvPr/>
              </p:nvSpPr>
              <p:spPr bwMode="auto">
                <a:xfrm flipH="1">
                  <a:off x="4907" y="2811"/>
                  <a:ext cx="62" cy="62"/>
                </a:xfrm>
                <a:prstGeom prst="line">
                  <a:avLst/>
                </a:prstGeom>
                <a:noFill/>
                <a:ln w="12700">
                  <a:solidFill>
                    <a:srgbClr val="808080"/>
                  </a:solidFill>
                  <a:round/>
                  <a:headEnd type="none" w="sm" len="sm"/>
                  <a:tailEnd type="none" w="sm" len="sm"/>
                </a:ln>
              </p:spPr>
              <p:txBody>
                <a:bodyPr wrap="none" anchor="ctr"/>
                <a:lstStyle/>
                <a:p>
                  <a:endParaRPr lang="en-US"/>
                </a:p>
              </p:txBody>
            </p:sp>
            <p:sp>
              <p:nvSpPr>
                <p:cNvPr id="3162" name="Freeform 97"/>
                <p:cNvSpPr>
                  <a:spLocks/>
                </p:cNvSpPr>
                <p:nvPr/>
              </p:nvSpPr>
              <p:spPr bwMode="auto">
                <a:xfrm>
                  <a:off x="4854" y="2811"/>
                  <a:ext cx="79" cy="63"/>
                </a:xfrm>
                <a:custGeom>
                  <a:avLst/>
                  <a:gdLst>
                    <a:gd name="T0" fmla="*/ 0 w 79"/>
                    <a:gd name="T1" fmla="*/ 0 h 63"/>
                    <a:gd name="T2" fmla="*/ 20 w 79"/>
                    <a:gd name="T3" fmla="*/ 62 h 63"/>
                    <a:gd name="T4" fmla="*/ 78 w 79"/>
                    <a:gd name="T5" fmla="*/ 0 h 63"/>
                    <a:gd name="T6" fmla="*/ 0 60000 65536"/>
                    <a:gd name="T7" fmla="*/ 0 60000 65536"/>
                    <a:gd name="T8" fmla="*/ 0 60000 65536"/>
                    <a:gd name="T9" fmla="*/ 0 w 79"/>
                    <a:gd name="T10" fmla="*/ 0 h 63"/>
                    <a:gd name="T11" fmla="*/ 79 w 79"/>
                    <a:gd name="T12" fmla="*/ 63 h 63"/>
                  </a:gdLst>
                  <a:ahLst/>
                  <a:cxnLst>
                    <a:cxn ang="T6">
                      <a:pos x="T0" y="T1"/>
                    </a:cxn>
                    <a:cxn ang="T7">
                      <a:pos x="T2" y="T3"/>
                    </a:cxn>
                    <a:cxn ang="T8">
                      <a:pos x="T4" y="T5"/>
                    </a:cxn>
                  </a:cxnLst>
                  <a:rect l="T9" t="T10" r="T11" b="T12"/>
                  <a:pathLst>
                    <a:path w="79" h="63">
                      <a:moveTo>
                        <a:pt x="0" y="0"/>
                      </a:moveTo>
                      <a:lnTo>
                        <a:pt x="20" y="62"/>
                      </a:lnTo>
                      <a:lnTo>
                        <a:pt x="78" y="0"/>
                      </a:lnTo>
                    </a:path>
                  </a:pathLst>
                </a:custGeom>
                <a:noFill/>
                <a:ln w="12700" cap="rnd">
                  <a:solidFill>
                    <a:srgbClr val="808080"/>
                  </a:solidFill>
                  <a:round/>
                  <a:headEnd type="none" w="sm" len="sm"/>
                  <a:tailEnd type="none" w="sm" len="sm"/>
                </a:ln>
              </p:spPr>
              <p:txBody>
                <a:bodyPr/>
                <a:lstStyle/>
                <a:p>
                  <a:endParaRPr lang="en-US"/>
                </a:p>
              </p:txBody>
            </p:sp>
            <p:sp>
              <p:nvSpPr>
                <p:cNvPr id="3163" name="Freeform 98"/>
                <p:cNvSpPr>
                  <a:spLocks/>
                </p:cNvSpPr>
                <p:nvPr/>
              </p:nvSpPr>
              <p:spPr bwMode="auto">
                <a:xfrm>
                  <a:off x="5116" y="2091"/>
                  <a:ext cx="38" cy="1219"/>
                </a:xfrm>
                <a:custGeom>
                  <a:avLst/>
                  <a:gdLst>
                    <a:gd name="T0" fmla="*/ 37 w 38"/>
                    <a:gd name="T1" fmla="*/ 1218 h 1219"/>
                    <a:gd name="T2" fmla="*/ 0 w 38"/>
                    <a:gd name="T3" fmla="*/ 1218 h 1219"/>
                    <a:gd name="T4" fmla="*/ 0 w 38"/>
                    <a:gd name="T5" fmla="*/ 0 h 1219"/>
                    <a:gd name="T6" fmla="*/ 37 w 38"/>
                    <a:gd name="T7" fmla="*/ 0 h 1219"/>
                    <a:gd name="T8" fmla="*/ 37 w 38"/>
                    <a:gd name="T9" fmla="*/ 1218 h 1219"/>
                    <a:gd name="T10" fmla="*/ 0 60000 65536"/>
                    <a:gd name="T11" fmla="*/ 0 60000 65536"/>
                    <a:gd name="T12" fmla="*/ 0 60000 65536"/>
                    <a:gd name="T13" fmla="*/ 0 60000 65536"/>
                    <a:gd name="T14" fmla="*/ 0 60000 65536"/>
                    <a:gd name="T15" fmla="*/ 0 w 38"/>
                    <a:gd name="T16" fmla="*/ 0 h 1219"/>
                    <a:gd name="T17" fmla="*/ 38 w 38"/>
                    <a:gd name="T18" fmla="*/ 1219 h 1219"/>
                  </a:gdLst>
                  <a:ahLst/>
                  <a:cxnLst>
                    <a:cxn ang="T10">
                      <a:pos x="T0" y="T1"/>
                    </a:cxn>
                    <a:cxn ang="T11">
                      <a:pos x="T2" y="T3"/>
                    </a:cxn>
                    <a:cxn ang="T12">
                      <a:pos x="T4" y="T5"/>
                    </a:cxn>
                    <a:cxn ang="T13">
                      <a:pos x="T6" y="T7"/>
                    </a:cxn>
                    <a:cxn ang="T14">
                      <a:pos x="T8" y="T9"/>
                    </a:cxn>
                  </a:cxnLst>
                  <a:rect l="T15" t="T16" r="T17" b="T18"/>
                  <a:pathLst>
                    <a:path w="38" h="1219">
                      <a:moveTo>
                        <a:pt x="37" y="1218"/>
                      </a:moveTo>
                      <a:lnTo>
                        <a:pt x="0" y="1218"/>
                      </a:lnTo>
                      <a:lnTo>
                        <a:pt x="0" y="0"/>
                      </a:lnTo>
                      <a:lnTo>
                        <a:pt x="37" y="0"/>
                      </a:lnTo>
                      <a:lnTo>
                        <a:pt x="37" y="1218"/>
                      </a:lnTo>
                    </a:path>
                  </a:pathLst>
                </a:custGeom>
                <a:solidFill>
                  <a:srgbClr val="A0A0A0"/>
                </a:solidFill>
                <a:ln w="12700" cap="rnd">
                  <a:solidFill>
                    <a:srgbClr val="A0A0A0"/>
                  </a:solidFill>
                  <a:round/>
                  <a:headEnd/>
                  <a:tailEnd/>
                </a:ln>
              </p:spPr>
              <p:txBody>
                <a:bodyPr/>
                <a:lstStyle/>
                <a:p>
                  <a:endParaRPr lang="en-US"/>
                </a:p>
              </p:txBody>
            </p:sp>
            <p:sp>
              <p:nvSpPr>
                <p:cNvPr id="3164" name="Freeform 99"/>
                <p:cNvSpPr>
                  <a:spLocks/>
                </p:cNvSpPr>
                <p:nvPr/>
              </p:nvSpPr>
              <p:spPr bwMode="auto">
                <a:xfrm>
                  <a:off x="5162" y="2115"/>
                  <a:ext cx="17" cy="1138"/>
                </a:xfrm>
                <a:custGeom>
                  <a:avLst/>
                  <a:gdLst>
                    <a:gd name="T0" fmla="*/ 16 w 17"/>
                    <a:gd name="T1" fmla="*/ 1137 h 1138"/>
                    <a:gd name="T2" fmla="*/ 0 w 17"/>
                    <a:gd name="T3" fmla="*/ 1137 h 1138"/>
                    <a:gd name="T4" fmla="*/ 0 w 17"/>
                    <a:gd name="T5" fmla="*/ 0 h 1138"/>
                    <a:gd name="T6" fmla="*/ 16 w 17"/>
                    <a:gd name="T7" fmla="*/ 0 h 1138"/>
                    <a:gd name="T8" fmla="*/ 16 w 17"/>
                    <a:gd name="T9" fmla="*/ 1137 h 1138"/>
                    <a:gd name="T10" fmla="*/ 0 60000 65536"/>
                    <a:gd name="T11" fmla="*/ 0 60000 65536"/>
                    <a:gd name="T12" fmla="*/ 0 60000 65536"/>
                    <a:gd name="T13" fmla="*/ 0 60000 65536"/>
                    <a:gd name="T14" fmla="*/ 0 60000 65536"/>
                    <a:gd name="T15" fmla="*/ 0 w 17"/>
                    <a:gd name="T16" fmla="*/ 0 h 1138"/>
                    <a:gd name="T17" fmla="*/ 17 w 17"/>
                    <a:gd name="T18" fmla="*/ 1138 h 1138"/>
                  </a:gdLst>
                  <a:ahLst/>
                  <a:cxnLst>
                    <a:cxn ang="T10">
                      <a:pos x="T0" y="T1"/>
                    </a:cxn>
                    <a:cxn ang="T11">
                      <a:pos x="T2" y="T3"/>
                    </a:cxn>
                    <a:cxn ang="T12">
                      <a:pos x="T4" y="T5"/>
                    </a:cxn>
                    <a:cxn ang="T13">
                      <a:pos x="T6" y="T7"/>
                    </a:cxn>
                    <a:cxn ang="T14">
                      <a:pos x="T8" y="T9"/>
                    </a:cxn>
                  </a:cxnLst>
                  <a:rect l="T15" t="T16" r="T17" b="T18"/>
                  <a:pathLst>
                    <a:path w="17" h="1138">
                      <a:moveTo>
                        <a:pt x="16" y="1137"/>
                      </a:moveTo>
                      <a:lnTo>
                        <a:pt x="0" y="1137"/>
                      </a:lnTo>
                      <a:lnTo>
                        <a:pt x="0" y="0"/>
                      </a:lnTo>
                      <a:lnTo>
                        <a:pt x="16" y="0"/>
                      </a:lnTo>
                      <a:lnTo>
                        <a:pt x="16" y="1137"/>
                      </a:lnTo>
                    </a:path>
                  </a:pathLst>
                </a:custGeom>
                <a:solidFill>
                  <a:srgbClr val="80C070"/>
                </a:solidFill>
                <a:ln w="12700" cap="rnd">
                  <a:solidFill>
                    <a:srgbClr val="808080"/>
                  </a:solidFill>
                  <a:round/>
                  <a:headEnd/>
                  <a:tailEnd/>
                </a:ln>
              </p:spPr>
              <p:txBody>
                <a:bodyPr/>
                <a:lstStyle/>
                <a:p>
                  <a:endParaRPr lang="en-US"/>
                </a:p>
              </p:txBody>
            </p:sp>
            <p:sp>
              <p:nvSpPr>
                <p:cNvPr id="3165" name="Freeform 100"/>
                <p:cNvSpPr>
                  <a:spLocks/>
                </p:cNvSpPr>
                <p:nvPr/>
              </p:nvSpPr>
              <p:spPr bwMode="auto">
                <a:xfrm>
                  <a:off x="5180" y="2436"/>
                  <a:ext cx="22" cy="851"/>
                </a:xfrm>
                <a:custGeom>
                  <a:avLst/>
                  <a:gdLst>
                    <a:gd name="T0" fmla="*/ 21 w 22"/>
                    <a:gd name="T1" fmla="*/ 850 h 851"/>
                    <a:gd name="T2" fmla="*/ 0 w 22"/>
                    <a:gd name="T3" fmla="*/ 850 h 851"/>
                    <a:gd name="T4" fmla="*/ 0 w 22"/>
                    <a:gd name="T5" fmla="*/ 0 h 851"/>
                    <a:gd name="T6" fmla="*/ 21 w 22"/>
                    <a:gd name="T7" fmla="*/ 0 h 851"/>
                    <a:gd name="T8" fmla="*/ 21 w 22"/>
                    <a:gd name="T9" fmla="*/ 850 h 851"/>
                    <a:gd name="T10" fmla="*/ 0 60000 65536"/>
                    <a:gd name="T11" fmla="*/ 0 60000 65536"/>
                    <a:gd name="T12" fmla="*/ 0 60000 65536"/>
                    <a:gd name="T13" fmla="*/ 0 60000 65536"/>
                    <a:gd name="T14" fmla="*/ 0 60000 65536"/>
                    <a:gd name="T15" fmla="*/ 0 w 22"/>
                    <a:gd name="T16" fmla="*/ 0 h 851"/>
                    <a:gd name="T17" fmla="*/ 22 w 22"/>
                    <a:gd name="T18" fmla="*/ 851 h 851"/>
                  </a:gdLst>
                  <a:ahLst/>
                  <a:cxnLst>
                    <a:cxn ang="T10">
                      <a:pos x="T0" y="T1"/>
                    </a:cxn>
                    <a:cxn ang="T11">
                      <a:pos x="T2" y="T3"/>
                    </a:cxn>
                    <a:cxn ang="T12">
                      <a:pos x="T4" y="T5"/>
                    </a:cxn>
                    <a:cxn ang="T13">
                      <a:pos x="T6" y="T7"/>
                    </a:cxn>
                    <a:cxn ang="T14">
                      <a:pos x="T8" y="T9"/>
                    </a:cxn>
                  </a:cxnLst>
                  <a:rect l="T15" t="T16" r="T17" b="T18"/>
                  <a:pathLst>
                    <a:path w="22" h="851">
                      <a:moveTo>
                        <a:pt x="21" y="850"/>
                      </a:moveTo>
                      <a:lnTo>
                        <a:pt x="0" y="850"/>
                      </a:lnTo>
                      <a:lnTo>
                        <a:pt x="0" y="0"/>
                      </a:lnTo>
                      <a:lnTo>
                        <a:pt x="21" y="0"/>
                      </a:lnTo>
                      <a:lnTo>
                        <a:pt x="21" y="850"/>
                      </a:lnTo>
                    </a:path>
                  </a:pathLst>
                </a:custGeom>
                <a:solidFill>
                  <a:srgbClr val="C0C0C0"/>
                </a:solidFill>
                <a:ln w="12700" cap="rnd">
                  <a:solidFill>
                    <a:srgbClr val="C0C0C0"/>
                  </a:solidFill>
                  <a:round/>
                  <a:headEnd/>
                  <a:tailEnd/>
                </a:ln>
              </p:spPr>
              <p:txBody>
                <a:bodyPr/>
                <a:lstStyle/>
                <a:p>
                  <a:endParaRPr lang="en-US"/>
                </a:p>
              </p:txBody>
            </p:sp>
            <p:sp>
              <p:nvSpPr>
                <p:cNvPr id="3166" name="Freeform 101"/>
                <p:cNvSpPr>
                  <a:spLocks/>
                </p:cNvSpPr>
                <p:nvPr/>
              </p:nvSpPr>
              <p:spPr bwMode="auto">
                <a:xfrm>
                  <a:off x="5109" y="2059"/>
                  <a:ext cx="59" cy="57"/>
                </a:xfrm>
                <a:custGeom>
                  <a:avLst/>
                  <a:gdLst>
                    <a:gd name="T0" fmla="*/ 58 w 59"/>
                    <a:gd name="T1" fmla="*/ 56 h 57"/>
                    <a:gd name="T2" fmla="*/ 0 w 59"/>
                    <a:gd name="T3" fmla="*/ 56 h 57"/>
                    <a:gd name="T4" fmla="*/ 0 w 59"/>
                    <a:gd name="T5" fmla="*/ 0 h 57"/>
                    <a:gd name="T6" fmla="*/ 58 w 59"/>
                    <a:gd name="T7" fmla="*/ 0 h 57"/>
                    <a:gd name="T8" fmla="*/ 58 w 59"/>
                    <a:gd name="T9" fmla="*/ 56 h 57"/>
                    <a:gd name="T10" fmla="*/ 0 60000 65536"/>
                    <a:gd name="T11" fmla="*/ 0 60000 65536"/>
                    <a:gd name="T12" fmla="*/ 0 60000 65536"/>
                    <a:gd name="T13" fmla="*/ 0 60000 65536"/>
                    <a:gd name="T14" fmla="*/ 0 60000 65536"/>
                    <a:gd name="T15" fmla="*/ 0 w 59"/>
                    <a:gd name="T16" fmla="*/ 0 h 57"/>
                    <a:gd name="T17" fmla="*/ 59 w 59"/>
                    <a:gd name="T18" fmla="*/ 57 h 57"/>
                  </a:gdLst>
                  <a:ahLst/>
                  <a:cxnLst>
                    <a:cxn ang="T10">
                      <a:pos x="T0" y="T1"/>
                    </a:cxn>
                    <a:cxn ang="T11">
                      <a:pos x="T2" y="T3"/>
                    </a:cxn>
                    <a:cxn ang="T12">
                      <a:pos x="T4" y="T5"/>
                    </a:cxn>
                    <a:cxn ang="T13">
                      <a:pos x="T6" y="T7"/>
                    </a:cxn>
                    <a:cxn ang="T14">
                      <a:pos x="T8" y="T9"/>
                    </a:cxn>
                  </a:cxnLst>
                  <a:rect l="T15" t="T16" r="T17" b="T18"/>
                  <a:pathLst>
                    <a:path w="59" h="57">
                      <a:moveTo>
                        <a:pt x="58" y="56"/>
                      </a:moveTo>
                      <a:lnTo>
                        <a:pt x="0" y="56"/>
                      </a:lnTo>
                      <a:lnTo>
                        <a:pt x="0" y="0"/>
                      </a:lnTo>
                      <a:lnTo>
                        <a:pt x="58" y="0"/>
                      </a:lnTo>
                      <a:lnTo>
                        <a:pt x="58" y="56"/>
                      </a:lnTo>
                    </a:path>
                  </a:pathLst>
                </a:custGeom>
                <a:solidFill>
                  <a:srgbClr val="A0A0A0"/>
                </a:solidFill>
                <a:ln w="12700" cap="rnd">
                  <a:solidFill>
                    <a:srgbClr val="A0A0A0"/>
                  </a:solidFill>
                  <a:round/>
                  <a:headEnd/>
                  <a:tailEnd/>
                </a:ln>
              </p:spPr>
              <p:txBody>
                <a:bodyPr/>
                <a:lstStyle/>
                <a:p>
                  <a:endParaRPr lang="en-US"/>
                </a:p>
              </p:txBody>
            </p:sp>
            <p:sp>
              <p:nvSpPr>
                <p:cNvPr id="3167" name="Freeform 102"/>
                <p:cNvSpPr>
                  <a:spLocks/>
                </p:cNvSpPr>
                <p:nvPr/>
              </p:nvSpPr>
              <p:spPr bwMode="auto">
                <a:xfrm>
                  <a:off x="5104" y="2553"/>
                  <a:ext cx="64" cy="73"/>
                </a:xfrm>
                <a:custGeom>
                  <a:avLst/>
                  <a:gdLst>
                    <a:gd name="T0" fmla="*/ 63 w 64"/>
                    <a:gd name="T1" fmla="*/ 72 h 73"/>
                    <a:gd name="T2" fmla="*/ 0 w 64"/>
                    <a:gd name="T3" fmla="*/ 72 h 73"/>
                    <a:gd name="T4" fmla="*/ 0 w 64"/>
                    <a:gd name="T5" fmla="*/ 0 h 73"/>
                    <a:gd name="T6" fmla="*/ 63 w 64"/>
                    <a:gd name="T7" fmla="*/ 0 h 73"/>
                    <a:gd name="T8" fmla="*/ 63 w 64"/>
                    <a:gd name="T9" fmla="*/ 72 h 73"/>
                    <a:gd name="T10" fmla="*/ 0 60000 65536"/>
                    <a:gd name="T11" fmla="*/ 0 60000 65536"/>
                    <a:gd name="T12" fmla="*/ 0 60000 65536"/>
                    <a:gd name="T13" fmla="*/ 0 60000 65536"/>
                    <a:gd name="T14" fmla="*/ 0 60000 65536"/>
                    <a:gd name="T15" fmla="*/ 0 w 64"/>
                    <a:gd name="T16" fmla="*/ 0 h 73"/>
                    <a:gd name="T17" fmla="*/ 64 w 64"/>
                    <a:gd name="T18" fmla="*/ 73 h 73"/>
                  </a:gdLst>
                  <a:ahLst/>
                  <a:cxnLst>
                    <a:cxn ang="T10">
                      <a:pos x="T0" y="T1"/>
                    </a:cxn>
                    <a:cxn ang="T11">
                      <a:pos x="T2" y="T3"/>
                    </a:cxn>
                    <a:cxn ang="T12">
                      <a:pos x="T4" y="T5"/>
                    </a:cxn>
                    <a:cxn ang="T13">
                      <a:pos x="T6" y="T7"/>
                    </a:cxn>
                    <a:cxn ang="T14">
                      <a:pos x="T8" y="T9"/>
                    </a:cxn>
                  </a:cxnLst>
                  <a:rect l="T15" t="T16" r="T17" b="T18"/>
                  <a:pathLst>
                    <a:path w="64" h="73">
                      <a:moveTo>
                        <a:pt x="63" y="72"/>
                      </a:moveTo>
                      <a:lnTo>
                        <a:pt x="0" y="72"/>
                      </a:lnTo>
                      <a:lnTo>
                        <a:pt x="0" y="0"/>
                      </a:lnTo>
                      <a:lnTo>
                        <a:pt x="63" y="0"/>
                      </a:lnTo>
                      <a:lnTo>
                        <a:pt x="63" y="72"/>
                      </a:lnTo>
                    </a:path>
                  </a:pathLst>
                </a:custGeom>
                <a:solidFill>
                  <a:srgbClr val="A0A0A0"/>
                </a:solidFill>
                <a:ln w="12700" cap="rnd">
                  <a:solidFill>
                    <a:srgbClr val="A0A0A0"/>
                  </a:solidFill>
                  <a:round/>
                  <a:headEnd/>
                  <a:tailEnd/>
                </a:ln>
              </p:spPr>
              <p:txBody>
                <a:bodyPr/>
                <a:lstStyle/>
                <a:p>
                  <a:endParaRPr lang="en-US"/>
                </a:p>
              </p:txBody>
            </p:sp>
            <p:sp>
              <p:nvSpPr>
                <p:cNvPr id="3168" name="Freeform 103"/>
                <p:cNvSpPr>
                  <a:spLocks/>
                </p:cNvSpPr>
                <p:nvPr/>
              </p:nvSpPr>
              <p:spPr bwMode="auto">
                <a:xfrm>
                  <a:off x="5172" y="2591"/>
                  <a:ext cx="26" cy="29"/>
                </a:xfrm>
                <a:custGeom>
                  <a:avLst/>
                  <a:gdLst>
                    <a:gd name="T0" fmla="*/ 25 w 26"/>
                    <a:gd name="T1" fmla="*/ 28 h 29"/>
                    <a:gd name="T2" fmla="*/ 0 w 26"/>
                    <a:gd name="T3" fmla="*/ 28 h 29"/>
                    <a:gd name="T4" fmla="*/ 0 w 26"/>
                    <a:gd name="T5" fmla="*/ 0 h 29"/>
                    <a:gd name="T6" fmla="*/ 25 w 26"/>
                    <a:gd name="T7" fmla="*/ 0 h 29"/>
                    <a:gd name="T8" fmla="*/ 25 w 26"/>
                    <a:gd name="T9" fmla="*/ 28 h 29"/>
                    <a:gd name="T10" fmla="*/ 0 60000 65536"/>
                    <a:gd name="T11" fmla="*/ 0 60000 65536"/>
                    <a:gd name="T12" fmla="*/ 0 60000 65536"/>
                    <a:gd name="T13" fmla="*/ 0 60000 65536"/>
                    <a:gd name="T14" fmla="*/ 0 60000 65536"/>
                    <a:gd name="T15" fmla="*/ 0 w 26"/>
                    <a:gd name="T16" fmla="*/ 0 h 29"/>
                    <a:gd name="T17" fmla="*/ 26 w 26"/>
                    <a:gd name="T18" fmla="*/ 29 h 29"/>
                  </a:gdLst>
                  <a:ahLst/>
                  <a:cxnLst>
                    <a:cxn ang="T10">
                      <a:pos x="T0" y="T1"/>
                    </a:cxn>
                    <a:cxn ang="T11">
                      <a:pos x="T2" y="T3"/>
                    </a:cxn>
                    <a:cxn ang="T12">
                      <a:pos x="T4" y="T5"/>
                    </a:cxn>
                    <a:cxn ang="T13">
                      <a:pos x="T6" y="T7"/>
                    </a:cxn>
                    <a:cxn ang="T14">
                      <a:pos x="T8" y="T9"/>
                    </a:cxn>
                  </a:cxnLst>
                  <a:rect l="T15" t="T16" r="T17" b="T18"/>
                  <a:pathLst>
                    <a:path w="26" h="29">
                      <a:moveTo>
                        <a:pt x="25" y="28"/>
                      </a:moveTo>
                      <a:lnTo>
                        <a:pt x="0" y="28"/>
                      </a:lnTo>
                      <a:lnTo>
                        <a:pt x="0" y="0"/>
                      </a:lnTo>
                      <a:lnTo>
                        <a:pt x="25" y="0"/>
                      </a:lnTo>
                      <a:lnTo>
                        <a:pt x="25" y="28"/>
                      </a:lnTo>
                    </a:path>
                  </a:pathLst>
                </a:custGeom>
                <a:solidFill>
                  <a:srgbClr val="A0A0A0"/>
                </a:solidFill>
                <a:ln w="12700" cap="rnd">
                  <a:solidFill>
                    <a:srgbClr val="A0A0A0"/>
                  </a:solidFill>
                  <a:round/>
                  <a:headEnd/>
                  <a:tailEnd/>
                </a:ln>
              </p:spPr>
              <p:txBody>
                <a:bodyPr/>
                <a:lstStyle/>
                <a:p>
                  <a:endParaRPr lang="en-US"/>
                </a:p>
              </p:txBody>
            </p:sp>
            <p:sp>
              <p:nvSpPr>
                <p:cNvPr id="3169" name="Freeform 104"/>
                <p:cNvSpPr>
                  <a:spLocks/>
                </p:cNvSpPr>
                <p:nvPr/>
              </p:nvSpPr>
              <p:spPr bwMode="auto">
                <a:xfrm>
                  <a:off x="5156" y="2887"/>
                  <a:ext cx="25" cy="28"/>
                </a:xfrm>
                <a:custGeom>
                  <a:avLst/>
                  <a:gdLst>
                    <a:gd name="T0" fmla="*/ 24 w 25"/>
                    <a:gd name="T1" fmla="*/ 27 h 28"/>
                    <a:gd name="T2" fmla="*/ 0 w 25"/>
                    <a:gd name="T3" fmla="*/ 27 h 28"/>
                    <a:gd name="T4" fmla="*/ 0 w 25"/>
                    <a:gd name="T5" fmla="*/ 0 h 28"/>
                    <a:gd name="T6" fmla="*/ 24 w 25"/>
                    <a:gd name="T7" fmla="*/ 0 h 28"/>
                    <a:gd name="T8" fmla="*/ 24 w 25"/>
                    <a:gd name="T9" fmla="*/ 27 h 28"/>
                    <a:gd name="T10" fmla="*/ 0 60000 65536"/>
                    <a:gd name="T11" fmla="*/ 0 60000 65536"/>
                    <a:gd name="T12" fmla="*/ 0 60000 65536"/>
                    <a:gd name="T13" fmla="*/ 0 60000 65536"/>
                    <a:gd name="T14" fmla="*/ 0 60000 65536"/>
                    <a:gd name="T15" fmla="*/ 0 w 25"/>
                    <a:gd name="T16" fmla="*/ 0 h 28"/>
                    <a:gd name="T17" fmla="*/ 25 w 25"/>
                    <a:gd name="T18" fmla="*/ 28 h 28"/>
                  </a:gdLst>
                  <a:ahLst/>
                  <a:cxnLst>
                    <a:cxn ang="T10">
                      <a:pos x="T0" y="T1"/>
                    </a:cxn>
                    <a:cxn ang="T11">
                      <a:pos x="T2" y="T3"/>
                    </a:cxn>
                    <a:cxn ang="T12">
                      <a:pos x="T4" y="T5"/>
                    </a:cxn>
                    <a:cxn ang="T13">
                      <a:pos x="T6" y="T7"/>
                    </a:cxn>
                    <a:cxn ang="T14">
                      <a:pos x="T8" y="T9"/>
                    </a:cxn>
                  </a:cxnLst>
                  <a:rect l="T15" t="T16" r="T17" b="T18"/>
                  <a:pathLst>
                    <a:path w="25" h="28">
                      <a:moveTo>
                        <a:pt x="24" y="27"/>
                      </a:moveTo>
                      <a:lnTo>
                        <a:pt x="0" y="27"/>
                      </a:lnTo>
                      <a:lnTo>
                        <a:pt x="0" y="0"/>
                      </a:lnTo>
                      <a:lnTo>
                        <a:pt x="24" y="0"/>
                      </a:lnTo>
                      <a:lnTo>
                        <a:pt x="24" y="27"/>
                      </a:lnTo>
                    </a:path>
                  </a:pathLst>
                </a:custGeom>
                <a:solidFill>
                  <a:srgbClr val="A0A0A0"/>
                </a:solidFill>
                <a:ln w="12700" cap="rnd">
                  <a:solidFill>
                    <a:srgbClr val="A0A0A0"/>
                  </a:solidFill>
                  <a:round/>
                  <a:headEnd/>
                  <a:tailEnd/>
                </a:ln>
              </p:spPr>
              <p:txBody>
                <a:bodyPr/>
                <a:lstStyle/>
                <a:p>
                  <a:endParaRPr lang="en-US"/>
                </a:p>
              </p:txBody>
            </p:sp>
            <p:sp>
              <p:nvSpPr>
                <p:cNvPr id="3170" name="Freeform 105"/>
                <p:cNvSpPr>
                  <a:spLocks/>
                </p:cNvSpPr>
                <p:nvPr/>
              </p:nvSpPr>
              <p:spPr bwMode="auto">
                <a:xfrm>
                  <a:off x="5085" y="2704"/>
                  <a:ext cx="25" cy="549"/>
                </a:xfrm>
                <a:custGeom>
                  <a:avLst/>
                  <a:gdLst>
                    <a:gd name="T0" fmla="*/ 24 w 25"/>
                    <a:gd name="T1" fmla="*/ 548 h 549"/>
                    <a:gd name="T2" fmla="*/ 0 w 25"/>
                    <a:gd name="T3" fmla="*/ 548 h 549"/>
                    <a:gd name="T4" fmla="*/ 0 w 25"/>
                    <a:gd name="T5" fmla="*/ 0 h 549"/>
                    <a:gd name="T6" fmla="*/ 24 w 25"/>
                    <a:gd name="T7" fmla="*/ 0 h 549"/>
                    <a:gd name="T8" fmla="*/ 24 w 25"/>
                    <a:gd name="T9" fmla="*/ 548 h 549"/>
                    <a:gd name="T10" fmla="*/ 0 60000 65536"/>
                    <a:gd name="T11" fmla="*/ 0 60000 65536"/>
                    <a:gd name="T12" fmla="*/ 0 60000 65536"/>
                    <a:gd name="T13" fmla="*/ 0 60000 65536"/>
                    <a:gd name="T14" fmla="*/ 0 60000 65536"/>
                    <a:gd name="T15" fmla="*/ 0 w 25"/>
                    <a:gd name="T16" fmla="*/ 0 h 549"/>
                    <a:gd name="T17" fmla="*/ 25 w 25"/>
                    <a:gd name="T18" fmla="*/ 549 h 549"/>
                  </a:gdLst>
                  <a:ahLst/>
                  <a:cxnLst>
                    <a:cxn ang="T10">
                      <a:pos x="T0" y="T1"/>
                    </a:cxn>
                    <a:cxn ang="T11">
                      <a:pos x="T2" y="T3"/>
                    </a:cxn>
                    <a:cxn ang="T12">
                      <a:pos x="T4" y="T5"/>
                    </a:cxn>
                    <a:cxn ang="T13">
                      <a:pos x="T6" y="T7"/>
                    </a:cxn>
                    <a:cxn ang="T14">
                      <a:pos x="T8" y="T9"/>
                    </a:cxn>
                  </a:cxnLst>
                  <a:rect l="T15" t="T16" r="T17" b="T18"/>
                  <a:pathLst>
                    <a:path w="25" h="549">
                      <a:moveTo>
                        <a:pt x="24" y="548"/>
                      </a:moveTo>
                      <a:lnTo>
                        <a:pt x="0" y="548"/>
                      </a:lnTo>
                      <a:lnTo>
                        <a:pt x="0" y="0"/>
                      </a:lnTo>
                      <a:lnTo>
                        <a:pt x="24" y="0"/>
                      </a:lnTo>
                      <a:lnTo>
                        <a:pt x="24" y="548"/>
                      </a:lnTo>
                    </a:path>
                  </a:pathLst>
                </a:custGeom>
                <a:solidFill>
                  <a:srgbClr val="C0C0C0"/>
                </a:solidFill>
                <a:ln w="12700" cap="rnd">
                  <a:solidFill>
                    <a:srgbClr val="C0C0C0"/>
                  </a:solidFill>
                  <a:round/>
                  <a:headEnd/>
                  <a:tailEnd/>
                </a:ln>
              </p:spPr>
              <p:txBody>
                <a:bodyPr/>
                <a:lstStyle/>
                <a:p>
                  <a:endParaRPr lang="en-US"/>
                </a:p>
              </p:txBody>
            </p:sp>
            <p:sp>
              <p:nvSpPr>
                <p:cNvPr id="3171" name="Freeform 106"/>
                <p:cNvSpPr>
                  <a:spLocks/>
                </p:cNvSpPr>
                <p:nvPr/>
              </p:nvSpPr>
              <p:spPr bwMode="auto">
                <a:xfrm>
                  <a:off x="5080" y="2704"/>
                  <a:ext cx="35" cy="40"/>
                </a:xfrm>
                <a:custGeom>
                  <a:avLst/>
                  <a:gdLst>
                    <a:gd name="T0" fmla="*/ 34 w 35"/>
                    <a:gd name="T1" fmla="*/ 39 h 40"/>
                    <a:gd name="T2" fmla="*/ 0 w 35"/>
                    <a:gd name="T3" fmla="*/ 39 h 40"/>
                    <a:gd name="T4" fmla="*/ 0 w 35"/>
                    <a:gd name="T5" fmla="*/ 0 h 40"/>
                    <a:gd name="T6" fmla="*/ 34 w 35"/>
                    <a:gd name="T7" fmla="*/ 0 h 40"/>
                    <a:gd name="T8" fmla="*/ 34 w 35"/>
                    <a:gd name="T9" fmla="*/ 39 h 40"/>
                    <a:gd name="T10" fmla="*/ 0 60000 65536"/>
                    <a:gd name="T11" fmla="*/ 0 60000 65536"/>
                    <a:gd name="T12" fmla="*/ 0 60000 65536"/>
                    <a:gd name="T13" fmla="*/ 0 60000 65536"/>
                    <a:gd name="T14" fmla="*/ 0 60000 65536"/>
                    <a:gd name="T15" fmla="*/ 0 w 35"/>
                    <a:gd name="T16" fmla="*/ 0 h 40"/>
                    <a:gd name="T17" fmla="*/ 35 w 35"/>
                    <a:gd name="T18" fmla="*/ 40 h 40"/>
                  </a:gdLst>
                  <a:ahLst/>
                  <a:cxnLst>
                    <a:cxn ang="T10">
                      <a:pos x="T0" y="T1"/>
                    </a:cxn>
                    <a:cxn ang="T11">
                      <a:pos x="T2" y="T3"/>
                    </a:cxn>
                    <a:cxn ang="T12">
                      <a:pos x="T4" y="T5"/>
                    </a:cxn>
                    <a:cxn ang="T13">
                      <a:pos x="T6" y="T7"/>
                    </a:cxn>
                    <a:cxn ang="T14">
                      <a:pos x="T8" y="T9"/>
                    </a:cxn>
                  </a:cxnLst>
                  <a:rect l="T15" t="T16" r="T17" b="T18"/>
                  <a:pathLst>
                    <a:path w="35" h="40">
                      <a:moveTo>
                        <a:pt x="34" y="39"/>
                      </a:moveTo>
                      <a:lnTo>
                        <a:pt x="0" y="39"/>
                      </a:lnTo>
                      <a:lnTo>
                        <a:pt x="0" y="0"/>
                      </a:lnTo>
                      <a:lnTo>
                        <a:pt x="34" y="0"/>
                      </a:lnTo>
                      <a:lnTo>
                        <a:pt x="34" y="39"/>
                      </a:lnTo>
                    </a:path>
                  </a:pathLst>
                </a:custGeom>
                <a:solidFill>
                  <a:srgbClr val="A0A0A0"/>
                </a:solidFill>
                <a:ln w="12700" cap="rnd">
                  <a:solidFill>
                    <a:srgbClr val="A0A0A0"/>
                  </a:solidFill>
                  <a:round/>
                  <a:headEnd/>
                  <a:tailEnd/>
                </a:ln>
              </p:spPr>
              <p:txBody>
                <a:bodyPr/>
                <a:lstStyle/>
                <a:p>
                  <a:endParaRPr lang="en-US"/>
                </a:p>
              </p:txBody>
            </p:sp>
            <p:sp>
              <p:nvSpPr>
                <p:cNvPr id="3172" name="Freeform 107"/>
                <p:cNvSpPr>
                  <a:spLocks/>
                </p:cNvSpPr>
                <p:nvPr/>
              </p:nvSpPr>
              <p:spPr bwMode="auto">
                <a:xfrm>
                  <a:off x="5080" y="2951"/>
                  <a:ext cx="35" cy="42"/>
                </a:xfrm>
                <a:custGeom>
                  <a:avLst/>
                  <a:gdLst>
                    <a:gd name="T0" fmla="*/ 34 w 35"/>
                    <a:gd name="T1" fmla="*/ 41 h 42"/>
                    <a:gd name="T2" fmla="*/ 0 w 35"/>
                    <a:gd name="T3" fmla="*/ 41 h 42"/>
                    <a:gd name="T4" fmla="*/ 0 w 35"/>
                    <a:gd name="T5" fmla="*/ 0 h 42"/>
                    <a:gd name="T6" fmla="*/ 34 w 35"/>
                    <a:gd name="T7" fmla="*/ 0 h 42"/>
                    <a:gd name="T8" fmla="*/ 34 w 35"/>
                    <a:gd name="T9" fmla="*/ 41 h 42"/>
                    <a:gd name="T10" fmla="*/ 0 60000 65536"/>
                    <a:gd name="T11" fmla="*/ 0 60000 65536"/>
                    <a:gd name="T12" fmla="*/ 0 60000 65536"/>
                    <a:gd name="T13" fmla="*/ 0 60000 65536"/>
                    <a:gd name="T14" fmla="*/ 0 60000 65536"/>
                    <a:gd name="T15" fmla="*/ 0 w 35"/>
                    <a:gd name="T16" fmla="*/ 0 h 42"/>
                    <a:gd name="T17" fmla="*/ 35 w 35"/>
                    <a:gd name="T18" fmla="*/ 42 h 42"/>
                  </a:gdLst>
                  <a:ahLst/>
                  <a:cxnLst>
                    <a:cxn ang="T10">
                      <a:pos x="T0" y="T1"/>
                    </a:cxn>
                    <a:cxn ang="T11">
                      <a:pos x="T2" y="T3"/>
                    </a:cxn>
                    <a:cxn ang="T12">
                      <a:pos x="T4" y="T5"/>
                    </a:cxn>
                    <a:cxn ang="T13">
                      <a:pos x="T6" y="T7"/>
                    </a:cxn>
                    <a:cxn ang="T14">
                      <a:pos x="T8" y="T9"/>
                    </a:cxn>
                  </a:cxnLst>
                  <a:rect l="T15" t="T16" r="T17" b="T18"/>
                  <a:pathLst>
                    <a:path w="35" h="42">
                      <a:moveTo>
                        <a:pt x="34" y="41"/>
                      </a:moveTo>
                      <a:lnTo>
                        <a:pt x="0" y="41"/>
                      </a:lnTo>
                      <a:lnTo>
                        <a:pt x="0" y="0"/>
                      </a:lnTo>
                      <a:lnTo>
                        <a:pt x="34" y="0"/>
                      </a:lnTo>
                      <a:lnTo>
                        <a:pt x="34" y="41"/>
                      </a:lnTo>
                    </a:path>
                  </a:pathLst>
                </a:custGeom>
                <a:solidFill>
                  <a:srgbClr val="A0A0A0"/>
                </a:solidFill>
                <a:ln w="12700" cap="rnd">
                  <a:solidFill>
                    <a:srgbClr val="A0A0A0"/>
                  </a:solidFill>
                  <a:round/>
                  <a:headEnd/>
                  <a:tailEnd/>
                </a:ln>
              </p:spPr>
              <p:txBody>
                <a:bodyPr/>
                <a:lstStyle/>
                <a:p>
                  <a:endParaRPr lang="en-US"/>
                </a:p>
              </p:txBody>
            </p:sp>
            <p:sp>
              <p:nvSpPr>
                <p:cNvPr id="3173" name="Freeform 108"/>
                <p:cNvSpPr>
                  <a:spLocks/>
                </p:cNvSpPr>
                <p:nvPr/>
              </p:nvSpPr>
              <p:spPr bwMode="auto">
                <a:xfrm>
                  <a:off x="5084" y="1999"/>
                  <a:ext cx="84" cy="61"/>
                </a:xfrm>
                <a:custGeom>
                  <a:avLst/>
                  <a:gdLst>
                    <a:gd name="T0" fmla="*/ 83 w 84"/>
                    <a:gd name="T1" fmla="*/ 60 h 61"/>
                    <a:gd name="T2" fmla="*/ 83 w 84"/>
                    <a:gd name="T3" fmla="*/ 0 h 61"/>
                    <a:gd name="T4" fmla="*/ 0 w 84"/>
                    <a:gd name="T5" fmla="*/ 0 h 61"/>
                    <a:gd name="T6" fmla="*/ 26 w 84"/>
                    <a:gd name="T7" fmla="*/ 60 h 61"/>
                    <a:gd name="T8" fmla="*/ 0 60000 65536"/>
                    <a:gd name="T9" fmla="*/ 0 60000 65536"/>
                    <a:gd name="T10" fmla="*/ 0 60000 65536"/>
                    <a:gd name="T11" fmla="*/ 0 60000 65536"/>
                    <a:gd name="T12" fmla="*/ 0 w 84"/>
                    <a:gd name="T13" fmla="*/ 0 h 61"/>
                    <a:gd name="T14" fmla="*/ 84 w 84"/>
                    <a:gd name="T15" fmla="*/ 61 h 61"/>
                  </a:gdLst>
                  <a:ahLst/>
                  <a:cxnLst>
                    <a:cxn ang="T8">
                      <a:pos x="T0" y="T1"/>
                    </a:cxn>
                    <a:cxn ang="T9">
                      <a:pos x="T2" y="T3"/>
                    </a:cxn>
                    <a:cxn ang="T10">
                      <a:pos x="T4" y="T5"/>
                    </a:cxn>
                    <a:cxn ang="T11">
                      <a:pos x="T6" y="T7"/>
                    </a:cxn>
                  </a:cxnLst>
                  <a:rect l="T12" t="T13" r="T14" b="T15"/>
                  <a:pathLst>
                    <a:path w="84" h="61">
                      <a:moveTo>
                        <a:pt x="83" y="60"/>
                      </a:moveTo>
                      <a:lnTo>
                        <a:pt x="83" y="0"/>
                      </a:lnTo>
                      <a:lnTo>
                        <a:pt x="0" y="0"/>
                      </a:lnTo>
                      <a:lnTo>
                        <a:pt x="26" y="60"/>
                      </a:lnTo>
                    </a:path>
                  </a:pathLst>
                </a:custGeom>
                <a:noFill/>
                <a:ln w="12700" cap="rnd">
                  <a:solidFill>
                    <a:srgbClr val="808080"/>
                  </a:solidFill>
                  <a:round/>
                  <a:headEnd type="none" w="sm" len="sm"/>
                  <a:tailEnd type="none" w="sm" len="sm"/>
                </a:ln>
              </p:spPr>
              <p:txBody>
                <a:bodyPr/>
                <a:lstStyle/>
                <a:p>
                  <a:endParaRPr lang="en-US"/>
                </a:p>
              </p:txBody>
            </p:sp>
            <p:sp>
              <p:nvSpPr>
                <p:cNvPr id="3174" name="Freeform 109"/>
                <p:cNvSpPr>
                  <a:spLocks/>
                </p:cNvSpPr>
                <p:nvPr/>
              </p:nvSpPr>
              <p:spPr bwMode="auto">
                <a:xfrm>
                  <a:off x="5135" y="2008"/>
                  <a:ext cx="32" cy="53"/>
                </a:xfrm>
                <a:custGeom>
                  <a:avLst/>
                  <a:gdLst>
                    <a:gd name="T0" fmla="*/ 31 w 32"/>
                    <a:gd name="T1" fmla="*/ 52 h 53"/>
                    <a:gd name="T2" fmla="*/ 14 w 32"/>
                    <a:gd name="T3" fmla="*/ 0 h 53"/>
                    <a:gd name="T4" fmla="*/ 0 w 32"/>
                    <a:gd name="T5" fmla="*/ 48 h 53"/>
                    <a:gd name="T6" fmla="*/ 0 60000 65536"/>
                    <a:gd name="T7" fmla="*/ 0 60000 65536"/>
                    <a:gd name="T8" fmla="*/ 0 60000 65536"/>
                    <a:gd name="T9" fmla="*/ 0 w 32"/>
                    <a:gd name="T10" fmla="*/ 0 h 53"/>
                    <a:gd name="T11" fmla="*/ 32 w 32"/>
                    <a:gd name="T12" fmla="*/ 53 h 53"/>
                  </a:gdLst>
                  <a:ahLst/>
                  <a:cxnLst>
                    <a:cxn ang="T6">
                      <a:pos x="T0" y="T1"/>
                    </a:cxn>
                    <a:cxn ang="T7">
                      <a:pos x="T2" y="T3"/>
                    </a:cxn>
                    <a:cxn ang="T8">
                      <a:pos x="T4" y="T5"/>
                    </a:cxn>
                  </a:cxnLst>
                  <a:rect l="T9" t="T10" r="T11" b="T12"/>
                  <a:pathLst>
                    <a:path w="32" h="53">
                      <a:moveTo>
                        <a:pt x="31" y="52"/>
                      </a:moveTo>
                      <a:lnTo>
                        <a:pt x="14" y="0"/>
                      </a:lnTo>
                      <a:lnTo>
                        <a:pt x="0" y="48"/>
                      </a:lnTo>
                    </a:path>
                  </a:pathLst>
                </a:custGeom>
                <a:noFill/>
                <a:ln w="12700" cap="rnd">
                  <a:solidFill>
                    <a:srgbClr val="808080"/>
                  </a:solidFill>
                  <a:round/>
                  <a:headEnd type="none" w="sm" len="sm"/>
                  <a:tailEnd type="none" w="sm" len="sm"/>
                </a:ln>
              </p:spPr>
              <p:txBody>
                <a:bodyPr/>
                <a:lstStyle/>
                <a:p>
                  <a:endParaRPr lang="en-US"/>
                </a:p>
              </p:txBody>
            </p:sp>
            <p:sp>
              <p:nvSpPr>
                <p:cNvPr id="3175" name="Line 110"/>
                <p:cNvSpPr>
                  <a:spLocks noChangeShapeType="1"/>
                </p:cNvSpPr>
                <p:nvPr/>
              </p:nvSpPr>
              <p:spPr bwMode="auto">
                <a:xfrm flipH="1">
                  <a:off x="5087" y="2008"/>
                  <a:ext cx="80" cy="0"/>
                </a:xfrm>
                <a:prstGeom prst="line">
                  <a:avLst/>
                </a:prstGeom>
                <a:noFill/>
                <a:ln w="12700">
                  <a:solidFill>
                    <a:srgbClr val="808080"/>
                  </a:solidFill>
                  <a:round/>
                  <a:headEnd type="none" w="sm" len="sm"/>
                  <a:tailEnd type="none" w="sm" len="sm"/>
                </a:ln>
              </p:spPr>
              <p:txBody>
                <a:bodyPr wrap="none" anchor="ctr"/>
                <a:lstStyle/>
                <a:p>
                  <a:endParaRPr lang="en-US"/>
                </a:p>
              </p:txBody>
            </p:sp>
            <p:sp>
              <p:nvSpPr>
                <p:cNvPr id="3176" name="Freeform 111"/>
                <p:cNvSpPr>
                  <a:spLocks/>
                </p:cNvSpPr>
                <p:nvPr/>
              </p:nvSpPr>
              <p:spPr bwMode="auto">
                <a:xfrm>
                  <a:off x="5109" y="2008"/>
                  <a:ext cx="27" cy="51"/>
                </a:xfrm>
                <a:custGeom>
                  <a:avLst/>
                  <a:gdLst>
                    <a:gd name="T0" fmla="*/ 26 w 27"/>
                    <a:gd name="T1" fmla="*/ 50 h 51"/>
                    <a:gd name="T2" fmla="*/ 0 w 27"/>
                    <a:gd name="T3" fmla="*/ 0 h 51"/>
                    <a:gd name="T4" fmla="*/ 0 w 27"/>
                    <a:gd name="T5" fmla="*/ 50 h 51"/>
                    <a:gd name="T6" fmla="*/ 0 60000 65536"/>
                    <a:gd name="T7" fmla="*/ 0 60000 65536"/>
                    <a:gd name="T8" fmla="*/ 0 60000 65536"/>
                    <a:gd name="T9" fmla="*/ 0 w 27"/>
                    <a:gd name="T10" fmla="*/ 0 h 51"/>
                    <a:gd name="T11" fmla="*/ 27 w 27"/>
                    <a:gd name="T12" fmla="*/ 51 h 51"/>
                  </a:gdLst>
                  <a:ahLst/>
                  <a:cxnLst>
                    <a:cxn ang="T6">
                      <a:pos x="T0" y="T1"/>
                    </a:cxn>
                    <a:cxn ang="T7">
                      <a:pos x="T2" y="T3"/>
                    </a:cxn>
                    <a:cxn ang="T8">
                      <a:pos x="T4" y="T5"/>
                    </a:cxn>
                  </a:cxnLst>
                  <a:rect l="T9" t="T10" r="T11" b="T12"/>
                  <a:pathLst>
                    <a:path w="27" h="51">
                      <a:moveTo>
                        <a:pt x="26" y="50"/>
                      </a:moveTo>
                      <a:lnTo>
                        <a:pt x="0" y="0"/>
                      </a:lnTo>
                      <a:lnTo>
                        <a:pt x="0" y="50"/>
                      </a:lnTo>
                    </a:path>
                  </a:pathLst>
                </a:custGeom>
                <a:noFill/>
                <a:ln w="12700" cap="rnd">
                  <a:solidFill>
                    <a:srgbClr val="808080"/>
                  </a:solidFill>
                  <a:round/>
                  <a:headEnd type="none" w="sm" len="sm"/>
                  <a:tailEnd type="none" w="sm" len="sm"/>
                </a:ln>
              </p:spPr>
              <p:txBody>
                <a:bodyPr/>
                <a:lstStyle/>
                <a:p>
                  <a:endParaRPr lang="en-US"/>
                </a:p>
              </p:txBody>
            </p:sp>
            <p:sp>
              <p:nvSpPr>
                <p:cNvPr id="3177" name="Freeform 112"/>
                <p:cNvSpPr>
                  <a:spLocks/>
                </p:cNvSpPr>
                <p:nvPr/>
              </p:nvSpPr>
              <p:spPr bwMode="auto">
                <a:xfrm>
                  <a:off x="5138" y="2028"/>
                  <a:ext cx="30" cy="32"/>
                </a:xfrm>
                <a:custGeom>
                  <a:avLst/>
                  <a:gdLst>
                    <a:gd name="T0" fmla="*/ 29 w 30"/>
                    <a:gd name="T1" fmla="*/ 28 h 32"/>
                    <a:gd name="T2" fmla="*/ 15 w 30"/>
                    <a:gd name="T3" fmla="*/ 0 h 32"/>
                    <a:gd name="T4" fmla="*/ 0 w 30"/>
                    <a:gd name="T5" fmla="*/ 31 h 32"/>
                    <a:gd name="T6" fmla="*/ 4 w 30"/>
                    <a:gd name="T7" fmla="*/ 30 h 32"/>
                    <a:gd name="T8" fmla="*/ 15 w 30"/>
                    <a:gd name="T9" fmla="*/ 10 h 32"/>
                    <a:gd name="T10" fmla="*/ 24 w 30"/>
                    <a:gd name="T11" fmla="*/ 31 h 32"/>
                    <a:gd name="T12" fmla="*/ 29 w 30"/>
                    <a:gd name="T13" fmla="*/ 28 h 32"/>
                    <a:gd name="T14" fmla="*/ 0 60000 65536"/>
                    <a:gd name="T15" fmla="*/ 0 60000 65536"/>
                    <a:gd name="T16" fmla="*/ 0 60000 65536"/>
                    <a:gd name="T17" fmla="*/ 0 60000 65536"/>
                    <a:gd name="T18" fmla="*/ 0 60000 65536"/>
                    <a:gd name="T19" fmla="*/ 0 60000 65536"/>
                    <a:gd name="T20" fmla="*/ 0 60000 65536"/>
                    <a:gd name="T21" fmla="*/ 0 w 30"/>
                    <a:gd name="T22" fmla="*/ 0 h 32"/>
                    <a:gd name="T23" fmla="*/ 30 w 30"/>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2">
                      <a:moveTo>
                        <a:pt x="29" y="28"/>
                      </a:moveTo>
                      <a:lnTo>
                        <a:pt x="15" y="0"/>
                      </a:lnTo>
                      <a:lnTo>
                        <a:pt x="0" y="31"/>
                      </a:lnTo>
                      <a:lnTo>
                        <a:pt x="4" y="30"/>
                      </a:lnTo>
                      <a:lnTo>
                        <a:pt x="15" y="10"/>
                      </a:lnTo>
                      <a:lnTo>
                        <a:pt x="24" y="31"/>
                      </a:lnTo>
                      <a:lnTo>
                        <a:pt x="29" y="28"/>
                      </a:lnTo>
                    </a:path>
                  </a:pathLst>
                </a:custGeom>
                <a:solidFill>
                  <a:srgbClr val="C0C080"/>
                </a:solidFill>
                <a:ln w="12700" cap="rnd">
                  <a:solidFill>
                    <a:srgbClr val="A0A0A0"/>
                  </a:solidFill>
                  <a:round/>
                  <a:headEnd/>
                  <a:tailEnd/>
                </a:ln>
              </p:spPr>
              <p:txBody>
                <a:bodyPr/>
                <a:lstStyle/>
                <a:p>
                  <a:endParaRPr lang="en-US"/>
                </a:p>
              </p:txBody>
            </p:sp>
            <p:sp>
              <p:nvSpPr>
                <p:cNvPr id="3178" name="Freeform 113"/>
                <p:cNvSpPr>
                  <a:spLocks/>
                </p:cNvSpPr>
                <p:nvPr/>
              </p:nvSpPr>
              <p:spPr bwMode="auto">
                <a:xfrm>
                  <a:off x="5176" y="2417"/>
                  <a:ext cx="23" cy="466"/>
                </a:xfrm>
                <a:custGeom>
                  <a:avLst/>
                  <a:gdLst>
                    <a:gd name="T0" fmla="*/ 22 w 23"/>
                    <a:gd name="T1" fmla="*/ 22 h 466"/>
                    <a:gd name="T2" fmla="*/ 22 w 23"/>
                    <a:gd name="T3" fmla="*/ 0 h 466"/>
                    <a:gd name="T4" fmla="*/ 0 w 23"/>
                    <a:gd name="T5" fmla="*/ 0 h 466"/>
                    <a:gd name="T6" fmla="*/ 0 w 23"/>
                    <a:gd name="T7" fmla="*/ 191 h 466"/>
                    <a:gd name="T8" fmla="*/ 0 w 23"/>
                    <a:gd name="T9" fmla="*/ 465 h 466"/>
                    <a:gd name="T10" fmla="*/ 0 60000 65536"/>
                    <a:gd name="T11" fmla="*/ 0 60000 65536"/>
                    <a:gd name="T12" fmla="*/ 0 60000 65536"/>
                    <a:gd name="T13" fmla="*/ 0 60000 65536"/>
                    <a:gd name="T14" fmla="*/ 0 60000 65536"/>
                    <a:gd name="T15" fmla="*/ 0 w 23"/>
                    <a:gd name="T16" fmla="*/ 0 h 466"/>
                    <a:gd name="T17" fmla="*/ 23 w 23"/>
                    <a:gd name="T18" fmla="*/ 466 h 466"/>
                  </a:gdLst>
                  <a:ahLst/>
                  <a:cxnLst>
                    <a:cxn ang="T10">
                      <a:pos x="T0" y="T1"/>
                    </a:cxn>
                    <a:cxn ang="T11">
                      <a:pos x="T2" y="T3"/>
                    </a:cxn>
                    <a:cxn ang="T12">
                      <a:pos x="T4" y="T5"/>
                    </a:cxn>
                    <a:cxn ang="T13">
                      <a:pos x="T6" y="T7"/>
                    </a:cxn>
                    <a:cxn ang="T14">
                      <a:pos x="T8" y="T9"/>
                    </a:cxn>
                  </a:cxnLst>
                  <a:rect l="T15" t="T16" r="T17" b="T18"/>
                  <a:pathLst>
                    <a:path w="23" h="466">
                      <a:moveTo>
                        <a:pt x="22" y="22"/>
                      </a:moveTo>
                      <a:lnTo>
                        <a:pt x="22" y="0"/>
                      </a:lnTo>
                      <a:lnTo>
                        <a:pt x="0" y="0"/>
                      </a:lnTo>
                      <a:lnTo>
                        <a:pt x="0" y="191"/>
                      </a:lnTo>
                      <a:lnTo>
                        <a:pt x="0" y="465"/>
                      </a:lnTo>
                    </a:path>
                  </a:pathLst>
                </a:custGeom>
                <a:noFill/>
                <a:ln w="12700" cap="rnd">
                  <a:solidFill>
                    <a:srgbClr val="A0A0A0"/>
                  </a:solidFill>
                  <a:round/>
                  <a:headEnd type="none" w="sm" len="sm"/>
                  <a:tailEnd type="none" w="sm" len="sm"/>
                </a:ln>
              </p:spPr>
              <p:txBody>
                <a:bodyPr/>
                <a:lstStyle/>
                <a:p>
                  <a:endParaRPr lang="en-US"/>
                </a:p>
              </p:txBody>
            </p:sp>
            <p:sp>
              <p:nvSpPr>
                <p:cNvPr id="3179" name="Line 114"/>
                <p:cNvSpPr>
                  <a:spLocks noChangeShapeType="1"/>
                </p:cNvSpPr>
                <p:nvPr/>
              </p:nvSpPr>
              <p:spPr bwMode="auto">
                <a:xfrm>
                  <a:off x="5070" y="2662"/>
                  <a:ext cx="15" cy="42"/>
                </a:xfrm>
                <a:prstGeom prst="line">
                  <a:avLst/>
                </a:prstGeom>
                <a:noFill/>
                <a:ln w="12700">
                  <a:solidFill>
                    <a:srgbClr val="808080"/>
                  </a:solidFill>
                  <a:round/>
                  <a:headEnd type="none" w="sm" len="sm"/>
                  <a:tailEnd type="none" w="sm" len="sm"/>
                </a:ln>
              </p:spPr>
              <p:txBody>
                <a:bodyPr wrap="none" anchor="ctr"/>
                <a:lstStyle/>
                <a:p>
                  <a:endParaRPr lang="en-US"/>
                </a:p>
              </p:txBody>
            </p:sp>
            <p:sp>
              <p:nvSpPr>
                <p:cNvPr id="3180" name="Freeform 115"/>
                <p:cNvSpPr>
                  <a:spLocks/>
                </p:cNvSpPr>
                <p:nvPr/>
              </p:nvSpPr>
              <p:spPr bwMode="auto">
                <a:xfrm>
                  <a:off x="5181" y="2989"/>
                  <a:ext cx="436" cy="756"/>
                </a:xfrm>
                <a:custGeom>
                  <a:avLst/>
                  <a:gdLst>
                    <a:gd name="T0" fmla="*/ 0 w 436"/>
                    <a:gd name="T1" fmla="*/ 4 h 756"/>
                    <a:gd name="T2" fmla="*/ 210 w 436"/>
                    <a:gd name="T3" fmla="*/ 38 h 756"/>
                    <a:gd name="T4" fmla="*/ 428 w 436"/>
                    <a:gd name="T5" fmla="*/ 4 h 756"/>
                    <a:gd name="T6" fmla="*/ 435 w 436"/>
                    <a:gd name="T7" fmla="*/ 0 h 756"/>
                    <a:gd name="T8" fmla="*/ 435 w 436"/>
                    <a:gd name="T9" fmla="*/ 706 h 756"/>
                    <a:gd name="T10" fmla="*/ 435 w 436"/>
                    <a:gd name="T11" fmla="*/ 714 h 756"/>
                    <a:gd name="T12" fmla="*/ 218 w 436"/>
                    <a:gd name="T13" fmla="*/ 755 h 756"/>
                    <a:gd name="T14" fmla="*/ 2 w 436"/>
                    <a:gd name="T15" fmla="*/ 713 h 756"/>
                    <a:gd name="T16" fmla="*/ 2 w 436"/>
                    <a:gd name="T17" fmla="*/ 688 h 756"/>
                    <a:gd name="T18" fmla="*/ 2 w 436"/>
                    <a:gd name="T19" fmla="*/ 27 h 756"/>
                    <a:gd name="T20" fmla="*/ 0 w 436"/>
                    <a:gd name="T21" fmla="*/ 4 h 7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6"/>
                    <a:gd name="T34" fmla="*/ 0 h 756"/>
                    <a:gd name="T35" fmla="*/ 436 w 436"/>
                    <a:gd name="T36" fmla="*/ 756 h 7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6" h="756">
                      <a:moveTo>
                        <a:pt x="0" y="4"/>
                      </a:moveTo>
                      <a:lnTo>
                        <a:pt x="210" y="38"/>
                      </a:lnTo>
                      <a:lnTo>
                        <a:pt x="428" y="4"/>
                      </a:lnTo>
                      <a:lnTo>
                        <a:pt x="435" y="0"/>
                      </a:lnTo>
                      <a:lnTo>
                        <a:pt x="435" y="706"/>
                      </a:lnTo>
                      <a:lnTo>
                        <a:pt x="435" y="714"/>
                      </a:lnTo>
                      <a:lnTo>
                        <a:pt x="218" y="755"/>
                      </a:lnTo>
                      <a:lnTo>
                        <a:pt x="2" y="713"/>
                      </a:lnTo>
                      <a:lnTo>
                        <a:pt x="2" y="688"/>
                      </a:lnTo>
                      <a:lnTo>
                        <a:pt x="2" y="27"/>
                      </a:lnTo>
                      <a:lnTo>
                        <a:pt x="0" y="4"/>
                      </a:lnTo>
                    </a:path>
                  </a:pathLst>
                </a:custGeom>
                <a:solidFill>
                  <a:srgbClr val="C0C0C0"/>
                </a:solidFill>
                <a:ln w="12700" cap="rnd">
                  <a:solidFill>
                    <a:srgbClr val="A0A0A0"/>
                  </a:solidFill>
                  <a:round/>
                  <a:headEnd/>
                  <a:tailEnd/>
                </a:ln>
              </p:spPr>
              <p:txBody>
                <a:bodyPr/>
                <a:lstStyle/>
                <a:p>
                  <a:endParaRPr lang="en-US"/>
                </a:p>
              </p:txBody>
            </p:sp>
            <p:sp>
              <p:nvSpPr>
                <p:cNvPr id="3181" name="Oval 116"/>
                <p:cNvSpPr>
                  <a:spLocks noChangeArrowheads="1"/>
                </p:cNvSpPr>
                <p:nvPr/>
              </p:nvSpPr>
              <p:spPr bwMode="auto">
                <a:xfrm>
                  <a:off x="5185" y="2943"/>
                  <a:ext cx="417" cy="71"/>
                </a:xfrm>
                <a:prstGeom prst="ellipse">
                  <a:avLst/>
                </a:prstGeom>
                <a:solidFill>
                  <a:srgbClr val="404040"/>
                </a:solidFill>
                <a:ln w="12700">
                  <a:solidFill>
                    <a:srgbClr val="A0A0A0"/>
                  </a:solidFill>
                  <a:round/>
                  <a:headEnd/>
                  <a:tailEnd/>
                </a:ln>
              </p:spPr>
              <p:txBody>
                <a:bodyPr wrap="none" anchor="ctr"/>
                <a:lstStyle/>
                <a:p>
                  <a:pPr eaLnBrk="1" hangingPunct="1"/>
                  <a:endParaRPr lang="en-US" altLang="en-US">
                    <a:solidFill>
                      <a:srgbClr val="000000"/>
                    </a:solidFill>
                  </a:endParaRPr>
                </a:p>
              </p:txBody>
            </p:sp>
            <p:sp>
              <p:nvSpPr>
                <p:cNvPr id="3182" name="Freeform 117"/>
                <p:cNvSpPr>
                  <a:spLocks/>
                </p:cNvSpPr>
                <p:nvPr/>
              </p:nvSpPr>
              <p:spPr bwMode="auto">
                <a:xfrm>
                  <a:off x="4946" y="3156"/>
                  <a:ext cx="324" cy="488"/>
                </a:xfrm>
                <a:custGeom>
                  <a:avLst/>
                  <a:gdLst>
                    <a:gd name="T0" fmla="*/ 0 w 324"/>
                    <a:gd name="T1" fmla="*/ 3 h 488"/>
                    <a:gd name="T2" fmla="*/ 155 w 324"/>
                    <a:gd name="T3" fmla="*/ 23 h 488"/>
                    <a:gd name="T4" fmla="*/ 234 w 324"/>
                    <a:gd name="T5" fmla="*/ 19 h 488"/>
                    <a:gd name="T6" fmla="*/ 316 w 324"/>
                    <a:gd name="T7" fmla="*/ 3 h 488"/>
                    <a:gd name="T8" fmla="*/ 323 w 324"/>
                    <a:gd name="T9" fmla="*/ 0 h 488"/>
                    <a:gd name="T10" fmla="*/ 323 w 324"/>
                    <a:gd name="T11" fmla="*/ 455 h 488"/>
                    <a:gd name="T12" fmla="*/ 323 w 324"/>
                    <a:gd name="T13" fmla="*/ 460 h 488"/>
                    <a:gd name="T14" fmla="*/ 162 w 324"/>
                    <a:gd name="T15" fmla="*/ 487 h 488"/>
                    <a:gd name="T16" fmla="*/ 80 w 324"/>
                    <a:gd name="T17" fmla="*/ 482 h 488"/>
                    <a:gd name="T18" fmla="*/ 1 w 324"/>
                    <a:gd name="T19" fmla="*/ 460 h 488"/>
                    <a:gd name="T20" fmla="*/ 1 w 324"/>
                    <a:gd name="T21" fmla="*/ 443 h 488"/>
                    <a:gd name="T22" fmla="*/ 1 w 324"/>
                    <a:gd name="T23" fmla="*/ 17 h 488"/>
                    <a:gd name="T24" fmla="*/ 0 w 324"/>
                    <a:gd name="T25" fmla="*/ 3 h 4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4"/>
                    <a:gd name="T40" fmla="*/ 0 h 488"/>
                    <a:gd name="T41" fmla="*/ 324 w 324"/>
                    <a:gd name="T42" fmla="*/ 488 h 4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4" h="488">
                      <a:moveTo>
                        <a:pt x="0" y="3"/>
                      </a:moveTo>
                      <a:lnTo>
                        <a:pt x="155" y="23"/>
                      </a:lnTo>
                      <a:lnTo>
                        <a:pt x="234" y="19"/>
                      </a:lnTo>
                      <a:lnTo>
                        <a:pt x="316" y="3"/>
                      </a:lnTo>
                      <a:lnTo>
                        <a:pt x="323" y="0"/>
                      </a:lnTo>
                      <a:lnTo>
                        <a:pt x="323" y="455"/>
                      </a:lnTo>
                      <a:lnTo>
                        <a:pt x="323" y="460"/>
                      </a:lnTo>
                      <a:lnTo>
                        <a:pt x="162" y="487"/>
                      </a:lnTo>
                      <a:lnTo>
                        <a:pt x="80" y="482"/>
                      </a:lnTo>
                      <a:lnTo>
                        <a:pt x="1" y="460"/>
                      </a:lnTo>
                      <a:lnTo>
                        <a:pt x="1" y="443"/>
                      </a:lnTo>
                      <a:lnTo>
                        <a:pt x="1" y="17"/>
                      </a:lnTo>
                      <a:lnTo>
                        <a:pt x="0" y="3"/>
                      </a:lnTo>
                    </a:path>
                  </a:pathLst>
                </a:custGeom>
                <a:solidFill>
                  <a:srgbClr val="C0C0C0"/>
                </a:solidFill>
                <a:ln w="12700" cap="rnd">
                  <a:solidFill>
                    <a:srgbClr val="A0A0A0"/>
                  </a:solidFill>
                  <a:round/>
                  <a:headEnd/>
                  <a:tailEnd/>
                </a:ln>
              </p:spPr>
              <p:txBody>
                <a:bodyPr/>
                <a:lstStyle/>
                <a:p>
                  <a:endParaRPr lang="en-US"/>
                </a:p>
              </p:txBody>
            </p:sp>
            <p:sp>
              <p:nvSpPr>
                <p:cNvPr id="3183" name="Oval 118"/>
                <p:cNvSpPr>
                  <a:spLocks noChangeArrowheads="1"/>
                </p:cNvSpPr>
                <p:nvPr/>
              </p:nvSpPr>
              <p:spPr bwMode="auto">
                <a:xfrm>
                  <a:off x="4952" y="3123"/>
                  <a:ext cx="305" cy="45"/>
                </a:xfrm>
                <a:prstGeom prst="ellipse">
                  <a:avLst/>
                </a:prstGeom>
                <a:solidFill>
                  <a:srgbClr val="404040"/>
                </a:solidFill>
                <a:ln w="12700">
                  <a:solidFill>
                    <a:srgbClr val="A0A0A0"/>
                  </a:solidFill>
                  <a:round/>
                  <a:headEnd/>
                  <a:tailEnd/>
                </a:ln>
              </p:spPr>
              <p:txBody>
                <a:bodyPr wrap="none" anchor="ctr"/>
                <a:lstStyle/>
                <a:p>
                  <a:pPr eaLnBrk="1" hangingPunct="1"/>
                  <a:endParaRPr lang="en-US" altLang="en-US">
                    <a:solidFill>
                      <a:srgbClr val="000000"/>
                    </a:solidFill>
                  </a:endParaRPr>
                </a:p>
              </p:txBody>
            </p:sp>
            <p:sp>
              <p:nvSpPr>
                <p:cNvPr id="3184" name="Rectangle 119"/>
                <p:cNvSpPr>
                  <a:spLocks noChangeArrowheads="1"/>
                </p:cNvSpPr>
                <p:nvPr/>
              </p:nvSpPr>
              <p:spPr bwMode="auto">
                <a:xfrm>
                  <a:off x="3988" y="1458"/>
                  <a:ext cx="284" cy="2021"/>
                </a:xfrm>
                <a:prstGeom prst="rect">
                  <a:avLst/>
                </a:prstGeom>
                <a:solidFill>
                  <a:srgbClr val="808080"/>
                </a:solidFill>
                <a:ln w="12700">
                  <a:solidFill>
                    <a:srgbClr val="808080"/>
                  </a:solidFill>
                  <a:miter lim="800000"/>
                  <a:headEnd/>
                  <a:tailEnd/>
                </a:ln>
              </p:spPr>
              <p:txBody>
                <a:bodyPr wrap="none" anchor="ctr"/>
                <a:lstStyle/>
                <a:p>
                  <a:pPr eaLnBrk="1" hangingPunct="1"/>
                  <a:endParaRPr lang="en-US" altLang="en-US">
                    <a:solidFill>
                      <a:srgbClr val="000000"/>
                    </a:solidFill>
                  </a:endParaRPr>
                </a:p>
              </p:txBody>
            </p:sp>
            <p:sp>
              <p:nvSpPr>
                <p:cNvPr id="3185" name="Freeform 120"/>
                <p:cNvSpPr>
                  <a:spLocks/>
                </p:cNvSpPr>
                <p:nvPr/>
              </p:nvSpPr>
              <p:spPr bwMode="auto">
                <a:xfrm>
                  <a:off x="3671" y="3466"/>
                  <a:ext cx="1203" cy="279"/>
                </a:xfrm>
                <a:custGeom>
                  <a:avLst/>
                  <a:gdLst>
                    <a:gd name="T0" fmla="*/ 1178 w 1203"/>
                    <a:gd name="T1" fmla="*/ 278 h 279"/>
                    <a:gd name="T2" fmla="*/ 1178 w 1203"/>
                    <a:gd name="T3" fmla="*/ 237 h 279"/>
                    <a:gd name="T4" fmla="*/ 1172 w 1203"/>
                    <a:gd name="T5" fmla="*/ 197 h 279"/>
                    <a:gd name="T6" fmla="*/ 1148 w 1203"/>
                    <a:gd name="T7" fmla="*/ 135 h 279"/>
                    <a:gd name="T8" fmla="*/ 1102 w 1203"/>
                    <a:gd name="T9" fmla="*/ 68 h 279"/>
                    <a:gd name="T10" fmla="*/ 998 w 1203"/>
                    <a:gd name="T11" fmla="*/ 32 h 279"/>
                    <a:gd name="T12" fmla="*/ 5 w 1203"/>
                    <a:gd name="T13" fmla="*/ 31 h 279"/>
                    <a:gd name="T14" fmla="*/ 0 w 1203"/>
                    <a:gd name="T15" fmla="*/ 0 h 279"/>
                    <a:gd name="T16" fmla="*/ 869 w 1203"/>
                    <a:gd name="T17" fmla="*/ 3 h 279"/>
                    <a:gd name="T18" fmla="*/ 922 w 1203"/>
                    <a:gd name="T19" fmla="*/ 4 h 279"/>
                    <a:gd name="T20" fmla="*/ 952 w 1203"/>
                    <a:gd name="T21" fmla="*/ 4 h 279"/>
                    <a:gd name="T22" fmla="*/ 982 w 1203"/>
                    <a:gd name="T23" fmla="*/ 5 h 279"/>
                    <a:gd name="T24" fmla="*/ 1038 w 1203"/>
                    <a:gd name="T25" fmla="*/ 14 h 279"/>
                    <a:gd name="T26" fmla="*/ 1126 w 1203"/>
                    <a:gd name="T27" fmla="*/ 60 h 279"/>
                    <a:gd name="T28" fmla="*/ 1181 w 1203"/>
                    <a:gd name="T29" fmla="*/ 135 h 279"/>
                    <a:gd name="T30" fmla="*/ 1202 w 1203"/>
                    <a:gd name="T31" fmla="*/ 241 h 279"/>
                    <a:gd name="T32" fmla="*/ 1178 w 1203"/>
                    <a:gd name="T33" fmla="*/ 278 h 2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3"/>
                    <a:gd name="T52" fmla="*/ 0 h 279"/>
                    <a:gd name="T53" fmla="*/ 1203 w 1203"/>
                    <a:gd name="T54" fmla="*/ 279 h 2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3" h="279">
                      <a:moveTo>
                        <a:pt x="1178" y="278"/>
                      </a:moveTo>
                      <a:lnTo>
                        <a:pt x="1178" y="237"/>
                      </a:lnTo>
                      <a:lnTo>
                        <a:pt x="1172" y="197"/>
                      </a:lnTo>
                      <a:lnTo>
                        <a:pt x="1148" y="135"/>
                      </a:lnTo>
                      <a:lnTo>
                        <a:pt x="1102" y="68"/>
                      </a:lnTo>
                      <a:lnTo>
                        <a:pt x="998" y="32"/>
                      </a:lnTo>
                      <a:lnTo>
                        <a:pt x="5" y="31"/>
                      </a:lnTo>
                      <a:lnTo>
                        <a:pt x="0" y="0"/>
                      </a:lnTo>
                      <a:lnTo>
                        <a:pt x="869" y="3"/>
                      </a:lnTo>
                      <a:lnTo>
                        <a:pt x="922" y="4"/>
                      </a:lnTo>
                      <a:lnTo>
                        <a:pt x="952" y="4"/>
                      </a:lnTo>
                      <a:lnTo>
                        <a:pt x="982" y="5"/>
                      </a:lnTo>
                      <a:lnTo>
                        <a:pt x="1038" y="14"/>
                      </a:lnTo>
                      <a:lnTo>
                        <a:pt x="1126" y="60"/>
                      </a:lnTo>
                      <a:lnTo>
                        <a:pt x="1181" y="135"/>
                      </a:lnTo>
                      <a:lnTo>
                        <a:pt x="1202" y="241"/>
                      </a:lnTo>
                      <a:lnTo>
                        <a:pt x="1178" y="278"/>
                      </a:lnTo>
                    </a:path>
                  </a:pathLst>
                </a:custGeom>
                <a:solidFill>
                  <a:srgbClr val="E0E0E0"/>
                </a:solidFill>
                <a:ln w="12700" cap="rnd">
                  <a:solidFill>
                    <a:srgbClr val="505050"/>
                  </a:solidFill>
                  <a:round/>
                  <a:headEnd/>
                  <a:tailEnd/>
                </a:ln>
              </p:spPr>
              <p:txBody>
                <a:bodyPr/>
                <a:lstStyle/>
                <a:p>
                  <a:endParaRPr lang="en-US"/>
                </a:p>
              </p:txBody>
            </p:sp>
            <p:sp>
              <p:nvSpPr>
                <p:cNvPr id="3186" name="Freeform 121"/>
                <p:cNvSpPr>
                  <a:spLocks/>
                </p:cNvSpPr>
                <p:nvPr/>
              </p:nvSpPr>
              <p:spPr bwMode="auto">
                <a:xfrm>
                  <a:off x="3678" y="3546"/>
                  <a:ext cx="1196" cy="186"/>
                </a:xfrm>
                <a:custGeom>
                  <a:avLst/>
                  <a:gdLst>
                    <a:gd name="T0" fmla="*/ 1134 w 1196"/>
                    <a:gd name="T1" fmla="*/ 177 h 186"/>
                    <a:gd name="T2" fmla="*/ 1135 w 1196"/>
                    <a:gd name="T3" fmla="*/ 140 h 186"/>
                    <a:gd name="T4" fmla="*/ 1135 w 1196"/>
                    <a:gd name="T5" fmla="*/ 109 h 186"/>
                    <a:gd name="T6" fmla="*/ 1128 w 1196"/>
                    <a:gd name="T7" fmla="*/ 75 h 186"/>
                    <a:gd name="T8" fmla="*/ 1105 w 1196"/>
                    <a:gd name="T9" fmla="*/ 48 h 186"/>
                    <a:gd name="T10" fmla="*/ 1010 w 1196"/>
                    <a:gd name="T11" fmla="*/ 24 h 186"/>
                    <a:gd name="T12" fmla="*/ 0 w 1196"/>
                    <a:gd name="T13" fmla="*/ 24 h 186"/>
                    <a:gd name="T14" fmla="*/ 0 w 1196"/>
                    <a:gd name="T15" fmla="*/ 0 h 186"/>
                    <a:gd name="T16" fmla="*/ 915 w 1196"/>
                    <a:gd name="T17" fmla="*/ 3 h 186"/>
                    <a:gd name="T18" fmla="*/ 915 w 1196"/>
                    <a:gd name="T19" fmla="*/ 1 h 186"/>
                    <a:gd name="T20" fmla="*/ 975 w 1196"/>
                    <a:gd name="T21" fmla="*/ 1 h 186"/>
                    <a:gd name="T22" fmla="*/ 1002 w 1196"/>
                    <a:gd name="T23" fmla="*/ 1 h 186"/>
                    <a:gd name="T24" fmla="*/ 1031 w 1196"/>
                    <a:gd name="T25" fmla="*/ 4 h 186"/>
                    <a:gd name="T26" fmla="*/ 1119 w 1196"/>
                    <a:gd name="T27" fmla="*/ 31 h 186"/>
                    <a:gd name="T28" fmla="*/ 1174 w 1196"/>
                    <a:gd name="T29" fmla="*/ 89 h 186"/>
                    <a:gd name="T30" fmla="*/ 1195 w 1196"/>
                    <a:gd name="T31" fmla="*/ 185 h 186"/>
                    <a:gd name="T32" fmla="*/ 1134 w 1196"/>
                    <a:gd name="T33" fmla="*/ 177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6"/>
                    <a:gd name="T52" fmla="*/ 0 h 186"/>
                    <a:gd name="T53" fmla="*/ 1196 w 1196"/>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6" h="186">
                      <a:moveTo>
                        <a:pt x="1134" y="177"/>
                      </a:moveTo>
                      <a:lnTo>
                        <a:pt x="1135" y="140"/>
                      </a:lnTo>
                      <a:lnTo>
                        <a:pt x="1135" y="109"/>
                      </a:lnTo>
                      <a:lnTo>
                        <a:pt x="1128" y="75"/>
                      </a:lnTo>
                      <a:lnTo>
                        <a:pt x="1105" y="48"/>
                      </a:lnTo>
                      <a:lnTo>
                        <a:pt x="1010" y="24"/>
                      </a:lnTo>
                      <a:lnTo>
                        <a:pt x="0" y="24"/>
                      </a:lnTo>
                      <a:lnTo>
                        <a:pt x="0" y="0"/>
                      </a:lnTo>
                      <a:lnTo>
                        <a:pt x="915" y="3"/>
                      </a:lnTo>
                      <a:lnTo>
                        <a:pt x="915" y="1"/>
                      </a:lnTo>
                      <a:lnTo>
                        <a:pt x="975" y="1"/>
                      </a:lnTo>
                      <a:lnTo>
                        <a:pt x="1002" y="1"/>
                      </a:lnTo>
                      <a:lnTo>
                        <a:pt x="1031" y="4"/>
                      </a:lnTo>
                      <a:lnTo>
                        <a:pt x="1119" y="31"/>
                      </a:lnTo>
                      <a:lnTo>
                        <a:pt x="1174" y="89"/>
                      </a:lnTo>
                      <a:lnTo>
                        <a:pt x="1195" y="185"/>
                      </a:lnTo>
                      <a:lnTo>
                        <a:pt x="1134" y="177"/>
                      </a:lnTo>
                    </a:path>
                  </a:pathLst>
                </a:custGeom>
                <a:solidFill>
                  <a:srgbClr val="E0E0E0"/>
                </a:solidFill>
                <a:ln w="12700" cap="rnd">
                  <a:solidFill>
                    <a:srgbClr val="505050"/>
                  </a:solidFill>
                  <a:round/>
                  <a:headEnd/>
                  <a:tailEnd/>
                </a:ln>
              </p:spPr>
              <p:txBody>
                <a:bodyPr/>
                <a:lstStyle/>
                <a:p>
                  <a:endParaRPr lang="en-US"/>
                </a:p>
              </p:txBody>
            </p:sp>
            <p:sp>
              <p:nvSpPr>
                <p:cNvPr id="3187" name="Rectangle 122"/>
                <p:cNvSpPr>
                  <a:spLocks noChangeArrowheads="1"/>
                </p:cNvSpPr>
                <p:nvPr/>
              </p:nvSpPr>
              <p:spPr bwMode="auto">
                <a:xfrm>
                  <a:off x="3906" y="1518"/>
                  <a:ext cx="18" cy="1961"/>
                </a:xfrm>
                <a:prstGeom prst="rect">
                  <a:avLst/>
                </a:prstGeom>
                <a:solidFill>
                  <a:srgbClr val="80C070"/>
                </a:solidFill>
                <a:ln w="12700">
                  <a:solidFill>
                    <a:srgbClr val="808080"/>
                  </a:solidFill>
                  <a:miter lim="800000"/>
                  <a:headEnd/>
                  <a:tailEnd/>
                </a:ln>
              </p:spPr>
              <p:txBody>
                <a:bodyPr wrap="none" anchor="ctr"/>
                <a:lstStyle/>
                <a:p>
                  <a:pPr eaLnBrk="1" hangingPunct="1"/>
                  <a:endParaRPr lang="en-US" altLang="en-US">
                    <a:solidFill>
                      <a:srgbClr val="000000"/>
                    </a:solidFill>
                  </a:endParaRPr>
                </a:p>
              </p:txBody>
            </p:sp>
            <p:sp>
              <p:nvSpPr>
                <p:cNvPr id="3188" name="Rectangle 123"/>
                <p:cNvSpPr>
                  <a:spLocks noChangeArrowheads="1"/>
                </p:cNvSpPr>
                <p:nvPr/>
              </p:nvSpPr>
              <p:spPr bwMode="auto">
                <a:xfrm>
                  <a:off x="3899" y="2280"/>
                  <a:ext cx="415" cy="110"/>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a:solidFill>
                      <a:srgbClr val="000000"/>
                    </a:solidFill>
                  </a:endParaRPr>
                </a:p>
              </p:txBody>
            </p:sp>
            <p:sp>
              <p:nvSpPr>
                <p:cNvPr id="3189" name="Rectangle 124"/>
                <p:cNvSpPr>
                  <a:spLocks noChangeArrowheads="1"/>
                </p:cNvSpPr>
                <p:nvPr/>
              </p:nvSpPr>
              <p:spPr bwMode="auto">
                <a:xfrm>
                  <a:off x="3823" y="2859"/>
                  <a:ext cx="101" cy="30"/>
                </a:xfrm>
                <a:prstGeom prst="rect">
                  <a:avLst/>
                </a:prstGeom>
                <a:solidFill>
                  <a:srgbClr val="808080"/>
                </a:solidFill>
                <a:ln w="12700">
                  <a:solidFill>
                    <a:srgbClr val="808080"/>
                  </a:solidFill>
                  <a:miter lim="800000"/>
                  <a:headEnd/>
                  <a:tailEnd/>
                </a:ln>
              </p:spPr>
              <p:txBody>
                <a:bodyPr wrap="none" anchor="ctr"/>
                <a:lstStyle/>
                <a:p>
                  <a:pPr eaLnBrk="1" hangingPunct="1"/>
                  <a:endParaRPr lang="en-US" altLang="en-US">
                    <a:solidFill>
                      <a:srgbClr val="000000"/>
                    </a:solidFill>
                  </a:endParaRPr>
                </a:p>
              </p:txBody>
            </p:sp>
            <p:sp>
              <p:nvSpPr>
                <p:cNvPr id="3190" name="Freeform 125"/>
                <p:cNvSpPr>
                  <a:spLocks/>
                </p:cNvSpPr>
                <p:nvPr/>
              </p:nvSpPr>
              <p:spPr bwMode="auto">
                <a:xfrm>
                  <a:off x="3684" y="3593"/>
                  <a:ext cx="1204" cy="206"/>
                </a:xfrm>
                <a:custGeom>
                  <a:avLst/>
                  <a:gdLst>
                    <a:gd name="T0" fmla="*/ 1171 w 1204"/>
                    <a:gd name="T1" fmla="*/ 205 h 206"/>
                    <a:gd name="T2" fmla="*/ 1171 w 1204"/>
                    <a:gd name="T3" fmla="*/ 167 h 206"/>
                    <a:gd name="T4" fmla="*/ 1167 w 1204"/>
                    <a:gd name="T5" fmla="*/ 133 h 206"/>
                    <a:gd name="T6" fmla="*/ 1152 w 1204"/>
                    <a:gd name="T7" fmla="*/ 88 h 206"/>
                    <a:gd name="T8" fmla="*/ 1118 w 1204"/>
                    <a:gd name="T9" fmla="*/ 50 h 206"/>
                    <a:gd name="T10" fmla="*/ 1028 w 1204"/>
                    <a:gd name="T11" fmla="*/ 27 h 206"/>
                    <a:gd name="T12" fmla="*/ 0 w 1204"/>
                    <a:gd name="T13" fmla="*/ 28 h 206"/>
                    <a:gd name="T14" fmla="*/ 0 w 1204"/>
                    <a:gd name="T15" fmla="*/ 0 h 206"/>
                    <a:gd name="T16" fmla="*/ 933 w 1204"/>
                    <a:gd name="T17" fmla="*/ 0 h 206"/>
                    <a:gd name="T18" fmla="*/ 993 w 1204"/>
                    <a:gd name="T19" fmla="*/ 0 h 206"/>
                    <a:gd name="T20" fmla="*/ 1020 w 1204"/>
                    <a:gd name="T21" fmla="*/ 1 h 206"/>
                    <a:gd name="T22" fmla="*/ 1047 w 1204"/>
                    <a:gd name="T23" fmla="*/ 6 h 206"/>
                    <a:gd name="T24" fmla="*/ 1132 w 1204"/>
                    <a:gd name="T25" fmla="*/ 38 h 206"/>
                    <a:gd name="T26" fmla="*/ 1184 w 1204"/>
                    <a:gd name="T27" fmla="*/ 99 h 206"/>
                    <a:gd name="T28" fmla="*/ 1203 w 1204"/>
                    <a:gd name="T29" fmla="*/ 197 h 206"/>
                    <a:gd name="T30" fmla="*/ 1171 w 1204"/>
                    <a:gd name="T31" fmla="*/ 205 h 2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4"/>
                    <a:gd name="T49" fmla="*/ 0 h 206"/>
                    <a:gd name="T50" fmla="*/ 1204 w 1204"/>
                    <a:gd name="T51" fmla="*/ 206 h 2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4" h="206">
                      <a:moveTo>
                        <a:pt x="1171" y="205"/>
                      </a:moveTo>
                      <a:lnTo>
                        <a:pt x="1171" y="167"/>
                      </a:lnTo>
                      <a:lnTo>
                        <a:pt x="1167" y="133"/>
                      </a:lnTo>
                      <a:lnTo>
                        <a:pt x="1152" y="88"/>
                      </a:lnTo>
                      <a:lnTo>
                        <a:pt x="1118" y="50"/>
                      </a:lnTo>
                      <a:lnTo>
                        <a:pt x="1028" y="27"/>
                      </a:lnTo>
                      <a:lnTo>
                        <a:pt x="0" y="28"/>
                      </a:lnTo>
                      <a:lnTo>
                        <a:pt x="0" y="0"/>
                      </a:lnTo>
                      <a:lnTo>
                        <a:pt x="933" y="0"/>
                      </a:lnTo>
                      <a:lnTo>
                        <a:pt x="993" y="0"/>
                      </a:lnTo>
                      <a:lnTo>
                        <a:pt x="1020" y="1"/>
                      </a:lnTo>
                      <a:lnTo>
                        <a:pt x="1047" y="6"/>
                      </a:lnTo>
                      <a:lnTo>
                        <a:pt x="1132" y="38"/>
                      </a:lnTo>
                      <a:lnTo>
                        <a:pt x="1184" y="99"/>
                      </a:lnTo>
                      <a:lnTo>
                        <a:pt x="1203" y="197"/>
                      </a:lnTo>
                      <a:lnTo>
                        <a:pt x="1171" y="205"/>
                      </a:lnTo>
                    </a:path>
                  </a:pathLst>
                </a:custGeom>
                <a:solidFill>
                  <a:srgbClr val="E0E0E0"/>
                </a:solidFill>
                <a:ln w="12700" cap="rnd">
                  <a:solidFill>
                    <a:srgbClr val="505050"/>
                  </a:solidFill>
                  <a:round/>
                  <a:headEnd/>
                  <a:tailEnd/>
                </a:ln>
              </p:spPr>
              <p:txBody>
                <a:bodyPr/>
                <a:lstStyle/>
                <a:p>
                  <a:endParaRPr lang="en-US"/>
                </a:p>
              </p:txBody>
            </p:sp>
            <p:sp>
              <p:nvSpPr>
                <p:cNvPr id="3191" name="Rectangle 126"/>
                <p:cNvSpPr>
                  <a:spLocks noChangeArrowheads="1"/>
                </p:cNvSpPr>
                <p:nvPr/>
              </p:nvSpPr>
              <p:spPr bwMode="auto">
                <a:xfrm>
                  <a:off x="4291" y="2559"/>
                  <a:ext cx="138" cy="926"/>
                </a:xfrm>
                <a:prstGeom prst="rect">
                  <a:avLst/>
                </a:prstGeom>
                <a:solidFill>
                  <a:srgbClr val="C0C0C0"/>
                </a:solidFill>
                <a:ln w="12700">
                  <a:solidFill>
                    <a:srgbClr val="C0C0C0"/>
                  </a:solidFill>
                  <a:miter lim="800000"/>
                  <a:headEnd/>
                  <a:tailEnd/>
                </a:ln>
              </p:spPr>
              <p:txBody>
                <a:bodyPr wrap="none" anchor="ctr"/>
                <a:lstStyle/>
                <a:p>
                  <a:pPr eaLnBrk="1" hangingPunct="1"/>
                  <a:endParaRPr lang="en-US" altLang="en-US">
                    <a:solidFill>
                      <a:srgbClr val="000000"/>
                    </a:solidFill>
                  </a:endParaRPr>
                </a:p>
              </p:txBody>
            </p:sp>
            <p:sp>
              <p:nvSpPr>
                <p:cNvPr id="3192" name="Rectangle 127"/>
                <p:cNvSpPr>
                  <a:spLocks noChangeArrowheads="1"/>
                </p:cNvSpPr>
                <p:nvPr/>
              </p:nvSpPr>
              <p:spPr bwMode="auto">
                <a:xfrm>
                  <a:off x="4255" y="2542"/>
                  <a:ext cx="216" cy="54"/>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a:solidFill>
                      <a:srgbClr val="000000"/>
                    </a:solidFill>
                  </a:endParaRPr>
                </a:p>
              </p:txBody>
            </p:sp>
            <p:sp>
              <p:nvSpPr>
                <p:cNvPr id="3193" name="Rectangle 128"/>
                <p:cNvSpPr>
                  <a:spLocks noChangeArrowheads="1"/>
                </p:cNvSpPr>
                <p:nvPr/>
              </p:nvSpPr>
              <p:spPr bwMode="auto">
                <a:xfrm>
                  <a:off x="4255" y="2972"/>
                  <a:ext cx="216" cy="54"/>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a:solidFill>
                      <a:srgbClr val="000000"/>
                    </a:solidFill>
                  </a:endParaRPr>
                </a:p>
              </p:txBody>
            </p:sp>
            <p:sp>
              <p:nvSpPr>
                <p:cNvPr id="3194" name="Freeform 129"/>
                <p:cNvSpPr>
                  <a:spLocks/>
                </p:cNvSpPr>
                <p:nvPr/>
              </p:nvSpPr>
              <p:spPr bwMode="auto">
                <a:xfrm>
                  <a:off x="4319" y="2433"/>
                  <a:ext cx="139" cy="106"/>
                </a:xfrm>
                <a:custGeom>
                  <a:avLst/>
                  <a:gdLst>
                    <a:gd name="T0" fmla="*/ 0 w 139"/>
                    <a:gd name="T1" fmla="*/ 0 h 106"/>
                    <a:gd name="T2" fmla="*/ 31 w 139"/>
                    <a:gd name="T3" fmla="*/ 105 h 106"/>
                    <a:gd name="T4" fmla="*/ 138 w 139"/>
                    <a:gd name="T5" fmla="*/ 0 h 106"/>
                    <a:gd name="T6" fmla="*/ 0 60000 65536"/>
                    <a:gd name="T7" fmla="*/ 0 60000 65536"/>
                    <a:gd name="T8" fmla="*/ 0 60000 65536"/>
                    <a:gd name="T9" fmla="*/ 0 w 139"/>
                    <a:gd name="T10" fmla="*/ 0 h 106"/>
                    <a:gd name="T11" fmla="*/ 139 w 139"/>
                    <a:gd name="T12" fmla="*/ 106 h 106"/>
                  </a:gdLst>
                  <a:ahLst/>
                  <a:cxnLst>
                    <a:cxn ang="T6">
                      <a:pos x="T0" y="T1"/>
                    </a:cxn>
                    <a:cxn ang="T7">
                      <a:pos x="T2" y="T3"/>
                    </a:cxn>
                    <a:cxn ang="T8">
                      <a:pos x="T4" y="T5"/>
                    </a:cxn>
                  </a:cxnLst>
                  <a:rect l="T9" t="T10" r="T11" b="T12"/>
                  <a:pathLst>
                    <a:path w="139" h="106">
                      <a:moveTo>
                        <a:pt x="0" y="0"/>
                      </a:moveTo>
                      <a:lnTo>
                        <a:pt x="31" y="105"/>
                      </a:lnTo>
                      <a:lnTo>
                        <a:pt x="138" y="0"/>
                      </a:lnTo>
                    </a:path>
                  </a:pathLst>
                </a:custGeom>
                <a:noFill/>
                <a:ln w="12700" cap="rnd">
                  <a:solidFill>
                    <a:srgbClr val="808080"/>
                  </a:solidFill>
                  <a:round/>
                  <a:headEnd type="none" w="sm" len="sm"/>
                  <a:tailEnd type="none" w="sm" len="sm"/>
                </a:ln>
              </p:spPr>
              <p:txBody>
                <a:bodyPr/>
                <a:lstStyle/>
                <a:p>
                  <a:endParaRPr lang="en-US"/>
                </a:p>
              </p:txBody>
            </p:sp>
            <p:sp>
              <p:nvSpPr>
                <p:cNvPr id="3195" name="Rectangle 130"/>
                <p:cNvSpPr>
                  <a:spLocks noChangeArrowheads="1"/>
                </p:cNvSpPr>
                <p:nvPr/>
              </p:nvSpPr>
              <p:spPr bwMode="auto">
                <a:xfrm>
                  <a:off x="4693" y="2235"/>
                  <a:ext cx="112" cy="1263"/>
                </a:xfrm>
                <a:prstGeom prst="rect">
                  <a:avLst/>
                </a:prstGeom>
                <a:solidFill>
                  <a:srgbClr val="00C0C0"/>
                </a:solidFill>
                <a:ln w="12700">
                  <a:solidFill>
                    <a:srgbClr val="A0A0A0"/>
                  </a:solidFill>
                  <a:miter lim="800000"/>
                  <a:headEnd/>
                  <a:tailEnd/>
                </a:ln>
              </p:spPr>
              <p:txBody>
                <a:bodyPr wrap="none" anchor="ctr"/>
                <a:lstStyle/>
                <a:p>
                  <a:pPr eaLnBrk="1" hangingPunct="1"/>
                  <a:endParaRPr lang="en-US" altLang="en-US">
                    <a:solidFill>
                      <a:srgbClr val="000000"/>
                    </a:solidFill>
                  </a:endParaRPr>
                </a:p>
              </p:txBody>
            </p:sp>
            <p:sp>
              <p:nvSpPr>
                <p:cNvPr id="3196" name="Rectangle 131"/>
                <p:cNvSpPr>
                  <a:spLocks noChangeArrowheads="1"/>
                </p:cNvSpPr>
                <p:nvPr/>
              </p:nvSpPr>
              <p:spPr bwMode="auto">
                <a:xfrm flipH="1">
                  <a:off x="4644" y="2261"/>
                  <a:ext cx="1" cy="1178"/>
                </a:xfrm>
                <a:prstGeom prst="rect">
                  <a:avLst/>
                </a:prstGeom>
                <a:solidFill>
                  <a:srgbClr val="80C070"/>
                </a:solidFill>
                <a:ln w="12700">
                  <a:solidFill>
                    <a:srgbClr val="808080"/>
                  </a:solidFill>
                  <a:miter lim="800000"/>
                  <a:headEnd/>
                  <a:tailEnd/>
                </a:ln>
              </p:spPr>
              <p:txBody>
                <a:bodyPr wrap="none" anchor="ctr"/>
                <a:lstStyle/>
                <a:p>
                  <a:pPr eaLnBrk="1" hangingPunct="1"/>
                  <a:endParaRPr lang="en-US" altLang="en-US">
                    <a:solidFill>
                      <a:srgbClr val="000000"/>
                    </a:solidFill>
                  </a:endParaRPr>
                </a:p>
              </p:txBody>
            </p:sp>
            <p:sp>
              <p:nvSpPr>
                <p:cNvPr id="3197" name="Rectangle 132"/>
                <p:cNvSpPr>
                  <a:spLocks noChangeArrowheads="1"/>
                </p:cNvSpPr>
                <p:nvPr/>
              </p:nvSpPr>
              <p:spPr bwMode="auto">
                <a:xfrm>
                  <a:off x="4528" y="2598"/>
                  <a:ext cx="58" cy="892"/>
                </a:xfrm>
                <a:prstGeom prst="rect">
                  <a:avLst/>
                </a:prstGeom>
                <a:solidFill>
                  <a:srgbClr val="C0C0C0"/>
                </a:solidFill>
                <a:ln w="12700">
                  <a:solidFill>
                    <a:srgbClr val="C0C0C0"/>
                  </a:solidFill>
                  <a:miter lim="800000"/>
                  <a:headEnd/>
                  <a:tailEnd/>
                </a:ln>
              </p:spPr>
              <p:txBody>
                <a:bodyPr wrap="none" anchor="ctr"/>
                <a:lstStyle/>
                <a:p>
                  <a:pPr eaLnBrk="1" hangingPunct="1"/>
                  <a:endParaRPr lang="en-US" altLang="en-US">
                    <a:solidFill>
                      <a:srgbClr val="000000"/>
                    </a:solidFill>
                  </a:endParaRPr>
                </a:p>
              </p:txBody>
            </p:sp>
            <p:sp>
              <p:nvSpPr>
                <p:cNvPr id="3198" name="Rectangle 133"/>
                <p:cNvSpPr>
                  <a:spLocks noChangeArrowheads="1"/>
                </p:cNvSpPr>
                <p:nvPr/>
              </p:nvSpPr>
              <p:spPr bwMode="auto">
                <a:xfrm>
                  <a:off x="4643" y="2200"/>
                  <a:ext cx="178" cy="45"/>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a:solidFill>
                      <a:srgbClr val="000000"/>
                    </a:solidFill>
                  </a:endParaRPr>
                </a:p>
              </p:txBody>
            </p:sp>
            <p:sp>
              <p:nvSpPr>
                <p:cNvPr id="3199" name="Rectangle 134"/>
                <p:cNvSpPr>
                  <a:spLocks noChangeArrowheads="1"/>
                </p:cNvSpPr>
                <p:nvPr/>
              </p:nvSpPr>
              <p:spPr bwMode="auto">
                <a:xfrm>
                  <a:off x="4643" y="2718"/>
                  <a:ext cx="205" cy="63"/>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a:solidFill>
                      <a:srgbClr val="000000"/>
                    </a:solidFill>
                  </a:endParaRPr>
                </a:p>
              </p:txBody>
            </p:sp>
            <p:sp>
              <p:nvSpPr>
                <p:cNvPr id="3200" name="Rectangle 135"/>
                <p:cNvSpPr>
                  <a:spLocks noChangeArrowheads="1"/>
                </p:cNvSpPr>
                <p:nvPr/>
              </p:nvSpPr>
              <p:spPr bwMode="auto">
                <a:xfrm>
                  <a:off x="4536" y="2759"/>
                  <a:ext cx="69" cy="12"/>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a:solidFill>
                      <a:srgbClr val="000000"/>
                    </a:solidFill>
                  </a:endParaRPr>
                </a:p>
              </p:txBody>
            </p:sp>
            <p:sp>
              <p:nvSpPr>
                <p:cNvPr id="3201" name="Rectangle 136"/>
                <p:cNvSpPr>
                  <a:spLocks noChangeArrowheads="1"/>
                </p:cNvSpPr>
                <p:nvPr/>
              </p:nvSpPr>
              <p:spPr bwMode="auto">
                <a:xfrm>
                  <a:off x="4596" y="3069"/>
                  <a:ext cx="72" cy="13"/>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a:solidFill>
                      <a:srgbClr val="000000"/>
                    </a:solidFill>
                  </a:endParaRPr>
                </a:p>
              </p:txBody>
            </p:sp>
            <p:sp>
              <p:nvSpPr>
                <p:cNvPr id="3202" name="Rectangle 137"/>
                <p:cNvSpPr>
                  <a:spLocks noChangeArrowheads="1"/>
                </p:cNvSpPr>
                <p:nvPr/>
              </p:nvSpPr>
              <p:spPr bwMode="auto">
                <a:xfrm>
                  <a:off x="4844" y="2874"/>
                  <a:ext cx="64" cy="565"/>
                </a:xfrm>
                <a:prstGeom prst="rect">
                  <a:avLst/>
                </a:prstGeom>
                <a:solidFill>
                  <a:srgbClr val="C0C0C0"/>
                </a:solidFill>
                <a:ln w="12700">
                  <a:solidFill>
                    <a:srgbClr val="C0C0C0"/>
                  </a:solidFill>
                  <a:miter lim="800000"/>
                  <a:headEnd/>
                  <a:tailEnd/>
                </a:ln>
              </p:spPr>
              <p:txBody>
                <a:bodyPr wrap="none" anchor="ctr"/>
                <a:lstStyle/>
                <a:p>
                  <a:pPr eaLnBrk="1" hangingPunct="1"/>
                  <a:endParaRPr lang="en-US" altLang="en-US">
                    <a:solidFill>
                      <a:srgbClr val="000000"/>
                    </a:solidFill>
                  </a:endParaRPr>
                </a:p>
              </p:txBody>
            </p:sp>
            <p:sp>
              <p:nvSpPr>
                <p:cNvPr id="3203" name="Rectangle 138"/>
                <p:cNvSpPr>
                  <a:spLocks noChangeArrowheads="1"/>
                </p:cNvSpPr>
                <p:nvPr/>
              </p:nvSpPr>
              <p:spPr bwMode="auto">
                <a:xfrm>
                  <a:off x="4827" y="2872"/>
                  <a:ext cx="103" cy="25"/>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a:solidFill>
                      <a:srgbClr val="000000"/>
                    </a:solidFill>
                  </a:endParaRPr>
                </a:p>
              </p:txBody>
            </p:sp>
            <p:sp>
              <p:nvSpPr>
                <p:cNvPr id="3204" name="Rectangle 139"/>
                <p:cNvSpPr>
                  <a:spLocks noChangeArrowheads="1"/>
                </p:cNvSpPr>
                <p:nvPr/>
              </p:nvSpPr>
              <p:spPr bwMode="auto">
                <a:xfrm>
                  <a:off x="4827" y="3138"/>
                  <a:ext cx="103" cy="27"/>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a:solidFill>
                      <a:srgbClr val="000000"/>
                    </a:solidFill>
                  </a:endParaRPr>
                </a:p>
              </p:txBody>
            </p:sp>
            <p:sp>
              <p:nvSpPr>
                <p:cNvPr id="3205" name="Freeform 140"/>
                <p:cNvSpPr>
                  <a:spLocks/>
                </p:cNvSpPr>
                <p:nvPr/>
              </p:nvSpPr>
              <p:spPr bwMode="auto">
                <a:xfrm>
                  <a:off x="4639" y="2101"/>
                  <a:ext cx="232" cy="97"/>
                </a:xfrm>
                <a:custGeom>
                  <a:avLst/>
                  <a:gdLst>
                    <a:gd name="T0" fmla="*/ 0 w 232"/>
                    <a:gd name="T1" fmla="*/ 96 h 97"/>
                    <a:gd name="T2" fmla="*/ 0 w 232"/>
                    <a:gd name="T3" fmla="*/ 0 h 97"/>
                    <a:gd name="T4" fmla="*/ 231 w 232"/>
                    <a:gd name="T5" fmla="*/ 0 h 97"/>
                    <a:gd name="T6" fmla="*/ 193 w 232"/>
                    <a:gd name="T7" fmla="*/ 95 h 97"/>
                    <a:gd name="T8" fmla="*/ 0 60000 65536"/>
                    <a:gd name="T9" fmla="*/ 0 60000 65536"/>
                    <a:gd name="T10" fmla="*/ 0 60000 65536"/>
                    <a:gd name="T11" fmla="*/ 0 60000 65536"/>
                    <a:gd name="T12" fmla="*/ 0 w 232"/>
                    <a:gd name="T13" fmla="*/ 0 h 97"/>
                    <a:gd name="T14" fmla="*/ 232 w 232"/>
                    <a:gd name="T15" fmla="*/ 97 h 97"/>
                  </a:gdLst>
                  <a:ahLst/>
                  <a:cxnLst>
                    <a:cxn ang="T8">
                      <a:pos x="T0" y="T1"/>
                    </a:cxn>
                    <a:cxn ang="T9">
                      <a:pos x="T2" y="T3"/>
                    </a:cxn>
                    <a:cxn ang="T10">
                      <a:pos x="T4" y="T5"/>
                    </a:cxn>
                    <a:cxn ang="T11">
                      <a:pos x="T6" y="T7"/>
                    </a:cxn>
                  </a:cxnLst>
                  <a:rect l="T12" t="T13" r="T14" b="T15"/>
                  <a:pathLst>
                    <a:path w="232" h="97">
                      <a:moveTo>
                        <a:pt x="0" y="96"/>
                      </a:moveTo>
                      <a:lnTo>
                        <a:pt x="0" y="0"/>
                      </a:lnTo>
                      <a:lnTo>
                        <a:pt x="231" y="0"/>
                      </a:lnTo>
                      <a:lnTo>
                        <a:pt x="193" y="95"/>
                      </a:lnTo>
                    </a:path>
                  </a:pathLst>
                </a:custGeom>
                <a:noFill/>
                <a:ln w="12700" cap="rnd">
                  <a:solidFill>
                    <a:srgbClr val="808080"/>
                  </a:solidFill>
                  <a:round/>
                  <a:headEnd type="none" w="sm" len="sm"/>
                  <a:tailEnd type="none" w="sm" len="sm"/>
                </a:ln>
              </p:spPr>
              <p:txBody>
                <a:bodyPr/>
                <a:lstStyle/>
                <a:p>
                  <a:endParaRPr lang="en-US"/>
                </a:p>
              </p:txBody>
            </p:sp>
            <p:sp>
              <p:nvSpPr>
                <p:cNvPr id="3206" name="Freeform 141"/>
                <p:cNvSpPr>
                  <a:spLocks/>
                </p:cNvSpPr>
                <p:nvPr/>
              </p:nvSpPr>
              <p:spPr bwMode="auto">
                <a:xfrm>
                  <a:off x="4639" y="2101"/>
                  <a:ext cx="120" cy="96"/>
                </a:xfrm>
                <a:custGeom>
                  <a:avLst/>
                  <a:gdLst>
                    <a:gd name="T0" fmla="*/ 0 w 120"/>
                    <a:gd name="T1" fmla="*/ 95 h 96"/>
                    <a:gd name="T2" fmla="*/ 78 w 120"/>
                    <a:gd name="T3" fmla="*/ 0 h 96"/>
                    <a:gd name="T4" fmla="*/ 119 w 120"/>
                    <a:gd name="T5" fmla="*/ 94 h 96"/>
                    <a:gd name="T6" fmla="*/ 0 60000 65536"/>
                    <a:gd name="T7" fmla="*/ 0 60000 65536"/>
                    <a:gd name="T8" fmla="*/ 0 60000 65536"/>
                    <a:gd name="T9" fmla="*/ 0 w 120"/>
                    <a:gd name="T10" fmla="*/ 0 h 96"/>
                    <a:gd name="T11" fmla="*/ 120 w 120"/>
                    <a:gd name="T12" fmla="*/ 96 h 96"/>
                  </a:gdLst>
                  <a:ahLst/>
                  <a:cxnLst>
                    <a:cxn ang="T6">
                      <a:pos x="T0" y="T1"/>
                    </a:cxn>
                    <a:cxn ang="T7">
                      <a:pos x="T2" y="T3"/>
                    </a:cxn>
                    <a:cxn ang="T8">
                      <a:pos x="T4" y="T5"/>
                    </a:cxn>
                  </a:cxnLst>
                  <a:rect l="T9" t="T10" r="T11" b="T12"/>
                  <a:pathLst>
                    <a:path w="120" h="96">
                      <a:moveTo>
                        <a:pt x="0" y="95"/>
                      </a:moveTo>
                      <a:lnTo>
                        <a:pt x="78" y="0"/>
                      </a:lnTo>
                      <a:lnTo>
                        <a:pt x="119" y="94"/>
                      </a:lnTo>
                    </a:path>
                  </a:pathLst>
                </a:custGeom>
                <a:noFill/>
                <a:ln w="12700" cap="rnd">
                  <a:solidFill>
                    <a:srgbClr val="808080"/>
                  </a:solidFill>
                  <a:round/>
                  <a:headEnd type="none" w="sm" len="sm"/>
                  <a:tailEnd type="none" w="sm" len="sm"/>
                </a:ln>
              </p:spPr>
              <p:txBody>
                <a:bodyPr/>
                <a:lstStyle/>
                <a:p>
                  <a:endParaRPr lang="en-US"/>
                </a:p>
              </p:txBody>
            </p:sp>
            <p:sp>
              <p:nvSpPr>
                <p:cNvPr id="3207" name="Line 142"/>
                <p:cNvSpPr>
                  <a:spLocks noChangeShapeType="1"/>
                </p:cNvSpPr>
                <p:nvPr/>
              </p:nvSpPr>
              <p:spPr bwMode="auto">
                <a:xfrm>
                  <a:off x="4639" y="2116"/>
                  <a:ext cx="226" cy="0"/>
                </a:xfrm>
                <a:prstGeom prst="line">
                  <a:avLst/>
                </a:prstGeom>
                <a:noFill/>
                <a:ln w="12700">
                  <a:solidFill>
                    <a:srgbClr val="808080"/>
                  </a:solidFill>
                  <a:round/>
                  <a:headEnd type="none" w="sm" len="sm"/>
                  <a:tailEnd type="none" w="sm" len="sm"/>
                </a:ln>
              </p:spPr>
              <p:txBody>
                <a:bodyPr wrap="none" anchor="ctr"/>
                <a:lstStyle/>
                <a:p>
                  <a:endParaRPr lang="en-US"/>
                </a:p>
              </p:txBody>
            </p:sp>
            <p:sp>
              <p:nvSpPr>
                <p:cNvPr id="3208" name="Freeform 143"/>
                <p:cNvSpPr>
                  <a:spLocks/>
                </p:cNvSpPr>
                <p:nvPr/>
              </p:nvSpPr>
              <p:spPr bwMode="auto">
                <a:xfrm>
                  <a:off x="4758" y="2101"/>
                  <a:ext cx="74" cy="96"/>
                </a:xfrm>
                <a:custGeom>
                  <a:avLst/>
                  <a:gdLst>
                    <a:gd name="T0" fmla="*/ 0 w 74"/>
                    <a:gd name="T1" fmla="*/ 95 h 96"/>
                    <a:gd name="T2" fmla="*/ 53 w 74"/>
                    <a:gd name="T3" fmla="*/ 0 h 96"/>
                    <a:gd name="T4" fmla="*/ 73 w 74"/>
                    <a:gd name="T5" fmla="*/ 95 h 96"/>
                    <a:gd name="T6" fmla="*/ 0 60000 65536"/>
                    <a:gd name="T7" fmla="*/ 0 60000 65536"/>
                    <a:gd name="T8" fmla="*/ 0 60000 65536"/>
                    <a:gd name="T9" fmla="*/ 0 w 74"/>
                    <a:gd name="T10" fmla="*/ 0 h 96"/>
                    <a:gd name="T11" fmla="*/ 74 w 74"/>
                    <a:gd name="T12" fmla="*/ 96 h 96"/>
                  </a:gdLst>
                  <a:ahLst/>
                  <a:cxnLst>
                    <a:cxn ang="T6">
                      <a:pos x="T0" y="T1"/>
                    </a:cxn>
                    <a:cxn ang="T7">
                      <a:pos x="T2" y="T3"/>
                    </a:cxn>
                    <a:cxn ang="T8">
                      <a:pos x="T4" y="T5"/>
                    </a:cxn>
                  </a:cxnLst>
                  <a:rect l="T9" t="T10" r="T11" b="T12"/>
                  <a:pathLst>
                    <a:path w="74" h="96">
                      <a:moveTo>
                        <a:pt x="0" y="95"/>
                      </a:moveTo>
                      <a:lnTo>
                        <a:pt x="53" y="0"/>
                      </a:lnTo>
                      <a:lnTo>
                        <a:pt x="73" y="95"/>
                      </a:lnTo>
                    </a:path>
                  </a:pathLst>
                </a:custGeom>
                <a:noFill/>
                <a:ln w="12700" cap="rnd">
                  <a:solidFill>
                    <a:srgbClr val="808080"/>
                  </a:solidFill>
                  <a:round/>
                  <a:headEnd type="none" w="sm" len="sm"/>
                  <a:tailEnd type="none" w="sm" len="sm"/>
                </a:ln>
              </p:spPr>
              <p:txBody>
                <a:bodyPr/>
                <a:lstStyle/>
                <a:p>
                  <a:endParaRPr lang="en-US"/>
                </a:p>
              </p:txBody>
            </p:sp>
            <p:sp>
              <p:nvSpPr>
                <p:cNvPr id="3209" name="Freeform 144"/>
                <p:cNvSpPr>
                  <a:spLocks/>
                </p:cNvSpPr>
                <p:nvPr/>
              </p:nvSpPr>
              <p:spPr bwMode="auto">
                <a:xfrm>
                  <a:off x="4639" y="2144"/>
                  <a:ext cx="79" cy="53"/>
                </a:xfrm>
                <a:custGeom>
                  <a:avLst/>
                  <a:gdLst>
                    <a:gd name="T0" fmla="*/ 0 w 79"/>
                    <a:gd name="T1" fmla="*/ 51 h 53"/>
                    <a:gd name="T2" fmla="*/ 11 w 79"/>
                    <a:gd name="T3" fmla="*/ 16 h 53"/>
                    <a:gd name="T4" fmla="*/ 41 w 79"/>
                    <a:gd name="T5" fmla="*/ 0 h 53"/>
                    <a:gd name="T6" fmla="*/ 71 w 79"/>
                    <a:gd name="T7" fmla="*/ 16 h 53"/>
                    <a:gd name="T8" fmla="*/ 78 w 79"/>
                    <a:gd name="T9" fmla="*/ 52 h 53"/>
                    <a:gd name="T10" fmla="*/ 67 w 79"/>
                    <a:gd name="T11" fmla="*/ 51 h 53"/>
                    <a:gd name="T12" fmla="*/ 41 w 79"/>
                    <a:gd name="T13" fmla="*/ 18 h 53"/>
                    <a:gd name="T14" fmla="*/ 21 w 79"/>
                    <a:gd name="T15" fmla="*/ 28 h 53"/>
                    <a:gd name="T16" fmla="*/ 16 w 79"/>
                    <a:gd name="T17" fmla="*/ 52 h 53"/>
                    <a:gd name="T18" fmla="*/ 0 w 79"/>
                    <a:gd name="T19" fmla="*/ 51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53"/>
                    <a:gd name="T32" fmla="*/ 79 w 79"/>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53">
                      <a:moveTo>
                        <a:pt x="0" y="51"/>
                      </a:moveTo>
                      <a:lnTo>
                        <a:pt x="11" y="16"/>
                      </a:lnTo>
                      <a:lnTo>
                        <a:pt x="41" y="0"/>
                      </a:lnTo>
                      <a:lnTo>
                        <a:pt x="71" y="16"/>
                      </a:lnTo>
                      <a:lnTo>
                        <a:pt x="78" y="52"/>
                      </a:lnTo>
                      <a:lnTo>
                        <a:pt x="67" y="51"/>
                      </a:lnTo>
                      <a:lnTo>
                        <a:pt x="41" y="18"/>
                      </a:lnTo>
                      <a:lnTo>
                        <a:pt x="21" y="28"/>
                      </a:lnTo>
                      <a:lnTo>
                        <a:pt x="16" y="52"/>
                      </a:lnTo>
                      <a:lnTo>
                        <a:pt x="0" y="51"/>
                      </a:lnTo>
                    </a:path>
                  </a:pathLst>
                </a:custGeom>
                <a:solidFill>
                  <a:srgbClr val="C0C080"/>
                </a:solidFill>
                <a:ln w="12700" cap="rnd">
                  <a:solidFill>
                    <a:srgbClr val="A0A0A0"/>
                  </a:solidFill>
                  <a:round/>
                  <a:headEnd/>
                  <a:tailEnd/>
                </a:ln>
              </p:spPr>
              <p:txBody>
                <a:bodyPr/>
                <a:lstStyle/>
                <a:p>
                  <a:endParaRPr lang="en-US"/>
                </a:p>
              </p:txBody>
            </p:sp>
            <p:sp>
              <p:nvSpPr>
                <p:cNvPr id="3210" name="Freeform 145"/>
                <p:cNvSpPr>
                  <a:spLocks/>
                </p:cNvSpPr>
                <p:nvPr/>
              </p:nvSpPr>
              <p:spPr bwMode="auto">
                <a:xfrm>
                  <a:off x="4533" y="2564"/>
                  <a:ext cx="74" cy="488"/>
                </a:xfrm>
                <a:custGeom>
                  <a:avLst/>
                  <a:gdLst>
                    <a:gd name="T0" fmla="*/ 0 w 74"/>
                    <a:gd name="T1" fmla="*/ 28 h 488"/>
                    <a:gd name="T2" fmla="*/ 0 w 74"/>
                    <a:gd name="T3" fmla="*/ 0 h 488"/>
                    <a:gd name="T4" fmla="*/ 73 w 74"/>
                    <a:gd name="T5" fmla="*/ 0 h 488"/>
                    <a:gd name="T6" fmla="*/ 73 w 74"/>
                    <a:gd name="T7" fmla="*/ 197 h 488"/>
                    <a:gd name="T8" fmla="*/ 73 w 74"/>
                    <a:gd name="T9" fmla="*/ 487 h 488"/>
                    <a:gd name="T10" fmla="*/ 0 60000 65536"/>
                    <a:gd name="T11" fmla="*/ 0 60000 65536"/>
                    <a:gd name="T12" fmla="*/ 0 60000 65536"/>
                    <a:gd name="T13" fmla="*/ 0 60000 65536"/>
                    <a:gd name="T14" fmla="*/ 0 60000 65536"/>
                    <a:gd name="T15" fmla="*/ 0 w 74"/>
                    <a:gd name="T16" fmla="*/ 0 h 488"/>
                    <a:gd name="T17" fmla="*/ 74 w 74"/>
                    <a:gd name="T18" fmla="*/ 488 h 488"/>
                  </a:gdLst>
                  <a:ahLst/>
                  <a:cxnLst>
                    <a:cxn ang="T10">
                      <a:pos x="T0" y="T1"/>
                    </a:cxn>
                    <a:cxn ang="T11">
                      <a:pos x="T2" y="T3"/>
                    </a:cxn>
                    <a:cxn ang="T12">
                      <a:pos x="T4" y="T5"/>
                    </a:cxn>
                    <a:cxn ang="T13">
                      <a:pos x="T6" y="T7"/>
                    </a:cxn>
                    <a:cxn ang="T14">
                      <a:pos x="T8" y="T9"/>
                    </a:cxn>
                  </a:cxnLst>
                  <a:rect l="T15" t="T16" r="T17" b="T18"/>
                  <a:pathLst>
                    <a:path w="74" h="488">
                      <a:moveTo>
                        <a:pt x="0" y="28"/>
                      </a:moveTo>
                      <a:lnTo>
                        <a:pt x="0" y="0"/>
                      </a:lnTo>
                      <a:lnTo>
                        <a:pt x="73" y="0"/>
                      </a:lnTo>
                      <a:lnTo>
                        <a:pt x="73" y="197"/>
                      </a:lnTo>
                      <a:lnTo>
                        <a:pt x="73" y="487"/>
                      </a:lnTo>
                    </a:path>
                  </a:pathLst>
                </a:custGeom>
                <a:noFill/>
                <a:ln w="12700" cap="rnd">
                  <a:solidFill>
                    <a:srgbClr val="A0A0A0"/>
                  </a:solidFill>
                  <a:round/>
                  <a:headEnd type="none" w="sm" len="sm"/>
                  <a:tailEnd type="none" w="sm" len="sm"/>
                </a:ln>
              </p:spPr>
              <p:txBody>
                <a:bodyPr/>
                <a:lstStyle/>
                <a:p>
                  <a:endParaRPr lang="en-US"/>
                </a:p>
              </p:txBody>
            </p:sp>
            <p:sp>
              <p:nvSpPr>
                <p:cNvPr id="3211" name="Freeform 146"/>
                <p:cNvSpPr>
                  <a:spLocks/>
                </p:cNvSpPr>
                <p:nvPr/>
              </p:nvSpPr>
              <p:spPr bwMode="auto">
                <a:xfrm>
                  <a:off x="4293" y="2432"/>
                  <a:ext cx="258" cy="108"/>
                </a:xfrm>
                <a:custGeom>
                  <a:avLst/>
                  <a:gdLst>
                    <a:gd name="T0" fmla="*/ 0 w 258"/>
                    <a:gd name="T1" fmla="*/ 107 h 108"/>
                    <a:gd name="T2" fmla="*/ 0 w 258"/>
                    <a:gd name="T3" fmla="*/ 0 h 108"/>
                    <a:gd name="T4" fmla="*/ 257 w 258"/>
                    <a:gd name="T5" fmla="*/ 0 h 108"/>
                    <a:gd name="T6" fmla="*/ 0 60000 65536"/>
                    <a:gd name="T7" fmla="*/ 0 60000 65536"/>
                    <a:gd name="T8" fmla="*/ 0 60000 65536"/>
                    <a:gd name="T9" fmla="*/ 0 w 258"/>
                    <a:gd name="T10" fmla="*/ 0 h 108"/>
                    <a:gd name="T11" fmla="*/ 258 w 258"/>
                    <a:gd name="T12" fmla="*/ 108 h 108"/>
                  </a:gdLst>
                  <a:ahLst/>
                  <a:cxnLst>
                    <a:cxn ang="T6">
                      <a:pos x="T0" y="T1"/>
                    </a:cxn>
                    <a:cxn ang="T7">
                      <a:pos x="T2" y="T3"/>
                    </a:cxn>
                    <a:cxn ang="T8">
                      <a:pos x="T4" y="T5"/>
                    </a:cxn>
                  </a:cxnLst>
                  <a:rect l="T9" t="T10" r="T11" b="T12"/>
                  <a:pathLst>
                    <a:path w="258" h="108">
                      <a:moveTo>
                        <a:pt x="0" y="107"/>
                      </a:moveTo>
                      <a:lnTo>
                        <a:pt x="0" y="0"/>
                      </a:lnTo>
                      <a:lnTo>
                        <a:pt x="257" y="0"/>
                      </a:lnTo>
                    </a:path>
                  </a:pathLst>
                </a:custGeom>
                <a:noFill/>
                <a:ln w="12700" cap="rnd">
                  <a:solidFill>
                    <a:srgbClr val="808080"/>
                  </a:solidFill>
                  <a:round/>
                  <a:headEnd type="none" w="sm" len="sm"/>
                  <a:tailEnd type="none" w="sm" len="sm"/>
                </a:ln>
              </p:spPr>
              <p:txBody>
                <a:bodyPr/>
                <a:lstStyle/>
                <a:p>
                  <a:endParaRPr lang="en-US"/>
                </a:p>
              </p:txBody>
            </p:sp>
            <p:sp>
              <p:nvSpPr>
                <p:cNvPr id="3212" name="Line 147"/>
                <p:cNvSpPr>
                  <a:spLocks noChangeShapeType="1"/>
                </p:cNvSpPr>
                <p:nvPr/>
              </p:nvSpPr>
              <p:spPr bwMode="auto">
                <a:xfrm flipH="1">
                  <a:off x="4417" y="2432"/>
                  <a:ext cx="128" cy="104"/>
                </a:xfrm>
                <a:prstGeom prst="line">
                  <a:avLst/>
                </a:prstGeom>
                <a:noFill/>
                <a:ln w="12700">
                  <a:solidFill>
                    <a:srgbClr val="808080"/>
                  </a:solidFill>
                  <a:round/>
                  <a:headEnd type="none" w="sm" len="sm"/>
                  <a:tailEnd type="none" w="sm" len="sm"/>
                </a:ln>
              </p:spPr>
              <p:txBody>
                <a:bodyPr wrap="none" anchor="ctr"/>
                <a:lstStyle/>
                <a:p>
                  <a:endParaRPr lang="en-US"/>
                </a:p>
              </p:txBody>
            </p:sp>
            <p:sp>
              <p:nvSpPr>
                <p:cNvPr id="3213" name="Freeform 148"/>
                <p:cNvSpPr>
                  <a:spLocks/>
                </p:cNvSpPr>
                <p:nvPr/>
              </p:nvSpPr>
              <p:spPr bwMode="auto">
                <a:xfrm>
                  <a:off x="3899" y="1330"/>
                  <a:ext cx="153" cy="92"/>
                </a:xfrm>
                <a:custGeom>
                  <a:avLst/>
                  <a:gdLst>
                    <a:gd name="T0" fmla="*/ 0 w 153"/>
                    <a:gd name="T1" fmla="*/ 82 h 92"/>
                    <a:gd name="T2" fmla="*/ 20 w 153"/>
                    <a:gd name="T3" fmla="*/ 27 h 92"/>
                    <a:gd name="T4" fmla="*/ 78 w 153"/>
                    <a:gd name="T5" fmla="*/ 0 h 92"/>
                    <a:gd name="T6" fmla="*/ 137 w 153"/>
                    <a:gd name="T7" fmla="*/ 28 h 92"/>
                    <a:gd name="T8" fmla="*/ 152 w 153"/>
                    <a:gd name="T9" fmla="*/ 91 h 92"/>
                    <a:gd name="T10" fmla="*/ 132 w 153"/>
                    <a:gd name="T11" fmla="*/ 85 h 92"/>
                    <a:gd name="T12" fmla="*/ 118 w 153"/>
                    <a:gd name="T13" fmla="*/ 47 h 92"/>
                    <a:gd name="T14" fmla="*/ 77 w 153"/>
                    <a:gd name="T15" fmla="*/ 30 h 92"/>
                    <a:gd name="T16" fmla="*/ 40 w 153"/>
                    <a:gd name="T17" fmla="*/ 47 h 92"/>
                    <a:gd name="T18" fmla="*/ 30 w 153"/>
                    <a:gd name="T19" fmla="*/ 86 h 92"/>
                    <a:gd name="T20" fmla="*/ 0 w 153"/>
                    <a:gd name="T21" fmla="*/ 82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3"/>
                    <a:gd name="T34" fmla="*/ 0 h 92"/>
                    <a:gd name="T35" fmla="*/ 153 w 153"/>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3" h="92">
                      <a:moveTo>
                        <a:pt x="0" y="82"/>
                      </a:moveTo>
                      <a:lnTo>
                        <a:pt x="20" y="27"/>
                      </a:lnTo>
                      <a:lnTo>
                        <a:pt x="78" y="0"/>
                      </a:lnTo>
                      <a:lnTo>
                        <a:pt x="137" y="28"/>
                      </a:lnTo>
                      <a:lnTo>
                        <a:pt x="152" y="91"/>
                      </a:lnTo>
                      <a:lnTo>
                        <a:pt x="132" y="85"/>
                      </a:lnTo>
                      <a:lnTo>
                        <a:pt x="118" y="47"/>
                      </a:lnTo>
                      <a:lnTo>
                        <a:pt x="77" y="30"/>
                      </a:lnTo>
                      <a:lnTo>
                        <a:pt x="40" y="47"/>
                      </a:lnTo>
                      <a:lnTo>
                        <a:pt x="30" y="86"/>
                      </a:lnTo>
                      <a:lnTo>
                        <a:pt x="0" y="82"/>
                      </a:lnTo>
                    </a:path>
                  </a:pathLst>
                </a:custGeom>
                <a:solidFill>
                  <a:srgbClr val="808080"/>
                </a:solidFill>
                <a:ln w="12700" cap="rnd">
                  <a:solidFill>
                    <a:srgbClr val="808080"/>
                  </a:solidFill>
                  <a:round/>
                  <a:headEnd/>
                  <a:tailEnd/>
                </a:ln>
              </p:spPr>
              <p:txBody>
                <a:bodyPr/>
                <a:lstStyle/>
                <a:p>
                  <a:endParaRPr lang="en-US"/>
                </a:p>
              </p:txBody>
            </p:sp>
            <p:sp>
              <p:nvSpPr>
                <p:cNvPr id="3214" name="Rectangle 149"/>
                <p:cNvSpPr>
                  <a:spLocks noChangeArrowheads="1"/>
                </p:cNvSpPr>
                <p:nvPr/>
              </p:nvSpPr>
              <p:spPr bwMode="auto">
                <a:xfrm>
                  <a:off x="3899" y="1420"/>
                  <a:ext cx="454" cy="82"/>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a:solidFill>
                      <a:srgbClr val="000000"/>
                    </a:solidFill>
                  </a:endParaRPr>
                </a:p>
              </p:txBody>
            </p:sp>
            <p:sp>
              <p:nvSpPr>
                <p:cNvPr id="3215" name="Freeform 150"/>
                <p:cNvSpPr>
                  <a:spLocks/>
                </p:cNvSpPr>
                <p:nvPr/>
              </p:nvSpPr>
              <p:spPr bwMode="auto">
                <a:xfrm>
                  <a:off x="3939" y="1296"/>
                  <a:ext cx="504" cy="121"/>
                </a:xfrm>
                <a:custGeom>
                  <a:avLst/>
                  <a:gdLst>
                    <a:gd name="T0" fmla="*/ 0 w 504"/>
                    <a:gd name="T1" fmla="*/ 116 h 121"/>
                    <a:gd name="T2" fmla="*/ 0 w 504"/>
                    <a:gd name="T3" fmla="*/ 0 h 121"/>
                    <a:gd name="T4" fmla="*/ 503 w 504"/>
                    <a:gd name="T5" fmla="*/ 0 h 121"/>
                    <a:gd name="T6" fmla="*/ 315 w 504"/>
                    <a:gd name="T7" fmla="*/ 120 h 121"/>
                    <a:gd name="T8" fmla="*/ 0 60000 65536"/>
                    <a:gd name="T9" fmla="*/ 0 60000 65536"/>
                    <a:gd name="T10" fmla="*/ 0 60000 65536"/>
                    <a:gd name="T11" fmla="*/ 0 60000 65536"/>
                    <a:gd name="T12" fmla="*/ 0 w 504"/>
                    <a:gd name="T13" fmla="*/ 0 h 121"/>
                    <a:gd name="T14" fmla="*/ 504 w 504"/>
                    <a:gd name="T15" fmla="*/ 121 h 121"/>
                  </a:gdLst>
                  <a:ahLst/>
                  <a:cxnLst>
                    <a:cxn ang="T8">
                      <a:pos x="T0" y="T1"/>
                    </a:cxn>
                    <a:cxn ang="T9">
                      <a:pos x="T2" y="T3"/>
                    </a:cxn>
                    <a:cxn ang="T10">
                      <a:pos x="T4" y="T5"/>
                    </a:cxn>
                    <a:cxn ang="T11">
                      <a:pos x="T6" y="T7"/>
                    </a:cxn>
                  </a:cxnLst>
                  <a:rect l="T12" t="T13" r="T14" b="T15"/>
                  <a:pathLst>
                    <a:path w="504" h="121">
                      <a:moveTo>
                        <a:pt x="0" y="116"/>
                      </a:moveTo>
                      <a:lnTo>
                        <a:pt x="0" y="0"/>
                      </a:lnTo>
                      <a:lnTo>
                        <a:pt x="503" y="0"/>
                      </a:lnTo>
                      <a:lnTo>
                        <a:pt x="315" y="120"/>
                      </a:lnTo>
                    </a:path>
                  </a:pathLst>
                </a:custGeom>
                <a:noFill/>
                <a:ln w="12700" cap="rnd">
                  <a:solidFill>
                    <a:srgbClr val="808080"/>
                  </a:solidFill>
                  <a:round/>
                  <a:headEnd type="none" w="sm" len="sm"/>
                  <a:tailEnd type="none" w="sm" len="sm"/>
                </a:ln>
              </p:spPr>
              <p:txBody>
                <a:bodyPr/>
                <a:lstStyle/>
                <a:p>
                  <a:endParaRPr lang="en-US"/>
                </a:p>
              </p:txBody>
            </p:sp>
            <p:sp>
              <p:nvSpPr>
                <p:cNvPr id="3216" name="Freeform 151"/>
                <p:cNvSpPr>
                  <a:spLocks/>
                </p:cNvSpPr>
                <p:nvPr/>
              </p:nvSpPr>
              <p:spPr bwMode="auto">
                <a:xfrm>
                  <a:off x="3951" y="1298"/>
                  <a:ext cx="177" cy="117"/>
                </a:xfrm>
                <a:custGeom>
                  <a:avLst/>
                  <a:gdLst>
                    <a:gd name="T0" fmla="*/ 0 w 177"/>
                    <a:gd name="T1" fmla="*/ 116 h 117"/>
                    <a:gd name="T2" fmla="*/ 100 w 177"/>
                    <a:gd name="T3" fmla="*/ 0 h 117"/>
                    <a:gd name="T4" fmla="*/ 176 w 177"/>
                    <a:gd name="T5" fmla="*/ 116 h 117"/>
                    <a:gd name="T6" fmla="*/ 0 60000 65536"/>
                    <a:gd name="T7" fmla="*/ 0 60000 65536"/>
                    <a:gd name="T8" fmla="*/ 0 60000 65536"/>
                    <a:gd name="T9" fmla="*/ 0 w 177"/>
                    <a:gd name="T10" fmla="*/ 0 h 117"/>
                    <a:gd name="T11" fmla="*/ 177 w 177"/>
                    <a:gd name="T12" fmla="*/ 117 h 117"/>
                  </a:gdLst>
                  <a:ahLst/>
                  <a:cxnLst>
                    <a:cxn ang="T6">
                      <a:pos x="T0" y="T1"/>
                    </a:cxn>
                    <a:cxn ang="T7">
                      <a:pos x="T2" y="T3"/>
                    </a:cxn>
                    <a:cxn ang="T8">
                      <a:pos x="T4" y="T5"/>
                    </a:cxn>
                  </a:cxnLst>
                  <a:rect l="T9" t="T10" r="T11" b="T12"/>
                  <a:pathLst>
                    <a:path w="177" h="117">
                      <a:moveTo>
                        <a:pt x="0" y="116"/>
                      </a:moveTo>
                      <a:lnTo>
                        <a:pt x="100" y="0"/>
                      </a:lnTo>
                      <a:lnTo>
                        <a:pt x="176" y="116"/>
                      </a:lnTo>
                    </a:path>
                  </a:pathLst>
                </a:custGeom>
                <a:noFill/>
                <a:ln w="12700" cap="rnd">
                  <a:solidFill>
                    <a:srgbClr val="808080"/>
                  </a:solidFill>
                  <a:round/>
                  <a:headEnd type="none" w="sm" len="sm"/>
                  <a:tailEnd type="none" w="sm" len="sm"/>
                </a:ln>
              </p:spPr>
              <p:txBody>
                <a:bodyPr/>
                <a:lstStyle/>
                <a:p>
                  <a:endParaRPr lang="en-US"/>
                </a:p>
              </p:txBody>
            </p:sp>
            <p:sp>
              <p:nvSpPr>
                <p:cNvPr id="3217" name="Freeform 152"/>
                <p:cNvSpPr>
                  <a:spLocks/>
                </p:cNvSpPr>
                <p:nvPr/>
              </p:nvSpPr>
              <p:spPr bwMode="auto">
                <a:xfrm>
                  <a:off x="4132" y="1296"/>
                  <a:ext cx="120" cy="130"/>
                </a:xfrm>
                <a:custGeom>
                  <a:avLst/>
                  <a:gdLst>
                    <a:gd name="T0" fmla="*/ 0 w 120"/>
                    <a:gd name="T1" fmla="*/ 125 h 130"/>
                    <a:gd name="T2" fmla="*/ 99 w 120"/>
                    <a:gd name="T3" fmla="*/ 0 h 130"/>
                    <a:gd name="T4" fmla="*/ 119 w 120"/>
                    <a:gd name="T5" fmla="*/ 129 h 130"/>
                    <a:gd name="T6" fmla="*/ 0 60000 65536"/>
                    <a:gd name="T7" fmla="*/ 0 60000 65536"/>
                    <a:gd name="T8" fmla="*/ 0 60000 65536"/>
                    <a:gd name="T9" fmla="*/ 0 w 120"/>
                    <a:gd name="T10" fmla="*/ 0 h 130"/>
                    <a:gd name="T11" fmla="*/ 120 w 120"/>
                    <a:gd name="T12" fmla="*/ 130 h 130"/>
                  </a:gdLst>
                  <a:ahLst/>
                  <a:cxnLst>
                    <a:cxn ang="T6">
                      <a:pos x="T0" y="T1"/>
                    </a:cxn>
                    <a:cxn ang="T7">
                      <a:pos x="T2" y="T3"/>
                    </a:cxn>
                    <a:cxn ang="T8">
                      <a:pos x="T4" y="T5"/>
                    </a:cxn>
                  </a:cxnLst>
                  <a:rect l="T9" t="T10" r="T11" b="T12"/>
                  <a:pathLst>
                    <a:path w="120" h="130">
                      <a:moveTo>
                        <a:pt x="0" y="125"/>
                      </a:moveTo>
                      <a:lnTo>
                        <a:pt x="99" y="0"/>
                      </a:lnTo>
                      <a:lnTo>
                        <a:pt x="119" y="129"/>
                      </a:lnTo>
                    </a:path>
                  </a:pathLst>
                </a:custGeom>
                <a:noFill/>
                <a:ln w="12700" cap="rnd">
                  <a:solidFill>
                    <a:srgbClr val="808080"/>
                  </a:solidFill>
                  <a:round/>
                  <a:headEnd type="none" w="sm" len="sm"/>
                  <a:tailEnd type="none" w="sm" len="sm"/>
                </a:ln>
              </p:spPr>
              <p:txBody>
                <a:bodyPr/>
                <a:lstStyle/>
                <a:p>
                  <a:endParaRPr lang="en-US"/>
                </a:p>
              </p:txBody>
            </p:sp>
            <p:sp>
              <p:nvSpPr>
                <p:cNvPr id="3218" name="Rectangle 153"/>
                <p:cNvSpPr>
                  <a:spLocks noChangeArrowheads="1"/>
                </p:cNvSpPr>
                <p:nvPr/>
              </p:nvSpPr>
              <p:spPr bwMode="auto">
                <a:xfrm>
                  <a:off x="3899" y="1511"/>
                  <a:ext cx="454" cy="18"/>
                </a:xfrm>
                <a:prstGeom prst="rect">
                  <a:avLst/>
                </a:prstGeom>
                <a:solidFill>
                  <a:srgbClr val="808080"/>
                </a:solidFill>
                <a:ln w="12700">
                  <a:solidFill>
                    <a:srgbClr val="808080"/>
                  </a:solidFill>
                  <a:miter lim="800000"/>
                  <a:headEnd/>
                  <a:tailEnd/>
                </a:ln>
              </p:spPr>
              <p:txBody>
                <a:bodyPr wrap="none" anchor="ctr"/>
                <a:lstStyle/>
                <a:p>
                  <a:pPr eaLnBrk="1" hangingPunct="1"/>
                  <a:endParaRPr lang="en-US" altLang="en-US">
                    <a:solidFill>
                      <a:srgbClr val="000000"/>
                    </a:solidFill>
                  </a:endParaRPr>
                </a:p>
              </p:txBody>
            </p:sp>
            <p:sp>
              <p:nvSpPr>
                <p:cNvPr id="3219" name="Freeform 154"/>
                <p:cNvSpPr>
                  <a:spLocks/>
                </p:cNvSpPr>
                <p:nvPr/>
              </p:nvSpPr>
              <p:spPr bwMode="auto">
                <a:xfrm>
                  <a:off x="5019" y="3437"/>
                  <a:ext cx="233" cy="404"/>
                </a:xfrm>
                <a:custGeom>
                  <a:avLst/>
                  <a:gdLst>
                    <a:gd name="T0" fmla="*/ 0 w 233"/>
                    <a:gd name="T1" fmla="*/ 3 h 404"/>
                    <a:gd name="T2" fmla="*/ 112 w 233"/>
                    <a:gd name="T3" fmla="*/ 19 h 404"/>
                    <a:gd name="T4" fmla="*/ 167 w 233"/>
                    <a:gd name="T5" fmla="*/ 17 h 404"/>
                    <a:gd name="T6" fmla="*/ 226 w 233"/>
                    <a:gd name="T7" fmla="*/ 3 h 404"/>
                    <a:gd name="T8" fmla="*/ 232 w 233"/>
                    <a:gd name="T9" fmla="*/ 0 h 404"/>
                    <a:gd name="T10" fmla="*/ 232 w 233"/>
                    <a:gd name="T11" fmla="*/ 376 h 404"/>
                    <a:gd name="T12" fmla="*/ 232 w 233"/>
                    <a:gd name="T13" fmla="*/ 381 h 404"/>
                    <a:gd name="T14" fmla="*/ 115 w 233"/>
                    <a:gd name="T15" fmla="*/ 403 h 404"/>
                    <a:gd name="T16" fmla="*/ 1 w 233"/>
                    <a:gd name="T17" fmla="*/ 381 h 404"/>
                    <a:gd name="T18" fmla="*/ 1 w 233"/>
                    <a:gd name="T19" fmla="*/ 366 h 404"/>
                    <a:gd name="T20" fmla="*/ 1 w 233"/>
                    <a:gd name="T21" fmla="*/ 14 h 404"/>
                    <a:gd name="T22" fmla="*/ 0 w 233"/>
                    <a:gd name="T23" fmla="*/ 3 h 4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3"/>
                    <a:gd name="T37" fmla="*/ 0 h 404"/>
                    <a:gd name="T38" fmla="*/ 233 w 233"/>
                    <a:gd name="T39" fmla="*/ 404 h 4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3" h="404">
                      <a:moveTo>
                        <a:pt x="0" y="3"/>
                      </a:moveTo>
                      <a:lnTo>
                        <a:pt x="112" y="19"/>
                      </a:lnTo>
                      <a:lnTo>
                        <a:pt x="167" y="17"/>
                      </a:lnTo>
                      <a:lnTo>
                        <a:pt x="226" y="3"/>
                      </a:lnTo>
                      <a:lnTo>
                        <a:pt x="232" y="0"/>
                      </a:lnTo>
                      <a:lnTo>
                        <a:pt x="232" y="376"/>
                      </a:lnTo>
                      <a:lnTo>
                        <a:pt x="232" y="381"/>
                      </a:lnTo>
                      <a:lnTo>
                        <a:pt x="115" y="403"/>
                      </a:lnTo>
                      <a:lnTo>
                        <a:pt x="1" y="381"/>
                      </a:lnTo>
                      <a:lnTo>
                        <a:pt x="1" y="366"/>
                      </a:lnTo>
                      <a:lnTo>
                        <a:pt x="1" y="14"/>
                      </a:lnTo>
                      <a:lnTo>
                        <a:pt x="0" y="3"/>
                      </a:lnTo>
                    </a:path>
                  </a:pathLst>
                </a:custGeom>
                <a:solidFill>
                  <a:srgbClr val="C0C0C0"/>
                </a:solidFill>
                <a:ln w="12700" cap="rnd">
                  <a:solidFill>
                    <a:srgbClr val="A0A0A0"/>
                  </a:solidFill>
                  <a:round/>
                  <a:headEnd/>
                  <a:tailEnd/>
                </a:ln>
              </p:spPr>
              <p:txBody>
                <a:bodyPr/>
                <a:lstStyle/>
                <a:p>
                  <a:endParaRPr lang="en-US"/>
                </a:p>
              </p:txBody>
            </p:sp>
            <p:sp>
              <p:nvSpPr>
                <p:cNvPr id="3220" name="Oval 155"/>
                <p:cNvSpPr>
                  <a:spLocks noChangeArrowheads="1"/>
                </p:cNvSpPr>
                <p:nvPr/>
              </p:nvSpPr>
              <p:spPr bwMode="auto">
                <a:xfrm>
                  <a:off x="5026" y="3407"/>
                  <a:ext cx="214" cy="44"/>
                </a:xfrm>
                <a:prstGeom prst="ellipse">
                  <a:avLst/>
                </a:prstGeom>
                <a:solidFill>
                  <a:srgbClr val="404040"/>
                </a:solidFill>
                <a:ln w="12700">
                  <a:solidFill>
                    <a:srgbClr val="A0A0A0"/>
                  </a:solidFill>
                  <a:round/>
                  <a:headEnd/>
                  <a:tailEnd/>
                </a:ln>
              </p:spPr>
              <p:txBody>
                <a:bodyPr wrap="none" anchor="ctr"/>
                <a:lstStyle/>
                <a:p>
                  <a:pPr eaLnBrk="1" hangingPunct="1"/>
                  <a:endParaRPr lang="en-US" altLang="en-US">
                    <a:solidFill>
                      <a:srgbClr val="000000"/>
                    </a:solidFill>
                  </a:endParaRPr>
                </a:p>
              </p:txBody>
            </p:sp>
            <p:sp>
              <p:nvSpPr>
                <p:cNvPr id="3221" name="Freeform 156"/>
                <p:cNvSpPr>
                  <a:spLocks/>
                </p:cNvSpPr>
                <p:nvPr/>
              </p:nvSpPr>
              <p:spPr bwMode="auto">
                <a:xfrm>
                  <a:off x="4769" y="3409"/>
                  <a:ext cx="235" cy="397"/>
                </a:xfrm>
                <a:custGeom>
                  <a:avLst/>
                  <a:gdLst>
                    <a:gd name="T0" fmla="*/ 0 w 235"/>
                    <a:gd name="T1" fmla="*/ 1 h 397"/>
                    <a:gd name="T2" fmla="*/ 112 w 235"/>
                    <a:gd name="T3" fmla="*/ 19 h 397"/>
                    <a:gd name="T4" fmla="*/ 171 w 235"/>
                    <a:gd name="T5" fmla="*/ 17 h 397"/>
                    <a:gd name="T6" fmla="*/ 230 w 235"/>
                    <a:gd name="T7" fmla="*/ 1 h 397"/>
                    <a:gd name="T8" fmla="*/ 234 w 235"/>
                    <a:gd name="T9" fmla="*/ 0 h 397"/>
                    <a:gd name="T10" fmla="*/ 234 w 235"/>
                    <a:gd name="T11" fmla="*/ 369 h 397"/>
                    <a:gd name="T12" fmla="*/ 234 w 235"/>
                    <a:gd name="T13" fmla="*/ 374 h 397"/>
                    <a:gd name="T14" fmla="*/ 117 w 235"/>
                    <a:gd name="T15" fmla="*/ 396 h 397"/>
                    <a:gd name="T16" fmla="*/ 57 w 235"/>
                    <a:gd name="T17" fmla="*/ 392 h 397"/>
                    <a:gd name="T18" fmla="*/ 0 w 235"/>
                    <a:gd name="T19" fmla="*/ 374 h 397"/>
                    <a:gd name="T20" fmla="*/ 0 w 235"/>
                    <a:gd name="T21" fmla="*/ 360 h 397"/>
                    <a:gd name="T22" fmla="*/ 0 w 235"/>
                    <a:gd name="T23" fmla="*/ 12 h 397"/>
                    <a:gd name="T24" fmla="*/ 0 w 235"/>
                    <a:gd name="T25" fmla="*/ 1 h 3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5"/>
                    <a:gd name="T40" fmla="*/ 0 h 397"/>
                    <a:gd name="T41" fmla="*/ 235 w 235"/>
                    <a:gd name="T42" fmla="*/ 397 h 3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5" h="397">
                      <a:moveTo>
                        <a:pt x="0" y="1"/>
                      </a:moveTo>
                      <a:lnTo>
                        <a:pt x="112" y="19"/>
                      </a:lnTo>
                      <a:lnTo>
                        <a:pt x="171" y="17"/>
                      </a:lnTo>
                      <a:lnTo>
                        <a:pt x="230" y="1"/>
                      </a:lnTo>
                      <a:lnTo>
                        <a:pt x="234" y="0"/>
                      </a:lnTo>
                      <a:lnTo>
                        <a:pt x="234" y="369"/>
                      </a:lnTo>
                      <a:lnTo>
                        <a:pt x="234" y="374"/>
                      </a:lnTo>
                      <a:lnTo>
                        <a:pt x="117" y="396"/>
                      </a:lnTo>
                      <a:lnTo>
                        <a:pt x="57" y="392"/>
                      </a:lnTo>
                      <a:lnTo>
                        <a:pt x="0" y="374"/>
                      </a:lnTo>
                      <a:lnTo>
                        <a:pt x="0" y="360"/>
                      </a:lnTo>
                      <a:lnTo>
                        <a:pt x="0" y="12"/>
                      </a:lnTo>
                      <a:lnTo>
                        <a:pt x="0" y="1"/>
                      </a:lnTo>
                    </a:path>
                  </a:pathLst>
                </a:custGeom>
                <a:solidFill>
                  <a:srgbClr val="C0C0C0"/>
                </a:solidFill>
                <a:ln w="12700" cap="rnd">
                  <a:solidFill>
                    <a:srgbClr val="A0A0A0"/>
                  </a:solidFill>
                  <a:round/>
                  <a:headEnd/>
                  <a:tailEnd/>
                </a:ln>
              </p:spPr>
              <p:txBody>
                <a:bodyPr/>
                <a:lstStyle/>
                <a:p>
                  <a:endParaRPr lang="en-US"/>
                </a:p>
              </p:txBody>
            </p:sp>
            <p:sp>
              <p:nvSpPr>
                <p:cNvPr id="3222" name="Oval 157"/>
                <p:cNvSpPr>
                  <a:spLocks noChangeArrowheads="1"/>
                </p:cNvSpPr>
                <p:nvPr/>
              </p:nvSpPr>
              <p:spPr bwMode="auto">
                <a:xfrm>
                  <a:off x="4773" y="3386"/>
                  <a:ext cx="218" cy="29"/>
                </a:xfrm>
                <a:prstGeom prst="ellipse">
                  <a:avLst/>
                </a:prstGeom>
                <a:solidFill>
                  <a:srgbClr val="404040"/>
                </a:solidFill>
                <a:ln w="12700">
                  <a:solidFill>
                    <a:srgbClr val="A0A0A0"/>
                  </a:solidFill>
                  <a:round/>
                  <a:headEnd/>
                  <a:tailEnd/>
                </a:ln>
              </p:spPr>
              <p:txBody>
                <a:bodyPr wrap="none" anchor="ctr"/>
                <a:lstStyle/>
                <a:p>
                  <a:pPr eaLnBrk="1" hangingPunct="1"/>
                  <a:endParaRPr lang="en-US" altLang="en-US">
                    <a:solidFill>
                      <a:srgbClr val="000000"/>
                    </a:solidFill>
                  </a:endParaRPr>
                </a:p>
              </p:txBody>
            </p:sp>
            <p:sp>
              <p:nvSpPr>
                <p:cNvPr id="3223" name="Rectangle 158"/>
                <p:cNvSpPr>
                  <a:spLocks noChangeArrowheads="1"/>
                </p:cNvSpPr>
                <p:nvPr/>
              </p:nvSpPr>
              <p:spPr bwMode="auto">
                <a:xfrm>
                  <a:off x="4513" y="2596"/>
                  <a:ext cx="71" cy="13"/>
                </a:xfrm>
                <a:prstGeom prst="rect">
                  <a:avLst/>
                </a:prstGeom>
                <a:solidFill>
                  <a:srgbClr val="A0A0A0"/>
                </a:solidFill>
                <a:ln w="12700">
                  <a:solidFill>
                    <a:srgbClr val="A0A0A0"/>
                  </a:solidFill>
                  <a:miter lim="800000"/>
                  <a:headEnd/>
                  <a:tailEnd/>
                </a:ln>
              </p:spPr>
              <p:txBody>
                <a:bodyPr wrap="none" anchor="ctr"/>
                <a:lstStyle/>
                <a:p>
                  <a:pPr eaLnBrk="1" hangingPunct="1"/>
                  <a:endParaRPr lang="en-US" altLang="en-US">
                    <a:solidFill>
                      <a:srgbClr val="000000"/>
                    </a:solidFill>
                  </a:endParaRPr>
                </a:p>
              </p:txBody>
            </p:sp>
            <p:sp>
              <p:nvSpPr>
                <p:cNvPr id="3224" name="Rectangle 159"/>
                <p:cNvSpPr>
                  <a:spLocks noChangeArrowheads="1"/>
                </p:cNvSpPr>
                <p:nvPr/>
              </p:nvSpPr>
              <p:spPr bwMode="auto">
                <a:xfrm>
                  <a:off x="3210" y="2185"/>
                  <a:ext cx="60" cy="71"/>
                </a:xfrm>
                <a:prstGeom prst="rect">
                  <a:avLst/>
                </a:prstGeom>
                <a:noFill/>
                <a:ln w="12700">
                  <a:solidFill>
                    <a:srgbClr val="808080"/>
                  </a:solidFill>
                  <a:miter lim="800000"/>
                  <a:headEnd/>
                  <a:tailEnd/>
                </a:ln>
              </p:spPr>
              <p:txBody>
                <a:bodyPr wrap="none" anchor="ctr"/>
                <a:lstStyle/>
                <a:p>
                  <a:pPr eaLnBrk="1" hangingPunct="1"/>
                  <a:endParaRPr lang="en-US" altLang="en-US">
                    <a:solidFill>
                      <a:srgbClr val="000000"/>
                    </a:solidFill>
                  </a:endParaRPr>
                </a:p>
              </p:txBody>
            </p:sp>
            <p:sp>
              <p:nvSpPr>
                <p:cNvPr id="3225" name="Rectangle 160"/>
                <p:cNvSpPr>
                  <a:spLocks noChangeArrowheads="1"/>
                </p:cNvSpPr>
                <p:nvPr/>
              </p:nvSpPr>
              <p:spPr bwMode="auto">
                <a:xfrm>
                  <a:off x="3664" y="2075"/>
                  <a:ext cx="149" cy="31"/>
                </a:xfrm>
                <a:prstGeom prst="rect">
                  <a:avLst/>
                </a:prstGeom>
                <a:solidFill>
                  <a:srgbClr val="808080"/>
                </a:solidFill>
                <a:ln w="12700">
                  <a:solidFill>
                    <a:srgbClr val="808080"/>
                  </a:solidFill>
                  <a:miter lim="800000"/>
                  <a:headEnd/>
                  <a:tailEnd/>
                </a:ln>
              </p:spPr>
              <p:txBody>
                <a:bodyPr wrap="none" anchor="ctr"/>
                <a:lstStyle/>
                <a:p>
                  <a:pPr eaLnBrk="1" hangingPunct="1"/>
                  <a:endParaRPr lang="en-US" altLang="en-US">
                    <a:solidFill>
                      <a:srgbClr val="000000"/>
                    </a:solidFill>
                  </a:endParaRPr>
                </a:p>
              </p:txBody>
            </p:sp>
            <p:sp>
              <p:nvSpPr>
                <p:cNvPr id="3226" name="Freeform 161"/>
                <p:cNvSpPr>
                  <a:spLocks/>
                </p:cNvSpPr>
                <p:nvPr/>
              </p:nvSpPr>
              <p:spPr bwMode="auto">
                <a:xfrm>
                  <a:off x="2899" y="2285"/>
                  <a:ext cx="143" cy="75"/>
                </a:xfrm>
                <a:custGeom>
                  <a:avLst/>
                  <a:gdLst>
                    <a:gd name="T0" fmla="*/ 0 w 143"/>
                    <a:gd name="T1" fmla="*/ 74 h 75"/>
                    <a:gd name="T2" fmla="*/ 0 w 143"/>
                    <a:gd name="T3" fmla="*/ 0 h 75"/>
                    <a:gd name="T4" fmla="*/ 142 w 143"/>
                    <a:gd name="T5" fmla="*/ 0 h 75"/>
                    <a:gd name="T6" fmla="*/ 103 w 143"/>
                    <a:gd name="T7" fmla="*/ 71 h 75"/>
                    <a:gd name="T8" fmla="*/ 0 60000 65536"/>
                    <a:gd name="T9" fmla="*/ 0 60000 65536"/>
                    <a:gd name="T10" fmla="*/ 0 60000 65536"/>
                    <a:gd name="T11" fmla="*/ 0 60000 65536"/>
                    <a:gd name="T12" fmla="*/ 0 w 143"/>
                    <a:gd name="T13" fmla="*/ 0 h 75"/>
                    <a:gd name="T14" fmla="*/ 143 w 143"/>
                    <a:gd name="T15" fmla="*/ 75 h 75"/>
                  </a:gdLst>
                  <a:ahLst/>
                  <a:cxnLst>
                    <a:cxn ang="T8">
                      <a:pos x="T0" y="T1"/>
                    </a:cxn>
                    <a:cxn ang="T9">
                      <a:pos x="T2" y="T3"/>
                    </a:cxn>
                    <a:cxn ang="T10">
                      <a:pos x="T4" y="T5"/>
                    </a:cxn>
                    <a:cxn ang="T11">
                      <a:pos x="T6" y="T7"/>
                    </a:cxn>
                  </a:cxnLst>
                  <a:rect l="T12" t="T13" r="T14" b="T15"/>
                  <a:pathLst>
                    <a:path w="143" h="75">
                      <a:moveTo>
                        <a:pt x="0" y="74"/>
                      </a:moveTo>
                      <a:lnTo>
                        <a:pt x="0" y="0"/>
                      </a:lnTo>
                      <a:lnTo>
                        <a:pt x="142" y="0"/>
                      </a:lnTo>
                      <a:lnTo>
                        <a:pt x="103" y="71"/>
                      </a:lnTo>
                    </a:path>
                  </a:pathLst>
                </a:custGeom>
                <a:noFill/>
                <a:ln w="12700" cap="rnd">
                  <a:solidFill>
                    <a:srgbClr val="808080"/>
                  </a:solidFill>
                  <a:round/>
                  <a:headEnd type="none" w="sm" len="sm"/>
                  <a:tailEnd type="none" w="sm" len="sm"/>
                </a:ln>
              </p:spPr>
              <p:txBody>
                <a:bodyPr/>
                <a:lstStyle/>
                <a:p>
                  <a:endParaRPr lang="en-US"/>
                </a:p>
              </p:txBody>
            </p:sp>
            <p:sp>
              <p:nvSpPr>
                <p:cNvPr id="3227" name="Freeform 162"/>
                <p:cNvSpPr>
                  <a:spLocks/>
                </p:cNvSpPr>
                <p:nvPr/>
              </p:nvSpPr>
              <p:spPr bwMode="auto">
                <a:xfrm>
                  <a:off x="2913" y="2286"/>
                  <a:ext cx="61" cy="72"/>
                </a:xfrm>
                <a:custGeom>
                  <a:avLst/>
                  <a:gdLst>
                    <a:gd name="T0" fmla="*/ 0 w 61"/>
                    <a:gd name="T1" fmla="*/ 71 h 72"/>
                    <a:gd name="T2" fmla="*/ 35 w 61"/>
                    <a:gd name="T3" fmla="*/ 0 h 72"/>
                    <a:gd name="T4" fmla="*/ 60 w 61"/>
                    <a:gd name="T5" fmla="*/ 70 h 72"/>
                    <a:gd name="T6" fmla="*/ 0 60000 65536"/>
                    <a:gd name="T7" fmla="*/ 0 60000 65536"/>
                    <a:gd name="T8" fmla="*/ 0 60000 65536"/>
                    <a:gd name="T9" fmla="*/ 0 w 61"/>
                    <a:gd name="T10" fmla="*/ 0 h 72"/>
                    <a:gd name="T11" fmla="*/ 61 w 61"/>
                    <a:gd name="T12" fmla="*/ 72 h 72"/>
                  </a:gdLst>
                  <a:ahLst/>
                  <a:cxnLst>
                    <a:cxn ang="T6">
                      <a:pos x="T0" y="T1"/>
                    </a:cxn>
                    <a:cxn ang="T7">
                      <a:pos x="T2" y="T3"/>
                    </a:cxn>
                    <a:cxn ang="T8">
                      <a:pos x="T4" y="T5"/>
                    </a:cxn>
                  </a:cxnLst>
                  <a:rect l="T9" t="T10" r="T11" b="T12"/>
                  <a:pathLst>
                    <a:path w="61" h="72">
                      <a:moveTo>
                        <a:pt x="0" y="71"/>
                      </a:moveTo>
                      <a:lnTo>
                        <a:pt x="35" y="0"/>
                      </a:lnTo>
                      <a:lnTo>
                        <a:pt x="60" y="70"/>
                      </a:lnTo>
                    </a:path>
                  </a:pathLst>
                </a:custGeom>
                <a:noFill/>
                <a:ln w="12700" cap="rnd">
                  <a:solidFill>
                    <a:srgbClr val="808080"/>
                  </a:solidFill>
                  <a:round/>
                  <a:headEnd type="none" w="sm" len="sm"/>
                  <a:tailEnd type="none" w="sm" len="sm"/>
                </a:ln>
              </p:spPr>
              <p:txBody>
                <a:bodyPr/>
                <a:lstStyle/>
                <a:p>
                  <a:endParaRPr lang="en-US"/>
                </a:p>
              </p:txBody>
            </p:sp>
            <p:sp>
              <p:nvSpPr>
                <p:cNvPr id="3228" name="Freeform 163"/>
                <p:cNvSpPr>
                  <a:spLocks/>
                </p:cNvSpPr>
                <p:nvPr/>
              </p:nvSpPr>
              <p:spPr bwMode="auto">
                <a:xfrm>
                  <a:off x="2973" y="2286"/>
                  <a:ext cx="30" cy="72"/>
                </a:xfrm>
                <a:custGeom>
                  <a:avLst/>
                  <a:gdLst>
                    <a:gd name="T0" fmla="*/ 0 w 30"/>
                    <a:gd name="T1" fmla="*/ 71 h 72"/>
                    <a:gd name="T2" fmla="*/ 29 w 30"/>
                    <a:gd name="T3" fmla="*/ 0 h 72"/>
                    <a:gd name="T4" fmla="*/ 29 w 30"/>
                    <a:gd name="T5" fmla="*/ 71 h 72"/>
                    <a:gd name="T6" fmla="*/ 0 60000 65536"/>
                    <a:gd name="T7" fmla="*/ 0 60000 65536"/>
                    <a:gd name="T8" fmla="*/ 0 60000 65536"/>
                    <a:gd name="T9" fmla="*/ 0 w 30"/>
                    <a:gd name="T10" fmla="*/ 0 h 72"/>
                    <a:gd name="T11" fmla="*/ 30 w 30"/>
                    <a:gd name="T12" fmla="*/ 72 h 72"/>
                  </a:gdLst>
                  <a:ahLst/>
                  <a:cxnLst>
                    <a:cxn ang="T6">
                      <a:pos x="T0" y="T1"/>
                    </a:cxn>
                    <a:cxn ang="T7">
                      <a:pos x="T2" y="T3"/>
                    </a:cxn>
                    <a:cxn ang="T8">
                      <a:pos x="T4" y="T5"/>
                    </a:cxn>
                  </a:cxnLst>
                  <a:rect l="T9" t="T10" r="T11" b="T12"/>
                  <a:pathLst>
                    <a:path w="30" h="72">
                      <a:moveTo>
                        <a:pt x="0" y="71"/>
                      </a:moveTo>
                      <a:lnTo>
                        <a:pt x="29" y="0"/>
                      </a:lnTo>
                      <a:lnTo>
                        <a:pt x="29" y="71"/>
                      </a:lnTo>
                    </a:path>
                  </a:pathLst>
                </a:custGeom>
                <a:noFill/>
                <a:ln w="12700" cap="rnd">
                  <a:solidFill>
                    <a:srgbClr val="808080"/>
                  </a:solidFill>
                  <a:round/>
                  <a:headEnd type="none" w="sm" len="sm"/>
                  <a:tailEnd type="none" w="sm" len="sm"/>
                </a:ln>
              </p:spPr>
              <p:txBody>
                <a:bodyPr/>
                <a:lstStyle/>
                <a:p>
                  <a:endParaRPr lang="en-US"/>
                </a:p>
              </p:txBody>
            </p:sp>
            <p:sp>
              <p:nvSpPr>
                <p:cNvPr id="3229" name="Freeform 164"/>
                <p:cNvSpPr>
                  <a:spLocks/>
                </p:cNvSpPr>
                <p:nvPr/>
              </p:nvSpPr>
              <p:spPr bwMode="auto">
                <a:xfrm>
                  <a:off x="2902" y="2316"/>
                  <a:ext cx="47" cy="42"/>
                </a:xfrm>
                <a:custGeom>
                  <a:avLst/>
                  <a:gdLst>
                    <a:gd name="T0" fmla="*/ 0 w 47"/>
                    <a:gd name="T1" fmla="*/ 41 h 42"/>
                    <a:gd name="T2" fmla="*/ 22 w 47"/>
                    <a:gd name="T3" fmla="*/ 0 h 42"/>
                    <a:gd name="T4" fmla="*/ 46 w 47"/>
                    <a:gd name="T5" fmla="*/ 41 h 42"/>
                    <a:gd name="T6" fmla="*/ 40 w 47"/>
                    <a:gd name="T7" fmla="*/ 41 h 42"/>
                    <a:gd name="T8" fmla="*/ 22 w 47"/>
                    <a:gd name="T9" fmla="*/ 15 h 42"/>
                    <a:gd name="T10" fmla="*/ 10 w 47"/>
                    <a:gd name="T11" fmla="*/ 41 h 42"/>
                    <a:gd name="T12" fmla="*/ 0 w 47"/>
                    <a:gd name="T13" fmla="*/ 41 h 42"/>
                    <a:gd name="T14" fmla="*/ 0 60000 65536"/>
                    <a:gd name="T15" fmla="*/ 0 60000 65536"/>
                    <a:gd name="T16" fmla="*/ 0 60000 65536"/>
                    <a:gd name="T17" fmla="*/ 0 60000 65536"/>
                    <a:gd name="T18" fmla="*/ 0 60000 65536"/>
                    <a:gd name="T19" fmla="*/ 0 60000 65536"/>
                    <a:gd name="T20" fmla="*/ 0 60000 65536"/>
                    <a:gd name="T21" fmla="*/ 0 w 47"/>
                    <a:gd name="T22" fmla="*/ 0 h 42"/>
                    <a:gd name="T23" fmla="*/ 47 w 4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42">
                      <a:moveTo>
                        <a:pt x="0" y="41"/>
                      </a:moveTo>
                      <a:lnTo>
                        <a:pt x="22" y="0"/>
                      </a:lnTo>
                      <a:lnTo>
                        <a:pt x="46" y="41"/>
                      </a:lnTo>
                      <a:lnTo>
                        <a:pt x="40" y="41"/>
                      </a:lnTo>
                      <a:lnTo>
                        <a:pt x="22" y="15"/>
                      </a:lnTo>
                      <a:lnTo>
                        <a:pt x="10" y="41"/>
                      </a:lnTo>
                      <a:lnTo>
                        <a:pt x="0" y="41"/>
                      </a:lnTo>
                    </a:path>
                  </a:pathLst>
                </a:custGeom>
                <a:solidFill>
                  <a:srgbClr val="C0C080"/>
                </a:solidFill>
                <a:ln w="12700" cap="rnd">
                  <a:solidFill>
                    <a:srgbClr val="A0A0A0"/>
                  </a:solidFill>
                  <a:round/>
                  <a:headEnd/>
                  <a:tailEnd/>
                </a:ln>
              </p:spPr>
              <p:txBody>
                <a:bodyPr/>
                <a:lstStyle/>
                <a:p>
                  <a:endParaRPr lang="en-US"/>
                </a:p>
              </p:txBody>
            </p:sp>
            <p:sp>
              <p:nvSpPr>
                <p:cNvPr id="3230" name="Line 165"/>
                <p:cNvSpPr>
                  <a:spLocks noChangeShapeType="1"/>
                </p:cNvSpPr>
                <p:nvPr/>
              </p:nvSpPr>
              <p:spPr bwMode="auto">
                <a:xfrm>
                  <a:off x="2899" y="2295"/>
                  <a:ext cx="138" cy="0"/>
                </a:xfrm>
                <a:prstGeom prst="line">
                  <a:avLst/>
                </a:prstGeom>
                <a:noFill/>
                <a:ln w="12700">
                  <a:solidFill>
                    <a:srgbClr val="808080"/>
                  </a:solidFill>
                  <a:round/>
                  <a:headEnd type="none" w="sm" len="sm"/>
                  <a:tailEnd type="none" w="sm" len="sm"/>
                </a:ln>
              </p:spPr>
              <p:txBody>
                <a:bodyPr wrap="none" anchor="ctr"/>
                <a:lstStyle/>
                <a:p>
                  <a:endParaRPr lang="en-US"/>
                </a:p>
              </p:txBody>
            </p:sp>
          </p:grpSp>
          <p:sp>
            <p:nvSpPr>
              <p:cNvPr id="3095" name="Text Box 166"/>
              <p:cNvSpPr txBox="1">
                <a:spLocks noChangeArrowheads="1"/>
              </p:cNvSpPr>
              <p:nvPr/>
            </p:nvSpPr>
            <p:spPr bwMode="auto">
              <a:xfrm>
                <a:off x="4899" y="1228"/>
                <a:ext cx="1061" cy="407"/>
              </a:xfrm>
              <a:prstGeom prst="rect">
                <a:avLst/>
              </a:prstGeom>
              <a:noFill/>
              <a:ln w="9525">
                <a:noFill/>
                <a:miter lim="800000"/>
                <a:headEnd/>
                <a:tailEnd/>
              </a:ln>
            </p:spPr>
            <p:txBody>
              <a:bodyPr wrap="none">
                <a:spAutoFit/>
              </a:bodyPr>
              <a:lstStyle/>
              <a:p>
                <a:pPr algn="ctr"/>
                <a:r>
                  <a:rPr lang="en-US" altLang="en-US">
                    <a:solidFill>
                      <a:srgbClr val="000000"/>
                    </a:solidFill>
                    <a:latin typeface="Arial" charset="0"/>
                  </a:rPr>
                  <a:t>What &amp; Where</a:t>
                </a:r>
              </a:p>
              <a:p>
                <a:pPr algn="ctr"/>
                <a:r>
                  <a:rPr lang="en-US" altLang="en-US">
                    <a:solidFill>
                      <a:srgbClr val="000000"/>
                    </a:solidFill>
                    <a:latin typeface="Arial" charset="0"/>
                  </a:rPr>
                  <a:t>To Make ?</a:t>
                </a:r>
              </a:p>
            </p:txBody>
          </p:sp>
          <p:sp>
            <p:nvSpPr>
              <p:cNvPr id="3096" name="Text Box 167"/>
              <p:cNvSpPr txBox="1">
                <a:spLocks noChangeArrowheads="1"/>
              </p:cNvSpPr>
              <p:nvPr/>
            </p:nvSpPr>
            <p:spPr bwMode="auto">
              <a:xfrm>
                <a:off x="2256" y="1296"/>
                <a:ext cx="1070" cy="407"/>
              </a:xfrm>
              <a:prstGeom prst="rect">
                <a:avLst/>
              </a:prstGeom>
              <a:noFill/>
              <a:ln w="9525">
                <a:noFill/>
                <a:miter lim="800000"/>
                <a:headEnd/>
                <a:tailEnd/>
              </a:ln>
            </p:spPr>
            <p:txBody>
              <a:bodyPr wrap="none">
                <a:spAutoFit/>
              </a:bodyPr>
              <a:lstStyle/>
              <a:p>
                <a:pPr algn="ctr"/>
                <a:r>
                  <a:rPr lang="en-US" altLang="en-US">
                    <a:solidFill>
                      <a:srgbClr val="000000"/>
                    </a:solidFill>
                    <a:latin typeface="Arial" charset="0"/>
                  </a:rPr>
                  <a:t>What and How</a:t>
                </a:r>
              </a:p>
              <a:p>
                <a:pPr algn="ctr"/>
                <a:r>
                  <a:rPr lang="en-US" altLang="en-US">
                    <a:solidFill>
                      <a:srgbClr val="000000"/>
                    </a:solidFill>
                    <a:latin typeface="Arial" charset="0"/>
                  </a:rPr>
                  <a:t> to Feed ?</a:t>
                </a:r>
              </a:p>
            </p:txBody>
          </p:sp>
          <p:sp>
            <p:nvSpPr>
              <p:cNvPr id="3097" name="Text Box 168"/>
              <p:cNvSpPr txBox="1">
                <a:spLocks noChangeArrowheads="1"/>
              </p:cNvSpPr>
              <p:nvPr/>
            </p:nvSpPr>
            <p:spPr bwMode="auto">
              <a:xfrm>
                <a:off x="235" y="1248"/>
                <a:ext cx="1215" cy="407"/>
              </a:xfrm>
              <a:prstGeom prst="rect">
                <a:avLst/>
              </a:prstGeom>
              <a:noFill/>
              <a:ln w="9525">
                <a:noFill/>
                <a:miter lim="800000"/>
                <a:headEnd/>
                <a:tailEnd/>
              </a:ln>
            </p:spPr>
            <p:txBody>
              <a:bodyPr wrap="none">
                <a:spAutoFit/>
              </a:bodyPr>
              <a:lstStyle/>
              <a:p>
                <a:pPr algn="ctr"/>
                <a:r>
                  <a:rPr lang="en-US" altLang="en-US">
                    <a:solidFill>
                      <a:srgbClr val="000000"/>
                    </a:solidFill>
                    <a:latin typeface="Arial" charset="0"/>
                  </a:rPr>
                  <a:t>Crude evaluation</a:t>
                </a:r>
              </a:p>
              <a:p>
                <a:pPr algn="ctr"/>
                <a:r>
                  <a:rPr lang="en-US" altLang="en-US">
                    <a:solidFill>
                      <a:srgbClr val="000000"/>
                    </a:solidFill>
                    <a:latin typeface="Arial" charset="0"/>
                  </a:rPr>
                  <a:t>&amp; Procurement</a:t>
                </a:r>
                <a:r>
                  <a:rPr lang="en-US" altLang="en-US">
                    <a:solidFill>
                      <a:srgbClr val="0000FF"/>
                    </a:solidFill>
                    <a:latin typeface="Arial" charset="0"/>
                  </a:rPr>
                  <a:t> </a:t>
                </a:r>
                <a:r>
                  <a:rPr lang="en-US" altLang="en-US">
                    <a:solidFill>
                      <a:srgbClr val="000000"/>
                    </a:solidFill>
                    <a:latin typeface="Arial" charset="0"/>
                  </a:rPr>
                  <a:t>?</a:t>
                </a:r>
              </a:p>
            </p:txBody>
          </p:sp>
          <p:sp>
            <p:nvSpPr>
              <p:cNvPr id="3098" name="AutoShape 169"/>
              <p:cNvSpPr>
                <a:spLocks noChangeArrowheads="1"/>
              </p:cNvSpPr>
              <p:nvPr/>
            </p:nvSpPr>
            <p:spPr bwMode="auto">
              <a:xfrm>
                <a:off x="1440" y="3360"/>
                <a:ext cx="651" cy="46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4 w 21600"/>
                  <a:gd name="T13" fmla="*/ 5400 h 21600"/>
                  <a:gd name="T14" fmla="*/ 18912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3300"/>
              </a:solidFill>
              <a:ln w="9525">
                <a:noFill/>
                <a:miter lim="800000"/>
                <a:headEnd/>
                <a:tailEnd/>
              </a:ln>
            </p:spPr>
            <p:txBody>
              <a:bodyPr anchor="ctr">
                <a:spAutoFit/>
              </a:bodyPr>
              <a:lstStyle/>
              <a:p>
                <a:endParaRPr lang="en-US"/>
              </a:p>
            </p:txBody>
          </p:sp>
          <p:sp>
            <p:nvSpPr>
              <p:cNvPr id="3099" name="AutoShape 170"/>
              <p:cNvSpPr>
                <a:spLocks noChangeArrowheads="1"/>
              </p:cNvSpPr>
              <p:nvPr/>
            </p:nvSpPr>
            <p:spPr bwMode="auto">
              <a:xfrm>
                <a:off x="3648" y="3312"/>
                <a:ext cx="939" cy="46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58 w 21600"/>
                  <a:gd name="T13" fmla="*/ 5400 h 21600"/>
                  <a:gd name="T14" fmla="*/ 18909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3300"/>
              </a:solidFill>
              <a:ln w="9525">
                <a:noFill/>
                <a:miter lim="800000"/>
                <a:headEnd/>
                <a:tailEnd/>
              </a:ln>
            </p:spPr>
            <p:txBody>
              <a:bodyPr anchor="ctr">
                <a:spAutoFit/>
              </a:bodyPr>
              <a:lstStyle/>
              <a:p>
                <a:endParaRPr lang="en-US"/>
              </a:p>
            </p:txBody>
          </p:sp>
          <p:sp>
            <p:nvSpPr>
              <p:cNvPr id="3100" name="AutoShape 171"/>
              <p:cNvSpPr>
                <a:spLocks noChangeArrowheads="1"/>
              </p:cNvSpPr>
              <p:nvPr/>
            </p:nvSpPr>
            <p:spPr bwMode="auto">
              <a:xfrm rot="-5400000">
                <a:off x="4882" y="2169"/>
                <a:ext cx="1248" cy="46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23 h 21600"/>
                  <a:gd name="T14" fmla="*/ 18900 w 21600"/>
                  <a:gd name="T15" fmla="*/ 16177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3300"/>
              </a:solidFill>
              <a:ln w="9525">
                <a:noFill/>
                <a:miter lim="800000"/>
                <a:headEnd/>
                <a:tailEnd/>
              </a:ln>
            </p:spPr>
            <p:txBody>
              <a:bodyPr anchor="ctr">
                <a:spAutoFit/>
              </a:bodyPr>
              <a:lstStyle/>
              <a:p>
                <a:endParaRPr lang="en-US"/>
              </a:p>
            </p:txBody>
          </p:sp>
          <p:sp>
            <p:nvSpPr>
              <p:cNvPr id="3101" name="AutoShape 172"/>
              <p:cNvSpPr>
                <a:spLocks noChangeArrowheads="1"/>
              </p:cNvSpPr>
              <p:nvPr/>
            </p:nvSpPr>
            <p:spPr bwMode="auto">
              <a:xfrm flipH="1">
                <a:off x="3696" y="960"/>
                <a:ext cx="1104" cy="46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5 w 21600"/>
                  <a:gd name="T13" fmla="*/ 5423 h 21600"/>
                  <a:gd name="T14" fmla="*/ 18900 w 21600"/>
                  <a:gd name="T15" fmla="*/ 16177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3300"/>
              </a:solidFill>
              <a:ln w="9525">
                <a:noFill/>
                <a:miter lim="800000"/>
                <a:headEnd/>
                <a:tailEnd/>
              </a:ln>
            </p:spPr>
            <p:txBody>
              <a:bodyPr anchor="ctr">
                <a:spAutoFit/>
              </a:bodyPr>
              <a:lstStyle/>
              <a:p>
                <a:endParaRPr lang="en-US"/>
              </a:p>
            </p:txBody>
          </p:sp>
          <p:sp>
            <p:nvSpPr>
              <p:cNvPr id="3102" name="AutoShape 173"/>
              <p:cNvSpPr>
                <a:spLocks noChangeArrowheads="1"/>
              </p:cNvSpPr>
              <p:nvPr/>
            </p:nvSpPr>
            <p:spPr bwMode="auto">
              <a:xfrm flipH="1">
                <a:off x="1344" y="1008"/>
                <a:ext cx="832" cy="240"/>
              </a:xfrm>
              <a:prstGeom prst="notchedRightArrow">
                <a:avLst>
                  <a:gd name="adj1" fmla="val 50000"/>
                  <a:gd name="adj2" fmla="val 86667"/>
                </a:avLst>
              </a:prstGeom>
              <a:solidFill>
                <a:srgbClr val="008000"/>
              </a:solidFill>
              <a:ln w="9525">
                <a:noFill/>
                <a:miter lim="800000"/>
                <a:headEnd/>
                <a:tailEnd/>
              </a:ln>
            </p:spPr>
            <p:txBody>
              <a:bodyPr anchor="ctr">
                <a:spAutoFit/>
              </a:bodyPr>
              <a:lstStyle/>
              <a:p>
                <a:pPr eaLnBrk="1" hangingPunct="1"/>
                <a:endParaRPr lang="en-US" altLang="en-US">
                  <a:solidFill>
                    <a:srgbClr val="000000"/>
                  </a:solidFill>
                </a:endParaRPr>
              </a:p>
            </p:txBody>
          </p:sp>
          <p:sp>
            <p:nvSpPr>
              <p:cNvPr id="29725" name="Oval 174"/>
              <p:cNvSpPr>
                <a:spLocks noChangeArrowheads="1"/>
              </p:cNvSpPr>
              <p:nvPr/>
            </p:nvSpPr>
            <p:spPr bwMode="auto">
              <a:xfrm>
                <a:off x="2208" y="1872"/>
                <a:ext cx="1152" cy="864"/>
              </a:xfrm>
              <a:prstGeom prst="ellipse">
                <a:avLst/>
              </a:prstGeom>
              <a:solidFill>
                <a:srgbClr val="0000FF"/>
              </a:solidFill>
              <a:ln w="9525">
                <a:solidFill>
                  <a:schemeClr val="bg1"/>
                </a:solidFill>
                <a:round/>
                <a:headEnd/>
                <a:tailEnd/>
              </a:ln>
              <a:effectLst>
                <a:outerShdw dist="107763" dir="2700000" algn="ctr" rotWithShape="0">
                  <a:srgbClr val="808080"/>
                </a:outerShdw>
              </a:effectLst>
            </p:spPr>
            <p:txBody>
              <a:bodyPr wrap="none" anchor="ctr"/>
              <a:lstStyle/>
              <a:p>
                <a:pPr algn="ctr">
                  <a:defRPr/>
                </a:pPr>
                <a:r>
                  <a:rPr lang="en-US" altLang="en-US">
                    <a:solidFill>
                      <a:srgbClr val="FFFF00"/>
                    </a:solidFill>
                    <a:latin typeface="Arial" pitchFamily="34" charset="0"/>
                  </a:rPr>
                  <a:t>Corporate</a:t>
                </a:r>
              </a:p>
              <a:p>
                <a:pPr algn="ctr">
                  <a:defRPr/>
                </a:pPr>
                <a:r>
                  <a:rPr lang="en-US" altLang="en-US">
                    <a:solidFill>
                      <a:srgbClr val="FFFF00"/>
                    </a:solidFill>
                    <a:latin typeface="Arial" pitchFamily="34" charset="0"/>
                  </a:rPr>
                  <a:t>Optimization</a:t>
                </a:r>
              </a:p>
            </p:txBody>
          </p:sp>
          <p:grpSp>
            <p:nvGrpSpPr>
              <p:cNvPr id="16" name="Group 175"/>
              <p:cNvGrpSpPr>
                <a:grpSpLocks/>
              </p:cNvGrpSpPr>
              <p:nvPr/>
            </p:nvGrpSpPr>
            <p:grpSpPr bwMode="auto">
              <a:xfrm>
                <a:off x="1488" y="1728"/>
                <a:ext cx="2640" cy="1152"/>
                <a:chOff x="1488" y="1728"/>
                <a:chExt cx="2640" cy="1152"/>
              </a:xfrm>
            </p:grpSpPr>
            <p:sp>
              <p:nvSpPr>
                <p:cNvPr id="3105" name="Line 176"/>
                <p:cNvSpPr>
                  <a:spLocks noChangeShapeType="1"/>
                </p:cNvSpPr>
                <p:nvPr/>
              </p:nvSpPr>
              <p:spPr bwMode="auto">
                <a:xfrm>
                  <a:off x="3552" y="2544"/>
                  <a:ext cx="576" cy="314"/>
                </a:xfrm>
                <a:prstGeom prst="line">
                  <a:avLst/>
                </a:prstGeom>
                <a:noFill/>
                <a:ln w="38100">
                  <a:solidFill>
                    <a:srgbClr val="339966"/>
                  </a:solidFill>
                  <a:round/>
                  <a:headEnd/>
                  <a:tailEnd type="triangle" w="med" len="med"/>
                </a:ln>
              </p:spPr>
              <p:txBody>
                <a:bodyPr wrap="none" anchor="ctr"/>
                <a:lstStyle/>
                <a:p>
                  <a:endParaRPr lang="en-US"/>
                </a:p>
              </p:txBody>
            </p:sp>
            <p:sp>
              <p:nvSpPr>
                <p:cNvPr id="3106" name="Line 177"/>
                <p:cNvSpPr>
                  <a:spLocks noChangeShapeType="1"/>
                </p:cNvSpPr>
                <p:nvPr/>
              </p:nvSpPr>
              <p:spPr bwMode="auto">
                <a:xfrm flipV="1">
                  <a:off x="3504" y="1824"/>
                  <a:ext cx="624" cy="288"/>
                </a:xfrm>
                <a:prstGeom prst="line">
                  <a:avLst/>
                </a:prstGeom>
                <a:noFill/>
                <a:ln w="38100">
                  <a:solidFill>
                    <a:srgbClr val="339966"/>
                  </a:solidFill>
                  <a:round/>
                  <a:headEnd/>
                  <a:tailEnd type="triangle" w="med" len="med"/>
                </a:ln>
              </p:spPr>
              <p:txBody>
                <a:bodyPr wrap="none" anchor="ctr"/>
                <a:lstStyle/>
                <a:p>
                  <a:endParaRPr lang="en-US"/>
                </a:p>
              </p:txBody>
            </p:sp>
            <p:sp>
              <p:nvSpPr>
                <p:cNvPr id="3107" name="Line 178"/>
                <p:cNvSpPr>
                  <a:spLocks noChangeShapeType="1"/>
                </p:cNvSpPr>
                <p:nvPr/>
              </p:nvSpPr>
              <p:spPr bwMode="auto">
                <a:xfrm rot="10800000">
                  <a:off x="1632" y="1728"/>
                  <a:ext cx="576" cy="314"/>
                </a:xfrm>
                <a:prstGeom prst="line">
                  <a:avLst/>
                </a:prstGeom>
                <a:noFill/>
                <a:ln w="38100">
                  <a:solidFill>
                    <a:srgbClr val="339966"/>
                  </a:solidFill>
                  <a:round/>
                  <a:headEnd/>
                  <a:tailEnd type="triangle" w="med" len="med"/>
                </a:ln>
              </p:spPr>
              <p:txBody>
                <a:bodyPr wrap="none" anchor="ctr"/>
                <a:lstStyle/>
                <a:p>
                  <a:endParaRPr lang="en-US"/>
                </a:p>
              </p:txBody>
            </p:sp>
            <p:sp>
              <p:nvSpPr>
                <p:cNvPr id="3108" name="Line 179"/>
                <p:cNvSpPr>
                  <a:spLocks noChangeShapeType="1"/>
                </p:cNvSpPr>
                <p:nvPr/>
              </p:nvSpPr>
              <p:spPr bwMode="auto">
                <a:xfrm rot="10800000" flipV="1">
                  <a:off x="1488" y="2592"/>
                  <a:ext cx="624" cy="288"/>
                </a:xfrm>
                <a:prstGeom prst="line">
                  <a:avLst/>
                </a:prstGeom>
                <a:noFill/>
                <a:ln w="38100">
                  <a:solidFill>
                    <a:srgbClr val="339966"/>
                  </a:solidFill>
                  <a:round/>
                  <a:headEnd/>
                  <a:tailEnd type="triangle" w="med" len="med"/>
                </a:ln>
              </p:spPr>
              <p:txBody>
                <a:bodyPr wrap="none" anchor="ctr"/>
                <a:lstStyle/>
                <a:p>
                  <a:endParaRPr lang="en-US"/>
                </a:p>
              </p:txBody>
            </p:sp>
          </p:grpSp>
        </p:grpSp>
      </p:grpSp>
      <p:sp>
        <p:nvSpPr>
          <p:cNvPr id="3081" name="Text Box 182"/>
          <p:cNvSpPr txBox="1">
            <a:spLocks noChangeArrowheads="1"/>
          </p:cNvSpPr>
          <p:nvPr/>
        </p:nvSpPr>
        <p:spPr bwMode="auto">
          <a:xfrm>
            <a:off x="1733550" y="2581275"/>
            <a:ext cx="1981200" cy="369888"/>
          </a:xfrm>
          <a:prstGeom prst="rect">
            <a:avLst/>
          </a:prstGeom>
          <a:solidFill>
            <a:srgbClr val="FFFFCC"/>
          </a:solidFill>
          <a:ln w="9525">
            <a:solidFill>
              <a:schemeClr val="accent2"/>
            </a:solidFill>
            <a:miter lim="800000"/>
            <a:headEnd/>
            <a:tailEnd/>
          </a:ln>
        </p:spPr>
        <p:txBody>
          <a:bodyPr>
            <a:spAutoFit/>
          </a:bodyPr>
          <a:lstStyle/>
          <a:p>
            <a:pPr eaLnBrk="1" hangingPunct="1"/>
            <a:r>
              <a:rPr lang="en-US" altLang="en-US">
                <a:solidFill>
                  <a:srgbClr val="003366"/>
                </a:solidFill>
                <a:latin typeface="Century Gothic" pitchFamily="34" charset="0"/>
              </a:rPr>
              <a:t>IT/Shipping </a:t>
            </a:r>
          </a:p>
        </p:txBody>
      </p:sp>
      <p:sp>
        <p:nvSpPr>
          <p:cNvPr id="3082" name="Text Box 183"/>
          <p:cNvSpPr txBox="1">
            <a:spLocks noChangeArrowheads="1"/>
          </p:cNvSpPr>
          <p:nvPr/>
        </p:nvSpPr>
        <p:spPr bwMode="auto">
          <a:xfrm>
            <a:off x="5756275" y="2352675"/>
            <a:ext cx="1173163" cy="369888"/>
          </a:xfrm>
          <a:prstGeom prst="rect">
            <a:avLst/>
          </a:prstGeom>
          <a:solidFill>
            <a:srgbClr val="FFFFCC"/>
          </a:solidFill>
          <a:ln w="9525">
            <a:solidFill>
              <a:schemeClr val="accent2"/>
            </a:solidFill>
            <a:miter lim="800000"/>
            <a:headEnd/>
            <a:tailEnd/>
          </a:ln>
        </p:spPr>
        <p:txBody>
          <a:bodyPr wrap="none">
            <a:spAutoFit/>
          </a:bodyPr>
          <a:lstStyle/>
          <a:p>
            <a:pPr eaLnBrk="1" hangingPunct="1"/>
            <a:r>
              <a:rPr lang="en-US" altLang="en-US">
                <a:solidFill>
                  <a:srgbClr val="003366"/>
                </a:solidFill>
                <a:latin typeface="Century Gothic" pitchFamily="34" charset="0"/>
              </a:rPr>
              <a:t>Refn. HQ</a:t>
            </a:r>
          </a:p>
        </p:txBody>
      </p:sp>
      <p:sp>
        <p:nvSpPr>
          <p:cNvPr id="3083" name="Text Box 184"/>
          <p:cNvSpPr txBox="1">
            <a:spLocks noChangeArrowheads="1"/>
          </p:cNvSpPr>
          <p:nvPr/>
        </p:nvSpPr>
        <p:spPr bwMode="auto">
          <a:xfrm>
            <a:off x="5770563" y="4625975"/>
            <a:ext cx="2262187" cy="369888"/>
          </a:xfrm>
          <a:prstGeom prst="rect">
            <a:avLst/>
          </a:prstGeom>
          <a:solidFill>
            <a:srgbClr val="FFFFCC"/>
          </a:solidFill>
          <a:ln w="9525">
            <a:solidFill>
              <a:schemeClr val="accent2"/>
            </a:solidFill>
            <a:miter lim="800000"/>
            <a:headEnd/>
            <a:tailEnd/>
          </a:ln>
        </p:spPr>
        <p:txBody>
          <a:bodyPr wrap="none">
            <a:spAutoFit/>
          </a:bodyPr>
          <a:lstStyle/>
          <a:p>
            <a:pPr eaLnBrk="1" hangingPunct="1"/>
            <a:r>
              <a:rPr lang="en-US" altLang="en-US">
                <a:solidFill>
                  <a:srgbClr val="003366"/>
                </a:solidFill>
                <a:latin typeface="Century Gothic" pitchFamily="34" charset="0"/>
              </a:rPr>
              <a:t>Mktg S&amp;D, HQ/ RO</a:t>
            </a:r>
          </a:p>
        </p:txBody>
      </p:sp>
      <p:sp>
        <p:nvSpPr>
          <p:cNvPr id="3084" name="Text Box 185"/>
          <p:cNvSpPr txBox="1">
            <a:spLocks noChangeArrowheads="1"/>
          </p:cNvSpPr>
          <p:nvPr/>
        </p:nvSpPr>
        <p:spPr bwMode="auto">
          <a:xfrm>
            <a:off x="1155700" y="4638675"/>
            <a:ext cx="1774825" cy="369888"/>
          </a:xfrm>
          <a:prstGeom prst="rect">
            <a:avLst/>
          </a:prstGeom>
          <a:solidFill>
            <a:srgbClr val="FFFFCC"/>
          </a:solidFill>
          <a:ln w="9525">
            <a:solidFill>
              <a:schemeClr val="accent2"/>
            </a:solidFill>
            <a:miter lim="800000"/>
            <a:headEnd/>
            <a:tailEnd/>
          </a:ln>
        </p:spPr>
        <p:txBody>
          <a:bodyPr wrap="none">
            <a:spAutoFit/>
          </a:bodyPr>
          <a:lstStyle/>
          <a:p>
            <a:pPr eaLnBrk="1" hangingPunct="1"/>
            <a:r>
              <a:rPr lang="en-US" altLang="en-US">
                <a:solidFill>
                  <a:srgbClr val="003366"/>
                </a:solidFill>
                <a:latin typeface="Century Gothic" pitchFamily="34" charset="0"/>
              </a:rPr>
              <a:t>Plng, Mktg HQ</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5000"/>
              </a:lnSpc>
            </a:pPr>
            <a:r>
              <a:rPr lang="en-US" altLang="en-US" b="1" dirty="0" smtClean="0">
                <a:solidFill>
                  <a:srgbClr val="0070C0"/>
                </a:solidFill>
                <a:latin typeface="Arial" charset="0"/>
              </a:rPr>
              <a:t>Supply &amp; Distribution of Petroleum Products -</a:t>
            </a:r>
            <a:br>
              <a:rPr lang="en-US" altLang="en-US" b="1" dirty="0" smtClean="0">
                <a:solidFill>
                  <a:srgbClr val="0070C0"/>
                </a:solidFill>
                <a:latin typeface="Arial" charset="0"/>
              </a:rPr>
            </a:br>
            <a:r>
              <a:rPr lang="en-US" altLang="en-US" b="1" dirty="0" smtClean="0">
                <a:solidFill>
                  <a:srgbClr val="0070C0"/>
                </a:solidFill>
                <a:latin typeface="Arial" charset="0"/>
              </a:rPr>
              <a:t>Indian Oil Way </a:t>
            </a:r>
            <a:r>
              <a:rPr lang="en-US" altLang="en-US" b="1" dirty="0" smtClean="0">
                <a:solidFill>
                  <a:schemeClr val="tx1"/>
                </a:solidFill>
                <a:latin typeface="Arial" charset="0"/>
              </a:rPr>
              <a:t/>
            </a:r>
            <a:br>
              <a:rPr lang="en-US" altLang="en-US" b="1" dirty="0" smtClean="0">
                <a:solidFill>
                  <a:schemeClr val="tx1"/>
                </a:solidFill>
                <a:latin typeface="Arial" charset="0"/>
              </a:rPr>
            </a:br>
            <a:endParaRPr lang="en-US" altLang="en-US" dirty="0" smtClean="0">
              <a:solidFill>
                <a:schemeClr val="tx1"/>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77036" y="1143000"/>
            <a:ext cx="9628965" cy="5516880"/>
            <a:chOff x="54250" y="1219200"/>
            <a:chExt cx="8888275" cy="5516880"/>
          </a:xfrm>
        </p:grpSpPr>
        <p:sp>
          <p:nvSpPr>
            <p:cNvPr id="5" name="Minus 4"/>
            <p:cNvSpPr/>
            <p:nvPr/>
          </p:nvSpPr>
          <p:spPr>
            <a:xfrm rot="21300000">
              <a:off x="54250" y="3459395"/>
              <a:ext cx="8784949" cy="1006009"/>
            </a:xfrm>
            <a:prstGeom prst="mathMinus">
              <a:avLst/>
            </a:prstGeom>
          </p:spPr>
          <p:style>
            <a:lnRef idx="0">
              <a:schemeClr val="lt1">
                <a:hueOff val="0"/>
                <a:satOff val="0"/>
                <a:lumOff val="0"/>
                <a:alphaOff val="0"/>
              </a:schemeClr>
            </a:lnRef>
            <a:fillRef idx="3">
              <a:schemeClr val="accent3">
                <a:tint val="60000"/>
                <a:hueOff val="0"/>
                <a:satOff val="0"/>
                <a:lumOff val="0"/>
                <a:alphaOff val="0"/>
              </a:schemeClr>
            </a:fillRef>
            <a:effectRef idx="2">
              <a:schemeClr val="accent3">
                <a:tint val="60000"/>
                <a:hueOff val="0"/>
                <a:satOff val="0"/>
                <a:lumOff val="0"/>
                <a:alphaOff val="0"/>
              </a:schemeClr>
            </a:effectRef>
            <a:fontRef idx="minor">
              <a:schemeClr val="dk1">
                <a:hueOff val="0"/>
                <a:satOff val="0"/>
                <a:lumOff val="0"/>
                <a:alphaOff val="0"/>
              </a:schemeClr>
            </a:fontRef>
          </p:style>
        </p:sp>
        <p:sp>
          <p:nvSpPr>
            <p:cNvPr id="6" name="Up Arrow 5"/>
            <p:cNvSpPr/>
            <p:nvPr/>
          </p:nvSpPr>
          <p:spPr>
            <a:xfrm>
              <a:off x="1066800" y="1562100"/>
              <a:ext cx="2651760" cy="2133600"/>
            </a:xfrm>
            <a:prstGeom prst="upArrow">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7" name="Freeform 6"/>
            <p:cNvSpPr/>
            <p:nvPr/>
          </p:nvSpPr>
          <p:spPr>
            <a:xfrm>
              <a:off x="4267200" y="1219200"/>
              <a:ext cx="4261109" cy="2240280"/>
            </a:xfrm>
            <a:custGeom>
              <a:avLst/>
              <a:gdLst>
                <a:gd name="connsiteX0" fmla="*/ 0 w 3956312"/>
                <a:gd name="connsiteY0" fmla="*/ 0 h 2240280"/>
                <a:gd name="connsiteX1" fmla="*/ 3956312 w 3956312"/>
                <a:gd name="connsiteY1" fmla="*/ 0 h 2240280"/>
                <a:gd name="connsiteX2" fmla="*/ 3956312 w 3956312"/>
                <a:gd name="connsiteY2" fmla="*/ 2240280 h 2240280"/>
                <a:gd name="connsiteX3" fmla="*/ 0 w 3956312"/>
                <a:gd name="connsiteY3" fmla="*/ 2240280 h 2240280"/>
                <a:gd name="connsiteX4" fmla="*/ 0 w 3956312"/>
                <a:gd name="connsiteY4" fmla="*/ 0 h 2240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6312" h="2240280">
                  <a:moveTo>
                    <a:pt x="0" y="0"/>
                  </a:moveTo>
                  <a:lnTo>
                    <a:pt x="3956312" y="0"/>
                  </a:lnTo>
                  <a:lnTo>
                    <a:pt x="3956312" y="2240280"/>
                  </a:lnTo>
                  <a:lnTo>
                    <a:pt x="0" y="22402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6032" tIns="256032" rIns="256032" bIns="256032" numCol="1" spcCol="1270" anchor="ctr" anchorCtr="0">
              <a:noAutofit/>
            </a:bodyPr>
            <a:lstStyle/>
            <a:p>
              <a:pPr lvl="0" algn="l" defTabSz="1600200">
                <a:lnSpc>
                  <a:spcPct val="90000"/>
                </a:lnSpc>
                <a:spcBef>
                  <a:spcPct val="0"/>
                </a:spcBef>
                <a:spcAft>
                  <a:spcPct val="35000"/>
                </a:spcAft>
              </a:pPr>
              <a:r>
                <a:rPr lang="en-US" sz="3000" b="1" kern="1200" dirty="0" smtClean="0">
                  <a:ln>
                    <a:solidFill>
                      <a:schemeClr val="bg1"/>
                    </a:solidFill>
                  </a:ln>
                  <a:solidFill>
                    <a:srgbClr val="000090"/>
                  </a:solidFill>
                  <a:effectLst>
                    <a:outerShdw blurRad="38100" dist="38100" dir="2700000" algn="tl">
                      <a:srgbClr val="000000">
                        <a:alpha val="43137"/>
                      </a:srgbClr>
                    </a:outerShdw>
                  </a:effectLst>
                </a:rPr>
                <a:t>What was before?</a:t>
              </a:r>
            </a:p>
            <a:p>
              <a:pPr marL="342900" indent="-342900">
                <a:lnSpc>
                  <a:spcPct val="90000"/>
                </a:lnSpc>
                <a:spcBef>
                  <a:spcPct val="0"/>
                </a:spcBef>
                <a:spcAft>
                  <a:spcPts val="600"/>
                </a:spcAft>
                <a:buBlip>
                  <a:blip r:embed="rId3"/>
                </a:buBlip>
              </a:pPr>
              <a:r>
                <a:rPr lang="en-US" sz="2800" b="1" dirty="0" smtClean="0">
                  <a:solidFill>
                    <a:srgbClr val="FF6600"/>
                  </a:solidFill>
                  <a:effectLst>
                    <a:outerShdw blurRad="38100" dist="38100" dir="2700000" algn="tl">
                      <a:srgbClr val="000000">
                        <a:alpha val="43137"/>
                      </a:srgbClr>
                    </a:outerShdw>
                  </a:effectLst>
                </a:rPr>
                <a:t>A supply push</a:t>
              </a:r>
              <a:endParaRPr lang="en-US" sz="2800" b="1" dirty="0">
                <a:solidFill>
                  <a:srgbClr val="FF6600"/>
                </a:solidFill>
                <a:effectLst>
                  <a:outerShdw blurRad="38100" dist="38100" dir="2700000" algn="tl">
                    <a:srgbClr val="000000">
                      <a:alpha val="43137"/>
                    </a:srgbClr>
                  </a:outerShdw>
                </a:effectLst>
              </a:endParaRPr>
            </a:p>
          </p:txBody>
        </p:sp>
        <p:sp>
          <p:nvSpPr>
            <p:cNvPr id="8" name="Down Arrow 7"/>
            <p:cNvSpPr/>
            <p:nvPr/>
          </p:nvSpPr>
          <p:spPr>
            <a:xfrm>
              <a:off x="6290765" y="4191000"/>
              <a:ext cx="2651760" cy="2133600"/>
            </a:xfrm>
            <a:prstGeom prst="downArrow">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Freeform 8"/>
            <p:cNvSpPr/>
            <p:nvPr/>
          </p:nvSpPr>
          <p:spPr>
            <a:xfrm>
              <a:off x="2389326" y="4495800"/>
              <a:ext cx="4038600" cy="2240280"/>
            </a:xfrm>
            <a:custGeom>
              <a:avLst/>
              <a:gdLst>
                <a:gd name="connsiteX0" fmla="*/ 0 w 4730485"/>
                <a:gd name="connsiteY0" fmla="*/ 0 h 2240280"/>
                <a:gd name="connsiteX1" fmla="*/ 4730485 w 4730485"/>
                <a:gd name="connsiteY1" fmla="*/ 0 h 2240280"/>
                <a:gd name="connsiteX2" fmla="*/ 4730485 w 4730485"/>
                <a:gd name="connsiteY2" fmla="*/ 2240280 h 2240280"/>
                <a:gd name="connsiteX3" fmla="*/ 0 w 4730485"/>
                <a:gd name="connsiteY3" fmla="*/ 2240280 h 2240280"/>
                <a:gd name="connsiteX4" fmla="*/ 0 w 4730485"/>
                <a:gd name="connsiteY4" fmla="*/ 0 h 2240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0485" h="2240280">
                  <a:moveTo>
                    <a:pt x="0" y="0"/>
                  </a:moveTo>
                  <a:lnTo>
                    <a:pt x="4730485" y="0"/>
                  </a:lnTo>
                  <a:lnTo>
                    <a:pt x="4730485" y="2240280"/>
                  </a:lnTo>
                  <a:lnTo>
                    <a:pt x="0" y="22402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6032" tIns="256032" rIns="256032" bIns="256032" numCol="1" spcCol="1270" anchor="ctr" anchorCtr="0">
              <a:noAutofit/>
            </a:bodyPr>
            <a:lstStyle/>
            <a:p>
              <a:pPr lvl="0" defTabSz="1600200">
                <a:lnSpc>
                  <a:spcPct val="90000"/>
                </a:lnSpc>
                <a:spcBef>
                  <a:spcPct val="0"/>
                </a:spcBef>
                <a:spcAft>
                  <a:spcPct val="35000"/>
                </a:spcAft>
              </a:pPr>
              <a:r>
                <a:rPr lang="en-US" sz="2800" b="1" dirty="0">
                  <a:ln>
                    <a:solidFill>
                      <a:schemeClr val="bg1"/>
                    </a:solidFill>
                  </a:ln>
                  <a:solidFill>
                    <a:srgbClr val="000090"/>
                  </a:solidFill>
                  <a:effectLst>
                    <a:outerShdw blurRad="38100" dist="38100" dir="2700000" algn="tl">
                      <a:srgbClr val="000000">
                        <a:alpha val="43137"/>
                      </a:srgbClr>
                    </a:outerShdw>
                  </a:effectLst>
                </a:rPr>
                <a:t>How is </a:t>
              </a:r>
              <a:r>
                <a:rPr lang="en-US" sz="2800" b="1" dirty="0" smtClean="0">
                  <a:ln>
                    <a:solidFill>
                      <a:schemeClr val="bg1"/>
                    </a:solidFill>
                  </a:ln>
                  <a:solidFill>
                    <a:srgbClr val="000090"/>
                  </a:solidFill>
                  <a:effectLst>
                    <a:outerShdw blurRad="38100" dist="38100" dir="2700000" algn="tl">
                      <a:srgbClr val="000000">
                        <a:alpha val="43137"/>
                      </a:srgbClr>
                    </a:outerShdw>
                  </a:effectLst>
                </a:rPr>
                <a:t>it in future</a:t>
              </a:r>
              <a:r>
                <a:rPr lang="en-US" sz="2800" b="1" dirty="0">
                  <a:ln>
                    <a:solidFill>
                      <a:schemeClr val="bg1"/>
                    </a:solidFill>
                  </a:ln>
                  <a:solidFill>
                    <a:srgbClr val="000090"/>
                  </a:solidFill>
                  <a:effectLst>
                    <a:outerShdw blurRad="38100" dist="38100" dir="2700000" algn="tl">
                      <a:srgbClr val="000000">
                        <a:alpha val="43137"/>
                      </a:srgbClr>
                    </a:outerShdw>
                  </a:effectLst>
                </a:rPr>
                <a:t>?</a:t>
              </a:r>
            </a:p>
            <a:p>
              <a:pPr marL="342900" indent="-342900">
                <a:lnSpc>
                  <a:spcPct val="90000"/>
                </a:lnSpc>
                <a:spcBef>
                  <a:spcPct val="0"/>
                </a:spcBef>
                <a:spcAft>
                  <a:spcPts val="600"/>
                </a:spcAft>
                <a:buBlip>
                  <a:blip r:embed="rId3"/>
                </a:buBlip>
              </a:pPr>
              <a:r>
                <a:rPr lang="en-US" sz="2400" b="1" dirty="0">
                  <a:solidFill>
                    <a:srgbClr val="FF6600"/>
                  </a:solidFill>
                  <a:effectLst>
                    <a:outerShdw blurRad="38100" dist="38100" dir="2700000" algn="tl">
                      <a:srgbClr val="000000">
                        <a:alpha val="43137"/>
                      </a:srgbClr>
                    </a:outerShdw>
                  </a:effectLst>
                </a:rPr>
                <a:t>Integrated</a:t>
              </a:r>
            </a:p>
          </p:txBody>
        </p:sp>
      </p:grpSp>
      <p:sp>
        <p:nvSpPr>
          <p:cNvPr id="10" name="Title 1"/>
          <p:cNvSpPr txBox="1">
            <a:spLocks/>
          </p:cNvSpPr>
          <p:nvPr/>
        </p:nvSpPr>
        <p:spPr>
          <a:xfrm>
            <a:off x="1733550" y="457200"/>
            <a:ext cx="6438900" cy="914400"/>
          </a:xfrm>
          <a:prstGeom prst="rect">
            <a:avLst/>
          </a:prstGeom>
        </p:spPr>
        <p:txBody>
          <a:bodyPr>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pPr marL="566737" lvl="1" algn="l" rtl="0">
              <a:lnSpc>
                <a:spcPct val="90000"/>
              </a:lnSpc>
              <a:spcBef>
                <a:spcPts val="1800"/>
              </a:spcBef>
            </a:pPr>
            <a:r>
              <a:rPr lang="en-US" sz="3200" b="1" kern="1200" dirty="0" smtClean="0">
                <a:solidFill>
                  <a:srgbClr val="FF0000"/>
                </a:solidFill>
                <a:latin typeface="Arial" pitchFamily="34" charset="0"/>
                <a:ea typeface="+mn-ea"/>
                <a:cs typeface="+mn-cs"/>
              </a:rPr>
              <a:t>Supply Chain in Indian Oil</a:t>
            </a:r>
            <a:endParaRPr lang="en-US" sz="3200" b="1" kern="1200" dirty="0">
              <a:solidFill>
                <a:srgbClr val="FF0000"/>
              </a:solidFill>
              <a:latin typeface="Arial" pitchFamily="34" charset="0"/>
              <a:ea typeface="+mn-ea"/>
              <a:cs typeface="+mn-cs"/>
            </a:endParaRPr>
          </a:p>
        </p:txBody>
      </p:sp>
      <p:sp>
        <p:nvSpPr>
          <p:cNvPr id="12" name="Title 1"/>
          <p:cNvSpPr txBox="1">
            <a:spLocks/>
          </p:cNvSpPr>
          <p:nvPr/>
        </p:nvSpPr>
        <p:spPr>
          <a:xfrm>
            <a:off x="660400" y="3505200"/>
            <a:ext cx="8359907" cy="1447800"/>
          </a:xfrm>
          <a:prstGeom prst="rect">
            <a:avLst/>
          </a:prstGeom>
        </p:spPr>
        <p:txBody>
          <a:bodyPr/>
          <a:lstStyle>
            <a:lvl1pPr algn="l" defTabSz="914400" rtl="0" eaLnBrk="1" latinLnBrk="0" hangingPunct="1">
              <a:spcBef>
                <a:spcPct val="0"/>
              </a:spcBef>
              <a:buNone/>
              <a:defRPr sz="2800" kern="1200">
                <a:solidFill>
                  <a:schemeClr val="tx1"/>
                </a:solidFill>
                <a:latin typeface="+mj-lt"/>
                <a:ea typeface="+mj-ea"/>
                <a:cs typeface="+mj-cs"/>
              </a:defRPr>
            </a:lvl1pPr>
          </a:lstStyle>
          <a:p>
            <a:pPr lvl="0" defTabSz="1600200">
              <a:lnSpc>
                <a:spcPct val="90000"/>
              </a:lnSpc>
              <a:spcAft>
                <a:spcPct val="35000"/>
              </a:spcAft>
            </a:pPr>
            <a:r>
              <a:rPr lang="en-US" b="1" dirty="0">
                <a:ln>
                  <a:solidFill>
                    <a:schemeClr val="bg1"/>
                  </a:solidFill>
                </a:ln>
                <a:solidFill>
                  <a:srgbClr val="000090"/>
                </a:solidFill>
                <a:effectLst>
                  <a:outerShdw blurRad="38100" dist="38100" dir="2700000" algn="tl">
                    <a:srgbClr val="000000">
                      <a:alpha val="43137"/>
                    </a:srgbClr>
                  </a:outerShdw>
                </a:effectLst>
              </a:rPr>
              <a:t>What is today?</a:t>
            </a:r>
          </a:p>
          <a:p>
            <a:pPr marL="342900" indent="-342900">
              <a:lnSpc>
                <a:spcPct val="90000"/>
              </a:lnSpc>
              <a:spcAft>
                <a:spcPts val="600"/>
              </a:spcAft>
              <a:buBlip>
                <a:blip r:embed="rId3"/>
              </a:buBlip>
            </a:pPr>
            <a:r>
              <a:rPr lang="en-US" b="1" dirty="0">
                <a:solidFill>
                  <a:srgbClr val="FF6600"/>
                </a:solidFill>
                <a:effectLst>
                  <a:outerShdw blurRad="38100" dist="38100" dir="2700000" algn="tl">
                    <a:srgbClr val="000000">
                      <a:alpha val="43137"/>
                    </a:srgbClr>
                  </a:outerShdw>
                </a:effectLst>
              </a:rPr>
              <a:t>A demand pull</a:t>
            </a:r>
          </a:p>
        </p:txBody>
      </p:sp>
    </p:spTree>
    <p:extLst>
      <p:ext uri="{BB962C8B-B14F-4D97-AF65-F5344CB8AC3E}">
        <p14:creationId xmlns:p14="http://schemas.microsoft.com/office/powerpoint/2010/main" xmlns="" val="290582318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extLst>
          </p:cNvPr>
          <p:cNvGraphicFramePr>
            <a:graphicFrameLocks noGrp="1"/>
          </p:cNvGraphicFramePr>
          <p:nvPr>
            <p:ph idx="1"/>
          </p:nvPr>
        </p:nvGraphicFramePr>
        <p:xfrm>
          <a:off x="152400" y="1676399"/>
          <a:ext cx="9372600" cy="4953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483" name="Tit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a:r>
              <a:rPr lang="en-US" altLang="en-US" b="1" smtClean="0">
                <a:solidFill>
                  <a:srgbClr val="C00000"/>
                </a:solidFill>
              </a:rPr>
              <a:t>Logistic Flow Chart </a:t>
            </a:r>
            <a:endParaRPr lang="en-IN" altLang="en-US" b="1" smtClean="0">
              <a:solidFill>
                <a:srgbClr val="C00000"/>
              </a:solidFill>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5"/>
          <p:cNvSpPr>
            <a:spLocks noGrp="1"/>
          </p:cNvSpPr>
          <p:nvPr>
            <p:ph type="sldNum" sz="quarter" idx="4294967295"/>
          </p:nvPr>
        </p:nvSpPr>
        <p:spPr bwMode="auto">
          <a:xfrm>
            <a:off x="0" y="0"/>
            <a:ext cx="0" cy="0"/>
          </a:xfrm>
          <a:prstGeom prst="rect">
            <a:avLst/>
          </a:prstGeom>
          <a:noFill/>
          <a:ln>
            <a:miter lim="800000"/>
            <a:headEnd/>
            <a:tailEnd/>
          </a:ln>
        </p:spPr>
        <p:txBody>
          <a:bodyPr/>
          <a:lstStyle/>
          <a:p>
            <a:pPr eaLnBrk="1" hangingPunct="1"/>
            <a:fld id="{CE06A2DA-91C7-420A-93FA-396DB925CD34}" type="slidenum">
              <a:rPr lang="en-US" altLang="en-US" sz="1400">
                <a:ea typeface="MS PGothic" pitchFamily="34" charset="-128"/>
              </a:rPr>
              <a:pPr eaLnBrk="1" hangingPunct="1"/>
              <a:t>22</a:t>
            </a:fld>
            <a:endParaRPr lang="en-US" altLang="en-US" sz="1400" dirty="0">
              <a:ea typeface="MS PGothic" pitchFamily="34" charset="-128"/>
            </a:endParaRPr>
          </a:p>
        </p:txBody>
      </p:sp>
      <p:sp>
        <p:nvSpPr>
          <p:cNvPr id="4101" name="Rectangle 2"/>
          <p:cNvSpPr>
            <a:spLocks noGrp="1" noChangeArrowheads="1"/>
          </p:cNvSpPr>
          <p:nvPr>
            <p:ph type="title"/>
          </p:nvPr>
        </p:nvSpPr>
        <p:spPr bwMode="auto">
          <a:xfrm>
            <a:off x="533400" y="152400"/>
            <a:ext cx="8534400" cy="8540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z="2800" b="1" u="sng" dirty="0" smtClean="0">
                <a:solidFill>
                  <a:srgbClr val="FF0000"/>
                </a:solidFill>
                <a:latin typeface="Arial" charset="0"/>
                <a:cs typeface="Arial" charset="0"/>
              </a:rPr>
              <a:t>IOC Mode-wise Primary Dispatch – 2012-13 v/s 2017-18</a:t>
            </a:r>
          </a:p>
        </p:txBody>
      </p:sp>
      <p:sp>
        <p:nvSpPr>
          <p:cNvPr id="4102" name="Line 5"/>
          <p:cNvSpPr>
            <a:spLocks noChangeShapeType="1"/>
          </p:cNvSpPr>
          <p:nvPr/>
        </p:nvSpPr>
        <p:spPr bwMode="auto">
          <a:xfrm>
            <a:off x="381000" y="1066800"/>
            <a:ext cx="8839200" cy="0"/>
          </a:xfrm>
          <a:prstGeom prst="line">
            <a:avLst/>
          </a:prstGeom>
          <a:noFill/>
          <a:ln w="28575">
            <a:solidFill>
              <a:srgbClr val="FF9900"/>
            </a:solidFill>
            <a:round/>
            <a:headEnd/>
            <a:tailEnd/>
          </a:ln>
        </p:spPr>
        <p:txBody>
          <a:bodyPr wrap="none" anchor="ctr"/>
          <a:lstStyle/>
          <a:p>
            <a:endParaRPr lang="en-US"/>
          </a:p>
        </p:txBody>
      </p:sp>
      <p:sp>
        <p:nvSpPr>
          <p:cNvPr id="4103" name="Line 6"/>
          <p:cNvSpPr>
            <a:spLocks noChangeShapeType="1"/>
          </p:cNvSpPr>
          <p:nvPr/>
        </p:nvSpPr>
        <p:spPr bwMode="auto">
          <a:xfrm>
            <a:off x="679450" y="1143000"/>
            <a:ext cx="8839200" cy="0"/>
          </a:xfrm>
          <a:prstGeom prst="line">
            <a:avLst/>
          </a:prstGeom>
          <a:noFill/>
          <a:ln w="28575">
            <a:solidFill>
              <a:srgbClr val="0000CC"/>
            </a:solidFill>
            <a:round/>
            <a:headEnd/>
            <a:tailEnd/>
          </a:ln>
        </p:spPr>
        <p:txBody>
          <a:bodyPr wrap="none" anchor="ctr"/>
          <a:lstStyle/>
          <a:p>
            <a:endParaRPr lang="en-US"/>
          </a:p>
        </p:txBody>
      </p:sp>
      <p:sp>
        <p:nvSpPr>
          <p:cNvPr id="4104" name="Content Placeholder 7"/>
          <p:cNvSpPr>
            <a:spLocks noGrp="1" noChangeArrowheads="1"/>
          </p:cNvSpPr>
          <p:nvPr>
            <p:ph idx="1"/>
          </p:nvPr>
        </p:nvSpPr>
        <p:spPr>
          <a:xfrm>
            <a:off x="1066800" y="1981200"/>
            <a:ext cx="6248400" cy="1676400"/>
          </a:xfrm>
        </p:spPr>
        <p:txBody>
          <a:bodyPr/>
          <a:lstStyle/>
          <a:p>
            <a:endParaRPr lang="en-US" altLang="en-US" dirty="0" smtClean="0"/>
          </a:p>
          <a:p>
            <a:endParaRPr lang="en-US" altLang="en-US" dirty="0" smtClean="0"/>
          </a:p>
        </p:txBody>
      </p:sp>
      <p:graphicFrame>
        <p:nvGraphicFramePr>
          <p:cNvPr id="4098" name="Chart 9"/>
          <p:cNvGraphicFramePr>
            <a:graphicFrameLocks/>
          </p:cNvGraphicFramePr>
          <p:nvPr/>
        </p:nvGraphicFramePr>
        <p:xfrm>
          <a:off x="4586288" y="4022725"/>
          <a:ext cx="4983162" cy="2616200"/>
        </p:xfrm>
        <a:graphic>
          <a:graphicData uri="http://schemas.openxmlformats.org/presentationml/2006/ole">
            <p:oleObj spid="_x0000_s110594" name="Chart" r:id="rId4" imgW="4986960" imgH="2621507" progId="Excel.Sheet.8">
              <p:embed/>
            </p:oleObj>
          </a:graphicData>
        </a:graphic>
      </p:graphicFrame>
      <p:graphicFrame>
        <p:nvGraphicFramePr>
          <p:cNvPr id="4099" name="Chart 8"/>
          <p:cNvGraphicFramePr>
            <a:graphicFrameLocks/>
          </p:cNvGraphicFramePr>
          <p:nvPr/>
        </p:nvGraphicFramePr>
        <p:xfrm>
          <a:off x="441325" y="1431925"/>
          <a:ext cx="5095875" cy="2428875"/>
        </p:xfrm>
        <a:graphic>
          <a:graphicData uri="http://schemas.openxmlformats.org/presentationml/2006/ole">
            <p:oleObj spid="_x0000_s110595" name="Chart" r:id="rId5" imgW="5102794" imgH="2438611" progId="Excel.Sheet.8">
              <p:embed/>
            </p:oleObj>
          </a:graphicData>
        </a:graphic>
      </p:graphicFrame>
      <p:cxnSp>
        <p:nvCxnSpPr>
          <p:cNvPr id="8" name="Connector: Curved 7">
            <a:extLst>
              <a:ext uri="{FF2B5EF4-FFF2-40B4-BE49-F238E27FC236}"/>
            </a:extLst>
          </p:cNvPr>
          <p:cNvCxnSpPr>
            <a:cxnSpLocks/>
          </p:cNvCxnSpPr>
          <p:nvPr/>
        </p:nvCxnSpPr>
        <p:spPr>
          <a:xfrm>
            <a:off x="4495800" y="2286000"/>
            <a:ext cx="3733800" cy="2209800"/>
          </a:xfrm>
          <a:prstGeom prst="curvedConnector3">
            <a:avLst>
              <a:gd name="adj1" fmla="val 101999"/>
            </a:avLst>
          </a:prstGeom>
          <a:ln w="57150" cmpd="sng">
            <a:solidFill>
              <a:srgbClr val="FF0000"/>
            </a:solidFill>
            <a:headEnd w="lg" len="sm"/>
            <a:tailEnd type="triangle" w="lg" len="lg"/>
          </a:ln>
        </p:spPr>
        <p:style>
          <a:lnRef idx="1">
            <a:schemeClr val="accent1"/>
          </a:lnRef>
          <a:fillRef idx="0">
            <a:schemeClr val="accent1"/>
          </a:fillRef>
          <a:effectRef idx="0">
            <a:schemeClr val="accent1"/>
          </a:effectRef>
          <a:fontRef idx="minor">
            <a:schemeClr val="tx1"/>
          </a:fontRef>
        </p:style>
      </p:cxnSp>
      <p:cxnSp>
        <p:nvCxnSpPr>
          <p:cNvPr id="16" name="Connector: Curved 15">
            <a:extLst>
              <a:ext uri="{FF2B5EF4-FFF2-40B4-BE49-F238E27FC236}"/>
            </a:extLst>
          </p:cNvPr>
          <p:cNvCxnSpPr/>
          <p:nvPr/>
        </p:nvCxnSpPr>
        <p:spPr>
          <a:xfrm>
            <a:off x="1981200" y="3810000"/>
            <a:ext cx="3117850" cy="2362200"/>
          </a:xfrm>
          <a:prstGeom prst="curvedConnector3">
            <a:avLst>
              <a:gd name="adj1" fmla="val -20860"/>
            </a:avLst>
          </a:prstGeom>
          <a:ln w="762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Importance of Quality Control in Supply Chain</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906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p:nvPr/>
        </p:nvPicPr>
        <p:blipFill>
          <a:blip r:embed="rId2" cstate="print"/>
          <a:srcRect l="15422" t="19431" r="10485" b="10427"/>
          <a:stretch>
            <a:fillRect/>
          </a:stretch>
        </p:blipFill>
        <p:spPr bwMode="auto">
          <a:xfrm>
            <a:off x="577850" y="1524000"/>
            <a:ext cx="8915400" cy="5029200"/>
          </a:xfrm>
          <a:prstGeom prst="rect">
            <a:avLst/>
          </a:prstGeom>
          <a:noFill/>
          <a:ln w="41275">
            <a:solidFill>
              <a:schemeClr val="accent6">
                <a:lumMod val="75000"/>
              </a:schemeClr>
            </a:solidFill>
            <a:miter lim="800000"/>
            <a:headEnd/>
            <a:tailEnd/>
          </a:ln>
        </p:spPr>
      </p:pic>
      <p:sp>
        <p:nvSpPr>
          <p:cNvPr id="5" name="TextBox 4"/>
          <p:cNvSpPr txBox="1"/>
          <p:nvPr/>
        </p:nvSpPr>
        <p:spPr>
          <a:xfrm>
            <a:off x="660400" y="76200"/>
            <a:ext cx="8420100" cy="1200329"/>
          </a:xfrm>
          <a:prstGeom prst="rect">
            <a:avLst/>
          </a:prstGeom>
          <a:noFill/>
        </p:spPr>
        <p:txBody>
          <a:bodyPr wrap="square" rtlCol="0">
            <a:spAutoFit/>
          </a:bodyPr>
          <a:lstStyle/>
          <a:p>
            <a:pPr algn="ctr"/>
            <a:r>
              <a:rPr lang="en-US" sz="2400" b="1" dirty="0" smtClean="0">
                <a:solidFill>
                  <a:srgbClr val="FFC000"/>
                </a:solidFill>
              </a:rPr>
              <a:t>Utilization of different process tools is to ensure that, the Quality of product received at IOCL Marketing Locations  is always in Refinery good condition</a:t>
            </a:r>
            <a:endParaRPr lang="en-US" sz="2400" b="1" dirty="0">
              <a:solidFill>
                <a:srgbClr val="FFC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906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60400" y="76200"/>
            <a:ext cx="8420100" cy="1200329"/>
          </a:xfrm>
          <a:prstGeom prst="rect">
            <a:avLst/>
          </a:prstGeom>
          <a:noFill/>
        </p:spPr>
        <p:txBody>
          <a:bodyPr wrap="square" rtlCol="0">
            <a:spAutoFit/>
          </a:bodyPr>
          <a:lstStyle/>
          <a:p>
            <a:pPr algn="ctr"/>
            <a:r>
              <a:rPr lang="en-US" sz="2400" b="1" dirty="0" smtClean="0">
                <a:solidFill>
                  <a:srgbClr val="FFC000"/>
                </a:solidFill>
              </a:rPr>
              <a:t>Utilization of different process tools to ensure that, the quality of product delivered from IOCL Marketing Locations  is always in Refinery good condition</a:t>
            </a:r>
            <a:endParaRPr lang="en-US" sz="2000" b="1" dirty="0">
              <a:solidFill>
                <a:srgbClr val="FFC000"/>
              </a:solidFill>
            </a:endParaRPr>
          </a:p>
        </p:txBody>
      </p:sp>
      <p:pic>
        <p:nvPicPr>
          <p:cNvPr id="5" name="Picture 4"/>
          <p:cNvPicPr/>
          <p:nvPr/>
        </p:nvPicPr>
        <p:blipFill>
          <a:blip r:embed="rId2" cstate="print"/>
          <a:srcRect l="14021" t="19905" r="12305" b="13149"/>
          <a:stretch>
            <a:fillRect/>
          </a:stretch>
        </p:blipFill>
        <p:spPr bwMode="auto">
          <a:xfrm>
            <a:off x="412750" y="1295400"/>
            <a:ext cx="9163050" cy="5334000"/>
          </a:xfrm>
          <a:prstGeom prst="rect">
            <a:avLst/>
          </a:prstGeom>
          <a:noFill/>
          <a:ln w="41275">
            <a:solidFill>
              <a:schemeClr val="accent6">
                <a:lumMod val="75000"/>
              </a:schemeClr>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IN" smtClean="0"/>
          </a:p>
        </p:txBody>
      </p:sp>
      <p:sp>
        <p:nvSpPr>
          <p:cNvPr id="22531" name="Content Placeholder 2"/>
          <p:cNvSpPr>
            <a:spLocks noGrp="1" noChangeArrowheads="1"/>
          </p:cNvSpPr>
          <p:nvPr>
            <p:ph idx="1"/>
          </p:nvPr>
        </p:nvSpPr>
        <p:spPr/>
        <p:txBody>
          <a:bodyPr/>
          <a:lstStyle/>
          <a:p>
            <a:pPr marL="0" indent="0" algn="ctr">
              <a:buFontTx/>
              <a:buNone/>
            </a:pPr>
            <a:endParaRPr lang="en-US" b="1" smtClean="0">
              <a:solidFill>
                <a:srgbClr val="FF0000"/>
              </a:solidFill>
            </a:endParaRPr>
          </a:p>
          <a:p>
            <a:pPr marL="0" indent="0" algn="ctr">
              <a:buFontTx/>
              <a:buNone/>
            </a:pPr>
            <a:endParaRPr lang="en-US" b="1" smtClean="0">
              <a:solidFill>
                <a:srgbClr val="FF0000"/>
              </a:solidFill>
            </a:endParaRPr>
          </a:p>
          <a:p>
            <a:pPr marL="0" indent="0" algn="ctr">
              <a:buFontTx/>
              <a:buNone/>
            </a:pPr>
            <a:r>
              <a:rPr lang="en-US" b="1" smtClean="0">
                <a:solidFill>
                  <a:srgbClr val="FF0000"/>
                </a:solidFill>
              </a:rPr>
              <a:t>SUPPLY &amp; DISTRIBUTION</a:t>
            </a:r>
            <a:endParaRPr lang="en-IN" b="1" smtClean="0">
              <a:solidFill>
                <a:srgbClr val="FF0000"/>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a:r>
              <a:rPr lang="en-US" altLang="en-US" sz="3600" b="1" smtClean="0">
                <a:solidFill>
                  <a:srgbClr val="C00000"/>
                </a:solidFill>
              </a:rPr>
              <a:t>Primary Activities</a:t>
            </a:r>
            <a:endParaRPr lang="en-IN" altLang="en-US" sz="3600" b="1" smtClean="0">
              <a:solidFill>
                <a:srgbClr val="C00000"/>
              </a:solidFill>
            </a:endParaRPr>
          </a:p>
        </p:txBody>
      </p:sp>
      <p:sp>
        <p:nvSpPr>
          <p:cNvPr id="21507" name="Content Placeholder 2"/>
          <p:cNvSpPr>
            <a:spLocks noGrp="1" noChangeArrowheads="1"/>
          </p:cNvSpPr>
          <p:nvPr>
            <p:ph idx="1"/>
          </p:nvPr>
        </p:nvSpPr>
        <p:spPr>
          <a:xfrm>
            <a:off x="471488" y="1295400"/>
            <a:ext cx="8915400" cy="4495800"/>
          </a:xfrm>
        </p:spPr>
        <p:txBody>
          <a:bodyPr/>
          <a:lstStyle/>
          <a:p>
            <a:r>
              <a:rPr lang="en-US" altLang="en-US" sz="2200" b="1" smtClean="0"/>
              <a:t>Demand Forecast</a:t>
            </a:r>
          </a:p>
          <a:p>
            <a:r>
              <a:rPr lang="en-US" altLang="en-US" sz="2200" b="1" smtClean="0"/>
              <a:t>Refinery Production</a:t>
            </a:r>
          </a:p>
          <a:p>
            <a:r>
              <a:rPr lang="en-US" altLang="en-US" sz="2200" b="1" smtClean="0"/>
              <a:t>Supply-Demand Balancing</a:t>
            </a:r>
          </a:p>
          <a:p>
            <a:r>
              <a:rPr lang="en-US" altLang="en-US" sz="2200" b="1" smtClean="0"/>
              <a:t>Inventory Management</a:t>
            </a:r>
          </a:p>
          <a:p>
            <a:r>
              <a:rPr lang="en-US" altLang="en-US" sz="2200" b="1" smtClean="0"/>
              <a:t>Purchase/Export Requirement</a:t>
            </a:r>
          </a:p>
          <a:p>
            <a:r>
              <a:rPr lang="en-US" altLang="en-US" sz="2200" b="1" smtClean="0"/>
              <a:t>Exchange</a:t>
            </a:r>
          </a:p>
          <a:p>
            <a:r>
              <a:rPr lang="en-US" altLang="en-US" sz="2200" b="1" smtClean="0"/>
              <a:t>Refinery Mapping with Supply Locations</a:t>
            </a:r>
          </a:p>
          <a:p>
            <a:r>
              <a:rPr lang="en-US" altLang="en-US" sz="2200" b="1" smtClean="0"/>
              <a:t>Mode wise Distribution Plan </a:t>
            </a:r>
          </a:p>
          <a:p>
            <a:r>
              <a:rPr lang="en-US" altLang="en-US" sz="2200" b="1" smtClean="0"/>
              <a:t>Mode wise scheduling </a:t>
            </a:r>
          </a:p>
          <a:p>
            <a:pPr lvl="1"/>
            <a:r>
              <a:rPr lang="en-US" altLang="en-US" sz="2200" b="1" smtClean="0"/>
              <a:t>Pipeline</a:t>
            </a:r>
          </a:p>
          <a:p>
            <a:pPr lvl="1"/>
            <a:r>
              <a:rPr lang="en-US" altLang="en-US" sz="2200" b="1" smtClean="0"/>
              <a:t>Rail</a:t>
            </a:r>
          </a:p>
          <a:p>
            <a:pPr lvl="1"/>
            <a:r>
              <a:rPr lang="en-US" altLang="en-US" sz="2200" b="1" smtClean="0"/>
              <a:t>Coastal</a:t>
            </a:r>
          </a:p>
          <a:p>
            <a:r>
              <a:rPr lang="en-US" altLang="en-US" sz="2200" b="1" smtClean="0"/>
              <a:t>Course correction</a:t>
            </a:r>
          </a:p>
          <a:p>
            <a:endParaRPr lang="en-IN" altLang="en-US"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p:txBody>
          <a:bodyPr>
            <a:normAutofit/>
          </a:bodyPr>
          <a:lstStyle/>
          <a:p>
            <a:pPr algn="l"/>
            <a:r>
              <a:rPr lang="en-US" sz="3600" dirty="0" smtClean="0">
                <a:solidFill>
                  <a:srgbClr val="003366"/>
                </a:solidFill>
              </a:rPr>
              <a:t>Demand Forecast</a:t>
            </a:r>
            <a:endParaRPr lang="en-US" sz="3600" dirty="0">
              <a:solidFill>
                <a:srgbClr val="003366"/>
              </a:solidFill>
            </a:endParaRPr>
          </a:p>
        </p:txBody>
      </p:sp>
      <p:graphicFrame>
        <p:nvGraphicFramePr>
          <p:cNvPr id="28" name="Content Placeholder 27"/>
          <p:cNvGraphicFramePr>
            <a:graphicFrameLocks noGrp="1"/>
          </p:cNvGraphicFramePr>
          <p:nvPr>
            <p:ph sz="quarter" idx="13"/>
            <p:extLst>
              <p:ext uri="{D42A27DB-BD31-4B8C-83A1-F6EECF244321}">
                <p14:modId xmlns:p14="http://schemas.microsoft.com/office/powerpoint/2010/main" xmlns="" val="2347945004"/>
              </p:ext>
            </p:extLst>
          </p:nvPr>
        </p:nvGraphicFramePr>
        <p:xfrm>
          <a:off x="772187" y="1752600"/>
          <a:ext cx="8359907"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130293629"/>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8">
                                            <p:graphicEl>
                                              <a:dgm id="{4B487C09-0013-400C-A1C7-F1A745952A2B}"/>
                                            </p:graphicEl>
                                          </p:spTgt>
                                        </p:tgtEl>
                                        <p:attrNameLst>
                                          <p:attrName>style.visibility</p:attrName>
                                        </p:attrNameLst>
                                      </p:cBhvr>
                                      <p:to>
                                        <p:strVal val="visible"/>
                                      </p:to>
                                    </p:set>
                                    <p:animEffect transition="in" filter="circle(out)">
                                      <p:cBhvr>
                                        <p:cTn id="7" dur="750"/>
                                        <p:tgtEl>
                                          <p:spTgt spid="28">
                                            <p:graphicEl>
                                              <a:dgm id="{4B487C09-0013-400C-A1C7-F1A745952A2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28">
                                            <p:graphicEl>
                                              <a:dgm id="{A9D9E12F-6F84-4BA3-8BEC-B986FF5341E5}"/>
                                            </p:graphicEl>
                                          </p:spTgt>
                                        </p:tgtEl>
                                        <p:attrNameLst>
                                          <p:attrName>style.visibility</p:attrName>
                                        </p:attrNameLst>
                                      </p:cBhvr>
                                      <p:to>
                                        <p:strVal val="visible"/>
                                      </p:to>
                                    </p:set>
                                    <p:animEffect transition="in" filter="circle(out)">
                                      <p:cBhvr>
                                        <p:cTn id="12" dur="750"/>
                                        <p:tgtEl>
                                          <p:spTgt spid="28">
                                            <p:graphicEl>
                                              <a:dgm id="{A9D9E12F-6F84-4BA3-8BEC-B986FF5341E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28">
                                            <p:graphicEl>
                                              <a:dgm id="{EEA1041F-7AE6-41DF-9E8A-2DEB753F5241}"/>
                                            </p:graphicEl>
                                          </p:spTgt>
                                        </p:tgtEl>
                                        <p:attrNameLst>
                                          <p:attrName>style.visibility</p:attrName>
                                        </p:attrNameLst>
                                      </p:cBhvr>
                                      <p:to>
                                        <p:strVal val="visible"/>
                                      </p:to>
                                    </p:set>
                                    <p:animEffect transition="in" filter="circle(out)">
                                      <p:cBhvr>
                                        <p:cTn id="17" dur="750"/>
                                        <p:tgtEl>
                                          <p:spTgt spid="28">
                                            <p:graphicEl>
                                              <a:dgm id="{EEA1041F-7AE6-41DF-9E8A-2DEB753F524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1" nodeType="clickEffect">
                                  <p:stCondLst>
                                    <p:cond delay="0"/>
                                  </p:stCondLst>
                                  <p:childTnLst>
                                    <p:set>
                                      <p:cBhvr>
                                        <p:cTn id="21" dur="1" fill="hold">
                                          <p:stCondLst>
                                            <p:cond delay="0"/>
                                          </p:stCondLst>
                                        </p:cTn>
                                        <p:tgtEl>
                                          <p:spTgt spid="28">
                                            <p:graphicEl>
                                              <a:dgm id="{749DE1BE-A771-4291-B823-A472D486097E}"/>
                                            </p:graphicEl>
                                          </p:spTgt>
                                        </p:tgtEl>
                                        <p:attrNameLst>
                                          <p:attrName>style.visibility</p:attrName>
                                        </p:attrNameLst>
                                      </p:cBhvr>
                                      <p:to>
                                        <p:strVal val="visible"/>
                                      </p:to>
                                    </p:set>
                                    <p:animEffect transition="in" filter="wipe(up)">
                                      <p:cBhvr>
                                        <p:cTn id="22" dur="500"/>
                                        <p:tgtEl>
                                          <p:spTgt spid="28">
                                            <p:graphicEl>
                                              <a:dgm id="{749DE1BE-A771-4291-B823-A472D486097E}"/>
                                            </p:graphicEl>
                                          </p:spTgt>
                                        </p:tgtEl>
                                      </p:cBhvr>
                                    </p:animEffect>
                                  </p:childTnLst>
                                </p:cTn>
                              </p:par>
                            </p:childTnLst>
                          </p:cTn>
                        </p:par>
                        <p:par>
                          <p:cTn id="23" fill="hold">
                            <p:stCondLst>
                              <p:cond delay="500"/>
                            </p:stCondLst>
                            <p:childTnLst>
                              <p:par>
                                <p:cTn id="24" presetID="22" presetClass="entr" presetSubtype="1" fill="hold" grpId="1" nodeType="afterEffect">
                                  <p:stCondLst>
                                    <p:cond delay="0"/>
                                  </p:stCondLst>
                                  <p:childTnLst>
                                    <p:set>
                                      <p:cBhvr>
                                        <p:cTn id="25" dur="1" fill="hold">
                                          <p:stCondLst>
                                            <p:cond delay="0"/>
                                          </p:stCondLst>
                                        </p:cTn>
                                        <p:tgtEl>
                                          <p:spTgt spid="28">
                                            <p:graphicEl>
                                              <a:dgm id="{AA637C46-80AF-48D1-8547-2F94D62BC8B8}"/>
                                            </p:graphicEl>
                                          </p:spTgt>
                                        </p:tgtEl>
                                        <p:attrNameLst>
                                          <p:attrName>style.visibility</p:attrName>
                                        </p:attrNameLst>
                                      </p:cBhvr>
                                      <p:to>
                                        <p:strVal val="visible"/>
                                      </p:to>
                                    </p:set>
                                    <p:animEffect transition="in" filter="wipe(up)">
                                      <p:cBhvr>
                                        <p:cTn id="26" dur="500"/>
                                        <p:tgtEl>
                                          <p:spTgt spid="28">
                                            <p:graphicEl>
                                              <a:dgm id="{AA637C46-80AF-48D1-8547-2F94D62BC8B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8" grpId="0">
        <p:bldSub>
          <a:bldDgm bld="one"/>
        </p:bldSub>
      </p:bldGraphic>
      <p:bldGraphic spid="28" grpId="1">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95300" y="457200"/>
            <a:ext cx="8915400" cy="914400"/>
          </a:xfrm>
        </p:spPr>
        <p:txBody>
          <a:bodyPr/>
          <a:lstStyle/>
          <a:p>
            <a:pPr algn="ctr">
              <a:lnSpc>
                <a:spcPct val="105000"/>
              </a:lnSpc>
              <a:spcBef>
                <a:spcPct val="70000"/>
              </a:spcBef>
            </a:pPr>
            <a:r>
              <a:rPr lang="en-US" b="1" dirty="0" smtClean="0">
                <a:solidFill>
                  <a:srgbClr val="FF0000"/>
                </a:solidFill>
                <a:latin typeface="Arial" pitchFamily="34" charset="0"/>
              </a:rPr>
              <a:t>Optimization </a:t>
            </a:r>
            <a:r>
              <a:rPr lang="en-US" b="1" dirty="0">
                <a:solidFill>
                  <a:srgbClr val="FF0000"/>
                </a:solidFill>
                <a:latin typeface="Arial" pitchFamily="34" charset="0"/>
              </a:rPr>
              <a:t>Models</a:t>
            </a:r>
          </a:p>
        </p:txBody>
      </p:sp>
      <p:sp>
        <p:nvSpPr>
          <p:cNvPr id="5" name="Rectangle 3"/>
          <p:cNvSpPr txBox="1">
            <a:spLocks noChangeArrowheads="1"/>
          </p:cNvSpPr>
          <p:nvPr/>
        </p:nvSpPr>
        <p:spPr bwMode="auto">
          <a:xfrm>
            <a:off x="577850" y="1371600"/>
            <a:ext cx="899795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lgn="just">
              <a:spcBef>
                <a:spcPts val="0"/>
              </a:spcBef>
              <a:buFont typeface="Wingdings" pitchFamily="2" charset="2"/>
              <a:buChar char="v"/>
              <a:defRPr/>
            </a:pPr>
            <a:r>
              <a:rPr lang="en-US" sz="2000" b="1" kern="0" dirty="0" smtClean="0">
                <a:solidFill>
                  <a:srgbClr val="008000"/>
                </a:solidFill>
                <a:latin typeface="Arial" pitchFamily="34" charset="0"/>
                <a:cs typeface="Arial" pitchFamily="34" charset="0"/>
              </a:rPr>
              <a:t>Demand Forecasting Model  - </a:t>
            </a:r>
            <a:r>
              <a:rPr lang="en-US" sz="2000" b="1" kern="0" dirty="0" smtClean="0">
                <a:solidFill>
                  <a:srgbClr val="000099"/>
                </a:solidFill>
                <a:latin typeface="Arial" pitchFamily="34" charset="0"/>
                <a:cs typeface="Arial" pitchFamily="34" charset="0"/>
              </a:rPr>
              <a:t>HO Planning/Corporate Office</a:t>
            </a:r>
          </a:p>
          <a:p>
            <a:pPr marL="342900" indent="-342900" algn="just">
              <a:spcBef>
                <a:spcPts val="0"/>
              </a:spcBef>
              <a:buFont typeface="Wingdings" pitchFamily="2" charset="2"/>
              <a:buChar char="v"/>
              <a:defRPr/>
            </a:pPr>
            <a:endParaRPr lang="en-US" sz="2000" b="1" kern="0" dirty="0" smtClean="0">
              <a:solidFill>
                <a:srgbClr val="000099"/>
              </a:solidFill>
              <a:latin typeface="Arial" pitchFamily="34" charset="0"/>
              <a:cs typeface="Arial" pitchFamily="34" charset="0"/>
            </a:endParaRPr>
          </a:p>
          <a:p>
            <a:pPr marL="342900" lvl="0" indent="-342900" algn="just">
              <a:spcBef>
                <a:spcPts val="0"/>
              </a:spcBef>
              <a:buFont typeface="Wingdings" pitchFamily="2" charset="2"/>
              <a:buChar char="v"/>
              <a:defRPr/>
            </a:pPr>
            <a:r>
              <a:rPr kumimoji="0" lang="en-US" sz="2000" b="1" i="0" u="none" strike="noStrike" kern="0" cap="none" spc="0" normalizeH="0" baseline="0" noProof="0" dirty="0" smtClean="0">
                <a:ln>
                  <a:noFill/>
                </a:ln>
                <a:solidFill>
                  <a:srgbClr val="000099"/>
                </a:solidFill>
                <a:effectLst/>
                <a:uLnTx/>
                <a:uFillTx/>
                <a:latin typeface="Arial" pitchFamily="34" charset="0"/>
                <a:ea typeface="+mn-ea"/>
                <a:cs typeface="Arial" pitchFamily="34" charset="0"/>
              </a:rPr>
              <a:t>Supply &amp; Distribution – SAND Model - </a:t>
            </a:r>
            <a:r>
              <a:rPr lang="en-US" sz="2000" b="1" kern="0" dirty="0" smtClean="0">
                <a:solidFill>
                  <a:srgbClr val="000099"/>
                </a:solidFill>
                <a:latin typeface="Arial" pitchFamily="34" charset="0"/>
                <a:cs typeface="Arial" pitchFamily="34" charset="0"/>
              </a:rPr>
              <a:t>Globally </a:t>
            </a:r>
            <a:r>
              <a:rPr lang="en-US" sz="2000" b="1" kern="0" dirty="0" err="1" smtClean="0">
                <a:solidFill>
                  <a:srgbClr val="000099"/>
                </a:solidFill>
                <a:latin typeface="Arial" pitchFamily="34" charset="0"/>
                <a:cs typeface="Arial" pitchFamily="34" charset="0"/>
              </a:rPr>
              <a:t>Optimised</a:t>
            </a:r>
            <a:r>
              <a:rPr lang="en-US" sz="2000" b="1" kern="0" dirty="0" smtClean="0">
                <a:solidFill>
                  <a:srgbClr val="000099"/>
                </a:solidFill>
                <a:latin typeface="Arial" pitchFamily="34" charset="0"/>
                <a:cs typeface="Arial" pitchFamily="34" charset="0"/>
              </a:rPr>
              <a:t> </a:t>
            </a:r>
            <a:r>
              <a:rPr kumimoji="0" lang="en-US" sz="2000" b="1" i="0" u="none" strike="noStrike" kern="0" cap="none" spc="0" normalizeH="0" noProof="0" dirty="0" smtClean="0">
                <a:ln>
                  <a:noFill/>
                </a:ln>
                <a:solidFill>
                  <a:srgbClr val="9900FF"/>
                </a:solidFill>
                <a:effectLst/>
                <a:uLnTx/>
                <a:uFillTx/>
                <a:latin typeface="Arial" pitchFamily="34" charset="0"/>
                <a:ea typeface="+mn-ea"/>
                <a:cs typeface="Arial" pitchFamily="34" charset="0"/>
              </a:rPr>
              <a:t>– </a:t>
            </a:r>
            <a:r>
              <a:rPr lang="en-US" sz="2000" b="1" kern="0" dirty="0" smtClean="0">
                <a:solidFill>
                  <a:srgbClr val="000099"/>
                </a:solidFill>
                <a:latin typeface="Arial" pitchFamily="34" charset="0"/>
                <a:cs typeface="Arial" pitchFamily="34" charset="0"/>
              </a:rPr>
              <a:t>CO (Optimization</a:t>
            </a:r>
          </a:p>
          <a:p>
            <a:pPr marL="342900" marR="0" lvl="0" indent="-342900" algn="just" defTabSz="914400" rtl="0" eaLnBrk="1" fontAlgn="base" latinLnBrk="0" hangingPunct="1">
              <a:lnSpc>
                <a:spcPct val="100000"/>
              </a:lnSpc>
              <a:spcBef>
                <a:spcPts val="0"/>
              </a:spcBef>
              <a:spcAft>
                <a:spcPct val="0"/>
              </a:spcAft>
              <a:buClrTx/>
              <a:buSzTx/>
              <a:tabLst/>
              <a:defRPr/>
            </a:pPr>
            <a:r>
              <a:rPr lang="en-US" sz="2000" b="1" kern="0" dirty="0" smtClean="0">
                <a:solidFill>
                  <a:srgbClr val="000099"/>
                </a:solidFill>
                <a:latin typeface="Arial" pitchFamily="34" charset="0"/>
                <a:cs typeface="Arial" pitchFamily="34" charset="0"/>
              </a:rPr>
              <a:t>	</a:t>
            </a:r>
          </a:p>
          <a:p>
            <a:pPr marL="342900" marR="0" lvl="0" indent="-342900" algn="just" defTabSz="914400" rtl="0" eaLnBrk="1" fontAlgn="base" latinLnBrk="0" hangingPunct="1">
              <a:lnSpc>
                <a:spcPct val="100000"/>
              </a:lnSpc>
              <a:spcBef>
                <a:spcPts val="0"/>
              </a:spcBef>
              <a:spcAft>
                <a:spcPct val="0"/>
              </a:spcAft>
              <a:buClrTx/>
              <a:buSzTx/>
              <a:tabLst/>
              <a:defRPr/>
            </a:pPr>
            <a:r>
              <a:rPr lang="en-US" sz="2000" b="1" kern="0" dirty="0">
                <a:solidFill>
                  <a:srgbClr val="000099"/>
                </a:solidFill>
                <a:latin typeface="Arial" pitchFamily="34" charset="0"/>
                <a:cs typeface="Arial" pitchFamily="34" charset="0"/>
              </a:rPr>
              <a:t>	</a:t>
            </a:r>
            <a:r>
              <a:rPr lang="en-US" sz="2000" b="1" kern="0" dirty="0" smtClean="0">
                <a:solidFill>
                  <a:srgbClr val="D82878"/>
                </a:solidFill>
                <a:latin typeface="Arial" pitchFamily="34" charset="0"/>
                <a:cs typeface="Arial" pitchFamily="34" charset="0"/>
              </a:rPr>
              <a:t>Inputs for SAND Model - </a:t>
            </a:r>
            <a:r>
              <a:rPr lang="en-US" sz="2000" b="1" kern="0" dirty="0" smtClean="0">
                <a:solidFill>
                  <a:srgbClr val="000099"/>
                </a:solidFill>
                <a:latin typeface="Arial" pitchFamily="34" charset="0"/>
                <a:cs typeface="Arial" pitchFamily="34" charset="0"/>
              </a:rPr>
              <a:t>Demand </a:t>
            </a:r>
            <a:r>
              <a:rPr lang="en-US" sz="2000" b="1" kern="0" dirty="0" err="1" smtClean="0">
                <a:solidFill>
                  <a:srgbClr val="000099"/>
                </a:solidFill>
                <a:latin typeface="Arial" pitchFamily="34" charset="0"/>
                <a:cs typeface="Arial" pitchFamily="34" charset="0"/>
              </a:rPr>
              <a:t>Nos</a:t>
            </a:r>
            <a:r>
              <a:rPr lang="en-US" sz="2000" b="1" kern="0" dirty="0" smtClean="0">
                <a:solidFill>
                  <a:srgbClr val="000099"/>
                </a:solidFill>
                <a:latin typeface="Arial" pitchFamily="34" charset="0"/>
                <a:cs typeface="Arial" pitchFamily="34" charset="0"/>
              </a:rPr>
              <a:t>,  </a:t>
            </a:r>
            <a:r>
              <a:rPr lang="en-US" sz="2000" b="1" kern="0" dirty="0" err="1" smtClean="0">
                <a:solidFill>
                  <a:srgbClr val="000099"/>
                </a:solidFill>
                <a:latin typeface="Arial" pitchFamily="34" charset="0"/>
                <a:cs typeface="Arial" pitchFamily="34" charset="0"/>
              </a:rPr>
              <a:t>Mktg</a:t>
            </a:r>
            <a:r>
              <a:rPr lang="en-US" sz="2000" b="1" kern="0" dirty="0" smtClean="0">
                <a:solidFill>
                  <a:srgbClr val="000099"/>
                </a:solidFill>
                <a:latin typeface="Arial" pitchFamily="34" charset="0"/>
                <a:cs typeface="Arial" pitchFamily="34" charset="0"/>
              </a:rPr>
              <a:t> /Ref /Pipeline  Infrastructures, Availability from Refs (IOC &amp; Associate Refs), Exchanges with OMC, Inventories, Purchases from SAR, Imports</a:t>
            </a:r>
            <a:endParaRPr lang="en-US" sz="800" b="1" kern="0" dirty="0" smtClean="0">
              <a:solidFill>
                <a:srgbClr val="000099"/>
              </a:solidFill>
              <a:latin typeface="Arial" pitchFamily="34" charset="0"/>
              <a:cs typeface="Arial" pitchFamily="34" charset="0"/>
            </a:endParaRPr>
          </a:p>
          <a:p>
            <a:pPr marL="342900" marR="0" lvl="0" indent="-342900" algn="just" defTabSz="914400" rtl="0" eaLnBrk="1" fontAlgn="base" latinLnBrk="0" hangingPunct="1">
              <a:lnSpc>
                <a:spcPct val="100000"/>
              </a:lnSpc>
              <a:spcBef>
                <a:spcPct val="20000"/>
              </a:spcBef>
              <a:spcAft>
                <a:spcPct val="0"/>
              </a:spcAft>
              <a:buClrTx/>
              <a:buSzTx/>
              <a:buFont typeface="Wingdings" pitchFamily="2" charset="2"/>
              <a:buChar char="ü"/>
              <a:tabLst/>
              <a:defRPr/>
            </a:pPr>
            <a:endParaRPr lang="en-US" sz="800" b="1" kern="0" dirty="0" smtClean="0">
              <a:solidFill>
                <a:srgbClr val="000099"/>
              </a:solidFill>
              <a:latin typeface="Arial" pitchFamily="34" charset="0"/>
              <a:cs typeface="Arial" pitchFamily="34" charset="0"/>
            </a:endParaRPr>
          </a:p>
          <a:p>
            <a:pPr marL="342900" marR="0" lvl="0" indent="-342900" algn="just" defTabSz="914400" rtl="0" eaLnBrk="1" fontAlgn="base" latinLnBrk="0" hangingPunct="1">
              <a:lnSpc>
                <a:spcPct val="100000"/>
              </a:lnSpc>
              <a:spcBef>
                <a:spcPct val="20000"/>
              </a:spcBef>
              <a:spcAft>
                <a:spcPct val="0"/>
              </a:spcAft>
              <a:buClrTx/>
              <a:buSzTx/>
              <a:tabLst/>
              <a:defRPr/>
            </a:pPr>
            <a:r>
              <a:rPr lang="en-US" sz="2000" b="1" kern="0" dirty="0">
                <a:solidFill>
                  <a:srgbClr val="000099"/>
                </a:solidFill>
                <a:latin typeface="Arial" pitchFamily="34" charset="0"/>
                <a:cs typeface="Arial" pitchFamily="34" charset="0"/>
              </a:rPr>
              <a:t>	for both MDP &amp; CLIP products</a:t>
            </a:r>
          </a:p>
          <a:p>
            <a:pPr marL="342900" marR="0" lvl="0" indent="-342900" algn="just" defTabSz="914400" rtl="0" eaLnBrk="1" fontAlgn="base" latinLnBrk="0" hangingPunct="1">
              <a:lnSpc>
                <a:spcPct val="100000"/>
              </a:lnSpc>
              <a:spcBef>
                <a:spcPct val="20000"/>
              </a:spcBef>
              <a:spcAft>
                <a:spcPct val="0"/>
              </a:spcAft>
              <a:buClrTx/>
              <a:buSzTx/>
              <a:buFont typeface="Wingdings" pitchFamily="2" charset="2"/>
              <a:buChar char="ü"/>
              <a:tabLst/>
              <a:defRPr/>
            </a:pPr>
            <a:endParaRPr kumimoji="0" lang="en-US" sz="8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n-ea"/>
              <a:cs typeface="Arial" pitchFamily="34" charset="0"/>
            </a:endParaRPr>
          </a:p>
          <a:p>
            <a:pPr marL="342900" marR="0" lvl="0" indent="-342900" algn="just" defTabSz="914400" rtl="0" eaLnBrk="1" fontAlgn="base" latinLnBrk="0" hangingPunct="1">
              <a:lnSpc>
                <a:spcPct val="100000"/>
              </a:lnSpc>
              <a:spcBef>
                <a:spcPct val="20000"/>
              </a:spcBef>
              <a:spcAft>
                <a:spcPct val="0"/>
              </a:spcAft>
              <a:buClrTx/>
              <a:buSzTx/>
              <a:buFont typeface="Wingdings" pitchFamily="2" charset="2"/>
              <a:buChar char="v"/>
              <a:tabLst/>
              <a:defRPr/>
            </a:pPr>
            <a:r>
              <a:rPr lang="en-US" sz="2000" b="1" kern="0" dirty="0" smtClean="0">
                <a:solidFill>
                  <a:srgbClr val="000099"/>
                </a:solidFill>
                <a:latin typeface="Arial" pitchFamily="34" charset="0"/>
                <a:cs typeface="Arial" pitchFamily="34" charset="0"/>
              </a:rPr>
              <a:t>RPMS – Refinery Petrochemical Modeling System – at Refinery</a:t>
            </a:r>
          </a:p>
          <a:p>
            <a:pPr marL="342900" marR="0" lvl="0" indent="-342900" algn="just" defTabSz="914400" rtl="0" eaLnBrk="1" fontAlgn="base" latinLnBrk="0" hangingPunct="1">
              <a:lnSpc>
                <a:spcPct val="100000"/>
              </a:lnSpc>
              <a:spcBef>
                <a:spcPct val="20000"/>
              </a:spcBef>
              <a:spcAft>
                <a:spcPct val="0"/>
              </a:spcAft>
              <a:buClrTx/>
              <a:buSzTx/>
              <a:buFont typeface="Wingdings" pitchFamily="2" charset="2"/>
              <a:buChar char="v"/>
              <a:tabLst/>
              <a:defRPr/>
            </a:pPr>
            <a:endParaRPr lang="en-US" sz="2000" b="1" kern="0" dirty="0">
              <a:solidFill>
                <a:srgbClr val="000099"/>
              </a:solidFill>
              <a:latin typeface="Arial" pitchFamily="34" charset="0"/>
              <a:cs typeface="Arial" pitchFamily="34" charset="0"/>
            </a:endParaRPr>
          </a:p>
          <a:p>
            <a:pPr marR="0" lvl="0" algn="just" defTabSz="914400" rtl="0" eaLnBrk="1" fontAlgn="base" latinLnBrk="0" hangingPunct="1">
              <a:lnSpc>
                <a:spcPct val="100000"/>
              </a:lnSpc>
              <a:spcBef>
                <a:spcPct val="20000"/>
              </a:spcBef>
              <a:spcAft>
                <a:spcPct val="0"/>
              </a:spcAft>
              <a:buClrTx/>
              <a:buSzTx/>
              <a:tabLst/>
              <a:defRPr/>
            </a:pPr>
            <a:r>
              <a:rPr lang="en-US" sz="2000" b="1" kern="0" dirty="0" smtClean="0">
                <a:solidFill>
                  <a:srgbClr val="000099"/>
                </a:solidFill>
                <a:latin typeface="Arial" pitchFamily="34" charset="0"/>
                <a:cs typeface="Arial" pitchFamily="34" charset="0"/>
              </a:rPr>
              <a:t>[SARs – Stand Alone Refiners, i.e. MRPL, RIL, </a:t>
            </a:r>
            <a:r>
              <a:rPr lang="en-US" sz="2000" b="1" kern="0" dirty="0" err="1" smtClean="0">
                <a:solidFill>
                  <a:srgbClr val="000099"/>
                </a:solidFill>
                <a:latin typeface="Arial" pitchFamily="34" charset="0"/>
                <a:cs typeface="Arial" pitchFamily="34" charset="0"/>
              </a:rPr>
              <a:t>Nayara</a:t>
            </a:r>
            <a:r>
              <a:rPr lang="en-US" sz="2000" b="1" kern="0" dirty="0" smtClean="0">
                <a:solidFill>
                  <a:srgbClr val="000099"/>
                </a:solidFill>
                <a:latin typeface="Arial" pitchFamily="34" charset="0"/>
                <a:cs typeface="Arial" pitchFamily="34" charset="0"/>
              </a:rPr>
              <a:t>]</a:t>
            </a: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2000" b="1" i="0" u="none" strike="noStrike" kern="0" cap="none" spc="0" normalizeH="0" baseline="0" noProof="0" dirty="0" smtClean="0">
              <a:ln>
                <a:noFill/>
              </a:ln>
              <a:solidFill>
                <a:srgbClr val="000099"/>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1000" b="1" i="0" u="none" strike="noStrike" kern="0" cap="none" spc="0" normalizeH="0" baseline="0" noProof="0" dirty="0" smtClean="0">
              <a:ln>
                <a:noFill/>
              </a:ln>
              <a:solidFill>
                <a:srgbClr val="000099"/>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N">
            <a:extLst>
              <a:ext uri="{FF2B5EF4-FFF2-40B4-BE49-F238E27FC236}"/>
            </a:extLst>
          </p:cNvPr>
          <p:cNvSpPr>
            <a:spLocks/>
          </p:cNvSpPr>
          <p:nvPr/>
        </p:nvSpPr>
        <p:spPr bwMode="auto">
          <a:xfrm>
            <a:off x="3749675" y="5497513"/>
            <a:ext cx="984250" cy="1274762"/>
          </a:xfrm>
          <a:custGeom>
            <a:avLst/>
            <a:gdLst>
              <a:gd name="T0" fmla="*/ 81 w 1122"/>
              <a:gd name="T1" fmla="*/ 611 h 1515"/>
              <a:gd name="T2" fmla="*/ 121 w 1122"/>
              <a:gd name="T3" fmla="*/ 641 h 1515"/>
              <a:gd name="T4" fmla="*/ 143 w 1122"/>
              <a:gd name="T5" fmla="*/ 686 h 1515"/>
              <a:gd name="T6" fmla="*/ 131 w 1122"/>
              <a:gd name="T7" fmla="*/ 730 h 1515"/>
              <a:gd name="T8" fmla="*/ 175 w 1122"/>
              <a:gd name="T9" fmla="*/ 785 h 1515"/>
              <a:gd name="T10" fmla="*/ 159 w 1122"/>
              <a:gd name="T11" fmla="*/ 875 h 1515"/>
              <a:gd name="T12" fmla="*/ 230 w 1122"/>
              <a:gd name="T13" fmla="*/ 892 h 1515"/>
              <a:gd name="T14" fmla="*/ 275 w 1122"/>
              <a:gd name="T15" fmla="*/ 938 h 1515"/>
              <a:gd name="T16" fmla="*/ 270 w 1122"/>
              <a:gd name="T17" fmla="*/ 1035 h 1515"/>
              <a:gd name="T18" fmla="*/ 303 w 1122"/>
              <a:gd name="T19" fmla="*/ 1086 h 1515"/>
              <a:gd name="T20" fmla="*/ 294 w 1122"/>
              <a:gd name="T21" fmla="*/ 1152 h 1515"/>
              <a:gd name="T22" fmla="*/ 253 w 1122"/>
              <a:gd name="T23" fmla="*/ 1242 h 1515"/>
              <a:gd name="T24" fmla="*/ 261 w 1122"/>
              <a:gd name="T25" fmla="*/ 1319 h 1515"/>
              <a:gd name="T26" fmla="*/ 265 w 1122"/>
              <a:gd name="T27" fmla="*/ 1391 h 1515"/>
              <a:gd name="T28" fmla="*/ 258 w 1122"/>
              <a:gd name="T29" fmla="*/ 1480 h 1515"/>
              <a:gd name="T30" fmla="*/ 362 w 1122"/>
              <a:gd name="T31" fmla="*/ 1510 h 1515"/>
              <a:gd name="T32" fmla="*/ 494 w 1122"/>
              <a:gd name="T33" fmla="*/ 1438 h 1515"/>
              <a:gd name="T34" fmla="*/ 533 w 1122"/>
              <a:gd name="T35" fmla="*/ 1320 h 1515"/>
              <a:gd name="T36" fmla="*/ 639 w 1122"/>
              <a:gd name="T37" fmla="*/ 1223 h 1515"/>
              <a:gd name="T38" fmla="*/ 797 w 1122"/>
              <a:gd name="T39" fmla="*/ 1183 h 1515"/>
              <a:gd name="T40" fmla="*/ 786 w 1122"/>
              <a:gd name="T41" fmla="*/ 1020 h 1515"/>
              <a:gd name="T42" fmla="*/ 830 w 1122"/>
              <a:gd name="T43" fmla="*/ 923 h 1515"/>
              <a:gd name="T44" fmla="*/ 893 w 1122"/>
              <a:gd name="T45" fmla="*/ 895 h 1515"/>
              <a:gd name="T46" fmla="*/ 927 w 1122"/>
              <a:gd name="T47" fmla="*/ 889 h 1515"/>
              <a:gd name="T48" fmla="*/ 957 w 1122"/>
              <a:gd name="T49" fmla="*/ 905 h 1515"/>
              <a:gd name="T50" fmla="*/ 935 w 1122"/>
              <a:gd name="T51" fmla="*/ 888 h 1515"/>
              <a:gd name="T52" fmla="*/ 991 w 1122"/>
              <a:gd name="T53" fmla="*/ 907 h 1515"/>
              <a:gd name="T54" fmla="*/ 984 w 1122"/>
              <a:gd name="T55" fmla="*/ 754 h 1515"/>
              <a:gd name="T56" fmla="*/ 950 w 1122"/>
              <a:gd name="T57" fmla="*/ 718 h 1515"/>
              <a:gd name="T58" fmla="*/ 989 w 1122"/>
              <a:gd name="T59" fmla="*/ 705 h 1515"/>
              <a:gd name="T60" fmla="*/ 979 w 1122"/>
              <a:gd name="T61" fmla="*/ 606 h 1515"/>
              <a:gd name="T62" fmla="*/ 967 w 1122"/>
              <a:gd name="T63" fmla="*/ 568 h 1515"/>
              <a:gd name="T64" fmla="*/ 971 w 1122"/>
              <a:gd name="T65" fmla="*/ 502 h 1515"/>
              <a:gd name="T66" fmla="*/ 955 w 1122"/>
              <a:gd name="T67" fmla="*/ 468 h 1515"/>
              <a:gd name="T68" fmla="*/ 926 w 1122"/>
              <a:gd name="T69" fmla="*/ 472 h 1515"/>
              <a:gd name="T70" fmla="*/ 946 w 1122"/>
              <a:gd name="T71" fmla="*/ 438 h 1515"/>
              <a:gd name="T72" fmla="*/ 926 w 1122"/>
              <a:gd name="T73" fmla="*/ 419 h 1515"/>
              <a:gd name="T74" fmla="*/ 966 w 1122"/>
              <a:gd name="T75" fmla="*/ 416 h 1515"/>
              <a:gd name="T76" fmla="*/ 1030 w 1122"/>
              <a:gd name="T77" fmla="*/ 369 h 1515"/>
              <a:gd name="T78" fmla="*/ 1061 w 1122"/>
              <a:gd name="T79" fmla="*/ 298 h 1515"/>
              <a:gd name="T80" fmla="*/ 1081 w 1122"/>
              <a:gd name="T81" fmla="*/ 270 h 1515"/>
              <a:gd name="T82" fmla="*/ 1097 w 1122"/>
              <a:gd name="T83" fmla="*/ 198 h 1515"/>
              <a:gd name="T84" fmla="*/ 1113 w 1122"/>
              <a:gd name="T85" fmla="*/ 119 h 1515"/>
              <a:gd name="T86" fmla="*/ 1103 w 1122"/>
              <a:gd name="T87" fmla="*/ 19 h 1515"/>
              <a:gd name="T88" fmla="*/ 1038 w 1122"/>
              <a:gd name="T89" fmla="*/ 8 h 1515"/>
              <a:gd name="T90" fmla="*/ 967 w 1122"/>
              <a:gd name="T91" fmla="*/ 70 h 1515"/>
              <a:gd name="T92" fmla="*/ 920 w 1122"/>
              <a:gd name="T93" fmla="*/ 81 h 1515"/>
              <a:gd name="T94" fmla="*/ 879 w 1122"/>
              <a:gd name="T95" fmla="*/ 80 h 1515"/>
              <a:gd name="T96" fmla="*/ 837 w 1122"/>
              <a:gd name="T97" fmla="*/ 115 h 1515"/>
              <a:gd name="T98" fmla="*/ 751 w 1122"/>
              <a:gd name="T99" fmla="*/ 144 h 1515"/>
              <a:gd name="T100" fmla="*/ 655 w 1122"/>
              <a:gd name="T101" fmla="*/ 152 h 1515"/>
              <a:gd name="T102" fmla="*/ 595 w 1122"/>
              <a:gd name="T103" fmla="*/ 250 h 1515"/>
              <a:gd name="T104" fmla="*/ 541 w 1122"/>
              <a:gd name="T105" fmla="*/ 225 h 1515"/>
              <a:gd name="T106" fmla="*/ 474 w 1122"/>
              <a:gd name="T107" fmla="*/ 202 h 1515"/>
              <a:gd name="T108" fmla="*/ 392 w 1122"/>
              <a:gd name="T109" fmla="*/ 233 h 1515"/>
              <a:gd name="T110" fmla="*/ 371 w 1122"/>
              <a:gd name="T111" fmla="*/ 294 h 1515"/>
              <a:gd name="T112" fmla="*/ 338 w 1122"/>
              <a:gd name="T113" fmla="*/ 375 h 1515"/>
              <a:gd name="T114" fmla="*/ 409 w 1122"/>
              <a:gd name="T115" fmla="*/ 417 h 1515"/>
              <a:gd name="T116" fmla="*/ 321 w 1122"/>
              <a:gd name="T117" fmla="*/ 486 h 1515"/>
              <a:gd name="T118" fmla="*/ 240 w 1122"/>
              <a:gd name="T119" fmla="*/ 490 h 1515"/>
              <a:gd name="T120" fmla="*/ 165 w 1122"/>
              <a:gd name="T121" fmla="*/ 516 h 1515"/>
              <a:gd name="T122" fmla="*/ 85 w 1122"/>
              <a:gd name="T123" fmla="*/ 527 h 1515"/>
              <a:gd name="T124" fmla="*/ 15 w 1122"/>
              <a:gd name="T125" fmla="*/ 551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22" h="1515">
                <a:moveTo>
                  <a:pt x="0" y="568"/>
                </a:moveTo>
                <a:lnTo>
                  <a:pt x="0" y="570"/>
                </a:lnTo>
                <a:lnTo>
                  <a:pt x="2" y="574"/>
                </a:lnTo>
                <a:lnTo>
                  <a:pt x="3" y="576"/>
                </a:lnTo>
                <a:lnTo>
                  <a:pt x="6" y="577"/>
                </a:lnTo>
                <a:lnTo>
                  <a:pt x="8" y="577"/>
                </a:lnTo>
                <a:lnTo>
                  <a:pt x="10" y="577"/>
                </a:lnTo>
                <a:lnTo>
                  <a:pt x="14" y="577"/>
                </a:lnTo>
                <a:lnTo>
                  <a:pt x="17" y="577"/>
                </a:lnTo>
                <a:lnTo>
                  <a:pt x="19" y="577"/>
                </a:lnTo>
                <a:lnTo>
                  <a:pt x="26" y="576"/>
                </a:lnTo>
                <a:lnTo>
                  <a:pt x="30" y="577"/>
                </a:lnTo>
                <a:lnTo>
                  <a:pt x="32" y="578"/>
                </a:lnTo>
                <a:lnTo>
                  <a:pt x="35" y="579"/>
                </a:lnTo>
                <a:lnTo>
                  <a:pt x="39" y="585"/>
                </a:lnTo>
                <a:lnTo>
                  <a:pt x="40" y="586"/>
                </a:lnTo>
                <a:lnTo>
                  <a:pt x="42" y="587"/>
                </a:lnTo>
                <a:lnTo>
                  <a:pt x="45" y="588"/>
                </a:lnTo>
                <a:lnTo>
                  <a:pt x="47" y="590"/>
                </a:lnTo>
                <a:lnTo>
                  <a:pt x="49" y="590"/>
                </a:lnTo>
                <a:lnTo>
                  <a:pt x="51" y="591"/>
                </a:lnTo>
                <a:lnTo>
                  <a:pt x="55" y="593"/>
                </a:lnTo>
                <a:lnTo>
                  <a:pt x="58" y="594"/>
                </a:lnTo>
                <a:lnTo>
                  <a:pt x="61" y="596"/>
                </a:lnTo>
                <a:lnTo>
                  <a:pt x="62" y="599"/>
                </a:lnTo>
                <a:lnTo>
                  <a:pt x="66" y="602"/>
                </a:lnTo>
                <a:lnTo>
                  <a:pt x="69" y="603"/>
                </a:lnTo>
                <a:lnTo>
                  <a:pt x="73" y="604"/>
                </a:lnTo>
                <a:lnTo>
                  <a:pt x="75" y="604"/>
                </a:lnTo>
                <a:lnTo>
                  <a:pt x="78" y="606"/>
                </a:lnTo>
                <a:lnTo>
                  <a:pt x="80" y="608"/>
                </a:lnTo>
                <a:lnTo>
                  <a:pt x="81" y="611"/>
                </a:lnTo>
                <a:lnTo>
                  <a:pt x="81" y="614"/>
                </a:lnTo>
                <a:lnTo>
                  <a:pt x="79" y="617"/>
                </a:lnTo>
                <a:lnTo>
                  <a:pt x="77" y="620"/>
                </a:lnTo>
                <a:lnTo>
                  <a:pt x="75" y="622"/>
                </a:lnTo>
                <a:lnTo>
                  <a:pt x="73" y="624"/>
                </a:lnTo>
                <a:lnTo>
                  <a:pt x="70" y="628"/>
                </a:lnTo>
                <a:lnTo>
                  <a:pt x="67" y="631"/>
                </a:lnTo>
                <a:lnTo>
                  <a:pt x="65" y="632"/>
                </a:lnTo>
                <a:lnTo>
                  <a:pt x="63" y="634"/>
                </a:lnTo>
                <a:lnTo>
                  <a:pt x="61" y="635"/>
                </a:lnTo>
                <a:lnTo>
                  <a:pt x="57" y="638"/>
                </a:lnTo>
                <a:lnTo>
                  <a:pt x="56" y="641"/>
                </a:lnTo>
                <a:lnTo>
                  <a:pt x="55" y="642"/>
                </a:lnTo>
                <a:lnTo>
                  <a:pt x="55" y="644"/>
                </a:lnTo>
                <a:lnTo>
                  <a:pt x="55" y="647"/>
                </a:lnTo>
                <a:lnTo>
                  <a:pt x="57" y="648"/>
                </a:lnTo>
                <a:lnTo>
                  <a:pt x="59" y="648"/>
                </a:lnTo>
                <a:lnTo>
                  <a:pt x="63" y="647"/>
                </a:lnTo>
                <a:lnTo>
                  <a:pt x="65" y="646"/>
                </a:lnTo>
                <a:lnTo>
                  <a:pt x="69" y="644"/>
                </a:lnTo>
                <a:lnTo>
                  <a:pt x="73" y="644"/>
                </a:lnTo>
                <a:lnTo>
                  <a:pt x="79" y="644"/>
                </a:lnTo>
                <a:lnTo>
                  <a:pt x="83" y="646"/>
                </a:lnTo>
                <a:lnTo>
                  <a:pt x="87" y="646"/>
                </a:lnTo>
                <a:lnTo>
                  <a:pt x="91" y="647"/>
                </a:lnTo>
                <a:lnTo>
                  <a:pt x="96" y="647"/>
                </a:lnTo>
                <a:lnTo>
                  <a:pt x="101" y="647"/>
                </a:lnTo>
                <a:lnTo>
                  <a:pt x="105" y="646"/>
                </a:lnTo>
                <a:lnTo>
                  <a:pt x="110" y="646"/>
                </a:lnTo>
                <a:lnTo>
                  <a:pt x="114" y="644"/>
                </a:lnTo>
                <a:lnTo>
                  <a:pt x="117" y="643"/>
                </a:lnTo>
                <a:lnTo>
                  <a:pt x="121" y="641"/>
                </a:lnTo>
                <a:lnTo>
                  <a:pt x="125" y="639"/>
                </a:lnTo>
                <a:lnTo>
                  <a:pt x="127" y="638"/>
                </a:lnTo>
                <a:lnTo>
                  <a:pt x="129" y="638"/>
                </a:lnTo>
                <a:lnTo>
                  <a:pt x="131" y="639"/>
                </a:lnTo>
                <a:lnTo>
                  <a:pt x="133" y="641"/>
                </a:lnTo>
                <a:lnTo>
                  <a:pt x="131" y="643"/>
                </a:lnTo>
                <a:lnTo>
                  <a:pt x="130" y="644"/>
                </a:lnTo>
                <a:lnTo>
                  <a:pt x="127" y="646"/>
                </a:lnTo>
                <a:lnTo>
                  <a:pt x="125" y="648"/>
                </a:lnTo>
                <a:lnTo>
                  <a:pt x="122" y="649"/>
                </a:lnTo>
                <a:lnTo>
                  <a:pt x="120" y="651"/>
                </a:lnTo>
                <a:lnTo>
                  <a:pt x="119" y="654"/>
                </a:lnTo>
                <a:lnTo>
                  <a:pt x="119" y="655"/>
                </a:lnTo>
                <a:lnTo>
                  <a:pt x="120" y="656"/>
                </a:lnTo>
                <a:lnTo>
                  <a:pt x="121" y="657"/>
                </a:lnTo>
                <a:lnTo>
                  <a:pt x="125" y="657"/>
                </a:lnTo>
                <a:lnTo>
                  <a:pt x="126" y="659"/>
                </a:lnTo>
                <a:lnTo>
                  <a:pt x="129" y="659"/>
                </a:lnTo>
                <a:lnTo>
                  <a:pt x="131" y="659"/>
                </a:lnTo>
                <a:lnTo>
                  <a:pt x="135" y="660"/>
                </a:lnTo>
                <a:lnTo>
                  <a:pt x="137" y="662"/>
                </a:lnTo>
                <a:lnTo>
                  <a:pt x="138" y="663"/>
                </a:lnTo>
                <a:lnTo>
                  <a:pt x="138" y="665"/>
                </a:lnTo>
                <a:lnTo>
                  <a:pt x="137" y="668"/>
                </a:lnTo>
                <a:lnTo>
                  <a:pt x="137" y="671"/>
                </a:lnTo>
                <a:lnTo>
                  <a:pt x="136" y="674"/>
                </a:lnTo>
                <a:lnTo>
                  <a:pt x="136" y="678"/>
                </a:lnTo>
                <a:lnTo>
                  <a:pt x="137" y="679"/>
                </a:lnTo>
                <a:lnTo>
                  <a:pt x="137" y="681"/>
                </a:lnTo>
                <a:lnTo>
                  <a:pt x="138" y="683"/>
                </a:lnTo>
                <a:lnTo>
                  <a:pt x="141" y="684"/>
                </a:lnTo>
                <a:lnTo>
                  <a:pt x="143" y="686"/>
                </a:lnTo>
                <a:lnTo>
                  <a:pt x="144" y="686"/>
                </a:lnTo>
                <a:lnTo>
                  <a:pt x="144" y="688"/>
                </a:lnTo>
                <a:lnTo>
                  <a:pt x="145" y="689"/>
                </a:lnTo>
                <a:lnTo>
                  <a:pt x="144" y="691"/>
                </a:lnTo>
                <a:lnTo>
                  <a:pt x="142" y="692"/>
                </a:lnTo>
                <a:lnTo>
                  <a:pt x="139" y="691"/>
                </a:lnTo>
                <a:lnTo>
                  <a:pt x="137" y="691"/>
                </a:lnTo>
                <a:lnTo>
                  <a:pt x="134" y="690"/>
                </a:lnTo>
                <a:lnTo>
                  <a:pt x="130" y="690"/>
                </a:lnTo>
                <a:lnTo>
                  <a:pt x="128" y="690"/>
                </a:lnTo>
                <a:lnTo>
                  <a:pt x="127" y="692"/>
                </a:lnTo>
                <a:lnTo>
                  <a:pt x="125" y="695"/>
                </a:lnTo>
                <a:lnTo>
                  <a:pt x="120" y="702"/>
                </a:lnTo>
                <a:lnTo>
                  <a:pt x="119" y="705"/>
                </a:lnTo>
                <a:lnTo>
                  <a:pt x="118" y="707"/>
                </a:lnTo>
                <a:lnTo>
                  <a:pt x="118" y="708"/>
                </a:lnTo>
                <a:lnTo>
                  <a:pt x="115" y="710"/>
                </a:lnTo>
                <a:lnTo>
                  <a:pt x="113" y="712"/>
                </a:lnTo>
                <a:lnTo>
                  <a:pt x="112" y="713"/>
                </a:lnTo>
                <a:lnTo>
                  <a:pt x="112" y="716"/>
                </a:lnTo>
                <a:lnTo>
                  <a:pt x="112" y="719"/>
                </a:lnTo>
                <a:lnTo>
                  <a:pt x="112" y="720"/>
                </a:lnTo>
                <a:lnTo>
                  <a:pt x="113" y="722"/>
                </a:lnTo>
                <a:lnTo>
                  <a:pt x="114" y="723"/>
                </a:lnTo>
                <a:lnTo>
                  <a:pt x="115" y="726"/>
                </a:lnTo>
                <a:lnTo>
                  <a:pt x="118" y="727"/>
                </a:lnTo>
                <a:lnTo>
                  <a:pt x="119" y="728"/>
                </a:lnTo>
                <a:lnTo>
                  <a:pt x="120" y="728"/>
                </a:lnTo>
                <a:lnTo>
                  <a:pt x="122" y="729"/>
                </a:lnTo>
                <a:lnTo>
                  <a:pt x="126" y="730"/>
                </a:lnTo>
                <a:lnTo>
                  <a:pt x="129" y="730"/>
                </a:lnTo>
                <a:lnTo>
                  <a:pt x="131" y="730"/>
                </a:lnTo>
                <a:lnTo>
                  <a:pt x="136" y="730"/>
                </a:lnTo>
                <a:lnTo>
                  <a:pt x="139" y="730"/>
                </a:lnTo>
                <a:lnTo>
                  <a:pt x="143" y="730"/>
                </a:lnTo>
                <a:lnTo>
                  <a:pt x="149" y="731"/>
                </a:lnTo>
                <a:lnTo>
                  <a:pt x="151" y="732"/>
                </a:lnTo>
                <a:lnTo>
                  <a:pt x="152" y="734"/>
                </a:lnTo>
                <a:lnTo>
                  <a:pt x="153" y="736"/>
                </a:lnTo>
                <a:lnTo>
                  <a:pt x="154" y="737"/>
                </a:lnTo>
                <a:lnTo>
                  <a:pt x="154" y="740"/>
                </a:lnTo>
                <a:lnTo>
                  <a:pt x="153" y="742"/>
                </a:lnTo>
                <a:lnTo>
                  <a:pt x="153" y="744"/>
                </a:lnTo>
                <a:lnTo>
                  <a:pt x="154" y="746"/>
                </a:lnTo>
                <a:lnTo>
                  <a:pt x="155" y="748"/>
                </a:lnTo>
                <a:lnTo>
                  <a:pt x="158" y="751"/>
                </a:lnTo>
                <a:lnTo>
                  <a:pt x="159" y="752"/>
                </a:lnTo>
                <a:lnTo>
                  <a:pt x="161" y="753"/>
                </a:lnTo>
                <a:lnTo>
                  <a:pt x="162" y="754"/>
                </a:lnTo>
                <a:lnTo>
                  <a:pt x="163" y="754"/>
                </a:lnTo>
                <a:lnTo>
                  <a:pt x="166" y="756"/>
                </a:lnTo>
                <a:lnTo>
                  <a:pt x="167" y="758"/>
                </a:lnTo>
                <a:lnTo>
                  <a:pt x="170" y="759"/>
                </a:lnTo>
                <a:lnTo>
                  <a:pt x="174" y="760"/>
                </a:lnTo>
                <a:lnTo>
                  <a:pt x="176" y="760"/>
                </a:lnTo>
                <a:lnTo>
                  <a:pt x="177" y="761"/>
                </a:lnTo>
                <a:lnTo>
                  <a:pt x="178" y="764"/>
                </a:lnTo>
                <a:lnTo>
                  <a:pt x="177" y="767"/>
                </a:lnTo>
                <a:lnTo>
                  <a:pt x="177" y="768"/>
                </a:lnTo>
                <a:lnTo>
                  <a:pt x="176" y="771"/>
                </a:lnTo>
                <a:lnTo>
                  <a:pt x="176" y="775"/>
                </a:lnTo>
                <a:lnTo>
                  <a:pt x="175" y="777"/>
                </a:lnTo>
                <a:lnTo>
                  <a:pt x="175" y="780"/>
                </a:lnTo>
                <a:lnTo>
                  <a:pt x="175" y="785"/>
                </a:lnTo>
                <a:lnTo>
                  <a:pt x="175" y="790"/>
                </a:lnTo>
                <a:lnTo>
                  <a:pt x="175" y="793"/>
                </a:lnTo>
                <a:lnTo>
                  <a:pt x="174" y="795"/>
                </a:lnTo>
                <a:lnTo>
                  <a:pt x="174" y="799"/>
                </a:lnTo>
                <a:lnTo>
                  <a:pt x="174" y="800"/>
                </a:lnTo>
                <a:lnTo>
                  <a:pt x="173" y="802"/>
                </a:lnTo>
                <a:lnTo>
                  <a:pt x="171" y="802"/>
                </a:lnTo>
                <a:lnTo>
                  <a:pt x="170" y="804"/>
                </a:lnTo>
                <a:lnTo>
                  <a:pt x="168" y="806"/>
                </a:lnTo>
                <a:lnTo>
                  <a:pt x="166" y="807"/>
                </a:lnTo>
                <a:lnTo>
                  <a:pt x="162" y="809"/>
                </a:lnTo>
                <a:lnTo>
                  <a:pt x="160" y="811"/>
                </a:lnTo>
                <a:lnTo>
                  <a:pt x="157" y="814"/>
                </a:lnTo>
                <a:lnTo>
                  <a:pt x="154" y="815"/>
                </a:lnTo>
                <a:lnTo>
                  <a:pt x="154" y="818"/>
                </a:lnTo>
                <a:lnTo>
                  <a:pt x="153" y="822"/>
                </a:lnTo>
                <a:lnTo>
                  <a:pt x="153" y="825"/>
                </a:lnTo>
                <a:lnTo>
                  <a:pt x="154" y="831"/>
                </a:lnTo>
                <a:lnTo>
                  <a:pt x="155" y="833"/>
                </a:lnTo>
                <a:lnTo>
                  <a:pt x="157" y="836"/>
                </a:lnTo>
                <a:lnTo>
                  <a:pt x="157" y="840"/>
                </a:lnTo>
                <a:lnTo>
                  <a:pt x="154" y="846"/>
                </a:lnTo>
                <a:lnTo>
                  <a:pt x="153" y="849"/>
                </a:lnTo>
                <a:lnTo>
                  <a:pt x="152" y="851"/>
                </a:lnTo>
                <a:lnTo>
                  <a:pt x="151" y="855"/>
                </a:lnTo>
                <a:lnTo>
                  <a:pt x="151" y="858"/>
                </a:lnTo>
                <a:lnTo>
                  <a:pt x="151" y="862"/>
                </a:lnTo>
                <a:lnTo>
                  <a:pt x="153" y="865"/>
                </a:lnTo>
                <a:lnTo>
                  <a:pt x="155" y="867"/>
                </a:lnTo>
                <a:lnTo>
                  <a:pt x="158" y="871"/>
                </a:lnTo>
                <a:lnTo>
                  <a:pt x="158" y="873"/>
                </a:lnTo>
                <a:lnTo>
                  <a:pt x="159" y="875"/>
                </a:lnTo>
                <a:lnTo>
                  <a:pt x="160" y="876"/>
                </a:lnTo>
                <a:lnTo>
                  <a:pt x="161" y="879"/>
                </a:lnTo>
                <a:lnTo>
                  <a:pt x="163" y="880"/>
                </a:lnTo>
                <a:lnTo>
                  <a:pt x="166" y="881"/>
                </a:lnTo>
                <a:lnTo>
                  <a:pt x="167" y="882"/>
                </a:lnTo>
                <a:lnTo>
                  <a:pt x="168" y="884"/>
                </a:lnTo>
                <a:lnTo>
                  <a:pt x="167" y="887"/>
                </a:lnTo>
                <a:lnTo>
                  <a:pt x="167" y="888"/>
                </a:lnTo>
                <a:lnTo>
                  <a:pt x="166" y="890"/>
                </a:lnTo>
                <a:lnTo>
                  <a:pt x="166" y="894"/>
                </a:lnTo>
                <a:lnTo>
                  <a:pt x="167" y="896"/>
                </a:lnTo>
                <a:lnTo>
                  <a:pt x="167" y="899"/>
                </a:lnTo>
                <a:lnTo>
                  <a:pt x="168" y="902"/>
                </a:lnTo>
                <a:lnTo>
                  <a:pt x="170" y="904"/>
                </a:lnTo>
                <a:lnTo>
                  <a:pt x="173" y="905"/>
                </a:lnTo>
                <a:lnTo>
                  <a:pt x="174" y="907"/>
                </a:lnTo>
                <a:lnTo>
                  <a:pt x="176" y="908"/>
                </a:lnTo>
                <a:lnTo>
                  <a:pt x="178" y="911"/>
                </a:lnTo>
                <a:lnTo>
                  <a:pt x="181" y="912"/>
                </a:lnTo>
                <a:lnTo>
                  <a:pt x="185" y="914"/>
                </a:lnTo>
                <a:lnTo>
                  <a:pt x="187" y="914"/>
                </a:lnTo>
                <a:lnTo>
                  <a:pt x="192" y="915"/>
                </a:lnTo>
                <a:lnTo>
                  <a:pt x="197" y="915"/>
                </a:lnTo>
                <a:lnTo>
                  <a:pt x="201" y="915"/>
                </a:lnTo>
                <a:lnTo>
                  <a:pt x="205" y="915"/>
                </a:lnTo>
                <a:lnTo>
                  <a:pt x="207" y="913"/>
                </a:lnTo>
                <a:lnTo>
                  <a:pt x="215" y="906"/>
                </a:lnTo>
                <a:lnTo>
                  <a:pt x="221" y="899"/>
                </a:lnTo>
                <a:lnTo>
                  <a:pt x="223" y="898"/>
                </a:lnTo>
                <a:lnTo>
                  <a:pt x="225" y="896"/>
                </a:lnTo>
                <a:lnTo>
                  <a:pt x="227" y="894"/>
                </a:lnTo>
                <a:lnTo>
                  <a:pt x="230" y="892"/>
                </a:lnTo>
                <a:lnTo>
                  <a:pt x="234" y="892"/>
                </a:lnTo>
                <a:lnTo>
                  <a:pt x="238" y="891"/>
                </a:lnTo>
                <a:lnTo>
                  <a:pt x="241" y="888"/>
                </a:lnTo>
                <a:lnTo>
                  <a:pt x="245" y="888"/>
                </a:lnTo>
                <a:lnTo>
                  <a:pt x="250" y="886"/>
                </a:lnTo>
                <a:lnTo>
                  <a:pt x="251" y="884"/>
                </a:lnTo>
                <a:lnTo>
                  <a:pt x="254" y="884"/>
                </a:lnTo>
                <a:lnTo>
                  <a:pt x="256" y="883"/>
                </a:lnTo>
                <a:lnTo>
                  <a:pt x="261" y="884"/>
                </a:lnTo>
                <a:lnTo>
                  <a:pt x="264" y="887"/>
                </a:lnTo>
                <a:lnTo>
                  <a:pt x="266" y="887"/>
                </a:lnTo>
                <a:lnTo>
                  <a:pt x="266" y="889"/>
                </a:lnTo>
                <a:lnTo>
                  <a:pt x="269" y="895"/>
                </a:lnTo>
                <a:lnTo>
                  <a:pt x="270" y="897"/>
                </a:lnTo>
                <a:lnTo>
                  <a:pt x="271" y="899"/>
                </a:lnTo>
                <a:lnTo>
                  <a:pt x="272" y="903"/>
                </a:lnTo>
                <a:lnTo>
                  <a:pt x="273" y="905"/>
                </a:lnTo>
                <a:lnTo>
                  <a:pt x="274" y="906"/>
                </a:lnTo>
                <a:lnTo>
                  <a:pt x="275" y="907"/>
                </a:lnTo>
                <a:lnTo>
                  <a:pt x="275" y="911"/>
                </a:lnTo>
                <a:lnTo>
                  <a:pt x="277" y="913"/>
                </a:lnTo>
                <a:lnTo>
                  <a:pt x="278" y="914"/>
                </a:lnTo>
                <a:lnTo>
                  <a:pt x="280" y="916"/>
                </a:lnTo>
                <a:lnTo>
                  <a:pt x="280" y="919"/>
                </a:lnTo>
                <a:lnTo>
                  <a:pt x="281" y="922"/>
                </a:lnTo>
                <a:lnTo>
                  <a:pt x="281" y="923"/>
                </a:lnTo>
                <a:lnTo>
                  <a:pt x="281" y="926"/>
                </a:lnTo>
                <a:lnTo>
                  <a:pt x="281" y="927"/>
                </a:lnTo>
                <a:lnTo>
                  <a:pt x="280" y="931"/>
                </a:lnTo>
                <a:lnTo>
                  <a:pt x="278" y="934"/>
                </a:lnTo>
                <a:lnTo>
                  <a:pt x="277" y="936"/>
                </a:lnTo>
                <a:lnTo>
                  <a:pt x="275" y="938"/>
                </a:lnTo>
                <a:lnTo>
                  <a:pt x="273" y="942"/>
                </a:lnTo>
                <a:lnTo>
                  <a:pt x="270" y="945"/>
                </a:lnTo>
                <a:lnTo>
                  <a:pt x="266" y="946"/>
                </a:lnTo>
                <a:lnTo>
                  <a:pt x="263" y="948"/>
                </a:lnTo>
                <a:lnTo>
                  <a:pt x="261" y="951"/>
                </a:lnTo>
                <a:lnTo>
                  <a:pt x="259" y="953"/>
                </a:lnTo>
                <a:lnTo>
                  <a:pt x="259" y="955"/>
                </a:lnTo>
                <a:lnTo>
                  <a:pt x="261" y="958"/>
                </a:lnTo>
                <a:lnTo>
                  <a:pt x="261" y="960"/>
                </a:lnTo>
                <a:lnTo>
                  <a:pt x="265" y="963"/>
                </a:lnTo>
                <a:lnTo>
                  <a:pt x="267" y="964"/>
                </a:lnTo>
                <a:lnTo>
                  <a:pt x="271" y="967"/>
                </a:lnTo>
                <a:lnTo>
                  <a:pt x="273" y="969"/>
                </a:lnTo>
                <a:lnTo>
                  <a:pt x="275" y="972"/>
                </a:lnTo>
                <a:lnTo>
                  <a:pt x="278" y="975"/>
                </a:lnTo>
                <a:lnTo>
                  <a:pt x="280" y="977"/>
                </a:lnTo>
                <a:lnTo>
                  <a:pt x="280" y="982"/>
                </a:lnTo>
                <a:lnTo>
                  <a:pt x="279" y="985"/>
                </a:lnTo>
                <a:lnTo>
                  <a:pt x="278" y="990"/>
                </a:lnTo>
                <a:lnTo>
                  <a:pt x="275" y="993"/>
                </a:lnTo>
                <a:lnTo>
                  <a:pt x="273" y="995"/>
                </a:lnTo>
                <a:lnTo>
                  <a:pt x="272" y="999"/>
                </a:lnTo>
                <a:lnTo>
                  <a:pt x="270" y="1001"/>
                </a:lnTo>
                <a:lnTo>
                  <a:pt x="270" y="1004"/>
                </a:lnTo>
                <a:lnTo>
                  <a:pt x="267" y="1009"/>
                </a:lnTo>
                <a:lnTo>
                  <a:pt x="266" y="1012"/>
                </a:lnTo>
                <a:lnTo>
                  <a:pt x="266" y="1015"/>
                </a:lnTo>
                <a:lnTo>
                  <a:pt x="265" y="1020"/>
                </a:lnTo>
                <a:lnTo>
                  <a:pt x="266" y="1026"/>
                </a:lnTo>
                <a:lnTo>
                  <a:pt x="269" y="1028"/>
                </a:lnTo>
                <a:lnTo>
                  <a:pt x="270" y="1033"/>
                </a:lnTo>
                <a:lnTo>
                  <a:pt x="270" y="1035"/>
                </a:lnTo>
                <a:lnTo>
                  <a:pt x="269" y="1042"/>
                </a:lnTo>
                <a:lnTo>
                  <a:pt x="269" y="1044"/>
                </a:lnTo>
                <a:lnTo>
                  <a:pt x="266" y="1049"/>
                </a:lnTo>
                <a:lnTo>
                  <a:pt x="265" y="1054"/>
                </a:lnTo>
                <a:lnTo>
                  <a:pt x="263" y="1060"/>
                </a:lnTo>
                <a:lnTo>
                  <a:pt x="261" y="1066"/>
                </a:lnTo>
                <a:lnTo>
                  <a:pt x="259" y="1068"/>
                </a:lnTo>
                <a:lnTo>
                  <a:pt x="256" y="1076"/>
                </a:lnTo>
                <a:lnTo>
                  <a:pt x="254" y="1081"/>
                </a:lnTo>
                <a:lnTo>
                  <a:pt x="256" y="1084"/>
                </a:lnTo>
                <a:lnTo>
                  <a:pt x="259" y="1086"/>
                </a:lnTo>
                <a:lnTo>
                  <a:pt x="263" y="1088"/>
                </a:lnTo>
                <a:lnTo>
                  <a:pt x="267" y="1091"/>
                </a:lnTo>
                <a:lnTo>
                  <a:pt x="270" y="1092"/>
                </a:lnTo>
                <a:lnTo>
                  <a:pt x="271" y="1094"/>
                </a:lnTo>
                <a:lnTo>
                  <a:pt x="274" y="1096"/>
                </a:lnTo>
                <a:lnTo>
                  <a:pt x="278" y="1096"/>
                </a:lnTo>
                <a:lnTo>
                  <a:pt x="280" y="1095"/>
                </a:lnTo>
                <a:lnTo>
                  <a:pt x="283" y="1092"/>
                </a:lnTo>
                <a:lnTo>
                  <a:pt x="283" y="1089"/>
                </a:lnTo>
                <a:lnTo>
                  <a:pt x="286" y="1088"/>
                </a:lnTo>
                <a:lnTo>
                  <a:pt x="287" y="1086"/>
                </a:lnTo>
                <a:lnTo>
                  <a:pt x="289" y="1082"/>
                </a:lnTo>
                <a:lnTo>
                  <a:pt x="293" y="1083"/>
                </a:lnTo>
                <a:lnTo>
                  <a:pt x="294" y="1086"/>
                </a:lnTo>
                <a:lnTo>
                  <a:pt x="294" y="1089"/>
                </a:lnTo>
                <a:lnTo>
                  <a:pt x="295" y="1090"/>
                </a:lnTo>
                <a:lnTo>
                  <a:pt x="295" y="1091"/>
                </a:lnTo>
                <a:lnTo>
                  <a:pt x="296" y="1091"/>
                </a:lnTo>
                <a:lnTo>
                  <a:pt x="299" y="1089"/>
                </a:lnTo>
                <a:lnTo>
                  <a:pt x="302" y="1088"/>
                </a:lnTo>
                <a:lnTo>
                  <a:pt x="303" y="1086"/>
                </a:lnTo>
                <a:lnTo>
                  <a:pt x="306" y="1086"/>
                </a:lnTo>
                <a:lnTo>
                  <a:pt x="309" y="1087"/>
                </a:lnTo>
                <a:lnTo>
                  <a:pt x="309" y="1089"/>
                </a:lnTo>
                <a:lnTo>
                  <a:pt x="309" y="1091"/>
                </a:lnTo>
                <a:lnTo>
                  <a:pt x="307" y="1092"/>
                </a:lnTo>
                <a:lnTo>
                  <a:pt x="307" y="1094"/>
                </a:lnTo>
                <a:lnTo>
                  <a:pt x="310" y="1095"/>
                </a:lnTo>
                <a:lnTo>
                  <a:pt x="311" y="1096"/>
                </a:lnTo>
                <a:lnTo>
                  <a:pt x="311" y="1098"/>
                </a:lnTo>
                <a:lnTo>
                  <a:pt x="309" y="1099"/>
                </a:lnTo>
                <a:lnTo>
                  <a:pt x="307" y="1102"/>
                </a:lnTo>
                <a:lnTo>
                  <a:pt x="306" y="1104"/>
                </a:lnTo>
                <a:lnTo>
                  <a:pt x="306" y="1107"/>
                </a:lnTo>
                <a:lnTo>
                  <a:pt x="309" y="1110"/>
                </a:lnTo>
                <a:lnTo>
                  <a:pt x="311" y="1110"/>
                </a:lnTo>
                <a:lnTo>
                  <a:pt x="313" y="1110"/>
                </a:lnTo>
                <a:lnTo>
                  <a:pt x="317" y="1111"/>
                </a:lnTo>
                <a:lnTo>
                  <a:pt x="317" y="1113"/>
                </a:lnTo>
                <a:lnTo>
                  <a:pt x="318" y="1115"/>
                </a:lnTo>
                <a:lnTo>
                  <a:pt x="317" y="1119"/>
                </a:lnTo>
                <a:lnTo>
                  <a:pt x="315" y="1122"/>
                </a:lnTo>
                <a:lnTo>
                  <a:pt x="313" y="1124"/>
                </a:lnTo>
                <a:lnTo>
                  <a:pt x="312" y="1127"/>
                </a:lnTo>
                <a:lnTo>
                  <a:pt x="310" y="1129"/>
                </a:lnTo>
                <a:lnTo>
                  <a:pt x="307" y="1130"/>
                </a:lnTo>
                <a:lnTo>
                  <a:pt x="306" y="1134"/>
                </a:lnTo>
                <a:lnTo>
                  <a:pt x="304" y="1137"/>
                </a:lnTo>
                <a:lnTo>
                  <a:pt x="302" y="1139"/>
                </a:lnTo>
                <a:lnTo>
                  <a:pt x="299" y="1142"/>
                </a:lnTo>
                <a:lnTo>
                  <a:pt x="298" y="1145"/>
                </a:lnTo>
                <a:lnTo>
                  <a:pt x="297" y="1147"/>
                </a:lnTo>
                <a:lnTo>
                  <a:pt x="294" y="1152"/>
                </a:lnTo>
                <a:lnTo>
                  <a:pt x="294" y="1155"/>
                </a:lnTo>
                <a:lnTo>
                  <a:pt x="291" y="1160"/>
                </a:lnTo>
                <a:lnTo>
                  <a:pt x="290" y="1164"/>
                </a:lnTo>
                <a:lnTo>
                  <a:pt x="289" y="1168"/>
                </a:lnTo>
                <a:lnTo>
                  <a:pt x="287" y="1172"/>
                </a:lnTo>
                <a:lnTo>
                  <a:pt x="286" y="1175"/>
                </a:lnTo>
                <a:lnTo>
                  <a:pt x="286" y="1179"/>
                </a:lnTo>
                <a:lnTo>
                  <a:pt x="285" y="1186"/>
                </a:lnTo>
                <a:lnTo>
                  <a:pt x="283" y="1187"/>
                </a:lnTo>
                <a:lnTo>
                  <a:pt x="281" y="1191"/>
                </a:lnTo>
                <a:lnTo>
                  <a:pt x="281" y="1193"/>
                </a:lnTo>
                <a:lnTo>
                  <a:pt x="279" y="1195"/>
                </a:lnTo>
                <a:lnTo>
                  <a:pt x="279" y="1199"/>
                </a:lnTo>
                <a:lnTo>
                  <a:pt x="279" y="1202"/>
                </a:lnTo>
                <a:lnTo>
                  <a:pt x="279" y="1207"/>
                </a:lnTo>
                <a:lnTo>
                  <a:pt x="279" y="1209"/>
                </a:lnTo>
                <a:lnTo>
                  <a:pt x="278" y="1212"/>
                </a:lnTo>
                <a:lnTo>
                  <a:pt x="277" y="1215"/>
                </a:lnTo>
                <a:lnTo>
                  <a:pt x="277" y="1219"/>
                </a:lnTo>
                <a:lnTo>
                  <a:pt x="272" y="1222"/>
                </a:lnTo>
                <a:lnTo>
                  <a:pt x="271" y="1223"/>
                </a:lnTo>
                <a:lnTo>
                  <a:pt x="270" y="1223"/>
                </a:lnTo>
                <a:lnTo>
                  <a:pt x="265" y="1226"/>
                </a:lnTo>
                <a:lnTo>
                  <a:pt x="264" y="1228"/>
                </a:lnTo>
                <a:lnTo>
                  <a:pt x="264" y="1230"/>
                </a:lnTo>
                <a:lnTo>
                  <a:pt x="263" y="1233"/>
                </a:lnTo>
                <a:lnTo>
                  <a:pt x="262" y="1235"/>
                </a:lnTo>
                <a:lnTo>
                  <a:pt x="261" y="1238"/>
                </a:lnTo>
                <a:lnTo>
                  <a:pt x="259" y="1240"/>
                </a:lnTo>
                <a:lnTo>
                  <a:pt x="258" y="1241"/>
                </a:lnTo>
                <a:lnTo>
                  <a:pt x="256" y="1241"/>
                </a:lnTo>
                <a:lnTo>
                  <a:pt x="253" y="1242"/>
                </a:lnTo>
                <a:lnTo>
                  <a:pt x="249" y="1243"/>
                </a:lnTo>
                <a:lnTo>
                  <a:pt x="247" y="1246"/>
                </a:lnTo>
                <a:lnTo>
                  <a:pt x="247" y="1249"/>
                </a:lnTo>
                <a:lnTo>
                  <a:pt x="246" y="1251"/>
                </a:lnTo>
                <a:lnTo>
                  <a:pt x="246" y="1254"/>
                </a:lnTo>
                <a:lnTo>
                  <a:pt x="248" y="1255"/>
                </a:lnTo>
                <a:lnTo>
                  <a:pt x="248" y="1257"/>
                </a:lnTo>
                <a:lnTo>
                  <a:pt x="251" y="1260"/>
                </a:lnTo>
                <a:lnTo>
                  <a:pt x="253" y="1263"/>
                </a:lnTo>
                <a:lnTo>
                  <a:pt x="255" y="1266"/>
                </a:lnTo>
                <a:lnTo>
                  <a:pt x="257" y="1270"/>
                </a:lnTo>
                <a:lnTo>
                  <a:pt x="259" y="1272"/>
                </a:lnTo>
                <a:lnTo>
                  <a:pt x="263" y="1275"/>
                </a:lnTo>
                <a:lnTo>
                  <a:pt x="265" y="1278"/>
                </a:lnTo>
                <a:lnTo>
                  <a:pt x="266" y="1280"/>
                </a:lnTo>
                <a:lnTo>
                  <a:pt x="269" y="1283"/>
                </a:lnTo>
                <a:lnTo>
                  <a:pt x="270" y="1286"/>
                </a:lnTo>
                <a:lnTo>
                  <a:pt x="271" y="1288"/>
                </a:lnTo>
                <a:lnTo>
                  <a:pt x="272" y="1291"/>
                </a:lnTo>
                <a:lnTo>
                  <a:pt x="274" y="1295"/>
                </a:lnTo>
                <a:lnTo>
                  <a:pt x="275" y="1297"/>
                </a:lnTo>
                <a:lnTo>
                  <a:pt x="275" y="1299"/>
                </a:lnTo>
                <a:lnTo>
                  <a:pt x="275" y="1302"/>
                </a:lnTo>
                <a:lnTo>
                  <a:pt x="274" y="1303"/>
                </a:lnTo>
                <a:lnTo>
                  <a:pt x="273" y="1305"/>
                </a:lnTo>
                <a:lnTo>
                  <a:pt x="272" y="1306"/>
                </a:lnTo>
                <a:lnTo>
                  <a:pt x="271" y="1308"/>
                </a:lnTo>
                <a:lnTo>
                  <a:pt x="270" y="1311"/>
                </a:lnTo>
                <a:lnTo>
                  <a:pt x="265" y="1315"/>
                </a:lnTo>
                <a:lnTo>
                  <a:pt x="265" y="1316"/>
                </a:lnTo>
                <a:lnTo>
                  <a:pt x="263" y="1318"/>
                </a:lnTo>
                <a:lnTo>
                  <a:pt x="261" y="1319"/>
                </a:lnTo>
                <a:lnTo>
                  <a:pt x="259" y="1320"/>
                </a:lnTo>
                <a:lnTo>
                  <a:pt x="257" y="1321"/>
                </a:lnTo>
                <a:lnTo>
                  <a:pt x="256" y="1322"/>
                </a:lnTo>
                <a:lnTo>
                  <a:pt x="254" y="1327"/>
                </a:lnTo>
                <a:lnTo>
                  <a:pt x="253" y="1330"/>
                </a:lnTo>
                <a:lnTo>
                  <a:pt x="254" y="1335"/>
                </a:lnTo>
                <a:lnTo>
                  <a:pt x="254" y="1338"/>
                </a:lnTo>
                <a:lnTo>
                  <a:pt x="255" y="1340"/>
                </a:lnTo>
                <a:lnTo>
                  <a:pt x="256" y="1343"/>
                </a:lnTo>
                <a:lnTo>
                  <a:pt x="258" y="1347"/>
                </a:lnTo>
                <a:lnTo>
                  <a:pt x="261" y="1348"/>
                </a:lnTo>
                <a:lnTo>
                  <a:pt x="264" y="1352"/>
                </a:lnTo>
                <a:lnTo>
                  <a:pt x="266" y="1354"/>
                </a:lnTo>
                <a:lnTo>
                  <a:pt x="270" y="1358"/>
                </a:lnTo>
                <a:lnTo>
                  <a:pt x="272" y="1361"/>
                </a:lnTo>
                <a:lnTo>
                  <a:pt x="274" y="1363"/>
                </a:lnTo>
                <a:lnTo>
                  <a:pt x="280" y="1370"/>
                </a:lnTo>
                <a:lnTo>
                  <a:pt x="281" y="1376"/>
                </a:lnTo>
                <a:lnTo>
                  <a:pt x="281" y="1379"/>
                </a:lnTo>
                <a:lnTo>
                  <a:pt x="282" y="1382"/>
                </a:lnTo>
                <a:lnTo>
                  <a:pt x="282" y="1384"/>
                </a:lnTo>
                <a:lnTo>
                  <a:pt x="282" y="1385"/>
                </a:lnTo>
                <a:lnTo>
                  <a:pt x="281" y="1387"/>
                </a:lnTo>
                <a:lnTo>
                  <a:pt x="280" y="1388"/>
                </a:lnTo>
                <a:lnTo>
                  <a:pt x="279" y="1391"/>
                </a:lnTo>
                <a:lnTo>
                  <a:pt x="279" y="1392"/>
                </a:lnTo>
                <a:lnTo>
                  <a:pt x="278" y="1393"/>
                </a:lnTo>
                <a:lnTo>
                  <a:pt x="275" y="1394"/>
                </a:lnTo>
                <a:lnTo>
                  <a:pt x="273" y="1394"/>
                </a:lnTo>
                <a:lnTo>
                  <a:pt x="270" y="1392"/>
                </a:lnTo>
                <a:lnTo>
                  <a:pt x="267" y="1391"/>
                </a:lnTo>
                <a:lnTo>
                  <a:pt x="265" y="1391"/>
                </a:lnTo>
                <a:lnTo>
                  <a:pt x="264" y="1392"/>
                </a:lnTo>
                <a:lnTo>
                  <a:pt x="263" y="1394"/>
                </a:lnTo>
                <a:lnTo>
                  <a:pt x="263" y="1396"/>
                </a:lnTo>
                <a:lnTo>
                  <a:pt x="263" y="1399"/>
                </a:lnTo>
                <a:lnTo>
                  <a:pt x="263" y="1402"/>
                </a:lnTo>
                <a:lnTo>
                  <a:pt x="264" y="1406"/>
                </a:lnTo>
                <a:lnTo>
                  <a:pt x="263" y="1409"/>
                </a:lnTo>
                <a:lnTo>
                  <a:pt x="262" y="1411"/>
                </a:lnTo>
                <a:lnTo>
                  <a:pt x="261" y="1414"/>
                </a:lnTo>
                <a:lnTo>
                  <a:pt x="259" y="1417"/>
                </a:lnTo>
                <a:lnTo>
                  <a:pt x="258" y="1418"/>
                </a:lnTo>
                <a:lnTo>
                  <a:pt x="256" y="1419"/>
                </a:lnTo>
                <a:lnTo>
                  <a:pt x="254" y="1419"/>
                </a:lnTo>
                <a:lnTo>
                  <a:pt x="251" y="1423"/>
                </a:lnTo>
                <a:lnTo>
                  <a:pt x="250" y="1424"/>
                </a:lnTo>
                <a:lnTo>
                  <a:pt x="248" y="1425"/>
                </a:lnTo>
                <a:lnTo>
                  <a:pt x="247" y="1427"/>
                </a:lnTo>
                <a:lnTo>
                  <a:pt x="245" y="1428"/>
                </a:lnTo>
                <a:lnTo>
                  <a:pt x="243" y="1431"/>
                </a:lnTo>
                <a:lnTo>
                  <a:pt x="242" y="1433"/>
                </a:lnTo>
                <a:lnTo>
                  <a:pt x="242" y="1438"/>
                </a:lnTo>
                <a:lnTo>
                  <a:pt x="241" y="1440"/>
                </a:lnTo>
                <a:lnTo>
                  <a:pt x="240" y="1442"/>
                </a:lnTo>
                <a:lnTo>
                  <a:pt x="232" y="1462"/>
                </a:lnTo>
                <a:lnTo>
                  <a:pt x="237" y="1463"/>
                </a:lnTo>
                <a:lnTo>
                  <a:pt x="239" y="1464"/>
                </a:lnTo>
                <a:lnTo>
                  <a:pt x="242" y="1466"/>
                </a:lnTo>
                <a:lnTo>
                  <a:pt x="246" y="1468"/>
                </a:lnTo>
                <a:lnTo>
                  <a:pt x="250" y="1472"/>
                </a:lnTo>
                <a:lnTo>
                  <a:pt x="254" y="1475"/>
                </a:lnTo>
                <a:lnTo>
                  <a:pt x="256" y="1479"/>
                </a:lnTo>
                <a:lnTo>
                  <a:pt x="258" y="1480"/>
                </a:lnTo>
                <a:lnTo>
                  <a:pt x="259" y="1481"/>
                </a:lnTo>
                <a:lnTo>
                  <a:pt x="264" y="1484"/>
                </a:lnTo>
                <a:lnTo>
                  <a:pt x="266" y="1487"/>
                </a:lnTo>
                <a:lnTo>
                  <a:pt x="270" y="1488"/>
                </a:lnTo>
                <a:lnTo>
                  <a:pt x="273" y="1490"/>
                </a:lnTo>
                <a:lnTo>
                  <a:pt x="277" y="1492"/>
                </a:lnTo>
                <a:lnTo>
                  <a:pt x="279" y="1494"/>
                </a:lnTo>
                <a:lnTo>
                  <a:pt x="280" y="1495"/>
                </a:lnTo>
                <a:lnTo>
                  <a:pt x="282" y="1496"/>
                </a:lnTo>
                <a:lnTo>
                  <a:pt x="283" y="1496"/>
                </a:lnTo>
                <a:lnTo>
                  <a:pt x="286" y="1498"/>
                </a:lnTo>
                <a:lnTo>
                  <a:pt x="288" y="1500"/>
                </a:lnTo>
                <a:lnTo>
                  <a:pt x="291" y="1500"/>
                </a:lnTo>
                <a:lnTo>
                  <a:pt x="297" y="1499"/>
                </a:lnTo>
                <a:lnTo>
                  <a:pt x="304" y="1502"/>
                </a:lnTo>
                <a:lnTo>
                  <a:pt x="307" y="1503"/>
                </a:lnTo>
                <a:lnTo>
                  <a:pt x="310" y="1503"/>
                </a:lnTo>
                <a:lnTo>
                  <a:pt x="314" y="1504"/>
                </a:lnTo>
                <a:lnTo>
                  <a:pt x="317" y="1505"/>
                </a:lnTo>
                <a:lnTo>
                  <a:pt x="320" y="1507"/>
                </a:lnTo>
                <a:lnTo>
                  <a:pt x="325" y="1508"/>
                </a:lnTo>
                <a:lnTo>
                  <a:pt x="330" y="1510"/>
                </a:lnTo>
                <a:lnTo>
                  <a:pt x="337" y="1512"/>
                </a:lnTo>
                <a:lnTo>
                  <a:pt x="342" y="1513"/>
                </a:lnTo>
                <a:lnTo>
                  <a:pt x="344" y="1514"/>
                </a:lnTo>
                <a:lnTo>
                  <a:pt x="349" y="1514"/>
                </a:lnTo>
                <a:lnTo>
                  <a:pt x="352" y="1514"/>
                </a:lnTo>
                <a:lnTo>
                  <a:pt x="357" y="1515"/>
                </a:lnTo>
                <a:lnTo>
                  <a:pt x="358" y="1514"/>
                </a:lnTo>
                <a:lnTo>
                  <a:pt x="360" y="1514"/>
                </a:lnTo>
                <a:lnTo>
                  <a:pt x="361" y="1513"/>
                </a:lnTo>
                <a:lnTo>
                  <a:pt x="362" y="1510"/>
                </a:lnTo>
                <a:lnTo>
                  <a:pt x="362" y="1506"/>
                </a:lnTo>
                <a:lnTo>
                  <a:pt x="365" y="1503"/>
                </a:lnTo>
                <a:lnTo>
                  <a:pt x="367" y="1502"/>
                </a:lnTo>
                <a:lnTo>
                  <a:pt x="370" y="1498"/>
                </a:lnTo>
                <a:lnTo>
                  <a:pt x="373" y="1497"/>
                </a:lnTo>
                <a:lnTo>
                  <a:pt x="376" y="1496"/>
                </a:lnTo>
                <a:lnTo>
                  <a:pt x="386" y="1496"/>
                </a:lnTo>
                <a:lnTo>
                  <a:pt x="392" y="1496"/>
                </a:lnTo>
                <a:lnTo>
                  <a:pt x="397" y="1496"/>
                </a:lnTo>
                <a:lnTo>
                  <a:pt x="405" y="1496"/>
                </a:lnTo>
                <a:lnTo>
                  <a:pt x="409" y="1491"/>
                </a:lnTo>
                <a:lnTo>
                  <a:pt x="415" y="1486"/>
                </a:lnTo>
                <a:lnTo>
                  <a:pt x="417" y="1483"/>
                </a:lnTo>
                <a:lnTo>
                  <a:pt x="419" y="1480"/>
                </a:lnTo>
                <a:lnTo>
                  <a:pt x="421" y="1478"/>
                </a:lnTo>
                <a:lnTo>
                  <a:pt x="422" y="1474"/>
                </a:lnTo>
                <a:lnTo>
                  <a:pt x="424" y="1472"/>
                </a:lnTo>
                <a:lnTo>
                  <a:pt x="426" y="1471"/>
                </a:lnTo>
                <a:lnTo>
                  <a:pt x="429" y="1468"/>
                </a:lnTo>
                <a:lnTo>
                  <a:pt x="432" y="1467"/>
                </a:lnTo>
                <a:lnTo>
                  <a:pt x="435" y="1466"/>
                </a:lnTo>
                <a:lnTo>
                  <a:pt x="440" y="1466"/>
                </a:lnTo>
                <a:lnTo>
                  <a:pt x="442" y="1465"/>
                </a:lnTo>
                <a:lnTo>
                  <a:pt x="453" y="1458"/>
                </a:lnTo>
                <a:lnTo>
                  <a:pt x="455" y="1457"/>
                </a:lnTo>
                <a:lnTo>
                  <a:pt x="458" y="1455"/>
                </a:lnTo>
                <a:lnTo>
                  <a:pt x="463" y="1451"/>
                </a:lnTo>
                <a:lnTo>
                  <a:pt x="466" y="1450"/>
                </a:lnTo>
                <a:lnTo>
                  <a:pt x="471" y="1444"/>
                </a:lnTo>
                <a:lnTo>
                  <a:pt x="483" y="1440"/>
                </a:lnTo>
                <a:lnTo>
                  <a:pt x="490" y="1439"/>
                </a:lnTo>
                <a:lnTo>
                  <a:pt x="494" y="1438"/>
                </a:lnTo>
                <a:lnTo>
                  <a:pt x="496" y="1435"/>
                </a:lnTo>
                <a:lnTo>
                  <a:pt x="498" y="1432"/>
                </a:lnTo>
                <a:lnTo>
                  <a:pt x="502" y="1427"/>
                </a:lnTo>
                <a:lnTo>
                  <a:pt x="503" y="1418"/>
                </a:lnTo>
                <a:lnTo>
                  <a:pt x="504" y="1415"/>
                </a:lnTo>
                <a:lnTo>
                  <a:pt x="506" y="1411"/>
                </a:lnTo>
                <a:lnTo>
                  <a:pt x="509" y="1408"/>
                </a:lnTo>
                <a:lnTo>
                  <a:pt x="512" y="1402"/>
                </a:lnTo>
                <a:lnTo>
                  <a:pt x="514" y="1400"/>
                </a:lnTo>
                <a:lnTo>
                  <a:pt x="515" y="1396"/>
                </a:lnTo>
                <a:lnTo>
                  <a:pt x="517" y="1393"/>
                </a:lnTo>
                <a:lnTo>
                  <a:pt x="517" y="1390"/>
                </a:lnTo>
                <a:lnTo>
                  <a:pt x="517" y="1387"/>
                </a:lnTo>
                <a:lnTo>
                  <a:pt x="517" y="1385"/>
                </a:lnTo>
                <a:lnTo>
                  <a:pt x="518" y="1382"/>
                </a:lnTo>
                <a:lnTo>
                  <a:pt x="519" y="1379"/>
                </a:lnTo>
                <a:lnTo>
                  <a:pt x="520" y="1376"/>
                </a:lnTo>
                <a:lnTo>
                  <a:pt x="520" y="1374"/>
                </a:lnTo>
                <a:lnTo>
                  <a:pt x="518" y="1368"/>
                </a:lnTo>
                <a:lnTo>
                  <a:pt x="517" y="1352"/>
                </a:lnTo>
                <a:lnTo>
                  <a:pt x="517" y="1348"/>
                </a:lnTo>
                <a:lnTo>
                  <a:pt x="517" y="1345"/>
                </a:lnTo>
                <a:lnTo>
                  <a:pt x="519" y="1342"/>
                </a:lnTo>
                <a:lnTo>
                  <a:pt x="521" y="1338"/>
                </a:lnTo>
                <a:lnTo>
                  <a:pt x="525" y="1334"/>
                </a:lnTo>
                <a:lnTo>
                  <a:pt x="528" y="1331"/>
                </a:lnTo>
                <a:lnTo>
                  <a:pt x="531" y="1330"/>
                </a:lnTo>
                <a:lnTo>
                  <a:pt x="535" y="1327"/>
                </a:lnTo>
                <a:lnTo>
                  <a:pt x="536" y="1324"/>
                </a:lnTo>
                <a:lnTo>
                  <a:pt x="536" y="1321"/>
                </a:lnTo>
                <a:lnTo>
                  <a:pt x="535" y="1319"/>
                </a:lnTo>
                <a:lnTo>
                  <a:pt x="533" y="1320"/>
                </a:lnTo>
                <a:lnTo>
                  <a:pt x="531" y="1322"/>
                </a:lnTo>
                <a:lnTo>
                  <a:pt x="529" y="1324"/>
                </a:lnTo>
                <a:lnTo>
                  <a:pt x="525" y="1324"/>
                </a:lnTo>
                <a:lnTo>
                  <a:pt x="523" y="1323"/>
                </a:lnTo>
                <a:lnTo>
                  <a:pt x="523" y="1318"/>
                </a:lnTo>
                <a:lnTo>
                  <a:pt x="526" y="1308"/>
                </a:lnTo>
                <a:lnTo>
                  <a:pt x="528" y="1295"/>
                </a:lnTo>
                <a:lnTo>
                  <a:pt x="530" y="1289"/>
                </a:lnTo>
                <a:lnTo>
                  <a:pt x="534" y="1283"/>
                </a:lnTo>
                <a:lnTo>
                  <a:pt x="538" y="1274"/>
                </a:lnTo>
                <a:lnTo>
                  <a:pt x="543" y="1267"/>
                </a:lnTo>
                <a:lnTo>
                  <a:pt x="547" y="1264"/>
                </a:lnTo>
                <a:lnTo>
                  <a:pt x="554" y="1255"/>
                </a:lnTo>
                <a:lnTo>
                  <a:pt x="559" y="1251"/>
                </a:lnTo>
                <a:lnTo>
                  <a:pt x="566" y="1246"/>
                </a:lnTo>
                <a:lnTo>
                  <a:pt x="583" y="1230"/>
                </a:lnTo>
                <a:lnTo>
                  <a:pt x="593" y="1225"/>
                </a:lnTo>
                <a:lnTo>
                  <a:pt x="598" y="1224"/>
                </a:lnTo>
                <a:lnTo>
                  <a:pt x="601" y="1223"/>
                </a:lnTo>
                <a:lnTo>
                  <a:pt x="606" y="1222"/>
                </a:lnTo>
                <a:lnTo>
                  <a:pt x="610" y="1223"/>
                </a:lnTo>
                <a:lnTo>
                  <a:pt x="613" y="1224"/>
                </a:lnTo>
                <a:lnTo>
                  <a:pt x="615" y="1225"/>
                </a:lnTo>
                <a:lnTo>
                  <a:pt x="619" y="1223"/>
                </a:lnTo>
                <a:lnTo>
                  <a:pt x="621" y="1222"/>
                </a:lnTo>
                <a:lnTo>
                  <a:pt x="624" y="1218"/>
                </a:lnTo>
                <a:lnTo>
                  <a:pt x="626" y="1218"/>
                </a:lnTo>
                <a:lnTo>
                  <a:pt x="630" y="1219"/>
                </a:lnTo>
                <a:lnTo>
                  <a:pt x="632" y="1222"/>
                </a:lnTo>
                <a:lnTo>
                  <a:pt x="633" y="1223"/>
                </a:lnTo>
                <a:lnTo>
                  <a:pt x="637" y="1223"/>
                </a:lnTo>
                <a:lnTo>
                  <a:pt x="639" y="1223"/>
                </a:lnTo>
                <a:lnTo>
                  <a:pt x="642" y="1220"/>
                </a:lnTo>
                <a:lnTo>
                  <a:pt x="645" y="1216"/>
                </a:lnTo>
                <a:lnTo>
                  <a:pt x="647" y="1216"/>
                </a:lnTo>
                <a:lnTo>
                  <a:pt x="650" y="1216"/>
                </a:lnTo>
                <a:lnTo>
                  <a:pt x="654" y="1215"/>
                </a:lnTo>
                <a:lnTo>
                  <a:pt x="658" y="1208"/>
                </a:lnTo>
                <a:lnTo>
                  <a:pt x="659" y="1204"/>
                </a:lnTo>
                <a:lnTo>
                  <a:pt x="662" y="1202"/>
                </a:lnTo>
                <a:lnTo>
                  <a:pt x="666" y="1202"/>
                </a:lnTo>
                <a:lnTo>
                  <a:pt x="670" y="1203"/>
                </a:lnTo>
                <a:lnTo>
                  <a:pt x="673" y="1204"/>
                </a:lnTo>
                <a:lnTo>
                  <a:pt x="675" y="1204"/>
                </a:lnTo>
                <a:lnTo>
                  <a:pt x="679" y="1202"/>
                </a:lnTo>
                <a:lnTo>
                  <a:pt x="682" y="1198"/>
                </a:lnTo>
                <a:lnTo>
                  <a:pt x="690" y="1192"/>
                </a:lnTo>
                <a:lnTo>
                  <a:pt x="703" y="1188"/>
                </a:lnTo>
                <a:lnTo>
                  <a:pt x="714" y="1187"/>
                </a:lnTo>
                <a:lnTo>
                  <a:pt x="726" y="1185"/>
                </a:lnTo>
                <a:lnTo>
                  <a:pt x="729" y="1180"/>
                </a:lnTo>
                <a:lnTo>
                  <a:pt x="731" y="1178"/>
                </a:lnTo>
                <a:lnTo>
                  <a:pt x="736" y="1178"/>
                </a:lnTo>
                <a:lnTo>
                  <a:pt x="743" y="1180"/>
                </a:lnTo>
                <a:lnTo>
                  <a:pt x="747" y="1180"/>
                </a:lnTo>
                <a:lnTo>
                  <a:pt x="751" y="1180"/>
                </a:lnTo>
                <a:lnTo>
                  <a:pt x="757" y="1182"/>
                </a:lnTo>
                <a:lnTo>
                  <a:pt x="767" y="1183"/>
                </a:lnTo>
                <a:lnTo>
                  <a:pt x="773" y="1183"/>
                </a:lnTo>
                <a:lnTo>
                  <a:pt x="777" y="1183"/>
                </a:lnTo>
                <a:lnTo>
                  <a:pt x="783" y="1183"/>
                </a:lnTo>
                <a:lnTo>
                  <a:pt x="786" y="1183"/>
                </a:lnTo>
                <a:lnTo>
                  <a:pt x="791" y="1183"/>
                </a:lnTo>
                <a:lnTo>
                  <a:pt x="797" y="1183"/>
                </a:lnTo>
                <a:lnTo>
                  <a:pt x="801" y="1182"/>
                </a:lnTo>
                <a:lnTo>
                  <a:pt x="803" y="1182"/>
                </a:lnTo>
                <a:lnTo>
                  <a:pt x="808" y="1180"/>
                </a:lnTo>
                <a:lnTo>
                  <a:pt x="810" y="1177"/>
                </a:lnTo>
                <a:lnTo>
                  <a:pt x="808" y="1175"/>
                </a:lnTo>
                <a:lnTo>
                  <a:pt x="806" y="1174"/>
                </a:lnTo>
                <a:lnTo>
                  <a:pt x="799" y="1172"/>
                </a:lnTo>
                <a:lnTo>
                  <a:pt x="794" y="1172"/>
                </a:lnTo>
                <a:lnTo>
                  <a:pt x="787" y="1172"/>
                </a:lnTo>
                <a:lnTo>
                  <a:pt x="779" y="1170"/>
                </a:lnTo>
                <a:lnTo>
                  <a:pt x="774" y="1169"/>
                </a:lnTo>
                <a:lnTo>
                  <a:pt x="770" y="1166"/>
                </a:lnTo>
                <a:lnTo>
                  <a:pt x="755" y="1160"/>
                </a:lnTo>
                <a:lnTo>
                  <a:pt x="745" y="1150"/>
                </a:lnTo>
                <a:lnTo>
                  <a:pt x="738" y="1142"/>
                </a:lnTo>
                <a:lnTo>
                  <a:pt x="731" y="1131"/>
                </a:lnTo>
                <a:lnTo>
                  <a:pt x="729" y="1123"/>
                </a:lnTo>
                <a:lnTo>
                  <a:pt x="730" y="1116"/>
                </a:lnTo>
                <a:lnTo>
                  <a:pt x="731" y="1113"/>
                </a:lnTo>
                <a:lnTo>
                  <a:pt x="733" y="1110"/>
                </a:lnTo>
                <a:lnTo>
                  <a:pt x="733" y="1102"/>
                </a:lnTo>
                <a:lnTo>
                  <a:pt x="733" y="1097"/>
                </a:lnTo>
                <a:lnTo>
                  <a:pt x="737" y="1088"/>
                </a:lnTo>
                <a:lnTo>
                  <a:pt x="744" y="1073"/>
                </a:lnTo>
                <a:lnTo>
                  <a:pt x="746" y="1070"/>
                </a:lnTo>
                <a:lnTo>
                  <a:pt x="749" y="1065"/>
                </a:lnTo>
                <a:lnTo>
                  <a:pt x="753" y="1059"/>
                </a:lnTo>
                <a:lnTo>
                  <a:pt x="762" y="1050"/>
                </a:lnTo>
                <a:lnTo>
                  <a:pt x="773" y="1039"/>
                </a:lnTo>
                <a:lnTo>
                  <a:pt x="782" y="1028"/>
                </a:lnTo>
                <a:lnTo>
                  <a:pt x="785" y="1023"/>
                </a:lnTo>
                <a:lnTo>
                  <a:pt x="786" y="1020"/>
                </a:lnTo>
                <a:lnTo>
                  <a:pt x="789" y="1017"/>
                </a:lnTo>
                <a:lnTo>
                  <a:pt x="789" y="1012"/>
                </a:lnTo>
                <a:lnTo>
                  <a:pt x="789" y="1009"/>
                </a:lnTo>
                <a:lnTo>
                  <a:pt x="791" y="1007"/>
                </a:lnTo>
                <a:lnTo>
                  <a:pt x="793" y="1007"/>
                </a:lnTo>
                <a:lnTo>
                  <a:pt x="797" y="1003"/>
                </a:lnTo>
                <a:lnTo>
                  <a:pt x="803" y="993"/>
                </a:lnTo>
                <a:lnTo>
                  <a:pt x="813" y="983"/>
                </a:lnTo>
                <a:lnTo>
                  <a:pt x="821" y="976"/>
                </a:lnTo>
                <a:lnTo>
                  <a:pt x="827" y="972"/>
                </a:lnTo>
                <a:lnTo>
                  <a:pt x="827" y="969"/>
                </a:lnTo>
                <a:lnTo>
                  <a:pt x="824" y="961"/>
                </a:lnTo>
                <a:lnTo>
                  <a:pt x="822" y="960"/>
                </a:lnTo>
                <a:lnTo>
                  <a:pt x="821" y="956"/>
                </a:lnTo>
                <a:lnTo>
                  <a:pt x="819" y="954"/>
                </a:lnTo>
                <a:lnTo>
                  <a:pt x="819" y="953"/>
                </a:lnTo>
                <a:lnTo>
                  <a:pt x="819" y="951"/>
                </a:lnTo>
                <a:lnTo>
                  <a:pt x="819" y="950"/>
                </a:lnTo>
                <a:lnTo>
                  <a:pt x="819" y="948"/>
                </a:lnTo>
                <a:lnTo>
                  <a:pt x="819" y="943"/>
                </a:lnTo>
                <a:lnTo>
                  <a:pt x="821" y="942"/>
                </a:lnTo>
                <a:lnTo>
                  <a:pt x="821" y="940"/>
                </a:lnTo>
                <a:lnTo>
                  <a:pt x="822" y="939"/>
                </a:lnTo>
                <a:lnTo>
                  <a:pt x="822" y="937"/>
                </a:lnTo>
                <a:lnTo>
                  <a:pt x="822" y="936"/>
                </a:lnTo>
                <a:lnTo>
                  <a:pt x="823" y="934"/>
                </a:lnTo>
                <a:lnTo>
                  <a:pt x="823" y="932"/>
                </a:lnTo>
                <a:lnTo>
                  <a:pt x="824" y="930"/>
                </a:lnTo>
                <a:lnTo>
                  <a:pt x="825" y="929"/>
                </a:lnTo>
                <a:lnTo>
                  <a:pt x="826" y="928"/>
                </a:lnTo>
                <a:lnTo>
                  <a:pt x="829" y="926"/>
                </a:lnTo>
                <a:lnTo>
                  <a:pt x="830" y="923"/>
                </a:lnTo>
                <a:lnTo>
                  <a:pt x="831" y="922"/>
                </a:lnTo>
                <a:lnTo>
                  <a:pt x="831" y="921"/>
                </a:lnTo>
                <a:lnTo>
                  <a:pt x="831" y="920"/>
                </a:lnTo>
                <a:lnTo>
                  <a:pt x="832" y="915"/>
                </a:lnTo>
                <a:lnTo>
                  <a:pt x="833" y="913"/>
                </a:lnTo>
                <a:lnTo>
                  <a:pt x="835" y="912"/>
                </a:lnTo>
                <a:lnTo>
                  <a:pt x="837" y="911"/>
                </a:lnTo>
                <a:lnTo>
                  <a:pt x="837" y="910"/>
                </a:lnTo>
                <a:lnTo>
                  <a:pt x="838" y="908"/>
                </a:lnTo>
                <a:lnTo>
                  <a:pt x="840" y="906"/>
                </a:lnTo>
                <a:lnTo>
                  <a:pt x="842" y="905"/>
                </a:lnTo>
                <a:lnTo>
                  <a:pt x="843" y="904"/>
                </a:lnTo>
                <a:lnTo>
                  <a:pt x="846" y="903"/>
                </a:lnTo>
                <a:lnTo>
                  <a:pt x="848" y="902"/>
                </a:lnTo>
                <a:lnTo>
                  <a:pt x="850" y="900"/>
                </a:lnTo>
                <a:lnTo>
                  <a:pt x="851" y="900"/>
                </a:lnTo>
                <a:lnTo>
                  <a:pt x="857" y="899"/>
                </a:lnTo>
                <a:lnTo>
                  <a:pt x="862" y="897"/>
                </a:lnTo>
                <a:lnTo>
                  <a:pt x="866" y="895"/>
                </a:lnTo>
                <a:lnTo>
                  <a:pt x="869" y="895"/>
                </a:lnTo>
                <a:lnTo>
                  <a:pt x="871" y="895"/>
                </a:lnTo>
                <a:lnTo>
                  <a:pt x="872" y="894"/>
                </a:lnTo>
                <a:lnTo>
                  <a:pt x="875" y="894"/>
                </a:lnTo>
                <a:lnTo>
                  <a:pt x="877" y="894"/>
                </a:lnTo>
                <a:lnTo>
                  <a:pt x="879" y="894"/>
                </a:lnTo>
                <a:lnTo>
                  <a:pt x="881" y="894"/>
                </a:lnTo>
                <a:lnTo>
                  <a:pt x="883" y="894"/>
                </a:lnTo>
                <a:lnTo>
                  <a:pt x="886" y="894"/>
                </a:lnTo>
                <a:lnTo>
                  <a:pt x="887" y="894"/>
                </a:lnTo>
                <a:lnTo>
                  <a:pt x="888" y="894"/>
                </a:lnTo>
                <a:lnTo>
                  <a:pt x="890" y="895"/>
                </a:lnTo>
                <a:lnTo>
                  <a:pt x="893" y="895"/>
                </a:lnTo>
                <a:lnTo>
                  <a:pt x="895" y="895"/>
                </a:lnTo>
                <a:lnTo>
                  <a:pt x="896" y="895"/>
                </a:lnTo>
                <a:lnTo>
                  <a:pt x="901" y="895"/>
                </a:lnTo>
                <a:lnTo>
                  <a:pt x="902" y="894"/>
                </a:lnTo>
                <a:lnTo>
                  <a:pt x="903" y="894"/>
                </a:lnTo>
                <a:lnTo>
                  <a:pt x="904" y="894"/>
                </a:lnTo>
                <a:lnTo>
                  <a:pt x="904" y="892"/>
                </a:lnTo>
                <a:lnTo>
                  <a:pt x="904" y="890"/>
                </a:lnTo>
                <a:lnTo>
                  <a:pt x="903" y="888"/>
                </a:lnTo>
                <a:lnTo>
                  <a:pt x="903" y="887"/>
                </a:lnTo>
                <a:lnTo>
                  <a:pt x="903" y="886"/>
                </a:lnTo>
                <a:lnTo>
                  <a:pt x="904" y="884"/>
                </a:lnTo>
                <a:lnTo>
                  <a:pt x="905" y="884"/>
                </a:lnTo>
                <a:lnTo>
                  <a:pt x="905" y="883"/>
                </a:lnTo>
                <a:lnTo>
                  <a:pt x="906" y="882"/>
                </a:lnTo>
                <a:lnTo>
                  <a:pt x="907" y="882"/>
                </a:lnTo>
                <a:lnTo>
                  <a:pt x="907" y="884"/>
                </a:lnTo>
                <a:lnTo>
                  <a:pt x="909" y="884"/>
                </a:lnTo>
                <a:lnTo>
                  <a:pt x="910" y="886"/>
                </a:lnTo>
                <a:lnTo>
                  <a:pt x="911" y="887"/>
                </a:lnTo>
                <a:lnTo>
                  <a:pt x="913" y="886"/>
                </a:lnTo>
                <a:lnTo>
                  <a:pt x="915" y="886"/>
                </a:lnTo>
                <a:lnTo>
                  <a:pt x="917" y="886"/>
                </a:lnTo>
                <a:lnTo>
                  <a:pt x="919" y="884"/>
                </a:lnTo>
                <a:lnTo>
                  <a:pt x="920" y="884"/>
                </a:lnTo>
                <a:lnTo>
                  <a:pt x="921" y="884"/>
                </a:lnTo>
                <a:lnTo>
                  <a:pt x="922" y="884"/>
                </a:lnTo>
                <a:lnTo>
                  <a:pt x="923" y="886"/>
                </a:lnTo>
                <a:lnTo>
                  <a:pt x="925" y="886"/>
                </a:lnTo>
                <a:lnTo>
                  <a:pt x="926" y="887"/>
                </a:lnTo>
                <a:lnTo>
                  <a:pt x="926" y="888"/>
                </a:lnTo>
                <a:lnTo>
                  <a:pt x="927" y="889"/>
                </a:lnTo>
                <a:lnTo>
                  <a:pt x="926" y="890"/>
                </a:lnTo>
                <a:lnTo>
                  <a:pt x="925" y="891"/>
                </a:lnTo>
                <a:lnTo>
                  <a:pt x="923" y="891"/>
                </a:lnTo>
                <a:lnTo>
                  <a:pt x="920" y="892"/>
                </a:lnTo>
                <a:lnTo>
                  <a:pt x="918" y="891"/>
                </a:lnTo>
                <a:lnTo>
                  <a:pt x="915" y="891"/>
                </a:lnTo>
                <a:lnTo>
                  <a:pt x="914" y="890"/>
                </a:lnTo>
                <a:lnTo>
                  <a:pt x="913" y="891"/>
                </a:lnTo>
                <a:lnTo>
                  <a:pt x="912" y="891"/>
                </a:lnTo>
                <a:lnTo>
                  <a:pt x="911" y="892"/>
                </a:lnTo>
                <a:lnTo>
                  <a:pt x="911" y="895"/>
                </a:lnTo>
                <a:lnTo>
                  <a:pt x="912" y="896"/>
                </a:lnTo>
                <a:lnTo>
                  <a:pt x="913" y="896"/>
                </a:lnTo>
                <a:lnTo>
                  <a:pt x="914" y="897"/>
                </a:lnTo>
                <a:lnTo>
                  <a:pt x="915" y="898"/>
                </a:lnTo>
                <a:lnTo>
                  <a:pt x="918" y="899"/>
                </a:lnTo>
                <a:lnTo>
                  <a:pt x="920" y="899"/>
                </a:lnTo>
                <a:lnTo>
                  <a:pt x="921" y="900"/>
                </a:lnTo>
                <a:lnTo>
                  <a:pt x="923" y="900"/>
                </a:lnTo>
                <a:lnTo>
                  <a:pt x="926" y="900"/>
                </a:lnTo>
                <a:lnTo>
                  <a:pt x="927" y="902"/>
                </a:lnTo>
                <a:lnTo>
                  <a:pt x="930" y="903"/>
                </a:lnTo>
                <a:lnTo>
                  <a:pt x="934" y="903"/>
                </a:lnTo>
                <a:lnTo>
                  <a:pt x="939" y="903"/>
                </a:lnTo>
                <a:lnTo>
                  <a:pt x="942" y="903"/>
                </a:lnTo>
                <a:lnTo>
                  <a:pt x="944" y="903"/>
                </a:lnTo>
                <a:lnTo>
                  <a:pt x="946" y="904"/>
                </a:lnTo>
                <a:lnTo>
                  <a:pt x="949" y="904"/>
                </a:lnTo>
                <a:lnTo>
                  <a:pt x="950" y="905"/>
                </a:lnTo>
                <a:lnTo>
                  <a:pt x="953" y="905"/>
                </a:lnTo>
                <a:lnTo>
                  <a:pt x="954" y="905"/>
                </a:lnTo>
                <a:lnTo>
                  <a:pt x="957" y="905"/>
                </a:lnTo>
                <a:lnTo>
                  <a:pt x="960" y="905"/>
                </a:lnTo>
                <a:lnTo>
                  <a:pt x="962" y="906"/>
                </a:lnTo>
                <a:lnTo>
                  <a:pt x="963" y="905"/>
                </a:lnTo>
                <a:lnTo>
                  <a:pt x="965" y="905"/>
                </a:lnTo>
                <a:lnTo>
                  <a:pt x="967" y="905"/>
                </a:lnTo>
                <a:lnTo>
                  <a:pt x="967" y="904"/>
                </a:lnTo>
                <a:lnTo>
                  <a:pt x="967" y="903"/>
                </a:lnTo>
                <a:lnTo>
                  <a:pt x="965" y="903"/>
                </a:lnTo>
                <a:lnTo>
                  <a:pt x="962" y="902"/>
                </a:lnTo>
                <a:lnTo>
                  <a:pt x="960" y="900"/>
                </a:lnTo>
                <a:lnTo>
                  <a:pt x="958" y="899"/>
                </a:lnTo>
                <a:lnTo>
                  <a:pt x="957" y="899"/>
                </a:lnTo>
                <a:lnTo>
                  <a:pt x="954" y="899"/>
                </a:lnTo>
                <a:lnTo>
                  <a:pt x="952" y="899"/>
                </a:lnTo>
                <a:lnTo>
                  <a:pt x="949" y="899"/>
                </a:lnTo>
                <a:lnTo>
                  <a:pt x="946" y="899"/>
                </a:lnTo>
                <a:lnTo>
                  <a:pt x="944" y="898"/>
                </a:lnTo>
                <a:lnTo>
                  <a:pt x="944" y="897"/>
                </a:lnTo>
                <a:lnTo>
                  <a:pt x="943" y="896"/>
                </a:lnTo>
                <a:lnTo>
                  <a:pt x="942" y="896"/>
                </a:lnTo>
                <a:lnTo>
                  <a:pt x="941" y="895"/>
                </a:lnTo>
                <a:lnTo>
                  <a:pt x="939" y="894"/>
                </a:lnTo>
                <a:lnTo>
                  <a:pt x="936" y="892"/>
                </a:lnTo>
                <a:lnTo>
                  <a:pt x="934" y="892"/>
                </a:lnTo>
                <a:lnTo>
                  <a:pt x="933" y="892"/>
                </a:lnTo>
                <a:lnTo>
                  <a:pt x="930" y="891"/>
                </a:lnTo>
                <a:lnTo>
                  <a:pt x="930" y="890"/>
                </a:lnTo>
                <a:lnTo>
                  <a:pt x="930" y="889"/>
                </a:lnTo>
                <a:lnTo>
                  <a:pt x="931" y="888"/>
                </a:lnTo>
                <a:lnTo>
                  <a:pt x="933" y="888"/>
                </a:lnTo>
                <a:lnTo>
                  <a:pt x="934" y="887"/>
                </a:lnTo>
                <a:lnTo>
                  <a:pt x="935" y="888"/>
                </a:lnTo>
                <a:lnTo>
                  <a:pt x="936" y="888"/>
                </a:lnTo>
                <a:lnTo>
                  <a:pt x="938" y="888"/>
                </a:lnTo>
                <a:lnTo>
                  <a:pt x="939" y="889"/>
                </a:lnTo>
                <a:lnTo>
                  <a:pt x="942" y="889"/>
                </a:lnTo>
                <a:lnTo>
                  <a:pt x="943" y="890"/>
                </a:lnTo>
                <a:lnTo>
                  <a:pt x="944" y="891"/>
                </a:lnTo>
                <a:lnTo>
                  <a:pt x="946" y="892"/>
                </a:lnTo>
                <a:lnTo>
                  <a:pt x="946" y="894"/>
                </a:lnTo>
                <a:lnTo>
                  <a:pt x="947" y="894"/>
                </a:lnTo>
                <a:lnTo>
                  <a:pt x="950" y="895"/>
                </a:lnTo>
                <a:lnTo>
                  <a:pt x="952" y="894"/>
                </a:lnTo>
                <a:lnTo>
                  <a:pt x="953" y="892"/>
                </a:lnTo>
                <a:lnTo>
                  <a:pt x="954" y="891"/>
                </a:lnTo>
                <a:lnTo>
                  <a:pt x="957" y="891"/>
                </a:lnTo>
                <a:lnTo>
                  <a:pt x="958" y="891"/>
                </a:lnTo>
                <a:lnTo>
                  <a:pt x="959" y="892"/>
                </a:lnTo>
                <a:lnTo>
                  <a:pt x="960" y="892"/>
                </a:lnTo>
                <a:lnTo>
                  <a:pt x="962" y="894"/>
                </a:lnTo>
                <a:lnTo>
                  <a:pt x="963" y="895"/>
                </a:lnTo>
                <a:lnTo>
                  <a:pt x="966" y="896"/>
                </a:lnTo>
                <a:lnTo>
                  <a:pt x="968" y="898"/>
                </a:lnTo>
                <a:lnTo>
                  <a:pt x="971" y="902"/>
                </a:lnTo>
                <a:lnTo>
                  <a:pt x="973" y="903"/>
                </a:lnTo>
                <a:lnTo>
                  <a:pt x="974" y="904"/>
                </a:lnTo>
                <a:lnTo>
                  <a:pt x="976" y="905"/>
                </a:lnTo>
                <a:lnTo>
                  <a:pt x="978" y="907"/>
                </a:lnTo>
                <a:lnTo>
                  <a:pt x="981" y="908"/>
                </a:lnTo>
                <a:lnTo>
                  <a:pt x="983" y="908"/>
                </a:lnTo>
                <a:lnTo>
                  <a:pt x="985" y="910"/>
                </a:lnTo>
                <a:lnTo>
                  <a:pt x="987" y="908"/>
                </a:lnTo>
                <a:lnTo>
                  <a:pt x="989" y="908"/>
                </a:lnTo>
                <a:lnTo>
                  <a:pt x="991" y="907"/>
                </a:lnTo>
                <a:lnTo>
                  <a:pt x="993" y="906"/>
                </a:lnTo>
                <a:lnTo>
                  <a:pt x="994" y="905"/>
                </a:lnTo>
                <a:lnTo>
                  <a:pt x="995" y="902"/>
                </a:lnTo>
                <a:lnTo>
                  <a:pt x="997" y="900"/>
                </a:lnTo>
                <a:lnTo>
                  <a:pt x="998" y="898"/>
                </a:lnTo>
                <a:lnTo>
                  <a:pt x="998" y="897"/>
                </a:lnTo>
                <a:lnTo>
                  <a:pt x="998" y="895"/>
                </a:lnTo>
                <a:lnTo>
                  <a:pt x="998" y="890"/>
                </a:lnTo>
                <a:lnTo>
                  <a:pt x="998" y="888"/>
                </a:lnTo>
                <a:lnTo>
                  <a:pt x="997" y="886"/>
                </a:lnTo>
                <a:lnTo>
                  <a:pt x="997" y="883"/>
                </a:lnTo>
                <a:lnTo>
                  <a:pt x="995" y="880"/>
                </a:lnTo>
                <a:lnTo>
                  <a:pt x="995" y="873"/>
                </a:lnTo>
                <a:lnTo>
                  <a:pt x="994" y="856"/>
                </a:lnTo>
                <a:lnTo>
                  <a:pt x="992" y="838"/>
                </a:lnTo>
                <a:lnTo>
                  <a:pt x="990" y="818"/>
                </a:lnTo>
                <a:lnTo>
                  <a:pt x="990" y="806"/>
                </a:lnTo>
                <a:lnTo>
                  <a:pt x="990" y="796"/>
                </a:lnTo>
                <a:lnTo>
                  <a:pt x="990" y="795"/>
                </a:lnTo>
                <a:lnTo>
                  <a:pt x="990" y="792"/>
                </a:lnTo>
                <a:lnTo>
                  <a:pt x="990" y="788"/>
                </a:lnTo>
                <a:lnTo>
                  <a:pt x="990" y="785"/>
                </a:lnTo>
                <a:lnTo>
                  <a:pt x="990" y="784"/>
                </a:lnTo>
                <a:lnTo>
                  <a:pt x="989" y="780"/>
                </a:lnTo>
                <a:lnTo>
                  <a:pt x="989" y="778"/>
                </a:lnTo>
                <a:lnTo>
                  <a:pt x="990" y="775"/>
                </a:lnTo>
                <a:lnTo>
                  <a:pt x="989" y="769"/>
                </a:lnTo>
                <a:lnTo>
                  <a:pt x="989" y="767"/>
                </a:lnTo>
                <a:lnTo>
                  <a:pt x="989" y="761"/>
                </a:lnTo>
                <a:lnTo>
                  <a:pt x="989" y="754"/>
                </a:lnTo>
                <a:lnTo>
                  <a:pt x="986" y="754"/>
                </a:lnTo>
                <a:lnTo>
                  <a:pt x="984" y="754"/>
                </a:lnTo>
                <a:lnTo>
                  <a:pt x="981" y="753"/>
                </a:lnTo>
                <a:lnTo>
                  <a:pt x="979" y="753"/>
                </a:lnTo>
                <a:lnTo>
                  <a:pt x="977" y="751"/>
                </a:lnTo>
                <a:lnTo>
                  <a:pt x="976" y="748"/>
                </a:lnTo>
                <a:lnTo>
                  <a:pt x="974" y="747"/>
                </a:lnTo>
                <a:lnTo>
                  <a:pt x="971" y="746"/>
                </a:lnTo>
                <a:lnTo>
                  <a:pt x="970" y="744"/>
                </a:lnTo>
                <a:lnTo>
                  <a:pt x="969" y="742"/>
                </a:lnTo>
                <a:lnTo>
                  <a:pt x="968" y="740"/>
                </a:lnTo>
                <a:lnTo>
                  <a:pt x="967" y="738"/>
                </a:lnTo>
                <a:lnTo>
                  <a:pt x="967" y="737"/>
                </a:lnTo>
                <a:lnTo>
                  <a:pt x="966" y="736"/>
                </a:lnTo>
                <a:lnTo>
                  <a:pt x="965" y="734"/>
                </a:lnTo>
                <a:lnTo>
                  <a:pt x="963" y="731"/>
                </a:lnTo>
                <a:lnTo>
                  <a:pt x="961" y="729"/>
                </a:lnTo>
                <a:lnTo>
                  <a:pt x="959" y="729"/>
                </a:lnTo>
                <a:lnTo>
                  <a:pt x="957" y="728"/>
                </a:lnTo>
                <a:lnTo>
                  <a:pt x="955" y="728"/>
                </a:lnTo>
                <a:lnTo>
                  <a:pt x="952" y="726"/>
                </a:lnTo>
                <a:lnTo>
                  <a:pt x="951" y="726"/>
                </a:lnTo>
                <a:lnTo>
                  <a:pt x="949" y="726"/>
                </a:lnTo>
                <a:lnTo>
                  <a:pt x="946" y="724"/>
                </a:lnTo>
                <a:lnTo>
                  <a:pt x="944" y="724"/>
                </a:lnTo>
                <a:lnTo>
                  <a:pt x="942" y="724"/>
                </a:lnTo>
                <a:lnTo>
                  <a:pt x="941" y="722"/>
                </a:lnTo>
                <a:lnTo>
                  <a:pt x="941" y="721"/>
                </a:lnTo>
                <a:lnTo>
                  <a:pt x="943" y="720"/>
                </a:lnTo>
                <a:lnTo>
                  <a:pt x="944" y="719"/>
                </a:lnTo>
                <a:lnTo>
                  <a:pt x="944" y="716"/>
                </a:lnTo>
                <a:lnTo>
                  <a:pt x="945" y="715"/>
                </a:lnTo>
                <a:lnTo>
                  <a:pt x="947" y="716"/>
                </a:lnTo>
                <a:lnTo>
                  <a:pt x="950" y="718"/>
                </a:lnTo>
                <a:lnTo>
                  <a:pt x="952" y="718"/>
                </a:lnTo>
                <a:lnTo>
                  <a:pt x="953" y="716"/>
                </a:lnTo>
                <a:lnTo>
                  <a:pt x="954" y="712"/>
                </a:lnTo>
                <a:lnTo>
                  <a:pt x="954" y="711"/>
                </a:lnTo>
                <a:lnTo>
                  <a:pt x="954" y="707"/>
                </a:lnTo>
                <a:lnTo>
                  <a:pt x="953" y="705"/>
                </a:lnTo>
                <a:lnTo>
                  <a:pt x="953" y="703"/>
                </a:lnTo>
                <a:lnTo>
                  <a:pt x="953" y="698"/>
                </a:lnTo>
                <a:lnTo>
                  <a:pt x="953" y="696"/>
                </a:lnTo>
                <a:lnTo>
                  <a:pt x="954" y="694"/>
                </a:lnTo>
                <a:lnTo>
                  <a:pt x="955" y="694"/>
                </a:lnTo>
                <a:lnTo>
                  <a:pt x="957" y="694"/>
                </a:lnTo>
                <a:lnTo>
                  <a:pt x="959" y="695"/>
                </a:lnTo>
                <a:lnTo>
                  <a:pt x="960" y="696"/>
                </a:lnTo>
                <a:lnTo>
                  <a:pt x="961" y="698"/>
                </a:lnTo>
                <a:lnTo>
                  <a:pt x="962" y="700"/>
                </a:lnTo>
                <a:lnTo>
                  <a:pt x="963" y="702"/>
                </a:lnTo>
                <a:lnTo>
                  <a:pt x="966" y="703"/>
                </a:lnTo>
                <a:lnTo>
                  <a:pt x="967" y="703"/>
                </a:lnTo>
                <a:lnTo>
                  <a:pt x="969" y="702"/>
                </a:lnTo>
                <a:lnTo>
                  <a:pt x="971" y="700"/>
                </a:lnTo>
                <a:lnTo>
                  <a:pt x="973" y="700"/>
                </a:lnTo>
                <a:lnTo>
                  <a:pt x="974" y="702"/>
                </a:lnTo>
                <a:lnTo>
                  <a:pt x="975" y="703"/>
                </a:lnTo>
                <a:lnTo>
                  <a:pt x="976" y="704"/>
                </a:lnTo>
                <a:lnTo>
                  <a:pt x="977" y="705"/>
                </a:lnTo>
                <a:lnTo>
                  <a:pt x="978" y="706"/>
                </a:lnTo>
                <a:lnTo>
                  <a:pt x="981" y="705"/>
                </a:lnTo>
                <a:lnTo>
                  <a:pt x="982" y="705"/>
                </a:lnTo>
                <a:lnTo>
                  <a:pt x="984" y="704"/>
                </a:lnTo>
                <a:lnTo>
                  <a:pt x="987" y="705"/>
                </a:lnTo>
                <a:lnTo>
                  <a:pt x="989" y="705"/>
                </a:lnTo>
                <a:lnTo>
                  <a:pt x="990" y="705"/>
                </a:lnTo>
                <a:lnTo>
                  <a:pt x="992" y="704"/>
                </a:lnTo>
                <a:lnTo>
                  <a:pt x="992" y="705"/>
                </a:lnTo>
                <a:lnTo>
                  <a:pt x="993" y="702"/>
                </a:lnTo>
                <a:lnTo>
                  <a:pt x="995" y="691"/>
                </a:lnTo>
                <a:lnTo>
                  <a:pt x="995" y="675"/>
                </a:lnTo>
                <a:lnTo>
                  <a:pt x="993" y="663"/>
                </a:lnTo>
                <a:lnTo>
                  <a:pt x="992" y="657"/>
                </a:lnTo>
                <a:lnTo>
                  <a:pt x="991" y="647"/>
                </a:lnTo>
                <a:lnTo>
                  <a:pt x="989" y="635"/>
                </a:lnTo>
                <a:lnTo>
                  <a:pt x="986" y="623"/>
                </a:lnTo>
                <a:lnTo>
                  <a:pt x="985" y="618"/>
                </a:lnTo>
                <a:lnTo>
                  <a:pt x="984" y="616"/>
                </a:lnTo>
                <a:lnTo>
                  <a:pt x="983" y="614"/>
                </a:lnTo>
                <a:lnTo>
                  <a:pt x="982" y="611"/>
                </a:lnTo>
                <a:lnTo>
                  <a:pt x="981" y="610"/>
                </a:lnTo>
                <a:lnTo>
                  <a:pt x="979" y="609"/>
                </a:lnTo>
                <a:lnTo>
                  <a:pt x="977" y="608"/>
                </a:lnTo>
                <a:lnTo>
                  <a:pt x="975" y="608"/>
                </a:lnTo>
                <a:lnTo>
                  <a:pt x="974" y="608"/>
                </a:lnTo>
                <a:lnTo>
                  <a:pt x="973" y="607"/>
                </a:lnTo>
                <a:lnTo>
                  <a:pt x="973" y="606"/>
                </a:lnTo>
                <a:lnTo>
                  <a:pt x="973" y="604"/>
                </a:lnTo>
                <a:lnTo>
                  <a:pt x="973" y="603"/>
                </a:lnTo>
                <a:lnTo>
                  <a:pt x="974" y="603"/>
                </a:lnTo>
                <a:lnTo>
                  <a:pt x="975" y="603"/>
                </a:lnTo>
                <a:lnTo>
                  <a:pt x="975" y="602"/>
                </a:lnTo>
                <a:lnTo>
                  <a:pt x="976" y="602"/>
                </a:lnTo>
                <a:lnTo>
                  <a:pt x="977" y="603"/>
                </a:lnTo>
                <a:lnTo>
                  <a:pt x="978" y="603"/>
                </a:lnTo>
                <a:lnTo>
                  <a:pt x="979" y="604"/>
                </a:lnTo>
                <a:lnTo>
                  <a:pt x="979" y="606"/>
                </a:lnTo>
                <a:lnTo>
                  <a:pt x="981" y="607"/>
                </a:lnTo>
                <a:lnTo>
                  <a:pt x="982" y="607"/>
                </a:lnTo>
                <a:lnTo>
                  <a:pt x="982" y="606"/>
                </a:lnTo>
                <a:lnTo>
                  <a:pt x="983" y="606"/>
                </a:lnTo>
                <a:lnTo>
                  <a:pt x="983" y="604"/>
                </a:lnTo>
                <a:lnTo>
                  <a:pt x="983" y="603"/>
                </a:lnTo>
                <a:lnTo>
                  <a:pt x="983" y="602"/>
                </a:lnTo>
                <a:lnTo>
                  <a:pt x="982" y="600"/>
                </a:lnTo>
                <a:lnTo>
                  <a:pt x="981" y="599"/>
                </a:lnTo>
                <a:lnTo>
                  <a:pt x="979" y="598"/>
                </a:lnTo>
                <a:lnTo>
                  <a:pt x="978" y="596"/>
                </a:lnTo>
                <a:lnTo>
                  <a:pt x="978" y="595"/>
                </a:lnTo>
                <a:lnTo>
                  <a:pt x="978" y="594"/>
                </a:lnTo>
                <a:lnTo>
                  <a:pt x="977" y="592"/>
                </a:lnTo>
                <a:lnTo>
                  <a:pt x="976" y="591"/>
                </a:lnTo>
                <a:lnTo>
                  <a:pt x="976" y="590"/>
                </a:lnTo>
                <a:lnTo>
                  <a:pt x="976" y="588"/>
                </a:lnTo>
                <a:lnTo>
                  <a:pt x="977" y="587"/>
                </a:lnTo>
                <a:lnTo>
                  <a:pt x="977" y="586"/>
                </a:lnTo>
                <a:lnTo>
                  <a:pt x="977" y="585"/>
                </a:lnTo>
                <a:lnTo>
                  <a:pt x="976" y="584"/>
                </a:lnTo>
                <a:lnTo>
                  <a:pt x="976" y="582"/>
                </a:lnTo>
                <a:lnTo>
                  <a:pt x="974" y="580"/>
                </a:lnTo>
                <a:lnTo>
                  <a:pt x="973" y="578"/>
                </a:lnTo>
                <a:lnTo>
                  <a:pt x="971" y="576"/>
                </a:lnTo>
                <a:lnTo>
                  <a:pt x="970" y="575"/>
                </a:lnTo>
                <a:lnTo>
                  <a:pt x="970" y="574"/>
                </a:lnTo>
                <a:lnTo>
                  <a:pt x="969" y="574"/>
                </a:lnTo>
                <a:lnTo>
                  <a:pt x="969" y="571"/>
                </a:lnTo>
                <a:lnTo>
                  <a:pt x="968" y="570"/>
                </a:lnTo>
                <a:lnTo>
                  <a:pt x="968" y="569"/>
                </a:lnTo>
                <a:lnTo>
                  <a:pt x="967" y="568"/>
                </a:lnTo>
                <a:lnTo>
                  <a:pt x="967" y="567"/>
                </a:lnTo>
                <a:lnTo>
                  <a:pt x="967" y="566"/>
                </a:lnTo>
                <a:lnTo>
                  <a:pt x="967" y="564"/>
                </a:lnTo>
                <a:lnTo>
                  <a:pt x="967" y="563"/>
                </a:lnTo>
                <a:lnTo>
                  <a:pt x="966" y="561"/>
                </a:lnTo>
                <a:lnTo>
                  <a:pt x="965" y="560"/>
                </a:lnTo>
                <a:lnTo>
                  <a:pt x="963" y="555"/>
                </a:lnTo>
                <a:lnTo>
                  <a:pt x="963" y="554"/>
                </a:lnTo>
                <a:lnTo>
                  <a:pt x="963" y="552"/>
                </a:lnTo>
                <a:lnTo>
                  <a:pt x="963" y="550"/>
                </a:lnTo>
                <a:lnTo>
                  <a:pt x="965" y="547"/>
                </a:lnTo>
                <a:lnTo>
                  <a:pt x="965" y="545"/>
                </a:lnTo>
                <a:lnTo>
                  <a:pt x="963" y="545"/>
                </a:lnTo>
                <a:lnTo>
                  <a:pt x="963" y="542"/>
                </a:lnTo>
                <a:lnTo>
                  <a:pt x="965" y="540"/>
                </a:lnTo>
                <a:lnTo>
                  <a:pt x="965" y="538"/>
                </a:lnTo>
                <a:lnTo>
                  <a:pt x="965" y="536"/>
                </a:lnTo>
                <a:lnTo>
                  <a:pt x="966" y="535"/>
                </a:lnTo>
                <a:lnTo>
                  <a:pt x="966" y="532"/>
                </a:lnTo>
                <a:lnTo>
                  <a:pt x="967" y="530"/>
                </a:lnTo>
                <a:lnTo>
                  <a:pt x="967" y="528"/>
                </a:lnTo>
                <a:lnTo>
                  <a:pt x="968" y="526"/>
                </a:lnTo>
                <a:lnTo>
                  <a:pt x="968" y="524"/>
                </a:lnTo>
                <a:lnTo>
                  <a:pt x="968" y="522"/>
                </a:lnTo>
                <a:lnTo>
                  <a:pt x="968" y="519"/>
                </a:lnTo>
                <a:lnTo>
                  <a:pt x="968" y="518"/>
                </a:lnTo>
                <a:lnTo>
                  <a:pt x="969" y="516"/>
                </a:lnTo>
                <a:lnTo>
                  <a:pt x="969" y="514"/>
                </a:lnTo>
                <a:lnTo>
                  <a:pt x="970" y="511"/>
                </a:lnTo>
                <a:lnTo>
                  <a:pt x="970" y="508"/>
                </a:lnTo>
                <a:lnTo>
                  <a:pt x="970" y="507"/>
                </a:lnTo>
                <a:lnTo>
                  <a:pt x="971" y="502"/>
                </a:lnTo>
                <a:lnTo>
                  <a:pt x="973" y="498"/>
                </a:lnTo>
                <a:lnTo>
                  <a:pt x="974" y="497"/>
                </a:lnTo>
                <a:lnTo>
                  <a:pt x="974" y="496"/>
                </a:lnTo>
                <a:lnTo>
                  <a:pt x="975" y="494"/>
                </a:lnTo>
                <a:lnTo>
                  <a:pt x="976" y="490"/>
                </a:lnTo>
                <a:lnTo>
                  <a:pt x="976" y="488"/>
                </a:lnTo>
                <a:lnTo>
                  <a:pt x="977" y="486"/>
                </a:lnTo>
                <a:lnTo>
                  <a:pt x="977" y="483"/>
                </a:lnTo>
                <a:lnTo>
                  <a:pt x="977" y="481"/>
                </a:lnTo>
                <a:lnTo>
                  <a:pt x="975" y="479"/>
                </a:lnTo>
                <a:lnTo>
                  <a:pt x="974" y="478"/>
                </a:lnTo>
                <a:lnTo>
                  <a:pt x="971" y="476"/>
                </a:lnTo>
                <a:lnTo>
                  <a:pt x="970" y="475"/>
                </a:lnTo>
                <a:lnTo>
                  <a:pt x="967" y="474"/>
                </a:lnTo>
                <a:lnTo>
                  <a:pt x="966" y="474"/>
                </a:lnTo>
                <a:lnTo>
                  <a:pt x="963" y="475"/>
                </a:lnTo>
                <a:lnTo>
                  <a:pt x="961" y="476"/>
                </a:lnTo>
                <a:lnTo>
                  <a:pt x="960" y="479"/>
                </a:lnTo>
                <a:lnTo>
                  <a:pt x="958" y="480"/>
                </a:lnTo>
                <a:lnTo>
                  <a:pt x="957" y="481"/>
                </a:lnTo>
                <a:lnTo>
                  <a:pt x="954" y="482"/>
                </a:lnTo>
                <a:lnTo>
                  <a:pt x="953" y="482"/>
                </a:lnTo>
                <a:lnTo>
                  <a:pt x="952" y="481"/>
                </a:lnTo>
                <a:lnTo>
                  <a:pt x="951" y="479"/>
                </a:lnTo>
                <a:lnTo>
                  <a:pt x="952" y="476"/>
                </a:lnTo>
                <a:lnTo>
                  <a:pt x="953" y="476"/>
                </a:lnTo>
                <a:lnTo>
                  <a:pt x="954" y="476"/>
                </a:lnTo>
                <a:lnTo>
                  <a:pt x="957" y="475"/>
                </a:lnTo>
                <a:lnTo>
                  <a:pt x="958" y="474"/>
                </a:lnTo>
                <a:lnTo>
                  <a:pt x="958" y="472"/>
                </a:lnTo>
                <a:lnTo>
                  <a:pt x="957" y="470"/>
                </a:lnTo>
                <a:lnTo>
                  <a:pt x="955" y="468"/>
                </a:lnTo>
                <a:lnTo>
                  <a:pt x="955" y="467"/>
                </a:lnTo>
                <a:lnTo>
                  <a:pt x="953" y="466"/>
                </a:lnTo>
                <a:lnTo>
                  <a:pt x="951" y="467"/>
                </a:lnTo>
                <a:lnTo>
                  <a:pt x="951" y="470"/>
                </a:lnTo>
                <a:lnTo>
                  <a:pt x="950" y="471"/>
                </a:lnTo>
                <a:lnTo>
                  <a:pt x="949" y="471"/>
                </a:lnTo>
                <a:lnTo>
                  <a:pt x="947" y="471"/>
                </a:lnTo>
                <a:lnTo>
                  <a:pt x="946" y="470"/>
                </a:lnTo>
                <a:lnTo>
                  <a:pt x="945" y="467"/>
                </a:lnTo>
                <a:lnTo>
                  <a:pt x="945" y="466"/>
                </a:lnTo>
                <a:lnTo>
                  <a:pt x="944" y="464"/>
                </a:lnTo>
                <a:lnTo>
                  <a:pt x="943" y="463"/>
                </a:lnTo>
                <a:lnTo>
                  <a:pt x="942" y="460"/>
                </a:lnTo>
                <a:lnTo>
                  <a:pt x="941" y="459"/>
                </a:lnTo>
                <a:lnTo>
                  <a:pt x="938" y="459"/>
                </a:lnTo>
                <a:lnTo>
                  <a:pt x="937" y="462"/>
                </a:lnTo>
                <a:lnTo>
                  <a:pt x="936" y="462"/>
                </a:lnTo>
                <a:lnTo>
                  <a:pt x="933" y="463"/>
                </a:lnTo>
                <a:lnTo>
                  <a:pt x="933" y="465"/>
                </a:lnTo>
                <a:lnTo>
                  <a:pt x="931" y="467"/>
                </a:lnTo>
                <a:lnTo>
                  <a:pt x="933" y="468"/>
                </a:lnTo>
                <a:lnTo>
                  <a:pt x="935" y="471"/>
                </a:lnTo>
                <a:lnTo>
                  <a:pt x="936" y="472"/>
                </a:lnTo>
                <a:lnTo>
                  <a:pt x="936" y="474"/>
                </a:lnTo>
                <a:lnTo>
                  <a:pt x="936" y="476"/>
                </a:lnTo>
                <a:lnTo>
                  <a:pt x="935" y="480"/>
                </a:lnTo>
                <a:lnTo>
                  <a:pt x="934" y="481"/>
                </a:lnTo>
                <a:lnTo>
                  <a:pt x="931" y="481"/>
                </a:lnTo>
                <a:lnTo>
                  <a:pt x="930" y="479"/>
                </a:lnTo>
                <a:lnTo>
                  <a:pt x="929" y="476"/>
                </a:lnTo>
                <a:lnTo>
                  <a:pt x="928" y="473"/>
                </a:lnTo>
                <a:lnTo>
                  <a:pt x="926" y="472"/>
                </a:lnTo>
                <a:lnTo>
                  <a:pt x="926" y="471"/>
                </a:lnTo>
                <a:lnTo>
                  <a:pt x="925" y="470"/>
                </a:lnTo>
                <a:lnTo>
                  <a:pt x="923" y="468"/>
                </a:lnTo>
                <a:lnTo>
                  <a:pt x="922" y="468"/>
                </a:lnTo>
                <a:lnTo>
                  <a:pt x="919" y="468"/>
                </a:lnTo>
                <a:lnTo>
                  <a:pt x="918" y="467"/>
                </a:lnTo>
                <a:lnTo>
                  <a:pt x="917" y="465"/>
                </a:lnTo>
                <a:lnTo>
                  <a:pt x="915" y="463"/>
                </a:lnTo>
                <a:lnTo>
                  <a:pt x="917" y="460"/>
                </a:lnTo>
                <a:lnTo>
                  <a:pt x="917" y="459"/>
                </a:lnTo>
                <a:lnTo>
                  <a:pt x="918" y="459"/>
                </a:lnTo>
                <a:lnTo>
                  <a:pt x="919" y="459"/>
                </a:lnTo>
                <a:lnTo>
                  <a:pt x="922" y="458"/>
                </a:lnTo>
                <a:lnTo>
                  <a:pt x="923" y="456"/>
                </a:lnTo>
                <a:lnTo>
                  <a:pt x="925" y="455"/>
                </a:lnTo>
                <a:lnTo>
                  <a:pt x="927" y="454"/>
                </a:lnTo>
                <a:lnTo>
                  <a:pt x="929" y="451"/>
                </a:lnTo>
                <a:lnTo>
                  <a:pt x="931" y="450"/>
                </a:lnTo>
                <a:lnTo>
                  <a:pt x="934" y="449"/>
                </a:lnTo>
                <a:lnTo>
                  <a:pt x="939" y="449"/>
                </a:lnTo>
                <a:lnTo>
                  <a:pt x="943" y="449"/>
                </a:lnTo>
                <a:lnTo>
                  <a:pt x="944" y="449"/>
                </a:lnTo>
                <a:lnTo>
                  <a:pt x="947" y="450"/>
                </a:lnTo>
                <a:lnTo>
                  <a:pt x="951" y="449"/>
                </a:lnTo>
                <a:lnTo>
                  <a:pt x="952" y="448"/>
                </a:lnTo>
                <a:lnTo>
                  <a:pt x="954" y="446"/>
                </a:lnTo>
                <a:lnTo>
                  <a:pt x="954" y="443"/>
                </a:lnTo>
                <a:lnTo>
                  <a:pt x="954" y="441"/>
                </a:lnTo>
                <a:lnTo>
                  <a:pt x="953" y="439"/>
                </a:lnTo>
                <a:lnTo>
                  <a:pt x="951" y="436"/>
                </a:lnTo>
                <a:lnTo>
                  <a:pt x="949" y="436"/>
                </a:lnTo>
                <a:lnTo>
                  <a:pt x="946" y="438"/>
                </a:lnTo>
                <a:lnTo>
                  <a:pt x="945" y="441"/>
                </a:lnTo>
                <a:lnTo>
                  <a:pt x="943" y="442"/>
                </a:lnTo>
                <a:lnTo>
                  <a:pt x="941" y="441"/>
                </a:lnTo>
                <a:lnTo>
                  <a:pt x="939" y="438"/>
                </a:lnTo>
                <a:lnTo>
                  <a:pt x="939" y="434"/>
                </a:lnTo>
                <a:lnTo>
                  <a:pt x="938" y="432"/>
                </a:lnTo>
                <a:lnTo>
                  <a:pt x="937" y="431"/>
                </a:lnTo>
                <a:lnTo>
                  <a:pt x="935" y="430"/>
                </a:lnTo>
                <a:lnTo>
                  <a:pt x="933" y="430"/>
                </a:lnTo>
                <a:lnTo>
                  <a:pt x="930" y="432"/>
                </a:lnTo>
                <a:lnTo>
                  <a:pt x="929" y="435"/>
                </a:lnTo>
                <a:lnTo>
                  <a:pt x="927" y="438"/>
                </a:lnTo>
                <a:lnTo>
                  <a:pt x="926" y="440"/>
                </a:lnTo>
                <a:lnTo>
                  <a:pt x="923" y="441"/>
                </a:lnTo>
                <a:lnTo>
                  <a:pt x="922" y="442"/>
                </a:lnTo>
                <a:lnTo>
                  <a:pt x="920" y="442"/>
                </a:lnTo>
                <a:lnTo>
                  <a:pt x="918" y="441"/>
                </a:lnTo>
                <a:lnTo>
                  <a:pt x="918" y="439"/>
                </a:lnTo>
                <a:lnTo>
                  <a:pt x="918" y="435"/>
                </a:lnTo>
                <a:lnTo>
                  <a:pt x="919" y="434"/>
                </a:lnTo>
                <a:lnTo>
                  <a:pt x="920" y="433"/>
                </a:lnTo>
                <a:lnTo>
                  <a:pt x="921" y="431"/>
                </a:lnTo>
                <a:lnTo>
                  <a:pt x="921" y="430"/>
                </a:lnTo>
                <a:lnTo>
                  <a:pt x="921" y="427"/>
                </a:lnTo>
                <a:lnTo>
                  <a:pt x="921" y="426"/>
                </a:lnTo>
                <a:lnTo>
                  <a:pt x="920" y="424"/>
                </a:lnTo>
                <a:lnTo>
                  <a:pt x="919" y="422"/>
                </a:lnTo>
                <a:lnTo>
                  <a:pt x="919" y="420"/>
                </a:lnTo>
                <a:lnTo>
                  <a:pt x="920" y="418"/>
                </a:lnTo>
                <a:lnTo>
                  <a:pt x="921" y="417"/>
                </a:lnTo>
                <a:lnTo>
                  <a:pt x="923" y="418"/>
                </a:lnTo>
                <a:lnTo>
                  <a:pt x="926" y="419"/>
                </a:lnTo>
                <a:lnTo>
                  <a:pt x="928" y="420"/>
                </a:lnTo>
                <a:lnTo>
                  <a:pt x="929" y="422"/>
                </a:lnTo>
                <a:lnTo>
                  <a:pt x="931" y="422"/>
                </a:lnTo>
                <a:lnTo>
                  <a:pt x="934" y="422"/>
                </a:lnTo>
                <a:lnTo>
                  <a:pt x="936" y="420"/>
                </a:lnTo>
                <a:lnTo>
                  <a:pt x="936" y="419"/>
                </a:lnTo>
                <a:lnTo>
                  <a:pt x="938" y="417"/>
                </a:lnTo>
                <a:lnTo>
                  <a:pt x="939" y="417"/>
                </a:lnTo>
                <a:lnTo>
                  <a:pt x="941" y="418"/>
                </a:lnTo>
                <a:lnTo>
                  <a:pt x="943" y="419"/>
                </a:lnTo>
                <a:lnTo>
                  <a:pt x="944" y="420"/>
                </a:lnTo>
                <a:lnTo>
                  <a:pt x="944" y="423"/>
                </a:lnTo>
                <a:lnTo>
                  <a:pt x="944" y="425"/>
                </a:lnTo>
                <a:lnTo>
                  <a:pt x="944" y="426"/>
                </a:lnTo>
                <a:lnTo>
                  <a:pt x="944" y="428"/>
                </a:lnTo>
                <a:lnTo>
                  <a:pt x="945" y="430"/>
                </a:lnTo>
                <a:lnTo>
                  <a:pt x="946" y="432"/>
                </a:lnTo>
                <a:lnTo>
                  <a:pt x="949" y="432"/>
                </a:lnTo>
                <a:lnTo>
                  <a:pt x="950" y="432"/>
                </a:lnTo>
                <a:lnTo>
                  <a:pt x="951" y="432"/>
                </a:lnTo>
                <a:lnTo>
                  <a:pt x="952" y="430"/>
                </a:lnTo>
                <a:lnTo>
                  <a:pt x="953" y="428"/>
                </a:lnTo>
                <a:lnTo>
                  <a:pt x="957" y="426"/>
                </a:lnTo>
                <a:lnTo>
                  <a:pt x="958" y="423"/>
                </a:lnTo>
                <a:lnTo>
                  <a:pt x="959" y="420"/>
                </a:lnTo>
                <a:lnTo>
                  <a:pt x="959" y="418"/>
                </a:lnTo>
                <a:lnTo>
                  <a:pt x="960" y="417"/>
                </a:lnTo>
                <a:lnTo>
                  <a:pt x="960" y="416"/>
                </a:lnTo>
                <a:lnTo>
                  <a:pt x="961" y="416"/>
                </a:lnTo>
                <a:lnTo>
                  <a:pt x="963" y="415"/>
                </a:lnTo>
                <a:lnTo>
                  <a:pt x="965" y="415"/>
                </a:lnTo>
                <a:lnTo>
                  <a:pt x="966" y="416"/>
                </a:lnTo>
                <a:lnTo>
                  <a:pt x="967" y="418"/>
                </a:lnTo>
                <a:lnTo>
                  <a:pt x="968" y="420"/>
                </a:lnTo>
                <a:lnTo>
                  <a:pt x="969" y="423"/>
                </a:lnTo>
                <a:lnTo>
                  <a:pt x="970" y="425"/>
                </a:lnTo>
                <a:lnTo>
                  <a:pt x="971" y="427"/>
                </a:lnTo>
                <a:lnTo>
                  <a:pt x="973" y="430"/>
                </a:lnTo>
                <a:lnTo>
                  <a:pt x="974" y="431"/>
                </a:lnTo>
                <a:lnTo>
                  <a:pt x="976" y="432"/>
                </a:lnTo>
                <a:lnTo>
                  <a:pt x="978" y="433"/>
                </a:lnTo>
                <a:lnTo>
                  <a:pt x="979" y="434"/>
                </a:lnTo>
                <a:lnTo>
                  <a:pt x="982" y="434"/>
                </a:lnTo>
                <a:lnTo>
                  <a:pt x="984" y="434"/>
                </a:lnTo>
                <a:lnTo>
                  <a:pt x="985" y="433"/>
                </a:lnTo>
                <a:lnTo>
                  <a:pt x="987" y="433"/>
                </a:lnTo>
                <a:lnTo>
                  <a:pt x="990" y="428"/>
                </a:lnTo>
                <a:lnTo>
                  <a:pt x="992" y="424"/>
                </a:lnTo>
                <a:lnTo>
                  <a:pt x="993" y="423"/>
                </a:lnTo>
                <a:lnTo>
                  <a:pt x="994" y="420"/>
                </a:lnTo>
                <a:lnTo>
                  <a:pt x="994" y="419"/>
                </a:lnTo>
                <a:lnTo>
                  <a:pt x="999" y="414"/>
                </a:lnTo>
                <a:lnTo>
                  <a:pt x="1008" y="398"/>
                </a:lnTo>
                <a:lnTo>
                  <a:pt x="1014" y="391"/>
                </a:lnTo>
                <a:lnTo>
                  <a:pt x="1015" y="388"/>
                </a:lnTo>
                <a:lnTo>
                  <a:pt x="1016" y="386"/>
                </a:lnTo>
                <a:lnTo>
                  <a:pt x="1018" y="384"/>
                </a:lnTo>
                <a:lnTo>
                  <a:pt x="1019" y="383"/>
                </a:lnTo>
                <a:lnTo>
                  <a:pt x="1021" y="382"/>
                </a:lnTo>
                <a:lnTo>
                  <a:pt x="1022" y="379"/>
                </a:lnTo>
                <a:lnTo>
                  <a:pt x="1025" y="377"/>
                </a:lnTo>
                <a:lnTo>
                  <a:pt x="1027" y="374"/>
                </a:lnTo>
                <a:lnTo>
                  <a:pt x="1029" y="370"/>
                </a:lnTo>
                <a:lnTo>
                  <a:pt x="1030" y="369"/>
                </a:lnTo>
                <a:lnTo>
                  <a:pt x="1031" y="368"/>
                </a:lnTo>
                <a:lnTo>
                  <a:pt x="1034" y="361"/>
                </a:lnTo>
                <a:lnTo>
                  <a:pt x="1035" y="359"/>
                </a:lnTo>
                <a:lnTo>
                  <a:pt x="1037" y="358"/>
                </a:lnTo>
                <a:lnTo>
                  <a:pt x="1038" y="355"/>
                </a:lnTo>
                <a:lnTo>
                  <a:pt x="1040" y="352"/>
                </a:lnTo>
                <a:lnTo>
                  <a:pt x="1040" y="351"/>
                </a:lnTo>
                <a:lnTo>
                  <a:pt x="1041" y="350"/>
                </a:lnTo>
                <a:lnTo>
                  <a:pt x="1042" y="347"/>
                </a:lnTo>
                <a:lnTo>
                  <a:pt x="1045" y="343"/>
                </a:lnTo>
                <a:lnTo>
                  <a:pt x="1046" y="342"/>
                </a:lnTo>
                <a:lnTo>
                  <a:pt x="1047" y="339"/>
                </a:lnTo>
                <a:lnTo>
                  <a:pt x="1051" y="330"/>
                </a:lnTo>
                <a:lnTo>
                  <a:pt x="1053" y="329"/>
                </a:lnTo>
                <a:lnTo>
                  <a:pt x="1055" y="326"/>
                </a:lnTo>
                <a:lnTo>
                  <a:pt x="1057" y="323"/>
                </a:lnTo>
                <a:lnTo>
                  <a:pt x="1058" y="320"/>
                </a:lnTo>
                <a:lnTo>
                  <a:pt x="1059" y="319"/>
                </a:lnTo>
                <a:lnTo>
                  <a:pt x="1061" y="318"/>
                </a:lnTo>
                <a:lnTo>
                  <a:pt x="1061" y="316"/>
                </a:lnTo>
                <a:lnTo>
                  <a:pt x="1062" y="315"/>
                </a:lnTo>
                <a:lnTo>
                  <a:pt x="1063" y="313"/>
                </a:lnTo>
                <a:lnTo>
                  <a:pt x="1064" y="312"/>
                </a:lnTo>
                <a:lnTo>
                  <a:pt x="1064" y="311"/>
                </a:lnTo>
                <a:lnTo>
                  <a:pt x="1065" y="310"/>
                </a:lnTo>
                <a:lnTo>
                  <a:pt x="1065" y="308"/>
                </a:lnTo>
                <a:lnTo>
                  <a:pt x="1065" y="305"/>
                </a:lnTo>
                <a:lnTo>
                  <a:pt x="1065" y="304"/>
                </a:lnTo>
                <a:lnTo>
                  <a:pt x="1065" y="303"/>
                </a:lnTo>
                <a:lnTo>
                  <a:pt x="1065" y="302"/>
                </a:lnTo>
                <a:lnTo>
                  <a:pt x="1062" y="299"/>
                </a:lnTo>
                <a:lnTo>
                  <a:pt x="1061" y="298"/>
                </a:lnTo>
                <a:lnTo>
                  <a:pt x="1057" y="297"/>
                </a:lnTo>
                <a:lnTo>
                  <a:pt x="1055" y="297"/>
                </a:lnTo>
                <a:lnTo>
                  <a:pt x="1054" y="296"/>
                </a:lnTo>
                <a:lnTo>
                  <a:pt x="1053" y="296"/>
                </a:lnTo>
                <a:lnTo>
                  <a:pt x="1051" y="295"/>
                </a:lnTo>
                <a:lnTo>
                  <a:pt x="1050" y="294"/>
                </a:lnTo>
                <a:lnTo>
                  <a:pt x="1051" y="292"/>
                </a:lnTo>
                <a:lnTo>
                  <a:pt x="1051" y="291"/>
                </a:lnTo>
                <a:lnTo>
                  <a:pt x="1054" y="291"/>
                </a:lnTo>
                <a:lnTo>
                  <a:pt x="1055" y="292"/>
                </a:lnTo>
                <a:lnTo>
                  <a:pt x="1056" y="294"/>
                </a:lnTo>
                <a:lnTo>
                  <a:pt x="1057" y="294"/>
                </a:lnTo>
                <a:lnTo>
                  <a:pt x="1058" y="294"/>
                </a:lnTo>
                <a:lnTo>
                  <a:pt x="1059" y="294"/>
                </a:lnTo>
                <a:lnTo>
                  <a:pt x="1061" y="295"/>
                </a:lnTo>
                <a:lnTo>
                  <a:pt x="1063" y="295"/>
                </a:lnTo>
                <a:lnTo>
                  <a:pt x="1064" y="295"/>
                </a:lnTo>
                <a:lnTo>
                  <a:pt x="1065" y="296"/>
                </a:lnTo>
                <a:lnTo>
                  <a:pt x="1065" y="297"/>
                </a:lnTo>
                <a:lnTo>
                  <a:pt x="1066" y="298"/>
                </a:lnTo>
                <a:lnTo>
                  <a:pt x="1069" y="298"/>
                </a:lnTo>
                <a:lnTo>
                  <a:pt x="1070" y="298"/>
                </a:lnTo>
                <a:lnTo>
                  <a:pt x="1071" y="298"/>
                </a:lnTo>
                <a:lnTo>
                  <a:pt x="1071" y="297"/>
                </a:lnTo>
                <a:lnTo>
                  <a:pt x="1072" y="296"/>
                </a:lnTo>
                <a:lnTo>
                  <a:pt x="1074" y="291"/>
                </a:lnTo>
                <a:lnTo>
                  <a:pt x="1074" y="288"/>
                </a:lnTo>
                <a:lnTo>
                  <a:pt x="1074" y="286"/>
                </a:lnTo>
                <a:lnTo>
                  <a:pt x="1075" y="283"/>
                </a:lnTo>
                <a:lnTo>
                  <a:pt x="1078" y="280"/>
                </a:lnTo>
                <a:lnTo>
                  <a:pt x="1080" y="272"/>
                </a:lnTo>
                <a:lnTo>
                  <a:pt x="1081" y="270"/>
                </a:lnTo>
                <a:lnTo>
                  <a:pt x="1081" y="268"/>
                </a:lnTo>
                <a:lnTo>
                  <a:pt x="1082" y="265"/>
                </a:lnTo>
                <a:lnTo>
                  <a:pt x="1082" y="264"/>
                </a:lnTo>
                <a:lnTo>
                  <a:pt x="1082" y="262"/>
                </a:lnTo>
                <a:lnTo>
                  <a:pt x="1083" y="259"/>
                </a:lnTo>
                <a:lnTo>
                  <a:pt x="1083" y="258"/>
                </a:lnTo>
                <a:lnTo>
                  <a:pt x="1086" y="254"/>
                </a:lnTo>
                <a:lnTo>
                  <a:pt x="1087" y="251"/>
                </a:lnTo>
                <a:lnTo>
                  <a:pt x="1087" y="249"/>
                </a:lnTo>
                <a:lnTo>
                  <a:pt x="1088" y="244"/>
                </a:lnTo>
                <a:lnTo>
                  <a:pt x="1090" y="239"/>
                </a:lnTo>
                <a:lnTo>
                  <a:pt x="1090" y="238"/>
                </a:lnTo>
                <a:lnTo>
                  <a:pt x="1094" y="231"/>
                </a:lnTo>
                <a:lnTo>
                  <a:pt x="1095" y="228"/>
                </a:lnTo>
                <a:lnTo>
                  <a:pt x="1095" y="227"/>
                </a:lnTo>
                <a:lnTo>
                  <a:pt x="1095" y="225"/>
                </a:lnTo>
                <a:lnTo>
                  <a:pt x="1095" y="224"/>
                </a:lnTo>
                <a:lnTo>
                  <a:pt x="1097" y="222"/>
                </a:lnTo>
                <a:lnTo>
                  <a:pt x="1097" y="220"/>
                </a:lnTo>
                <a:lnTo>
                  <a:pt x="1098" y="219"/>
                </a:lnTo>
                <a:lnTo>
                  <a:pt x="1099" y="218"/>
                </a:lnTo>
                <a:lnTo>
                  <a:pt x="1099" y="217"/>
                </a:lnTo>
                <a:lnTo>
                  <a:pt x="1101" y="214"/>
                </a:lnTo>
                <a:lnTo>
                  <a:pt x="1099" y="211"/>
                </a:lnTo>
                <a:lnTo>
                  <a:pt x="1098" y="209"/>
                </a:lnTo>
                <a:lnTo>
                  <a:pt x="1098" y="208"/>
                </a:lnTo>
                <a:lnTo>
                  <a:pt x="1098" y="206"/>
                </a:lnTo>
                <a:lnTo>
                  <a:pt x="1097" y="203"/>
                </a:lnTo>
                <a:lnTo>
                  <a:pt x="1097" y="202"/>
                </a:lnTo>
                <a:lnTo>
                  <a:pt x="1098" y="201"/>
                </a:lnTo>
                <a:lnTo>
                  <a:pt x="1098" y="200"/>
                </a:lnTo>
                <a:lnTo>
                  <a:pt x="1097" y="198"/>
                </a:lnTo>
                <a:lnTo>
                  <a:pt x="1097" y="196"/>
                </a:lnTo>
                <a:lnTo>
                  <a:pt x="1096" y="195"/>
                </a:lnTo>
                <a:lnTo>
                  <a:pt x="1096" y="193"/>
                </a:lnTo>
                <a:lnTo>
                  <a:pt x="1097" y="192"/>
                </a:lnTo>
                <a:lnTo>
                  <a:pt x="1097" y="191"/>
                </a:lnTo>
                <a:lnTo>
                  <a:pt x="1098" y="188"/>
                </a:lnTo>
                <a:lnTo>
                  <a:pt x="1098" y="186"/>
                </a:lnTo>
                <a:lnTo>
                  <a:pt x="1099" y="179"/>
                </a:lnTo>
                <a:lnTo>
                  <a:pt x="1099" y="177"/>
                </a:lnTo>
                <a:lnTo>
                  <a:pt x="1101" y="175"/>
                </a:lnTo>
                <a:lnTo>
                  <a:pt x="1101" y="172"/>
                </a:lnTo>
                <a:lnTo>
                  <a:pt x="1101" y="171"/>
                </a:lnTo>
                <a:lnTo>
                  <a:pt x="1103" y="162"/>
                </a:lnTo>
                <a:lnTo>
                  <a:pt x="1104" y="159"/>
                </a:lnTo>
                <a:lnTo>
                  <a:pt x="1104" y="158"/>
                </a:lnTo>
                <a:lnTo>
                  <a:pt x="1105" y="155"/>
                </a:lnTo>
                <a:lnTo>
                  <a:pt x="1105" y="153"/>
                </a:lnTo>
                <a:lnTo>
                  <a:pt x="1105" y="152"/>
                </a:lnTo>
                <a:lnTo>
                  <a:pt x="1105" y="148"/>
                </a:lnTo>
                <a:lnTo>
                  <a:pt x="1105" y="147"/>
                </a:lnTo>
                <a:lnTo>
                  <a:pt x="1106" y="144"/>
                </a:lnTo>
                <a:lnTo>
                  <a:pt x="1109" y="140"/>
                </a:lnTo>
                <a:lnTo>
                  <a:pt x="1110" y="138"/>
                </a:lnTo>
                <a:lnTo>
                  <a:pt x="1111" y="136"/>
                </a:lnTo>
                <a:lnTo>
                  <a:pt x="1112" y="135"/>
                </a:lnTo>
                <a:lnTo>
                  <a:pt x="1113" y="134"/>
                </a:lnTo>
                <a:lnTo>
                  <a:pt x="1113" y="132"/>
                </a:lnTo>
                <a:lnTo>
                  <a:pt x="1113" y="130"/>
                </a:lnTo>
                <a:lnTo>
                  <a:pt x="1113" y="128"/>
                </a:lnTo>
                <a:lnTo>
                  <a:pt x="1112" y="127"/>
                </a:lnTo>
                <a:lnTo>
                  <a:pt x="1112" y="122"/>
                </a:lnTo>
                <a:lnTo>
                  <a:pt x="1113" y="119"/>
                </a:lnTo>
                <a:lnTo>
                  <a:pt x="1114" y="115"/>
                </a:lnTo>
                <a:lnTo>
                  <a:pt x="1115" y="113"/>
                </a:lnTo>
                <a:lnTo>
                  <a:pt x="1115" y="111"/>
                </a:lnTo>
                <a:lnTo>
                  <a:pt x="1117" y="107"/>
                </a:lnTo>
                <a:lnTo>
                  <a:pt x="1118" y="106"/>
                </a:lnTo>
                <a:lnTo>
                  <a:pt x="1118" y="102"/>
                </a:lnTo>
                <a:lnTo>
                  <a:pt x="1119" y="98"/>
                </a:lnTo>
                <a:lnTo>
                  <a:pt x="1119" y="96"/>
                </a:lnTo>
                <a:lnTo>
                  <a:pt x="1119" y="94"/>
                </a:lnTo>
                <a:lnTo>
                  <a:pt x="1120" y="88"/>
                </a:lnTo>
                <a:lnTo>
                  <a:pt x="1120" y="87"/>
                </a:lnTo>
                <a:lnTo>
                  <a:pt x="1121" y="83"/>
                </a:lnTo>
                <a:lnTo>
                  <a:pt x="1122" y="81"/>
                </a:lnTo>
                <a:lnTo>
                  <a:pt x="1122" y="78"/>
                </a:lnTo>
                <a:lnTo>
                  <a:pt x="1121" y="72"/>
                </a:lnTo>
                <a:lnTo>
                  <a:pt x="1121" y="70"/>
                </a:lnTo>
                <a:lnTo>
                  <a:pt x="1121" y="67"/>
                </a:lnTo>
                <a:lnTo>
                  <a:pt x="1121" y="65"/>
                </a:lnTo>
                <a:lnTo>
                  <a:pt x="1121" y="63"/>
                </a:lnTo>
                <a:lnTo>
                  <a:pt x="1121" y="59"/>
                </a:lnTo>
                <a:lnTo>
                  <a:pt x="1121" y="57"/>
                </a:lnTo>
                <a:lnTo>
                  <a:pt x="1120" y="55"/>
                </a:lnTo>
                <a:lnTo>
                  <a:pt x="1120" y="52"/>
                </a:lnTo>
                <a:lnTo>
                  <a:pt x="1119" y="42"/>
                </a:lnTo>
                <a:lnTo>
                  <a:pt x="1119" y="40"/>
                </a:lnTo>
                <a:lnTo>
                  <a:pt x="1119" y="39"/>
                </a:lnTo>
                <a:lnTo>
                  <a:pt x="1118" y="36"/>
                </a:lnTo>
                <a:lnTo>
                  <a:pt x="1118" y="35"/>
                </a:lnTo>
                <a:lnTo>
                  <a:pt x="1114" y="31"/>
                </a:lnTo>
                <a:lnTo>
                  <a:pt x="1112" y="28"/>
                </a:lnTo>
                <a:lnTo>
                  <a:pt x="1106" y="20"/>
                </a:lnTo>
                <a:lnTo>
                  <a:pt x="1103" y="19"/>
                </a:lnTo>
                <a:lnTo>
                  <a:pt x="1101" y="22"/>
                </a:lnTo>
                <a:lnTo>
                  <a:pt x="1099" y="22"/>
                </a:lnTo>
                <a:lnTo>
                  <a:pt x="1097" y="22"/>
                </a:lnTo>
                <a:lnTo>
                  <a:pt x="1094" y="22"/>
                </a:lnTo>
                <a:lnTo>
                  <a:pt x="1091" y="20"/>
                </a:lnTo>
                <a:lnTo>
                  <a:pt x="1089" y="20"/>
                </a:lnTo>
                <a:lnTo>
                  <a:pt x="1088" y="19"/>
                </a:lnTo>
                <a:lnTo>
                  <a:pt x="1086" y="18"/>
                </a:lnTo>
                <a:lnTo>
                  <a:pt x="1082" y="18"/>
                </a:lnTo>
                <a:lnTo>
                  <a:pt x="1081" y="18"/>
                </a:lnTo>
                <a:lnTo>
                  <a:pt x="1078" y="17"/>
                </a:lnTo>
                <a:lnTo>
                  <a:pt x="1075" y="17"/>
                </a:lnTo>
                <a:lnTo>
                  <a:pt x="1073" y="16"/>
                </a:lnTo>
                <a:lnTo>
                  <a:pt x="1072" y="16"/>
                </a:lnTo>
                <a:lnTo>
                  <a:pt x="1070" y="15"/>
                </a:lnTo>
                <a:lnTo>
                  <a:pt x="1069" y="14"/>
                </a:lnTo>
                <a:lnTo>
                  <a:pt x="1066" y="12"/>
                </a:lnTo>
                <a:lnTo>
                  <a:pt x="1065" y="11"/>
                </a:lnTo>
                <a:lnTo>
                  <a:pt x="1064" y="11"/>
                </a:lnTo>
                <a:lnTo>
                  <a:pt x="1061" y="10"/>
                </a:lnTo>
                <a:lnTo>
                  <a:pt x="1058" y="9"/>
                </a:lnTo>
                <a:lnTo>
                  <a:pt x="1056" y="7"/>
                </a:lnTo>
                <a:lnTo>
                  <a:pt x="1055" y="6"/>
                </a:lnTo>
                <a:lnTo>
                  <a:pt x="1053" y="2"/>
                </a:lnTo>
                <a:lnTo>
                  <a:pt x="1051" y="1"/>
                </a:lnTo>
                <a:lnTo>
                  <a:pt x="1049" y="0"/>
                </a:lnTo>
                <a:lnTo>
                  <a:pt x="1048" y="0"/>
                </a:lnTo>
                <a:lnTo>
                  <a:pt x="1046" y="0"/>
                </a:lnTo>
                <a:lnTo>
                  <a:pt x="1043" y="1"/>
                </a:lnTo>
                <a:lnTo>
                  <a:pt x="1040" y="4"/>
                </a:lnTo>
                <a:lnTo>
                  <a:pt x="1039" y="6"/>
                </a:lnTo>
                <a:lnTo>
                  <a:pt x="1038" y="8"/>
                </a:lnTo>
                <a:lnTo>
                  <a:pt x="1037" y="10"/>
                </a:lnTo>
                <a:lnTo>
                  <a:pt x="1037" y="16"/>
                </a:lnTo>
                <a:lnTo>
                  <a:pt x="1035" y="18"/>
                </a:lnTo>
                <a:lnTo>
                  <a:pt x="1035" y="20"/>
                </a:lnTo>
                <a:lnTo>
                  <a:pt x="1034" y="24"/>
                </a:lnTo>
                <a:lnTo>
                  <a:pt x="1034" y="25"/>
                </a:lnTo>
                <a:lnTo>
                  <a:pt x="1034" y="27"/>
                </a:lnTo>
                <a:lnTo>
                  <a:pt x="1034" y="30"/>
                </a:lnTo>
                <a:lnTo>
                  <a:pt x="1033" y="32"/>
                </a:lnTo>
                <a:lnTo>
                  <a:pt x="1023" y="38"/>
                </a:lnTo>
                <a:lnTo>
                  <a:pt x="1021" y="38"/>
                </a:lnTo>
                <a:lnTo>
                  <a:pt x="1019" y="36"/>
                </a:lnTo>
                <a:lnTo>
                  <a:pt x="1017" y="36"/>
                </a:lnTo>
                <a:lnTo>
                  <a:pt x="1016" y="38"/>
                </a:lnTo>
                <a:lnTo>
                  <a:pt x="1016" y="41"/>
                </a:lnTo>
                <a:lnTo>
                  <a:pt x="1016" y="43"/>
                </a:lnTo>
                <a:lnTo>
                  <a:pt x="1015" y="47"/>
                </a:lnTo>
                <a:lnTo>
                  <a:pt x="1014" y="49"/>
                </a:lnTo>
                <a:lnTo>
                  <a:pt x="1013" y="51"/>
                </a:lnTo>
                <a:lnTo>
                  <a:pt x="1011" y="55"/>
                </a:lnTo>
                <a:lnTo>
                  <a:pt x="1007" y="59"/>
                </a:lnTo>
                <a:lnTo>
                  <a:pt x="998" y="65"/>
                </a:lnTo>
                <a:lnTo>
                  <a:pt x="992" y="68"/>
                </a:lnTo>
                <a:lnTo>
                  <a:pt x="989" y="68"/>
                </a:lnTo>
                <a:lnTo>
                  <a:pt x="985" y="70"/>
                </a:lnTo>
                <a:lnTo>
                  <a:pt x="983" y="70"/>
                </a:lnTo>
                <a:lnTo>
                  <a:pt x="981" y="68"/>
                </a:lnTo>
                <a:lnTo>
                  <a:pt x="977" y="67"/>
                </a:lnTo>
                <a:lnTo>
                  <a:pt x="975" y="67"/>
                </a:lnTo>
                <a:lnTo>
                  <a:pt x="970" y="67"/>
                </a:lnTo>
                <a:lnTo>
                  <a:pt x="968" y="68"/>
                </a:lnTo>
                <a:lnTo>
                  <a:pt x="967" y="70"/>
                </a:lnTo>
                <a:lnTo>
                  <a:pt x="965" y="72"/>
                </a:lnTo>
                <a:lnTo>
                  <a:pt x="965" y="74"/>
                </a:lnTo>
                <a:lnTo>
                  <a:pt x="965" y="75"/>
                </a:lnTo>
                <a:lnTo>
                  <a:pt x="966" y="78"/>
                </a:lnTo>
                <a:lnTo>
                  <a:pt x="967" y="79"/>
                </a:lnTo>
                <a:lnTo>
                  <a:pt x="973" y="83"/>
                </a:lnTo>
                <a:lnTo>
                  <a:pt x="975" y="87"/>
                </a:lnTo>
                <a:lnTo>
                  <a:pt x="977" y="89"/>
                </a:lnTo>
                <a:lnTo>
                  <a:pt x="977" y="91"/>
                </a:lnTo>
                <a:lnTo>
                  <a:pt x="977" y="94"/>
                </a:lnTo>
                <a:lnTo>
                  <a:pt x="977" y="96"/>
                </a:lnTo>
                <a:lnTo>
                  <a:pt x="977" y="98"/>
                </a:lnTo>
                <a:lnTo>
                  <a:pt x="975" y="99"/>
                </a:lnTo>
                <a:lnTo>
                  <a:pt x="974" y="99"/>
                </a:lnTo>
                <a:lnTo>
                  <a:pt x="970" y="100"/>
                </a:lnTo>
                <a:lnTo>
                  <a:pt x="967" y="98"/>
                </a:lnTo>
                <a:lnTo>
                  <a:pt x="965" y="97"/>
                </a:lnTo>
                <a:lnTo>
                  <a:pt x="960" y="94"/>
                </a:lnTo>
                <a:lnTo>
                  <a:pt x="957" y="92"/>
                </a:lnTo>
                <a:lnTo>
                  <a:pt x="954" y="90"/>
                </a:lnTo>
                <a:lnTo>
                  <a:pt x="952" y="88"/>
                </a:lnTo>
                <a:lnTo>
                  <a:pt x="952" y="81"/>
                </a:lnTo>
                <a:lnTo>
                  <a:pt x="949" y="76"/>
                </a:lnTo>
                <a:lnTo>
                  <a:pt x="946" y="76"/>
                </a:lnTo>
                <a:lnTo>
                  <a:pt x="944" y="76"/>
                </a:lnTo>
                <a:lnTo>
                  <a:pt x="943" y="76"/>
                </a:lnTo>
                <a:lnTo>
                  <a:pt x="938" y="76"/>
                </a:lnTo>
                <a:lnTo>
                  <a:pt x="935" y="78"/>
                </a:lnTo>
                <a:lnTo>
                  <a:pt x="931" y="79"/>
                </a:lnTo>
                <a:lnTo>
                  <a:pt x="927" y="79"/>
                </a:lnTo>
                <a:lnTo>
                  <a:pt x="922" y="80"/>
                </a:lnTo>
                <a:lnTo>
                  <a:pt x="920" y="81"/>
                </a:lnTo>
                <a:lnTo>
                  <a:pt x="918" y="81"/>
                </a:lnTo>
                <a:lnTo>
                  <a:pt x="915" y="80"/>
                </a:lnTo>
                <a:lnTo>
                  <a:pt x="913" y="80"/>
                </a:lnTo>
                <a:lnTo>
                  <a:pt x="910" y="79"/>
                </a:lnTo>
                <a:lnTo>
                  <a:pt x="909" y="78"/>
                </a:lnTo>
                <a:lnTo>
                  <a:pt x="907" y="76"/>
                </a:lnTo>
                <a:lnTo>
                  <a:pt x="906" y="75"/>
                </a:lnTo>
                <a:lnTo>
                  <a:pt x="905" y="73"/>
                </a:lnTo>
                <a:lnTo>
                  <a:pt x="904" y="72"/>
                </a:lnTo>
                <a:lnTo>
                  <a:pt x="902" y="70"/>
                </a:lnTo>
                <a:lnTo>
                  <a:pt x="901" y="67"/>
                </a:lnTo>
                <a:lnTo>
                  <a:pt x="899" y="66"/>
                </a:lnTo>
                <a:lnTo>
                  <a:pt x="897" y="64"/>
                </a:lnTo>
                <a:lnTo>
                  <a:pt x="895" y="59"/>
                </a:lnTo>
                <a:lnTo>
                  <a:pt x="893" y="58"/>
                </a:lnTo>
                <a:lnTo>
                  <a:pt x="890" y="56"/>
                </a:lnTo>
                <a:lnTo>
                  <a:pt x="887" y="57"/>
                </a:lnTo>
                <a:lnTo>
                  <a:pt x="883" y="59"/>
                </a:lnTo>
                <a:lnTo>
                  <a:pt x="880" y="59"/>
                </a:lnTo>
                <a:lnTo>
                  <a:pt x="878" y="60"/>
                </a:lnTo>
                <a:lnTo>
                  <a:pt x="875" y="62"/>
                </a:lnTo>
                <a:lnTo>
                  <a:pt x="872" y="63"/>
                </a:lnTo>
                <a:lnTo>
                  <a:pt x="871" y="63"/>
                </a:lnTo>
                <a:lnTo>
                  <a:pt x="870" y="65"/>
                </a:lnTo>
                <a:lnTo>
                  <a:pt x="871" y="67"/>
                </a:lnTo>
                <a:lnTo>
                  <a:pt x="871" y="70"/>
                </a:lnTo>
                <a:lnTo>
                  <a:pt x="873" y="71"/>
                </a:lnTo>
                <a:lnTo>
                  <a:pt x="875" y="72"/>
                </a:lnTo>
                <a:lnTo>
                  <a:pt x="878" y="74"/>
                </a:lnTo>
                <a:lnTo>
                  <a:pt x="879" y="75"/>
                </a:lnTo>
                <a:lnTo>
                  <a:pt x="879" y="78"/>
                </a:lnTo>
                <a:lnTo>
                  <a:pt x="879" y="80"/>
                </a:lnTo>
                <a:lnTo>
                  <a:pt x="880" y="82"/>
                </a:lnTo>
                <a:lnTo>
                  <a:pt x="881" y="84"/>
                </a:lnTo>
                <a:lnTo>
                  <a:pt x="883" y="87"/>
                </a:lnTo>
                <a:lnTo>
                  <a:pt x="883" y="89"/>
                </a:lnTo>
                <a:lnTo>
                  <a:pt x="883" y="90"/>
                </a:lnTo>
                <a:lnTo>
                  <a:pt x="883" y="91"/>
                </a:lnTo>
                <a:lnTo>
                  <a:pt x="882" y="94"/>
                </a:lnTo>
                <a:lnTo>
                  <a:pt x="880" y="95"/>
                </a:lnTo>
                <a:lnTo>
                  <a:pt x="878" y="96"/>
                </a:lnTo>
                <a:lnTo>
                  <a:pt x="875" y="97"/>
                </a:lnTo>
                <a:lnTo>
                  <a:pt x="873" y="100"/>
                </a:lnTo>
                <a:lnTo>
                  <a:pt x="872" y="103"/>
                </a:lnTo>
                <a:lnTo>
                  <a:pt x="871" y="105"/>
                </a:lnTo>
                <a:lnTo>
                  <a:pt x="870" y="106"/>
                </a:lnTo>
                <a:lnTo>
                  <a:pt x="867" y="107"/>
                </a:lnTo>
                <a:lnTo>
                  <a:pt x="865" y="107"/>
                </a:lnTo>
                <a:lnTo>
                  <a:pt x="863" y="108"/>
                </a:lnTo>
                <a:lnTo>
                  <a:pt x="862" y="110"/>
                </a:lnTo>
                <a:lnTo>
                  <a:pt x="862" y="112"/>
                </a:lnTo>
                <a:lnTo>
                  <a:pt x="861" y="114"/>
                </a:lnTo>
                <a:lnTo>
                  <a:pt x="861" y="115"/>
                </a:lnTo>
                <a:lnTo>
                  <a:pt x="859" y="118"/>
                </a:lnTo>
                <a:lnTo>
                  <a:pt x="857" y="118"/>
                </a:lnTo>
                <a:lnTo>
                  <a:pt x="854" y="118"/>
                </a:lnTo>
                <a:lnTo>
                  <a:pt x="851" y="116"/>
                </a:lnTo>
                <a:lnTo>
                  <a:pt x="849" y="115"/>
                </a:lnTo>
                <a:lnTo>
                  <a:pt x="846" y="112"/>
                </a:lnTo>
                <a:lnTo>
                  <a:pt x="845" y="111"/>
                </a:lnTo>
                <a:lnTo>
                  <a:pt x="840" y="110"/>
                </a:lnTo>
                <a:lnTo>
                  <a:pt x="838" y="112"/>
                </a:lnTo>
                <a:lnTo>
                  <a:pt x="837" y="113"/>
                </a:lnTo>
                <a:lnTo>
                  <a:pt x="837" y="115"/>
                </a:lnTo>
                <a:lnTo>
                  <a:pt x="837" y="118"/>
                </a:lnTo>
                <a:lnTo>
                  <a:pt x="837" y="120"/>
                </a:lnTo>
                <a:lnTo>
                  <a:pt x="834" y="128"/>
                </a:lnTo>
                <a:lnTo>
                  <a:pt x="833" y="131"/>
                </a:lnTo>
                <a:lnTo>
                  <a:pt x="833" y="132"/>
                </a:lnTo>
                <a:lnTo>
                  <a:pt x="831" y="136"/>
                </a:lnTo>
                <a:lnTo>
                  <a:pt x="830" y="138"/>
                </a:lnTo>
                <a:lnTo>
                  <a:pt x="827" y="140"/>
                </a:lnTo>
                <a:lnTo>
                  <a:pt x="826" y="142"/>
                </a:lnTo>
                <a:lnTo>
                  <a:pt x="824" y="143"/>
                </a:lnTo>
                <a:lnTo>
                  <a:pt x="821" y="145"/>
                </a:lnTo>
                <a:lnTo>
                  <a:pt x="817" y="146"/>
                </a:lnTo>
                <a:lnTo>
                  <a:pt x="815" y="147"/>
                </a:lnTo>
                <a:lnTo>
                  <a:pt x="813" y="147"/>
                </a:lnTo>
                <a:lnTo>
                  <a:pt x="803" y="146"/>
                </a:lnTo>
                <a:lnTo>
                  <a:pt x="800" y="145"/>
                </a:lnTo>
                <a:lnTo>
                  <a:pt x="799" y="144"/>
                </a:lnTo>
                <a:lnTo>
                  <a:pt x="795" y="139"/>
                </a:lnTo>
                <a:lnTo>
                  <a:pt x="795" y="136"/>
                </a:lnTo>
                <a:lnTo>
                  <a:pt x="794" y="134"/>
                </a:lnTo>
                <a:lnTo>
                  <a:pt x="792" y="132"/>
                </a:lnTo>
                <a:lnTo>
                  <a:pt x="791" y="132"/>
                </a:lnTo>
                <a:lnTo>
                  <a:pt x="790" y="132"/>
                </a:lnTo>
                <a:lnTo>
                  <a:pt x="784" y="137"/>
                </a:lnTo>
                <a:lnTo>
                  <a:pt x="779" y="139"/>
                </a:lnTo>
                <a:lnTo>
                  <a:pt x="777" y="140"/>
                </a:lnTo>
                <a:lnTo>
                  <a:pt x="774" y="143"/>
                </a:lnTo>
                <a:lnTo>
                  <a:pt x="769" y="144"/>
                </a:lnTo>
                <a:lnTo>
                  <a:pt x="762" y="144"/>
                </a:lnTo>
                <a:lnTo>
                  <a:pt x="758" y="145"/>
                </a:lnTo>
                <a:lnTo>
                  <a:pt x="755" y="144"/>
                </a:lnTo>
                <a:lnTo>
                  <a:pt x="751" y="144"/>
                </a:lnTo>
                <a:lnTo>
                  <a:pt x="747" y="143"/>
                </a:lnTo>
                <a:lnTo>
                  <a:pt x="744" y="143"/>
                </a:lnTo>
                <a:lnTo>
                  <a:pt x="741" y="143"/>
                </a:lnTo>
                <a:lnTo>
                  <a:pt x="738" y="143"/>
                </a:lnTo>
                <a:lnTo>
                  <a:pt x="735" y="143"/>
                </a:lnTo>
                <a:lnTo>
                  <a:pt x="734" y="142"/>
                </a:lnTo>
                <a:lnTo>
                  <a:pt x="734" y="140"/>
                </a:lnTo>
                <a:lnTo>
                  <a:pt x="734" y="136"/>
                </a:lnTo>
                <a:lnTo>
                  <a:pt x="735" y="132"/>
                </a:lnTo>
                <a:lnTo>
                  <a:pt x="735" y="130"/>
                </a:lnTo>
                <a:lnTo>
                  <a:pt x="734" y="128"/>
                </a:lnTo>
                <a:lnTo>
                  <a:pt x="733" y="126"/>
                </a:lnTo>
                <a:lnTo>
                  <a:pt x="728" y="126"/>
                </a:lnTo>
                <a:lnTo>
                  <a:pt x="726" y="126"/>
                </a:lnTo>
                <a:lnTo>
                  <a:pt x="723" y="126"/>
                </a:lnTo>
                <a:lnTo>
                  <a:pt x="698" y="131"/>
                </a:lnTo>
                <a:lnTo>
                  <a:pt x="695" y="131"/>
                </a:lnTo>
                <a:lnTo>
                  <a:pt x="689" y="131"/>
                </a:lnTo>
                <a:lnTo>
                  <a:pt x="688" y="131"/>
                </a:lnTo>
                <a:lnTo>
                  <a:pt x="683" y="131"/>
                </a:lnTo>
                <a:lnTo>
                  <a:pt x="680" y="131"/>
                </a:lnTo>
                <a:lnTo>
                  <a:pt x="677" y="132"/>
                </a:lnTo>
                <a:lnTo>
                  <a:pt x="674" y="132"/>
                </a:lnTo>
                <a:lnTo>
                  <a:pt x="673" y="135"/>
                </a:lnTo>
                <a:lnTo>
                  <a:pt x="671" y="136"/>
                </a:lnTo>
                <a:lnTo>
                  <a:pt x="670" y="137"/>
                </a:lnTo>
                <a:lnTo>
                  <a:pt x="669" y="139"/>
                </a:lnTo>
                <a:lnTo>
                  <a:pt x="665" y="143"/>
                </a:lnTo>
                <a:lnTo>
                  <a:pt x="663" y="145"/>
                </a:lnTo>
                <a:lnTo>
                  <a:pt x="662" y="147"/>
                </a:lnTo>
                <a:lnTo>
                  <a:pt x="657" y="150"/>
                </a:lnTo>
                <a:lnTo>
                  <a:pt x="655" y="152"/>
                </a:lnTo>
                <a:lnTo>
                  <a:pt x="653" y="153"/>
                </a:lnTo>
                <a:lnTo>
                  <a:pt x="650" y="158"/>
                </a:lnTo>
                <a:lnTo>
                  <a:pt x="649" y="163"/>
                </a:lnTo>
                <a:lnTo>
                  <a:pt x="648" y="168"/>
                </a:lnTo>
                <a:lnTo>
                  <a:pt x="647" y="171"/>
                </a:lnTo>
                <a:lnTo>
                  <a:pt x="646" y="175"/>
                </a:lnTo>
                <a:lnTo>
                  <a:pt x="646" y="179"/>
                </a:lnTo>
                <a:lnTo>
                  <a:pt x="646" y="182"/>
                </a:lnTo>
                <a:lnTo>
                  <a:pt x="645" y="184"/>
                </a:lnTo>
                <a:lnTo>
                  <a:pt x="642" y="188"/>
                </a:lnTo>
                <a:lnTo>
                  <a:pt x="642" y="192"/>
                </a:lnTo>
                <a:lnTo>
                  <a:pt x="642" y="195"/>
                </a:lnTo>
                <a:lnTo>
                  <a:pt x="642" y="199"/>
                </a:lnTo>
                <a:lnTo>
                  <a:pt x="641" y="203"/>
                </a:lnTo>
                <a:lnTo>
                  <a:pt x="640" y="207"/>
                </a:lnTo>
                <a:lnTo>
                  <a:pt x="638" y="212"/>
                </a:lnTo>
                <a:lnTo>
                  <a:pt x="633" y="219"/>
                </a:lnTo>
                <a:lnTo>
                  <a:pt x="629" y="223"/>
                </a:lnTo>
                <a:lnTo>
                  <a:pt x="624" y="226"/>
                </a:lnTo>
                <a:lnTo>
                  <a:pt x="621" y="228"/>
                </a:lnTo>
                <a:lnTo>
                  <a:pt x="618" y="230"/>
                </a:lnTo>
                <a:lnTo>
                  <a:pt x="616" y="230"/>
                </a:lnTo>
                <a:lnTo>
                  <a:pt x="613" y="231"/>
                </a:lnTo>
                <a:lnTo>
                  <a:pt x="611" y="232"/>
                </a:lnTo>
                <a:lnTo>
                  <a:pt x="610" y="233"/>
                </a:lnTo>
                <a:lnTo>
                  <a:pt x="610" y="236"/>
                </a:lnTo>
                <a:lnTo>
                  <a:pt x="608" y="240"/>
                </a:lnTo>
                <a:lnTo>
                  <a:pt x="607" y="242"/>
                </a:lnTo>
                <a:lnTo>
                  <a:pt x="605" y="246"/>
                </a:lnTo>
                <a:lnTo>
                  <a:pt x="602" y="248"/>
                </a:lnTo>
                <a:lnTo>
                  <a:pt x="599" y="249"/>
                </a:lnTo>
                <a:lnTo>
                  <a:pt x="595" y="250"/>
                </a:lnTo>
                <a:lnTo>
                  <a:pt x="592" y="250"/>
                </a:lnTo>
                <a:lnTo>
                  <a:pt x="589" y="250"/>
                </a:lnTo>
                <a:lnTo>
                  <a:pt x="585" y="251"/>
                </a:lnTo>
                <a:lnTo>
                  <a:pt x="582" y="251"/>
                </a:lnTo>
                <a:lnTo>
                  <a:pt x="578" y="250"/>
                </a:lnTo>
                <a:lnTo>
                  <a:pt x="575" y="250"/>
                </a:lnTo>
                <a:lnTo>
                  <a:pt x="573" y="249"/>
                </a:lnTo>
                <a:lnTo>
                  <a:pt x="570" y="248"/>
                </a:lnTo>
                <a:lnTo>
                  <a:pt x="568" y="247"/>
                </a:lnTo>
                <a:lnTo>
                  <a:pt x="566" y="246"/>
                </a:lnTo>
                <a:lnTo>
                  <a:pt x="562" y="242"/>
                </a:lnTo>
                <a:lnTo>
                  <a:pt x="560" y="240"/>
                </a:lnTo>
                <a:lnTo>
                  <a:pt x="559" y="239"/>
                </a:lnTo>
                <a:lnTo>
                  <a:pt x="558" y="236"/>
                </a:lnTo>
                <a:lnTo>
                  <a:pt x="557" y="234"/>
                </a:lnTo>
                <a:lnTo>
                  <a:pt x="555" y="233"/>
                </a:lnTo>
                <a:lnTo>
                  <a:pt x="554" y="232"/>
                </a:lnTo>
                <a:lnTo>
                  <a:pt x="552" y="232"/>
                </a:lnTo>
                <a:lnTo>
                  <a:pt x="551" y="232"/>
                </a:lnTo>
                <a:lnTo>
                  <a:pt x="547" y="233"/>
                </a:lnTo>
                <a:lnTo>
                  <a:pt x="545" y="234"/>
                </a:lnTo>
                <a:lnTo>
                  <a:pt x="543" y="234"/>
                </a:lnTo>
                <a:lnTo>
                  <a:pt x="542" y="235"/>
                </a:lnTo>
                <a:lnTo>
                  <a:pt x="541" y="235"/>
                </a:lnTo>
                <a:lnTo>
                  <a:pt x="538" y="235"/>
                </a:lnTo>
                <a:lnTo>
                  <a:pt x="537" y="235"/>
                </a:lnTo>
                <a:lnTo>
                  <a:pt x="536" y="234"/>
                </a:lnTo>
                <a:lnTo>
                  <a:pt x="536" y="233"/>
                </a:lnTo>
                <a:lnTo>
                  <a:pt x="535" y="231"/>
                </a:lnTo>
                <a:lnTo>
                  <a:pt x="536" y="228"/>
                </a:lnTo>
                <a:lnTo>
                  <a:pt x="537" y="227"/>
                </a:lnTo>
                <a:lnTo>
                  <a:pt x="541" y="225"/>
                </a:lnTo>
                <a:lnTo>
                  <a:pt x="542" y="224"/>
                </a:lnTo>
                <a:lnTo>
                  <a:pt x="543" y="222"/>
                </a:lnTo>
                <a:lnTo>
                  <a:pt x="543" y="219"/>
                </a:lnTo>
                <a:lnTo>
                  <a:pt x="544" y="218"/>
                </a:lnTo>
                <a:lnTo>
                  <a:pt x="544" y="216"/>
                </a:lnTo>
                <a:lnTo>
                  <a:pt x="543" y="215"/>
                </a:lnTo>
                <a:lnTo>
                  <a:pt x="542" y="215"/>
                </a:lnTo>
                <a:lnTo>
                  <a:pt x="541" y="215"/>
                </a:lnTo>
                <a:lnTo>
                  <a:pt x="539" y="216"/>
                </a:lnTo>
                <a:lnTo>
                  <a:pt x="537" y="216"/>
                </a:lnTo>
                <a:lnTo>
                  <a:pt x="535" y="216"/>
                </a:lnTo>
                <a:lnTo>
                  <a:pt x="533" y="216"/>
                </a:lnTo>
                <a:lnTo>
                  <a:pt x="531" y="216"/>
                </a:lnTo>
                <a:lnTo>
                  <a:pt x="528" y="215"/>
                </a:lnTo>
                <a:lnTo>
                  <a:pt x="526" y="215"/>
                </a:lnTo>
                <a:lnTo>
                  <a:pt x="519" y="211"/>
                </a:lnTo>
                <a:lnTo>
                  <a:pt x="515" y="209"/>
                </a:lnTo>
                <a:lnTo>
                  <a:pt x="513" y="208"/>
                </a:lnTo>
                <a:lnTo>
                  <a:pt x="510" y="204"/>
                </a:lnTo>
                <a:lnTo>
                  <a:pt x="507" y="202"/>
                </a:lnTo>
                <a:lnTo>
                  <a:pt x="504" y="200"/>
                </a:lnTo>
                <a:lnTo>
                  <a:pt x="503" y="198"/>
                </a:lnTo>
                <a:lnTo>
                  <a:pt x="499" y="194"/>
                </a:lnTo>
                <a:lnTo>
                  <a:pt x="497" y="193"/>
                </a:lnTo>
                <a:lnTo>
                  <a:pt x="494" y="192"/>
                </a:lnTo>
                <a:lnTo>
                  <a:pt x="491" y="191"/>
                </a:lnTo>
                <a:lnTo>
                  <a:pt x="489" y="191"/>
                </a:lnTo>
                <a:lnTo>
                  <a:pt x="487" y="191"/>
                </a:lnTo>
                <a:lnTo>
                  <a:pt x="485" y="193"/>
                </a:lnTo>
                <a:lnTo>
                  <a:pt x="483" y="194"/>
                </a:lnTo>
                <a:lnTo>
                  <a:pt x="477" y="201"/>
                </a:lnTo>
                <a:lnTo>
                  <a:pt x="474" y="202"/>
                </a:lnTo>
                <a:lnTo>
                  <a:pt x="472" y="202"/>
                </a:lnTo>
                <a:lnTo>
                  <a:pt x="470" y="202"/>
                </a:lnTo>
                <a:lnTo>
                  <a:pt x="467" y="202"/>
                </a:lnTo>
                <a:lnTo>
                  <a:pt x="465" y="201"/>
                </a:lnTo>
                <a:lnTo>
                  <a:pt x="464" y="200"/>
                </a:lnTo>
                <a:lnTo>
                  <a:pt x="463" y="199"/>
                </a:lnTo>
                <a:lnTo>
                  <a:pt x="461" y="198"/>
                </a:lnTo>
                <a:lnTo>
                  <a:pt x="458" y="196"/>
                </a:lnTo>
                <a:lnTo>
                  <a:pt x="456" y="196"/>
                </a:lnTo>
                <a:lnTo>
                  <a:pt x="454" y="195"/>
                </a:lnTo>
                <a:lnTo>
                  <a:pt x="451" y="194"/>
                </a:lnTo>
                <a:lnTo>
                  <a:pt x="449" y="193"/>
                </a:lnTo>
                <a:lnTo>
                  <a:pt x="446" y="192"/>
                </a:lnTo>
                <a:lnTo>
                  <a:pt x="443" y="191"/>
                </a:lnTo>
                <a:lnTo>
                  <a:pt x="441" y="190"/>
                </a:lnTo>
                <a:lnTo>
                  <a:pt x="439" y="190"/>
                </a:lnTo>
                <a:lnTo>
                  <a:pt x="437" y="190"/>
                </a:lnTo>
                <a:lnTo>
                  <a:pt x="434" y="190"/>
                </a:lnTo>
                <a:lnTo>
                  <a:pt x="432" y="191"/>
                </a:lnTo>
                <a:lnTo>
                  <a:pt x="424" y="193"/>
                </a:lnTo>
                <a:lnTo>
                  <a:pt x="422" y="195"/>
                </a:lnTo>
                <a:lnTo>
                  <a:pt x="421" y="199"/>
                </a:lnTo>
                <a:lnTo>
                  <a:pt x="419" y="203"/>
                </a:lnTo>
                <a:lnTo>
                  <a:pt x="419" y="206"/>
                </a:lnTo>
                <a:lnTo>
                  <a:pt x="419" y="209"/>
                </a:lnTo>
                <a:lnTo>
                  <a:pt x="419" y="211"/>
                </a:lnTo>
                <a:lnTo>
                  <a:pt x="416" y="215"/>
                </a:lnTo>
                <a:lnTo>
                  <a:pt x="414" y="216"/>
                </a:lnTo>
                <a:lnTo>
                  <a:pt x="411" y="218"/>
                </a:lnTo>
                <a:lnTo>
                  <a:pt x="409" y="219"/>
                </a:lnTo>
                <a:lnTo>
                  <a:pt x="403" y="223"/>
                </a:lnTo>
                <a:lnTo>
                  <a:pt x="392" y="233"/>
                </a:lnTo>
                <a:lnTo>
                  <a:pt x="390" y="235"/>
                </a:lnTo>
                <a:lnTo>
                  <a:pt x="387" y="238"/>
                </a:lnTo>
                <a:lnTo>
                  <a:pt x="385" y="239"/>
                </a:lnTo>
                <a:lnTo>
                  <a:pt x="382" y="240"/>
                </a:lnTo>
                <a:lnTo>
                  <a:pt x="379" y="241"/>
                </a:lnTo>
                <a:lnTo>
                  <a:pt x="377" y="242"/>
                </a:lnTo>
                <a:lnTo>
                  <a:pt x="375" y="243"/>
                </a:lnTo>
                <a:lnTo>
                  <a:pt x="371" y="244"/>
                </a:lnTo>
                <a:lnTo>
                  <a:pt x="370" y="246"/>
                </a:lnTo>
                <a:lnTo>
                  <a:pt x="369" y="249"/>
                </a:lnTo>
                <a:lnTo>
                  <a:pt x="368" y="251"/>
                </a:lnTo>
                <a:lnTo>
                  <a:pt x="367" y="255"/>
                </a:lnTo>
                <a:lnTo>
                  <a:pt x="363" y="263"/>
                </a:lnTo>
                <a:lnTo>
                  <a:pt x="361" y="272"/>
                </a:lnTo>
                <a:lnTo>
                  <a:pt x="359" y="278"/>
                </a:lnTo>
                <a:lnTo>
                  <a:pt x="359" y="281"/>
                </a:lnTo>
                <a:lnTo>
                  <a:pt x="359" y="283"/>
                </a:lnTo>
                <a:lnTo>
                  <a:pt x="360" y="284"/>
                </a:lnTo>
                <a:lnTo>
                  <a:pt x="363" y="286"/>
                </a:lnTo>
                <a:lnTo>
                  <a:pt x="365" y="286"/>
                </a:lnTo>
                <a:lnTo>
                  <a:pt x="366" y="288"/>
                </a:lnTo>
                <a:lnTo>
                  <a:pt x="366" y="289"/>
                </a:lnTo>
                <a:lnTo>
                  <a:pt x="365" y="291"/>
                </a:lnTo>
                <a:lnTo>
                  <a:pt x="362" y="292"/>
                </a:lnTo>
                <a:lnTo>
                  <a:pt x="361" y="295"/>
                </a:lnTo>
                <a:lnTo>
                  <a:pt x="361" y="296"/>
                </a:lnTo>
                <a:lnTo>
                  <a:pt x="363" y="297"/>
                </a:lnTo>
                <a:lnTo>
                  <a:pt x="365" y="297"/>
                </a:lnTo>
                <a:lnTo>
                  <a:pt x="366" y="297"/>
                </a:lnTo>
                <a:lnTo>
                  <a:pt x="368" y="296"/>
                </a:lnTo>
                <a:lnTo>
                  <a:pt x="370" y="295"/>
                </a:lnTo>
                <a:lnTo>
                  <a:pt x="371" y="294"/>
                </a:lnTo>
                <a:lnTo>
                  <a:pt x="373" y="292"/>
                </a:lnTo>
                <a:lnTo>
                  <a:pt x="374" y="292"/>
                </a:lnTo>
                <a:lnTo>
                  <a:pt x="375" y="292"/>
                </a:lnTo>
                <a:lnTo>
                  <a:pt x="376" y="292"/>
                </a:lnTo>
                <a:lnTo>
                  <a:pt x="377" y="295"/>
                </a:lnTo>
                <a:lnTo>
                  <a:pt x="377" y="297"/>
                </a:lnTo>
                <a:lnTo>
                  <a:pt x="376" y="298"/>
                </a:lnTo>
                <a:lnTo>
                  <a:pt x="376" y="302"/>
                </a:lnTo>
                <a:lnTo>
                  <a:pt x="374" y="310"/>
                </a:lnTo>
                <a:lnTo>
                  <a:pt x="373" y="312"/>
                </a:lnTo>
                <a:lnTo>
                  <a:pt x="371" y="315"/>
                </a:lnTo>
                <a:lnTo>
                  <a:pt x="370" y="318"/>
                </a:lnTo>
                <a:lnTo>
                  <a:pt x="368" y="327"/>
                </a:lnTo>
                <a:lnTo>
                  <a:pt x="368" y="329"/>
                </a:lnTo>
                <a:lnTo>
                  <a:pt x="367" y="332"/>
                </a:lnTo>
                <a:lnTo>
                  <a:pt x="367" y="335"/>
                </a:lnTo>
                <a:lnTo>
                  <a:pt x="366" y="339"/>
                </a:lnTo>
                <a:lnTo>
                  <a:pt x="363" y="340"/>
                </a:lnTo>
                <a:lnTo>
                  <a:pt x="359" y="345"/>
                </a:lnTo>
                <a:lnTo>
                  <a:pt x="354" y="347"/>
                </a:lnTo>
                <a:lnTo>
                  <a:pt x="350" y="350"/>
                </a:lnTo>
                <a:lnTo>
                  <a:pt x="341" y="354"/>
                </a:lnTo>
                <a:lnTo>
                  <a:pt x="337" y="355"/>
                </a:lnTo>
                <a:lnTo>
                  <a:pt x="334" y="356"/>
                </a:lnTo>
                <a:lnTo>
                  <a:pt x="330" y="358"/>
                </a:lnTo>
                <a:lnTo>
                  <a:pt x="329" y="361"/>
                </a:lnTo>
                <a:lnTo>
                  <a:pt x="327" y="364"/>
                </a:lnTo>
                <a:lnTo>
                  <a:pt x="328" y="368"/>
                </a:lnTo>
                <a:lnTo>
                  <a:pt x="330" y="370"/>
                </a:lnTo>
                <a:lnTo>
                  <a:pt x="331" y="371"/>
                </a:lnTo>
                <a:lnTo>
                  <a:pt x="335" y="374"/>
                </a:lnTo>
                <a:lnTo>
                  <a:pt x="338" y="375"/>
                </a:lnTo>
                <a:lnTo>
                  <a:pt x="343" y="375"/>
                </a:lnTo>
                <a:lnTo>
                  <a:pt x="346" y="375"/>
                </a:lnTo>
                <a:lnTo>
                  <a:pt x="351" y="375"/>
                </a:lnTo>
                <a:lnTo>
                  <a:pt x="354" y="375"/>
                </a:lnTo>
                <a:lnTo>
                  <a:pt x="358" y="372"/>
                </a:lnTo>
                <a:lnTo>
                  <a:pt x="360" y="370"/>
                </a:lnTo>
                <a:lnTo>
                  <a:pt x="363" y="369"/>
                </a:lnTo>
                <a:lnTo>
                  <a:pt x="365" y="368"/>
                </a:lnTo>
                <a:lnTo>
                  <a:pt x="368" y="367"/>
                </a:lnTo>
                <a:lnTo>
                  <a:pt x="376" y="366"/>
                </a:lnTo>
                <a:lnTo>
                  <a:pt x="378" y="364"/>
                </a:lnTo>
                <a:lnTo>
                  <a:pt x="382" y="364"/>
                </a:lnTo>
                <a:lnTo>
                  <a:pt x="386" y="366"/>
                </a:lnTo>
                <a:lnTo>
                  <a:pt x="389" y="367"/>
                </a:lnTo>
                <a:lnTo>
                  <a:pt x="391" y="369"/>
                </a:lnTo>
                <a:lnTo>
                  <a:pt x="393" y="371"/>
                </a:lnTo>
                <a:lnTo>
                  <a:pt x="397" y="375"/>
                </a:lnTo>
                <a:lnTo>
                  <a:pt x="398" y="376"/>
                </a:lnTo>
                <a:lnTo>
                  <a:pt x="400" y="378"/>
                </a:lnTo>
                <a:lnTo>
                  <a:pt x="401" y="382"/>
                </a:lnTo>
                <a:lnTo>
                  <a:pt x="402" y="384"/>
                </a:lnTo>
                <a:lnTo>
                  <a:pt x="402" y="388"/>
                </a:lnTo>
                <a:lnTo>
                  <a:pt x="403" y="390"/>
                </a:lnTo>
                <a:lnTo>
                  <a:pt x="405" y="392"/>
                </a:lnTo>
                <a:lnTo>
                  <a:pt x="405" y="394"/>
                </a:lnTo>
                <a:lnTo>
                  <a:pt x="408" y="398"/>
                </a:lnTo>
                <a:lnTo>
                  <a:pt x="410" y="401"/>
                </a:lnTo>
                <a:lnTo>
                  <a:pt x="410" y="402"/>
                </a:lnTo>
                <a:lnTo>
                  <a:pt x="410" y="407"/>
                </a:lnTo>
                <a:lnTo>
                  <a:pt x="410" y="410"/>
                </a:lnTo>
                <a:lnTo>
                  <a:pt x="410" y="414"/>
                </a:lnTo>
                <a:lnTo>
                  <a:pt x="409" y="417"/>
                </a:lnTo>
                <a:lnTo>
                  <a:pt x="407" y="422"/>
                </a:lnTo>
                <a:lnTo>
                  <a:pt x="401" y="428"/>
                </a:lnTo>
                <a:lnTo>
                  <a:pt x="399" y="432"/>
                </a:lnTo>
                <a:lnTo>
                  <a:pt x="393" y="434"/>
                </a:lnTo>
                <a:lnTo>
                  <a:pt x="390" y="435"/>
                </a:lnTo>
                <a:lnTo>
                  <a:pt x="387" y="434"/>
                </a:lnTo>
                <a:lnTo>
                  <a:pt x="384" y="433"/>
                </a:lnTo>
                <a:lnTo>
                  <a:pt x="382" y="433"/>
                </a:lnTo>
                <a:lnTo>
                  <a:pt x="379" y="433"/>
                </a:lnTo>
                <a:lnTo>
                  <a:pt x="373" y="432"/>
                </a:lnTo>
                <a:lnTo>
                  <a:pt x="368" y="433"/>
                </a:lnTo>
                <a:lnTo>
                  <a:pt x="362" y="435"/>
                </a:lnTo>
                <a:lnTo>
                  <a:pt x="359" y="438"/>
                </a:lnTo>
                <a:lnTo>
                  <a:pt x="355" y="439"/>
                </a:lnTo>
                <a:lnTo>
                  <a:pt x="353" y="441"/>
                </a:lnTo>
                <a:lnTo>
                  <a:pt x="344" y="450"/>
                </a:lnTo>
                <a:lnTo>
                  <a:pt x="342" y="454"/>
                </a:lnTo>
                <a:lnTo>
                  <a:pt x="341" y="455"/>
                </a:lnTo>
                <a:lnTo>
                  <a:pt x="338" y="458"/>
                </a:lnTo>
                <a:lnTo>
                  <a:pt x="338" y="460"/>
                </a:lnTo>
                <a:lnTo>
                  <a:pt x="337" y="464"/>
                </a:lnTo>
                <a:lnTo>
                  <a:pt x="336" y="468"/>
                </a:lnTo>
                <a:lnTo>
                  <a:pt x="336" y="471"/>
                </a:lnTo>
                <a:lnTo>
                  <a:pt x="335" y="473"/>
                </a:lnTo>
                <a:lnTo>
                  <a:pt x="334" y="478"/>
                </a:lnTo>
                <a:lnTo>
                  <a:pt x="334" y="479"/>
                </a:lnTo>
                <a:lnTo>
                  <a:pt x="334" y="481"/>
                </a:lnTo>
                <a:lnTo>
                  <a:pt x="333" y="482"/>
                </a:lnTo>
                <a:lnTo>
                  <a:pt x="329" y="483"/>
                </a:lnTo>
                <a:lnTo>
                  <a:pt x="327" y="484"/>
                </a:lnTo>
                <a:lnTo>
                  <a:pt x="323" y="486"/>
                </a:lnTo>
                <a:lnTo>
                  <a:pt x="321" y="486"/>
                </a:lnTo>
                <a:lnTo>
                  <a:pt x="312" y="484"/>
                </a:lnTo>
                <a:lnTo>
                  <a:pt x="309" y="484"/>
                </a:lnTo>
                <a:lnTo>
                  <a:pt x="306" y="483"/>
                </a:lnTo>
                <a:lnTo>
                  <a:pt x="304" y="483"/>
                </a:lnTo>
                <a:lnTo>
                  <a:pt x="301" y="484"/>
                </a:lnTo>
                <a:lnTo>
                  <a:pt x="298" y="486"/>
                </a:lnTo>
                <a:lnTo>
                  <a:pt x="296" y="486"/>
                </a:lnTo>
                <a:lnTo>
                  <a:pt x="294" y="486"/>
                </a:lnTo>
                <a:lnTo>
                  <a:pt x="291" y="486"/>
                </a:lnTo>
                <a:lnTo>
                  <a:pt x="290" y="484"/>
                </a:lnTo>
                <a:lnTo>
                  <a:pt x="288" y="482"/>
                </a:lnTo>
                <a:lnTo>
                  <a:pt x="287" y="480"/>
                </a:lnTo>
                <a:lnTo>
                  <a:pt x="286" y="479"/>
                </a:lnTo>
                <a:lnTo>
                  <a:pt x="283" y="478"/>
                </a:lnTo>
                <a:lnTo>
                  <a:pt x="282" y="478"/>
                </a:lnTo>
                <a:lnTo>
                  <a:pt x="280" y="476"/>
                </a:lnTo>
                <a:lnTo>
                  <a:pt x="278" y="476"/>
                </a:lnTo>
                <a:lnTo>
                  <a:pt x="275" y="478"/>
                </a:lnTo>
                <a:lnTo>
                  <a:pt x="273" y="478"/>
                </a:lnTo>
                <a:lnTo>
                  <a:pt x="272" y="478"/>
                </a:lnTo>
                <a:lnTo>
                  <a:pt x="270" y="478"/>
                </a:lnTo>
                <a:lnTo>
                  <a:pt x="266" y="480"/>
                </a:lnTo>
                <a:lnTo>
                  <a:pt x="264" y="482"/>
                </a:lnTo>
                <a:lnTo>
                  <a:pt x="259" y="486"/>
                </a:lnTo>
                <a:lnTo>
                  <a:pt x="257" y="486"/>
                </a:lnTo>
                <a:lnTo>
                  <a:pt x="255" y="486"/>
                </a:lnTo>
                <a:lnTo>
                  <a:pt x="253" y="484"/>
                </a:lnTo>
                <a:lnTo>
                  <a:pt x="248" y="486"/>
                </a:lnTo>
                <a:lnTo>
                  <a:pt x="245" y="486"/>
                </a:lnTo>
                <a:lnTo>
                  <a:pt x="242" y="487"/>
                </a:lnTo>
                <a:lnTo>
                  <a:pt x="241" y="489"/>
                </a:lnTo>
                <a:lnTo>
                  <a:pt x="240" y="490"/>
                </a:lnTo>
                <a:lnTo>
                  <a:pt x="238" y="495"/>
                </a:lnTo>
                <a:lnTo>
                  <a:pt x="237" y="497"/>
                </a:lnTo>
                <a:lnTo>
                  <a:pt x="237" y="499"/>
                </a:lnTo>
                <a:lnTo>
                  <a:pt x="234" y="502"/>
                </a:lnTo>
                <a:lnTo>
                  <a:pt x="232" y="503"/>
                </a:lnTo>
                <a:lnTo>
                  <a:pt x="230" y="504"/>
                </a:lnTo>
                <a:lnTo>
                  <a:pt x="227" y="504"/>
                </a:lnTo>
                <a:lnTo>
                  <a:pt x="226" y="503"/>
                </a:lnTo>
                <a:lnTo>
                  <a:pt x="225" y="502"/>
                </a:lnTo>
                <a:lnTo>
                  <a:pt x="224" y="499"/>
                </a:lnTo>
                <a:lnTo>
                  <a:pt x="223" y="497"/>
                </a:lnTo>
                <a:lnTo>
                  <a:pt x="222" y="495"/>
                </a:lnTo>
                <a:lnTo>
                  <a:pt x="221" y="491"/>
                </a:lnTo>
                <a:lnTo>
                  <a:pt x="219" y="489"/>
                </a:lnTo>
                <a:lnTo>
                  <a:pt x="219" y="487"/>
                </a:lnTo>
                <a:lnTo>
                  <a:pt x="217" y="484"/>
                </a:lnTo>
                <a:lnTo>
                  <a:pt x="216" y="483"/>
                </a:lnTo>
                <a:lnTo>
                  <a:pt x="214" y="482"/>
                </a:lnTo>
                <a:lnTo>
                  <a:pt x="213" y="481"/>
                </a:lnTo>
                <a:lnTo>
                  <a:pt x="208" y="482"/>
                </a:lnTo>
                <a:lnTo>
                  <a:pt x="203" y="482"/>
                </a:lnTo>
                <a:lnTo>
                  <a:pt x="201" y="483"/>
                </a:lnTo>
                <a:lnTo>
                  <a:pt x="185" y="486"/>
                </a:lnTo>
                <a:lnTo>
                  <a:pt x="182" y="487"/>
                </a:lnTo>
                <a:lnTo>
                  <a:pt x="179" y="487"/>
                </a:lnTo>
                <a:lnTo>
                  <a:pt x="176" y="490"/>
                </a:lnTo>
                <a:lnTo>
                  <a:pt x="174" y="492"/>
                </a:lnTo>
                <a:lnTo>
                  <a:pt x="173" y="495"/>
                </a:lnTo>
                <a:lnTo>
                  <a:pt x="169" y="502"/>
                </a:lnTo>
                <a:lnTo>
                  <a:pt x="167" y="507"/>
                </a:lnTo>
                <a:lnTo>
                  <a:pt x="166" y="511"/>
                </a:lnTo>
                <a:lnTo>
                  <a:pt x="165" y="516"/>
                </a:lnTo>
                <a:lnTo>
                  <a:pt x="163" y="526"/>
                </a:lnTo>
                <a:lnTo>
                  <a:pt x="163" y="531"/>
                </a:lnTo>
                <a:lnTo>
                  <a:pt x="163" y="532"/>
                </a:lnTo>
                <a:lnTo>
                  <a:pt x="163" y="534"/>
                </a:lnTo>
                <a:lnTo>
                  <a:pt x="161" y="535"/>
                </a:lnTo>
                <a:lnTo>
                  <a:pt x="160" y="536"/>
                </a:lnTo>
                <a:lnTo>
                  <a:pt x="155" y="535"/>
                </a:lnTo>
                <a:lnTo>
                  <a:pt x="153" y="534"/>
                </a:lnTo>
                <a:lnTo>
                  <a:pt x="149" y="534"/>
                </a:lnTo>
                <a:lnTo>
                  <a:pt x="144" y="534"/>
                </a:lnTo>
                <a:lnTo>
                  <a:pt x="139" y="534"/>
                </a:lnTo>
                <a:lnTo>
                  <a:pt x="136" y="535"/>
                </a:lnTo>
                <a:lnTo>
                  <a:pt x="133" y="534"/>
                </a:lnTo>
                <a:lnTo>
                  <a:pt x="129" y="534"/>
                </a:lnTo>
                <a:lnTo>
                  <a:pt x="126" y="534"/>
                </a:lnTo>
                <a:lnTo>
                  <a:pt x="122" y="535"/>
                </a:lnTo>
                <a:lnTo>
                  <a:pt x="119" y="535"/>
                </a:lnTo>
                <a:lnTo>
                  <a:pt x="115" y="535"/>
                </a:lnTo>
                <a:lnTo>
                  <a:pt x="112" y="535"/>
                </a:lnTo>
                <a:lnTo>
                  <a:pt x="109" y="535"/>
                </a:lnTo>
                <a:lnTo>
                  <a:pt x="106" y="534"/>
                </a:lnTo>
                <a:lnTo>
                  <a:pt x="104" y="532"/>
                </a:lnTo>
                <a:lnTo>
                  <a:pt x="102" y="532"/>
                </a:lnTo>
                <a:lnTo>
                  <a:pt x="99" y="531"/>
                </a:lnTo>
                <a:lnTo>
                  <a:pt x="97" y="531"/>
                </a:lnTo>
                <a:lnTo>
                  <a:pt x="96" y="532"/>
                </a:lnTo>
                <a:lnTo>
                  <a:pt x="93" y="532"/>
                </a:lnTo>
                <a:lnTo>
                  <a:pt x="91" y="532"/>
                </a:lnTo>
                <a:lnTo>
                  <a:pt x="87" y="531"/>
                </a:lnTo>
                <a:lnTo>
                  <a:pt x="87" y="529"/>
                </a:lnTo>
                <a:lnTo>
                  <a:pt x="86" y="528"/>
                </a:lnTo>
                <a:lnTo>
                  <a:pt x="85" y="527"/>
                </a:lnTo>
                <a:lnTo>
                  <a:pt x="85" y="523"/>
                </a:lnTo>
                <a:lnTo>
                  <a:pt x="83" y="522"/>
                </a:lnTo>
                <a:lnTo>
                  <a:pt x="83" y="520"/>
                </a:lnTo>
                <a:lnTo>
                  <a:pt x="82" y="518"/>
                </a:lnTo>
                <a:lnTo>
                  <a:pt x="82" y="516"/>
                </a:lnTo>
                <a:lnTo>
                  <a:pt x="82" y="515"/>
                </a:lnTo>
                <a:lnTo>
                  <a:pt x="81" y="513"/>
                </a:lnTo>
                <a:lnTo>
                  <a:pt x="80" y="511"/>
                </a:lnTo>
                <a:lnTo>
                  <a:pt x="79" y="508"/>
                </a:lnTo>
                <a:lnTo>
                  <a:pt x="77" y="507"/>
                </a:lnTo>
                <a:lnTo>
                  <a:pt x="73" y="507"/>
                </a:lnTo>
                <a:lnTo>
                  <a:pt x="71" y="507"/>
                </a:lnTo>
                <a:lnTo>
                  <a:pt x="69" y="510"/>
                </a:lnTo>
                <a:lnTo>
                  <a:pt x="65" y="511"/>
                </a:lnTo>
                <a:lnTo>
                  <a:pt x="63" y="512"/>
                </a:lnTo>
                <a:lnTo>
                  <a:pt x="61" y="514"/>
                </a:lnTo>
                <a:lnTo>
                  <a:pt x="59" y="514"/>
                </a:lnTo>
                <a:lnTo>
                  <a:pt x="55" y="518"/>
                </a:lnTo>
                <a:lnTo>
                  <a:pt x="55" y="521"/>
                </a:lnTo>
                <a:lnTo>
                  <a:pt x="55" y="524"/>
                </a:lnTo>
                <a:lnTo>
                  <a:pt x="54" y="526"/>
                </a:lnTo>
                <a:lnTo>
                  <a:pt x="53" y="528"/>
                </a:lnTo>
                <a:lnTo>
                  <a:pt x="50" y="528"/>
                </a:lnTo>
                <a:lnTo>
                  <a:pt x="47" y="529"/>
                </a:lnTo>
                <a:lnTo>
                  <a:pt x="41" y="531"/>
                </a:lnTo>
                <a:lnTo>
                  <a:pt x="37" y="534"/>
                </a:lnTo>
                <a:lnTo>
                  <a:pt x="35" y="535"/>
                </a:lnTo>
                <a:lnTo>
                  <a:pt x="29" y="539"/>
                </a:lnTo>
                <a:lnTo>
                  <a:pt x="26" y="543"/>
                </a:lnTo>
                <a:lnTo>
                  <a:pt x="24" y="547"/>
                </a:lnTo>
                <a:lnTo>
                  <a:pt x="19" y="548"/>
                </a:lnTo>
                <a:lnTo>
                  <a:pt x="15" y="551"/>
                </a:lnTo>
                <a:lnTo>
                  <a:pt x="14" y="552"/>
                </a:lnTo>
                <a:lnTo>
                  <a:pt x="13" y="552"/>
                </a:lnTo>
                <a:lnTo>
                  <a:pt x="11" y="553"/>
                </a:lnTo>
                <a:lnTo>
                  <a:pt x="10" y="554"/>
                </a:lnTo>
                <a:lnTo>
                  <a:pt x="10" y="556"/>
                </a:lnTo>
                <a:lnTo>
                  <a:pt x="9" y="559"/>
                </a:lnTo>
                <a:lnTo>
                  <a:pt x="8" y="560"/>
                </a:lnTo>
                <a:lnTo>
                  <a:pt x="7" y="561"/>
                </a:lnTo>
                <a:lnTo>
                  <a:pt x="3" y="562"/>
                </a:lnTo>
                <a:lnTo>
                  <a:pt x="2" y="562"/>
                </a:lnTo>
                <a:lnTo>
                  <a:pt x="0" y="564"/>
                </a:lnTo>
                <a:lnTo>
                  <a:pt x="0" y="568"/>
                </a:lnTo>
                <a:close/>
              </a:path>
            </a:pathLst>
          </a:custGeom>
          <a:solidFill>
            <a:srgbClr val="00FFFF"/>
          </a:solidFill>
          <a:ln w="9525" cap="flat" cmpd="sng">
            <a:solidFill>
              <a:schemeClr val="tx1"/>
            </a:solidFill>
            <a:prstDash val="solid"/>
            <a:round/>
            <a:headEnd type="none" w="med" len="med"/>
            <a:tailEnd type="none" w="med" len="med"/>
          </a:ln>
          <a:effectLst/>
          <a:extLst/>
        </p:spPr>
        <p:txBody>
          <a:bodyPr wrap="none"/>
          <a:lstStyle/>
          <a:p>
            <a:pPr eaLnBrk="1" hangingPunct="1">
              <a:defRPr/>
            </a:pPr>
            <a:endParaRPr lang="en-GB" sz="1176" dirty="0">
              <a:latin typeface="Arial" pitchFamily="34" charset="0"/>
              <a:cs typeface="Arial" pitchFamily="34" charset="0"/>
            </a:endParaRPr>
          </a:p>
        </p:txBody>
      </p:sp>
      <p:sp>
        <p:nvSpPr>
          <p:cNvPr id="75" name="GA">
            <a:extLst>
              <a:ext uri="{FF2B5EF4-FFF2-40B4-BE49-F238E27FC236}"/>
            </a:extLst>
          </p:cNvPr>
          <p:cNvSpPr>
            <a:spLocks/>
          </p:cNvSpPr>
          <p:nvPr/>
        </p:nvSpPr>
        <p:spPr bwMode="auto">
          <a:xfrm>
            <a:off x="3162300" y="4989513"/>
            <a:ext cx="153988" cy="204787"/>
          </a:xfrm>
          <a:custGeom>
            <a:avLst/>
            <a:gdLst>
              <a:gd name="T0" fmla="*/ 4 w 173"/>
              <a:gd name="T1" fmla="*/ 39 h 244"/>
              <a:gd name="T2" fmla="*/ 6 w 173"/>
              <a:gd name="T3" fmla="*/ 42 h 244"/>
              <a:gd name="T4" fmla="*/ 8 w 173"/>
              <a:gd name="T5" fmla="*/ 52 h 244"/>
              <a:gd name="T6" fmla="*/ 14 w 173"/>
              <a:gd name="T7" fmla="*/ 66 h 244"/>
              <a:gd name="T8" fmla="*/ 17 w 173"/>
              <a:gd name="T9" fmla="*/ 84 h 244"/>
              <a:gd name="T10" fmla="*/ 27 w 173"/>
              <a:gd name="T11" fmla="*/ 85 h 244"/>
              <a:gd name="T12" fmla="*/ 30 w 173"/>
              <a:gd name="T13" fmla="*/ 90 h 244"/>
              <a:gd name="T14" fmla="*/ 35 w 173"/>
              <a:gd name="T15" fmla="*/ 96 h 244"/>
              <a:gd name="T16" fmla="*/ 46 w 173"/>
              <a:gd name="T17" fmla="*/ 103 h 244"/>
              <a:gd name="T18" fmla="*/ 54 w 173"/>
              <a:gd name="T19" fmla="*/ 110 h 244"/>
              <a:gd name="T20" fmla="*/ 53 w 173"/>
              <a:gd name="T21" fmla="*/ 114 h 244"/>
              <a:gd name="T22" fmla="*/ 37 w 173"/>
              <a:gd name="T23" fmla="*/ 111 h 244"/>
              <a:gd name="T24" fmla="*/ 24 w 173"/>
              <a:gd name="T25" fmla="*/ 109 h 244"/>
              <a:gd name="T26" fmla="*/ 34 w 173"/>
              <a:gd name="T27" fmla="*/ 119 h 244"/>
              <a:gd name="T28" fmla="*/ 52 w 173"/>
              <a:gd name="T29" fmla="*/ 124 h 244"/>
              <a:gd name="T30" fmla="*/ 57 w 173"/>
              <a:gd name="T31" fmla="*/ 138 h 244"/>
              <a:gd name="T32" fmla="*/ 62 w 173"/>
              <a:gd name="T33" fmla="*/ 157 h 244"/>
              <a:gd name="T34" fmla="*/ 67 w 173"/>
              <a:gd name="T35" fmla="*/ 175 h 244"/>
              <a:gd name="T36" fmla="*/ 70 w 173"/>
              <a:gd name="T37" fmla="*/ 184 h 244"/>
              <a:gd name="T38" fmla="*/ 62 w 173"/>
              <a:gd name="T39" fmla="*/ 192 h 244"/>
              <a:gd name="T40" fmla="*/ 64 w 173"/>
              <a:gd name="T41" fmla="*/ 200 h 244"/>
              <a:gd name="T42" fmla="*/ 73 w 173"/>
              <a:gd name="T43" fmla="*/ 207 h 244"/>
              <a:gd name="T44" fmla="*/ 80 w 173"/>
              <a:gd name="T45" fmla="*/ 217 h 244"/>
              <a:gd name="T46" fmla="*/ 93 w 173"/>
              <a:gd name="T47" fmla="*/ 224 h 244"/>
              <a:gd name="T48" fmla="*/ 94 w 173"/>
              <a:gd name="T49" fmla="*/ 237 h 244"/>
              <a:gd name="T50" fmla="*/ 104 w 173"/>
              <a:gd name="T51" fmla="*/ 242 h 244"/>
              <a:gd name="T52" fmla="*/ 123 w 173"/>
              <a:gd name="T53" fmla="*/ 242 h 244"/>
              <a:gd name="T54" fmla="*/ 128 w 173"/>
              <a:gd name="T55" fmla="*/ 229 h 244"/>
              <a:gd name="T56" fmla="*/ 137 w 173"/>
              <a:gd name="T57" fmla="*/ 239 h 244"/>
              <a:gd name="T58" fmla="*/ 147 w 173"/>
              <a:gd name="T59" fmla="*/ 231 h 244"/>
              <a:gd name="T60" fmla="*/ 160 w 173"/>
              <a:gd name="T61" fmla="*/ 218 h 244"/>
              <a:gd name="T62" fmla="*/ 164 w 173"/>
              <a:gd name="T63" fmla="*/ 202 h 244"/>
              <a:gd name="T64" fmla="*/ 161 w 173"/>
              <a:gd name="T65" fmla="*/ 189 h 244"/>
              <a:gd name="T66" fmla="*/ 163 w 173"/>
              <a:gd name="T67" fmla="*/ 178 h 244"/>
              <a:gd name="T68" fmla="*/ 166 w 173"/>
              <a:gd name="T69" fmla="*/ 164 h 244"/>
              <a:gd name="T70" fmla="*/ 155 w 173"/>
              <a:gd name="T71" fmla="*/ 157 h 244"/>
              <a:gd name="T72" fmla="*/ 154 w 173"/>
              <a:gd name="T73" fmla="*/ 145 h 244"/>
              <a:gd name="T74" fmla="*/ 166 w 173"/>
              <a:gd name="T75" fmla="*/ 142 h 244"/>
              <a:gd name="T76" fmla="*/ 172 w 173"/>
              <a:gd name="T77" fmla="*/ 134 h 244"/>
              <a:gd name="T78" fmla="*/ 166 w 173"/>
              <a:gd name="T79" fmla="*/ 120 h 244"/>
              <a:gd name="T80" fmla="*/ 156 w 173"/>
              <a:gd name="T81" fmla="*/ 109 h 244"/>
              <a:gd name="T82" fmla="*/ 156 w 173"/>
              <a:gd name="T83" fmla="*/ 96 h 244"/>
              <a:gd name="T84" fmla="*/ 156 w 173"/>
              <a:gd name="T85" fmla="*/ 80 h 244"/>
              <a:gd name="T86" fmla="*/ 155 w 173"/>
              <a:gd name="T87" fmla="*/ 69 h 244"/>
              <a:gd name="T88" fmla="*/ 150 w 173"/>
              <a:gd name="T89" fmla="*/ 58 h 244"/>
              <a:gd name="T90" fmla="*/ 153 w 173"/>
              <a:gd name="T91" fmla="*/ 46 h 244"/>
              <a:gd name="T92" fmla="*/ 146 w 173"/>
              <a:gd name="T93" fmla="*/ 38 h 244"/>
              <a:gd name="T94" fmla="*/ 134 w 173"/>
              <a:gd name="T95" fmla="*/ 37 h 244"/>
              <a:gd name="T96" fmla="*/ 125 w 173"/>
              <a:gd name="T97" fmla="*/ 33 h 244"/>
              <a:gd name="T98" fmla="*/ 115 w 173"/>
              <a:gd name="T99" fmla="*/ 41 h 244"/>
              <a:gd name="T100" fmla="*/ 101 w 173"/>
              <a:gd name="T101" fmla="*/ 46 h 244"/>
              <a:gd name="T102" fmla="*/ 89 w 173"/>
              <a:gd name="T103" fmla="*/ 49 h 244"/>
              <a:gd name="T104" fmla="*/ 77 w 173"/>
              <a:gd name="T105" fmla="*/ 45 h 244"/>
              <a:gd name="T106" fmla="*/ 74 w 173"/>
              <a:gd name="T107" fmla="*/ 34 h 244"/>
              <a:gd name="T108" fmla="*/ 69 w 173"/>
              <a:gd name="T109" fmla="*/ 22 h 244"/>
              <a:gd name="T110" fmla="*/ 57 w 173"/>
              <a:gd name="T111" fmla="*/ 14 h 244"/>
              <a:gd name="T112" fmla="*/ 51 w 173"/>
              <a:gd name="T113" fmla="*/ 7 h 244"/>
              <a:gd name="T114" fmla="*/ 44 w 173"/>
              <a:gd name="T115" fmla="*/ 0 h 244"/>
              <a:gd name="T116" fmla="*/ 38 w 173"/>
              <a:gd name="T117" fmla="*/ 7 h 244"/>
              <a:gd name="T118" fmla="*/ 26 w 173"/>
              <a:gd name="T119" fmla="*/ 14 h 244"/>
              <a:gd name="T120" fmla="*/ 17 w 173"/>
              <a:gd name="T121" fmla="*/ 20 h 244"/>
              <a:gd name="T122" fmla="*/ 8 w 173"/>
              <a:gd name="T123" fmla="*/ 2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3" h="244">
                <a:moveTo>
                  <a:pt x="0" y="23"/>
                </a:moveTo>
                <a:lnTo>
                  <a:pt x="1" y="24"/>
                </a:lnTo>
                <a:lnTo>
                  <a:pt x="1" y="26"/>
                </a:lnTo>
                <a:lnTo>
                  <a:pt x="2" y="28"/>
                </a:lnTo>
                <a:lnTo>
                  <a:pt x="3" y="30"/>
                </a:lnTo>
                <a:lnTo>
                  <a:pt x="3" y="33"/>
                </a:lnTo>
                <a:lnTo>
                  <a:pt x="4" y="34"/>
                </a:lnTo>
                <a:lnTo>
                  <a:pt x="4" y="37"/>
                </a:lnTo>
                <a:lnTo>
                  <a:pt x="4" y="39"/>
                </a:lnTo>
                <a:lnTo>
                  <a:pt x="4" y="40"/>
                </a:lnTo>
                <a:lnTo>
                  <a:pt x="4" y="42"/>
                </a:lnTo>
                <a:lnTo>
                  <a:pt x="4" y="44"/>
                </a:lnTo>
                <a:lnTo>
                  <a:pt x="4" y="47"/>
                </a:lnTo>
                <a:lnTo>
                  <a:pt x="5" y="47"/>
                </a:lnTo>
                <a:lnTo>
                  <a:pt x="5" y="46"/>
                </a:lnTo>
                <a:lnTo>
                  <a:pt x="5" y="45"/>
                </a:lnTo>
                <a:lnTo>
                  <a:pt x="5" y="44"/>
                </a:lnTo>
                <a:lnTo>
                  <a:pt x="6" y="42"/>
                </a:lnTo>
                <a:lnTo>
                  <a:pt x="8" y="41"/>
                </a:lnTo>
                <a:lnTo>
                  <a:pt x="9" y="42"/>
                </a:lnTo>
                <a:lnTo>
                  <a:pt x="10" y="44"/>
                </a:lnTo>
                <a:lnTo>
                  <a:pt x="10" y="45"/>
                </a:lnTo>
                <a:lnTo>
                  <a:pt x="11" y="46"/>
                </a:lnTo>
                <a:lnTo>
                  <a:pt x="10" y="47"/>
                </a:lnTo>
                <a:lnTo>
                  <a:pt x="10" y="49"/>
                </a:lnTo>
                <a:lnTo>
                  <a:pt x="9" y="50"/>
                </a:lnTo>
                <a:lnTo>
                  <a:pt x="8" y="52"/>
                </a:lnTo>
                <a:lnTo>
                  <a:pt x="8" y="54"/>
                </a:lnTo>
                <a:lnTo>
                  <a:pt x="8" y="55"/>
                </a:lnTo>
                <a:lnTo>
                  <a:pt x="9" y="56"/>
                </a:lnTo>
                <a:lnTo>
                  <a:pt x="10" y="58"/>
                </a:lnTo>
                <a:lnTo>
                  <a:pt x="10" y="60"/>
                </a:lnTo>
                <a:lnTo>
                  <a:pt x="11" y="62"/>
                </a:lnTo>
                <a:lnTo>
                  <a:pt x="13" y="63"/>
                </a:lnTo>
                <a:lnTo>
                  <a:pt x="13" y="65"/>
                </a:lnTo>
                <a:lnTo>
                  <a:pt x="14" y="66"/>
                </a:lnTo>
                <a:lnTo>
                  <a:pt x="16" y="71"/>
                </a:lnTo>
                <a:lnTo>
                  <a:pt x="16" y="74"/>
                </a:lnTo>
                <a:lnTo>
                  <a:pt x="17" y="76"/>
                </a:lnTo>
                <a:lnTo>
                  <a:pt x="17" y="77"/>
                </a:lnTo>
                <a:lnTo>
                  <a:pt x="17" y="78"/>
                </a:lnTo>
                <a:lnTo>
                  <a:pt x="17" y="80"/>
                </a:lnTo>
                <a:lnTo>
                  <a:pt x="17" y="81"/>
                </a:lnTo>
                <a:lnTo>
                  <a:pt x="17" y="82"/>
                </a:lnTo>
                <a:lnTo>
                  <a:pt x="17" y="84"/>
                </a:lnTo>
                <a:lnTo>
                  <a:pt x="18" y="85"/>
                </a:lnTo>
                <a:lnTo>
                  <a:pt x="18" y="86"/>
                </a:lnTo>
                <a:lnTo>
                  <a:pt x="19" y="86"/>
                </a:lnTo>
                <a:lnTo>
                  <a:pt x="20" y="86"/>
                </a:lnTo>
                <a:lnTo>
                  <a:pt x="21" y="85"/>
                </a:lnTo>
                <a:lnTo>
                  <a:pt x="22" y="85"/>
                </a:lnTo>
                <a:lnTo>
                  <a:pt x="25" y="85"/>
                </a:lnTo>
                <a:lnTo>
                  <a:pt x="26" y="85"/>
                </a:lnTo>
                <a:lnTo>
                  <a:pt x="27" y="85"/>
                </a:lnTo>
                <a:lnTo>
                  <a:pt x="27" y="84"/>
                </a:lnTo>
                <a:lnTo>
                  <a:pt x="28" y="84"/>
                </a:lnTo>
                <a:lnTo>
                  <a:pt x="30" y="84"/>
                </a:lnTo>
                <a:lnTo>
                  <a:pt x="32" y="84"/>
                </a:lnTo>
                <a:lnTo>
                  <a:pt x="33" y="85"/>
                </a:lnTo>
                <a:lnTo>
                  <a:pt x="33" y="87"/>
                </a:lnTo>
                <a:lnTo>
                  <a:pt x="32" y="88"/>
                </a:lnTo>
                <a:lnTo>
                  <a:pt x="30" y="89"/>
                </a:lnTo>
                <a:lnTo>
                  <a:pt x="30" y="90"/>
                </a:lnTo>
                <a:lnTo>
                  <a:pt x="29" y="90"/>
                </a:lnTo>
                <a:lnTo>
                  <a:pt x="28" y="90"/>
                </a:lnTo>
                <a:lnTo>
                  <a:pt x="27" y="93"/>
                </a:lnTo>
                <a:lnTo>
                  <a:pt x="27" y="94"/>
                </a:lnTo>
                <a:lnTo>
                  <a:pt x="28" y="95"/>
                </a:lnTo>
                <a:lnTo>
                  <a:pt x="29" y="95"/>
                </a:lnTo>
                <a:lnTo>
                  <a:pt x="32" y="95"/>
                </a:lnTo>
                <a:lnTo>
                  <a:pt x="34" y="96"/>
                </a:lnTo>
                <a:lnTo>
                  <a:pt x="35" y="96"/>
                </a:lnTo>
                <a:lnTo>
                  <a:pt x="36" y="97"/>
                </a:lnTo>
                <a:lnTo>
                  <a:pt x="37" y="98"/>
                </a:lnTo>
                <a:lnTo>
                  <a:pt x="40" y="100"/>
                </a:lnTo>
                <a:lnTo>
                  <a:pt x="41" y="101"/>
                </a:lnTo>
                <a:lnTo>
                  <a:pt x="42" y="102"/>
                </a:lnTo>
                <a:lnTo>
                  <a:pt x="43" y="102"/>
                </a:lnTo>
                <a:lnTo>
                  <a:pt x="44" y="103"/>
                </a:lnTo>
                <a:lnTo>
                  <a:pt x="45" y="103"/>
                </a:lnTo>
                <a:lnTo>
                  <a:pt x="46" y="103"/>
                </a:lnTo>
                <a:lnTo>
                  <a:pt x="48" y="104"/>
                </a:lnTo>
                <a:lnTo>
                  <a:pt x="48" y="105"/>
                </a:lnTo>
                <a:lnTo>
                  <a:pt x="49" y="105"/>
                </a:lnTo>
                <a:lnTo>
                  <a:pt x="50" y="106"/>
                </a:lnTo>
                <a:lnTo>
                  <a:pt x="51" y="106"/>
                </a:lnTo>
                <a:lnTo>
                  <a:pt x="52" y="108"/>
                </a:lnTo>
                <a:lnTo>
                  <a:pt x="52" y="109"/>
                </a:lnTo>
                <a:lnTo>
                  <a:pt x="53" y="109"/>
                </a:lnTo>
                <a:lnTo>
                  <a:pt x="54" y="110"/>
                </a:lnTo>
                <a:lnTo>
                  <a:pt x="56" y="111"/>
                </a:lnTo>
                <a:lnTo>
                  <a:pt x="57" y="112"/>
                </a:lnTo>
                <a:lnTo>
                  <a:pt x="58" y="112"/>
                </a:lnTo>
                <a:lnTo>
                  <a:pt x="60" y="113"/>
                </a:lnTo>
                <a:lnTo>
                  <a:pt x="59" y="114"/>
                </a:lnTo>
                <a:lnTo>
                  <a:pt x="57" y="114"/>
                </a:lnTo>
                <a:lnTo>
                  <a:pt x="56" y="113"/>
                </a:lnTo>
                <a:lnTo>
                  <a:pt x="54" y="113"/>
                </a:lnTo>
                <a:lnTo>
                  <a:pt x="53" y="114"/>
                </a:lnTo>
                <a:lnTo>
                  <a:pt x="51" y="113"/>
                </a:lnTo>
                <a:lnTo>
                  <a:pt x="50" y="113"/>
                </a:lnTo>
                <a:lnTo>
                  <a:pt x="49" y="113"/>
                </a:lnTo>
                <a:lnTo>
                  <a:pt x="46" y="113"/>
                </a:lnTo>
                <a:lnTo>
                  <a:pt x="45" y="113"/>
                </a:lnTo>
                <a:lnTo>
                  <a:pt x="44" y="112"/>
                </a:lnTo>
                <a:lnTo>
                  <a:pt x="42" y="111"/>
                </a:lnTo>
                <a:lnTo>
                  <a:pt x="40" y="111"/>
                </a:lnTo>
                <a:lnTo>
                  <a:pt x="37" y="111"/>
                </a:lnTo>
                <a:lnTo>
                  <a:pt x="36" y="111"/>
                </a:lnTo>
                <a:lnTo>
                  <a:pt x="34" y="110"/>
                </a:lnTo>
                <a:lnTo>
                  <a:pt x="30" y="110"/>
                </a:lnTo>
                <a:lnTo>
                  <a:pt x="29" y="109"/>
                </a:lnTo>
                <a:lnTo>
                  <a:pt x="28" y="109"/>
                </a:lnTo>
                <a:lnTo>
                  <a:pt x="27" y="108"/>
                </a:lnTo>
                <a:lnTo>
                  <a:pt x="26" y="108"/>
                </a:lnTo>
                <a:lnTo>
                  <a:pt x="25" y="108"/>
                </a:lnTo>
                <a:lnTo>
                  <a:pt x="24" y="109"/>
                </a:lnTo>
                <a:lnTo>
                  <a:pt x="24" y="110"/>
                </a:lnTo>
                <a:lnTo>
                  <a:pt x="25" y="111"/>
                </a:lnTo>
                <a:lnTo>
                  <a:pt x="25" y="112"/>
                </a:lnTo>
                <a:lnTo>
                  <a:pt x="26" y="114"/>
                </a:lnTo>
                <a:lnTo>
                  <a:pt x="28" y="114"/>
                </a:lnTo>
                <a:lnTo>
                  <a:pt x="29" y="116"/>
                </a:lnTo>
                <a:lnTo>
                  <a:pt x="30" y="117"/>
                </a:lnTo>
                <a:lnTo>
                  <a:pt x="33" y="118"/>
                </a:lnTo>
                <a:lnTo>
                  <a:pt x="34" y="119"/>
                </a:lnTo>
                <a:lnTo>
                  <a:pt x="36" y="119"/>
                </a:lnTo>
                <a:lnTo>
                  <a:pt x="38" y="118"/>
                </a:lnTo>
                <a:lnTo>
                  <a:pt x="41" y="119"/>
                </a:lnTo>
                <a:lnTo>
                  <a:pt x="43" y="119"/>
                </a:lnTo>
                <a:lnTo>
                  <a:pt x="44" y="119"/>
                </a:lnTo>
                <a:lnTo>
                  <a:pt x="48" y="120"/>
                </a:lnTo>
                <a:lnTo>
                  <a:pt x="50" y="121"/>
                </a:lnTo>
                <a:lnTo>
                  <a:pt x="51" y="122"/>
                </a:lnTo>
                <a:lnTo>
                  <a:pt x="52" y="124"/>
                </a:lnTo>
                <a:lnTo>
                  <a:pt x="52" y="126"/>
                </a:lnTo>
                <a:lnTo>
                  <a:pt x="52" y="127"/>
                </a:lnTo>
                <a:lnTo>
                  <a:pt x="53" y="128"/>
                </a:lnTo>
                <a:lnTo>
                  <a:pt x="54" y="130"/>
                </a:lnTo>
                <a:lnTo>
                  <a:pt x="54" y="133"/>
                </a:lnTo>
                <a:lnTo>
                  <a:pt x="56" y="134"/>
                </a:lnTo>
                <a:lnTo>
                  <a:pt x="56" y="135"/>
                </a:lnTo>
                <a:lnTo>
                  <a:pt x="57" y="137"/>
                </a:lnTo>
                <a:lnTo>
                  <a:pt x="57" y="138"/>
                </a:lnTo>
                <a:lnTo>
                  <a:pt x="58" y="141"/>
                </a:lnTo>
                <a:lnTo>
                  <a:pt x="60" y="144"/>
                </a:lnTo>
                <a:lnTo>
                  <a:pt x="60" y="146"/>
                </a:lnTo>
                <a:lnTo>
                  <a:pt x="60" y="149"/>
                </a:lnTo>
                <a:lnTo>
                  <a:pt x="60" y="150"/>
                </a:lnTo>
                <a:lnTo>
                  <a:pt x="60" y="152"/>
                </a:lnTo>
                <a:lnTo>
                  <a:pt x="61" y="153"/>
                </a:lnTo>
                <a:lnTo>
                  <a:pt x="62" y="156"/>
                </a:lnTo>
                <a:lnTo>
                  <a:pt x="62" y="157"/>
                </a:lnTo>
                <a:lnTo>
                  <a:pt x="64" y="159"/>
                </a:lnTo>
                <a:lnTo>
                  <a:pt x="64" y="162"/>
                </a:lnTo>
                <a:lnTo>
                  <a:pt x="65" y="164"/>
                </a:lnTo>
                <a:lnTo>
                  <a:pt x="65" y="166"/>
                </a:lnTo>
                <a:lnTo>
                  <a:pt x="65" y="167"/>
                </a:lnTo>
                <a:lnTo>
                  <a:pt x="65" y="168"/>
                </a:lnTo>
                <a:lnTo>
                  <a:pt x="65" y="169"/>
                </a:lnTo>
                <a:lnTo>
                  <a:pt x="65" y="172"/>
                </a:lnTo>
                <a:lnTo>
                  <a:pt x="67" y="175"/>
                </a:lnTo>
                <a:lnTo>
                  <a:pt x="67" y="176"/>
                </a:lnTo>
                <a:lnTo>
                  <a:pt x="67" y="177"/>
                </a:lnTo>
                <a:lnTo>
                  <a:pt x="67" y="178"/>
                </a:lnTo>
                <a:lnTo>
                  <a:pt x="68" y="178"/>
                </a:lnTo>
                <a:lnTo>
                  <a:pt x="69" y="178"/>
                </a:lnTo>
                <a:lnTo>
                  <a:pt x="69" y="180"/>
                </a:lnTo>
                <a:lnTo>
                  <a:pt x="70" y="181"/>
                </a:lnTo>
                <a:lnTo>
                  <a:pt x="72" y="182"/>
                </a:lnTo>
                <a:lnTo>
                  <a:pt x="70" y="184"/>
                </a:lnTo>
                <a:lnTo>
                  <a:pt x="69" y="185"/>
                </a:lnTo>
                <a:lnTo>
                  <a:pt x="68" y="186"/>
                </a:lnTo>
                <a:lnTo>
                  <a:pt x="67" y="189"/>
                </a:lnTo>
                <a:lnTo>
                  <a:pt x="67" y="190"/>
                </a:lnTo>
                <a:lnTo>
                  <a:pt x="67" y="192"/>
                </a:lnTo>
                <a:lnTo>
                  <a:pt x="66" y="192"/>
                </a:lnTo>
                <a:lnTo>
                  <a:pt x="65" y="192"/>
                </a:lnTo>
                <a:lnTo>
                  <a:pt x="64" y="192"/>
                </a:lnTo>
                <a:lnTo>
                  <a:pt x="62" y="192"/>
                </a:lnTo>
                <a:lnTo>
                  <a:pt x="61" y="192"/>
                </a:lnTo>
                <a:lnTo>
                  <a:pt x="61" y="193"/>
                </a:lnTo>
                <a:lnTo>
                  <a:pt x="60" y="193"/>
                </a:lnTo>
                <a:lnTo>
                  <a:pt x="60" y="194"/>
                </a:lnTo>
                <a:lnTo>
                  <a:pt x="60" y="196"/>
                </a:lnTo>
                <a:lnTo>
                  <a:pt x="60" y="197"/>
                </a:lnTo>
                <a:lnTo>
                  <a:pt x="60" y="198"/>
                </a:lnTo>
                <a:lnTo>
                  <a:pt x="62" y="199"/>
                </a:lnTo>
                <a:lnTo>
                  <a:pt x="64" y="200"/>
                </a:lnTo>
                <a:lnTo>
                  <a:pt x="65" y="201"/>
                </a:lnTo>
                <a:lnTo>
                  <a:pt x="66" y="202"/>
                </a:lnTo>
                <a:lnTo>
                  <a:pt x="67" y="204"/>
                </a:lnTo>
                <a:lnTo>
                  <a:pt x="68" y="204"/>
                </a:lnTo>
                <a:lnTo>
                  <a:pt x="68" y="205"/>
                </a:lnTo>
                <a:lnTo>
                  <a:pt x="69" y="206"/>
                </a:lnTo>
                <a:lnTo>
                  <a:pt x="70" y="206"/>
                </a:lnTo>
                <a:lnTo>
                  <a:pt x="72" y="206"/>
                </a:lnTo>
                <a:lnTo>
                  <a:pt x="73" y="207"/>
                </a:lnTo>
                <a:lnTo>
                  <a:pt x="74" y="209"/>
                </a:lnTo>
                <a:lnTo>
                  <a:pt x="74" y="210"/>
                </a:lnTo>
                <a:lnTo>
                  <a:pt x="75" y="210"/>
                </a:lnTo>
                <a:lnTo>
                  <a:pt x="75" y="212"/>
                </a:lnTo>
                <a:lnTo>
                  <a:pt x="76" y="213"/>
                </a:lnTo>
                <a:lnTo>
                  <a:pt x="76" y="214"/>
                </a:lnTo>
                <a:lnTo>
                  <a:pt x="77" y="216"/>
                </a:lnTo>
                <a:lnTo>
                  <a:pt x="78" y="216"/>
                </a:lnTo>
                <a:lnTo>
                  <a:pt x="80" y="217"/>
                </a:lnTo>
                <a:lnTo>
                  <a:pt x="81" y="218"/>
                </a:lnTo>
                <a:lnTo>
                  <a:pt x="83" y="220"/>
                </a:lnTo>
                <a:lnTo>
                  <a:pt x="84" y="220"/>
                </a:lnTo>
                <a:lnTo>
                  <a:pt x="85" y="220"/>
                </a:lnTo>
                <a:lnTo>
                  <a:pt x="86" y="220"/>
                </a:lnTo>
                <a:lnTo>
                  <a:pt x="89" y="221"/>
                </a:lnTo>
                <a:lnTo>
                  <a:pt x="91" y="222"/>
                </a:lnTo>
                <a:lnTo>
                  <a:pt x="92" y="223"/>
                </a:lnTo>
                <a:lnTo>
                  <a:pt x="93" y="224"/>
                </a:lnTo>
                <a:lnTo>
                  <a:pt x="93" y="225"/>
                </a:lnTo>
                <a:lnTo>
                  <a:pt x="94" y="226"/>
                </a:lnTo>
                <a:lnTo>
                  <a:pt x="96" y="229"/>
                </a:lnTo>
                <a:lnTo>
                  <a:pt x="96" y="230"/>
                </a:lnTo>
                <a:lnTo>
                  <a:pt x="97" y="232"/>
                </a:lnTo>
                <a:lnTo>
                  <a:pt x="96" y="233"/>
                </a:lnTo>
                <a:lnTo>
                  <a:pt x="96" y="234"/>
                </a:lnTo>
                <a:lnTo>
                  <a:pt x="94" y="236"/>
                </a:lnTo>
                <a:lnTo>
                  <a:pt x="94" y="237"/>
                </a:lnTo>
                <a:lnTo>
                  <a:pt x="94" y="239"/>
                </a:lnTo>
                <a:lnTo>
                  <a:pt x="94" y="241"/>
                </a:lnTo>
                <a:lnTo>
                  <a:pt x="96" y="242"/>
                </a:lnTo>
                <a:lnTo>
                  <a:pt x="97" y="244"/>
                </a:lnTo>
                <a:lnTo>
                  <a:pt x="99" y="244"/>
                </a:lnTo>
                <a:lnTo>
                  <a:pt x="101" y="244"/>
                </a:lnTo>
                <a:lnTo>
                  <a:pt x="102" y="244"/>
                </a:lnTo>
                <a:lnTo>
                  <a:pt x="104" y="244"/>
                </a:lnTo>
                <a:lnTo>
                  <a:pt x="104" y="242"/>
                </a:lnTo>
                <a:lnTo>
                  <a:pt x="105" y="242"/>
                </a:lnTo>
                <a:lnTo>
                  <a:pt x="106" y="242"/>
                </a:lnTo>
                <a:lnTo>
                  <a:pt x="115" y="242"/>
                </a:lnTo>
                <a:lnTo>
                  <a:pt x="116" y="242"/>
                </a:lnTo>
                <a:lnTo>
                  <a:pt x="117" y="242"/>
                </a:lnTo>
                <a:lnTo>
                  <a:pt x="120" y="244"/>
                </a:lnTo>
                <a:lnTo>
                  <a:pt x="121" y="244"/>
                </a:lnTo>
                <a:lnTo>
                  <a:pt x="123" y="244"/>
                </a:lnTo>
                <a:lnTo>
                  <a:pt x="123" y="242"/>
                </a:lnTo>
                <a:lnTo>
                  <a:pt x="124" y="241"/>
                </a:lnTo>
                <a:lnTo>
                  <a:pt x="124" y="240"/>
                </a:lnTo>
                <a:lnTo>
                  <a:pt x="124" y="239"/>
                </a:lnTo>
                <a:lnTo>
                  <a:pt x="124" y="237"/>
                </a:lnTo>
                <a:lnTo>
                  <a:pt x="124" y="236"/>
                </a:lnTo>
                <a:lnTo>
                  <a:pt x="125" y="234"/>
                </a:lnTo>
                <a:lnTo>
                  <a:pt x="125" y="233"/>
                </a:lnTo>
                <a:lnTo>
                  <a:pt x="125" y="232"/>
                </a:lnTo>
                <a:lnTo>
                  <a:pt x="128" y="229"/>
                </a:lnTo>
                <a:lnTo>
                  <a:pt x="129" y="229"/>
                </a:lnTo>
                <a:lnTo>
                  <a:pt x="131" y="230"/>
                </a:lnTo>
                <a:lnTo>
                  <a:pt x="132" y="231"/>
                </a:lnTo>
                <a:lnTo>
                  <a:pt x="133" y="232"/>
                </a:lnTo>
                <a:lnTo>
                  <a:pt x="134" y="233"/>
                </a:lnTo>
                <a:lnTo>
                  <a:pt x="136" y="236"/>
                </a:lnTo>
                <a:lnTo>
                  <a:pt x="136" y="237"/>
                </a:lnTo>
                <a:lnTo>
                  <a:pt x="137" y="238"/>
                </a:lnTo>
                <a:lnTo>
                  <a:pt x="137" y="239"/>
                </a:lnTo>
                <a:lnTo>
                  <a:pt x="138" y="239"/>
                </a:lnTo>
                <a:lnTo>
                  <a:pt x="139" y="240"/>
                </a:lnTo>
                <a:lnTo>
                  <a:pt x="140" y="239"/>
                </a:lnTo>
                <a:lnTo>
                  <a:pt x="141" y="239"/>
                </a:lnTo>
                <a:lnTo>
                  <a:pt x="142" y="238"/>
                </a:lnTo>
                <a:lnTo>
                  <a:pt x="142" y="237"/>
                </a:lnTo>
                <a:lnTo>
                  <a:pt x="144" y="234"/>
                </a:lnTo>
                <a:lnTo>
                  <a:pt x="145" y="233"/>
                </a:lnTo>
                <a:lnTo>
                  <a:pt x="147" y="231"/>
                </a:lnTo>
                <a:lnTo>
                  <a:pt x="148" y="230"/>
                </a:lnTo>
                <a:lnTo>
                  <a:pt x="149" y="230"/>
                </a:lnTo>
                <a:lnTo>
                  <a:pt x="152" y="226"/>
                </a:lnTo>
                <a:lnTo>
                  <a:pt x="154" y="225"/>
                </a:lnTo>
                <a:lnTo>
                  <a:pt x="156" y="223"/>
                </a:lnTo>
                <a:lnTo>
                  <a:pt x="157" y="222"/>
                </a:lnTo>
                <a:lnTo>
                  <a:pt x="158" y="221"/>
                </a:lnTo>
                <a:lnTo>
                  <a:pt x="160" y="220"/>
                </a:lnTo>
                <a:lnTo>
                  <a:pt x="160" y="218"/>
                </a:lnTo>
                <a:lnTo>
                  <a:pt x="161" y="216"/>
                </a:lnTo>
                <a:lnTo>
                  <a:pt x="161" y="214"/>
                </a:lnTo>
                <a:lnTo>
                  <a:pt x="161" y="212"/>
                </a:lnTo>
                <a:lnTo>
                  <a:pt x="161" y="210"/>
                </a:lnTo>
                <a:lnTo>
                  <a:pt x="162" y="208"/>
                </a:lnTo>
                <a:lnTo>
                  <a:pt x="163" y="207"/>
                </a:lnTo>
                <a:lnTo>
                  <a:pt x="163" y="206"/>
                </a:lnTo>
                <a:lnTo>
                  <a:pt x="164" y="205"/>
                </a:lnTo>
                <a:lnTo>
                  <a:pt x="164" y="202"/>
                </a:lnTo>
                <a:lnTo>
                  <a:pt x="164" y="200"/>
                </a:lnTo>
                <a:lnTo>
                  <a:pt x="163" y="198"/>
                </a:lnTo>
                <a:lnTo>
                  <a:pt x="163" y="197"/>
                </a:lnTo>
                <a:lnTo>
                  <a:pt x="163" y="196"/>
                </a:lnTo>
                <a:lnTo>
                  <a:pt x="162" y="194"/>
                </a:lnTo>
                <a:lnTo>
                  <a:pt x="162" y="192"/>
                </a:lnTo>
                <a:lnTo>
                  <a:pt x="161" y="191"/>
                </a:lnTo>
                <a:lnTo>
                  <a:pt x="161" y="190"/>
                </a:lnTo>
                <a:lnTo>
                  <a:pt x="161" y="189"/>
                </a:lnTo>
                <a:lnTo>
                  <a:pt x="160" y="188"/>
                </a:lnTo>
                <a:lnTo>
                  <a:pt x="160" y="185"/>
                </a:lnTo>
                <a:lnTo>
                  <a:pt x="160" y="183"/>
                </a:lnTo>
                <a:lnTo>
                  <a:pt x="161" y="183"/>
                </a:lnTo>
                <a:lnTo>
                  <a:pt x="161" y="182"/>
                </a:lnTo>
                <a:lnTo>
                  <a:pt x="162" y="181"/>
                </a:lnTo>
                <a:lnTo>
                  <a:pt x="162" y="180"/>
                </a:lnTo>
                <a:lnTo>
                  <a:pt x="163" y="180"/>
                </a:lnTo>
                <a:lnTo>
                  <a:pt x="163" y="178"/>
                </a:lnTo>
                <a:lnTo>
                  <a:pt x="163" y="177"/>
                </a:lnTo>
                <a:lnTo>
                  <a:pt x="164" y="176"/>
                </a:lnTo>
                <a:lnTo>
                  <a:pt x="164" y="175"/>
                </a:lnTo>
                <a:lnTo>
                  <a:pt x="168" y="173"/>
                </a:lnTo>
                <a:lnTo>
                  <a:pt x="168" y="170"/>
                </a:lnTo>
                <a:lnTo>
                  <a:pt x="168" y="169"/>
                </a:lnTo>
                <a:lnTo>
                  <a:pt x="168" y="167"/>
                </a:lnTo>
                <a:lnTo>
                  <a:pt x="166" y="165"/>
                </a:lnTo>
                <a:lnTo>
                  <a:pt x="166" y="164"/>
                </a:lnTo>
                <a:lnTo>
                  <a:pt x="165" y="164"/>
                </a:lnTo>
                <a:lnTo>
                  <a:pt x="164" y="162"/>
                </a:lnTo>
                <a:lnTo>
                  <a:pt x="163" y="162"/>
                </a:lnTo>
                <a:lnTo>
                  <a:pt x="161" y="160"/>
                </a:lnTo>
                <a:lnTo>
                  <a:pt x="160" y="160"/>
                </a:lnTo>
                <a:lnTo>
                  <a:pt x="158" y="159"/>
                </a:lnTo>
                <a:lnTo>
                  <a:pt x="157" y="159"/>
                </a:lnTo>
                <a:lnTo>
                  <a:pt x="155" y="158"/>
                </a:lnTo>
                <a:lnTo>
                  <a:pt x="155" y="157"/>
                </a:lnTo>
                <a:lnTo>
                  <a:pt x="154" y="157"/>
                </a:lnTo>
                <a:lnTo>
                  <a:pt x="153" y="157"/>
                </a:lnTo>
                <a:lnTo>
                  <a:pt x="152" y="154"/>
                </a:lnTo>
                <a:lnTo>
                  <a:pt x="150" y="153"/>
                </a:lnTo>
                <a:lnTo>
                  <a:pt x="150" y="151"/>
                </a:lnTo>
                <a:lnTo>
                  <a:pt x="150" y="150"/>
                </a:lnTo>
                <a:lnTo>
                  <a:pt x="150" y="149"/>
                </a:lnTo>
                <a:lnTo>
                  <a:pt x="153" y="146"/>
                </a:lnTo>
                <a:lnTo>
                  <a:pt x="154" y="145"/>
                </a:lnTo>
                <a:lnTo>
                  <a:pt x="155" y="144"/>
                </a:lnTo>
                <a:lnTo>
                  <a:pt x="157" y="144"/>
                </a:lnTo>
                <a:lnTo>
                  <a:pt x="158" y="144"/>
                </a:lnTo>
                <a:lnTo>
                  <a:pt x="161" y="144"/>
                </a:lnTo>
                <a:lnTo>
                  <a:pt x="162" y="143"/>
                </a:lnTo>
                <a:lnTo>
                  <a:pt x="163" y="142"/>
                </a:lnTo>
                <a:lnTo>
                  <a:pt x="164" y="142"/>
                </a:lnTo>
                <a:lnTo>
                  <a:pt x="165" y="142"/>
                </a:lnTo>
                <a:lnTo>
                  <a:pt x="166" y="142"/>
                </a:lnTo>
                <a:lnTo>
                  <a:pt x="169" y="142"/>
                </a:lnTo>
                <a:lnTo>
                  <a:pt x="170" y="141"/>
                </a:lnTo>
                <a:lnTo>
                  <a:pt x="171" y="141"/>
                </a:lnTo>
                <a:lnTo>
                  <a:pt x="172" y="140"/>
                </a:lnTo>
                <a:lnTo>
                  <a:pt x="173" y="138"/>
                </a:lnTo>
                <a:lnTo>
                  <a:pt x="173" y="137"/>
                </a:lnTo>
                <a:lnTo>
                  <a:pt x="173" y="136"/>
                </a:lnTo>
                <a:lnTo>
                  <a:pt x="172" y="135"/>
                </a:lnTo>
                <a:lnTo>
                  <a:pt x="172" y="134"/>
                </a:lnTo>
                <a:lnTo>
                  <a:pt x="172" y="133"/>
                </a:lnTo>
                <a:lnTo>
                  <a:pt x="171" y="130"/>
                </a:lnTo>
                <a:lnTo>
                  <a:pt x="170" y="129"/>
                </a:lnTo>
                <a:lnTo>
                  <a:pt x="170" y="128"/>
                </a:lnTo>
                <a:lnTo>
                  <a:pt x="169" y="126"/>
                </a:lnTo>
                <a:lnTo>
                  <a:pt x="169" y="125"/>
                </a:lnTo>
                <a:lnTo>
                  <a:pt x="168" y="124"/>
                </a:lnTo>
                <a:lnTo>
                  <a:pt x="168" y="121"/>
                </a:lnTo>
                <a:lnTo>
                  <a:pt x="166" y="120"/>
                </a:lnTo>
                <a:lnTo>
                  <a:pt x="165" y="119"/>
                </a:lnTo>
                <a:lnTo>
                  <a:pt x="164" y="118"/>
                </a:lnTo>
                <a:lnTo>
                  <a:pt x="163" y="118"/>
                </a:lnTo>
                <a:lnTo>
                  <a:pt x="162" y="117"/>
                </a:lnTo>
                <a:lnTo>
                  <a:pt x="162" y="116"/>
                </a:lnTo>
                <a:lnTo>
                  <a:pt x="160" y="114"/>
                </a:lnTo>
                <a:lnTo>
                  <a:pt x="158" y="113"/>
                </a:lnTo>
                <a:lnTo>
                  <a:pt x="157" y="111"/>
                </a:lnTo>
                <a:lnTo>
                  <a:pt x="156" y="109"/>
                </a:lnTo>
                <a:lnTo>
                  <a:pt x="155" y="106"/>
                </a:lnTo>
                <a:lnTo>
                  <a:pt x="155" y="105"/>
                </a:lnTo>
                <a:lnTo>
                  <a:pt x="155" y="103"/>
                </a:lnTo>
                <a:lnTo>
                  <a:pt x="155" y="102"/>
                </a:lnTo>
                <a:lnTo>
                  <a:pt x="156" y="101"/>
                </a:lnTo>
                <a:lnTo>
                  <a:pt x="156" y="100"/>
                </a:lnTo>
                <a:lnTo>
                  <a:pt x="156" y="98"/>
                </a:lnTo>
                <a:lnTo>
                  <a:pt x="156" y="97"/>
                </a:lnTo>
                <a:lnTo>
                  <a:pt x="156" y="96"/>
                </a:lnTo>
                <a:lnTo>
                  <a:pt x="155" y="93"/>
                </a:lnTo>
                <a:lnTo>
                  <a:pt x="154" y="92"/>
                </a:lnTo>
                <a:lnTo>
                  <a:pt x="154" y="89"/>
                </a:lnTo>
                <a:lnTo>
                  <a:pt x="154" y="88"/>
                </a:lnTo>
                <a:lnTo>
                  <a:pt x="154" y="87"/>
                </a:lnTo>
                <a:lnTo>
                  <a:pt x="154" y="86"/>
                </a:lnTo>
                <a:lnTo>
                  <a:pt x="154" y="84"/>
                </a:lnTo>
                <a:lnTo>
                  <a:pt x="154" y="82"/>
                </a:lnTo>
                <a:lnTo>
                  <a:pt x="156" y="80"/>
                </a:lnTo>
                <a:lnTo>
                  <a:pt x="156" y="79"/>
                </a:lnTo>
                <a:lnTo>
                  <a:pt x="157" y="79"/>
                </a:lnTo>
                <a:lnTo>
                  <a:pt x="158" y="78"/>
                </a:lnTo>
                <a:lnTo>
                  <a:pt x="158" y="76"/>
                </a:lnTo>
                <a:lnTo>
                  <a:pt x="158" y="74"/>
                </a:lnTo>
                <a:lnTo>
                  <a:pt x="157" y="73"/>
                </a:lnTo>
                <a:lnTo>
                  <a:pt x="156" y="71"/>
                </a:lnTo>
                <a:lnTo>
                  <a:pt x="156" y="70"/>
                </a:lnTo>
                <a:lnTo>
                  <a:pt x="155" y="69"/>
                </a:lnTo>
                <a:lnTo>
                  <a:pt x="154" y="68"/>
                </a:lnTo>
                <a:lnTo>
                  <a:pt x="154" y="66"/>
                </a:lnTo>
                <a:lnTo>
                  <a:pt x="153" y="65"/>
                </a:lnTo>
                <a:lnTo>
                  <a:pt x="152" y="63"/>
                </a:lnTo>
                <a:lnTo>
                  <a:pt x="152" y="62"/>
                </a:lnTo>
                <a:lnTo>
                  <a:pt x="152" y="61"/>
                </a:lnTo>
                <a:lnTo>
                  <a:pt x="150" y="61"/>
                </a:lnTo>
                <a:lnTo>
                  <a:pt x="150" y="60"/>
                </a:lnTo>
                <a:lnTo>
                  <a:pt x="150" y="58"/>
                </a:lnTo>
                <a:lnTo>
                  <a:pt x="150" y="56"/>
                </a:lnTo>
                <a:lnTo>
                  <a:pt x="150" y="55"/>
                </a:lnTo>
                <a:lnTo>
                  <a:pt x="152" y="53"/>
                </a:lnTo>
                <a:lnTo>
                  <a:pt x="152" y="52"/>
                </a:lnTo>
                <a:lnTo>
                  <a:pt x="152" y="50"/>
                </a:lnTo>
                <a:lnTo>
                  <a:pt x="153" y="49"/>
                </a:lnTo>
                <a:lnTo>
                  <a:pt x="153" y="48"/>
                </a:lnTo>
                <a:lnTo>
                  <a:pt x="153" y="47"/>
                </a:lnTo>
                <a:lnTo>
                  <a:pt x="153" y="46"/>
                </a:lnTo>
                <a:lnTo>
                  <a:pt x="153" y="45"/>
                </a:lnTo>
                <a:lnTo>
                  <a:pt x="152" y="44"/>
                </a:lnTo>
                <a:lnTo>
                  <a:pt x="152" y="41"/>
                </a:lnTo>
                <a:lnTo>
                  <a:pt x="152" y="40"/>
                </a:lnTo>
                <a:lnTo>
                  <a:pt x="150" y="39"/>
                </a:lnTo>
                <a:lnTo>
                  <a:pt x="149" y="39"/>
                </a:lnTo>
                <a:lnTo>
                  <a:pt x="148" y="38"/>
                </a:lnTo>
                <a:lnTo>
                  <a:pt x="147" y="38"/>
                </a:lnTo>
                <a:lnTo>
                  <a:pt x="146" y="38"/>
                </a:lnTo>
                <a:lnTo>
                  <a:pt x="145" y="38"/>
                </a:lnTo>
                <a:lnTo>
                  <a:pt x="142" y="38"/>
                </a:lnTo>
                <a:lnTo>
                  <a:pt x="141" y="38"/>
                </a:lnTo>
                <a:lnTo>
                  <a:pt x="140" y="39"/>
                </a:lnTo>
                <a:lnTo>
                  <a:pt x="139" y="39"/>
                </a:lnTo>
                <a:lnTo>
                  <a:pt x="138" y="38"/>
                </a:lnTo>
                <a:lnTo>
                  <a:pt x="137" y="38"/>
                </a:lnTo>
                <a:lnTo>
                  <a:pt x="136" y="38"/>
                </a:lnTo>
                <a:lnTo>
                  <a:pt x="134" y="37"/>
                </a:lnTo>
                <a:lnTo>
                  <a:pt x="133" y="36"/>
                </a:lnTo>
                <a:lnTo>
                  <a:pt x="133" y="34"/>
                </a:lnTo>
                <a:lnTo>
                  <a:pt x="132" y="34"/>
                </a:lnTo>
                <a:lnTo>
                  <a:pt x="131" y="33"/>
                </a:lnTo>
                <a:lnTo>
                  <a:pt x="130" y="33"/>
                </a:lnTo>
                <a:lnTo>
                  <a:pt x="129" y="33"/>
                </a:lnTo>
                <a:lnTo>
                  <a:pt x="128" y="33"/>
                </a:lnTo>
                <a:lnTo>
                  <a:pt x="126" y="33"/>
                </a:lnTo>
                <a:lnTo>
                  <a:pt x="125" y="33"/>
                </a:lnTo>
                <a:lnTo>
                  <a:pt x="123" y="33"/>
                </a:lnTo>
                <a:lnTo>
                  <a:pt x="122" y="33"/>
                </a:lnTo>
                <a:lnTo>
                  <a:pt x="121" y="34"/>
                </a:lnTo>
                <a:lnTo>
                  <a:pt x="120" y="36"/>
                </a:lnTo>
                <a:lnTo>
                  <a:pt x="120" y="37"/>
                </a:lnTo>
                <a:lnTo>
                  <a:pt x="118" y="37"/>
                </a:lnTo>
                <a:lnTo>
                  <a:pt x="117" y="39"/>
                </a:lnTo>
                <a:lnTo>
                  <a:pt x="116" y="41"/>
                </a:lnTo>
                <a:lnTo>
                  <a:pt x="115" y="41"/>
                </a:lnTo>
                <a:lnTo>
                  <a:pt x="114" y="41"/>
                </a:lnTo>
                <a:lnTo>
                  <a:pt x="113" y="41"/>
                </a:lnTo>
                <a:lnTo>
                  <a:pt x="112" y="40"/>
                </a:lnTo>
                <a:lnTo>
                  <a:pt x="110" y="40"/>
                </a:lnTo>
                <a:lnTo>
                  <a:pt x="109" y="42"/>
                </a:lnTo>
                <a:lnTo>
                  <a:pt x="108" y="44"/>
                </a:lnTo>
                <a:lnTo>
                  <a:pt x="107" y="44"/>
                </a:lnTo>
                <a:lnTo>
                  <a:pt x="104" y="45"/>
                </a:lnTo>
                <a:lnTo>
                  <a:pt x="101" y="46"/>
                </a:lnTo>
                <a:lnTo>
                  <a:pt x="100" y="46"/>
                </a:lnTo>
                <a:lnTo>
                  <a:pt x="99" y="47"/>
                </a:lnTo>
                <a:lnTo>
                  <a:pt x="98" y="47"/>
                </a:lnTo>
                <a:lnTo>
                  <a:pt x="97" y="48"/>
                </a:lnTo>
                <a:lnTo>
                  <a:pt x="94" y="49"/>
                </a:lnTo>
                <a:lnTo>
                  <a:pt x="92" y="49"/>
                </a:lnTo>
                <a:lnTo>
                  <a:pt x="91" y="49"/>
                </a:lnTo>
                <a:lnTo>
                  <a:pt x="90" y="49"/>
                </a:lnTo>
                <a:lnTo>
                  <a:pt x="89" y="49"/>
                </a:lnTo>
                <a:lnTo>
                  <a:pt x="88" y="49"/>
                </a:lnTo>
                <a:lnTo>
                  <a:pt x="85" y="49"/>
                </a:lnTo>
                <a:lnTo>
                  <a:pt x="83" y="49"/>
                </a:lnTo>
                <a:lnTo>
                  <a:pt x="82" y="48"/>
                </a:lnTo>
                <a:lnTo>
                  <a:pt x="81" y="48"/>
                </a:lnTo>
                <a:lnTo>
                  <a:pt x="80" y="48"/>
                </a:lnTo>
                <a:lnTo>
                  <a:pt x="80" y="46"/>
                </a:lnTo>
                <a:lnTo>
                  <a:pt x="78" y="45"/>
                </a:lnTo>
                <a:lnTo>
                  <a:pt x="77" y="45"/>
                </a:lnTo>
                <a:lnTo>
                  <a:pt x="77" y="44"/>
                </a:lnTo>
                <a:lnTo>
                  <a:pt x="77" y="42"/>
                </a:lnTo>
                <a:lnTo>
                  <a:pt x="76" y="41"/>
                </a:lnTo>
                <a:lnTo>
                  <a:pt x="76" y="40"/>
                </a:lnTo>
                <a:lnTo>
                  <a:pt x="75" y="40"/>
                </a:lnTo>
                <a:lnTo>
                  <a:pt x="75" y="38"/>
                </a:lnTo>
                <a:lnTo>
                  <a:pt x="75" y="36"/>
                </a:lnTo>
                <a:lnTo>
                  <a:pt x="75" y="34"/>
                </a:lnTo>
                <a:lnTo>
                  <a:pt x="74" y="34"/>
                </a:lnTo>
                <a:lnTo>
                  <a:pt x="74" y="32"/>
                </a:lnTo>
                <a:lnTo>
                  <a:pt x="74" y="31"/>
                </a:lnTo>
                <a:lnTo>
                  <a:pt x="74" y="29"/>
                </a:lnTo>
                <a:lnTo>
                  <a:pt x="74" y="28"/>
                </a:lnTo>
                <a:lnTo>
                  <a:pt x="73" y="26"/>
                </a:lnTo>
                <a:lnTo>
                  <a:pt x="73" y="25"/>
                </a:lnTo>
                <a:lnTo>
                  <a:pt x="72" y="24"/>
                </a:lnTo>
                <a:lnTo>
                  <a:pt x="70" y="24"/>
                </a:lnTo>
                <a:lnTo>
                  <a:pt x="69" y="22"/>
                </a:lnTo>
                <a:lnTo>
                  <a:pt x="68" y="21"/>
                </a:lnTo>
                <a:lnTo>
                  <a:pt x="68" y="20"/>
                </a:lnTo>
                <a:lnTo>
                  <a:pt x="67" y="18"/>
                </a:lnTo>
                <a:lnTo>
                  <a:pt x="66" y="17"/>
                </a:lnTo>
                <a:lnTo>
                  <a:pt x="65" y="15"/>
                </a:lnTo>
                <a:lnTo>
                  <a:pt x="61" y="15"/>
                </a:lnTo>
                <a:lnTo>
                  <a:pt x="60" y="15"/>
                </a:lnTo>
                <a:lnTo>
                  <a:pt x="59" y="15"/>
                </a:lnTo>
                <a:lnTo>
                  <a:pt x="57" y="14"/>
                </a:lnTo>
                <a:lnTo>
                  <a:pt x="57" y="13"/>
                </a:lnTo>
                <a:lnTo>
                  <a:pt x="56" y="12"/>
                </a:lnTo>
                <a:lnTo>
                  <a:pt x="54" y="12"/>
                </a:lnTo>
                <a:lnTo>
                  <a:pt x="54" y="10"/>
                </a:lnTo>
                <a:lnTo>
                  <a:pt x="53" y="9"/>
                </a:lnTo>
                <a:lnTo>
                  <a:pt x="53" y="8"/>
                </a:lnTo>
                <a:lnTo>
                  <a:pt x="52" y="8"/>
                </a:lnTo>
                <a:lnTo>
                  <a:pt x="52" y="7"/>
                </a:lnTo>
                <a:lnTo>
                  <a:pt x="51" y="7"/>
                </a:lnTo>
                <a:lnTo>
                  <a:pt x="50" y="6"/>
                </a:lnTo>
                <a:lnTo>
                  <a:pt x="50" y="5"/>
                </a:lnTo>
                <a:lnTo>
                  <a:pt x="49" y="5"/>
                </a:lnTo>
                <a:lnTo>
                  <a:pt x="49" y="4"/>
                </a:lnTo>
                <a:lnTo>
                  <a:pt x="48" y="2"/>
                </a:lnTo>
                <a:lnTo>
                  <a:pt x="48" y="1"/>
                </a:lnTo>
                <a:lnTo>
                  <a:pt x="46" y="0"/>
                </a:lnTo>
                <a:lnTo>
                  <a:pt x="45" y="0"/>
                </a:lnTo>
                <a:lnTo>
                  <a:pt x="44" y="0"/>
                </a:lnTo>
                <a:lnTo>
                  <a:pt x="43" y="0"/>
                </a:lnTo>
                <a:lnTo>
                  <a:pt x="42" y="0"/>
                </a:lnTo>
                <a:lnTo>
                  <a:pt x="41" y="1"/>
                </a:lnTo>
                <a:lnTo>
                  <a:pt x="41" y="2"/>
                </a:lnTo>
                <a:lnTo>
                  <a:pt x="41" y="4"/>
                </a:lnTo>
                <a:lnTo>
                  <a:pt x="40" y="4"/>
                </a:lnTo>
                <a:lnTo>
                  <a:pt x="40" y="5"/>
                </a:lnTo>
                <a:lnTo>
                  <a:pt x="40" y="6"/>
                </a:lnTo>
                <a:lnTo>
                  <a:pt x="38" y="7"/>
                </a:lnTo>
                <a:lnTo>
                  <a:pt x="37" y="9"/>
                </a:lnTo>
                <a:lnTo>
                  <a:pt x="37" y="10"/>
                </a:lnTo>
                <a:lnTo>
                  <a:pt x="35" y="10"/>
                </a:lnTo>
                <a:lnTo>
                  <a:pt x="34" y="12"/>
                </a:lnTo>
                <a:lnTo>
                  <a:pt x="33" y="13"/>
                </a:lnTo>
                <a:lnTo>
                  <a:pt x="30" y="13"/>
                </a:lnTo>
                <a:lnTo>
                  <a:pt x="29" y="14"/>
                </a:lnTo>
                <a:lnTo>
                  <a:pt x="28" y="14"/>
                </a:lnTo>
                <a:lnTo>
                  <a:pt x="26" y="14"/>
                </a:lnTo>
                <a:lnTo>
                  <a:pt x="25" y="15"/>
                </a:lnTo>
                <a:lnTo>
                  <a:pt x="24" y="16"/>
                </a:lnTo>
                <a:lnTo>
                  <a:pt x="22" y="16"/>
                </a:lnTo>
                <a:lnTo>
                  <a:pt x="22" y="17"/>
                </a:lnTo>
                <a:lnTo>
                  <a:pt x="21" y="17"/>
                </a:lnTo>
                <a:lnTo>
                  <a:pt x="20" y="18"/>
                </a:lnTo>
                <a:lnTo>
                  <a:pt x="19" y="20"/>
                </a:lnTo>
                <a:lnTo>
                  <a:pt x="18" y="20"/>
                </a:lnTo>
                <a:lnTo>
                  <a:pt x="17" y="20"/>
                </a:lnTo>
                <a:lnTo>
                  <a:pt x="16" y="20"/>
                </a:lnTo>
                <a:lnTo>
                  <a:pt x="14" y="20"/>
                </a:lnTo>
                <a:lnTo>
                  <a:pt x="14" y="18"/>
                </a:lnTo>
                <a:lnTo>
                  <a:pt x="13" y="18"/>
                </a:lnTo>
                <a:lnTo>
                  <a:pt x="12" y="20"/>
                </a:lnTo>
                <a:lnTo>
                  <a:pt x="11" y="20"/>
                </a:lnTo>
                <a:lnTo>
                  <a:pt x="10" y="20"/>
                </a:lnTo>
                <a:lnTo>
                  <a:pt x="9" y="20"/>
                </a:lnTo>
                <a:lnTo>
                  <a:pt x="8" y="21"/>
                </a:lnTo>
                <a:lnTo>
                  <a:pt x="6" y="22"/>
                </a:lnTo>
                <a:lnTo>
                  <a:pt x="5" y="22"/>
                </a:lnTo>
                <a:lnTo>
                  <a:pt x="4" y="23"/>
                </a:lnTo>
                <a:lnTo>
                  <a:pt x="3" y="23"/>
                </a:lnTo>
                <a:lnTo>
                  <a:pt x="2" y="23"/>
                </a:lnTo>
                <a:lnTo>
                  <a:pt x="1" y="23"/>
                </a:lnTo>
                <a:lnTo>
                  <a:pt x="0" y="23"/>
                </a:lnTo>
                <a:close/>
              </a:path>
            </a:pathLst>
          </a:custGeom>
          <a:solidFill>
            <a:schemeClr val="bg1"/>
          </a:solidFill>
          <a:ln w="9525" cap="flat" cmpd="sng">
            <a:solidFill>
              <a:schemeClr val="tx1"/>
            </a:solidFill>
            <a:prstDash val="solid"/>
            <a:round/>
            <a:headEnd type="none" w="med" len="med"/>
            <a:tailEnd type="none" w="med" len="med"/>
          </a:ln>
          <a:effectLst/>
          <a:extLst/>
        </p:spPr>
        <p:txBody>
          <a:bodyPr wrap="none"/>
          <a:lstStyle/>
          <a:p>
            <a:pPr eaLnBrk="1" hangingPunct="1">
              <a:defRPr/>
            </a:pPr>
            <a:endParaRPr lang="en-GB" sz="1176" dirty="0">
              <a:latin typeface="Arial" pitchFamily="34" charset="0"/>
              <a:cs typeface="Arial" pitchFamily="34" charset="0"/>
            </a:endParaRPr>
          </a:p>
        </p:txBody>
      </p:sp>
      <p:sp>
        <p:nvSpPr>
          <p:cNvPr id="76" name="HP">
            <a:extLst>
              <a:ext uri="{FF2B5EF4-FFF2-40B4-BE49-F238E27FC236}"/>
            </a:extLst>
          </p:cNvPr>
          <p:cNvSpPr>
            <a:spLocks/>
          </p:cNvSpPr>
          <p:nvPr/>
        </p:nvSpPr>
        <p:spPr bwMode="auto">
          <a:xfrm>
            <a:off x="3627438" y="941388"/>
            <a:ext cx="815975" cy="666750"/>
          </a:xfrm>
          <a:custGeom>
            <a:avLst/>
            <a:gdLst>
              <a:gd name="T0" fmla="*/ 38 w 930"/>
              <a:gd name="T1" fmla="*/ 341 h 792"/>
              <a:gd name="T2" fmla="*/ 89 w 930"/>
              <a:gd name="T3" fmla="*/ 377 h 792"/>
              <a:gd name="T4" fmla="*/ 100 w 930"/>
              <a:gd name="T5" fmla="*/ 429 h 792"/>
              <a:gd name="T6" fmla="*/ 148 w 930"/>
              <a:gd name="T7" fmla="*/ 516 h 792"/>
              <a:gd name="T8" fmla="*/ 173 w 930"/>
              <a:gd name="T9" fmla="*/ 544 h 792"/>
              <a:gd name="T10" fmla="*/ 210 w 930"/>
              <a:gd name="T11" fmla="*/ 508 h 792"/>
              <a:gd name="T12" fmla="*/ 250 w 930"/>
              <a:gd name="T13" fmla="*/ 564 h 792"/>
              <a:gd name="T14" fmla="*/ 278 w 930"/>
              <a:gd name="T15" fmla="*/ 555 h 792"/>
              <a:gd name="T16" fmla="*/ 279 w 930"/>
              <a:gd name="T17" fmla="*/ 604 h 792"/>
              <a:gd name="T18" fmla="*/ 326 w 930"/>
              <a:gd name="T19" fmla="*/ 666 h 792"/>
              <a:gd name="T20" fmla="*/ 383 w 930"/>
              <a:gd name="T21" fmla="*/ 680 h 792"/>
              <a:gd name="T22" fmla="*/ 418 w 930"/>
              <a:gd name="T23" fmla="*/ 730 h 792"/>
              <a:gd name="T24" fmla="*/ 440 w 930"/>
              <a:gd name="T25" fmla="*/ 767 h 792"/>
              <a:gd name="T26" fmla="*/ 497 w 930"/>
              <a:gd name="T27" fmla="*/ 786 h 792"/>
              <a:gd name="T28" fmla="*/ 549 w 930"/>
              <a:gd name="T29" fmla="*/ 785 h 792"/>
              <a:gd name="T30" fmla="*/ 594 w 930"/>
              <a:gd name="T31" fmla="*/ 745 h 792"/>
              <a:gd name="T32" fmla="*/ 581 w 930"/>
              <a:gd name="T33" fmla="*/ 698 h 792"/>
              <a:gd name="T34" fmla="*/ 600 w 930"/>
              <a:gd name="T35" fmla="*/ 665 h 792"/>
              <a:gd name="T36" fmla="*/ 599 w 930"/>
              <a:gd name="T37" fmla="*/ 637 h 792"/>
              <a:gd name="T38" fmla="*/ 607 w 930"/>
              <a:gd name="T39" fmla="*/ 615 h 792"/>
              <a:gd name="T40" fmla="*/ 666 w 930"/>
              <a:gd name="T41" fmla="*/ 585 h 792"/>
              <a:gd name="T42" fmla="*/ 730 w 930"/>
              <a:gd name="T43" fmla="*/ 559 h 792"/>
              <a:gd name="T44" fmla="*/ 786 w 930"/>
              <a:gd name="T45" fmla="*/ 563 h 792"/>
              <a:gd name="T46" fmla="*/ 833 w 930"/>
              <a:gd name="T47" fmla="*/ 569 h 792"/>
              <a:gd name="T48" fmla="*/ 895 w 930"/>
              <a:gd name="T49" fmla="*/ 600 h 792"/>
              <a:gd name="T50" fmla="*/ 918 w 930"/>
              <a:gd name="T51" fmla="*/ 575 h 792"/>
              <a:gd name="T52" fmla="*/ 890 w 930"/>
              <a:gd name="T53" fmla="*/ 537 h 792"/>
              <a:gd name="T54" fmla="*/ 872 w 930"/>
              <a:gd name="T55" fmla="*/ 498 h 792"/>
              <a:gd name="T56" fmla="*/ 865 w 930"/>
              <a:gd name="T57" fmla="*/ 474 h 792"/>
              <a:gd name="T58" fmla="*/ 871 w 930"/>
              <a:gd name="T59" fmla="*/ 440 h 792"/>
              <a:gd name="T60" fmla="*/ 852 w 930"/>
              <a:gd name="T61" fmla="*/ 403 h 792"/>
              <a:gd name="T62" fmla="*/ 861 w 930"/>
              <a:gd name="T63" fmla="*/ 346 h 792"/>
              <a:gd name="T64" fmla="*/ 821 w 930"/>
              <a:gd name="T65" fmla="*/ 298 h 792"/>
              <a:gd name="T66" fmla="*/ 788 w 930"/>
              <a:gd name="T67" fmla="*/ 259 h 792"/>
              <a:gd name="T68" fmla="*/ 783 w 930"/>
              <a:gd name="T69" fmla="*/ 226 h 792"/>
              <a:gd name="T70" fmla="*/ 750 w 930"/>
              <a:gd name="T71" fmla="*/ 224 h 792"/>
              <a:gd name="T72" fmla="*/ 756 w 930"/>
              <a:gd name="T73" fmla="*/ 186 h 792"/>
              <a:gd name="T74" fmla="*/ 754 w 930"/>
              <a:gd name="T75" fmla="*/ 147 h 792"/>
              <a:gd name="T76" fmla="*/ 703 w 930"/>
              <a:gd name="T77" fmla="*/ 160 h 792"/>
              <a:gd name="T78" fmla="*/ 650 w 930"/>
              <a:gd name="T79" fmla="*/ 170 h 792"/>
              <a:gd name="T80" fmla="*/ 623 w 930"/>
              <a:gd name="T81" fmla="*/ 125 h 792"/>
              <a:gd name="T82" fmla="*/ 600 w 930"/>
              <a:gd name="T83" fmla="*/ 93 h 792"/>
              <a:gd name="T84" fmla="*/ 544 w 930"/>
              <a:gd name="T85" fmla="*/ 89 h 792"/>
              <a:gd name="T86" fmla="*/ 496 w 930"/>
              <a:gd name="T87" fmla="*/ 106 h 792"/>
              <a:gd name="T88" fmla="*/ 448 w 930"/>
              <a:gd name="T89" fmla="*/ 107 h 792"/>
              <a:gd name="T90" fmla="*/ 424 w 930"/>
              <a:gd name="T91" fmla="*/ 89 h 792"/>
              <a:gd name="T92" fmla="*/ 384 w 930"/>
              <a:gd name="T93" fmla="*/ 71 h 792"/>
              <a:gd name="T94" fmla="*/ 348 w 930"/>
              <a:gd name="T95" fmla="*/ 44 h 792"/>
              <a:gd name="T96" fmla="*/ 333 w 930"/>
              <a:gd name="T97" fmla="*/ 4 h 792"/>
              <a:gd name="T98" fmla="*/ 311 w 930"/>
              <a:gd name="T99" fmla="*/ 10 h 792"/>
              <a:gd name="T100" fmla="*/ 273 w 930"/>
              <a:gd name="T101" fmla="*/ 21 h 792"/>
              <a:gd name="T102" fmla="*/ 239 w 930"/>
              <a:gd name="T103" fmla="*/ 16 h 792"/>
              <a:gd name="T104" fmla="*/ 208 w 930"/>
              <a:gd name="T105" fmla="*/ 21 h 792"/>
              <a:gd name="T106" fmla="*/ 182 w 930"/>
              <a:gd name="T107" fmla="*/ 42 h 792"/>
              <a:gd name="T108" fmla="*/ 159 w 930"/>
              <a:gd name="T109" fmla="*/ 63 h 792"/>
              <a:gd name="T110" fmla="*/ 127 w 930"/>
              <a:gd name="T111" fmla="*/ 81 h 792"/>
              <a:gd name="T112" fmla="*/ 81 w 930"/>
              <a:gd name="T113" fmla="*/ 101 h 792"/>
              <a:gd name="T114" fmla="*/ 60 w 930"/>
              <a:gd name="T115" fmla="*/ 119 h 792"/>
              <a:gd name="T116" fmla="*/ 71 w 930"/>
              <a:gd name="T117" fmla="*/ 169 h 792"/>
              <a:gd name="T118" fmla="*/ 61 w 930"/>
              <a:gd name="T119" fmla="*/ 186 h 792"/>
              <a:gd name="T120" fmla="*/ 69 w 930"/>
              <a:gd name="T121" fmla="*/ 241 h 792"/>
              <a:gd name="T122" fmla="*/ 36 w 930"/>
              <a:gd name="T123" fmla="*/ 28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0" h="792">
                <a:moveTo>
                  <a:pt x="0" y="321"/>
                </a:moveTo>
                <a:lnTo>
                  <a:pt x="0" y="323"/>
                </a:lnTo>
                <a:lnTo>
                  <a:pt x="1" y="325"/>
                </a:lnTo>
                <a:lnTo>
                  <a:pt x="4" y="328"/>
                </a:lnTo>
                <a:lnTo>
                  <a:pt x="8" y="329"/>
                </a:lnTo>
                <a:lnTo>
                  <a:pt x="13" y="330"/>
                </a:lnTo>
                <a:lnTo>
                  <a:pt x="16" y="333"/>
                </a:lnTo>
                <a:lnTo>
                  <a:pt x="17" y="335"/>
                </a:lnTo>
                <a:lnTo>
                  <a:pt x="22" y="337"/>
                </a:lnTo>
                <a:lnTo>
                  <a:pt x="25" y="339"/>
                </a:lnTo>
                <a:lnTo>
                  <a:pt x="34" y="340"/>
                </a:lnTo>
                <a:lnTo>
                  <a:pt x="38" y="341"/>
                </a:lnTo>
                <a:lnTo>
                  <a:pt x="42" y="344"/>
                </a:lnTo>
                <a:lnTo>
                  <a:pt x="47" y="345"/>
                </a:lnTo>
                <a:lnTo>
                  <a:pt x="52" y="347"/>
                </a:lnTo>
                <a:lnTo>
                  <a:pt x="55" y="348"/>
                </a:lnTo>
                <a:lnTo>
                  <a:pt x="60" y="349"/>
                </a:lnTo>
                <a:lnTo>
                  <a:pt x="65" y="352"/>
                </a:lnTo>
                <a:lnTo>
                  <a:pt x="69" y="353"/>
                </a:lnTo>
                <a:lnTo>
                  <a:pt x="74" y="355"/>
                </a:lnTo>
                <a:lnTo>
                  <a:pt x="80" y="361"/>
                </a:lnTo>
                <a:lnTo>
                  <a:pt x="82" y="364"/>
                </a:lnTo>
                <a:lnTo>
                  <a:pt x="86" y="372"/>
                </a:lnTo>
                <a:lnTo>
                  <a:pt x="89" y="377"/>
                </a:lnTo>
                <a:lnTo>
                  <a:pt x="92" y="381"/>
                </a:lnTo>
                <a:lnTo>
                  <a:pt x="94" y="387"/>
                </a:lnTo>
                <a:lnTo>
                  <a:pt x="96" y="392"/>
                </a:lnTo>
                <a:lnTo>
                  <a:pt x="97" y="396"/>
                </a:lnTo>
                <a:lnTo>
                  <a:pt x="98" y="400"/>
                </a:lnTo>
                <a:lnTo>
                  <a:pt x="96" y="400"/>
                </a:lnTo>
                <a:lnTo>
                  <a:pt x="93" y="400"/>
                </a:lnTo>
                <a:lnTo>
                  <a:pt x="90" y="401"/>
                </a:lnTo>
                <a:lnTo>
                  <a:pt x="88" y="403"/>
                </a:lnTo>
                <a:lnTo>
                  <a:pt x="89" y="410"/>
                </a:lnTo>
                <a:lnTo>
                  <a:pt x="95" y="419"/>
                </a:lnTo>
                <a:lnTo>
                  <a:pt x="100" y="429"/>
                </a:lnTo>
                <a:lnTo>
                  <a:pt x="104" y="436"/>
                </a:lnTo>
                <a:lnTo>
                  <a:pt x="110" y="450"/>
                </a:lnTo>
                <a:lnTo>
                  <a:pt x="116" y="459"/>
                </a:lnTo>
                <a:lnTo>
                  <a:pt x="122" y="468"/>
                </a:lnTo>
                <a:lnTo>
                  <a:pt x="128" y="479"/>
                </a:lnTo>
                <a:lnTo>
                  <a:pt x="132" y="483"/>
                </a:lnTo>
                <a:lnTo>
                  <a:pt x="135" y="488"/>
                </a:lnTo>
                <a:lnTo>
                  <a:pt x="137" y="495"/>
                </a:lnTo>
                <a:lnTo>
                  <a:pt x="140" y="499"/>
                </a:lnTo>
                <a:lnTo>
                  <a:pt x="144" y="505"/>
                </a:lnTo>
                <a:lnTo>
                  <a:pt x="148" y="512"/>
                </a:lnTo>
                <a:lnTo>
                  <a:pt x="148" y="516"/>
                </a:lnTo>
                <a:lnTo>
                  <a:pt x="148" y="520"/>
                </a:lnTo>
                <a:lnTo>
                  <a:pt x="143" y="527"/>
                </a:lnTo>
                <a:lnTo>
                  <a:pt x="140" y="530"/>
                </a:lnTo>
                <a:lnTo>
                  <a:pt x="134" y="533"/>
                </a:lnTo>
                <a:lnTo>
                  <a:pt x="132" y="540"/>
                </a:lnTo>
                <a:lnTo>
                  <a:pt x="138" y="547"/>
                </a:lnTo>
                <a:lnTo>
                  <a:pt x="146" y="548"/>
                </a:lnTo>
                <a:lnTo>
                  <a:pt x="152" y="548"/>
                </a:lnTo>
                <a:lnTo>
                  <a:pt x="158" y="548"/>
                </a:lnTo>
                <a:lnTo>
                  <a:pt x="164" y="547"/>
                </a:lnTo>
                <a:lnTo>
                  <a:pt x="169" y="545"/>
                </a:lnTo>
                <a:lnTo>
                  <a:pt x="173" y="544"/>
                </a:lnTo>
                <a:lnTo>
                  <a:pt x="181" y="539"/>
                </a:lnTo>
                <a:lnTo>
                  <a:pt x="185" y="537"/>
                </a:lnTo>
                <a:lnTo>
                  <a:pt x="189" y="533"/>
                </a:lnTo>
                <a:lnTo>
                  <a:pt x="190" y="528"/>
                </a:lnTo>
                <a:lnTo>
                  <a:pt x="191" y="523"/>
                </a:lnTo>
                <a:lnTo>
                  <a:pt x="194" y="517"/>
                </a:lnTo>
                <a:lnTo>
                  <a:pt x="198" y="512"/>
                </a:lnTo>
                <a:lnTo>
                  <a:pt x="199" y="508"/>
                </a:lnTo>
                <a:lnTo>
                  <a:pt x="204" y="505"/>
                </a:lnTo>
                <a:lnTo>
                  <a:pt x="207" y="504"/>
                </a:lnTo>
                <a:lnTo>
                  <a:pt x="210" y="506"/>
                </a:lnTo>
                <a:lnTo>
                  <a:pt x="210" y="508"/>
                </a:lnTo>
                <a:lnTo>
                  <a:pt x="212" y="511"/>
                </a:lnTo>
                <a:lnTo>
                  <a:pt x="214" y="514"/>
                </a:lnTo>
                <a:lnTo>
                  <a:pt x="217" y="519"/>
                </a:lnTo>
                <a:lnTo>
                  <a:pt x="216" y="522"/>
                </a:lnTo>
                <a:lnTo>
                  <a:pt x="224" y="532"/>
                </a:lnTo>
                <a:lnTo>
                  <a:pt x="232" y="543"/>
                </a:lnTo>
                <a:lnTo>
                  <a:pt x="238" y="546"/>
                </a:lnTo>
                <a:lnTo>
                  <a:pt x="245" y="549"/>
                </a:lnTo>
                <a:lnTo>
                  <a:pt x="247" y="553"/>
                </a:lnTo>
                <a:lnTo>
                  <a:pt x="248" y="556"/>
                </a:lnTo>
                <a:lnTo>
                  <a:pt x="249" y="560"/>
                </a:lnTo>
                <a:lnTo>
                  <a:pt x="250" y="564"/>
                </a:lnTo>
                <a:lnTo>
                  <a:pt x="252" y="568"/>
                </a:lnTo>
                <a:lnTo>
                  <a:pt x="257" y="567"/>
                </a:lnTo>
                <a:lnTo>
                  <a:pt x="260" y="567"/>
                </a:lnTo>
                <a:lnTo>
                  <a:pt x="261" y="564"/>
                </a:lnTo>
                <a:lnTo>
                  <a:pt x="261" y="561"/>
                </a:lnTo>
                <a:lnTo>
                  <a:pt x="262" y="556"/>
                </a:lnTo>
                <a:lnTo>
                  <a:pt x="262" y="554"/>
                </a:lnTo>
                <a:lnTo>
                  <a:pt x="265" y="553"/>
                </a:lnTo>
                <a:lnTo>
                  <a:pt x="269" y="553"/>
                </a:lnTo>
                <a:lnTo>
                  <a:pt x="272" y="554"/>
                </a:lnTo>
                <a:lnTo>
                  <a:pt x="274" y="555"/>
                </a:lnTo>
                <a:lnTo>
                  <a:pt x="278" y="555"/>
                </a:lnTo>
                <a:lnTo>
                  <a:pt x="280" y="554"/>
                </a:lnTo>
                <a:lnTo>
                  <a:pt x="281" y="554"/>
                </a:lnTo>
                <a:lnTo>
                  <a:pt x="284" y="563"/>
                </a:lnTo>
                <a:lnTo>
                  <a:pt x="281" y="575"/>
                </a:lnTo>
                <a:lnTo>
                  <a:pt x="279" y="578"/>
                </a:lnTo>
                <a:lnTo>
                  <a:pt x="277" y="583"/>
                </a:lnTo>
                <a:lnTo>
                  <a:pt x="276" y="586"/>
                </a:lnTo>
                <a:lnTo>
                  <a:pt x="277" y="589"/>
                </a:lnTo>
                <a:lnTo>
                  <a:pt x="281" y="593"/>
                </a:lnTo>
                <a:lnTo>
                  <a:pt x="284" y="599"/>
                </a:lnTo>
                <a:lnTo>
                  <a:pt x="282" y="601"/>
                </a:lnTo>
                <a:lnTo>
                  <a:pt x="279" y="604"/>
                </a:lnTo>
                <a:lnTo>
                  <a:pt x="277" y="610"/>
                </a:lnTo>
                <a:lnTo>
                  <a:pt x="278" y="613"/>
                </a:lnTo>
                <a:lnTo>
                  <a:pt x="280" y="620"/>
                </a:lnTo>
                <a:lnTo>
                  <a:pt x="282" y="624"/>
                </a:lnTo>
                <a:lnTo>
                  <a:pt x="292" y="634"/>
                </a:lnTo>
                <a:lnTo>
                  <a:pt x="303" y="641"/>
                </a:lnTo>
                <a:lnTo>
                  <a:pt x="308" y="644"/>
                </a:lnTo>
                <a:lnTo>
                  <a:pt x="312" y="649"/>
                </a:lnTo>
                <a:lnTo>
                  <a:pt x="314" y="650"/>
                </a:lnTo>
                <a:lnTo>
                  <a:pt x="316" y="653"/>
                </a:lnTo>
                <a:lnTo>
                  <a:pt x="321" y="658"/>
                </a:lnTo>
                <a:lnTo>
                  <a:pt x="326" y="666"/>
                </a:lnTo>
                <a:lnTo>
                  <a:pt x="327" y="671"/>
                </a:lnTo>
                <a:lnTo>
                  <a:pt x="332" y="673"/>
                </a:lnTo>
                <a:lnTo>
                  <a:pt x="333" y="673"/>
                </a:lnTo>
                <a:lnTo>
                  <a:pt x="338" y="674"/>
                </a:lnTo>
                <a:lnTo>
                  <a:pt x="344" y="674"/>
                </a:lnTo>
                <a:lnTo>
                  <a:pt x="349" y="673"/>
                </a:lnTo>
                <a:lnTo>
                  <a:pt x="356" y="673"/>
                </a:lnTo>
                <a:lnTo>
                  <a:pt x="365" y="675"/>
                </a:lnTo>
                <a:lnTo>
                  <a:pt x="370" y="681"/>
                </a:lnTo>
                <a:lnTo>
                  <a:pt x="375" y="683"/>
                </a:lnTo>
                <a:lnTo>
                  <a:pt x="380" y="682"/>
                </a:lnTo>
                <a:lnTo>
                  <a:pt x="383" y="680"/>
                </a:lnTo>
                <a:lnTo>
                  <a:pt x="384" y="682"/>
                </a:lnTo>
                <a:lnTo>
                  <a:pt x="385" y="687"/>
                </a:lnTo>
                <a:lnTo>
                  <a:pt x="385" y="690"/>
                </a:lnTo>
                <a:lnTo>
                  <a:pt x="388" y="695"/>
                </a:lnTo>
                <a:lnTo>
                  <a:pt x="392" y="696"/>
                </a:lnTo>
                <a:lnTo>
                  <a:pt x="400" y="699"/>
                </a:lnTo>
                <a:lnTo>
                  <a:pt x="405" y="701"/>
                </a:lnTo>
                <a:lnTo>
                  <a:pt x="410" y="705"/>
                </a:lnTo>
                <a:lnTo>
                  <a:pt x="415" y="713"/>
                </a:lnTo>
                <a:lnTo>
                  <a:pt x="417" y="720"/>
                </a:lnTo>
                <a:lnTo>
                  <a:pt x="420" y="724"/>
                </a:lnTo>
                <a:lnTo>
                  <a:pt x="418" y="730"/>
                </a:lnTo>
                <a:lnTo>
                  <a:pt x="418" y="735"/>
                </a:lnTo>
                <a:lnTo>
                  <a:pt x="420" y="739"/>
                </a:lnTo>
                <a:lnTo>
                  <a:pt x="422" y="743"/>
                </a:lnTo>
                <a:lnTo>
                  <a:pt x="421" y="745"/>
                </a:lnTo>
                <a:lnTo>
                  <a:pt x="415" y="746"/>
                </a:lnTo>
                <a:lnTo>
                  <a:pt x="413" y="751"/>
                </a:lnTo>
                <a:lnTo>
                  <a:pt x="416" y="755"/>
                </a:lnTo>
                <a:lnTo>
                  <a:pt x="420" y="756"/>
                </a:lnTo>
                <a:lnTo>
                  <a:pt x="425" y="760"/>
                </a:lnTo>
                <a:lnTo>
                  <a:pt x="432" y="762"/>
                </a:lnTo>
                <a:lnTo>
                  <a:pt x="437" y="764"/>
                </a:lnTo>
                <a:lnTo>
                  <a:pt x="440" y="767"/>
                </a:lnTo>
                <a:lnTo>
                  <a:pt x="445" y="769"/>
                </a:lnTo>
                <a:lnTo>
                  <a:pt x="448" y="771"/>
                </a:lnTo>
                <a:lnTo>
                  <a:pt x="456" y="776"/>
                </a:lnTo>
                <a:lnTo>
                  <a:pt x="460" y="778"/>
                </a:lnTo>
                <a:lnTo>
                  <a:pt x="464" y="778"/>
                </a:lnTo>
                <a:lnTo>
                  <a:pt x="470" y="778"/>
                </a:lnTo>
                <a:lnTo>
                  <a:pt x="477" y="778"/>
                </a:lnTo>
                <a:lnTo>
                  <a:pt x="480" y="781"/>
                </a:lnTo>
                <a:lnTo>
                  <a:pt x="486" y="785"/>
                </a:lnTo>
                <a:lnTo>
                  <a:pt x="487" y="786"/>
                </a:lnTo>
                <a:lnTo>
                  <a:pt x="493" y="788"/>
                </a:lnTo>
                <a:lnTo>
                  <a:pt x="497" y="786"/>
                </a:lnTo>
                <a:lnTo>
                  <a:pt x="501" y="783"/>
                </a:lnTo>
                <a:lnTo>
                  <a:pt x="504" y="780"/>
                </a:lnTo>
                <a:lnTo>
                  <a:pt x="510" y="779"/>
                </a:lnTo>
                <a:lnTo>
                  <a:pt x="511" y="784"/>
                </a:lnTo>
                <a:lnTo>
                  <a:pt x="511" y="787"/>
                </a:lnTo>
                <a:lnTo>
                  <a:pt x="516" y="787"/>
                </a:lnTo>
                <a:lnTo>
                  <a:pt x="520" y="785"/>
                </a:lnTo>
                <a:lnTo>
                  <a:pt x="522" y="785"/>
                </a:lnTo>
                <a:lnTo>
                  <a:pt x="533" y="789"/>
                </a:lnTo>
                <a:lnTo>
                  <a:pt x="536" y="792"/>
                </a:lnTo>
                <a:lnTo>
                  <a:pt x="544" y="789"/>
                </a:lnTo>
                <a:lnTo>
                  <a:pt x="549" y="785"/>
                </a:lnTo>
                <a:lnTo>
                  <a:pt x="565" y="781"/>
                </a:lnTo>
                <a:lnTo>
                  <a:pt x="572" y="778"/>
                </a:lnTo>
                <a:lnTo>
                  <a:pt x="576" y="773"/>
                </a:lnTo>
                <a:lnTo>
                  <a:pt x="582" y="769"/>
                </a:lnTo>
                <a:lnTo>
                  <a:pt x="588" y="767"/>
                </a:lnTo>
                <a:lnTo>
                  <a:pt x="592" y="763"/>
                </a:lnTo>
                <a:lnTo>
                  <a:pt x="597" y="760"/>
                </a:lnTo>
                <a:lnTo>
                  <a:pt x="601" y="757"/>
                </a:lnTo>
                <a:lnTo>
                  <a:pt x="605" y="754"/>
                </a:lnTo>
                <a:lnTo>
                  <a:pt x="605" y="751"/>
                </a:lnTo>
                <a:lnTo>
                  <a:pt x="599" y="746"/>
                </a:lnTo>
                <a:lnTo>
                  <a:pt x="594" y="745"/>
                </a:lnTo>
                <a:lnTo>
                  <a:pt x="583" y="739"/>
                </a:lnTo>
                <a:lnTo>
                  <a:pt x="583" y="737"/>
                </a:lnTo>
                <a:lnTo>
                  <a:pt x="586" y="735"/>
                </a:lnTo>
                <a:lnTo>
                  <a:pt x="588" y="731"/>
                </a:lnTo>
                <a:lnTo>
                  <a:pt x="588" y="729"/>
                </a:lnTo>
                <a:lnTo>
                  <a:pt x="586" y="724"/>
                </a:lnTo>
                <a:lnTo>
                  <a:pt x="586" y="721"/>
                </a:lnTo>
                <a:lnTo>
                  <a:pt x="589" y="714"/>
                </a:lnTo>
                <a:lnTo>
                  <a:pt x="589" y="709"/>
                </a:lnTo>
                <a:lnTo>
                  <a:pt x="589" y="706"/>
                </a:lnTo>
                <a:lnTo>
                  <a:pt x="584" y="701"/>
                </a:lnTo>
                <a:lnTo>
                  <a:pt x="581" y="698"/>
                </a:lnTo>
                <a:lnTo>
                  <a:pt x="576" y="693"/>
                </a:lnTo>
                <a:lnTo>
                  <a:pt x="575" y="690"/>
                </a:lnTo>
                <a:lnTo>
                  <a:pt x="575" y="687"/>
                </a:lnTo>
                <a:lnTo>
                  <a:pt x="578" y="682"/>
                </a:lnTo>
                <a:lnTo>
                  <a:pt x="582" y="677"/>
                </a:lnTo>
                <a:lnTo>
                  <a:pt x="584" y="673"/>
                </a:lnTo>
                <a:lnTo>
                  <a:pt x="585" y="668"/>
                </a:lnTo>
                <a:lnTo>
                  <a:pt x="588" y="664"/>
                </a:lnTo>
                <a:lnTo>
                  <a:pt x="590" y="663"/>
                </a:lnTo>
                <a:lnTo>
                  <a:pt x="594" y="667"/>
                </a:lnTo>
                <a:lnTo>
                  <a:pt x="600" y="668"/>
                </a:lnTo>
                <a:lnTo>
                  <a:pt x="600" y="665"/>
                </a:lnTo>
                <a:lnTo>
                  <a:pt x="599" y="661"/>
                </a:lnTo>
                <a:lnTo>
                  <a:pt x="598" y="659"/>
                </a:lnTo>
                <a:lnTo>
                  <a:pt x="601" y="657"/>
                </a:lnTo>
                <a:lnTo>
                  <a:pt x="601" y="655"/>
                </a:lnTo>
                <a:lnTo>
                  <a:pt x="601" y="651"/>
                </a:lnTo>
                <a:lnTo>
                  <a:pt x="598" y="650"/>
                </a:lnTo>
                <a:lnTo>
                  <a:pt x="590" y="650"/>
                </a:lnTo>
                <a:lnTo>
                  <a:pt x="589" y="647"/>
                </a:lnTo>
                <a:lnTo>
                  <a:pt x="588" y="641"/>
                </a:lnTo>
                <a:lnTo>
                  <a:pt x="588" y="637"/>
                </a:lnTo>
                <a:lnTo>
                  <a:pt x="593" y="635"/>
                </a:lnTo>
                <a:lnTo>
                  <a:pt x="599" y="637"/>
                </a:lnTo>
                <a:lnTo>
                  <a:pt x="604" y="639"/>
                </a:lnTo>
                <a:lnTo>
                  <a:pt x="606" y="640"/>
                </a:lnTo>
                <a:lnTo>
                  <a:pt x="607" y="636"/>
                </a:lnTo>
                <a:lnTo>
                  <a:pt x="606" y="634"/>
                </a:lnTo>
                <a:lnTo>
                  <a:pt x="604" y="632"/>
                </a:lnTo>
                <a:lnTo>
                  <a:pt x="604" y="628"/>
                </a:lnTo>
                <a:lnTo>
                  <a:pt x="602" y="624"/>
                </a:lnTo>
                <a:lnTo>
                  <a:pt x="599" y="620"/>
                </a:lnTo>
                <a:lnTo>
                  <a:pt x="598" y="617"/>
                </a:lnTo>
                <a:lnTo>
                  <a:pt x="599" y="613"/>
                </a:lnTo>
                <a:lnTo>
                  <a:pt x="601" y="613"/>
                </a:lnTo>
                <a:lnTo>
                  <a:pt x="607" y="615"/>
                </a:lnTo>
                <a:lnTo>
                  <a:pt x="614" y="611"/>
                </a:lnTo>
                <a:lnTo>
                  <a:pt x="614" y="604"/>
                </a:lnTo>
                <a:lnTo>
                  <a:pt x="613" y="602"/>
                </a:lnTo>
                <a:lnTo>
                  <a:pt x="617" y="595"/>
                </a:lnTo>
                <a:lnTo>
                  <a:pt x="624" y="589"/>
                </a:lnTo>
                <a:lnTo>
                  <a:pt x="629" y="583"/>
                </a:lnTo>
                <a:lnTo>
                  <a:pt x="634" y="585"/>
                </a:lnTo>
                <a:lnTo>
                  <a:pt x="644" y="581"/>
                </a:lnTo>
                <a:lnTo>
                  <a:pt x="648" y="578"/>
                </a:lnTo>
                <a:lnTo>
                  <a:pt x="654" y="584"/>
                </a:lnTo>
                <a:lnTo>
                  <a:pt x="660" y="587"/>
                </a:lnTo>
                <a:lnTo>
                  <a:pt x="666" y="585"/>
                </a:lnTo>
                <a:lnTo>
                  <a:pt x="668" y="579"/>
                </a:lnTo>
                <a:lnTo>
                  <a:pt x="672" y="575"/>
                </a:lnTo>
                <a:lnTo>
                  <a:pt x="679" y="577"/>
                </a:lnTo>
                <a:lnTo>
                  <a:pt x="685" y="578"/>
                </a:lnTo>
                <a:lnTo>
                  <a:pt x="688" y="575"/>
                </a:lnTo>
                <a:lnTo>
                  <a:pt x="692" y="569"/>
                </a:lnTo>
                <a:lnTo>
                  <a:pt x="697" y="569"/>
                </a:lnTo>
                <a:lnTo>
                  <a:pt x="706" y="569"/>
                </a:lnTo>
                <a:lnTo>
                  <a:pt x="713" y="569"/>
                </a:lnTo>
                <a:lnTo>
                  <a:pt x="720" y="568"/>
                </a:lnTo>
                <a:lnTo>
                  <a:pt x="725" y="563"/>
                </a:lnTo>
                <a:lnTo>
                  <a:pt x="730" y="559"/>
                </a:lnTo>
                <a:lnTo>
                  <a:pt x="736" y="556"/>
                </a:lnTo>
                <a:lnTo>
                  <a:pt x="742" y="554"/>
                </a:lnTo>
                <a:lnTo>
                  <a:pt x="749" y="551"/>
                </a:lnTo>
                <a:lnTo>
                  <a:pt x="757" y="549"/>
                </a:lnTo>
                <a:lnTo>
                  <a:pt x="761" y="551"/>
                </a:lnTo>
                <a:lnTo>
                  <a:pt x="761" y="552"/>
                </a:lnTo>
                <a:lnTo>
                  <a:pt x="764" y="555"/>
                </a:lnTo>
                <a:lnTo>
                  <a:pt x="766" y="557"/>
                </a:lnTo>
                <a:lnTo>
                  <a:pt x="769" y="561"/>
                </a:lnTo>
                <a:lnTo>
                  <a:pt x="775" y="561"/>
                </a:lnTo>
                <a:lnTo>
                  <a:pt x="778" y="560"/>
                </a:lnTo>
                <a:lnTo>
                  <a:pt x="786" y="563"/>
                </a:lnTo>
                <a:lnTo>
                  <a:pt x="786" y="565"/>
                </a:lnTo>
                <a:lnTo>
                  <a:pt x="789" y="570"/>
                </a:lnTo>
                <a:lnTo>
                  <a:pt x="791" y="572"/>
                </a:lnTo>
                <a:lnTo>
                  <a:pt x="793" y="573"/>
                </a:lnTo>
                <a:lnTo>
                  <a:pt x="798" y="575"/>
                </a:lnTo>
                <a:lnTo>
                  <a:pt x="805" y="575"/>
                </a:lnTo>
                <a:lnTo>
                  <a:pt x="812" y="573"/>
                </a:lnTo>
                <a:lnTo>
                  <a:pt x="815" y="569"/>
                </a:lnTo>
                <a:lnTo>
                  <a:pt x="818" y="567"/>
                </a:lnTo>
                <a:lnTo>
                  <a:pt x="825" y="565"/>
                </a:lnTo>
                <a:lnTo>
                  <a:pt x="831" y="567"/>
                </a:lnTo>
                <a:lnTo>
                  <a:pt x="833" y="569"/>
                </a:lnTo>
                <a:lnTo>
                  <a:pt x="838" y="571"/>
                </a:lnTo>
                <a:lnTo>
                  <a:pt x="842" y="575"/>
                </a:lnTo>
                <a:lnTo>
                  <a:pt x="849" y="577"/>
                </a:lnTo>
                <a:lnTo>
                  <a:pt x="858" y="576"/>
                </a:lnTo>
                <a:lnTo>
                  <a:pt x="865" y="576"/>
                </a:lnTo>
                <a:lnTo>
                  <a:pt x="873" y="577"/>
                </a:lnTo>
                <a:lnTo>
                  <a:pt x="881" y="581"/>
                </a:lnTo>
                <a:lnTo>
                  <a:pt x="881" y="584"/>
                </a:lnTo>
                <a:lnTo>
                  <a:pt x="882" y="587"/>
                </a:lnTo>
                <a:lnTo>
                  <a:pt x="888" y="593"/>
                </a:lnTo>
                <a:lnTo>
                  <a:pt x="890" y="596"/>
                </a:lnTo>
                <a:lnTo>
                  <a:pt x="895" y="600"/>
                </a:lnTo>
                <a:lnTo>
                  <a:pt x="900" y="602"/>
                </a:lnTo>
                <a:lnTo>
                  <a:pt x="905" y="602"/>
                </a:lnTo>
                <a:lnTo>
                  <a:pt x="908" y="602"/>
                </a:lnTo>
                <a:lnTo>
                  <a:pt x="912" y="602"/>
                </a:lnTo>
                <a:lnTo>
                  <a:pt x="918" y="602"/>
                </a:lnTo>
                <a:lnTo>
                  <a:pt x="924" y="599"/>
                </a:lnTo>
                <a:lnTo>
                  <a:pt x="927" y="596"/>
                </a:lnTo>
                <a:lnTo>
                  <a:pt x="930" y="591"/>
                </a:lnTo>
                <a:lnTo>
                  <a:pt x="930" y="587"/>
                </a:lnTo>
                <a:lnTo>
                  <a:pt x="928" y="583"/>
                </a:lnTo>
                <a:lnTo>
                  <a:pt x="922" y="579"/>
                </a:lnTo>
                <a:lnTo>
                  <a:pt x="918" y="575"/>
                </a:lnTo>
                <a:lnTo>
                  <a:pt x="909" y="565"/>
                </a:lnTo>
                <a:lnTo>
                  <a:pt x="908" y="561"/>
                </a:lnTo>
                <a:lnTo>
                  <a:pt x="909" y="556"/>
                </a:lnTo>
                <a:lnTo>
                  <a:pt x="905" y="556"/>
                </a:lnTo>
                <a:lnTo>
                  <a:pt x="904" y="556"/>
                </a:lnTo>
                <a:lnTo>
                  <a:pt x="902" y="555"/>
                </a:lnTo>
                <a:lnTo>
                  <a:pt x="901" y="553"/>
                </a:lnTo>
                <a:lnTo>
                  <a:pt x="900" y="549"/>
                </a:lnTo>
                <a:lnTo>
                  <a:pt x="897" y="546"/>
                </a:lnTo>
                <a:lnTo>
                  <a:pt x="893" y="544"/>
                </a:lnTo>
                <a:lnTo>
                  <a:pt x="890" y="541"/>
                </a:lnTo>
                <a:lnTo>
                  <a:pt x="890" y="537"/>
                </a:lnTo>
                <a:lnTo>
                  <a:pt x="892" y="532"/>
                </a:lnTo>
                <a:lnTo>
                  <a:pt x="892" y="528"/>
                </a:lnTo>
                <a:lnTo>
                  <a:pt x="889" y="524"/>
                </a:lnTo>
                <a:lnTo>
                  <a:pt x="880" y="523"/>
                </a:lnTo>
                <a:lnTo>
                  <a:pt x="876" y="522"/>
                </a:lnTo>
                <a:lnTo>
                  <a:pt x="874" y="517"/>
                </a:lnTo>
                <a:lnTo>
                  <a:pt x="876" y="515"/>
                </a:lnTo>
                <a:lnTo>
                  <a:pt x="877" y="512"/>
                </a:lnTo>
                <a:lnTo>
                  <a:pt x="878" y="508"/>
                </a:lnTo>
                <a:lnTo>
                  <a:pt x="877" y="505"/>
                </a:lnTo>
                <a:lnTo>
                  <a:pt x="876" y="501"/>
                </a:lnTo>
                <a:lnTo>
                  <a:pt x="872" y="498"/>
                </a:lnTo>
                <a:lnTo>
                  <a:pt x="869" y="496"/>
                </a:lnTo>
                <a:lnTo>
                  <a:pt x="866" y="496"/>
                </a:lnTo>
                <a:lnTo>
                  <a:pt x="861" y="496"/>
                </a:lnTo>
                <a:lnTo>
                  <a:pt x="857" y="493"/>
                </a:lnTo>
                <a:lnTo>
                  <a:pt x="856" y="492"/>
                </a:lnTo>
                <a:lnTo>
                  <a:pt x="855" y="489"/>
                </a:lnTo>
                <a:lnTo>
                  <a:pt x="854" y="487"/>
                </a:lnTo>
                <a:lnTo>
                  <a:pt x="855" y="483"/>
                </a:lnTo>
                <a:lnTo>
                  <a:pt x="856" y="481"/>
                </a:lnTo>
                <a:lnTo>
                  <a:pt x="860" y="479"/>
                </a:lnTo>
                <a:lnTo>
                  <a:pt x="862" y="476"/>
                </a:lnTo>
                <a:lnTo>
                  <a:pt x="865" y="474"/>
                </a:lnTo>
                <a:lnTo>
                  <a:pt x="871" y="473"/>
                </a:lnTo>
                <a:lnTo>
                  <a:pt x="876" y="469"/>
                </a:lnTo>
                <a:lnTo>
                  <a:pt x="881" y="466"/>
                </a:lnTo>
                <a:lnTo>
                  <a:pt x="885" y="464"/>
                </a:lnTo>
                <a:lnTo>
                  <a:pt x="885" y="460"/>
                </a:lnTo>
                <a:lnTo>
                  <a:pt x="885" y="457"/>
                </a:lnTo>
                <a:lnTo>
                  <a:pt x="881" y="452"/>
                </a:lnTo>
                <a:lnTo>
                  <a:pt x="879" y="450"/>
                </a:lnTo>
                <a:lnTo>
                  <a:pt x="878" y="448"/>
                </a:lnTo>
                <a:lnTo>
                  <a:pt x="877" y="444"/>
                </a:lnTo>
                <a:lnTo>
                  <a:pt x="874" y="441"/>
                </a:lnTo>
                <a:lnTo>
                  <a:pt x="871" y="440"/>
                </a:lnTo>
                <a:lnTo>
                  <a:pt x="864" y="437"/>
                </a:lnTo>
                <a:lnTo>
                  <a:pt x="863" y="437"/>
                </a:lnTo>
                <a:lnTo>
                  <a:pt x="860" y="435"/>
                </a:lnTo>
                <a:lnTo>
                  <a:pt x="858" y="432"/>
                </a:lnTo>
                <a:lnTo>
                  <a:pt x="857" y="428"/>
                </a:lnTo>
                <a:lnTo>
                  <a:pt x="856" y="425"/>
                </a:lnTo>
                <a:lnTo>
                  <a:pt x="855" y="420"/>
                </a:lnTo>
                <a:lnTo>
                  <a:pt x="855" y="417"/>
                </a:lnTo>
                <a:lnTo>
                  <a:pt x="852" y="411"/>
                </a:lnTo>
                <a:lnTo>
                  <a:pt x="852" y="409"/>
                </a:lnTo>
                <a:lnTo>
                  <a:pt x="850" y="407"/>
                </a:lnTo>
                <a:lnTo>
                  <a:pt x="852" y="403"/>
                </a:lnTo>
                <a:lnTo>
                  <a:pt x="854" y="399"/>
                </a:lnTo>
                <a:lnTo>
                  <a:pt x="856" y="393"/>
                </a:lnTo>
                <a:lnTo>
                  <a:pt x="860" y="388"/>
                </a:lnTo>
                <a:lnTo>
                  <a:pt x="862" y="385"/>
                </a:lnTo>
                <a:lnTo>
                  <a:pt x="864" y="377"/>
                </a:lnTo>
                <a:lnTo>
                  <a:pt x="868" y="371"/>
                </a:lnTo>
                <a:lnTo>
                  <a:pt x="868" y="367"/>
                </a:lnTo>
                <a:lnTo>
                  <a:pt x="868" y="362"/>
                </a:lnTo>
                <a:lnTo>
                  <a:pt x="866" y="356"/>
                </a:lnTo>
                <a:lnTo>
                  <a:pt x="864" y="353"/>
                </a:lnTo>
                <a:lnTo>
                  <a:pt x="862" y="348"/>
                </a:lnTo>
                <a:lnTo>
                  <a:pt x="861" y="346"/>
                </a:lnTo>
                <a:lnTo>
                  <a:pt x="858" y="344"/>
                </a:lnTo>
                <a:lnTo>
                  <a:pt x="854" y="341"/>
                </a:lnTo>
                <a:lnTo>
                  <a:pt x="850" y="338"/>
                </a:lnTo>
                <a:lnTo>
                  <a:pt x="847" y="333"/>
                </a:lnTo>
                <a:lnTo>
                  <a:pt x="844" y="329"/>
                </a:lnTo>
                <a:lnTo>
                  <a:pt x="840" y="324"/>
                </a:lnTo>
                <a:lnTo>
                  <a:pt x="836" y="322"/>
                </a:lnTo>
                <a:lnTo>
                  <a:pt x="832" y="320"/>
                </a:lnTo>
                <a:lnTo>
                  <a:pt x="826" y="314"/>
                </a:lnTo>
                <a:lnTo>
                  <a:pt x="821" y="309"/>
                </a:lnTo>
                <a:lnTo>
                  <a:pt x="818" y="304"/>
                </a:lnTo>
                <a:lnTo>
                  <a:pt x="821" y="298"/>
                </a:lnTo>
                <a:lnTo>
                  <a:pt x="822" y="292"/>
                </a:lnTo>
                <a:lnTo>
                  <a:pt x="818" y="287"/>
                </a:lnTo>
                <a:lnTo>
                  <a:pt x="816" y="283"/>
                </a:lnTo>
                <a:lnTo>
                  <a:pt x="813" y="281"/>
                </a:lnTo>
                <a:lnTo>
                  <a:pt x="809" y="280"/>
                </a:lnTo>
                <a:lnTo>
                  <a:pt x="801" y="283"/>
                </a:lnTo>
                <a:lnTo>
                  <a:pt x="784" y="285"/>
                </a:lnTo>
                <a:lnTo>
                  <a:pt x="783" y="283"/>
                </a:lnTo>
                <a:lnTo>
                  <a:pt x="783" y="280"/>
                </a:lnTo>
                <a:lnTo>
                  <a:pt x="786" y="275"/>
                </a:lnTo>
                <a:lnTo>
                  <a:pt x="789" y="266"/>
                </a:lnTo>
                <a:lnTo>
                  <a:pt x="788" y="259"/>
                </a:lnTo>
                <a:lnTo>
                  <a:pt x="788" y="255"/>
                </a:lnTo>
                <a:lnTo>
                  <a:pt x="790" y="250"/>
                </a:lnTo>
                <a:lnTo>
                  <a:pt x="792" y="244"/>
                </a:lnTo>
                <a:lnTo>
                  <a:pt x="796" y="240"/>
                </a:lnTo>
                <a:lnTo>
                  <a:pt x="801" y="235"/>
                </a:lnTo>
                <a:lnTo>
                  <a:pt x="801" y="233"/>
                </a:lnTo>
                <a:lnTo>
                  <a:pt x="799" y="231"/>
                </a:lnTo>
                <a:lnTo>
                  <a:pt x="792" y="231"/>
                </a:lnTo>
                <a:lnTo>
                  <a:pt x="788" y="231"/>
                </a:lnTo>
                <a:lnTo>
                  <a:pt x="785" y="228"/>
                </a:lnTo>
                <a:lnTo>
                  <a:pt x="784" y="227"/>
                </a:lnTo>
                <a:lnTo>
                  <a:pt x="783" y="226"/>
                </a:lnTo>
                <a:lnTo>
                  <a:pt x="782" y="221"/>
                </a:lnTo>
                <a:lnTo>
                  <a:pt x="783" y="217"/>
                </a:lnTo>
                <a:lnTo>
                  <a:pt x="784" y="213"/>
                </a:lnTo>
                <a:lnTo>
                  <a:pt x="783" y="211"/>
                </a:lnTo>
                <a:lnTo>
                  <a:pt x="778" y="209"/>
                </a:lnTo>
                <a:lnTo>
                  <a:pt x="772" y="207"/>
                </a:lnTo>
                <a:lnTo>
                  <a:pt x="766" y="210"/>
                </a:lnTo>
                <a:lnTo>
                  <a:pt x="762" y="212"/>
                </a:lnTo>
                <a:lnTo>
                  <a:pt x="759" y="218"/>
                </a:lnTo>
                <a:lnTo>
                  <a:pt x="754" y="221"/>
                </a:lnTo>
                <a:lnTo>
                  <a:pt x="752" y="221"/>
                </a:lnTo>
                <a:lnTo>
                  <a:pt x="750" y="224"/>
                </a:lnTo>
                <a:lnTo>
                  <a:pt x="749" y="228"/>
                </a:lnTo>
                <a:lnTo>
                  <a:pt x="745" y="228"/>
                </a:lnTo>
                <a:lnTo>
                  <a:pt x="743" y="225"/>
                </a:lnTo>
                <a:lnTo>
                  <a:pt x="741" y="218"/>
                </a:lnTo>
                <a:lnTo>
                  <a:pt x="741" y="215"/>
                </a:lnTo>
                <a:lnTo>
                  <a:pt x="741" y="212"/>
                </a:lnTo>
                <a:lnTo>
                  <a:pt x="742" y="208"/>
                </a:lnTo>
                <a:lnTo>
                  <a:pt x="745" y="203"/>
                </a:lnTo>
                <a:lnTo>
                  <a:pt x="745" y="197"/>
                </a:lnTo>
                <a:lnTo>
                  <a:pt x="749" y="195"/>
                </a:lnTo>
                <a:lnTo>
                  <a:pt x="751" y="192"/>
                </a:lnTo>
                <a:lnTo>
                  <a:pt x="756" y="186"/>
                </a:lnTo>
                <a:lnTo>
                  <a:pt x="759" y="184"/>
                </a:lnTo>
                <a:lnTo>
                  <a:pt x="765" y="183"/>
                </a:lnTo>
                <a:lnTo>
                  <a:pt x="768" y="181"/>
                </a:lnTo>
                <a:lnTo>
                  <a:pt x="770" y="178"/>
                </a:lnTo>
                <a:lnTo>
                  <a:pt x="770" y="176"/>
                </a:lnTo>
                <a:lnTo>
                  <a:pt x="768" y="161"/>
                </a:lnTo>
                <a:lnTo>
                  <a:pt x="768" y="157"/>
                </a:lnTo>
                <a:lnTo>
                  <a:pt x="766" y="152"/>
                </a:lnTo>
                <a:lnTo>
                  <a:pt x="765" y="146"/>
                </a:lnTo>
                <a:lnTo>
                  <a:pt x="762" y="146"/>
                </a:lnTo>
                <a:lnTo>
                  <a:pt x="758" y="147"/>
                </a:lnTo>
                <a:lnTo>
                  <a:pt x="754" y="147"/>
                </a:lnTo>
                <a:lnTo>
                  <a:pt x="751" y="151"/>
                </a:lnTo>
                <a:lnTo>
                  <a:pt x="751" y="155"/>
                </a:lnTo>
                <a:lnTo>
                  <a:pt x="750" y="157"/>
                </a:lnTo>
                <a:lnTo>
                  <a:pt x="745" y="159"/>
                </a:lnTo>
                <a:lnTo>
                  <a:pt x="738" y="159"/>
                </a:lnTo>
                <a:lnTo>
                  <a:pt x="733" y="161"/>
                </a:lnTo>
                <a:lnTo>
                  <a:pt x="729" y="163"/>
                </a:lnTo>
                <a:lnTo>
                  <a:pt x="722" y="164"/>
                </a:lnTo>
                <a:lnTo>
                  <a:pt x="717" y="164"/>
                </a:lnTo>
                <a:lnTo>
                  <a:pt x="710" y="162"/>
                </a:lnTo>
                <a:lnTo>
                  <a:pt x="706" y="161"/>
                </a:lnTo>
                <a:lnTo>
                  <a:pt x="703" y="160"/>
                </a:lnTo>
                <a:lnTo>
                  <a:pt x="700" y="160"/>
                </a:lnTo>
                <a:lnTo>
                  <a:pt x="698" y="163"/>
                </a:lnTo>
                <a:lnTo>
                  <a:pt x="690" y="167"/>
                </a:lnTo>
                <a:lnTo>
                  <a:pt x="687" y="170"/>
                </a:lnTo>
                <a:lnTo>
                  <a:pt x="684" y="172"/>
                </a:lnTo>
                <a:lnTo>
                  <a:pt x="677" y="172"/>
                </a:lnTo>
                <a:lnTo>
                  <a:pt x="672" y="171"/>
                </a:lnTo>
                <a:lnTo>
                  <a:pt x="669" y="170"/>
                </a:lnTo>
                <a:lnTo>
                  <a:pt x="665" y="172"/>
                </a:lnTo>
                <a:lnTo>
                  <a:pt x="662" y="175"/>
                </a:lnTo>
                <a:lnTo>
                  <a:pt x="655" y="173"/>
                </a:lnTo>
                <a:lnTo>
                  <a:pt x="650" y="170"/>
                </a:lnTo>
                <a:lnTo>
                  <a:pt x="642" y="164"/>
                </a:lnTo>
                <a:lnTo>
                  <a:pt x="639" y="162"/>
                </a:lnTo>
                <a:lnTo>
                  <a:pt x="634" y="159"/>
                </a:lnTo>
                <a:lnTo>
                  <a:pt x="633" y="152"/>
                </a:lnTo>
                <a:lnTo>
                  <a:pt x="634" y="146"/>
                </a:lnTo>
                <a:lnTo>
                  <a:pt x="637" y="141"/>
                </a:lnTo>
                <a:lnTo>
                  <a:pt x="636" y="138"/>
                </a:lnTo>
                <a:lnTo>
                  <a:pt x="636" y="136"/>
                </a:lnTo>
                <a:lnTo>
                  <a:pt x="630" y="133"/>
                </a:lnTo>
                <a:lnTo>
                  <a:pt x="626" y="131"/>
                </a:lnTo>
                <a:lnTo>
                  <a:pt x="624" y="129"/>
                </a:lnTo>
                <a:lnTo>
                  <a:pt x="623" y="125"/>
                </a:lnTo>
                <a:lnTo>
                  <a:pt x="618" y="123"/>
                </a:lnTo>
                <a:lnTo>
                  <a:pt x="618" y="119"/>
                </a:lnTo>
                <a:lnTo>
                  <a:pt x="615" y="116"/>
                </a:lnTo>
                <a:lnTo>
                  <a:pt x="613" y="115"/>
                </a:lnTo>
                <a:lnTo>
                  <a:pt x="606" y="114"/>
                </a:lnTo>
                <a:lnTo>
                  <a:pt x="601" y="113"/>
                </a:lnTo>
                <a:lnTo>
                  <a:pt x="598" y="111"/>
                </a:lnTo>
                <a:lnTo>
                  <a:pt x="598" y="108"/>
                </a:lnTo>
                <a:lnTo>
                  <a:pt x="597" y="104"/>
                </a:lnTo>
                <a:lnTo>
                  <a:pt x="599" y="100"/>
                </a:lnTo>
                <a:lnTo>
                  <a:pt x="600" y="96"/>
                </a:lnTo>
                <a:lnTo>
                  <a:pt x="600" y="93"/>
                </a:lnTo>
                <a:lnTo>
                  <a:pt x="597" y="89"/>
                </a:lnTo>
                <a:lnTo>
                  <a:pt x="589" y="84"/>
                </a:lnTo>
                <a:lnTo>
                  <a:pt x="582" y="81"/>
                </a:lnTo>
                <a:lnTo>
                  <a:pt x="577" y="79"/>
                </a:lnTo>
                <a:lnTo>
                  <a:pt x="574" y="77"/>
                </a:lnTo>
                <a:lnTo>
                  <a:pt x="569" y="77"/>
                </a:lnTo>
                <a:lnTo>
                  <a:pt x="566" y="81"/>
                </a:lnTo>
                <a:lnTo>
                  <a:pt x="561" y="84"/>
                </a:lnTo>
                <a:lnTo>
                  <a:pt x="558" y="87"/>
                </a:lnTo>
                <a:lnTo>
                  <a:pt x="553" y="88"/>
                </a:lnTo>
                <a:lnTo>
                  <a:pt x="548" y="87"/>
                </a:lnTo>
                <a:lnTo>
                  <a:pt x="544" y="89"/>
                </a:lnTo>
                <a:lnTo>
                  <a:pt x="543" y="92"/>
                </a:lnTo>
                <a:lnTo>
                  <a:pt x="537" y="96"/>
                </a:lnTo>
                <a:lnTo>
                  <a:pt x="533" y="98"/>
                </a:lnTo>
                <a:lnTo>
                  <a:pt x="530" y="100"/>
                </a:lnTo>
                <a:lnTo>
                  <a:pt x="527" y="104"/>
                </a:lnTo>
                <a:lnTo>
                  <a:pt x="525" y="103"/>
                </a:lnTo>
                <a:lnTo>
                  <a:pt x="522" y="101"/>
                </a:lnTo>
                <a:lnTo>
                  <a:pt x="517" y="101"/>
                </a:lnTo>
                <a:lnTo>
                  <a:pt x="513" y="105"/>
                </a:lnTo>
                <a:lnTo>
                  <a:pt x="509" y="107"/>
                </a:lnTo>
                <a:lnTo>
                  <a:pt x="501" y="107"/>
                </a:lnTo>
                <a:lnTo>
                  <a:pt x="496" y="106"/>
                </a:lnTo>
                <a:lnTo>
                  <a:pt x="493" y="105"/>
                </a:lnTo>
                <a:lnTo>
                  <a:pt x="484" y="109"/>
                </a:lnTo>
                <a:lnTo>
                  <a:pt x="484" y="114"/>
                </a:lnTo>
                <a:lnTo>
                  <a:pt x="482" y="119"/>
                </a:lnTo>
                <a:lnTo>
                  <a:pt x="478" y="123"/>
                </a:lnTo>
                <a:lnTo>
                  <a:pt x="474" y="122"/>
                </a:lnTo>
                <a:lnTo>
                  <a:pt x="471" y="120"/>
                </a:lnTo>
                <a:lnTo>
                  <a:pt x="469" y="115"/>
                </a:lnTo>
                <a:lnTo>
                  <a:pt x="466" y="113"/>
                </a:lnTo>
                <a:lnTo>
                  <a:pt x="456" y="111"/>
                </a:lnTo>
                <a:lnTo>
                  <a:pt x="452" y="109"/>
                </a:lnTo>
                <a:lnTo>
                  <a:pt x="448" y="107"/>
                </a:lnTo>
                <a:lnTo>
                  <a:pt x="447" y="105"/>
                </a:lnTo>
                <a:lnTo>
                  <a:pt x="447" y="103"/>
                </a:lnTo>
                <a:lnTo>
                  <a:pt x="445" y="100"/>
                </a:lnTo>
                <a:lnTo>
                  <a:pt x="441" y="98"/>
                </a:lnTo>
                <a:lnTo>
                  <a:pt x="439" y="97"/>
                </a:lnTo>
                <a:lnTo>
                  <a:pt x="436" y="95"/>
                </a:lnTo>
                <a:lnTo>
                  <a:pt x="432" y="93"/>
                </a:lnTo>
                <a:lnTo>
                  <a:pt x="429" y="95"/>
                </a:lnTo>
                <a:lnTo>
                  <a:pt x="426" y="97"/>
                </a:lnTo>
                <a:lnTo>
                  <a:pt x="424" y="96"/>
                </a:lnTo>
                <a:lnTo>
                  <a:pt x="424" y="91"/>
                </a:lnTo>
                <a:lnTo>
                  <a:pt x="424" y="89"/>
                </a:lnTo>
                <a:lnTo>
                  <a:pt x="420" y="83"/>
                </a:lnTo>
                <a:lnTo>
                  <a:pt x="420" y="80"/>
                </a:lnTo>
                <a:lnTo>
                  <a:pt x="416" y="77"/>
                </a:lnTo>
                <a:lnTo>
                  <a:pt x="410" y="76"/>
                </a:lnTo>
                <a:lnTo>
                  <a:pt x="408" y="79"/>
                </a:lnTo>
                <a:lnTo>
                  <a:pt x="405" y="81"/>
                </a:lnTo>
                <a:lnTo>
                  <a:pt x="402" y="82"/>
                </a:lnTo>
                <a:lnTo>
                  <a:pt x="399" y="80"/>
                </a:lnTo>
                <a:lnTo>
                  <a:pt x="397" y="77"/>
                </a:lnTo>
                <a:lnTo>
                  <a:pt x="391" y="75"/>
                </a:lnTo>
                <a:lnTo>
                  <a:pt x="388" y="73"/>
                </a:lnTo>
                <a:lnTo>
                  <a:pt x="384" y="71"/>
                </a:lnTo>
                <a:lnTo>
                  <a:pt x="381" y="69"/>
                </a:lnTo>
                <a:lnTo>
                  <a:pt x="377" y="68"/>
                </a:lnTo>
                <a:lnTo>
                  <a:pt x="373" y="67"/>
                </a:lnTo>
                <a:lnTo>
                  <a:pt x="368" y="66"/>
                </a:lnTo>
                <a:lnTo>
                  <a:pt x="366" y="64"/>
                </a:lnTo>
                <a:lnTo>
                  <a:pt x="362" y="63"/>
                </a:lnTo>
                <a:lnTo>
                  <a:pt x="359" y="60"/>
                </a:lnTo>
                <a:lnTo>
                  <a:pt x="356" y="58"/>
                </a:lnTo>
                <a:lnTo>
                  <a:pt x="351" y="52"/>
                </a:lnTo>
                <a:lnTo>
                  <a:pt x="350" y="49"/>
                </a:lnTo>
                <a:lnTo>
                  <a:pt x="349" y="47"/>
                </a:lnTo>
                <a:lnTo>
                  <a:pt x="348" y="44"/>
                </a:lnTo>
                <a:lnTo>
                  <a:pt x="345" y="42"/>
                </a:lnTo>
                <a:lnTo>
                  <a:pt x="342" y="40"/>
                </a:lnTo>
                <a:lnTo>
                  <a:pt x="338" y="35"/>
                </a:lnTo>
                <a:lnTo>
                  <a:pt x="335" y="33"/>
                </a:lnTo>
                <a:lnTo>
                  <a:pt x="334" y="32"/>
                </a:lnTo>
                <a:lnTo>
                  <a:pt x="330" y="31"/>
                </a:lnTo>
                <a:lnTo>
                  <a:pt x="329" y="29"/>
                </a:lnTo>
                <a:lnTo>
                  <a:pt x="325" y="25"/>
                </a:lnTo>
                <a:lnTo>
                  <a:pt x="327" y="10"/>
                </a:lnTo>
                <a:lnTo>
                  <a:pt x="328" y="8"/>
                </a:lnTo>
                <a:lnTo>
                  <a:pt x="332" y="5"/>
                </a:lnTo>
                <a:lnTo>
                  <a:pt x="333" y="4"/>
                </a:lnTo>
                <a:lnTo>
                  <a:pt x="334" y="2"/>
                </a:lnTo>
                <a:lnTo>
                  <a:pt x="333" y="1"/>
                </a:lnTo>
                <a:lnTo>
                  <a:pt x="330" y="1"/>
                </a:lnTo>
                <a:lnTo>
                  <a:pt x="327" y="1"/>
                </a:lnTo>
                <a:lnTo>
                  <a:pt x="325" y="1"/>
                </a:lnTo>
                <a:lnTo>
                  <a:pt x="321" y="0"/>
                </a:lnTo>
                <a:lnTo>
                  <a:pt x="318" y="0"/>
                </a:lnTo>
                <a:lnTo>
                  <a:pt x="317" y="2"/>
                </a:lnTo>
                <a:lnTo>
                  <a:pt x="314" y="3"/>
                </a:lnTo>
                <a:lnTo>
                  <a:pt x="313" y="5"/>
                </a:lnTo>
                <a:lnTo>
                  <a:pt x="313" y="8"/>
                </a:lnTo>
                <a:lnTo>
                  <a:pt x="311" y="10"/>
                </a:lnTo>
                <a:lnTo>
                  <a:pt x="311" y="11"/>
                </a:lnTo>
                <a:lnTo>
                  <a:pt x="308" y="13"/>
                </a:lnTo>
                <a:lnTo>
                  <a:pt x="304" y="18"/>
                </a:lnTo>
                <a:lnTo>
                  <a:pt x="300" y="20"/>
                </a:lnTo>
                <a:lnTo>
                  <a:pt x="295" y="20"/>
                </a:lnTo>
                <a:lnTo>
                  <a:pt x="292" y="20"/>
                </a:lnTo>
                <a:lnTo>
                  <a:pt x="288" y="20"/>
                </a:lnTo>
                <a:lnTo>
                  <a:pt x="287" y="21"/>
                </a:lnTo>
                <a:lnTo>
                  <a:pt x="284" y="23"/>
                </a:lnTo>
                <a:lnTo>
                  <a:pt x="280" y="24"/>
                </a:lnTo>
                <a:lnTo>
                  <a:pt x="278" y="24"/>
                </a:lnTo>
                <a:lnTo>
                  <a:pt x="273" y="21"/>
                </a:lnTo>
                <a:lnTo>
                  <a:pt x="271" y="19"/>
                </a:lnTo>
                <a:lnTo>
                  <a:pt x="268" y="17"/>
                </a:lnTo>
                <a:lnTo>
                  <a:pt x="265" y="15"/>
                </a:lnTo>
                <a:lnTo>
                  <a:pt x="263" y="12"/>
                </a:lnTo>
                <a:lnTo>
                  <a:pt x="262" y="11"/>
                </a:lnTo>
                <a:lnTo>
                  <a:pt x="257" y="11"/>
                </a:lnTo>
                <a:lnTo>
                  <a:pt x="254" y="12"/>
                </a:lnTo>
                <a:lnTo>
                  <a:pt x="249" y="12"/>
                </a:lnTo>
                <a:lnTo>
                  <a:pt x="246" y="12"/>
                </a:lnTo>
                <a:lnTo>
                  <a:pt x="244" y="13"/>
                </a:lnTo>
                <a:lnTo>
                  <a:pt x="241" y="15"/>
                </a:lnTo>
                <a:lnTo>
                  <a:pt x="239" y="16"/>
                </a:lnTo>
                <a:lnTo>
                  <a:pt x="237" y="18"/>
                </a:lnTo>
                <a:lnTo>
                  <a:pt x="233" y="19"/>
                </a:lnTo>
                <a:lnTo>
                  <a:pt x="230" y="19"/>
                </a:lnTo>
                <a:lnTo>
                  <a:pt x="226" y="19"/>
                </a:lnTo>
                <a:lnTo>
                  <a:pt x="223" y="18"/>
                </a:lnTo>
                <a:lnTo>
                  <a:pt x="222" y="18"/>
                </a:lnTo>
                <a:lnTo>
                  <a:pt x="218" y="17"/>
                </a:lnTo>
                <a:lnTo>
                  <a:pt x="215" y="17"/>
                </a:lnTo>
                <a:lnTo>
                  <a:pt x="213" y="18"/>
                </a:lnTo>
                <a:lnTo>
                  <a:pt x="210" y="18"/>
                </a:lnTo>
                <a:lnTo>
                  <a:pt x="209" y="19"/>
                </a:lnTo>
                <a:lnTo>
                  <a:pt x="208" y="21"/>
                </a:lnTo>
                <a:lnTo>
                  <a:pt x="207" y="23"/>
                </a:lnTo>
                <a:lnTo>
                  <a:pt x="202" y="27"/>
                </a:lnTo>
                <a:lnTo>
                  <a:pt x="200" y="27"/>
                </a:lnTo>
                <a:lnTo>
                  <a:pt x="198" y="28"/>
                </a:lnTo>
                <a:lnTo>
                  <a:pt x="196" y="31"/>
                </a:lnTo>
                <a:lnTo>
                  <a:pt x="191" y="32"/>
                </a:lnTo>
                <a:lnTo>
                  <a:pt x="189" y="33"/>
                </a:lnTo>
                <a:lnTo>
                  <a:pt x="188" y="35"/>
                </a:lnTo>
                <a:lnTo>
                  <a:pt x="185" y="36"/>
                </a:lnTo>
                <a:lnTo>
                  <a:pt x="184" y="37"/>
                </a:lnTo>
                <a:lnTo>
                  <a:pt x="183" y="40"/>
                </a:lnTo>
                <a:lnTo>
                  <a:pt x="182" y="42"/>
                </a:lnTo>
                <a:lnTo>
                  <a:pt x="180" y="47"/>
                </a:lnTo>
                <a:lnTo>
                  <a:pt x="181" y="49"/>
                </a:lnTo>
                <a:lnTo>
                  <a:pt x="181" y="51"/>
                </a:lnTo>
                <a:lnTo>
                  <a:pt x="180" y="53"/>
                </a:lnTo>
                <a:lnTo>
                  <a:pt x="178" y="56"/>
                </a:lnTo>
                <a:lnTo>
                  <a:pt x="176" y="57"/>
                </a:lnTo>
                <a:lnTo>
                  <a:pt x="174" y="58"/>
                </a:lnTo>
                <a:lnTo>
                  <a:pt x="170" y="59"/>
                </a:lnTo>
                <a:lnTo>
                  <a:pt x="167" y="60"/>
                </a:lnTo>
                <a:lnTo>
                  <a:pt x="166" y="61"/>
                </a:lnTo>
                <a:lnTo>
                  <a:pt x="162" y="63"/>
                </a:lnTo>
                <a:lnTo>
                  <a:pt x="159" y="63"/>
                </a:lnTo>
                <a:lnTo>
                  <a:pt x="157" y="61"/>
                </a:lnTo>
                <a:lnTo>
                  <a:pt x="154" y="61"/>
                </a:lnTo>
                <a:lnTo>
                  <a:pt x="153" y="61"/>
                </a:lnTo>
                <a:lnTo>
                  <a:pt x="152" y="64"/>
                </a:lnTo>
                <a:lnTo>
                  <a:pt x="148" y="64"/>
                </a:lnTo>
                <a:lnTo>
                  <a:pt x="144" y="65"/>
                </a:lnTo>
                <a:lnTo>
                  <a:pt x="143" y="65"/>
                </a:lnTo>
                <a:lnTo>
                  <a:pt x="137" y="68"/>
                </a:lnTo>
                <a:lnTo>
                  <a:pt x="134" y="71"/>
                </a:lnTo>
                <a:lnTo>
                  <a:pt x="133" y="73"/>
                </a:lnTo>
                <a:lnTo>
                  <a:pt x="132" y="74"/>
                </a:lnTo>
                <a:lnTo>
                  <a:pt x="127" y="81"/>
                </a:lnTo>
                <a:lnTo>
                  <a:pt x="117" y="91"/>
                </a:lnTo>
                <a:lnTo>
                  <a:pt x="110" y="97"/>
                </a:lnTo>
                <a:lnTo>
                  <a:pt x="103" y="101"/>
                </a:lnTo>
                <a:lnTo>
                  <a:pt x="101" y="101"/>
                </a:lnTo>
                <a:lnTo>
                  <a:pt x="97" y="103"/>
                </a:lnTo>
                <a:lnTo>
                  <a:pt x="94" y="104"/>
                </a:lnTo>
                <a:lnTo>
                  <a:pt x="93" y="105"/>
                </a:lnTo>
                <a:lnTo>
                  <a:pt x="90" y="106"/>
                </a:lnTo>
                <a:lnTo>
                  <a:pt x="87" y="106"/>
                </a:lnTo>
                <a:lnTo>
                  <a:pt x="85" y="105"/>
                </a:lnTo>
                <a:lnTo>
                  <a:pt x="84" y="104"/>
                </a:lnTo>
                <a:lnTo>
                  <a:pt x="81" y="101"/>
                </a:lnTo>
                <a:lnTo>
                  <a:pt x="77" y="98"/>
                </a:lnTo>
                <a:lnTo>
                  <a:pt x="71" y="95"/>
                </a:lnTo>
                <a:lnTo>
                  <a:pt x="66" y="95"/>
                </a:lnTo>
                <a:lnTo>
                  <a:pt x="63" y="95"/>
                </a:lnTo>
                <a:lnTo>
                  <a:pt x="61" y="95"/>
                </a:lnTo>
                <a:lnTo>
                  <a:pt x="54" y="96"/>
                </a:lnTo>
                <a:lnTo>
                  <a:pt x="50" y="98"/>
                </a:lnTo>
                <a:lnTo>
                  <a:pt x="50" y="100"/>
                </a:lnTo>
                <a:lnTo>
                  <a:pt x="48" y="105"/>
                </a:lnTo>
                <a:lnTo>
                  <a:pt x="48" y="108"/>
                </a:lnTo>
                <a:lnTo>
                  <a:pt x="55" y="116"/>
                </a:lnTo>
                <a:lnTo>
                  <a:pt x="60" y="119"/>
                </a:lnTo>
                <a:lnTo>
                  <a:pt x="65" y="124"/>
                </a:lnTo>
                <a:lnTo>
                  <a:pt x="69" y="128"/>
                </a:lnTo>
                <a:lnTo>
                  <a:pt x="72" y="131"/>
                </a:lnTo>
                <a:lnTo>
                  <a:pt x="74" y="133"/>
                </a:lnTo>
                <a:lnTo>
                  <a:pt x="76" y="138"/>
                </a:lnTo>
                <a:lnTo>
                  <a:pt x="76" y="143"/>
                </a:lnTo>
                <a:lnTo>
                  <a:pt x="77" y="146"/>
                </a:lnTo>
                <a:lnTo>
                  <a:pt x="73" y="152"/>
                </a:lnTo>
                <a:lnTo>
                  <a:pt x="71" y="156"/>
                </a:lnTo>
                <a:lnTo>
                  <a:pt x="70" y="162"/>
                </a:lnTo>
                <a:lnTo>
                  <a:pt x="70" y="167"/>
                </a:lnTo>
                <a:lnTo>
                  <a:pt x="71" y="169"/>
                </a:lnTo>
                <a:lnTo>
                  <a:pt x="73" y="171"/>
                </a:lnTo>
                <a:lnTo>
                  <a:pt x="76" y="172"/>
                </a:lnTo>
                <a:lnTo>
                  <a:pt x="78" y="175"/>
                </a:lnTo>
                <a:lnTo>
                  <a:pt x="78" y="178"/>
                </a:lnTo>
                <a:lnTo>
                  <a:pt x="79" y="181"/>
                </a:lnTo>
                <a:lnTo>
                  <a:pt x="79" y="185"/>
                </a:lnTo>
                <a:lnTo>
                  <a:pt x="76" y="186"/>
                </a:lnTo>
                <a:lnTo>
                  <a:pt x="73" y="187"/>
                </a:lnTo>
                <a:lnTo>
                  <a:pt x="71" y="186"/>
                </a:lnTo>
                <a:lnTo>
                  <a:pt x="68" y="185"/>
                </a:lnTo>
                <a:lnTo>
                  <a:pt x="64" y="185"/>
                </a:lnTo>
                <a:lnTo>
                  <a:pt x="61" y="186"/>
                </a:lnTo>
                <a:lnTo>
                  <a:pt x="60" y="192"/>
                </a:lnTo>
                <a:lnTo>
                  <a:pt x="55" y="197"/>
                </a:lnTo>
                <a:lnTo>
                  <a:pt x="48" y="204"/>
                </a:lnTo>
                <a:lnTo>
                  <a:pt x="62" y="212"/>
                </a:lnTo>
                <a:lnTo>
                  <a:pt x="68" y="218"/>
                </a:lnTo>
                <a:lnTo>
                  <a:pt x="72" y="224"/>
                </a:lnTo>
                <a:lnTo>
                  <a:pt x="76" y="228"/>
                </a:lnTo>
                <a:lnTo>
                  <a:pt x="78" y="233"/>
                </a:lnTo>
                <a:lnTo>
                  <a:pt x="78" y="236"/>
                </a:lnTo>
                <a:lnTo>
                  <a:pt x="77" y="241"/>
                </a:lnTo>
                <a:lnTo>
                  <a:pt x="74" y="241"/>
                </a:lnTo>
                <a:lnTo>
                  <a:pt x="69" y="241"/>
                </a:lnTo>
                <a:lnTo>
                  <a:pt x="65" y="242"/>
                </a:lnTo>
                <a:lnTo>
                  <a:pt x="61" y="242"/>
                </a:lnTo>
                <a:lnTo>
                  <a:pt x="57" y="247"/>
                </a:lnTo>
                <a:lnTo>
                  <a:pt x="57" y="255"/>
                </a:lnTo>
                <a:lnTo>
                  <a:pt x="56" y="257"/>
                </a:lnTo>
                <a:lnTo>
                  <a:pt x="53" y="259"/>
                </a:lnTo>
                <a:lnTo>
                  <a:pt x="49" y="259"/>
                </a:lnTo>
                <a:lnTo>
                  <a:pt x="47" y="261"/>
                </a:lnTo>
                <a:lnTo>
                  <a:pt x="44" y="265"/>
                </a:lnTo>
                <a:lnTo>
                  <a:pt x="41" y="267"/>
                </a:lnTo>
                <a:lnTo>
                  <a:pt x="38" y="271"/>
                </a:lnTo>
                <a:lnTo>
                  <a:pt x="36" y="280"/>
                </a:lnTo>
                <a:lnTo>
                  <a:pt x="28" y="285"/>
                </a:lnTo>
                <a:lnTo>
                  <a:pt x="23" y="290"/>
                </a:lnTo>
                <a:lnTo>
                  <a:pt x="18" y="292"/>
                </a:lnTo>
                <a:lnTo>
                  <a:pt x="14" y="295"/>
                </a:lnTo>
                <a:lnTo>
                  <a:pt x="9" y="297"/>
                </a:lnTo>
                <a:lnTo>
                  <a:pt x="7" y="299"/>
                </a:lnTo>
                <a:lnTo>
                  <a:pt x="4" y="303"/>
                </a:lnTo>
                <a:lnTo>
                  <a:pt x="0" y="314"/>
                </a:lnTo>
                <a:lnTo>
                  <a:pt x="0" y="321"/>
                </a:lnTo>
                <a:close/>
              </a:path>
            </a:pathLst>
          </a:custGeom>
          <a:solidFill>
            <a:schemeClr val="bg1"/>
          </a:solidFill>
          <a:ln w="9525" cap="flat" cmpd="sng">
            <a:solidFill>
              <a:schemeClr val="tx1"/>
            </a:solidFill>
            <a:prstDash val="solid"/>
            <a:round/>
            <a:headEnd type="none" w="med" len="med"/>
            <a:tailEnd type="none" w="med" len="med"/>
          </a:ln>
          <a:effectLst/>
          <a:extLst/>
        </p:spPr>
        <p:txBody>
          <a:bodyPr wrap="none"/>
          <a:lstStyle/>
          <a:p>
            <a:pPr eaLnBrk="1" hangingPunct="1">
              <a:defRPr/>
            </a:pPr>
            <a:endParaRPr lang="en-GB" sz="1176" dirty="0">
              <a:latin typeface="Arial" pitchFamily="34" charset="0"/>
              <a:cs typeface="Arial" pitchFamily="34" charset="0"/>
            </a:endParaRPr>
          </a:p>
        </p:txBody>
      </p:sp>
      <p:sp>
        <p:nvSpPr>
          <p:cNvPr id="77" name="JK">
            <a:extLst>
              <a:ext uri="{FF2B5EF4-FFF2-40B4-BE49-F238E27FC236}"/>
            </a:extLst>
          </p:cNvPr>
          <p:cNvSpPr>
            <a:spLocks/>
          </p:cNvSpPr>
          <p:nvPr/>
        </p:nvSpPr>
        <p:spPr bwMode="auto">
          <a:xfrm>
            <a:off x="2847975" y="65088"/>
            <a:ext cx="1895475" cy="1100137"/>
          </a:xfrm>
          <a:custGeom>
            <a:avLst/>
            <a:gdLst>
              <a:gd name="T0" fmla="*/ 1787 w 2166"/>
              <a:gd name="T1" fmla="*/ 1026 h 1314"/>
              <a:gd name="T2" fmla="*/ 1800 w 2166"/>
              <a:gd name="T3" fmla="*/ 932 h 1314"/>
              <a:gd name="T4" fmla="*/ 1829 w 2166"/>
              <a:gd name="T5" fmla="*/ 840 h 1314"/>
              <a:gd name="T6" fmla="*/ 1910 w 2166"/>
              <a:gd name="T7" fmla="*/ 830 h 1314"/>
              <a:gd name="T8" fmla="*/ 1949 w 2166"/>
              <a:gd name="T9" fmla="*/ 746 h 1314"/>
              <a:gd name="T10" fmla="*/ 2013 w 2166"/>
              <a:gd name="T11" fmla="*/ 684 h 1314"/>
              <a:gd name="T12" fmla="*/ 2094 w 2166"/>
              <a:gd name="T13" fmla="*/ 638 h 1314"/>
              <a:gd name="T14" fmla="*/ 2150 w 2166"/>
              <a:gd name="T15" fmla="*/ 496 h 1314"/>
              <a:gd name="T16" fmla="*/ 2107 w 2166"/>
              <a:gd name="T17" fmla="*/ 388 h 1314"/>
              <a:gd name="T18" fmla="*/ 1945 w 2166"/>
              <a:gd name="T19" fmla="*/ 332 h 1314"/>
              <a:gd name="T20" fmla="*/ 1809 w 2166"/>
              <a:gd name="T21" fmla="*/ 341 h 1314"/>
              <a:gd name="T22" fmla="*/ 1668 w 2166"/>
              <a:gd name="T23" fmla="*/ 362 h 1314"/>
              <a:gd name="T24" fmla="*/ 1578 w 2166"/>
              <a:gd name="T25" fmla="*/ 397 h 1314"/>
              <a:gd name="T26" fmla="*/ 1505 w 2166"/>
              <a:gd name="T27" fmla="*/ 418 h 1314"/>
              <a:gd name="T28" fmla="*/ 1442 w 2166"/>
              <a:gd name="T29" fmla="*/ 434 h 1314"/>
              <a:gd name="T30" fmla="*/ 1373 w 2166"/>
              <a:gd name="T31" fmla="*/ 422 h 1314"/>
              <a:gd name="T32" fmla="*/ 1286 w 2166"/>
              <a:gd name="T33" fmla="*/ 352 h 1314"/>
              <a:gd name="T34" fmla="*/ 1170 w 2166"/>
              <a:gd name="T35" fmla="*/ 269 h 1314"/>
              <a:gd name="T36" fmla="*/ 1035 w 2166"/>
              <a:gd name="T37" fmla="*/ 197 h 1314"/>
              <a:gd name="T38" fmla="*/ 817 w 2166"/>
              <a:gd name="T39" fmla="*/ 55 h 1314"/>
              <a:gd name="T40" fmla="*/ 692 w 2166"/>
              <a:gd name="T41" fmla="*/ 26 h 1314"/>
              <a:gd name="T42" fmla="*/ 562 w 2166"/>
              <a:gd name="T43" fmla="*/ 24 h 1314"/>
              <a:gd name="T44" fmla="*/ 345 w 2166"/>
              <a:gd name="T45" fmla="*/ 51 h 1314"/>
              <a:gd name="T46" fmla="*/ 334 w 2166"/>
              <a:gd name="T47" fmla="*/ 102 h 1314"/>
              <a:gd name="T48" fmla="*/ 187 w 2166"/>
              <a:gd name="T49" fmla="*/ 108 h 1314"/>
              <a:gd name="T50" fmla="*/ 101 w 2166"/>
              <a:gd name="T51" fmla="*/ 189 h 1314"/>
              <a:gd name="T52" fmla="*/ 9 w 2166"/>
              <a:gd name="T53" fmla="*/ 256 h 1314"/>
              <a:gd name="T54" fmla="*/ 43 w 2166"/>
              <a:gd name="T55" fmla="*/ 350 h 1314"/>
              <a:gd name="T56" fmla="*/ 147 w 2166"/>
              <a:gd name="T57" fmla="*/ 341 h 1314"/>
              <a:gd name="T58" fmla="*/ 285 w 2166"/>
              <a:gd name="T59" fmla="*/ 419 h 1314"/>
              <a:gd name="T60" fmla="*/ 338 w 2166"/>
              <a:gd name="T61" fmla="*/ 491 h 1314"/>
              <a:gd name="T62" fmla="*/ 445 w 2166"/>
              <a:gd name="T63" fmla="*/ 550 h 1314"/>
              <a:gd name="T64" fmla="*/ 347 w 2166"/>
              <a:gd name="T65" fmla="*/ 635 h 1314"/>
              <a:gd name="T66" fmla="*/ 254 w 2166"/>
              <a:gd name="T67" fmla="*/ 740 h 1314"/>
              <a:gd name="T68" fmla="*/ 301 w 2166"/>
              <a:gd name="T69" fmla="*/ 915 h 1314"/>
              <a:gd name="T70" fmla="*/ 318 w 2166"/>
              <a:gd name="T71" fmla="*/ 1088 h 1314"/>
              <a:gd name="T72" fmla="*/ 460 w 2166"/>
              <a:gd name="T73" fmla="*/ 1147 h 1314"/>
              <a:gd name="T74" fmla="*/ 590 w 2166"/>
              <a:gd name="T75" fmla="*/ 1187 h 1314"/>
              <a:gd name="T76" fmla="*/ 616 w 2166"/>
              <a:gd name="T77" fmla="*/ 1267 h 1314"/>
              <a:gd name="T78" fmla="*/ 725 w 2166"/>
              <a:gd name="T79" fmla="*/ 1279 h 1314"/>
              <a:gd name="T80" fmla="*/ 834 w 2166"/>
              <a:gd name="T81" fmla="*/ 1311 h 1314"/>
              <a:gd name="T82" fmla="*/ 923 w 2166"/>
              <a:gd name="T83" fmla="*/ 1248 h 1314"/>
              <a:gd name="T84" fmla="*/ 942 w 2166"/>
              <a:gd name="T85" fmla="*/ 1184 h 1314"/>
              <a:gd name="T86" fmla="*/ 962 w 2166"/>
              <a:gd name="T87" fmla="*/ 1155 h 1314"/>
              <a:gd name="T88" fmla="*/ 1038 w 2166"/>
              <a:gd name="T89" fmla="*/ 1110 h 1314"/>
              <a:gd name="T90" fmla="*/ 1078 w 2166"/>
              <a:gd name="T91" fmla="*/ 1069 h 1314"/>
              <a:gd name="T92" fmla="*/ 1141 w 2166"/>
              <a:gd name="T93" fmla="*/ 1072 h 1314"/>
              <a:gd name="T94" fmla="*/ 1201 w 2166"/>
              <a:gd name="T95" fmla="*/ 1052 h 1314"/>
              <a:gd name="T96" fmla="*/ 1236 w 2166"/>
              <a:gd name="T97" fmla="*/ 1117 h 1314"/>
              <a:gd name="T98" fmla="*/ 1304 w 2166"/>
              <a:gd name="T99" fmla="*/ 1146 h 1314"/>
              <a:gd name="T100" fmla="*/ 1385 w 2166"/>
              <a:gd name="T101" fmla="*/ 1152 h 1314"/>
              <a:gd name="T102" fmla="*/ 1467 w 2166"/>
              <a:gd name="T103" fmla="*/ 1151 h 1314"/>
              <a:gd name="T104" fmla="*/ 1518 w 2166"/>
              <a:gd name="T105" fmla="*/ 1221 h 1314"/>
              <a:gd name="T106" fmla="*/ 1619 w 2166"/>
              <a:gd name="T107" fmla="*/ 1206 h 1314"/>
              <a:gd name="T108" fmla="*/ 1609 w 2166"/>
              <a:gd name="T109" fmla="*/ 1269 h 1314"/>
              <a:gd name="T110" fmla="*/ 1694 w 2166"/>
              <a:gd name="T111" fmla="*/ 1229 h 1314"/>
              <a:gd name="T112" fmla="*/ 1742 w 2166"/>
              <a:gd name="T113" fmla="*/ 1274 h 1314"/>
              <a:gd name="T114" fmla="*/ 1824 w 2166"/>
              <a:gd name="T115" fmla="*/ 1295 h 1314"/>
              <a:gd name="T116" fmla="*/ 1881 w 2166"/>
              <a:gd name="T117" fmla="*/ 1240 h 1314"/>
              <a:gd name="T118" fmla="*/ 1952 w 2166"/>
              <a:gd name="T119" fmla="*/ 1218 h 1314"/>
              <a:gd name="T120" fmla="*/ 1924 w 2166"/>
              <a:gd name="T121" fmla="*/ 114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66" h="1314">
                <a:moveTo>
                  <a:pt x="1896" y="1109"/>
                </a:moveTo>
                <a:lnTo>
                  <a:pt x="1894" y="1100"/>
                </a:lnTo>
                <a:lnTo>
                  <a:pt x="1897" y="1094"/>
                </a:lnTo>
                <a:lnTo>
                  <a:pt x="1900" y="1092"/>
                </a:lnTo>
                <a:lnTo>
                  <a:pt x="1906" y="1086"/>
                </a:lnTo>
                <a:lnTo>
                  <a:pt x="1909" y="1080"/>
                </a:lnTo>
                <a:lnTo>
                  <a:pt x="1909" y="1071"/>
                </a:lnTo>
                <a:lnTo>
                  <a:pt x="1909" y="1067"/>
                </a:lnTo>
                <a:lnTo>
                  <a:pt x="1910" y="1062"/>
                </a:lnTo>
                <a:lnTo>
                  <a:pt x="1915" y="1056"/>
                </a:lnTo>
                <a:lnTo>
                  <a:pt x="1915" y="1052"/>
                </a:lnTo>
                <a:lnTo>
                  <a:pt x="1908" y="1048"/>
                </a:lnTo>
                <a:lnTo>
                  <a:pt x="1901" y="1047"/>
                </a:lnTo>
                <a:lnTo>
                  <a:pt x="1886" y="1047"/>
                </a:lnTo>
                <a:lnTo>
                  <a:pt x="1878" y="1048"/>
                </a:lnTo>
                <a:lnTo>
                  <a:pt x="1870" y="1045"/>
                </a:lnTo>
                <a:lnTo>
                  <a:pt x="1849" y="1040"/>
                </a:lnTo>
                <a:lnTo>
                  <a:pt x="1832" y="1040"/>
                </a:lnTo>
                <a:lnTo>
                  <a:pt x="1817" y="1039"/>
                </a:lnTo>
                <a:lnTo>
                  <a:pt x="1801" y="1036"/>
                </a:lnTo>
                <a:lnTo>
                  <a:pt x="1793" y="1030"/>
                </a:lnTo>
                <a:lnTo>
                  <a:pt x="1787" y="1026"/>
                </a:lnTo>
                <a:lnTo>
                  <a:pt x="1780" y="1018"/>
                </a:lnTo>
                <a:lnTo>
                  <a:pt x="1776" y="1011"/>
                </a:lnTo>
                <a:lnTo>
                  <a:pt x="1772" y="1006"/>
                </a:lnTo>
                <a:lnTo>
                  <a:pt x="1771" y="999"/>
                </a:lnTo>
                <a:lnTo>
                  <a:pt x="1773" y="994"/>
                </a:lnTo>
                <a:lnTo>
                  <a:pt x="1776" y="988"/>
                </a:lnTo>
                <a:lnTo>
                  <a:pt x="1776" y="981"/>
                </a:lnTo>
                <a:lnTo>
                  <a:pt x="1773" y="976"/>
                </a:lnTo>
                <a:lnTo>
                  <a:pt x="1768" y="970"/>
                </a:lnTo>
                <a:lnTo>
                  <a:pt x="1770" y="957"/>
                </a:lnTo>
                <a:lnTo>
                  <a:pt x="1769" y="952"/>
                </a:lnTo>
                <a:lnTo>
                  <a:pt x="1774" y="949"/>
                </a:lnTo>
                <a:lnTo>
                  <a:pt x="1788" y="952"/>
                </a:lnTo>
                <a:lnTo>
                  <a:pt x="1798" y="952"/>
                </a:lnTo>
                <a:lnTo>
                  <a:pt x="1804" y="952"/>
                </a:lnTo>
                <a:lnTo>
                  <a:pt x="1822" y="951"/>
                </a:lnTo>
                <a:lnTo>
                  <a:pt x="1825" y="949"/>
                </a:lnTo>
                <a:lnTo>
                  <a:pt x="1821" y="947"/>
                </a:lnTo>
                <a:lnTo>
                  <a:pt x="1820" y="942"/>
                </a:lnTo>
                <a:lnTo>
                  <a:pt x="1817" y="939"/>
                </a:lnTo>
                <a:lnTo>
                  <a:pt x="1812" y="939"/>
                </a:lnTo>
                <a:lnTo>
                  <a:pt x="1800" y="932"/>
                </a:lnTo>
                <a:lnTo>
                  <a:pt x="1800" y="926"/>
                </a:lnTo>
                <a:lnTo>
                  <a:pt x="1801" y="923"/>
                </a:lnTo>
                <a:lnTo>
                  <a:pt x="1806" y="919"/>
                </a:lnTo>
                <a:lnTo>
                  <a:pt x="1809" y="914"/>
                </a:lnTo>
                <a:lnTo>
                  <a:pt x="1803" y="911"/>
                </a:lnTo>
                <a:lnTo>
                  <a:pt x="1795" y="908"/>
                </a:lnTo>
                <a:lnTo>
                  <a:pt x="1792" y="900"/>
                </a:lnTo>
                <a:lnTo>
                  <a:pt x="1788" y="890"/>
                </a:lnTo>
                <a:lnTo>
                  <a:pt x="1781" y="879"/>
                </a:lnTo>
                <a:lnTo>
                  <a:pt x="1777" y="869"/>
                </a:lnTo>
                <a:lnTo>
                  <a:pt x="1771" y="860"/>
                </a:lnTo>
                <a:lnTo>
                  <a:pt x="1769" y="851"/>
                </a:lnTo>
                <a:lnTo>
                  <a:pt x="1773" y="845"/>
                </a:lnTo>
                <a:lnTo>
                  <a:pt x="1781" y="839"/>
                </a:lnTo>
                <a:lnTo>
                  <a:pt x="1790" y="839"/>
                </a:lnTo>
                <a:lnTo>
                  <a:pt x="1796" y="838"/>
                </a:lnTo>
                <a:lnTo>
                  <a:pt x="1804" y="839"/>
                </a:lnTo>
                <a:lnTo>
                  <a:pt x="1809" y="840"/>
                </a:lnTo>
                <a:lnTo>
                  <a:pt x="1813" y="843"/>
                </a:lnTo>
                <a:lnTo>
                  <a:pt x="1820" y="844"/>
                </a:lnTo>
                <a:lnTo>
                  <a:pt x="1826" y="844"/>
                </a:lnTo>
                <a:lnTo>
                  <a:pt x="1829" y="840"/>
                </a:lnTo>
                <a:lnTo>
                  <a:pt x="1829" y="837"/>
                </a:lnTo>
                <a:lnTo>
                  <a:pt x="1835" y="832"/>
                </a:lnTo>
                <a:lnTo>
                  <a:pt x="1843" y="831"/>
                </a:lnTo>
                <a:lnTo>
                  <a:pt x="1846" y="832"/>
                </a:lnTo>
                <a:lnTo>
                  <a:pt x="1851" y="835"/>
                </a:lnTo>
                <a:lnTo>
                  <a:pt x="1857" y="837"/>
                </a:lnTo>
                <a:lnTo>
                  <a:pt x="1864" y="838"/>
                </a:lnTo>
                <a:lnTo>
                  <a:pt x="1869" y="837"/>
                </a:lnTo>
                <a:lnTo>
                  <a:pt x="1875" y="838"/>
                </a:lnTo>
                <a:lnTo>
                  <a:pt x="1881" y="838"/>
                </a:lnTo>
                <a:lnTo>
                  <a:pt x="1884" y="838"/>
                </a:lnTo>
                <a:lnTo>
                  <a:pt x="1891" y="839"/>
                </a:lnTo>
                <a:lnTo>
                  <a:pt x="1896" y="840"/>
                </a:lnTo>
                <a:lnTo>
                  <a:pt x="1898" y="843"/>
                </a:lnTo>
                <a:lnTo>
                  <a:pt x="1904" y="846"/>
                </a:lnTo>
                <a:lnTo>
                  <a:pt x="1909" y="846"/>
                </a:lnTo>
                <a:lnTo>
                  <a:pt x="1910" y="846"/>
                </a:lnTo>
                <a:lnTo>
                  <a:pt x="1913" y="843"/>
                </a:lnTo>
                <a:lnTo>
                  <a:pt x="1913" y="840"/>
                </a:lnTo>
                <a:lnTo>
                  <a:pt x="1910" y="838"/>
                </a:lnTo>
                <a:lnTo>
                  <a:pt x="1909" y="831"/>
                </a:lnTo>
                <a:lnTo>
                  <a:pt x="1910" y="830"/>
                </a:lnTo>
                <a:lnTo>
                  <a:pt x="1913" y="827"/>
                </a:lnTo>
                <a:lnTo>
                  <a:pt x="1915" y="824"/>
                </a:lnTo>
                <a:lnTo>
                  <a:pt x="1921" y="820"/>
                </a:lnTo>
                <a:lnTo>
                  <a:pt x="1924" y="819"/>
                </a:lnTo>
                <a:lnTo>
                  <a:pt x="1926" y="814"/>
                </a:lnTo>
                <a:lnTo>
                  <a:pt x="1928" y="811"/>
                </a:lnTo>
                <a:lnTo>
                  <a:pt x="1928" y="806"/>
                </a:lnTo>
                <a:lnTo>
                  <a:pt x="1930" y="799"/>
                </a:lnTo>
                <a:lnTo>
                  <a:pt x="1931" y="796"/>
                </a:lnTo>
                <a:lnTo>
                  <a:pt x="1940" y="796"/>
                </a:lnTo>
                <a:lnTo>
                  <a:pt x="1945" y="796"/>
                </a:lnTo>
                <a:lnTo>
                  <a:pt x="1949" y="796"/>
                </a:lnTo>
                <a:lnTo>
                  <a:pt x="1953" y="795"/>
                </a:lnTo>
                <a:lnTo>
                  <a:pt x="1955" y="794"/>
                </a:lnTo>
                <a:lnTo>
                  <a:pt x="1957" y="788"/>
                </a:lnTo>
                <a:lnTo>
                  <a:pt x="1956" y="786"/>
                </a:lnTo>
                <a:lnTo>
                  <a:pt x="1956" y="781"/>
                </a:lnTo>
                <a:lnTo>
                  <a:pt x="1956" y="775"/>
                </a:lnTo>
                <a:lnTo>
                  <a:pt x="1955" y="768"/>
                </a:lnTo>
                <a:lnTo>
                  <a:pt x="1954" y="760"/>
                </a:lnTo>
                <a:lnTo>
                  <a:pt x="1952" y="751"/>
                </a:lnTo>
                <a:lnTo>
                  <a:pt x="1949" y="746"/>
                </a:lnTo>
                <a:lnTo>
                  <a:pt x="1947" y="741"/>
                </a:lnTo>
                <a:lnTo>
                  <a:pt x="1942" y="736"/>
                </a:lnTo>
                <a:lnTo>
                  <a:pt x="1941" y="730"/>
                </a:lnTo>
                <a:lnTo>
                  <a:pt x="1941" y="725"/>
                </a:lnTo>
                <a:lnTo>
                  <a:pt x="1945" y="723"/>
                </a:lnTo>
                <a:lnTo>
                  <a:pt x="1950" y="719"/>
                </a:lnTo>
                <a:lnTo>
                  <a:pt x="1960" y="716"/>
                </a:lnTo>
                <a:lnTo>
                  <a:pt x="1964" y="717"/>
                </a:lnTo>
                <a:lnTo>
                  <a:pt x="1971" y="719"/>
                </a:lnTo>
                <a:lnTo>
                  <a:pt x="1979" y="720"/>
                </a:lnTo>
                <a:lnTo>
                  <a:pt x="1989" y="720"/>
                </a:lnTo>
                <a:lnTo>
                  <a:pt x="1997" y="722"/>
                </a:lnTo>
                <a:lnTo>
                  <a:pt x="2008" y="722"/>
                </a:lnTo>
                <a:lnTo>
                  <a:pt x="2013" y="720"/>
                </a:lnTo>
                <a:lnTo>
                  <a:pt x="2020" y="716"/>
                </a:lnTo>
                <a:lnTo>
                  <a:pt x="2020" y="709"/>
                </a:lnTo>
                <a:lnTo>
                  <a:pt x="2014" y="706"/>
                </a:lnTo>
                <a:lnTo>
                  <a:pt x="2009" y="701"/>
                </a:lnTo>
                <a:lnTo>
                  <a:pt x="2009" y="695"/>
                </a:lnTo>
                <a:lnTo>
                  <a:pt x="2013" y="691"/>
                </a:lnTo>
                <a:lnTo>
                  <a:pt x="2012" y="687"/>
                </a:lnTo>
                <a:lnTo>
                  <a:pt x="2013" y="684"/>
                </a:lnTo>
                <a:lnTo>
                  <a:pt x="2018" y="680"/>
                </a:lnTo>
                <a:lnTo>
                  <a:pt x="2021" y="679"/>
                </a:lnTo>
                <a:lnTo>
                  <a:pt x="2025" y="676"/>
                </a:lnTo>
                <a:lnTo>
                  <a:pt x="2027" y="671"/>
                </a:lnTo>
                <a:lnTo>
                  <a:pt x="2030" y="669"/>
                </a:lnTo>
                <a:lnTo>
                  <a:pt x="2038" y="667"/>
                </a:lnTo>
                <a:lnTo>
                  <a:pt x="2042" y="667"/>
                </a:lnTo>
                <a:lnTo>
                  <a:pt x="2043" y="668"/>
                </a:lnTo>
                <a:lnTo>
                  <a:pt x="2048" y="670"/>
                </a:lnTo>
                <a:lnTo>
                  <a:pt x="2050" y="670"/>
                </a:lnTo>
                <a:lnTo>
                  <a:pt x="2057" y="670"/>
                </a:lnTo>
                <a:lnTo>
                  <a:pt x="2060" y="670"/>
                </a:lnTo>
                <a:lnTo>
                  <a:pt x="2066" y="670"/>
                </a:lnTo>
                <a:lnTo>
                  <a:pt x="2069" y="668"/>
                </a:lnTo>
                <a:lnTo>
                  <a:pt x="2076" y="667"/>
                </a:lnTo>
                <a:lnTo>
                  <a:pt x="2083" y="666"/>
                </a:lnTo>
                <a:lnTo>
                  <a:pt x="2085" y="664"/>
                </a:lnTo>
                <a:lnTo>
                  <a:pt x="2094" y="659"/>
                </a:lnTo>
                <a:lnTo>
                  <a:pt x="2096" y="655"/>
                </a:lnTo>
                <a:lnTo>
                  <a:pt x="2094" y="653"/>
                </a:lnTo>
                <a:lnTo>
                  <a:pt x="2093" y="647"/>
                </a:lnTo>
                <a:lnTo>
                  <a:pt x="2094" y="638"/>
                </a:lnTo>
                <a:lnTo>
                  <a:pt x="2094" y="632"/>
                </a:lnTo>
                <a:lnTo>
                  <a:pt x="2096" y="628"/>
                </a:lnTo>
                <a:lnTo>
                  <a:pt x="2099" y="623"/>
                </a:lnTo>
                <a:lnTo>
                  <a:pt x="2104" y="618"/>
                </a:lnTo>
                <a:lnTo>
                  <a:pt x="2106" y="613"/>
                </a:lnTo>
                <a:lnTo>
                  <a:pt x="2109" y="607"/>
                </a:lnTo>
                <a:lnTo>
                  <a:pt x="2113" y="603"/>
                </a:lnTo>
                <a:lnTo>
                  <a:pt x="2118" y="597"/>
                </a:lnTo>
                <a:lnTo>
                  <a:pt x="2118" y="591"/>
                </a:lnTo>
                <a:lnTo>
                  <a:pt x="2121" y="584"/>
                </a:lnTo>
                <a:lnTo>
                  <a:pt x="2125" y="574"/>
                </a:lnTo>
                <a:lnTo>
                  <a:pt x="2126" y="567"/>
                </a:lnTo>
                <a:lnTo>
                  <a:pt x="2128" y="562"/>
                </a:lnTo>
                <a:lnTo>
                  <a:pt x="2128" y="554"/>
                </a:lnTo>
                <a:lnTo>
                  <a:pt x="2128" y="542"/>
                </a:lnTo>
                <a:lnTo>
                  <a:pt x="2132" y="534"/>
                </a:lnTo>
                <a:lnTo>
                  <a:pt x="2134" y="528"/>
                </a:lnTo>
                <a:lnTo>
                  <a:pt x="2138" y="518"/>
                </a:lnTo>
                <a:lnTo>
                  <a:pt x="2139" y="511"/>
                </a:lnTo>
                <a:lnTo>
                  <a:pt x="2142" y="506"/>
                </a:lnTo>
                <a:lnTo>
                  <a:pt x="2147" y="500"/>
                </a:lnTo>
                <a:lnTo>
                  <a:pt x="2150" y="496"/>
                </a:lnTo>
                <a:lnTo>
                  <a:pt x="2152" y="492"/>
                </a:lnTo>
                <a:lnTo>
                  <a:pt x="2152" y="486"/>
                </a:lnTo>
                <a:lnTo>
                  <a:pt x="2154" y="480"/>
                </a:lnTo>
                <a:lnTo>
                  <a:pt x="2156" y="474"/>
                </a:lnTo>
                <a:lnTo>
                  <a:pt x="2157" y="468"/>
                </a:lnTo>
                <a:lnTo>
                  <a:pt x="2160" y="459"/>
                </a:lnTo>
                <a:lnTo>
                  <a:pt x="2161" y="452"/>
                </a:lnTo>
                <a:lnTo>
                  <a:pt x="2162" y="447"/>
                </a:lnTo>
                <a:lnTo>
                  <a:pt x="2166" y="431"/>
                </a:lnTo>
                <a:lnTo>
                  <a:pt x="2166" y="423"/>
                </a:lnTo>
                <a:lnTo>
                  <a:pt x="2165" y="416"/>
                </a:lnTo>
                <a:lnTo>
                  <a:pt x="2161" y="412"/>
                </a:lnTo>
                <a:lnTo>
                  <a:pt x="2157" y="410"/>
                </a:lnTo>
                <a:lnTo>
                  <a:pt x="2153" y="407"/>
                </a:lnTo>
                <a:lnTo>
                  <a:pt x="2147" y="405"/>
                </a:lnTo>
                <a:lnTo>
                  <a:pt x="2147" y="402"/>
                </a:lnTo>
                <a:lnTo>
                  <a:pt x="2137" y="399"/>
                </a:lnTo>
                <a:lnTo>
                  <a:pt x="2126" y="398"/>
                </a:lnTo>
                <a:lnTo>
                  <a:pt x="2118" y="397"/>
                </a:lnTo>
                <a:lnTo>
                  <a:pt x="2113" y="394"/>
                </a:lnTo>
                <a:lnTo>
                  <a:pt x="2110" y="390"/>
                </a:lnTo>
                <a:lnTo>
                  <a:pt x="2107" y="388"/>
                </a:lnTo>
                <a:lnTo>
                  <a:pt x="2104" y="383"/>
                </a:lnTo>
                <a:lnTo>
                  <a:pt x="2101" y="378"/>
                </a:lnTo>
                <a:lnTo>
                  <a:pt x="2100" y="373"/>
                </a:lnTo>
                <a:lnTo>
                  <a:pt x="2098" y="370"/>
                </a:lnTo>
                <a:lnTo>
                  <a:pt x="2090" y="359"/>
                </a:lnTo>
                <a:lnTo>
                  <a:pt x="2086" y="354"/>
                </a:lnTo>
                <a:lnTo>
                  <a:pt x="2076" y="347"/>
                </a:lnTo>
                <a:lnTo>
                  <a:pt x="2070" y="348"/>
                </a:lnTo>
                <a:lnTo>
                  <a:pt x="2062" y="351"/>
                </a:lnTo>
                <a:lnTo>
                  <a:pt x="2054" y="357"/>
                </a:lnTo>
                <a:lnTo>
                  <a:pt x="2046" y="359"/>
                </a:lnTo>
                <a:lnTo>
                  <a:pt x="2042" y="359"/>
                </a:lnTo>
                <a:lnTo>
                  <a:pt x="2027" y="358"/>
                </a:lnTo>
                <a:lnTo>
                  <a:pt x="2018" y="357"/>
                </a:lnTo>
                <a:lnTo>
                  <a:pt x="2008" y="354"/>
                </a:lnTo>
                <a:lnTo>
                  <a:pt x="1997" y="350"/>
                </a:lnTo>
                <a:lnTo>
                  <a:pt x="1989" y="346"/>
                </a:lnTo>
                <a:lnTo>
                  <a:pt x="1980" y="344"/>
                </a:lnTo>
                <a:lnTo>
                  <a:pt x="1971" y="342"/>
                </a:lnTo>
                <a:lnTo>
                  <a:pt x="1964" y="340"/>
                </a:lnTo>
                <a:lnTo>
                  <a:pt x="1955" y="334"/>
                </a:lnTo>
                <a:lnTo>
                  <a:pt x="1945" y="332"/>
                </a:lnTo>
                <a:lnTo>
                  <a:pt x="1933" y="332"/>
                </a:lnTo>
                <a:lnTo>
                  <a:pt x="1928" y="331"/>
                </a:lnTo>
                <a:lnTo>
                  <a:pt x="1921" y="326"/>
                </a:lnTo>
                <a:lnTo>
                  <a:pt x="1917" y="319"/>
                </a:lnTo>
                <a:lnTo>
                  <a:pt x="1915" y="314"/>
                </a:lnTo>
                <a:lnTo>
                  <a:pt x="1913" y="309"/>
                </a:lnTo>
                <a:lnTo>
                  <a:pt x="1905" y="304"/>
                </a:lnTo>
                <a:lnTo>
                  <a:pt x="1883" y="303"/>
                </a:lnTo>
                <a:lnTo>
                  <a:pt x="1875" y="304"/>
                </a:lnTo>
                <a:lnTo>
                  <a:pt x="1862" y="310"/>
                </a:lnTo>
                <a:lnTo>
                  <a:pt x="1858" y="317"/>
                </a:lnTo>
                <a:lnTo>
                  <a:pt x="1858" y="323"/>
                </a:lnTo>
                <a:lnTo>
                  <a:pt x="1861" y="327"/>
                </a:lnTo>
                <a:lnTo>
                  <a:pt x="1862" y="331"/>
                </a:lnTo>
                <a:lnTo>
                  <a:pt x="1862" y="335"/>
                </a:lnTo>
                <a:lnTo>
                  <a:pt x="1857" y="340"/>
                </a:lnTo>
                <a:lnTo>
                  <a:pt x="1850" y="343"/>
                </a:lnTo>
                <a:lnTo>
                  <a:pt x="1842" y="344"/>
                </a:lnTo>
                <a:lnTo>
                  <a:pt x="1833" y="344"/>
                </a:lnTo>
                <a:lnTo>
                  <a:pt x="1825" y="344"/>
                </a:lnTo>
                <a:lnTo>
                  <a:pt x="1817" y="343"/>
                </a:lnTo>
                <a:lnTo>
                  <a:pt x="1809" y="341"/>
                </a:lnTo>
                <a:lnTo>
                  <a:pt x="1805" y="338"/>
                </a:lnTo>
                <a:lnTo>
                  <a:pt x="1801" y="334"/>
                </a:lnTo>
                <a:lnTo>
                  <a:pt x="1797" y="332"/>
                </a:lnTo>
                <a:lnTo>
                  <a:pt x="1790" y="332"/>
                </a:lnTo>
                <a:lnTo>
                  <a:pt x="1785" y="335"/>
                </a:lnTo>
                <a:lnTo>
                  <a:pt x="1780" y="336"/>
                </a:lnTo>
                <a:lnTo>
                  <a:pt x="1768" y="338"/>
                </a:lnTo>
                <a:lnTo>
                  <a:pt x="1760" y="341"/>
                </a:lnTo>
                <a:lnTo>
                  <a:pt x="1754" y="340"/>
                </a:lnTo>
                <a:lnTo>
                  <a:pt x="1750" y="338"/>
                </a:lnTo>
                <a:lnTo>
                  <a:pt x="1744" y="339"/>
                </a:lnTo>
                <a:lnTo>
                  <a:pt x="1733" y="338"/>
                </a:lnTo>
                <a:lnTo>
                  <a:pt x="1724" y="339"/>
                </a:lnTo>
                <a:lnTo>
                  <a:pt x="1720" y="340"/>
                </a:lnTo>
                <a:lnTo>
                  <a:pt x="1716" y="341"/>
                </a:lnTo>
                <a:lnTo>
                  <a:pt x="1709" y="343"/>
                </a:lnTo>
                <a:lnTo>
                  <a:pt x="1704" y="348"/>
                </a:lnTo>
                <a:lnTo>
                  <a:pt x="1696" y="351"/>
                </a:lnTo>
                <a:lnTo>
                  <a:pt x="1690" y="355"/>
                </a:lnTo>
                <a:lnTo>
                  <a:pt x="1682" y="362"/>
                </a:lnTo>
                <a:lnTo>
                  <a:pt x="1674" y="362"/>
                </a:lnTo>
                <a:lnTo>
                  <a:pt x="1668" y="362"/>
                </a:lnTo>
                <a:lnTo>
                  <a:pt x="1665" y="362"/>
                </a:lnTo>
                <a:lnTo>
                  <a:pt x="1656" y="360"/>
                </a:lnTo>
                <a:lnTo>
                  <a:pt x="1649" y="359"/>
                </a:lnTo>
                <a:lnTo>
                  <a:pt x="1643" y="362"/>
                </a:lnTo>
                <a:lnTo>
                  <a:pt x="1638" y="366"/>
                </a:lnTo>
                <a:lnTo>
                  <a:pt x="1634" y="371"/>
                </a:lnTo>
                <a:lnTo>
                  <a:pt x="1630" y="373"/>
                </a:lnTo>
                <a:lnTo>
                  <a:pt x="1627" y="373"/>
                </a:lnTo>
                <a:lnTo>
                  <a:pt x="1619" y="374"/>
                </a:lnTo>
                <a:lnTo>
                  <a:pt x="1613" y="376"/>
                </a:lnTo>
                <a:lnTo>
                  <a:pt x="1609" y="378"/>
                </a:lnTo>
                <a:lnTo>
                  <a:pt x="1606" y="378"/>
                </a:lnTo>
                <a:lnTo>
                  <a:pt x="1604" y="378"/>
                </a:lnTo>
                <a:lnTo>
                  <a:pt x="1602" y="382"/>
                </a:lnTo>
                <a:lnTo>
                  <a:pt x="1602" y="388"/>
                </a:lnTo>
                <a:lnTo>
                  <a:pt x="1602" y="392"/>
                </a:lnTo>
                <a:lnTo>
                  <a:pt x="1598" y="394"/>
                </a:lnTo>
                <a:lnTo>
                  <a:pt x="1595" y="392"/>
                </a:lnTo>
                <a:lnTo>
                  <a:pt x="1592" y="390"/>
                </a:lnTo>
                <a:lnTo>
                  <a:pt x="1586" y="394"/>
                </a:lnTo>
                <a:lnTo>
                  <a:pt x="1581" y="397"/>
                </a:lnTo>
                <a:lnTo>
                  <a:pt x="1578" y="397"/>
                </a:lnTo>
                <a:lnTo>
                  <a:pt x="1574" y="399"/>
                </a:lnTo>
                <a:lnTo>
                  <a:pt x="1573" y="403"/>
                </a:lnTo>
                <a:lnTo>
                  <a:pt x="1572" y="408"/>
                </a:lnTo>
                <a:lnTo>
                  <a:pt x="1569" y="410"/>
                </a:lnTo>
                <a:lnTo>
                  <a:pt x="1566" y="412"/>
                </a:lnTo>
                <a:lnTo>
                  <a:pt x="1566" y="415"/>
                </a:lnTo>
                <a:lnTo>
                  <a:pt x="1568" y="419"/>
                </a:lnTo>
                <a:lnTo>
                  <a:pt x="1568" y="423"/>
                </a:lnTo>
                <a:lnTo>
                  <a:pt x="1565" y="424"/>
                </a:lnTo>
                <a:lnTo>
                  <a:pt x="1561" y="423"/>
                </a:lnTo>
                <a:lnTo>
                  <a:pt x="1552" y="420"/>
                </a:lnTo>
                <a:lnTo>
                  <a:pt x="1548" y="419"/>
                </a:lnTo>
                <a:lnTo>
                  <a:pt x="1544" y="414"/>
                </a:lnTo>
                <a:lnTo>
                  <a:pt x="1537" y="410"/>
                </a:lnTo>
                <a:lnTo>
                  <a:pt x="1530" y="407"/>
                </a:lnTo>
                <a:lnTo>
                  <a:pt x="1523" y="407"/>
                </a:lnTo>
                <a:lnTo>
                  <a:pt x="1520" y="405"/>
                </a:lnTo>
                <a:lnTo>
                  <a:pt x="1514" y="402"/>
                </a:lnTo>
                <a:lnTo>
                  <a:pt x="1509" y="404"/>
                </a:lnTo>
                <a:lnTo>
                  <a:pt x="1509" y="408"/>
                </a:lnTo>
                <a:lnTo>
                  <a:pt x="1507" y="414"/>
                </a:lnTo>
                <a:lnTo>
                  <a:pt x="1505" y="418"/>
                </a:lnTo>
                <a:lnTo>
                  <a:pt x="1504" y="422"/>
                </a:lnTo>
                <a:lnTo>
                  <a:pt x="1505" y="426"/>
                </a:lnTo>
                <a:lnTo>
                  <a:pt x="1508" y="429"/>
                </a:lnTo>
                <a:lnTo>
                  <a:pt x="1510" y="431"/>
                </a:lnTo>
                <a:lnTo>
                  <a:pt x="1510" y="435"/>
                </a:lnTo>
                <a:lnTo>
                  <a:pt x="1509" y="437"/>
                </a:lnTo>
                <a:lnTo>
                  <a:pt x="1507" y="439"/>
                </a:lnTo>
                <a:lnTo>
                  <a:pt x="1506" y="439"/>
                </a:lnTo>
                <a:lnTo>
                  <a:pt x="1504" y="438"/>
                </a:lnTo>
                <a:lnTo>
                  <a:pt x="1502" y="436"/>
                </a:lnTo>
                <a:lnTo>
                  <a:pt x="1499" y="436"/>
                </a:lnTo>
                <a:lnTo>
                  <a:pt x="1493" y="438"/>
                </a:lnTo>
                <a:lnTo>
                  <a:pt x="1489" y="438"/>
                </a:lnTo>
                <a:lnTo>
                  <a:pt x="1482" y="435"/>
                </a:lnTo>
                <a:lnTo>
                  <a:pt x="1476" y="432"/>
                </a:lnTo>
                <a:lnTo>
                  <a:pt x="1468" y="430"/>
                </a:lnTo>
                <a:lnTo>
                  <a:pt x="1461" y="428"/>
                </a:lnTo>
                <a:lnTo>
                  <a:pt x="1458" y="427"/>
                </a:lnTo>
                <a:lnTo>
                  <a:pt x="1452" y="423"/>
                </a:lnTo>
                <a:lnTo>
                  <a:pt x="1448" y="423"/>
                </a:lnTo>
                <a:lnTo>
                  <a:pt x="1444" y="429"/>
                </a:lnTo>
                <a:lnTo>
                  <a:pt x="1442" y="434"/>
                </a:lnTo>
                <a:lnTo>
                  <a:pt x="1436" y="437"/>
                </a:lnTo>
                <a:lnTo>
                  <a:pt x="1432" y="438"/>
                </a:lnTo>
                <a:lnTo>
                  <a:pt x="1424" y="438"/>
                </a:lnTo>
                <a:lnTo>
                  <a:pt x="1413" y="437"/>
                </a:lnTo>
                <a:lnTo>
                  <a:pt x="1405" y="437"/>
                </a:lnTo>
                <a:lnTo>
                  <a:pt x="1398" y="436"/>
                </a:lnTo>
                <a:lnTo>
                  <a:pt x="1389" y="437"/>
                </a:lnTo>
                <a:lnTo>
                  <a:pt x="1378" y="439"/>
                </a:lnTo>
                <a:lnTo>
                  <a:pt x="1369" y="439"/>
                </a:lnTo>
                <a:lnTo>
                  <a:pt x="1357" y="438"/>
                </a:lnTo>
                <a:lnTo>
                  <a:pt x="1348" y="436"/>
                </a:lnTo>
                <a:lnTo>
                  <a:pt x="1342" y="432"/>
                </a:lnTo>
                <a:lnTo>
                  <a:pt x="1339" y="428"/>
                </a:lnTo>
                <a:lnTo>
                  <a:pt x="1337" y="423"/>
                </a:lnTo>
                <a:lnTo>
                  <a:pt x="1338" y="419"/>
                </a:lnTo>
                <a:lnTo>
                  <a:pt x="1341" y="418"/>
                </a:lnTo>
                <a:lnTo>
                  <a:pt x="1348" y="419"/>
                </a:lnTo>
                <a:lnTo>
                  <a:pt x="1352" y="420"/>
                </a:lnTo>
                <a:lnTo>
                  <a:pt x="1354" y="421"/>
                </a:lnTo>
                <a:lnTo>
                  <a:pt x="1357" y="423"/>
                </a:lnTo>
                <a:lnTo>
                  <a:pt x="1365" y="423"/>
                </a:lnTo>
                <a:lnTo>
                  <a:pt x="1373" y="422"/>
                </a:lnTo>
                <a:lnTo>
                  <a:pt x="1377" y="422"/>
                </a:lnTo>
                <a:lnTo>
                  <a:pt x="1381" y="422"/>
                </a:lnTo>
                <a:lnTo>
                  <a:pt x="1381" y="420"/>
                </a:lnTo>
                <a:lnTo>
                  <a:pt x="1378" y="416"/>
                </a:lnTo>
                <a:lnTo>
                  <a:pt x="1373" y="410"/>
                </a:lnTo>
                <a:lnTo>
                  <a:pt x="1370" y="406"/>
                </a:lnTo>
                <a:lnTo>
                  <a:pt x="1368" y="400"/>
                </a:lnTo>
                <a:lnTo>
                  <a:pt x="1365" y="395"/>
                </a:lnTo>
                <a:lnTo>
                  <a:pt x="1363" y="392"/>
                </a:lnTo>
                <a:lnTo>
                  <a:pt x="1358" y="387"/>
                </a:lnTo>
                <a:lnTo>
                  <a:pt x="1357" y="383"/>
                </a:lnTo>
                <a:lnTo>
                  <a:pt x="1357" y="380"/>
                </a:lnTo>
                <a:lnTo>
                  <a:pt x="1348" y="373"/>
                </a:lnTo>
                <a:lnTo>
                  <a:pt x="1341" y="373"/>
                </a:lnTo>
                <a:lnTo>
                  <a:pt x="1332" y="370"/>
                </a:lnTo>
                <a:lnTo>
                  <a:pt x="1320" y="367"/>
                </a:lnTo>
                <a:lnTo>
                  <a:pt x="1312" y="366"/>
                </a:lnTo>
                <a:lnTo>
                  <a:pt x="1305" y="367"/>
                </a:lnTo>
                <a:lnTo>
                  <a:pt x="1299" y="365"/>
                </a:lnTo>
                <a:lnTo>
                  <a:pt x="1296" y="362"/>
                </a:lnTo>
                <a:lnTo>
                  <a:pt x="1291" y="357"/>
                </a:lnTo>
                <a:lnTo>
                  <a:pt x="1286" y="352"/>
                </a:lnTo>
                <a:lnTo>
                  <a:pt x="1275" y="350"/>
                </a:lnTo>
                <a:lnTo>
                  <a:pt x="1267" y="354"/>
                </a:lnTo>
                <a:lnTo>
                  <a:pt x="1257" y="355"/>
                </a:lnTo>
                <a:lnTo>
                  <a:pt x="1240" y="355"/>
                </a:lnTo>
                <a:lnTo>
                  <a:pt x="1230" y="352"/>
                </a:lnTo>
                <a:lnTo>
                  <a:pt x="1224" y="350"/>
                </a:lnTo>
                <a:lnTo>
                  <a:pt x="1217" y="346"/>
                </a:lnTo>
                <a:lnTo>
                  <a:pt x="1210" y="343"/>
                </a:lnTo>
                <a:lnTo>
                  <a:pt x="1204" y="341"/>
                </a:lnTo>
                <a:lnTo>
                  <a:pt x="1198" y="336"/>
                </a:lnTo>
                <a:lnTo>
                  <a:pt x="1194" y="330"/>
                </a:lnTo>
                <a:lnTo>
                  <a:pt x="1187" y="319"/>
                </a:lnTo>
                <a:lnTo>
                  <a:pt x="1180" y="315"/>
                </a:lnTo>
                <a:lnTo>
                  <a:pt x="1174" y="310"/>
                </a:lnTo>
                <a:lnTo>
                  <a:pt x="1173" y="306"/>
                </a:lnTo>
                <a:lnTo>
                  <a:pt x="1174" y="302"/>
                </a:lnTo>
                <a:lnTo>
                  <a:pt x="1180" y="295"/>
                </a:lnTo>
                <a:lnTo>
                  <a:pt x="1188" y="288"/>
                </a:lnTo>
                <a:lnTo>
                  <a:pt x="1188" y="283"/>
                </a:lnTo>
                <a:lnTo>
                  <a:pt x="1184" y="278"/>
                </a:lnTo>
                <a:lnTo>
                  <a:pt x="1176" y="272"/>
                </a:lnTo>
                <a:lnTo>
                  <a:pt x="1170" y="269"/>
                </a:lnTo>
                <a:lnTo>
                  <a:pt x="1163" y="264"/>
                </a:lnTo>
                <a:lnTo>
                  <a:pt x="1160" y="259"/>
                </a:lnTo>
                <a:lnTo>
                  <a:pt x="1155" y="251"/>
                </a:lnTo>
                <a:lnTo>
                  <a:pt x="1153" y="248"/>
                </a:lnTo>
                <a:lnTo>
                  <a:pt x="1147" y="246"/>
                </a:lnTo>
                <a:lnTo>
                  <a:pt x="1141" y="244"/>
                </a:lnTo>
                <a:lnTo>
                  <a:pt x="1133" y="246"/>
                </a:lnTo>
                <a:lnTo>
                  <a:pt x="1126" y="245"/>
                </a:lnTo>
                <a:lnTo>
                  <a:pt x="1121" y="240"/>
                </a:lnTo>
                <a:lnTo>
                  <a:pt x="1113" y="238"/>
                </a:lnTo>
                <a:lnTo>
                  <a:pt x="1109" y="237"/>
                </a:lnTo>
                <a:lnTo>
                  <a:pt x="1106" y="235"/>
                </a:lnTo>
                <a:lnTo>
                  <a:pt x="1101" y="230"/>
                </a:lnTo>
                <a:lnTo>
                  <a:pt x="1092" y="228"/>
                </a:lnTo>
                <a:lnTo>
                  <a:pt x="1092" y="224"/>
                </a:lnTo>
                <a:lnTo>
                  <a:pt x="1091" y="212"/>
                </a:lnTo>
                <a:lnTo>
                  <a:pt x="1083" y="205"/>
                </a:lnTo>
                <a:lnTo>
                  <a:pt x="1078" y="200"/>
                </a:lnTo>
                <a:lnTo>
                  <a:pt x="1066" y="197"/>
                </a:lnTo>
                <a:lnTo>
                  <a:pt x="1054" y="197"/>
                </a:lnTo>
                <a:lnTo>
                  <a:pt x="1045" y="197"/>
                </a:lnTo>
                <a:lnTo>
                  <a:pt x="1035" y="197"/>
                </a:lnTo>
                <a:lnTo>
                  <a:pt x="1028" y="194"/>
                </a:lnTo>
                <a:lnTo>
                  <a:pt x="1017" y="187"/>
                </a:lnTo>
                <a:lnTo>
                  <a:pt x="1008" y="179"/>
                </a:lnTo>
                <a:lnTo>
                  <a:pt x="993" y="165"/>
                </a:lnTo>
                <a:lnTo>
                  <a:pt x="979" y="160"/>
                </a:lnTo>
                <a:lnTo>
                  <a:pt x="963" y="159"/>
                </a:lnTo>
                <a:lnTo>
                  <a:pt x="953" y="155"/>
                </a:lnTo>
                <a:lnTo>
                  <a:pt x="946" y="151"/>
                </a:lnTo>
                <a:lnTo>
                  <a:pt x="934" y="148"/>
                </a:lnTo>
                <a:lnTo>
                  <a:pt x="924" y="146"/>
                </a:lnTo>
                <a:lnTo>
                  <a:pt x="915" y="141"/>
                </a:lnTo>
                <a:lnTo>
                  <a:pt x="907" y="135"/>
                </a:lnTo>
                <a:lnTo>
                  <a:pt x="898" y="126"/>
                </a:lnTo>
                <a:lnTo>
                  <a:pt x="888" y="117"/>
                </a:lnTo>
                <a:lnTo>
                  <a:pt x="881" y="108"/>
                </a:lnTo>
                <a:lnTo>
                  <a:pt x="873" y="98"/>
                </a:lnTo>
                <a:lnTo>
                  <a:pt x="867" y="87"/>
                </a:lnTo>
                <a:lnTo>
                  <a:pt x="860" y="82"/>
                </a:lnTo>
                <a:lnTo>
                  <a:pt x="840" y="75"/>
                </a:lnTo>
                <a:lnTo>
                  <a:pt x="824" y="70"/>
                </a:lnTo>
                <a:lnTo>
                  <a:pt x="819" y="64"/>
                </a:lnTo>
                <a:lnTo>
                  <a:pt x="817" y="55"/>
                </a:lnTo>
                <a:lnTo>
                  <a:pt x="811" y="50"/>
                </a:lnTo>
                <a:lnTo>
                  <a:pt x="804" y="45"/>
                </a:lnTo>
                <a:lnTo>
                  <a:pt x="801" y="38"/>
                </a:lnTo>
                <a:lnTo>
                  <a:pt x="797" y="29"/>
                </a:lnTo>
                <a:lnTo>
                  <a:pt x="794" y="27"/>
                </a:lnTo>
                <a:lnTo>
                  <a:pt x="789" y="22"/>
                </a:lnTo>
                <a:lnTo>
                  <a:pt x="787" y="16"/>
                </a:lnTo>
                <a:lnTo>
                  <a:pt x="784" y="11"/>
                </a:lnTo>
                <a:lnTo>
                  <a:pt x="781" y="3"/>
                </a:lnTo>
                <a:lnTo>
                  <a:pt x="778" y="0"/>
                </a:lnTo>
                <a:lnTo>
                  <a:pt x="766" y="2"/>
                </a:lnTo>
                <a:lnTo>
                  <a:pt x="753" y="4"/>
                </a:lnTo>
                <a:lnTo>
                  <a:pt x="744" y="7"/>
                </a:lnTo>
                <a:lnTo>
                  <a:pt x="738" y="11"/>
                </a:lnTo>
                <a:lnTo>
                  <a:pt x="734" y="20"/>
                </a:lnTo>
                <a:lnTo>
                  <a:pt x="728" y="24"/>
                </a:lnTo>
                <a:lnTo>
                  <a:pt x="722" y="27"/>
                </a:lnTo>
                <a:lnTo>
                  <a:pt x="717" y="28"/>
                </a:lnTo>
                <a:lnTo>
                  <a:pt x="710" y="29"/>
                </a:lnTo>
                <a:lnTo>
                  <a:pt x="706" y="29"/>
                </a:lnTo>
                <a:lnTo>
                  <a:pt x="699" y="27"/>
                </a:lnTo>
                <a:lnTo>
                  <a:pt x="692" y="26"/>
                </a:lnTo>
                <a:lnTo>
                  <a:pt x="684" y="28"/>
                </a:lnTo>
                <a:lnTo>
                  <a:pt x="677" y="29"/>
                </a:lnTo>
                <a:lnTo>
                  <a:pt x="666" y="38"/>
                </a:lnTo>
                <a:lnTo>
                  <a:pt x="661" y="39"/>
                </a:lnTo>
                <a:lnTo>
                  <a:pt x="653" y="29"/>
                </a:lnTo>
                <a:lnTo>
                  <a:pt x="646" y="22"/>
                </a:lnTo>
                <a:lnTo>
                  <a:pt x="643" y="14"/>
                </a:lnTo>
                <a:lnTo>
                  <a:pt x="635" y="8"/>
                </a:lnTo>
                <a:lnTo>
                  <a:pt x="627" y="11"/>
                </a:lnTo>
                <a:lnTo>
                  <a:pt x="616" y="11"/>
                </a:lnTo>
                <a:lnTo>
                  <a:pt x="610" y="7"/>
                </a:lnTo>
                <a:lnTo>
                  <a:pt x="601" y="4"/>
                </a:lnTo>
                <a:lnTo>
                  <a:pt x="595" y="5"/>
                </a:lnTo>
                <a:lnTo>
                  <a:pt x="587" y="5"/>
                </a:lnTo>
                <a:lnTo>
                  <a:pt x="581" y="5"/>
                </a:lnTo>
                <a:lnTo>
                  <a:pt x="577" y="5"/>
                </a:lnTo>
                <a:lnTo>
                  <a:pt x="569" y="11"/>
                </a:lnTo>
                <a:lnTo>
                  <a:pt x="568" y="15"/>
                </a:lnTo>
                <a:lnTo>
                  <a:pt x="569" y="21"/>
                </a:lnTo>
                <a:lnTo>
                  <a:pt x="569" y="27"/>
                </a:lnTo>
                <a:lnTo>
                  <a:pt x="565" y="29"/>
                </a:lnTo>
                <a:lnTo>
                  <a:pt x="562" y="24"/>
                </a:lnTo>
                <a:lnTo>
                  <a:pt x="554" y="20"/>
                </a:lnTo>
                <a:lnTo>
                  <a:pt x="544" y="20"/>
                </a:lnTo>
                <a:lnTo>
                  <a:pt x="529" y="20"/>
                </a:lnTo>
                <a:lnTo>
                  <a:pt x="516" y="26"/>
                </a:lnTo>
                <a:lnTo>
                  <a:pt x="507" y="29"/>
                </a:lnTo>
                <a:lnTo>
                  <a:pt x="499" y="34"/>
                </a:lnTo>
                <a:lnTo>
                  <a:pt x="492" y="43"/>
                </a:lnTo>
                <a:lnTo>
                  <a:pt x="485" y="46"/>
                </a:lnTo>
                <a:lnTo>
                  <a:pt x="481" y="46"/>
                </a:lnTo>
                <a:lnTo>
                  <a:pt x="474" y="46"/>
                </a:lnTo>
                <a:lnTo>
                  <a:pt x="464" y="45"/>
                </a:lnTo>
                <a:lnTo>
                  <a:pt x="457" y="46"/>
                </a:lnTo>
                <a:lnTo>
                  <a:pt x="454" y="51"/>
                </a:lnTo>
                <a:lnTo>
                  <a:pt x="443" y="63"/>
                </a:lnTo>
                <a:lnTo>
                  <a:pt x="435" y="69"/>
                </a:lnTo>
                <a:lnTo>
                  <a:pt x="426" y="70"/>
                </a:lnTo>
                <a:lnTo>
                  <a:pt x="413" y="69"/>
                </a:lnTo>
                <a:lnTo>
                  <a:pt x="400" y="62"/>
                </a:lnTo>
                <a:lnTo>
                  <a:pt x="380" y="52"/>
                </a:lnTo>
                <a:lnTo>
                  <a:pt x="365" y="50"/>
                </a:lnTo>
                <a:lnTo>
                  <a:pt x="353" y="51"/>
                </a:lnTo>
                <a:lnTo>
                  <a:pt x="345" y="51"/>
                </a:lnTo>
                <a:lnTo>
                  <a:pt x="337" y="48"/>
                </a:lnTo>
                <a:lnTo>
                  <a:pt x="330" y="47"/>
                </a:lnTo>
                <a:lnTo>
                  <a:pt x="323" y="47"/>
                </a:lnTo>
                <a:lnTo>
                  <a:pt x="316" y="50"/>
                </a:lnTo>
                <a:lnTo>
                  <a:pt x="317" y="54"/>
                </a:lnTo>
                <a:lnTo>
                  <a:pt x="324" y="60"/>
                </a:lnTo>
                <a:lnTo>
                  <a:pt x="329" y="62"/>
                </a:lnTo>
                <a:lnTo>
                  <a:pt x="340" y="70"/>
                </a:lnTo>
                <a:lnTo>
                  <a:pt x="342" y="72"/>
                </a:lnTo>
                <a:lnTo>
                  <a:pt x="350" y="71"/>
                </a:lnTo>
                <a:lnTo>
                  <a:pt x="352" y="72"/>
                </a:lnTo>
                <a:lnTo>
                  <a:pt x="361" y="77"/>
                </a:lnTo>
                <a:lnTo>
                  <a:pt x="366" y="79"/>
                </a:lnTo>
                <a:lnTo>
                  <a:pt x="370" y="83"/>
                </a:lnTo>
                <a:lnTo>
                  <a:pt x="373" y="86"/>
                </a:lnTo>
                <a:lnTo>
                  <a:pt x="377" y="92"/>
                </a:lnTo>
                <a:lnTo>
                  <a:pt x="379" y="99"/>
                </a:lnTo>
                <a:lnTo>
                  <a:pt x="377" y="103"/>
                </a:lnTo>
                <a:lnTo>
                  <a:pt x="373" y="104"/>
                </a:lnTo>
                <a:lnTo>
                  <a:pt x="369" y="106"/>
                </a:lnTo>
                <a:lnTo>
                  <a:pt x="348" y="103"/>
                </a:lnTo>
                <a:lnTo>
                  <a:pt x="334" y="102"/>
                </a:lnTo>
                <a:lnTo>
                  <a:pt x="329" y="104"/>
                </a:lnTo>
                <a:lnTo>
                  <a:pt x="323" y="107"/>
                </a:lnTo>
                <a:lnTo>
                  <a:pt x="315" y="108"/>
                </a:lnTo>
                <a:lnTo>
                  <a:pt x="309" y="109"/>
                </a:lnTo>
                <a:lnTo>
                  <a:pt x="304" y="109"/>
                </a:lnTo>
                <a:lnTo>
                  <a:pt x="299" y="107"/>
                </a:lnTo>
                <a:lnTo>
                  <a:pt x="291" y="101"/>
                </a:lnTo>
                <a:lnTo>
                  <a:pt x="285" y="101"/>
                </a:lnTo>
                <a:lnTo>
                  <a:pt x="277" y="102"/>
                </a:lnTo>
                <a:lnTo>
                  <a:pt x="270" y="102"/>
                </a:lnTo>
                <a:lnTo>
                  <a:pt x="266" y="101"/>
                </a:lnTo>
                <a:lnTo>
                  <a:pt x="261" y="99"/>
                </a:lnTo>
                <a:lnTo>
                  <a:pt x="252" y="96"/>
                </a:lnTo>
                <a:lnTo>
                  <a:pt x="244" y="95"/>
                </a:lnTo>
                <a:lnTo>
                  <a:pt x="237" y="96"/>
                </a:lnTo>
                <a:lnTo>
                  <a:pt x="228" y="100"/>
                </a:lnTo>
                <a:lnTo>
                  <a:pt x="221" y="106"/>
                </a:lnTo>
                <a:lnTo>
                  <a:pt x="217" y="108"/>
                </a:lnTo>
                <a:lnTo>
                  <a:pt x="206" y="107"/>
                </a:lnTo>
                <a:lnTo>
                  <a:pt x="201" y="107"/>
                </a:lnTo>
                <a:lnTo>
                  <a:pt x="194" y="108"/>
                </a:lnTo>
                <a:lnTo>
                  <a:pt x="187" y="108"/>
                </a:lnTo>
                <a:lnTo>
                  <a:pt x="179" y="107"/>
                </a:lnTo>
                <a:lnTo>
                  <a:pt x="174" y="110"/>
                </a:lnTo>
                <a:lnTo>
                  <a:pt x="165" y="114"/>
                </a:lnTo>
                <a:lnTo>
                  <a:pt x="157" y="114"/>
                </a:lnTo>
                <a:lnTo>
                  <a:pt x="154" y="116"/>
                </a:lnTo>
                <a:lnTo>
                  <a:pt x="154" y="118"/>
                </a:lnTo>
                <a:lnTo>
                  <a:pt x="155" y="124"/>
                </a:lnTo>
                <a:lnTo>
                  <a:pt x="157" y="131"/>
                </a:lnTo>
                <a:lnTo>
                  <a:pt x="157" y="138"/>
                </a:lnTo>
                <a:lnTo>
                  <a:pt x="155" y="144"/>
                </a:lnTo>
                <a:lnTo>
                  <a:pt x="152" y="148"/>
                </a:lnTo>
                <a:lnTo>
                  <a:pt x="147" y="151"/>
                </a:lnTo>
                <a:lnTo>
                  <a:pt x="142" y="156"/>
                </a:lnTo>
                <a:lnTo>
                  <a:pt x="136" y="158"/>
                </a:lnTo>
                <a:lnTo>
                  <a:pt x="131" y="162"/>
                </a:lnTo>
                <a:lnTo>
                  <a:pt x="131" y="167"/>
                </a:lnTo>
                <a:lnTo>
                  <a:pt x="131" y="175"/>
                </a:lnTo>
                <a:lnTo>
                  <a:pt x="123" y="178"/>
                </a:lnTo>
                <a:lnTo>
                  <a:pt x="116" y="179"/>
                </a:lnTo>
                <a:lnTo>
                  <a:pt x="108" y="179"/>
                </a:lnTo>
                <a:lnTo>
                  <a:pt x="105" y="181"/>
                </a:lnTo>
                <a:lnTo>
                  <a:pt x="101" y="189"/>
                </a:lnTo>
                <a:lnTo>
                  <a:pt x="100" y="194"/>
                </a:lnTo>
                <a:lnTo>
                  <a:pt x="97" y="200"/>
                </a:lnTo>
                <a:lnTo>
                  <a:pt x="91" y="203"/>
                </a:lnTo>
                <a:lnTo>
                  <a:pt x="85" y="206"/>
                </a:lnTo>
                <a:lnTo>
                  <a:pt x="83" y="208"/>
                </a:lnTo>
                <a:lnTo>
                  <a:pt x="80" y="215"/>
                </a:lnTo>
                <a:lnTo>
                  <a:pt x="76" y="219"/>
                </a:lnTo>
                <a:lnTo>
                  <a:pt x="70" y="220"/>
                </a:lnTo>
                <a:lnTo>
                  <a:pt x="64" y="223"/>
                </a:lnTo>
                <a:lnTo>
                  <a:pt x="58" y="226"/>
                </a:lnTo>
                <a:lnTo>
                  <a:pt x="54" y="229"/>
                </a:lnTo>
                <a:lnTo>
                  <a:pt x="51" y="234"/>
                </a:lnTo>
                <a:lnTo>
                  <a:pt x="48" y="236"/>
                </a:lnTo>
                <a:lnTo>
                  <a:pt x="42" y="235"/>
                </a:lnTo>
                <a:lnTo>
                  <a:pt x="36" y="232"/>
                </a:lnTo>
                <a:lnTo>
                  <a:pt x="29" y="231"/>
                </a:lnTo>
                <a:lnTo>
                  <a:pt x="24" y="231"/>
                </a:lnTo>
                <a:lnTo>
                  <a:pt x="20" y="236"/>
                </a:lnTo>
                <a:lnTo>
                  <a:pt x="18" y="242"/>
                </a:lnTo>
                <a:lnTo>
                  <a:pt x="13" y="246"/>
                </a:lnTo>
                <a:lnTo>
                  <a:pt x="11" y="251"/>
                </a:lnTo>
                <a:lnTo>
                  <a:pt x="9" y="256"/>
                </a:lnTo>
                <a:lnTo>
                  <a:pt x="8" y="268"/>
                </a:lnTo>
                <a:lnTo>
                  <a:pt x="4" y="272"/>
                </a:lnTo>
                <a:lnTo>
                  <a:pt x="2" y="278"/>
                </a:lnTo>
                <a:lnTo>
                  <a:pt x="0" y="282"/>
                </a:lnTo>
                <a:lnTo>
                  <a:pt x="6" y="290"/>
                </a:lnTo>
                <a:lnTo>
                  <a:pt x="11" y="294"/>
                </a:lnTo>
                <a:lnTo>
                  <a:pt x="17" y="296"/>
                </a:lnTo>
                <a:lnTo>
                  <a:pt x="17" y="300"/>
                </a:lnTo>
                <a:lnTo>
                  <a:pt x="17" y="306"/>
                </a:lnTo>
                <a:lnTo>
                  <a:pt x="12" y="310"/>
                </a:lnTo>
                <a:lnTo>
                  <a:pt x="9" y="314"/>
                </a:lnTo>
                <a:lnTo>
                  <a:pt x="5" y="318"/>
                </a:lnTo>
                <a:lnTo>
                  <a:pt x="3" y="324"/>
                </a:lnTo>
                <a:lnTo>
                  <a:pt x="4" y="328"/>
                </a:lnTo>
                <a:lnTo>
                  <a:pt x="5" y="332"/>
                </a:lnTo>
                <a:lnTo>
                  <a:pt x="9" y="335"/>
                </a:lnTo>
                <a:lnTo>
                  <a:pt x="14" y="338"/>
                </a:lnTo>
                <a:lnTo>
                  <a:pt x="20" y="340"/>
                </a:lnTo>
                <a:lnTo>
                  <a:pt x="27" y="343"/>
                </a:lnTo>
                <a:lnTo>
                  <a:pt x="34" y="346"/>
                </a:lnTo>
                <a:lnTo>
                  <a:pt x="37" y="348"/>
                </a:lnTo>
                <a:lnTo>
                  <a:pt x="43" y="350"/>
                </a:lnTo>
                <a:lnTo>
                  <a:pt x="48" y="350"/>
                </a:lnTo>
                <a:lnTo>
                  <a:pt x="51" y="349"/>
                </a:lnTo>
                <a:lnTo>
                  <a:pt x="56" y="347"/>
                </a:lnTo>
                <a:lnTo>
                  <a:pt x="58" y="347"/>
                </a:lnTo>
                <a:lnTo>
                  <a:pt x="64" y="347"/>
                </a:lnTo>
                <a:lnTo>
                  <a:pt x="69" y="347"/>
                </a:lnTo>
                <a:lnTo>
                  <a:pt x="73" y="347"/>
                </a:lnTo>
                <a:lnTo>
                  <a:pt x="76" y="346"/>
                </a:lnTo>
                <a:lnTo>
                  <a:pt x="82" y="341"/>
                </a:lnTo>
                <a:lnTo>
                  <a:pt x="85" y="338"/>
                </a:lnTo>
                <a:lnTo>
                  <a:pt x="93" y="336"/>
                </a:lnTo>
                <a:lnTo>
                  <a:pt x="98" y="339"/>
                </a:lnTo>
                <a:lnTo>
                  <a:pt x="102" y="340"/>
                </a:lnTo>
                <a:lnTo>
                  <a:pt x="105" y="343"/>
                </a:lnTo>
                <a:lnTo>
                  <a:pt x="110" y="346"/>
                </a:lnTo>
                <a:lnTo>
                  <a:pt x="115" y="347"/>
                </a:lnTo>
                <a:lnTo>
                  <a:pt x="122" y="346"/>
                </a:lnTo>
                <a:lnTo>
                  <a:pt x="125" y="343"/>
                </a:lnTo>
                <a:lnTo>
                  <a:pt x="130" y="341"/>
                </a:lnTo>
                <a:lnTo>
                  <a:pt x="137" y="340"/>
                </a:lnTo>
                <a:lnTo>
                  <a:pt x="142" y="340"/>
                </a:lnTo>
                <a:lnTo>
                  <a:pt x="147" y="341"/>
                </a:lnTo>
                <a:lnTo>
                  <a:pt x="150" y="341"/>
                </a:lnTo>
                <a:lnTo>
                  <a:pt x="153" y="336"/>
                </a:lnTo>
                <a:lnTo>
                  <a:pt x="160" y="335"/>
                </a:lnTo>
                <a:lnTo>
                  <a:pt x="166" y="339"/>
                </a:lnTo>
                <a:lnTo>
                  <a:pt x="171" y="346"/>
                </a:lnTo>
                <a:lnTo>
                  <a:pt x="173" y="352"/>
                </a:lnTo>
                <a:lnTo>
                  <a:pt x="172" y="359"/>
                </a:lnTo>
                <a:lnTo>
                  <a:pt x="172" y="371"/>
                </a:lnTo>
                <a:lnTo>
                  <a:pt x="174" y="381"/>
                </a:lnTo>
                <a:lnTo>
                  <a:pt x="181" y="384"/>
                </a:lnTo>
                <a:lnTo>
                  <a:pt x="188" y="389"/>
                </a:lnTo>
                <a:lnTo>
                  <a:pt x="196" y="394"/>
                </a:lnTo>
                <a:lnTo>
                  <a:pt x="202" y="398"/>
                </a:lnTo>
                <a:lnTo>
                  <a:pt x="213" y="404"/>
                </a:lnTo>
                <a:lnTo>
                  <a:pt x="222" y="407"/>
                </a:lnTo>
                <a:lnTo>
                  <a:pt x="230" y="410"/>
                </a:lnTo>
                <a:lnTo>
                  <a:pt x="235" y="413"/>
                </a:lnTo>
                <a:lnTo>
                  <a:pt x="245" y="418"/>
                </a:lnTo>
                <a:lnTo>
                  <a:pt x="254" y="418"/>
                </a:lnTo>
                <a:lnTo>
                  <a:pt x="261" y="416"/>
                </a:lnTo>
                <a:lnTo>
                  <a:pt x="272" y="415"/>
                </a:lnTo>
                <a:lnTo>
                  <a:pt x="285" y="419"/>
                </a:lnTo>
                <a:lnTo>
                  <a:pt x="299" y="420"/>
                </a:lnTo>
                <a:lnTo>
                  <a:pt x="307" y="420"/>
                </a:lnTo>
                <a:lnTo>
                  <a:pt x="312" y="419"/>
                </a:lnTo>
                <a:lnTo>
                  <a:pt x="316" y="419"/>
                </a:lnTo>
                <a:lnTo>
                  <a:pt x="321" y="419"/>
                </a:lnTo>
                <a:lnTo>
                  <a:pt x="329" y="420"/>
                </a:lnTo>
                <a:lnTo>
                  <a:pt x="336" y="422"/>
                </a:lnTo>
                <a:lnTo>
                  <a:pt x="340" y="424"/>
                </a:lnTo>
                <a:lnTo>
                  <a:pt x="347" y="424"/>
                </a:lnTo>
                <a:lnTo>
                  <a:pt x="350" y="426"/>
                </a:lnTo>
                <a:lnTo>
                  <a:pt x="354" y="430"/>
                </a:lnTo>
                <a:lnTo>
                  <a:pt x="357" y="437"/>
                </a:lnTo>
                <a:lnTo>
                  <a:pt x="356" y="444"/>
                </a:lnTo>
                <a:lnTo>
                  <a:pt x="356" y="448"/>
                </a:lnTo>
                <a:lnTo>
                  <a:pt x="350" y="451"/>
                </a:lnTo>
                <a:lnTo>
                  <a:pt x="346" y="455"/>
                </a:lnTo>
                <a:lnTo>
                  <a:pt x="340" y="461"/>
                </a:lnTo>
                <a:lnTo>
                  <a:pt x="336" y="467"/>
                </a:lnTo>
                <a:lnTo>
                  <a:pt x="333" y="478"/>
                </a:lnTo>
                <a:lnTo>
                  <a:pt x="332" y="483"/>
                </a:lnTo>
                <a:lnTo>
                  <a:pt x="334" y="487"/>
                </a:lnTo>
                <a:lnTo>
                  <a:pt x="338" y="491"/>
                </a:lnTo>
                <a:lnTo>
                  <a:pt x="339" y="495"/>
                </a:lnTo>
                <a:lnTo>
                  <a:pt x="339" y="500"/>
                </a:lnTo>
                <a:lnTo>
                  <a:pt x="339" y="506"/>
                </a:lnTo>
                <a:lnTo>
                  <a:pt x="340" y="510"/>
                </a:lnTo>
                <a:lnTo>
                  <a:pt x="342" y="512"/>
                </a:lnTo>
                <a:lnTo>
                  <a:pt x="347" y="512"/>
                </a:lnTo>
                <a:lnTo>
                  <a:pt x="354" y="511"/>
                </a:lnTo>
                <a:lnTo>
                  <a:pt x="360" y="509"/>
                </a:lnTo>
                <a:lnTo>
                  <a:pt x="363" y="506"/>
                </a:lnTo>
                <a:lnTo>
                  <a:pt x="368" y="507"/>
                </a:lnTo>
                <a:lnTo>
                  <a:pt x="373" y="509"/>
                </a:lnTo>
                <a:lnTo>
                  <a:pt x="382" y="511"/>
                </a:lnTo>
                <a:lnTo>
                  <a:pt x="389" y="514"/>
                </a:lnTo>
                <a:lnTo>
                  <a:pt x="398" y="518"/>
                </a:lnTo>
                <a:lnTo>
                  <a:pt x="414" y="524"/>
                </a:lnTo>
                <a:lnTo>
                  <a:pt x="427" y="526"/>
                </a:lnTo>
                <a:lnTo>
                  <a:pt x="436" y="531"/>
                </a:lnTo>
                <a:lnTo>
                  <a:pt x="446" y="534"/>
                </a:lnTo>
                <a:lnTo>
                  <a:pt x="452" y="539"/>
                </a:lnTo>
                <a:lnTo>
                  <a:pt x="452" y="543"/>
                </a:lnTo>
                <a:lnTo>
                  <a:pt x="450" y="548"/>
                </a:lnTo>
                <a:lnTo>
                  <a:pt x="445" y="550"/>
                </a:lnTo>
                <a:lnTo>
                  <a:pt x="442" y="552"/>
                </a:lnTo>
                <a:lnTo>
                  <a:pt x="440" y="558"/>
                </a:lnTo>
                <a:lnTo>
                  <a:pt x="442" y="562"/>
                </a:lnTo>
                <a:lnTo>
                  <a:pt x="444" y="566"/>
                </a:lnTo>
                <a:lnTo>
                  <a:pt x="440" y="570"/>
                </a:lnTo>
                <a:lnTo>
                  <a:pt x="434" y="573"/>
                </a:lnTo>
                <a:lnTo>
                  <a:pt x="433" y="575"/>
                </a:lnTo>
                <a:lnTo>
                  <a:pt x="433" y="584"/>
                </a:lnTo>
                <a:lnTo>
                  <a:pt x="429" y="591"/>
                </a:lnTo>
                <a:lnTo>
                  <a:pt x="426" y="597"/>
                </a:lnTo>
                <a:lnTo>
                  <a:pt x="421" y="602"/>
                </a:lnTo>
                <a:lnTo>
                  <a:pt x="417" y="606"/>
                </a:lnTo>
                <a:lnTo>
                  <a:pt x="412" y="611"/>
                </a:lnTo>
                <a:lnTo>
                  <a:pt x="412" y="615"/>
                </a:lnTo>
                <a:lnTo>
                  <a:pt x="409" y="621"/>
                </a:lnTo>
                <a:lnTo>
                  <a:pt x="403" y="624"/>
                </a:lnTo>
                <a:lnTo>
                  <a:pt x="396" y="627"/>
                </a:lnTo>
                <a:lnTo>
                  <a:pt x="392" y="626"/>
                </a:lnTo>
                <a:lnTo>
                  <a:pt x="385" y="628"/>
                </a:lnTo>
                <a:lnTo>
                  <a:pt x="378" y="629"/>
                </a:lnTo>
                <a:lnTo>
                  <a:pt x="363" y="630"/>
                </a:lnTo>
                <a:lnTo>
                  <a:pt x="347" y="635"/>
                </a:lnTo>
                <a:lnTo>
                  <a:pt x="341" y="640"/>
                </a:lnTo>
                <a:lnTo>
                  <a:pt x="340" y="647"/>
                </a:lnTo>
                <a:lnTo>
                  <a:pt x="338" y="653"/>
                </a:lnTo>
                <a:lnTo>
                  <a:pt x="332" y="655"/>
                </a:lnTo>
                <a:lnTo>
                  <a:pt x="330" y="660"/>
                </a:lnTo>
                <a:lnTo>
                  <a:pt x="329" y="666"/>
                </a:lnTo>
                <a:lnTo>
                  <a:pt x="330" y="672"/>
                </a:lnTo>
                <a:lnTo>
                  <a:pt x="329" y="678"/>
                </a:lnTo>
                <a:lnTo>
                  <a:pt x="323" y="680"/>
                </a:lnTo>
                <a:lnTo>
                  <a:pt x="318" y="686"/>
                </a:lnTo>
                <a:lnTo>
                  <a:pt x="317" y="688"/>
                </a:lnTo>
                <a:lnTo>
                  <a:pt x="313" y="687"/>
                </a:lnTo>
                <a:lnTo>
                  <a:pt x="305" y="687"/>
                </a:lnTo>
                <a:lnTo>
                  <a:pt x="296" y="688"/>
                </a:lnTo>
                <a:lnTo>
                  <a:pt x="289" y="690"/>
                </a:lnTo>
                <a:lnTo>
                  <a:pt x="280" y="690"/>
                </a:lnTo>
                <a:lnTo>
                  <a:pt x="268" y="691"/>
                </a:lnTo>
                <a:lnTo>
                  <a:pt x="262" y="696"/>
                </a:lnTo>
                <a:lnTo>
                  <a:pt x="259" y="708"/>
                </a:lnTo>
                <a:lnTo>
                  <a:pt x="259" y="724"/>
                </a:lnTo>
                <a:lnTo>
                  <a:pt x="257" y="732"/>
                </a:lnTo>
                <a:lnTo>
                  <a:pt x="254" y="740"/>
                </a:lnTo>
                <a:lnTo>
                  <a:pt x="256" y="749"/>
                </a:lnTo>
                <a:lnTo>
                  <a:pt x="259" y="757"/>
                </a:lnTo>
                <a:lnTo>
                  <a:pt x="269" y="763"/>
                </a:lnTo>
                <a:lnTo>
                  <a:pt x="280" y="778"/>
                </a:lnTo>
                <a:lnTo>
                  <a:pt x="284" y="786"/>
                </a:lnTo>
                <a:lnTo>
                  <a:pt x="283" y="804"/>
                </a:lnTo>
                <a:lnTo>
                  <a:pt x="283" y="811"/>
                </a:lnTo>
                <a:lnTo>
                  <a:pt x="285" y="818"/>
                </a:lnTo>
                <a:lnTo>
                  <a:pt x="286" y="824"/>
                </a:lnTo>
                <a:lnTo>
                  <a:pt x="288" y="831"/>
                </a:lnTo>
                <a:lnTo>
                  <a:pt x="289" y="838"/>
                </a:lnTo>
                <a:lnTo>
                  <a:pt x="291" y="846"/>
                </a:lnTo>
                <a:lnTo>
                  <a:pt x="296" y="859"/>
                </a:lnTo>
                <a:lnTo>
                  <a:pt x="300" y="867"/>
                </a:lnTo>
                <a:lnTo>
                  <a:pt x="305" y="871"/>
                </a:lnTo>
                <a:lnTo>
                  <a:pt x="309" y="878"/>
                </a:lnTo>
                <a:lnTo>
                  <a:pt x="309" y="885"/>
                </a:lnTo>
                <a:lnTo>
                  <a:pt x="307" y="890"/>
                </a:lnTo>
                <a:lnTo>
                  <a:pt x="304" y="895"/>
                </a:lnTo>
                <a:lnTo>
                  <a:pt x="300" y="901"/>
                </a:lnTo>
                <a:lnTo>
                  <a:pt x="300" y="907"/>
                </a:lnTo>
                <a:lnTo>
                  <a:pt x="301" y="915"/>
                </a:lnTo>
                <a:lnTo>
                  <a:pt x="306" y="919"/>
                </a:lnTo>
                <a:lnTo>
                  <a:pt x="309" y="925"/>
                </a:lnTo>
                <a:lnTo>
                  <a:pt x="310" y="941"/>
                </a:lnTo>
                <a:lnTo>
                  <a:pt x="312" y="947"/>
                </a:lnTo>
                <a:lnTo>
                  <a:pt x="315" y="958"/>
                </a:lnTo>
                <a:lnTo>
                  <a:pt x="318" y="965"/>
                </a:lnTo>
                <a:lnTo>
                  <a:pt x="320" y="972"/>
                </a:lnTo>
                <a:lnTo>
                  <a:pt x="320" y="984"/>
                </a:lnTo>
                <a:lnTo>
                  <a:pt x="314" y="991"/>
                </a:lnTo>
                <a:lnTo>
                  <a:pt x="310" y="997"/>
                </a:lnTo>
                <a:lnTo>
                  <a:pt x="307" y="1006"/>
                </a:lnTo>
                <a:lnTo>
                  <a:pt x="306" y="1013"/>
                </a:lnTo>
                <a:lnTo>
                  <a:pt x="307" y="1023"/>
                </a:lnTo>
                <a:lnTo>
                  <a:pt x="313" y="1032"/>
                </a:lnTo>
                <a:lnTo>
                  <a:pt x="317" y="1037"/>
                </a:lnTo>
                <a:lnTo>
                  <a:pt x="321" y="1045"/>
                </a:lnTo>
                <a:lnTo>
                  <a:pt x="322" y="1051"/>
                </a:lnTo>
                <a:lnTo>
                  <a:pt x="322" y="1061"/>
                </a:lnTo>
                <a:lnTo>
                  <a:pt x="321" y="1069"/>
                </a:lnTo>
                <a:lnTo>
                  <a:pt x="317" y="1076"/>
                </a:lnTo>
                <a:lnTo>
                  <a:pt x="317" y="1083"/>
                </a:lnTo>
                <a:lnTo>
                  <a:pt x="318" y="1088"/>
                </a:lnTo>
                <a:lnTo>
                  <a:pt x="321" y="1094"/>
                </a:lnTo>
                <a:lnTo>
                  <a:pt x="325" y="1099"/>
                </a:lnTo>
                <a:lnTo>
                  <a:pt x="331" y="1100"/>
                </a:lnTo>
                <a:lnTo>
                  <a:pt x="338" y="1101"/>
                </a:lnTo>
                <a:lnTo>
                  <a:pt x="342" y="1101"/>
                </a:lnTo>
                <a:lnTo>
                  <a:pt x="348" y="1103"/>
                </a:lnTo>
                <a:lnTo>
                  <a:pt x="355" y="1108"/>
                </a:lnTo>
                <a:lnTo>
                  <a:pt x="363" y="1117"/>
                </a:lnTo>
                <a:lnTo>
                  <a:pt x="366" y="1124"/>
                </a:lnTo>
                <a:lnTo>
                  <a:pt x="371" y="1127"/>
                </a:lnTo>
                <a:lnTo>
                  <a:pt x="373" y="1124"/>
                </a:lnTo>
                <a:lnTo>
                  <a:pt x="388" y="1122"/>
                </a:lnTo>
                <a:lnTo>
                  <a:pt x="395" y="1122"/>
                </a:lnTo>
                <a:lnTo>
                  <a:pt x="404" y="1123"/>
                </a:lnTo>
                <a:lnTo>
                  <a:pt x="414" y="1127"/>
                </a:lnTo>
                <a:lnTo>
                  <a:pt x="419" y="1131"/>
                </a:lnTo>
                <a:lnTo>
                  <a:pt x="424" y="1135"/>
                </a:lnTo>
                <a:lnTo>
                  <a:pt x="429" y="1139"/>
                </a:lnTo>
                <a:lnTo>
                  <a:pt x="434" y="1139"/>
                </a:lnTo>
                <a:lnTo>
                  <a:pt x="438" y="1140"/>
                </a:lnTo>
                <a:lnTo>
                  <a:pt x="444" y="1141"/>
                </a:lnTo>
                <a:lnTo>
                  <a:pt x="460" y="1147"/>
                </a:lnTo>
                <a:lnTo>
                  <a:pt x="474" y="1158"/>
                </a:lnTo>
                <a:lnTo>
                  <a:pt x="488" y="1170"/>
                </a:lnTo>
                <a:lnTo>
                  <a:pt x="493" y="1173"/>
                </a:lnTo>
                <a:lnTo>
                  <a:pt x="497" y="1176"/>
                </a:lnTo>
                <a:lnTo>
                  <a:pt x="504" y="1181"/>
                </a:lnTo>
                <a:lnTo>
                  <a:pt x="510" y="1187"/>
                </a:lnTo>
                <a:lnTo>
                  <a:pt x="515" y="1188"/>
                </a:lnTo>
                <a:lnTo>
                  <a:pt x="521" y="1187"/>
                </a:lnTo>
                <a:lnTo>
                  <a:pt x="525" y="1187"/>
                </a:lnTo>
                <a:lnTo>
                  <a:pt x="530" y="1187"/>
                </a:lnTo>
                <a:lnTo>
                  <a:pt x="534" y="1186"/>
                </a:lnTo>
                <a:lnTo>
                  <a:pt x="537" y="1186"/>
                </a:lnTo>
                <a:lnTo>
                  <a:pt x="542" y="1184"/>
                </a:lnTo>
                <a:lnTo>
                  <a:pt x="548" y="1187"/>
                </a:lnTo>
                <a:lnTo>
                  <a:pt x="555" y="1191"/>
                </a:lnTo>
                <a:lnTo>
                  <a:pt x="561" y="1194"/>
                </a:lnTo>
                <a:lnTo>
                  <a:pt x="565" y="1192"/>
                </a:lnTo>
                <a:lnTo>
                  <a:pt x="571" y="1192"/>
                </a:lnTo>
                <a:lnTo>
                  <a:pt x="578" y="1190"/>
                </a:lnTo>
                <a:lnTo>
                  <a:pt x="582" y="1190"/>
                </a:lnTo>
                <a:lnTo>
                  <a:pt x="587" y="1190"/>
                </a:lnTo>
                <a:lnTo>
                  <a:pt x="590" y="1187"/>
                </a:lnTo>
                <a:lnTo>
                  <a:pt x="590" y="1183"/>
                </a:lnTo>
                <a:lnTo>
                  <a:pt x="593" y="1176"/>
                </a:lnTo>
                <a:lnTo>
                  <a:pt x="597" y="1172"/>
                </a:lnTo>
                <a:lnTo>
                  <a:pt x="602" y="1170"/>
                </a:lnTo>
                <a:lnTo>
                  <a:pt x="606" y="1170"/>
                </a:lnTo>
                <a:lnTo>
                  <a:pt x="608" y="1174"/>
                </a:lnTo>
                <a:lnTo>
                  <a:pt x="604" y="1181"/>
                </a:lnTo>
                <a:lnTo>
                  <a:pt x="597" y="1194"/>
                </a:lnTo>
                <a:lnTo>
                  <a:pt x="597" y="1206"/>
                </a:lnTo>
                <a:lnTo>
                  <a:pt x="600" y="1212"/>
                </a:lnTo>
                <a:lnTo>
                  <a:pt x="601" y="1218"/>
                </a:lnTo>
                <a:lnTo>
                  <a:pt x="596" y="1224"/>
                </a:lnTo>
                <a:lnTo>
                  <a:pt x="595" y="1231"/>
                </a:lnTo>
                <a:lnTo>
                  <a:pt x="596" y="1237"/>
                </a:lnTo>
                <a:lnTo>
                  <a:pt x="601" y="1245"/>
                </a:lnTo>
                <a:lnTo>
                  <a:pt x="601" y="1250"/>
                </a:lnTo>
                <a:lnTo>
                  <a:pt x="601" y="1255"/>
                </a:lnTo>
                <a:lnTo>
                  <a:pt x="601" y="1261"/>
                </a:lnTo>
                <a:lnTo>
                  <a:pt x="602" y="1263"/>
                </a:lnTo>
                <a:lnTo>
                  <a:pt x="605" y="1267"/>
                </a:lnTo>
                <a:lnTo>
                  <a:pt x="610" y="1267"/>
                </a:lnTo>
                <a:lnTo>
                  <a:pt x="616" y="1267"/>
                </a:lnTo>
                <a:lnTo>
                  <a:pt x="622" y="1267"/>
                </a:lnTo>
                <a:lnTo>
                  <a:pt x="628" y="1267"/>
                </a:lnTo>
                <a:lnTo>
                  <a:pt x="633" y="1267"/>
                </a:lnTo>
                <a:lnTo>
                  <a:pt x="636" y="1264"/>
                </a:lnTo>
                <a:lnTo>
                  <a:pt x="637" y="1262"/>
                </a:lnTo>
                <a:lnTo>
                  <a:pt x="641" y="1262"/>
                </a:lnTo>
                <a:lnTo>
                  <a:pt x="645" y="1263"/>
                </a:lnTo>
                <a:lnTo>
                  <a:pt x="651" y="1264"/>
                </a:lnTo>
                <a:lnTo>
                  <a:pt x="658" y="1267"/>
                </a:lnTo>
                <a:lnTo>
                  <a:pt x="662" y="1268"/>
                </a:lnTo>
                <a:lnTo>
                  <a:pt x="672" y="1270"/>
                </a:lnTo>
                <a:lnTo>
                  <a:pt x="676" y="1271"/>
                </a:lnTo>
                <a:lnTo>
                  <a:pt x="681" y="1272"/>
                </a:lnTo>
                <a:lnTo>
                  <a:pt x="685" y="1272"/>
                </a:lnTo>
                <a:lnTo>
                  <a:pt x="691" y="1271"/>
                </a:lnTo>
                <a:lnTo>
                  <a:pt x="696" y="1270"/>
                </a:lnTo>
                <a:lnTo>
                  <a:pt x="701" y="1269"/>
                </a:lnTo>
                <a:lnTo>
                  <a:pt x="706" y="1269"/>
                </a:lnTo>
                <a:lnTo>
                  <a:pt x="713" y="1270"/>
                </a:lnTo>
                <a:lnTo>
                  <a:pt x="718" y="1271"/>
                </a:lnTo>
                <a:lnTo>
                  <a:pt x="723" y="1275"/>
                </a:lnTo>
                <a:lnTo>
                  <a:pt x="725" y="1279"/>
                </a:lnTo>
                <a:lnTo>
                  <a:pt x="730" y="1283"/>
                </a:lnTo>
                <a:lnTo>
                  <a:pt x="733" y="1284"/>
                </a:lnTo>
                <a:lnTo>
                  <a:pt x="739" y="1285"/>
                </a:lnTo>
                <a:lnTo>
                  <a:pt x="745" y="1287"/>
                </a:lnTo>
                <a:lnTo>
                  <a:pt x="754" y="1293"/>
                </a:lnTo>
                <a:lnTo>
                  <a:pt x="768" y="1298"/>
                </a:lnTo>
                <a:lnTo>
                  <a:pt x="773" y="1299"/>
                </a:lnTo>
                <a:lnTo>
                  <a:pt x="778" y="1303"/>
                </a:lnTo>
                <a:lnTo>
                  <a:pt x="785" y="1308"/>
                </a:lnTo>
                <a:lnTo>
                  <a:pt x="789" y="1310"/>
                </a:lnTo>
                <a:lnTo>
                  <a:pt x="792" y="1310"/>
                </a:lnTo>
                <a:lnTo>
                  <a:pt x="796" y="1310"/>
                </a:lnTo>
                <a:lnTo>
                  <a:pt x="800" y="1310"/>
                </a:lnTo>
                <a:lnTo>
                  <a:pt x="806" y="1311"/>
                </a:lnTo>
                <a:lnTo>
                  <a:pt x="812" y="1312"/>
                </a:lnTo>
                <a:lnTo>
                  <a:pt x="814" y="1314"/>
                </a:lnTo>
                <a:lnTo>
                  <a:pt x="818" y="1312"/>
                </a:lnTo>
                <a:lnTo>
                  <a:pt x="820" y="1309"/>
                </a:lnTo>
                <a:lnTo>
                  <a:pt x="824" y="1307"/>
                </a:lnTo>
                <a:lnTo>
                  <a:pt x="827" y="1307"/>
                </a:lnTo>
                <a:lnTo>
                  <a:pt x="832" y="1309"/>
                </a:lnTo>
                <a:lnTo>
                  <a:pt x="834" y="1311"/>
                </a:lnTo>
                <a:lnTo>
                  <a:pt x="838" y="1312"/>
                </a:lnTo>
                <a:lnTo>
                  <a:pt x="842" y="1314"/>
                </a:lnTo>
                <a:lnTo>
                  <a:pt x="846" y="1314"/>
                </a:lnTo>
                <a:lnTo>
                  <a:pt x="851" y="1312"/>
                </a:lnTo>
                <a:lnTo>
                  <a:pt x="854" y="1310"/>
                </a:lnTo>
                <a:lnTo>
                  <a:pt x="858" y="1307"/>
                </a:lnTo>
                <a:lnTo>
                  <a:pt x="861" y="1303"/>
                </a:lnTo>
                <a:lnTo>
                  <a:pt x="866" y="1300"/>
                </a:lnTo>
                <a:lnTo>
                  <a:pt x="869" y="1299"/>
                </a:lnTo>
                <a:lnTo>
                  <a:pt x="874" y="1293"/>
                </a:lnTo>
                <a:lnTo>
                  <a:pt x="877" y="1288"/>
                </a:lnTo>
                <a:lnTo>
                  <a:pt x="881" y="1285"/>
                </a:lnTo>
                <a:lnTo>
                  <a:pt x="884" y="1283"/>
                </a:lnTo>
                <a:lnTo>
                  <a:pt x="888" y="1280"/>
                </a:lnTo>
                <a:lnTo>
                  <a:pt x="891" y="1277"/>
                </a:lnTo>
                <a:lnTo>
                  <a:pt x="894" y="1272"/>
                </a:lnTo>
                <a:lnTo>
                  <a:pt x="899" y="1270"/>
                </a:lnTo>
                <a:lnTo>
                  <a:pt x="902" y="1268"/>
                </a:lnTo>
                <a:lnTo>
                  <a:pt x="906" y="1264"/>
                </a:lnTo>
                <a:lnTo>
                  <a:pt x="910" y="1261"/>
                </a:lnTo>
                <a:lnTo>
                  <a:pt x="916" y="1255"/>
                </a:lnTo>
                <a:lnTo>
                  <a:pt x="923" y="1248"/>
                </a:lnTo>
                <a:lnTo>
                  <a:pt x="928" y="1243"/>
                </a:lnTo>
                <a:lnTo>
                  <a:pt x="929" y="1237"/>
                </a:lnTo>
                <a:lnTo>
                  <a:pt x="932" y="1236"/>
                </a:lnTo>
                <a:lnTo>
                  <a:pt x="936" y="1236"/>
                </a:lnTo>
                <a:lnTo>
                  <a:pt x="939" y="1237"/>
                </a:lnTo>
                <a:lnTo>
                  <a:pt x="941" y="1238"/>
                </a:lnTo>
                <a:lnTo>
                  <a:pt x="944" y="1237"/>
                </a:lnTo>
                <a:lnTo>
                  <a:pt x="947" y="1236"/>
                </a:lnTo>
                <a:lnTo>
                  <a:pt x="947" y="1232"/>
                </a:lnTo>
                <a:lnTo>
                  <a:pt x="946" y="1229"/>
                </a:lnTo>
                <a:lnTo>
                  <a:pt x="946" y="1226"/>
                </a:lnTo>
                <a:lnTo>
                  <a:pt x="944" y="1223"/>
                </a:lnTo>
                <a:lnTo>
                  <a:pt x="941" y="1222"/>
                </a:lnTo>
                <a:lnTo>
                  <a:pt x="939" y="1220"/>
                </a:lnTo>
                <a:lnTo>
                  <a:pt x="938" y="1218"/>
                </a:lnTo>
                <a:lnTo>
                  <a:pt x="938" y="1213"/>
                </a:lnTo>
                <a:lnTo>
                  <a:pt x="939" y="1207"/>
                </a:lnTo>
                <a:lnTo>
                  <a:pt x="941" y="1203"/>
                </a:lnTo>
                <a:lnTo>
                  <a:pt x="945" y="1197"/>
                </a:lnTo>
                <a:lnTo>
                  <a:pt x="944" y="1194"/>
                </a:lnTo>
                <a:lnTo>
                  <a:pt x="944" y="1189"/>
                </a:lnTo>
                <a:lnTo>
                  <a:pt x="942" y="1184"/>
                </a:lnTo>
                <a:lnTo>
                  <a:pt x="940" y="1182"/>
                </a:lnTo>
                <a:lnTo>
                  <a:pt x="937" y="1179"/>
                </a:lnTo>
                <a:lnTo>
                  <a:pt x="933" y="1175"/>
                </a:lnTo>
                <a:lnTo>
                  <a:pt x="928" y="1170"/>
                </a:lnTo>
                <a:lnTo>
                  <a:pt x="923" y="1167"/>
                </a:lnTo>
                <a:lnTo>
                  <a:pt x="916" y="1159"/>
                </a:lnTo>
                <a:lnTo>
                  <a:pt x="916" y="1156"/>
                </a:lnTo>
                <a:lnTo>
                  <a:pt x="918" y="1151"/>
                </a:lnTo>
                <a:lnTo>
                  <a:pt x="918" y="1149"/>
                </a:lnTo>
                <a:lnTo>
                  <a:pt x="922" y="1147"/>
                </a:lnTo>
                <a:lnTo>
                  <a:pt x="929" y="1146"/>
                </a:lnTo>
                <a:lnTo>
                  <a:pt x="931" y="1146"/>
                </a:lnTo>
                <a:lnTo>
                  <a:pt x="934" y="1146"/>
                </a:lnTo>
                <a:lnTo>
                  <a:pt x="939" y="1146"/>
                </a:lnTo>
                <a:lnTo>
                  <a:pt x="945" y="1149"/>
                </a:lnTo>
                <a:lnTo>
                  <a:pt x="949" y="1152"/>
                </a:lnTo>
                <a:lnTo>
                  <a:pt x="952" y="1155"/>
                </a:lnTo>
                <a:lnTo>
                  <a:pt x="953" y="1156"/>
                </a:lnTo>
                <a:lnTo>
                  <a:pt x="955" y="1157"/>
                </a:lnTo>
                <a:lnTo>
                  <a:pt x="958" y="1157"/>
                </a:lnTo>
                <a:lnTo>
                  <a:pt x="961" y="1156"/>
                </a:lnTo>
                <a:lnTo>
                  <a:pt x="962" y="1155"/>
                </a:lnTo>
                <a:lnTo>
                  <a:pt x="965" y="1154"/>
                </a:lnTo>
                <a:lnTo>
                  <a:pt x="969" y="1152"/>
                </a:lnTo>
                <a:lnTo>
                  <a:pt x="971" y="1152"/>
                </a:lnTo>
                <a:lnTo>
                  <a:pt x="978" y="1148"/>
                </a:lnTo>
                <a:lnTo>
                  <a:pt x="985" y="1142"/>
                </a:lnTo>
                <a:lnTo>
                  <a:pt x="995" y="1132"/>
                </a:lnTo>
                <a:lnTo>
                  <a:pt x="1000" y="1125"/>
                </a:lnTo>
                <a:lnTo>
                  <a:pt x="1001" y="1124"/>
                </a:lnTo>
                <a:lnTo>
                  <a:pt x="1002" y="1122"/>
                </a:lnTo>
                <a:lnTo>
                  <a:pt x="1005" y="1119"/>
                </a:lnTo>
                <a:lnTo>
                  <a:pt x="1011" y="1116"/>
                </a:lnTo>
                <a:lnTo>
                  <a:pt x="1012" y="1116"/>
                </a:lnTo>
                <a:lnTo>
                  <a:pt x="1016" y="1115"/>
                </a:lnTo>
                <a:lnTo>
                  <a:pt x="1020" y="1115"/>
                </a:lnTo>
                <a:lnTo>
                  <a:pt x="1021" y="1112"/>
                </a:lnTo>
                <a:lnTo>
                  <a:pt x="1022" y="1112"/>
                </a:lnTo>
                <a:lnTo>
                  <a:pt x="1025" y="1112"/>
                </a:lnTo>
                <a:lnTo>
                  <a:pt x="1027" y="1114"/>
                </a:lnTo>
                <a:lnTo>
                  <a:pt x="1030" y="1114"/>
                </a:lnTo>
                <a:lnTo>
                  <a:pt x="1034" y="1112"/>
                </a:lnTo>
                <a:lnTo>
                  <a:pt x="1035" y="1111"/>
                </a:lnTo>
                <a:lnTo>
                  <a:pt x="1038" y="1110"/>
                </a:lnTo>
                <a:lnTo>
                  <a:pt x="1042" y="1109"/>
                </a:lnTo>
                <a:lnTo>
                  <a:pt x="1044" y="1108"/>
                </a:lnTo>
                <a:lnTo>
                  <a:pt x="1046" y="1107"/>
                </a:lnTo>
                <a:lnTo>
                  <a:pt x="1048" y="1104"/>
                </a:lnTo>
                <a:lnTo>
                  <a:pt x="1049" y="1102"/>
                </a:lnTo>
                <a:lnTo>
                  <a:pt x="1049" y="1100"/>
                </a:lnTo>
                <a:lnTo>
                  <a:pt x="1048" y="1098"/>
                </a:lnTo>
                <a:lnTo>
                  <a:pt x="1050" y="1093"/>
                </a:lnTo>
                <a:lnTo>
                  <a:pt x="1051" y="1091"/>
                </a:lnTo>
                <a:lnTo>
                  <a:pt x="1052" y="1088"/>
                </a:lnTo>
                <a:lnTo>
                  <a:pt x="1053" y="1087"/>
                </a:lnTo>
                <a:lnTo>
                  <a:pt x="1056" y="1086"/>
                </a:lnTo>
                <a:lnTo>
                  <a:pt x="1057" y="1084"/>
                </a:lnTo>
                <a:lnTo>
                  <a:pt x="1059" y="1083"/>
                </a:lnTo>
                <a:lnTo>
                  <a:pt x="1064" y="1082"/>
                </a:lnTo>
                <a:lnTo>
                  <a:pt x="1066" y="1079"/>
                </a:lnTo>
                <a:lnTo>
                  <a:pt x="1068" y="1078"/>
                </a:lnTo>
                <a:lnTo>
                  <a:pt x="1070" y="1078"/>
                </a:lnTo>
                <a:lnTo>
                  <a:pt x="1075" y="1074"/>
                </a:lnTo>
                <a:lnTo>
                  <a:pt x="1076" y="1072"/>
                </a:lnTo>
                <a:lnTo>
                  <a:pt x="1077" y="1070"/>
                </a:lnTo>
                <a:lnTo>
                  <a:pt x="1078" y="1069"/>
                </a:lnTo>
                <a:lnTo>
                  <a:pt x="1081" y="1069"/>
                </a:lnTo>
                <a:lnTo>
                  <a:pt x="1083" y="1068"/>
                </a:lnTo>
                <a:lnTo>
                  <a:pt x="1086" y="1068"/>
                </a:lnTo>
                <a:lnTo>
                  <a:pt x="1090" y="1069"/>
                </a:lnTo>
                <a:lnTo>
                  <a:pt x="1091" y="1069"/>
                </a:lnTo>
                <a:lnTo>
                  <a:pt x="1094" y="1070"/>
                </a:lnTo>
                <a:lnTo>
                  <a:pt x="1098" y="1070"/>
                </a:lnTo>
                <a:lnTo>
                  <a:pt x="1101" y="1070"/>
                </a:lnTo>
                <a:lnTo>
                  <a:pt x="1105" y="1069"/>
                </a:lnTo>
                <a:lnTo>
                  <a:pt x="1107" y="1067"/>
                </a:lnTo>
                <a:lnTo>
                  <a:pt x="1109" y="1066"/>
                </a:lnTo>
                <a:lnTo>
                  <a:pt x="1112" y="1064"/>
                </a:lnTo>
                <a:lnTo>
                  <a:pt x="1114" y="1063"/>
                </a:lnTo>
                <a:lnTo>
                  <a:pt x="1117" y="1063"/>
                </a:lnTo>
                <a:lnTo>
                  <a:pt x="1122" y="1063"/>
                </a:lnTo>
                <a:lnTo>
                  <a:pt x="1125" y="1062"/>
                </a:lnTo>
                <a:lnTo>
                  <a:pt x="1130" y="1062"/>
                </a:lnTo>
                <a:lnTo>
                  <a:pt x="1131" y="1063"/>
                </a:lnTo>
                <a:lnTo>
                  <a:pt x="1133" y="1066"/>
                </a:lnTo>
                <a:lnTo>
                  <a:pt x="1136" y="1068"/>
                </a:lnTo>
                <a:lnTo>
                  <a:pt x="1139" y="1070"/>
                </a:lnTo>
                <a:lnTo>
                  <a:pt x="1141" y="1072"/>
                </a:lnTo>
                <a:lnTo>
                  <a:pt x="1146" y="1075"/>
                </a:lnTo>
                <a:lnTo>
                  <a:pt x="1148" y="1075"/>
                </a:lnTo>
                <a:lnTo>
                  <a:pt x="1152" y="1074"/>
                </a:lnTo>
                <a:lnTo>
                  <a:pt x="1155" y="1072"/>
                </a:lnTo>
                <a:lnTo>
                  <a:pt x="1156" y="1071"/>
                </a:lnTo>
                <a:lnTo>
                  <a:pt x="1160" y="1071"/>
                </a:lnTo>
                <a:lnTo>
                  <a:pt x="1163" y="1071"/>
                </a:lnTo>
                <a:lnTo>
                  <a:pt x="1168" y="1071"/>
                </a:lnTo>
                <a:lnTo>
                  <a:pt x="1172" y="1069"/>
                </a:lnTo>
                <a:lnTo>
                  <a:pt x="1176" y="1064"/>
                </a:lnTo>
                <a:lnTo>
                  <a:pt x="1179" y="1062"/>
                </a:lnTo>
                <a:lnTo>
                  <a:pt x="1179" y="1061"/>
                </a:lnTo>
                <a:lnTo>
                  <a:pt x="1181" y="1059"/>
                </a:lnTo>
                <a:lnTo>
                  <a:pt x="1181" y="1056"/>
                </a:lnTo>
                <a:lnTo>
                  <a:pt x="1182" y="1054"/>
                </a:lnTo>
                <a:lnTo>
                  <a:pt x="1185" y="1053"/>
                </a:lnTo>
                <a:lnTo>
                  <a:pt x="1186" y="1051"/>
                </a:lnTo>
                <a:lnTo>
                  <a:pt x="1189" y="1051"/>
                </a:lnTo>
                <a:lnTo>
                  <a:pt x="1193" y="1052"/>
                </a:lnTo>
                <a:lnTo>
                  <a:pt x="1195" y="1052"/>
                </a:lnTo>
                <a:lnTo>
                  <a:pt x="1198" y="1052"/>
                </a:lnTo>
                <a:lnTo>
                  <a:pt x="1201" y="1052"/>
                </a:lnTo>
                <a:lnTo>
                  <a:pt x="1202" y="1053"/>
                </a:lnTo>
                <a:lnTo>
                  <a:pt x="1201" y="1055"/>
                </a:lnTo>
                <a:lnTo>
                  <a:pt x="1200" y="1056"/>
                </a:lnTo>
                <a:lnTo>
                  <a:pt x="1196" y="1059"/>
                </a:lnTo>
                <a:lnTo>
                  <a:pt x="1195" y="1061"/>
                </a:lnTo>
                <a:lnTo>
                  <a:pt x="1193" y="1076"/>
                </a:lnTo>
                <a:lnTo>
                  <a:pt x="1197" y="1080"/>
                </a:lnTo>
                <a:lnTo>
                  <a:pt x="1198" y="1082"/>
                </a:lnTo>
                <a:lnTo>
                  <a:pt x="1202" y="1083"/>
                </a:lnTo>
                <a:lnTo>
                  <a:pt x="1203" y="1084"/>
                </a:lnTo>
                <a:lnTo>
                  <a:pt x="1206" y="1086"/>
                </a:lnTo>
                <a:lnTo>
                  <a:pt x="1210" y="1091"/>
                </a:lnTo>
                <a:lnTo>
                  <a:pt x="1213" y="1093"/>
                </a:lnTo>
                <a:lnTo>
                  <a:pt x="1216" y="1095"/>
                </a:lnTo>
                <a:lnTo>
                  <a:pt x="1217" y="1098"/>
                </a:lnTo>
                <a:lnTo>
                  <a:pt x="1218" y="1100"/>
                </a:lnTo>
                <a:lnTo>
                  <a:pt x="1219" y="1103"/>
                </a:lnTo>
                <a:lnTo>
                  <a:pt x="1224" y="1109"/>
                </a:lnTo>
                <a:lnTo>
                  <a:pt x="1227" y="1111"/>
                </a:lnTo>
                <a:lnTo>
                  <a:pt x="1230" y="1114"/>
                </a:lnTo>
                <a:lnTo>
                  <a:pt x="1234" y="1115"/>
                </a:lnTo>
                <a:lnTo>
                  <a:pt x="1236" y="1117"/>
                </a:lnTo>
                <a:lnTo>
                  <a:pt x="1241" y="1118"/>
                </a:lnTo>
                <a:lnTo>
                  <a:pt x="1245" y="1119"/>
                </a:lnTo>
                <a:lnTo>
                  <a:pt x="1249" y="1120"/>
                </a:lnTo>
                <a:lnTo>
                  <a:pt x="1252" y="1122"/>
                </a:lnTo>
                <a:lnTo>
                  <a:pt x="1256" y="1124"/>
                </a:lnTo>
                <a:lnTo>
                  <a:pt x="1259" y="1126"/>
                </a:lnTo>
                <a:lnTo>
                  <a:pt x="1265" y="1128"/>
                </a:lnTo>
                <a:lnTo>
                  <a:pt x="1267" y="1131"/>
                </a:lnTo>
                <a:lnTo>
                  <a:pt x="1270" y="1133"/>
                </a:lnTo>
                <a:lnTo>
                  <a:pt x="1273" y="1132"/>
                </a:lnTo>
                <a:lnTo>
                  <a:pt x="1276" y="1130"/>
                </a:lnTo>
                <a:lnTo>
                  <a:pt x="1278" y="1127"/>
                </a:lnTo>
                <a:lnTo>
                  <a:pt x="1284" y="1128"/>
                </a:lnTo>
                <a:lnTo>
                  <a:pt x="1288" y="1131"/>
                </a:lnTo>
                <a:lnTo>
                  <a:pt x="1288" y="1134"/>
                </a:lnTo>
                <a:lnTo>
                  <a:pt x="1292" y="1140"/>
                </a:lnTo>
                <a:lnTo>
                  <a:pt x="1292" y="1142"/>
                </a:lnTo>
                <a:lnTo>
                  <a:pt x="1292" y="1147"/>
                </a:lnTo>
                <a:lnTo>
                  <a:pt x="1294" y="1148"/>
                </a:lnTo>
                <a:lnTo>
                  <a:pt x="1297" y="1146"/>
                </a:lnTo>
                <a:lnTo>
                  <a:pt x="1300" y="1144"/>
                </a:lnTo>
                <a:lnTo>
                  <a:pt x="1304" y="1146"/>
                </a:lnTo>
                <a:lnTo>
                  <a:pt x="1307" y="1148"/>
                </a:lnTo>
                <a:lnTo>
                  <a:pt x="1309" y="1149"/>
                </a:lnTo>
                <a:lnTo>
                  <a:pt x="1313" y="1151"/>
                </a:lnTo>
                <a:lnTo>
                  <a:pt x="1315" y="1154"/>
                </a:lnTo>
                <a:lnTo>
                  <a:pt x="1315" y="1156"/>
                </a:lnTo>
                <a:lnTo>
                  <a:pt x="1316" y="1158"/>
                </a:lnTo>
                <a:lnTo>
                  <a:pt x="1320" y="1160"/>
                </a:lnTo>
                <a:lnTo>
                  <a:pt x="1324" y="1162"/>
                </a:lnTo>
                <a:lnTo>
                  <a:pt x="1334" y="1164"/>
                </a:lnTo>
                <a:lnTo>
                  <a:pt x="1337" y="1166"/>
                </a:lnTo>
                <a:lnTo>
                  <a:pt x="1339" y="1171"/>
                </a:lnTo>
                <a:lnTo>
                  <a:pt x="1342" y="1173"/>
                </a:lnTo>
                <a:lnTo>
                  <a:pt x="1346" y="1174"/>
                </a:lnTo>
                <a:lnTo>
                  <a:pt x="1350" y="1170"/>
                </a:lnTo>
                <a:lnTo>
                  <a:pt x="1352" y="1165"/>
                </a:lnTo>
                <a:lnTo>
                  <a:pt x="1352" y="1160"/>
                </a:lnTo>
                <a:lnTo>
                  <a:pt x="1361" y="1156"/>
                </a:lnTo>
                <a:lnTo>
                  <a:pt x="1364" y="1157"/>
                </a:lnTo>
                <a:lnTo>
                  <a:pt x="1369" y="1158"/>
                </a:lnTo>
                <a:lnTo>
                  <a:pt x="1377" y="1158"/>
                </a:lnTo>
                <a:lnTo>
                  <a:pt x="1381" y="1156"/>
                </a:lnTo>
                <a:lnTo>
                  <a:pt x="1385" y="1152"/>
                </a:lnTo>
                <a:lnTo>
                  <a:pt x="1390" y="1152"/>
                </a:lnTo>
                <a:lnTo>
                  <a:pt x="1393" y="1154"/>
                </a:lnTo>
                <a:lnTo>
                  <a:pt x="1395" y="1155"/>
                </a:lnTo>
                <a:lnTo>
                  <a:pt x="1398" y="1151"/>
                </a:lnTo>
                <a:lnTo>
                  <a:pt x="1401" y="1149"/>
                </a:lnTo>
                <a:lnTo>
                  <a:pt x="1405" y="1147"/>
                </a:lnTo>
                <a:lnTo>
                  <a:pt x="1411" y="1143"/>
                </a:lnTo>
                <a:lnTo>
                  <a:pt x="1412" y="1140"/>
                </a:lnTo>
                <a:lnTo>
                  <a:pt x="1416" y="1138"/>
                </a:lnTo>
                <a:lnTo>
                  <a:pt x="1421" y="1139"/>
                </a:lnTo>
                <a:lnTo>
                  <a:pt x="1426" y="1138"/>
                </a:lnTo>
                <a:lnTo>
                  <a:pt x="1429" y="1135"/>
                </a:lnTo>
                <a:lnTo>
                  <a:pt x="1434" y="1132"/>
                </a:lnTo>
                <a:lnTo>
                  <a:pt x="1437" y="1128"/>
                </a:lnTo>
                <a:lnTo>
                  <a:pt x="1442" y="1128"/>
                </a:lnTo>
                <a:lnTo>
                  <a:pt x="1445" y="1130"/>
                </a:lnTo>
                <a:lnTo>
                  <a:pt x="1450" y="1132"/>
                </a:lnTo>
                <a:lnTo>
                  <a:pt x="1457" y="1135"/>
                </a:lnTo>
                <a:lnTo>
                  <a:pt x="1465" y="1140"/>
                </a:lnTo>
                <a:lnTo>
                  <a:pt x="1468" y="1144"/>
                </a:lnTo>
                <a:lnTo>
                  <a:pt x="1468" y="1147"/>
                </a:lnTo>
                <a:lnTo>
                  <a:pt x="1467" y="1151"/>
                </a:lnTo>
                <a:lnTo>
                  <a:pt x="1465" y="1155"/>
                </a:lnTo>
                <a:lnTo>
                  <a:pt x="1466" y="1159"/>
                </a:lnTo>
                <a:lnTo>
                  <a:pt x="1466" y="1162"/>
                </a:lnTo>
                <a:lnTo>
                  <a:pt x="1469" y="1164"/>
                </a:lnTo>
                <a:lnTo>
                  <a:pt x="1474" y="1165"/>
                </a:lnTo>
                <a:lnTo>
                  <a:pt x="1481" y="1166"/>
                </a:lnTo>
                <a:lnTo>
                  <a:pt x="1483" y="1167"/>
                </a:lnTo>
                <a:lnTo>
                  <a:pt x="1486" y="1170"/>
                </a:lnTo>
                <a:lnTo>
                  <a:pt x="1486" y="1174"/>
                </a:lnTo>
                <a:lnTo>
                  <a:pt x="1491" y="1176"/>
                </a:lnTo>
                <a:lnTo>
                  <a:pt x="1492" y="1180"/>
                </a:lnTo>
                <a:lnTo>
                  <a:pt x="1494" y="1182"/>
                </a:lnTo>
                <a:lnTo>
                  <a:pt x="1498" y="1184"/>
                </a:lnTo>
                <a:lnTo>
                  <a:pt x="1504" y="1187"/>
                </a:lnTo>
                <a:lnTo>
                  <a:pt x="1504" y="1189"/>
                </a:lnTo>
                <a:lnTo>
                  <a:pt x="1505" y="1192"/>
                </a:lnTo>
                <a:lnTo>
                  <a:pt x="1502" y="1197"/>
                </a:lnTo>
                <a:lnTo>
                  <a:pt x="1501" y="1203"/>
                </a:lnTo>
                <a:lnTo>
                  <a:pt x="1502" y="1210"/>
                </a:lnTo>
                <a:lnTo>
                  <a:pt x="1507" y="1213"/>
                </a:lnTo>
                <a:lnTo>
                  <a:pt x="1510" y="1215"/>
                </a:lnTo>
                <a:lnTo>
                  <a:pt x="1518" y="1221"/>
                </a:lnTo>
                <a:lnTo>
                  <a:pt x="1523" y="1224"/>
                </a:lnTo>
                <a:lnTo>
                  <a:pt x="1530" y="1226"/>
                </a:lnTo>
                <a:lnTo>
                  <a:pt x="1533" y="1223"/>
                </a:lnTo>
                <a:lnTo>
                  <a:pt x="1537" y="1221"/>
                </a:lnTo>
                <a:lnTo>
                  <a:pt x="1540" y="1222"/>
                </a:lnTo>
                <a:lnTo>
                  <a:pt x="1545" y="1223"/>
                </a:lnTo>
                <a:lnTo>
                  <a:pt x="1552" y="1223"/>
                </a:lnTo>
                <a:lnTo>
                  <a:pt x="1555" y="1221"/>
                </a:lnTo>
                <a:lnTo>
                  <a:pt x="1558" y="1218"/>
                </a:lnTo>
                <a:lnTo>
                  <a:pt x="1566" y="1214"/>
                </a:lnTo>
                <a:lnTo>
                  <a:pt x="1568" y="1211"/>
                </a:lnTo>
                <a:lnTo>
                  <a:pt x="1571" y="1211"/>
                </a:lnTo>
                <a:lnTo>
                  <a:pt x="1574" y="1212"/>
                </a:lnTo>
                <a:lnTo>
                  <a:pt x="1578" y="1213"/>
                </a:lnTo>
                <a:lnTo>
                  <a:pt x="1585" y="1215"/>
                </a:lnTo>
                <a:lnTo>
                  <a:pt x="1590" y="1215"/>
                </a:lnTo>
                <a:lnTo>
                  <a:pt x="1597" y="1214"/>
                </a:lnTo>
                <a:lnTo>
                  <a:pt x="1601" y="1212"/>
                </a:lnTo>
                <a:lnTo>
                  <a:pt x="1606" y="1210"/>
                </a:lnTo>
                <a:lnTo>
                  <a:pt x="1613" y="1210"/>
                </a:lnTo>
                <a:lnTo>
                  <a:pt x="1618" y="1208"/>
                </a:lnTo>
                <a:lnTo>
                  <a:pt x="1619" y="1206"/>
                </a:lnTo>
                <a:lnTo>
                  <a:pt x="1619" y="1202"/>
                </a:lnTo>
                <a:lnTo>
                  <a:pt x="1622" y="1198"/>
                </a:lnTo>
                <a:lnTo>
                  <a:pt x="1626" y="1198"/>
                </a:lnTo>
                <a:lnTo>
                  <a:pt x="1630" y="1197"/>
                </a:lnTo>
                <a:lnTo>
                  <a:pt x="1633" y="1197"/>
                </a:lnTo>
                <a:lnTo>
                  <a:pt x="1634" y="1203"/>
                </a:lnTo>
                <a:lnTo>
                  <a:pt x="1636" y="1208"/>
                </a:lnTo>
                <a:lnTo>
                  <a:pt x="1636" y="1212"/>
                </a:lnTo>
                <a:lnTo>
                  <a:pt x="1638" y="1227"/>
                </a:lnTo>
                <a:lnTo>
                  <a:pt x="1638" y="1229"/>
                </a:lnTo>
                <a:lnTo>
                  <a:pt x="1636" y="1232"/>
                </a:lnTo>
                <a:lnTo>
                  <a:pt x="1633" y="1234"/>
                </a:lnTo>
                <a:lnTo>
                  <a:pt x="1627" y="1235"/>
                </a:lnTo>
                <a:lnTo>
                  <a:pt x="1624" y="1237"/>
                </a:lnTo>
                <a:lnTo>
                  <a:pt x="1619" y="1243"/>
                </a:lnTo>
                <a:lnTo>
                  <a:pt x="1617" y="1246"/>
                </a:lnTo>
                <a:lnTo>
                  <a:pt x="1613" y="1248"/>
                </a:lnTo>
                <a:lnTo>
                  <a:pt x="1613" y="1254"/>
                </a:lnTo>
                <a:lnTo>
                  <a:pt x="1610" y="1259"/>
                </a:lnTo>
                <a:lnTo>
                  <a:pt x="1609" y="1263"/>
                </a:lnTo>
                <a:lnTo>
                  <a:pt x="1609" y="1266"/>
                </a:lnTo>
                <a:lnTo>
                  <a:pt x="1609" y="1269"/>
                </a:lnTo>
                <a:lnTo>
                  <a:pt x="1611" y="1276"/>
                </a:lnTo>
                <a:lnTo>
                  <a:pt x="1613" y="1279"/>
                </a:lnTo>
                <a:lnTo>
                  <a:pt x="1617" y="1279"/>
                </a:lnTo>
                <a:lnTo>
                  <a:pt x="1618" y="1275"/>
                </a:lnTo>
                <a:lnTo>
                  <a:pt x="1620" y="1272"/>
                </a:lnTo>
                <a:lnTo>
                  <a:pt x="1622" y="1272"/>
                </a:lnTo>
                <a:lnTo>
                  <a:pt x="1627" y="1269"/>
                </a:lnTo>
                <a:lnTo>
                  <a:pt x="1630" y="1263"/>
                </a:lnTo>
                <a:lnTo>
                  <a:pt x="1634" y="1261"/>
                </a:lnTo>
                <a:lnTo>
                  <a:pt x="1640" y="1258"/>
                </a:lnTo>
                <a:lnTo>
                  <a:pt x="1638" y="1254"/>
                </a:lnTo>
                <a:lnTo>
                  <a:pt x="1637" y="1248"/>
                </a:lnTo>
                <a:lnTo>
                  <a:pt x="1638" y="1243"/>
                </a:lnTo>
                <a:lnTo>
                  <a:pt x="1644" y="1240"/>
                </a:lnTo>
                <a:lnTo>
                  <a:pt x="1649" y="1239"/>
                </a:lnTo>
                <a:lnTo>
                  <a:pt x="1660" y="1234"/>
                </a:lnTo>
                <a:lnTo>
                  <a:pt x="1667" y="1231"/>
                </a:lnTo>
                <a:lnTo>
                  <a:pt x="1672" y="1229"/>
                </a:lnTo>
                <a:lnTo>
                  <a:pt x="1678" y="1231"/>
                </a:lnTo>
                <a:lnTo>
                  <a:pt x="1685" y="1232"/>
                </a:lnTo>
                <a:lnTo>
                  <a:pt x="1691" y="1232"/>
                </a:lnTo>
                <a:lnTo>
                  <a:pt x="1694" y="1229"/>
                </a:lnTo>
                <a:lnTo>
                  <a:pt x="1700" y="1223"/>
                </a:lnTo>
                <a:lnTo>
                  <a:pt x="1702" y="1219"/>
                </a:lnTo>
                <a:lnTo>
                  <a:pt x="1708" y="1218"/>
                </a:lnTo>
                <a:lnTo>
                  <a:pt x="1715" y="1216"/>
                </a:lnTo>
                <a:lnTo>
                  <a:pt x="1721" y="1215"/>
                </a:lnTo>
                <a:lnTo>
                  <a:pt x="1725" y="1213"/>
                </a:lnTo>
                <a:lnTo>
                  <a:pt x="1728" y="1210"/>
                </a:lnTo>
                <a:lnTo>
                  <a:pt x="1731" y="1211"/>
                </a:lnTo>
                <a:lnTo>
                  <a:pt x="1733" y="1212"/>
                </a:lnTo>
                <a:lnTo>
                  <a:pt x="1736" y="1215"/>
                </a:lnTo>
                <a:lnTo>
                  <a:pt x="1737" y="1218"/>
                </a:lnTo>
                <a:lnTo>
                  <a:pt x="1738" y="1220"/>
                </a:lnTo>
                <a:lnTo>
                  <a:pt x="1738" y="1229"/>
                </a:lnTo>
                <a:lnTo>
                  <a:pt x="1736" y="1234"/>
                </a:lnTo>
                <a:lnTo>
                  <a:pt x="1736" y="1237"/>
                </a:lnTo>
                <a:lnTo>
                  <a:pt x="1733" y="1239"/>
                </a:lnTo>
                <a:lnTo>
                  <a:pt x="1733" y="1245"/>
                </a:lnTo>
                <a:lnTo>
                  <a:pt x="1734" y="1248"/>
                </a:lnTo>
                <a:lnTo>
                  <a:pt x="1738" y="1259"/>
                </a:lnTo>
                <a:lnTo>
                  <a:pt x="1740" y="1264"/>
                </a:lnTo>
                <a:lnTo>
                  <a:pt x="1742" y="1271"/>
                </a:lnTo>
                <a:lnTo>
                  <a:pt x="1742" y="1274"/>
                </a:lnTo>
                <a:lnTo>
                  <a:pt x="1746" y="1276"/>
                </a:lnTo>
                <a:lnTo>
                  <a:pt x="1749" y="1277"/>
                </a:lnTo>
                <a:lnTo>
                  <a:pt x="1754" y="1279"/>
                </a:lnTo>
                <a:lnTo>
                  <a:pt x="1757" y="1280"/>
                </a:lnTo>
                <a:lnTo>
                  <a:pt x="1763" y="1287"/>
                </a:lnTo>
                <a:lnTo>
                  <a:pt x="1766" y="1288"/>
                </a:lnTo>
                <a:lnTo>
                  <a:pt x="1771" y="1291"/>
                </a:lnTo>
                <a:lnTo>
                  <a:pt x="1776" y="1293"/>
                </a:lnTo>
                <a:lnTo>
                  <a:pt x="1780" y="1295"/>
                </a:lnTo>
                <a:lnTo>
                  <a:pt x="1785" y="1298"/>
                </a:lnTo>
                <a:lnTo>
                  <a:pt x="1788" y="1302"/>
                </a:lnTo>
                <a:lnTo>
                  <a:pt x="1790" y="1306"/>
                </a:lnTo>
                <a:lnTo>
                  <a:pt x="1794" y="1306"/>
                </a:lnTo>
                <a:lnTo>
                  <a:pt x="1797" y="1303"/>
                </a:lnTo>
                <a:lnTo>
                  <a:pt x="1800" y="1299"/>
                </a:lnTo>
                <a:lnTo>
                  <a:pt x="1802" y="1295"/>
                </a:lnTo>
                <a:lnTo>
                  <a:pt x="1804" y="1294"/>
                </a:lnTo>
                <a:lnTo>
                  <a:pt x="1809" y="1293"/>
                </a:lnTo>
                <a:lnTo>
                  <a:pt x="1812" y="1293"/>
                </a:lnTo>
                <a:lnTo>
                  <a:pt x="1816" y="1294"/>
                </a:lnTo>
                <a:lnTo>
                  <a:pt x="1821" y="1295"/>
                </a:lnTo>
                <a:lnTo>
                  <a:pt x="1824" y="1295"/>
                </a:lnTo>
                <a:lnTo>
                  <a:pt x="1826" y="1293"/>
                </a:lnTo>
                <a:lnTo>
                  <a:pt x="1828" y="1290"/>
                </a:lnTo>
                <a:lnTo>
                  <a:pt x="1833" y="1285"/>
                </a:lnTo>
                <a:lnTo>
                  <a:pt x="1837" y="1284"/>
                </a:lnTo>
                <a:lnTo>
                  <a:pt x="1840" y="1280"/>
                </a:lnTo>
                <a:lnTo>
                  <a:pt x="1840" y="1277"/>
                </a:lnTo>
                <a:lnTo>
                  <a:pt x="1840" y="1275"/>
                </a:lnTo>
                <a:lnTo>
                  <a:pt x="1840" y="1271"/>
                </a:lnTo>
                <a:lnTo>
                  <a:pt x="1841" y="1267"/>
                </a:lnTo>
                <a:lnTo>
                  <a:pt x="1844" y="1266"/>
                </a:lnTo>
                <a:lnTo>
                  <a:pt x="1849" y="1264"/>
                </a:lnTo>
                <a:lnTo>
                  <a:pt x="1857" y="1264"/>
                </a:lnTo>
                <a:lnTo>
                  <a:pt x="1859" y="1264"/>
                </a:lnTo>
                <a:lnTo>
                  <a:pt x="1861" y="1262"/>
                </a:lnTo>
                <a:lnTo>
                  <a:pt x="1865" y="1259"/>
                </a:lnTo>
                <a:lnTo>
                  <a:pt x="1866" y="1255"/>
                </a:lnTo>
                <a:lnTo>
                  <a:pt x="1868" y="1253"/>
                </a:lnTo>
                <a:lnTo>
                  <a:pt x="1870" y="1251"/>
                </a:lnTo>
                <a:lnTo>
                  <a:pt x="1874" y="1248"/>
                </a:lnTo>
                <a:lnTo>
                  <a:pt x="1877" y="1246"/>
                </a:lnTo>
                <a:lnTo>
                  <a:pt x="1881" y="1244"/>
                </a:lnTo>
                <a:lnTo>
                  <a:pt x="1881" y="1240"/>
                </a:lnTo>
                <a:lnTo>
                  <a:pt x="1882" y="1237"/>
                </a:lnTo>
                <a:lnTo>
                  <a:pt x="1886" y="1236"/>
                </a:lnTo>
                <a:lnTo>
                  <a:pt x="1890" y="1237"/>
                </a:lnTo>
                <a:lnTo>
                  <a:pt x="1893" y="1237"/>
                </a:lnTo>
                <a:lnTo>
                  <a:pt x="1898" y="1242"/>
                </a:lnTo>
                <a:lnTo>
                  <a:pt x="1901" y="1245"/>
                </a:lnTo>
                <a:lnTo>
                  <a:pt x="1905" y="1251"/>
                </a:lnTo>
                <a:lnTo>
                  <a:pt x="1906" y="1254"/>
                </a:lnTo>
                <a:lnTo>
                  <a:pt x="1909" y="1255"/>
                </a:lnTo>
                <a:lnTo>
                  <a:pt x="1914" y="1254"/>
                </a:lnTo>
                <a:lnTo>
                  <a:pt x="1915" y="1254"/>
                </a:lnTo>
                <a:lnTo>
                  <a:pt x="1920" y="1252"/>
                </a:lnTo>
                <a:lnTo>
                  <a:pt x="1921" y="1250"/>
                </a:lnTo>
                <a:lnTo>
                  <a:pt x="1923" y="1246"/>
                </a:lnTo>
                <a:lnTo>
                  <a:pt x="1926" y="1242"/>
                </a:lnTo>
                <a:lnTo>
                  <a:pt x="1929" y="1239"/>
                </a:lnTo>
                <a:lnTo>
                  <a:pt x="1933" y="1237"/>
                </a:lnTo>
                <a:lnTo>
                  <a:pt x="1937" y="1236"/>
                </a:lnTo>
                <a:lnTo>
                  <a:pt x="1944" y="1231"/>
                </a:lnTo>
                <a:lnTo>
                  <a:pt x="1946" y="1227"/>
                </a:lnTo>
                <a:lnTo>
                  <a:pt x="1948" y="1222"/>
                </a:lnTo>
                <a:lnTo>
                  <a:pt x="1952" y="1218"/>
                </a:lnTo>
                <a:lnTo>
                  <a:pt x="1953" y="1214"/>
                </a:lnTo>
                <a:lnTo>
                  <a:pt x="1955" y="1211"/>
                </a:lnTo>
                <a:lnTo>
                  <a:pt x="1957" y="1206"/>
                </a:lnTo>
                <a:lnTo>
                  <a:pt x="1962" y="1203"/>
                </a:lnTo>
                <a:lnTo>
                  <a:pt x="1964" y="1200"/>
                </a:lnTo>
                <a:lnTo>
                  <a:pt x="1966" y="1198"/>
                </a:lnTo>
                <a:lnTo>
                  <a:pt x="1968" y="1196"/>
                </a:lnTo>
                <a:lnTo>
                  <a:pt x="1968" y="1194"/>
                </a:lnTo>
                <a:lnTo>
                  <a:pt x="1963" y="1189"/>
                </a:lnTo>
                <a:lnTo>
                  <a:pt x="1957" y="1186"/>
                </a:lnTo>
                <a:lnTo>
                  <a:pt x="1955" y="1183"/>
                </a:lnTo>
                <a:lnTo>
                  <a:pt x="1953" y="1180"/>
                </a:lnTo>
                <a:lnTo>
                  <a:pt x="1949" y="1178"/>
                </a:lnTo>
                <a:lnTo>
                  <a:pt x="1946" y="1175"/>
                </a:lnTo>
                <a:lnTo>
                  <a:pt x="1945" y="1173"/>
                </a:lnTo>
                <a:lnTo>
                  <a:pt x="1942" y="1170"/>
                </a:lnTo>
                <a:lnTo>
                  <a:pt x="1939" y="1165"/>
                </a:lnTo>
                <a:lnTo>
                  <a:pt x="1934" y="1159"/>
                </a:lnTo>
                <a:lnTo>
                  <a:pt x="1932" y="1155"/>
                </a:lnTo>
                <a:lnTo>
                  <a:pt x="1930" y="1152"/>
                </a:lnTo>
                <a:lnTo>
                  <a:pt x="1928" y="1149"/>
                </a:lnTo>
                <a:lnTo>
                  <a:pt x="1924" y="1147"/>
                </a:lnTo>
                <a:lnTo>
                  <a:pt x="1921" y="1144"/>
                </a:lnTo>
                <a:lnTo>
                  <a:pt x="1917" y="1142"/>
                </a:lnTo>
                <a:lnTo>
                  <a:pt x="1913" y="1140"/>
                </a:lnTo>
                <a:lnTo>
                  <a:pt x="1910" y="1139"/>
                </a:lnTo>
                <a:lnTo>
                  <a:pt x="1908" y="1136"/>
                </a:lnTo>
                <a:lnTo>
                  <a:pt x="1907" y="1134"/>
                </a:lnTo>
                <a:lnTo>
                  <a:pt x="1901" y="1132"/>
                </a:lnTo>
                <a:lnTo>
                  <a:pt x="1898" y="1128"/>
                </a:lnTo>
                <a:lnTo>
                  <a:pt x="1896" y="1109"/>
                </a:lnTo>
                <a:close/>
              </a:path>
            </a:pathLst>
          </a:custGeom>
          <a:solidFill>
            <a:schemeClr val="bg1"/>
          </a:solidFill>
          <a:ln w="9525" cap="flat" cmpd="sng">
            <a:solidFill>
              <a:schemeClr val="tx1"/>
            </a:solidFill>
            <a:prstDash val="solid"/>
            <a:round/>
            <a:headEnd type="none" w="med" len="med"/>
            <a:tailEnd type="none" w="med" len="med"/>
          </a:ln>
          <a:effectLst/>
          <a:extLst/>
        </p:spPr>
        <p:txBody>
          <a:bodyPr wrap="none"/>
          <a:lstStyle/>
          <a:p>
            <a:pPr eaLnBrk="1" hangingPunct="1">
              <a:defRPr/>
            </a:pPr>
            <a:endParaRPr lang="en-GB" sz="1176" dirty="0">
              <a:latin typeface="Arial" pitchFamily="34" charset="0"/>
              <a:cs typeface="Arial" pitchFamily="34" charset="0"/>
            </a:endParaRPr>
          </a:p>
        </p:txBody>
      </p:sp>
      <p:sp>
        <p:nvSpPr>
          <p:cNvPr id="107" name="UK">
            <a:extLst>
              <a:ext uri="{FF2B5EF4-FFF2-40B4-BE49-F238E27FC236}"/>
            </a:extLst>
          </p:cNvPr>
          <p:cNvSpPr>
            <a:spLocks/>
          </p:cNvSpPr>
          <p:nvPr/>
        </p:nvSpPr>
        <p:spPr bwMode="auto">
          <a:xfrm>
            <a:off x="4103688" y="1365250"/>
            <a:ext cx="833437" cy="635000"/>
          </a:xfrm>
          <a:custGeom>
            <a:avLst/>
            <a:gdLst>
              <a:gd name="T0" fmla="*/ 728 w 952"/>
              <a:gd name="T1" fmla="*/ 644 h 757"/>
              <a:gd name="T2" fmla="*/ 734 w 952"/>
              <a:gd name="T3" fmla="*/ 563 h 757"/>
              <a:gd name="T4" fmla="*/ 765 w 952"/>
              <a:gd name="T5" fmla="*/ 484 h 757"/>
              <a:gd name="T6" fmla="*/ 866 w 952"/>
              <a:gd name="T7" fmla="*/ 411 h 757"/>
              <a:gd name="T8" fmla="*/ 951 w 952"/>
              <a:gd name="T9" fmla="*/ 359 h 757"/>
              <a:gd name="T10" fmla="*/ 855 w 952"/>
              <a:gd name="T11" fmla="*/ 292 h 757"/>
              <a:gd name="T12" fmla="*/ 774 w 952"/>
              <a:gd name="T13" fmla="*/ 264 h 757"/>
              <a:gd name="T14" fmla="*/ 729 w 952"/>
              <a:gd name="T15" fmla="*/ 196 h 757"/>
              <a:gd name="T16" fmla="*/ 655 w 952"/>
              <a:gd name="T17" fmla="*/ 162 h 757"/>
              <a:gd name="T18" fmla="*/ 559 w 952"/>
              <a:gd name="T19" fmla="*/ 139 h 757"/>
              <a:gd name="T20" fmla="*/ 477 w 952"/>
              <a:gd name="T21" fmla="*/ 92 h 757"/>
              <a:gd name="T22" fmla="*/ 438 w 952"/>
              <a:gd name="T23" fmla="*/ 21 h 757"/>
              <a:gd name="T24" fmla="*/ 372 w 952"/>
              <a:gd name="T25" fmla="*/ 35 h 757"/>
              <a:gd name="T26" fmla="*/ 364 w 952"/>
              <a:gd name="T27" fmla="*/ 101 h 757"/>
              <a:gd name="T28" fmla="*/ 271 w 952"/>
              <a:gd name="T29" fmla="*/ 68 h 757"/>
              <a:gd name="T30" fmla="*/ 192 w 952"/>
              <a:gd name="T31" fmla="*/ 55 h 757"/>
              <a:gd name="T32" fmla="*/ 85 w 952"/>
              <a:gd name="T33" fmla="*/ 82 h 757"/>
              <a:gd name="T34" fmla="*/ 49 w 952"/>
              <a:gd name="T35" fmla="*/ 134 h 757"/>
              <a:gd name="T36" fmla="*/ 34 w 952"/>
              <a:gd name="T37" fmla="*/ 181 h 757"/>
              <a:gd name="T38" fmla="*/ 61 w 952"/>
              <a:gd name="T39" fmla="*/ 253 h 757"/>
              <a:gd name="T40" fmla="*/ 14 w 952"/>
              <a:gd name="T41" fmla="*/ 291 h 757"/>
              <a:gd name="T42" fmla="*/ 37 w 952"/>
              <a:gd name="T43" fmla="*/ 309 h 757"/>
              <a:gd name="T44" fmla="*/ 61 w 952"/>
              <a:gd name="T45" fmla="*/ 322 h 757"/>
              <a:gd name="T46" fmla="*/ 90 w 952"/>
              <a:gd name="T47" fmla="*/ 331 h 757"/>
              <a:gd name="T48" fmla="*/ 88 w 952"/>
              <a:gd name="T49" fmla="*/ 349 h 757"/>
              <a:gd name="T50" fmla="*/ 60 w 952"/>
              <a:gd name="T51" fmla="*/ 380 h 757"/>
              <a:gd name="T52" fmla="*/ 41 w 952"/>
              <a:gd name="T53" fmla="*/ 407 h 757"/>
              <a:gd name="T54" fmla="*/ 44 w 952"/>
              <a:gd name="T55" fmla="*/ 444 h 757"/>
              <a:gd name="T56" fmla="*/ 54 w 952"/>
              <a:gd name="T57" fmla="*/ 483 h 757"/>
              <a:gd name="T58" fmla="*/ 84 w 952"/>
              <a:gd name="T59" fmla="*/ 488 h 757"/>
              <a:gd name="T60" fmla="*/ 113 w 952"/>
              <a:gd name="T61" fmla="*/ 474 h 757"/>
              <a:gd name="T62" fmla="*/ 118 w 952"/>
              <a:gd name="T63" fmla="*/ 500 h 757"/>
              <a:gd name="T64" fmla="*/ 130 w 952"/>
              <a:gd name="T65" fmla="*/ 514 h 757"/>
              <a:gd name="T66" fmla="*/ 158 w 952"/>
              <a:gd name="T67" fmla="*/ 498 h 757"/>
              <a:gd name="T68" fmla="*/ 182 w 952"/>
              <a:gd name="T69" fmla="*/ 477 h 757"/>
              <a:gd name="T70" fmla="*/ 223 w 952"/>
              <a:gd name="T71" fmla="*/ 467 h 757"/>
              <a:gd name="T72" fmla="*/ 261 w 952"/>
              <a:gd name="T73" fmla="*/ 500 h 757"/>
              <a:gd name="T74" fmla="*/ 321 w 952"/>
              <a:gd name="T75" fmla="*/ 540 h 757"/>
              <a:gd name="T76" fmla="*/ 367 w 952"/>
              <a:gd name="T77" fmla="*/ 556 h 757"/>
              <a:gd name="T78" fmla="*/ 349 w 952"/>
              <a:gd name="T79" fmla="*/ 581 h 757"/>
              <a:gd name="T80" fmla="*/ 334 w 952"/>
              <a:gd name="T81" fmla="*/ 595 h 757"/>
              <a:gd name="T82" fmla="*/ 316 w 952"/>
              <a:gd name="T83" fmla="*/ 592 h 757"/>
              <a:gd name="T84" fmla="*/ 333 w 952"/>
              <a:gd name="T85" fmla="*/ 612 h 757"/>
              <a:gd name="T86" fmla="*/ 354 w 952"/>
              <a:gd name="T87" fmla="*/ 619 h 757"/>
              <a:gd name="T88" fmla="*/ 368 w 952"/>
              <a:gd name="T89" fmla="*/ 645 h 757"/>
              <a:gd name="T90" fmla="*/ 394 w 952"/>
              <a:gd name="T91" fmla="*/ 644 h 757"/>
              <a:gd name="T92" fmla="*/ 424 w 952"/>
              <a:gd name="T93" fmla="*/ 644 h 757"/>
              <a:gd name="T94" fmla="*/ 439 w 952"/>
              <a:gd name="T95" fmla="*/ 667 h 757"/>
              <a:gd name="T96" fmla="*/ 478 w 952"/>
              <a:gd name="T97" fmla="*/ 690 h 757"/>
              <a:gd name="T98" fmla="*/ 505 w 952"/>
              <a:gd name="T99" fmla="*/ 700 h 757"/>
              <a:gd name="T100" fmla="*/ 520 w 952"/>
              <a:gd name="T101" fmla="*/ 715 h 757"/>
              <a:gd name="T102" fmla="*/ 545 w 952"/>
              <a:gd name="T103" fmla="*/ 712 h 757"/>
              <a:gd name="T104" fmla="*/ 573 w 952"/>
              <a:gd name="T105" fmla="*/ 717 h 757"/>
              <a:gd name="T106" fmla="*/ 591 w 952"/>
              <a:gd name="T107" fmla="*/ 715 h 757"/>
              <a:gd name="T108" fmla="*/ 604 w 952"/>
              <a:gd name="T109" fmla="*/ 714 h 757"/>
              <a:gd name="T110" fmla="*/ 617 w 952"/>
              <a:gd name="T111" fmla="*/ 725 h 757"/>
              <a:gd name="T112" fmla="*/ 629 w 952"/>
              <a:gd name="T113" fmla="*/ 726 h 757"/>
              <a:gd name="T114" fmla="*/ 630 w 952"/>
              <a:gd name="T115" fmla="*/ 736 h 757"/>
              <a:gd name="T116" fmla="*/ 646 w 952"/>
              <a:gd name="T117" fmla="*/ 742 h 757"/>
              <a:gd name="T118" fmla="*/ 664 w 952"/>
              <a:gd name="T119" fmla="*/ 754 h 757"/>
              <a:gd name="T120" fmla="*/ 680 w 952"/>
              <a:gd name="T121" fmla="*/ 727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2" h="757">
                <a:moveTo>
                  <a:pt x="678" y="725"/>
                </a:moveTo>
                <a:lnTo>
                  <a:pt x="678" y="720"/>
                </a:lnTo>
                <a:lnTo>
                  <a:pt x="678" y="715"/>
                </a:lnTo>
                <a:lnTo>
                  <a:pt x="679" y="709"/>
                </a:lnTo>
                <a:lnTo>
                  <a:pt x="680" y="704"/>
                </a:lnTo>
                <a:lnTo>
                  <a:pt x="682" y="700"/>
                </a:lnTo>
                <a:lnTo>
                  <a:pt x="685" y="696"/>
                </a:lnTo>
                <a:lnTo>
                  <a:pt x="688" y="693"/>
                </a:lnTo>
                <a:lnTo>
                  <a:pt x="692" y="690"/>
                </a:lnTo>
                <a:lnTo>
                  <a:pt x="695" y="686"/>
                </a:lnTo>
                <a:lnTo>
                  <a:pt x="701" y="678"/>
                </a:lnTo>
                <a:lnTo>
                  <a:pt x="708" y="663"/>
                </a:lnTo>
                <a:lnTo>
                  <a:pt x="712" y="658"/>
                </a:lnTo>
                <a:lnTo>
                  <a:pt x="717" y="656"/>
                </a:lnTo>
                <a:lnTo>
                  <a:pt x="722" y="656"/>
                </a:lnTo>
                <a:lnTo>
                  <a:pt x="725" y="658"/>
                </a:lnTo>
                <a:lnTo>
                  <a:pt x="727" y="656"/>
                </a:lnTo>
                <a:lnTo>
                  <a:pt x="728" y="651"/>
                </a:lnTo>
                <a:lnTo>
                  <a:pt x="728" y="644"/>
                </a:lnTo>
                <a:lnTo>
                  <a:pt x="727" y="640"/>
                </a:lnTo>
                <a:lnTo>
                  <a:pt x="728" y="637"/>
                </a:lnTo>
                <a:lnTo>
                  <a:pt x="730" y="636"/>
                </a:lnTo>
                <a:lnTo>
                  <a:pt x="734" y="638"/>
                </a:lnTo>
                <a:lnTo>
                  <a:pt x="738" y="638"/>
                </a:lnTo>
                <a:lnTo>
                  <a:pt x="742" y="636"/>
                </a:lnTo>
                <a:lnTo>
                  <a:pt x="744" y="629"/>
                </a:lnTo>
                <a:lnTo>
                  <a:pt x="745" y="624"/>
                </a:lnTo>
                <a:lnTo>
                  <a:pt x="749" y="618"/>
                </a:lnTo>
                <a:lnTo>
                  <a:pt x="750" y="612"/>
                </a:lnTo>
                <a:lnTo>
                  <a:pt x="750" y="606"/>
                </a:lnTo>
                <a:lnTo>
                  <a:pt x="749" y="604"/>
                </a:lnTo>
                <a:lnTo>
                  <a:pt x="740" y="590"/>
                </a:lnTo>
                <a:lnTo>
                  <a:pt x="734" y="582"/>
                </a:lnTo>
                <a:lnTo>
                  <a:pt x="730" y="578"/>
                </a:lnTo>
                <a:lnTo>
                  <a:pt x="729" y="572"/>
                </a:lnTo>
                <a:lnTo>
                  <a:pt x="729" y="568"/>
                </a:lnTo>
                <a:lnTo>
                  <a:pt x="732" y="565"/>
                </a:lnTo>
                <a:lnTo>
                  <a:pt x="734" y="563"/>
                </a:lnTo>
                <a:lnTo>
                  <a:pt x="738" y="562"/>
                </a:lnTo>
                <a:lnTo>
                  <a:pt x="744" y="558"/>
                </a:lnTo>
                <a:lnTo>
                  <a:pt x="750" y="556"/>
                </a:lnTo>
                <a:lnTo>
                  <a:pt x="754" y="554"/>
                </a:lnTo>
                <a:lnTo>
                  <a:pt x="757" y="550"/>
                </a:lnTo>
                <a:lnTo>
                  <a:pt x="757" y="543"/>
                </a:lnTo>
                <a:lnTo>
                  <a:pt x="758" y="539"/>
                </a:lnTo>
                <a:lnTo>
                  <a:pt x="761" y="535"/>
                </a:lnTo>
                <a:lnTo>
                  <a:pt x="766" y="534"/>
                </a:lnTo>
                <a:lnTo>
                  <a:pt x="773" y="532"/>
                </a:lnTo>
                <a:lnTo>
                  <a:pt x="776" y="526"/>
                </a:lnTo>
                <a:lnTo>
                  <a:pt x="776" y="520"/>
                </a:lnTo>
                <a:lnTo>
                  <a:pt x="774" y="516"/>
                </a:lnTo>
                <a:lnTo>
                  <a:pt x="773" y="514"/>
                </a:lnTo>
                <a:lnTo>
                  <a:pt x="770" y="508"/>
                </a:lnTo>
                <a:lnTo>
                  <a:pt x="766" y="501"/>
                </a:lnTo>
                <a:lnTo>
                  <a:pt x="764" y="495"/>
                </a:lnTo>
                <a:lnTo>
                  <a:pt x="764" y="488"/>
                </a:lnTo>
                <a:lnTo>
                  <a:pt x="765" y="484"/>
                </a:lnTo>
                <a:lnTo>
                  <a:pt x="767" y="479"/>
                </a:lnTo>
                <a:lnTo>
                  <a:pt x="770" y="477"/>
                </a:lnTo>
                <a:lnTo>
                  <a:pt x="775" y="476"/>
                </a:lnTo>
                <a:lnTo>
                  <a:pt x="781" y="475"/>
                </a:lnTo>
                <a:lnTo>
                  <a:pt x="791" y="472"/>
                </a:lnTo>
                <a:lnTo>
                  <a:pt x="796" y="464"/>
                </a:lnTo>
                <a:lnTo>
                  <a:pt x="800" y="460"/>
                </a:lnTo>
                <a:lnTo>
                  <a:pt x="805" y="453"/>
                </a:lnTo>
                <a:lnTo>
                  <a:pt x="809" y="447"/>
                </a:lnTo>
                <a:lnTo>
                  <a:pt x="814" y="440"/>
                </a:lnTo>
                <a:lnTo>
                  <a:pt x="817" y="434"/>
                </a:lnTo>
                <a:lnTo>
                  <a:pt x="820" y="431"/>
                </a:lnTo>
                <a:lnTo>
                  <a:pt x="825" y="427"/>
                </a:lnTo>
                <a:lnTo>
                  <a:pt x="830" y="424"/>
                </a:lnTo>
                <a:lnTo>
                  <a:pt x="836" y="423"/>
                </a:lnTo>
                <a:lnTo>
                  <a:pt x="841" y="422"/>
                </a:lnTo>
                <a:lnTo>
                  <a:pt x="853" y="420"/>
                </a:lnTo>
                <a:lnTo>
                  <a:pt x="861" y="415"/>
                </a:lnTo>
                <a:lnTo>
                  <a:pt x="866" y="411"/>
                </a:lnTo>
                <a:lnTo>
                  <a:pt x="871" y="405"/>
                </a:lnTo>
                <a:lnTo>
                  <a:pt x="876" y="398"/>
                </a:lnTo>
                <a:lnTo>
                  <a:pt x="878" y="397"/>
                </a:lnTo>
                <a:lnTo>
                  <a:pt x="882" y="395"/>
                </a:lnTo>
                <a:lnTo>
                  <a:pt x="888" y="391"/>
                </a:lnTo>
                <a:lnTo>
                  <a:pt x="896" y="382"/>
                </a:lnTo>
                <a:lnTo>
                  <a:pt x="902" y="374"/>
                </a:lnTo>
                <a:lnTo>
                  <a:pt x="902" y="367"/>
                </a:lnTo>
                <a:lnTo>
                  <a:pt x="902" y="362"/>
                </a:lnTo>
                <a:lnTo>
                  <a:pt x="903" y="359"/>
                </a:lnTo>
                <a:lnTo>
                  <a:pt x="905" y="358"/>
                </a:lnTo>
                <a:lnTo>
                  <a:pt x="919" y="360"/>
                </a:lnTo>
                <a:lnTo>
                  <a:pt x="927" y="362"/>
                </a:lnTo>
                <a:lnTo>
                  <a:pt x="933" y="362"/>
                </a:lnTo>
                <a:lnTo>
                  <a:pt x="936" y="360"/>
                </a:lnTo>
                <a:lnTo>
                  <a:pt x="943" y="360"/>
                </a:lnTo>
                <a:lnTo>
                  <a:pt x="948" y="360"/>
                </a:lnTo>
                <a:lnTo>
                  <a:pt x="950" y="360"/>
                </a:lnTo>
                <a:lnTo>
                  <a:pt x="951" y="359"/>
                </a:lnTo>
                <a:lnTo>
                  <a:pt x="952" y="357"/>
                </a:lnTo>
                <a:lnTo>
                  <a:pt x="950" y="352"/>
                </a:lnTo>
                <a:lnTo>
                  <a:pt x="946" y="346"/>
                </a:lnTo>
                <a:lnTo>
                  <a:pt x="945" y="341"/>
                </a:lnTo>
                <a:lnTo>
                  <a:pt x="943" y="338"/>
                </a:lnTo>
                <a:lnTo>
                  <a:pt x="940" y="335"/>
                </a:lnTo>
                <a:lnTo>
                  <a:pt x="937" y="334"/>
                </a:lnTo>
                <a:lnTo>
                  <a:pt x="929" y="333"/>
                </a:lnTo>
                <a:lnTo>
                  <a:pt x="924" y="333"/>
                </a:lnTo>
                <a:lnTo>
                  <a:pt x="913" y="331"/>
                </a:lnTo>
                <a:lnTo>
                  <a:pt x="906" y="328"/>
                </a:lnTo>
                <a:lnTo>
                  <a:pt x="900" y="327"/>
                </a:lnTo>
                <a:lnTo>
                  <a:pt x="892" y="320"/>
                </a:lnTo>
                <a:lnTo>
                  <a:pt x="886" y="315"/>
                </a:lnTo>
                <a:lnTo>
                  <a:pt x="878" y="306"/>
                </a:lnTo>
                <a:lnTo>
                  <a:pt x="871" y="299"/>
                </a:lnTo>
                <a:lnTo>
                  <a:pt x="864" y="294"/>
                </a:lnTo>
                <a:lnTo>
                  <a:pt x="861" y="293"/>
                </a:lnTo>
                <a:lnTo>
                  <a:pt x="855" y="292"/>
                </a:lnTo>
                <a:lnTo>
                  <a:pt x="853" y="288"/>
                </a:lnTo>
                <a:lnTo>
                  <a:pt x="845" y="287"/>
                </a:lnTo>
                <a:lnTo>
                  <a:pt x="839" y="284"/>
                </a:lnTo>
                <a:lnTo>
                  <a:pt x="833" y="283"/>
                </a:lnTo>
                <a:lnTo>
                  <a:pt x="830" y="279"/>
                </a:lnTo>
                <a:lnTo>
                  <a:pt x="830" y="275"/>
                </a:lnTo>
                <a:lnTo>
                  <a:pt x="826" y="272"/>
                </a:lnTo>
                <a:lnTo>
                  <a:pt x="820" y="272"/>
                </a:lnTo>
                <a:lnTo>
                  <a:pt x="816" y="275"/>
                </a:lnTo>
                <a:lnTo>
                  <a:pt x="812" y="278"/>
                </a:lnTo>
                <a:lnTo>
                  <a:pt x="808" y="280"/>
                </a:lnTo>
                <a:lnTo>
                  <a:pt x="807" y="280"/>
                </a:lnTo>
                <a:lnTo>
                  <a:pt x="804" y="279"/>
                </a:lnTo>
                <a:lnTo>
                  <a:pt x="800" y="277"/>
                </a:lnTo>
                <a:lnTo>
                  <a:pt x="796" y="274"/>
                </a:lnTo>
                <a:lnTo>
                  <a:pt x="791" y="270"/>
                </a:lnTo>
                <a:lnTo>
                  <a:pt x="784" y="268"/>
                </a:lnTo>
                <a:lnTo>
                  <a:pt x="781" y="266"/>
                </a:lnTo>
                <a:lnTo>
                  <a:pt x="774" y="264"/>
                </a:lnTo>
                <a:lnTo>
                  <a:pt x="769" y="264"/>
                </a:lnTo>
                <a:lnTo>
                  <a:pt x="762" y="262"/>
                </a:lnTo>
                <a:lnTo>
                  <a:pt x="757" y="259"/>
                </a:lnTo>
                <a:lnTo>
                  <a:pt x="752" y="254"/>
                </a:lnTo>
                <a:lnTo>
                  <a:pt x="748" y="253"/>
                </a:lnTo>
                <a:lnTo>
                  <a:pt x="743" y="251"/>
                </a:lnTo>
                <a:lnTo>
                  <a:pt x="738" y="250"/>
                </a:lnTo>
                <a:lnTo>
                  <a:pt x="733" y="250"/>
                </a:lnTo>
                <a:lnTo>
                  <a:pt x="729" y="248"/>
                </a:lnTo>
                <a:lnTo>
                  <a:pt x="726" y="245"/>
                </a:lnTo>
                <a:lnTo>
                  <a:pt x="724" y="243"/>
                </a:lnTo>
                <a:lnTo>
                  <a:pt x="721" y="236"/>
                </a:lnTo>
                <a:lnTo>
                  <a:pt x="721" y="228"/>
                </a:lnTo>
                <a:lnTo>
                  <a:pt x="722" y="219"/>
                </a:lnTo>
                <a:lnTo>
                  <a:pt x="724" y="213"/>
                </a:lnTo>
                <a:lnTo>
                  <a:pt x="728" y="206"/>
                </a:lnTo>
                <a:lnTo>
                  <a:pt x="730" y="200"/>
                </a:lnTo>
                <a:lnTo>
                  <a:pt x="730" y="198"/>
                </a:lnTo>
                <a:lnTo>
                  <a:pt x="729" y="196"/>
                </a:lnTo>
                <a:lnTo>
                  <a:pt x="727" y="196"/>
                </a:lnTo>
                <a:lnTo>
                  <a:pt x="724" y="196"/>
                </a:lnTo>
                <a:lnTo>
                  <a:pt x="719" y="196"/>
                </a:lnTo>
                <a:lnTo>
                  <a:pt x="717" y="196"/>
                </a:lnTo>
                <a:lnTo>
                  <a:pt x="712" y="194"/>
                </a:lnTo>
                <a:lnTo>
                  <a:pt x="711" y="190"/>
                </a:lnTo>
                <a:lnTo>
                  <a:pt x="711" y="189"/>
                </a:lnTo>
                <a:lnTo>
                  <a:pt x="711" y="186"/>
                </a:lnTo>
                <a:lnTo>
                  <a:pt x="709" y="184"/>
                </a:lnTo>
                <a:lnTo>
                  <a:pt x="705" y="184"/>
                </a:lnTo>
                <a:lnTo>
                  <a:pt x="702" y="186"/>
                </a:lnTo>
                <a:lnTo>
                  <a:pt x="700" y="188"/>
                </a:lnTo>
                <a:lnTo>
                  <a:pt x="693" y="188"/>
                </a:lnTo>
                <a:lnTo>
                  <a:pt x="689" y="187"/>
                </a:lnTo>
                <a:lnTo>
                  <a:pt x="685" y="183"/>
                </a:lnTo>
                <a:lnTo>
                  <a:pt x="681" y="180"/>
                </a:lnTo>
                <a:lnTo>
                  <a:pt x="674" y="176"/>
                </a:lnTo>
                <a:lnTo>
                  <a:pt x="664" y="170"/>
                </a:lnTo>
                <a:lnTo>
                  <a:pt x="655" y="162"/>
                </a:lnTo>
                <a:lnTo>
                  <a:pt x="650" y="160"/>
                </a:lnTo>
                <a:lnTo>
                  <a:pt x="647" y="159"/>
                </a:lnTo>
                <a:lnTo>
                  <a:pt x="642" y="158"/>
                </a:lnTo>
                <a:lnTo>
                  <a:pt x="636" y="155"/>
                </a:lnTo>
                <a:lnTo>
                  <a:pt x="631" y="150"/>
                </a:lnTo>
                <a:lnTo>
                  <a:pt x="625" y="139"/>
                </a:lnTo>
                <a:lnTo>
                  <a:pt x="622" y="136"/>
                </a:lnTo>
                <a:lnTo>
                  <a:pt x="618" y="134"/>
                </a:lnTo>
                <a:lnTo>
                  <a:pt x="614" y="133"/>
                </a:lnTo>
                <a:lnTo>
                  <a:pt x="608" y="133"/>
                </a:lnTo>
                <a:lnTo>
                  <a:pt x="602" y="133"/>
                </a:lnTo>
                <a:lnTo>
                  <a:pt x="596" y="134"/>
                </a:lnTo>
                <a:lnTo>
                  <a:pt x="590" y="133"/>
                </a:lnTo>
                <a:lnTo>
                  <a:pt x="585" y="132"/>
                </a:lnTo>
                <a:lnTo>
                  <a:pt x="578" y="133"/>
                </a:lnTo>
                <a:lnTo>
                  <a:pt x="573" y="134"/>
                </a:lnTo>
                <a:lnTo>
                  <a:pt x="566" y="134"/>
                </a:lnTo>
                <a:lnTo>
                  <a:pt x="562" y="136"/>
                </a:lnTo>
                <a:lnTo>
                  <a:pt x="559" y="139"/>
                </a:lnTo>
                <a:lnTo>
                  <a:pt x="554" y="142"/>
                </a:lnTo>
                <a:lnTo>
                  <a:pt x="550" y="142"/>
                </a:lnTo>
                <a:lnTo>
                  <a:pt x="545" y="140"/>
                </a:lnTo>
                <a:lnTo>
                  <a:pt x="542" y="136"/>
                </a:lnTo>
                <a:lnTo>
                  <a:pt x="540" y="133"/>
                </a:lnTo>
                <a:lnTo>
                  <a:pt x="535" y="130"/>
                </a:lnTo>
                <a:lnTo>
                  <a:pt x="530" y="124"/>
                </a:lnTo>
                <a:lnTo>
                  <a:pt x="524" y="120"/>
                </a:lnTo>
                <a:lnTo>
                  <a:pt x="519" y="118"/>
                </a:lnTo>
                <a:lnTo>
                  <a:pt x="512" y="118"/>
                </a:lnTo>
                <a:lnTo>
                  <a:pt x="504" y="118"/>
                </a:lnTo>
                <a:lnTo>
                  <a:pt x="502" y="116"/>
                </a:lnTo>
                <a:lnTo>
                  <a:pt x="501" y="112"/>
                </a:lnTo>
                <a:lnTo>
                  <a:pt x="497" y="107"/>
                </a:lnTo>
                <a:lnTo>
                  <a:pt x="496" y="103"/>
                </a:lnTo>
                <a:lnTo>
                  <a:pt x="493" y="99"/>
                </a:lnTo>
                <a:lnTo>
                  <a:pt x="486" y="94"/>
                </a:lnTo>
                <a:lnTo>
                  <a:pt x="481" y="93"/>
                </a:lnTo>
                <a:lnTo>
                  <a:pt x="477" y="92"/>
                </a:lnTo>
                <a:lnTo>
                  <a:pt x="472" y="88"/>
                </a:lnTo>
                <a:lnTo>
                  <a:pt x="471" y="86"/>
                </a:lnTo>
                <a:lnTo>
                  <a:pt x="469" y="83"/>
                </a:lnTo>
                <a:lnTo>
                  <a:pt x="469" y="78"/>
                </a:lnTo>
                <a:lnTo>
                  <a:pt x="468" y="72"/>
                </a:lnTo>
                <a:lnTo>
                  <a:pt x="465" y="69"/>
                </a:lnTo>
                <a:lnTo>
                  <a:pt x="462" y="66"/>
                </a:lnTo>
                <a:lnTo>
                  <a:pt x="460" y="62"/>
                </a:lnTo>
                <a:lnTo>
                  <a:pt x="456" y="61"/>
                </a:lnTo>
                <a:lnTo>
                  <a:pt x="454" y="59"/>
                </a:lnTo>
                <a:lnTo>
                  <a:pt x="454" y="56"/>
                </a:lnTo>
                <a:lnTo>
                  <a:pt x="455" y="53"/>
                </a:lnTo>
                <a:lnTo>
                  <a:pt x="457" y="48"/>
                </a:lnTo>
                <a:lnTo>
                  <a:pt x="456" y="44"/>
                </a:lnTo>
                <a:lnTo>
                  <a:pt x="454" y="40"/>
                </a:lnTo>
                <a:lnTo>
                  <a:pt x="450" y="37"/>
                </a:lnTo>
                <a:lnTo>
                  <a:pt x="444" y="31"/>
                </a:lnTo>
                <a:lnTo>
                  <a:pt x="441" y="27"/>
                </a:lnTo>
                <a:lnTo>
                  <a:pt x="438" y="21"/>
                </a:lnTo>
                <a:lnTo>
                  <a:pt x="434" y="19"/>
                </a:lnTo>
                <a:lnTo>
                  <a:pt x="428" y="15"/>
                </a:lnTo>
                <a:lnTo>
                  <a:pt x="422" y="11"/>
                </a:lnTo>
                <a:lnTo>
                  <a:pt x="417" y="7"/>
                </a:lnTo>
                <a:lnTo>
                  <a:pt x="413" y="5"/>
                </a:lnTo>
                <a:lnTo>
                  <a:pt x="409" y="3"/>
                </a:lnTo>
                <a:lnTo>
                  <a:pt x="407" y="0"/>
                </a:lnTo>
                <a:lnTo>
                  <a:pt x="404" y="0"/>
                </a:lnTo>
                <a:lnTo>
                  <a:pt x="402" y="3"/>
                </a:lnTo>
                <a:lnTo>
                  <a:pt x="400" y="5"/>
                </a:lnTo>
                <a:lnTo>
                  <a:pt x="400" y="8"/>
                </a:lnTo>
                <a:lnTo>
                  <a:pt x="397" y="12"/>
                </a:lnTo>
                <a:lnTo>
                  <a:pt x="393" y="15"/>
                </a:lnTo>
                <a:lnTo>
                  <a:pt x="392" y="22"/>
                </a:lnTo>
                <a:lnTo>
                  <a:pt x="389" y="26"/>
                </a:lnTo>
                <a:lnTo>
                  <a:pt x="383" y="29"/>
                </a:lnTo>
                <a:lnTo>
                  <a:pt x="377" y="31"/>
                </a:lnTo>
                <a:lnTo>
                  <a:pt x="375" y="32"/>
                </a:lnTo>
                <a:lnTo>
                  <a:pt x="372" y="35"/>
                </a:lnTo>
                <a:lnTo>
                  <a:pt x="372" y="39"/>
                </a:lnTo>
                <a:lnTo>
                  <a:pt x="372" y="44"/>
                </a:lnTo>
                <a:lnTo>
                  <a:pt x="370" y="47"/>
                </a:lnTo>
                <a:lnTo>
                  <a:pt x="369" y="52"/>
                </a:lnTo>
                <a:lnTo>
                  <a:pt x="367" y="54"/>
                </a:lnTo>
                <a:lnTo>
                  <a:pt x="365" y="55"/>
                </a:lnTo>
                <a:lnTo>
                  <a:pt x="361" y="55"/>
                </a:lnTo>
                <a:lnTo>
                  <a:pt x="364" y="60"/>
                </a:lnTo>
                <a:lnTo>
                  <a:pt x="365" y="64"/>
                </a:lnTo>
                <a:lnTo>
                  <a:pt x="374" y="74"/>
                </a:lnTo>
                <a:lnTo>
                  <a:pt x="378" y="78"/>
                </a:lnTo>
                <a:lnTo>
                  <a:pt x="384" y="82"/>
                </a:lnTo>
                <a:lnTo>
                  <a:pt x="386" y="86"/>
                </a:lnTo>
                <a:lnTo>
                  <a:pt x="386" y="90"/>
                </a:lnTo>
                <a:lnTo>
                  <a:pt x="383" y="95"/>
                </a:lnTo>
                <a:lnTo>
                  <a:pt x="380" y="98"/>
                </a:lnTo>
                <a:lnTo>
                  <a:pt x="374" y="101"/>
                </a:lnTo>
                <a:lnTo>
                  <a:pt x="368" y="101"/>
                </a:lnTo>
                <a:lnTo>
                  <a:pt x="364" y="101"/>
                </a:lnTo>
                <a:lnTo>
                  <a:pt x="361" y="101"/>
                </a:lnTo>
                <a:lnTo>
                  <a:pt x="356" y="101"/>
                </a:lnTo>
                <a:lnTo>
                  <a:pt x="351" y="99"/>
                </a:lnTo>
                <a:lnTo>
                  <a:pt x="346" y="95"/>
                </a:lnTo>
                <a:lnTo>
                  <a:pt x="344" y="92"/>
                </a:lnTo>
                <a:lnTo>
                  <a:pt x="338" y="86"/>
                </a:lnTo>
                <a:lnTo>
                  <a:pt x="337" y="83"/>
                </a:lnTo>
                <a:lnTo>
                  <a:pt x="337" y="80"/>
                </a:lnTo>
                <a:lnTo>
                  <a:pt x="329" y="76"/>
                </a:lnTo>
                <a:lnTo>
                  <a:pt x="321" y="75"/>
                </a:lnTo>
                <a:lnTo>
                  <a:pt x="314" y="75"/>
                </a:lnTo>
                <a:lnTo>
                  <a:pt x="305" y="76"/>
                </a:lnTo>
                <a:lnTo>
                  <a:pt x="298" y="74"/>
                </a:lnTo>
                <a:lnTo>
                  <a:pt x="294" y="70"/>
                </a:lnTo>
                <a:lnTo>
                  <a:pt x="289" y="68"/>
                </a:lnTo>
                <a:lnTo>
                  <a:pt x="287" y="66"/>
                </a:lnTo>
                <a:lnTo>
                  <a:pt x="281" y="64"/>
                </a:lnTo>
                <a:lnTo>
                  <a:pt x="274" y="66"/>
                </a:lnTo>
                <a:lnTo>
                  <a:pt x="271" y="68"/>
                </a:lnTo>
                <a:lnTo>
                  <a:pt x="268" y="72"/>
                </a:lnTo>
                <a:lnTo>
                  <a:pt x="261" y="74"/>
                </a:lnTo>
                <a:lnTo>
                  <a:pt x="254" y="74"/>
                </a:lnTo>
                <a:lnTo>
                  <a:pt x="249" y="72"/>
                </a:lnTo>
                <a:lnTo>
                  <a:pt x="247" y="71"/>
                </a:lnTo>
                <a:lnTo>
                  <a:pt x="245" y="69"/>
                </a:lnTo>
                <a:lnTo>
                  <a:pt x="242" y="64"/>
                </a:lnTo>
                <a:lnTo>
                  <a:pt x="242" y="62"/>
                </a:lnTo>
                <a:lnTo>
                  <a:pt x="234" y="59"/>
                </a:lnTo>
                <a:lnTo>
                  <a:pt x="231" y="60"/>
                </a:lnTo>
                <a:lnTo>
                  <a:pt x="225" y="60"/>
                </a:lnTo>
                <a:lnTo>
                  <a:pt x="222" y="56"/>
                </a:lnTo>
                <a:lnTo>
                  <a:pt x="220" y="54"/>
                </a:lnTo>
                <a:lnTo>
                  <a:pt x="217" y="51"/>
                </a:lnTo>
                <a:lnTo>
                  <a:pt x="217" y="50"/>
                </a:lnTo>
                <a:lnTo>
                  <a:pt x="213" y="48"/>
                </a:lnTo>
                <a:lnTo>
                  <a:pt x="205" y="50"/>
                </a:lnTo>
                <a:lnTo>
                  <a:pt x="198" y="53"/>
                </a:lnTo>
                <a:lnTo>
                  <a:pt x="192" y="55"/>
                </a:lnTo>
                <a:lnTo>
                  <a:pt x="186" y="58"/>
                </a:lnTo>
                <a:lnTo>
                  <a:pt x="181" y="62"/>
                </a:lnTo>
                <a:lnTo>
                  <a:pt x="176" y="67"/>
                </a:lnTo>
                <a:lnTo>
                  <a:pt x="169" y="68"/>
                </a:lnTo>
                <a:lnTo>
                  <a:pt x="162" y="68"/>
                </a:lnTo>
                <a:lnTo>
                  <a:pt x="153" y="68"/>
                </a:lnTo>
                <a:lnTo>
                  <a:pt x="148" y="68"/>
                </a:lnTo>
                <a:lnTo>
                  <a:pt x="144" y="74"/>
                </a:lnTo>
                <a:lnTo>
                  <a:pt x="141" y="77"/>
                </a:lnTo>
                <a:lnTo>
                  <a:pt x="135" y="76"/>
                </a:lnTo>
                <a:lnTo>
                  <a:pt x="128" y="74"/>
                </a:lnTo>
                <a:lnTo>
                  <a:pt x="124" y="78"/>
                </a:lnTo>
                <a:lnTo>
                  <a:pt x="122" y="84"/>
                </a:lnTo>
                <a:lnTo>
                  <a:pt x="116" y="86"/>
                </a:lnTo>
                <a:lnTo>
                  <a:pt x="110" y="83"/>
                </a:lnTo>
                <a:lnTo>
                  <a:pt x="104" y="77"/>
                </a:lnTo>
                <a:lnTo>
                  <a:pt x="100" y="80"/>
                </a:lnTo>
                <a:lnTo>
                  <a:pt x="90" y="84"/>
                </a:lnTo>
                <a:lnTo>
                  <a:pt x="85" y="82"/>
                </a:lnTo>
                <a:lnTo>
                  <a:pt x="80" y="88"/>
                </a:lnTo>
                <a:lnTo>
                  <a:pt x="73" y="94"/>
                </a:lnTo>
                <a:lnTo>
                  <a:pt x="69" y="101"/>
                </a:lnTo>
                <a:lnTo>
                  <a:pt x="70" y="103"/>
                </a:lnTo>
                <a:lnTo>
                  <a:pt x="70" y="110"/>
                </a:lnTo>
                <a:lnTo>
                  <a:pt x="63" y="114"/>
                </a:lnTo>
                <a:lnTo>
                  <a:pt x="57" y="112"/>
                </a:lnTo>
                <a:lnTo>
                  <a:pt x="55" y="112"/>
                </a:lnTo>
                <a:lnTo>
                  <a:pt x="54" y="116"/>
                </a:lnTo>
                <a:lnTo>
                  <a:pt x="55" y="119"/>
                </a:lnTo>
                <a:lnTo>
                  <a:pt x="58" y="123"/>
                </a:lnTo>
                <a:lnTo>
                  <a:pt x="60" y="127"/>
                </a:lnTo>
                <a:lnTo>
                  <a:pt x="60" y="131"/>
                </a:lnTo>
                <a:lnTo>
                  <a:pt x="62" y="133"/>
                </a:lnTo>
                <a:lnTo>
                  <a:pt x="63" y="135"/>
                </a:lnTo>
                <a:lnTo>
                  <a:pt x="62" y="139"/>
                </a:lnTo>
                <a:lnTo>
                  <a:pt x="60" y="138"/>
                </a:lnTo>
                <a:lnTo>
                  <a:pt x="55" y="136"/>
                </a:lnTo>
                <a:lnTo>
                  <a:pt x="49" y="134"/>
                </a:lnTo>
                <a:lnTo>
                  <a:pt x="44" y="136"/>
                </a:lnTo>
                <a:lnTo>
                  <a:pt x="44" y="140"/>
                </a:lnTo>
                <a:lnTo>
                  <a:pt x="45" y="146"/>
                </a:lnTo>
                <a:lnTo>
                  <a:pt x="46" y="149"/>
                </a:lnTo>
                <a:lnTo>
                  <a:pt x="54" y="149"/>
                </a:lnTo>
                <a:lnTo>
                  <a:pt x="57" y="150"/>
                </a:lnTo>
                <a:lnTo>
                  <a:pt x="57" y="154"/>
                </a:lnTo>
                <a:lnTo>
                  <a:pt x="57" y="156"/>
                </a:lnTo>
                <a:lnTo>
                  <a:pt x="54" y="158"/>
                </a:lnTo>
                <a:lnTo>
                  <a:pt x="55" y="160"/>
                </a:lnTo>
                <a:lnTo>
                  <a:pt x="56" y="164"/>
                </a:lnTo>
                <a:lnTo>
                  <a:pt x="56" y="167"/>
                </a:lnTo>
                <a:lnTo>
                  <a:pt x="50" y="166"/>
                </a:lnTo>
                <a:lnTo>
                  <a:pt x="46" y="162"/>
                </a:lnTo>
                <a:lnTo>
                  <a:pt x="44" y="163"/>
                </a:lnTo>
                <a:lnTo>
                  <a:pt x="41" y="167"/>
                </a:lnTo>
                <a:lnTo>
                  <a:pt x="40" y="172"/>
                </a:lnTo>
                <a:lnTo>
                  <a:pt x="38" y="176"/>
                </a:lnTo>
                <a:lnTo>
                  <a:pt x="34" y="181"/>
                </a:lnTo>
                <a:lnTo>
                  <a:pt x="31" y="186"/>
                </a:lnTo>
                <a:lnTo>
                  <a:pt x="31" y="189"/>
                </a:lnTo>
                <a:lnTo>
                  <a:pt x="32" y="192"/>
                </a:lnTo>
                <a:lnTo>
                  <a:pt x="37" y="197"/>
                </a:lnTo>
                <a:lnTo>
                  <a:pt x="40" y="200"/>
                </a:lnTo>
                <a:lnTo>
                  <a:pt x="45" y="205"/>
                </a:lnTo>
                <a:lnTo>
                  <a:pt x="45" y="208"/>
                </a:lnTo>
                <a:lnTo>
                  <a:pt x="45" y="213"/>
                </a:lnTo>
                <a:lnTo>
                  <a:pt x="42" y="220"/>
                </a:lnTo>
                <a:lnTo>
                  <a:pt x="42" y="223"/>
                </a:lnTo>
                <a:lnTo>
                  <a:pt x="44" y="228"/>
                </a:lnTo>
                <a:lnTo>
                  <a:pt x="44" y="230"/>
                </a:lnTo>
                <a:lnTo>
                  <a:pt x="42" y="234"/>
                </a:lnTo>
                <a:lnTo>
                  <a:pt x="39" y="236"/>
                </a:lnTo>
                <a:lnTo>
                  <a:pt x="39" y="238"/>
                </a:lnTo>
                <a:lnTo>
                  <a:pt x="50" y="244"/>
                </a:lnTo>
                <a:lnTo>
                  <a:pt x="55" y="245"/>
                </a:lnTo>
                <a:lnTo>
                  <a:pt x="61" y="250"/>
                </a:lnTo>
                <a:lnTo>
                  <a:pt x="61" y="253"/>
                </a:lnTo>
                <a:lnTo>
                  <a:pt x="57" y="256"/>
                </a:lnTo>
                <a:lnTo>
                  <a:pt x="53" y="259"/>
                </a:lnTo>
                <a:lnTo>
                  <a:pt x="48" y="262"/>
                </a:lnTo>
                <a:lnTo>
                  <a:pt x="44" y="266"/>
                </a:lnTo>
                <a:lnTo>
                  <a:pt x="38" y="268"/>
                </a:lnTo>
                <a:lnTo>
                  <a:pt x="34" y="271"/>
                </a:lnTo>
                <a:lnTo>
                  <a:pt x="32" y="272"/>
                </a:lnTo>
                <a:lnTo>
                  <a:pt x="28" y="277"/>
                </a:lnTo>
                <a:lnTo>
                  <a:pt x="21" y="280"/>
                </a:lnTo>
                <a:lnTo>
                  <a:pt x="5" y="284"/>
                </a:lnTo>
                <a:lnTo>
                  <a:pt x="0" y="288"/>
                </a:lnTo>
                <a:lnTo>
                  <a:pt x="2" y="290"/>
                </a:lnTo>
                <a:lnTo>
                  <a:pt x="5" y="291"/>
                </a:lnTo>
                <a:lnTo>
                  <a:pt x="7" y="291"/>
                </a:lnTo>
                <a:lnTo>
                  <a:pt x="8" y="291"/>
                </a:lnTo>
                <a:lnTo>
                  <a:pt x="9" y="291"/>
                </a:lnTo>
                <a:lnTo>
                  <a:pt x="10" y="291"/>
                </a:lnTo>
                <a:lnTo>
                  <a:pt x="13" y="291"/>
                </a:lnTo>
                <a:lnTo>
                  <a:pt x="14" y="291"/>
                </a:lnTo>
                <a:lnTo>
                  <a:pt x="15" y="292"/>
                </a:lnTo>
                <a:lnTo>
                  <a:pt x="16" y="292"/>
                </a:lnTo>
                <a:lnTo>
                  <a:pt x="16" y="293"/>
                </a:lnTo>
                <a:lnTo>
                  <a:pt x="17" y="294"/>
                </a:lnTo>
                <a:lnTo>
                  <a:pt x="18" y="294"/>
                </a:lnTo>
                <a:lnTo>
                  <a:pt x="21" y="295"/>
                </a:lnTo>
                <a:lnTo>
                  <a:pt x="22" y="296"/>
                </a:lnTo>
                <a:lnTo>
                  <a:pt x="22" y="298"/>
                </a:lnTo>
                <a:lnTo>
                  <a:pt x="23" y="299"/>
                </a:lnTo>
                <a:lnTo>
                  <a:pt x="24" y="300"/>
                </a:lnTo>
                <a:lnTo>
                  <a:pt x="25" y="300"/>
                </a:lnTo>
                <a:lnTo>
                  <a:pt x="26" y="301"/>
                </a:lnTo>
                <a:lnTo>
                  <a:pt x="28" y="301"/>
                </a:lnTo>
                <a:lnTo>
                  <a:pt x="29" y="301"/>
                </a:lnTo>
                <a:lnTo>
                  <a:pt x="30" y="302"/>
                </a:lnTo>
                <a:lnTo>
                  <a:pt x="31" y="303"/>
                </a:lnTo>
                <a:lnTo>
                  <a:pt x="32" y="307"/>
                </a:lnTo>
                <a:lnTo>
                  <a:pt x="34" y="309"/>
                </a:lnTo>
                <a:lnTo>
                  <a:pt x="37" y="309"/>
                </a:lnTo>
                <a:lnTo>
                  <a:pt x="38" y="310"/>
                </a:lnTo>
                <a:lnTo>
                  <a:pt x="40" y="311"/>
                </a:lnTo>
                <a:lnTo>
                  <a:pt x="41" y="311"/>
                </a:lnTo>
                <a:lnTo>
                  <a:pt x="42" y="312"/>
                </a:lnTo>
                <a:lnTo>
                  <a:pt x="44" y="314"/>
                </a:lnTo>
                <a:lnTo>
                  <a:pt x="45" y="314"/>
                </a:lnTo>
                <a:lnTo>
                  <a:pt x="46" y="315"/>
                </a:lnTo>
                <a:lnTo>
                  <a:pt x="47" y="316"/>
                </a:lnTo>
                <a:lnTo>
                  <a:pt x="48" y="316"/>
                </a:lnTo>
                <a:lnTo>
                  <a:pt x="49" y="316"/>
                </a:lnTo>
                <a:lnTo>
                  <a:pt x="50" y="317"/>
                </a:lnTo>
                <a:lnTo>
                  <a:pt x="53" y="317"/>
                </a:lnTo>
                <a:lnTo>
                  <a:pt x="54" y="318"/>
                </a:lnTo>
                <a:lnTo>
                  <a:pt x="55" y="318"/>
                </a:lnTo>
                <a:lnTo>
                  <a:pt x="55" y="319"/>
                </a:lnTo>
                <a:lnTo>
                  <a:pt x="57" y="320"/>
                </a:lnTo>
                <a:lnTo>
                  <a:pt x="58" y="322"/>
                </a:lnTo>
                <a:lnTo>
                  <a:pt x="60" y="323"/>
                </a:lnTo>
                <a:lnTo>
                  <a:pt x="61" y="322"/>
                </a:lnTo>
                <a:lnTo>
                  <a:pt x="62" y="324"/>
                </a:lnTo>
                <a:lnTo>
                  <a:pt x="63" y="325"/>
                </a:lnTo>
                <a:lnTo>
                  <a:pt x="65" y="326"/>
                </a:lnTo>
                <a:lnTo>
                  <a:pt x="66" y="326"/>
                </a:lnTo>
                <a:lnTo>
                  <a:pt x="69" y="327"/>
                </a:lnTo>
                <a:lnTo>
                  <a:pt x="70" y="327"/>
                </a:lnTo>
                <a:lnTo>
                  <a:pt x="72" y="328"/>
                </a:lnTo>
                <a:lnTo>
                  <a:pt x="73" y="330"/>
                </a:lnTo>
                <a:lnTo>
                  <a:pt x="74" y="330"/>
                </a:lnTo>
                <a:lnTo>
                  <a:pt x="77" y="331"/>
                </a:lnTo>
                <a:lnTo>
                  <a:pt x="78" y="331"/>
                </a:lnTo>
                <a:lnTo>
                  <a:pt x="79" y="331"/>
                </a:lnTo>
                <a:lnTo>
                  <a:pt x="81" y="331"/>
                </a:lnTo>
                <a:lnTo>
                  <a:pt x="82" y="332"/>
                </a:lnTo>
                <a:lnTo>
                  <a:pt x="85" y="332"/>
                </a:lnTo>
                <a:lnTo>
                  <a:pt x="86" y="332"/>
                </a:lnTo>
                <a:lnTo>
                  <a:pt x="87" y="332"/>
                </a:lnTo>
                <a:lnTo>
                  <a:pt x="88" y="331"/>
                </a:lnTo>
                <a:lnTo>
                  <a:pt x="90" y="331"/>
                </a:lnTo>
                <a:lnTo>
                  <a:pt x="92" y="332"/>
                </a:lnTo>
                <a:lnTo>
                  <a:pt x="93" y="333"/>
                </a:lnTo>
                <a:lnTo>
                  <a:pt x="93" y="334"/>
                </a:lnTo>
                <a:lnTo>
                  <a:pt x="93" y="335"/>
                </a:lnTo>
                <a:lnTo>
                  <a:pt x="94" y="336"/>
                </a:lnTo>
                <a:lnTo>
                  <a:pt x="97" y="335"/>
                </a:lnTo>
                <a:lnTo>
                  <a:pt x="100" y="334"/>
                </a:lnTo>
                <a:lnTo>
                  <a:pt x="102" y="335"/>
                </a:lnTo>
                <a:lnTo>
                  <a:pt x="104" y="336"/>
                </a:lnTo>
                <a:lnTo>
                  <a:pt x="104" y="339"/>
                </a:lnTo>
                <a:lnTo>
                  <a:pt x="105" y="340"/>
                </a:lnTo>
                <a:lnTo>
                  <a:pt x="105" y="341"/>
                </a:lnTo>
                <a:lnTo>
                  <a:pt x="104" y="343"/>
                </a:lnTo>
                <a:lnTo>
                  <a:pt x="98" y="344"/>
                </a:lnTo>
                <a:lnTo>
                  <a:pt x="97" y="344"/>
                </a:lnTo>
                <a:lnTo>
                  <a:pt x="94" y="344"/>
                </a:lnTo>
                <a:lnTo>
                  <a:pt x="93" y="346"/>
                </a:lnTo>
                <a:lnTo>
                  <a:pt x="90" y="348"/>
                </a:lnTo>
                <a:lnTo>
                  <a:pt x="88" y="349"/>
                </a:lnTo>
                <a:lnTo>
                  <a:pt x="87" y="350"/>
                </a:lnTo>
                <a:lnTo>
                  <a:pt x="86" y="351"/>
                </a:lnTo>
                <a:lnTo>
                  <a:pt x="84" y="352"/>
                </a:lnTo>
                <a:lnTo>
                  <a:pt x="82" y="354"/>
                </a:lnTo>
                <a:lnTo>
                  <a:pt x="81" y="354"/>
                </a:lnTo>
                <a:lnTo>
                  <a:pt x="78" y="356"/>
                </a:lnTo>
                <a:lnTo>
                  <a:pt x="77" y="357"/>
                </a:lnTo>
                <a:lnTo>
                  <a:pt x="74" y="358"/>
                </a:lnTo>
                <a:lnTo>
                  <a:pt x="72" y="359"/>
                </a:lnTo>
                <a:lnTo>
                  <a:pt x="70" y="360"/>
                </a:lnTo>
                <a:lnTo>
                  <a:pt x="68" y="363"/>
                </a:lnTo>
                <a:lnTo>
                  <a:pt x="66" y="364"/>
                </a:lnTo>
                <a:lnTo>
                  <a:pt x="65" y="366"/>
                </a:lnTo>
                <a:lnTo>
                  <a:pt x="63" y="370"/>
                </a:lnTo>
                <a:lnTo>
                  <a:pt x="63" y="372"/>
                </a:lnTo>
                <a:lnTo>
                  <a:pt x="63" y="373"/>
                </a:lnTo>
                <a:lnTo>
                  <a:pt x="63" y="375"/>
                </a:lnTo>
                <a:lnTo>
                  <a:pt x="63" y="378"/>
                </a:lnTo>
                <a:lnTo>
                  <a:pt x="60" y="380"/>
                </a:lnTo>
                <a:lnTo>
                  <a:pt x="58" y="381"/>
                </a:lnTo>
                <a:lnTo>
                  <a:pt x="56" y="382"/>
                </a:lnTo>
                <a:lnTo>
                  <a:pt x="53" y="383"/>
                </a:lnTo>
                <a:lnTo>
                  <a:pt x="52" y="384"/>
                </a:lnTo>
                <a:lnTo>
                  <a:pt x="49" y="384"/>
                </a:lnTo>
                <a:lnTo>
                  <a:pt x="47" y="384"/>
                </a:lnTo>
                <a:lnTo>
                  <a:pt x="47" y="388"/>
                </a:lnTo>
                <a:lnTo>
                  <a:pt x="48" y="389"/>
                </a:lnTo>
                <a:lnTo>
                  <a:pt x="50" y="390"/>
                </a:lnTo>
                <a:lnTo>
                  <a:pt x="52" y="391"/>
                </a:lnTo>
                <a:lnTo>
                  <a:pt x="54" y="394"/>
                </a:lnTo>
                <a:lnTo>
                  <a:pt x="54" y="396"/>
                </a:lnTo>
                <a:lnTo>
                  <a:pt x="54" y="398"/>
                </a:lnTo>
                <a:lnTo>
                  <a:pt x="53" y="399"/>
                </a:lnTo>
                <a:lnTo>
                  <a:pt x="50" y="400"/>
                </a:lnTo>
                <a:lnTo>
                  <a:pt x="48" y="404"/>
                </a:lnTo>
                <a:lnTo>
                  <a:pt x="45" y="406"/>
                </a:lnTo>
                <a:lnTo>
                  <a:pt x="42" y="406"/>
                </a:lnTo>
                <a:lnTo>
                  <a:pt x="41" y="407"/>
                </a:lnTo>
                <a:lnTo>
                  <a:pt x="39" y="408"/>
                </a:lnTo>
                <a:lnTo>
                  <a:pt x="40" y="410"/>
                </a:lnTo>
                <a:lnTo>
                  <a:pt x="39" y="412"/>
                </a:lnTo>
                <a:lnTo>
                  <a:pt x="40" y="413"/>
                </a:lnTo>
                <a:lnTo>
                  <a:pt x="41" y="414"/>
                </a:lnTo>
                <a:lnTo>
                  <a:pt x="44" y="415"/>
                </a:lnTo>
                <a:lnTo>
                  <a:pt x="44" y="418"/>
                </a:lnTo>
                <a:lnTo>
                  <a:pt x="44" y="423"/>
                </a:lnTo>
                <a:lnTo>
                  <a:pt x="45" y="427"/>
                </a:lnTo>
                <a:lnTo>
                  <a:pt x="45" y="429"/>
                </a:lnTo>
                <a:lnTo>
                  <a:pt x="45" y="431"/>
                </a:lnTo>
                <a:lnTo>
                  <a:pt x="44" y="434"/>
                </a:lnTo>
                <a:lnTo>
                  <a:pt x="44" y="435"/>
                </a:lnTo>
                <a:lnTo>
                  <a:pt x="41" y="437"/>
                </a:lnTo>
                <a:lnTo>
                  <a:pt x="40" y="438"/>
                </a:lnTo>
                <a:lnTo>
                  <a:pt x="40" y="439"/>
                </a:lnTo>
                <a:lnTo>
                  <a:pt x="41" y="442"/>
                </a:lnTo>
                <a:lnTo>
                  <a:pt x="42" y="443"/>
                </a:lnTo>
                <a:lnTo>
                  <a:pt x="44" y="444"/>
                </a:lnTo>
                <a:lnTo>
                  <a:pt x="46" y="446"/>
                </a:lnTo>
                <a:lnTo>
                  <a:pt x="47" y="447"/>
                </a:lnTo>
                <a:lnTo>
                  <a:pt x="48" y="448"/>
                </a:lnTo>
                <a:lnTo>
                  <a:pt x="49" y="450"/>
                </a:lnTo>
                <a:lnTo>
                  <a:pt x="49" y="452"/>
                </a:lnTo>
                <a:lnTo>
                  <a:pt x="50" y="455"/>
                </a:lnTo>
                <a:lnTo>
                  <a:pt x="50" y="460"/>
                </a:lnTo>
                <a:lnTo>
                  <a:pt x="49" y="461"/>
                </a:lnTo>
                <a:lnTo>
                  <a:pt x="50" y="463"/>
                </a:lnTo>
                <a:lnTo>
                  <a:pt x="49" y="464"/>
                </a:lnTo>
                <a:lnTo>
                  <a:pt x="49" y="467"/>
                </a:lnTo>
                <a:lnTo>
                  <a:pt x="49" y="469"/>
                </a:lnTo>
                <a:lnTo>
                  <a:pt x="50" y="470"/>
                </a:lnTo>
                <a:lnTo>
                  <a:pt x="50" y="471"/>
                </a:lnTo>
                <a:lnTo>
                  <a:pt x="52" y="474"/>
                </a:lnTo>
                <a:lnTo>
                  <a:pt x="53" y="476"/>
                </a:lnTo>
                <a:lnTo>
                  <a:pt x="53" y="478"/>
                </a:lnTo>
                <a:lnTo>
                  <a:pt x="53" y="480"/>
                </a:lnTo>
                <a:lnTo>
                  <a:pt x="54" y="483"/>
                </a:lnTo>
                <a:lnTo>
                  <a:pt x="54" y="485"/>
                </a:lnTo>
                <a:lnTo>
                  <a:pt x="54" y="487"/>
                </a:lnTo>
                <a:lnTo>
                  <a:pt x="55" y="488"/>
                </a:lnTo>
                <a:lnTo>
                  <a:pt x="56" y="491"/>
                </a:lnTo>
                <a:lnTo>
                  <a:pt x="57" y="492"/>
                </a:lnTo>
                <a:lnTo>
                  <a:pt x="58" y="492"/>
                </a:lnTo>
                <a:lnTo>
                  <a:pt x="60" y="492"/>
                </a:lnTo>
                <a:lnTo>
                  <a:pt x="62" y="493"/>
                </a:lnTo>
                <a:lnTo>
                  <a:pt x="64" y="494"/>
                </a:lnTo>
                <a:lnTo>
                  <a:pt x="65" y="494"/>
                </a:lnTo>
                <a:lnTo>
                  <a:pt x="68" y="494"/>
                </a:lnTo>
                <a:lnTo>
                  <a:pt x="70" y="494"/>
                </a:lnTo>
                <a:lnTo>
                  <a:pt x="72" y="494"/>
                </a:lnTo>
                <a:lnTo>
                  <a:pt x="74" y="493"/>
                </a:lnTo>
                <a:lnTo>
                  <a:pt x="76" y="492"/>
                </a:lnTo>
                <a:lnTo>
                  <a:pt x="78" y="491"/>
                </a:lnTo>
                <a:lnTo>
                  <a:pt x="80" y="490"/>
                </a:lnTo>
                <a:lnTo>
                  <a:pt x="81" y="490"/>
                </a:lnTo>
                <a:lnTo>
                  <a:pt x="84" y="488"/>
                </a:lnTo>
                <a:lnTo>
                  <a:pt x="85" y="487"/>
                </a:lnTo>
                <a:lnTo>
                  <a:pt x="87" y="486"/>
                </a:lnTo>
                <a:lnTo>
                  <a:pt x="88" y="486"/>
                </a:lnTo>
                <a:lnTo>
                  <a:pt x="90" y="485"/>
                </a:lnTo>
                <a:lnTo>
                  <a:pt x="93" y="485"/>
                </a:lnTo>
                <a:lnTo>
                  <a:pt x="94" y="485"/>
                </a:lnTo>
                <a:lnTo>
                  <a:pt x="96" y="484"/>
                </a:lnTo>
                <a:lnTo>
                  <a:pt x="97" y="483"/>
                </a:lnTo>
                <a:lnTo>
                  <a:pt x="98" y="480"/>
                </a:lnTo>
                <a:lnTo>
                  <a:pt x="101" y="479"/>
                </a:lnTo>
                <a:lnTo>
                  <a:pt x="102" y="478"/>
                </a:lnTo>
                <a:lnTo>
                  <a:pt x="103" y="478"/>
                </a:lnTo>
                <a:lnTo>
                  <a:pt x="105" y="475"/>
                </a:lnTo>
                <a:lnTo>
                  <a:pt x="105" y="474"/>
                </a:lnTo>
                <a:lnTo>
                  <a:pt x="106" y="472"/>
                </a:lnTo>
                <a:lnTo>
                  <a:pt x="109" y="471"/>
                </a:lnTo>
                <a:lnTo>
                  <a:pt x="110" y="471"/>
                </a:lnTo>
                <a:lnTo>
                  <a:pt x="111" y="471"/>
                </a:lnTo>
                <a:lnTo>
                  <a:pt x="113" y="474"/>
                </a:lnTo>
                <a:lnTo>
                  <a:pt x="113" y="475"/>
                </a:lnTo>
                <a:lnTo>
                  <a:pt x="113" y="476"/>
                </a:lnTo>
                <a:lnTo>
                  <a:pt x="113" y="477"/>
                </a:lnTo>
                <a:lnTo>
                  <a:pt x="113" y="479"/>
                </a:lnTo>
                <a:lnTo>
                  <a:pt x="114" y="479"/>
                </a:lnTo>
                <a:lnTo>
                  <a:pt x="114" y="482"/>
                </a:lnTo>
                <a:lnTo>
                  <a:pt x="114" y="483"/>
                </a:lnTo>
                <a:lnTo>
                  <a:pt x="113" y="484"/>
                </a:lnTo>
                <a:lnTo>
                  <a:pt x="112" y="485"/>
                </a:lnTo>
                <a:lnTo>
                  <a:pt x="111" y="485"/>
                </a:lnTo>
                <a:lnTo>
                  <a:pt x="110" y="487"/>
                </a:lnTo>
                <a:lnTo>
                  <a:pt x="110" y="488"/>
                </a:lnTo>
                <a:lnTo>
                  <a:pt x="111" y="492"/>
                </a:lnTo>
                <a:lnTo>
                  <a:pt x="111" y="494"/>
                </a:lnTo>
                <a:lnTo>
                  <a:pt x="112" y="495"/>
                </a:lnTo>
                <a:lnTo>
                  <a:pt x="113" y="496"/>
                </a:lnTo>
                <a:lnTo>
                  <a:pt x="114" y="498"/>
                </a:lnTo>
                <a:lnTo>
                  <a:pt x="116" y="499"/>
                </a:lnTo>
                <a:lnTo>
                  <a:pt x="118" y="500"/>
                </a:lnTo>
                <a:lnTo>
                  <a:pt x="119" y="501"/>
                </a:lnTo>
                <a:lnTo>
                  <a:pt x="120" y="503"/>
                </a:lnTo>
                <a:lnTo>
                  <a:pt x="119" y="506"/>
                </a:lnTo>
                <a:lnTo>
                  <a:pt x="119" y="508"/>
                </a:lnTo>
                <a:lnTo>
                  <a:pt x="118" y="509"/>
                </a:lnTo>
                <a:lnTo>
                  <a:pt x="117" y="511"/>
                </a:lnTo>
                <a:lnTo>
                  <a:pt x="117" y="512"/>
                </a:lnTo>
                <a:lnTo>
                  <a:pt x="116" y="514"/>
                </a:lnTo>
                <a:lnTo>
                  <a:pt x="116" y="516"/>
                </a:lnTo>
                <a:lnTo>
                  <a:pt x="116" y="517"/>
                </a:lnTo>
                <a:lnTo>
                  <a:pt x="118" y="517"/>
                </a:lnTo>
                <a:lnTo>
                  <a:pt x="119" y="517"/>
                </a:lnTo>
                <a:lnTo>
                  <a:pt x="121" y="517"/>
                </a:lnTo>
                <a:lnTo>
                  <a:pt x="124" y="516"/>
                </a:lnTo>
                <a:lnTo>
                  <a:pt x="125" y="515"/>
                </a:lnTo>
                <a:lnTo>
                  <a:pt x="127" y="515"/>
                </a:lnTo>
                <a:lnTo>
                  <a:pt x="129" y="515"/>
                </a:lnTo>
                <a:lnTo>
                  <a:pt x="130" y="515"/>
                </a:lnTo>
                <a:lnTo>
                  <a:pt x="130" y="514"/>
                </a:lnTo>
                <a:lnTo>
                  <a:pt x="130" y="512"/>
                </a:lnTo>
                <a:lnTo>
                  <a:pt x="130" y="511"/>
                </a:lnTo>
                <a:lnTo>
                  <a:pt x="130" y="510"/>
                </a:lnTo>
                <a:lnTo>
                  <a:pt x="130" y="509"/>
                </a:lnTo>
                <a:lnTo>
                  <a:pt x="132" y="507"/>
                </a:lnTo>
                <a:lnTo>
                  <a:pt x="133" y="506"/>
                </a:lnTo>
                <a:lnTo>
                  <a:pt x="135" y="504"/>
                </a:lnTo>
                <a:lnTo>
                  <a:pt x="136" y="504"/>
                </a:lnTo>
                <a:lnTo>
                  <a:pt x="137" y="504"/>
                </a:lnTo>
                <a:lnTo>
                  <a:pt x="140" y="504"/>
                </a:lnTo>
                <a:lnTo>
                  <a:pt x="142" y="504"/>
                </a:lnTo>
                <a:lnTo>
                  <a:pt x="143" y="504"/>
                </a:lnTo>
                <a:lnTo>
                  <a:pt x="145" y="504"/>
                </a:lnTo>
                <a:lnTo>
                  <a:pt x="148" y="502"/>
                </a:lnTo>
                <a:lnTo>
                  <a:pt x="148" y="501"/>
                </a:lnTo>
                <a:lnTo>
                  <a:pt x="149" y="499"/>
                </a:lnTo>
                <a:lnTo>
                  <a:pt x="151" y="498"/>
                </a:lnTo>
                <a:lnTo>
                  <a:pt x="154" y="498"/>
                </a:lnTo>
                <a:lnTo>
                  <a:pt x="158" y="498"/>
                </a:lnTo>
                <a:lnTo>
                  <a:pt x="160" y="498"/>
                </a:lnTo>
                <a:lnTo>
                  <a:pt x="164" y="496"/>
                </a:lnTo>
                <a:lnTo>
                  <a:pt x="165" y="495"/>
                </a:lnTo>
                <a:lnTo>
                  <a:pt x="167" y="494"/>
                </a:lnTo>
                <a:lnTo>
                  <a:pt x="168" y="493"/>
                </a:lnTo>
                <a:lnTo>
                  <a:pt x="169" y="491"/>
                </a:lnTo>
                <a:lnTo>
                  <a:pt x="170" y="490"/>
                </a:lnTo>
                <a:lnTo>
                  <a:pt x="170" y="488"/>
                </a:lnTo>
                <a:lnTo>
                  <a:pt x="170" y="486"/>
                </a:lnTo>
                <a:lnTo>
                  <a:pt x="170" y="485"/>
                </a:lnTo>
                <a:lnTo>
                  <a:pt x="172" y="484"/>
                </a:lnTo>
                <a:lnTo>
                  <a:pt x="173" y="482"/>
                </a:lnTo>
                <a:lnTo>
                  <a:pt x="173" y="480"/>
                </a:lnTo>
                <a:lnTo>
                  <a:pt x="173" y="479"/>
                </a:lnTo>
                <a:lnTo>
                  <a:pt x="174" y="478"/>
                </a:lnTo>
                <a:lnTo>
                  <a:pt x="175" y="477"/>
                </a:lnTo>
                <a:lnTo>
                  <a:pt x="177" y="477"/>
                </a:lnTo>
                <a:lnTo>
                  <a:pt x="180" y="477"/>
                </a:lnTo>
                <a:lnTo>
                  <a:pt x="182" y="477"/>
                </a:lnTo>
                <a:lnTo>
                  <a:pt x="183" y="479"/>
                </a:lnTo>
                <a:lnTo>
                  <a:pt x="185" y="480"/>
                </a:lnTo>
                <a:lnTo>
                  <a:pt x="188" y="480"/>
                </a:lnTo>
                <a:lnTo>
                  <a:pt x="189" y="478"/>
                </a:lnTo>
                <a:lnTo>
                  <a:pt x="190" y="477"/>
                </a:lnTo>
                <a:lnTo>
                  <a:pt x="192" y="476"/>
                </a:lnTo>
                <a:lnTo>
                  <a:pt x="194" y="474"/>
                </a:lnTo>
                <a:lnTo>
                  <a:pt x="196" y="472"/>
                </a:lnTo>
                <a:lnTo>
                  <a:pt x="197" y="471"/>
                </a:lnTo>
                <a:lnTo>
                  <a:pt x="202" y="467"/>
                </a:lnTo>
                <a:lnTo>
                  <a:pt x="204" y="466"/>
                </a:lnTo>
                <a:lnTo>
                  <a:pt x="205" y="464"/>
                </a:lnTo>
                <a:lnTo>
                  <a:pt x="207" y="463"/>
                </a:lnTo>
                <a:lnTo>
                  <a:pt x="208" y="463"/>
                </a:lnTo>
                <a:lnTo>
                  <a:pt x="212" y="463"/>
                </a:lnTo>
                <a:lnTo>
                  <a:pt x="214" y="464"/>
                </a:lnTo>
                <a:lnTo>
                  <a:pt x="218" y="466"/>
                </a:lnTo>
                <a:lnTo>
                  <a:pt x="221" y="466"/>
                </a:lnTo>
                <a:lnTo>
                  <a:pt x="223" y="467"/>
                </a:lnTo>
                <a:lnTo>
                  <a:pt x="225" y="468"/>
                </a:lnTo>
                <a:lnTo>
                  <a:pt x="226" y="469"/>
                </a:lnTo>
                <a:lnTo>
                  <a:pt x="230" y="470"/>
                </a:lnTo>
                <a:lnTo>
                  <a:pt x="232" y="471"/>
                </a:lnTo>
                <a:lnTo>
                  <a:pt x="234" y="472"/>
                </a:lnTo>
                <a:lnTo>
                  <a:pt x="238" y="474"/>
                </a:lnTo>
                <a:lnTo>
                  <a:pt x="241" y="475"/>
                </a:lnTo>
                <a:lnTo>
                  <a:pt x="244" y="476"/>
                </a:lnTo>
                <a:lnTo>
                  <a:pt x="247" y="477"/>
                </a:lnTo>
                <a:lnTo>
                  <a:pt x="249" y="478"/>
                </a:lnTo>
                <a:lnTo>
                  <a:pt x="252" y="479"/>
                </a:lnTo>
                <a:lnTo>
                  <a:pt x="254" y="482"/>
                </a:lnTo>
                <a:lnTo>
                  <a:pt x="255" y="483"/>
                </a:lnTo>
                <a:lnTo>
                  <a:pt x="256" y="484"/>
                </a:lnTo>
                <a:lnTo>
                  <a:pt x="257" y="485"/>
                </a:lnTo>
                <a:lnTo>
                  <a:pt x="258" y="487"/>
                </a:lnTo>
                <a:lnTo>
                  <a:pt x="260" y="495"/>
                </a:lnTo>
                <a:lnTo>
                  <a:pt x="260" y="498"/>
                </a:lnTo>
                <a:lnTo>
                  <a:pt x="261" y="500"/>
                </a:lnTo>
                <a:lnTo>
                  <a:pt x="262" y="502"/>
                </a:lnTo>
                <a:lnTo>
                  <a:pt x="263" y="506"/>
                </a:lnTo>
                <a:lnTo>
                  <a:pt x="266" y="509"/>
                </a:lnTo>
                <a:lnTo>
                  <a:pt x="273" y="516"/>
                </a:lnTo>
                <a:lnTo>
                  <a:pt x="276" y="518"/>
                </a:lnTo>
                <a:lnTo>
                  <a:pt x="280" y="520"/>
                </a:lnTo>
                <a:lnTo>
                  <a:pt x="282" y="523"/>
                </a:lnTo>
                <a:lnTo>
                  <a:pt x="286" y="525"/>
                </a:lnTo>
                <a:lnTo>
                  <a:pt x="292" y="528"/>
                </a:lnTo>
                <a:lnTo>
                  <a:pt x="295" y="531"/>
                </a:lnTo>
                <a:lnTo>
                  <a:pt x="297" y="533"/>
                </a:lnTo>
                <a:lnTo>
                  <a:pt x="301" y="535"/>
                </a:lnTo>
                <a:lnTo>
                  <a:pt x="303" y="535"/>
                </a:lnTo>
                <a:lnTo>
                  <a:pt x="305" y="536"/>
                </a:lnTo>
                <a:lnTo>
                  <a:pt x="309" y="536"/>
                </a:lnTo>
                <a:lnTo>
                  <a:pt x="312" y="538"/>
                </a:lnTo>
                <a:lnTo>
                  <a:pt x="314" y="538"/>
                </a:lnTo>
                <a:lnTo>
                  <a:pt x="320" y="540"/>
                </a:lnTo>
                <a:lnTo>
                  <a:pt x="321" y="540"/>
                </a:lnTo>
                <a:lnTo>
                  <a:pt x="324" y="541"/>
                </a:lnTo>
                <a:lnTo>
                  <a:pt x="326" y="542"/>
                </a:lnTo>
                <a:lnTo>
                  <a:pt x="327" y="543"/>
                </a:lnTo>
                <a:lnTo>
                  <a:pt x="330" y="544"/>
                </a:lnTo>
                <a:lnTo>
                  <a:pt x="333" y="547"/>
                </a:lnTo>
                <a:lnTo>
                  <a:pt x="335" y="549"/>
                </a:lnTo>
                <a:lnTo>
                  <a:pt x="337" y="550"/>
                </a:lnTo>
                <a:lnTo>
                  <a:pt x="340" y="551"/>
                </a:lnTo>
                <a:lnTo>
                  <a:pt x="343" y="551"/>
                </a:lnTo>
                <a:lnTo>
                  <a:pt x="345" y="551"/>
                </a:lnTo>
                <a:lnTo>
                  <a:pt x="346" y="551"/>
                </a:lnTo>
                <a:lnTo>
                  <a:pt x="349" y="552"/>
                </a:lnTo>
                <a:lnTo>
                  <a:pt x="352" y="554"/>
                </a:lnTo>
                <a:lnTo>
                  <a:pt x="354" y="555"/>
                </a:lnTo>
                <a:lnTo>
                  <a:pt x="358" y="555"/>
                </a:lnTo>
                <a:lnTo>
                  <a:pt x="359" y="556"/>
                </a:lnTo>
                <a:lnTo>
                  <a:pt x="361" y="556"/>
                </a:lnTo>
                <a:lnTo>
                  <a:pt x="365" y="556"/>
                </a:lnTo>
                <a:lnTo>
                  <a:pt x="367" y="556"/>
                </a:lnTo>
                <a:lnTo>
                  <a:pt x="369" y="557"/>
                </a:lnTo>
                <a:lnTo>
                  <a:pt x="373" y="558"/>
                </a:lnTo>
                <a:lnTo>
                  <a:pt x="373" y="559"/>
                </a:lnTo>
                <a:lnTo>
                  <a:pt x="373" y="562"/>
                </a:lnTo>
                <a:lnTo>
                  <a:pt x="372" y="564"/>
                </a:lnTo>
                <a:lnTo>
                  <a:pt x="369" y="564"/>
                </a:lnTo>
                <a:lnTo>
                  <a:pt x="367" y="565"/>
                </a:lnTo>
                <a:lnTo>
                  <a:pt x="366" y="567"/>
                </a:lnTo>
                <a:lnTo>
                  <a:pt x="366" y="568"/>
                </a:lnTo>
                <a:lnTo>
                  <a:pt x="364" y="568"/>
                </a:lnTo>
                <a:lnTo>
                  <a:pt x="361" y="570"/>
                </a:lnTo>
                <a:lnTo>
                  <a:pt x="360" y="573"/>
                </a:lnTo>
                <a:lnTo>
                  <a:pt x="359" y="575"/>
                </a:lnTo>
                <a:lnTo>
                  <a:pt x="358" y="578"/>
                </a:lnTo>
                <a:lnTo>
                  <a:pt x="357" y="579"/>
                </a:lnTo>
                <a:lnTo>
                  <a:pt x="354" y="579"/>
                </a:lnTo>
                <a:lnTo>
                  <a:pt x="352" y="580"/>
                </a:lnTo>
                <a:lnTo>
                  <a:pt x="350" y="580"/>
                </a:lnTo>
                <a:lnTo>
                  <a:pt x="349" y="581"/>
                </a:lnTo>
                <a:lnTo>
                  <a:pt x="349" y="582"/>
                </a:lnTo>
                <a:lnTo>
                  <a:pt x="348" y="582"/>
                </a:lnTo>
                <a:lnTo>
                  <a:pt x="346" y="582"/>
                </a:lnTo>
                <a:lnTo>
                  <a:pt x="345" y="581"/>
                </a:lnTo>
                <a:lnTo>
                  <a:pt x="344" y="580"/>
                </a:lnTo>
                <a:lnTo>
                  <a:pt x="343" y="580"/>
                </a:lnTo>
                <a:lnTo>
                  <a:pt x="341" y="580"/>
                </a:lnTo>
                <a:lnTo>
                  <a:pt x="340" y="581"/>
                </a:lnTo>
                <a:lnTo>
                  <a:pt x="337" y="583"/>
                </a:lnTo>
                <a:lnTo>
                  <a:pt x="336" y="584"/>
                </a:lnTo>
                <a:lnTo>
                  <a:pt x="335" y="587"/>
                </a:lnTo>
                <a:lnTo>
                  <a:pt x="335" y="589"/>
                </a:lnTo>
                <a:lnTo>
                  <a:pt x="337" y="590"/>
                </a:lnTo>
                <a:lnTo>
                  <a:pt x="337" y="591"/>
                </a:lnTo>
                <a:lnTo>
                  <a:pt x="337" y="592"/>
                </a:lnTo>
                <a:lnTo>
                  <a:pt x="337" y="595"/>
                </a:lnTo>
                <a:lnTo>
                  <a:pt x="336" y="595"/>
                </a:lnTo>
                <a:lnTo>
                  <a:pt x="335" y="595"/>
                </a:lnTo>
                <a:lnTo>
                  <a:pt x="334" y="595"/>
                </a:lnTo>
                <a:lnTo>
                  <a:pt x="332" y="594"/>
                </a:lnTo>
                <a:lnTo>
                  <a:pt x="332" y="592"/>
                </a:lnTo>
                <a:lnTo>
                  <a:pt x="330" y="591"/>
                </a:lnTo>
                <a:lnTo>
                  <a:pt x="330" y="590"/>
                </a:lnTo>
                <a:lnTo>
                  <a:pt x="328" y="589"/>
                </a:lnTo>
                <a:lnTo>
                  <a:pt x="328" y="588"/>
                </a:lnTo>
                <a:lnTo>
                  <a:pt x="328" y="586"/>
                </a:lnTo>
                <a:lnTo>
                  <a:pt x="327" y="584"/>
                </a:lnTo>
                <a:lnTo>
                  <a:pt x="326" y="584"/>
                </a:lnTo>
                <a:lnTo>
                  <a:pt x="325" y="586"/>
                </a:lnTo>
                <a:lnTo>
                  <a:pt x="325" y="587"/>
                </a:lnTo>
                <a:lnTo>
                  <a:pt x="324" y="588"/>
                </a:lnTo>
                <a:lnTo>
                  <a:pt x="322" y="588"/>
                </a:lnTo>
                <a:lnTo>
                  <a:pt x="321" y="589"/>
                </a:lnTo>
                <a:lnTo>
                  <a:pt x="320" y="589"/>
                </a:lnTo>
                <a:lnTo>
                  <a:pt x="319" y="590"/>
                </a:lnTo>
                <a:lnTo>
                  <a:pt x="317" y="590"/>
                </a:lnTo>
                <a:lnTo>
                  <a:pt x="317" y="591"/>
                </a:lnTo>
                <a:lnTo>
                  <a:pt x="316" y="592"/>
                </a:lnTo>
                <a:lnTo>
                  <a:pt x="316" y="594"/>
                </a:lnTo>
                <a:lnTo>
                  <a:pt x="316" y="595"/>
                </a:lnTo>
                <a:lnTo>
                  <a:pt x="314" y="596"/>
                </a:lnTo>
                <a:lnTo>
                  <a:pt x="314" y="597"/>
                </a:lnTo>
                <a:lnTo>
                  <a:pt x="314" y="598"/>
                </a:lnTo>
                <a:lnTo>
                  <a:pt x="313" y="599"/>
                </a:lnTo>
                <a:lnTo>
                  <a:pt x="314" y="599"/>
                </a:lnTo>
                <a:lnTo>
                  <a:pt x="316" y="599"/>
                </a:lnTo>
                <a:lnTo>
                  <a:pt x="318" y="599"/>
                </a:lnTo>
                <a:lnTo>
                  <a:pt x="320" y="600"/>
                </a:lnTo>
                <a:lnTo>
                  <a:pt x="321" y="602"/>
                </a:lnTo>
                <a:lnTo>
                  <a:pt x="324" y="603"/>
                </a:lnTo>
                <a:lnTo>
                  <a:pt x="325" y="604"/>
                </a:lnTo>
                <a:lnTo>
                  <a:pt x="326" y="605"/>
                </a:lnTo>
                <a:lnTo>
                  <a:pt x="327" y="606"/>
                </a:lnTo>
                <a:lnTo>
                  <a:pt x="328" y="607"/>
                </a:lnTo>
                <a:lnTo>
                  <a:pt x="332" y="610"/>
                </a:lnTo>
                <a:lnTo>
                  <a:pt x="333" y="611"/>
                </a:lnTo>
                <a:lnTo>
                  <a:pt x="333" y="612"/>
                </a:lnTo>
                <a:lnTo>
                  <a:pt x="334" y="612"/>
                </a:lnTo>
                <a:lnTo>
                  <a:pt x="334" y="613"/>
                </a:lnTo>
                <a:lnTo>
                  <a:pt x="335" y="613"/>
                </a:lnTo>
                <a:lnTo>
                  <a:pt x="336" y="613"/>
                </a:lnTo>
                <a:lnTo>
                  <a:pt x="338" y="614"/>
                </a:lnTo>
                <a:lnTo>
                  <a:pt x="340" y="614"/>
                </a:lnTo>
                <a:lnTo>
                  <a:pt x="342" y="614"/>
                </a:lnTo>
                <a:lnTo>
                  <a:pt x="345" y="614"/>
                </a:lnTo>
                <a:lnTo>
                  <a:pt x="346" y="613"/>
                </a:lnTo>
                <a:lnTo>
                  <a:pt x="348" y="613"/>
                </a:lnTo>
                <a:lnTo>
                  <a:pt x="349" y="612"/>
                </a:lnTo>
                <a:lnTo>
                  <a:pt x="350" y="612"/>
                </a:lnTo>
                <a:lnTo>
                  <a:pt x="351" y="611"/>
                </a:lnTo>
                <a:lnTo>
                  <a:pt x="352" y="612"/>
                </a:lnTo>
                <a:lnTo>
                  <a:pt x="353" y="613"/>
                </a:lnTo>
                <a:lnTo>
                  <a:pt x="353" y="614"/>
                </a:lnTo>
                <a:lnTo>
                  <a:pt x="354" y="615"/>
                </a:lnTo>
                <a:lnTo>
                  <a:pt x="354" y="616"/>
                </a:lnTo>
                <a:lnTo>
                  <a:pt x="354" y="619"/>
                </a:lnTo>
                <a:lnTo>
                  <a:pt x="356" y="620"/>
                </a:lnTo>
                <a:lnTo>
                  <a:pt x="357" y="620"/>
                </a:lnTo>
                <a:lnTo>
                  <a:pt x="358" y="621"/>
                </a:lnTo>
                <a:lnTo>
                  <a:pt x="359" y="622"/>
                </a:lnTo>
                <a:lnTo>
                  <a:pt x="359" y="624"/>
                </a:lnTo>
                <a:lnTo>
                  <a:pt x="361" y="626"/>
                </a:lnTo>
                <a:lnTo>
                  <a:pt x="361" y="628"/>
                </a:lnTo>
                <a:lnTo>
                  <a:pt x="361" y="629"/>
                </a:lnTo>
                <a:lnTo>
                  <a:pt x="362" y="631"/>
                </a:lnTo>
                <a:lnTo>
                  <a:pt x="362" y="634"/>
                </a:lnTo>
                <a:lnTo>
                  <a:pt x="364" y="635"/>
                </a:lnTo>
                <a:lnTo>
                  <a:pt x="365" y="636"/>
                </a:lnTo>
                <a:lnTo>
                  <a:pt x="365" y="638"/>
                </a:lnTo>
                <a:lnTo>
                  <a:pt x="365" y="640"/>
                </a:lnTo>
                <a:lnTo>
                  <a:pt x="365" y="642"/>
                </a:lnTo>
                <a:lnTo>
                  <a:pt x="366" y="643"/>
                </a:lnTo>
                <a:lnTo>
                  <a:pt x="366" y="644"/>
                </a:lnTo>
                <a:lnTo>
                  <a:pt x="367" y="645"/>
                </a:lnTo>
                <a:lnTo>
                  <a:pt x="368" y="645"/>
                </a:lnTo>
                <a:lnTo>
                  <a:pt x="369" y="646"/>
                </a:lnTo>
                <a:lnTo>
                  <a:pt x="370" y="646"/>
                </a:lnTo>
                <a:lnTo>
                  <a:pt x="372" y="646"/>
                </a:lnTo>
                <a:lnTo>
                  <a:pt x="374" y="646"/>
                </a:lnTo>
                <a:lnTo>
                  <a:pt x="375" y="646"/>
                </a:lnTo>
                <a:lnTo>
                  <a:pt x="377" y="646"/>
                </a:lnTo>
                <a:lnTo>
                  <a:pt x="378" y="646"/>
                </a:lnTo>
                <a:lnTo>
                  <a:pt x="381" y="646"/>
                </a:lnTo>
                <a:lnTo>
                  <a:pt x="382" y="646"/>
                </a:lnTo>
                <a:lnTo>
                  <a:pt x="383" y="646"/>
                </a:lnTo>
                <a:lnTo>
                  <a:pt x="384" y="645"/>
                </a:lnTo>
                <a:lnTo>
                  <a:pt x="385" y="645"/>
                </a:lnTo>
                <a:lnTo>
                  <a:pt x="386" y="644"/>
                </a:lnTo>
                <a:lnTo>
                  <a:pt x="388" y="644"/>
                </a:lnTo>
                <a:lnTo>
                  <a:pt x="389" y="644"/>
                </a:lnTo>
                <a:lnTo>
                  <a:pt x="391" y="644"/>
                </a:lnTo>
                <a:lnTo>
                  <a:pt x="392" y="644"/>
                </a:lnTo>
                <a:lnTo>
                  <a:pt x="393" y="644"/>
                </a:lnTo>
                <a:lnTo>
                  <a:pt x="394" y="644"/>
                </a:lnTo>
                <a:lnTo>
                  <a:pt x="396" y="643"/>
                </a:lnTo>
                <a:lnTo>
                  <a:pt x="397" y="643"/>
                </a:lnTo>
                <a:lnTo>
                  <a:pt x="397" y="642"/>
                </a:lnTo>
                <a:lnTo>
                  <a:pt x="398" y="640"/>
                </a:lnTo>
                <a:lnTo>
                  <a:pt x="400" y="637"/>
                </a:lnTo>
                <a:lnTo>
                  <a:pt x="401" y="635"/>
                </a:lnTo>
                <a:lnTo>
                  <a:pt x="404" y="635"/>
                </a:lnTo>
                <a:lnTo>
                  <a:pt x="405" y="635"/>
                </a:lnTo>
                <a:lnTo>
                  <a:pt x="406" y="635"/>
                </a:lnTo>
                <a:lnTo>
                  <a:pt x="407" y="636"/>
                </a:lnTo>
                <a:lnTo>
                  <a:pt x="409" y="638"/>
                </a:lnTo>
                <a:lnTo>
                  <a:pt x="412" y="639"/>
                </a:lnTo>
                <a:lnTo>
                  <a:pt x="414" y="642"/>
                </a:lnTo>
                <a:lnTo>
                  <a:pt x="416" y="643"/>
                </a:lnTo>
                <a:lnTo>
                  <a:pt x="418" y="643"/>
                </a:lnTo>
                <a:lnTo>
                  <a:pt x="420" y="643"/>
                </a:lnTo>
                <a:lnTo>
                  <a:pt x="422" y="643"/>
                </a:lnTo>
                <a:lnTo>
                  <a:pt x="423" y="643"/>
                </a:lnTo>
                <a:lnTo>
                  <a:pt x="424" y="644"/>
                </a:lnTo>
                <a:lnTo>
                  <a:pt x="428" y="645"/>
                </a:lnTo>
                <a:lnTo>
                  <a:pt x="430" y="645"/>
                </a:lnTo>
                <a:lnTo>
                  <a:pt x="432" y="646"/>
                </a:lnTo>
                <a:lnTo>
                  <a:pt x="433" y="646"/>
                </a:lnTo>
                <a:lnTo>
                  <a:pt x="433" y="647"/>
                </a:lnTo>
                <a:lnTo>
                  <a:pt x="433" y="650"/>
                </a:lnTo>
                <a:lnTo>
                  <a:pt x="433" y="651"/>
                </a:lnTo>
                <a:lnTo>
                  <a:pt x="432" y="652"/>
                </a:lnTo>
                <a:lnTo>
                  <a:pt x="432" y="653"/>
                </a:lnTo>
                <a:lnTo>
                  <a:pt x="431" y="654"/>
                </a:lnTo>
                <a:lnTo>
                  <a:pt x="430" y="655"/>
                </a:lnTo>
                <a:lnTo>
                  <a:pt x="430" y="656"/>
                </a:lnTo>
                <a:lnTo>
                  <a:pt x="430" y="659"/>
                </a:lnTo>
                <a:lnTo>
                  <a:pt x="430" y="660"/>
                </a:lnTo>
                <a:lnTo>
                  <a:pt x="431" y="661"/>
                </a:lnTo>
                <a:lnTo>
                  <a:pt x="432" y="662"/>
                </a:lnTo>
                <a:lnTo>
                  <a:pt x="434" y="664"/>
                </a:lnTo>
                <a:lnTo>
                  <a:pt x="436" y="664"/>
                </a:lnTo>
                <a:lnTo>
                  <a:pt x="439" y="667"/>
                </a:lnTo>
                <a:lnTo>
                  <a:pt x="440" y="668"/>
                </a:lnTo>
                <a:lnTo>
                  <a:pt x="442" y="669"/>
                </a:lnTo>
                <a:lnTo>
                  <a:pt x="444" y="669"/>
                </a:lnTo>
                <a:lnTo>
                  <a:pt x="446" y="670"/>
                </a:lnTo>
                <a:lnTo>
                  <a:pt x="448" y="671"/>
                </a:lnTo>
                <a:lnTo>
                  <a:pt x="450" y="672"/>
                </a:lnTo>
                <a:lnTo>
                  <a:pt x="453" y="675"/>
                </a:lnTo>
                <a:lnTo>
                  <a:pt x="455" y="676"/>
                </a:lnTo>
                <a:lnTo>
                  <a:pt x="457" y="678"/>
                </a:lnTo>
                <a:lnTo>
                  <a:pt x="458" y="679"/>
                </a:lnTo>
                <a:lnTo>
                  <a:pt x="461" y="682"/>
                </a:lnTo>
                <a:lnTo>
                  <a:pt x="463" y="683"/>
                </a:lnTo>
                <a:lnTo>
                  <a:pt x="464" y="684"/>
                </a:lnTo>
                <a:lnTo>
                  <a:pt x="468" y="686"/>
                </a:lnTo>
                <a:lnTo>
                  <a:pt x="470" y="687"/>
                </a:lnTo>
                <a:lnTo>
                  <a:pt x="471" y="688"/>
                </a:lnTo>
                <a:lnTo>
                  <a:pt x="473" y="690"/>
                </a:lnTo>
                <a:lnTo>
                  <a:pt x="477" y="691"/>
                </a:lnTo>
                <a:lnTo>
                  <a:pt x="478" y="690"/>
                </a:lnTo>
                <a:lnTo>
                  <a:pt x="480" y="690"/>
                </a:lnTo>
                <a:lnTo>
                  <a:pt x="482" y="690"/>
                </a:lnTo>
                <a:lnTo>
                  <a:pt x="485" y="690"/>
                </a:lnTo>
                <a:lnTo>
                  <a:pt x="486" y="688"/>
                </a:lnTo>
                <a:lnTo>
                  <a:pt x="487" y="688"/>
                </a:lnTo>
                <a:lnTo>
                  <a:pt x="488" y="688"/>
                </a:lnTo>
                <a:lnTo>
                  <a:pt x="490" y="687"/>
                </a:lnTo>
                <a:lnTo>
                  <a:pt x="492" y="686"/>
                </a:lnTo>
                <a:lnTo>
                  <a:pt x="494" y="686"/>
                </a:lnTo>
                <a:lnTo>
                  <a:pt x="495" y="686"/>
                </a:lnTo>
                <a:lnTo>
                  <a:pt x="496" y="687"/>
                </a:lnTo>
                <a:lnTo>
                  <a:pt x="497" y="688"/>
                </a:lnTo>
                <a:lnTo>
                  <a:pt x="498" y="688"/>
                </a:lnTo>
                <a:lnTo>
                  <a:pt x="500" y="691"/>
                </a:lnTo>
                <a:lnTo>
                  <a:pt x="501" y="692"/>
                </a:lnTo>
                <a:lnTo>
                  <a:pt x="502" y="693"/>
                </a:lnTo>
                <a:lnTo>
                  <a:pt x="503" y="695"/>
                </a:lnTo>
                <a:lnTo>
                  <a:pt x="505" y="699"/>
                </a:lnTo>
                <a:lnTo>
                  <a:pt x="505" y="700"/>
                </a:lnTo>
                <a:lnTo>
                  <a:pt x="506" y="701"/>
                </a:lnTo>
                <a:lnTo>
                  <a:pt x="508" y="703"/>
                </a:lnTo>
                <a:lnTo>
                  <a:pt x="506" y="706"/>
                </a:lnTo>
                <a:lnTo>
                  <a:pt x="506" y="707"/>
                </a:lnTo>
                <a:lnTo>
                  <a:pt x="506" y="709"/>
                </a:lnTo>
                <a:lnTo>
                  <a:pt x="508" y="711"/>
                </a:lnTo>
                <a:lnTo>
                  <a:pt x="508" y="714"/>
                </a:lnTo>
                <a:lnTo>
                  <a:pt x="508" y="715"/>
                </a:lnTo>
                <a:lnTo>
                  <a:pt x="509" y="717"/>
                </a:lnTo>
                <a:lnTo>
                  <a:pt x="510" y="718"/>
                </a:lnTo>
                <a:lnTo>
                  <a:pt x="511" y="718"/>
                </a:lnTo>
                <a:lnTo>
                  <a:pt x="512" y="718"/>
                </a:lnTo>
                <a:lnTo>
                  <a:pt x="513" y="718"/>
                </a:lnTo>
                <a:lnTo>
                  <a:pt x="514" y="718"/>
                </a:lnTo>
                <a:lnTo>
                  <a:pt x="516" y="717"/>
                </a:lnTo>
                <a:lnTo>
                  <a:pt x="517" y="716"/>
                </a:lnTo>
                <a:lnTo>
                  <a:pt x="518" y="716"/>
                </a:lnTo>
                <a:lnTo>
                  <a:pt x="519" y="715"/>
                </a:lnTo>
                <a:lnTo>
                  <a:pt x="520" y="715"/>
                </a:lnTo>
                <a:lnTo>
                  <a:pt x="521" y="715"/>
                </a:lnTo>
                <a:lnTo>
                  <a:pt x="522" y="716"/>
                </a:lnTo>
                <a:lnTo>
                  <a:pt x="524" y="716"/>
                </a:lnTo>
                <a:lnTo>
                  <a:pt x="525" y="716"/>
                </a:lnTo>
                <a:lnTo>
                  <a:pt x="527" y="716"/>
                </a:lnTo>
                <a:lnTo>
                  <a:pt x="528" y="716"/>
                </a:lnTo>
                <a:lnTo>
                  <a:pt x="529" y="716"/>
                </a:lnTo>
                <a:lnTo>
                  <a:pt x="530" y="716"/>
                </a:lnTo>
                <a:lnTo>
                  <a:pt x="533" y="717"/>
                </a:lnTo>
                <a:lnTo>
                  <a:pt x="534" y="717"/>
                </a:lnTo>
                <a:lnTo>
                  <a:pt x="535" y="716"/>
                </a:lnTo>
                <a:lnTo>
                  <a:pt x="536" y="715"/>
                </a:lnTo>
                <a:lnTo>
                  <a:pt x="537" y="714"/>
                </a:lnTo>
                <a:lnTo>
                  <a:pt x="540" y="711"/>
                </a:lnTo>
                <a:lnTo>
                  <a:pt x="541" y="711"/>
                </a:lnTo>
                <a:lnTo>
                  <a:pt x="542" y="711"/>
                </a:lnTo>
                <a:lnTo>
                  <a:pt x="543" y="710"/>
                </a:lnTo>
                <a:lnTo>
                  <a:pt x="544" y="711"/>
                </a:lnTo>
                <a:lnTo>
                  <a:pt x="545" y="712"/>
                </a:lnTo>
                <a:lnTo>
                  <a:pt x="545" y="714"/>
                </a:lnTo>
                <a:lnTo>
                  <a:pt x="545" y="717"/>
                </a:lnTo>
                <a:lnTo>
                  <a:pt x="545" y="718"/>
                </a:lnTo>
                <a:lnTo>
                  <a:pt x="545" y="720"/>
                </a:lnTo>
                <a:lnTo>
                  <a:pt x="548" y="722"/>
                </a:lnTo>
                <a:lnTo>
                  <a:pt x="549" y="723"/>
                </a:lnTo>
                <a:lnTo>
                  <a:pt x="551" y="724"/>
                </a:lnTo>
                <a:lnTo>
                  <a:pt x="553" y="723"/>
                </a:lnTo>
                <a:lnTo>
                  <a:pt x="554" y="723"/>
                </a:lnTo>
                <a:lnTo>
                  <a:pt x="557" y="720"/>
                </a:lnTo>
                <a:lnTo>
                  <a:pt x="559" y="719"/>
                </a:lnTo>
                <a:lnTo>
                  <a:pt x="560" y="718"/>
                </a:lnTo>
                <a:lnTo>
                  <a:pt x="561" y="718"/>
                </a:lnTo>
                <a:lnTo>
                  <a:pt x="564" y="717"/>
                </a:lnTo>
                <a:lnTo>
                  <a:pt x="566" y="716"/>
                </a:lnTo>
                <a:lnTo>
                  <a:pt x="567" y="716"/>
                </a:lnTo>
                <a:lnTo>
                  <a:pt x="568" y="716"/>
                </a:lnTo>
                <a:lnTo>
                  <a:pt x="572" y="717"/>
                </a:lnTo>
                <a:lnTo>
                  <a:pt x="573" y="717"/>
                </a:lnTo>
                <a:lnTo>
                  <a:pt x="575" y="718"/>
                </a:lnTo>
                <a:lnTo>
                  <a:pt x="576" y="719"/>
                </a:lnTo>
                <a:lnTo>
                  <a:pt x="577" y="720"/>
                </a:lnTo>
                <a:lnTo>
                  <a:pt x="580" y="722"/>
                </a:lnTo>
                <a:lnTo>
                  <a:pt x="581" y="723"/>
                </a:lnTo>
                <a:lnTo>
                  <a:pt x="582" y="723"/>
                </a:lnTo>
                <a:lnTo>
                  <a:pt x="583" y="723"/>
                </a:lnTo>
                <a:lnTo>
                  <a:pt x="584" y="723"/>
                </a:lnTo>
                <a:lnTo>
                  <a:pt x="585" y="722"/>
                </a:lnTo>
                <a:lnTo>
                  <a:pt x="585" y="720"/>
                </a:lnTo>
                <a:lnTo>
                  <a:pt x="586" y="719"/>
                </a:lnTo>
                <a:lnTo>
                  <a:pt x="588" y="718"/>
                </a:lnTo>
                <a:lnTo>
                  <a:pt x="589" y="718"/>
                </a:lnTo>
                <a:lnTo>
                  <a:pt x="590" y="718"/>
                </a:lnTo>
                <a:lnTo>
                  <a:pt x="591" y="718"/>
                </a:lnTo>
                <a:lnTo>
                  <a:pt x="592" y="717"/>
                </a:lnTo>
                <a:lnTo>
                  <a:pt x="592" y="716"/>
                </a:lnTo>
                <a:lnTo>
                  <a:pt x="592" y="715"/>
                </a:lnTo>
                <a:lnTo>
                  <a:pt x="591" y="715"/>
                </a:lnTo>
                <a:lnTo>
                  <a:pt x="590" y="714"/>
                </a:lnTo>
                <a:lnTo>
                  <a:pt x="588" y="712"/>
                </a:lnTo>
                <a:lnTo>
                  <a:pt x="588" y="710"/>
                </a:lnTo>
                <a:lnTo>
                  <a:pt x="589" y="709"/>
                </a:lnTo>
                <a:lnTo>
                  <a:pt x="589" y="708"/>
                </a:lnTo>
                <a:lnTo>
                  <a:pt x="591" y="708"/>
                </a:lnTo>
                <a:lnTo>
                  <a:pt x="592" y="708"/>
                </a:lnTo>
                <a:lnTo>
                  <a:pt x="594" y="709"/>
                </a:lnTo>
                <a:lnTo>
                  <a:pt x="594" y="710"/>
                </a:lnTo>
                <a:lnTo>
                  <a:pt x="596" y="711"/>
                </a:lnTo>
                <a:lnTo>
                  <a:pt x="594" y="714"/>
                </a:lnTo>
                <a:lnTo>
                  <a:pt x="594" y="715"/>
                </a:lnTo>
                <a:lnTo>
                  <a:pt x="596" y="716"/>
                </a:lnTo>
                <a:lnTo>
                  <a:pt x="598" y="716"/>
                </a:lnTo>
                <a:lnTo>
                  <a:pt x="599" y="715"/>
                </a:lnTo>
                <a:lnTo>
                  <a:pt x="599" y="714"/>
                </a:lnTo>
                <a:lnTo>
                  <a:pt x="600" y="712"/>
                </a:lnTo>
                <a:lnTo>
                  <a:pt x="602" y="712"/>
                </a:lnTo>
                <a:lnTo>
                  <a:pt x="604" y="714"/>
                </a:lnTo>
                <a:lnTo>
                  <a:pt x="605" y="714"/>
                </a:lnTo>
                <a:lnTo>
                  <a:pt x="606" y="714"/>
                </a:lnTo>
                <a:lnTo>
                  <a:pt x="607" y="712"/>
                </a:lnTo>
                <a:lnTo>
                  <a:pt x="608" y="712"/>
                </a:lnTo>
                <a:lnTo>
                  <a:pt x="610" y="711"/>
                </a:lnTo>
                <a:lnTo>
                  <a:pt x="612" y="711"/>
                </a:lnTo>
                <a:lnTo>
                  <a:pt x="614" y="711"/>
                </a:lnTo>
                <a:lnTo>
                  <a:pt x="616" y="712"/>
                </a:lnTo>
                <a:lnTo>
                  <a:pt x="618" y="714"/>
                </a:lnTo>
                <a:lnTo>
                  <a:pt x="618" y="715"/>
                </a:lnTo>
                <a:lnTo>
                  <a:pt x="620" y="716"/>
                </a:lnTo>
                <a:lnTo>
                  <a:pt x="621" y="717"/>
                </a:lnTo>
                <a:lnTo>
                  <a:pt x="621" y="719"/>
                </a:lnTo>
                <a:lnTo>
                  <a:pt x="620" y="720"/>
                </a:lnTo>
                <a:lnTo>
                  <a:pt x="618" y="722"/>
                </a:lnTo>
                <a:lnTo>
                  <a:pt x="617" y="722"/>
                </a:lnTo>
                <a:lnTo>
                  <a:pt x="617" y="723"/>
                </a:lnTo>
                <a:lnTo>
                  <a:pt x="617" y="724"/>
                </a:lnTo>
                <a:lnTo>
                  <a:pt x="617" y="725"/>
                </a:lnTo>
                <a:lnTo>
                  <a:pt x="617" y="726"/>
                </a:lnTo>
                <a:lnTo>
                  <a:pt x="617" y="727"/>
                </a:lnTo>
                <a:lnTo>
                  <a:pt x="616" y="728"/>
                </a:lnTo>
                <a:lnTo>
                  <a:pt x="615" y="730"/>
                </a:lnTo>
                <a:lnTo>
                  <a:pt x="614" y="731"/>
                </a:lnTo>
                <a:lnTo>
                  <a:pt x="614" y="732"/>
                </a:lnTo>
                <a:lnTo>
                  <a:pt x="614" y="733"/>
                </a:lnTo>
                <a:lnTo>
                  <a:pt x="615" y="734"/>
                </a:lnTo>
                <a:lnTo>
                  <a:pt x="617" y="735"/>
                </a:lnTo>
                <a:lnTo>
                  <a:pt x="618" y="735"/>
                </a:lnTo>
                <a:lnTo>
                  <a:pt x="620" y="735"/>
                </a:lnTo>
                <a:lnTo>
                  <a:pt x="622" y="733"/>
                </a:lnTo>
                <a:lnTo>
                  <a:pt x="622" y="732"/>
                </a:lnTo>
                <a:lnTo>
                  <a:pt x="622" y="731"/>
                </a:lnTo>
                <a:lnTo>
                  <a:pt x="622" y="730"/>
                </a:lnTo>
                <a:lnTo>
                  <a:pt x="624" y="726"/>
                </a:lnTo>
                <a:lnTo>
                  <a:pt x="625" y="726"/>
                </a:lnTo>
                <a:lnTo>
                  <a:pt x="626" y="726"/>
                </a:lnTo>
                <a:lnTo>
                  <a:pt x="629" y="726"/>
                </a:lnTo>
                <a:lnTo>
                  <a:pt x="630" y="727"/>
                </a:lnTo>
                <a:lnTo>
                  <a:pt x="631" y="728"/>
                </a:lnTo>
                <a:lnTo>
                  <a:pt x="632" y="728"/>
                </a:lnTo>
                <a:lnTo>
                  <a:pt x="633" y="728"/>
                </a:lnTo>
                <a:lnTo>
                  <a:pt x="634" y="727"/>
                </a:lnTo>
                <a:lnTo>
                  <a:pt x="636" y="727"/>
                </a:lnTo>
                <a:lnTo>
                  <a:pt x="638" y="728"/>
                </a:lnTo>
                <a:lnTo>
                  <a:pt x="639" y="728"/>
                </a:lnTo>
                <a:lnTo>
                  <a:pt x="640" y="730"/>
                </a:lnTo>
                <a:lnTo>
                  <a:pt x="640" y="731"/>
                </a:lnTo>
                <a:lnTo>
                  <a:pt x="640" y="732"/>
                </a:lnTo>
                <a:lnTo>
                  <a:pt x="639" y="733"/>
                </a:lnTo>
                <a:lnTo>
                  <a:pt x="638" y="733"/>
                </a:lnTo>
                <a:lnTo>
                  <a:pt x="636" y="733"/>
                </a:lnTo>
                <a:lnTo>
                  <a:pt x="634" y="733"/>
                </a:lnTo>
                <a:lnTo>
                  <a:pt x="632" y="733"/>
                </a:lnTo>
                <a:lnTo>
                  <a:pt x="631" y="734"/>
                </a:lnTo>
                <a:lnTo>
                  <a:pt x="630" y="735"/>
                </a:lnTo>
                <a:lnTo>
                  <a:pt x="630" y="736"/>
                </a:lnTo>
                <a:lnTo>
                  <a:pt x="630" y="739"/>
                </a:lnTo>
                <a:lnTo>
                  <a:pt x="631" y="739"/>
                </a:lnTo>
                <a:lnTo>
                  <a:pt x="633" y="739"/>
                </a:lnTo>
                <a:lnTo>
                  <a:pt x="634" y="739"/>
                </a:lnTo>
                <a:lnTo>
                  <a:pt x="637" y="739"/>
                </a:lnTo>
                <a:lnTo>
                  <a:pt x="638" y="739"/>
                </a:lnTo>
                <a:lnTo>
                  <a:pt x="640" y="738"/>
                </a:lnTo>
                <a:lnTo>
                  <a:pt x="641" y="738"/>
                </a:lnTo>
                <a:lnTo>
                  <a:pt x="642" y="736"/>
                </a:lnTo>
                <a:lnTo>
                  <a:pt x="644" y="736"/>
                </a:lnTo>
                <a:lnTo>
                  <a:pt x="646" y="736"/>
                </a:lnTo>
                <a:lnTo>
                  <a:pt x="647" y="736"/>
                </a:lnTo>
                <a:lnTo>
                  <a:pt x="648" y="736"/>
                </a:lnTo>
                <a:lnTo>
                  <a:pt x="649" y="736"/>
                </a:lnTo>
                <a:lnTo>
                  <a:pt x="649" y="739"/>
                </a:lnTo>
                <a:lnTo>
                  <a:pt x="649" y="740"/>
                </a:lnTo>
                <a:lnTo>
                  <a:pt x="648" y="741"/>
                </a:lnTo>
                <a:lnTo>
                  <a:pt x="647" y="742"/>
                </a:lnTo>
                <a:lnTo>
                  <a:pt x="646" y="742"/>
                </a:lnTo>
                <a:lnTo>
                  <a:pt x="645" y="743"/>
                </a:lnTo>
                <a:lnTo>
                  <a:pt x="645" y="744"/>
                </a:lnTo>
                <a:lnTo>
                  <a:pt x="645" y="746"/>
                </a:lnTo>
                <a:lnTo>
                  <a:pt x="646" y="747"/>
                </a:lnTo>
                <a:lnTo>
                  <a:pt x="647" y="748"/>
                </a:lnTo>
                <a:lnTo>
                  <a:pt x="648" y="749"/>
                </a:lnTo>
                <a:lnTo>
                  <a:pt x="648" y="750"/>
                </a:lnTo>
                <a:lnTo>
                  <a:pt x="649" y="754"/>
                </a:lnTo>
                <a:lnTo>
                  <a:pt x="650" y="755"/>
                </a:lnTo>
                <a:lnTo>
                  <a:pt x="650" y="756"/>
                </a:lnTo>
                <a:lnTo>
                  <a:pt x="652" y="756"/>
                </a:lnTo>
                <a:lnTo>
                  <a:pt x="653" y="757"/>
                </a:lnTo>
                <a:lnTo>
                  <a:pt x="655" y="757"/>
                </a:lnTo>
                <a:lnTo>
                  <a:pt x="656" y="756"/>
                </a:lnTo>
                <a:lnTo>
                  <a:pt x="657" y="755"/>
                </a:lnTo>
                <a:lnTo>
                  <a:pt x="658" y="755"/>
                </a:lnTo>
                <a:lnTo>
                  <a:pt x="660" y="754"/>
                </a:lnTo>
                <a:lnTo>
                  <a:pt x="662" y="754"/>
                </a:lnTo>
                <a:lnTo>
                  <a:pt x="664" y="754"/>
                </a:lnTo>
                <a:lnTo>
                  <a:pt x="666" y="752"/>
                </a:lnTo>
                <a:lnTo>
                  <a:pt x="668" y="752"/>
                </a:lnTo>
                <a:lnTo>
                  <a:pt x="670" y="751"/>
                </a:lnTo>
                <a:lnTo>
                  <a:pt x="672" y="750"/>
                </a:lnTo>
                <a:lnTo>
                  <a:pt x="676" y="748"/>
                </a:lnTo>
                <a:lnTo>
                  <a:pt x="677" y="747"/>
                </a:lnTo>
                <a:lnTo>
                  <a:pt x="677" y="746"/>
                </a:lnTo>
                <a:lnTo>
                  <a:pt x="678" y="743"/>
                </a:lnTo>
                <a:lnTo>
                  <a:pt x="679" y="742"/>
                </a:lnTo>
                <a:lnTo>
                  <a:pt x="680" y="741"/>
                </a:lnTo>
                <a:lnTo>
                  <a:pt x="681" y="739"/>
                </a:lnTo>
                <a:lnTo>
                  <a:pt x="682" y="738"/>
                </a:lnTo>
                <a:lnTo>
                  <a:pt x="684" y="736"/>
                </a:lnTo>
                <a:lnTo>
                  <a:pt x="684" y="734"/>
                </a:lnTo>
                <a:lnTo>
                  <a:pt x="684" y="733"/>
                </a:lnTo>
                <a:lnTo>
                  <a:pt x="684" y="732"/>
                </a:lnTo>
                <a:lnTo>
                  <a:pt x="684" y="731"/>
                </a:lnTo>
                <a:lnTo>
                  <a:pt x="681" y="730"/>
                </a:lnTo>
                <a:lnTo>
                  <a:pt x="680" y="727"/>
                </a:lnTo>
                <a:lnTo>
                  <a:pt x="678" y="725"/>
                </a:lnTo>
                <a:close/>
              </a:path>
            </a:pathLst>
          </a:custGeom>
          <a:solidFill>
            <a:schemeClr val="bg1"/>
          </a:solidFill>
          <a:ln w="9525" cap="flat" cmpd="sng">
            <a:solidFill>
              <a:schemeClr val="tx1"/>
            </a:solidFill>
            <a:prstDash val="solid"/>
            <a:round/>
            <a:headEnd type="none" w="med" len="med"/>
            <a:tailEnd type="none" w="med" len="med"/>
          </a:ln>
          <a:effectLst/>
          <a:extLst/>
        </p:spPr>
        <p:txBody>
          <a:bodyPr wrap="none"/>
          <a:lstStyle/>
          <a:p>
            <a:pPr eaLnBrk="1" hangingPunct="1">
              <a:defRPr/>
            </a:pPr>
            <a:endParaRPr lang="en-GB" sz="1176" dirty="0">
              <a:latin typeface="Arial" pitchFamily="34" charset="0"/>
              <a:cs typeface="Arial" pitchFamily="34" charset="0"/>
            </a:endParaRPr>
          </a:p>
        </p:txBody>
      </p:sp>
      <p:sp>
        <p:nvSpPr>
          <p:cNvPr id="112" name="KA">
            <a:extLst>
              <a:ext uri="{FF2B5EF4-FFF2-40B4-BE49-F238E27FC236}"/>
            </a:extLst>
          </p:cNvPr>
          <p:cNvSpPr>
            <a:spLocks/>
          </p:cNvSpPr>
          <p:nvPr/>
        </p:nvSpPr>
        <p:spPr bwMode="auto">
          <a:xfrm>
            <a:off x="3252788" y="4379913"/>
            <a:ext cx="1074737" cy="1582737"/>
          </a:xfrm>
          <a:custGeom>
            <a:avLst/>
            <a:gdLst>
              <a:gd name="T0" fmla="*/ 35 w 1230"/>
              <a:gd name="T1" fmla="*/ 990 h 1887"/>
              <a:gd name="T2" fmla="*/ 53 w 1230"/>
              <a:gd name="T3" fmla="*/ 1030 h 1887"/>
              <a:gd name="T4" fmla="*/ 91 w 1230"/>
              <a:gd name="T5" fmla="*/ 1097 h 1887"/>
              <a:gd name="T6" fmla="*/ 93 w 1230"/>
              <a:gd name="T7" fmla="*/ 1141 h 1887"/>
              <a:gd name="T8" fmla="*/ 123 w 1230"/>
              <a:gd name="T9" fmla="*/ 1224 h 1887"/>
              <a:gd name="T10" fmla="*/ 164 w 1230"/>
              <a:gd name="T11" fmla="*/ 1345 h 1887"/>
              <a:gd name="T12" fmla="*/ 170 w 1230"/>
              <a:gd name="T13" fmla="*/ 1403 h 1887"/>
              <a:gd name="T14" fmla="*/ 247 w 1230"/>
              <a:gd name="T15" fmla="*/ 1565 h 1887"/>
              <a:gd name="T16" fmla="*/ 323 w 1230"/>
              <a:gd name="T17" fmla="*/ 1621 h 1887"/>
              <a:gd name="T18" fmla="*/ 386 w 1230"/>
              <a:gd name="T19" fmla="*/ 1699 h 1887"/>
              <a:gd name="T20" fmla="*/ 502 w 1230"/>
              <a:gd name="T21" fmla="*/ 1799 h 1887"/>
              <a:gd name="T22" fmla="*/ 637 w 1230"/>
              <a:gd name="T23" fmla="*/ 1863 h 1887"/>
              <a:gd name="T24" fmla="*/ 763 w 1230"/>
              <a:gd name="T25" fmla="*/ 1862 h 1887"/>
              <a:gd name="T26" fmla="*/ 895 w 1230"/>
              <a:gd name="T27" fmla="*/ 1837 h 1887"/>
              <a:gd name="T28" fmla="*/ 983 w 1230"/>
              <a:gd name="T29" fmla="*/ 1717 h 1887"/>
              <a:gd name="T30" fmla="*/ 962 w 1230"/>
              <a:gd name="T31" fmla="*/ 1637 h 1887"/>
              <a:gd name="T32" fmla="*/ 1086 w 1230"/>
              <a:gd name="T33" fmla="*/ 1542 h 1887"/>
              <a:gd name="T34" fmla="*/ 1204 w 1230"/>
              <a:gd name="T35" fmla="*/ 1490 h 1887"/>
              <a:gd name="T36" fmla="*/ 1186 w 1230"/>
              <a:gd name="T37" fmla="*/ 1354 h 1887"/>
              <a:gd name="T38" fmla="*/ 1082 w 1230"/>
              <a:gd name="T39" fmla="*/ 1265 h 1887"/>
              <a:gd name="T40" fmla="*/ 974 w 1230"/>
              <a:gd name="T41" fmla="*/ 1287 h 1887"/>
              <a:gd name="T42" fmla="*/ 875 w 1230"/>
              <a:gd name="T43" fmla="*/ 1267 h 1887"/>
              <a:gd name="T44" fmla="*/ 826 w 1230"/>
              <a:gd name="T45" fmla="*/ 1296 h 1887"/>
              <a:gd name="T46" fmla="*/ 790 w 1230"/>
              <a:gd name="T47" fmla="*/ 1211 h 1887"/>
              <a:gd name="T48" fmla="*/ 836 w 1230"/>
              <a:gd name="T49" fmla="*/ 1223 h 1887"/>
              <a:gd name="T50" fmla="*/ 911 w 1230"/>
              <a:gd name="T51" fmla="*/ 1232 h 1887"/>
              <a:gd name="T52" fmla="*/ 904 w 1230"/>
              <a:gd name="T53" fmla="*/ 1168 h 1887"/>
              <a:gd name="T54" fmla="*/ 820 w 1230"/>
              <a:gd name="T55" fmla="*/ 1168 h 1887"/>
              <a:gd name="T56" fmla="*/ 774 w 1230"/>
              <a:gd name="T57" fmla="*/ 1098 h 1887"/>
              <a:gd name="T58" fmla="*/ 762 w 1230"/>
              <a:gd name="T59" fmla="*/ 969 h 1887"/>
              <a:gd name="T60" fmla="*/ 799 w 1230"/>
              <a:gd name="T61" fmla="*/ 945 h 1887"/>
              <a:gd name="T62" fmla="*/ 805 w 1230"/>
              <a:gd name="T63" fmla="*/ 851 h 1887"/>
              <a:gd name="T64" fmla="*/ 822 w 1230"/>
              <a:gd name="T65" fmla="*/ 760 h 1887"/>
              <a:gd name="T66" fmla="*/ 941 w 1230"/>
              <a:gd name="T67" fmla="*/ 695 h 1887"/>
              <a:gd name="T68" fmla="*/ 885 w 1230"/>
              <a:gd name="T69" fmla="*/ 537 h 1887"/>
              <a:gd name="T70" fmla="*/ 928 w 1230"/>
              <a:gd name="T71" fmla="*/ 448 h 1887"/>
              <a:gd name="T72" fmla="*/ 982 w 1230"/>
              <a:gd name="T73" fmla="*/ 266 h 1887"/>
              <a:gd name="T74" fmla="*/ 956 w 1230"/>
              <a:gd name="T75" fmla="*/ 109 h 1887"/>
              <a:gd name="T76" fmla="*/ 898 w 1230"/>
              <a:gd name="T77" fmla="*/ 2 h 1887"/>
              <a:gd name="T78" fmla="*/ 794 w 1230"/>
              <a:gd name="T79" fmla="*/ 78 h 1887"/>
              <a:gd name="T80" fmla="*/ 741 w 1230"/>
              <a:gd name="T81" fmla="*/ 159 h 1887"/>
              <a:gd name="T82" fmla="*/ 695 w 1230"/>
              <a:gd name="T83" fmla="*/ 203 h 1887"/>
              <a:gd name="T84" fmla="*/ 623 w 1230"/>
              <a:gd name="T85" fmla="*/ 231 h 1887"/>
              <a:gd name="T86" fmla="*/ 620 w 1230"/>
              <a:gd name="T87" fmla="*/ 311 h 1887"/>
              <a:gd name="T88" fmla="*/ 562 w 1230"/>
              <a:gd name="T89" fmla="*/ 310 h 1887"/>
              <a:gd name="T90" fmla="*/ 487 w 1230"/>
              <a:gd name="T91" fmla="*/ 289 h 1887"/>
              <a:gd name="T92" fmla="*/ 413 w 1230"/>
              <a:gd name="T93" fmla="*/ 285 h 1887"/>
              <a:gd name="T94" fmla="*/ 432 w 1230"/>
              <a:gd name="T95" fmla="*/ 368 h 1887"/>
              <a:gd name="T96" fmla="*/ 389 w 1230"/>
              <a:gd name="T97" fmla="*/ 409 h 1887"/>
              <a:gd name="T98" fmla="*/ 326 w 1230"/>
              <a:gd name="T99" fmla="*/ 422 h 1887"/>
              <a:gd name="T100" fmla="*/ 274 w 1230"/>
              <a:gd name="T101" fmla="*/ 410 h 1887"/>
              <a:gd name="T102" fmla="*/ 230 w 1230"/>
              <a:gd name="T103" fmla="*/ 455 h 1887"/>
              <a:gd name="T104" fmla="*/ 168 w 1230"/>
              <a:gd name="T105" fmla="*/ 499 h 1887"/>
              <a:gd name="T106" fmla="*/ 106 w 1230"/>
              <a:gd name="T107" fmla="*/ 488 h 1887"/>
              <a:gd name="T108" fmla="*/ 58 w 1230"/>
              <a:gd name="T109" fmla="*/ 522 h 1887"/>
              <a:gd name="T110" fmla="*/ 67 w 1230"/>
              <a:gd name="T111" fmla="*/ 567 h 1887"/>
              <a:gd name="T112" fmla="*/ 115 w 1230"/>
              <a:gd name="T113" fmla="*/ 622 h 1887"/>
              <a:gd name="T114" fmla="*/ 109 w 1230"/>
              <a:gd name="T115" fmla="*/ 665 h 1887"/>
              <a:gd name="T116" fmla="*/ 69 w 1230"/>
              <a:gd name="T117" fmla="*/ 736 h 1887"/>
              <a:gd name="T118" fmla="*/ 13 w 1230"/>
              <a:gd name="T119" fmla="*/ 770 h 1887"/>
              <a:gd name="T120" fmla="*/ 55 w 1230"/>
              <a:gd name="T121" fmla="*/ 802 h 1887"/>
              <a:gd name="T122" fmla="*/ 56 w 1230"/>
              <a:gd name="T123" fmla="*/ 873 h 1887"/>
              <a:gd name="T124" fmla="*/ 58 w 1230"/>
              <a:gd name="T125" fmla="*/ 947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0" h="1887">
                <a:moveTo>
                  <a:pt x="2" y="973"/>
                </a:moveTo>
                <a:lnTo>
                  <a:pt x="0" y="973"/>
                </a:lnTo>
                <a:lnTo>
                  <a:pt x="2" y="974"/>
                </a:lnTo>
                <a:lnTo>
                  <a:pt x="4" y="976"/>
                </a:lnTo>
                <a:lnTo>
                  <a:pt x="5" y="977"/>
                </a:lnTo>
                <a:lnTo>
                  <a:pt x="7" y="981"/>
                </a:lnTo>
                <a:lnTo>
                  <a:pt x="8" y="983"/>
                </a:lnTo>
                <a:lnTo>
                  <a:pt x="10" y="985"/>
                </a:lnTo>
                <a:lnTo>
                  <a:pt x="11" y="986"/>
                </a:lnTo>
                <a:lnTo>
                  <a:pt x="12" y="987"/>
                </a:lnTo>
                <a:lnTo>
                  <a:pt x="12" y="990"/>
                </a:lnTo>
                <a:lnTo>
                  <a:pt x="13" y="991"/>
                </a:lnTo>
                <a:lnTo>
                  <a:pt x="15" y="992"/>
                </a:lnTo>
                <a:lnTo>
                  <a:pt x="15" y="993"/>
                </a:lnTo>
                <a:lnTo>
                  <a:pt x="16" y="993"/>
                </a:lnTo>
                <a:lnTo>
                  <a:pt x="18" y="993"/>
                </a:lnTo>
                <a:lnTo>
                  <a:pt x="19" y="992"/>
                </a:lnTo>
                <a:lnTo>
                  <a:pt x="20" y="991"/>
                </a:lnTo>
                <a:lnTo>
                  <a:pt x="21" y="990"/>
                </a:lnTo>
                <a:lnTo>
                  <a:pt x="21" y="989"/>
                </a:lnTo>
                <a:lnTo>
                  <a:pt x="22" y="989"/>
                </a:lnTo>
                <a:lnTo>
                  <a:pt x="23" y="986"/>
                </a:lnTo>
                <a:lnTo>
                  <a:pt x="23" y="985"/>
                </a:lnTo>
                <a:lnTo>
                  <a:pt x="24" y="984"/>
                </a:lnTo>
                <a:lnTo>
                  <a:pt x="26" y="983"/>
                </a:lnTo>
                <a:lnTo>
                  <a:pt x="32" y="984"/>
                </a:lnTo>
                <a:lnTo>
                  <a:pt x="35" y="984"/>
                </a:lnTo>
                <a:lnTo>
                  <a:pt x="36" y="983"/>
                </a:lnTo>
                <a:lnTo>
                  <a:pt x="36" y="982"/>
                </a:lnTo>
                <a:lnTo>
                  <a:pt x="37" y="982"/>
                </a:lnTo>
                <a:lnTo>
                  <a:pt x="38" y="982"/>
                </a:lnTo>
                <a:lnTo>
                  <a:pt x="39" y="982"/>
                </a:lnTo>
                <a:lnTo>
                  <a:pt x="40" y="982"/>
                </a:lnTo>
                <a:lnTo>
                  <a:pt x="40" y="981"/>
                </a:lnTo>
                <a:lnTo>
                  <a:pt x="40" y="979"/>
                </a:lnTo>
                <a:lnTo>
                  <a:pt x="42" y="979"/>
                </a:lnTo>
                <a:lnTo>
                  <a:pt x="43" y="981"/>
                </a:lnTo>
                <a:lnTo>
                  <a:pt x="44" y="982"/>
                </a:lnTo>
                <a:lnTo>
                  <a:pt x="44" y="983"/>
                </a:lnTo>
                <a:lnTo>
                  <a:pt x="45" y="983"/>
                </a:lnTo>
                <a:lnTo>
                  <a:pt x="47" y="983"/>
                </a:lnTo>
                <a:lnTo>
                  <a:pt x="48" y="983"/>
                </a:lnTo>
                <a:lnTo>
                  <a:pt x="50" y="983"/>
                </a:lnTo>
                <a:lnTo>
                  <a:pt x="50" y="984"/>
                </a:lnTo>
                <a:lnTo>
                  <a:pt x="48" y="984"/>
                </a:lnTo>
                <a:lnTo>
                  <a:pt x="48" y="985"/>
                </a:lnTo>
                <a:lnTo>
                  <a:pt x="47" y="986"/>
                </a:lnTo>
                <a:lnTo>
                  <a:pt x="46" y="986"/>
                </a:lnTo>
                <a:lnTo>
                  <a:pt x="45" y="987"/>
                </a:lnTo>
                <a:lnTo>
                  <a:pt x="43" y="989"/>
                </a:lnTo>
                <a:lnTo>
                  <a:pt x="42" y="990"/>
                </a:lnTo>
                <a:lnTo>
                  <a:pt x="40" y="990"/>
                </a:lnTo>
                <a:lnTo>
                  <a:pt x="38" y="989"/>
                </a:lnTo>
                <a:lnTo>
                  <a:pt x="37" y="989"/>
                </a:lnTo>
                <a:lnTo>
                  <a:pt x="36" y="989"/>
                </a:lnTo>
                <a:lnTo>
                  <a:pt x="35" y="989"/>
                </a:lnTo>
                <a:lnTo>
                  <a:pt x="35" y="990"/>
                </a:lnTo>
                <a:lnTo>
                  <a:pt x="34" y="990"/>
                </a:lnTo>
                <a:lnTo>
                  <a:pt x="32" y="990"/>
                </a:lnTo>
                <a:lnTo>
                  <a:pt x="31" y="991"/>
                </a:lnTo>
                <a:lnTo>
                  <a:pt x="30" y="992"/>
                </a:lnTo>
                <a:lnTo>
                  <a:pt x="30" y="993"/>
                </a:lnTo>
                <a:lnTo>
                  <a:pt x="29" y="994"/>
                </a:lnTo>
                <a:lnTo>
                  <a:pt x="28" y="995"/>
                </a:lnTo>
                <a:lnTo>
                  <a:pt x="28" y="997"/>
                </a:lnTo>
                <a:lnTo>
                  <a:pt x="27" y="997"/>
                </a:lnTo>
                <a:lnTo>
                  <a:pt x="24" y="997"/>
                </a:lnTo>
                <a:lnTo>
                  <a:pt x="22" y="995"/>
                </a:lnTo>
                <a:lnTo>
                  <a:pt x="21" y="997"/>
                </a:lnTo>
                <a:lnTo>
                  <a:pt x="19" y="997"/>
                </a:lnTo>
                <a:lnTo>
                  <a:pt x="18" y="997"/>
                </a:lnTo>
                <a:lnTo>
                  <a:pt x="16" y="998"/>
                </a:lnTo>
                <a:lnTo>
                  <a:pt x="14" y="999"/>
                </a:lnTo>
                <a:lnTo>
                  <a:pt x="13" y="1000"/>
                </a:lnTo>
                <a:lnTo>
                  <a:pt x="12" y="1001"/>
                </a:lnTo>
                <a:lnTo>
                  <a:pt x="11" y="1001"/>
                </a:lnTo>
                <a:lnTo>
                  <a:pt x="10" y="1001"/>
                </a:lnTo>
                <a:lnTo>
                  <a:pt x="10" y="1003"/>
                </a:lnTo>
                <a:lnTo>
                  <a:pt x="10" y="1005"/>
                </a:lnTo>
                <a:lnTo>
                  <a:pt x="10" y="1006"/>
                </a:lnTo>
                <a:lnTo>
                  <a:pt x="11" y="1006"/>
                </a:lnTo>
                <a:lnTo>
                  <a:pt x="12" y="1006"/>
                </a:lnTo>
                <a:lnTo>
                  <a:pt x="13" y="1007"/>
                </a:lnTo>
                <a:lnTo>
                  <a:pt x="14" y="1009"/>
                </a:lnTo>
                <a:lnTo>
                  <a:pt x="15" y="1009"/>
                </a:lnTo>
                <a:lnTo>
                  <a:pt x="16" y="1010"/>
                </a:lnTo>
                <a:lnTo>
                  <a:pt x="20" y="1011"/>
                </a:lnTo>
                <a:lnTo>
                  <a:pt x="21" y="1013"/>
                </a:lnTo>
                <a:lnTo>
                  <a:pt x="22" y="1014"/>
                </a:lnTo>
                <a:lnTo>
                  <a:pt x="22" y="1015"/>
                </a:lnTo>
                <a:lnTo>
                  <a:pt x="22" y="1016"/>
                </a:lnTo>
                <a:lnTo>
                  <a:pt x="23" y="1016"/>
                </a:lnTo>
                <a:lnTo>
                  <a:pt x="24" y="1016"/>
                </a:lnTo>
                <a:lnTo>
                  <a:pt x="26" y="1015"/>
                </a:lnTo>
                <a:lnTo>
                  <a:pt x="27" y="1015"/>
                </a:lnTo>
                <a:lnTo>
                  <a:pt x="28" y="1016"/>
                </a:lnTo>
                <a:lnTo>
                  <a:pt x="29" y="1017"/>
                </a:lnTo>
                <a:lnTo>
                  <a:pt x="29" y="1018"/>
                </a:lnTo>
                <a:lnTo>
                  <a:pt x="30" y="1019"/>
                </a:lnTo>
                <a:lnTo>
                  <a:pt x="31" y="1021"/>
                </a:lnTo>
                <a:lnTo>
                  <a:pt x="34" y="1021"/>
                </a:lnTo>
                <a:lnTo>
                  <a:pt x="35" y="1021"/>
                </a:lnTo>
                <a:lnTo>
                  <a:pt x="37" y="1019"/>
                </a:lnTo>
                <a:lnTo>
                  <a:pt x="37" y="1018"/>
                </a:lnTo>
                <a:lnTo>
                  <a:pt x="39" y="1018"/>
                </a:lnTo>
                <a:lnTo>
                  <a:pt x="42" y="1018"/>
                </a:lnTo>
                <a:lnTo>
                  <a:pt x="43" y="1017"/>
                </a:lnTo>
                <a:lnTo>
                  <a:pt x="45" y="1018"/>
                </a:lnTo>
                <a:lnTo>
                  <a:pt x="46" y="1021"/>
                </a:lnTo>
                <a:lnTo>
                  <a:pt x="47" y="1022"/>
                </a:lnTo>
                <a:lnTo>
                  <a:pt x="50" y="1024"/>
                </a:lnTo>
                <a:lnTo>
                  <a:pt x="51" y="1025"/>
                </a:lnTo>
                <a:lnTo>
                  <a:pt x="52" y="1029"/>
                </a:lnTo>
                <a:lnTo>
                  <a:pt x="53" y="1030"/>
                </a:lnTo>
                <a:lnTo>
                  <a:pt x="54" y="1032"/>
                </a:lnTo>
                <a:lnTo>
                  <a:pt x="54" y="1035"/>
                </a:lnTo>
                <a:lnTo>
                  <a:pt x="54" y="1037"/>
                </a:lnTo>
                <a:lnTo>
                  <a:pt x="55" y="1039"/>
                </a:lnTo>
                <a:lnTo>
                  <a:pt x="55" y="1041"/>
                </a:lnTo>
                <a:lnTo>
                  <a:pt x="55" y="1043"/>
                </a:lnTo>
                <a:lnTo>
                  <a:pt x="55" y="1046"/>
                </a:lnTo>
                <a:lnTo>
                  <a:pt x="56" y="1047"/>
                </a:lnTo>
                <a:lnTo>
                  <a:pt x="56" y="1050"/>
                </a:lnTo>
                <a:lnTo>
                  <a:pt x="56" y="1053"/>
                </a:lnTo>
                <a:lnTo>
                  <a:pt x="56" y="1055"/>
                </a:lnTo>
                <a:lnTo>
                  <a:pt x="56" y="1057"/>
                </a:lnTo>
                <a:lnTo>
                  <a:pt x="58" y="1061"/>
                </a:lnTo>
                <a:lnTo>
                  <a:pt x="59" y="1065"/>
                </a:lnTo>
                <a:lnTo>
                  <a:pt x="59" y="1070"/>
                </a:lnTo>
                <a:lnTo>
                  <a:pt x="60" y="1071"/>
                </a:lnTo>
                <a:lnTo>
                  <a:pt x="61" y="1072"/>
                </a:lnTo>
                <a:lnTo>
                  <a:pt x="62" y="1074"/>
                </a:lnTo>
                <a:lnTo>
                  <a:pt x="63" y="1079"/>
                </a:lnTo>
                <a:lnTo>
                  <a:pt x="63" y="1080"/>
                </a:lnTo>
                <a:lnTo>
                  <a:pt x="64" y="1081"/>
                </a:lnTo>
                <a:lnTo>
                  <a:pt x="64" y="1083"/>
                </a:lnTo>
                <a:lnTo>
                  <a:pt x="66" y="1085"/>
                </a:lnTo>
                <a:lnTo>
                  <a:pt x="66" y="1087"/>
                </a:lnTo>
                <a:lnTo>
                  <a:pt x="67" y="1088"/>
                </a:lnTo>
                <a:lnTo>
                  <a:pt x="67" y="1089"/>
                </a:lnTo>
                <a:lnTo>
                  <a:pt x="68" y="1090"/>
                </a:lnTo>
                <a:lnTo>
                  <a:pt x="69" y="1090"/>
                </a:lnTo>
                <a:lnTo>
                  <a:pt x="70" y="1089"/>
                </a:lnTo>
                <a:lnTo>
                  <a:pt x="71" y="1087"/>
                </a:lnTo>
                <a:lnTo>
                  <a:pt x="75" y="1085"/>
                </a:lnTo>
                <a:lnTo>
                  <a:pt x="76" y="1082"/>
                </a:lnTo>
                <a:lnTo>
                  <a:pt x="77" y="1081"/>
                </a:lnTo>
                <a:lnTo>
                  <a:pt x="77" y="1080"/>
                </a:lnTo>
                <a:lnTo>
                  <a:pt x="78" y="1080"/>
                </a:lnTo>
                <a:lnTo>
                  <a:pt x="77" y="1078"/>
                </a:lnTo>
                <a:lnTo>
                  <a:pt x="77" y="1077"/>
                </a:lnTo>
                <a:lnTo>
                  <a:pt x="78" y="1075"/>
                </a:lnTo>
                <a:lnTo>
                  <a:pt x="78" y="1074"/>
                </a:lnTo>
                <a:lnTo>
                  <a:pt x="79" y="1073"/>
                </a:lnTo>
                <a:lnTo>
                  <a:pt x="80" y="1073"/>
                </a:lnTo>
                <a:lnTo>
                  <a:pt x="80" y="1074"/>
                </a:lnTo>
                <a:lnTo>
                  <a:pt x="80" y="1075"/>
                </a:lnTo>
                <a:lnTo>
                  <a:pt x="84" y="1079"/>
                </a:lnTo>
                <a:lnTo>
                  <a:pt x="84" y="1080"/>
                </a:lnTo>
                <a:lnTo>
                  <a:pt x="86" y="1083"/>
                </a:lnTo>
                <a:lnTo>
                  <a:pt x="86" y="1086"/>
                </a:lnTo>
                <a:lnTo>
                  <a:pt x="87" y="1086"/>
                </a:lnTo>
                <a:lnTo>
                  <a:pt x="88" y="1088"/>
                </a:lnTo>
                <a:lnTo>
                  <a:pt x="88" y="1089"/>
                </a:lnTo>
                <a:lnTo>
                  <a:pt x="88" y="1090"/>
                </a:lnTo>
                <a:lnTo>
                  <a:pt x="90" y="1091"/>
                </a:lnTo>
                <a:lnTo>
                  <a:pt x="90" y="1093"/>
                </a:lnTo>
                <a:lnTo>
                  <a:pt x="91" y="1094"/>
                </a:lnTo>
                <a:lnTo>
                  <a:pt x="90" y="1095"/>
                </a:lnTo>
                <a:lnTo>
                  <a:pt x="90" y="1096"/>
                </a:lnTo>
                <a:lnTo>
                  <a:pt x="91" y="1097"/>
                </a:lnTo>
                <a:lnTo>
                  <a:pt x="91" y="1098"/>
                </a:lnTo>
                <a:lnTo>
                  <a:pt x="93" y="1099"/>
                </a:lnTo>
                <a:lnTo>
                  <a:pt x="93" y="1101"/>
                </a:lnTo>
                <a:lnTo>
                  <a:pt x="93" y="1102"/>
                </a:lnTo>
                <a:lnTo>
                  <a:pt x="93" y="1103"/>
                </a:lnTo>
                <a:lnTo>
                  <a:pt x="94" y="1104"/>
                </a:lnTo>
                <a:lnTo>
                  <a:pt x="95" y="1104"/>
                </a:lnTo>
                <a:lnTo>
                  <a:pt x="95" y="1105"/>
                </a:lnTo>
                <a:lnTo>
                  <a:pt x="96" y="1105"/>
                </a:lnTo>
                <a:lnTo>
                  <a:pt x="96" y="1106"/>
                </a:lnTo>
                <a:lnTo>
                  <a:pt x="96" y="1107"/>
                </a:lnTo>
                <a:lnTo>
                  <a:pt x="96" y="1109"/>
                </a:lnTo>
                <a:lnTo>
                  <a:pt x="95" y="1109"/>
                </a:lnTo>
                <a:lnTo>
                  <a:pt x="94" y="1110"/>
                </a:lnTo>
                <a:lnTo>
                  <a:pt x="92" y="1109"/>
                </a:lnTo>
                <a:lnTo>
                  <a:pt x="90" y="1107"/>
                </a:lnTo>
                <a:lnTo>
                  <a:pt x="90" y="1106"/>
                </a:lnTo>
                <a:lnTo>
                  <a:pt x="88" y="1104"/>
                </a:lnTo>
                <a:lnTo>
                  <a:pt x="87" y="1103"/>
                </a:lnTo>
                <a:lnTo>
                  <a:pt x="86" y="1102"/>
                </a:lnTo>
                <a:lnTo>
                  <a:pt x="85" y="1101"/>
                </a:lnTo>
                <a:lnTo>
                  <a:pt x="84" y="1099"/>
                </a:lnTo>
                <a:lnTo>
                  <a:pt x="83" y="1097"/>
                </a:lnTo>
                <a:lnTo>
                  <a:pt x="83" y="1095"/>
                </a:lnTo>
                <a:lnTo>
                  <a:pt x="82" y="1094"/>
                </a:lnTo>
                <a:lnTo>
                  <a:pt x="83" y="1091"/>
                </a:lnTo>
                <a:lnTo>
                  <a:pt x="82" y="1090"/>
                </a:lnTo>
                <a:lnTo>
                  <a:pt x="82" y="1088"/>
                </a:lnTo>
                <a:lnTo>
                  <a:pt x="80" y="1087"/>
                </a:lnTo>
                <a:lnTo>
                  <a:pt x="79" y="1087"/>
                </a:lnTo>
                <a:lnTo>
                  <a:pt x="78" y="1087"/>
                </a:lnTo>
                <a:lnTo>
                  <a:pt x="77" y="1088"/>
                </a:lnTo>
                <a:lnTo>
                  <a:pt x="77" y="1089"/>
                </a:lnTo>
                <a:lnTo>
                  <a:pt x="77" y="1090"/>
                </a:lnTo>
                <a:lnTo>
                  <a:pt x="77" y="1093"/>
                </a:lnTo>
                <a:lnTo>
                  <a:pt x="77" y="1095"/>
                </a:lnTo>
                <a:lnTo>
                  <a:pt x="77" y="1097"/>
                </a:lnTo>
                <a:lnTo>
                  <a:pt x="78" y="1099"/>
                </a:lnTo>
                <a:lnTo>
                  <a:pt x="79" y="1102"/>
                </a:lnTo>
                <a:lnTo>
                  <a:pt x="80" y="1103"/>
                </a:lnTo>
                <a:lnTo>
                  <a:pt x="82" y="1105"/>
                </a:lnTo>
                <a:lnTo>
                  <a:pt x="83" y="1107"/>
                </a:lnTo>
                <a:lnTo>
                  <a:pt x="84" y="1109"/>
                </a:lnTo>
                <a:lnTo>
                  <a:pt x="86" y="1110"/>
                </a:lnTo>
                <a:lnTo>
                  <a:pt x="86" y="1113"/>
                </a:lnTo>
                <a:lnTo>
                  <a:pt x="86" y="1115"/>
                </a:lnTo>
                <a:lnTo>
                  <a:pt x="87" y="1118"/>
                </a:lnTo>
                <a:lnTo>
                  <a:pt x="87" y="1119"/>
                </a:lnTo>
                <a:lnTo>
                  <a:pt x="87" y="1121"/>
                </a:lnTo>
                <a:lnTo>
                  <a:pt x="87" y="1122"/>
                </a:lnTo>
                <a:lnTo>
                  <a:pt x="90" y="1127"/>
                </a:lnTo>
                <a:lnTo>
                  <a:pt x="90" y="1129"/>
                </a:lnTo>
                <a:lnTo>
                  <a:pt x="90" y="1131"/>
                </a:lnTo>
                <a:lnTo>
                  <a:pt x="91" y="1135"/>
                </a:lnTo>
                <a:lnTo>
                  <a:pt x="92" y="1137"/>
                </a:lnTo>
                <a:lnTo>
                  <a:pt x="93" y="1139"/>
                </a:lnTo>
                <a:lnTo>
                  <a:pt x="93" y="1141"/>
                </a:lnTo>
                <a:lnTo>
                  <a:pt x="94" y="1143"/>
                </a:lnTo>
                <a:lnTo>
                  <a:pt x="95" y="1146"/>
                </a:lnTo>
                <a:lnTo>
                  <a:pt x="96" y="1147"/>
                </a:lnTo>
                <a:lnTo>
                  <a:pt x="96" y="1150"/>
                </a:lnTo>
                <a:lnTo>
                  <a:pt x="99" y="1151"/>
                </a:lnTo>
                <a:lnTo>
                  <a:pt x="99" y="1152"/>
                </a:lnTo>
                <a:lnTo>
                  <a:pt x="100" y="1153"/>
                </a:lnTo>
                <a:lnTo>
                  <a:pt x="101" y="1153"/>
                </a:lnTo>
                <a:lnTo>
                  <a:pt x="104" y="1155"/>
                </a:lnTo>
                <a:lnTo>
                  <a:pt x="106" y="1155"/>
                </a:lnTo>
                <a:lnTo>
                  <a:pt x="107" y="1157"/>
                </a:lnTo>
                <a:lnTo>
                  <a:pt x="109" y="1157"/>
                </a:lnTo>
                <a:lnTo>
                  <a:pt x="110" y="1158"/>
                </a:lnTo>
                <a:lnTo>
                  <a:pt x="111" y="1159"/>
                </a:lnTo>
                <a:lnTo>
                  <a:pt x="112" y="1160"/>
                </a:lnTo>
                <a:lnTo>
                  <a:pt x="116" y="1162"/>
                </a:lnTo>
                <a:lnTo>
                  <a:pt x="117" y="1163"/>
                </a:lnTo>
                <a:lnTo>
                  <a:pt x="116" y="1163"/>
                </a:lnTo>
                <a:lnTo>
                  <a:pt x="114" y="1163"/>
                </a:lnTo>
                <a:lnTo>
                  <a:pt x="110" y="1162"/>
                </a:lnTo>
                <a:lnTo>
                  <a:pt x="108" y="1161"/>
                </a:lnTo>
                <a:lnTo>
                  <a:pt x="106" y="1161"/>
                </a:lnTo>
                <a:lnTo>
                  <a:pt x="103" y="1160"/>
                </a:lnTo>
                <a:lnTo>
                  <a:pt x="102" y="1160"/>
                </a:lnTo>
                <a:lnTo>
                  <a:pt x="101" y="1158"/>
                </a:lnTo>
                <a:lnTo>
                  <a:pt x="100" y="1157"/>
                </a:lnTo>
                <a:lnTo>
                  <a:pt x="99" y="1157"/>
                </a:lnTo>
                <a:lnTo>
                  <a:pt x="98" y="1158"/>
                </a:lnTo>
                <a:lnTo>
                  <a:pt x="98" y="1159"/>
                </a:lnTo>
                <a:lnTo>
                  <a:pt x="99" y="1161"/>
                </a:lnTo>
                <a:lnTo>
                  <a:pt x="100" y="1163"/>
                </a:lnTo>
                <a:lnTo>
                  <a:pt x="101" y="1167"/>
                </a:lnTo>
                <a:lnTo>
                  <a:pt x="102" y="1169"/>
                </a:lnTo>
                <a:lnTo>
                  <a:pt x="104" y="1174"/>
                </a:lnTo>
                <a:lnTo>
                  <a:pt x="106" y="1176"/>
                </a:lnTo>
                <a:lnTo>
                  <a:pt x="107" y="1178"/>
                </a:lnTo>
                <a:lnTo>
                  <a:pt x="108" y="1179"/>
                </a:lnTo>
                <a:lnTo>
                  <a:pt x="109" y="1182"/>
                </a:lnTo>
                <a:lnTo>
                  <a:pt x="110" y="1183"/>
                </a:lnTo>
                <a:lnTo>
                  <a:pt x="110" y="1184"/>
                </a:lnTo>
                <a:lnTo>
                  <a:pt x="111" y="1186"/>
                </a:lnTo>
                <a:lnTo>
                  <a:pt x="111" y="1189"/>
                </a:lnTo>
                <a:lnTo>
                  <a:pt x="112" y="1191"/>
                </a:lnTo>
                <a:lnTo>
                  <a:pt x="112" y="1193"/>
                </a:lnTo>
                <a:lnTo>
                  <a:pt x="112" y="1198"/>
                </a:lnTo>
                <a:lnTo>
                  <a:pt x="112" y="1201"/>
                </a:lnTo>
                <a:lnTo>
                  <a:pt x="114" y="1203"/>
                </a:lnTo>
                <a:lnTo>
                  <a:pt x="114" y="1206"/>
                </a:lnTo>
                <a:lnTo>
                  <a:pt x="114" y="1207"/>
                </a:lnTo>
                <a:lnTo>
                  <a:pt x="115" y="1209"/>
                </a:lnTo>
                <a:lnTo>
                  <a:pt x="115" y="1210"/>
                </a:lnTo>
                <a:lnTo>
                  <a:pt x="117" y="1213"/>
                </a:lnTo>
                <a:lnTo>
                  <a:pt x="118" y="1214"/>
                </a:lnTo>
                <a:lnTo>
                  <a:pt x="120" y="1217"/>
                </a:lnTo>
                <a:lnTo>
                  <a:pt x="122" y="1218"/>
                </a:lnTo>
                <a:lnTo>
                  <a:pt x="122" y="1222"/>
                </a:lnTo>
                <a:lnTo>
                  <a:pt x="123" y="1224"/>
                </a:lnTo>
                <a:lnTo>
                  <a:pt x="123" y="1227"/>
                </a:lnTo>
                <a:lnTo>
                  <a:pt x="123" y="1230"/>
                </a:lnTo>
                <a:lnTo>
                  <a:pt x="124" y="1233"/>
                </a:lnTo>
                <a:lnTo>
                  <a:pt x="127" y="1238"/>
                </a:lnTo>
                <a:lnTo>
                  <a:pt x="130" y="1239"/>
                </a:lnTo>
                <a:lnTo>
                  <a:pt x="131" y="1241"/>
                </a:lnTo>
                <a:lnTo>
                  <a:pt x="133" y="1243"/>
                </a:lnTo>
                <a:lnTo>
                  <a:pt x="134" y="1245"/>
                </a:lnTo>
                <a:lnTo>
                  <a:pt x="135" y="1247"/>
                </a:lnTo>
                <a:lnTo>
                  <a:pt x="136" y="1248"/>
                </a:lnTo>
                <a:lnTo>
                  <a:pt x="138" y="1251"/>
                </a:lnTo>
                <a:lnTo>
                  <a:pt x="140" y="1254"/>
                </a:lnTo>
                <a:lnTo>
                  <a:pt x="140" y="1255"/>
                </a:lnTo>
                <a:lnTo>
                  <a:pt x="141" y="1256"/>
                </a:lnTo>
                <a:lnTo>
                  <a:pt x="141" y="1257"/>
                </a:lnTo>
                <a:lnTo>
                  <a:pt x="143" y="1259"/>
                </a:lnTo>
                <a:lnTo>
                  <a:pt x="143" y="1261"/>
                </a:lnTo>
                <a:lnTo>
                  <a:pt x="144" y="1264"/>
                </a:lnTo>
                <a:lnTo>
                  <a:pt x="144" y="1266"/>
                </a:lnTo>
                <a:lnTo>
                  <a:pt x="146" y="1270"/>
                </a:lnTo>
                <a:lnTo>
                  <a:pt x="147" y="1272"/>
                </a:lnTo>
                <a:lnTo>
                  <a:pt x="147" y="1273"/>
                </a:lnTo>
                <a:lnTo>
                  <a:pt x="147" y="1275"/>
                </a:lnTo>
                <a:lnTo>
                  <a:pt x="148" y="1278"/>
                </a:lnTo>
                <a:lnTo>
                  <a:pt x="148" y="1279"/>
                </a:lnTo>
                <a:lnTo>
                  <a:pt x="149" y="1282"/>
                </a:lnTo>
                <a:lnTo>
                  <a:pt x="149" y="1287"/>
                </a:lnTo>
                <a:lnTo>
                  <a:pt x="150" y="1288"/>
                </a:lnTo>
                <a:lnTo>
                  <a:pt x="151" y="1290"/>
                </a:lnTo>
                <a:lnTo>
                  <a:pt x="151" y="1291"/>
                </a:lnTo>
                <a:lnTo>
                  <a:pt x="152" y="1294"/>
                </a:lnTo>
                <a:lnTo>
                  <a:pt x="152" y="1295"/>
                </a:lnTo>
                <a:lnTo>
                  <a:pt x="152" y="1297"/>
                </a:lnTo>
                <a:lnTo>
                  <a:pt x="151" y="1298"/>
                </a:lnTo>
                <a:lnTo>
                  <a:pt x="152" y="1301"/>
                </a:lnTo>
                <a:lnTo>
                  <a:pt x="152" y="1302"/>
                </a:lnTo>
                <a:lnTo>
                  <a:pt x="152" y="1303"/>
                </a:lnTo>
                <a:lnTo>
                  <a:pt x="154" y="1304"/>
                </a:lnTo>
                <a:lnTo>
                  <a:pt x="154" y="1306"/>
                </a:lnTo>
                <a:lnTo>
                  <a:pt x="155" y="1309"/>
                </a:lnTo>
                <a:lnTo>
                  <a:pt x="155" y="1311"/>
                </a:lnTo>
                <a:lnTo>
                  <a:pt x="156" y="1313"/>
                </a:lnTo>
                <a:lnTo>
                  <a:pt x="156" y="1314"/>
                </a:lnTo>
                <a:lnTo>
                  <a:pt x="157" y="1318"/>
                </a:lnTo>
                <a:lnTo>
                  <a:pt x="157" y="1320"/>
                </a:lnTo>
                <a:lnTo>
                  <a:pt x="158" y="1322"/>
                </a:lnTo>
                <a:lnTo>
                  <a:pt x="159" y="1325"/>
                </a:lnTo>
                <a:lnTo>
                  <a:pt x="159" y="1326"/>
                </a:lnTo>
                <a:lnTo>
                  <a:pt x="160" y="1328"/>
                </a:lnTo>
                <a:lnTo>
                  <a:pt x="160" y="1329"/>
                </a:lnTo>
                <a:lnTo>
                  <a:pt x="160" y="1331"/>
                </a:lnTo>
                <a:lnTo>
                  <a:pt x="162" y="1334"/>
                </a:lnTo>
                <a:lnTo>
                  <a:pt x="162" y="1336"/>
                </a:lnTo>
                <a:lnTo>
                  <a:pt x="162" y="1337"/>
                </a:lnTo>
                <a:lnTo>
                  <a:pt x="163" y="1339"/>
                </a:lnTo>
                <a:lnTo>
                  <a:pt x="164" y="1344"/>
                </a:lnTo>
                <a:lnTo>
                  <a:pt x="164" y="1345"/>
                </a:lnTo>
                <a:lnTo>
                  <a:pt x="165" y="1350"/>
                </a:lnTo>
                <a:lnTo>
                  <a:pt x="165" y="1351"/>
                </a:lnTo>
                <a:lnTo>
                  <a:pt x="165" y="1354"/>
                </a:lnTo>
                <a:lnTo>
                  <a:pt x="165" y="1357"/>
                </a:lnTo>
                <a:lnTo>
                  <a:pt x="166" y="1359"/>
                </a:lnTo>
                <a:lnTo>
                  <a:pt x="166" y="1361"/>
                </a:lnTo>
                <a:lnTo>
                  <a:pt x="166" y="1362"/>
                </a:lnTo>
                <a:lnTo>
                  <a:pt x="165" y="1363"/>
                </a:lnTo>
                <a:lnTo>
                  <a:pt x="165" y="1368"/>
                </a:lnTo>
                <a:lnTo>
                  <a:pt x="166" y="1371"/>
                </a:lnTo>
                <a:lnTo>
                  <a:pt x="167" y="1373"/>
                </a:lnTo>
                <a:lnTo>
                  <a:pt x="168" y="1373"/>
                </a:lnTo>
                <a:lnTo>
                  <a:pt x="171" y="1373"/>
                </a:lnTo>
                <a:lnTo>
                  <a:pt x="172" y="1373"/>
                </a:lnTo>
                <a:lnTo>
                  <a:pt x="173" y="1374"/>
                </a:lnTo>
                <a:lnTo>
                  <a:pt x="173" y="1375"/>
                </a:lnTo>
                <a:lnTo>
                  <a:pt x="173" y="1376"/>
                </a:lnTo>
                <a:lnTo>
                  <a:pt x="173" y="1377"/>
                </a:lnTo>
                <a:lnTo>
                  <a:pt x="173" y="1378"/>
                </a:lnTo>
                <a:lnTo>
                  <a:pt x="175" y="1378"/>
                </a:lnTo>
                <a:lnTo>
                  <a:pt x="176" y="1377"/>
                </a:lnTo>
                <a:lnTo>
                  <a:pt x="179" y="1378"/>
                </a:lnTo>
                <a:lnTo>
                  <a:pt x="180" y="1379"/>
                </a:lnTo>
                <a:lnTo>
                  <a:pt x="182" y="1379"/>
                </a:lnTo>
                <a:lnTo>
                  <a:pt x="183" y="1381"/>
                </a:lnTo>
                <a:lnTo>
                  <a:pt x="184" y="1381"/>
                </a:lnTo>
                <a:lnTo>
                  <a:pt x="184" y="1382"/>
                </a:lnTo>
                <a:lnTo>
                  <a:pt x="183" y="1384"/>
                </a:lnTo>
                <a:lnTo>
                  <a:pt x="182" y="1384"/>
                </a:lnTo>
                <a:lnTo>
                  <a:pt x="182" y="1385"/>
                </a:lnTo>
                <a:lnTo>
                  <a:pt x="181" y="1387"/>
                </a:lnTo>
                <a:lnTo>
                  <a:pt x="181" y="1389"/>
                </a:lnTo>
                <a:lnTo>
                  <a:pt x="181" y="1390"/>
                </a:lnTo>
                <a:lnTo>
                  <a:pt x="181" y="1391"/>
                </a:lnTo>
                <a:lnTo>
                  <a:pt x="182" y="1393"/>
                </a:lnTo>
                <a:lnTo>
                  <a:pt x="182" y="1394"/>
                </a:lnTo>
                <a:lnTo>
                  <a:pt x="182" y="1395"/>
                </a:lnTo>
                <a:lnTo>
                  <a:pt x="182" y="1397"/>
                </a:lnTo>
                <a:lnTo>
                  <a:pt x="182" y="1398"/>
                </a:lnTo>
                <a:lnTo>
                  <a:pt x="181" y="1399"/>
                </a:lnTo>
                <a:lnTo>
                  <a:pt x="180" y="1399"/>
                </a:lnTo>
                <a:lnTo>
                  <a:pt x="179" y="1399"/>
                </a:lnTo>
                <a:lnTo>
                  <a:pt x="179" y="1398"/>
                </a:lnTo>
                <a:lnTo>
                  <a:pt x="178" y="1395"/>
                </a:lnTo>
                <a:lnTo>
                  <a:pt x="178" y="1394"/>
                </a:lnTo>
                <a:lnTo>
                  <a:pt x="176" y="1393"/>
                </a:lnTo>
                <a:lnTo>
                  <a:pt x="174" y="1392"/>
                </a:lnTo>
                <a:lnTo>
                  <a:pt x="172" y="1390"/>
                </a:lnTo>
                <a:lnTo>
                  <a:pt x="171" y="1391"/>
                </a:lnTo>
                <a:lnTo>
                  <a:pt x="171" y="1392"/>
                </a:lnTo>
                <a:lnTo>
                  <a:pt x="170" y="1393"/>
                </a:lnTo>
                <a:lnTo>
                  <a:pt x="171" y="1394"/>
                </a:lnTo>
                <a:lnTo>
                  <a:pt x="171" y="1395"/>
                </a:lnTo>
                <a:lnTo>
                  <a:pt x="170" y="1397"/>
                </a:lnTo>
                <a:lnTo>
                  <a:pt x="170" y="1399"/>
                </a:lnTo>
                <a:lnTo>
                  <a:pt x="170" y="1401"/>
                </a:lnTo>
                <a:lnTo>
                  <a:pt x="170" y="1403"/>
                </a:lnTo>
                <a:lnTo>
                  <a:pt x="171" y="1406"/>
                </a:lnTo>
                <a:lnTo>
                  <a:pt x="171" y="1407"/>
                </a:lnTo>
                <a:lnTo>
                  <a:pt x="171" y="1409"/>
                </a:lnTo>
                <a:lnTo>
                  <a:pt x="171" y="1410"/>
                </a:lnTo>
                <a:lnTo>
                  <a:pt x="172" y="1417"/>
                </a:lnTo>
                <a:lnTo>
                  <a:pt x="173" y="1418"/>
                </a:lnTo>
                <a:lnTo>
                  <a:pt x="174" y="1423"/>
                </a:lnTo>
                <a:lnTo>
                  <a:pt x="175" y="1427"/>
                </a:lnTo>
                <a:lnTo>
                  <a:pt x="176" y="1429"/>
                </a:lnTo>
                <a:lnTo>
                  <a:pt x="176" y="1430"/>
                </a:lnTo>
                <a:lnTo>
                  <a:pt x="178" y="1431"/>
                </a:lnTo>
                <a:lnTo>
                  <a:pt x="179" y="1432"/>
                </a:lnTo>
                <a:lnTo>
                  <a:pt x="179" y="1434"/>
                </a:lnTo>
                <a:lnTo>
                  <a:pt x="179" y="1437"/>
                </a:lnTo>
                <a:lnTo>
                  <a:pt x="179" y="1440"/>
                </a:lnTo>
                <a:lnTo>
                  <a:pt x="180" y="1442"/>
                </a:lnTo>
                <a:lnTo>
                  <a:pt x="180" y="1445"/>
                </a:lnTo>
                <a:lnTo>
                  <a:pt x="181" y="1446"/>
                </a:lnTo>
                <a:lnTo>
                  <a:pt x="182" y="1448"/>
                </a:lnTo>
                <a:lnTo>
                  <a:pt x="182" y="1449"/>
                </a:lnTo>
                <a:lnTo>
                  <a:pt x="183" y="1450"/>
                </a:lnTo>
                <a:lnTo>
                  <a:pt x="194" y="1478"/>
                </a:lnTo>
                <a:lnTo>
                  <a:pt x="195" y="1488"/>
                </a:lnTo>
                <a:lnTo>
                  <a:pt x="196" y="1496"/>
                </a:lnTo>
                <a:lnTo>
                  <a:pt x="197" y="1505"/>
                </a:lnTo>
                <a:lnTo>
                  <a:pt x="198" y="1512"/>
                </a:lnTo>
                <a:lnTo>
                  <a:pt x="199" y="1520"/>
                </a:lnTo>
                <a:lnTo>
                  <a:pt x="200" y="1525"/>
                </a:lnTo>
                <a:lnTo>
                  <a:pt x="203" y="1530"/>
                </a:lnTo>
                <a:lnTo>
                  <a:pt x="205" y="1535"/>
                </a:lnTo>
                <a:lnTo>
                  <a:pt x="206" y="1539"/>
                </a:lnTo>
                <a:lnTo>
                  <a:pt x="207" y="1543"/>
                </a:lnTo>
                <a:lnTo>
                  <a:pt x="208" y="1544"/>
                </a:lnTo>
                <a:lnTo>
                  <a:pt x="212" y="1546"/>
                </a:lnTo>
                <a:lnTo>
                  <a:pt x="214" y="1546"/>
                </a:lnTo>
                <a:lnTo>
                  <a:pt x="216" y="1546"/>
                </a:lnTo>
                <a:lnTo>
                  <a:pt x="219" y="1545"/>
                </a:lnTo>
                <a:lnTo>
                  <a:pt x="220" y="1544"/>
                </a:lnTo>
                <a:lnTo>
                  <a:pt x="222" y="1543"/>
                </a:lnTo>
                <a:lnTo>
                  <a:pt x="223" y="1544"/>
                </a:lnTo>
                <a:lnTo>
                  <a:pt x="223" y="1546"/>
                </a:lnTo>
                <a:lnTo>
                  <a:pt x="222" y="1549"/>
                </a:lnTo>
                <a:lnTo>
                  <a:pt x="221" y="1551"/>
                </a:lnTo>
                <a:lnTo>
                  <a:pt x="219" y="1551"/>
                </a:lnTo>
                <a:lnTo>
                  <a:pt x="215" y="1552"/>
                </a:lnTo>
                <a:lnTo>
                  <a:pt x="213" y="1553"/>
                </a:lnTo>
                <a:lnTo>
                  <a:pt x="211" y="1554"/>
                </a:lnTo>
                <a:lnTo>
                  <a:pt x="212" y="1558"/>
                </a:lnTo>
                <a:lnTo>
                  <a:pt x="213" y="1561"/>
                </a:lnTo>
                <a:lnTo>
                  <a:pt x="214" y="1566"/>
                </a:lnTo>
                <a:lnTo>
                  <a:pt x="215" y="1571"/>
                </a:lnTo>
                <a:lnTo>
                  <a:pt x="220" y="1573"/>
                </a:lnTo>
                <a:lnTo>
                  <a:pt x="227" y="1571"/>
                </a:lnTo>
                <a:lnTo>
                  <a:pt x="230" y="1570"/>
                </a:lnTo>
                <a:lnTo>
                  <a:pt x="238" y="1568"/>
                </a:lnTo>
                <a:lnTo>
                  <a:pt x="242" y="1566"/>
                </a:lnTo>
                <a:lnTo>
                  <a:pt x="247" y="1565"/>
                </a:lnTo>
                <a:lnTo>
                  <a:pt x="253" y="1563"/>
                </a:lnTo>
                <a:lnTo>
                  <a:pt x="255" y="1562"/>
                </a:lnTo>
                <a:lnTo>
                  <a:pt x="258" y="1563"/>
                </a:lnTo>
                <a:lnTo>
                  <a:pt x="259" y="1565"/>
                </a:lnTo>
                <a:lnTo>
                  <a:pt x="259" y="1566"/>
                </a:lnTo>
                <a:lnTo>
                  <a:pt x="259" y="1570"/>
                </a:lnTo>
                <a:lnTo>
                  <a:pt x="258" y="1574"/>
                </a:lnTo>
                <a:lnTo>
                  <a:pt x="256" y="1575"/>
                </a:lnTo>
                <a:lnTo>
                  <a:pt x="256" y="1577"/>
                </a:lnTo>
                <a:lnTo>
                  <a:pt x="258" y="1578"/>
                </a:lnTo>
                <a:lnTo>
                  <a:pt x="258" y="1581"/>
                </a:lnTo>
                <a:lnTo>
                  <a:pt x="260" y="1581"/>
                </a:lnTo>
                <a:lnTo>
                  <a:pt x="263" y="1581"/>
                </a:lnTo>
                <a:lnTo>
                  <a:pt x="266" y="1581"/>
                </a:lnTo>
                <a:lnTo>
                  <a:pt x="268" y="1581"/>
                </a:lnTo>
                <a:lnTo>
                  <a:pt x="269" y="1582"/>
                </a:lnTo>
                <a:lnTo>
                  <a:pt x="269" y="1586"/>
                </a:lnTo>
                <a:lnTo>
                  <a:pt x="270" y="1589"/>
                </a:lnTo>
                <a:lnTo>
                  <a:pt x="270" y="1591"/>
                </a:lnTo>
                <a:lnTo>
                  <a:pt x="270" y="1593"/>
                </a:lnTo>
                <a:lnTo>
                  <a:pt x="271" y="1597"/>
                </a:lnTo>
                <a:lnTo>
                  <a:pt x="272" y="1599"/>
                </a:lnTo>
                <a:lnTo>
                  <a:pt x="274" y="1600"/>
                </a:lnTo>
                <a:lnTo>
                  <a:pt x="276" y="1600"/>
                </a:lnTo>
                <a:lnTo>
                  <a:pt x="277" y="1598"/>
                </a:lnTo>
                <a:lnTo>
                  <a:pt x="278" y="1594"/>
                </a:lnTo>
                <a:lnTo>
                  <a:pt x="279" y="1591"/>
                </a:lnTo>
                <a:lnTo>
                  <a:pt x="282" y="1589"/>
                </a:lnTo>
                <a:lnTo>
                  <a:pt x="284" y="1589"/>
                </a:lnTo>
                <a:lnTo>
                  <a:pt x="286" y="1587"/>
                </a:lnTo>
                <a:lnTo>
                  <a:pt x="290" y="1587"/>
                </a:lnTo>
                <a:lnTo>
                  <a:pt x="292" y="1589"/>
                </a:lnTo>
                <a:lnTo>
                  <a:pt x="293" y="1591"/>
                </a:lnTo>
                <a:lnTo>
                  <a:pt x="294" y="1592"/>
                </a:lnTo>
                <a:lnTo>
                  <a:pt x="294" y="1595"/>
                </a:lnTo>
                <a:lnTo>
                  <a:pt x="294" y="1598"/>
                </a:lnTo>
                <a:lnTo>
                  <a:pt x="294" y="1600"/>
                </a:lnTo>
                <a:lnTo>
                  <a:pt x="294" y="1606"/>
                </a:lnTo>
                <a:lnTo>
                  <a:pt x="294" y="1607"/>
                </a:lnTo>
                <a:lnTo>
                  <a:pt x="296" y="1608"/>
                </a:lnTo>
                <a:lnTo>
                  <a:pt x="299" y="1607"/>
                </a:lnTo>
                <a:lnTo>
                  <a:pt x="302" y="1606"/>
                </a:lnTo>
                <a:lnTo>
                  <a:pt x="304" y="1605"/>
                </a:lnTo>
                <a:lnTo>
                  <a:pt x="307" y="1605"/>
                </a:lnTo>
                <a:lnTo>
                  <a:pt x="308" y="1606"/>
                </a:lnTo>
                <a:lnTo>
                  <a:pt x="309" y="1608"/>
                </a:lnTo>
                <a:lnTo>
                  <a:pt x="309" y="1610"/>
                </a:lnTo>
                <a:lnTo>
                  <a:pt x="310" y="1616"/>
                </a:lnTo>
                <a:lnTo>
                  <a:pt x="311" y="1618"/>
                </a:lnTo>
                <a:lnTo>
                  <a:pt x="311" y="1621"/>
                </a:lnTo>
                <a:lnTo>
                  <a:pt x="312" y="1624"/>
                </a:lnTo>
                <a:lnTo>
                  <a:pt x="314" y="1625"/>
                </a:lnTo>
                <a:lnTo>
                  <a:pt x="315" y="1625"/>
                </a:lnTo>
                <a:lnTo>
                  <a:pt x="318" y="1624"/>
                </a:lnTo>
                <a:lnTo>
                  <a:pt x="319" y="1623"/>
                </a:lnTo>
                <a:lnTo>
                  <a:pt x="322" y="1622"/>
                </a:lnTo>
                <a:lnTo>
                  <a:pt x="323" y="1621"/>
                </a:lnTo>
                <a:lnTo>
                  <a:pt x="324" y="1619"/>
                </a:lnTo>
                <a:lnTo>
                  <a:pt x="326" y="1619"/>
                </a:lnTo>
                <a:lnTo>
                  <a:pt x="328" y="1619"/>
                </a:lnTo>
                <a:lnTo>
                  <a:pt x="332" y="1622"/>
                </a:lnTo>
                <a:lnTo>
                  <a:pt x="333" y="1624"/>
                </a:lnTo>
                <a:lnTo>
                  <a:pt x="333" y="1625"/>
                </a:lnTo>
                <a:lnTo>
                  <a:pt x="333" y="1627"/>
                </a:lnTo>
                <a:lnTo>
                  <a:pt x="333" y="1630"/>
                </a:lnTo>
                <a:lnTo>
                  <a:pt x="332" y="1631"/>
                </a:lnTo>
                <a:lnTo>
                  <a:pt x="332" y="1634"/>
                </a:lnTo>
                <a:lnTo>
                  <a:pt x="332" y="1635"/>
                </a:lnTo>
                <a:lnTo>
                  <a:pt x="333" y="1638"/>
                </a:lnTo>
                <a:lnTo>
                  <a:pt x="334" y="1640"/>
                </a:lnTo>
                <a:lnTo>
                  <a:pt x="335" y="1641"/>
                </a:lnTo>
                <a:lnTo>
                  <a:pt x="338" y="1641"/>
                </a:lnTo>
                <a:lnTo>
                  <a:pt x="340" y="1642"/>
                </a:lnTo>
                <a:lnTo>
                  <a:pt x="341" y="1643"/>
                </a:lnTo>
                <a:lnTo>
                  <a:pt x="343" y="1645"/>
                </a:lnTo>
                <a:lnTo>
                  <a:pt x="346" y="1646"/>
                </a:lnTo>
                <a:lnTo>
                  <a:pt x="348" y="1646"/>
                </a:lnTo>
                <a:lnTo>
                  <a:pt x="350" y="1646"/>
                </a:lnTo>
                <a:lnTo>
                  <a:pt x="352" y="1645"/>
                </a:lnTo>
                <a:lnTo>
                  <a:pt x="357" y="1643"/>
                </a:lnTo>
                <a:lnTo>
                  <a:pt x="359" y="1642"/>
                </a:lnTo>
                <a:lnTo>
                  <a:pt x="363" y="1642"/>
                </a:lnTo>
                <a:lnTo>
                  <a:pt x="365" y="1642"/>
                </a:lnTo>
                <a:lnTo>
                  <a:pt x="367" y="1643"/>
                </a:lnTo>
                <a:lnTo>
                  <a:pt x="368" y="1645"/>
                </a:lnTo>
                <a:lnTo>
                  <a:pt x="370" y="1647"/>
                </a:lnTo>
                <a:lnTo>
                  <a:pt x="367" y="1649"/>
                </a:lnTo>
                <a:lnTo>
                  <a:pt x="365" y="1651"/>
                </a:lnTo>
                <a:lnTo>
                  <a:pt x="362" y="1653"/>
                </a:lnTo>
                <a:lnTo>
                  <a:pt x="359" y="1654"/>
                </a:lnTo>
                <a:lnTo>
                  <a:pt x="356" y="1655"/>
                </a:lnTo>
                <a:lnTo>
                  <a:pt x="354" y="1657"/>
                </a:lnTo>
                <a:lnTo>
                  <a:pt x="351" y="1659"/>
                </a:lnTo>
                <a:lnTo>
                  <a:pt x="351" y="1663"/>
                </a:lnTo>
                <a:lnTo>
                  <a:pt x="352" y="1665"/>
                </a:lnTo>
                <a:lnTo>
                  <a:pt x="355" y="1667"/>
                </a:lnTo>
                <a:lnTo>
                  <a:pt x="356" y="1669"/>
                </a:lnTo>
                <a:lnTo>
                  <a:pt x="357" y="1670"/>
                </a:lnTo>
                <a:lnTo>
                  <a:pt x="359" y="1672"/>
                </a:lnTo>
                <a:lnTo>
                  <a:pt x="363" y="1674"/>
                </a:lnTo>
                <a:lnTo>
                  <a:pt x="364" y="1677"/>
                </a:lnTo>
                <a:lnTo>
                  <a:pt x="366" y="1677"/>
                </a:lnTo>
                <a:lnTo>
                  <a:pt x="367" y="1679"/>
                </a:lnTo>
                <a:lnTo>
                  <a:pt x="368" y="1681"/>
                </a:lnTo>
                <a:lnTo>
                  <a:pt x="368" y="1682"/>
                </a:lnTo>
                <a:lnTo>
                  <a:pt x="368" y="1687"/>
                </a:lnTo>
                <a:lnTo>
                  <a:pt x="368" y="1690"/>
                </a:lnTo>
                <a:lnTo>
                  <a:pt x="370" y="1691"/>
                </a:lnTo>
                <a:lnTo>
                  <a:pt x="372" y="1695"/>
                </a:lnTo>
                <a:lnTo>
                  <a:pt x="374" y="1697"/>
                </a:lnTo>
                <a:lnTo>
                  <a:pt x="378" y="1697"/>
                </a:lnTo>
                <a:lnTo>
                  <a:pt x="380" y="1698"/>
                </a:lnTo>
                <a:lnTo>
                  <a:pt x="383" y="1698"/>
                </a:lnTo>
                <a:lnTo>
                  <a:pt x="386" y="1699"/>
                </a:lnTo>
                <a:lnTo>
                  <a:pt x="389" y="1701"/>
                </a:lnTo>
                <a:lnTo>
                  <a:pt x="391" y="1704"/>
                </a:lnTo>
                <a:lnTo>
                  <a:pt x="392" y="1705"/>
                </a:lnTo>
                <a:lnTo>
                  <a:pt x="396" y="1709"/>
                </a:lnTo>
                <a:lnTo>
                  <a:pt x="396" y="1711"/>
                </a:lnTo>
                <a:lnTo>
                  <a:pt x="397" y="1710"/>
                </a:lnTo>
                <a:lnTo>
                  <a:pt x="399" y="1710"/>
                </a:lnTo>
                <a:lnTo>
                  <a:pt x="402" y="1710"/>
                </a:lnTo>
                <a:lnTo>
                  <a:pt x="404" y="1710"/>
                </a:lnTo>
                <a:lnTo>
                  <a:pt x="405" y="1711"/>
                </a:lnTo>
                <a:lnTo>
                  <a:pt x="405" y="1713"/>
                </a:lnTo>
                <a:lnTo>
                  <a:pt x="405" y="1714"/>
                </a:lnTo>
                <a:lnTo>
                  <a:pt x="404" y="1717"/>
                </a:lnTo>
                <a:lnTo>
                  <a:pt x="404" y="1719"/>
                </a:lnTo>
                <a:lnTo>
                  <a:pt x="403" y="1722"/>
                </a:lnTo>
                <a:lnTo>
                  <a:pt x="403" y="1725"/>
                </a:lnTo>
                <a:lnTo>
                  <a:pt x="404" y="1727"/>
                </a:lnTo>
                <a:lnTo>
                  <a:pt x="405" y="1729"/>
                </a:lnTo>
                <a:lnTo>
                  <a:pt x="407" y="1730"/>
                </a:lnTo>
                <a:lnTo>
                  <a:pt x="410" y="1733"/>
                </a:lnTo>
                <a:lnTo>
                  <a:pt x="418" y="1737"/>
                </a:lnTo>
                <a:lnTo>
                  <a:pt x="420" y="1738"/>
                </a:lnTo>
                <a:lnTo>
                  <a:pt x="422" y="1738"/>
                </a:lnTo>
                <a:lnTo>
                  <a:pt x="424" y="1739"/>
                </a:lnTo>
                <a:lnTo>
                  <a:pt x="428" y="1739"/>
                </a:lnTo>
                <a:lnTo>
                  <a:pt x="429" y="1739"/>
                </a:lnTo>
                <a:lnTo>
                  <a:pt x="431" y="1741"/>
                </a:lnTo>
                <a:lnTo>
                  <a:pt x="432" y="1742"/>
                </a:lnTo>
                <a:lnTo>
                  <a:pt x="434" y="1744"/>
                </a:lnTo>
                <a:lnTo>
                  <a:pt x="435" y="1746"/>
                </a:lnTo>
                <a:lnTo>
                  <a:pt x="436" y="1747"/>
                </a:lnTo>
                <a:lnTo>
                  <a:pt x="438" y="1749"/>
                </a:lnTo>
                <a:lnTo>
                  <a:pt x="440" y="1750"/>
                </a:lnTo>
                <a:lnTo>
                  <a:pt x="444" y="1750"/>
                </a:lnTo>
                <a:lnTo>
                  <a:pt x="446" y="1749"/>
                </a:lnTo>
                <a:lnTo>
                  <a:pt x="450" y="1750"/>
                </a:lnTo>
                <a:lnTo>
                  <a:pt x="451" y="1751"/>
                </a:lnTo>
                <a:lnTo>
                  <a:pt x="452" y="1753"/>
                </a:lnTo>
                <a:lnTo>
                  <a:pt x="454" y="1753"/>
                </a:lnTo>
                <a:lnTo>
                  <a:pt x="460" y="1753"/>
                </a:lnTo>
                <a:lnTo>
                  <a:pt x="462" y="1753"/>
                </a:lnTo>
                <a:lnTo>
                  <a:pt x="466" y="1753"/>
                </a:lnTo>
                <a:lnTo>
                  <a:pt x="469" y="1753"/>
                </a:lnTo>
                <a:lnTo>
                  <a:pt x="472" y="1753"/>
                </a:lnTo>
                <a:lnTo>
                  <a:pt x="476" y="1755"/>
                </a:lnTo>
                <a:lnTo>
                  <a:pt x="477" y="1758"/>
                </a:lnTo>
                <a:lnTo>
                  <a:pt x="478" y="1762"/>
                </a:lnTo>
                <a:lnTo>
                  <a:pt x="479" y="1768"/>
                </a:lnTo>
                <a:lnTo>
                  <a:pt x="479" y="1771"/>
                </a:lnTo>
                <a:lnTo>
                  <a:pt x="479" y="1776"/>
                </a:lnTo>
                <a:lnTo>
                  <a:pt x="480" y="1779"/>
                </a:lnTo>
                <a:lnTo>
                  <a:pt x="484" y="1786"/>
                </a:lnTo>
                <a:lnTo>
                  <a:pt x="486" y="1791"/>
                </a:lnTo>
                <a:lnTo>
                  <a:pt x="490" y="1793"/>
                </a:lnTo>
                <a:lnTo>
                  <a:pt x="494" y="1797"/>
                </a:lnTo>
                <a:lnTo>
                  <a:pt x="498" y="1799"/>
                </a:lnTo>
                <a:lnTo>
                  <a:pt x="502" y="1799"/>
                </a:lnTo>
                <a:lnTo>
                  <a:pt x="509" y="1801"/>
                </a:lnTo>
                <a:lnTo>
                  <a:pt x="511" y="1801"/>
                </a:lnTo>
                <a:lnTo>
                  <a:pt x="516" y="1801"/>
                </a:lnTo>
                <a:lnTo>
                  <a:pt x="520" y="1801"/>
                </a:lnTo>
                <a:lnTo>
                  <a:pt x="524" y="1801"/>
                </a:lnTo>
                <a:lnTo>
                  <a:pt x="527" y="1800"/>
                </a:lnTo>
                <a:lnTo>
                  <a:pt x="531" y="1799"/>
                </a:lnTo>
                <a:lnTo>
                  <a:pt x="534" y="1798"/>
                </a:lnTo>
                <a:lnTo>
                  <a:pt x="538" y="1797"/>
                </a:lnTo>
                <a:lnTo>
                  <a:pt x="542" y="1797"/>
                </a:lnTo>
                <a:lnTo>
                  <a:pt x="546" y="1795"/>
                </a:lnTo>
                <a:lnTo>
                  <a:pt x="550" y="1791"/>
                </a:lnTo>
                <a:lnTo>
                  <a:pt x="551" y="1791"/>
                </a:lnTo>
                <a:lnTo>
                  <a:pt x="554" y="1790"/>
                </a:lnTo>
                <a:lnTo>
                  <a:pt x="556" y="1789"/>
                </a:lnTo>
                <a:lnTo>
                  <a:pt x="558" y="1789"/>
                </a:lnTo>
                <a:lnTo>
                  <a:pt x="560" y="1789"/>
                </a:lnTo>
                <a:lnTo>
                  <a:pt x="560" y="1792"/>
                </a:lnTo>
                <a:lnTo>
                  <a:pt x="559" y="1797"/>
                </a:lnTo>
                <a:lnTo>
                  <a:pt x="559" y="1801"/>
                </a:lnTo>
                <a:lnTo>
                  <a:pt x="560" y="1806"/>
                </a:lnTo>
                <a:lnTo>
                  <a:pt x="560" y="1811"/>
                </a:lnTo>
                <a:lnTo>
                  <a:pt x="560" y="1816"/>
                </a:lnTo>
                <a:lnTo>
                  <a:pt x="562" y="1818"/>
                </a:lnTo>
                <a:lnTo>
                  <a:pt x="563" y="1821"/>
                </a:lnTo>
                <a:lnTo>
                  <a:pt x="566" y="1822"/>
                </a:lnTo>
                <a:lnTo>
                  <a:pt x="568" y="1822"/>
                </a:lnTo>
                <a:lnTo>
                  <a:pt x="572" y="1821"/>
                </a:lnTo>
                <a:lnTo>
                  <a:pt x="575" y="1821"/>
                </a:lnTo>
                <a:lnTo>
                  <a:pt x="579" y="1819"/>
                </a:lnTo>
                <a:lnTo>
                  <a:pt x="582" y="1819"/>
                </a:lnTo>
                <a:lnTo>
                  <a:pt x="584" y="1822"/>
                </a:lnTo>
                <a:lnTo>
                  <a:pt x="587" y="1824"/>
                </a:lnTo>
                <a:lnTo>
                  <a:pt x="591" y="1830"/>
                </a:lnTo>
                <a:lnTo>
                  <a:pt x="591" y="1832"/>
                </a:lnTo>
                <a:lnTo>
                  <a:pt x="595" y="1833"/>
                </a:lnTo>
                <a:lnTo>
                  <a:pt x="597" y="1834"/>
                </a:lnTo>
                <a:lnTo>
                  <a:pt x="600" y="1834"/>
                </a:lnTo>
                <a:lnTo>
                  <a:pt x="603" y="1834"/>
                </a:lnTo>
                <a:lnTo>
                  <a:pt x="606" y="1835"/>
                </a:lnTo>
                <a:lnTo>
                  <a:pt x="611" y="1838"/>
                </a:lnTo>
                <a:lnTo>
                  <a:pt x="613" y="1840"/>
                </a:lnTo>
                <a:lnTo>
                  <a:pt x="615" y="1842"/>
                </a:lnTo>
                <a:lnTo>
                  <a:pt x="616" y="1845"/>
                </a:lnTo>
                <a:lnTo>
                  <a:pt x="619" y="1846"/>
                </a:lnTo>
                <a:lnTo>
                  <a:pt x="620" y="1848"/>
                </a:lnTo>
                <a:lnTo>
                  <a:pt x="623" y="1849"/>
                </a:lnTo>
                <a:lnTo>
                  <a:pt x="627" y="1849"/>
                </a:lnTo>
                <a:lnTo>
                  <a:pt x="631" y="1848"/>
                </a:lnTo>
                <a:lnTo>
                  <a:pt x="634" y="1848"/>
                </a:lnTo>
                <a:lnTo>
                  <a:pt x="636" y="1848"/>
                </a:lnTo>
                <a:lnTo>
                  <a:pt x="637" y="1850"/>
                </a:lnTo>
                <a:lnTo>
                  <a:pt x="637" y="1853"/>
                </a:lnTo>
                <a:lnTo>
                  <a:pt x="637" y="1858"/>
                </a:lnTo>
                <a:lnTo>
                  <a:pt x="637" y="1859"/>
                </a:lnTo>
                <a:lnTo>
                  <a:pt x="637" y="1862"/>
                </a:lnTo>
                <a:lnTo>
                  <a:pt x="637" y="1863"/>
                </a:lnTo>
                <a:lnTo>
                  <a:pt x="639" y="1865"/>
                </a:lnTo>
                <a:lnTo>
                  <a:pt x="642" y="1866"/>
                </a:lnTo>
                <a:lnTo>
                  <a:pt x="644" y="1867"/>
                </a:lnTo>
                <a:lnTo>
                  <a:pt x="646" y="1867"/>
                </a:lnTo>
                <a:lnTo>
                  <a:pt x="648" y="1869"/>
                </a:lnTo>
                <a:lnTo>
                  <a:pt x="652" y="1869"/>
                </a:lnTo>
                <a:lnTo>
                  <a:pt x="656" y="1865"/>
                </a:lnTo>
                <a:lnTo>
                  <a:pt x="658" y="1865"/>
                </a:lnTo>
                <a:lnTo>
                  <a:pt x="660" y="1863"/>
                </a:lnTo>
                <a:lnTo>
                  <a:pt x="662" y="1862"/>
                </a:lnTo>
                <a:lnTo>
                  <a:pt x="666" y="1861"/>
                </a:lnTo>
                <a:lnTo>
                  <a:pt x="668" y="1858"/>
                </a:lnTo>
                <a:lnTo>
                  <a:pt x="670" y="1858"/>
                </a:lnTo>
                <a:lnTo>
                  <a:pt x="674" y="1858"/>
                </a:lnTo>
                <a:lnTo>
                  <a:pt x="676" y="1859"/>
                </a:lnTo>
                <a:lnTo>
                  <a:pt x="677" y="1862"/>
                </a:lnTo>
                <a:lnTo>
                  <a:pt x="678" y="1864"/>
                </a:lnTo>
                <a:lnTo>
                  <a:pt x="679" y="1866"/>
                </a:lnTo>
                <a:lnTo>
                  <a:pt x="679" y="1867"/>
                </a:lnTo>
                <a:lnTo>
                  <a:pt x="679" y="1869"/>
                </a:lnTo>
                <a:lnTo>
                  <a:pt x="680" y="1871"/>
                </a:lnTo>
                <a:lnTo>
                  <a:pt x="680" y="1873"/>
                </a:lnTo>
                <a:lnTo>
                  <a:pt x="682" y="1874"/>
                </a:lnTo>
                <a:lnTo>
                  <a:pt x="682" y="1878"/>
                </a:lnTo>
                <a:lnTo>
                  <a:pt x="683" y="1879"/>
                </a:lnTo>
                <a:lnTo>
                  <a:pt x="684" y="1880"/>
                </a:lnTo>
                <a:lnTo>
                  <a:pt x="684" y="1882"/>
                </a:lnTo>
                <a:lnTo>
                  <a:pt x="688" y="1883"/>
                </a:lnTo>
                <a:lnTo>
                  <a:pt x="690" y="1883"/>
                </a:lnTo>
                <a:lnTo>
                  <a:pt x="693" y="1883"/>
                </a:lnTo>
                <a:lnTo>
                  <a:pt x="694" y="1882"/>
                </a:lnTo>
                <a:lnTo>
                  <a:pt x="696" y="1882"/>
                </a:lnTo>
                <a:lnTo>
                  <a:pt x="699" y="1883"/>
                </a:lnTo>
                <a:lnTo>
                  <a:pt x="701" y="1883"/>
                </a:lnTo>
                <a:lnTo>
                  <a:pt x="703" y="1885"/>
                </a:lnTo>
                <a:lnTo>
                  <a:pt x="706" y="1886"/>
                </a:lnTo>
                <a:lnTo>
                  <a:pt x="709" y="1886"/>
                </a:lnTo>
                <a:lnTo>
                  <a:pt x="712" y="1886"/>
                </a:lnTo>
                <a:lnTo>
                  <a:pt x="716" y="1886"/>
                </a:lnTo>
                <a:lnTo>
                  <a:pt x="719" y="1886"/>
                </a:lnTo>
                <a:lnTo>
                  <a:pt x="723" y="1885"/>
                </a:lnTo>
                <a:lnTo>
                  <a:pt x="726" y="1885"/>
                </a:lnTo>
                <a:lnTo>
                  <a:pt x="730" y="1885"/>
                </a:lnTo>
                <a:lnTo>
                  <a:pt x="733" y="1886"/>
                </a:lnTo>
                <a:lnTo>
                  <a:pt x="736" y="1885"/>
                </a:lnTo>
                <a:lnTo>
                  <a:pt x="741" y="1885"/>
                </a:lnTo>
                <a:lnTo>
                  <a:pt x="746" y="1885"/>
                </a:lnTo>
                <a:lnTo>
                  <a:pt x="750" y="1885"/>
                </a:lnTo>
                <a:lnTo>
                  <a:pt x="752" y="1886"/>
                </a:lnTo>
                <a:lnTo>
                  <a:pt x="757" y="1887"/>
                </a:lnTo>
                <a:lnTo>
                  <a:pt x="758" y="1886"/>
                </a:lnTo>
                <a:lnTo>
                  <a:pt x="760" y="1885"/>
                </a:lnTo>
                <a:lnTo>
                  <a:pt x="760" y="1883"/>
                </a:lnTo>
                <a:lnTo>
                  <a:pt x="760" y="1882"/>
                </a:lnTo>
                <a:lnTo>
                  <a:pt x="760" y="1877"/>
                </a:lnTo>
                <a:lnTo>
                  <a:pt x="762" y="1867"/>
                </a:lnTo>
                <a:lnTo>
                  <a:pt x="763" y="1862"/>
                </a:lnTo>
                <a:lnTo>
                  <a:pt x="764" y="1858"/>
                </a:lnTo>
                <a:lnTo>
                  <a:pt x="766" y="1853"/>
                </a:lnTo>
                <a:lnTo>
                  <a:pt x="770" y="1846"/>
                </a:lnTo>
                <a:lnTo>
                  <a:pt x="771" y="1843"/>
                </a:lnTo>
                <a:lnTo>
                  <a:pt x="773" y="1841"/>
                </a:lnTo>
                <a:lnTo>
                  <a:pt x="776" y="1838"/>
                </a:lnTo>
                <a:lnTo>
                  <a:pt x="779" y="1838"/>
                </a:lnTo>
                <a:lnTo>
                  <a:pt x="782" y="1837"/>
                </a:lnTo>
                <a:lnTo>
                  <a:pt x="798" y="1834"/>
                </a:lnTo>
                <a:lnTo>
                  <a:pt x="800" y="1833"/>
                </a:lnTo>
                <a:lnTo>
                  <a:pt x="805" y="1833"/>
                </a:lnTo>
                <a:lnTo>
                  <a:pt x="810" y="1832"/>
                </a:lnTo>
                <a:lnTo>
                  <a:pt x="811" y="1833"/>
                </a:lnTo>
                <a:lnTo>
                  <a:pt x="813" y="1834"/>
                </a:lnTo>
                <a:lnTo>
                  <a:pt x="814" y="1835"/>
                </a:lnTo>
                <a:lnTo>
                  <a:pt x="816" y="1838"/>
                </a:lnTo>
                <a:lnTo>
                  <a:pt x="816" y="1840"/>
                </a:lnTo>
                <a:lnTo>
                  <a:pt x="818" y="1842"/>
                </a:lnTo>
                <a:lnTo>
                  <a:pt x="819" y="1846"/>
                </a:lnTo>
                <a:lnTo>
                  <a:pt x="820" y="1848"/>
                </a:lnTo>
                <a:lnTo>
                  <a:pt x="821" y="1850"/>
                </a:lnTo>
                <a:lnTo>
                  <a:pt x="822" y="1853"/>
                </a:lnTo>
                <a:lnTo>
                  <a:pt x="823" y="1854"/>
                </a:lnTo>
                <a:lnTo>
                  <a:pt x="824" y="1855"/>
                </a:lnTo>
                <a:lnTo>
                  <a:pt x="827" y="1855"/>
                </a:lnTo>
                <a:lnTo>
                  <a:pt x="829" y="1854"/>
                </a:lnTo>
                <a:lnTo>
                  <a:pt x="831" y="1853"/>
                </a:lnTo>
                <a:lnTo>
                  <a:pt x="834" y="1850"/>
                </a:lnTo>
                <a:lnTo>
                  <a:pt x="834" y="1848"/>
                </a:lnTo>
                <a:lnTo>
                  <a:pt x="835" y="1846"/>
                </a:lnTo>
                <a:lnTo>
                  <a:pt x="837" y="1841"/>
                </a:lnTo>
                <a:lnTo>
                  <a:pt x="838" y="1840"/>
                </a:lnTo>
                <a:lnTo>
                  <a:pt x="839" y="1838"/>
                </a:lnTo>
                <a:lnTo>
                  <a:pt x="842" y="1837"/>
                </a:lnTo>
                <a:lnTo>
                  <a:pt x="845" y="1837"/>
                </a:lnTo>
                <a:lnTo>
                  <a:pt x="850" y="1835"/>
                </a:lnTo>
                <a:lnTo>
                  <a:pt x="852" y="1837"/>
                </a:lnTo>
                <a:lnTo>
                  <a:pt x="854" y="1837"/>
                </a:lnTo>
                <a:lnTo>
                  <a:pt x="856" y="1837"/>
                </a:lnTo>
                <a:lnTo>
                  <a:pt x="861" y="1833"/>
                </a:lnTo>
                <a:lnTo>
                  <a:pt x="863" y="1831"/>
                </a:lnTo>
                <a:lnTo>
                  <a:pt x="867" y="1829"/>
                </a:lnTo>
                <a:lnTo>
                  <a:pt x="869" y="1829"/>
                </a:lnTo>
                <a:lnTo>
                  <a:pt x="870" y="1829"/>
                </a:lnTo>
                <a:lnTo>
                  <a:pt x="872" y="1829"/>
                </a:lnTo>
                <a:lnTo>
                  <a:pt x="875" y="1827"/>
                </a:lnTo>
                <a:lnTo>
                  <a:pt x="877" y="1827"/>
                </a:lnTo>
                <a:lnTo>
                  <a:pt x="879" y="1829"/>
                </a:lnTo>
                <a:lnTo>
                  <a:pt x="880" y="1829"/>
                </a:lnTo>
                <a:lnTo>
                  <a:pt x="883" y="1830"/>
                </a:lnTo>
                <a:lnTo>
                  <a:pt x="884" y="1831"/>
                </a:lnTo>
                <a:lnTo>
                  <a:pt x="885" y="1833"/>
                </a:lnTo>
                <a:lnTo>
                  <a:pt x="887" y="1835"/>
                </a:lnTo>
                <a:lnTo>
                  <a:pt x="888" y="1837"/>
                </a:lnTo>
                <a:lnTo>
                  <a:pt x="891" y="1837"/>
                </a:lnTo>
                <a:lnTo>
                  <a:pt x="893" y="1837"/>
                </a:lnTo>
                <a:lnTo>
                  <a:pt x="895" y="1837"/>
                </a:lnTo>
                <a:lnTo>
                  <a:pt x="898" y="1835"/>
                </a:lnTo>
                <a:lnTo>
                  <a:pt x="901" y="1834"/>
                </a:lnTo>
                <a:lnTo>
                  <a:pt x="903" y="1834"/>
                </a:lnTo>
                <a:lnTo>
                  <a:pt x="906" y="1835"/>
                </a:lnTo>
                <a:lnTo>
                  <a:pt x="909" y="1835"/>
                </a:lnTo>
                <a:lnTo>
                  <a:pt x="918" y="1837"/>
                </a:lnTo>
                <a:lnTo>
                  <a:pt x="920" y="1837"/>
                </a:lnTo>
                <a:lnTo>
                  <a:pt x="924" y="1835"/>
                </a:lnTo>
                <a:lnTo>
                  <a:pt x="926" y="1834"/>
                </a:lnTo>
                <a:lnTo>
                  <a:pt x="930" y="1833"/>
                </a:lnTo>
                <a:lnTo>
                  <a:pt x="931" y="1832"/>
                </a:lnTo>
                <a:lnTo>
                  <a:pt x="931" y="1830"/>
                </a:lnTo>
                <a:lnTo>
                  <a:pt x="931" y="1829"/>
                </a:lnTo>
                <a:lnTo>
                  <a:pt x="932" y="1824"/>
                </a:lnTo>
                <a:lnTo>
                  <a:pt x="933" y="1822"/>
                </a:lnTo>
                <a:lnTo>
                  <a:pt x="933" y="1819"/>
                </a:lnTo>
                <a:lnTo>
                  <a:pt x="934" y="1815"/>
                </a:lnTo>
                <a:lnTo>
                  <a:pt x="935" y="1811"/>
                </a:lnTo>
                <a:lnTo>
                  <a:pt x="935" y="1809"/>
                </a:lnTo>
                <a:lnTo>
                  <a:pt x="938" y="1806"/>
                </a:lnTo>
                <a:lnTo>
                  <a:pt x="939" y="1805"/>
                </a:lnTo>
                <a:lnTo>
                  <a:pt x="941" y="1801"/>
                </a:lnTo>
                <a:lnTo>
                  <a:pt x="950" y="1792"/>
                </a:lnTo>
                <a:lnTo>
                  <a:pt x="952" y="1790"/>
                </a:lnTo>
                <a:lnTo>
                  <a:pt x="956" y="1789"/>
                </a:lnTo>
                <a:lnTo>
                  <a:pt x="959" y="1786"/>
                </a:lnTo>
                <a:lnTo>
                  <a:pt x="965" y="1784"/>
                </a:lnTo>
                <a:lnTo>
                  <a:pt x="970" y="1783"/>
                </a:lnTo>
                <a:lnTo>
                  <a:pt x="976" y="1784"/>
                </a:lnTo>
                <a:lnTo>
                  <a:pt x="979" y="1784"/>
                </a:lnTo>
                <a:lnTo>
                  <a:pt x="981" y="1784"/>
                </a:lnTo>
                <a:lnTo>
                  <a:pt x="984" y="1785"/>
                </a:lnTo>
                <a:lnTo>
                  <a:pt x="987" y="1786"/>
                </a:lnTo>
                <a:lnTo>
                  <a:pt x="990" y="1785"/>
                </a:lnTo>
                <a:lnTo>
                  <a:pt x="996" y="1783"/>
                </a:lnTo>
                <a:lnTo>
                  <a:pt x="998" y="1779"/>
                </a:lnTo>
                <a:lnTo>
                  <a:pt x="1004" y="1773"/>
                </a:lnTo>
                <a:lnTo>
                  <a:pt x="1006" y="1768"/>
                </a:lnTo>
                <a:lnTo>
                  <a:pt x="1007" y="1765"/>
                </a:lnTo>
                <a:lnTo>
                  <a:pt x="1007" y="1761"/>
                </a:lnTo>
                <a:lnTo>
                  <a:pt x="1007" y="1758"/>
                </a:lnTo>
                <a:lnTo>
                  <a:pt x="1007" y="1753"/>
                </a:lnTo>
                <a:lnTo>
                  <a:pt x="1007" y="1752"/>
                </a:lnTo>
                <a:lnTo>
                  <a:pt x="1005" y="1749"/>
                </a:lnTo>
                <a:lnTo>
                  <a:pt x="1002" y="1745"/>
                </a:lnTo>
                <a:lnTo>
                  <a:pt x="1002" y="1743"/>
                </a:lnTo>
                <a:lnTo>
                  <a:pt x="1000" y="1741"/>
                </a:lnTo>
                <a:lnTo>
                  <a:pt x="999" y="1739"/>
                </a:lnTo>
                <a:lnTo>
                  <a:pt x="999" y="1735"/>
                </a:lnTo>
                <a:lnTo>
                  <a:pt x="998" y="1733"/>
                </a:lnTo>
                <a:lnTo>
                  <a:pt x="997" y="1729"/>
                </a:lnTo>
                <a:lnTo>
                  <a:pt x="995" y="1727"/>
                </a:lnTo>
                <a:lnTo>
                  <a:pt x="994" y="1726"/>
                </a:lnTo>
                <a:lnTo>
                  <a:pt x="990" y="1722"/>
                </a:lnTo>
                <a:lnTo>
                  <a:pt x="988" y="1720"/>
                </a:lnTo>
                <a:lnTo>
                  <a:pt x="986" y="1718"/>
                </a:lnTo>
                <a:lnTo>
                  <a:pt x="983" y="1717"/>
                </a:lnTo>
                <a:lnTo>
                  <a:pt x="979" y="1715"/>
                </a:lnTo>
                <a:lnTo>
                  <a:pt x="975" y="1715"/>
                </a:lnTo>
                <a:lnTo>
                  <a:pt x="973" y="1717"/>
                </a:lnTo>
                <a:lnTo>
                  <a:pt x="965" y="1718"/>
                </a:lnTo>
                <a:lnTo>
                  <a:pt x="962" y="1719"/>
                </a:lnTo>
                <a:lnTo>
                  <a:pt x="960" y="1720"/>
                </a:lnTo>
                <a:lnTo>
                  <a:pt x="957" y="1721"/>
                </a:lnTo>
                <a:lnTo>
                  <a:pt x="955" y="1723"/>
                </a:lnTo>
                <a:lnTo>
                  <a:pt x="951" y="1726"/>
                </a:lnTo>
                <a:lnTo>
                  <a:pt x="948" y="1726"/>
                </a:lnTo>
                <a:lnTo>
                  <a:pt x="943" y="1726"/>
                </a:lnTo>
                <a:lnTo>
                  <a:pt x="940" y="1726"/>
                </a:lnTo>
                <a:lnTo>
                  <a:pt x="935" y="1726"/>
                </a:lnTo>
                <a:lnTo>
                  <a:pt x="932" y="1725"/>
                </a:lnTo>
                <a:lnTo>
                  <a:pt x="928" y="1722"/>
                </a:lnTo>
                <a:lnTo>
                  <a:pt x="927" y="1721"/>
                </a:lnTo>
                <a:lnTo>
                  <a:pt x="925" y="1719"/>
                </a:lnTo>
                <a:lnTo>
                  <a:pt x="924" y="1715"/>
                </a:lnTo>
                <a:lnTo>
                  <a:pt x="926" y="1712"/>
                </a:lnTo>
                <a:lnTo>
                  <a:pt x="927" y="1709"/>
                </a:lnTo>
                <a:lnTo>
                  <a:pt x="931" y="1707"/>
                </a:lnTo>
                <a:lnTo>
                  <a:pt x="934" y="1706"/>
                </a:lnTo>
                <a:lnTo>
                  <a:pt x="938" y="1705"/>
                </a:lnTo>
                <a:lnTo>
                  <a:pt x="947" y="1701"/>
                </a:lnTo>
                <a:lnTo>
                  <a:pt x="951" y="1698"/>
                </a:lnTo>
                <a:lnTo>
                  <a:pt x="956" y="1696"/>
                </a:lnTo>
                <a:lnTo>
                  <a:pt x="960" y="1691"/>
                </a:lnTo>
                <a:lnTo>
                  <a:pt x="963" y="1690"/>
                </a:lnTo>
                <a:lnTo>
                  <a:pt x="964" y="1686"/>
                </a:lnTo>
                <a:lnTo>
                  <a:pt x="964" y="1683"/>
                </a:lnTo>
                <a:lnTo>
                  <a:pt x="965" y="1680"/>
                </a:lnTo>
                <a:lnTo>
                  <a:pt x="965" y="1678"/>
                </a:lnTo>
                <a:lnTo>
                  <a:pt x="967" y="1669"/>
                </a:lnTo>
                <a:lnTo>
                  <a:pt x="968" y="1666"/>
                </a:lnTo>
                <a:lnTo>
                  <a:pt x="970" y="1663"/>
                </a:lnTo>
                <a:lnTo>
                  <a:pt x="971" y="1661"/>
                </a:lnTo>
                <a:lnTo>
                  <a:pt x="973" y="1653"/>
                </a:lnTo>
                <a:lnTo>
                  <a:pt x="973" y="1649"/>
                </a:lnTo>
                <a:lnTo>
                  <a:pt x="974" y="1648"/>
                </a:lnTo>
                <a:lnTo>
                  <a:pt x="974" y="1646"/>
                </a:lnTo>
                <a:lnTo>
                  <a:pt x="973" y="1643"/>
                </a:lnTo>
                <a:lnTo>
                  <a:pt x="972" y="1643"/>
                </a:lnTo>
                <a:lnTo>
                  <a:pt x="971" y="1643"/>
                </a:lnTo>
                <a:lnTo>
                  <a:pt x="970" y="1643"/>
                </a:lnTo>
                <a:lnTo>
                  <a:pt x="968" y="1645"/>
                </a:lnTo>
                <a:lnTo>
                  <a:pt x="967" y="1646"/>
                </a:lnTo>
                <a:lnTo>
                  <a:pt x="965" y="1647"/>
                </a:lnTo>
                <a:lnTo>
                  <a:pt x="963" y="1648"/>
                </a:lnTo>
                <a:lnTo>
                  <a:pt x="962" y="1648"/>
                </a:lnTo>
                <a:lnTo>
                  <a:pt x="960" y="1648"/>
                </a:lnTo>
                <a:lnTo>
                  <a:pt x="958" y="1647"/>
                </a:lnTo>
                <a:lnTo>
                  <a:pt x="958" y="1646"/>
                </a:lnTo>
                <a:lnTo>
                  <a:pt x="959" y="1643"/>
                </a:lnTo>
                <a:lnTo>
                  <a:pt x="962" y="1642"/>
                </a:lnTo>
                <a:lnTo>
                  <a:pt x="963" y="1640"/>
                </a:lnTo>
                <a:lnTo>
                  <a:pt x="963" y="1639"/>
                </a:lnTo>
                <a:lnTo>
                  <a:pt x="962" y="1637"/>
                </a:lnTo>
                <a:lnTo>
                  <a:pt x="960" y="1637"/>
                </a:lnTo>
                <a:lnTo>
                  <a:pt x="957" y="1635"/>
                </a:lnTo>
                <a:lnTo>
                  <a:pt x="956" y="1634"/>
                </a:lnTo>
                <a:lnTo>
                  <a:pt x="956" y="1632"/>
                </a:lnTo>
                <a:lnTo>
                  <a:pt x="956" y="1629"/>
                </a:lnTo>
                <a:lnTo>
                  <a:pt x="958" y="1623"/>
                </a:lnTo>
                <a:lnTo>
                  <a:pt x="960" y="1614"/>
                </a:lnTo>
                <a:lnTo>
                  <a:pt x="964" y="1606"/>
                </a:lnTo>
                <a:lnTo>
                  <a:pt x="965" y="1602"/>
                </a:lnTo>
                <a:lnTo>
                  <a:pt x="966" y="1600"/>
                </a:lnTo>
                <a:lnTo>
                  <a:pt x="967" y="1597"/>
                </a:lnTo>
                <a:lnTo>
                  <a:pt x="968" y="1595"/>
                </a:lnTo>
                <a:lnTo>
                  <a:pt x="972" y="1594"/>
                </a:lnTo>
                <a:lnTo>
                  <a:pt x="974" y="1593"/>
                </a:lnTo>
                <a:lnTo>
                  <a:pt x="976" y="1592"/>
                </a:lnTo>
                <a:lnTo>
                  <a:pt x="979" y="1591"/>
                </a:lnTo>
                <a:lnTo>
                  <a:pt x="982" y="1590"/>
                </a:lnTo>
                <a:lnTo>
                  <a:pt x="984" y="1589"/>
                </a:lnTo>
                <a:lnTo>
                  <a:pt x="987" y="1586"/>
                </a:lnTo>
                <a:lnTo>
                  <a:pt x="989" y="1584"/>
                </a:lnTo>
                <a:lnTo>
                  <a:pt x="1000" y="1574"/>
                </a:lnTo>
                <a:lnTo>
                  <a:pt x="1006" y="1570"/>
                </a:lnTo>
                <a:lnTo>
                  <a:pt x="1008" y="1569"/>
                </a:lnTo>
                <a:lnTo>
                  <a:pt x="1011" y="1567"/>
                </a:lnTo>
                <a:lnTo>
                  <a:pt x="1013" y="1566"/>
                </a:lnTo>
                <a:lnTo>
                  <a:pt x="1016" y="1562"/>
                </a:lnTo>
                <a:lnTo>
                  <a:pt x="1016" y="1560"/>
                </a:lnTo>
                <a:lnTo>
                  <a:pt x="1016" y="1557"/>
                </a:lnTo>
                <a:lnTo>
                  <a:pt x="1016" y="1554"/>
                </a:lnTo>
                <a:lnTo>
                  <a:pt x="1018" y="1550"/>
                </a:lnTo>
                <a:lnTo>
                  <a:pt x="1019" y="1546"/>
                </a:lnTo>
                <a:lnTo>
                  <a:pt x="1021" y="1544"/>
                </a:lnTo>
                <a:lnTo>
                  <a:pt x="1029" y="1542"/>
                </a:lnTo>
                <a:lnTo>
                  <a:pt x="1031" y="1541"/>
                </a:lnTo>
                <a:lnTo>
                  <a:pt x="1034" y="1541"/>
                </a:lnTo>
                <a:lnTo>
                  <a:pt x="1036" y="1541"/>
                </a:lnTo>
                <a:lnTo>
                  <a:pt x="1038" y="1541"/>
                </a:lnTo>
                <a:lnTo>
                  <a:pt x="1040" y="1542"/>
                </a:lnTo>
                <a:lnTo>
                  <a:pt x="1043" y="1543"/>
                </a:lnTo>
                <a:lnTo>
                  <a:pt x="1046" y="1544"/>
                </a:lnTo>
                <a:lnTo>
                  <a:pt x="1048" y="1545"/>
                </a:lnTo>
                <a:lnTo>
                  <a:pt x="1051" y="1546"/>
                </a:lnTo>
                <a:lnTo>
                  <a:pt x="1053" y="1547"/>
                </a:lnTo>
                <a:lnTo>
                  <a:pt x="1055" y="1547"/>
                </a:lnTo>
                <a:lnTo>
                  <a:pt x="1058" y="1549"/>
                </a:lnTo>
                <a:lnTo>
                  <a:pt x="1060" y="1550"/>
                </a:lnTo>
                <a:lnTo>
                  <a:pt x="1061" y="1551"/>
                </a:lnTo>
                <a:lnTo>
                  <a:pt x="1062" y="1552"/>
                </a:lnTo>
                <a:lnTo>
                  <a:pt x="1064" y="1553"/>
                </a:lnTo>
                <a:lnTo>
                  <a:pt x="1067" y="1553"/>
                </a:lnTo>
                <a:lnTo>
                  <a:pt x="1069" y="1553"/>
                </a:lnTo>
                <a:lnTo>
                  <a:pt x="1071" y="1553"/>
                </a:lnTo>
                <a:lnTo>
                  <a:pt x="1074" y="1552"/>
                </a:lnTo>
                <a:lnTo>
                  <a:pt x="1080" y="1545"/>
                </a:lnTo>
                <a:lnTo>
                  <a:pt x="1082" y="1544"/>
                </a:lnTo>
                <a:lnTo>
                  <a:pt x="1084" y="1542"/>
                </a:lnTo>
                <a:lnTo>
                  <a:pt x="1086" y="1542"/>
                </a:lnTo>
                <a:lnTo>
                  <a:pt x="1088" y="1542"/>
                </a:lnTo>
                <a:lnTo>
                  <a:pt x="1091" y="1543"/>
                </a:lnTo>
                <a:lnTo>
                  <a:pt x="1094" y="1544"/>
                </a:lnTo>
                <a:lnTo>
                  <a:pt x="1096" y="1545"/>
                </a:lnTo>
                <a:lnTo>
                  <a:pt x="1100" y="1549"/>
                </a:lnTo>
                <a:lnTo>
                  <a:pt x="1101" y="1551"/>
                </a:lnTo>
                <a:lnTo>
                  <a:pt x="1104" y="1553"/>
                </a:lnTo>
                <a:lnTo>
                  <a:pt x="1107" y="1555"/>
                </a:lnTo>
                <a:lnTo>
                  <a:pt x="1110" y="1559"/>
                </a:lnTo>
                <a:lnTo>
                  <a:pt x="1112" y="1560"/>
                </a:lnTo>
                <a:lnTo>
                  <a:pt x="1116" y="1562"/>
                </a:lnTo>
                <a:lnTo>
                  <a:pt x="1123" y="1566"/>
                </a:lnTo>
                <a:lnTo>
                  <a:pt x="1125" y="1566"/>
                </a:lnTo>
                <a:lnTo>
                  <a:pt x="1128" y="1567"/>
                </a:lnTo>
                <a:lnTo>
                  <a:pt x="1130" y="1567"/>
                </a:lnTo>
                <a:lnTo>
                  <a:pt x="1132" y="1567"/>
                </a:lnTo>
                <a:lnTo>
                  <a:pt x="1134" y="1567"/>
                </a:lnTo>
                <a:lnTo>
                  <a:pt x="1136" y="1567"/>
                </a:lnTo>
                <a:lnTo>
                  <a:pt x="1138" y="1566"/>
                </a:lnTo>
                <a:lnTo>
                  <a:pt x="1139" y="1566"/>
                </a:lnTo>
                <a:lnTo>
                  <a:pt x="1140" y="1566"/>
                </a:lnTo>
                <a:lnTo>
                  <a:pt x="1142" y="1561"/>
                </a:lnTo>
                <a:lnTo>
                  <a:pt x="1143" y="1558"/>
                </a:lnTo>
                <a:lnTo>
                  <a:pt x="1143" y="1555"/>
                </a:lnTo>
                <a:lnTo>
                  <a:pt x="1143" y="1553"/>
                </a:lnTo>
                <a:lnTo>
                  <a:pt x="1144" y="1549"/>
                </a:lnTo>
                <a:lnTo>
                  <a:pt x="1143" y="1547"/>
                </a:lnTo>
                <a:lnTo>
                  <a:pt x="1144" y="1544"/>
                </a:lnTo>
                <a:lnTo>
                  <a:pt x="1144" y="1543"/>
                </a:lnTo>
                <a:lnTo>
                  <a:pt x="1148" y="1541"/>
                </a:lnTo>
                <a:lnTo>
                  <a:pt x="1150" y="1541"/>
                </a:lnTo>
                <a:lnTo>
                  <a:pt x="1154" y="1539"/>
                </a:lnTo>
                <a:lnTo>
                  <a:pt x="1157" y="1539"/>
                </a:lnTo>
                <a:lnTo>
                  <a:pt x="1159" y="1539"/>
                </a:lnTo>
                <a:lnTo>
                  <a:pt x="1162" y="1537"/>
                </a:lnTo>
                <a:lnTo>
                  <a:pt x="1163" y="1534"/>
                </a:lnTo>
                <a:lnTo>
                  <a:pt x="1163" y="1530"/>
                </a:lnTo>
                <a:lnTo>
                  <a:pt x="1164" y="1527"/>
                </a:lnTo>
                <a:lnTo>
                  <a:pt x="1165" y="1525"/>
                </a:lnTo>
                <a:lnTo>
                  <a:pt x="1167" y="1523"/>
                </a:lnTo>
                <a:lnTo>
                  <a:pt x="1175" y="1518"/>
                </a:lnTo>
                <a:lnTo>
                  <a:pt x="1179" y="1515"/>
                </a:lnTo>
                <a:lnTo>
                  <a:pt x="1181" y="1512"/>
                </a:lnTo>
                <a:lnTo>
                  <a:pt x="1183" y="1510"/>
                </a:lnTo>
                <a:lnTo>
                  <a:pt x="1187" y="1507"/>
                </a:lnTo>
                <a:lnTo>
                  <a:pt x="1190" y="1507"/>
                </a:lnTo>
                <a:lnTo>
                  <a:pt x="1194" y="1509"/>
                </a:lnTo>
                <a:lnTo>
                  <a:pt x="1196" y="1509"/>
                </a:lnTo>
                <a:lnTo>
                  <a:pt x="1200" y="1509"/>
                </a:lnTo>
                <a:lnTo>
                  <a:pt x="1202" y="1507"/>
                </a:lnTo>
                <a:lnTo>
                  <a:pt x="1202" y="1503"/>
                </a:lnTo>
                <a:lnTo>
                  <a:pt x="1199" y="1501"/>
                </a:lnTo>
                <a:lnTo>
                  <a:pt x="1198" y="1498"/>
                </a:lnTo>
                <a:lnTo>
                  <a:pt x="1198" y="1496"/>
                </a:lnTo>
                <a:lnTo>
                  <a:pt x="1199" y="1494"/>
                </a:lnTo>
                <a:lnTo>
                  <a:pt x="1200" y="1491"/>
                </a:lnTo>
                <a:lnTo>
                  <a:pt x="1204" y="1490"/>
                </a:lnTo>
                <a:lnTo>
                  <a:pt x="1205" y="1489"/>
                </a:lnTo>
                <a:lnTo>
                  <a:pt x="1207" y="1487"/>
                </a:lnTo>
                <a:lnTo>
                  <a:pt x="1210" y="1487"/>
                </a:lnTo>
                <a:lnTo>
                  <a:pt x="1213" y="1487"/>
                </a:lnTo>
                <a:lnTo>
                  <a:pt x="1218" y="1486"/>
                </a:lnTo>
                <a:lnTo>
                  <a:pt x="1218" y="1482"/>
                </a:lnTo>
                <a:lnTo>
                  <a:pt x="1218" y="1479"/>
                </a:lnTo>
                <a:lnTo>
                  <a:pt x="1219" y="1478"/>
                </a:lnTo>
                <a:lnTo>
                  <a:pt x="1220" y="1475"/>
                </a:lnTo>
                <a:lnTo>
                  <a:pt x="1216" y="1472"/>
                </a:lnTo>
                <a:lnTo>
                  <a:pt x="1215" y="1469"/>
                </a:lnTo>
                <a:lnTo>
                  <a:pt x="1219" y="1464"/>
                </a:lnTo>
                <a:lnTo>
                  <a:pt x="1222" y="1462"/>
                </a:lnTo>
                <a:lnTo>
                  <a:pt x="1226" y="1458"/>
                </a:lnTo>
                <a:lnTo>
                  <a:pt x="1227" y="1455"/>
                </a:lnTo>
                <a:lnTo>
                  <a:pt x="1228" y="1451"/>
                </a:lnTo>
                <a:lnTo>
                  <a:pt x="1226" y="1448"/>
                </a:lnTo>
                <a:lnTo>
                  <a:pt x="1224" y="1446"/>
                </a:lnTo>
                <a:lnTo>
                  <a:pt x="1223" y="1445"/>
                </a:lnTo>
                <a:lnTo>
                  <a:pt x="1223" y="1441"/>
                </a:lnTo>
                <a:lnTo>
                  <a:pt x="1223" y="1439"/>
                </a:lnTo>
                <a:lnTo>
                  <a:pt x="1226" y="1435"/>
                </a:lnTo>
                <a:lnTo>
                  <a:pt x="1229" y="1432"/>
                </a:lnTo>
                <a:lnTo>
                  <a:pt x="1230" y="1430"/>
                </a:lnTo>
                <a:lnTo>
                  <a:pt x="1230" y="1429"/>
                </a:lnTo>
                <a:lnTo>
                  <a:pt x="1230" y="1425"/>
                </a:lnTo>
                <a:lnTo>
                  <a:pt x="1228" y="1424"/>
                </a:lnTo>
                <a:lnTo>
                  <a:pt x="1227" y="1424"/>
                </a:lnTo>
                <a:lnTo>
                  <a:pt x="1226" y="1424"/>
                </a:lnTo>
                <a:lnTo>
                  <a:pt x="1222" y="1425"/>
                </a:lnTo>
                <a:lnTo>
                  <a:pt x="1220" y="1427"/>
                </a:lnTo>
                <a:lnTo>
                  <a:pt x="1218" y="1429"/>
                </a:lnTo>
                <a:lnTo>
                  <a:pt x="1214" y="1430"/>
                </a:lnTo>
                <a:lnTo>
                  <a:pt x="1211" y="1427"/>
                </a:lnTo>
                <a:lnTo>
                  <a:pt x="1207" y="1426"/>
                </a:lnTo>
                <a:lnTo>
                  <a:pt x="1204" y="1424"/>
                </a:lnTo>
                <a:lnTo>
                  <a:pt x="1205" y="1419"/>
                </a:lnTo>
                <a:lnTo>
                  <a:pt x="1205" y="1417"/>
                </a:lnTo>
                <a:lnTo>
                  <a:pt x="1204" y="1416"/>
                </a:lnTo>
                <a:lnTo>
                  <a:pt x="1200" y="1416"/>
                </a:lnTo>
                <a:lnTo>
                  <a:pt x="1197" y="1418"/>
                </a:lnTo>
                <a:lnTo>
                  <a:pt x="1196" y="1417"/>
                </a:lnTo>
                <a:lnTo>
                  <a:pt x="1195" y="1416"/>
                </a:lnTo>
                <a:lnTo>
                  <a:pt x="1195" y="1414"/>
                </a:lnTo>
                <a:lnTo>
                  <a:pt x="1194" y="1413"/>
                </a:lnTo>
                <a:lnTo>
                  <a:pt x="1190" y="1414"/>
                </a:lnTo>
                <a:lnTo>
                  <a:pt x="1188" y="1416"/>
                </a:lnTo>
                <a:lnTo>
                  <a:pt x="1187" y="1417"/>
                </a:lnTo>
                <a:lnTo>
                  <a:pt x="1183" y="1417"/>
                </a:lnTo>
                <a:lnTo>
                  <a:pt x="1181" y="1415"/>
                </a:lnTo>
                <a:lnTo>
                  <a:pt x="1180" y="1411"/>
                </a:lnTo>
                <a:lnTo>
                  <a:pt x="1180" y="1408"/>
                </a:lnTo>
                <a:lnTo>
                  <a:pt x="1180" y="1405"/>
                </a:lnTo>
                <a:lnTo>
                  <a:pt x="1180" y="1400"/>
                </a:lnTo>
                <a:lnTo>
                  <a:pt x="1184" y="1367"/>
                </a:lnTo>
                <a:lnTo>
                  <a:pt x="1184" y="1359"/>
                </a:lnTo>
                <a:lnTo>
                  <a:pt x="1186" y="1354"/>
                </a:lnTo>
                <a:lnTo>
                  <a:pt x="1188" y="1351"/>
                </a:lnTo>
                <a:lnTo>
                  <a:pt x="1190" y="1347"/>
                </a:lnTo>
                <a:lnTo>
                  <a:pt x="1190" y="1343"/>
                </a:lnTo>
                <a:lnTo>
                  <a:pt x="1189" y="1341"/>
                </a:lnTo>
                <a:lnTo>
                  <a:pt x="1181" y="1341"/>
                </a:lnTo>
                <a:lnTo>
                  <a:pt x="1174" y="1341"/>
                </a:lnTo>
                <a:lnTo>
                  <a:pt x="1166" y="1341"/>
                </a:lnTo>
                <a:lnTo>
                  <a:pt x="1159" y="1339"/>
                </a:lnTo>
                <a:lnTo>
                  <a:pt x="1154" y="1341"/>
                </a:lnTo>
                <a:lnTo>
                  <a:pt x="1147" y="1343"/>
                </a:lnTo>
                <a:lnTo>
                  <a:pt x="1143" y="1343"/>
                </a:lnTo>
                <a:lnTo>
                  <a:pt x="1136" y="1343"/>
                </a:lnTo>
                <a:lnTo>
                  <a:pt x="1132" y="1342"/>
                </a:lnTo>
                <a:lnTo>
                  <a:pt x="1128" y="1338"/>
                </a:lnTo>
                <a:lnTo>
                  <a:pt x="1127" y="1336"/>
                </a:lnTo>
                <a:lnTo>
                  <a:pt x="1127" y="1333"/>
                </a:lnTo>
                <a:lnTo>
                  <a:pt x="1125" y="1327"/>
                </a:lnTo>
                <a:lnTo>
                  <a:pt x="1123" y="1322"/>
                </a:lnTo>
                <a:lnTo>
                  <a:pt x="1119" y="1320"/>
                </a:lnTo>
                <a:lnTo>
                  <a:pt x="1114" y="1321"/>
                </a:lnTo>
                <a:lnTo>
                  <a:pt x="1109" y="1322"/>
                </a:lnTo>
                <a:lnTo>
                  <a:pt x="1104" y="1323"/>
                </a:lnTo>
                <a:lnTo>
                  <a:pt x="1101" y="1323"/>
                </a:lnTo>
                <a:lnTo>
                  <a:pt x="1096" y="1321"/>
                </a:lnTo>
                <a:lnTo>
                  <a:pt x="1095" y="1318"/>
                </a:lnTo>
                <a:lnTo>
                  <a:pt x="1095" y="1314"/>
                </a:lnTo>
                <a:lnTo>
                  <a:pt x="1096" y="1310"/>
                </a:lnTo>
                <a:lnTo>
                  <a:pt x="1100" y="1310"/>
                </a:lnTo>
                <a:lnTo>
                  <a:pt x="1103" y="1310"/>
                </a:lnTo>
                <a:lnTo>
                  <a:pt x="1107" y="1306"/>
                </a:lnTo>
                <a:lnTo>
                  <a:pt x="1104" y="1302"/>
                </a:lnTo>
                <a:lnTo>
                  <a:pt x="1103" y="1302"/>
                </a:lnTo>
                <a:lnTo>
                  <a:pt x="1100" y="1301"/>
                </a:lnTo>
                <a:lnTo>
                  <a:pt x="1099" y="1296"/>
                </a:lnTo>
                <a:lnTo>
                  <a:pt x="1094" y="1295"/>
                </a:lnTo>
                <a:lnTo>
                  <a:pt x="1090" y="1296"/>
                </a:lnTo>
                <a:lnTo>
                  <a:pt x="1085" y="1294"/>
                </a:lnTo>
                <a:lnTo>
                  <a:pt x="1084" y="1290"/>
                </a:lnTo>
                <a:lnTo>
                  <a:pt x="1086" y="1287"/>
                </a:lnTo>
                <a:lnTo>
                  <a:pt x="1091" y="1287"/>
                </a:lnTo>
                <a:lnTo>
                  <a:pt x="1096" y="1288"/>
                </a:lnTo>
                <a:lnTo>
                  <a:pt x="1100" y="1290"/>
                </a:lnTo>
                <a:lnTo>
                  <a:pt x="1103" y="1291"/>
                </a:lnTo>
                <a:lnTo>
                  <a:pt x="1104" y="1291"/>
                </a:lnTo>
                <a:lnTo>
                  <a:pt x="1108" y="1290"/>
                </a:lnTo>
                <a:lnTo>
                  <a:pt x="1110" y="1287"/>
                </a:lnTo>
                <a:lnTo>
                  <a:pt x="1111" y="1275"/>
                </a:lnTo>
                <a:lnTo>
                  <a:pt x="1109" y="1269"/>
                </a:lnTo>
                <a:lnTo>
                  <a:pt x="1106" y="1266"/>
                </a:lnTo>
                <a:lnTo>
                  <a:pt x="1102" y="1264"/>
                </a:lnTo>
                <a:lnTo>
                  <a:pt x="1099" y="1263"/>
                </a:lnTo>
                <a:lnTo>
                  <a:pt x="1095" y="1262"/>
                </a:lnTo>
                <a:lnTo>
                  <a:pt x="1092" y="1264"/>
                </a:lnTo>
                <a:lnTo>
                  <a:pt x="1088" y="1266"/>
                </a:lnTo>
                <a:lnTo>
                  <a:pt x="1087" y="1269"/>
                </a:lnTo>
                <a:lnTo>
                  <a:pt x="1084" y="1266"/>
                </a:lnTo>
                <a:lnTo>
                  <a:pt x="1082" y="1265"/>
                </a:lnTo>
                <a:lnTo>
                  <a:pt x="1078" y="1264"/>
                </a:lnTo>
                <a:lnTo>
                  <a:pt x="1076" y="1264"/>
                </a:lnTo>
                <a:lnTo>
                  <a:pt x="1064" y="1270"/>
                </a:lnTo>
                <a:lnTo>
                  <a:pt x="1062" y="1271"/>
                </a:lnTo>
                <a:lnTo>
                  <a:pt x="1058" y="1270"/>
                </a:lnTo>
                <a:lnTo>
                  <a:pt x="1056" y="1269"/>
                </a:lnTo>
                <a:lnTo>
                  <a:pt x="1056" y="1266"/>
                </a:lnTo>
                <a:lnTo>
                  <a:pt x="1059" y="1261"/>
                </a:lnTo>
                <a:lnTo>
                  <a:pt x="1062" y="1257"/>
                </a:lnTo>
                <a:lnTo>
                  <a:pt x="1066" y="1254"/>
                </a:lnTo>
                <a:lnTo>
                  <a:pt x="1067" y="1249"/>
                </a:lnTo>
                <a:lnTo>
                  <a:pt x="1067" y="1247"/>
                </a:lnTo>
                <a:lnTo>
                  <a:pt x="1064" y="1243"/>
                </a:lnTo>
                <a:lnTo>
                  <a:pt x="1062" y="1241"/>
                </a:lnTo>
                <a:lnTo>
                  <a:pt x="1059" y="1240"/>
                </a:lnTo>
                <a:lnTo>
                  <a:pt x="1055" y="1246"/>
                </a:lnTo>
                <a:lnTo>
                  <a:pt x="1055" y="1249"/>
                </a:lnTo>
                <a:lnTo>
                  <a:pt x="1053" y="1251"/>
                </a:lnTo>
                <a:lnTo>
                  <a:pt x="1051" y="1253"/>
                </a:lnTo>
                <a:lnTo>
                  <a:pt x="1047" y="1253"/>
                </a:lnTo>
                <a:lnTo>
                  <a:pt x="1045" y="1251"/>
                </a:lnTo>
                <a:lnTo>
                  <a:pt x="1043" y="1249"/>
                </a:lnTo>
                <a:lnTo>
                  <a:pt x="1038" y="1247"/>
                </a:lnTo>
                <a:lnTo>
                  <a:pt x="1037" y="1245"/>
                </a:lnTo>
                <a:lnTo>
                  <a:pt x="1035" y="1242"/>
                </a:lnTo>
                <a:lnTo>
                  <a:pt x="1031" y="1241"/>
                </a:lnTo>
                <a:lnTo>
                  <a:pt x="1028" y="1240"/>
                </a:lnTo>
                <a:lnTo>
                  <a:pt x="1022" y="1240"/>
                </a:lnTo>
                <a:lnTo>
                  <a:pt x="1019" y="1243"/>
                </a:lnTo>
                <a:lnTo>
                  <a:pt x="1018" y="1245"/>
                </a:lnTo>
                <a:lnTo>
                  <a:pt x="1018" y="1249"/>
                </a:lnTo>
                <a:lnTo>
                  <a:pt x="1019" y="1254"/>
                </a:lnTo>
                <a:lnTo>
                  <a:pt x="1020" y="1256"/>
                </a:lnTo>
                <a:lnTo>
                  <a:pt x="1020" y="1261"/>
                </a:lnTo>
                <a:lnTo>
                  <a:pt x="1020" y="1262"/>
                </a:lnTo>
                <a:lnTo>
                  <a:pt x="1014" y="1270"/>
                </a:lnTo>
                <a:lnTo>
                  <a:pt x="1011" y="1271"/>
                </a:lnTo>
                <a:lnTo>
                  <a:pt x="1007" y="1271"/>
                </a:lnTo>
                <a:lnTo>
                  <a:pt x="1003" y="1273"/>
                </a:lnTo>
                <a:lnTo>
                  <a:pt x="1002" y="1274"/>
                </a:lnTo>
                <a:lnTo>
                  <a:pt x="999" y="1275"/>
                </a:lnTo>
                <a:lnTo>
                  <a:pt x="998" y="1278"/>
                </a:lnTo>
                <a:lnTo>
                  <a:pt x="997" y="1279"/>
                </a:lnTo>
                <a:lnTo>
                  <a:pt x="996" y="1281"/>
                </a:lnTo>
                <a:lnTo>
                  <a:pt x="995" y="1283"/>
                </a:lnTo>
                <a:lnTo>
                  <a:pt x="992" y="1288"/>
                </a:lnTo>
                <a:lnTo>
                  <a:pt x="991" y="1291"/>
                </a:lnTo>
                <a:lnTo>
                  <a:pt x="990" y="1295"/>
                </a:lnTo>
                <a:lnTo>
                  <a:pt x="989" y="1296"/>
                </a:lnTo>
                <a:lnTo>
                  <a:pt x="988" y="1297"/>
                </a:lnTo>
                <a:lnTo>
                  <a:pt x="986" y="1298"/>
                </a:lnTo>
                <a:lnTo>
                  <a:pt x="983" y="1298"/>
                </a:lnTo>
                <a:lnTo>
                  <a:pt x="981" y="1297"/>
                </a:lnTo>
                <a:lnTo>
                  <a:pt x="979" y="1295"/>
                </a:lnTo>
                <a:lnTo>
                  <a:pt x="978" y="1293"/>
                </a:lnTo>
                <a:lnTo>
                  <a:pt x="975" y="1288"/>
                </a:lnTo>
                <a:lnTo>
                  <a:pt x="974" y="1287"/>
                </a:lnTo>
                <a:lnTo>
                  <a:pt x="971" y="1288"/>
                </a:lnTo>
                <a:lnTo>
                  <a:pt x="970" y="1289"/>
                </a:lnTo>
                <a:lnTo>
                  <a:pt x="966" y="1290"/>
                </a:lnTo>
                <a:lnTo>
                  <a:pt x="963" y="1293"/>
                </a:lnTo>
                <a:lnTo>
                  <a:pt x="962" y="1295"/>
                </a:lnTo>
                <a:lnTo>
                  <a:pt x="960" y="1297"/>
                </a:lnTo>
                <a:lnTo>
                  <a:pt x="959" y="1298"/>
                </a:lnTo>
                <a:lnTo>
                  <a:pt x="956" y="1298"/>
                </a:lnTo>
                <a:lnTo>
                  <a:pt x="954" y="1297"/>
                </a:lnTo>
                <a:lnTo>
                  <a:pt x="951" y="1296"/>
                </a:lnTo>
                <a:lnTo>
                  <a:pt x="949" y="1294"/>
                </a:lnTo>
                <a:lnTo>
                  <a:pt x="947" y="1291"/>
                </a:lnTo>
                <a:lnTo>
                  <a:pt x="940" y="1293"/>
                </a:lnTo>
                <a:lnTo>
                  <a:pt x="935" y="1298"/>
                </a:lnTo>
                <a:lnTo>
                  <a:pt x="932" y="1302"/>
                </a:lnTo>
                <a:lnTo>
                  <a:pt x="931" y="1305"/>
                </a:lnTo>
                <a:lnTo>
                  <a:pt x="930" y="1309"/>
                </a:lnTo>
                <a:lnTo>
                  <a:pt x="928" y="1310"/>
                </a:lnTo>
                <a:lnTo>
                  <a:pt x="925" y="1311"/>
                </a:lnTo>
                <a:lnTo>
                  <a:pt x="923" y="1311"/>
                </a:lnTo>
                <a:lnTo>
                  <a:pt x="919" y="1309"/>
                </a:lnTo>
                <a:lnTo>
                  <a:pt x="917" y="1305"/>
                </a:lnTo>
                <a:lnTo>
                  <a:pt x="916" y="1298"/>
                </a:lnTo>
                <a:lnTo>
                  <a:pt x="915" y="1296"/>
                </a:lnTo>
                <a:lnTo>
                  <a:pt x="915" y="1290"/>
                </a:lnTo>
                <a:lnTo>
                  <a:pt x="914" y="1289"/>
                </a:lnTo>
                <a:lnTo>
                  <a:pt x="916" y="1287"/>
                </a:lnTo>
                <a:lnTo>
                  <a:pt x="920" y="1286"/>
                </a:lnTo>
                <a:lnTo>
                  <a:pt x="919" y="1282"/>
                </a:lnTo>
                <a:lnTo>
                  <a:pt x="917" y="1282"/>
                </a:lnTo>
                <a:lnTo>
                  <a:pt x="915" y="1280"/>
                </a:lnTo>
                <a:lnTo>
                  <a:pt x="916" y="1278"/>
                </a:lnTo>
                <a:lnTo>
                  <a:pt x="915" y="1275"/>
                </a:lnTo>
                <a:lnTo>
                  <a:pt x="914" y="1272"/>
                </a:lnTo>
                <a:lnTo>
                  <a:pt x="911" y="1270"/>
                </a:lnTo>
                <a:lnTo>
                  <a:pt x="907" y="1270"/>
                </a:lnTo>
                <a:lnTo>
                  <a:pt x="904" y="1270"/>
                </a:lnTo>
                <a:lnTo>
                  <a:pt x="901" y="1272"/>
                </a:lnTo>
                <a:lnTo>
                  <a:pt x="900" y="1272"/>
                </a:lnTo>
                <a:lnTo>
                  <a:pt x="899" y="1271"/>
                </a:lnTo>
                <a:lnTo>
                  <a:pt x="898" y="1271"/>
                </a:lnTo>
                <a:lnTo>
                  <a:pt x="894" y="1272"/>
                </a:lnTo>
                <a:lnTo>
                  <a:pt x="893" y="1272"/>
                </a:lnTo>
                <a:lnTo>
                  <a:pt x="892" y="1271"/>
                </a:lnTo>
                <a:lnTo>
                  <a:pt x="891" y="1271"/>
                </a:lnTo>
                <a:lnTo>
                  <a:pt x="891" y="1270"/>
                </a:lnTo>
                <a:lnTo>
                  <a:pt x="891" y="1269"/>
                </a:lnTo>
                <a:lnTo>
                  <a:pt x="890" y="1267"/>
                </a:lnTo>
                <a:lnTo>
                  <a:pt x="887" y="1266"/>
                </a:lnTo>
                <a:lnTo>
                  <a:pt x="886" y="1266"/>
                </a:lnTo>
                <a:lnTo>
                  <a:pt x="884" y="1266"/>
                </a:lnTo>
                <a:lnTo>
                  <a:pt x="883" y="1266"/>
                </a:lnTo>
                <a:lnTo>
                  <a:pt x="880" y="1266"/>
                </a:lnTo>
                <a:lnTo>
                  <a:pt x="879" y="1267"/>
                </a:lnTo>
                <a:lnTo>
                  <a:pt x="878" y="1267"/>
                </a:lnTo>
                <a:lnTo>
                  <a:pt x="877" y="1267"/>
                </a:lnTo>
                <a:lnTo>
                  <a:pt x="875" y="1267"/>
                </a:lnTo>
                <a:lnTo>
                  <a:pt x="871" y="1267"/>
                </a:lnTo>
                <a:lnTo>
                  <a:pt x="870" y="1267"/>
                </a:lnTo>
                <a:lnTo>
                  <a:pt x="869" y="1267"/>
                </a:lnTo>
                <a:lnTo>
                  <a:pt x="867" y="1267"/>
                </a:lnTo>
                <a:lnTo>
                  <a:pt x="866" y="1267"/>
                </a:lnTo>
                <a:lnTo>
                  <a:pt x="864" y="1267"/>
                </a:lnTo>
                <a:lnTo>
                  <a:pt x="862" y="1266"/>
                </a:lnTo>
                <a:lnTo>
                  <a:pt x="860" y="1264"/>
                </a:lnTo>
                <a:lnTo>
                  <a:pt x="859" y="1263"/>
                </a:lnTo>
                <a:lnTo>
                  <a:pt x="858" y="1262"/>
                </a:lnTo>
                <a:lnTo>
                  <a:pt x="855" y="1259"/>
                </a:lnTo>
                <a:lnTo>
                  <a:pt x="855" y="1258"/>
                </a:lnTo>
                <a:lnTo>
                  <a:pt x="853" y="1257"/>
                </a:lnTo>
                <a:lnTo>
                  <a:pt x="852" y="1256"/>
                </a:lnTo>
                <a:lnTo>
                  <a:pt x="850" y="1255"/>
                </a:lnTo>
                <a:lnTo>
                  <a:pt x="848" y="1255"/>
                </a:lnTo>
                <a:lnTo>
                  <a:pt x="847" y="1256"/>
                </a:lnTo>
                <a:lnTo>
                  <a:pt x="846" y="1257"/>
                </a:lnTo>
                <a:lnTo>
                  <a:pt x="845" y="1258"/>
                </a:lnTo>
                <a:lnTo>
                  <a:pt x="845" y="1262"/>
                </a:lnTo>
                <a:lnTo>
                  <a:pt x="845" y="1263"/>
                </a:lnTo>
                <a:lnTo>
                  <a:pt x="845" y="1264"/>
                </a:lnTo>
                <a:lnTo>
                  <a:pt x="844" y="1266"/>
                </a:lnTo>
                <a:lnTo>
                  <a:pt x="844" y="1269"/>
                </a:lnTo>
                <a:lnTo>
                  <a:pt x="844" y="1270"/>
                </a:lnTo>
                <a:lnTo>
                  <a:pt x="845" y="1273"/>
                </a:lnTo>
                <a:lnTo>
                  <a:pt x="846" y="1274"/>
                </a:lnTo>
                <a:lnTo>
                  <a:pt x="846" y="1275"/>
                </a:lnTo>
                <a:lnTo>
                  <a:pt x="848" y="1277"/>
                </a:lnTo>
                <a:lnTo>
                  <a:pt x="850" y="1278"/>
                </a:lnTo>
                <a:lnTo>
                  <a:pt x="851" y="1278"/>
                </a:lnTo>
                <a:lnTo>
                  <a:pt x="854" y="1278"/>
                </a:lnTo>
                <a:lnTo>
                  <a:pt x="855" y="1278"/>
                </a:lnTo>
                <a:lnTo>
                  <a:pt x="858" y="1279"/>
                </a:lnTo>
                <a:lnTo>
                  <a:pt x="859" y="1279"/>
                </a:lnTo>
                <a:lnTo>
                  <a:pt x="859" y="1280"/>
                </a:lnTo>
                <a:lnTo>
                  <a:pt x="859" y="1281"/>
                </a:lnTo>
                <a:lnTo>
                  <a:pt x="859" y="1282"/>
                </a:lnTo>
                <a:lnTo>
                  <a:pt x="859" y="1283"/>
                </a:lnTo>
                <a:lnTo>
                  <a:pt x="856" y="1286"/>
                </a:lnTo>
                <a:lnTo>
                  <a:pt x="855" y="1286"/>
                </a:lnTo>
                <a:lnTo>
                  <a:pt x="853" y="1287"/>
                </a:lnTo>
                <a:lnTo>
                  <a:pt x="850" y="1288"/>
                </a:lnTo>
                <a:lnTo>
                  <a:pt x="848" y="1288"/>
                </a:lnTo>
                <a:lnTo>
                  <a:pt x="846" y="1289"/>
                </a:lnTo>
                <a:lnTo>
                  <a:pt x="844" y="1289"/>
                </a:lnTo>
                <a:lnTo>
                  <a:pt x="842" y="1290"/>
                </a:lnTo>
                <a:lnTo>
                  <a:pt x="840" y="1290"/>
                </a:lnTo>
                <a:lnTo>
                  <a:pt x="838" y="1289"/>
                </a:lnTo>
                <a:lnTo>
                  <a:pt x="836" y="1289"/>
                </a:lnTo>
                <a:lnTo>
                  <a:pt x="835" y="1290"/>
                </a:lnTo>
                <a:lnTo>
                  <a:pt x="832" y="1291"/>
                </a:lnTo>
                <a:lnTo>
                  <a:pt x="831" y="1293"/>
                </a:lnTo>
                <a:lnTo>
                  <a:pt x="830" y="1294"/>
                </a:lnTo>
                <a:lnTo>
                  <a:pt x="829" y="1296"/>
                </a:lnTo>
                <a:lnTo>
                  <a:pt x="827" y="1296"/>
                </a:lnTo>
                <a:lnTo>
                  <a:pt x="826" y="1296"/>
                </a:lnTo>
                <a:lnTo>
                  <a:pt x="824" y="1295"/>
                </a:lnTo>
                <a:lnTo>
                  <a:pt x="823" y="1295"/>
                </a:lnTo>
                <a:lnTo>
                  <a:pt x="822" y="1294"/>
                </a:lnTo>
                <a:lnTo>
                  <a:pt x="820" y="1293"/>
                </a:lnTo>
                <a:lnTo>
                  <a:pt x="819" y="1293"/>
                </a:lnTo>
                <a:lnTo>
                  <a:pt x="819" y="1291"/>
                </a:lnTo>
                <a:lnTo>
                  <a:pt x="818" y="1290"/>
                </a:lnTo>
                <a:lnTo>
                  <a:pt x="818" y="1288"/>
                </a:lnTo>
                <a:lnTo>
                  <a:pt x="816" y="1288"/>
                </a:lnTo>
                <a:lnTo>
                  <a:pt x="814" y="1288"/>
                </a:lnTo>
                <a:lnTo>
                  <a:pt x="813" y="1288"/>
                </a:lnTo>
                <a:lnTo>
                  <a:pt x="811" y="1290"/>
                </a:lnTo>
                <a:lnTo>
                  <a:pt x="810" y="1291"/>
                </a:lnTo>
                <a:lnTo>
                  <a:pt x="808" y="1293"/>
                </a:lnTo>
                <a:lnTo>
                  <a:pt x="806" y="1294"/>
                </a:lnTo>
                <a:lnTo>
                  <a:pt x="805" y="1295"/>
                </a:lnTo>
                <a:lnTo>
                  <a:pt x="804" y="1296"/>
                </a:lnTo>
                <a:lnTo>
                  <a:pt x="802" y="1296"/>
                </a:lnTo>
                <a:lnTo>
                  <a:pt x="800" y="1295"/>
                </a:lnTo>
                <a:lnTo>
                  <a:pt x="799" y="1295"/>
                </a:lnTo>
                <a:lnTo>
                  <a:pt x="797" y="1293"/>
                </a:lnTo>
                <a:lnTo>
                  <a:pt x="797" y="1291"/>
                </a:lnTo>
                <a:lnTo>
                  <a:pt x="796" y="1289"/>
                </a:lnTo>
                <a:lnTo>
                  <a:pt x="796" y="1288"/>
                </a:lnTo>
                <a:lnTo>
                  <a:pt x="796" y="1286"/>
                </a:lnTo>
                <a:lnTo>
                  <a:pt x="796" y="1283"/>
                </a:lnTo>
                <a:lnTo>
                  <a:pt x="797" y="1281"/>
                </a:lnTo>
                <a:lnTo>
                  <a:pt x="798" y="1279"/>
                </a:lnTo>
                <a:lnTo>
                  <a:pt x="798" y="1277"/>
                </a:lnTo>
                <a:lnTo>
                  <a:pt x="798" y="1274"/>
                </a:lnTo>
                <a:lnTo>
                  <a:pt x="799" y="1271"/>
                </a:lnTo>
                <a:lnTo>
                  <a:pt x="799" y="1269"/>
                </a:lnTo>
                <a:lnTo>
                  <a:pt x="799" y="1266"/>
                </a:lnTo>
                <a:lnTo>
                  <a:pt x="800" y="1264"/>
                </a:lnTo>
                <a:lnTo>
                  <a:pt x="802" y="1262"/>
                </a:lnTo>
                <a:lnTo>
                  <a:pt x="803" y="1261"/>
                </a:lnTo>
                <a:lnTo>
                  <a:pt x="805" y="1261"/>
                </a:lnTo>
                <a:lnTo>
                  <a:pt x="806" y="1259"/>
                </a:lnTo>
                <a:lnTo>
                  <a:pt x="810" y="1257"/>
                </a:lnTo>
                <a:lnTo>
                  <a:pt x="811" y="1256"/>
                </a:lnTo>
                <a:lnTo>
                  <a:pt x="811" y="1255"/>
                </a:lnTo>
                <a:lnTo>
                  <a:pt x="812" y="1251"/>
                </a:lnTo>
                <a:lnTo>
                  <a:pt x="813" y="1249"/>
                </a:lnTo>
                <a:lnTo>
                  <a:pt x="813" y="1248"/>
                </a:lnTo>
                <a:lnTo>
                  <a:pt x="813" y="1246"/>
                </a:lnTo>
                <a:lnTo>
                  <a:pt x="812" y="1243"/>
                </a:lnTo>
                <a:lnTo>
                  <a:pt x="811" y="1241"/>
                </a:lnTo>
                <a:lnTo>
                  <a:pt x="811" y="1239"/>
                </a:lnTo>
                <a:lnTo>
                  <a:pt x="808" y="1237"/>
                </a:lnTo>
                <a:lnTo>
                  <a:pt x="807" y="1235"/>
                </a:lnTo>
                <a:lnTo>
                  <a:pt x="805" y="1233"/>
                </a:lnTo>
                <a:lnTo>
                  <a:pt x="804" y="1231"/>
                </a:lnTo>
                <a:lnTo>
                  <a:pt x="802" y="1227"/>
                </a:lnTo>
                <a:lnTo>
                  <a:pt x="799" y="1226"/>
                </a:lnTo>
                <a:lnTo>
                  <a:pt x="797" y="1224"/>
                </a:lnTo>
                <a:lnTo>
                  <a:pt x="790" y="1215"/>
                </a:lnTo>
                <a:lnTo>
                  <a:pt x="790" y="1211"/>
                </a:lnTo>
                <a:lnTo>
                  <a:pt x="791" y="1209"/>
                </a:lnTo>
                <a:lnTo>
                  <a:pt x="791" y="1207"/>
                </a:lnTo>
                <a:lnTo>
                  <a:pt x="791" y="1206"/>
                </a:lnTo>
                <a:lnTo>
                  <a:pt x="791" y="1203"/>
                </a:lnTo>
                <a:lnTo>
                  <a:pt x="790" y="1202"/>
                </a:lnTo>
                <a:lnTo>
                  <a:pt x="788" y="1201"/>
                </a:lnTo>
                <a:lnTo>
                  <a:pt x="787" y="1200"/>
                </a:lnTo>
                <a:lnTo>
                  <a:pt x="784" y="1199"/>
                </a:lnTo>
                <a:lnTo>
                  <a:pt x="783" y="1198"/>
                </a:lnTo>
                <a:lnTo>
                  <a:pt x="781" y="1197"/>
                </a:lnTo>
                <a:lnTo>
                  <a:pt x="779" y="1194"/>
                </a:lnTo>
                <a:lnTo>
                  <a:pt x="776" y="1193"/>
                </a:lnTo>
                <a:lnTo>
                  <a:pt x="776" y="1191"/>
                </a:lnTo>
                <a:lnTo>
                  <a:pt x="776" y="1190"/>
                </a:lnTo>
                <a:lnTo>
                  <a:pt x="776" y="1187"/>
                </a:lnTo>
                <a:lnTo>
                  <a:pt x="778" y="1185"/>
                </a:lnTo>
                <a:lnTo>
                  <a:pt x="779" y="1182"/>
                </a:lnTo>
                <a:lnTo>
                  <a:pt x="780" y="1181"/>
                </a:lnTo>
                <a:lnTo>
                  <a:pt x="781" y="1179"/>
                </a:lnTo>
                <a:lnTo>
                  <a:pt x="784" y="1178"/>
                </a:lnTo>
                <a:lnTo>
                  <a:pt x="787" y="1179"/>
                </a:lnTo>
                <a:lnTo>
                  <a:pt x="789" y="1178"/>
                </a:lnTo>
                <a:lnTo>
                  <a:pt x="794" y="1178"/>
                </a:lnTo>
                <a:lnTo>
                  <a:pt x="795" y="1178"/>
                </a:lnTo>
                <a:lnTo>
                  <a:pt x="797" y="1178"/>
                </a:lnTo>
                <a:lnTo>
                  <a:pt x="800" y="1178"/>
                </a:lnTo>
                <a:lnTo>
                  <a:pt x="802" y="1178"/>
                </a:lnTo>
                <a:lnTo>
                  <a:pt x="804" y="1178"/>
                </a:lnTo>
                <a:lnTo>
                  <a:pt x="806" y="1179"/>
                </a:lnTo>
                <a:lnTo>
                  <a:pt x="807" y="1181"/>
                </a:lnTo>
                <a:lnTo>
                  <a:pt x="808" y="1183"/>
                </a:lnTo>
                <a:lnTo>
                  <a:pt x="808" y="1184"/>
                </a:lnTo>
                <a:lnTo>
                  <a:pt x="808" y="1185"/>
                </a:lnTo>
                <a:lnTo>
                  <a:pt x="808" y="1186"/>
                </a:lnTo>
                <a:lnTo>
                  <a:pt x="811" y="1187"/>
                </a:lnTo>
                <a:lnTo>
                  <a:pt x="811" y="1189"/>
                </a:lnTo>
                <a:lnTo>
                  <a:pt x="811" y="1190"/>
                </a:lnTo>
                <a:lnTo>
                  <a:pt x="812" y="1193"/>
                </a:lnTo>
                <a:lnTo>
                  <a:pt x="812" y="1194"/>
                </a:lnTo>
                <a:lnTo>
                  <a:pt x="812" y="1195"/>
                </a:lnTo>
                <a:lnTo>
                  <a:pt x="812" y="1200"/>
                </a:lnTo>
                <a:lnTo>
                  <a:pt x="811" y="1202"/>
                </a:lnTo>
                <a:lnTo>
                  <a:pt x="811" y="1205"/>
                </a:lnTo>
                <a:lnTo>
                  <a:pt x="810" y="1205"/>
                </a:lnTo>
                <a:lnTo>
                  <a:pt x="811" y="1207"/>
                </a:lnTo>
                <a:lnTo>
                  <a:pt x="811" y="1208"/>
                </a:lnTo>
                <a:lnTo>
                  <a:pt x="813" y="1210"/>
                </a:lnTo>
                <a:lnTo>
                  <a:pt x="814" y="1211"/>
                </a:lnTo>
                <a:lnTo>
                  <a:pt x="816" y="1213"/>
                </a:lnTo>
                <a:lnTo>
                  <a:pt x="819" y="1214"/>
                </a:lnTo>
                <a:lnTo>
                  <a:pt x="821" y="1214"/>
                </a:lnTo>
                <a:lnTo>
                  <a:pt x="823" y="1216"/>
                </a:lnTo>
                <a:lnTo>
                  <a:pt x="827" y="1217"/>
                </a:lnTo>
                <a:lnTo>
                  <a:pt x="828" y="1218"/>
                </a:lnTo>
                <a:lnTo>
                  <a:pt x="831" y="1222"/>
                </a:lnTo>
                <a:lnTo>
                  <a:pt x="834" y="1222"/>
                </a:lnTo>
                <a:lnTo>
                  <a:pt x="836" y="1223"/>
                </a:lnTo>
                <a:lnTo>
                  <a:pt x="838" y="1224"/>
                </a:lnTo>
                <a:lnTo>
                  <a:pt x="840" y="1225"/>
                </a:lnTo>
                <a:lnTo>
                  <a:pt x="843" y="1226"/>
                </a:lnTo>
                <a:lnTo>
                  <a:pt x="845" y="1225"/>
                </a:lnTo>
                <a:lnTo>
                  <a:pt x="848" y="1225"/>
                </a:lnTo>
                <a:lnTo>
                  <a:pt x="850" y="1225"/>
                </a:lnTo>
                <a:lnTo>
                  <a:pt x="852" y="1224"/>
                </a:lnTo>
                <a:lnTo>
                  <a:pt x="854" y="1224"/>
                </a:lnTo>
                <a:lnTo>
                  <a:pt x="856" y="1223"/>
                </a:lnTo>
                <a:lnTo>
                  <a:pt x="859" y="1223"/>
                </a:lnTo>
                <a:lnTo>
                  <a:pt x="861" y="1223"/>
                </a:lnTo>
                <a:lnTo>
                  <a:pt x="862" y="1223"/>
                </a:lnTo>
                <a:lnTo>
                  <a:pt x="864" y="1223"/>
                </a:lnTo>
                <a:lnTo>
                  <a:pt x="868" y="1223"/>
                </a:lnTo>
                <a:lnTo>
                  <a:pt x="870" y="1224"/>
                </a:lnTo>
                <a:lnTo>
                  <a:pt x="871" y="1224"/>
                </a:lnTo>
                <a:lnTo>
                  <a:pt x="875" y="1222"/>
                </a:lnTo>
                <a:lnTo>
                  <a:pt x="876" y="1221"/>
                </a:lnTo>
                <a:lnTo>
                  <a:pt x="877" y="1219"/>
                </a:lnTo>
                <a:lnTo>
                  <a:pt x="879" y="1219"/>
                </a:lnTo>
                <a:lnTo>
                  <a:pt x="880" y="1218"/>
                </a:lnTo>
                <a:lnTo>
                  <a:pt x="883" y="1218"/>
                </a:lnTo>
                <a:lnTo>
                  <a:pt x="884" y="1217"/>
                </a:lnTo>
                <a:lnTo>
                  <a:pt x="886" y="1218"/>
                </a:lnTo>
                <a:lnTo>
                  <a:pt x="887" y="1218"/>
                </a:lnTo>
                <a:lnTo>
                  <a:pt x="890" y="1219"/>
                </a:lnTo>
                <a:lnTo>
                  <a:pt x="891" y="1221"/>
                </a:lnTo>
                <a:lnTo>
                  <a:pt x="892" y="1222"/>
                </a:lnTo>
                <a:lnTo>
                  <a:pt x="892" y="1223"/>
                </a:lnTo>
                <a:lnTo>
                  <a:pt x="892" y="1224"/>
                </a:lnTo>
                <a:lnTo>
                  <a:pt x="893" y="1226"/>
                </a:lnTo>
                <a:lnTo>
                  <a:pt x="894" y="1229"/>
                </a:lnTo>
                <a:lnTo>
                  <a:pt x="894" y="1231"/>
                </a:lnTo>
                <a:lnTo>
                  <a:pt x="895" y="1232"/>
                </a:lnTo>
                <a:lnTo>
                  <a:pt x="895" y="1235"/>
                </a:lnTo>
                <a:lnTo>
                  <a:pt x="895" y="1237"/>
                </a:lnTo>
                <a:lnTo>
                  <a:pt x="895" y="1238"/>
                </a:lnTo>
                <a:lnTo>
                  <a:pt x="896" y="1240"/>
                </a:lnTo>
                <a:lnTo>
                  <a:pt x="896" y="1241"/>
                </a:lnTo>
                <a:lnTo>
                  <a:pt x="898" y="1242"/>
                </a:lnTo>
                <a:lnTo>
                  <a:pt x="899" y="1245"/>
                </a:lnTo>
                <a:lnTo>
                  <a:pt x="900" y="1246"/>
                </a:lnTo>
                <a:lnTo>
                  <a:pt x="900" y="1248"/>
                </a:lnTo>
                <a:lnTo>
                  <a:pt x="901" y="1253"/>
                </a:lnTo>
                <a:lnTo>
                  <a:pt x="903" y="1256"/>
                </a:lnTo>
                <a:lnTo>
                  <a:pt x="907" y="1259"/>
                </a:lnTo>
                <a:lnTo>
                  <a:pt x="910" y="1259"/>
                </a:lnTo>
                <a:lnTo>
                  <a:pt x="916" y="1259"/>
                </a:lnTo>
                <a:lnTo>
                  <a:pt x="918" y="1258"/>
                </a:lnTo>
                <a:lnTo>
                  <a:pt x="919" y="1254"/>
                </a:lnTo>
                <a:lnTo>
                  <a:pt x="919" y="1250"/>
                </a:lnTo>
                <a:lnTo>
                  <a:pt x="916" y="1248"/>
                </a:lnTo>
                <a:lnTo>
                  <a:pt x="916" y="1245"/>
                </a:lnTo>
                <a:lnTo>
                  <a:pt x="917" y="1242"/>
                </a:lnTo>
                <a:lnTo>
                  <a:pt x="917" y="1239"/>
                </a:lnTo>
                <a:lnTo>
                  <a:pt x="915" y="1234"/>
                </a:lnTo>
                <a:lnTo>
                  <a:pt x="911" y="1232"/>
                </a:lnTo>
                <a:lnTo>
                  <a:pt x="906" y="1231"/>
                </a:lnTo>
                <a:lnTo>
                  <a:pt x="901" y="1229"/>
                </a:lnTo>
                <a:lnTo>
                  <a:pt x="898" y="1227"/>
                </a:lnTo>
                <a:lnTo>
                  <a:pt x="895" y="1225"/>
                </a:lnTo>
                <a:lnTo>
                  <a:pt x="894" y="1222"/>
                </a:lnTo>
                <a:lnTo>
                  <a:pt x="893" y="1218"/>
                </a:lnTo>
                <a:lnTo>
                  <a:pt x="892" y="1215"/>
                </a:lnTo>
                <a:lnTo>
                  <a:pt x="891" y="1214"/>
                </a:lnTo>
                <a:lnTo>
                  <a:pt x="890" y="1213"/>
                </a:lnTo>
                <a:lnTo>
                  <a:pt x="888" y="1211"/>
                </a:lnTo>
                <a:lnTo>
                  <a:pt x="888" y="1209"/>
                </a:lnTo>
                <a:lnTo>
                  <a:pt x="888" y="1208"/>
                </a:lnTo>
                <a:lnTo>
                  <a:pt x="890" y="1208"/>
                </a:lnTo>
                <a:lnTo>
                  <a:pt x="892" y="1207"/>
                </a:lnTo>
                <a:lnTo>
                  <a:pt x="896" y="1206"/>
                </a:lnTo>
                <a:lnTo>
                  <a:pt x="902" y="1201"/>
                </a:lnTo>
                <a:lnTo>
                  <a:pt x="903" y="1198"/>
                </a:lnTo>
                <a:lnTo>
                  <a:pt x="902" y="1194"/>
                </a:lnTo>
                <a:lnTo>
                  <a:pt x="901" y="1192"/>
                </a:lnTo>
                <a:lnTo>
                  <a:pt x="899" y="1191"/>
                </a:lnTo>
                <a:lnTo>
                  <a:pt x="898" y="1186"/>
                </a:lnTo>
                <a:lnTo>
                  <a:pt x="901" y="1183"/>
                </a:lnTo>
                <a:lnTo>
                  <a:pt x="904" y="1179"/>
                </a:lnTo>
                <a:lnTo>
                  <a:pt x="911" y="1178"/>
                </a:lnTo>
                <a:lnTo>
                  <a:pt x="917" y="1178"/>
                </a:lnTo>
                <a:lnTo>
                  <a:pt x="922" y="1178"/>
                </a:lnTo>
                <a:lnTo>
                  <a:pt x="927" y="1178"/>
                </a:lnTo>
                <a:lnTo>
                  <a:pt x="930" y="1177"/>
                </a:lnTo>
                <a:lnTo>
                  <a:pt x="931" y="1173"/>
                </a:lnTo>
                <a:lnTo>
                  <a:pt x="931" y="1169"/>
                </a:lnTo>
                <a:lnTo>
                  <a:pt x="930" y="1166"/>
                </a:lnTo>
                <a:lnTo>
                  <a:pt x="931" y="1162"/>
                </a:lnTo>
                <a:lnTo>
                  <a:pt x="932" y="1160"/>
                </a:lnTo>
                <a:lnTo>
                  <a:pt x="932" y="1158"/>
                </a:lnTo>
                <a:lnTo>
                  <a:pt x="933" y="1155"/>
                </a:lnTo>
                <a:lnTo>
                  <a:pt x="932" y="1150"/>
                </a:lnTo>
                <a:lnTo>
                  <a:pt x="927" y="1147"/>
                </a:lnTo>
                <a:lnTo>
                  <a:pt x="924" y="1146"/>
                </a:lnTo>
                <a:lnTo>
                  <a:pt x="920" y="1144"/>
                </a:lnTo>
                <a:lnTo>
                  <a:pt x="917" y="1143"/>
                </a:lnTo>
                <a:lnTo>
                  <a:pt x="915" y="1137"/>
                </a:lnTo>
                <a:lnTo>
                  <a:pt x="912" y="1136"/>
                </a:lnTo>
                <a:lnTo>
                  <a:pt x="907" y="1130"/>
                </a:lnTo>
                <a:lnTo>
                  <a:pt x="903" y="1129"/>
                </a:lnTo>
                <a:lnTo>
                  <a:pt x="901" y="1129"/>
                </a:lnTo>
                <a:lnTo>
                  <a:pt x="898" y="1130"/>
                </a:lnTo>
                <a:lnTo>
                  <a:pt x="894" y="1135"/>
                </a:lnTo>
                <a:lnTo>
                  <a:pt x="895" y="1139"/>
                </a:lnTo>
                <a:lnTo>
                  <a:pt x="898" y="1143"/>
                </a:lnTo>
                <a:lnTo>
                  <a:pt x="900" y="1146"/>
                </a:lnTo>
                <a:lnTo>
                  <a:pt x="903" y="1150"/>
                </a:lnTo>
                <a:lnTo>
                  <a:pt x="907" y="1153"/>
                </a:lnTo>
                <a:lnTo>
                  <a:pt x="910" y="1161"/>
                </a:lnTo>
                <a:lnTo>
                  <a:pt x="909" y="1165"/>
                </a:lnTo>
                <a:lnTo>
                  <a:pt x="908" y="1167"/>
                </a:lnTo>
                <a:lnTo>
                  <a:pt x="906" y="1168"/>
                </a:lnTo>
                <a:lnTo>
                  <a:pt x="904" y="1168"/>
                </a:lnTo>
                <a:lnTo>
                  <a:pt x="902" y="1168"/>
                </a:lnTo>
                <a:lnTo>
                  <a:pt x="901" y="1166"/>
                </a:lnTo>
                <a:lnTo>
                  <a:pt x="896" y="1161"/>
                </a:lnTo>
                <a:lnTo>
                  <a:pt x="894" y="1160"/>
                </a:lnTo>
                <a:lnTo>
                  <a:pt x="892" y="1158"/>
                </a:lnTo>
                <a:lnTo>
                  <a:pt x="890" y="1155"/>
                </a:lnTo>
                <a:lnTo>
                  <a:pt x="888" y="1154"/>
                </a:lnTo>
                <a:lnTo>
                  <a:pt x="887" y="1151"/>
                </a:lnTo>
                <a:lnTo>
                  <a:pt x="886" y="1149"/>
                </a:lnTo>
                <a:lnTo>
                  <a:pt x="885" y="1147"/>
                </a:lnTo>
                <a:lnTo>
                  <a:pt x="884" y="1146"/>
                </a:lnTo>
                <a:lnTo>
                  <a:pt x="884" y="1145"/>
                </a:lnTo>
                <a:lnTo>
                  <a:pt x="884" y="1144"/>
                </a:lnTo>
                <a:lnTo>
                  <a:pt x="883" y="1143"/>
                </a:lnTo>
                <a:lnTo>
                  <a:pt x="883" y="1142"/>
                </a:lnTo>
                <a:lnTo>
                  <a:pt x="883" y="1138"/>
                </a:lnTo>
                <a:lnTo>
                  <a:pt x="882" y="1136"/>
                </a:lnTo>
                <a:lnTo>
                  <a:pt x="880" y="1134"/>
                </a:lnTo>
                <a:lnTo>
                  <a:pt x="878" y="1134"/>
                </a:lnTo>
                <a:lnTo>
                  <a:pt x="877" y="1133"/>
                </a:lnTo>
                <a:lnTo>
                  <a:pt x="875" y="1134"/>
                </a:lnTo>
                <a:lnTo>
                  <a:pt x="872" y="1135"/>
                </a:lnTo>
                <a:lnTo>
                  <a:pt x="871" y="1136"/>
                </a:lnTo>
                <a:lnTo>
                  <a:pt x="871" y="1137"/>
                </a:lnTo>
                <a:lnTo>
                  <a:pt x="870" y="1137"/>
                </a:lnTo>
                <a:lnTo>
                  <a:pt x="868" y="1137"/>
                </a:lnTo>
                <a:lnTo>
                  <a:pt x="866" y="1138"/>
                </a:lnTo>
                <a:lnTo>
                  <a:pt x="864" y="1138"/>
                </a:lnTo>
                <a:lnTo>
                  <a:pt x="863" y="1138"/>
                </a:lnTo>
                <a:lnTo>
                  <a:pt x="861" y="1138"/>
                </a:lnTo>
                <a:lnTo>
                  <a:pt x="859" y="1137"/>
                </a:lnTo>
                <a:lnTo>
                  <a:pt x="856" y="1137"/>
                </a:lnTo>
                <a:lnTo>
                  <a:pt x="855" y="1136"/>
                </a:lnTo>
                <a:lnTo>
                  <a:pt x="852" y="1135"/>
                </a:lnTo>
                <a:lnTo>
                  <a:pt x="851" y="1134"/>
                </a:lnTo>
                <a:lnTo>
                  <a:pt x="848" y="1133"/>
                </a:lnTo>
                <a:lnTo>
                  <a:pt x="846" y="1131"/>
                </a:lnTo>
                <a:lnTo>
                  <a:pt x="845" y="1131"/>
                </a:lnTo>
                <a:lnTo>
                  <a:pt x="843" y="1131"/>
                </a:lnTo>
                <a:lnTo>
                  <a:pt x="839" y="1135"/>
                </a:lnTo>
                <a:lnTo>
                  <a:pt x="838" y="1137"/>
                </a:lnTo>
                <a:lnTo>
                  <a:pt x="837" y="1141"/>
                </a:lnTo>
                <a:lnTo>
                  <a:pt x="836" y="1142"/>
                </a:lnTo>
                <a:lnTo>
                  <a:pt x="835" y="1144"/>
                </a:lnTo>
                <a:lnTo>
                  <a:pt x="831" y="1149"/>
                </a:lnTo>
                <a:lnTo>
                  <a:pt x="830" y="1152"/>
                </a:lnTo>
                <a:lnTo>
                  <a:pt x="829" y="1153"/>
                </a:lnTo>
                <a:lnTo>
                  <a:pt x="829" y="1155"/>
                </a:lnTo>
                <a:lnTo>
                  <a:pt x="829" y="1159"/>
                </a:lnTo>
                <a:lnTo>
                  <a:pt x="829" y="1161"/>
                </a:lnTo>
                <a:lnTo>
                  <a:pt x="828" y="1163"/>
                </a:lnTo>
                <a:lnTo>
                  <a:pt x="828" y="1165"/>
                </a:lnTo>
                <a:lnTo>
                  <a:pt x="827" y="1166"/>
                </a:lnTo>
                <a:lnTo>
                  <a:pt x="826" y="1168"/>
                </a:lnTo>
                <a:lnTo>
                  <a:pt x="823" y="1168"/>
                </a:lnTo>
                <a:lnTo>
                  <a:pt x="821" y="1168"/>
                </a:lnTo>
                <a:lnTo>
                  <a:pt x="820" y="1168"/>
                </a:lnTo>
                <a:lnTo>
                  <a:pt x="819" y="1166"/>
                </a:lnTo>
                <a:lnTo>
                  <a:pt x="818" y="1165"/>
                </a:lnTo>
                <a:lnTo>
                  <a:pt x="818" y="1163"/>
                </a:lnTo>
                <a:lnTo>
                  <a:pt x="815" y="1162"/>
                </a:lnTo>
                <a:lnTo>
                  <a:pt x="812" y="1161"/>
                </a:lnTo>
                <a:lnTo>
                  <a:pt x="810" y="1160"/>
                </a:lnTo>
                <a:lnTo>
                  <a:pt x="807" y="1160"/>
                </a:lnTo>
                <a:lnTo>
                  <a:pt x="804" y="1160"/>
                </a:lnTo>
                <a:lnTo>
                  <a:pt x="800" y="1160"/>
                </a:lnTo>
                <a:lnTo>
                  <a:pt x="799" y="1161"/>
                </a:lnTo>
                <a:lnTo>
                  <a:pt x="798" y="1161"/>
                </a:lnTo>
                <a:lnTo>
                  <a:pt x="796" y="1161"/>
                </a:lnTo>
                <a:lnTo>
                  <a:pt x="794" y="1161"/>
                </a:lnTo>
                <a:lnTo>
                  <a:pt x="792" y="1161"/>
                </a:lnTo>
                <a:lnTo>
                  <a:pt x="790" y="1161"/>
                </a:lnTo>
                <a:lnTo>
                  <a:pt x="788" y="1162"/>
                </a:lnTo>
                <a:lnTo>
                  <a:pt x="786" y="1162"/>
                </a:lnTo>
                <a:lnTo>
                  <a:pt x="783" y="1161"/>
                </a:lnTo>
                <a:lnTo>
                  <a:pt x="782" y="1160"/>
                </a:lnTo>
                <a:lnTo>
                  <a:pt x="781" y="1159"/>
                </a:lnTo>
                <a:lnTo>
                  <a:pt x="780" y="1157"/>
                </a:lnTo>
                <a:lnTo>
                  <a:pt x="780" y="1155"/>
                </a:lnTo>
                <a:lnTo>
                  <a:pt x="780" y="1150"/>
                </a:lnTo>
                <a:lnTo>
                  <a:pt x="781" y="1146"/>
                </a:lnTo>
                <a:lnTo>
                  <a:pt x="781" y="1145"/>
                </a:lnTo>
                <a:lnTo>
                  <a:pt x="781" y="1143"/>
                </a:lnTo>
                <a:lnTo>
                  <a:pt x="781" y="1139"/>
                </a:lnTo>
                <a:lnTo>
                  <a:pt x="779" y="1137"/>
                </a:lnTo>
                <a:lnTo>
                  <a:pt x="776" y="1136"/>
                </a:lnTo>
                <a:lnTo>
                  <a:pt x="774" y="1135"/>
                </a:lnTo>
                <a:lnTo>
                  <a:pt x="770" y="1131"/>
                </a:lnTo>
                <a:lnTo>
                  <a:pt x="768" y="1130"/>
                </a:lnTo>
                <a:lnTo>
                  <a:pt x="767" y="1127"/>
                </a:lnTo>
                <a:lnTo>
                  <a:pt x="767" y="1126"/>
                </a:lnTo>
                <a:lnTo>
                  <a:pt x="767" y="1125"/>
                </a:lnTo>
                <a:lnTo>
                  <a:pt x="768" y="1122"/>
                </a:lnTo>
                <a:lnTo>
                  <a:pt x="770" y="1121"/>
                </a:lnTo>
                <a:lnTo>
                  <a:pt x="771" y="1120"/>
                </a:lnTo>
                <a:lnTo>
                  <a:pt x="773" y="1119"/>
                </a:lnTo>
                <a:lnTo>
                  <a:pt x="776" y="1119"/>
                </a:lnTo>
                <a:lnTo>
                  <a:pt x="778" y="1118"/>
                </a:lnTo>
                <a:lnTo>
                  <a:pt x="781" y="1115"/>
                </a:lnTo>
                <a:lnTo>
                  <a:pt x="783" y="1115"/>
                </a:lnTo>
                <a:lnTo>
                  <a:pt x="787" y="1112"/>
                </a:lnTo>
                <a:lnTo>
                  <a:pt x="788" y="1111"/>
                </a:lnTo>
                <a:lnTo>
                  <a:pt x="789" y="1109"/>
                </a:lnTo>
                <a:lnTo>
                  <a:pt x="789" y="1107"/>
                </a:lnTo>
                <a:lnTo>
                  <a:pt x="789" y="1105"/>
                </a:lnTo>
                <a:lnTo>
                  <a:pt x="789" y="1104"/>
                </a:lnTo>
                <a:lnTo>
                  <a:pt x="788" y="1102"/>
                </a:lnTo>
                <a:lnTo>
                  <a:pt x="788" y="1101"/>
                </a:lnTo>
                <a:lnTo>
                  <a:pt x="787" y="1099"/>
                </a:lnTo>
                <a:lnTo>
                  <a:pt x="786" y="1098"/>
                </a:lnTo>
                <a:lnTo>
                  <a:pt x="782" y="1097"/>
                </a:lnTo>
                <a:lnTo>
                  <a:pt x="781" y="1097"/>
                </a:lnTo>
                <a:lnTo>
                  <a:pt x="776" y="1097"/>
                </a:lnTo>
                <a:lnTo>
                  <a:pt x="774" y="1098"/>
                </a:lnTo>
                <a:lnTo>
                  <a:pt x="772" y="1098"/>
                </a:lnTo>
                <a:lnTo>
                  <a:pt x="768" y="1098"/>
                </a:lnTo>
                <a:lnTo>
                  <a:pt x="765" y="1098"/>
                </a:lnTo>
                <a:lnTo>
                  <a:pt x="762" y="1097"/>
                </a:lnTo>
                <a:lnTo>
                  <a:pt x="759" y="1097"/>
                </a:lnTo>
                <a:lnTo>
                  <a:pt x="758" y="1096"/>
                </a:lnTo>
                <a:lnTo>
                  <a:pt x="756" y="1094"/>
                </a:lnTo>
                <a:lnTo>
                  <a:pt x="751" y="1089"/>
                </a:lnTo>
                <a:lnTo>
                  <a:pt x="749" y="1087"/>
                </a:lnTo>
                <a:lnTo>
                  <a:pt x="748" y="1086"/>
                </a:lnTo>
                <a:lnTo>
                  <a:pt x="748" y="1083"/>
                </a:lnTo>
                <a:lnTo>
                  <a:pt x="746" y="1081"/>
                </a:lnTo>
                <a:lnTo>
                  <a:pt x="744" y="1080"/>
                </a:lnTo>
                <a:lnTo>
                  <a:pt x="742" y="1078"/>
                </a:lnTo>
                <a:lnTo>
                  <a:pt x="741" y="1074"/>
                </a:lnTo>
                <a:lnTo>
                  <a:pt x="740" y="1072"/>
                </a:lnTo>
                <a:lnTo>
                  <a:pt x="740" y="1070"/>
                </a:lnTo>
                <a:lnTo>
                  <a:pt x="740" y="1067"/>
                </a:lnTo>
                <a:lnTo>
                  <a:pt x="739" y="1064"/>
                </a:lnTo>
                <a:lnTo>
                  <a:pt x="739" y="1062"/>
                </a:lnTo>
                <a:lnTo>
                  <a:pt x="738" y="1059"/>
                </a:lnTo>
                <a:lnTo>
                  <a:pt x="738" y="1057"/>
                </a:lnTo>
                <a:lnTo>
                  <a:pt x="738" y="1054"/>
                </a:lnTo>
                <a:lnTo>
                  <a:pt x="736" y="1050"/>
                </a:lnTo>
                <a:lnTo>
                  <a:pt x="736" y="1048"/>
                </a:lnTo>
                <a:lnTo>
                  <a:pt x="738" y="1046"/>
                </a:lnTo>
                <a:lnTo>
                  <a:pt x="739" y="1042"/>
                </a:lnTo>
                <a:lnTo>
                  <a:pt x="740" y="1039"/>
                </a:lnTo>
                <a:lnTo>
                  <a:pt x="740" y="1037"/>
                </a:lnTo>
                <a:lnTo>
                  <a:pt x="743" y="1034"/>
                </a:lnTo>
                <a:lnTo>
                  <a:pt x="746" y="1031"/>
                </a:lnTo>
                <a:lnTo>
                  <a:pt x="747" y="1029"/>
                </a:lnTo>
                <a:lnTo>
                  <a:pt x="747" y="1024"/>
                </a:lnTo>
                <a:lnTo>
                  <a:pt x="746" y="1022"/>
                </a:lnTo>
                <a:lnTo>
                  <a:pt x="746" y="1019"/>
                </a:lnTo>
                <a:lnTo>
                  <a:pt x="744" y="1017"/>
                </a:lnTo>
                <a:lnTo>
                  <a:pt x="744" y="1016"/>
                </a:lnTo>
                <a:lnTo>
                  <a:pt x="744" y="1014"/>
                </a:lnTo>
                <a:lnTo>
                  <a:pt x="744" y="1011"/>
                </a:lnTo>
                <a:lnTo>
                  <a:pt x="746" y="1009"/>
                </a:lnTo>
                <a:lnTo>
                  <a:pt x="749" y="1008"/>
                </a:lnTo>
                <a:lnTo>
                  <a:pt x="751" y="1007"/>
                </a:lnTo>
                <a:lnTo>
                  <a:pt x="752" y="1007"/>
                </a:lnTo>
                <a:lnTo>
                  <a:pt x="755" y="1006"/>
                </a:lnTo>
                <a:lnTo>
                  <a:pt x="756" y="1005"/>
                </a:lnTo>
                <a:lnTo>
                  <a:pt x="758" y="1002"/>
                </a:lnTo>
                <a:lnTo>
                  <a:pt x="758" y="1000"/>
                </a:lnTo>
                <a:lnTo>
                  <a:pt x="758" y="997"/>
                </a:lnTo>
                <a:lnTo>
                  <a:pt x="758" y="994"/>
                </a:lnTo>
                <a:lnTo>
                  <a:pt x="758" y="990"/>
                </a:lnTo>
                <a:lnTo>
                  <a:pt x="758" y="987"/>
                </a:lnTo>
                <a:lnTo>
                  <a:pt x="758" y="983"/>
                </a:lnTo>
                <a:lnTo>
                  <a:pt x="759" y="979"/>
                </a:lnTo>
                <a:lnTo>
                  <a:pt x="759" y="976"/>
                </a:lnTo>
                <a:lnTo>
                  <a:pt x="760" y="974"/>
                </a:lnTo>
                <a:lnTo>
                  <a:pt x="760" y="970"/>
                </a:lnTo>
                <a:lnTo>
                  <a:pt x="762" y="969"/>
                </a:lnTo>
                <a:lnTo>
                  <a:pt x="762" y="967"/>
                </a:lnTo>
                <a:lnTo>
                  <a:pt x="762" y="965"/>
                </a:lnTo>
                <a:lnTo>
                  <a:pt x="760" y="961"/>
                </a:lnTo>
                <a:lnTo>
                  <a:pt x="758" y="960"/>
                </a:lnTo>
                <a:lnTo>
                  <a:pt x="756" y="960"/>
                </a:lnTo>
                <a:lnTo>
                  <a:pt x="752" y="960"/>
                </a:lnTo>
                <a:lnTo>
                  <a:pt x="751" y="959"/>
                </a:lnTo>
                <a:lnTo>
                  <a:pt x="750" y="958"/>
                </a:lnTo>
                <a:lnTo>
                  <a:pt x="749" y="958"/>
                </a:lnTo>
                <a:lnTo>
                  <a:pt x="744" y="958"/>
                </a:lnTo>
                <a:lnTo>
                  <a:pt x="742" y="958"/>
                </a:lnTo>
                <a:lnTo>
                  <a:pt x="740" y="959"/>
                </a:lnTo>
                <a:lnTo>
                  <a:pt x="738" y="959"/>
                </a:lnTo>
                <a:lnTo>
                  <a:pt x="735" y="958"/>
                </a:lnTo>
                <a:lnTo>
                  <a:pt x="733" y="958"/>
                </a:lnTo>
                <a:lnTo>
                  <a:pt x="732" y="955"/>
                </a:lnTo>
                <a:lnTo>
                  <a:pt x="732" y="954"/>
                </a:lnTo>
                <a:lnTo>
                  <a:pt x="732" y="952"/>
                </a:lnTo>
                <a:lnTo>
                  <a:pt x="733" y="951"/>
                </a:lnTo>
                <a:lnTo>
                  <a:pt x="738" y="950"/>
                </a:lnTo>
                <a:lnTo>
                  <a:pt x="739" y="949"/>
                </a:lnTo>
                <a:lnTo>
                  <a:pt x="740" y="947"/>
                </a:lnTo>
                <a:lnTo>
                  <a:pt x="741" y="946"/>
                </a:lnTo>
                <a:lnTo>
                  <a:pt x="742" y="945"/>
                </a:lnTo>
                <a:lnTo>
                  <a:pt x="744" y="942"/>
                </a:lnTo>
                <a:lnTo>
                  <a:pt x="744" y="939"/>
                </a:lnTo>
                <a:lnTo>
                  <a:pt x="742" y="937"/>
                </a:lnTo>
                <a:lnTo>
                  <a:pt x="742" y="936"/>
                </a:lnTo>
                <a:lnTo>
                  <a:pt x="741" y="934"/>
                </a:lnTo>
                <a:lnTo>
                  <a:pt x="742" y="933"/>
                </a:lnTo>
                <a:lnTo>
                  <a:pt x="743" y="931"/>
                </a:lnTo>
                <a:lnTo>
                  <a:pt x="746" y="930"/>
                </a:lnTo>
                <a:lnTo>
                  <a:pt x="748" y="931"/>
                </a:lnTo>
                <a:lnTo>
                  <a:pt x="751" y="933"/>
                </a:lnTo>
                <a:lnTo>
                  <a:pt x="752" y="933"/>
                </a:lnTo>
                <a:lnTo>
                  <a:pt x="755" y="934"/>
                </a:lnTo>
                <a:lnTo>
                  <a:pt x="757" y="934"/>
                </a:lnTo>
                <a:lnTo>
                  <a:pt x="759" y="935"/>
                </a:lnTo>
                <a:lnTo>
                  <a:pt x="762" y="937"/>
                </a:lnTo>
                <a:lnTo>
                  <a:pt x="764" y="938"/>
                </a:lnTo>
                <a:lnTo>
                  <a:pt x="765" y="939"/>
                </a:lnTo>
                <a:lnTo>
                  <a:pt x="767" y="941"/>
                </a:lnTo>
                <a:lnTo>
                  <a:pt x="768" y="942"/>
                </a:lnTo>
                <a:lnTo>
                  <a:pt x="771" y="942"/>
                </a:lnTo>
                <a:lnTo>
                  <a:pt x="772" y="943"/>
                </a:lnTo>
                <a:lnTo>
                  <a:pt x="773" y="943"/>
                </a:lnTo>
                <a:lnTo>
                  <a:pt x="775" y="944"/>
                </a:lnTo>
                <a:lnTo>
                  <a:pt x="779" y="944"/>
                </a:lnTo>
                <a:lnTo>
                  <a:pt x="782" y="943"/>
                </a:lnTo>
                <a:lnTo>
                  <a:pt x="784" y="943"/>
                </a:lnTo>
                <a:lnTo>
                  <a:pt x="787" y="943"/>
                </a:lnTo>
                <a:lnTo>
                  <a:pt x="789" y="944"/>
                </a:lnTo>
                <a:lnTo>
                  <a:pt x="791" y="945"/>
                </a:lnTo>
                <a:lnTo>
                  <a:pt x="792" y="946"/>
                </a:lnTo>
                <a:lnTo>
                  <a:pt x="795" y="946"/>
                </a:lnTo>
                <a:lnTo>
                  <a:pt x="797" y="945"/>
                </a:lnTo>
                <a:lnTo>
                  <a:pt x="799" y="945"/>
                </a:lnTo>
                <a:lnTo>
                  <a:pt x="802" y="944"/>
                </a:lnTo>
                <a:lnTo>
                  <a:pt x="804" y="944"/>
                </a:lnTo>
                <a:lnTo>
                  <a:pt x="807" y="943"/>
                </a:lnTo>
                <a:lnTo>
                  <a:pt x="811" y="944"/>
                </a:lnTo>
                <a:lnTo>
                  <a:pt x="812" y="945"/>
                </a:lnTo>
                <a:lnTo>
                  <a:pt x="814" y="947"/>
                </a:lnTo>
                <a:lnTo>
                  <a:pt x="815" y="949"/>
                </a:lnTo>
                <a:lnTo>
                  <a:pt x="818" y="950"/>
                </a:lnTo>
                <a:lnTo>
                  <a:pt x="820" y="949"/>
                </a:lnTo>
                <a:lnTo>
                  <a:pt x="822" y="949"/>
                </a:lnTo>
                <a:lnTo>
                  <a:pt x="824" y="946"/>
                </a:lnTo>
                <a:lnTo>
                  <a:pt x="827" y="945"/>
                </a:lnTo>
                <a:lnTo>
                  <a:pt x="829" y="943"/>
                </a:lnTo>
                <a:lnTo>
                  <a:pt x="829" y="942"/>
                </a:lnTo>
                <a:lnTo>
                  <a:pt x="830" y="941"/>
                </a:lnTo>
                <a:lnTo>
                  <a:pt x="831" y="938"/>
                </a:lnTo>
                <a:lnTo>
                  <a:pt x="830" y="937"/>
                </a:lnTo>
                <a:lnTo>
                  <a:pt x="832" y="933"/>
                </a:lnTo>
                <a:lnTo>
                  <a:pt x="832" y="931"/>
                </a:lnTo>
                <a:lnTo>
                  <a:pt x="835" y="929"/>
                </a:lnTo>
                <a:lnTo>
                  <a:pt x="836" y="928"/>
                </a:lnTo>
                <a:lnTo>
                  <a:pt x="837" y="925"/>
                </a:lnTo>
                <a:lnTo>
                  <a:pt x="837" y="922"/>
                </a:lnTo>
                <a:lnTo>
                  <a:pt x="837" y="921"/>
                </a:lnTo>
                <a:lnTo>
                  <a:pt x="837" y="919"/>
                </a:lnTo>
                <a:lnTo>
                  <a:pt x="836" y="917"/>
                </a:lnTo>
                <a:lnTo>
                  <a:pt x="835" y="914"/>
                </a:lnTo>
                <a:lnTo>
                  <a:pt x="834" y="913"/>
                </a:lnTo>
                <a:lnTo>
                  <a:pt x="832" y="911"/>
                </a:lnTo>
                <a:lnTo>
                  <a:pt x="831" y="909"/>
                </a:lnTo>
                <a:lnTo>
                  <a:pt x="830" y="906"/>
                </a:lnTo>
                <a:lnTo>
                  <a:pt x="830" y="905"/>
                </a:lnTo>
                <a:lnTo>
                  <a:pt x="829" y="903"/>
                </a:lnTo>
                <a:lnTo>
                  <a:pt x="829" y="901"/>
                </a:lnTo>
                <a:lnTo>
                  <a:pt x="829" y="898"/>
                </a:lnTo>
                <a:lnTo>
                  <a:pt x="830" y="895"/>
                </a:lnTo>
                <a:lnTo>
                  <a:pt x="832" y="893"/>
                </a:lnTo>
                <a:lnTo>
                  <a:pt x="834" y="890"/>
                </a:lnTo>
                <a:lnTo>
                  <a:pt x="834" y="889"/>
                </a:lnTo>
                <a:lnTo>
                  <a:pt x="834" y="887"/>
                </a:lnTo>
                <a:lnTo>
                  <a:pt x="835" y="883"/>
                </a:lnTo>
                <a:lnTo>
                  <a:pt x="835" y="881"/>
                </a:lnTo>
                <a:lnTo>
                  <a:pt x="835" y="879"/>
                </a:lnTo>
                <a:lnTo>
                  <a:pt x="835" y="877"/>
                </a:lnTo>
                <a:lnTo>
                  <a:pt x="835" y="874"/>
                </a:lnTo>
                <a:lnTo>
                  <a:pt x="834" y="872"/>
                </a:lnTo>
                <a:lnTo>
                  <a:pt x="834" y="870"/>
                </a:lnTo>
                <a:lnTo>
                  <a:pt x="831" y="866"/>
                </a:lnTo>
                <a:lnTo>
                  <a:pt x="829" y="865"/>
                </a:lnTo>
                <a:lnTo>
                  <a:pt x="827" y="863"/>
                </a:lnTo>
                <a:lnTo>
                  <a:pt x="823" y="861"/>
                </a:lnTo>
                <a:lnTo>
                  <a:pt x="820" y="859"/>
                </a:lnTo>
                <a:lnTo>
                  <a:pt x="816" y="858"/>
                </a:lnTo>
                <a:lnTo>
                  <a:pt x="813" y="857"/>
                </a:lnTo>
                <a:lnTo>
                  <a:pt x="810" y="856"/>
                </a:lnTo>
                <a:lnTo>
                  <a:pt x="807" y="854"/>
                </a:lnTo>
                <a:lnTo>
                  <a:pt x="805" y="851"/>
                </a:lnTo>
                <a:lnTo>
                  <a:pt x="804" y="848"/>
                </a:lnTo>
                <a:lnTo>
                  <a:pt x="804" y="846"/>
                </a:lnTo>
                <a:lnTo>
                  <a:pt x="803" y="841"/>
                </a:lnTo>
                <a:lnTo>
                  <a:pt x="802" y="839"/>
                </a:lnTo>
                <a:lnTo>
                  <a:pt x="800" y="834"/>
                </a:lnTo>
                <a:lnTo>
                  <a:pt x="799" y="832"/>
                </a:lnTo>
                <a:lnTo>
                  <a:pt x="798" y="830"/>
                </a:lnTo>
                <a:lnTo>
                  <a:pt x="797" y="826"/>
                </a:lnTo>
                <a:lnTo>
                  <a:pt x="795" y="825"/>
                </a:lnTo>
                <a:lnTo>
                  <a:pt x="791" y="823"/>
                </a:lnTo>
                <a:lnTo>
                  <a:pt x="790" y="822"/>
                </a:lnTo>
                <a:lnTo>
                  <a:pt x="789" y="819"/>
                </a:lnTo>
                <a:lnTo>
                  <a:pt x="789" y="817"/>
                </a:lnTo>
                <a:lnTo>
                  <a:pt x="788" y="816"/>
                </a:lnTo>
                <a:lnTo>
                  <a:pt x="788" y="814"/>
                </a:lnTo>
                <a:lnTo>
                  <a:pt x="789" y="811"/>
                </a:lnTo>
                <a:lnTo>
                  <a:pt x="790" y="810"/>
                </a:lnTo>
                <a:lnTo>
                  <a:pt x="792" y="809"/>
                </a:lnTo>
                <a:lnTo>
                  <a:pt x="796" y="809"/>
                </a:lnTo>
                <a:lnTo>
                  <a:pt x="799" y="810"/>
                </a:lnTo>
                <a:lnTo>
                  <a:pt x="800" y="810"/>
                </a:lnTo>
                <a:lnTo>
                  <a:pt x="802" y="809"/>
                </a:lnTo>
                <a:lnTo>
                  <a:pt x="802" y="808"/>
                </a:lnTo>
                <a:lnTo>
                  <a:pt x="802" y="806"/>
                </a:lnTo>
                <a:lnTo>
                  <a:pt x="802" y="803"/>
                </a:lnTo>
                <a:lnTo>
                  <a:pt x="800" y="801"/>
                </a:lnTo>
                <a:lnTo>
                  <a:pt x="800" y="799"/>
                </a:lnTo>
                <a:lnTo>
                  <a:pt x="800" y="793"/>
                </a:lnTo>
                <a:lnTo>
                  <a:pt x="802" y="789"/>
                </a:lnTo>
                <a:lnTo>
                  <a:pt x="804" y="783"/>
                </a:lnTo>
                <a:lnTo>
                  <a:pt x="804" y="781"/>
                </a:lnTo>
                <a:lnTo>
                  <a:pt x="805" y="777"/>
                </a:lnTo>
                <a:lnTo>
                  <a:pt x="806" y="775"/>
                </a:lnTo>
                <a:lnTo>
                  <a:pt x="807" y="773"/>
                </a:lnTo>
                <a:lnTo>
                  <a:pt x="808" y="771"/>
                </a:lnTo>
                <a:lnTo>
                  <a:pt x="810" y="770"/>
                </a:lnTo>
                <a:lnTo>
                  <a:pt x="811" y="770"/>
                </a:lnTo>
                <a:lnTo>
                  <a:pt x="813" y="770"/>
                </a:lnTo>
                <a:lnTo>
                  <a:pt x="816" y="771"/>
                </a:lnTo>
                <a:lnTo>
                  <a:pt x="818" y="774"/>
                </a:lnTo>
                <a:lnTo>
                  <a:pt x="820" y="774"/>
                </a:lnTo>
                <a:lnTo>
                  <a:pt x="821" y="774"/>
                </a:lnTo>
                <a:lnTo>
                  <a:pt x="823" y="774"/>
                </a:lnTo>
                <a:lnTo>
                  <a:pt x="824" y="775"/>
                </a:lnTo>
                <a:lnTo>
                  <a:pt x="826" y="775"/>
                </a:lnTo>
                <a:lnTo>
                  <a:pt x="827" y="775"/>
                </a:lnTo>
                <a:lnTo>
                  <a:pt x="828" y="775"/>
                </a:lnTo>
                <a:lnTo>
                  <a:pt x="830" y="774"/>
                </a:lnTo>
                <a:lnTo>
                  <a:pt x="830" y="773"/>
                </a:lnTo>
                <a:lnTo>
                  <a:pt x="831" y="770"/>
                </a:lnTo>
                <a:lnTo>
                  <a:pt x="831" y="769"/>
                </a:lnTo>
                <a:lnTo>
                  <a:pt x="831" y="768"/>
                </a:lnTo>
                <a:lnTo>
                  <a:pt x="830" y="767"/>
                </a:lnTo>
                <a:lnTo>
                  <a:pt x="828" y="765"/>
                </a:lnTo>
                <a:lnTo>
                  <a:pt x="827" y="763"/>
                </a:lnTo>
                <a:lnTo>
                  <a:pt x="824" y="762"/>
                </a:lnTo>
                <a:lnTo>
                  <a:pt x="822" y="760"/>
                </a:lnTo>
                <a:lnTo>
                  <a:pt x="822" y="759"/>
                </a:lnTo>
                <a:lnTo>
                  <a:pt x="823" y="757"/>
                </a:lnTo>
                <a:lnTo>
                  <a:pt x="823" y="755"/>
                </a:lnTo>
                <a:lnTo>
                  <a:pt x="822" y="754"/>
                </a:lnTo>
                <a:lnTo>
                  <a:pt x="822" y="752"/>
                </a:lnTo>
                <a:lnTo>
                  <a:pt x="821" y="750"/>
                </a:lnTo>
                <a:lnTo>
                  <a:pt x="815" y="747"/>
                </a:lnTo>
                <a:lnTo>
                  <a:pt x="814" y="746"/>
                </a:lnTo>
                <a:lnTo>
                  <a:pt x="812" y="746"/>
                </a:lnTo>
                <a:lnTo>
                  <a:pt x="810" y="744"/>
                </a:lnTo>
                <a:lnTo>
                  <a:pt x="808" y="742"/>
                </a:lnTo>
                <a:lnTo>
                  <a:pt x="808" y="741"/>
                </a:lnTo>
                <a:lnTo>
                  <a:pt x="808" y="738"/>
                </a:lnTo>
                <a:lnTo>
                  <a:pt x="808" y="737"/>
                </a:lnTo>
                <a:lnTo>
                  <a:pt x="810" y="735"/>
                </a:lnTo>
                <a:lnTo>
                  <a:pt x="811" y="733"/>
                </a:lnTo>
                <a:lnTo>
                  <a:pt x="812" y="730"/>
                </a:lnTo>
                <a:lnTo>
                  <a:pt x="812" y="729"/>
                </a:lnTo>
                <a:lnTo>
                  <a:pt x="812" y="727"/>
                </a:lnTo>
                <a:lnTo>
                  <a:pt x="811" y="726"/>
                </a:lnTo>
                <a:lnTo>
                  <a:pt x="808" y="725"/>
                </a:lnTo>
                <a:lnTo>
                  <a:pt x="806" y="723"/>
                </a:lnTo>
                <a:lnTo>
                  <a:pt x="805" y="721"/>
                </a:lnTo>
                <a:lnTo>
                  <a:pt x="805" y="719"/>
                </a:lnTo>
                <a:lnTo>
                  <a:pt x="805" y="717"/>
                </a:lnTo>
                <a:lnTo>
                  <a:pt x="806" y="714"/>
                </a:lnTo>
                <a:lnTo>
                  <a:pt x="807" y="712"/>
                </a:lnTo>
                <a:lnTo>
                  <a:pt x="810" y="710"/>
                </a:lnTo>
                <a:lnTo>
                  <a:pt x="813" y="707"/>
                </a:lnTo>
                <a:lnTo>
                  <a:pt x="815" y="705"/>
                </a:lnTo>
                <a:lnTo>
                  <a:pt x="819" y="704"/>
                </a:lnTo>
                <a:lnTo>
                  <a:pt x="821" y="703"/>
                </a:lnTo>
                <a:lnTo>
                  <a:pt x="823" y="702"/>
                </a:lnTo>
                <a:lnTo>
                  <a:pt x="826" y="701"/>
                </a:lnTo>
                <a:lnTo>
                  <a:pt x="838" y="694"/>
                </a:lnTo>
                <a:lnTo>
                  <a:pt x="839" y="693"/>
                </a:lnTo>
                <a:lnTo>
                  <a:pt x="843" y="691"/>
                </a:lnTo>
                <a:lnTo>
                  <a:pt x="846" y="690"/>
                </a:lnTo>
                <a:lnTo>
                  <a:pt x="850" y="689"/>
                </a:lnTo>
                <a:lnTo>
                  <a:pt x="854" y="688"/>
                </a:lnTo>
                <a:lnTo>
                  <a:pt x="858" y="688"/>
                </a:lnTo>
                <a:lnTo>
                  <a:pt x="861" y="687"/>
                </a:lnTo>
                <a:lnTo>
                  <a:pt x="866" y="685"/>
                </a:lnTo>
                <a:lnTo>
                  <a:pt x="868" y="685"/>
                </a:lnTo>
                <a:lnTo>
                  <a:pt x="875" y="682"/>
                </a:lnTo>
                <a:lnTo>
                  <a:pt x="877" y="682"/>
                </a:lnTo>
                <a:lnTo>
                  <a:pt x="883" y="682"/>
                </a:lnTo>
                <a:lnTo>
                  <a:pt x="887" y="683"/>
                </a:lnTo>
                <a:lnTo>
                  <a:pt x="895" y="686"/>
                </a:lnTo>
                <a:lnTo>
                  <a:pt x="901" y="688"/>
                </a:lnTo>
                <a:lnTo>
                  <a:pt x="906" y="690"/>
                </a:lnTo>
                <a:lnTo>
                  <a:pt x="911" y="693"/>
                </a:lnTo>
                <a:lnTo>
                  <a:pt x="918" y="695"/>
                </a:lnTo>
                <a:lnTo>
                  <a:pt x="930" y="697"/>
                </a:lnTo>
                <a:lnTo>
                  <a:pt x="933" y="697"/>
                </a:lnTo>
                <a:lnTo>
                  <a:pt x="939" y="698"/>
                </a:lnTo>
                <a:lnTo>
                  <a:pt x="941" y="695"/>
                </a:lnTo>
                <a:lnTo>
                  <a:pt x="941" y="688"/>
                </a:lnTo>
                <a:lnTo>
                  <a:pt x="941" y="681"/>
                </a:lnTo>
                <a:lnTo>
                  <a:pt x="939" y="674"/>
                </a:lnTo>
                <a:lnTo>
                  <a:pt x="936" y="666"/>
                </a:lnTo>
                <a:lnTo>
                  <a:pt x="935" y="662"/>
                </a:lnTo>
                <a:lnTo>
                  <a:pt x="936" y="653"/>
                </a:lnTo>
                <a:lnTo>
                  <a:pt x="939" y="649"/>
                </a:lnTo>
                <a:lnTo>
                  <a:pt x="940" y="646"/>
                </a:lnTo>
                <a:lnTo>
                  <a:pt x="939" y="641"/>
                </a:lnTo>
                <a:lnTo>
                  <a:pt x="936" y="639"/>
                </a:lnTo>
                <a:lnTo>
                  <a:pt x="934" y="634"/>
                </a:lnTo>
                <a:lnTo>
                  <a:pt x="933" y="630"/>
                </a:lnTo>
                <a:lnTo>
                  <a:pt x="933" y="622"/>
                </a:lnTo>
                <a:lnTo>
                  <a:pt x="933" y="614"/>
                </a:lnTo>
                <a:lnTo>
                  <a:pt x="935" y="607"/>
                </a:lnTo>
                <a:lnTo>
                  <a:pt x="938" y="602"/>
                </a:lnTo>
                <a:lnTo>
                  <a:pt x="940" y="600"/>
                </a:lnTo>
                <a:lnTo>
                  <a:pt x="944" y="599"/>
                </a:lnTo>
                <a:lnTo>
                  <a:pt x="947" y="599"/>
                </a:lnTo>
                <a:lnTo>
                  <a:pt x="950" y="599"/>
                </a:lnTo>
                <a:lnTo>
                  <a:pt x="955" y="598"/>
                </a:lnTo>
                <a:lnTo>
                  <a:pt x="958" y="597"/>
                </a:lnTo>
                <a:lnTo>
                  <a:pt x="962" y="594"/>
                </a:lnTo>
                <a:lnTo>
                  <a:pt x="963" y="592"/>
                </a:lnTo>
                <a:lnTo>
                  <a:pt x="959" y="585"/>
                </a:lnTo>
                <a:lnTo>
                  <a:pt x="957" y="582"/>
                </a:lnTo>
                <a:lnTo>
                  <a:pt x="951" y="578"/>
                </a:lnTo>
                <a:lnTo>
                  <a:pt x="946" y="577"/>
                </a:lnTo>
                <a:lnTo>
                  <a:pt x="939" y="575"/>
                </a:lnTo>
                <a:lnTo>
                  <a:pt x="935" y="574"/>
                </a:lnTo>
                <a:lnTo>
                  <a:pt x="927" y="573"/>
                </a:lnTo>
                <a:lnTo>
                  <a:pt x="925" y="571"/>
                </a:lnTo>
                <a:lnTo>
                  <a:pt x="920" y="570"/>
                </a:lnTo>
                <a:lnTo>
                  <a:pt x="916" y="569"/>
                </a:lnTo>
                <a:lnTo>
                  <a:pt x="912" y="569"/>
                </a:lnTo>
                <a:lnTo>
                  <a:pt x="907" y="569"/>
                </a:lnTo>
                <a:lnTo>
                  <a:pt x="900" y="567"/>
                </a:lnTo>
                <a:lnTo>
                  <a:pt x="895" y="566"/>
                </a:lnTo>
                <a:lnTo>
                  <a:pt x="891" y="566"/>
                </a:lnTo>
                <a:lnTo>
                  <a:pt x="885" y="562"/>
                </a:lnTo>
                <a:lnTo>
                  <a:pt x="880" y="559"/>
                </a:lnTo>
                <a:lnTo>
                  <a:pt x="877" y="554"/>
                </a:lnTo>
                <a:lnTo>
                  <a:pt x="875" y="553"/>
                </a:lnTo>
                <a:lnTo>
                  <a:pt x="874" y="551"/>
                </a:lnTo>
                <a:lnTo>
                  <a:pt x="872" y="549"/>
                </a:lnTo>
                <a:lnTo>
                  <a:pt x="871" y="546"/>
                </a:lnTo>
                <a:lnTo>
                  <a:pt x="870" y="544"/>
                </a:lnTo>
                <a:lnTo>
                  <a:pt x="870" y="542"/>
                </a:lnTo>
                <a:lnTo>
                  <a:pt x="869" y="539"/>
                </a:lnTo>
                <a:lnTo>
                  <a:pt x="869" y="537"/>
                </a:lnTo>
                <a:lnTo>
                  <a:pt x="870" y="536"/>
                </a:lnTo>
                <a:lnTo>
                  <a:pt x="872" y="535"/>
                </a:lnTo>
                <a:lnTo>
                  <a:pt x="876" y="535"/>
                </a:lnTo>
                <a:lnTo>
                  <a:pt x="878" y="536"/>
                </a:lnTo>
                <a:lnTo>
                  <a:pt x="880" y="536"/>
                </a:lnTo>
                <a:lnTo>
                  <a:pt x="883" y="537"/>
                </a:lnTo>
                <a:lnTo>
                  <a:pt x="885" y="537"/>
                </a:lnTo>
                <a:lnTo>
                  <a:pt x="888" y="539"/>
                </a:lnTo>
                <a:lnTo>
                  <a:pt x="893" y="539"/>
                </a:lnTo>
                <a:lnTo>
                  <a:pt x="895" y="541"/>
                </a:lnTo>
                <a:lnTo>
                  <a:pt x="900" y="538"/>
                </a:lnTo>
                <a:lnTo>
                  <a:pt x="901" y="535"/>
                </a:lnTo>
                <a:lnTo>
                  <a:pt x="903" y="531"/>
                </a:lnTo>
                <a:lnTo>
                  <a:pt x="906" y="529"/>
                </a:lnTo>
                <a:lnTo>
                  <a:pt x="910" y="529"/>
                </a:lnTo>
                <a:lnTo>
                  <a:pt x="912" y="529"/>
                </a:lnTo>
                <a:lnTo>
                  <a:pt x="915" y="529"/>
                </a:lnTo>
                <a:lnTo>
                  <a:pt x="918" y="529"/>
                </a:lnTo>
                <a:lnTo>
                  <a:pt x="919" y="528"/>
                </a:lnTo>
                <a:lnTo>
                  <a:pt x="917" y="525"/>
                </a:lnTo>
                <a:lnTo>
                  <a:pt x="916" y="523"/>
                </a:lnTo>
                <a:lnTo>
                  <a:pt x="912" y="521"/>
                </a:lnTo>
                <a:lnTo>
                  <a:pt x="909" y="520"/>
                </a:lnTo>
                <a:lnTo>
                  <a:pt x="909" y="518"/>
                </a:lnTo>
                <a:lnTo>
                  <a:pt x="910" y="514"/>
                </a:lnTo>
                <a:lnTo>
                  <a:pt x="911" y="513"/>
                </a:lnTo>
                <a:lnTo>
                  <a:pt x="919" y="512"/>
                </a:lnTo>
                <a:lnTo>
                  <a:pt x="923" y="512"/>
                </a:lnTo>
                <a:lnTo>
                  <a:pt x="925" y="510"/>
                </a:lnTo>
                <a:lnTo>
                  <a:pt x="930" y="509"/>
                </a:lnTo>
                <a:lnTo>
                  <a:pt x="932" y="507"/>
                </a:lnTo>
                <a:lnTo>
                  <a:pt x="933" y="504"/>
                </a:lnTo>
                <a:lnTo>
                  <a:pt x="932" y="498"/>
                </a:lnTo>
                <a:lnTo>
                  <a:pt x="931" y="495"/>
                </a:lnTo>
                <a:lnTo>
                  <a:pt x="931" y="491"/>
                </a:lnTo>
                <a:lnTo>
                  <a:pt x="928" y="490"/>
                </a:lnTo>
                <a:lnTo>
                  <a:pt x="926" y="490"/>
                </a:lnTo>
                <a:lnTo>
                  <a:pt x="923" y="489"/>
                </a:lnTo>
                <a:lnTo>
                  <a:pt x="919" y="489"/>
                </a:lnTo>
                <a:lnTo>
                  <a:pt x="916" y="487"/>
                </a:lnTo>
                <a:lnTo>
                  <a:pt x="915" y="485"/>
                </a:lnTo>
                <a:lnTo>
                  <a:pt x="917" y="482"/>
                </a:lnTo>
                <a:lnTo>
                  <a:pt x="922" y="482"/>
                </a:lnTo>
                <a:lnTo>
                  <a:pt x="926" y="480"/>
                </a:lnTo>
                <a:lnTo>
                  <a:pt x="928" y="480"/>
                </a:lnTo>
                <a:lnTo>
                  <a:pt x="928" y="478"/>
                </a:lnTo>
                <a:lnTo>
                  <a:pt x="930" y="475"/>
                </a:lnTo>
                <a:lnTo>
                  <a:pt x="928" y="472"/>
                </a:lnTo>
                <a:lnTo>
                  <a:pt x="927" y="470"/>
                </a:lnTo>
                <a:lnTo>
                  <a:pt x="925" y="470"/>
                </a:lnTo>
                <a:lnTo>
                  <a:pt x="924" y="470"/>
                </a:lnTo>
                <a:lnTo>
                  <a:pt x="919" y="470"/>
                </a:lnTo>
                <a:lnTo>
                  <a:pt x="917" y="470"/>
                </a:lnTo>
                <a:lnTo>
                  <a:pt x="916" y="466"/>
                </a:lnTo>
                <a:lnTo>
                  <a:pt x="916" y="462"/>
                </a:lnTo>
                <a:lnTo>
                  <a:pt x="917" y="461"/>
                </a:lnTo>
                <a:lnTo>
                  <a:pt x="918" y="457"/>
                </a:lnTo>
                <a:lnTo>
                  <a:pt x="920" y="456"/>
                </a:lnTo>
                <a:lnTo>
                  <a:pt x="924" y="456"/>
                </a:lnTo>
                <a:lnTo>
                  <a:pt x="926" y="456"/>
                </a:lnTo>
                <a:lnTo>
                  <a:pt x="928" y="456"/>
                </a:lnTo>
                <a:lnTo>
                  <a:pt x="930" y="454"/>
                </a:lnTo>
                <a:lnTo>
                  <a:pt x="930" y="451"/>
                </a:lnTo>
                <a:lnTo>
                  <a:pt x="928" y="448"/>
                </a:lnTo>
                <a:lnTo>
                  <a:pt x="927" y="447"/>
                </a:lnTo>
                <a:lnTo>
                  <a:pt x="925" y="446"/>
                </a:lnTo>
                <a:lnTo>
                  <a:pt x="925" y="443"/>
                </a:lnTo>
                <a:lnTo>
                  <a:pt x="925" y="440"/>
                </a:lnTo>
                <a:lnTo>
                  <a:pt x="925" y="439"/>
                </a:lnTo>
                <a:lnTo>
                  <a:pt x="926" y="438"/>
                </a:lnTo>
                <a:lnTo>
                  <a:pt x="927" y="434"/>
                </a:lnTo>
                <a:lnTo>
                  <a:pt x="927" y="432"/>
                </a:lnTo>
                <a:lnTo>
                  <a:pt x="927" y="426"/>
                </a:lnTo>
                <a:lnTo>
                  <a:pt x="925" y="422"/>
                </a:lnTo>
                <a:lnTo>
                  <a:pt x="925" y="419"/>
                </a:lnTo>
                <a:lnTo>
                  <a:pt x="925" y="416"/>
                </a:lnTo>
                <a:lnTo>
                  <a:pt x="925" y="413"/>
                </a:lnTo>
                <a:lnTo>
                  <a:pt x="925" y="409"/>
                </a:lnTo>
                <a:lnTo>
                  <a:pt x="925" y="406"/>
                </a:lnTo>
                <a:lnTo>
                  <a:pt x="926" y="402"/>
                </a:lnTo>
                <a:lnTo>
                  <a:pt x="928" y="397"/>
                </a:lnTo>
                <a:lnTo>
                  <a:pt x="930" y="393"/>
                </a:lnTo>
                <a:lnTo>
                  <a:pt x="932" y="389"/>
                </a:lnTo>
                <a:lnTo>
                  <a:pt x="933" y="386"/>
                </a:lnTo>
                <a:lnTo>
                  <a:pt x="933" y="384"/>
                </a:lnTo>
                <a:lnTo>
                  <a:pt x="933" y="381"/>
                </a:lnTo>
                <a:lnTo>
                  <a:pt x="931" y="379"/>
                </a:lnTo>
                <a:lnTo>
                  <a:pt x="930" y="376"/>
                </a:lnTo>
                <a:lnTo>
                  <a:pt x="930" y="374"/>
                </a:lnTo>
                <a:lnTo>
                  <a:pt x="928" y="370"/>
                </a:lnTo>
                <a:lnTo>
                  <a:pt x="928" y="368"/>
                </a:lnTo>
                <a:lnTo>
                  <a:pt x="931" y="368"/>
                </a:lnTo>
                <a:lnTo>
                  <a:pt x="933" y="367"/>
                </a:lnTo>
                <a:lnTo>
                  <a:pt x="934" y="363"/>
                </a:lnTo>
                <a:lnTo>
                  <a:pt x="932" y="362"/>
                </a:lnTo>
                <a:lnTo>
                  <a:pt x="930" y="363"/>
                </a:lnTo>
                <a:lnTo>
                  <a:pt x="926" y="363"/>
                </a:lnTo>
                <a:lnTo>
                  <a:pt x="920" y="362"/>
                </a:lnTo>
                <a:lnTo>
                  <a:pt x="916" y="362"/>
                </a:lnTo>
                <a:lnTo>
                  <a:pt x="912" y="361"/>
                </a:lnTo>
                <a:lnTo>
                  <a:pt x="909" y="360"/>
                </a:lnTo>
                <a:lnTo>
                  <a:pt x="906" y="359"/>
                </a:lnTo>
                <a:lnTo>
                  <a:pt x="904" y="355"/>
                </a:lnTo>
                <a:lnTo>
                  <a:pt x="910" y="344"/>
                </a:lnTo>
                <a:lnTo>
                  <a:pt x="916" y="337"/>
                </a:lnTo>
                <a:lnTo>
                  <a:pt x="919" y="329"/>
                </a:lnTo>
                <a:lnTo>
                  <a:pt x="925" y="320"/>
                </a:lnTo>
                <a:lnTo>
                  <a:pt x="932" y="309"/>
                </a:lnTo>
                <a:lnTo>
                  <a:pt x="941" y="297"/>
                </a:lnTo>
                <a:lnTo>
                  <a:pt x="947" y="293"/>
                </a:lnTo>
                <a:lnTo>
                  <a:pt x="950" y="288"/>
                </a:lnTo>
                <a:lnTo>
                  <a:pt x="951" y="285"/>
                </a:lnTo>
                <a:lnTo>
                  <a:pt x="955" y="279"/>
                </a:lnTo>
                <a:lnTo>
                  <a:pt x="958" y="277"/>
                </a:lnTo>
                <a:lnTo>
                  <a:pt x="963" y="277"/>
                </a:lnTo>
                <a:lnTo>
                  <a:pt x="965" y="278"/>
                </a:lnTo>
                <a:lnTo>
                  <a:pt x="968" y="277"/>
                </a:lnTo>
                <a:lnTo>
                  <a:pt x="968" y="273"/>
                </a:lnTo>
                <a:lnTo>
                  <a:pt x="973" y="270"/>
                </a:lnTo>
                <a:lnTo>
                  <a:pt x="978" y="267"/>
                </a:lnTo>
                <a:lnTo>
                  <a:pt x="982" y="266"/>
                </a:lnTo>
                <a:lnTo>
                  <a:pt x="986" y="266"/>
                </a:lnTo>
                <a:lnTo>
                  <a:pt x="990" y="265"/>
                </a:lnTo>
                <a:lnTo>
                  <a:pt x="992" y="262"/>
                </a:lnTo>
                <a:lnTo>
                  <a:pt x="991" y="257"/>
                </a:lnTo>
                <a:lnTo>
                  <a:pt x="987" y="255"/>
                </a:lnTo>
                <a:lnTo>
                  <a:pt x="982" y="253"/>
                </a:lnTo>
                <a:lnTo>
                  <a:pt x="976" y="249"/>
                </a:lnTo>
                <a:lnTo>
                  <a:pt x="967" y="247"/>
                </a:lnTo>
                <a:lnTo>
                  <a:pt x="959" y="245"/>
                </a:lnTo>
                <a:lnTo>
                  <a:pt x="955" y="242"/>
                </a:lnTo>
                <a:lnTo>
                  <a:pt x="950" y="241"/>
                </a:lnTo>
                <a:lnTo>
                  <a:pt x="944" y="243"/>
                </a:lnTo>
                <a:lnTo>
                  <a:pt x="940" y="243"/>
                </a:lnTo>
                <a:lnTo>
                  <a:pt x="935" y="242"/>
                </a:lnTo>
                <a:lnTo>
                  <a:pt x="931" y="241"/>
                </a:lnTo>
                <a:lnTo>
                  <a:pt x="925" y="238"/>
                </a:lnTo>
                <a:lnTo>
                  <a:pt x="924" y="235"/>
                </a:lnTo>
                <a:lnTo>
                  <a:pt x="924" y="233"/>
                </a:lnTo>
                <a:lnTo>
                  <a:pt x="926" y="230"/>
                </a:lnTo>
                <a:lnTo>
                  <a:pt x="928" y="227"/>
                </a:lnTo>
                <a:lnTo>
                  <a:pt x="933" y="225"/>
                </a:lnTo>
                <a:lnTo>
                  <a:pt x="933" y="223"/>
                </a:lnTo>
                <a:lnTo>
                  <a:pt x="928" y="221"/>
                </a:lnTo>
                <a:lnTo>
                  <a:pt x="927" y="219"/>
                </a:lnTo>
                <a:lnTo>
                  <a:pt x="928" y="209"/>
                </a:lnTo>
                <a:lnTo>
                  <a:pt x="933" y="205"/>
                </a:lnTo>
                <a:lnTo>
                  <a:pt x="936" y="202"/>
                </a:lnTo>
                <a:lnTo>
                  <a:pt x="941" y="199"/>
                </a:lnTo>
                <a:lnTo>
                  <a:pt x="947" y="198"/>
                </a:lnTo>
                <a:lnTo>
                  <a:pt x="949" y="197"/>
                </a:lnTo>
                <a:lnTo>
                  <a:pt x="951" y="193"/>
                </a:lnTo>
                <a:lnTo>
                  <a:pt x="952" y="190"/>
                </a:lnTo>
                <a:lnTo>
                  <a:pt x="952" y="186"/>
                </a:lnTo>
                <a:lnTo>
                  <a:pt x="950" y="183"/>
                </a:lnTo>
                <a:lnTo>
                  <a:pt x="947" y="182"/>
                </a:lnTo>
                <a:lnTo>
                  <a:pt x="943" y="178"/>
                </a:lnTo>
                <a:lnTo>
                  <a:pt x="942" y="176"/>
                </a:lnTo>
                <a:lnTo>
                  <a:pt x="942" y="174"/>
                </a:lnTo>
                <a:lnTo>
                  <a:pt x="943" y="169"/>
                </a:lnTo>
                <a:lnTo>
                  <a:pt x="948" y="166"/>
                </a:lnTo>
                <a:lnTo>
                  <a:pt x="951" y="162"/>
                </a:lnTo>
                <a:lnTo>
                  <a:pt x="955" y="159"/>
                </a:lnTo>
                <a:lnTo>
                  <a:pt x="963" y="152"/>
                </a:lnTo>
                <a:lnTo>
                  <a:pt x="967" y="149"/>
                </a:lnTo>
                <a:lnTo>
                  <a:pt x="972" y="145"/>
                </a:lnTo>
                <a:lnTo>
                  <a:pt x="975" y="143"/>
                </a:lnTo>
                <a:lnTo>
                  <a:pt x="976" y="139"/>
                </a:lnTo>
                <a:lnTo>
                  <a:pt x="976" y="134"/>
                </a:lnTo>
                <a:lnTo>
                  <a:pt x="975" y="131"/>
                </a:lnTo>
                <a:lnTo>
                  <a:pt x="972" y="127"/>
                </a:lnTo>
                <a:lnTo>
                  <a:pt x="972" y="123"/>
                </a:lnTo>
                <a:lnTo>
                  <a:pt x="972" y="121"/>
                </a:lnTo>
                <a:lnTo>
                  <a:pt x="968" y="119"/>
                </a:lnTo>
                <a:lnTo>
                  <a:pt x="964" y="118"/>
                </a:lnTo>
                <a:lnTo>
                  <a:pt x="959" y="115"/>
                </a:lnTo>
                <a:lnTo>
                  <a:pt x="957" y="113"/>
                </a:lnTo>
                <a:lnTo>
                  <a:pt x="956" y="109"/>
                </a:lnTo>
                <a:lnTo>
                  <a:pt x="958" y="104"/>
                </a:lnTo>
                <a:lnTo>
                  <a:pt x="960" y="102"/>
                </a:lnTo>
                <a:lnTo>
                  <a:pt x="965" y="96"/>
                </a:lnTo>
                <a:lnTo>
                  <a:pt x="967" y="94"/>
                </a:lnTo>
                <a:lnTo>
                  <a:pt x="970" y="89"/>
                </a:lnTo>
                <a:lnTo>
                  <a:pt x="972" y="82"/>
                </a:lnTo>
                <a:lnTo>
                  <a:pt x="972" y="79"/>
                </a:lnTo>
                <a:lnTo>
                  <a:pt x="970" y="78"/>
                </a:lnTo>
                <a:lnTo>
                  <a:pt x="966" y="74"/>
                </a:lnTo>
                <a:lnTo>
                  <a:pt x="963" y="70"/>
                </a:lnTo>
                <a:lnTo>
                  <a:pt x="960" y="67"/>
                </a:lnTo>
                <a:lnTo>
                  <a:pt x="958" y="64"/>
                </a:lnTo>
                <a:lnTo>
                  <a:pt x="959" y="59"/>
                </a:lnTo>
                <a:lnTo>
                  <a:pt x="962" y="56"/>
                </a:lnTo>
                <a:lnTo>
                  <a:pt x="964" y="53"/>
                </a:lnTo>
                <a:lnTo>
                  <a:pt x="966" y="49"/>
                </a:lnTo>
                <a:lnTo>
                  <a:pt x="970" y="47"/>
                </a:lnTo>
                <a:lnTo>
                  <a:pt x="968" y="42"/>
                </a:lnTo>
                <a:lnTo>
                  <a:pt x="966" y="41"/>
                </a:lnTo>
                <a:lnTo>
                  <a:pt x="963" y="41"/>
                </a:lnTo>
                <a:lnTo>
                  <a:pt x="957" y="42"/>
                </a:lnTo>
                <a:lnTo>
                  <a:pt x="954" y="42"/>
                </a:lnTo>
                <a:lnTo>
                  <a:pt x="950" y="41"/>
                </a:lnTo>
                <a:lnTo>
                  <a:pt x="947" y="39"/>
                </a:lnTo>
                <a:lnTo>
                  <a:pt x="943" y="40"/>
                </a:lnTo>
                <a:lnTo>
                  <a:pt x="940" y="42"/>
                </a:lnTo>
                <a:lnTo>
                  <a:pt x="939" y="46"/>
                </a:lnTo>
                <a:lnTo>
                  <a:pt x="933" y="49"/>
                </a:lnTo>
                <a:lnTo>
                  <a:pt x="931" y="49"/>
                </a:lnTo>
                <a:lnTo>
                  <a:pt x="928" y="48"/>
                </a:lnTo>
                <a:lnTo>
                  <a:pt x="925" y="46"/>
                </a:lnTo>
                <a:lnTo>
                  <a:pt x="923" y="42"/>
                </a:lnTo>
                <a:lnTo>
                  <a:pt x="920" y="40"/>
                </a:lnTo>
                <a:lnTo>
                  <a:pt x="919" y="38"/>
                </a:lnTo>
                <a:lnTo>
                  <a:pt x="917" y="37"/>
                </a:lnTo>
                <a:lnTo>
                  <a:pt x="915" y="35"/>
                </a:lnTo>
                <a:lnTo>
                  <a:pt x="912" y="35"/>
                </a:lnTo>
                <a:lnTo>
                  <a:pt x="908" y="34"/>
                </a:lnTo>
                <a:lnTo>
                  <a:pt x="904" y="33"/>
                </a:lnTo>
                <a:lnTo>
                  <a:pt x="901" y="33"/>
                </a:lnTo>
                <a:lnTo>
                  <a:pt x="901" y="31"/>
                </a:lnTo>
                <a:lnTo>
                  <a:pt x="903" y="29"/>
                </a:lnTo>
                <a:lnTo>
                  <a:pt x="906" y="27"/>
                </a:lnTo>
                <a:lnTo>
                  <a:pt x="910" y="25"/>
                </a:lnTo>
                <a:lnTo>
                  <a:pt x="911" y="23"/>
                </a:lnTo>
                <a:lnTo>
                  <a:pt x="911" y="21"/>
                </a:lnTo>
                <a:lnTo>
                  <a:pt x="911" y="16"/>
                </a:lnTo>
                <a:lnTo>
                  <a:pt x="911" y="14"/>
                </a:lnTo>
                <a:lnTo>
                  <a:pt x="910" y="10"/>
                </a:lnTo>
                <a:lnTo>
                  <a:pt x="909" y="9"/>
                </a:lnTo>
                <a:lnTo>
                  <a:pt x="908" y="7"/>
                </a:lnTo>
                <a:lnTo>
                  <a:pt x="906" y="5"/>
                </a:lnTo>
                <a:lnTo>
                  <a:pt x="903" y="2"/>
                </a:lnTo>
                <a:lnTo>
                  <a:pt x="901" y="2"/>
                </a:lnTo>
                <a:lnTo>
                  <a:pt x="901" y="1"/>
                </a:lnTo>
                <a:lnTo>
                  <a:pt x="899" y="1"/>
                </a:lnTo>
                <a:lnTo>
                  <a:pt x="898" y="2"/>
                </a:lnTo>
                <a:lnTo>
                  <a:pt x="894" y="5"/>
                </a:lnTo>
                <a:lnTo>
                  <a:pt x="888" y="3"/>
                </a:lnTo>
                <a:lnTo>
                  <a:pt x="887" y="2"/>
                </a:lnTo>
                <a:lnTo>
                  <a:pt x="884" y="2"/>
                </a:lnTo>
                <a:lnTo>
                  <a:pt x="880" y="0"/>
                </a:lnTo>
                <a:lnTo>
                  <a:pt x="863" y="2"/>
                </a:lnTo>
                <a:lnTo>
                  <a:pt x="852" y="5"/>
                </a:lnTo>
                <a:lnTo>
                  <a:pt x="851" y="6"/>
                </a:lnTo>
                <a:lnTo>
                  <a:pt x="844" y="10"/>
                </a:lnTo>
                <a:lnTo>
                  <a:pt x="843" y="13"/>
                </a:lnTo>
                <a:lnTo>
                  <a:pt x="840" y="14"/>
                </a:lnTo>
                <a:lnTo>
                  <a:pt x="838" y="17"/>
                </a:lnTo>
                <a:lnTo>
                  <a:pt x="838" y="19"/>
                </a:lnTo>
                <a:lnTo>
                  <a:pt x="838" y="23"/>
                </a:lnTo>
                <a:lnTo>
                  <a:pt x="838" y="25"/>
                </a:lnTo>
                <a:lnTo>
                  <a:pt x="838" y="27"/>
                </a:lnTo>
                <a:lnTo>
                  <a:pt x="837" y="34"/>
                </a:lnTo>
                <a:lnTo>
                  <a:pt x="837" y="37"/>
                </a:lnTo>
                <a:lnTo>
                  <a:pt x="837" y="39"/>
                </a:lnTo>
                <a:lnTo>
                  <a:pt x="835" y="45"/>
                </a:lnTo>
                <a:lnTo>
                  <a:pt x="832" y="48"/>
                </a:lnTo>
                <a:lnTo>
                  <a:pt x="830" y="50"/>
                </a:lnTo>
                <a:lnTo>
                  <a:pt x="828" y="53"/>
                </a:lnTo>
                <a:lnTo>
                  <a:pt x="826" y="56"/>
                </a:lnTo>
                <a:lnTo>
                  <a:pt x="823" y="58"/>
                </a:lnTo>
                <a:lnTo>
                  <a:pt x="822" y="61"/>
                </a:lnTo>
                <a:lnTo>
                  <a:pt x="821" y="62"/>
                </a:lnTo>
                <a:lnTo>
                  <a:pt x="821" y="64"/>
                </a:lnTo>
                <a:lnTo>
                  <a:pt x="821" y="65"/>
                </a:lnTo>
                <a:lnTo>
                  <a:pt x="822" y="66"/>
                </a:lnTo>
                <a:lnTo>
                  <a:pt x="822" y="69"/>
                </a:lnTo>
                <a:lnTo>
                  <a:pt x="821" y="70"/>
                </a:lnTo>
                <a:lnTo>
                  <a:pt x="819" y="70"/>
                </a:lnTo>
                <a:lnTo>
                  <a:pt x="818" y="70"/>
                </a:lnTo>
                <a:lnTo>
                  <a:pt x="815" y="67"/>
                </a:lnTo>
                <a:lnTo>
                  <a:pt x="815" y="65"/>
                </a:lnTo>
                <a:lnTo>
                  <a:pt x="813" y="65"/>
                </a:lnTo>
                <a:lnTo>
                  <a:pt x="812" y="66"/>
                </a:lnTo>
                <a:lnTo>
                  <a:pt x="810" y="69"/>
                </a:lnTo>
                <a:lnTo>
                  <a:pt x="810" y="71"/>
                </a:lnTo>
                <a:lnTo>
                  <a:pt x="808" y="73"/>
                </a:lnTo>
                <a:lnTo>
                  <a:pt x="810" y="75"/>
                </a:lnTo>
                <a:lnTo>
                  <a:pt x="811" y="77"/>
                </a:lnTo>
                <a:lnTo>
                  <a:pt x="813" y="79"/>
                </a:lnTo>
                <a:lnTo>
                  <a:pt x="813" y="81"/>
                </a:lnTo>
                <a:lnTo>
                  <a:pt x="813" y="82"/>
                </a:lnTo>
                <a:lnTo>
                  <a:pt x="812" y="83"/>
                </a:lnTo>
                <a:lnTo>
                  <a:pt x="811" y="85"/>
                </a:lnTo>
                <a:lnTo>
                  <a:pt x="808" y="85"/>
                </a:lnTo>
                <a:lnTo>
                  <a:pt x="807" y="83"/>
                </a:lnTo>
                <a:lnTo>
                  <a:pt x="805" y="81"/>
                </a:lnTo>
                <a:lnTo>
                  <a:pt x="804" y="81"/>
                </a:lnTo>
                <a:lnTo>
                  <a:pt x="802" y="80"/>
                </a:lnTo>
                <a:lnTo>
                  <a:pt x="800" y="80"/>
                </a:lnTo>
                <a:lnTo>
                  <a:pt x="798" y="79"/>
                </a:lnTo>
                <a:lnTo>
                  <a:pt x="796" y="78"/>
                </a:lnTo>
                <a:lnTo>
                  <a:pt x="794" y="78"/>
                </a:lnTo>
                <a:lnTo>
                  <a:pt x="790" y="78"/>
                </a:lnTo>
                <a:lnTo>
                  <a:pt x="788" y="77"/>
                </a:lnTo>
                <a:lnTo>
                  <a:pt x="787" y="77"/>
                </a:lnTo>
                <a:lnTo>
                  <a:pt x="783" y="73"/>
                </a:lnTo>
                <a:lnTo>
                  <a:pt x="781" y="72"/>
                </a:lnTo>
                <a:lnTo>
                  <a:pt x="780" y="70"/>
                </a:lnTo>
                <a:lnTo>
                  <a:pt x="778" y="70"/>
                </a:lnTo>
                <a:lnTo>
                  <a:pt x="775" y="69"/>
                </a:lnTo>
                <a:lnTo>
                  <a:pt x="773" y="69"/>
                </a:lnTo>
                <a:lnTo>
                  <a:pt x="771" y="69"/>
                </a:lnTo>
                <a:lnTo>
                  <a:pt x="770" y="70"/>
                </a:lnTo>
                <a:lnTo>
                  <a:pt x="766" y="71"/>
                </a:lnTo>
                <a:lnTo>
                  <a:pt x="765" y="73"/>
                </a:lnTo>
                <a:lnTo>
                  <a:pt x="763" y="74"/>
                </a:lnTo>
                <a:lnTo>
                  <a:pt x="763" y="77"/>
                </a:lnTo>
                <a:lnTo>
                  <a:pt x="762" y="79"/>
                </a:lnTo>
                <a:lnTo>
                  <a:pt x="758" y="81"/>
                </a:lnTo>
                <a:lnTo>
                  <a:pt x="758" y="82"/>
                </a:lnTo>
                <a:lnTo>
                  <a:pt x="758" y="85"/>
                </a:lnTo>
                <a:lnTo>
                  <a:pt x="759" y="86"/>
                </a:lnTo>
                <a:lnTo>
                  <a:pt x="760" y="87"/>
                </a:lnTo>
                <a:lnTo>
                  <a:pt x="763" y="88"/>
                </a:lnTo>
                <a:lnTo>
                  <a:pt x="765" y="89"/>
                </a:lnTo>
                <a:lnTo>
                  <a:pt x="770" y="91"/>
                </a:lnTo>
                <a:lnTo>
                  <a:pt x="771" y="91"/>
                </a:lnTo>
                <a:lnTo>
                  <a:pt x="772" y="94"/>
                </a:lnTo>
                <a:lnTo>
                  <a:pt x="773" y="95"/>
                </a:lnTo>
                <a:lnTo>
                  <a:pt x="773" y="96"/>
                </a:lnTo>
                <a:lnTo>
                  <a:pt x="771" y="97"/>
                </a:lnTo>
                <a:lnTo>
                  <a:pt x="770" y="98"/>
                </a:lnTo>
                <a:lnTo>
                  <a:pt x="768" y="101"/>
                </a:lnTo>
                <a:lnTo>
                  <a:pt x="767" y="103"/>
                </a:lnTo>
                <a:lnTo>
                  <a:pt x="764" y="105"/>
                </a:lnTo>
                <a:lnTo>
                  <a:pt x="762" y="109"/>
                </a:lnTo>
                <a:lnTo>
                  <a:pt x="760" y="111"/>
                </a:lnTo>
                <a:lnTo>
                  <a:pt x="758" y="113"/>
                </a:lnTo>
                <a:lnTo>
                  <a:pt x="756" y="114"/>
                </a:lnTo>
                <a:lnTo>
                  <a:pt x="754" y="117"/>
                </a:lnTo>
                <a:lnTo>
                  <a:pt x="751" y="118"/>
                </a:lnTo>
                <a:lnTo>
                  <a:pt x="750" y="120"/>
                </a:lnTo>
                <a:lnTo>
                  <a:pt x="749" y="122"/>
                </a:lnTo>
                <a:lnTo>
                  <a:pt x="749" y="125"/>
                </a:lnTo>
                <a:lnTo>
                  <a:pt x="750" y="126"/>
                </a:lnTo>
                <a:lnTo>
                  <a:pt x="750" y="127"/>
                </a:lnTo>
                <a:lnTo>
                  <a:pt x="751" y="129"/>
                </a:lnTo>
                <a:lnTo>
                  <a:pt x="754" y="131"/>
                </a:lnTo>
                <a:lnTo>
                  <a:pt x="756" y="134"/>
                </a:lnTo>
                <a:lnTo>
                  <a:pt x="756" y="136"/>
                </a:lnTo>
                <a:lnTo>
                  <a:pt x="756" y="142"/>
                </a:lnTo>
                <a:lnTo>
                  <a:pt x="755" y="144"/>
                </a:lnTo>
                <a:lnTo>
                  <a:pt x="755" y="146"/>
                </a:lnTo>
                <a:lnTo>
                  <a:pt x="754" y="149"/>
                </a:lnTo>
                <a:lnTo>
                  <a:pt x="750" y="152"/>
                </a:lnTo>
                <a:lnTo>
                  <a:pt x="748" y="154"/>
                </a:lnTo>
                <a:lnTo>
                  <a:pt x="747" y="157"/>
                </a:lnTo>
                <a:lnTo>
                  <a:pt x="743" y="158"/>
                </a:lnTo>
                <a:lnTo>
                  <a:pt x="741" y="159"/>
                </a:lnTo>
                <a:lnTo>
                  <a:pt x="739" y="160"/>
                </a:lnTo>
                <a:lnTo>
                  <a:pt x="736" y="160"/>
                </a:lnTo>
                <a:lnTo>
                  <a:pt x="734" y="159"/>
                </a:lnTo>
                <a:lnTo>
                  <a:pt x="733" y="159"/>
                </a:lnTo>
                <a:lnTo>
                  <a:pt x="730" y="159"/>
                </a:lnTo>
                <a:lnTo>
                  <a:pt x="728" y="158"/>
                </a:lnTo>
                <a:lnTo>
                  <a:pt x="727" y="157"/>
                </a:lnTo>
                <a:lnTo>
                  <a:pt x="726" y="154"/>
                </a:lnTo>
                <a:lnTo>
                  <a:pt x="724" y="154"/>
                </a:lnTo>
                <a:lnTo>
                  <a:pt x="722" y="153"/>
                </a:lnTo>
                <a:lnTo>
                  <a:pt x="719" y="153"/>
                </a:lnTo>
                <a:lnTo>
                  <a:pt x="717" y="153"/>
                </a:lnTo>
                <a:lnTo>
                  <a:pt x="715" y="153"/>
                </a:lnTo>
                <a:lnTo>
                  <a:pt x="714" y="154"/>
                </a:lnTo>
                <a:lnTo>
                  <a:pt x="712" y="157"/>
                </a:lnTo>
                <a:lnTo>
                  <a:pt x="712" y="158"/>
                </a:lnTo>
                <a:lnTo>
                  <a:pt x="712" y="159"/>
                </a:lnTo>
                <a:lnTo>
                  <a:pt x="714" y="160"/>
                </a:lnTo>
                <a:lnTo>
                  <a:pt x="715" y="160"/>
                </a:lnTo>
                <a:lnTo>
                  <a:pt x="716" y="161"/>
                </a:lnTo>
                <a:lnTo>
                  <a:pt x="717" y="161"/>
                </a:lnTo>
                <a:lnTo>
                  <a:pt x="718" y="161"/>
                </a:lnTo>
                <a:lnTo>
                  <a:pt x="719" y="161"/>
                </a:lnTo>
                <a:lnTo>
                  <a:pt x="720" y="161"/>
                </a:lnTo>
                <a:lnTo>
                  <a:pt x="723" y="162"/>
                </a:lnTo>
                <a:lnTo>
                  <a:pt x="723" y="163"/>
                </a:lnTo>
                <a:lnTo>
                  <a:pt x="724" y="165"/>
                </a:lnTo>
                <a:lnTo>
                  <a:pt x="725" y="165"/>
                </a:lnTo>
                <a:lnTo>
                  <a:pt x="725" y="166"/>
                </a:lnTo>
                <a:lnTo>
                  <a:pt x="725" y="167"/>
                </a:lnTo>
                <a:lnTo>
                  <a:pt x="725" y="168"/>
                </a:lnTo>
                <a:lnTo>
                  <a:pt x="725" y="170"/>
                </a:lnTo>
                <a:lnTo>
                  <a:pt x="724" y="173"/>
                </a:lnTo>
                <a:lnTo>
                  <a:pt x="724" y="175"/>
                </a:lnTo>
                <a:lnTo>
                  <a:pt x="722" y="176"/>
                </a:lnTo>
                <a:lnTo>
                  <a:pt x="720" y="177"/>
                </a:lnTo>
                <a:lnTo>
                  <a:pt x="716" y="179"/>
                </a:lnTo>
                <a:lnTo>
                  <a:pt x="714" y="181"/>
                </a:lnTo>
                <a:lnTo>
                  <a:pt x="711" y="182"/>
                </a:lnTo>
                <a:lnTo>
                  <a:pt x="710" y="183"/>
                </a:lnTo>
                <a:lnTo>
                  <a:pt x="709" y="183"/>
                </a:lnTo>
                <a:lnTo>
                  <a:pt x="708" y="185"/>
                </a:lnTo>
                <a:lnTo>
                  <a:pt x="709" y="187"/>
                </a:lnTo>
                <a:lnTo>
                  <a:pt x="710" y="189"/>
                </a:lnTo>
                <a:lnTo>
                  <a:pt x="710" y="191"/>
                </a:lnTo>
                <a:lnTo>
                  <a:pt x="711" y="192"/>
                </a:lnTo>
                <a:lnTo>
                  <a:pt x="712" y="194"/>
                </a:lnTo>
                <a:lnTo>
                  <a:pt x="712" y="197"/>
                </a:lnTo>
                <a:lnTo>
                  <a:pt x="711" y="199"/>
                </a:lnTo>
                <a:lnTo>
                  <a:pt x="710" y="203"/>
                </a:lnTo>
                <a:lnTo>
                  <a:pt x="708" y="208"/>
                </a:lnTo>
                <a:lnTo>
                  <a:pt x="707" y="209"/>
                </a:lnTo>
                <a:lnTo>
                  <a:pt x="704" y="210"/>
                </a:lnTo>
                <a:lnTo>
                  <a:pt x="702" y="209"/>
                </a:lnTo>
                <a:lnTo>
                  <a:pt x="699" y="208"/>
                </a:lnTo>
                <a:lnTo>
                  <a:pt x="698" y="206"/>
                </a:lnTo>
                <a:lnTo>
                  <a:pt x="695" y="203"/>
                </a:lnTo>
                <a:lnTo>
                  <a:pt x="694" y="202"/>
                </a:lnTo>
                <a:lnTo>
                  <a:pt x="692" y="201"/>
                </a:lnTo>
                <a:lnTo>
                  <a:pt x="691" y="200"/>
                </a:lnTo>
                <a:lnTo>
                  <a:pt x="690" y="199"/>
                </a:lnTo>
                <a:lnTo>
                  <a:pt x="688" y="195"/>
                </a:lnTo>
                <a:lnTo>
                  <a:pt x="687" y="194"/>
                </a:lnTo>
                <a:lnTo>
                  <a:pt x="686" y="192"/>
                </a:lnTo>
                <a:lnTo>
                  <a:pt x="684" y="191"/>
                </a:lnTo>
                <a:lnTo>
                  <a:pt x="682" y="192"/>
                </a:lnTo>
                <a:lnTo>
                  <a:pt x="679" y="193"/>
                </a:lnTo>
                <a:lnTo>
                  <a:pt x="676" y="194"/>
                </a:lnTo>
                <a:lnTo>
                  <a:pt x="674" y="194"/>
                </a:lnTo>
                <a:lnTo>
                  <a:pt x="671" y="194"/>
                </a:lnTo>
                <a:lnTo>
                  <a:pt x="670" y="194"/>
                </a:lnTo>
                <a:lnTo>
                  <a:pt x="669" y="193"/>
                </a:lnTo>
                <a:lnTo>
                  <a:pt x="668" y="193"/>
                </a:lnTo>
                <a:lnTo>
                  <a:pt x="666" y="192"/>
                </a:lnTo>
                <a:lnTo>
                  <a:pt x="663" y="191"/>
                </a:lnTo>
                <a:lnTo>
                  <a:pt x="662" y="190"/>
                </a:lnTo>
                <a:lnTo>
                  <a:pt x="660" y="191"/>
                </a:lnTo>
                <a:lnTo>
                  <a:pt x="659" y="192"/>
                </a:lnTo>
                <a:lnTo>
                  <a:pt x="659" y="193"/>
                </a:lnTo>
                <a:lnTo>
                  <a:pt x="660" y="195"/>
                </a:lnTo>
                <a:lnTo>
                  <a:pt x="660" y="197"/>
                </a:lnTo>
                <a:lnTo>
                  <a:pt x="661" y="199"/>
                </a:lnTo>
                <a:lnTo>
                  <a:pt x="661" y="200"/>
                </a:lnTo>
                <a:lnTo>
                  <a:pt x="660" y="202"/>
                </a:lnTo>
                <a:lnTo>
                  <a:pt x="659" y="202"/>
                </a:lnTo>
                <a:lnTo>
                  <a:pt x="655" y="203"/>
                </a:lnTo>
                <a:lnTo>
                  <a:pt x="654" y="203"/>
                </a:lnTo>
                <a:lnTo>
                  <a:pt x="652" y="202"/>
                </a:lnTo>
                <a:lnTo>
                  <a:pt x="651" y="202"/>
                </a:lnTo>
                <a:lnTo>
                  <a:pt x="648" y="203"/>
                </a:lnTo>
                <a:lnTo>
                  <a:pt x="647" y="205"/>
                </a:lnTo>
                <a:lnTo>
                  <a:pt x="646" y="207"/>
                </a:lnTo>
                <a:lnTo>
                  <a:pt x="646" y="209"/>
                </a:lnTo>
                <a:lnTo>
                  <a:pt x="646" y="211"/>
                </a:lnTo>
                <a:lnTo>
                  <a:pt x="646" y="213"/>
                </a:lnTo>
                <a:lnTo>
                  <a:pt x="646" y="215"/>
                </a:lnTo>
                <a:lnTo>
                  <a:pt x="646" y="216"/>
                </a:lnTo>
                <a:lnTo>
                  <a:pt x="645" y="217"/>
                </a:lnTo>
                <a:lnTo>
                  <a:pt x="643" y="217"/>
                </a:lnTo>
                <a:lnTo>
                  <a:pt x="640" y="217"/>
                </a:lnTo>
                <a:lnTo>
                  <a:pt x="638" y="216"/>
                </a:lnTo>
                <a:lnTo>
                  <a:pt x="636" y="217"/>
                </a:lnTo>
                <a:lnTo>
                  <a:pt x="635" y="217"/>
                </a:lnTo>
                <a:lnTo>
                  <a:pt x="635" y="219"/>
                </a:lnTo>
                <a:lnTo>
                  <a:pt x="635" y="221"/>
                </a:lnTo>
                <a:lnTo>
                  <a:pt x="635" y="223"/>
                </a:lnTo>
                <a:lnTo>
                  <a:pt x="635" y="225"/>
                </a:lnTo>
                <a:lnTo>
                  <a:pt x="632" y="229"/>
                </a:lnTo>
                <a:lnTo>
                  <a:pt x="631" y="230"/>
                </a:lnTo>
                <a:lnTo>
                  <a:pt x="629" y="231"/>
                </a:lnTo>
                <a:lnTo>
                  <a:pt x="628" y="231"/>
                </a:lnTo>
                <a:lnTo>
                  <a:pt x="627" y="231"/>
                </a:lnTo>
                <a:lnTo>
                  <a:pt x="624" y="231"/>
                </a:lnTo>
                <a:lnTo>
                  <a:pt x="623" y="231"/>
                </a:lnTo>
                <a:lnTo>
                  <a:pt x="621" y="231"/>
                </a:lnTo>
                <a:lnTo>
                  <a:pt x="619" y="231"/>
                </a:lnTo>
                <a:lnTo>
                  <a:pt x="618" y="231"/>
                </a:lnTo>
                <a:lnTo>
                  <a:pt x="616" y="231"/>
                </a:lnTo>
                <a:lnTo>
                  <a:pt x="614" y="231"/>
                </a:lnTo>
                <a:lnTo>
                  <a:pt x="613" y="232"/>
                </a:lnTo>
                <a:lnTo>
                  <a:pt x="610" y="233"/>
                </a:lnTo>
                <a:lnTo>
                  <a:pt x="608" y="235"/>
                </a:lnTo>
                <a:lnTo>
                  <a:pt x="607" y="238"/>
                </a:lnTo>
                <a:lnTo>
                  <a:pt x="607" y="239"/>
                </a:lnTo>
                <a:lnTo>
                  <a:pt x="607" y="241"/>
                </a:lnTo>
                <a:lnTo>
                  <a:pt x="606" y="243"/>
                </a:lnTo>
                <a:lnTo>
                  <a:pt x="606" y="245"/>
                </a:lnTo>
                <a:lnTo>
                  <a:pt x="606" y="249"/>
                </a:lnTo>
                <a:lnTo>
                  <a:pt x="606" y="250"/>
                </a:lnTo>
                <a:lnTo>
                  <a:pt x="607" y="251"/>
                </a:lnTo>
                <a:lnTo>
                  <a:pt x="608" y="253"/>
                </a:lnTo>
                <a:lnTo>
                  <a:pt x="610" y="254"/>
                </a:lnTo>
                <a:lnTo>
                  <a:pt x="612" y="259"/>
                </a:lnTo>
                <a:lnTo>
                  <a:pt x="612" y="261"/>
                </a:lnTo>
                <a:lnTo>
                  <a:pt x="613" y="261"/>
                </a:lnTo>
                <a:lnTo>
                  <a:pt x="615" y="263"/>
                </a:lnTo>
                <a:lnTo>
                  <a:pt x="615" y="264"/>
                </a:lnTo>
                <a:lnTo>
                  <a:pt x="616" y="265"/>
                </a:lnTo>
                <a:lnTo>
                  <a:pt x="615" y="266"/>
                </a:lnTo>
                <a:lnTo>
                  <a:pt x="614" y="266"/>
                </a:lnTo>
                <a:lnTo>
                  <a:pt x="613" y="266"/>
                </a:lnTo>
                <a:lnTo>
                  <a:pt x="611" y="266"/>
                </a:lnTo>
                <a:lnTo>
                  <a:pt x="607" y="265"/>
                </a:lnTo>
                <a:lnTo>
                  <a:pt x="605" y="266"/>
                </a:lnTo>
                <a:lnTo>
                  <a:pt x="605" y="269"/>
                </a:lnTo>
                <a:lnTo>
                  <a:pt x="605" y="271"/>
                </a:lnTo>
                <a:lnTo>
                  <a:pt x="604" y="273"/>
                </a:lnTo>
                <a:lnTo>
                  <a:pt x="604" y="274"/>
                </a:lnTo>
                <a:lnTo>
                  <a:pt x="606" y="277"/>
                </a:lnTo>
                <a:lnTo>
                  <a:pt x="607" y="278"/>
                </a:lnTo>
                <a:lnTo>
                  <a:pt x="608" y="278"/>
                </a:lnTo>
                <a:lnTo>
                  <a:pt x="610" y="278"/>
                </a:lnTo>
                <a:lnTo>
                  <a:pt x="613" y="279"/>
                </a:lnTo>
                <a:lnTo>
                  <a:pt x="614" y="280"/>
                </a:lnTo>
                <a:lnTo>
                  <a:pt x="616" y="282"/>
                </a:lnTo>
                <a:lnTo>
                  <a:pt x="616" y="285"/>
                </a:lnTo>
                <a:lnTo>
                  <a:pt x="618" y="287"/>
                </a:lnTo>
                <a:lnTo>
                  <a:pt x="618" y="288"/>
                </a:lnTo>
                <a:lnTo>
                  <a:pt x="620" y="290"/>
                </a:lnTo>
                <a:lnTo>
                  <a:pt x="620" y="291"/>
                </a:lnTo>
                <a:lnTo>
                  <a:pt x="621" y="294"/>
                </a:lnTo>
                <a:lnTo>
                  <a:pt x="622" y="296"/>
                </a:lnTo>
                <a:lnTo>
                  <a:pt x="622" y="298"/>
                </a:lnTo>
                <a:lnTo>
                  <a:pt x="622" y="301"/>
                </a:lnTo>
                <a:lnTo>
                  <a:pt x="622" y="302"/>
                </a:lnTo>
                <a:lnTo>
                  <a:pt x="622" y="303"/>
                </a:lnTo>
                <a:lnTo>
                  <a:pt x="622" y="305"/>
                </a:lnTo>
                <a:lnTo>
                  <a:pt x="622" y="307"/>
                </a:lnTo>
                <a:lnTo>
                  <a:pt x="621" y="309"/>
                </a:lnTo>
                <a:lnTo>
                  <a:pt x="620" y="310"/>
                </a:lnTo>
                <a:lnTo>
                  <a:pt x="620" y="311"/>
                </a:lnTo>
                <a:lnTo>
                  <a:pt x="619" y="312"/>
                </a:lnTo>
                <a:lnTo>
                  <a:pt x="616" y="312"/>
                </a:lnTo>
                <a:lnTo>
                  <a:pt x="615" y="312"/>
                </a:lnTo>
                <a:lnTo>
                  <a:pt x="613" y="311"/>
                </a:lnTo>
                <a:lnTo>
                  <a:pt x="612" y="310"/>
                </a:lnTo>
                <a:lnTo>
                  <a:pt x="611" y="309"/>
                </a:lnTo>
                <a:lnTo>
                  <a:pt x="611" y="307"/>
                </a:lnTo>
                <a:lnTo>
                  <a:pt x="610" y="307"/>
                </a:lnTo>
                <a:lnTo>
                  <a:pt x="608" y="306"/>
                </a:lnTo>
                <a:lnTo>
                  <a:pt x="607" y="305"/>
                </a:lnTo>
                <a:lnTo>
                  <a:pt x="606" y="305"/>
                </a:lnTo>
                <a:lnTo>
                  <a:pt x="606" y="304"/>
                </a:lnTo>
                <a:lnTo>
                  <a:pt x="604" y="304"/>
                </a:lnTo>
                <a:lnTo>
                  <a:pt x="603" y="304"/>
                </a:lnTo>
                <a:lnTo>
                  <a:pt x="602" y="304"/>
                </a:lnTo>
                <a:lnTo>
                  <a:pt x="600" y="305"/>
                </a:lnTo>
                <a:lnTo>
                  <a:pt x="599" y="305"/>
                </a:lnTo>
                <a:lnTo>
                  <a:pt x="598" y="306"/>
                </a:lnTo>
                <a:lnTo>
                  <a:pt x="597" y="307"/>
                </a:lnTo>
                <a:lnTo>
                  <a:pt x="596" y="306"/>
                </a:lnTo>
                <a:lnTo>
                  <a:pt x="594" y="306"/>
                </a:lnTo>
                <a:lnTo>
                  <a:pt x="591" y="306"/>
                </a:lnTo>
                <a:lnTo>
                  <a:pt x="590" y="305"/>
                </a:lnTo>
                <a:lnTo>
                  <a:pt x="589" y="304"/>
                </a:lnTo>
                <a:lnTo>
                  <a:pt x="589" y="303"/>
                </a:lnTo>
                <a:lnTo>
                  <a:pt x="588" y="302"/>
                </a:lnTo>
                <a:lnTo>
                  <a:pt x="587" y="299"/>
                </a:lnTo>
                <a:lnTo>
                  <a:pt x="586" y="299"/>
                </a:lnTo>
                <a:lnTo>
                  <a:pt x="584" y="297"/>
                </a:lnTo>
                <a:lnTo>
                  <a:pt x="584" y="296"/>
                </a:lnTo>
                <a:lnTo>
                  <a:pt x="583" y="295"/>
                </a:lnTo>
                <a:lnTo>
                  <a:pt x="581" y="295"/>
                </a:lnTo>
                <a:lnTo>
                  <a:pt x="580" y="295"/>
                </a:lnTo>
                <a:lnTo>
                  <a:pt x="576" y="297"/>
                </a:lnTo>
                <a:lnTo>
                  <a:pt x="574" y="297"/>
                </a:lnTo>
                <a:lnTo>
                  <a:pt x="573" y="298"/>
                </a:lnTo>
                <a:lnTo>
                  <a:pt x="572" y="298"/>
                </a:lnTo>
                <a:lnTo>
                  <a:pt x="570" y="297"/>
                </a:lnTo>
                <a:lnTo>
                  <a:pt x="568" y="298"/>
                </a:lnTo>
                <a:lnTo>
                  <a:pt x="567" y="299"/>
                </a:lnTo>
                <a:lnTo>
                  <a:pt x="566" y="299"/>
                </a:lnTo>
                <a:lnTo>
                  <a:pt x="565" y="302"/>
                </a:lnTo>
                <a:lnTo>
                  <a:pt x="564" y="303"/>
                </a:lnTo>
                <a:lnTo>
                  <a:pt x="565" y="304"/>
                </a:lnTo>
                <a:lnTo>
                  <a:pt x="566" y="305"/>
                </a:lnTo>
                <a:lnTo>
                  <a:pt x="567" y="306"/>
                </a:lnTo>
                <a:lnTo>
                  <a:pt x="568" y="307"/>
                </a:lnTo>
                <a:lnTo>
                  <a:pt x="568" y="309"/>
                </a:lnTo>
                <a:lnTo>
                  <a:pt x="568" y="310"/>
                </a:lnTo>
                <a:lnTo>
                  <a:pt x="568" y="311"/>
                </a:lnTo>
                <a:lnTo>
                  <a:pt x="568" y="312"/>
                </a:lnTo>
                <a:lnTo>
                  <a:pt x="567" y="314"/>
                </a:lnTo>
                <a:lnTo>
                  <a:pt x="565" y="315"/>
                </a:lnTo>
                <a:lnTo>
                  <a:pt x="564" y="314"/>
                </a:lnTo>
                <a:lnTo>
                  <a:pt x="563" y="313"/>
                </a:lnTo>
                <a:lnTo>
                  <a:pt x="562" y="312"/>
                </a:lnTo>
                <a:lnTo>
                  <a:pt x="562" y="310"/>
                </a:lnTo>
                <a:lnTo>
                  <a:pt x="560" y="309"/>
                </a:lnTo>
                <a:lnTo>
                  <a:pt x="559" y="304"/>
                </a:lnTo>
                <a:lnTo>
                  <a:pt x="559" y="303"/>
                </a:lnTo>
                <a:lnTo>
                  <a:pt x="558" y="302"/>
                </a:lnTo>
                <a:lnTo>
                  <a:pt x="556" y="301"/>
                </a:lnTo>
                <a:lnTo>
                  <a:pt x="555" y="299"/>
                </a:lnTo>
                <a:lnTo>
                  <a:pt x="554" y="299"/>
                </a:lnTo>
                <a:lnTo>
                  <a:pt x="551" y="298"/>
                </a:lnTo>
                <a:lnTo>
                  <a:pt x="550" y="298"/>
                </a:lnTo>
                <a:lnTo>
                  <a:pt x="547" y="299"/>
                </a:lnTo>
                <a:lnTo>
                  <a:pt x="546" y="302"/>
                </a:lnTo>
                <a:lnTo>
                  <a:pt x="544" y="303"/>
                </a:lnTo>
                <a:lnTo>
                  <a:pt x="543" y="304"/>
                </a:lnTo>
                <a:lnTo>
                  <a:pt x="542" y="304"/>
                </a:lnTo>
                <a:lnTo>
                  <a:pt x="541" y="306"/>
                </a:lnTo>
                <a:lnTo>
                  <a:pt x="540" y="307"/>
                </a:lnTo>
                <a:lnTo>
                  <a:pt x="539" y="307"/>
                </a:lnTo>
                <a:lnTo>
                  <a:pt x="538" y="307"/>
                </a:lnTo>
                <a:lnTo>
                  <a:pt x="535" y="307"/>
                </a:lnTo>
                <a:lnTo>
                  <a:pt x="533" y="306"/>
                </a:lnTo>
                <a:lnTo>
                  <a:pt x="532" y="305"/>
                </a:lnTo>
                <a:lnTo>
                  <a:pt x="532" y="303"/>
                </a:lnTo>
                <a:lnTo>
                  <a:pt x="530" y="302"/>
                </a:lnTo>
                <a:lnTo>
                  <a:pt x="528" y="299"/>
                </a:lnTo>
                <a:lnTo>
                  <a:pt x="527" y="298"/>
                </a:lnTo>
                <a:lnTo>
                  <a:pt x="526" y="298"/>
                </a:lnTo>
                <a:lnTo>
                  <a:pt x="525" y="298"/>
                </a:lnTo>
                <a:lnTo>
                  <a:pt x="524" y="297"/>
                </a:lnTo>
                <a:lnTo>
                  <a:pt x="522" y="297"/>
                </a:lnTo>
                <a:lnTo>
                  <a:pt x="522" y="298"/>
                </a:lnTo>
                <a:lnTo>
                  <a:pt x="519" y="298"/>
                </a:lnTo>
                <a:lnTo>
                  <a:pt x="519" y="299"/>
                </a:lnTo>
                <a:lnTo>
                  <a:pt x="515" y="299"/>
                </a:lnTo>
                <a:lnTo>
                  <a:pt x="512" y="301"/>
                </a:lnTo>
                <a:lnTo>
                  <a:pt x="511" y="301"/>
                </a:lnTo>
                <a:lnTo>
                  <a:pt x="509" y="302"/>
                </a:lnTo>
                <a:lnTo>
                  <a:pt x="507" y="304"/>
                </a:lnTo>
                <a:lnTo>
                  <a:pt x="506" y="305"/>
                </a:lnTo>
                <a:lnTo>
                  <a:pt x="506" y="307"/>
                </a:lnTo>
                <a:lnTo>
                  <a:pt x="504" y="310"/>
                </a:lnTo>
                <a:lnTo>
                  <a:pt x="503" y="310"/>
                </a:lnTo>
                <a:lnTo>
                  <a:pt x="502" y="311"/>
                </a:lnTo>
                <a:lnTo>
                  <a:pt x="500" y="311"/>
                </a:lnTo>
                <a:lnTo>
                  <a:pt x="499" y="311"/>
                </a:lnTo>
                <a:lnTo>
                  <a:pt x="496" y="311"/>
                </a:lnTo>
                <a:lnTo>
                  <a:pt x="495" y="310"/>
                </a:lnTo>
                <a:lnTo>
                  <a:pt x="494" y="307"/>
                </a:lnTo>
                <a:lnTo>
                  <a:pt x="493" y="306"/>
                </a:lnTo>
                <a:lnTo>
                  <a:pt x="492" y="305"/>
                </a:lnTo>
                <a:lnTo>
                  <a:pt x="491" y="304"/>
                </a:lnTo>
                <a:lnTo>
                  <a:pt x="491" y="302"/>
                </a:lnTo>
                <a:lnTo>
                  <a:pt x="490" y="299"/>
                </a:lnTo>
                <a:lnTo>
                  <a:pt x="488" y="297"/>
                </a:lnTo>
                <a:lnTo>
                  <a:pt x="488" y="296"/>
                </a:lnTo>
                <a:lnTo>
                  <a:pt x="488" y="294"/>
                </a:lnTo>
                <a:lnTo>
                  <a:pt x="487" y="291"/>
                </a:lnTo>
                <a:lnTo>
                  <a:pt x="487" y="289"/>
                </a:lnTo>
                <a:lnTo>
                  <a:pt x="487" y="287"/>
                </a:lnTo>
                <a:lnTo>
                  <a:pt x="486" y="286"/>
                </a:lnTo>
                <a:lnTo>
                  <a:pt x="485" y="285"/>
                </a:lnTo>
                <a:lnTo>
                  <a:pt x="482" y="285"/>
                </a:lnTo>
                <a:lnTo>
                  <a:pt x="480" y="285"/>
                </a:lnTo>
                <a:lnTo>
                  <a:pt x="479" y="286"/>
                </a:lnTo>
                <a:lnTo>
                  <a:pt x="478" y="286"/>
                </a:lnTo>
                <a:lnTo>
                  <a:pt x="476" y="286"/>
                </a:lnTo>
                <a:lnTo>
                  <a:pt x="475" y="286"/>
                </a:lnTo>
                <a:lnTo>
                  <a:pt x="474" y="286"/>
                </a:lnTo>
                <a:lnTo>
                  <a:pt x="472" y="288"/>
                </a:lnTo>
                <a:lnTo>
                  <a:pt x="471" y="288"/>
                </a:lnTo>
                <a:lnTo>
                  <a:pt x="470" y="289"/>
                </a:lnTo>
                <a:lnTo>
                  <a:pt x="464" y="290"/>
                </a:lnTo>
                <a:lnTo>
                  <a:pt x="462" y="290"/>
                </a:lnTo>
                <a:lnTo>
                  <a:pt x="461" y="290"/>
                </a:lnTo>
                <a:lnTo>
                  <a:pt x="459" y="289"/>
                </a:lnTo>
                <a:lnTo>
                  <a:pt x="456" y="289"/>
                </a:lnTo>
                <a:lnTo>
                  <a:pt x="454" y="288"/>
                </a:lnTo>
                <a:lnTo>
                  <a:pt x="454" y="287"/>
                </a:lnTo>
                <a:lnTo>
                  <a:pt x="453" y="286"/>
                </a:lnTo>
                <a:lnTo>
                  <a:pt x="452" y="286"/>
                </a:lnTo>
                <a:lnTo>
                  <a:pt x="450" y="285"/>
                </a:lnTo>
                <a:lnTo>
                  <a:pt x="446" y="285"/>
                </a:lnTo>
                <a:lnTo>
                  <a:pt x="444" y="285"/>
                </a:lnTo>
                <a:lnTo>
                  <a:pt x="440" y="285"/>
                </a:lnTo>
                <a:lnTo>
                  <a:pt x="439" y="285"/>
                </a:lnTo>
                <a:lnTo>
                  <a:pt x="438" y="286"/>
                </a:lnTo>
                <a:lnTo>
                  <a:pt x="437" y="286"/>
                </a:lnTo>
                <a:lnTo>
                  <a:pt x="436" y="286"/>
                </a:lnTo>
                <a:lnTo>
                  <a:pt x="434" y="286"/>
                </a:lnTo>
                <a:lnTo>
                  <a:pt x="432" y="285"/>
                </a:lnTo>
                <a:lnTo>
                  <a:pt x="431" y="282"/>
                </a:lnTo>
                <a:lnTo>
                  <a:pt x="431" y="280"/>
                </a:lnTo>
                <a:lnTo>
                  <a:pt x="431" y="279"/>
                </a:lnTo>
                <a:lnTo>
                  <a:pt x="431" y="278"/>
                </a:lnTo>
                <a:lnTo>
                  <a:pt x="431" y="277"/>
                </a:lnTo>
                <a:lnTo>
                  <a:pt x="430" y="275"/>
                </a:lnTo>
                <a:lnTo>
                  <a:pt x="430" y="274"/>
                </a:lnTo>
                <a:lnTo>
                  <a:pt x="430" y="271"/>
                </a:lnTo>
                <a:lnTo>
                  <a:pt x="429" y="270"/>
                </a:lnTo>
                <a:lnTo>
                  <a:pt x="428" y="269"/>
                </a:lnTo>
                <a:lnTo>
                  <a:pt x="428" y="266"/>
                </a:lnTo>
                <a:lnTo>
                  <a:pt x="427" y="265"/>
                </a:lnTo>
                <a:lnTo>
                  <a:pt x="426" y="265"/>
                </a:lnTo>
                <a:lnTo>
                  <a:pt x="424" y="264"/>
                </a:lnTo>
                <a:lnTo>
                  <a:pt x="421" y="264"/>
                </a:lnTo>
                <a:lnTo>
                  <a:pt x="420" y="265"/>
                </a:lnTo>
                <a:lnTo>
                  <a:pt x="418" y="266"/>
                </a:lnTo>
                <a:lnTo>
                  <a:pt x="416" y="267"/>
                </a:lnTo>
                <a:lnTo>
                  <a:pt x="416" y="270"/>
                </a:lnTo>
                <a:lnTo>
                  <a:pt x="415" y="271"/>
                </a:lnTo>
                <a:lnTo>
                  <a:pt x="415" y="273"/>
                </a:lnTo>
                <a:lnTo>
                  <a:pt x="414" y="275"/>
                </a:lnTo>
                <a:lnTo>
                  <a:pt x="414" y="278"/>
                </a:lnTo>
                <a:lnTo>
                  <a:pt x="414" y="279"/>
                </a:lnTo>
                <a:lnTo>
                  <a:pt x="413" y="285"/>
                </a:lnTo>
                <a:lnTo>
                  <a:pt x="412" y="286"/>
                </a:lnTo>
                <a:lnTo>
                  <a:pt x="411" y="287"/>
                </a:lnTo>
                <a:lnTo>
                  <a:pt x="410" y="287"/>
                </a:lnTo>
                <a:lnTo>
                  <a:pt x="407" y="287"/>
                </a:lnTo>
                <a:lnTo>
                  <a:pt x="405" y="287"/>
                </a:lnTo>
                <a:lnTo>
                  <a:pt x="404" y="288"/>
                </a:lnTo>
                <a:lnTo>
                  <a:pt x="403" y="289"/>
                </a:lnTo>
                <a:lnTo>
                  <a:pt x="403" y="290"/>
                </a:lnTo>
                <a:lnTo>
                  <a:pt x="403" y="293"/>
                </a:lnTo>
                <a:lnTo>
                  <a:pt x="403" y="296"/>
                </a:lnTo>
                <a:lnTo>
                  <a:pt x="404" y="297"/>
                </a:lnTo>
                <a:lnTo>
                  <a:pt x="405" y="298"/>
                </a:lnTo>
                <a:lnTo>
                  <a:pt x="407" y="298"/>
                </a:lnTo>
                <a:lnTo>
                  <a:pt x="408" y="299"/>
                </a:lnTo>
                <a:lnTo>
                  <a:pt x="411" y="299"/>
                </a:lnTo>
                <a:lnTo>
                  <a:pt x="412" y="301"/>
                </a:lnTo>
                <a:lnTo>
                  <a:pt x="414" y="303"/>
                </a:lnTo>
                <a:lnTo>
                  <a:pt x="415" y="304"/>
                </a:lnTo>
                <a:lnTo>
                  <a:pt x="416" y="305"/>
                </a:lnTo>
                <a:lnTo>
                  <a:pt x="416" y="307"/>
                </a:lnTo>
                <a:lnTo>
                  <a:pt x="416" y="309"/>
                </a:lnTo>
                <a:lnTo>
                  <a:pt x="418" y="313"/>
                </a:lnTo>
                <a:lnTo>
                  <a:pt x="419" y="314"/>
                </a:lnTo>
                <a:lnTo>
                  <a:pt x="420" y="317"/>
                </a:lnTo>
                <a:lnTo>
                  <a:pt x="422" y="318"/>
                </a:lnTo>
                <a:lnTo>
                  <a:pt x="423" y="320"/>
                </a:lnTo>
                <a:lnTo>
                  <a:pt x="424" y="321"/>
                </a:lnTo>
                <a:lnTo>
                  <a:pt x="426" y="322"/>
                </a:lnTo>
                <a:lnTo>
                  <a:pt x="426" y="323"/>
                </a:lnTo>
                <a:lnTo>
                  <a:pt x="427" y="325"/>
                </a:lnTo>
                <a:lnTo>
                  <a:pt x="427" y="327"/>
                </a:lnTo>
                <a:lnTo>
                  <a:pt x="429" y="328"/>
                </a:lnTo>
                <a:lnTo>
                  <a:pt x="429" y="329"/>
                </a:lnTo>
                <a:lnTo>
                  <a:pt x="430" y="331"/>
                </a:lnTo>
                <a:lnTo>
                  <a:pt x="430" y="333"/>
                </a:lnTo>
                <a:lnTo>
                  <a:pt x="430" y="336"/>
                </a:lnTo>
                <a:lnTo>
                  <a:pt x="428" y="336"/>
                </a:lnTo>
                <a:lnTo>
                  <a:pt x="427" y="338"/>
                </a:lnTo>
                <a:lnTo>
                  <a:pt x="424" y="339"/>
                </a:lnTo>
                <a:lnTo>
                  <a:pt x="422" y="339"/>
                </a:lnTo>
                <a:lnTo>
                  <a:pt x="422" y="341"/>
                </a:lnTo>
                <a:lnTo>
                  <a:pt x="421" y="342"/>
                </a:lnTo>
                <a:lnTo>
                  <a:pt x="419" y="347"/>
                </a:lnTo>
                <a:lnTo>
                  <a:pt x="419" y="350"/>
                </a:lnTo>
                <a:lnTo>
                  <a:pt x="418" y="351"/>
                </a:lnTo>
                <a:lnTo>
                  <a:pt x="418" y="352"/>
                </a:lnTo>
                <a:lnTo>
                  <a:pt x="418" y="354"/>
                </a:lnTo>
                <a:lnTo>
                  <a:pt x="419" y="354"/>
                </a:lnTo>
                <a:lnTo>
                  <a:pt x="419" y="355"/>
                </a:lnTo>
                <a:lnTo>
                  <a:pt x="420" y="358"/>
                </a:lnTo>
                <a:lnTo>
                  <a:pt x="421" y="359"/>
                </a:lnTo>
                <a:lnTo>
                  <a:pt x="421" y="360"/>
                </a:lnTo>
                <a:lnTo>
                  <a:pt x="426" y="362"/>
                </a:lnTo>
                <a:lnTo>
                  <a:pt x="427" y="363"/>
                </a:lnTo>
                <a:lnTo>
                  <a:pt x="429" y="366"/>
                </a:lnTo>
                <a:lnTo>
                  <a:pt x="431" y="368"/>
                </a:lnTo>
                <a:lnTo>
                  <a:pt x="432" y="368"/>
                </a:lnTo>
                <a:lnTo>
                  <a:pt x="434" y="369"/>
                </a:lnTo>
                <a:lnTo>
                  <a:pt x="434" y="371"/>
                </a:lnTo>
                <a:lnTo>
                  <a:pt x="434" y="373"/>
                </a:lnTo>
                <a:lnTo>
                  <a:pt x="434" y="374"/>
                </a:lnTo>
                <a:lnTo>
                  <a:pt x="432" y="376"/>
                </a:lnTo>
                <a:lnTo>
                  <a:pt x="429" y="378"/>
                </a:lnTo>
                <a:lnTo>
                  <a:pt x="428" y="379"/>
                </a:lnTo>
                <a:lnTo>
                  <a:pt x="427" y="381"/>
                </a:lnTo>
                <a:lnTo>
                  <a:pt x="426" y="382"/>
                </a:lnTo>
                <a:lnTo>
                  <a:pt x="426" y="383"/>
                </a:lnTo>
                <a:lnTo>
                  <a:pt x="426" y="384"/>
                </a:lnTo>
                <a:lnTo>
                  <a:pt x="428" y="387"/>
                </a:lnTo>
                <a:lnTo>
                  <a:pt x="429" y="389"/>
                </a:lnTo>
                <a:lnTo>
                  <a:pt x="429" y="390"/>
                </a:lnTo>
                <a:lnTo>
                  <a:pt x="429" y="392"/>
                </a:lnTo>
                <a:lnTo>
                  <a:pt x="429" y="393"/>
                </a:lnTo>
                <a:lnTo>
                  <a:pt x="429" y="394"/>
                </a:lnTo>
                <a:lnTo>
                  <a:pt x="428" y="395"/>
                </a:lnTo>
                <a:lnTo>
                  <a:pt x="428" y="398"/>
                </a:lnTo>
                <a:lnTo>
                  <a:pt x="428" y="399"/>
                </a:lnTo>
                <a:lnTo>
                  <a:pt x="429" y="402"/>
                </a:lnTo>
                <a:lnTo>
                  <a:pt x="429" y="403"/>
                </a:lnTo>
                <a:lnTo>
                  <a:pt x="429" y="405"/>
                </a:lnTo>
                <a:lnTo>
                  <a:pt x="427" y="407"/>
                </a:lnTo>
                <a:lnTo>
                  <a:pt x="424" y="408"/>
                </a:lnTo>
                <a:lnTo>
                  <a:pt x="423" y="408"/>
                </a:lnTo>
                <a:lnTo>
                  <a:pt x="421" y="408"/>
                </a:lnTo>
                <a:lnTo>
                  <a:pt x="419" y="407"/>
                </a:lnTo>
                <a:lnTo>
                  <a:pt x="419" y="406"/>
                </a:lnTo>
                <a:lnTo>
                  <a:pt x="418" y="405"/>
                </a:lnTo>
                <a:lnTo>
                  <a:pt x="416" y="402"/>
                </a:lnTo>
                <a:lnTo>
                  <a:pt x="416" y="401"/>
                </a:lnTo>
                <a:lnTo>
                  <a:pt x="415" y="400"/>
                </a:lnTo>
                <a:lnTo>
                  <a:pt x="413" y="398"/>
                </a:lnTo>
                <a:lnTo>
                  <a:pt x="413" y="397"/>
                </a:lnTo>
                <a:lnTo>
                  <a:pt x="411" y="395"/>
                </a:lnTo>
                <a:lnTo>
                  <a:pt x="410" y="395"/>
                </a:lnTo>
                <a:lnTo>
                  <a:pt x="407" y="395"/>
                </a:lnTo>
                <a:lnTo>
                  <a:pt x="406" y="395"/>
                </a:lnTo>
                <a:lnTo>
                  <a:pt x="405" y="397"/>
                </a:lnTo>
                <a:lnTo>
                  <a:pt x="404" y="397"/>
                </a:lnTo>
                <a:lnTo>
                  <a:pt x="403" y="397"/>
                </a:lnTo>
                <a:lnTo>
                  <a:pt x="402" y="398"/>
                </a:lnTo>
                <a:lnTo>
                  <a:pt x="402" y="399"/>
                </a:lnTo>
                <a:lnTo>
                  <a:pt x="403" y="400"/>
                </a:lnTo>
                <a:lnTo>
                  <a:pt x="403" y="402"/>
                </a:lnTo>
                <a:lnTo>
                  <a:pt x="403" y="403"/>
                </a:lnTo>
                <a:lnTo>
                  <a:pt x="403" y="405"/>
                </a:lnTo>
                <a:lnTo>
                  <a:pt x="402" y="406"/>
                </a:lnTo>
                <a:lnTo>
                  <a:pt x="400" y="407"/>
                </a:lnTo>
                <a:lnTo>
                  <a:pt x="399" y="408"/>
                </a:lnTo>
                <a:lnTo>
                  <a:pt x="397" y="408"/>
                </a:lnTo>
                <a:lnTo>
                  <a:pt x="396" y="409"/>
                </a:lnTo>
                <a:lnTo>
                  <a:pt x="395" y="409"/>
                </a:lnTo>
                <a:lnTo>
                  <a:pt x="394" y="409"/>
                </a:lnTo>
                <a:lnTo>
                  <a:pt x="391" y="409"/>
                </a:lnTo>
                <a:lnTo>
                  <a:pt x="389" y="409"/>
                </a:lnTo>
                <a:lnTo>
                  <a:pt x="387" y="409"/>
                </a:lnTo>
                <a:lnTo>
                  <a:pt x="386" y="409"/>
                </a:lnTo>
                <a:lnTo>
                  <a:pt x="383" y="409"/>
                </a:lnTo>
                <a:lnTo>
                  <a:pt x="382" y="409"/>
                </a:lnTo>
                <a:lnTo>
                  <a:pt x="381" y="408"/>
                </a:lnTo>
                <a:lnTo>
                  <a:pt x="381" y="407"/>
                </a:lnTo>
                <a:lnTo>
                  <a:pt x="381" y="405"/>
                </a:lnTo>
                <a:lnTo>
                  <a:pt x="380" y="403"/>
                </a:lnTo>
                <a:lnTo>
                  <a:pt x="380" y="402"/>
                </a:lnTo>
                <a:lnTo>
                  <a:pt x="379" y="402"/>
                </a:lnTo>
                <a:lnTo>
                  <a:pt x="378" y="401"/>
                </a:lnTo>
                <a:lnTo>
                  <a:pt x="375" y="400"/>
                </a:lnTo>
                <a:lnTo>
                  <a:pt x="374" y="401"/>
                </a:lnTo>
                <a:lnTo>
                  <a:pt x="373" y="401"/>
                </a:lnTo>
                <a:lnTo>
                  <a:pt x="372" y="402"/>
                </a:lnTo>
                <a:lnTo>
                  <a:pt x="370" y="403"/>
                </a:lnTo>
                <a:lnTo>
                  <a:pt x="368" y="405"/>
                </a:lnTo>
                <a:lnTo>
                  <a:pt x="366" y="405"/>
                </a:lnTo>
                <a:lnTo>
                  <a:pt x="365" y="405"/>
                </a:lnTo>
                <a:lnTo>
                  <a:pt x="364" y="405"/>
                </a:lnTo>
                <a:lnTo>
                  <a:pt x="363" y="405"/>
                </a:lnTo>
                <a:lnTo>
                  <a:pt x="359" y="403"/>
                </a:lnTo>
                <a:lnTo>
                  <a:pt x="358" y="402"/>
                </a:lnTo>
                <a:lnTo>
                  <a:pt x="357" y="402"/>
                </a:lnTo>
                <a:lnTo>
                  <a:pt x="356" y="401"/>
                </a:lnTo>
                <a:lnTo>
                  <a:pt x="354" y="402"/>
                </a:lnTo>
                <a:lnTo>
                  <a:pt x="352" y="403"/>
                </a:lnTo>
                <a:lnTo>
                  <a:pt x="351" y="403"/>
                </a:lnTo>
                <a:lnTo>
                  <a:pt x="350" y="405"/>
                </a:lnTo>
                <a:lnTo>
                  <a:pt x="349" y="406"/>
                </a:lnTo>
                <a:lnTo>
                  <a:pt x="348" y="407"/>
                </a:lnTo>
                <a:lnTo>
                  <a:pt x="347" y="407"/>
                </a:lnTo>
                <a:lnTo>
                  <a:pt x="343" y="408"/>
                </a:lnTo>
                <a:lnTo>
                  <a:pt x="342" y="409"/>
                </a:lnTo>
                <a:lnTo>
                  <a:pt x="341" y="409"/>
                </a:lnTo>
                <a:lnTo>
                  <a:pt x="339" y="409"/>
                </a:lnTo>
                <a:lnTo>
                  <a:pt x="338" y="408"/>
                </a:lnTo>
                <a:lnTo>
                  <a:pt x="336" y="408"/>
                </a:lnTo>
                <a:lnTo>
                  <a:pt x="335" y="408"/>
                </a:lnTo>
                <a:lnTo>
                  <a:pt x="334" y="407"/>
                </a:lnTo>
                <a:lnTo>
                  <a:pt x="332" y="407"/>
                </a:lnTo>
                <a:lnTo>
                  <a:pt x="331" y="407"/>
                </a:lnTo>
                <a:lnTo>
                  <a:pt x="330" y="408"/>
                </a:lnTo>
                <a:lnTo>
                  <a:pt x="328" y="408"/>
                </a:lnTo>
                <a:lnTo>
                  <a:pt x="327" y="408"/>
                </a:lnTo>
                <a:lnTo>
                  <a:pt x="326" y="408"/>
                </a:lnTo>
                <a:lnTo>
                  <a:pt x="325" y="409"/>
                </a:lnTo>
                <a:lnTo>
                  <a:pt x="325" y="410"/>
                </a:lnTo>
                <a:lnTo>
                  <a:pt x="324" y="411"/>
                </a:lnTo>
                <a:lnTo>
                  <a:pt x="323" y="413"/>
                </a:lnTo>
                <a:lnTo>
                  <a:pt x="323" y="414"/>
                </a:lnTo>
                <a:lnTo>
                  <a:pt x="324" y="415"/>
                </a:lnTo>
                <a:lnTo>
                  <a:pt x="324" y="416"/>
                </a:lnTo>
                <a:lnTo>
                  <a:pt x="325" y="417"/>
                </a:lnTo>
                <a:lnTo>
                  <a:pt x="325" y="419"/>
                </a:lnTo>
                <a:lnTo>
                  <a:pt x="325" y="421"/>
                </a:lnTo>
                <a:lnTo>
                  <a:pt x="326" y="422"/>
                </a:lnTo>
                <a:lnTo>
                  <a:pt x="327" y="423"/>
                </a:lnTo>
                <a:lnTo>
                  <a:pt x="327" y="424"/>
                </a:lnTo>
                <a:lnTo>
                  <a:pt x="327" y="425"/>
                </a:lnTo>
                <a:lnTo>
                  <a:pt x="327" y="426"/>
                </a:lnTo>
                <a:lnTo>
                  <a:pt x="327" y="427"/>
                </a:lnTo>
                <a:lnTo>
                  <a:pt x="326" y="430"/>
                </a:lnTo>
                <a:lnTo>
                  <a:pt x="325" y="431"/>
                </a:lnTo>
                <a:lnTo>
                  <a:pt x="324" y="432"/>
                </a:lnTo>
                <a:lnTo>
                  <a:pt x="323" y="433"/>
                </a:lnTo>
                <a:lnTo>
                  <a:pt x="322" y="433"/>
                </a:lnTo>
                <a:lnTo>
                  <a:pt x="320" y="434"/>
                </a:lnTo>
                <a:lnTo>
                  <a:pt x="318" y="435"/>
                </a:lnTo>
                <a:lnTo>
                  <a:pt x="317" y="435"/>
                </a:lnTo>
                <a:lnTo>
                  <a:pt x="315" y="435"/>
                </a:lnTo>
                <a:lnTo>
                  <a:pt x="312" y="437"/>
                </a:lnTo>
                <a:lnTo>
                  <a:pt x="310" y="438"/>
                </a:lnTo>
                <a:lnTo>
                  <a:pt x="309" y="438"/>
                </a:lnTo>
                <a:lnTo>
                  <a:pt x="308" y="439"/>
                </a:lnTo>
                <a:lnTo>
                  <a:pt x="307" y="440"/>
                </a:lnTo>
                <a:lnTo>
                  <a:pt x="304" y="441"/>
                </a:lnTo>
                <a:lnTo>
                  <a:pt x="303" y="441"/>
                </a:lnTo>
                <a:lnTo>
                  <a:pt x="301" y="441"/>
                </a:lnTo>
                <a:lnTo>
                  <a:pt x="300" y="441"/>
                </a:lnTo>
                <a:lnTo>
                  <a:pt x="300" y="440"/>
                </a:lnTo>
                <a:lnTo>
                  <a:pt x="300" y="439"/>
                </a:lnTo>
                <a:lnTo>
                  <a:pt x="301" y="437"/>
                </a:lnTo>
                <a:lnTo>
                  <a:pt x="302" y="435"/>
                </a:lnTo>
                <a:lnTo>
                  <a:pt x="301" y="433"/>
                </a:lnTo>
                <a:lnTo>
                  <a:pt x="301" y="432"/>
                </a:lnTo>
                <a:lnTo>
                  <a:pt x="301" y="431"/>
                </a:lnTo>
                <a:lnTo>
                  <a:pt x="302" y="430"/>
                </a:lnTo>
                <a:lnTo>
                  <a:pt x="302" y="429"/>
                </a:lnTo>
                <a:lnTo>
                  <a:pt x="301" y="429"/>
                </a:lnTo>
                <a:lnTo>
                  <a:pt x="300" y="427"/>
                </a:lnTo>
                <a:lnTo>
                  <a:pt x="299" y="427"/>
                </a:lnTo>
                <a:lnTo>
                  <a:pt x="298" y="429"/>
                </a:lnTo>
                <a:lnTo>
                  <a:pt x="298" y="430"/>
                </a:lnTo>
                <a:lnTo>
                  <a:pt x="296" y="430"/>
                </a:lnTo>
                <a:lnTo>
                  <a:pt x="293" y="430"/>
                </a:lnTo>
                <a:lnTo>
                  <a:pt x="292" y="430"/>
                </a:lnTo>
                <a:lnTo>
                  <a:pt x="290" y="429"/>
                </a:lnTo>
                <a:lnTo>
                  <a:pt x="288" y="429"/>
                </a:lnTo>
                <a:lnTo>
                  <a:pt x="287" y="426"/>
                </a:lnTo>
                <a:lnTo>
                  <a:pt x="286" y="425"/>
                </a:lnTo>
                <a:lnTo>
                  <a:pt x="285" y="425"/>
                </a:lnTo>
                <a:lnTo>
                  <a:pt x="284" y="424"/>
                </a:lnTo>
                <a:lnTo>
                  <a:pt x="283" y="423"/>
                </a:lnTo>
                <a:lnTo>
                  <a:pt x="282" y="422"/>
                </a:lnTo>
                <a:lnTo>
                  <a:pt x="279" y="421"/>
                </a:lnTo>
                <a:lnTo>
                  <a:pt x="279" y="418"/>
                </a:lnTo>
                <a:lnTo>
                  <a:pt x="279" y="417"/>
                </a:lnTo>
                <a:lnTo>
                  <a:pt x="278" y="415"/>
                </a:lnTo>
                <a:lnTo>
                  <a:pt x="278" y="414"/>
                </a:lnTo>
                <a:lnTo>
                  <a:pt x="277" y="413"/>
                </a:lnTo>
                <a:lnTo>
                  <a:pt x="277" y="411"/>
                </a:lnTo>
                <a:lnTo>
                  <a:pt x="275" y="411"/>
                </a:lnTo>
                <a:lnTo>
                  <a:pt x="274" y="410"/>
                </a:lnTo>
                <a:lnTo>
                  <a:pt x="272" y="410"/>
                </a:lnTo>
                <a:lnTo>
                  <a:pt x="270" y="410"/>
                </a:lnTo>
                <a:lnTo>
                  <a:pt x="268" y="410"/>
                </a:lnTo>
                <a:lnTo>
                  <a:pt x="266" y="410"/>
                </a:lnTo>
                <a:lnTo>
                  <a:pt x="264" y="411"/>
                </a:lnTo>
                <a:lnTo>
                  <a:pt x="263" y="411"/>
                </a:lnTo>
                <a:lnTo>
                  <a:pt x="262" y="411"/>
                </a:lnTo>
                <a:lnTo>
                  <a:pt x="259" y="411"/>
                </a:lnTo>
                <a:lnTo>
                  <a:pt x="258" y="411"/>
                </a:lnTo>
                <a:lnTo>
                  <a:pt x="256" y="411"/>
                </a:lnTo>
                <a:lnTo>
                  <a:pt x="254" y="411"/>
                </a:lnTo>
                <a:lnTo>
                  <a:pt x="253" y="411"/>
                </a:lnTo>
                <a:lnTo>
                  <a:pt x="252" y="410"/>
                </a:lnTo>
                <a:lnTo>
                  <a:pt x="250" y="410"/>
                </a:lnTo>
                <a:lnTo>
                  <a:pt x="247" y="410"/>
                </a:lnTo>
                <a:lnTo>
                  <a:pt x="247" y="409"/>
                </a:lnTo>
                <a:lnTo>
                  <a:pt x="246" y="409"/>
                </a:lnTo>
                <a:lnTo>
                  <a:pt x="244" y="409"/>
                </a:lnTo>
                <a:lnTo>
                  <a:pt x="243" y="409"/>
                </a:lnTo>
                <a:lnTo>
                  <a:pt x="240" y="409"/>
                </a:lnTo>
                <a:lnTo>
                  <a:pt x="238" y="409"/>
                </a:lnTo>
                <a:lnTo>
                  <a:pt x="237" y="410"/>
                </a:lnTo>
                <a:lnTo>
                  <a:pt x="236" y="410"/>
                </a:lnTo>
                <a:lnTo>
                  <a:pt x="235" y="411"/>
                </a:lnTo>
                <a:lnTo>
                  <a:pt x="235" y="413"/>
                </a:lnTo>
                <a:lnTo>
                  <a:pt x="234" y="414"/>
                </a:lnTo>
                <a:lnTo>
                  <a:pt x="234" y="415"/>
                </a:lnTo>
                <a:lnTo>
                  <a:pt x="234" y="416"/>
                </a:lnTo>
                <a:lnTo>
                  <a:pt x="234" y="419"/>
                </a:lnTo>
                <a:lnTo>
                  <a:pt x="235" y="421"/>
                </a:lnTo>
                <a:lnTo>
                  <a:pt x="235" y="422"/>
                </a:lnTo>
                <a:lnTo>
                  <a:pt x="236" y="423"/>
                </a:lnTo>
                <a:lnTo>
                  <a:pt x="236" y="424"/>
                </a:lnTo>
                <a:lnTo>
                  <a:pt x="238" y="425"/>
                </a:lnTo>
                <a:lnTo>
                  <a:pt x="238" y="427"/>
                </a:lnTo>
                <a:lnTo>
                  <a:pt x="237" y="429"/>
                </a:lnTo>
                <a:lnTo>
                  <a:pt x="237" y="430"/>
                </a:lnTo>
                <a:lnTo>
                  <a:pt x="235" y="431"/>
                </a:lnTo>
                <a:lnTo>
                  <a:pt x="232" y="431"/>
                </a:lnTo>
                <a:lnTo>
                  <a:pt x="230" y="432"/>
                </a:lnTo>
                <a:lnTo>
                  <a:pt x="228" y="432"/>
                </a:lnTo>
                <a:lnTo>
                  <a:pt x="227" y="433"/>
                </a:lnTo>
                <a:lnTo>
                  <a:pt x="226" y="434"/>
                </a:lnTo>
                <a:lnTo>
                  <a:pt x="224" y="434"/>
                </a:lnTo>
                <a:lnTo>
                  <a:pt x="223" y="437"/>
                </a:lnTo>
                <a:lnTo>
                  <a:pt x="222" y="438"/>
                </a:lnTo>
                <a:lnTo>
                  <a:pt x="222" y="440"/>
                </a:lnTo>
                <a:lnTo>
                  <a:pt x="223" y="441"/>
                </a:lnTo>
                <a:lnTo>
                  <a:pt x="223" y="442"/>
                </a:lnTo>
                <a:lnTo>
                  <a:pt x="223" y="445"/>
                </a:lnTo>
                <a:lnTo>
                  <a:pt x="224" y="446"/>
                </a:lnTo>
                <a:lnTo>
                  <a:pt x="226" y="447"/>
                </a:lnTo>
                <a:lnTo>
                  <a:pt x="227" y="448"/>
                </a:lnTo>
                <a:lnTo>
                  <a:pt x="228" y="450"/>
                </a:lnTo>
                <a:lnTo>
                  <a:pt x="229" y="451"/>
                </a:lnTo>
                <a:lnTo>
                  <a:pt x="229" y="453"/>
                </a:lnTo>
                <a:lnTo>
                  <a:pt x="230" y="455"/>
                </a:lnTo>
                <a:lnTo>
                  <a:pt x="230" y="456"/>
                </a:lnTo>
                <a:lnTo>
                  <a:pt x="229" y="457"/>
                </a:lnTo>
                <a:lnTo>
                  <a:pt x="229" y="458"/>
                </a:lnTo>
                <a:lnTo>
                  <a:pt x="228" y="459"/>
                </a:lnTo>
                <a:lnTo>
                  <a:pt x="227" y="459"/>
                </a:lnTo>
                <a:lnTo>
                  <a:pt x="226" y="459"/>
                </a:lnTo>
                <a:lnTo>
                  <a:pt x="223" y="459"/>
                </a:lnTo>
                <a:lnTo>
                  <a:pt x="222" y="459"/>
                </a:lnTo>
                <a:lnTo>
                  <a:pt x="221" y="461"/>
                </a:lnTo>
                <a:lnTo>
                  <a:pt x="219" y="461"/>
                </a:lnTo>
                <a:lnTo>
                  <a:pt x="218" y="461"/>
                </a:lnTo>
                <a:lnTo>
                  <a:pt x="215" y="461"/>
                </a:lnTo>
                <a:lnTo>
                  <a:pt x="214" y="462"/>
                </a:lnTo>
                <a:lnTo>
                  <a:pt x="212" y="462"/>
                </a:lnTo>
                <a:lnTo>
                  <a:pt x="210" y="462"/>
                </a:lnTo>
                <a:lnTo>
                  <a:pt x="208" y="462"/>
                </a:lnTo>
                <a:lnTo>
                  <a:pt x="207" y="462"/>
                </a:lnTo>
                <a:lnTo>
                  <a:pt x="205" y="462"/>
                </a:lnTo>
                <a:lnTo>
                  <a:pt x="203" y="462"/>
                </a:lnTo>
                <a:lnTo>
                  <a:pt x="200" y="463"/>
                </a:lnTo>
                <a:lnTo>
                  <a:pt x="199" y="463"/>
                </a:lnTo>
                <a:lnTo>
                  <a:pt x="198" y="463"/>
                </a:lnTo>
                <a:lnTo>
                  <a:pt x="192" y="464"/>
                </a:lnTo>
                <a:lnTo>
                  <a:pt x="190" y="464"/>
                </a:lnTo>
                <a:lnTo>
                  <a:pt x="188" y="465"/>
                </a:lnTo>
                <a:lnTo>
                  <a:pt x="187" y="465"/>
                </a:lnTo>
                <a:lnTo>
                  <a:pt x="186" y="466"/>
                </a:lnTo>
                <a:lnTo>
                  <a:pt x="183" y="467"/>
                </a:lnTo>
                <a:lnTo>
                  <a:pt x="182" y="467"/>
                </a:lnTo>
                <a:lnTo>
                  <a:pt x="181" y="469"/>
                </a:lnTo>
                <a:lnTo>
                  <a:pt x="181" y="470"/>
                </a:lnTo>
                <a:lnTo>
                  <a:pt x="180" y="471"/>
                </a:lnTo>
                <a:lnTo>
                  <a:pt x="179" y="472"/>
                </a:lnTo>
                <a:lnTo>
                  <a:pt x="178" y="473"/>
                </a:lnTo>
                <a:lnTo>
                  <a:pt x="176" y="473"/>
                </a:lnTo>
                <a:lnTo>
                  <a:pt x="175" y="474"/>
                </a:lnTo>
                <a:lnTo>
                  <a:pt x="170" y="479"/>
                </a:lnTo>
                <a:lnTo>
                  <a:pt x="168" y="479"/>
                </a:lnTo>
                <a:lnTo>
                  <a:pt x="166" y="481"/>
                </a:lnTo>
                <a:lnTo>
                  <a:pt x="165" y="482"/>
                </a:lnTo>
                <a:lnTo>
                  <a:pt x="163" y="483"/>
                </a:lnTo>
                <a:lnTo>
                  <a:pt x="160" y="485"/>
                </a:lnTo>
                <a:lnTo>
                  <a:pt x="159" y="487"/>
                </a:lnTo>
                <a:lnTo>
                  <a:pt x="158" y="488"/>
                </a:lnTo>
                <a:lnTo>
                  <a:pt x="157" y="488"/>
                </a:lnTo>
                <a:lnTo>
                  <a:pt x="157" y="489"/>
                </a:lnTo>
                <a:lnTo>
                  <a:pt x="157" y="490"/>
                </a:lnTo>
                <a:lnTo>
                  <a:pt x="157" y="491"/>
                </a:lnTo>
                <a:lnTo>
                  <a:pt x="157" y="493"/>
                </a:lnTo>
                <a:lnTo>
                  <a:pt x="159" y="494"/>
                </a:lnTo>
                <a:lnTo>
                  <a:pt x="160" y="494"/>
                </a:lnTo>
                <a:lnTo>
                  <a:pt x="163" y="495"/>
                </a:lnTo>
                <a:lnTo>
                  <a:pt x="165" y="496"/>
                </a:lnTo>
                <a:lnTo>
                  <a:pt x="166" y="497"/>
                </a:lnTo>
                <a:lnTo>
                  <a:pt x="167" y="498"/>
                </a:lnTo>
                <a:lnTo>
                  <a:pt x="168" y="498"/>
                </a:lnTo>
                <a:lnTo>
                  <a:pt x="168" y="499"/>
                </a:lnTo>
                <a:lnTo>
                  <a:pt x="168" y="501"/>
                </a:lnTo>
                <a:lnTo>
                  <a:pt x="167" y="502"/>
                </a:lnTo>
                <a:lnTo>
                  <a:pt x="166" y="502"/>
                </a:lnTo>
                <a:lnTo>
                  <a:pt x="165" y="503"/>
                </a:lnTo>
                <a:lnTo>
                  <a:pt x="164" y="504"/>
                </a:lnTo>
                <a:lnTo>
                  <a:pt x="162" y="504"/>
                </a:lnTo>
                <a:lnTo>
                  <a:pt x="159" y="505"/>
                </a:lnTo>
                <a:lnTo>
                  <a:pt x="158" y="506"/>
                </a:lnTo>
                <a:lnTo>
                  <a:pt x="157" y="506"/>
                </a:lnTo>
                <a:lnTo>
                  <a:pt x="156" y="507"/>
                </a:lnTo>
                <a:lnTo>
                  <a:pt x="155" y="507"/>
                </a:lnTo>
                <a:lnTo>
                  <a:pt x="152" y="509"/>
                </a:lnTo>
                <a:lnTo>
                  <a:pt x="151" y="510"/>
                </a:lnTo>
                <a:lnTo>
                  <a:pt x="150" y="511"/>
                </a:lnTo>
                <a:lnTo>
                  <a:pt x="148" y="511"/>
                </a:lnTo>
                <a:lnTo>
                  <a:pt x="147" y="512"/>
                </a:lnTo>
                <a:lnTo>
                  <a:pt x="144" y="512"/>
                </a:lnTo>
                <a:lnTo>
                  <a:pt x="143" y="512"/>
                </a:lnTo>
                <a:lnTo>
                  <a:pt x="142" y="513"/>
                </a:lnTo>
                <a:lnTo>
                  <a:pt x="141" y="513"/>
                </a:lnTo>
                <a:lnTo>
                  <a:pt x="139" y="512"/>
                </a:lnTo>
                <a:lnTo>
                  <a:pt x="136" y="513"/>
                </a:lnTo>
                <a:lnTo>
                  <a:pt x="135" y="514"/>
                </a:lnTo>
                <a:lnTo>
                  <a:pt x="134" y="514"/>
                </a:lnTo>
                <a:lnTo>
                  <a:pt x="132" y="514"/>
                </a:lnTo>
                <a:lnTo>
                  <a:pt x="131" y="512"/>
                </a:lnTo>
                <a:lnTo>
                  <a:pt x="130" y="511"/>
                </a:lnTo>
                <a:lnTo>
                  <a:pt x="128" y="510"/>
                </a:lnTo>
                <a:lnTo>
                  <a:pt x="128" y="509"/>
                </a:lnTo>
                <a:lnTo>
                  <a:pt x="128" y="506"/>
                </a:lnTo>
                <a:lnTo>
                  <a:pt x="130" y="505"/>
                </a:lnTo>
                <a:lnTo>
                  <a:pt x="128" y="504"/>
                </a:lnTo>
                <a:lnTo>
                  <a:pt x="127" y="501"/>
                </a:lnTo>
                <a:lnTo>
                  <a:pt x="127" y="499"/>
                </a:lnTo>
                <a:lnTo>
                  <a:pt x="126" y="498"/>
                </a:lnTo>
                <a:lnTo>
                  <a:pt x="126" y="497"/>
                </a:lnTo>
                <a:lnTo>
                  <a:pt x="125" y="497"/>
                </a:lnTo>
                <a:lnTo>
                  <a:pt x="123" y="497"/>
                </a:lnTo>
                <a:lnTo>
                  <a:pt x="122" y="497"/>
                </a:lnTo>
                <a:lnTo>
                  <a:pt x="120" y="497"/>
                </a:lnTo>
                <a:lnTo>
                  <a:pt x="118" y="497"/>
                </a:lnTo>
                <a:lnTo>
                  <a:pt x="117" y="497"/>
                </a:lnTo>
                <a:lnTo>
                  <a:pt x="116" y="496"/>
                </a:lnTo>
                <a:lnTo>
                  <a:pt x="115" y="496"/>
                </a:lnTo>
                <a:lnTo>
                  <a:pt x="115" y="495"/>
                </a:lnTo>
                <a:lnTo>
                  <a:pt x="114" y="495"/>
                </a:lnTo>
                <a:lnTo>
                  <a:pt x="112" y="494"/>
                </a:lnTo>
                <a:lnTo>
                  <a:pt x="112" y="493"/>
                </a:lnTo>
                <a:lnTo>
                  <a:pt x="111" y="493"/>
                </a:lnTo>
                <a:lnTo>
                  <a:pt x="111" y="491"/>
                </a:lnTo>
                <a:lnTo>
                  <a:pt x="110" y="490"/>
                </a:lnTo>
                <a:lnTo>
                  <a:pt x="110" y="489"/>
                </a:lnTo>
                <a:lnTo>
                  <a:pt x="110" y="488"/>
                </a:lnTo>
                <a:lnTo>
                  <a:pt x="109" y="488"/>
                </a:lnTo>
                <a:lnTo>
                  <a:pt x="108" y="487"/>
                </a:lnTo>
                <a:lnTo>
                  <a:pt x="107" y="487"/>
                </a:lnTo>
                <a:lnTo>
                  <a:pt x="106" y="488"/>
                </a:lnTo>
                <a:lnTo>
                  <a:pt x="106" y="489"/>
                </a:lnTo>
                <a:lnTo>
                  <a:pt x="104" y="490"/>
                </a:lnTo>
                <a:lnTo>
                  <a:pt x="104" y="491"/>
                </a:lnTo>
                <a:lnTo>
                  <a:pt x="103" y="493"/>
                </a:lnTo>
                <a:lnTo>
                  <a:pt x="103" y="494"/>
                </a:lnTo>
                <a:lnTo>
                  <a:pt x="103" y="496"/>
                </a:lnTo>
                <a:lnTo>
                  <a:pt x="102" y="498"/>
                </a:lnTo>
                <a:lnTo>
                  <a:pt x="102" y="499"/>
                </a:lnTo>
                <a:lnTo>
                  <a:pt x="102" y="501"/>
                </a:lnTo>
                <a:lnTo>
                  <a:pt x="103" y="502"/>
                </a:lnTo>
                <a:lnTo>
                  <a:pt x="103" y="503"/>
                </a:lnTo>
                <a:lnTo>
                  <a:pt x="102" y="506"/>
                </a:lnTo>
                <a:lnTo>
                  <a:pt x="101" y="506"/>
                </a:lnTo>
                <a:lnTo>
                  <a:pt x="100" y="507"/>
                </a:lnTo>
                <a:lnTo>
                  <a:pt x="98" y="509"/>
                </a:lnTo>
                <a:lnTo>
                  <a:pt x="96" y="510"/>
                </a:lnTo>
                <a:lnTo>
                  <a:pt x="95" y="510"/>
                </a:lnTo>
                <a:lnTo>
                  <a:pt x="93" y="511"/>
                </a:lnTo>
                <a:lnTo>
                  <a:pt x="92" y="512"/>
                </a:lnTo>
                <a:lnTo>
                  <a:pt x="91" y="513"/>
                </a:lnTo>
                <a:lnTo>
                  <a:pt x="90" y="515"/>
                </a:lnTo>
                <a:lnTo>
                  <a:pt x="88" y="517"/>
                </a:lnTo>
                <a:lnTo>
                  <a:pt x="87" y="517"/>
                </a:lnTo>
                <a:lnTo>
                  <a:pt x="86" y="518"/>
                </a:lnTo>
                <a:lnTo>
                  <a:pt x="86" y="520"/>
                </a:lnTo>
                <a:lnTo>
                  <a:pt x="85" y="521"/>
                </a:lnTo>
                <a:lnTo>
                  <a:pt x="84" y="523"/>
                </a:lnTo>
                <a:lnTo>
                  <a:pt x="83" y="525"/>
                </a:lnTo>
                <a:lnTo>
                  <a:pt x="82" y="525"/>
                </a:lnTo>
                <a:lnTo>
                  <a:pt x="80" y="523"/>
                </a:lnTo>
                <a:lnTo>
                  <a:pt x="79" y="522"/>
                </a:lnTo>
                <a:lnTo>
                  <a:pt x="78" y="521"/>
                </a:lnTo>
                <a:lnTo>
                  <a:pt x="78" y="520"/>
                </a:lnTo>
                <a:lnTo>
                  <a:pt x="77" y="520"/>
                </a:lnTo>
                <a:lnTo>
                  <a:pt x="76" y="519"/>
                </a:lnTo>
                <a:lnTo>
                  <a:pt x="75" y="519"/>
                </a:lnTo>
                <a:lnTo>
                  <a:pt x="74" y="518"/>
                </a:lnTo>
                <a:lnTo>
                  <a:pt x="71" y="518"/>
                </a:lnTo>
                <a:lnTo>
                  <a:pt x="70" y="519"/>
                </a:lnTo>
                <a:lnTo>
                  <a:pt x="70" y="521"/>
                </a:lnTo>
                <a:lnTo>
                  <a:pt x="69" y="521"/>
                </a:lnTo>
                <a:lnTo>
                  <a:pt x="70" y="522"/>
                </a:lnTo>
                <a:lnTo>
                  <a:pt x="71" y="523"/>
                </a:lnTo>
                <a:lnTo>
                  <a:pt x="71" y="525"/>
                </a:lnTo>
                <a:lnTo>
                  <a:pt x="71" y="526"/>
                </a:lnTo>
                <a:lnTo>
                  <a:pt x="70" y="527"/>
                </a:lnTo>
                <a:lnTo>
                  <a:pt x="69" y="527"/>
                </a:lnTo>
                <a:lnTo>
                  <a:pt x="68" y="528"/>
                </a:lnTo>
                <a:lnTo>
                  <a:pt x="67" y="528"/>
                </a:lnTo>
                <a:lnTo>
                  <a:pt x="66" y="528"/>
                </a:lnTo>
                <a:lnTo>
                  <a:pt x="64" y="527"/>
                </a:lnTo>
                <a:lnTo>
                  <a:pt x="63" y="526"/>
                </a:lnTo>
                <a:lnTo>
                  <a:pt x="62" y="525"/>
                </a:lnTo>
                <a:lnTo>
                  <a:pt x="61" y="525"/>
                </a:lnTo>
                <a:lnTo>
                  <a:pt x="60" y="523"/>
                </a:lnTo>
                <a:lnTo>
                  <a:pt x="59" y="522"/>
                </a:lnTo>
                <a:lnTo>
                  <a:pt x="58" y="522"/>
                </a:lnTo>
                <a:lnTo>
                  <a:pt x="56" y="523"/>
                </a:lnTo>
                <a:lnTo>
                  <a:pt x="55" y="526"/>
                </a:lnTo>
                <a:lnTo>
                  <a:pt x="54" y="526"/>
                </a:lnTo>
                <a:lnTo>
                  <a:pt x="53" y="527"/>
                </a:lnTo>
                <a:lnTo>
                  <a:pt x="52" y="527"/>
                </a:lnTo>
                <a:lnTo>
                  <a:pt x="51" y="528"/>
                </a:lnTo>
                <a:lnTo>
                  <a:pt x="51" y="529"/>
                </a:lnTo>
                <a:lnTo>
                  <a:pt x="51" y="530"/>
                </a:lnTo>
                <a:lnTo>
                  <a:pt x="50" y="531"/>
                </a:lnTo>
                <a:lnTo>
                  <a:pt x="50" y="533"/>
                </a:lnTo>
                <a:lnTo>
                  <a:pt x="52" y="534"/>
                </a:lnTo>
                <a:lnTo>
                  <a:pt x="53" y="534"/>
                </a:lnTo>
                <a:lnTo>
                  <a:pt x="54" y="534"/>
                </a:lnTo>
                <a:lnTo>
                  <a:pt x="55" y="534"/>
                </a:lnTo>
                <a:lnTo>
                  <a:pt x="56" y="533"/>
                </a:lnTo>
                <a:lnTo>
                  <a:pt x="58" y="533"/>
                </a:lnTo>
                <a:lnTo>
                  <a:pt x="60" y="533"/>
                </a:lnTo>
                <a:lnTo>
                  <a:pt x="61" y="533"/>
                </a:lnTo>
                <a:lnTo>
                  <a:pt x="61" y="534"/>
                </a:lnTo>
                <a:lnTo>
                  <a:pt x="62" y="535"/>
                </a:lnTo>
                <a:lnTo>
                  <a:pt x="63" y="535"/>
                </a:lnTo>
                <a:lnTo>
                  <a:pt x="63" y="536"/>
                </a:lnTo>
                <a:lnTo>
                  <a:pt x="63" y="537"/>
                </a:lnTo>
                <a:lnTo>
                  <a:pt x="62" y="538"/>
                </a:lnTo>
                <a:lnTo>
                  <a:pt x="62" y="539"/>
                </a:lnTo>
                <a:lnTo>
                  <a:pt x="61" y="542"/>
                </a:lnTo>
                <a:lnTo>
                  <a:pt x="61" y="543"/>
                </a:lnTo>
                <a:lnTo>
                  <a:pt x="61" y="545"/>
                </a:lnTo>
                <a:lnTo>
                  <a:pt x="63" y="546"/>
                </a:lnTo>
                <a:lnTo>
                  <a:pt x="64" y="547"/>
                </a:lnTo>
                <a:lnTo>
                  <a:pt x="66" y="547"/>
                </a:lnTo>
                <a:lnTo>
                  <a:pt x="69" y="547"/>
                </a:lnTo>
                <a:lnTo>
                  <a:pt x="70" y="549"/>
                </a:lnTo>
                <a:lnTo>
                  <a:pt x="71" y="550"/>
                </a:lnTo>
                <a:lnTo>
                  <a:pt x="74" y="553"/>
                </a:lnTo>
                <a:lnTo>
                  <a:pt x="74" y="554"/>
                </a:lnTo>
                <a:lnTo>
                  <a:pt x="76" y="557"/>
                </a:lnTo>
                <a:lnTo>
                  <a:pt x="77" y="558"/>
                </a:lnTo>
                <a:lnTo>
                  <a:pt x="78" y="559"/>
                </a:lnTo>
                <a:lnTo>
                  <a:pt x="79" y="560"/>
                </a:lnTo>
                <a:lnTo>
                  <a:pt x="79" y="561"/>
                </a:lnTo>
                <a:lnTo>
                  <a:pt x="80" y="562"/>
                </a:lnTo>
                <a:lnTo>
                  <a:pt x="82" y="563"/>
                </a:lnTo>
                <a:lnTo>
                  <a:pt x="82" y="566"/>
                </a:lnTo>
                <a:lnTo>
                  <a:pt x="82" y="567"/>
                </a:lnTo>
                <a:lnTo>
                  <a:pt x="80" y="568"/>
                </a:lnTo>
                <a:lnTo>
                  <a:pt x="79" y="569"/>
                </a:lnTo>
                <a:lnTo>
                  <a:pt x="78" y="569"/>
                </a:lnTo>
                <a:lnTo>
                  <a:pt x="77" y="569"/>
                </a:lnTo>
                <a:lnTo>
                  <a:pt x="76" y="569"/>
                </a:lnTo>
                <a:lnTo>
                  <a:pt x="75" y="569"/>
                </a:lnTo>
                <a:lnTo>
                  <a:pt x="74" y="568"/>
                </a:lnTo>
                <a:lnTo>
                  <a:pt x="72" y="567"/>
                </a:lnTo>
                <a:lnTo>
                  <a:pt x="71" y="566"/>
                </a:lnTo>
                <a:lnTo>
                  <a:pt x="70" y="566"/>
                </a:lnTo>
                <a:lnTo>
                  <a:pt x="68" y="566"/>
                </a:lnTo>
                <a:lnTo>
                  <a:pt x="67" y="567"/>
                </a:lnTo>
                <a:lnTo>
                  <a:pt x="67" y="569"/>
                </a:lnTo>
                <a:lnTo>
                  <a:pt x="67" y="570"/>
                </a:lnTo>
                <a:lnTo>
                  <a:pt x="66" y="571"/>
                </a:lnTo>
                <a:lnTo>
                  <a:pt x="67" y="573"/>
                </a:lnTo>
                <a:lnTo>
                  <a:pt x="68" y="574"/>
                </a:lnTo>
                <a:lnTo>
                  <a:pt x="68" y="575"/>
                </a:lnTo>
                <a:lnTo>
                  <a:pt x="69" y="577"/>
                </a:lnTo>
                <a:lnTo>
                  <a:pt x="70" y="578"/>
                </a:lnTo>
                <a:lnTo>
                  <a:pt x="69" y="581"/>
                </a:lnTo>
                <a:lnTo>
                  <a:pt x="68" y="582"/>
                </a:lnTo>
                <a:lnTo>
                  <a:pt x="67" y="583"/>
                </a:lnTo>
                <a:lnTo>
                  <a:pt x="66" y="583"/>
                </a:lnTo>
                <a:lnTo>
                  <a:pt x="64" y="585"/>
                </a:lnTo>
                <a:lnTo>
                  <a:pt x="63" y="586"/>
                </a:lnTo>
                <a:lnTo>
                  <a:pt x="63" y="589"/>
                </a:lnTo>
                <a:lnTo>
                  <a:pt x="64" y="591"/>
                </a:lnTo>
                <a:lnTo>
                  <a:pt x="66" y="592"/>
                </a:lnTo>
                <a:lnTo>
                  <a:pt x="67" y="594"/>
                </a:lnTo>
                <a:lnTo>
                  <a:pt x="68" y="595"/>
                </a:lnTo>
                <a:lnTo>
                  <a:pt x="69" y="597"/>
                </a:lnTo>
                <a:lnTo>
                  <a:pt x="72" y="597"/>
                </a:lnTo>
                <a:lnTo>
                  <a:pt x="75" y="597"/>
                </a:lnTo>
                <a:lnTo>
                  <a:pt x="77" y="597"/>
                </a:lnTo>
                <a:lnTo>
                  <a:pt x="78" y="595"/>
                </a:lnTo>
                <a:lnTo>
                  <a:pt x="79" y="594"/>
                </a:lnTo>
                <a:lnTo>
                  <a:pt x="80" y="593"/>
                </a:lnTo>
                <a:lnTo>
                  <a:pt x="82" y="593"/>
                </a:lnTo>
                <a:lnTo>
                  <a:pt x="82" y="592"/>
                </a:lnTo>
                <a:lnTo>
                  <a:pt x="83" y="592"/>
                </a:lnTo>
                <a:lnTo>
                  <a:pt x="85" y="592"/>
                </a:lnTo>
                <a:lnTo>
                  <a:pt x="87" y="593"/>
                </a:lnTo>
                <a:lnTo>
                  <a:pt x="90" y="594"/>
                </a:lnTo>
                <a:lnTo>
                  <a:pt x="90" y="595"/>
                </a:lnTo>
                <a:lnTo>
                  <a:pt x="91" y="597"/>
                </a:lnTo>
                <a:lnTo>
                  <a:pt x="91" y="598"/>
                </a:lnTo>
                <a:lnTo>
                  <a:pt x="92" y="598"/>
                </a:lnTo>
                <a:lnTo>
                  <a:pt x="93" y="599"/>
                </a:lnTo>
                <a:lnTo>
                  <a:pt x="94" y="599"/>
                </a:lnTo>
                <a:lnTo>
                  <a:pt x="95" y="599"/>
                </a:lnTo>
                <a:lnTo>
                  <a:pt x="96" y="599"/>
                </a:lnTo>
                <a:lnTo>
                  <a:pt x="99" y="599"/>
                </a:lnTo>
                <a:lnTo>
                  <a:pt x="100" y="599"/>
                </a:lnTo>
                <a:lnTo>
                  <a:pt x="102" y="599"/>
                </a:lnTo>
                <a:lnTo>
                  <a:pt x="103" y="600"/>
                </a:lnTo>
                <a:lnTo>
                  <a:pt x="106" y="601"/>
                </a:lnTo>
                <a:lnTo>
                  <a:pt x="106" y="602"/>
                </a:lnTo>
                <a:lnTo>
                  <a:pt x="108" y="605"/>
                </a:lnTo>
                <a:lnTo>
                  <a:pt x="108" y="606"/>
                </a:lnTo>
                <a:lnTo>
                  <a:pt x="109" y="607"/>
                </a:lnTo>
                <a:lnTo>
                  <a:pt x="111" y="609"/>
                </a:lnTo>
                <a:lnTo>
                  <a:pt x="112" y="610"/>
                </a:lnTo>
                <a:lnTo>
                  <a:pt x="114" y="613"/>
                </a:lnTo>
                <a:lnTo>
                  <a:pt x="114" y="614"/>
                </a:lnTo>
                <a:lnTo>
                  <a:pt x="114" y="615"/>
                </a:lnTo>
                <a:lnTo>
                  <a:pt x="115" y="617"/>
                </a:lnTo>
                <a:lnTo>
                  <a:pt x="114" y="619"/>
                </a:lnTo>
                <a:lnTo>
                  <a:pt x="115" y="622"/>
                </a:lnTo>
                <a:lnTo>
                  <a:pt x="115" y="623"/>
                </a:lnTo>
                <a:lnTo>
                  <a:pt x="115" y="624"/>
                </a:lnTo>
                <a:lnTo>
                  <a:pt x="115" y="625"/>
                </a:lnTo>
                <a:lnTo>
                  <a:pt x="116" y="629"/>
                </a:lnTo>
                <a:lnTo>
                  <a:pt x="116" y="631"/>
                </a:lnTo>
                <a:lnTo>
                  <a:pt x="116" y="634"/>
                </a:lnTo>
                <a:lnTo>
                  <a:pt x="116" y="635"/>
                </a:lnTo>
                <a:lnTo>
                  <a:pt x="115" y="637"/>
                </a:lnTo>
                <a:lnTo>
                  <a:pt x="116" y="639"/>
                </a:lnTo>
                <a:lnTo>
                  <a:pt x="116" y="641"/>
                </a:lnTo>
                <a:lnTo>
                  <a:pt x="116" y="642"/>
                </a:lnTo>
                <a:lnTo>
                  <a:pt x="115" y="643"/>
                </a:lnTo>
                <a:lnTo>
                  <a:pt x="115" y="645"/>
                </a:lnTo>
                <a:lnTo>
                  <a:pt x="112" y="645"/>
                </a:lnTo>
                <a:lnTo>
                  <a:pt x="111" y="645"/>
                </a:lnTo>
                <a:lnTo>
                  <a:pt x="109" y="645"/>
                </a:lnTo>
                <a:lnTo>
                  <a:pt x="108" y="645"/>
                </a:lnTo>
                <a:lnTo>
                  <a:pt x="106" y="643"/>
                </a:lnTo>
                <a:lnTo>
                  <a:pt x="104" y="643"/>
                </a:lnTo>
                <a:lnTo>
                  <a:pt x="103" y="643"/>
                </a:lnTo>
                <a:lnTo>
                  <a:pt x="100" y="643"/>
                </a:lnTo>
                <a:lnTo>
                  <a:pt x="98" y="643"/>
                </a:lnTo>
                <a:lnTo>
                  <a:pt x="95" y="643"/>
                </a:lnTo>
                <a:lnTo>
                  <a:pt x="94" y="645"/>
                </a:lnTo>
                <a:lnTo>
                  <a:pt x="93" y="645"/>
                </a:lnTo>
                <a:lnTo>
                  <a:pt x="91" y="648"/>
                </a:lnTo>
                <a:lnTo>
                  <a:pt x="90" y="650"/>
                </a:lnTo>
                <a:lnTo>
                  <a:pt x="88" y="651"/>
                </a:lnTo>
                <a:lnTo>
                  <a:pt x="87" y="654"/>
                </a:lnTo>
                <a:lnTo>
                  <a:pt x="85" y="656"/>
                </a:lnTo>
                <a:lnTo>
                  <a:pt x="84" y="658"/>
                </a:lnTo>
                <a:lnTo>
                  <a:pt x="83" y="659"/>
                </a:lnTo>
                <a:lnTo>
                  <a:pt x="83" y="661"/>
                </a:lnTo>
                <a:lnTo>
                  <a:pt x="84" y="662"/>
                </a:lnTo>
                <a:lnTo>
                  <a:pt x="85" y="663"/>
                </a:lnTo>
                <a:lnTo>
                  <a:pt x="87" y="664"/>
                </a:lnTo>
                <a:lnTo>
                  <a:pt x="88" y="664"/>
                </a:lnTo>
                <a:lnTo>
                  <a:pt x="90" y="663"/>
                </a:lnTo>
                <a:lnTo>
                  <a:pt x="91" y="663"/>
                </a:lnTo>
                <a:lnTo>
                  <a:pt x="92" y="663"/>
                </a:lnTo>
                <a:lnTo>
                  <a:pt x="94" y="662"/>
                </a:lnTo>
                <a:lnTo>
                  <a:pt x="95" y="661"/>
                </a:lnTo>
                <a:lnTo>
                  <a:pt x="96" y="661"/>
                </a:lnTo>
                <a:lnTo>
                  <a:pt x="99" y="661"/>
                </a:lnTo>
                <a:lnTo>
                  <a:pt x="100" y="661"/>
                </a:lnTo>
                <a:lnTo>
                  <a:pt x="102" y="659"/>
                </a:lnTo>
                <a:lnTo>
                  <a:pt x="103" y="659"/>
                </a:lnTo>
                <a:lnTo>
                  <a:pt x="104" y="657"/>
                </a:lnTo>
                <a:lnTo>
                  <a:pt x="106" y="657"/>
                </a:lnTo>
                <a:lnTo>
                  <a:pt x="108" y="656"/>
                </a:lnTo>
                <a:lnTo>
                  <a:pt x="109" y="657"/>
                </a:lnTo>
                <a:lnTo>
                  <a:pt x="109" y="658"/>
                </a:lnTo>
                <a:lnTo>
                  <a:pt x="109" y="659"/>
                </a:lnTo>
                <a:lnTo>
                  <a:pt x="109" y="662"/>
                </a:lnTo>
                <a:lnTo>
                  <a:pt x="109" y="663"/>
                </a:lnTo>
                <a:lnTo>
                  <a:pt x="109" y="664"/>
                </a:lnTo>
                <a:lnTo>
                  <a:pt x="109" y="665"/>
                </a:lnTo>
                <a:lnTo>
                  <a:pt x="108" y="665"/>
                </a:lnTo>
                <a:lnTo>
                  <a:pt x="107" y="670"/>
                </a:lnTo>
                <a:lnTo>
                  <a:pt x="106" y="671"/>
                </a:lnTo>
                <a:lnTo>
                  <a:pt x="104" y="673"/>
                </a:lnTo>
                <a:lnTo>
                  <a:pt x="104" y="675"/>
                </a:lnTo>
                <a:lnTo>
                  <a:pt x="103" y="677"/>
                </a:lnTo>
                <a:lnTo>
                  <a:pt x="102" y="679"/>
                </a:lnTo>
                <a:lnTo>
                  <a:pt x="102" y="680"/>
                </a:lnTo>
                <a:lnTo>
                  <a:pt x="101" y="680"/>
                </a:lnTo>
                <a:lnTo>
                  <a:pt x="100" y="682"/>
                </a:lnTo>
                <a:lnTo>
                  <a:pt x="100" y="683"/>
                </a:lnTo>
                <a:lnTo>
                  <a:pt x="100" y="685"/>
                </a:lnTo>
                <a:lnTo>
                  <a:pt x="98" y="688"/>
                </a:lnTo>
                <a:lnTo>
                  <a:pt x="96" y="689"/>
                </a:lnTo>
                <a:lnTo>
                  <a:pt x="96" y="690"/>
                </a:lnTo>
                <a:lnTo>
                  <a:pt x="95" y="691"/>
                </a:lnTo>
                <a:lnTo>
                  <a:pt x="94" y="693"/>
                </a:lnTo>
                <a:lnTo>
                  <a:pt x="90" y="697"/>
                </a:lnTo>
                <a:lnTo>
                  <a:pt x="90" y="698"/>
                </a:lnTo>
                <a:lnTo>
                  <a:pt x="87" y="699"/>
                </a:lnTo>
                <a:lnTo>
                  <a:pt x="85" y="701"/>
                </a:lnTo>
                <a:lnTo>
                  <a:pt x="84" y="702"/>
                </a:lnTo>
                <a:lnTo>
                  <a:pt x="83" y="702"/>
                </a:lnTo>
                <a:lnTo>
                  <a:pt x="80" y="704"/>
                </a:lnTo>
                <a:lnTo>
                  <a:pt x="79" y="706"/>
                </a:lnTo>
                <a:lnTo>
                  <a:pt x="77" y="709"/>
                </a:lnTo>
                <a:lnTo>
                  <a:pt x="76" y="709"/>
                </a:lnTo>
                <a:lnTo>
                  <a:pt x="76" y="710"/>
                </a:lnTo>
                <a:lnTo>
                  <a:pt x="74" y="711"/>
                </a:lnTo>
                <a:lnTo>
                  <a:pt x="72" y="712"/>
                </a:lnTo>
                <a:lnTo>
                  <a:pt x="71" y="714"/>
                </a:lnTo>
                <a:lnTo>
                  <a:pt x="74" y="715"/>
                </a:lnTo>
                <a:lnTo>
                  <a:pt x="75" y="715"/>
                </a:lnTo>
                <a:lnTo>
                  <a:pt x="77" y="715"/>
                </a:lnTo>
                <a:lnTo>
                  <a:pt x="78" y="715"/>
                </a:lnTo>
                <a:lnTo>
                  <a:pt x="80" y="715"/>
                </a:lnTo>
                <a:lnTo>
                  <a:pt x="82" y="714"/>
                </a:lnTo>
                <a:lnTo>
                  <a:pt x="83" y="714"/>
                </a:lnTo>
                <a:lnTo>
                  <a:pt x="84" y="714"/>
                </a:lnTo>
                <a:lnTo>
                  <a:pt x="84" y="715"/>
                </a:lnTo>
                <a:lnTo>
                  <a:pt x="86" y="715"/>
                </a:lnTo>
                <a:lnTo>
                  <a:pt x="87" y="715"/>
                </a:lnTo>
                <a:lnTo>
                  <a:pt x="88" y="715"/>
                </a:lnTo>
                <a:lnTo>
                  <a:pt x="90" y="717"/>
                </a:lnTo>
                <a:lnTo>
                  <a:pt x="90" y="718"/>
                </a:lnTo>
                <a:lnTo>
                  <a:pt x="90" y="719"/>
                </a:lnTo>
                <a:lnTo>
                  <a:pt x="88" y="720"/>
                </a:lnTo>
                <a:lnTo>
                  <a:pt x="87" y="721"/>
                </a:lnTo>
                <a:lnTo>
                  <a:pt x="86" y="722"/>
                </a:lnTo>
                <a:lnTo>
                  <a:pt x="84" y="725"/>
                </a:lnTo>
                <a:lnTo>
                  <a:pt x="83" y="726"/>
                </a:lnTo>
                <a:lnTo>
                  <a:pt x="77" y="731"/>
                </a:lnTo>
                <a:lnTo>
                  <a:pt x="76" y="733"/>
                </a:lnTo>
                <a:lnTo>
                  <a:pt x="75" y="734"/>
                </a:lnTo>
                <a:lnTo>
                  <a:pt x="72" y="734"/>
                </a:lnTo>
                <a:lnTo>
                  <a:pt x="71" y="735"/>
                </a:lnTo>
                <a:lnTo>
                  <a:pt x="69" y="736"/>
                </a:lnTo>
                <a:lnTo>
                  <a:pt x="68" y="737"/>
                </a:lnTo>
                <a:lnTo>
                  <a:pt x="61" y="742"/>
                </a:lnTo>
                <a:lnTo>
                  <a:pt x="59" y="743"/>
                </a:lnTo>
                <a:lnTo>
                  <a:pt x="58" y="743"/>
                </a:lnTo>
                <a:lnTo>
                  <a:pt x="56" y="744"/>
                </a:lnTo>
                <a:lnTo>
                  <a:pt x="54" y="744"/>
                </a:lnTo>
                <a:lnTo>
                  <a:pt x="51" y="745"/>
                </a:lnTo>
                <a:lnTo>
                  <a:pt x="50" y="745"/>
                </a:lnTo>
                <a:lnTo>
                  <a:pt x="48" y="745"/>
                </a:lnTo>
                <a:lnTo>
                  <a:pt x="47" y="744"/>
                </a:lnTo>
                <a:lnTo>
                  <a:pt x="46" y="744"/>
                </a:lnTo>
                <a:lnTo>
                  <a:pt x="45" y="743"/>
                </a:lnTo>
                <a:lnTo>
                  <a:pt x="44" y="742"/>
                </a:lnTo>
                <a:lnTo>
                  <a:pt x="43" y="741"/>
                </a:lnTo>
                <a:lnTo>
                  <a:pt x="43" y="739"/>
                </a:lnTo>
                <a:lnTo>
                  <a:pt x="43" y="738"/>
                </a:lnTo>
                <a:lnTo>
                  <a:pt x="43" y="737"/>
                </a:lnTo>
                <a:lnTo>
                  <a:pt x="42" y="735"/>
                </a:lnTo>
                <a:lnTo>
                  <a:pt x="43" y="734"/>
                </a:lnTo>
                <a:lnTo>
                  <a:pt x="42" y="733"/>
                </a:lnTo>
                <a:lnTo>
                  <a:pt x="42" y="731"/>
                </a:lnTo>
                <a:lnTo>
                  <a:pt x="40" y="731"/>
                </a:lnTo>
                <a:lnTo>
                  <a:pt x="39" y="731"/>
                </a:lnTo>
                <a:lnTo>
                  <a:pt x="38" y="733"/>
                </a:lnTo>
                <a:lnTo>
                  <a:pt x="38" y="734"/>
                </a:lnTo>
                <a:lnTo>
                  <a:pt x="38" y="735"/>
                </a:lnTo>
                <a:lnTo>
                  <a:pt x="37" y="736"/>
                </a:lnTo>
                <a:lnTo>
                  <a:pt x="37" y="737"/>
                </a:lnTo>
                <a:lnTo>
                  <a:pt x="35" y="739"/>
                </a:lnTo>
                <a:lnTo>
                  <a:pt x="34" y="741"/>
                </a:lnTo>
                <a:lnTo>
                  <a:pt x="32" y="741"/>
                </a:lnTo>
                <a:lnTo>
                  <a:pt x="32" y="742"/>
                </a:lnTo>
                <a:lnTo>
                  <a:pt x="31" y="742"/>
                </a:lnTo>
                <a:lnTo>
                  <a:pt x="30" y="742"/>
                </a:lnTo>
                <a:lnTo>
                  <a:pt x="28" y="743"/>
                </a:lnTo>
                <a:lnTo>
                  <a:pt x="27" y="744"/>
                </a:lnTo>
                <a:lnTo>
                  <a:pt x="26" y="744"/>
                </a:lnTo>
                <a:lnTo>
                  <a:pt x="24" y="745"/>
                </a:lnTo>
                <a:lnTo>
                  <a:pt x="23" y="746"/>
                </a:lnTo>
                <a:lnTo>
                  <a:pt x="21" y="747"/>
                </a:lnTo>
                <a:lnTo>
                  <a:pt x="21" y="749"/>
                </a:lnTo>
                <a:lnTo>
                  <a:pt x="19" y="751"/>
                </a:lnTo>
                <a:lnTo>
                  <a:pt x="18" y="752"/>
                </a:lnTo>
                <a:lnTo>
                  <a:pt x="16" y="753"/>
                </a:lnTo>
                <a:lnTo>
                  <a:pt x="15" y="755"/>
                </a:lnTo>
                <a:lnTo>
                  <a:pt x="14" y="757"/>
                </a:lnTo>
                <a:lnTo>
                  <a:pt x="13" y="759"/>
                </a:lnTo>
                <a:lnTo>
                  <a:pt x="13" y="760"/>
                </a:lnTo>
                <a:lnTo>
                  <a:pt x="12" y="761"/>
                </a:lnTo>
                <a:lnTo>
                  <a:pt x="12" y="762"/>
                </a:lnTo>
                <a:lnTo>
                  <a:pt x="12" y="763"/>
                </a:lnTo>
                <a:lnTo>
                  <a:pt x="10" y="766"/>
                </a:lnTo>
                <a:lnTo>
                  <a:pt x="10" y="767"/>
                </a:lnTo>
                <a:lnTo>
                  <a:pt x="10" y="769"/>
                </a:lnTo>
                <a:lnTo>
                  <a:pt x="11" y="770"/>
                </a:lnTo>
                <a:lnTo>
                  <a:pt x="12" y="770"/>
                </a:lnTo>
                <a:lnTo>
                  <a:pt x="13" y="770"/>
                </a:lnTo>
                <a:lnTo>
                  <a:pt x="14" y="770"/>
                </a:lnTo>
                <a:lnTo>
                  <a:pt x="15" y="768"/>
                </a:lnTo>
                <a:lnTo>
                  <a:pt x="16" y="766"/>
                </a:lnTo>
                <a:lnTo>
                  <a:pt x="18" y="766"/>
                </a:lnTo>
                <a:lnTo>
                  <a:pt x="18" y="765"/>
                </a:lnTo>
                <a:lnTo>
                  <a:pt x="19" y="763"/>
                </a:lnTo>
                <a:lnTo>
                  <a:pt x="20" y="762"/>
                </a:lnTo>
                <a:lnTo>
                  <a:pt x="21" y="762"/>
                </a:lnTo>
                <a:lnTo>
                  <a:pt x="23" y="762"/>
                </a:lnTo>
                <a:lnTo>
                  <a:pt x="24" y="762"/>
                </a:lnTo>
                <a:lnTo>
                  <a:pt x="26" y="762"/>
                </a:lnTo>
                <a:lnTo>
                  <a:pt x="27" y="762"/>
                </a:lnTo>
                <a:lnTo>
                  <a:pt x="28" y="762"/>
                </a:lnTo>
                <a:lnTo>
                  <a:pt x="29" y="762"/>
                </a:lnTo>
                <a:lnTo>
                  <a:pt x="30" y="763"/>
                </a:lnTo>
                <a:lnTo>
                  <a:pt x="31" y="763"/>
                </a:lnTo>
                <a:lnTo>
                  <a:pt x="31" y="765"/>
                </a:lnTo>
                <a:lnTo>
                  <a:pt x="32" y="766"/>
                </a:lnTo>
                <a:lnTo>
                  <a:pt x="34" y="767"/>
                </a:lnTo>
                <a:lnTo>
                  <a:pt x="35" y="767"/>
                </a:lnTo>
                <a:lnTo>
                  <a:pt x="36" y="767"/>
                </a:lnTo>
                <a:lnTo>
                  <a:pt x="37" y="768"/>
                </a:lnTo>
                <a:lnTo>
                  <a:pt x="38" y="768"/>
                </a:lnTo>
                <a:lnTo>
                  <a:pt x="39" y="767"/>
                </a:lnTo>
                <a:lnTo>
                  <a:pt x="40" y="767"/>
                </a:lnTo>
                <a:lnTo>
                  <a:pt x="43" y="767"/>
                </a:lnTo>
                <a:lnTo>
                  <a:pt x="44" y="767"/>
                </a:lnTo>
                <a:lnTo>
                  <a:pt x="45" y="767"/>
                </a:lnTo>
                <a:lnTo>
                  <a:pt x="46" y="767"/>
                </a:lnTo>
                <a:lnTo>
                  <a:pt x="47" y="768"/>
                </a:lnTo>
                <a:lnTo>
                  <a:pt x="48" y="768"/>
                </a:lnTo>
                <a:lnTo>
                  <a:pt x="50" y="769"/>
                </a:lnTo>
                <a:lnTo>
                  <a:pt x="50" y="770"/>
                </a:lnTo>
                <a:lnTo>
                  <a:pt x="50" y="773"/>
                </a:lnTo>
                <a:lnTo>
                  <a:pt x="51" y="774"/>
                </a:lnTo>
                <a:lnTo>
                  <a:pt x="51" y="775"/>
                </a:lnTo>
                <a:lnTo>
                  <a:pt x="51" y="776"/>
                </a:lnTo>
                <a:lnTo>
                  <a:pt x="51" y="777"/>
                </a:lnTo>
                <a:lnTo>
                  <a:pt x="51" y="778"/>
                </a:lnTo>
                <a:lnTo>
                  <a:pt x="50" y="779"/>
                </a:lnTo>
                <a:lnTo>
                  <a:pt x="50" y="781"/>
                </a:lnTo>
                <a:lnTo>
                  <a:pt x="50" y="782"/>
                </a:lnTo>
                <a:lnTo>
                  <a:pt x="48" y="784"/>
                </a:lnTo>
                <a:lnTo>
                  <a:pt x="48" y="785"/>
                </a:lnTo>
                <a:lnTo>
                  <a:pt x="48" y="787"/>
                </a:lnTo>
                <a:lnTo>
                  <a:pt x="48" y="789"/>
                </a:lnTo>
                <a:lnTo>
                  <a:pt x="48" y="790"/>
                </a:lnTo>
                <a:lnTo>
                  <a:pt x="50" y="790"/>
                </a:lnTo>
                <a:lnTo>
                  <a:pt x="50" y="791"/>
                </a:lnTo>
                <a:lnTo>
                  <a:pt x="50" y="792"/>
                </a:lnTo>
                <a:lnTo>
                  <a:pt x="51" y="794"/>
                </a:lnTo>
                <a:lnTo>
                  <a:pt x="52" y="795"/>
                </a:lnTo>
                <a:lnTo>
                  <a:pt x="52" y="797"/>
                </a:lnTo>
                <a:lnTo>
                  <a:pt x="53" y="798"/>
                </a:lnTo>
                <a:lnTo>
                  <a:pt x="54" y="799"/>
                </a:lnTo>
                <a:lnTo>
                  <a:pt x="54" y="800"/>
                </a:lnTo>
                <a:lnTo>
                  <a:pt x="55" y="802"/>
                </a:lnTo>
                <a:lnTo>
                  <a:pt x="56" y="803"/>
                </a:lnTo>
                <a:lnTo>
                  <a:pt x="56" y="805"/>
                </a:lnTo>
                <a:lnTo>
                  <a:pt x="56" y="807"/>
                </a:lnTo>
                <a:lnTo>
                  <a:pt x="55" y="808"/>
                </a:lnTo>
                <a:lnTo>
                  <a:pt x="54" y="808"/>
                </a:lnTo>
                <a:lnTo>
                  <a:pt x="54" y="809"/>
                </a:lnTo>
                <a:lnTo>
                  <a:pt x="52" y="811"/>
                </a:lnTo>
                <a:lnTo>
                  <a:pt x="52" y="813"/>
                </a:lnTo>
                <a:lnTo>
                  <a:pt x="52" y="815"/>
                </a:lnTo>
                <a:lnTo>
                  <a:pt x="52" y="816"/>
                </a:lnTo>
                <a:lnTo>
                  <a:pt x="52" y="817"/>
                </a:lnTo>
                <a:lnTo>
                  <a:pt x="52" y="818"/>
                </a:lnTo>
                <a:lnTo>
                  <a:pt x="52" y="821"/>
                </a:lnTo>
                <a:lnTo>
                  <a:pt x="53" y="822"/>
                </a:lnTo>
                <a:lnTo>
                  <a:pt x="54" y="825"/>
                </a:lnTo>
                <a:lnTo>
                  <a:pt x="54" y="826"/>
                </a:lnTo>
                <a:lnTo>
                  <a:pt x="54" y="827"/>
                </a:lnTo>
                <a:lnTo>
                  <a:pt x="54" y="829"/>
                </a:lnTo>
                <a:lnTo>
                  <a:pt x="54" y="830"/>
                </a:lnTo>
                <a:lnTo>
                  <a:pt x="53" y="831"/>
                </a:lnTo>
                <a:lnTo>
                  <a:pt x="53" y="832"/>
                </a:lnTo>
                <a:lnTo>
                  <a:pt x="53" y="834"/>
                </a:lnTo>
                <a:lnTo>
                  <a:pt x="53" y="835"/>
                </a:lnTo>
                <a:lnTo>
                  <a:pt x="54" y="838"/>
                </a:lnTo>
                <a:lnTo>
                  <a:pt x="55" y="840"/>
                </a:lnTo>
                <a:lnTo>
                  <a:pt x="56" y="842"/>
                </a:lnTo>
                <a:lnTo>
                  <a:pt x="58" y="843"/>
                </a:lnTo>
                <a:lnTo>
                  <a:pt x="60" y="845"/>
                </a:lnTo>
                <a:lnTo>
                  <a:pt x="60" y="846"/>
                </a:lnTo>
                <a:lnTo>
                  <a:pt x="61" y="847"/>
                </a:lnTo>
                <a:lnTo>
                  <a:pt x="62" y="847"/>
                </a:lnTo>
                <a:lnTo>
                  <a:pt x="63" y="848"/>
                </a:lnTo>
                <a:lnTo>
                  <a:pt x="64" y="849"/>
                </a:lnTo>
                <a:lnTo>
                  <a:pt x="66" y="850"/>
                </a:lnTo>
                <a:lnTo>
                  <a:pt x="66" y="853"/>
                </a:lnTo>
                <a:lnTo>
                  <a:pt x="67" y="854"/>
                </a:lnTo>
                <a:lnTo>
                  <a:pt x="67" y="855"/>
                </a:lnTo>
                <a:lnTo>
                  <a:pt x="68" y="857"/>
                </a:lnTo>
                <a:lnTo>
                  <a:pt x="68" y="858"/>
                </a:lnTo>
                <a:lnTo>
                  <a:pt x="69" y="859"/>
                </a:lnTo>
                <a:lnTo>
                  <a:pt x="70" y="862"/>
                </a:lnTo>
                <a:lnTo>
                  <a:pt x="70" y="863"/>
                </a:lnTo>
                <a:lnTo>
                  <a:pt x="70" y="864"/>
                </a:lnTo>
                <a:lnTo>
                  <a:pt x="71" y="865"/>
                </a:lnTo>
                <a:lnTo>
                  <a:pt x="71" y="866"/>
                </a:lnTo>
                <a:lnTo>
                  <a:pt x="71" y="867"/>
                </a:lnTo>
                <a:lnTo>
                  <a:pt x="70" y="869"/>
                </a:lnTo>
                <a:lnTo>
                  <a:pt x="69" y="870"/>
                </a:lnTo>
                <a:lnTo>
                  <a:pt x="68" y="870"/>
                </a:lnTo>
                <a:lnTo>
                  <a:pt x="67" y="871"/>
                </a:lnTo>
                <a:lnTo>
                  <a:pt x="64" y="871"/>
                </a:lnTo>
                <a:lnTo>
                  <a:pt x="63" y="871"/>
                </a:lnTo>
                <a:lnTo>
                  <a:pt x="62" y="871"/>
                </a:lnTo>
                <a:lnTo>
                  <a:pt x="61" y="871"/>
                </a:lnTo>
                <a:lnTo>
                  <a:pt x="60" y="872"/>
                </a:lnTo>
                <a:lnTo>
                  <a:pt x="59" y="873"/>
                </a:lnTo>
                <a:lnTo>
                  <a:pt x="56" y="873"/>
                </a:lnTo>
                <a:lnTo>
                  <a:pt x="55" y="873"/>
                </a:lnTo>
                <a:lnTo>
                  <a:pt x="53" y="873"/>
                </a:lnTo>
                <a:lnTo>
                  <a:pt x="52" y="874"/>
                </a:lnTo>
                <a:lnTo>
                  <a:pt x="51" y="875"/>
                </a:lnTo>
                <a:lnTo>
                  <a:pt x="48" y="878"/>
                </a:lnTo>
                <a:lnTo>
                  <a:pt x="48" y="879"/>
                </a:lnTo>
                <a:lnTo>
                  <a:pt x="48" y="880"/>
                </a:lnTo>
                <a:lnTo>
                  <a:pt x="48" y="882"/>
                </a:lnTo>
                <a:lnTo>
                  <a:pt x="50" y="883"/>
                </a:lnTo>
                <a:lnTo>
                  <a:pt x="51" y="886"/>
                </a:lnTo>
                <a:lnTo>
                  <a:pt x="52" y="886"/>
                </a:lnTo>
                <a:lnTo>
                  <a:pt x="53" y="886"/>
                </a:lnTo>
                <a:lnTo>
                  <a:pt x="53" y="887"/>
                </a:lnTo>
                <a:lnTo>
                  <a:pt x="55" y="888"/>
                </a:lnTo>
                <a:lnTo>
                  <a:pt x="56" y="888"/>
                </a:lnTo>
                <a:lnTo>
                  <a:pt x="58" y="889"/>
                </a:lnTo>
                <a:lnTo>
                  <a:pt x="59" y="889"/>
                </a:lnTo>
                <a:lnTo>
                  <a:pt x="61" y="891"/>
                </a:lnTo>
                <a:lnTo>
                  <a:pt x="62" y="891"/>
                </a:lnTo>
                <a:lnTo>
                  <a:pt x="63" y="893"/>
                </a:lnTo>
                <a:lnTo>
                  <a:pt x="64" y="893"/>
                </a:lnTo>
                <a:lnTo>
                  <a:pt x="64" y="894"/>
                </a:lnTo>
                <a:lnTo>
                  <a:pt x="66" y="896"/>
                </a:lnTo>
                <a:lnTo>
                  <a:pt x="66" y="898"/>
                </a:lnTo>
                <a:lnTo>
                  <a:pt x="66" y="899"/>
                </a:lnTo>
                <a:lnTo>
                  <a:pt x="66" y="902"/>
                </a:lnTo>
                <a:lnTo>
                  <a:pt x="62" y="904"/>
                </a:lnTo>
                <a:lnTo>
                  <a:pt x="62" y="905"/>
                </a:lnTo>
                <a:lnTo>
                  <a:pt x="61" y="906"/>
                </a:lnTo>
                <a:lnTo>
                  <a:pt x="61" y="907"/>
                </a:lnTo>
                <a:lnTo>
                  <a:pt x="61" y="909"/>
                </a:lnTo>
                <a:lnTo>
                  <a:pt x="60" y="909"/>
                </a:lnTo>
                <a:lnTo>
                  <a:pt x="60" y="910"/>
                </a:lnTo>
                <a:lnTo>
                  <a:pt x="59" y="911"/>
                </a:lnTo>
                <a:lnTo>
                  <a:pt x="59" y="912"/>
                </a:lnTo>
                <a:lnTo>
                  <a:pt x="58" y="912"/>
                </a:lnTo>
                <a:lnTo>
                  <a:pt x="58" y="914"/>
                </a:lnTo>
                <a:lnTo>
                  <a:pt x="58" y="917"/>
                </a:lnTo>
                <a:lnTo>
                  <a:pt x="59" y="918"/>
                </a:lnTo>
                <a:lnTo>
                  <a:pt x="59" y="919"/>
                </a:lnTo>
                <a:lnTo>
                  <a:pt x="59" y="920"/>
                </a:lnTo>
                <a:lnTo>
                  <a:pt x="60" y="921"/>
                </a:lnTo>
                <a:lnTo>
                  <a:pt x="60" y="923"/>
                </a:lnTo>
                <a:lnTo>
                  <a:pt x="61" y="925"/>
                </a:lnTo>
                <a:lnTo>
                  <a:pt x="61" y="926"/>
                </a:lnTo>
                <a:lnTo>
                  <a:pt x="61" y="927"/>
                </a:lnTo>
                <a:lnTo>
                  <a:pt x="62" y="929"/>
                </a:lnTo>
                <a:lnTo>
                  <a:pt x="62" y="931"/>
                </a:lnTo>
                <a:lnTo>
                  <a:pt x="62" y="934"/>
                </a:lnTo>
                <a:lnTo>
                  <a:pt x="61" y="935"/>
                </a:lnTo>
                <a:lnTo>
                  <a:pt x="61" y="936"/>
                </a:lnTo>
                <a:lnTo>
                  <a:pt x="60" y="937"/>
                </a:lnTo>
                <a:lnTo>
                  <a:pt x="59" y="939"/>
                </a:lnTo>
                <a:lnTo>
                  <a:pt x="59" y="941"/>
                </a:lnTo>
                <a:lnTo>
                  <a:pt x="59" y="943"/>
                </a:lnTo>
                <a:lnTo>
                  <a:pt x="59" y="945"/>
                </a:lnTo>
                <a:lnTo>
                  <a:pt x="58" y="947"/>
                </a:lnTo>
                <a:lnTo>
                  <a:pt x="58" y="949"/>
                </a:lnTo>
                <a:lnTo>
                  <a:pt x="56" y="950"/>
                </a:lnTo>
                <a:lnTo>
                  <a:pt x="55" y="951"/>
                </a:lnTo>
                <a:lnTo>
                  <a:pt x="54" y="952"/>
                </a:lnTo>
                <a:lnTo>
                  <a:pt x="52" y="954"/>
                </a:lnTo>
                <a:lnTo>
                  <a:pt x="50" y="955"/>
                </a:lnTo>
                <a:lnTo>
                  <a:pt x="47" y="959"/>
                </a:lnTo>
                <a:lnTo>
                  <a:pt x="46" y="959"/>
                </a:lnTo>
                <a:lnTo>
                  <a:pt x="45" y="960"/>
                </a:lnTo>
                <a:lnTo>
                  <a:pt x="43" y="962"/>
                </a:lnTo>
                <a:lnTo>
                  <a:pt x="42" y="963"/>
                </a:lnTo>
                <a:lnTo>
                  <a:pt x="40" y="966"/>
                </a:lnTo>
                <a:lnTo>
                  <a:pt x="40" y="967"/>
                </a:lnTo>
                <a:lnTo>
                  <a:pt x="39" y="968"/>
                </a:lnTo>
                <a:lnTo>
                  <a:pt x="38" y="968"/>
                </a:lnTo>
                <a:lnTo>
                  <a:pt x="37" y="969"/>
                </a:lnTo>
                <a:lnTo>
                  <a:pt x="36" y="968"/>
                </a:lnTo>
                <a:lnTo>
                  <a:pt x="35" y="968"/>
                </a:lnTo>
                <a:lnTo>
                  <a:pt x="35" y="967"/>
                </a:lnTo>
                <a:lnTo>
                  <a:pt x="34" y="966"/>
                </a:lnTo>
                <a:lnTo>
                  <a:pt x="34" y="965"/>
                </a:lnTo>
                <a:lnTo>
                  <a:pt x="32" y="962"/>
                </a:lnTo>
                <a:lnTo>
                  <a:pt x="31" y="961"/>
                </a:lnTo>
                <a:lnTo>
                  <a:pt x="30" y="960"/>
                </a:lnTo>
                <a:lnTo>
                  <a:pt x="29" y="959"/>
                </a:lnTo>
                <a:lnTo>
                  <a:pt x="27" y="958"/>
                </a:lnTo>
                <a:lnTo>
                  <a:pt x="26" y="958"/>
                </a:lnTo>
                <a:lnTo>
                  <a:pt x="23" y="961"/>
                </a:lnTo>
                <a:lnTo>
                  <a:pt x="23" y="962"/>
                </a:lnTo>
                <a:lnTo>
                  <a:pt x="23" y="963"/>
                </a:lnTo>
                <a:lnTo>
                  <a:pt x="22" y="965"/>
                </a:lnTo>
                <a:lnTo>
                  <a:pt x="22" y="966"/>
                </a:lnTo>
                <a:lnTo>
                  <a:pt x="22" y="968"/>
                </a:lnTo>
                <a:lnTo>
                  <a:pt x="22" y="969"/>
                </a:lnTo>
                <a:lnTo>
                  <a:pt x="22" y="970"/>
                </a:lnTo>
                <a:lnTo>
                  <a:pt x="21" y="971"/>
                </a:lnTo>
                <a:lnTo>
                  <a:pt x="21" y="973"/>
                </a:lnTo>
                <a:lnTo>
                  <a:pt x="19" y="973"/>
                </a:lnTo>
                <a:lnTo>
                  <a:pt x="18" y="973"/>
                </a:lnTo>
                <a:lnTo>
                  <a:pt x="15" y="971"/>
                </a:lnTo>
                <a:lnTo>
                  <a:pt x="14" y="971"/>
                </a:lnTo>
                <a:lnTo>
                  <a:pt x="13" y="971"/>
                </a:lnTo>
                <a:lnTo>
                  <a:pt x="4" y="971"/>
                </a:lnTo>
                <a:lnTo>
                  <a:pt x="3" y="971"/>
                </a:lnTo>
                <a:lnTo>
                  <a:pt x="2" y="971"/>
                </a:lnTo>
                <a:lnTo>
                  <a:pt x="2" y="973"/>
                </a:lnTo>
                <a:close/>
              </a:path>
            </a:pathLst>
          </a:custGeom>
          <a:solidFill>
            <a:srgbClr val="FFFF00"/>
          </a:solidFill>
          <a:ln w="9525" cap="flat" cmpd="sng">
            <a:solidFill>
              <a:schemeClr val="tx1"/>
            </a:solidFill>
            <a:prstDash val="solid"/>
            <a:round/>
            <a:headEnd type="none" w="med" len="med"/>
            <a:tailEnd type="none" w="med" len="med"/>
          </a:ln>
          <a:effectLst/>
          <a:extLst/>
        </p:spPr>
        <p:txBody>
          <a:bodyPr wrap="none"/>
          <a:lstStyle/>
          <a:p>
            <a:pPr eaLnBrk="1" hangingPunct="1">
              <a:defRPr/>
            </a:pPr>
            <a:endParaRPr lang="en-GB" sz="1176" dirty="0">
              <a:latin typeface="Arial" pitchFamily="34" charset="0"/>
              <a:cs typeface="Arial" pitchFamily="34" charset="0"/>
            </a:endParaRPr>
          </a:p>
        </p:txBody>
      </p:sp>
      <p:sp>
        <p:nvSpPr>
          <p:cNvPr id="113" name="MH">
            <a:extLst>
              <a:ext uri="{FF2B5EF4-FFF2-40B4-BE49-F238E27FC236}"/>
            </a:extLst>
          </p:cNvPr>
          <p:cNvSpPr>
            <a:spLocks/>
          </p:cNvSpPr>
          <p:nvPr/>
        </p:nvSpPr>
        <p:spPr bwMode="auto">
          <a:xfrm>
            <a:off x="2921000" y="3541713"/>
            <a:ext cx="1984375" cy="1490662"/>
          </a:xfrm>
          <a:custGeom>
            <a:avLst/>
            <a:gdLst>
              <a:gd name="T0" fmla="*/ 95 w 2270"/>
              <a:gd name="T1" fmla="*/ 812 h 1773"/>
              <a:gd name="T2" fmla="*/ 93 w 2270"/>
              <a:gd name="T3" fmla="*/ 884 h 1773"/>
              <a:gd name="T4" fmla="*/ 70 w 2270"/>
              <a:gd name="T5" fmla="*/ 944 h 1773"/>
              <a:gd name="T6" fmla="*/ 99 w 2270"/>
              <a:gd name="T7" fmla="*/ 1034 h 1773"/>
              <a:gd name="T8" fmla="*/ 102 w 2270"/>
              <a:gd name="T9" fmla="*/ 1097 h 1773"/>
              <a:gd name="T10" fmla="*/ 120 w 2270"/>
              <a:gd name="T11" fmla="*/ 1152 h 1773"/>
              <a:gd name="T12" fmla="*/ 155 w 2270"/>
              <a:gd name="T13" fmla="*/ 1232 h 1773"/>
              <a:gd name="T14" fmla="*/ 165 w 2270"/>
              <a:gd name="T15" fmla="*/ 1307 h 1773"/>
              <a:gd name="T16" fmla="*/ 179 w 2270"/>
              <a:gd name="T17" fmla="*/ 1370 h 1773"/>
              <a:gd name="T18" fmla="*/ 182 w 2270"/>
              <a:gd name="T19" fmla="*/ 1446 h 1773"/>
              <a:gd name="T20" fmla="*/ 195 w 2270"/>
              <a:gd name="T21" fmla="*/ 1557 h 1773"/>
              <a:gd name="T22" fmla="*/ 243 w 2270"/>
              <a:gd name="T23" fmla="*/ 1685 h 1773"/>
              <a:gd name="T24" fmla="*/ 299 w 2270"/>
              <a:gd name="T25" fmla="*/ 1744 h 1773"/>
              <a:gd name="T26" fmla="*/ 360 w 2270"/>
              <a:gd name="T27" fmla="*/ 1760 h 1773"/>
              <a:gd name="T28" fmla="*/ 429 w 2270"/>
              <a:gd name="T29" fmla="*/ 1730 h 1773"/>
              <a:gd name="T30" fmla="*/ 489 w 2270"/>
              <a:gd name="T31" fmla="*/ 1675 h 1773"/>
              <a:gd name="T32" fmla="*/ 502 w 2270"/>
              <a:gd name="T33" fmla="*/ 1612 h 1773"/>
              <a:gd name="T34" fmla="*/ 469 w 2270"/>
              <a:gd name="T35" fmla="*/ 1562 h 1773"/>
              <a:gd name="T36" fmla="*/ 463 w 2270"/>
              <a:gd name="T37" fmla="*/ 1514 h 1773"/>
              <a:gd name="T38" fmla="*/ 519 w 2270"/>
              <a:gd name="T39" fmla="*/ 1509 h 1773"/>
              <a:gd name="T40" fmla="*/ 597 w 2270"/>
              <a:gd name="T41" fmla="*/ 1457 h 1773"/>
              <a:gd name="T42" fmla="*/ 651 w 2270"/>
              <a:gd name="T43" fmla="*/ 1406 h 1773"/>
              <a:gd name="T44" fmla="*/ 711 w 2270"/>
              <a:gd name="T45" fmla="*/ 1410 h 1773"/>
              <a:gd name="T46" fmla="*/ 790 w 2270"/>
              <a:gd name="T47" fmla="*/ 1392 h 1773"/>
              <a:gd name="T48" fmla="*/ 816 w 2270"/>
              <a:gd name="T49" fmla="*/ 1323 h 1773"/>
              <a:gd name="T50" fmla="*/ 839 w 2270"/>
              <a:gd name="T51" fmla="*/ 1281 h 1773"/>
              <a:gd name="T52" fmla="*/ 931 w 2270"/>
              <a:gd name="T53" fmla="*/ 1298 h 1773"/>
              <a:gd name="T54" fmla="*/ 1003 w 2270"/>
              <a:gd name="T55" fmla="*/ 1307 h 1773"/>
              <a:gd name="T56" fmla="*/ 1022 w 2270"/>
              <a:gd name="T57" fmla="*/ 1218 h 1773"/>
              <a:gd name="T58" fmla="*/ 1098 w 2270"/>
              <a:gd name="T59" fmla="*/ 1177 h 1773"/>
              <a:gd name="T60" fmla="*/ 1158 w 2270"/>
              <a:gd name="T61" fmla="*/ 1092 h 1773"/>
              <a:gd name="T62" fmla="*/ 1224 w 2270"/>
              <a:gd name="T63" fmla="*/ 1034 h 1773"/>
              <a:gd name="T64" fmla="*/ 1344 w 2270"/>
              <a:gd name="T65" fmla="*/ 990 h 1773"/>
              <a:gd name="T66" fmla="*/ 1410 w 2270"/>
              <a:gd name="T67" fmla="*/ 827 h 1773"/>
              <a:gd name="T68" fmla="*/ 1521 w 2270"/>
              <a:gd name="T69" fmla="*/ 739 h 1773"/>
              <a:gd name="T70" fmla="*/ 1573 w 2270"/>
              <a:gd name="T71" fmla="*/ 609 h 1773"/>
              <a:gd name="T72" fmla="*/ 1730 w 2270"/>
              <a:gd name="T73" fmla="*/ 666 h 1773"/>
              <a:gd name="T74" fmla="*/ 1953 w 2270"/>
              <a:gd name="T75" fmla="*/ 678 h 1773"/>
              <a:gd name="T76" fmla="*/ 2069 w 2270"/>
              <a:gd name="T77" fmla="*/ 921 h 1773"/>
              <a:gd name="T78" fmla="*/ 2222 w 2270"/>
              <a:gd name="T79" fmla="*/ 766 h 1773"/>
              <a:gd name="T80" fmla="*/ 2154 w 2270"/>
              <a:gd name="T81" fmla="*/ 613 h 1773"/>
              <a:gd name="T82" fmla="*/ 2138 w 2270"/>
              <a:gd name="T83" fmla="*/ 523 h 1773"/>
              <a:gd name="T84" fmla="*/ 2171 w 2270"/>
              <a:gd name="T85" fmla="*/ 348 h 1773"/>
              <a:gd name="T86" fmla="*/ 2058 w 2270"/>
              <a:gd name="T87" fmla="*/ 121 h 1773"/>
              <a:gd name="T88" fmla="*/ 1771 w 2270"/>
              <a:gd name="T89" fmla="*/ 124 h 1773"/>
              <a:gd name="T90" fmla="*/ 1526 w 2270"/>
              <a:gd name="T91" fmla="*/ 139 h 1773"/>
              <a:gd name="T92" fmla="*/ 1305 w 2270"/>
              <a:gd name="T93" fmla="*/ 140 h 1773"/>
              <a:gd name="T94" fmla="*/ 1142 w 2270"/>
              <a:gd name="T95" fmla="*/ 131 h 1773"/>
              <a:gd name="T96" fmla="*/ 955 w 2270"/>
              <a:gd name="T97" fmla="*/ 262 h 1773"/>
              <a:gd name="T98" fmla="*/ 767 w 2270"/>
              <a:gd name="T99" fmla="*/ 186 h 1773"/>
              <a:gd name="T100" fmla="*/ 498 w 2270"/>
              <a:gd name="T101" fmla="*/ 73 h 1773"/>
              <a:gd name="T102" fmla="*/ 345 w 2270"/>
              <a:gd name="T103" fmla="*/ 51 h 1773"/>
              <a:gd name="T104" fmla="*/ 399 w 2270"/>
              <a:gd name="T105" fmla="*/ 133 h 1773"/>
              <a:gd name="T106" fmla="*/ 305 w 2270"/>
              <a:gd name="T107" fmla="*/ 220 h 1773"/>
              <a:gd name="T108" fmla="*/ 337 w 2270"/>
              <a:gd name="T109" fmla="*/ 332 h 1773"/>
              <a:gd name="T110" fmla="*/ 211 w 2270"/>
              <a:gd name="T111" fmla="*/ 419 h 1773"/>
              <a:gd name="T112" fmla="*/ 119 w 2270"/>
              <a:gd name="T113" fmla="*/ 534 h 1773"/>
              <a:gd name="T114" fmla="*/ 27 w 2270"/>
              <a:gd name="T115" fmla="*/ 491 h 1773"/>
              <a:gd name="T116" fmla="*/ 22 w 2270"/>
              <a:gd name="T117" fmla="*/ 554 h 1773"/>
              <a:gd name="T118" fmla="*/ 5 w 2270"/>
              <a:gd name="T119" fmla="*/ 613 h 1773"/>
              <a:gd name="T120" fmla="*/ 56 w 2270"/>
              <a:gd name="T121" fmla="*/ 698 h 1773"/>
              <a:gd name="T122" fmla="*/ 62 w 2270"/>
              <a:gd name="T123" fmla="*/ 752 h 1773"/>
              <a:gd name="T124" fmla="*/ 57 w 2270"/>
              <a:gd name="T125" fmla="*/ 808 h 1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70" h="1773">
                <a:moveTo>
                  <a:pt x="56" y="857"/>
                </a:moveTo>
                <a:lnTo>
                  <a:pt x="55" y="857"/>
                </a:lnTo>
                <a:lnTo>
                  <a:pt x="55" y="858"/>
                </a:lnTo>
                <a:lnTo>
                  <a:pt x="55" y="859"/>
                </a:lnTo>
                <a:lnTo>
                  <a:pt x="54" y="859"/>
                </a:lnTo>
                <a:lnTo>
                  <a:pt x="54" y="860"/>
                </a:lnTo>
                <a:lnTo>
                  <a:pt x="53" y="861"/>
                </a:lnTo>
                <a:lnTo>
                  <a:pt x="53" y="862"/>
                </a:lnTo>
                <a:lnTo>
                  <a:pt x="53" y="864"/>
                </a:lnTo>
                <a:lnTo>
                  <a:pt x="53" y="865"/>
                </a:lnTo>
                <a:lnTo>
                  <a:pt x="51" y="865"/>
                </a:lnTo>
                <a:lnTo>
                  <a:pt x="51" y="866"/>
                </a:lnTo>
                <a:lnTo>
                  <a:pt x="50" y="868"/>
                </a:lnTo>
                <a:lnTo>
                  <a:pt x="50" y="869"/>
                </a:lnTo>
                <a:lnTo>
                  <a:pt x="50" y="870"/>
                </a:lnTo>
                <a:lnTo>
                  <a:pt x="49" y="872"/>
                </a:lnTo>
                <a:lnTo>
                  <a:pt x="50" y="873"/>
                </a:lnTo>
                <a:lnTo>
                  <a:pt x="50" y="874"/>
                </a:lnTo>
                <a:lnTo>
                  <a:pt x="51" y="875"/>
                </a:lnTo>
                <a:lnTo>
                  <a:pt x="51" y="876"/>
                </a:lnTo>
                <a:lnTo>
                  <a:pt x="53" y="876"/>
                </a:lnTo>
                <a:lnTo>
                  <a:pt x="54" y="876"/>
                </a:lnTo>
                <a:lnTo>
                  <a:pt x="55" y="875"/>
                </a:lnTo>
                <a:lnTo>
                  <a:pt x="56" y="874"/>
                </a:lnTo>
                <a:lnTo>
                  <a:pt x="56" y="873"/>
                </a:lnTo>
                <a:lnTo>
                  <a:pt x="57" y="870"/>
                </a:lnTo>
                <a:lnTo>
                  <a:pt x="58" y="869"/>
                </a:lnTo>
                <a:lnTo>
                  <a:pt x="59" y="868"/>
                </a:lnTo>
                <a:lnTo>
                  <a:pt x="59" y="867"/>
                </a:lnTo>
                <a:lnTo>
                  <a:pt x="59" y="865"/>
                </a:lnTo>
                <a:lnTo>
                  <a:pt x="61" y="864"/>
                </a:lnTo>
                <a:lnTo>
                  <a:pt x="62" y="862"/>
                </a:lnTo>
                <a:lnTo>
                  <a:pt x="63" y="861"/>
                </a:lnTo>
                <a:lnTo>
                  <a:pt x="64" y="859"/>
                </a:lnTo>
                <a:lnTo>
                  <a:pt x="66" y="856"/>
                </a:lnTo>
                <a:lnTo>
                  <a:pt x="66" y="854"/>
                </a:lnTo>
                <a:lnTo>
                  <a:pt x="66" y="852"/>
                </a:lnTo>
                <a:lnTo>
                  <a:pt x="67" y="851"/>
                </a:lnTo>
                <a:lnTo>
                  <a:pt x="67" y="849"/>
                </a:lnTo>
                <a:lnTo>
                  <a:pt x="67" y="848"/>
                </a:lnTo>
                <a:lnTo>
                  <a:pt x="69" y="846"/>
                </a:lnTo>
                <a:lnTo>
                  <a:pt x="70" y="845"/>
                </a:lnTo>
                <a:lnTo>
                  <a:pt x="73" y="844"/>
                </a:lnTo>
                <a:lnTo>
                  <a:pt x="74" y="843"/>
                </a:lnTo>
                <a:lnTo>
                  <a:pt x="75" y="842"/>
                </a:lnTo>
                <a:lnTo>
                  <a:pt x="78" y="841"/>
                </a:lnTo>
                <a:lnTo>
                  <a:pt x="80" y="841"/>
                </a:lnTo>
                <a:lnTo>
                  <a:pt x="82" y="838"/>
                </a:lnTo>
                <a:lnTo>
                  <a:pt x="83" y="838"/>
                </a:lnTo>
                <a:lnTo>
                  <a:pt x="86" y="837"/>
                </a:lnTo>
                <a:lnTo>
                  <a:pt x="87" y="837"/>
                </a:lnTo>
                <a:lnTo>
                  <a:pt x="88" y="835"/>
                </a:lnTo>
                <a:lnTo>
                  <a:pt x="89" y="834"/>
                </a:lnTo>
                <a:lnTo>
                  <a:pt x="89" y="833"/>
                </a:lnTo>
                <a:lnTo>
                  <a:pt x="90" y="833"/>
                </a:lnTo>
                <a:lnTo>
                  <a:pt x="93" y="830"/>
                </a:lnTo>
                <a:lnTo>
                  <a:pt x="93" y="827"/>
                </a:lnTo>
                <a:lnTo>
                  <a:pt x="93" y="826"/>
                </a:lnTo>
                <a:lnTo>
                  <a:pt x="93" y="825"/>
                </a:lnTo>
                <a:lnTo>
                  <a:pt x="93" y="824"/>
                </a:lnTo>
                <a:lnTo>
                  <a:pt x="93" y="822"/>
                </a:lnTo>
                <a:lnTo>
                  <a:pt x="94" y="820"/>
                </a:lnTo>
                <a:lnTo>
                  <a:pt x="94" y="819"/>
                </a:lnTo>
                <a:lnTo>
                  <a:pt x="94" y="818"/>
                </a:lnTo>
                <a:lnTo>
                  <a:pt x="94" y="817"/>
                </a:lnTo>
                <a:lnTo>
                  <a:pt x="94" y="814"/>
                </a:lnTo>
                <a:lnTo>
                  <a:pt x="95" y="812"/>
                </a:lnTo>
                <a:lnTo>
                  <a:pt x="96" y="812"/>
                </a:lnTo>
                <a:lnTo>
                  <a:pt x="96" y="811"/>
                </a:lnTo>
                <a:lnTo>
                  <a:pt x="97" y="810"/>
                </a:lnTo>
                <a:lnTo>
                  <a:pt x="97" y="809"/>
                </a:lnTo>
                <a:lnTo>
                  <a:pt x="97" y="808"/>
                </a:lnTo>
                <a:lnTo>
                  <a:pt x="98" y="806"/>
                </a:lnTo>
                <a:lnTo>
                  <a:pt x="99" y="805"/>
                </a:lnTo>
                <a:lnTo>
                  <a:pt x="99" y="804"/>
                </a:lnTo>
                <a:lnTo>
                  <a:pt x="101" y="803"/>
                </a:lnTo>
                <a:lnTo>
                  <a:pt x="102" y="803"/>
                </a:lnTo>
                <a:lnTo>
                  <a:pt x="104" y="804"/>
                </a:lnTo>
                <a:lnTo>
                  <a:pt x="103" y="805"/>
                </a:lnTo>
                <a:lnTo>
                  <a:pt x="103" y="806"/>
                </a:lnTo>
                <a:lnTo>
                  <a:pt x="102" y="808"/>
                </a:lnTo>
                <a:lnTo>
                  <a:pt x="101" y="810"/>
                </a:lnTo>
                <a:lnTo>
                  <a:pt x="99" y="811"/>
                </a:lnTo>
                <a:lnTo>
                  <a:pt x="99" y="813"/>
                </a:lnTo>
                <a:lnTo>
                  <a:pt x="98" y="816"/>
                </a:lnTo>
                <a:lnTo>
                  <a:pt x="98" y="818"/>
                </a:lnTo>
                <a:lnTo>
                  <a:pt x="98" y="819"/>
                </a:lnTo>
                <a:lnTo>
                  <a:pt x="99" y="821"/>
                </a:lnTo>
                <a:lnTo>
                  <a:pt x="99" y="822"/>
                </a:lnTo>
                <a:lnTo>
                  <a:pt x="101" y="825"/>
                </a:lnTo>
                <a:lnTo>
                  <a:pt x="102" y="826"/>
                </a:lnTo>
                <a:lnTo>
                  <a:pt x="103" y="827"/>
                </a:lnTo>
                <a:lnTo>
                  <a:pt x="104" y="828"/>
                </a:lnTo>
                <a:lnTo>
                  <a:pt x="105" y="829"/>
                </a:lnTo>
                <a:lnTo>
                  <a:pt x="103" y="833"/>
                </a:lnTo>
                <a:lnTo>
                  <a:pt x="103" y="834"/>
                </a:lnTo>
                <a:lnTo>
                  <a:pt x="104" y="835"/>
                </a:lnTo>
                <a:lnTo>
                  <a:pt x="103" y="837"/>
                </a:lnTo>
                <a:lnTo>
                  <a:pt x="103" y="838"/>
                </a:lnTo>
                <a:lnTo>
                  <a:pt x="102" y="840"/>
                </a:lnTo>
                <a:lnTo>
                  <a:pt x="101" y="843"/>
                </a:lnTo>
                <a:lnTo>
                  <a:pt x="99" y="844"/>
                </a:lnTo>
                <a:lnTo>
                  <a:pt x="98" y="846"/>
                </a:lnTo>
                <a:lnTo>
                  <a:pt x="97" y="848"/>
                </a:lnTo>
                <a:lnTo>
                  <a:pt x="96" y="849"/>
                </a:lnTo>
                <a:lnTo>
                  <a:pt x="94" y="852"/>
                </a:lnTo>
                <a:lnTo>
                  <a:pt x="93" y="853"/>
                </a:lnTo>
                <a:lnTo>
                  <a:pt x="91" y="854"/>
                </a:lnTo>
                <a:lnTo>
                  <a:pt x="90" y="857"/>
                </a:lnTo>
                <a:lnTo>
                  <a:pt x="89" y="858"/>
                </a:lnTo>
                <a:lnTo>
                  <a:pt x="89" y="859"/>
                </a:lnTo>
                <a:lnTo>
                  <a:pt x="88" y="859"/>
                </a:lnTo>
                <a:lnTo>
                  <a:pt x="87" y="861"/>
                </a:lnTo>
                <a:lnTo>
                  <a:pt x="86" y="862"/>
                </a:lnTo>
                <a:lnTo>
                  <a:pt x="85" y="864"/>
                </a:lnTo>
                <a:lnTo>
                  <a:pt x="83" y="865"/>
                </a:lnTo>
                <a:lnTo>
                  <a:pt x="82" y="867"/>
                </a:lnTo>
                <a:lnTo>
                  <a:pt x="81" y="869"/>
                </a:lnTo>
                <a:lnTo>
                  <a:pt x="81" y="870"/>
                </a:lnTo>
                <a:lnTo>
                  <a:pt x="81" y="872"/>
                </a:lnTo>
                <a:lnTo>
                  <a:pt x="80" y="874"/>
                </a:lnTo>
                <a:lnTo>
                  <a:pt x="80" y="875"/>
                </a:lnTo>
                <a:lnTo>
                  <a:pt x="80" y="877"/>
                </a:lnTo>
                <a:lnTo>
                  <a:pt x="81" y="878"/>
                </a:lnTo>
                <a:lnTo>
                  <a:pt x="82" y="880"/>
                </a:lnTo>
                <a:lnTo>
                  <a:pt x="83" y="881"/>
                </a:lnTo>
                <a:lnTo>
                  <a:pt x="85" y="881"/>
                </a:lnTo>
                <a:lnTo>
                  <a:pt x="86" y="882"/>
                </a:lnTo>
                <a:lnTo>
                  <a:pt x="87" y="882"/>
                </a:lnTo>
                <a:lnTo>
                  <a:pt x="88" y="883"/>
                </a:lnTo>
                <a:lnTo>
                  <a:pt x="89" y="883"/>
                </a:lnTo>
                <a:lnTo>
                  <a:pt x="90" y="883"/>
                </a:lnTo>
                <a:lnTo>
                  <a:pt x="91" y="884"/>
                </a:lnTo>
                <a:lnTo>
                  <a:pt x="93" y="884"/>
                </a:lnTo>
                <a:lnTo>
                  <a:pt x="94" y="884"/>
                </a:lnTo>
                <a:lnTo>
                  <a:pt x="96" y="884"/>
                </a:lnTo>
                <a:lnTo>
                  <a:pt x="97" y="884"/>
                </a:lnTo>
                <a:lnTo>
                  <a:pt x="98" y="883"/>
                </a:lnTo>
                <a:lnTo>
                  <a:pt x="99" y="884"/>
                </a:lnTo>
                <a:lnTo>
                  <a:pt x="99" y="886"/>
                </a:lnTo>
                <a:lnTo>
                  <a:pt x="101" y="886"/>
                </a:lnTo>
                <a:lnTo>
                  <a:pt x="102" y="890"/>
                </a:lnTo>
                <a:lnTo>
                  <a:pt x="102" y="891"/>
                </a:lnTo>
                <a:lnTo>
                  <a:pt x="102" y="893"/>
                </a:lnTo>
                <a:lnTo>
                  <a:pt x="102" y="896"/>
                </a:lnTo>
                <a:lnTo>
                  <a:pt x="102" y="897"/>
                </a:lnTo>
                <a:lnTo>
                  <a:pt x="102" y="898"/>
                </a:lnTo>
                <a:lnTo>
                  <a:pt x="102" y="902"/>
                </a:lnTo>
                <a:lnTo>
                  <a:pt x="103" y="902"/>
                </a:lnTo>
                <a:lnTo>
                  <a:pt x="102" y="904"/>
                </a:lnTo>
                <a:lnTo>
                  <a:pt x="102" y="905"/>
                </a:lnTo>
                <a:lnTo>
                  <a:pt x="101" y="905"/>
                </a:lnTo>
                <a:lnTo>
                  <a:pt x="98" y="904"/>
                </a:lnTo>
                <a:lnTo>
                  <a:pt x="97" y="902"/>
                </a:lnTo>
                <a:lnTo>
                  <a:pt x="96" y="900"/>
                </a:lnTo>
                <a:lnTo>
                  <a:pt x="95" y="899"/>
                </a:lnTo>
                <a:lnTo>
                  <a:pt x="93" y="898"/>
                </a:lnTo>
                <a:lnTo>
                  <a:pt x="91" y="897"/>
                </a:lnTo>
                <a:lnTo>
                  <a:pt x="90" y="896"/>
                </a:lnTo>
                <a:lnTo>
                  <a:pt x="88" y="893"/>
                </a:lnTo>
                <a:lnTo>
                  <a:pt x="87" y="892"/>
                </a:lnTo>
                <a:lnTo>
                  <a:pt x="85" y="892"/>
                </a:lnTo>
                <a:lnTo>
                  <a:pt x="82" y="893"/>
                </a:lnTo>
                <a:lnTo>
                  <a:pt x="81" y="893"/>
                </a:lnTo>
                <a:lnTo>
                  <a:pt x="79" y="893"/>
                </a:lnTo>
                <a:lnTo>
                  <a:pt x="75" y="893"/>
                </a:lnTo>
                <a:lnTo>
                  <a:pt x="74" y="894"/>
                </a:lnTo>
                <a:lnTo>
                  <a:pt x="73" y="894"/>
                </a:lnTo>
                <a:lnTo>
                  <a:pt x="71" y="896"/>
                </a:lnTo>
                <a:lnTo>
                  <a:pt x="70" y="897"/>
                </a:lnTo>
                <a:lnTo>
                  <a:pt x="69" y="898"/>
                </a:lnTo>
                <a:lnTo>
                  <a:pt x="69" y="899"/>
                </a:lnTo>
                <a:lnTo>
                  <a:pt x="67" y="901"/>
                </a:lnTo>
                <a:lnTo>
                  <a:pt x="67" y="902"/>
                </a:lnTo>
                <a:lnTo>
                  <a:pt x="67" y="905"/>
                </a:lnTo>
                <a:lnTo>
                  <a:pt x="69" y="906"/>
                </a:lnTo>
                <a:lnTo>
                  <a:pt x="69" y="908"/>
                </a:lnTo>
                <a:lnTo>
                  <a:pt x="69" y="909"/>
                </a:lnTo>
                <a:lnTo>
                  <a:pt x="67" y="912"/>
                </a:lnTo>
                <a:lnTo>
                  <a:pt x="67" y="914"/>
                </a:lnTo>
                <a:lnTo>
                  <a:pt x="67" y="915"/>
                </a:lnTo>
                <a:lnTo>
                  <a:pt x="67" y="918"/>
                </a:lnTo>
                <a:lnTo>
                  <a:pt x="67" y="920"/>
                </a:lnTo>
                <a:lnTo>
                  <a:pt x="67" y="923"/>
                </a:lnTo>
                <a:lnTo>
                  <a:pt x="67" y="924"/>
                </a:lnTo>
                <a:lnTo>
                  <a:pt x="67" y="925"/>
                </a:lnTo>
                <a:lnTo>
                  <a:pt x="66" y="926"/>
                </a:lnTo>
                <a:lnTo>
                  <a:pt x="66" y="929"/>
                </a:lnTo>
                <a:lnTo>
                  <a:pt x="66" y="931"/>
                </a:lnTo>
                <a:lnTo>
                  <a:pt x="67" y="932"/>
                </a:lnTo>
                <a:lnTo>
                  <a:pt x="67" y="933"/>
                </a:lnTo>
                <a:lnTo>
                  <a:pt x="67" y="934"/>
                </a:lnTo>
                <a:lnTo>
                  <a:pt x="65" y="936"/>
                </a:lnTo>
                <a:lnTo>
                  <a:pt x="64" y="937"/>
                </a:lnTo>
                <a:lnTo>
                  <a:pt x="64" y="938"/>
                </a:lnTo>
                <a:lnTo>
                  <a:pt x="64" y="939"/>
                </a:lnTo>
                <a:lnTo>
                  <a:pt x="64" y="940"/>
                </a:lnTo>
                <a:lnTo>
                  <a:pt x="65" y="941"/>
                </a:lnTo>
                <a:lnTo>
                  <a:pt x="66" y="942"/>
                </a:lnTo>
                <a:lnTo>
                  <a:pt x="67" y="942"/>
                </a:lnTo>
                <a:lnTo>
                  <a:pt x="70" y="944"/>
                </a:lnTo>
                <a:lnTo>
                  <a:pt x="71" y="946"/>
                </a:lnTo>
                <a:lnTo>
                  <a:pt x="72" y="946"/>
                </a:lnTo>
                <a:lnTo>
                  <a:pt x="73" y="947"/>
                </a:lnTo>
                <a:lnTo>
                  <a:pt x="74" y="949"/>
                </a:lnTo>
                <a:lnTo>
                  <a:pt x="74" y="953"/>
                </a:lnTo>
                <a:lnTo>
                  <a:pt x="75" y="954"/>
                </a:lnTo>
                <a:lnTo>
                  <a:pt x="77" y="955"/>
                </a:lnTo>
                <a:lnTo>
                  <a:pt x="77" y="956"/>
                </a:lnTo>
                <a:lnTo>
                  <a:pt x="78" y="957"/>
                </a:lnTo>
                <a:lnTo>
                  <a:pt x="79" y="958"/>
                </a:lnTo>
                <a:lnTo>
                  <a:pt x="79" y="960"/>
                </a:lnTo>
                <a:lnTo>
                  <a:pt x="80" y="961"/>
                </a:lnTo>
                <a:lnTo>
                  <a:pt x="81" y="962"/>
                </a:lnTo>
                <a:lnTo>
                  <a:pt x="82" y="963"/>
                </a:lnTo>
                <a:lnTo>
                  <a:pt x="82" y="964"/>
                </a:lnTo>
                <a:lnTo>
                  <a:pt x="82" y="966"/>
                </a:lnTo>
                <a:lnTo>
                  <a:pt x="82" y="968"/>
                </a:lnTo>
                <a:lnTo>
                  <a:pt x="83" y="968"/>
                </a:lnTo>
                <a:lnTo>
                  <a:pt x="83" y="969"/>
                </a:lnTo>
                <a:lnTo>
                  <a:pt x="85" y="970"/>
                </a:lnTo>
                <a:lnTo>
                  <a:pt x="85" y="971"/>
                </a:lnTo>
                <a:lnTo>
                  <a:pt x="82" y="971"/>
                </a:lnTo>
                <a:lnTo>
                  <a:pt x="81" y="971"/>
                </a:lnTo>
                <a:lnTo>
                  <a:pt x="79" y="969"/>
                </a:lnTo>
                <a:lnTo>
                  <a:pt x="78" y="969"/>
                </a:lnTo>
                <a:lnTo>
                  <a:pt x="77" y="970"/>
                </a:lnTo>
                <a:lnTo>
                  <a:pt x="77" y="971"/>
                </a:lnTo>
                <a:lnTo>
                  <a:pt x="77" y="972"/>
                </a:lnTo>
                <a:lnTo>
                  <a:pt x="77" y="973"/>
                </a:lnTo>
                <a:lnTo>
                  <a:pt x="75" y="977"/>
                </a:lnTo>
                <a:lnTo>
                  <a:pt x="77" y="978"/>
                </a:lnTo>
                <a:lnTo>
                  <a:pt x="77" y="980"/>
                </a:lnTo>
                <a:lnTo>
                  <a:pt x="77" y="985"/>
                </a:lnTo>
                <a:lnTo>
                  <a:pt x="77" y="987"/>
                </a:lnTo>
                <a:lnTo>
                  <a:pt x="78" y="988"/>
                </a:lnTo>
                <a:lnTo>
                  <a:pt x="78" y="989"/>
                </a:lnTo>
                <a:lnTo>
                  <a:pt x="78" y="990"/>
                </a:lnTo>
                <a:lnTo>
                  <a:pt x="77" y="993"/>
                </a:lnTo>
                <a:lnTo>
                  <a:pt x="77" y="995"/>
                </a:lnTo>
                <a:lnTo>
                  <a:pt x="77" y="997"/>
                </a:lnTo>
                <a:lnTo>
                  <a:pt x="77" y="1000"/>
                </a:lnTo>
                <a:lnTo>
                  <a:pt x="77" y="1001"/>
                </a:lnTo>
                <a:lnTo>
                  <a:pt x="78" y="1003"/>
                </a:lnTo>
                <a:lnTo>
                  <a:pt x="79" y="1006"/>
                </a:lnTo>
                <a:lnTo>
                  <a:pt x="80" y="1008"/>
                </a:lnTo>
                <a:lnTo>
                  <a:pt x="82" y="1009"/>
                </a:lnTo>
                <a:lnTo>
                  <a:pt x="82" y="1011"/>
                </a:lnTo>
                <a:lnTo>
                  <a:pt x="83" y="1012"/>
                </a:lnTo>
                <a:lnTo>
                  <a:pt x="82" y="1013"/>
                </a:lnTo>
                <a:lnTo>
                  <a:pt x="82" y="1014"/>
                </a:lnTo>
                <a:lnTo>
                  <a:pt x="81" y="1016"/>
                </a:lnTo>
                <a:lnTo>
                  <a:pt x="80" y="1017"/>
                </a:lnTo>
                <a:lnTo>
                  <a:pt x="79" y="1019"/>
                </a:lnTo>
                <a:lnTo>
                  <a:pt x="79" y="1020"/>
                </a:lnTo>
                <a:lnTo>
                  <a:pt x="80" y="1021"/>
                </a:lnTo>
                <a:lnTo>
                  <a:pt x="81" y="1022"/>
                </a:lnTo>
                <a:lnTo>
                  <a:pt x="82" y="1022"/>
                </a:lnTo>
                <a:lnTo>
                  <a:pt x="83" y="1024"/>
                </a:lnTo>
                <a:lnTo>
                  <a:pt x="87" y="1025"/>
                </a:lnTo>
                <a:lnTo>
                  <a:pt x="89" y="1026"/>
                </a:lnTo>
                <a:lnTo>
                  <a:pt x="91" y="1027"/>
                </a:lnTo>
                <a:lnTo>
                  <a:pt x="93" y="1028"/>
                </a:lnTo>
                <a:lnTo>
                  <a:pt x="95" y="1029"/>
                </a:lnTo>
                <a:lnTo>
                  <a:pt x="96" y="1030"/>
                </a:lnTo>
                <a:lnTo>
                  <a:pt x="97" y="1032"/>
                </a:lnTo>
                <a:lnTo>
                  <a:pt x="98" y="1034"/>
                </a:lnTo>
                <a:lnTo>
                  <a:pt x="99" y="1034"/>
                </a:lnTo>
                <a:lnTo>
                  <a:pt x="101" y="1036"/>
                </a:lnTo>
                <a:lnTo>
                  <a:pt x="101" y="1037"/>
                </a:lnTo>
                <a:lnTo>
                  <a:pt x="102" y="1038"/>
                </a:lnTo>
                <a:lnTo>
                  <a:pt x="102" y="1040"/>
                </a:lnTo>
                <a:lnTo>
                  <a:pt x="103" y="1040"/>
                </a:lnTo>
                <a:lnTo>
                  <a:pt x="103" y="1042"/>
                </a:lnTo>
                <a:lnTo>
                  <a:pt x="103" y="1043"/>
                </a:lnTo>
                <a:lnTo>
                  <a:pt x="103" y="1044"/>
                </a:lnTo>
                <a:lnTo>
                  <a:pt x="103" y="1045"/>
                </a:lnTo>
                <a:lnTo>
                  <a:pt x="102" y="1045"/>
                </a:lnTo>
                <a:lnTo>
                  <a:pt x="99" y="1044"/>
                </a:lnTo>
                <a:lnTo>
                  <a:pt x="98" y="1043"/>
                </a:lnTo>
                <a:lnTo>
                  <a:pt x="97" y="1042"/>
                </a:lnTo>
                <a:lnTo>
                  <a:pt x="96" y="1041"/>
                </a:lnTo>
                <a:lnTo>
                  <a:pt x="95" y="1040"/>
                </a:lnTo>
                <a:lnTo>
                  <a:pt x="93" y="1038"/>
                </a:lnTo>
                <a:lnTo>
                  <a:pt x="93" y="1037"/>
                </a:lnTo>
                <a:lnTo>
                  <a:pt x="90" y="1036"/>
                </a:lnTo>
                <a:lnTo>
                  <a:pt x="89" y="1036"/>
                </a:lnTo>
                <a:lnTo>
                  <a:pt x="88" y="1037"/>
                </a:lnTo>
                <a:lnTo>
                  <a:pt x="88" y="1038"/>
                </a:lnTo>
                <a:lnTo>
                  <a:pt x="88" y="1040"/>
                </a:lnTo>
                <a:lnTo>
                  <a:pt x="88" y="1041"/>
                </a:lnTo>
                <a:lnTo>
                  <a:pt x="88" y="1043"/>
                </a:lnTo>
                <a:lnTo>
                  <a:pt x="88" y="1044"/>
                </a:lnTo>
                <a:lnTo>
                  <a:pt x="88" y="1045"/>
                </a:lnTo>
                <a:lnTo>
                  <a:pt x="88" y="1046"/>
                </a:lnTo>
                <a:lnTo>
                  <a:pt x="88" y="1048"/>
                </a:lnTo>
                <a:lnTo>
                  <a:pt x="87" y="1049"/>
                </a:lnTo>
                <a:lnTo>
                  <a:pt x="86" y="1050"/>
                </a:lnTo>
                <a:lnTo>
                  <a:pt x="86" y="1051"/>
                </a:lnTo>
                <a:lnTo>
                  <a:pt x="86" y="1052"/>
                </a:lnTo>
                <a:lnTo>
                  <a:pt x="86" y="1053"/>
                </a:lnTo>
                <a:lnTo>
                  <a:pt x="87" y="1054"/>
                </a:lnTo>
                <a:lnTo>
                  <a:pt x="89" y="1054"/>
                </a:lnTo>
                <a:lnTo>
                  <a:pt x="90" y="1056"/>
                </a:lnTo>
                <a:lnTo>
                  <a:pt x="91" y="1057"/>
                </a:lnTo>
                <a:lnTo>
                  <a:pt x="93" y="1058"/>
                </a:lnTo>
                <a:lnTo>
                  <a:pt x="94" y="1060"/>
                </a:lnTo>
                <a:lnTo>
                  <a:pt x="94" y="1061"/>
                </a:lnTo>
                <a:lnTo>
                  <a:pt x="94" y="1062"/>
                </a:lnTo>
                <a:lnTo>
                  <a:pt x="95" y="1064"/>
                </a:lnTo>
                <a:lnTo>
                  <a:pt x="96" y="1065"/>
                </a:lnTo>
                <a:lnTo>
                  <a:pt x="96" y="1066"/>
                </a:lnTo>
                <a:lnTo>
                  <a:pt x="96" y="1068"/>
                </a:lnTo>
                <a:lnTo>
                  <a:pt x="96" y="1069"/>
                </a:lnTo>
                <a:lnTo>
                  <a:pt x="96" y="1070"/>
                </a:lnTo>
                <a:lnTo>
                  <a:pt x="97" y="1072"/>
                </a:lnTo>
                <a:lnTo>
                  <a:pt x="97" y="1073"/>
                </a:lnTo>
                <a:lnTo>
                  <a:pt x="97" y="1074"/>
                </a:lnTo>
                <a:lnTo>
                  <a:pt x="96" y="1075"/>
                </a:lnTo>
                <a:lnTo>
                  <a:pt x="96" y="1076"/>
                </a:lnTo>
                <a:lnTo>
                  <a:pt x="96" y="1077"/>
                </a:lnTo>
                <a:lnTo>
                  <a:pt x="96" y="1078"/>
                </a:lnTo>
                <a:lnTo>
                  <a:pt x="97" y="1081"/>
                </a:lnTo>
                <a:lnTo>
                  <a:pt x="97" y="1082"/>
                </a:lnTo>
                <a:lnTo>
                  <a:pt x="96" y="1083"/>
                </a:lnTo>
                <a:lnTo>
                  <a:pt x="96" y="1085"/>
                </a:lnTo>
                <a:lnTo>
                  <a:pt x="96" y="1086"/>
                </a:lnTo>
                <a:lnTo>
                  <a:pt x="96" y="1089"/>
                </a:lnTo>
                <a:lnTo>
                  <a:pt x="97" y="1090"/>
                </a:lnTo>
                <a:lnTo>
                  <a:pt x="97" y="1091"/>
                </a:lnTo>
                <a:lnTo>
                  <a:pt x="98" y="1091"/>
                </a:lnTo>
                <a:lnTo>
                  <a:pt x="99" y="1092"/>
                </a:lnTo>
                <a:lnTo>
                  <a:pt x="101" y="1093"/>
                </a:lnTo>
                <a:lnTo>
                  <a:pt x="102" y="1094"/>
                </a:lnTo>
                <a:lnTo>
                  <a:pt x="102" y="1097"/>
                </a:lnTo>
                <a:lnTo>
                  <a:pt x="102" y="1098"/>
                </a:lnTo>
                <a:lnTo>
                  <a:pt x="102" y="1099"/>
                </a:lnTo>
                <a:lnTo>
                  <a:pt x="101" y="1104"/>
                </a:lnTo>
                <a:lnTo>
                  <a:pt x="101" y="1106"/>
                </a:lnTo>
                <a:lnTo>
                  <a:pt x="101" y="1109"/>
                </a:lnTo>
                <a:lnTo>
                  <a:pt x="101" y="1112"/>
                </a:lnTo>
                <a:lnTo>
                  <a:pt x="101" y="1113"/>
                </a:lnTo>
                <a:lnTo>
                  <a:pt x="101" y="1114"/>
                </a:lnTo>
                <a:lnTo>
                  <a:pt x="101" y="1116"/>
                </a:lnTo>
                <a:lnTo>
                  <a:pt x="102" y="1117"/>
                </a:lnTo>
                <a:lnTo>
                  <a:pt x="103" y="1117"/>
                </a:lnTo>
                <a:lnTo>
                  <a:pt x="103" y="1118"/>
                </a:lnTo>
                <a:lnTo>
                  <a:pt x="105" y="1118"/>
                </a:lnTo>
                <a:lnTo>
                  <a:pt x="107" y="1118"/>
                </a:lnTo>
                <a:lnTo>
                  <a:pt x="109" y="1118"/>
                </a:lnTo>
                <a:lnTo>
                  <a:pt x="111" y="1117"/>
                </a:lnTo>
                <a:lnTo>
                  <a:pt x="112" y="1117"/>
                </a:lnTo>
                <a:lnTo>
                  <a:pt x="113" y="1116"/>
                </a:lnTo>
                <a:lnTo>
                  <a:pt x="115" y="1116"/>
                </a:lnTo>
                <a:lnTo>
                  <a:pt x="117" y="1115"/>
                </a:lnTo>
                <a:lnTo>
                  <a:pt x="120" y="1116"/>
                </a:lnTo>
                <a:lnTo>
                  <a:pt x="121" y="1116"/>
                </a:lnTo>
                <a:lnTo>
                  <a:pt x="122" y="1117"/>
                </a:lnTo>
                <a:lnTo>
                  <a:pt x="126" y="1118"/>
                </a:lnTo>
                <a:lnTo>
                  <a:pt x="127" y="1118"/>
                </a:lnTo>
                <a:lnTo>
                  <a:pt x="129" y="1118"/>
                </a:lnTo>
                <a:lnTo>
                  <a:pt x="130" y="1118"/>
                </a:lnTo>
                <a:lnTo>
                  <a:pt x="133" y="1118"/>
                </a:lnTo>
                <a:lnTo>
                  <a:pt x="134" y="1118"/>
                </a:lnTo>
                <a:lnTo>
                  <a:pt x="135" y="1118"/>
                </a:lnTo>
                <a:lnTo>
                  <a:pt x="136" y="1118"/>
                </a:lnTo>
                <a:lnTo>
                  <a:pt x="137" y="1120"/>
                </a:lnTo>
                <a:lnTo>
                  <a:pt x="138" y="1120"/>
                </a:lnTo>
                <a:lnTo>
                  <a:pt x="138" y="1121"/>
                </a:lnTo>
                <a:lnTo>
                  <a:pt x="138" y="1122"/>
                </a:lnTo>
                <a:lnTo>
                  <a:pt x="136" y="1123"/>
                </a:lnTo>
                <a:lnTo>
                  <a:pt x="134" y="1123"/>
                </a:lnTo>
                <a:lnTo>
                  <a:pt x="131" y="1123"/>
                </a:lnTo>
                <a:lnTo>
                  <a:pt x="129" y="1123"/>
                </a:lnTo>
                <a:lnTo>
                  <a:pt x="125" y="1123"/>
                </a:lnTo>
                <a:lnTo>
                  <a:pt x="123" y="1123"/>
                </a:lnTo>
                <a:lnTo>
                  <a:pt x="118" y="1124"/>
                </a:lnTo>
                <a:lnTo>
                  <a:pt x="114" y="1125"/>
                </a:lnTo>
                <a:lnTo>
                  <a:pt x="113" y="1126"/>
                </a:lnTo>
                <a:lnTo>
                  <a:pt x="112" y="1129"/>
                </a:lnTo>
                <a:lnTo>
                  <a:pt x="111" y="1130"/>
                </a:lnTo>
                <a:lnTo>
                  <a:pt x="110" y="1131"/>
                </a:lnTo>
                <a:lnTo>
                  <a:pt x="110" y="1132"/>
                </a:lnTo>
                <a:lnTo>
                  <a:pt x="110" y="1133"/>
                </a:lnTo>
                <a:lnTo>
                  <a:pt x="111" y="1134"/>
                </a:lnTo>
                <a:lnTo>
                  <a:pt x="112" y="1136"/>
                </a:lnTo>
                <a:lnTo>
                  <a:pt x="114" y="1136"/>
                </a:lnTo>
                <a:lnTo>
                  <a:pt x="115" y="1136"/>
                </a:lnTo>
                <a:lnTo>
                  <a:pt x="118" y="1134"/>
                </a:lnTo>
                <a:lnTo>
                  <a:pt x="119" y="1134"/>
                </a:lnTo>
                <a:lnTo>
                  <a:pt x="120" y="1134"/>
                </a:lnTo>
                <a:lnTo>
                  <a:pt x="121" y="1136"/>
                </a:lnTo>
                <a:lnTo>
                  <a:pt x="121" y="1137"/>
                </a:lnTo>
                <a:lnTo>
                  <a:pt x="120" y="1138"/>
                </a:lnTo>
                <a:lnTo>
                  <a:pt x="120" y="1140"/>
                </a:lnTo>
                <a:lnTo>
                  <a:pt x="119" y="1141"/>
                </a:lnTo>
                <a:lnTo>
                  <a:pt x="118" y="1144"/>
                </a:lnTo>
                <a:lnTo>
                  <a:pt x="118" y="1145"/>
                </a:lnTo>
                <a:lnTo>
                  <a:pt x="118" y="1147"/>
                </a:lnTo>
                <a:lnTo>
                  <a:pt x="118" y="1148"/>
                </a:lnTo>
                <a:lnTo>
                  <a:pt x="119" y="1149"/>
                </a:lnTo>
                <a:lnTo>
                  <a:pt x="120" y="1152"/>
                </a:lnTo>
                <a:lnTo>
                  <a:pt x="121" y="1154"/>
                </a:lnTo>
                <a:lnTo>
                  <a:pt x="122" y="1154"/>
                </a:lnTo>
                <a:lnTo>
                  <a:pt x="122" y="1155"/>
                </a:lnTo>
                <a:lnTo>
                  <a:pt x="122" y="1156"/>
                </a:lnTo>
                <a:lnTo>
                  <a:pt x="123" y="1158"/>
                </a:lnTo>
                <a:lnTo>
                  <a:pt x="125" y="1158"/>
                </a:lnTo>
                <a:lnTo>
                  <a:pt x="125" y="1161"/>
                </a:lnTo>
                <a:lnTo>
                  <a:pt x="125" y="1162"/>
                </a:lnTo>
                <a:lnTo>
                  <a:pt x="125" y="1163"/>
                </a:lnTo>
                <a:lnTo>
                  <a:pt x="125" y="1169"/>
                </a:lnTo>
                <a:lnTo>
                  <a:pt x="125" y="1170"/>
                </a:lnTo>
                <a:lnTo>
                  <a:pt x="125" y="1171"/>
                </a:lnTo>
                <a:lnTo>
                  <a:pt x="126" y="1174"/>
                </a:lnTo>
                <a:lnTo>
                  <a:pt x="127" y="1176"/>
                </a:lnTo>
                <a:lnTo>
                  <a:pt x="130" y="1179"/>
                </a:lnTo>
                <a:lnTo>
                  <a:pt x="131" y="1180"/>
                </a:lnTo>
                <a:lnTo>
                  <a:pt x="133" y="1181"/>
                </a:lnTo>
                <a:lnTo>
                  <a:pt x="133" y="1182"/>
                </a:lnTo>
                <a:lnTo>
                  <a:pt x="134" y="1184"/>
                </a:lnTo>
                <a:lnTo>
                  <a:pt x="134" y="1185"/>
                </a:lnTo>
                <a:lnTo>
                  <a:pt x="135" y="1187"/>
                </a:lnTo>
                <a:lnTo>
                  <a:pt x="135" y="1189"/>
                </a:lnTo>
                <a:lnTo>
                  <a:pt x="134" y="1192"/>
                </a:lnTo>
                <a:lnTo>
                  <a:pt x="134" y="1193"/>
                </a:lnTo>
                <a:lnTo>
                  <a:pt x="134" y="1194"/>
                </a:lnTo>
                <a:lnTo>
                  <a:pt x="134" y="1196"/>
                </a:lnTo>
                <a:lnTo>
                  <a:pt x="134" y="1198"/>
                </a:lnTo>
                <a:lnTo>
                  <a:pt x="133" y="1200"/>
                </a:lnTo>
                <a:lnTo>
                  <a:pt x="133" y="1201"/>
                </a:lnTo>
                <a:lnTo>
                  <a:pt x="133" y="1202"/>
                </a:lnTo>
                <a:lnTo>
                  <a:pt x="133" y="1204"/>
                </a:lnTo>
                <a:lnTo>
                  <a:pt x="133" y="1205"/>
                </a:lnTo>
                <a:lnTo>
                  <a:pt x="134" y="1206"/>
                </a:lnTo>
                <a:lnTo>
                  <a:pt x="136" y="1210"/>
                </a:lnTo>
                <a:lnTo>
                  <a:pt x="137" y="1211"/>
                </a:lnTo>
                <a:lnTo>
                  <a:pt x="138" y="1212"/>
                </a:lnTo>
                <a:lnTo>
                  <a:pt x="138" y="1213"/>
                </a:lnTo>
                <a:lnTo>
                  <a:pt x="138" y="1214"/>
                </a:lnTo>
                <a:lnTo>
                  <a:pt x="139" y="1217"/>
                </a:lnTo>
                <a:lnTo>
                  <a:pt x="139" y="1218"/>
                </a:lnTo>
                <a:lnTo>
                  <a:pt x="139" y="1219"/>
                </a:lnTo>
                <a:lnTo>
                  <a:pt x="139" y="1220"/>
                </a:lnTo>
                <a:lnTo>
                  <a:pt x="138" y="1221"/>
                </a:lnTo>
                <a:lnTo>
                  <a:pt x="139" y="1222"/>
                </a:lnTo>
                <a:lnTo>
                  <a:pt x="141" y="1224"/>
                </a:lnTo>
                <a:lnTo>
                  <a:pt x="142" y="1225"/>
                </a:lnTo>
                <a:lnTo>
                  <a:pt x="144" y="1225"/>
                </a:lnTo>
                <a:lnTo>
                  <a:pt x="145" y="1225"/>
                </a:lnTo>
                <a:lnTo>
                  <a:pt x="147" y="1225"/>
                </a:lnTo>
                <a:lnTo>
                  <a:pt x="150" y="1225"/>
                </a:lnTo>
                <a:lnTo>
                  <a:pt x="151" y="1226"/>
                </a:lnTo>
                <a:lnTo>
                  <a:pt x="153" y="1226"/>
                </a:lnTo>
                <a:lnTo>
                  <a:pt x="154" y="1226"/>
                </a:lnTo>
                <a:lnTo>
                  <a:pt x="157" y="1227"/>
                </a:lnTo>
                <a:lnTo>
                  <a:pt x="158" y="1227"/>
                </a:lnTo>
                <a:lnTo>
                  <a:pt x="159" y="1227"/>
                </a:lnTo>
                <a:lnTo>
                  <a:pt x="160" y="1227"/>
                </a:lnTo>
                <a:lnTo>
                  <a:pt x="161" y="1227"/>
                </a:lnTo>
                <a:lnTo>
                  <a:pt x="162" y="1228"/>
                </a:lnTo>
                <a:lnTo>
                  <a:pt x="163" y="1229"/>
                </a:lnTo>
                <a:lnTo>
                  <a:pt x="165" y="1230"/>
                </a:lnTo>
                <a:lnTo>
                  <a:pt x="166" y="1230"/>
                </a:lnTo>
                <a:lnTo>
                  <a:pt x="165" y="1232"/>
                </a:lnTo>
                <a:lnTo>
                  <a:pt x="163" y="1233"/>
                </a:lnTo>
                <a:lnTo>
                  <a:pt x="161" y="1233"/>
                </a:lnTo>
                <a:lnTo>
                  <a:pt x="158" y="1233"/>
                </a:lnTo>
                <a:lnTo>
                  <a:pt x="155" y="1232"/>
                </a:lnTo>
                <a:lnTo>
                  <a:pt x="154" y="1232"/>
                </a:lnTo>
                <a:lnTo>
                  <a:pt x="152" y="1232"/>
                </a:lnTo>
                <a:lnTo>
                  <a:pt x="151" y="1233"/>
                </a:lnTo>
                <a:lnTo>
                  <a:pt x="149" y="1233"/>
                </a:lnTo>
                <a:lnTo>
                  <a:pt x="149" y="1232"/>
                </a:lnTo>
                <a:lnTo>
                  <a:pt x="147" y="1232"/>
                </a:lnTo>
                <a:lnTo>
                  <a:pt x="146" y="1232"/>
                </a:lnTo>
                <a:lnTo>
                  <a:pt x="145" y="1230"/>
                </a:lnTo>
                <a:lnTo>
                  <a:pt x="142" y="1230"/>
                </a:lnTo>
                <a:lnTo>
                  <a:pt x="142" y="1229"/>
                </a:lnTo>
                <a:lnTo>
                  <a:pt x="139" y="1229"/>
                </a:lnTo>
                <a:lnTo>
                  <a:pt x="139" y="1230"/>
                </a:lnTo>
                <a:lnTo>
                  <a:pt x="139" y="1232"/>
                </a:lnTo>
                <a:lnTo>
                  <a:pt x="141" y="1233"/>
                </a:lnTo>
                <a:lnTo>
                  <a:pt x="142" y="1235"/>
                </a:lnTo>
                <a:lnTo>
                  <a:pt x="143" y="1237"/>
                </a:lnTo>
                <a:lnTo>
                  <a:pt x="150" y="1246"/>
                </a:lnTo>
                <a:lnTo>
                  <a:pt x="150" y="1248"/>
                </a:lnTo>
                <a:lnTo>
                  <a:pt x="151" y="1249"/>
                </a:lnTo>
                <a:lnTo>
                  <a:pt x="151" y="1250"/>
                </a:lnTo>
                <a:lnTo>
                  <a:pt x="151" y="1251"/>
                </a:lnTo>
                <a:lnTo>
                  <a:pt x="151" y="1253"/>
                </a:lnTo>
                <a:lnTo>
                  <a:pt x="151" y="1254"/>
                </a:lnTo>
                <a:lnTo>
                  <a:pt x="151" y="1257"/>
                </a:lnTo>
                <a:lnTo>
                  <a:pt x="150" y="1259"/>
                </a:lnTo>
                <a:lnTo>
                  <a:pt x="150" y="1260"/>
                </a:lnTo>
                <a:lnTo>
                  <a:pt x="150" y="1261"/>
                </a:lnTo>
                <a:lnTo>
                  <a:pt x="150" y="1262"/>
                </a:lnTo>
                <a:lnTo>
                  <a:pt x="150" y="1264"/>
                </a:lnTo>
                <a:lnTo>
                  <a:pt x="150" y="1265"/>
                </a:lnTo>
                <a:lnTo>
                  <a:pt x="151" y="1266"/>
                </a:lnTo>
                <a:lnTo>
                  <a:pt x="151" y="1267"/>
                </a:lnTo>
                <a:lnTo>
                  <a:pt x="151" y="1268"/>
                </a:lnTo>
                <a:lnTo>
                  <a:pt x="151" y="1269"/>
                </a:lnTo>
                <a:lnTo>
                  <a:pt x="150" y="1272"/>
                </a:lnTo>
                <a:lnTo>
                  <a:pt x="147" y="1274"/>
                </a:lnTo>
                <a:lnTo>
                  <a:pt x="146" y="1275"/>
                </a:lnTo>
                <a:lnTo>
                  <a:pt x="146" y="1276"/>
                </a:lnTo>
                <a:lnTo>
                  <a:pt x="145" y="1276"/>
                </a:lnTo>
                <a:lnTo>
                  <a:pt x="145" y="1277"/>
                </a:lnTo>
                <a:lnTo>
                  <a:pt x="144" y="1277"/>
                </a:lnTo>
                <a:lnTo>
                  <a:pt x="144" y="1278"/>
                </a:lnTo>
                <a:lnTo>
                  <a:pt x="144" y="1280"/>
                </a:lnTo>
                <a:lnTo>
                  <a:pt x="144" y="1281"/>
                </a:lnTo>
                <a:lnTo>
                  <a:pt x="143" y="1281"/>
                </a:lnTo>
                <a:lnTo>
                  <a:pt x="143" y="1283"/>
                </a:lnTo>
                <a:lnTo>
                  <a:pt x="144" y="1284"/>
                </a:lnTo>
                <a:lnTo>
                  <a:pt x="147" y="1285"/>
                </a:lnTo>
                <a:lnTo>
                  <a:pt x="149" y="1285"/>
                </a:lnTo>
                <a:lnTo>
                  <a:pt x="151" y="1286"/>
                </a:lnTo>
                <a:lnTo>
                  <a:pt x="152" y="1288"/>
                </a:lnTo>
                <a:lnTo>
                  <a:pt x="153" y="1289"/>
                </a:lnTo>
                <a:lnTo>
                  <a:pt x="154" y="1290"/>
                </a:lnTo>
                <a:lnTo>
                  <a:pt x="155" y="1293"/>
                </a:lnTo>
                <a:lnTo>
                  <a:pt x="155" y="1294"/>
                </a:lnTo>
                <a:lnTo>
                  <a:pt x="155" y="1296"/>
                </a:lnTo>
                <a:lnTo>
                  <a:pt x="155" y="1297"/>
                </a:lnTo>
                <a:lnTo>
                  <a:pt x="158" y="1298"/>
                </a:lnTo>
                <a:lnTo>
                  <a:pt x="158" y="1299"/>
                </a:lnTo>
                <a:lnTo>
                  <a:pt x="159" y="1300"/>
                </a:lnTo>
                <a:lnTo>
                  <a:pt x="160" y="1301"/>
                </a:lnTo>
                <a:lnTo>
                  <a:pt x="161" y="1302"/>
                </a:lnTo>
                <a:lnTo>
                  <a:pt x="162" y="1304"/>
                </a:lnTo>
                <a:lnTo>
                  <a:pt x="162" y="1305"/>
                </a:lnTo>
                <a:lnTo>
                  <a:pt x="163" y="1306"/>
                </a:lnTo>
                <a:lnTo>
                  <a:pt x="165" y="1306"/>
                </a:lnTo>
                <a:lnTo>
                  <a:pt x="165" y="1307"/>
                </a:lnTo>
                <a:lnTo>
                  <a:pt x="166" y="1307"/>
                </a:lnTo>
                <a:lnTo>
                  <a:pt x="166" y="1308"/>
                </a:lnTo>
                <a:lnTo>
                  <a:pt x="167" y="1309"/>
                </a:lnTo>
                <a:lnTo>
                  <a:pt x="168" y="1310"/>
                </a:lnTo>
                <a:lnTo>
                  <a:pt x="168" y="1312"/>
                </a:lnTo>
                <a:lnTo>
                  <a:pt x="169" y="1312"/>
                </a:lnTo>
                <a:lnTo>
                  <a:pt x="169" y="1313"/>
                </a:lnTo>
                <a:lnTo>
                  <a:pt x="170" y="1313"/>
                </a:lnTo>
                <a:lnTo>
                  <a:pt x="170" y="1314"/>
                </a:lnTo>
                <a:lnTo>
                  <a:pt x="169" y="1315"/>
                </a:lnTo>
                <a:lnTo>
                  <a:pt x="168" y="1315"/>
                </a:lnTo>
                <a:lnTo>
                  <a:pt x="167" y="1315"/>
                </a:lnTo>
                <a:lnTo>
                  <a:pt x="166" y="1315"/>
                </a:lnTo>
                <a:lnTo>
                  <a:pt x="163" y="1314"/>
                </a:lnTo>
                <a:lnTo>
                  <a:pt x="162" y="1312"/>
                </a:lnTo>
                <a:lnTo>
                  <a:pt x="161" y="1310"/>
                </a:lnTo>
                <a:lnTo>
                  <a:pt x="159" y="1308"/>
                </a:lnTo>
                <a:lnTo>
                  <a:pt x="158" y="1307"/>
                </a:lnTo>
                <a:lnTo>
                  <a:pt x="157" y="1306"/>
                </a:lnTo>
                <a:lnTo>
                  <a:pt x="155" y="1305"/>
                </a:lnTo>
                <a:lnTo>
                  <a:pt x="154" y="1305"/>
                </a:lnTo>
                <a:lnTo>
                  <a:pt x="153" y="1306"/>
                </a:lnTo>
                <a:lnTo>
                  <a:pt x="153" y="1307"/>
                </a:lnTo>
                <a:lnTo>
                  <a:pt x="153" y="1308"/>
                </a:lnTo>
                <a:lnTo>
                  <a:pt x="154" y="1310"/>
                </a:lnTo>
                <a:lnTo>
                  <a:pt x="155" y="1310"/>
                </a:lnTo>
                <a:lnTo>
                  <a:pt x="157" y="1313"/>
                </a:lnTo>
                <a:lnTo>
                  <a:pt x="158" y="1314"/>
                </a:lnTo>
                <a:lnTo>
                  <a:pt x="159" y="1315"/>
                </a:lnTo>
                <a:lnTo>
                  <a:pt x="160" y="1316"/>
                </a:lnTo>
                <a:lnTo>
                  <a:pt x="161" y="1317"/>
                </a:lnTo>
                <a:lnTo>
                  <a:pt x="163" y="1320"/>
                </a:lnTo>
                <a:lnTo>
                  <a:pt x="163" y="1321"/>
                </a:lnTo>
                <a:lnTo>
                  <a:pt x="165" y="1323"/>
                </a:lnTo>
                <a:lnTo>
                  <a:pt x="166" y="1325"/>
                </a:lnTo>
                <a:lnTo>
                  <a:pt x="167" y="1326"/>
                </a:lnTo>
                <a:lnTo>
                  <a:pt x="167" y="1329"/>
                </a:lnTo>
                <a:lnTo>
                  <a:pt x="166" y="1330"/>
                </a:lnTo>
                <a:lnTo>
                  <a:pt x="166" y="1331"/>
                </a:lnTo>
                <a:lnTo>
                  <a:pt x="166" y="1332"/>
                </a:lnTo>
                <a:lnTo>
                  <a:pt x="167" y="1333"/>
                </a:lnTo>
                <a:lnTo>
                  <a:pt x="167" y="1336"/>
                </a:lnTo>
                <a:lnTo>
                  <a:pt x="169" y="1338"/>
                </a:lnTo>
                <a:lnTo>
                  <a:pt x="170" y="1338"/>
                </a:lnTo>
                <a:lnTo>
                  <a:pt x="171" y="1339"/>
                </a:lnTo>
                <a:lnTo>
                  <a:pt x="171" y="1341"/>
                </a:lnTo>
                <a:lnTo>
                  <a:pt x="171" y="1342"/>
                </a:lnTo>
                <a:lnTo>
                  <a:pt x="171" y="1344"/>
                </a:lnTo>
                <a:lnTo>
                  <a:pt x="173" y="1344"/>
                </a:lnTo>
                <a:lnTo>
                  <a:pt x="171" y="1345"/>
                </a:lnTo>
                <a:lnTo>
                  <a:pt x="171" y="1348"/>
                </a:lnTo>
                <a:lnTo>
                  <a:pt x="171" y="1349"/>
                </a:lnTo>
                <a:lnTo>
                  <a:pt x="171" y="1350"/>
                </a:lnTo>
                <a:lnTo>
                  <a:pt x="171" y="1352"/>
                </a:lnTo>
                <a:lnTo>
                  <a:pt x="173" y="1354"/>
                </a:lnTo>
                <a:lnTo>
                  <a:pt x="174" y="1355"/>
                </a:lnTo>
                <a:lnTo>
                  <a:pt x="174" y="1356"/>
                </a:lnTo>
                <a:lnTo>
                  <a:pt x="174" y="1358"/>
                </a:lnTo>
                <a:lnTo>
                  <a:pt x="173" y="1358"/>
                </a:lnTo>
                <a:lnTo>
                  <a:pt x="173" y="1361"/>
                </a:lnTo>
                <a:lnTo>
                  <a:pt x="173" y="1362"/>
                </a:lnTo>
                <a:lnTo>
                  <a:pt x="176" y="1364"/>
                </a:lnTo>
                <a:lnTo>
                  <a:pt x="178" y="1365"/>
                </a:lnTo>
                <a:lnTo>
                  <a:pt x="178" y="1366"/>
                </a:lnTo>
                <a:lnTo>
                  <a:pt x="179" y="1368"/>
                </a:lnTo>
                <a:lnTo>
                  <a:pt x="179" y="1369"/>
                </a:lnTo>
                <a:lnTo>
                  <a:pt x="179" y="1370"/>
                </a:lnTo>
                <a:lnTo>
                  <a:pt x="179" y="1371"/>
                </a:lnTo>
                <a:lnTo>
                  <a:pt x="178" y="1371"/>
                </a:lnTo>
                <a:lnTo>
                  <a:pt x="178" y="1372"/>
                </a:lnTo>
                <a:lnTo>
                  <a:pt x="177" y="1373"/>
                </a:lnTo>
                <a:lnTo>
                  <a:pt x="176" y="1374"/>
                </a:lnTo>
                <a:lnTo>
                  <a:pt x="175" y="1376"/>
                </a:lnTo>
                <a:lnTo>
                  <a:pt x="174" y="1377"/>
                </a:lnTo>
                <a:lnTo>
                  <a:pt x="171" y="1378"/>
                </a:lnTo>
                <a:lnTo>
                  <a:pt x="169" y="1379"/>
                </a:lnTo>
                <a:lnTo>
                  <a:pt x="169" y="1380"/>
                </a:lnTo>
                <a:lnTo>
                  <a:pt x="169" y="1381"/>
                </a:lnTo>
                <a:lnTo>
                  <a:pt x="170" y="1381"/>
                </a:lnTo>
                <a:lnTo>
                  <a:pt x="171" y="1381"/>
                </a:lnTo>
                <a:lnTo>
                  <a:pt x="173" y="1382"/>
                </a:lnTo>
                <a:lnTo>
                  <a:pt x="174" y="1384"/>
                </a:lnTo>
                <a:lnTo>
                  <a:pt x="175" y="1385"/>
                </a:lnTo>
                <a:lnTo>
                  <a:pt x="176" y="1386"/>
                </a:lnTo>
                <a:lnTo>
                  <a:pt x="175" y="1388"/>
                </a:lnTo>
                <a:lnTo>
                  <a:pt x="174" y="1389"/>
                </a:lnTo>
                <a:lnTo>
                  <a:pt x="173" y="1389"/>
                </a:lnTo>
                <a:lnTo>
                  <a:pt x="171" y="1389"/>
                </a:lnTo>
                <a:lnTo>
                  <a:pt x="171" y="1390"/>
                </a:lnTo>
                <a:lnTo>
                  <a:pt x="170" y="1392"/>
                </a:lnTo>
                <a:lnTo>
                  <a:pt x="171" y="1393"/>
                </a:lnTo>
                <a:lnTo>
                  <a:pt x="173" y="1394"/>
                </a:lnTo>
                <a:lnTo>
                  <a:pt x="174" y="1394"/>
                </a:lnTo>
                <a:lnTo>
                  <a:pt x="175" y="1395"/>
                </a:lnTo>
                <a:lnTo>
                  <a:pt x="175" y="1396"/>
                </a:lnTo>
                <a:lnTo>
                  <a:pt x="174" y="1397"/>
                </a:lnTo>
                <a:lnTo>
                  <a:pt x="174" y="1400"/>
                </a:lnTo>
                <a:lnTo>
                  <a:pt x="174" y="1401"/>
                </a:lnTo>
                <a:lnTo>
                  <a:pt x="174" y="1402"/>
                </a:lnTo>
                <a:lnTo>
                  <a:pt x="173" y="1403"/>
                </a:lnTo>
                <a:lnTo>
                  <a:pt x="173" y="1404"/>
                </a:lnTo>
                <a:lnTo>
                  <a:pt x="174" y="1405"/>
                </a:lnTo>
                <a:lnTo>
                  <a:pt x="174" y="1406"/>
                </a:lnTo>
                <a:lnTo>
                  <a:pt x="174" y="1408"/>
                </a:lnTo>
                <a:lnTo>
                  <a:pt x="173" y="1410"/>
                </a:lnTo>
                <a:lnTo>
                  <a:pt x="173" y="1411"/>
                </a:lnTo>
                <a:lnTo>
                  <a:pt x="174" y="1412"/>
                </a:lnTo>
                <a:lnTo>
                  <a:pt x="174" y="1413"/>
                </a:lnTo>
                <a:lnTo>
                  <a:pt x="174" y="1414"/>
                </a:lnTo>
                <a:lnTo>
                  <a:pt x="173" y="1416"/>
                </a:lnTo>
                <a:lnTo>
                  <a:pt x="171" y="1417"/>
                </a:lnTo>
                <a:lnTo>
                  <a:pt x="171" y="1419"/>
                </a:lnTo>
                <a:lnTo>
                  <a:pt x="173" y="1420"/>
                </a:lnTo>
                <a:lnTo>
                  <a:pt x="174" y="1421"/>
                </a:lnTo>
                <a:lnTo>
                  <a:pt x="175" y="1421"/>
                </a:lnTo>
                <a:lnTo>
                  <a:pt x="177" y="1424"/>
                </a:lnTo>
                <a:lnTo>
                  <a:pt x="177" y="1425"/>
                </a:lnTo>
                <a:lnTo>
                  <a:pt x="178" y="1426"/>
                </a:lnTo>
                <a:lnTo>
                  <a:pt x="178" y="1427"/>
                </a:lnTo>
                <a:lnTo>
                  <a:pt x="178" y="1428"/>
                </a:lnTo>
                <a:lnTo>
                  <a:pt x="178" y="1430"/>
                </a:lnTo>
                <a:lnTo>
                  <a:pt x="178" y="1432"/>
                </a:lnTo>
                <a:lnTo>
                  <a:pt x="176" y="1433"/>
                </a:lnTo>
                <a:lnTo>
                  <a:pt x="176" y="1434"/>
                </a:lnTo>
                <a:lnTo>
                  <a:pt x="175" y="1435"/>
                </a:lnTo>
                <a:lnTo>
                  <a:pt x="175" y="1436"/>
                </a:lnTo>
                <a:lnTo>
                  <a:pt x="176" y="1437"/>
                </a:lnTo>
                <a:lnTo>
                  <a:pt x="177" y="1440"/>
                </a:lnTo>
                <a:lnTo>
                  <a:pt x="178" y="1441"/>
                </a:lnTo>
                <a:lnTo>
                  <a:pt x="178" y="1442"/>
                </a:lnTo>
                <a:lnTo>
                  <a:pt x="179" y="1443"/>
                </a:lnTo>
                <a:lnTo>
                  <a:pt x="181" y="1444"/>
                </a:lnTo>
                <a:lnTo>
                  <a:pt x="182" y="1445"/>
                </a:lnTo>
                <a:lnTo>
                  <a:pt x="182" y="1446"/>
                </a:lnTo>
                <a:lnTo>
                  <a:pt x="183" y="1448"/>
                </a:lnTo>
                <a:lnTo>
                  <a:pt x="184" y="1449"/>
                </a:lnTo>
                <a:lnTo>
                  <a:pt x="184" y="1450"/>
                </a:lnTo>
                <a:lnTo>
                  <a:pt x="183" y="1452"/>
                </a:lnTo>
                <a:lnTo>
                  <a:pt x="183" y="1454"/>
                </a:lnTo>
                <a:lnTo>
                  <a:pt x="183" y="1456"/>
                </a:lnTo>
                <a:lnTo>
                  <a:pt x="182" y="1458"/>
                </a:lnTo>
                <a:lnTo>
                  <a:pt x="182" y="1460"/>
                </a:lnTo>
                <a:lnTo>
                  <a:pt x="182" y="1461"/>
                </a:lnTo>
                <a:lnTo>
                  <a:pt x="182" y="1462"/>
                </a:lnTo>
                <a:lnTo>
                  <a:pt x="182" y="1465"/>
                </a:lnTo>
                <a:lnTo>
                  <a:pt x="182" y="1467"/>
                </a:lnTo>
                <a:lnTo>
                  <a:pt x="182" y="1468"/>
                </a:lnTo>
                <a:lnTo>
                  <a:pt x="183" y="1470"/>
                </a:lnTo>
                <a:lnTo>
                  <a:pt x="185" y="1474"/>
                </a:lnTo>
                <a:lnTo>
                  <a:pt x="186" y="1476"/>
                </a:lnTo>
                <a:lnTo>
                  <a:pt x="187" y="1478"/>
                </a:lnTo>
                <a:lnTo>
                  <a:pt x="187" y="1480"/>
                </a:lnTo>
                <a:lnTo>
                  <a:pt x="189" y="1482"/>
                </a:lnTo>
                <a:lnTo>
                  <a:pt x="187" y="1486"/>
                </a:lnTo>
                <a:lnTo>
                  <a:pt x="187" y="1489"/>
                </a:lnTo>
                <a:lnTo>
                  <a:pt x="189" y="1490"/>
                </a:lnTo>
                <a:lnTo>
                  <a:pt x="189" y="1492"/>
                </a:lnTo>
                <a:lnTo>
                  <a:pt x="189" y="1493"/>
                </a:lnTo>
                <a:lnTo>
                  <a:pt x="190" y="1494"/>
                </a:lnTo>
                <a:lnTo>
                  <a:pt x="191" y="1496"/>
                </a:lnTo>
                <a:lnTo>
                  <a:pt x="192" y="1497"/>
                </a:lnTo>
                <a:lnTo>
                  <a:pt x="193" y="1498"/>
                </a:lnTo>
                <a:lnTo>
                  <a:pt x="193" y="1499"/>
                </a:lnTo>
                <a:lnTo>
                  <a:pt x="193" y="1500"/>
                </a:lnTo>
                <a:lnTo>
                  <a:pt x="192" y="1502"/>
                </a:lnTo>
                <a:lnTo>
                  <a:pt x="190" y="1504"/>
                </a:lnTo>
                <a:lnTo>
                  <a:pt x="189" y="1504"/>
                </a:lnTo>
                <a:lnTo>
                  <a:pt x="189" y="1506"/>
                </a:lnTo>
                <a:lnTo>
                  <a:pt x="189" y="1508"/>
                </a:lnTo>
                <a:lnTo>
                  <a:pt x="191" y="1509"/>
                </a:lnTo>
                <a:lnTo>
                  <a:pt x="192" y="1509"/>
                </a:lnTo>
                <a:lnTo>
                  <a:pt x="192" y="1510"/>
                </a:lnTo>
                <a:lnTo>
                  <a:pt x="193" y="1512"/>
                </a:lnTo>
                <a:lnTo>
                  <a:pt x="193" y="1513"/>
                </a:lnTo>
                <a:lnTo>
                  <a:pt x="193" y="1514"/>
                </a:lnTo>
                <a:lnTo>
                  <a:pt x="192" y="1514"/>
                </a:lnTo>
                <a:lnTo>
                  <a:pt x="191" y="1514"/>
                </a:lnTo>
                <a:lnTo>
                  <a:pt x="190" y="1514"/>
                </a:lnTo>
                <a:lnTo>
                  <a:pt x="187" y="1514"/>
                </a:lnTo>
                <a:lnTo>
                  <a:pt x="186" y="1514"/>
                </a:lnTo>
                <a:lnTo>
                  <a:pt x="186" y="1515"/>
                </a:lnTo>
                <a:lnTo>
                  <a:pt x="186" y="1516"/>
                </a:lnTo>
                <a:lnTo>
                  <a:pt x="185" y="1518"/>
                </a:lnTo>
                <a:lnTo>
                  <a:pt x="185" y="1521"/>
                </a:lnTo>
                <a:lnTo>
                  <a:pt x="185" y="1522"/>
                </a:lnTo>
                <a:lnTo>
                  <a:pt x="185" y="1526"/>
                </a:lnTo>
                <a:lnTo>
                  <a:pt x="186" y="1529"/>
                </a:lnTo>
                <a:lnTo>
                  <a:pt x="186" y="1531"/>
                </a:lnTo>
                <a:lnTo>
                  <a:pt x="186" y="1533"/>
                </a:lnTo>
                <a:lnTo>
                  <a:pt x="187" y="1537"/>
                </a:lnTo>
                <a:lnTo>
                  <a:pt x="189" y="1538"/>
                </a:lnTo>
                <a:lnTo>
                  <a:pt x="190" y="1540"/>
                </a:lnTo>
                <a:lnTo>
                  <a:pt x="190" y="1544"/>
                </a:lnTo>
                <a:lnTo>
                  <a:pt x="191" y="1545"/>
                </a:lnTo>
                <a:lnTo>
                  <a:pt x="191" y="1546"/>
                </a:lnTo>
                <a:lnTo>
                  <a:pt x="192" y="1548"/>
                </a:lnTo>
                <a:lnTo>
                  <a:pt x="192" y="1552"/>
                </a:lnTo>
                <a:lnTo>
                  <a:pt x="193" y="1553"/>
                </a:lnTo>
                <a:lnTo>
                  <a:pt x="194" y="1555"/>
                </a:lnTo>
                <a:lnTo>
                  <a:pt x="195" y="1556"/>
                </a:lnTo>
                <a:lnTo>
                  <a:pt x="195" y="1557"/>
                </a:lnTo>
                <a:lnTo>
                  <a:pt x="197" y="1562"/>
                </a:lnTo>
                <a:lnTo>
                  <a:pt x="197" y="1563"/>
                </a:lnTo>
                <a:lnTo>
                  <a:pt x="198" y="1566"/>
                </a:lnTo>
                <a:lnTo>
                  <a:pt x="198" y="1568"/>
                </a:lnTo>
                <a:lnTo>
                  <a:pt x="200" y="1571"/>
                </a:lnTo>
                <a:lnTo>
                  <a:pt x="202" y="1573"/>
                </a:lnTo>
                <a:lnTo>
                  <a:pt x="203" y="1574"/>
                </a:lnTo>
                <a:lnTo>
                  <a:pt x="205" y="1577"/>
                </a:lnTo>
                <a:lnTo>
                  <a:pt x="206" y="1584"/>
                </a:lnTo>
                <a:lnTo>
                  <a:pt x="206" y="1586"/>
                </a:lnTo>
                <a:lnTo>
                  <a:pt x="207" y="1587"/>
                </a:lnTo>
                <a:lnTo>
                  <a:pt x="209" y="1594"/>
                </a:lnTo>
                <a:lnTo>
                  <a:pt x="210" y="1596"/>
                </a:lnTo>
                <a:lnTo>
                  <a:pt x="210" y="1598"/>
                </a:lnTo>
                <a:lnTo>
                  <a:pt x="215" y="1608"/>
                </a:lnTo>
                <a:lnTo>
                  <a:pt x="215" y="1611"/>
                </a:lnTo>
                <a:lnTo>
                  <a:pt x="216" y="1617"/>
                </a:lnTo>
                <a:lnTo>
                  <a:pt x="216" y="1619"/>
                </a:lnTo>
                <a:lnTo>
                  <a:pt x="216" y="1620"/>
                </a:lnTo>
                <a:lnTo>
                  <a:pt x="217" y="1621"/>
                </a:lnTo>
                <a:lnTo>
                  <a:pt x="217" y="1622"/>
                </a:lnTo>
                <a:lnTo>
                  <a:pt x="218" y="1625"/>
                </a:lnTo>
                <a:lnTo>
                  <a:pt x="219" y="1626"/>
                </a:lnTo>
                <a:lnTo>
                  <a:pt x="219" y="1627"/>
                </a:lnTo>
                <a:lnTo>
                  <a:pt x="221" y="1629"/>
                </a:lnTo>
                <a:lnTo>
                  <a:pt x="222" y="1632"/>
                </a:lnTo>
                <a:lnTo>
                  <a:pt x="222" y="1633"/>
                </a:lnTo>
                <a:lnTo>
                  <a:pt x="222" y="1635"/>
                </a:lnTo>
                <a:lnTo>
                  <a:pt x="222" y="1636"/>
                </a:lnTo>
                <a:lnTo>
                  <a:pt x="222" y="1637"/>
                </a:lnTo>
                <a:lnTo>
                  <a:pt x="223" y="1640"/>
                </a:lnTo>
                <a:lnTo>
                  <a:pt x="222" y="1643"/>
                </a:lnTo>
                <a:lnTo>
                  <a:pt x="222" y="1645"/>
                </a:lnTo>
                <a:lnTo>
                  <a:pt x="222" y="1648"/>
                </a:lnTo>
                <a:lnTo>
                  <a:pt x="221" y="1649"/>
                </a:lnTo>
                <a:lnTo>
                  <a:pt x="221" y="1650"/>
                </a:lnTo>
                <a:lnTo>
                  <a:pt x="221" y="1651"/>
                </a:lnTo>
                <a:lnTo>
                  <a:pt x="221" y="1652"/>
                </a:lnTo>
                <a:lnTo>
                  <a:pt x="221" y="1654"/>
                </a:lnTo>
                <a:lnTo>
                  <a:pt x="221" y="1656"/>
                </a:lnTo>
                <a:lnTo>
                  <a:pt x="221" y="1657"/>
                </a:lnTo>
                <a:lnTo>
                  <a:pt x="221" y="1658"/>
                </a:lnTo>
                <a:lnTo>
                  <a:pt x="222" y="1660"/>
                </a:lnTo>
                <a:lnTo>
                  <a:pt x="223" y="1661"/>
                </a:lnTo>
                <a:lnTo>
                  <a:pt x="224" y="1661"/>
                </a:lnTo>
                <a:lnTo>
                  <a:pt x="225" y="1662"/>
                </a:lnTo>
                <a:lnTo>
                  <a:pt x="227" y="1664"/>
                </a:lnTo>
                <a:lnTo>
                  <a:pt x="227" y="1665"/>
                </a:lnTo>
                <a:lnTo>
                  <a:pt x="229" y="1667"/>
                </a:lnTo>
                <a:lnTo>
                  <a:pt x="230" y="1668"/>
                </a:lnTo>
                <a:lnTo>
                  <a:pt x="230" y="1669"/>
                </a:lnTo>
                <a:lnTo>
                  <a:pt x="230" y="1672"/>
                </a:lnTo>
                <a:lnTo>
                  <a:pt x="230" y="1673"/>
                </a:lnTo>
                <a:lnTo>
                  <a:pt x="230" y="1674"/>
                </a:lnTo>
                <a:lnTo>
                  <a:pt x="230" y="1675"/>
                </a:lnTo>
                <a:lnTo>
                  <a:pt x="230" y="1676"/>
                </a:lnTo>
                <a:lnTo>
                  <a:pt x="230" y="1678"/>
                </a:lnTo>
                <a:lnTo>
                  <a:pt x="231" y="1680"/>
                </a:lnTo>
                <a:lnTo>
                  <a:pt x="232" y="1681"/>
                </a:lnTo>
                <a:lnTo>
                  <a:pt x="233" y="1681"/>
                </a:lnTo>
                <a:lnTo>
                  <a:pt x="234" y="1682"/>
                </a:lnTo>
                <a:lnTo>
                  <a:pt x="235" y="1683"/>
                </a:lnTo>
                <a:lnTo>
                  <a:pt x="237" y="1683"/>
                </a:lnTo>
                <a:lnTo>
                  <a:pt x="239" y="1684"/>
                </a:lnTo>
                <a:lnTo>
                  <a:pt x="240" y="1684"/>
                </a:lnTo>
                <a:lnTo>
                  <a:pt x="242" y="1685"/>
                </a:lnTo>
                <a:lnTo>
                  <a:pt x="243" y="1685"/>
                </a:lnTo>
                <a:lnTo>
                  <a:pt x="246" y="1686"/>
                </a:lnTo>
                <a:lnTo>
                  <a:pt x="247" y="1686"/>
                </a:lnTo>
                <a:lnTo>
                  <a:pt x="250" y="1690"/>
                </a:lnTo>
                <a:lnTo>
                  <a:pt x="253" y="1691"/>
                </a:lnTo>
                <a:lnTo>
                  <a:pt x="255" y="1692"/>
                </a:lnTo>
                <a:lnTo>
                  <a:pt x="256" y="1692"/>
                </a:lnTo>
                <a:lnTo>
                  <a:pt x="258" y="1693"/>
                </a:lnTo>
                <a:lnTo>
                  <a:pt x="261" y="1694"/>
                </a:lnTo>
                <a:lnTo>
                  <a:pt x="262" y="1696"/>
                </a:lnTo>
                <a:lnTo>
                  <a:pt x="263" y="1697"/>
                </a:lnTo>
                <a:lnTo>
                  <a:pt x="263" y="1698"/>
                </a:lnTo>
                <a:lnTo>
                  <a:pt x="263" y="1699"/>
                </a:lnTo>
                <a:lnTo>
                  <a:pt x="263" y="1700"/>
                </a:lnTo>
                <a:lnTo>
                  <a:pt x="263" y="1701"/>
                </a:lnTo>
                <a:lnTo>
                  <a:pt x="262" y="1701"/>
                </a:lnTo>
                <a:lnTo>
                  <a:pt x="261" y="1704"/>
                </a:lnTo>
                <a:lnTo>
                  <a:pt x="261" y="1705"/>
                </a:lnTo>
                <a:lnTo>
                  <a:pt x="262" y="1706"/>
                </a:lnTo>
                <a:lnTo>
                  <a:pt x="263" y="1706"/>
                </a:lnTo>
                <a:lnTo>
                  <a:pt x="264" y="1707"/>
                </a:lnTo>
                <a:lnTo>
                  <a:pt x="265" y="1708"/>
                </a:lnTo>
                <a:lnTo>
                  <a:pt x="266" y="1709"/>
                </a:lnTo>
                <a:lnTo>
                  <a:pt x="266" y="1710"/>
                </a:lnTo>
                <a:lnTo>
                  <a:pt x="267" y="1712"/>
                </a:lnTo>
                <a:lnTo>
                  <a:pt x="267" y="1713"/>
                </a:lnTo>
                <a:lnTo>
                  <a:pt x="267" y="1714"/>
                </a:lnTo>
                <a:lnTo>
                  <a:pt x="267" y="1715"/>
                </a:lnTo>
                <a:lnTo>
                  <a:pt x="267" y="1716"/>
                </a:lnTo>
                <a:lnTo>
                  <a:pt x="267" y="1718"/>
                </a:lnTo>
                <a:lnTo>
                  <a:pt x="269" y="1720"/>
                </a:lnTo>
                <a:lnTo>
                  <a:pt x="270" y="1721"/>
                </a:lnTo>
                <a:lnTo>
                  <a:pt x="271" y="1722"/>
                </a:lnTo>
                <a:lnTo>
                  <a:pt x="272" y="1723"/>
                </a:lnTo>
                <a:lnTo>
                  <a:pt x="273" y="1724"/>
                </a:lnTo>
                <a:lnTo>
                  <a:pt x="273" y="1725"/>
                </a:lnTo>
                <a:lnTo>
                  <a:pt x="273" y="1728"/>
                </a:lnTo>
                <a:lnTo>
                  <a:pt x="274" y="1729"/>
                </a:lnTo>
                <a:lnTo>
                  <a:pt x="274" y="1730"/>
                </a:lnTo>
                <a:lnTo>
                  <a:pt x="274" y="1731"/>
                </a:lnTo>
                <a:lnTo>
                  <a:pt x="274" y="1732"/>
                </a:lnTo>
                <a:lnTo>
                  <a:pt x="273" y="1733"/>
                </a:lnTo>
                <a:lnTo>
                  <a:pt x="273" y="1734"/>
                </a:lnTo>
                <a:lnTo>
                  <a:pt x="273" y="1736"/>
                </a:lnTo>
                <a:lnTo>
                  <a:pt x="273" y="1737"/>
                </a:lnTo>
                <a:lnTo>
                  <a:pt x="275" y="1738"/>
                </a:lnTo>
                <a:lnTo>
                  <a:pt x="277" y="1739"/>
                </a:lnTo>
                <a:lnTo>
                  <a:pt x="279" y="1740"/>
                </a:lnTo>
                <a:lnTo>
                  <a:pt x="280" y="1741"/>
                </a:lnTo>
                <a:lnTo>
                  <a:pt x="281" y="1742"/>
                </a:lnTo>
                <a:lnTo>
                  <a:pt x="282" y="1744"/>
                </a:lnTo>
                <a:lnTo>
                  <a:pt x="283" y="1745"/>
                </a:lnTo>
                <a:lnTo>
                  <a:pt x="285" y="1746"/>
                </a:lnTo>
                <a:lnTo>
                  <a:pt x="285" y="1747"/>
                </a:lnTo>
                <a:lnTo>
                  <a:pt x="286" y="1747"/>
                </a:lnTo>
                <a:lnTo>
                  <a:pt x="287" y="1747"/>
                </a:lnTo>
                <a:lnTo>
                  <a:pt x="288" y="1747"/>
                </a:lnTo>
                <a:lnTo>
                  <a:pt x="289" y="1747"/>
                </a:lnTo>
                <a:lnTo>
                  <a:pt x="290" y="1746"/>
                </a:lnTo>
                <a:lnTo>
                  <a:pt x="291" y="1746"/>
                </a:lnTo>
                <a:lnTo>
                  <a:pt x="293" y="1745"/>
                </a:lnTo>
                <a:lnTo>
                  <a:pt x="294" y="1744"/>
                </a:lnTo>
                <a:lnTo>
                  <a:pt x="295" y="1744"/>
                </a:lnTo>
                <a:lnTo>
                  <a:pt x="296" y="1744"/>
                </a:lnTo>
                <a:lnTo>
                  <a:pt x="297" y="1744"/>
                </a:lnTo>
                <a:lnTo>
                  <a:pt x="298" y="1742"/>
                </a:lnTo>
                <a:lnTo>
                  <a:pt x="299" y="1742"/>
                </a:lnTo>
                <a:lnTo>
                  <a:pt x="299" y="1744"/>
                </a:lnTo>
                <a:lnTo>
                  <a:pt x="301" y="1744"/>
                </a:lnTo>
                <a:lnTo>
                  <a:pt x="302" y="1744"/>
                </a:lnTo>
                <a:lnTo>
                  <a:pt x="303" y="1744"/>
                </a:lnTo>
                <a:lnTo>
                  <a:pt x="304" y="1744"/>
                </a:lnTo>
                <a:lnTo>
                  <a:pt x="305" y="1742"/>
                </a:lnTo>
                <a:lnTo>
                  <a:pt x="306" y="1741"/>
                </a:lnTo>
                <a:lnTo>
                  <a:pt x="307" y="1741"/>
                </a:lnTo>
                <a:lnTo>
                  <a:pt x="307" y="1740"/>
                </a:lnTo>
                <a:lnTo>
                  <a:pt x="309" y="1740"/>
                </a:lnTo>
                <a:lnTo>
                  <a:pt x="310" y="1739"/>
                </a:lnTo>
                <a:lnTo>
                  <a:pt x="311" y="1738"/>
                </a:lnTo>
                <a:lnTo>
                  <a:pt x="313" y="1738"/>
                </a:lnTo>
                <a:lnTo>
                  <a:pt x="314" y="1738"/>
                </a:lnTo>
                <a:lnTo>
                  <a:pt x="315" y="1737"/>
                </a:lnTo>
                <a:lnTo>
                  <a:pt x="318" y="1737"/>
                </a:lnTo>
                <a:lnTo>
                  <a:pt x="319" y="1736"/>
                </a:lnTo>
                <a:lnTo>
                  <a:pt x="320" y="1734"/>
                </a:lnTo>
                <a:lnTo>
                  <a:pt x="322" y="1734"/>
                </a:lnTo>
                <a:lnTo>
                  <a:pt x="322" y="1733"/>
                </a:lnTo>
                <a:lnTo>
                  <a:pt x="323" y="1731"/>
                </a:lnTo>
                <a:lnTo>
                  <a:pt x="325" y="1730"/>
                </a:lnTo>
                <a:lnTo>
                  <a:pt x="325" y="1729"/>
                </a:lnTo>
                <a:lnTo>
                  <a:pt x="325" y="1728"/>
                </a:lnTo>
                <a:lnTo>
                  <a:pt x="326" y="1728"/>
                </a:lnTo>
                <a:lnTo>
                  <a:pt x="326" y="1726"/>
                </a:lnTo>
                <a:lnTo>
                  <a:pt x="326" y="1725"/>
                </a:lnTo>
                <a:lnTo>
                  <a:pt x="327" y="1724"/>
                </a:lnTo>
                <a:lnTo>
                  <a:pt x="328" y="1724"/>
                </a:lnTo>
                <a:lnTo>
                  <a:pt x="329" y="1724"/>
                </a:lnTo>
                <a:lnTo>
                  <a:pt x="330" y="1724"/>
                </a:lnTo>
                <a:lnTo>
                  <a:pt x="331" y="1724"/>
                </a:lnTo>
                <a:lnTo>
                  <a:pt x="333" y="1725"/>
                </a:lnTo>
                <a:lnTo>
                  <a:pt x="333" y="1726"/>
                </a:lnTo>
                <a:lnTo>
                  <a:pt x="334" y="1728"/>
                </a:lnTo>
                <a:lnTo>
                  <a:pt x="334" y="1729"/>
                </a:lnTo>
                <a:lnTo>
                  <a:pt x="335" y="1729"/>
                </a:lnTo>
                <a:lnTo>
                  <a:pt x="335" y="1730"/>
                </a:lnTo>
                <a:lnTo>
                  <a:pt x="336" y="1731"/>
                </a:lnTo>
                <a:lnTo>
                  <a:pt x="337" y="1731"/>
                </a:lnTo>
                <a:lnTo>
                  <a:pt x="337" y="1732"/>
                </a:lnTo>
                <a:lnTo>
                  <a:pt x="338" y="1732"/>
                </a:lnTo>
                <a:lnTo>
                  <a:pt x="338" y="1733"/>
                </a:lnTo>
                <a:lnTo>
                  <a:pt x="339" y="1734"/>
                </a:lnTo>
                <a:lnTo>
                  <a:pt x="339" y="1736"/>
                </a:lnTo>
                <a:lnTo>
                  <a:pt x="341" y="1736"/>
                </a:lnTo>
                <a:lnTo>
                  <a:pt x="342" y="1737"/>
                </a:lnTo>
                <a:lnTo>
                  <a:pt x="342" y="1738"/>
                </a:lnTo>
                <a:lnTo>
                  <a:pt x="344" y="1739"/>
                </a:lnTo>
                <a:lnTo>
                  <a:pt x="345" y="1739"/>
                </a:lnTo>
                <a:lnTo>
                  <a:pt x="346" y="1739"/>
                </a:lnTo>
                <a:lnTo>
                  <a:pt x="350" y="1739"/>
                </a:lnTo>
                <a:lnTo>
                  <a:pt x="351" y="1741"/>
                </a:lnTo>
                <a:lnTo>
                  <a:pt x="352" y="1742"/>
                </a:lnTo>
                <a:lnTo>
                  <a:pt x="353" y="1744"/>
                </a:lnTo>
                <a:lnTo>
                  <a:pt x="353" y="1745"/>
                </a:lnTo>
                <a:lnTo>
                  <a:pt x="354" y="1746"/>
                </a:lnTo>
                <a:lnTo>
                  <a:pt x="355" y="1748"/>
                </a:lnTo>
                <a:lnTo>
                  <a:pt x="357" y="1748"/>
                </a:lnTo>
                <a:lnTo>
                  <a:pt x="358" y="1749"/>
                </a:lnTo>
                <a:lnTo>
                  <a:pt x="358" y="1750"/>
                </a:lnTo>
                <a:lnTo>
                  <a:pt x="359" y="1752"/>
                </a:lnTo>
                <a:lnTo>
                  <a:pt x="359" y="1753"/>
                </a:lnTo>
                <a:lnTo>
                  <a:pt x="359" y="1755"/>
                </a:lnTo>
                <a:lnTo>
                  <a:pt x="359" y="1756"/>
                </a:lnTo>
                <a:lnTo>
                  <a:pt x="359" y="1758"/>
                </a:lnTo>
                <a:lnTo>
                  <a:pt x="360" y="1758"/>
                </a:lnTo>
                <a:lnTo>
                  <a:pt x="360" y="1760"/>
                </a:lnTo>
                <a:lnTo>
                  <a:pt x="360" y="1762"/>
                </a:lnTo>
                <a:lnTo>
                  <a:pt x="360" y="1764"/>
                </a:lnTo>
                <a:lnTo>
                  <a:pt x="361" y="1764"/>
                </a:lnTo>
                <a:lnTo>
                  <a:pt x="361" y="1765"/>
                </a:lnTo>
                <a:lnTo>
                  <a:pt x="362" y="1766"/>
                </a:lnTo>
                <a:lnTo>
                  <a:pt x="362" y="1768"/>
                </a:lnTo>
                <a:lnTo>
                  <a:pt x="362" y="1769"/>
                </a:lnTo>
                <a:lnTo>
                  <a:pt x="363" y="1769"/>
                </a:lnTo>
                <a:lnTo>
                  <a:pt x="365" y="1770"/>
                </a:lnTo>
                <a:lnTo>
                  <a:pt x="365" y="1772"/>
                </a:lnTo>
                <a:lnTo>
                  <a:pt x="366" y="1772"/>
                </a:lnTo>
                <a:lnTo>
                  <a:pt x="367" y="1772"/>
                </a:lnTo>
                <a:lnTo>
                  <a:pt x="368" y="1773"/>
                </a:lnTo>
                <a:lnTo>
                  <a:pt x="370" y="1773"/>
                </a:lnTo>
                <a:lnTo>
                  <a:pt x="373" y="1773"/>
                </a:lnTo>
                <a:lnTo>
                  <a:pt x="374" y="1773"/>
                </a:lnTo>
                <a:lnTo>
                  <a:pt x="375" y="1773"/>
                </a:lnTo>
                <a:lnTo>
                  <a:pt x="376" y="1773"/>
                </a:lnTo>
                <a:lnTo>
                  <a:pt x="377" y="1773"/>
                </a:lnTo>
                <a:lnTo>
                  <a:pt x="379" y="1773"/>
                </a:lnTo>
                <a:lnTo>
                  <a:pt x="382" y="1772"/>
                </a:lnTo>
                <a:lnTo>
                  <a:pt x="383" y="1771"/>
                </a:lnTo>
                <a:lnTo>
                  <a:pt x="384" y="1771"/>
                </a:lnTo>
                <a:lnTo>
                  <a:pt x="385" y="1770"/>
                </a:lnTo>
                <a:lnTo>
                  <a:pt x="386" y="1770"/>
                </a:lnTo>
                <a:lnTo>
                  <a:pt x="389" y="1769"/>
                </a:lnTo>
                <a:lnTo>
                  <a:pt x="392" y="1768"/>
                </a:lnTo>
                <a:lnTo>
                  <a:pt x="393" y="1768"/>
                </a:lnTo>
                <a:lnTo>
                  <a:pt x="394" y="1766"/>
                </a:lnTo>
                <a:lnTo>
                  <a:pt x="395" y="1764"/>
                </a:lnTo>
                <a:lnTo>
                  <a:pt x="397" y="1764"/>
                </a:lnTo>
                <a:lnTo>
                  <a:pt x="397" y="1762"/>
                </a:lnTo>
                <a:lnTo>
                  <a:pt x="397" y="1761"/>
                </a:lnTo>
                <a:lnTo>
                  <a:pt x="399" y="1758"/>
                </a:lnTo>
                <a:lnTo>
                  <a:pt x="399" y="1757"/>
                </a:lnTo>
                <a:lnTo>
                  <a:pt x="399" y="1756"/>
                </a:lnTo>
                <a:lnTo>
                  <a:pt x="400" y="1755"/>
                </a:lnTo>
                <a:lnTo>
                  <a:pt x="400" y="1754"/>
                </a:lnTo>
                <a:lnTo>
                  <a:pt x="401" y="1752"/>
                </a:lnTo>
                <a:lnTo>
                  <a:pt x="402" y="1750"/>
                </a:lnTo>
                <a:lnTo>
                  <a:pt x="403" y="1748"/>
                </a:lnTo>
                <a:lnTo>
                  <a:pt x="405" y="1747"/>
                </a:lnTo>
                <a:lnTo>
                  <a:pt x="406" y="1746"/>
                </a:lnTo>
                <a:lnTo>
                  <a:pt x="408" y="1744"/>
                </a:lnTo>
                <a:lnTo>
                  <a:pt x="408" y="1742"/>
                </a:lnTo>
                <a:lnTo>
                  <a:pt x="410" y="1741"/>
                </a:lnTo>
                <a:lnTo>
                  <a:pt x="411" y="1740"/>
                </a:lnTo>
                <a:lnTo>
                  <a:pt x="413" y="1739"/>
                </a:lnTo>
                <a:lnTo>
                  <a:pt x="414" y="1739"/>
                </a:lnTo>
                <a:lnTo>
                  <a:pt x="415" y="1738"/>
                </a:lnTo>
                <a:lnTo>
                  <a:pt x="417" y="1737"/>
                </a:lnTo>
                <a:lnTo>
                  <a:pt x="418" y="1737"/>
                </a:lnTo>
                <a:lnTo>
                  <a:pt x="419" y="1737"/>
                </a:lnTo>
                <a:lnTo>
                  <a:pt x="419" y="1736"/>
                </a:lnTo>
                <a:lnTo>
                  <a:pt x="421" y="1736"/>
                </a:lnTo>
                <a:lnTo>
                  <a:pt x="422" y="1734"/>
                </a:lnTo>
                <a:lnTo>
                  <a:pt x="424" y="1732"/>
                </a:lnTo>
                <a:lnTo>
                  <a:pt x="424" y="1731"/>
                </a:lnTo>
                <a:lnTo>
                  <a:pt x="425" y="1730"/>
                </a:lnTo>
                <a:lnTo>
                  <a:pt x="425" y="1729"/>
                </a:lnTo>
                <a:lnTo>
                  <a:pt x="425" y="1728"/>
                </a:lnTo>
                <a:lnTo>
                  <a:pt x="426" y="1726"/>
                </a:lnTo>
                <a:lnTo>
                  <a:pt x="427" y="1726"/>
                </a:lnTo>
                <a:lnTo>
                  <a:pt x="429" y="1726"/>
                </a:lnTo>
                <a:lnTo>
                  <a:pt x="429" y="1728"/>
                </a:lnTo>
                <a:lnTo>
                  <a:pt x="430" y="1729"/>
                </a:lnTo>
                <a:lnTo>
                  <a:pt x="429" y="1730"/>
                </a:lnTo>
                <a:lnTo>
                  <a:pt x="430" y="1732"/>
                </a:lnTo>
                <a:lnTo>
                  <a:pt x="430" y="1733"/>
                </a:lnTo>
                <a:lnTo>
                  <a:pt x="430" y="1734"/>
                </a:lnTo>
                <a:lnTo>
                  <a:pt x="430" y="1736"/>
                </a:lnTo>
                <a:lnTo>
                  <a:pt x="431" y="1737"/>
                </a:lnTo>
                <a:lnTo>
                  <a:pt x="432" y="1738"/>
                </a:lnTo>
                <a:lnTo>
                  <a:pt x="433" y="1739"/>
                </a:lnTo>
                <a:lnTo>
                  <a:pt x="434" y="1739"/>
                </a:lnTo>
                <a:lnTo>
                  <a:pt x="435" y="1740"/>
                </a:lnTo>
                <a:lnTo>
                  <a:pt x="437" y="1740"/>
                </a:lnTo>
                <a:lnTo>
                  <a:pt x="438" y="1740"/>
                </a:lnTo>
                <a:lnTo>
                  <a:pt x="441" y="1739"/>
                </a:lnTo>
                <a:lnTo>
                  <a:pt x="443" y="1739"/>
                </a:lnTo>
                <a:lnTo>
                  <a:pt x="445" y="1738"/>
                </a:lnTo>
                <a:lnTo>
                  <a:pt x="446" y="1738"/>
                </a:lnTo>
                <a:lnTo>
                  <a:pt x="448" y="1737"/>
                </a:lnTo>
                <a:lnTo>
                  <a:pt x="455" y="1732"/>
                </a:lnTo>
                <a:lnTo>
                  <a:pt x="456" y="1731"/>
                </a:lnTo>
                <a:lnTo>
                  <a:pt x="458" y="1730"/>
                </a:lnTo>
                <a:lnTo>
                  <a:pt x="459" y="1729"/>
                </a:lnTo>
                <a:lnTo>
                  <a:pt x="462" y="1729"/>
                </a:lnTo>
                <a:lnTo>
                  <a:pt x="463" y="1728"/>
                </a:lnTo>
                <a:lnTo>
                  <a:pt x="464" y="1726"/>
                </a:lnTo>
                <a:lnTo>
                  <a:pt x="470" y="1721"/>
                </a:lnTo>
                <a:lnTo>
                  <a:pt x="471" y="1720"/>
                </a:lnTo>
                <a:lnTo>
                  <a:pt x="473" y="1717"/>
                </a:lnTo>
                <a:lnTo>
                  <a:pt x="474" y="1716"/>
                </a:lnTo>
                <a:lnTo>
                  <a:pt x="475" y="1715"/>
                </a:lnTo>
                <a:lnTo>
                  <a:pt x="477" y="1714"/>
                </a:lnTo>
                <a:lnTo>
                  <a:pt x="477" y="1713"/>
                </a:lnTo>
                <a:lnTo>
                  <a:pt x="477" y="1712"/>
                </a:lnTo>
                <a:lnTo>
                  <a:pt x="475" y="1710"/>
                </a:lnTo>
                <a:lnTo>
                  <a:pt x="474" y="1710"/>
                </a:lnTo>
                <a:lnTo>
                  <a:pt x="473" y="1710"/>
                </a:lnTo>
                <a:lnTo>
                  <a:pt x="471" y="1710"/>
                </a:lnTo>
                <a:lnTo>
                  <a:pt x="471" y="1709"/>
                </a:lnTo>
                <a:lnTo>
                  <a:pt x="470" y="1709"/>
                </a:lnTo>
                <a:lnTo>
                  <a:pt x="469" y="1709"/>
                </a:lnTo>
                <a:lnTo>
                  <a:pt x="467" y="1710"/>
                </a:lnTo>
                <a:lnTo>
                  <a:pt x="465" y="1710"/>
                </a:lnTo>
                <a:lnTo>
                  <a:pt x="464" y="1710"/>
                </a:lnTo>
                <a:lnTo>
                  <a:pt x="462" y="1710"/>
                </a:lnTo>
                <a:lnTo>
                  <a:pt x="461" y="1710"/>
                </a:lnTo>
                <a:lnTo>
                  <a:pt x="458" y="1709"/>
                </a:lnTo>
                <a:lnTo>
                  <a:pt x="459" y="1707"/>
                </a:lnTo>
                <a:lnTo>
                  <a:pt x="461" y="1706"/>
                </a:lnTo>
                <a:lnTo>
                  <a:pt x="463" y="1705"/>
                </a:lnTo>
                <a:lnTo>
                  <a:pt x="463" y="1704"/>
                </a:lnTo>
                <a:lnTo>
                  <a:pt x="464" y="1704"/>
                </a:lnTo>
                <a:lnTo>
                  <a:pt x="466" y="1701"/>
                </a:lnTo>
                <a:lnTo>
                  <a:pt x="467" y="1699"/>
                </a:lnTo>
                <a:lnTo>
                  <a:pt x="470" y="1697"/>
                </a:lnTo>
                <a:lnTo>
                  <a:pt x="471" y="1697"/>
                </a:lnTo>
                <a:lnTo>
                  <a:pt x="472" y="1696"/>
                </a:lnTo>
                <a:lnTo>
                  <a:pt x="474" y="1694"/>
                </a:lnTo>
                <a:lnTo>
                  <a:pt x="477" y="1693"/>
                </a:lnTo>
                <a:lnTo>
                  <a:pt x="477" y="1692"/>
                </a:lnTo>
                <a:lnTo>
                  <a:pt x="481" y="1688"/>
                </a:lnTo>
                <a:lnTo>
                  <a:pt x="482" y="1686"/>
                </a:lnTo>
                <a:lnTo>
                  <a:pt x="483" y="1685"/>
                </a:lnTo>
                <a:lnTo>
                  <a:pt x="483" y="1684"/>
                </a:lnTo>
                <a:lnTo>
                  <a:pt x="485" y="1683"/>
                </a:lnTo>
                <a:lnTo>
                  <a:pt x="487" y="1680"/>
                </a:lnTo>
                <a:lnTo>
                  <a:pt x="487" y="1678"/>
                </a:lnTo>
                <a:lnTo>
                  <a:pt x="487" y="1677"/>
                </a:lnTo>
                <a:lnTo>
                  <a:pt x="488" y="1675"/>
                </a:lnTo>
                <a:lnTo>
                  <a:pt x="489" y="1675"/>
                </a:lnTo>
                <a:lnTo>
                  <a:pt x="489" y="1674"/>
                </a:lnTo>
                <a:lnTo>
                  <a:pt x="490" y="1672"/>
                </a:lnTo>
                <a:lnTo>
                  <a:pt x="491" y="1670"/>
                </a:lnTo>
                <a:lnTo>
                  <a:pt x="491" y="1668"/>
                </a:lnTo>
                <a:lnTo>
                  <a:pt x="493" y="1666"/>
                </a:lnTo>
                <a:lnTo>
                  <a:pt x="494" y="1665"/>
                </a:lnTo>
                <a:lnTo>
                  <a:pt x="495" y="1660"/>
                </a:lnTo>
                <a:lnTo>
                  <a:pt x="496" y="1660"/>
                </a:lnTo>
                <a:lnTo>
                  <a:pt x="496" y="1659"/>
                </a:lnTo>
                <a:lnTo>
                  <a:pt x="496" y="1658"/>
                </a:lnTo>
                <a:lnTo>
                  <a:pt x="496" y="1657"/>
                </a:lnTo>
                <a:lnTo>
                  <a:pt x="496" y="1654"/>
                </a:lnTo>
                <a:lnTo>
                  <a:pt x="496" y="1653"/>
                </a:lnTo>
                <a:lnTo>
                  <a:pt x="496" y="1652"/>
                </a:lnTo>
                <a:lnTo>
                  <a:pt x="495" y="1651"/>
                </a:lnTo>
                <a:lnTo>
                  <a:pt x="493" y="1652"/>
                </a:lnTo>
                <a:lnTo>
                  <a:pt x="491" y="1652"/>
                </a:lnTo>
                <a:lnTo>
                  <a:pt x="490" y="1654"/>
                </a:lnTo>
                <a:lnTo>
                  <a:pt x="489" y="1654"/>
                </a:lnTo>
                <a:lnTo>
                  <a:pt x="487" y="1656"/>
                </a:lnTo>
                <a:lnTo>
                  <a:pt x="486" y="1656"/>
                </a:lnTo>
                <a:lnTo>
                  <a:pt x="483" y="1656"/>
                </a:lnTo>
                <a:lnTo>
                  <a:pt x="482" y="1656"/>
                </a:lnTo>
                <a:lnTo>
                  <a:pt x="481" y="1657"/>
                </a:lnTo>
                <a:lnTo>
                  <a:pt x="479" y="1658"/>
                </a:lnTo>
                <a:lnTo>
                  <a:pt x="478" y="1658"/>
                </a:lnTo>
                <a:lnTo>
                  <a:pt x="477" y="1658"/>
                </a:lnTo>
                <a:lnTo>
                  <a:pt x="475" y="1659"/>
                </a:lnTo>
                <a:lnTo>
                  <a:pt x="474" y="1659"/>
                </a:lnTo>
                <a:lnTo>
                  <a:pt x="472" y="1658"/>
                </a:lnTo>
                <a:lnTo>
                  <a:pt x="471" y="1657"/>
                </a:lnTo>
                <a:lnTo>
                  <a:pt x="470" y="1656"/>
                </a:lnTo>
                <a:lnTo>
                  <a:pt x="470" y="1654"/>
                </a:lnTo>
                <a:lnTo>
                  <a:pt x="471" y="1653"/>
                </a:lnTo>
                <a:lnTo>
                  <a:pt x="472" y="1651"/>
                </a:lnTo>
                <a:lnTo>
                  <a:pt x="474" y="1649"/>
                </a:lnTo>
                <a:lnTo>
                  <a:pt x="475" y="1646"/>
                </a:lnTo>
                <a:lnTo>
                  <a:pt x="477" y="1645"/>
                </a:lnTo>
                <a:lnTo>
                  <a:pt x="478" y="1643"/>
                </a:lnTo>
                <a:lnTo>
                  <a:pt x="480" y="1640"/>
                </a:lnTo>
                <a:lnTo>
                  <a:pt x="481" y="1640"/>
                </a:lnTo>
                <a:lnTo>
                  <a:pt x="482" y="1638"/>
                </a:lnTo>
                <a:lnTo>
                  <a:pt x="485" y="1638"/>
                </a:lnTo>
                <a:lnTo>
                  <a:pt x="487" y="1638"/>
                </a:lnTo>
                <a:lnTo>
                  <a:pt x="490" y="1638"/>
                </a:lnTo>
                <a:lnTo>
                  <a:pt x="491" y="1638"/>
                </a:lnTo>
                <a:lnTo>
                  <a:pt x="493" y="1638"/>
                </a:lnTo>
                <a:lnTo>
                  <a:pt x="495" y="1640"/>
                </a:lnTo>
                <a:lnTo>
                  <a:pt x="496" y="1640"/>
                </a:lnTo>
                <a:lnTo>
                  <a:pt x="498" y="1640"/>
                </a:lnTo>
                <a:lnTo>
                  <a:pt x="499" y="1640"/>
                </a:lnTo>
                <a:lnTo>
                  <a:pt x="502" y="1640"/>
                </a:lnTo>
                <a:lnTo>
                  <a:pt x="502" y="1638"/>
                </a:lnTo>
                <a:lnTo>
                  <a:pt x="503" y="1637"/>
                </a:lnTo>
                <a:lnTo>
                  <a:pt x="503" y="1636"/>
                </a:lnTo>
                <a:lnTo>
                  <a:pt x="503" y="1634"/>
                </a:lnTo>
                <a:lnTo>
                  <a:pt x="502" y="1632"/>
                </a:lnTo>
                <a:lnTo>
                  <a:pt x="503" y="1630"/>
                </a:lnTo>
                <a:lnTo>
                  <a:pt x="503" y="1629"/>
                </a:lnTo>
                <a:lnTo>
                  <a:pt x="503" y="1626"/>
                </a:lnTo>
                <a:lnTo>
                  <a:pt x="503" y="1624"/>
                </a:lnTo>
                <a:lnTo>
                  <a:pt x="502" y="1620"/>
                </a:lnTo>
                <a:lnTo>
                  <a:pt x="502" y="1619"/>
                </a:lnTo>
                <a:lnTo>
                  <a:pt x="502" y="1618"/>
                </a:lnTo>
                <a:lnTo>
                  <a:pt x="502" y="1617"/>
                </a:lnTo>
                <a:lnTo>
                  <a:pt x="501" y="1614"/>
                </a:lnTo>
                <a:lnTo>
                  <a:pt x="502" y="1612"/>
                </a:lnTo>
                <a:lnTo>
                  <a:pt x="501" y="1610"/>
                </a:lnTo>
                <a:lnTo>
                  <a:pt x="501" y="1609"/>
                </a:lnTo>
                <a:lnTo>
                  <a:pt x="501" y="1608"/>
                </a:lnTo>
                <a:lnTo>
                  <a:pt x="499" y="1605"/>
                </a:lnTo>
                <a:lnTo>
                  <a:pt x="498" y="1604"/>
                </a:lnTo>
                <a:lnTo>
                  <a:pt x="496" y="1602"/>
                </a:lnTo>
                <a:lnTo>
                  <a:pt x="495" y="1601"/>
                </a:lnTo>
                <a:lnTo>
                  <a:pt x="495" y="1600"/>
                </a:lnTo>
                <a:lnTo>
                  <a:pt x="493" y="1597"/>
                </a:lnTo>
                <a:lnTo>
                  <a:pt x="493" y="1596"/>
                </a:lnTo>
                <a:lnTo>
                  <a:pt x="490" y="1595"/>
                </a:lnTo>
                <a:lnTo>
                  <a:pt x="489" y="1594"/>
                </a:lnTo>
                <a:lnTo>
                  <a:pt x="487" y="1594"/>
                </a:lnTo>
                <a:lnTo>
                  <a:pt x="486" y="1594"/>
                </a:lnTo>
                <a:lnTo>
                  <a:pt x="483" y="1594"/>
                </a:lnTo>
                <a:lnTo>
                  <a:pt x="482" y="1594"/>
                </a:lnTo>
                <a:lnTo>
                  <a:pt x="481" y="1594"/>
                </a:lnTo>
                <a:lnTo>
                  <a:pt x="480" y="1594"/>
                </a:lnTo>
                <a:lnTo>
                  <a:pt x="479" y="1593"/>
                </a:lnTo>
                <a:lnTo>
                  <a:pt x="478" y="1593"/>
                </a:lnTo>
                <a:lnTo>
                  <a:pt x="478" y="1592"/>
                </a:lnTo>
                <a:lnTo>
                  <a:pt x="477" y="1590"/>
                </a:lnTo>
                <a:lnTo>
                  <a:pt x="477" y="1589"/>
                </a:lnTo>
                <a:lnTo>
                  <a:pt x="474" y="1588"/>
                </a:lnTo>
                <a:lnTo>
                  <a:pt x="472" y="1587"/>
                </a:lnTo>
                <a:lnTo>
                  <a:pt x="470" y="1587"/>
                </a:lnTo>
                <a:lnTo>
                  <a:pt x="469" y="1587"/>
                </a:lnTo>
                <a:lnTo>
                  <a:pt x="469" y="1588"/>
                </a:lnTo>
                <a:lnTo>
                  <a:pt x="467" y="1588"/>
                </a:lnTo>
                <a:lnTo>
                  <a:pt x="466" y="1589"/>
                </a:lnTo>
                <a:lnTo>
                  <a:pt x="465" y="1590"/>
                </a:lnTo>
                <a:lnTo>
                  <a:pt x="464" y="1592"/>
                </a:lnTo>
                <a:lnTo>
                  <a:pt x="462" y="1592"/>
                </a:lnTo>
                <a:lnTo>
                  <a:pt x="459" y="1592"/>
                </a:lnTo>
                <a:lnTo>
                  <a:pt x="456" y="1592"/>
                </a:lnTo>
                <a:lnTo>
                  <a:pt x="455" y="1590"/>
                </a:lnTo>
                <a:lnTo>
                  <a:pt x="454" y="1589"/>
                </a:lnTo>
                <a:lnTo>
                  <a:pt x="453" y="1587"/>
                </a:lnTo>
                <a:lnTo>
                  <a:pt x="451" y="1586"/>
                </a:lnTo>
                <a:lnTo>
                  <a:pt x="450" y="1584"/>
                </a:lnTo>
                <a:lnTo>
                  <a:pt x="450" y="1581"/>
                </a:lnTo>
                <a:lnTo>
                  <a:pt x="451" y="1580"/>
                </a:lnTo>
                <a:lnTo>
                  <a:pt x="453" y="1578"/>
                </a:lnTo>
                <a:lnTo>
                  <a:pt x="454" y="1578"/>
                </a:lnTo>
                <a:lnTo>
                  <a:pt x="455" y="1577"/>
                </a:lnTo>
                <a:lnTo>
                  <a:pt x="456" y="1576"/>
                </a:lnTo>
                <a:lnTo>
                  <a:pt x="457" y="1573"/>
                </a:lnTo>
                <a:lnTo>
                  <a:pt x="456" y="1572"/>
                </a:lnTo>
                <a:lnTo>
                  <a:pt x="455" y="1570"/>
                </a:lnTo>
                <a:lnTo>
                  <a:pt x="455" y="1569"/>
                </a:lnTo>
                <a:lnTo>
                  <a:pt x="454" y="1568"/>
                </a:lnTo>
                <a:lnTo>
                  <a:pt x="453" y="1566"/>
                </a:lnTo>
                <a:lnTo>
                  <a:pt x="454" y="1565"/>
                </a:lnTo>
                <a:lnTo>
                  <a:pt x="454" y="1564"/>
                </a:lnTo>
                <a:lnTo>
                  <a:pt x="454" y="1562"/>
                </a:lnTo>
                <a:lnTo>
                  <a:pt x="455" y="1561"/>
                </a:lnTo>
                <a:lnTo>
                  <a:pt x="457" y="1561"/>
                </a:lnTo>
                <a:lnTo>
                  <a:pt x="458" y="1561"/>
                </a:lnTo>
                <a:lnTo>
                  <a:pt x="459" y="1562"/>
                </a:lnTo>
                <a:lnTo>
                  <a:pt x="461" y="1563"/>
                </a:lnTo>
                <a:lnTo>
                  <a:pt x="462" y="1564"/>
                </a:lnTo>
                <a:lnTo>
                  <a:pt x="463" y="1564"/>
                </a:lnTo>
                <a:lnTo>
                  <a:pt x="464" y="1564"/>
                </a:lnTo>
                <a:lnTo>
                  <a:pt x="465" y="1564"/>
                </a:lnTo>
                <a:lnTo>
                  <a:pt x="466" y="1564"/>
                </a:lnTo>
                <a:lnTo>
                  <a:pt x="467" y="1563"/>
                </a:lnTo>
                <a:lnTo>
                  <a:pt x="469" y="1562"/>
                </a:lnTo>
                <a:lnTo>
                  <a:pt x="469" y="1561"/>
                </a:lnTo>
                <a:lnTo>
                  <a:pt x="469" y="1558"/>
                </a:lnTo>
                <a:lnTo>
                  <a:pt x="467" y="1557"/>
                </a:lnTo>
                <a:lnTo>
                  <a:pt x="466" y="1556"/>
                </a:lnTo>
                <a:lnTo>
                  <a:pt x="466" y="1555"/>
                </a:lnTo>
                <a:lnTo>
                  <a:pt x="465" y="1554"/>
                </a:lnTo>
                <a:lnTo>
                  <a:pt x="464" y="1553"/>
                </a:lnTo>
                <a:lnTo>
                  <a:pt x="463" y="1552"/>
                </a:lnTo>
                <a:lnTo>
                  <a:pt x="461" y="1549"/>
                </a:lnTo>
                <a:lnTo>
                  <a:pt x="461" y="1548"/>
                </a:lnTo>
                <a:lnTo>
                  <a:pt x="458" y="1545"/>
                </a:lnTo>
                <a:lnTo>
                  <a:pt x="457" y="1544"/>
                </a:lnTo>
                <a:lnTo>
                  <a:pt x="456" y="1542"/>
                </a:lnTo>
                <a:lnTo>
                  <a:pt x="453" y="1542"/>
                </a:lnTo>
                <a:lnTo>
                  <a:pt x="451" y="1542"/>
                </a:lnTo>
                <a:lnTo>
                  <a:pt x="450" y="1541"/>
                </a:lnTo>
                <a:lnTo>
                  <a:pt x="448" y="1540"/>
                </a:lnTo>
                <a:lnTo>
                  <a:pt x="448" y="1538"/>
                </a:lnTo>
                <a:lnTo>
                  <a:pt x="448" y="1537"/>
                </a:lnTo>
                <a:lnTo>
                  <a:pt x="449" y="1534"/>
                </a:lnTo>
                <a:lnTo>
                  <a:pt x="449" y="1533"/>
                </a:lnTo>
                <a:lnTo>
                  <a:pt x="450" y="1532"/>
                </a:lnTo>
                <a:lnTo>
                  <a:pt x="450" y="1531"/>
                </a:lnTo>
                <a:lnTo>
                  <a:pt x="450" y="1530"/>
                </a:lnTo>
                <a:lnTo>
                  <a:pt x="449" y="1530"/>
                </a:lnTo>
                <a:lnTo>
                  <a:pt x="448" y="1529"/>
                </a:lnTo>
                <a:lnTo>
                  <a:pt x="448" y="1528"/>
                </a:lnTo>
                <a:lnTo>
                  <a:pt x="447" y="1528"/>
                </a:lnTo>
                <a:lnTo>
                  <a:pt x="445" y="1528"/>
                </a:lnTo>
                <a:lnTo>
                  <a:pt x="443" y="1528"/>
                </a:lnTo>
                <a:lnTo>
                  <a:pt x="442" y="1529"/>
                </a:lnTo>
                <a:lnTo>
                  <a:pt x="441" y="1529"/>
                </a:lnTo>
                <a:lnTo>
                  <a:pt x="440" y="1529"/>
                </a:lnTo>
                <a:lnTo>
                  <a:pt x="439" y="1529"/>
                </a:lnTo>
                <a:lnTo>
                  <a:pt x="437" y="1528"/>
                </a:lnTo>
                <a:lnTo>
                  <a:pt x="437" y="1526"/>
                </a:lnTo>
                <a:lnTo>
                  <a:pt x="438" y="1525"/>
                </a:lnTo>
                <a:lnTo>
                  <a:pt x="438" y="1524"/>
                </a:lnTo>
                <a:lnTo>
                  <a:pt x="438" y="1523"/>
                </a:lnTo>
                <a:lnTo>
                  <a:pt x="439" y="1522"/>
                </a:lnTo>
                <a:lnTo>
                  <a:pt x="440" y="1522"/>
                </a:lnTo>
                <a:lnTo>
                  <a:pt x="441" y="1521"/>
                </a:lnTo>
                <a:lnTo>
                  <a:pt x="442" y="1521"/>
                </a:lnTo>
                <a:lnTo>
                  <a:pt x="443" y="1518"/>
                </a:lnTo>
                <a:lnTo>
                  <a:pt x="445" y="1517"/>
                </a:lnTo>
                <a:lnTo>
                  <a:pt x="446" y="1517"/>
                </a:lnTo>
                <a:lnTo>
                  <a:pt x="447" y="1518"/>
                </a:lnTo>
                <a:lnTo>
                  <a:pt x="448" y="1520"/>
                </a:lnTo>
                <a:lnTo>
                  <a:pt x="449" y="1520"/>
                </a:lnTo>
                <a:lnTo>
                  <a:pt x="450" y="1521"/>
                </a:lnTo>
                <a:lnTo>
                  <a:pt x="451" y="1522"/>
                </a:lnTo>
                <a:lnTo>
                  <a:pt x="453" y="1523"/>
                </a:lnTo>
                <a:lnTo>
                  <a:pt x="454" y="1523"/>
                </a:lnTo>
                <a:lnTo>
                  <a:pt x="455" y="1523"/>
                </a:lnTo>
                <a:lnTo>
                  <a:pt x="456" y="1522"/>
                </a:lnTo>
                <a:lnTo>
                  <a:pt x="457" y="1522"/>
                </a:lnTo>
                <a:lnTo>
                  <a:pt x="458" y="1521"/>
                </a:lnTo>
                <a:lnTo>
                  <a:pt x="458" y="1520"/>
                </a:lnTo>
                <a:lnTo>
                  <a:pt x="458" y="1518"/>
                </a:lnTo>
                <a:lnTo>
                  <a:pt x="457" y="1517"/>
                </a:lnTo>
                <a:lnTo>
                  <a:pt x="456" y="1516"/>
                </a:lnTo>
                <a:lnTo>
                  <a:pt x="457" y="1516"/>
                </a:lnTo>
                <a:lnTo>
                  <a:pt x="457" y="1514"/>
                </a:lnTo>
                <a:lnTo>
                  <a:pt x="458" y="1513"/>
                </a:lnTo>
                <a:lnTo>
                  <a:pt x="461" y="1513"/>
                </a:lnTo>
                <a:lnTo>
                  <a:pt x="462" y="1514"/>
                </a:lnTo>
                <a:lnTo>
                  <a:pt x="463" y="1514"/>
                </a:lnTo>
                <a:lnTo>
                  <a:pt x="464" y="1515"/>
                </a:lnTo>
                <a:lnTo>
                  <a:pt x="465" y="1515"/>
                </a:lnTo>
                <a:lnTo>
                  <a:pt x="465" y="1516"/>
                </a:lnTo>
                <a:lnTo>
                  <a:pt x="466" y="1517"/>
                </a:lnTo>
                <a:lnTo>
                  <a:pt x="467" y="1518"/>
                </a:lnTo>
                <a:lnTo>
                  <a:pt x="469" y="1520"/>
                </a:lnTo>
                <a:lnTo>
                  <a:pt x="470" y="1520"/>
                </a:lnTo>
                <a:lnTo>
                  <a:pt x="471" y="1518"/>
                </a:lnTo>
                <a:lnTo>
                  <a:pt x="472" y="1516"/>
                </a:lnTo>
                <a:lnTo>
                  <a:pt x="473" y="1515"/>
                </a:lnTo>
                <a:lnTo>
                  <a:pt x="473" y="1513"/>
                </a:lnTo>
                <a:lnTo>
                  <a:pt x="474" y="1512"/>
                </a:lnTo>
                <a:lnTo>
                  <a:pt x="475" y="1512"/>
                </a:lnTo>
                <a:lnTo>
                  <a:pt x="477" y="1510"/>
                </a:lnTo>
                <a:lnTo>
                  <a:pt x="478" y="1508"/>
                </a:lnTo>
                <a:lnTo>
                  <a:pt x="479" y="1507"/>
                </a:lnTo>
                <a:lnTo>
                  <a:pt x="480" y="1506"/>
                </a:lnTo>
                <a:lnTo>
                  <a:pt x="482" y="1505"/>
                </a:lnTo>
                <a:lnTo>
                  <a:pt x="483" y="1505"/>
                </a:lnTo>
                <a:lnTo>
                  <a:pt x="485" y="1504"/>
                </a:lnTo>
                <a:lnTo>
                  <a:pt x="487" y="1502"/>
                </a:lnTo>
                <a:lnTo>
                  <a:pt x="488" y="1501"/>
                </a:lnTo>
                <a:lnTo>
                  <a:pt x="489" y="1501"/>
                </a:lnTo>
                <a:lnTo>
                  <a:pt x="490" y="1498"/>
                </a:lnTo>
                <a:lnTo>
                  <a:pt x="490" y="1497"/>
                </a:lnTo>
                <a:lnTo>
                  <a:pt x="489" y="1496"/>
                </a:lnTo>
                <a:lnTo>
                  <a:pt x="489" y="1494"/>
                </a:lnTo>
                <a:lnTo>
                  <a:pt x="489" y="1493"/>
                </a:lnTo>
                <a:lnTo>
                  <a:pt x="490" y="1491"/>
                </a:lnTo>
                <a:lnTo>
                  <a:pt x="490" y="1489"/>
                </a:lnTo>
                <a:lnTo>
                  <a:pt x="490" y="1488"/>
                </a:lnTo>
                <a:lnTo>
                  <a:pt x="491" y="1486"/>
                </a:lnTo>
                <a:lnTo>
                  <a:pt x="491" y="1485"/>
                </a:lnTo>
                <a:lnTo>
                  <a:pt x="493" y="1484"/>
                </a:lnTo>
                <a:lnTo>
                  <a:pt x="493" y="1483"/>
                </a:lnTo>
                <a:lnTo>
                  <a:pt x="494" y="1482"/>
                </a:lnTo>
                <a:lnTo>
                  <a:pt x="495" y="1482"/>
                </a:lnTo>
                <a:lnTo>
                  <a:pt x="496" y="1483"/>
                </a:lnTo>
                <a:lnTo>
                  <a:pt x="497" y="1483"/>
                </a:lnTo>
                <a:lnTo>
                  <a:pt x="497" y="1484"/>
                </a:lnTo>
                <a:lnTo>
                  <a:pt x="497" y="1485"/>
                </a:lnTo>
                <a:lnTo>
                  <a:pt x="498" y="1486"/>
                </a:lnTo>
                <a:lnTo>
                  <a:pt x="498" y="1488"/>
                </a:lnTo>
                <a:lnTo>
                  <a:pt x="499" y="1488"/>
                </a:lnTo>
                <a:lnTo>
                  <a:pt x="499" y="1489"/>
                </a:lnTo>
                <a:lnTo>
                  <a:pt x="501" y="1490"/>
                </a:lnTo>
                <a:lnTo>
                  <a:pt x="502" y="1490"/>
                </a:lnTo>
                <a:lnTo>
                  <a:pt x="502" y="1491"/>
                </a:lnTo>
                <a:lnTo>
                  <a:pt x="503" y="1491"/>
                </a:lnTo>
                <a:lnTo>
                  <a:pt x="504" y="1492"/>
                </a:lnTo>
                <a:lnTo>
                  <a:pt x="505" y="1492"/>
                </a:lnTo>
                <a:lnTo>
                  <a:pt x="507" y="1492"/>
                </a:lnTo>
                <a:lnTo>
                  <a:pt x="509" y="1492"/>
                </a:lnTo>
                <a:lnTo>
                  <a:pt x="510" y="1492"/>
                </a:lnTo>
                <a:lnTo>
                  <a:pt x="512" y="1492"/>
                </a:lnTo>
                <a:lnTo>
                  <a:pt x="513" y="1492"/>
                </a:lnTo>
                <a:lnTo>
                  <a:pt x="513" y="1493"/>
                </a:lnTo>
                <a:lnTo>
                  <a:pt x="514" y="1494"/>
                </a:lnTo>
                <a:lnTo>
                  <a:pt x="514" y="1496"/>
                </a:lnTo>
                <a:lnTo>
                  <a:pt x="515" y="1499"/>
                </a:lnTo>
                <a:lnTo>
                  <a:pt x="517" y="1500"/>
                </a:lnTo>
                <a:lnTo>
                  <a:pt x="515" y="1501"/>
                </a:lnTo>
                <a:lnTo>
                  <a:pt x="515" y="1504"/>
                </a:lnTo>
                <a:lnTo>
                  <a:pt x="515" y="1505"/>
                </a:lnTo>
                <a:lnTo>
                  <a:pt x="517" y="1506"/>
                </a:lnTo>
                <a:lnTo>
                  <a:pt x="518" y="1507"/>
                </a:lnTo>
                <a:lnTo>
                  <a:pt x="519" y="1509"/>
                </a:lnTo>
                <a:lnTo>
                  <a:pt x="521" y="1509"/>
                </a:lnTo>
                <a:lnTo>
                  <a:pt x="522" y="1509"/>
                </a:lnTo>
                <a:lnTo>
                  <a:pt x="523" y="1508"/>
                </a:lnTo>
                <a:lnTo>
                  <a:pt x="526" y="1507"/>
                </a:lnTo>
                <a:lnTo>
                  <a:pt x="528" y="1508"/>
                </a:lnTo>
                <a:lnTo>
                  <a:pt x="529" y="1508"/>
                </a:lnTo>
                <a:lnTo>
                  <a:pt x="530" y="1507"/>
                </a:lnTo>
                <a:lnTo>
                  <a:pt x="531" y="1507"/>
                </a:lnTo>
                <a:lnTo>
                  <a:pt x="534" y="1507"/>
                </a:lnTo>
                <a:lnTo>
                  <a:pt x="535" y="1506"/>
                </a:lnTo>
                <a:lnTo>
                  <a:pt x="537" y="1506"/>
                </a:lnTo>
                <a:lnTo>
                  <a:pt x="538" y="1505"/>
                </a:lnTo>
                <a:lnTo>
                  <a:pt x="539" y="1504"/>
                </a:lnTo>
                <a:lnTo>
                  <a:pt x="542" y="1502"/>
                </a:lnTo>
                <a:lnTo>
                  <a:pt x="543" y="1502"/>
                </a:lnTo>
                <a:lnTo>
                  <a:pt x="544" y="1501"/>
                </a:lnTo>
                <a:lnTo>
                  <a:pt x="545" y="1501"/>
                </a:lnTo>
                <a:lnTo>
                  <a:pt x="546" y="1500"/>
                </a:lnTo>
                <a:lnTo>
                  <a:pt x="549" y="1499"/>
                </a:lnTo>
                <a:lnTo>
                  <a:pt x="551" y="1499"/>
                </a:lnTo>
                <a:lnTo>
                  <a:pt x="552" y="1498"/>
                </a:lnTo>
                <a:lnTo>
                  <a:pt x="553" y="1497"/>
                </a:lnTo>
                <a:lnTo>
                  <a:pt x="554" y="1497"/>
                </a:lnTo>
                <a:lnTo>
                  <a:pt x="555" y="1496"/>
                </a:lnTo>
                <a:lnTo>
                  <a:pt x="555" y="1494"/>
                </a:lnTo>
                <a:lnTo>
                  <a:pt x="555" y="1493"/>
                </a:lnTo>
                <a:lnTo>
                  <a:pt x="554" y="1493"/>
                </a:lnTo>
                <a:lnTo>
                  <a:pt x="553" y="1492"/>
                </a:lnTo>
                <a:lnTo>
                  <a:pt x="552" y="1491"/>
                </a:lnTo>
                <a:lnTo>
                  <a:pt x="550" y="1490"/>
                </a:lnTo>
                <a:lnTo>
                  <a:pt x="547" y="1489"/>
                </a:lnTo>
                <a:lnTo>
                  <a:pt x="546" y="1489"/>
                </a:lnTo>
                <a:lnTo>
                  <a:pt x="544" y="1488"/>
                </a:lnTo>
                <a:lnTo>
                  <a:pt x="544" y="1486"/>
                </a:lnTo>
                <a:lnTo>
                  <a:pt x="544" y="1485"/>
                </a:lnTo>
                <a:lnTo>
                  <a:pt x="544" y="1484"/>
                </a:lnTo>
                <a:lnTo>
                  <a:pt x="544" y="1483"/>
                </a:lnTo>
                <a:lnTo>
                  <a:pt x="545" y="1483"/>
                </a:lnTo>
                <a:lnTo>
                  <a:pt x="546" y="1482"/>
                </a:lnTo>
                <a:lnTo>
                  <a:pt x="547" y="1480"/>
                </a:lnTo>
                <a:lnTo>
                  <a:pt x="550" y="1478"/>
                </a:lnTo>
                <a:lnTo>
                  <a:pt x="552" y="1477"/>
                </a:lnTo>
                <a:lnTo>
                  <a:pt x="553" y="1476"/>
                </a:lnTo>
                <a:lnTo>
                  <a:pt x="555" y="1474"/>
                </a:lnTo>
                <a:lnTo>
                  <a:pt x="557" y="1474"/>
                </a:lnTo>
                <a:lnTo>
                  <a:pt x="562" y="1469"/>
                </a:lnTo>
                <a:lnTo>
                  <a:pt x="563" y="1468"/>
                </a:lnTo>
                <a:lnTo>
                  <a:pt x="565" y="1468"/>
                </a:lnTo>
                <a:lnTo>
                  <a:pt x="566" y="1467"/>
                </a:lnTo>
                <a:lnTo>
                  <a:pt x="567" y="1466"/>
                </a:lnTo>
                <a:lnTo>
                  <a:pt x="568" y="1465"/>
                </a:lnTo>
                <a:lnTo>
                  <a:pt x="568" y="1464"/>
                </a:lnTo>
                <a:lnTo>
                  <a:pt x="569" y="1462"/>
                </a:lnTo>
                <a:lnTo>
                  <a:pt x="570" y="1462"/>
                </a:lnTo>
                <a:lnTo>
                  <a:pt x="573" y="1461"/>
                </a:lnTo>
                <a:lnTo>
                  <a:pt x="574" y="1460"/>
                </a:lnTo>
                <a:lnTo>
                  <a:pt x="575" y="1460"/>
                </a:lnTo>
                <a:lnTo>
                  <a:pt x="577" y="1459"/>
                </a:lnTo>
                <a:lnTo>
                  <a:pt x="579" y="1459"/>
                </a:lnTo>
                <a:lnTo>
                  <a:pt x="585" y="1458"/>
                </a:lnTo>
                <a:lnTo>
                  <a:pt x="586" y="1458"/>
                </a:lnTo>
                <a:lnTo>
                  <a:pt x="587" y="1458"/>
                </a:lnTo>
                <a:lnTo>
                  <a:pt x="590" y="1457"/>
                </a:lnTo>
                <a:lnTo>
                  <a:pt x="592" y="1457"/>
                </a:lnTo>
                <a:lnTo>
                  <a:pt x="594" y="1457"/>
                </a:lnTo>
                <a:lnTo>
                  <a:pt x="595" y="1457"/>
                </a:lnTo>
                <a:lnTo>
                  <a:pt x="597" y="1457"/>
                </a:lnTo>
                <a:lnTo>
                  <a:pt x="599" y="1457"/>
                </a:lnTo>
                <a:lnTo>
                  <a:pt x="601" y="1457"/>
                </a:lnTo>
                <a:lnTo>
                  <a:pt x="602" y="1456"/>
                </a:lnTo>
                <a:lnTo>
                  <a:pt x="605" y="1456"/>
                </a:lnTo>
                <a:lnTo>
                  <a:pt x="606" y="1456"/>
                </a:lnTo>
                <a:lnTo>
                  <a:pt x="608" y="1456"/>
                </a:lnTo>
                <a:lnTo>
                  <a:pt x="609" y="1454"/>
                </a:lnTo>
                <a:lnTo>
                  <a:pt x="610" y="1454"/>
                </a:lnTo>
                <a:lnTo>
                  <a:pt x="613" y="1454"/>
                </a:lnTo>
                <a:lnTo>
                  <a:pt x="614" y="1454"/>
                </a:lnTo>
                <a:lnTo>
                  <a:pt x="615" y="1454"/>
                </a:lnTo>
                <a:lnTo>
                  <a:pt x="616" y="1453"/>
                </a:lnTo>
                <a:lnTo>
                  <a:pt x="616" y="1452"/>
                </a:lnTo>
                <a:lnTo>
                  <a:pt x="617" y="1451"/>
                </a:lnTo>
                <a:lnTo>
                  <a:pt x="617" y="1450"/>
                </a:lnTo>
                <a:lnTo>
                  <a:pt x="616" y="1448"/>
                </a:lnTo>
                <a:lnTo>
                  <a:pt x="616" y="1446"/>
                </a:lnTo>
                <a:lnTo>
                  <a:pt x="615" y="1445"/>
                </a:lnTo>
                <a:lnTo>
                  <a:pt x="614" y="1443"/>
                </a:lnTo>
                <a:lnTo>
                  <a:pt x="613" y="1442"/>
                </a:lnTo>
                <a:lnTo>
                  <a:pt x="611" y="1441"/>
                </a:lnTo>
                <a:lnTo>
                  <a:pt x="610" y="1440"/>
                </a:lnTo>
                <a:lnTo>
                  <a:pt x="610" y="1437"/>
                </a:lnTo>
                <a:lnTo>
                  <a:pt x="610" y="1436"/>
                </a:lnTo>
                <a:lnTo>
                  <a:pt x="609" y="1435"/>
                </a:lnTo>
                <a:lnTo>
                  <a:pt x="609" y="1433"/>
                </a:lnTo>
                <a:lnTo>
                  <a:pt x="610" y="1432"/>
                </a:lnTo>
                <a:lnTo>
                  <a:pt x="611" y="1429"/>
                </a:lnTo>
                <a:lnTo>
                  <a:pt x="613" y="1429"/>
                </a:lnTo>
                <a:lnTo>
                  <a:pt x="614" y="1428"/>
                </a:lnTo>
                <a:lnTo>
                  <a:pt x="615" y="1427"/>
                </a:lnTo>
                <a:lnTo>
                  <a:pt x="617" y="1427"/>
                </a:lnTo>
                <a:lnTo>
                  <a:pt x="619" y="1426"/>
                </a:lnTo>
                <a:lnTo>
                  <a:pt x="622" y="1426"/>
                </a:lnTo>
                <a:lnTo>
                  <a:pt x="624" y="1425"/>
                </a:lnTo>
                <a:lnTo>
                  <a:pt x="624" y="1424"/>
                </a:lnTo>
                <a:lnTo>
                  <a:pt x="625" y="1422"/>
                </a:lnTo>
                <a:lnTo>
                  <a:pt x="625" y="1420"/>
                </a:lnTo>
                <a:lnTo>
                  <a:pt x="623" y="1419"/>
                </a:lnTo>
                <a:lnTo>
                  <a:pt x="623" y="1418"/>
                </a:lnTo>
                <a:lnTo>
                  <a:pt x="622" y="1417"/>
                </a:lnTo>
                <a:lnTo>
                  <a:pt x="622" y="1416"/>
                </a:lnTo>
                <a:lnTo>
                  <a:pt x="621" y="1414"/>
                </a:lnTo>
                <a:lnTo>
                  <a:pt x="621" y="1411"/>
                </a:lnTo>
                <a:lnTo>
                  <a:pt x="621" y="1410"/>
                </a:lnTo>
                <a:lnTo>
                  <a:pt x="621" y="1409"/>
                </a:lnTo>
                <a:lnTo>
                  <a:pt x="622" y="1408"/>
                </a:lnTo>
                <a:lnTo>
                  <a:pt x="622" y="1406"/>
                </a:lnTo>
                <a:lnTo>
                  <a:pt x="623" y="1405"/>
                </a:lnTo>
                <a:lnTo>
                  <a:pt x="624" y="1405"/>
                </a:lnTo>
                <a:lnTo>
                  <a:pt x="625" y="1404"/>
                </a:lnTo>
                <a:lnTo>
                  <a:pt x="627" y="1404"/>
                </a:lnTo>
                <a:lnTo>
                  <a:pt x="630" y="1404"/>
                </a:lnTo>
                <a:lnTo>
                  <a:pt x="631" y="1404"/>
                </a:lnTo>
                <a:lnTo>
                  <a:pt x="633" y="1404"/>
                </a:lnTo>
                <a:lnTo>
                  <a:pt x="634" y="1404"/>
                </a:lnTo>
                <a:lnTo>
                  <a:pt x="634" y="1405"/>
                </a:lnTo>
                <a:lnTo>
                  <a:pt x="637" y="1405"/>
                </a:lnTo>
                <a:lnTo>
                  <a:pt x="639" y="1405"/>
                </a:lnTo>
                <a:lnTo>
                  <a:pt x="640" y="1406"/>
                </a:lnTo>
                <a:lnTo>
                  <a:pt x="641" y="1406"/>
                </a:lnTo>
                <a:lnTo>
                  <a:pt x="643" y="1406"/>
                </a:lnTo>
                <a:lnTo>
                  <a:pt x="645" y="1406"/>
                </a:lnTo>
                <a:lnTo>
                  <a:pt x="646" y="1406"/>
                </a:lnTo>
                <a:lnTo>
                  <a:pt x="649" y="1406"/>
                </a:lnTo>
                <a:lnTo>
                  <a:pt x="650" y="1406"/>
                </a:lnTo>
                <a:lnTo>
                  <a:pt x="651" y="1406"/>
                </a:lnTo>
                <a:lnTo>
                  <a:pt x="653" y="1405"/>
                </a:lnTo>
                <a:lnTo>
                  <a:pt x="655" y="1405"/>
                </a:lnTo>
                <a:lnTo>
                  <a:pt x="657" y="1405"/>
                </a:lnTo>
                <a:lnTo>
                  <a:pt x="659" y="1405"/>
                </a:lnTo>
                <a:lnTo>
                  <a:pt x="661" y="1405"/>
                </a:lnTo>
                <a:lnTo>
                  <a:pt x="662" y="1406"/>
                </a:lnTo>
                <a:lnTo>
                  <a:pt x="664" y="1406"/>
                </a:lnTo>
                <a:lnTo>
                  <a:pt x="664" y="1408"/>
                </a:lnTo>
                <a:lnTo>
                  <a:pt x="665" y="1409"/>
                </a:lnTo>
                <a:lnTo>
                  <a:pt x="665" y="1410"/>
                </a:lnTo>
                <a:lnTo>
                  <a:pt x="666" y="1412"/>
                </a:lnTo>
                <a:lnTo>
                  <a:pt x="666" y="1413"/>
                </a:lnTo>
                <a:lnTo>
                  <a:pt x="666" y="1416"/>
                </a:lnTo>
                <a:lnTo>
                  <a:pt x="669" y="1417"/>
                </a:lnTo>
                <a:lnTo>
                  <a:pt x="670" y="1418"/>
                </a:lnTo>
                <a:lnTo>
                  <a:pt x="671" y="1419"/>
                </a:lnTo>
                <a:lnTo>
                  <a:pt x="672" y="1420"/>
                </a:lnTo>
                <a:lnTo>
                  <a:pt x="673" y="1420"/>
                </a:lnTo>
                <a:lnTo>
                  <a:pt x="674" y="1421"/>
                </a:lnTo>
                <a:lnTo>
                  <a:pt x="675" y="1424"/>
                </a:lnTo>
                <a:lnTo>
                  <a:pt x="677" y="1424"/>
                </a:lnTo>
                <a:lnTo>
                  <a:pt x="679" y="1425"/>
                </a:lnTo>
                <a:lnTo>
                  <a:pt x="680" y="1425"/>
                </a:lnTo>
                <a:lnTo>
                  <a:pt x="683" y="1425"/>
                </a:lnTo>
                <a:lnTo>
                  <a:pt x="685" y="1425"/>
                </a:lnTo>
                <a:lnTo>
                  <a:pt x="685" y="1424"/>
                </a:lnTo>
                <a:lnTo>
                  <a:pt x="686" y="1422"/>
                </a:lnTo>
                <a:lnTo>
                  <a:pt x="687" y="1422"/>
                </a:lnTo>
                <a:lnTo>
                  <a:pt x="688" y="1424"/>
                </a:lnTo>
                <a:lnTo>
                  <a:pt x="689" y="1424"/>
                </a:lnTo>
                <a:lnTo>
                  <a:pt x="689" y="1425"/>
                </a:lnTo>
                <a:lnTo>
                  <a:pt x="688" y="1426"/>
                </a:lnTo>
                <a:lnTo>
                  <a:pt x="688" y="1427"/>
                </a:lnTo>
                <a:lnTo>
                  <a:pt x="688" y="1428"/>
                </a:lnTo>
                <a:lnTo>
                  <a:pt x="689" y="1430"/>
                </a:lnTo>
                <a:lnTo>
                  <a:pt x="688" y="1432"/>
                </a:lnTo>
                <a:lnTo>
                  <a:pt x="687" y="1434"/>
                </a:lnTo>
                <a:lnTo>
                  <a:pt x="687" y="1435"/>
                </a:lnTo>
                <a:lnTo>
                  <a:pt x="687" y="1436"/>
                </a:lnTo>
                <a:lnTo>
                  <a:pt x="688" y="1436"/>
                </a:lnTo>
                <a:lnTo>
                  <a:pt x="690" y="1436"/>
                </a:lnTo>
                <a:lnTo>
                  <a:pt x="691" y="1436"/>
                </a:lnTo>
                <a:lnTo>
                  <a:pt x="694" y="1435"/>
                </a:lnTo>
                <a:lnTo>
                  <a:pt x="695" y="1434"/>
                </a:lnTo>
                <a:lnTo>
                  <a:pt x="696" y="1433"/>
                </a:lnTo>
                <a:lnTo>
                  <a:pt x="697" y="1433"/>
                </a:lnTo>
                <a:lnTo>
                  <a:pt x="699" y="1432"/>
                </a:lnTo>
                <a:lnTo>
                  <a:pt x="702" y="1430"/>
                </a:lnTo>
                <a:lnTo>
                  <a:pt x="704" y="1430"/>
                </a:lnTo>
                <a:lnTo>
                  <a:pt x="705" y="1430"/>
                </a:lnTo>
                <a:lnTo>
                  <a:pt x="707" y="1429"/>
                </a:lnTo>
                <a:lnTo>
                  <a:pt x="709" y="1428"/>
                </a:lnTo>
                <a:lnTo>
                  <a:pt x="710" y="1428"/>
                </a:lnTo>
                <a:lnTo>
                  <a:pt x="711" y="1427"/>
                </a:lnTo>
                <a:lnTo>
                  <a:pt x="712" y="1426"/>
                </a:lnTo>
                <a:lnTo>
                  <a:pt x="713" y="1425"/>
                </a:lnTo>
                <a:lnTo>
                  <a:pt x="714" y="1422"/>
                </a:lnTo>
                <a:lnTo>
                  <a:pt x="714" y="1421"/>
                </a:lnTo>
                <a:lnTo>
                  <a:pt x="714" y="1420"/>
                </a:lnTo>
                <a:lnTo>
                  <a:pt x="714" y="1419"/>
                </a:lnTo>
                <a:lnTo>
                  <a:pt x="714" y="1418"/>
                </a:lnTo>
                <a:lnTo>
                  <a:pt x="713" y="1417"/>
                </a:lnTo>
                <a:lnTo>
                  <a:pt x="712" y="1416"/>
                </a:lnTo>
                <a:lnTo>
                  <a:pt x="712" y="1414"/>
                </a:lnTo>
                <a:lnTo>
                  <a:pt x="712" y="1412"/>
                </a:lnTo>
                <a:lnTo>
                  <a:pt x="711" y="1411"/>
                </a:lnTo>
                <a:lnTo>
                  <a:pt x="711" y="1410"/>
                </a:lnTo>
                <a:lnTo>
                  <a:pt x="710" y="1409"/>
                </a:lnTo>
                <a:lnTo>
                  <a:pt x="710" y="1408"/>
                </a:lnTo>
                <a:lnTo>
                  <a:pt x="711" y="1406"/>
                </a:lnTo>
                <a:lnTo>
                  <a:pt x="712" y="1405"/>
                </a:lnTo>
                <a:lnTo>
                  <a:pt x="712" y="1404"/>
                </a:lnTo>
                <a:lnTo>
                  <a:pt x="713" y="1403"/>
                </a:lnTo>
                <a:lnTo>
                  <a:pt x="714" y="1403"/>
                </a:lnTo>
                <a:lnTo>
                  <a:pt x="715" y="1403"/>
                </a:lnTo>
                <a:lnTo>
                  <a:pt x="717" y="1403"/>
                </a:lnTo>
                <a:lnTo>
                  <a:pt x="718" y="1402"/>
                </a:lnTo>
                <a:lnTo>
                  <a:pt x="719" y="1402"/>
                </a:lnTo>
                <a:lnTo>
                  <a:pt x="721" y="1402"/>
                </a:lnTo>
                <a:lnTo>
                  <a:pt x="722" y="1403"/>
                </a:lnTo>
                <a:lnTo>
                  <a:pt x="723" y="1403"/>
                </a:lnTo>
                <a:lnTo>
                  <a:pt x="725" y="1403"/>
                </a:lnTo>
                <a:lnTo>
                  <a:pt x="726" y="1404"/>
                </a:lnTo>
                <a:lnTo>
                  <a:pt x="728" y="1404"/>
                </a:lnTo>
                <a:lnTo>
                  <a:pt x="729" y="1404"/>
                </a:lnTo>
                <a:lnTo>
                  <a:pt x="730" y="1403"/>
                </a:lnTo>
                <a:lnTo>
                  <a:pt x="734" y="1402"/>
                </a:lnTo>
                <a:lnTo>
                  <a:pt x="735" y="1402"/>
                </a:lnTo>
                <a:lnTo>
                  <a:pt x="736" y="1401"/>
                </a:lnTo>
                <a:lnTo>
                  <a:pt x="737" y="1400"/>
                </a:lnTo>
                <a:lnTo>
                  <a:pt x="738" y="1398"/>
                </a:lnTo>
                <a:lnTo>
                  <a:pt x="739" y="1398"/>
                </a:lnTo>
                <a:lnTo>
                  <a:pt x="741" y="1397"/>
                </a:lnTo>
                <a:lnTo>
                  <a:pt x="743" y="1396"/>
                </a:lnTo>
                <a:lnTo>
                  <a:pt x="744" y="1397"/>
                </a:lnTo>
                <a:lnTo>
                  <a:pt x="745" y="1397"/>
                </a:lnTo>
                <a:lnTo>
                  <a:pt x="746" y="1398"/>
                </a:lnTo>
                <a:lnTo>
                  <a:pt x="750" y="1400"/>
                </a:lnTo>
                <a:lnTo>
                  <a:pt x="751" y="1400"/>
                </a:lnTo>
                <a:lnTo>
                  <a:pt x="752" y="1400"/>
                </a:lnTo>
                <a:lnTo>
                  <a:pt x="753" y="1400"/>
                </a:lnTo>
                <a:lnTo>
                  <a:pt x="755" y="1400"/>
                </a:lnTo>
                <a:lnTo>
                  <a:pt x="757" y="1398"/>
                </a:lnTo>
                <a:lnTo>
                  <a:pt x="759" y="1397"/>
                </a:lnTo>
                <a:lnTo>
                  <a:pt x="760" y="1396"/>
                </a:lnTo>
                <a:lnTo>
                  <a:pt x="761" y="1396"/>
                </a:lnTo>
                <a:lnTo>
                  <a:pt x="762" y="1395"/>
                </a:lnTo>
                <a:lnTo>
                  <a:pt x="765" y="1396"/>
                </a:lnTo>
                <a:lnTo>
                  <a:pt x="766" y="1397"/>
                </a:lnTo>
                <a:lnTo>
                  <a:pt x="767" y="1397"/>
                </a:lnTo>
                <a:lnTo>
                  <a:pt x="767" y="1398"/>
                </a:lnTo>
                <a:lnTo>
                  <a:pt x="768" y="1400"/>
                </a:lnTo>
                <a:lnTo>
                  <a:pt x="768" y="1402"/>
                </a:lnTo>
                <a:lnTo>
                  <a:pt x="768" y="1403"/>
                </a:lnTo>
                <a:lnTo>
                  <a:pt x="769" y="1404"/>
                </a:lnTo>
                <a:lnTo>
                  <a:pt x="770" y="1404"/>
                </a:lnTo>
                <a:lnTo>
                  <a:pt x="773" y="1404"/>
                </a:lnTo>
                <a:lnTo>
                  <a:pt x="774" y="1404"/>
                </a:lnTo>
                <a:lnTo>
                  <a:pt x="776" y="1404"/>
                </a:lnTo>
                <a:lnTo>
                  <a:pt x="778" y="1404"/>
                </a:lnTo>
                <a:lnTo>
                  <a:pt x="781" y="1404"/>
                </a:lnTo>
                <a:lnTo>
                  <a:pt x="782" y="1404"/>
                </a:lnTo>
                <a:lnTo>
                  <a:pt x="783" y="1404"/>
                </a:lnTo>
                <a:lnTo>
                  <a:pt x="784" y="1403"/>
                </a:lnTo>
                <a:lnTo>
                  <a:pt x="786" y="1403"/>
                </a:lnTo>
                <a:lnTo>
                  <a:pt x="787" y="1402"/>
                </a:lnTo>
                <a:lnTo>
                  <a:pt x="789" y="1401"/>
                </a:lnTo>
                <a:lnTo>
                  <a:pt x="790" y="1400"/>
                </a:lnTo>
                <a:lnTo>
                  <a:pt x="790" y="1398"/>
                </a:lnTo>
                <a:lnTo>
                  <a:pt x="790" y="1397"/>
                </a:lnTo>
                <a:lnTo>
                  <a:pt x="790" y="1395"/>
                </a:lnTo>
                <a:lnTo>
                  <a:pt x="789" y="1394"/>
                </a:lnTo>
                <a:lnTo>
                  <a:pt x="789" y="1393"/>
                </a:lnTo>
                <a:lnTo>
                  <a:pt x="790" y="1392"/>
                </a:lnTo>
                <a:lnTo>
                  <a:pt x="791" y="1392"/>
                </a:lnTo>
                <a:lnTo>
                  <a:pt x="792" y="1392"/>
                </a:lnTo>
                <a:lnTo>
                  <a:pt x="793" y="1390"/>
                </a:lnTo>
                <a:lnTo>
                  <a:pt x="794" y="1390"/>
                </a:lnTo>
                <a:lnTo>
                  <a:pt x="797" y="1390"/>
                </a:lnTo>
                <a:lnTo>
                  <a:pt x="798" y="1390"/>
                </a:lnTo>
                <a:lnTo>
                  <a:pt x="800" y="1392"/>
                </a:lnTo>
                <a:lnTo>
                  <a:pt x="800" y="1393"/>
                </a:lnTo>
                <a:lnTo>
                  <a:pt x="802" y="1395"/>
                </a:lnTo>
                <a:lnTo>
                  <a:pt x="803" y="1396"/>
                </a:lnTo>
                <a:lnTo>
                  <a:pt x="803" y="1397"/>
                </a:lnTo>
                <a:lnTo>
                  <a:pt x="805" y="1400"/>
                </a:lnTo>
                <a:lnTo>
                  <a:pt x="806" y="1401"/>
                </a:lnTo>
                <a:lnTo>
                  <a:pt x="806" y="1402"/>
                </a:lnTo>
                <a:lnTo>
                  <a:pt x="808" y="1403"/>
                </a:lnTo>
                <a:lnTo>
                  <a:pt x="810" y="1403"/>
                </a:lnTo>
                <a:lnTo>
                  <a:pt x="811" y="1403"/>
                </a:lnTo>
                <a:lnTo>
                  <a:pt x="814" y="1402"/>
                </a:lnTo>
                <a:lnTo>
                  <a:pt x="816" y="1400"/>
                </a:lnTo>
                <a:lnTo>
                  <a:pt x="816" y="1398"/>
                </a:lnTo>
                <a:lnTo>
                  <a:pt x="816" y="1397"/>
                </a:lnTo>
                <a:lnTo>
                  <a:pt x="815" y="1394"/>
                </a:lnTo>
                <a:lnTo>
                  <a:pt x="815" y="1393"/>
                </a:lnTo>
                <a:lnTo>
                  <a:pt x="815" y="1390"/>
                </a:lnTo>
                <a:lnTo>
                  <a:pt x="816" y="1389"/>
                </a:lnTo>
                <a:lnTo>
                  <a:pt x="816" y="1388"/>
                </a:lnTo>
                <a:lnTo>
                  <a:pt x="816" y="1387"/>
                </a:lnTo>
                <a:lnTo>
                  <a:pt x="816" y="1385"/>
                </a:lnTo>
                <a:lnTo>
                  <a:pt x="816" y="1384"/>
                </a:lnTo>
                <a:lnTo>
                  <a:pt x="815" y="1382"/>
                </a:lnTo>
                <a:lnTo>
                  <a:pt x="813" y="1379"/>
                </a:lnTo>
                <a:lnTo>
                  <a:pt x="813" y="1378"/>
                </a:lnTo>
                <a:lnTo>
                  <a:pt x="813" y="1377"/>
                </a:lnTo>
                <a:lnTo>
                  <a:pt x="814" y="1376"/>
                </a:lnTo>
                <a:lnTo>
                  <a:pt x="815" y="1374"/>
                </a:lnTo>
                <a:lnTo>
                  <a:pt x="816" y="1373"/>
                </a:lnTo>
                <a:lnTo>
                  <a:pt x="819" y="1371"/>
                </a:lnTo>
                <a:lnTo>
                  <a:pt x="821" y="1369"/>
                </a:lnTo>
                <a:lnTo>
                  <a:pt x="821" y="1368"/>
                </a:lnTo>
                <a:lnTo>
                  <a:pt x="821" y="1366"/>
                </a:lnTo>
                <a:lnTo>
                  <a:pt x="821" y="1364"/>
                </a:lnTo>
                <a:lnTo>
                  <a:pt x="819" y="1363"/>
                </a:lnTo>
                <a:lnTo>
                  <a:pt x="818" y="1363"/>
                </a:lnTo>
                <a:lnTo>
                  <a:pt x="816" y="1361"/>
                </a:lnTo>
                <a:lnTo>
                  <a:pt x="814" y="1358"/>
                </a:lnTo>
                <a:lnTo>
                  <a:pt x="813" y="1357"/>
                </a:lnTo>
                <a:lnTo>
                  <a:pt x="808" y="1355"/>
                </a:lnTo>
                <a:lnTo>
                  <a:pt x="808" y="1354"/>
                </a:lnTo>
                <a:lnTo>
                  <a:pt x="807" y="1353"/>
                </a:lnTo>
                <a:lnTo>
                  <a:pt x="806" y="1350"/>
                </a:lnTo>
                <a:lnTo>
                  <a:pt x="806" y="1349"/>
                </a:lnTo>
                <a:lnTo>
                  <a:pt x="805" y="1349"/>
                </a:lnTo>
                <a:lnTo>
                  <a:pt x="805" y="1347"/>
                </a:lnTo>
                <a:lnTo>
                  <a:pt x="805" y="1346"/>
                </a:lnTo>
                <a:lnTo>
                  <a:pt x="806" y="1345"/>
                </a:lnTo>
                <a:lnTo>
                  <a:pt x="806" y="1342"/>
                </a:lnTo>
                <a:lnTo>
                  <a:pt x="808" y="1337"/>
                </a:lnTo>
                <a:lnTo>
                  <a:pt x="809" y="1336"/>
                </a:lnTo>
                <a:lnTo>
                  <a:pt x="809" y="1334"/>
                </a:lnTo>
                <a:lnTo>
                  <a:pt x="811" y="1334"/>
                </a:lnTo>
                <a:lnTo>
                  <a:pt x="814" y="1333"/>
                </a:lnTo>
                <a:lnTo>
                  <a:pt x="815" y="1331"/>
                </a:lnTo>
                <a:lnTo>
                  <a:pt x="817" y="1331"/>
                </a:lnTo>
                <a:lnTo>
                  <a:pt x="817" y="1328"/>
                </a:lnTo>
                <a:lnTo>
                  <a:pt x="817" y="1326"/>
                </a:lnTo>
                <a:lnTo>
                  <a:pt x="816" y="1324"/>
                </a:lnTo>
                <a:lnTo>
                  <a:pt x="816" y="1323"/>
                </a:lnTo>
                <a:lnTo>
                  <a:pt x="814" y="1322"/>
                </a:lnTo>
                <a:lnTo>
                  <a:pt x="814" y="1320"/>
                </a:lnTo>
                <a:lnTo>
                  <a:pt x="813" y="1318"/>
                </a:lnTo>
                <a:lnTo>
                  <a:pt x="813" y="1317"/>
                </a:lnTo>
                <a:lnTo>
                  <a:pt x="811" y="1316"/>
                </a:lnTo>
                <a:lnTo>
                  <a:pt x="810" y="1315"/>
                </a:lnTo>
                <a:lnTo>
                  <a:pt x="809" y="1313"/>
                </a:lnTo>
                <a:lnTo>
                  <a:pt x="807" y="1312"/>
                </a:lnTo>
                <a:lnTo>
                  <a:pt x="806" y="1309"/>
                </a:lnTo>
                <a:lnTo>
                  <a:pt x="805" y="1308"/>
                </a:lnTo>
                <a:lnTo>
                  <a:pt x="803" y="1304"/>
                </a:lnTo>
                <a:lnTo>
                  <a:pt x="803" y="1302"/>
                </a:lnTo>
                <a:lnTo>
                  <a:pt x="803" y="1300"/>
                </a:lnTo>
                <a:lnTo>
                  <a:pt x="802" y="1299"/>
                </a:lnTo>
                <a:lnTo>
                  <a:pt x="801" y="1298"/>
                </a:lnTo>
                <a:lnTo>
                  <a:pt x="799" y="1296"/>
                </a:lnTo>
                <a:lnTo>
                  <a:pt x="798" y="1294"/>
                </a:lnTo>
                <a:lnTo>
                  <a:pt x="795" y="1294"/>
                </a:lnTo>
                <a:lnTo>
                  <a:pt x="794" y="1293"/>
                </a:lnTo>
                <a:lnTo>
                  <a:pt x="792" y="1293"/>
                </a:lnTo>
                <a:lnTo>
                  <a:pt x="791" y="1292"/>
                </a:lnTo>
                <a:lnTo>
                  <a:pt x="790" y="1291"/>
                </a:lnTo>
                <a:lnTo>
                  <a:pt x="790" y="1288"/>
                </a:lnTo>
                <a:lnTo>
                  <a:pt x="790" y="1285"/>
                </a:lnTo>
                <a:lnTo>
                  <a:pt x="790" y="1284"/>
                </a:lnTo>
                <a:lnTo>
                  <a:pt x="791" y="1283"/>
                </a:lnTo>
                <a:lnTo>
                  <a:pt x="792" y="1282"/>
                </a:lnTo>
                <a:lnTo>
                  <a:pt x="794" y="1282"/>
                </a:lnTo>
                <a:lnTo>
                  <a:pt x="797" y="1282"/>
                </a:lnTo>
                <a:lnTo>
                  <a:pt x="798" y="1282"/>
                </a:lnTo>
                <a:lnTo>
                  <a:pt x="799" y="1281"/>
                </a:lnTo>
                <a:lnTo>
                  <a:pt x="800" y="1280"/>
                </a:lnTo>
                <a:lnTo>
                  <a:pt x="801" y="1274"/>
                </a:lnTo>
                <a:lnTo>
                  <a:pt x="801" y="1273"/>
                </a:lnTo>
                <a:lnTo>
                  <a:pt x="801" y="1270"/>
                </a:lnTo>
                <a:lnTo>
                  <a:pt x="802" y="1268"/>
                </a:lnTo>
                <a:lnTo>
                  <a:pt x="802" y="1266"/>
                </a:lnTo>
                <a:lnTo>
                  <a:pt x="803" y="1265"/>
                </a:lnTo>
                <a:lnTo>
                  <a:pt x="803" y="1262"/>
                </a:lnTo>
                <a:lnTo>
                  <a:pt x="805" y="1261"/>
                </a:lnTo>
                <a:lnTo>
                  <a:pt x="807" y="1260"/>
                </a:lnTo>
                <a:lnTo>
                  <a:pt x="808" y="1259"/>
                </a:lnTo>
                <a:lnTo>
                  <a:pt x="811" y="1259"/>
                </a:lnTo>
                <a:lnTo>
                  <a:pt x="813" y="1260"/>
                </a:lnTo>
                <a:lnTo>
                  <a:pt x="814" y="1260"/>
                </a:lnTo>
                <a:lnTo>
                  <a:pt x="815" y="1261"/>
                </a:lnTo>
                <a:lnTo>
                  <a:pt x="815" y="1264"/>
                </a:lnTo>
                <a:lnTo>
                  <a:pt x="816" y="1265"/>
                </a:lnTo>
                <a:lnTo>
                  <a:pt x="817" y="1266"/>
                </a:lnTo>
                <a:lnTo>
                  <a:pt x="817" y="1269"/>
                </a:lnTo>
                <a:lnTo>
                  <a:pt x="817" y="1270"/>
                </a:lnTo>
                <a:lnTo>
                  <a:pt x="818" y="1272"/>
                </a:lnTo>
                <a:lnTo>
                  <a:pt x="818" y="1273"/>
                </a:lnTo>
                <a:lnTo>
                  <a:pt x="818" y="1274"/>
                </a:lnTo>
                <a:lnTo>
                  <a:pt x="818" y="1275"/>
                </a:lnTo>
                <a:lnTo>
                  <a:pt x="818" y="1277"/>
                </a:lnTo>
                <a:lnTo>
                  <a:pt x="819" y="1280"/>
                </a:lnTo>
                <a:lnTo>
                  <a:pt x="821" y="1281"/>
                </a:lnTo>
                <a:lnTo>
                  <a:pt x="823" y="1281"/>
                </a:lnTo>
                <a:lnTo>
                  <a:pt x="824" y="1281"/>
                </a:lnTo>
                <a:lnTo>
                  <a:pt x="825" y="1281"/>
                </a:lnTo>
                <a:lnTo>
                  <a:pt x="826" y="1280"/>
                </a:lnTo>
                <a:lnTo>
                  <a:pt x="827" y="1280"/>
                </a:lnTo>
                <a:lnTo>
                  <a:pt x="831" y="1280"/>
                </a:lnTo>
                <a:lnTo>
                  <a:pt x="833" y="1280"/>
                </a:lnTo>
                <a:lnTo>
                  <a:pt x="837" y="1280"/>
                </a:lnTo>
                <a:lnTo>
                  <a:pt x="839" y="1281"/>
                </a:lnTo>
                <a:lnTo>
                  <a:pt x="840" y="1281"/>
                </a:lnTo>
                <a:lnTo>
                  <a:pt x="841" y="1282"/>
                </a:lnTo>
                <a:lnTo>
                  <a:pt x="841" y="1283"/>
                </a:lnTo>
                <a:lnTo>
                  <a:pt x="843" y="1284"/>
                </a:lnTo>
                <a:lnTo>
                  <a:pt x="846" y="1284"/>
                </a:lnTo>
                <a:lnTo>
                  <a:pt x="848" y="1285"/>
                </a:lnTo>
                <a:lnTo>
                  <a:pt x="849" y="1285"/>
                </a:lnTo>
                <a:lnTo>
                  <a:pt x="851" y="1285"/>
                </a:lnTo>
                <a:lnTo>
                  <a:pt x="857" y="1284"/>
                </a:lnTo>
                <a:lnTo>
                  <a:pt x="858" y="1283"/>
                </a:lnTo>
                <a:lnTo>
                  <a:pt x="859" y="1283"/>
                </a:lnTo>
                <a:lnTo>
                  <a:pt x="861" y="1281"/>
                </a:lnTo>
                <a:lnTo>
                  <a:pt x="862" y="1281"/>
                </a:lnTo>
                <a:lnTo>
                  <a:pt x="863" y="1281"/>
                </a:lnTo>
                <a:lnTo>
                  <a:pt x="865" y="1281"/>
                </a:lnTo>
                <a:lnTo>
                  <a:pt x="866" y="1281"/>
                </a:lnTo>
                <a:lnTo>
                  <a:pt x="867" y="1280"/>
                </a:lnTo>
                <a:lnTo>
                  <a:pt x="869" y="1280"/>
                </a:lnTo>
                <a:lnTo>
                  <a:pt x="872" y="1280"/>
                </a:lnTo>
                <a:lnTo>
                  <a:pt x="873" y="1281"/>
                </a:lnTo>
                <a:lnTo>
                  <a:pt x="874" y="1282"/>
                </a:lnTo>
                <a:lnTo>
                  <a:pt x="874" y="1284"/>
                </a:lnTo>
                <a:lnTo>
                  <a:pt x="874" y="1286"/>
                </a:lnTo>
                <a:lnTo>
                  <a:pt x="875" y="1289"/>
                </a:lnTo>
                <a:lnTo>
                  <a:pt x="875" y="1291"/>
                </a:lnTo>
                <a:lnTo>
                  <a:pt x="875" y="1292"/>
                </a:lnTo>
                <a:lnTo>
                  <a:pt x="877" y="1294"/>
                </a:lnTo>
                <a:lnTo>
                  <a:pt x="878" y="1297"/>
                </a:lnTo>
                <a:lnTo>
                  <a:pt x="878" y="1299"/>
                </a:lnTo>
                <a:lnTo>
                  <a:pt x="879" y="1300"/>
                </a:lnTo>
                <a:lnTo>
                  <a:pt x="880" y="1301"/>
                </a:lnTo>
                <a:lnTo>
                  <a:pt x="881" y="1302"/>
                </a:lnTo>
                <a:lnTo>
                  <a:pt x="882" y="1305"/>
                </a:lnTo>
                <a:lnTo>
                  <a:pt x="883" y="1306"/>
                </a:lnTo>
                <a:lnTo>
                  <a:pt x="886" y="1306"/>
                </a:lnTo>
                <a:lnTo>
                  <a:pt x="887" y="1306"/>
                </a:lnTo>
                <a:lnTo>
                  <a:pt x="889" y="1306"/>
                </a:lnTo>
                <a:lnTo>
                  <a:pt x="890" y="1305"/>
                </a:lnTo>
                <a:lnTo>
                  <a:pt x="891" y="1305"/>
                </a:lnTo>
                <a:lnTo>
                  <a:pt x="893" y="1302"/>
                </a:lnTo>
                <a:lnTo>
                  <a:pt x="893" y="1300"/>
                </a:lnTo>
                <a:lnTo>
                  <a:pt x="894" y="1299"/>
                </a:lnTo>
                <a:lnTo>
                  <a:pt x="896" y="1297"/>
                </a:lnTo>
                <a:lnTo>
                  <a:pt x="898" y="1296"/>
                </a:lnTo>
                <a:lnTo>
                  <a:pt x="899" y="1296"/>
                </a:lnTo>
                <a:lnTo>
                  <a:pt x="902" y="1294"/>
                </a:lnTo>
                <a:lnTo>
                  <a:pt x="906" y="1294"/>
                </a:lnTo>
                <a:lnTo>
                  <a:pt x="906" y="1293"/>
                </a:lnTo>
                <a:lnTo>
                  <a:pt x="909" y="1293"/>
                </a:lnTo>
                <a:lnTo>
                  <a:pt x="909" y="1292"/>
                </a:lnTo>
                <a:lnTo>
                  <a:pt x="911" y="1292"/>
                </a:lnTo>
                <a:lnTo>
                  <a:pt x="912" y="1293"/>
                </a:lnTo>
                <a:lnTo>
                  <a:pt x="913" y="1293"/>
                </a:lnTo>
                <a:lnTo>
                  <a:pt x="914" y="1293"/>
                </a:lnTo>
                <a:lnTo>
                  <a:pt x="915" y="1294"/>
                </a:lnTo>
                <a:lnTo>
                  <a:pt x="917" y="1297"/>
                </a:lnTo>
                <a:lnTo>
                  <a:pt x="919" y="1298"/>
                </a:lnTo>
                <a:lnTo>
                  <a:pt x="919" y="1300"/>
                </a:lnTo>
                <a:lnTo>
                  <a:pt x="920" y="1301"/>
                </a:lnTo>
                <a:lnTo>
                  <a:pt x="922" y="1302"/>
                </a:lnTo>
                <a:lnTo>
                  <a:pt x="925" y="1302"/>
                </a:lnTo>
                <a:lnTo>
                  <a:pt x="926" y="1302"/>
                </a:lnTo>
                <a:lnTo>
                  <a:pt x="927" y="1302"/>
                </a:lnTo>
                <a:lnTo>
                  <a:pt x="928" y="1301"/>
                </a:lnTo>
                <a:lnTo>
                  <a:pt x="929" y="1299"/>
                </a:lnTo>
                <a:lnTo>
                  <a:pt x="930" y="1299"/>
                </a:lnTo>
                <a:lnTo>
                  <a:pt x="931" y="1298"/>
                </a:lnTo>
                <a:lnTo>
                  <a:pt x="933" y="1297"/>
                </a:lnTo>
                <a:lnTo>
                  <a:pt x="934" y="1294"/>
                </a:lnTo>
                <a:lnTo>
                  <a:pt x="937" y="1293"/>
                </a:lnTo>
                <a:lnTo>
                  <a:pt x="938" y="1293"/>
                </a:lnTo>
                <a:lnTo>
                  <a:pt x="941" y="1294"/>
                </a:lnTo>
                <a:lnTo>
                  <a:pt x="942" y="1294"/>
                </a:lnTo>
                <a:lnTo>
                  <a:pt x="943" y="1296"/>
                </a:lnTo>
                <a:lnTo>
                  <a:pt x="945" y="1297"/>
                </a:lnTo>
                <a:lnTo>
                  <a:pt x="946" y="1298"/>
                </a:lnTo>
                <a:lnTo>
                  <a:pt x="946" y="1299"/>
                </a:lnTo>
                <a:lnTo>
                  <a:pt x="947" y="1304"/>
                </a:lnTo>
                <a:lnTo>
                  <a:pt x="949" y="1305"/>
                </a:lnTo>
                <a:lnTo>
                  <a:pt x="949" y="1307"/>
                </a:lnTo>
                <a:lnTo>
                  <a:pt x="950" y="1308"/>
                </a:lnTo>
                <a:lnTo>
                  <a:pt x="951" y="1309"/>
                </a:lnTo>
                <a:lnTo>
                  <a:pt x="952" y="1310"/>
                </a:lnTo>
                <a:lnTo>
                  <a:pt x="954" y="1309"/>
                </a:lnTo>
                <a:lnTo>
                  <a:pt x="955" y="1307"/>
                </a:lnTo>
                <a:lnTo>
                  <a:pt x="955" y="1306"/>
                </a:lnTo>
                <a:lnTo>
                  <a:pt x="955" y="1305"/>
                </a:lnTo>
                <a:lnTo>
                  <a:pt x="955" y="1304"/>
                </a:lnTo>
                <a:lnTo>
                  <a:pt x="955" y="1302"/>
                </a:lnTo>
                <a:lnTo>
                  <a:pt x="954" y="1301"/>
                </a:lnTo>
                <a:lnTo>
                  <a:pt x="953" y="1300"/>
                </a:lnTo>
                <a:lnTo>
                  <a:pt x="952" y="1299"/>
                </a:lnTo>
                <a:lnTo>
                  <a:pt x="951" y="1298"/>
                </a:lnTo>
                <a:lnTo>
                  <a:pt x="952" y="1297"/>
                </a:lnTo>
                <a:lnTo>
                  <a:pt x="953" y="1294"/>
                </a:lnTo>
                <a:lnTo>
                  <a:pt x="954" y="1294"/>
                </a:lnTo>
                <a:lnTo>
                  <a:pt x="955" y="1293"/>
                </a:lnTo>
                <a:lnTo>
                  <a:pt x="957" y="1292"/>
                </a:lnTo>
                <a:lnTo>
                  <a:pt x="959" y="1293"/>
                </a:lnTo>
                <a:lnTo>
                  <a:pt x="960" y="1293"/>
                </a:lnTo>
                <a:lnTo>
                  <a:pt x="961" y="1292"/>
                </a:lnTo>
                <a:lnTo>
                  <a:pt x="963" y="1292"/>
                </a:lnTo>
                <a:lnTo>
                  <a:pt x="967" y="1290"/>
                </a:lnTo>
                <a:lnTo>
                  <a:pt x="968" y="1290"/>
                </a:lnTo>
                <a:lnTo>
                  <a:pt x="970" y="1290"/>
                </a:lnTo>
                <a:lnTo>
                  <a:pt x="971" y="1291"/>
                </a:lnTo>
                <a:lnTo>
                  <a:pt x="971" y="1292"/>
                </a:lnTo>
                <a:lnTo>
                  <a:pt x="973" y="1294"/>
                </a:lnTo>
                <a:lnTo>
                  <a:pt x="974" y="1294"/>
                </a:lnTo>
                <a:lnTo>
                  <a:pt x="975" y="1297"/>
                </a:lnTo>
                <a:lnTo>
                  <a:pt x="976" y="1298"/>
                </a:lnTo>
                <a:lnTo>
                  <a:pt x="976" y="1299"/>
                </a:lnTo>
                <a:lnTo>
                  <a:pt x="977" y="1300"/>
                </a:lnTo>
                <a:lnTo>
                  <a:pt x="978" y="1301"/>
                </a:lnTo>
                <a:lnTo>
                  <a:pt x="981" y="1301"/>
                </a:lnTo>
                <a:lnTo>
                  <a:pt x="983" y="1301"/>
                </a:lnTo>
                <a:lnTo>
                  <a:pt x="984" y="1302"/>
                </a:lnTo>
                <a:lnTo>
                  <a:pt x="985" y="1301"/>
                </a:lnTo>
                <a:lnTo>
                  <a:pt x="986" y="1300"/>
                </a:lnTo>
                <a:lnTo>
                  <a:pt x="987" y="1300"/>
                </a:lnTo>
                <a:lnTo>
                  <a:pt x="989" y="1299"/>
                </a:lnTo>
                <a:lnTo>
                  <a:pt x="990" y="1299"/>
                </a:lnTo>
                <a:lnTo>
                  <a:pt x="991" y="1299"/>
                </a:lnTo>
                <a:lnTo>
                  <a:pt x="993" y="1299"/>
                </a:lnTo>
                <a:lnTo>
                  <a:pt x="993" y="1300"/>
                </a:lnTo>
                <a:lnTo>
                  <a:pt x="994" y="1300"/>
                </a:lnTo>
                <a:lnTo>
                  <a:pt x="995" y="1301"/>
                </a:lnTo>
                <a:lnTo>
                  <a:pt x="997" y="1302"/>
                </a:lnTo>
                <a:lnTo>
                  <a:pt x="998" y="1302"/>
                </a:lnTo>
                <a:lnTo>
                  <a:pt x="998" y="1304"/>
                </a:lnTo>
                <a:lnTo>
                  <a:pt x="999" y="1305"/>
                </a:lnTo>
                <a:lnTo>
                  <a:pt x="1000" y="1306"/>
                </a:lnTo>
                <a:lnTo>
                  <a:pt x="1002" y="1307"/>
                </a:lnTo>
                <a:lnTo>
                  <a:pt x="1003" y="1307"/>
                </a:lnTo>
                <a:lnTo>
                  <a:pt x="1006" y="1307"/>
                </a:lnTo>
                <a:lnTo>
                  <a:pt x="1007" y="1306"/>
                </a:lnTo>
                <a:lnTo>
                  <a:pt x="1007" y="1305"/>
                </a:lnTo>
                <a:lnTo>
                  <a:pt x="1008" y="1304"/>
                </a:lnTo>
                <a:lnTo>
                  <a:pt x="1009" y="1302"/>
                </a:lnTo>
                <a:lnTo>
                  <a:pt x="1009" y="1300"/>
                </a:lnTo>
                <a:lnTo>
                  <a:pt x="1009" y="1298"/>
                </a:lnTo>
                <a:lnTo>
                  <a:pt x="1009" y="1297"/>
                </a:lnTo>
                <a:lnTo>
                  <a:pt x="1009" y="1296"/>
                </a:lnTo>
                <a:lnTo>
                  <a:pt x="1009" y="1293"/>
                </a:lnTo>
                <a:lnTo>
                  <a:pt x="1009" y="1291"/>
                </a:lnTo>
                <a:lnTo>
                  <a:pt x="1008" y="1289"/>
                </a:lnTo>
                <a:lnTo>
                  <a:pt x="1007" y="1286"/>
                </a:lnTo>
                <a:lnTo>
                  <a:pt x="1007" y="1285"/>
                </a:lnTo>
                <a:lnTo>
                  <a:pt x="1005" y="1283"/>
                </a:lnTo>
                <a:lnTo>
                  <a:pt x="1005" y="1282"/>
                </a:lnTo>
                <a:lnTo>
                  <a:pt x="1003" y="1280"/>
                </a:lnTo>
                <a:lnTo>
                  <a:pt x="1003" y="1277"/>
                </a:lnTo>
                <a:lnTo>
                  <a:pt x="1001" y="1275"/>
                </a:lnTo>
                <a:lnTo>
                  <a:pt x="1000" y="1274"/>
                </a:lnTo>
                <a:lnTo>
                  <a:pt x="997" y="1273"/>
                </a:lnTo>
                <a:lnTo>
                  <a:pt x="995" y="1273"/>
                </a:lnTo>
                <a:lnTo>
                  <a:pt x="994" y="1273"/>
                </a:lnTo>
                <a:lnTo>
                  <a:pt x="993" y="1272"/>
                </a:lnTo>
                <a:lnTo>
                  <a:pt x="991" y="1269"/>
                </a:lnTo>
                <a:lnTo>
                  <a:pt x="991" y="1268"/>
                </a:lnTo>
                <a:lnTo>
                  <a:pt x="992" y="1266"/>
                </a:lnTo>
                <a:lnTo>
                  <a:pt x="992" y="1264"/>
                </a:lnTo>
                <a:lnTo>
                  <a:pt x="992" y="1261"/>
                </a:lnTo>
                <a:lnTo>
                  <a:pt x="994" y="1260"/>
                </a:lnTo>
                <a:lnTo>
                  <a:pt x="998" y="1261"/>
                </a:lnTo>
                <a:lnTo>
                  <a:pt x="1000" y="1261"/>
                </a:lnTo>
                <a:lnTo>
                  <a:pt x="1001" y="1261"/>
                </a:lnTo>
                <a:lnTo>
                  <a:pt x="1002" y="1261"/>
                </a:lnTo>
                <a:lnTo>
                  <a:pt x="1003" y="1260"/>
                </a:lnTo>
                <a:lnTo>
                  <a:pt x="1002" y="1259"/>
                </a:lnTo>
                <a:lnTo>
                  <a:pt x="1002" y="1258"/>
                </a:lnTo>
                <a:lnTo>
                  <a:pt x="1000" y="1256"/>
                </a:lnTo>
                <a:lnTo>
                  <a:pt x="999" y="1256"/>
                </a:lnTo>
                <a:lnTo>
                  <a:pt x="999" y="1254"/>
                </a:lnTo>
                <a:lnTo>
                  <a:pt x="997" y="1249"/>
                </a:lnTo>
                <a:lnTo>
                  <a:pt x="995" y="1248"/>
                </a:lnTo>
                <a:lnTo>
                  <a:pt x="994" y="1246"/>
                </a:lnTo>
                <a:lnTo>
                  <a:pt x="993" y="1245"/>
                </a:lnTo>
                <a:lnTo>
                  <a:pt x="993" y="1244"/>
                </a:lnTo>
                <a:lnTo>
                  <a:pt x="993" y="1240"/>
                </a:lnTo>
                <a:lnTo>
                  <a:pt x="993" y="1238"/>
                </a:lnTo>
                <a:lnTo>
                  <a:pt x="994" y="1236"/>
                </a:lnTo>
                <a:lnTo>
                  <a:pt x="994" y="1234"/>
                </a:lnTo>
                <a:lnTo>
                  <a:pt x="994" y="1233"/>
                </a:lnTo>
                <a:lnTo>
                  <a:pt x="995" y="1230"/>
                </a:lnTo>
                <a:lnTo>
                  <a:pt x="997" y="1228"/>
                </a:lnTo>
                <a:lnTo>
                  <a:pt x="1000" y="1227"/>
                </a:lnTo>
                <a:lnTo>
                  <a:pt x="1001" y="1226"/>
                </a:lnTo>
                <a:lnTo>
                  <a:pt x="1003" y="1226"/>
                </a:lnTo>
                <a:lnTo>
                  <a:pt x="1005" y="1226"/>
                </a:lnTo>
                <a:lnTo>
                  <a:pt x="1006" y="1226"/>
                </a:lnTo>
                <a:lnTo>
                  <a:pt x="1008" y="1226"/>
                </a:lnTo>
                <a:lnTo>
                  <a:pt x="1010" y="1226"/>
                </a:lnTo>
                <a:lnTo>
                  <a:pt x="1011" y="1226"/>
                </a:lnTo>
                <a:lnTo>
                  <a:pt x="1014" y="1226"/>
                </a:lnTo>
                <a:lnTo>
                  <a:pt x="1015" y="1226"/>
                </a:lnTo>
                <a:lnTo>
                  <a:pt x="1016" y="1226"/>
                </a:lnTo>
                <a:lnTo>
                  <a:pt x="1018" y="1225"/>
                </a:lnTo>
                <a:lnTo>
                  <a:pt x="1019" y="1224"/>
                </a:lnTo>
                <a:lnTo>
                  <a:pt x="1022" y="1220"/>
                </a:lnTo>
                <a:lnTo>
                  <a:pt x="1022" y="1218"/>
                </a:lnTo>
                <a:lnTo>
                  <a:pt x="1022" y="1216"/>
                </a:lnTo>
                <a:lnTo>
                  <a:pt x="1022" y="1214"/>
                </a:lnTo>
                <a:lnTo>
                  <a:pt x="1022" y="1212"/>
                </a:lnTo>
                <a:lnTo>
                  <a:pt x="1023" y="1212"/>
                </a:lnTo>
                <a:lnTo>
                  <a:pt x="1025" y="1211"/>
                </a:lnTo>
                <a:lnTo>
                  <a:pt x="1027" y="1212"/>
                </a:lnTo>
                <a:lnTo>
                  <a:pt x="1030" y="1212"/>
                </a:lnTo>
                <a:lnTo>
                  <a:pt x="1032" y="1212"/>
                </a:lnTo>
                <a:lnTo>
                  <a:pt x="1033" y="1211"/>
                </a:lnTo>
                <a:lnTo>
                  <a:pt x="1033" y="1210"/>
                </a:lnTo>
                <a:lnTo>
                  <a:pt x="1033" y="1208"/>
                </a:lnTo>
                <a:lnTo>
                  <a:pt x="1033" y="1206"/>
                </a:lnTo>
                <a:lnTo>
                  <a:pt x="1033" y="1204"/>
                </a:lnTo>
                <a:lnTo>
                  <a:pt x="1033" y="1202"/>
                </a:lnTo>
                <a:lnTo>
                  <a:pt x="1034" y="1200"/>
                </a:lnTo>
                <a:lnTo>
                  <a:pt x="1035" y="1198"/>
                </a:lnTo>
                <a:lnTo>
                  <a:pt x="1038" y="1197"/>
                </a:lnTo>
                <a:lnTo>
                  <a:pt x="1039" y="1197"/>
                </a:lnTo>
                <a:lnTo>
                  <a:pt x="1041" y="1198"/>
                </a:lnTo>
                <a:lnTo>
                  <a:pt x="1042" y="1198"/>
                </a:lnTo>
                <a:lnTo>
                  <a:pt x="1046" y="1197"/>
                </a:lnTo>
                <a:lnTo>
                  <a:pt x="1047" y="1197"/>
                </a:lnTo>
                <a:lnTo>
                  <a:pt x="1048" y="1195"/>
                </a:lnTo>
                <a:lnTo>
                  <a:pt x="1048" y="1194"/>
                </a:lnTo>
                <a:lnTo>
                  <a:pt x="1047" y="1192"/>
                </a:lnTo>
                <a:lnTo>
                  <a:pt x="1047" y="1190"/>
                </a:lnTo>
                <a:lnTo>
                  <a:pt x="1046" y="1188"/>
                </a:lnTo>
                <a:lnTo>
                  <a:pt x="1046" y="1187"/>
                </a:lnTo>
                <a:lnTo>
                  <a:pt x="1047" y="1186"/>
                </a:lnTo>
                <a:lnTo>
                  <a:pt x="1049" y="1185"/>
                </a:lnTo>
                <a:lnTo>
                  <a:pt x="1050" y="1186"/>
                </a:lnTo>
                <a:lnTo>
                  <a:pt x="1053" y="1187"/>
                </a:lnTo>
                <a:lnTo>
                  <a:pt x="1055" y="1188"/>
                </a:lnTo>
                <a:lnTo>
                  <a:pt x="1056" y="1188"/>
                </a:lnTo>
                <a:lnTo>
                  <a:pt x="1057" y="1189"/>
                </a:lnTo>
                <a:lnTo>
                  <a:pt x="1058" y="1189"/>
                </a:lnTo>
                <a:lnTo>
                  <a:pt x="1061" y="1189"/>
                </a:lnTo>
                <a:lnTo>
                  <a:pt x="1063" y="1189"/>
                </a:lnTo>
                <a:lnTo>
                  <a:pt x="1066" y="1188"/>
                </a:lnTo>
                <a:lnTo>
                  <a:pt x="1069" y="1187"/>
                </a:lnTo>
                <a:lnTo>
                  <a:pt x="1071" y="1186"/>
                </a:lnTo>
                <a:lnTo>
                  <a:pt x="1073" y="1187"/>
                </a:lnTo>
                <a:lnTo>
                  <a:pt x="1074" y="1189"/>
                </a:lnTo>
                <a:lnTo>
                  <a:pt x="1075" y="1190"/>
                </a:lnTo>
                <a:lnTo>
                  <a:pt x="1077" y="1194"/>
                </a:lnTo>
                <a:lnTo>
                  <a:pt x="1078" y="1195"/>
                </a:lnTo>
                <a:lnTo>
                  <a:pt x="1079" y="1196"/>
                </a:lnTo>
                <a:lnTo>
                  <a:pt x="1081" y="1197"/>
                </a:lnTo>
                <a:lnTo>
                  <a:pt x="1082" y="1198"/>
                </a:lnTo>
                <a:lnTo>
                  <a:pt x="1085" y="1201"/>
                </a:lnTo>
                <a:lnTo>
                  <a:pt x="1086" y="1203"/>
                </a:lnTo>
                <a:lnTo>
                  <a:pt x="1089" y="1204"/>
                </a:lnTo>
                <a:lnTo>
                  <a:pt x="1091" y="1205"/>
                </a:lnTo>
                <a:lnTo>
                  <a:pt x="1094" y="1204"/>
                </a:lnTo>
                <a:lnTo>
                  <a:pt x="1095" y="1203"/>
                </a:lnTo>
                <a:lnTo>
                  <a:pt x="1097" y="1198"/>
                </a:lnTo>
                <a:lnTo>
                  <a:pt x="1098" y="1194"/>
                </a:lnTo>
                <a:lnTo>
                  <a:pt x="1099" y="1192"/>
                </a:lnTo>
                <a:lnTo>
                  <a:pt x="1099" y="1189"/>
                </a:lnTo>
                <a:lnTo>
                  <a:pt x="1098" y="1187"/>
                </a:lnTo>
                <a:lnTo>
                  <a:pt x="1097" y="1186"/>
                </a:lnTo>
                <a:lnTo>
                  <a:pt x="1097" y="1184"/>
                </a:lnTo>
                <a:lnTo>
                  <a:pt x="1096" y="1182"/>
                </a:lnTo>
                <a:lnTo>
                  <a:pt x="1095" y="1180"/>
                </a:lnTo>
                <a:lnTo>
                  <a:pt x="1096" y="1178"/>
                </a:lnTo>
                <a:lnTo>
                  <a:pt x="1097" y="1178"/>
                </a:lnTo>
                <a:lnTo>
                  <a:pt x="1098" y="1177"/>
                </a:lnTo>
                <a:lnTo>
                  <a:pt x="1101" y="1176"/>
                </a:lnTo>
                <a:lnTo>
                  <a:pt x="1103" y="1174"/>
                </a:lnTo>
                <a:lnTo>
                  <a:pt x="1107" y="1172"/>
                </a:lnTo>
                <a:lnTo>
                  <a:pt x="1109" y="1171"/>
                </a:lnTo>
                <a:lnTo>
                  <a:pt x="1111" y="1170"/>
                </a:lnTo>
                <a:lnTo>
                  <a:pt x="1111" y="1168"/>
                </a:lnTo>
                <a:lnTo>
                  <a:pt x="1112" y="1165"/>
                </a:lnTo>
                <a:lnTo>
                  <a:pt x="1112" y="1163"/>
                </a:lnTo>
                <a:lnTo>
                  <a:pt x="1112" y="1162"/>
                </a:lnTo>
                <a:lnTo>
                  <a:pt x="1112" y="1161"/>
                </a:lnTo>
                <a:lnTo>
                  <a:pt x="1112" y="1160"/>
                </a:lnTo>
                <a:lnTo>
                  <a:pt x="1111" y="1160"/>
                </a:lnTo>
                <a:lnTo>
                  <a:pt x="1110" y="1158"/>
                </a:lnTo>
                <a:lnTo>
                  <a:pt x="1110" y="1157"/>
                </a:lnTo>
                <a:lnTo>
                  <a:pt x="1107" y="1156"/>
                </a:lnTo>
                <a:lnTo>
                  <a:pt x="1106" y="1156"/>
                </a:lnTo>
                <a:lnTo>
                  <a:pt x="1105" y="1156"/>
                </a:lnTo>
                <a:lnTo>
                  <a:pt x="1104" y="1156"/>
                </a:lnTo>
                <a:lnTo>
                  <a:pt x="1103" y="1156"/>
                </a:lnTo>
                <a:lnTo>
                  <a:pt x="1102" y="1155"/>
                </a:lnTo>
                <a:lnTo>
                  <a:pt x="1101" y="1155"/>
                </a:lnTo>
                <a:lnTo>
                  <a:pt x="1099" y="1154"/>
                </a:lnTo>
                <a:lnTo>
                  <a:pt x="1099" y="1153"/>
                </a:lnTo>
                <a:lnTo>
                  <a:pt x="1099" y="1152"/>
                </a:lnTo>
                <a:lnTo>
                  <a:pt x="1101" y="1149"/>
                </a:lnTo>
                <a:lnTo>
                  <a:pt x="1102" y="1148"/>
                </a:lnTo>
                <a:lnTo>
                  <a:pt x="1104" y="1148"/>
                </a:lnTo>
                <a:lnTo>
                  <a:pt x="1106" y="1148"/>
                </a:lnTo>
                <a:lnTo>
                  <a:pt x="1109" y="1148"/>
                </a:lnTo>
                <a:lnTo>
                  <a:pt x="1111" y="1149"/>
                </a:lnTo>
                <a:lnTo>
                  <a:pt x="1113" y="1149"/>
                </a:lnTo>
                <a:lnTo>
                  <a:pt x="1114" y="1152"/>
                </a:lnTo>
                <a:lnTo>
                  <a:pt x="1115" y="1153"/>
                </a:lnTo>
                <a:lnTo>
                  <a:pt x="1117" y="1154"/>
                </a:lnTo>
                <a:lnTo>
                  <a:pt x="1120" y="1154"/>
                </a:lnTo>
                <a:lnTo>
                  <a:pt x="1121" y="1154"/>
                </a:lnTo>
                <a:lnTo>
                  <a:pt x="1123" y="1155"/>
                </a:lnTo>
                <a:lnTo>
                  <a:pt x="1126" y="1155"/>
                </a:lnTo>
                <a:lnTo>
                  <a:pt x="1128" y="1154"/>
                </a:lnTo>
                <a:lnTo>
                  <a:pt x="1130" y="1153"/>
                </a:lnTo>
                <a:lnTo>
                  <a:pt x="1134" y="1152"/>
                </a:lnTo>
                <a:lnTo>
                  <a:pt x="1135" y="1149"/>
                </a:lnTo>
                <a:lnTo>
                  <a:pt x="1137" y="1147"/>
                </a:lnTo>
                <a:lnTo>
                  <a:pt x="1141" y="1144"/>
                </a:lnTo>
                <a:lnTo>
                  <a:pt x="1142" y="1141"/>
                </a:lnTo>
                <a:lnTo>
                  <a:pt x="1142" y="1139"/>
                </a:lnTo>
                <a:lnTo>
                  <a:pt x="1143" y="1137"/>
                </a:lnTo>
                <a:lnTo>
                  <a:pt x="1143" y="1131"/>
                </a:lnTo>
                <a:lnTo>
                  <a:pt x="1143" y="1129"/>
                </a:lnTo>
                <a:lnTo>
                  <a:pt x="1141" y="1126"/>
                </a:lnTo>
                <a:lnTo>
                  <a:pt x="1138" y="1124"/>
                </a:lnTo>
                <a:lnTo>
                  <a:pt x="1137" y="1122"/>
                </a:lnTo>
                <a:lnTo>
                  <a:pt x="1137" y="1121"/>
                </a:lnTo>
                <a:lnTo>
                  <a:pt x="1136" y="1120"/>
                </a:lnTo>
                <a:lnTo>
                  <a:pt x="1136" y="1117"/>
                </a:lnTo>
                <a:lnTo>
                  <a:pt x="1137" y="1115"/>
                </a:lnTo>
                <a:lnTo>
                  <a:pt x="1138" y="1113"/>
                </a:lnTo>
                <a:lnTo>
                  <a:pt x="1141" y="1112"/>
                </a:lnTo>
                <a:lnTo>
                  <a:pt x="1143" y="1109"/>
                </a:lnTo>
                <a:lnTo>
                  <a:pt x="1145" y="1108"/>
                </a:lnTo>
                <a:lnTo>
                  <a:pt x="1147" y="1106"/>
                </a:lnTo>
                <a:lnTo>
                  <a:pt x="1149" y="1104"/>
                </a:lnTo>
                <a:lnTo>
                  <a:pt x="1151" y="1100"/>
                </a:lnTo>
                <a:lnTo>
                  <a:pt x="1154" y="1098"/>
                </a:lnTo>
                <a:lnTo>
                  <a:pt x="1155" y="1096"/>
                </a:lnTo>
                <a:lnTo>
                  <a:pt x="1157" y="1093"/>
                </a:lnTo>
                <a:lnTo>
                  <a:pt x="1158" y="1092"/>
                </a:lnTo>
                <a:lnTo>
                  <a:pt x="1160" y="1091"/>
                </a:lnTo>
                <a:lnTo>
                  <a:pt x="1160" y="1090"/>
                </a:lnTo>
                <a:lnTo>
                  <a:pt x="1159" y="1089"/>
                </a:lnTo>
                <a:lnTo>
                  <a:pt x="1158" y="1086"/>
                </a:lnTo>
                <a:lnTo>
                  <a:pt x="1157" y="1086"/>
                </a:lnTo>
                <a:lnTo>
                  <a:pt x="1152" y="1084"/>
                </a:lnTo>
                <a:lnTo>
                  <a:pt x="1150" y="1083"/>
                </a:lnTo>
                <a:lnTo>
                  <a:pt x="1147" y="1082"/>
                </a:lnTo>
                <a:lnTo>
                  <a:pt x="1146" y="1081"/>
                </a:lnTo>
                <a:lnTo>
                  <a:pt x="1145" y="1080"/>
                </a:lnTo>
                <a:lnTo>
                  <a:pt x="1145" y="1077"/>
                </a:lnTo>
                <a:lnTo>
                  <a:pt x="1145" y="1076"/>
                </a:lnTo>
                <a:lnTo>
                  <a:pt x="1149" y="1074"/>
                </a:lnTo>
                <a:lnTo>
                  <a:pt x="1150" y="1072"/>
                </a:lnTo>
                <a:lnTo>
                  <a:pt x="1150" y="1069"/>
                </a:lnTo>
                <a:lnTo>
                  <a:pt x="1152" y="1068"/>
                </a:lnTo>
                <a:lnTo>
                  <a:pt x="1153" y="1066"/>
                </a:lnTo>
                <a:lnTo>
                  <a:pt x="1157" y="1065"/>
                </a:lnTo>
                <a:lnTo>
                  <a:pt x="1158" y="1064"/>
                </a:lnTo>
                <a:lnTo>
                  <a:pt x="1160" y="1064"/>
                </a:lnTo>
                <a:lnTo>
                  <a:pt x="1162" y="1064"/>
                </a:lnTo>
                <a:lnTo>
                  <a:pt x="1165" y="1065"/>
                </a:lnTo>
                <a:lnTo>
                  <a:pt x="1167" y="1065"/>
                </a:lnTo>
                <a:lnTo>
                  <a:pt x="1168" y="1067"/>
                </a:lnTo>
                <a:lnTo>
                  <a:pt x="1170" y="1068"/>
                </a:lnTo>
                <a:lnTo>
                  <a:pt x="1174" y="1072"/>
                </a:lnTo>
                <a:lnTo>
                  <a:pt x="1175" y="1072"/>
                </a:lnTo>
                <a:lnTo>
                  <a:pt x="1177" y="1073"/>
                </a:lnTo>
                <a:lnTo>
                  <a:pt x="1181" y="1073"/>
                </a:lnTo>
                <a:lnTo>
                  <a:pt x="1183" y="1073"/>
                </a:lnTo>
                <a:lnTo>
                  <a:pt x="1185" y="1074"/>
                </a:lnTo>
                <a:lnTo>
                  <a:pt x="1187" y="1075"/>
                </a:lnTo>
                <a:lnTo>
                  <a:pt x="1189" y="1075"/>
                </a:lnTo>
                <a:lnTo>
                  <a:pt x="1191" y="1076"/>
                </a:lnTo>
                <a:lnTo>
                  <a:pt x="1192" y="1076"/>
                </a:lnTo>
                <a:lnTo>
                  <a:pt x="1194" y="1078"/>
                </a:lnTo>
                <a:lnTo>
                  <a:pt x="1195" y="1080"/>
                </a:lnTo>
                <a:lnTo>
                  <a:pt x="1198" y="1080"/>
                </a:lnTo>
                <a:lnTo>
                  <a:pt x="1199" y="1078"/>
                </a:lnTo>
                <a:lnTo>
                  <a:pt x="1200" y="1077"/>
                </a:lnTo>
                <a:lnTo>
                  <a:pt x="1200" y="1076"/>
                </a:lnTo>
                <a:lnTo>
                  <a:pt x="1200" y="1074"/>
                </a:lnTo>
                <a:lnTo>
                  <a:pt x="1198" y="1072"/>
                </a:lnTo>
                <a:lnTo>
                  <a:pt x="1197" y="1070"/>
                </a:lnTo>
                <a:lnTo>
                  <a:pt x="1195" y="1068"/>
                </a:lnTo>
                <a:lnTo>
                  <a:pt x="1197" y="1066"/>
                </a:lnTo>
                <a:lnTo>
                  <a:pt x="1197" y="1064"/>
                </a:lnTo>
                <a:lnTo>
                  <a:pt x="1199" y="1061"/>
                </a:lnTo>
                <a:lnTo>
                  <a:pt x="1200" y="1060"/>
                </a:lnTo>
                <a:lnTo>
                  <a:pt x="1202" y="1060"/>
                </a:lnTo>
                <a:lnTo>
                  <a:pt x="1202" y="1062"/>
                </a:lnTo>
                <a:lnTo>
                  <a:pt x="1205" y="1065"/>
                </a:lnTo>
                <a:lnTo>
                  <a:pt x="1206" y="1065"/>
                </a:lnTo>
                <a:lnTo>
                  <a:pt x="1208" y="1065"/>
                </a:lnTo>
                <a:lnTo>
                  <a:pt x="1209" y="1064"/>
                </a:lnTo>
                <a:lnTo>
                  <a:pt x="1209" y="1061"/>
                </a:lnTo>
                <a:lnTo>
                  <a:pt x="1208" y="1060"/>
                </a:lnTo>
                <a:lnTo>
                  <a:pt x="1208" y="1059"/>
                </a:lnTo>
                <a:lnTo>
                  <a:pt x="1208" y="1057"/>
                </a:lnTo>
                <a:lnTo>
                  <a:pt x="1209" y="1056"/>
                </a:lnTo>
                <a:lnTo>
                  <a:pt x="1210" y="1053"/>
                </a:lnTo>
                <a:lnTo>
                  <a:pt x="1213" y="1051"/>
                </a:lnTo>
                <a:lnTo>
                  <a:pt x="1215" y="1048"/>
                </a:lnTo>
                <a:lnTo>
                  <a:pt x="1217" y="1045"/>
                </a:lnTo>
                <a:lnTo>
                  <a:pt x="1219" y="1043"/>
                </a:lnTo>
                <a:lnTo>
                  <a:pt x="1222" y="1040"/>
                </a:lnTo>
                <a:lnTo>
                  <a:pt x="1224" y="1034"/>
                </a:lnTo>
                <a:lnTo>
                  <a:pt x="1224" y="1032"/>
                </a:lnTo>
                <a:lnTo>
                  <a:pt x="1224" y="1029"/>
                </a:lnTo>
                <a:lnTo>
                  <a:pt x="1225" y="1022"/>
                </a:lnTo>
                <a:lnTo>
                  <a:pt x="1225" y="1020"/>
                </a:lnTo>
                <a:lnTo>
                  <a:pt x="1225" y="1018"/>
                </a:lnTo>
                <a:lnTo>
                  <a:pt x="1225" y="1014"/>
                </a:lnTo>
                <a:lnTo>
                  <a:pt x="1225" y="1012"/>
                </a:lnTo>
                <a:lnTo>
                  <a:pt x="1227" y="1009"/>
                </a:lnTo>
                <a:lnTo>
                  <a:pt x="1230" y="1008"/>
                </a:lnTo>
                <a:lnTo>
                  <a:pt x="1231" y="1005"/>
                </a:lnTo>
                <a:lnTo>
                  <a:pt x="1238" y="1001"/>
                </a:lnTo>
                <a:lnTo>
                  <a:pt x="1239" y="1000"/>
                </a:lnTo>
                <a:lnTo>
                  <a:pt x="1250" y="997"/>
                </a:lnTo>
                <a:lnTo>
                  <a:pt x="1267" y="995"/>
                </a:lnTo>
                <a:lnTo>
                  <a:pt x="1271" y="997"/>
                </a:lnTo>
                <a:lnTo>
                  <a:pt x="1274" y="997"/>
                </a:lnTo>
                <a:lnTo>
                  <a:pt x="1275" y="998"/>
                </a:lnTo>
                <a:lnTo>
                  <a:pt x="1281" y="1000"/>
                </a:lnTo>
                <a:lnTo>
                  <a:pt x="1285" y="997"/>
                </a:lnTo>
                <a:lnTo>
                  <a:pt x="1286" y="996"/>
                </a:lnTo>
                <a:lnTo>
                  <a:pt x="1288" y="996"/>
                </a:lnTo>
                <a:lnTo>
                  <a:pt x="1288" y="997"/>
                </a:lnTo>
                <a:lnTo>
                  <a:pt x="1290" y="997"/>
                </a:lnTo>
                <a:lnTo>
                  <a:pt x="1293" y="1000"/>
                </a:lnTo>
                <a:lnTo>
                  <a:pt x="1295" y="1002"/>
                </a:lnTo>
                <a:lnTo>
                  <a:pt x="1296" y="1004"/>
                </a:lnTo>
                <a:lnTo>
                  <a:pt x="1297" y="1005"/>
                </a:lnTo>
                <a:lnTo>
                  <a:pt x="1298" y="1009"/>
                </a:lnTo>
                <a:lnTo>
                  <a:pt x="1298" y="1011"/>
                </a:lnTo>
                <a:lnTo>
                  <a:pt x="1298" y="1016"/>
                </a:lnTo>
                <a:lnTo>
                  <a:pt x="1298" y="1018"/>
                </a:lnTo>
                <a:lnTo>
                  <a:pt x="1297" y="1020"/>
                </a:lnTo>
                <a:lnTo>
                  <a:pt x="1293" y="1022"/>
                </a:lnTo>
                <a:lnTo>
                  <a:pt x="1290" y="1024"/>
                </a:lnTo>
                <a:lnTo>
                  <a:pt x="1288" y="1026"/>
                </a:lnTo>
                <a:lnTo>
                  <a:pt x="1288" y="1028"/>
                </a:lnTo>
                <a:lnTo>
                  <a:pt x="1291" y="1028"/>
                </a:lnTo>
                <a:lnTo>
                  <a:pt x="1295" y="1029"/>
                </a:lnTo>
                <a:lnTo>
                  <a:pt x="1299" y="1030"/>
                </a:lnTo>
                <a:lnTo>
                  <a:pt x="1302" y="1030"/>
                </a:lnTo>
                <a:lnTo>
                  <a:pt x="1304" y="1032"/>
                </a:lnTo>
                <a:lnTo>
                  <a:pt x="1306" y="1033"/>
                </a:lnTo>
                <a:lnTo>
                  <a:pt x="1307" y="1035"/>
                </a:lnTo>
                <a:lnTo>
                  <a:pt x="1310" y="1037"/>
                </a:lnTo>
                <a:lnTo>
                  <a:pt x="1312" y="1041"/>
                </a:lnTo>
                <a:lnTo>
                  <a:pt x="1315" y="1043"/>
                </a:lnTo>
                <a:lnTo>
                  <a:pt x="1318" y="1044"/>
                </a:lnTo>
                <a:lnTo>
                  <a:pt x="1320" y="1044"/>
                </a:lnTo>
                <a:lnTo>
                  <a:pt x="1326" y="1041"/>
                </a:lnTo>
                <a:lnTo>
                  <a:pt x="1327" y="1037"/>
                </a:lnTo>
                <a:lnTo>
                  <a:pt x="1330" y="1035"/>
                </a:lnTo>
                <a:lnTo>
                  <a:pt x="1334" y="1034"/>
                </a:lnTo>
                <a:lnTo>
                  <a:pt x="1337" y="1036"/>
                </a:lnTo>
                <a:lnTo>
                  <a:pt x="1341" y="1037"/>
                </a:lnTo>
                <a:lnTo>
                  <a:pt x="1343" y="1030"/>
                </a:lnTo>
                <a:lnTo>
                  <a:pt x="1341" y="1026"/>
                </a:lnTo>
                <a:lnTo>
                  <a:pt x="1342" y="1019"/>
                </a:lnTo>
                <a:lnTo>
                  <a:pt x="1339" y="1013"/>
                </a:lnTo>
                <a:lnTo>
                  <a:pt x="1341" y="1011"/>
                </a:lnTo>
                <a:lnTo>
                  <a:pt x="1341" y="1005"/>
                </a:lnTo>
                <a:lnTo>
                  <a:pt x="1339" y="1001"/>
                </a:lnTo>
                <a:lnTo>
                  <a:pt x="1341" y="1000"/>
                </a:lnTo>
                <a:lnTo>
                  <a:pt x="1343" y="997"/>
                </a:lnTo>
                <a:lnTo>
                  <a:pt x="1345" y="996"/>
                </a:lnTo>
                <a:lnTo>
                  <a:pt x="1346" y="995"/>
                </a:lnTo>
                <a:lnTo>
                  <a:pt x="1345" y="993"/>
                </a:lnTo>
                <a:lnTo>
                  <a:pt x="1344" y="990"/>
                </a:lnTo>
                <a:lnTo>
                  <a:pt x="1345" y="988"/>
                </a:lnTo>
                <a:lnTo>
                  <a:pt x="1347" y="987"/>
                </a:lnTo>
                <a:lnTo>
                  <a:pt x="1350" y="986"/>
                </a:lnTo>
                <a:lnTo>
                  <a:pt x="1351" y="982"/>
                </a:lnTo>
                <a:lnTo>
                  <a:pt x="1352" y="979"/>
                </a:lnTo>
                <a:lnTo>
                  <a:pt x="1349" y="974"/>
                </a:lnTo>
                <a:lnTo>
                  <a:pt x="1350" y="970"/>
                </a:lnTo>
                <a:lnTo>
                  <a:pt x="1352" y="966"/>
                </a:lnTo>
                <a:lnTo>
                  <a:pt x="1353" y="964"/>
                </a:lnTo>
                <a:lnTo>
                  <a:pt x="1357" y="963"/>
                </a:lnTo>
                <a:lnTo>
                  <a:pt x="1360" y="962"/>
                </a:lnTo>
                <a:lnTo>
                  <a:pt x="1365" y="961"/>
                </a:lnTo>
                <a:lnTo>
                  <a:pt x="1368" y="961"/>
                </a:lnTo>
                <a:lnTo>
                  <a:pt x="1371" y="961"/>
                </a:lnTo>
                <a:lnTo>
                  <a:pt x="1375" y="961"/>
                </a:lnTo>
                <a:lnTo>
                  <a:pt x="1377" y="961"/>
                </a:lnTo>
                <a:lnTo>
                  <a:pt x="1379" y="960"/>
                </a:lnTo>
                <a:lnTo>
                  <a:pt x="1381" y="957"/>
                </a:lnTo>
                <a:lnTo>
                  <a:pt x="1385" y="952"/>
                </a:lnTo>
                <a:lnTo>
                  <a:pt x="1387" y="949"/>
                </a:lnTo>
                <a:lnTo>
                  <a:pt x="1391" y="948"/>
                </a:lnTo>
                <a:lnTo>
                  <a:pt x="1394" y="946"/>
                </a:lnTo>
                <a:lnTo>
                  <a:pt x="1398" y="942"/>
                </a:lnTo>
                <a:lnTo>
                  <a:pt x="1400" y="940"/>
                </a:lnTo>
                <a:lnTo>
                  <a:pt x="1401" y="936"/>
                </a:lnTo>
                <a:lnTo>
                  <a:pt x="1403" y="933"/>
                </a:lnTo>
                <a:lnTo>
                  <a:pt x="1408" y="929"/>
                </a:lnTo>
                <a:lnTo>
                  <a:pt x="1410" y="928"/>
                </a:lnTo>
                <a:lnTo>
                  <a:pt x="1411" y="925"/>
                </a:lnTo>
                <a:lnTo>
                  <a:pt x="1415" y="921"/>
                </a:lnTo>
                <a:lnTo>
                  <a:pt x="1415" y="916"/>
                </a:lnTo>
                <a:lnTo>
                  <a:pt x="1415" y="910"/>
                </a:lnTo>
                <a:lnTo>
                  <a:pt x="1414" y="905"/>
                </a:lnTo>
                <a:lnTo>
                  <a:pt x="1415" y="901"/>
                </a:lnTo>
                <a:lnTo>
                  <a:pt x="1417" y="899"/>
                </a:lnTo>
                <a:lnTo>
                  <a:pt x="1421" y="897"/>
                </a:lnTo>
                <a:lnTo>
                  <a:pt x="1434" y="894"/>
                </a:lnTo>
                <a:lnTo>
                  <a:pt x="1440" y="894"/>
                </a:lnTo>
                <a:lnTo>
                  <a:pt x="1443" y="894"/>
                </a:lnTo>
                <a:lnTo>
                  <a:pt x="1447" y="896"/>
                </a:lnTo>
                <a:lnTo>
                  <a:pt x="1450" y="896"/>
                </a:lnTo>
                <a:lnTo>
                  <a:pt x="1451" y="894"/>
                </a:lnTo>
                <a:lnTo>
                  <a:pt x="1451" y="892"/>
                </a:lnTo>
                <a:lnTo>
                  <a:pt x="1449" y="889"/>
                </a:lnTo>
                <a:lnTo>
                  <a:pt x="1447" y="886"/>
                </a:lnTo>
                <a:lnTo>
                  <a:pt x="1447" y="883"/>
                </a:lnTo>
                <a:lnTo>
                  <a:pt x="1446" y="882"/>
                </a:lnTo>
                <a:lnTo>
                  <a:pt x="1441" y="880"/>
                </a:lnTo>
                <a:lnTo>
                  <a:pt x="1435" y="876"/>
                </a:lnTo>
                <a:lnTo>
                  <a:pt x="1423" y="861"/>
                </a:lnTo>
                <a:lnTo>
                  <a:pt x="1417" y="856"/>
                </a:lnTo>
                <a:lnTo>
                  <a:pt x="1414" y="853"/>
                </a:lnTo>
                <a:lnTo>
                  <a:pt x="1410" y="852"/>
                </a:lnTo>
                <a:lnTo>
                  <a:pt x="1407" y="851"/>
                </a:lnTo>
                <a:lnTo>
                  <a:pt x="1403" y="850"/>
                </a:lnTo>
                <a:lnTo>
                  <a:pt x="1401" y="849"/>
                </a:lnTo>
                <a:lnTo>
                  <a:pt x="1400" y="844"/>
                </a:lnTo>
                <a:lnTo>
                  <a:pt x="1401" y="842"/>
                </a:lnTo>
                <a:lnTo>
                  <a:pt x="1401" y="838"/>
                </a:lnTo>
                <a:lnTo>
                  <a:pt x="1401" y="836"/>
                </a:lnTo>
                <a:lnTo>
                  <a:pt x="1399" y="835"/>
                </a:lnTo>
                <a:lnTo>
                  <a:pt x="1398" y="832"/>
                </a:lnTo>
                <a:lnTo>
                  <a:pt x="1400" y="829"/>
                </a:lnTo>
                <a:lnTo>
                  <a:pt x="1402" y="829"/>
                </a:lnTo>
                <a:lnTo>
                  <a:pt x="1406" y="828"/>
                </a:lnTo>
                <a:lnTo>
                  <a:pt x="1408" y="828"/>
                </a:lnTo>
                <a:lnTo>
                  <a:pt x="1410" y="827"/>
                </a:lnTo>
                <a:lnTo>
                  <a:pt x="1411" y="824"/>
                </a:lnTo>
                <a:lnTo>
                  <a:pt x="1410" y="821"/>
                </a:lnTo>
                <a:lnTo>
                  <a:pt x="1413" y="819"/>
                </a:lnTo>
                <a:lnTo>
                  <a:pt x="1415" y="821"/>
                </a:lnTo>
                <a:lnTo>
                  <a:pt x="1419" y="821"/>
                </a:lnTo>
                <a:lnTo>
                  <a:pt x="1421" y="819"/>
                </a:lnTo>
                <a:lnTo>
                  <a:pt x="1422" y="817"/>
                </a:lnTo>
                <a:lnTo>
                  <a:pt x="1425" y="810"/>
                </a:lnTo>
                <a:lnTo>
                  <a:pt x="1425" y="806"/>
                </a:lnTo>
                <a:lnTo>
                  <a:pt x="1427" y="802"/>
                </a:lnTo>
                <a:lnTo>
                  <a:pt x="1429" y="796"/>
                </a:lnTo>
                <a:lnTo>
                  <a:pt x="1429" y="795"/>
                </a:lnTo>
                <a:lnTo>
                  <a:pt x="1426" y="790"/>
                </a:lnTo>
                <a:lnTo>
                  <a:pt x="1426" y="787"/>
                </a:lnTo>
                <a:lnTo>
                  <a:pt x="1425" y="784"/>
                </a:lnTo>
                <a:lnTo>
                  <a:pt x="1429" y="781"/>
                </a:lnTo>
                <a:lnTo>
                  <a:pt x="1431" y="780"/>
                </a:lnTo>
                <a:lnTo>
                  <a:pt x="1434" y="780"/>
                </a:lnTo>
                <a:lnTo>
                  <a:pt x="1437" y="780"/>
                </a:lnTo>
                <a:lnTo>
                  <a:pt x="1442" y="779"/>
                </a:lnTo>
                <a:lnTo>
                  <a:pt x="1442" y="777"/>
                </a:lnTo>
                <a:lnTo>
                  <a:pt x="1440" y="774"/>
                </a:lnTo>
                <a:lnTo>
                  <a:pt x="1438" y="773"/>
                </a:lnTo>
                <a:lnTo>
                  <a:pt x="1434" y="771"/>
                </a:lnTo>
                <a:lnTo>
                  <a:pt x="1433" y="769"/>
                </a:lnTo>
                <a:lnTo>
                  <a:pt x="1431" y="766"/>
                </a:lnTo>
                <a:lnTo>
                  <a:pt x="1430" y="764"/>
                </a:lnTo>
                <a:lnTo>
                  <a:pt x="1431" y="763"/>
                </a:lnTo>
                <a:lnTo>
                  <a:pt x="1432" y="762"/>
                </a:lnTo>
                <a:lnTo>
                  <a:pt x="1435" y="761"/>
                </a:lnTo>
                <a:lnTo>
                  <a:pt x="1438" y="758"/>
                </a:lnTo>
                <a:lnTo>
                  <a:pt x="1443" y="758"/>
                </a:lnTo>
                <a:lnTo>
                  <a:pt x="1445" y="758"/>
                </a:lnTo>
                <a:lnTo>
                  <a:pt x="1448" y="757"/>
                </a:lnTo>
                <a:lnTo>
                  <a:pt x="1449" y="756"/>
                </a:lnTo>
                <a:lnTo>
                  <a:pt x="1450" y="754"/>
                </a:lnTo>
                <a:lnTo>
                  <a:pt x="1453" y="754"/>
                </a:lnTo>
                <a:lnTo>
                  <a:pt x="1456" y="756"/>
                </a:lnTo>
                <a:lnTo>
                  <a:pt x="1458" y="758"/>
                </a:lnTo>
                <a:lnTo>
                  <a:pt x="1462" y="760"/>
                </a:lnTo>
                <a:lnTo>
                  <a:pt x="1464" y="761"/>
                </a:lnTo>
                <a:lnTo>
                  <a:pt x="1465" y="764"/>
                </a:lnTo>
                <a:lnTo>
                  <a:pt x="1467" y="766"/>
                </a:lnTo>
                <a:lnTo>
                  <a:pt x="1470" y="770"/>
                </a:lnTo>
                <a:lnTo>
                  <a:pt x="1473" y="774"/>
                </a:lnTo>
                <a:lnTo>
                  <a:pt x="1475" y="777"/>
                </a:lnTo>
                <a:lnTo>
                  <a:pt x="1479" y="784"/>
                </a:lnTo>
                <a:lnTo>
                  <a:pt x="1481" y="786"/>
                </a:lnTo>
                <a:lnTo>
                  <a:pt x="1486" y="786"/>
                </a:lnTo>
                <a:lnTo>
                  <a:pt x="1488" y="785"/>
                </a:lnTo>
                <a:lnTo>
                  <a:pt x="1493" y="782"/>
                </a:lnTo>
                <a:lnTo>
                  <a:pt x="1495" y="782"/>
                </a:lnTo>
                <a:lnTo>
                  <a:pt x="1497" y="782"/>
                </a:lnTo>
                <a:lnTo>
                  <a:pt x="1501" y="782"/>
                </a:lnTo>
                <a:lnTo>
                  <a:pt x="1503" y="784"/>
                </a:lnTo>
                <a:lnTo>
                  <a:pt x="1506" y="785"/>
                </a:lnTo>
                <a:lnTo>
                  <a:pt x="1509" y="787"/>
                </a:lnTo>
                <a:lnTo>
                  <a:pt x="1512" y="787"/>
                </a:lnTo>
                <a:lnTo>
                  <a:pt x="1515" y="787"/>
                </a:lnTo>
                <a:lnTo>
                  <a:pt x="1517" y="785"/>
                </a:lnTo>
                <a:lnTo>
                  <a:pt x="1517" y="779"/>
                </a:lnTo>
                <a:lnTo>
                  <a:pt x="1518" y="774"/>
                </a:lnTo>
                <a:lnTo>
                  <a:pt x="1518" y="770"/>
                </a:lnTo>
                <a:lnTo>
                  <a:pt x="1519" y="766"/>
                </a:lnTo>
                <a:lnTo>
                  <a:pt x="1517" y="744"/>
                </a:lnTo>
                <a:lnTo>
                  <a:pt x="1518" y="742"/>
                </a:lnTo>
                <a:lnTo>
                  <a:pt x="1521" y="739"/>
                </a:lnTo>
                <a:lnTo>
                  <a:pt x="1526" y="738"/>
                </a:lnTo>
                <a:lnTo>
                  <a:pt x="1530" y="734"/>
                </a:lnTo>
                <a:lnTo>
                  <a:pt x="1536" y="733"/>
                </a:lnTo>
                <a:lnTo>
                  <a:pt x="1538" y="732"/>
                </a:lnTo>
                <a:lnTo>
                  <a:pt x="1543" y="731"/>
                </a:lnTo>
                <a:lnTo>
                  <a:pt x="1546" y="728"/>
                </a:lnTo>
                <a:lnTo>
                  <a:pt x="1549" y="724"/>
                </a:lnTo>
                <a:lnTo>
                  <a:pt x="1550" y="720"/>
                </a:lnTo>
                <a:lnTo>
                  <a:pt x="1549" y="714"/>
                </a:lnTo>
                <a:lnTo>
                  <a:pt x="1546" y="710"/>
                </a:lnTo>
                <a:lnTo>
                  <a:pt x="1546" y="707"/>
                </a:lnTo>
                <a:lnTo>
                  <a:pt x="1546" y="701"/>
                </a:lnTo>
                <a:lnTo>
                  <a:pt x="1547" y="698"/>
                </a:lnTo>
                <a:lnTo>
                  <a:pt x="1549" y="693"/>
                </a:lnTo>
                <a:lnTo>
                  <a:pt x="1552" y="690"/>
                </a:lnTo>
                <a:lnTo>
                  <a:pt x="1554" y="686"/>
                </a:lnTo>
                <a:lnTo>
                  <a:pt x="1555" y="683"/>
                </a:lnTo>
                <a:lnTo>
                  <a:pt x="1555" y="680"/>
                </a:lnTo>
                <a:lnTo>
                  <a:pt x="1552" y="675"/>
                </a:lnTo>
                <a:lnTo>
                  <a:pt x="1551" y="670"/>
                </a:lnTo>
                <a:lnTo>
                  <a:pt x="1550" y="666"/>
                </a:lnTo>
                <a:lnTo>
                  <a:pt x="1550" y="662"/>
                </a:lnTo>
                <a:lnTo>
                  <a:pt x="1552" y="659"/>
                </a:lnTo>
                <a:lnTo>
                  <a:pt x="1557" y="656"/>
                </a:lnTo>
                <a:lnTo>
                  <a:pt x="1560" y="653"/>
                </a:lnTo>
                <a:lnTo>
                  <a:pt x="1562" y="649"/>
                </a:lnTo>
                <a:lnTo>
                  <a:pt x="1562" y="646"/>
                </a:lnTo>
                <a:lnTo>
                  <a:pt x="1562" y="638"/>
                </a:lnTo>
                <a:lnTo>
                  <a:pt x="1562" y="635"/>
                </a:lnTo>
                <a:lnTo>
                  <a:pt x="1562" y="632"/>
                </a:lnTo>
                <a:lnTo>
                  <a:pt x="1561" y="628"/>
                </a:lnTo>
                <a:lnTo>
                  <a:pt x="1560" y="625"/>
                </a:lnTo>
                <a:lnTo>
                  <a:pt x="1560" y="624"/>
                </a:lnTo>
                <a:lnTo>
                  <a:pt x="1560" y="621"/>
                </a:lnTo>
                <a:lnTo>
                  <a:pt x="1558" y="618"/>
                </a:lnTo>
                <a:lnTo>
                  <a:pt x="1557" y="616"/>
                </a:lnTo>
                <a:lnTo>
                  <a:pt x="1557" y="614"/>
                </a:lnTo>
                <a:lnTo>
                  <a:pt x="1555" y="612"/>
                </a:lnTo>
                <a:lnTo>
                  <a:pt x="1554" y="610"/>
                </a:lnTo>
                <a:lnTo>
                  <a:pt x="1553" y="605"/>
                </a:lnTo>
                <a:lnTo>
                  <a:pt x="1552" y="603"/>
                </a:lnTo>
                <a:lnTo>
                  <a:pt x="1550" y="601"/>
                </a:lnTo>
                <a:lnTo>
                  <a:pt x="1549" y="598"/>
                </a:lnTo>
                <a:lnTo>
                  <a:pt x="1547" y="597"/>
                </a:lnTo>
                <a:lnTo>
                  <a:pt x="1546" y="595"/>
                </a:lnTo>
                <a:lnTo>
                  <a:pt x="1545" y="593"/>
                </a:lnTo>
                <a:lnTo>
                  <a:pt x="1545" y="590"/>
                </a:lnTo>
                <a:lnTo>
                  <a:pt x="1545" y="589"/>
                </a:lnTo>
                <a:lnTo>
                  <a:pt x="1546" y="588"/>
                </a:lnTo>
                <a:lnTo>
                  <a:pt x="1547" y="587"/>
                </a:lnTo>
                <a:lnTo>
                  <a:pt x="1551" y="586"/>
                </a:lnTo>
                <a:lnTo>
                  <a:pt x="1553" y="585"/>
                </a:lnTo>
                <a:lnTo>
                  <a:pt x="1555" y="585"/>
                </a:lnTo>
                <a:lnTo>
                  <a:pt x="1557" y="585"/>
                </a:lnTo>
                <a:lnTo>
                  <a:pt x="1558" y="588"/>
                </a:lnTo>
                <a:lnTo>
                  <a:pt x="1558" y="590"/>
                </a:lnTo>
                <a:lnTo>
                  <a:pt x="1558" y="592"/>
                </a:lnTo>
                <a:lnTo>
                  <a:pt x="1557" y="594"/>
                </a:lnTo>
                <a:lnTo>
                  <a:pt x="1557" y="596"/>
                </a:lnTo>
                <a:lnTo>
                  <a:pt x="1558" y="600"/>
                </a:lnTo>
                <a:lnTo>
                  <a:pt x="1559" y="602"/>
                </a:lnTo>
                <a:lnTo>
                  <a:pt x="1560" y="603"/>
                </a:lnTo>
                <a:lnTo>
                  <a:pt x="1565" y="603"/>
                </a:lnTo>
                <a:lnTo>
                  <a:pt x="1566" y="603"/>
                </a:lnTo>
                <a:lnTo>
                  <a:pt x="1568" y="604"/>
                </a:lnTo>
                <a:lnTo>
                  <a:pt x="1570" y="606"/>
                </a:lnTo>
                <a:lnTo>
                  <a:pt x="1573" y="609"/>
                </a:lnTo>
                <a:lnTo>
                  <a:pt x="1574" y="613"/>
                </a:lnTo>
                <a:lnTo>
                  <a:pt x="1575" y="614"/>
                </a:lnTo>
                <a:lnTo>
                  <a:pt x="1577" y="617"/>
                </a:lnTo>
                <a:lnTo>
                  <a:pt x="1578" y="619"/>
                </a:lnTo>
                <a:lnTo>
                  <a:pt x="1581" y="621"/>
                </a:lnTo>
                <a:lnTo>
                  <a:pt x="1582" y="622"/>
                </a:lnTo>
                <a:lnTo>
                  <a:pt x="1584" y="624"/>
                </a:lnTo>
                <a:lnTo>
                  <a:pt x="1585" y="625"/>
                </a:lnTo>
                <a:lnTo>
                  <a:pt x="1587" y="625"/>
                </a:lnTo>
                <a:lnTo>
                  <a:pt x="1590" y="626"/>
                </a:lnTo>
                <a:lnTo>
                  <a:pt x="1592" y="627"/>
                </a:lnTo>
                <a:lnTo>
                  <a:pt x="1594" y="627"/>
                </a:lnTo>
                <a:lnTo>
                  <a:pt x="1598" y="627"/>
                </a:lnTo>
                <a:lnTo>
                  <a:pt x="1600" y="626"/>
                </a:lnTo>
                <a:lnTo>
                  <a:pt x="1602" y="626"/>
                </a:lnTo>
                <a:lnTo>
                  <a:pt x="1606" y="625"/>
                </a:lnTo>
                <a:lnTo>
                  <a:pt x="1609" y="624"/>
                </a:lnTo>
                <a:lnTo>
                  <a:pt x="1611" y="622"/>
                </a:lnTo>
                <a:lnTo>
                  <a:pt x="1614" y="622"/>
                </a:lnTo>
                <a:lnTo>
                  <a:pt x="1618" y="622"/>
                </a:lnTo>
                <a:lnTo>
                  <a:pt x="1622" y="621"/>
                </a:lnTo>
                <a:lnTo>
                  <a:pt x="1624" y="621"/>
                </a:lnTo>
                <a:lnTo>
                  <a:pt x="1626" y="621"/>
                </a:lnTo>
                <a:lnTo>
                  <a:pt x="1630" y="621"/>
                </a:lnTo>
                <a:lnTo>
                  <a:pt x="1633" y="622"/>
                </a:lnTo>
                <a:lnTo>
                  <a:pt x="1637" y="624"/>
                </a:lnTo>
                <a:lnTo>
                  <a:pt x="1640" y="625"/>
                </a:lnTo>
                <a:lnTo>
                  <a:pt x="1642" y="625"/>
                </a:lnTo>
                <a:lnTo>
                  <a:pt x="1647" y="627"/>
                </a:lnTo>
                <a:lnTo>
                  <a:pt x="1650" y="629"/>
                </a:lnTo>
                <a:lnTo>
                  <a:pt x="1651" y="630"/>
                </a:lnTo>
                <a:lnTo>
                  <a:pt x="1655" y="632"/>
                </a:lnTo>
                <a:lnTo>
                  <a:pt x="1658" y="633"/>
                </a:lnTo>
                <a:lnTo>
                  <a:pt x="1662" y="634"/>
                </a:lnTo>
                <a:lnTo>
                  <a:pt x="1664" y="635"/>
                </a:lnTo>
                <a:lnTo>
                  <a:pt x="1665" y="636"/>
                </a:lnTo>
                <a:lnTo>
                  <a:pt x="1666" y="636"/>
                </a:lnTo>
                <a:lnTo>
                  <a:pt x="1671" y="636"/>
                </a:lnTo>
                <a:lnTo>
                  <a:pt x="1673" y="636"/>
                </a:lnTo>
                <a:lnTo>
                  <a:pt x="1675" y="636"/>
                </a:lnTo>
                <a:lnTo>
                  <a:pt x="1677" y="636"/>
                </a:lnTo>
                <a:lnTo>
                  <a:pt x="1680" y="636"/>
                </a:lnTo>
                <a:lnTo>
                  <a:pt x="1683" y="635"/>
                </a:lnTo>
                <a:lnTo>
                  <a:pt x="1685" y="635"/>
                </a:lnTo>
                <a:lnTo>
                  <a:pt x="1687" y="634"/>
                </a:lnTo>
                <a:lnTo>
                  <a:pt x="1690" y="633"/>
                </a:lnTo>
                <a:lnTo>
                  <a:pt x="1693" y="633"/>
                </a:lnTo>
                <a:lnTo>
                  <a:pt x="1694" y="633"/>
                </a:lnTo>
                <a:lnTo>
                  <a:pt x="1696" y="634"/>
                </a:lnTo>
                <a:lnTo>
                  <a:pt x="1697" y="634"/>
                </a:lnTo>
                <a:lnTo>
                  <a:pt x="1699" y="635"/>
                </a:lnTo>
                <a:lnTo>
                  <a:pt x="1702" y="638"/>
                </a:lnTo>
                <a:lnTo>
                  <a:pt x="1701" y="642"/>
                </a:lnTo>
                <a:lnTo>
                  <a:pt x="1698" y="643"/>
                </a:lnTo>
                <a:lnTo>
                  <a:pt x="1697" y="644"/>
                </a:lnTo>
                <a:lnTo>
                  <a:pt x="1696" y="648"/>
                </a:lnTo>
                <a:lnTo>
                  <a:pt x="1697" y="651"/>
                </a:lnTo>
                <a:lnTo>
                  <a:pt x="1701" y="653"/>
                </a:lnTo>
                <a:lnTo>
                  <a:pt x="1702" y="659"/>
                </a:lnTo>
                <a:lnTo>
                  <a:pt x="1698" y="662"/>
                </a:lnTo>
                <a:lnTo>
                  <a:pt x="1699" y="665"/>
                </a:lnTo>
                <a:lnTo>
                  <a:pt x="1705" y="667"/>
                </a:lnTo>
                <a:lnTo>
                  <a:pt x="1712" y="667"/>
                </a:lnTo>
                <a:lnTo>
                  <a:pt x="1717" y="666"/>
                </a:lnTo>
                <a:lnTo>
                  <a:pt x="1720" y="665"/>
                </a:lnTo>
                <a:lnTo>
                  <a:pt x="1728" y="665"/>
                </a:lnTo>
                <a:lnTo>
                  <a:pt x="1730" y="666"/>
                </a:lnTo>
                <a:lnTo>
                  <a:pt x="1731" y="668"/>
                </a:lnTo>
                <a:lnTo>
                  <a:pt x="1729" y="672"/>
                </a:lnTo>
                <a:lnTo>
                  <a:pt x="1728" y="675"/>
                </a:lnTo>
                <a:lnTo>
                  <a:pt x="1728" y="677"/>
                </a:lnTo>
                <a:lnTo>
                  <a:pt x="1730" y="682"/>
                </a:lnTo>
                <a:lnTo>
                  <a:pt x="1730" y="684"/>
                </a:lnTo>
                <a:lnTo>
                  <a:pt x="1725" y="691"/>
                </a:lnTo>
                <a:lnTo>
                  <a:pt x="1722" y="694"/>
                </a:lnTo>
                <a:lnTo>
                  <a:pt x="1721" y="697"/>
                </a:lnTo>
                <a:lnTo>
                  <a:pt x="1726" y="699"/>
                </a:lnTo>
                <a:lnTo>
                  <a:pt x="1733" y="699"/>
                </a:lnTo>
                <a:lnTo>
                  <a:pt x="1737" y="699"/>
                </a:lnTo>
                <a:lnTo>
                  <a:pt x="1741" y="698"/>
                </a:lnTo>
                <a:lnTo>
                  <a:pt x="1744" y="697"/>
                </a:lnTo>
                <a:lnTo>
                  <a:pt x="1751" y="696"/>
                </a:lnTo>
                <a:lnTo>
                  <a:pt x="1757" y="697"/>
                </a:lnTo>
                <a:lnTo>
                  <a:pt x="1760" y="698"/>
                </a:lnTo>
                <a:lnTo>
                  <a:pt x="1766" y="698"/>
                </a:lnTo>
                <a:lnTo>
                  <a:pt x="1770" y="700"/>
                </a:lnTo>
                <a:lnTo>
                  <a:pt x="1775" y="702"/>
                </a:lnTo>
                <a:lnTo>
                  <a:pt x="1782" y="707"/>
                </a:lnTo>
                <a:lnTo>
                  <a:pt x="1786" y="710"/>
                </a:lnTo>
                <a:lnTo>
                  <a:pt x="1790" y="715"/>
                </a:lnTo>
                <a:lnTo>
                  <a:pt x="1794" y="718"/>
                </a:lnTo>
                <a:lnTo>
                  <a:pt x="1799" y="721"/>
                </a:lnTo>
                <a:lnTo>
                  <a:pt x="1805" y="720"/>
                </a:lnTo>
                <a:lnTo>
                  <a:pt x="1805" y="712"/>
                </a:lnTo>
                <a:lnTo>
                  <a:pt x="1805" y="708"/>
                </a:lnTo>
                <a:lnTo>
                  <a:pt x="1807" y="700"/>
                </a:lnTo>
                <a:lnTo>
                  <a:pt x="1810" y="693"/>
                </a:lnTo>
                <a:lnTo>
                  <a:pt x="1809" y="690"/>
                </a:lnTo>
                <a:lnTo>
                  <a:pt x="1809" y="685"/>
                </a:lnTo>
                <a:lnTo>
                  <a:pt x="1809" y="682"/>
                </a:lnTo>
                <a:lnTo>
                  <a:pt x="1809" y="678"/>
                </a:lnTo>
                <a:lnTo>
                  <a:pt x="1814" y="681"/>
                </a:lnTo>
                <a:lnTo>
                  <a:pt x="1816" y="683"/>
                </a:lnTo>
                <a:lnTo>
                  <a:pt x="1821" y="684"/>
                </a:lnTo>
                <a:lnTo>
                  <a:pt x="1824" y="688"/>
                </a:lnTo>
                <a:lnTo>
                  <a:pt x="1825" y="689"/>
                </a:lnTo>
                <a:lnTo>
                  <a:pt x="1830" y="690"/>
                </a:lnTo>
                <a:lnTo>
                  <a:pt x="1835" y="690"/>
                </a:lnTo>
                <a:lnTo>
                  <a:pt x="1841" y="691"/>
                </a:lnTo>
                <a:lnTo>
                  <a:pt x="1845" y="692"/>
                </a:lnTo>
                <a:lnTo>
                  <a:pt x="1848" y="694"/>
                </a:lnTo>
                <a:lnTo>
                  <a:pt x="1854" y="697"/>
                </a:lnTo>
                <a:lnTo>
                  <a:pt x="1858" y="700"/>
                </a:lnTo>
                <a:lnTo>
                  <a:pt x="1861" y="704"/>
                </a:lnTo>
                <a:lnTo>
                  <a:pt x="1864" y="704"/>
                </a:lnTo>
                <a:lnTo>
                  <a:pt x="1874" y="701"/>
                </a:lnTo>
                <a:lnTo>
                  <a:pt x="1879" y="700"/>
                </a:lnTo>
                <a:lnTo>
                  <a:pt x="1886" y="699"/>
                </a:lnTo>
                <a:lnTo>
                  <a:pt x="1891" y="701"/>
                </a:lnTo>
                <a:lnTo>
                  <a:pt x="1896" y="704"/>
                </a:lnTo>
                <a:lnTo>
                  <a:pt x="1899" y="705"/>
                </a:lnTo>
                <a:lnTo>
                  <a:pt x="1903" y="707"/>
                </a:lnTo>
                <a:lnTo>
                  <a:pt x="1906" y="706"/>
                </a:lnTo>
                <a:lnTo>
                  <a:pt x="1910" y="705"/>
                </a:lnTo>
                <a:lnTo>
                  <a:pt x="1915" y="698"/>
                </a:lnTo>
                <a:lnTo>
                  <a:pt x="1919" y="696"/>
                </a:lnTo>
                <a:lnTo>
                  <a:pt x="1925" y="691"/>
                </a:lnTo>
                <a:lnTo>
                  <a:pt x="1927" y="686"/>
                </a:lnTo>
                <a:lnTo>
                  <a:pt x="1929" y="682"/>
                </a:lnTo>
                <a:lnTo>
                  <a:pt x="1931" y="678"/>
                </a:lnTo>
                <a:lnTo>
                  <a:pt x="1935" y="676"/>
                </a:lnTo>
                <a:lnTo>
                  <a:pt x="1938" y="675"/>
                </a:lnTo>
                <a:lnTo>
                  <a:pt x="1942" y="675"/>
                </a:lnTo>
                <a:lnTo>
                  <a:pt x="1953" y="678"/>
                </a:lnTo>
                <a:lnTo>
                  <a:pt x="1959" y="683"/>
                </a:lnTo>
                <a:lnTo>
                  <a:pt x="1960" y="690"/>
                </a:lnTo>
                <a:lnTo>
                  <a:pt x="1961" y="693"/>
                </a:lnTo>
                <a:lnTo>
                  <a:pt x="1963" y="698"/>
                </a:lnTo>
                <a:lnTo>
                  <a:pt x="1967" y="701"/>
                </a:lnTo>
                <a:lnTo>
                  <a:pt x="1970" y="705"/>
                </a:lnTo>
                <a:lnTo>
                  <a:pt x="1977" y="706"/>
                </a:lnTo>
                <a:lnTo>
                  <a:pt x="1985" y="706"/>
                </a:lnTo>
                <a:lnTo>
                  <a:pt x="1990" y="706"/>
                </a:lnTo>
                <a:lnTo>
                  <a:pt x="1994" y="707"/>
                </a:lnTo>
                <a:lnTo>
                  <a:pt x="1999" y="709"/>
                </a:lnTo>
                <a:lnTo>
                  <a:pt x="2002" y="713"/>
                </a:lnTo>
                <a:lnTo>
                  <a:pt x="2005" y="721"/>
                </a:lnTo>
                <a:lnTo>
                  <a:pt x="2005" y="737"/>
                </a:lnTo>
                <a:lnTo>
                  <a:pt x="2003" y="740"/>
                </a:lnTo>
                <a:lnTo>
                  <a:pt x="2001" y="747"/>
                </a:lnTo>
                <a:lnTo>
                  <a:pt x="2000" y="752"/>
                </a:lnTo>
                <a:lnTo>
                  <a:pt x="1999" y="757"/>
                </a:lnTo>
                <a:lnTo>
                  <a:pt x="1998" y="763"/>
                </a:lnTo>
                <a:lnTo>
                  <a:pt x="1997" y="769"/>
                </a:lnTo>
                <a:lnTo>
                  <a:pt x="1998" y="773"/>
                </a:lnTo>
                <a:lnTo>
                  <a:pt x="2000" y="779"/>
                </a:lnTo>
                <a:lnTo>
                  <a:pt x="2002" y="785"/>
                </a:lnTo>
                <a:lnTo>
                  <a:pt x="2003" y="789"/>
                </a:lnTo>
                <a:lnTo>
                  <a:pt x="2002" y="796"/>
                </a:lnTo>
                <a:lnTo>
                  <a:pt x="2001" y="800"/>
                </a:lnTo>
                <a:lnTo>
                  <a:pt x="1998" y="802"/>
                </a:lnTo>
                <a:lnTo>
                  <a:pt x="1993" y="804"/>
                </a:lnTo>
                <a:lnTo>
                  <a:pt x="1984" y="809"/>
                </a:lnTo>
                <a:lnTo>
                  <a:pt x="1978" y="813"/>
                </a:lnTo>
                <a:lnTo>
                  <a:pt x="1974" y="818"/>
                </a:lnTo>
                <a:lnTo>
                  <a:pt x="1970" y="822"/>
                </a:lnTo>
                <a:lnTo>
                  <a:pt x="1970" y="828"/>
                </a:lnTo>
                <a:lnTo>
                  <a:pt x="1973" y="834"/>
                </a:lnTo>
                <a:lnTo>
                  <a:pt x="1976" y="836"/>
                </a:lnTo>
                <a:lnTo>
                  <a:pt x="1982" y="836"/>
                </a:lnTo>
                <a:lnTo>
                  <a:pt x="1986" y="834"/>
                </a:lnTo>
                <a:lnTo>
                  <a:pt x="1990" y="835"/>
                </a:lnTo>
                <a:lnTo>
                  <a:pt x="1992" y="836"/>
                </a:lnTo>
                <a:lnTo>
                  <a:pt x="1995" y="840"/>
                </a:lnTo>
                <a:lnTo>
                  <a:pt x="1998" y="843"/>
                </a:lnTo>
                <a:lnTo>
                  <a:pt x="2000" y="844"/>
                </a:lnTo>
                <a:lnTo>
                  <a:pt x="2003" y="846"/>
                </a:lnTo>
                <a:lnTo>
                  <a:pt x="2008" y="852"/>
                </a:lnTo>
                <a:lnTo>
                  <a:pt x="2009" y="854"/>
                </a:lnTo>
                <a:lnTo>
                  <a:pt x="2008" y="860"/>
                </a:lnTo>
                <a:lnTo>
                  <a:pt x="2008" y="865"/>
                </a:lnTo>
                <a:lnTo>
                  <a:pt x="2010" y="870"/>
                </a:lnTo>
                <a:lnTo>
                  <a:pt x="2013" y="875"/>
                </a:lnTo>
                <a:lnTo>
                  <a:pt x="2011" y="880"/>
                </a:lnTo>
                <a:lnTo>
                  <a:pt x="2010" y="885"/>
                </a:lnTo>
                <a:lnTo>
                  <a:pt x="2009" y="891"/>
                </a:lnTo>
                <a:lnTo>
                  <a:pt x="2009" y="893"/>
                </a:lnTo>
                <a:lnTo>
                  <a:pt x="2010" y="898"/>
                </a:lnTo>
                <a:lnTo>
                  <a:pt x="2015" y="899"/>
                </a:lnTo>
                <a:lnTo>
                  <a:pt x="2017" y="900"/>
                </a:lnTo>
                <a:lnTo>
                  <a:pt x="2019" y="902"/>
                </a:lnTo>
                <a:lnTo>
                  <a:pt x="2024" y="905"/>
                </a:lnTo>
                <a:lnTo>
                  <a:pt x="2032" y="908"/>
                </a:lnTo>
                <a:lnTo>
                  <a:pt x="2037" y="912"/>
                </a:lnTo>
                <a:lnTo>
                  <a:pt x="2041" y="914"/>
                </a:lnTo>
                <a:lnTo>
                  <a:pt x="2048" y="917"/>
                </a:lnTo>
                <a:lnTo>
                  <a:pt x="2051" y="918"/>
                </a:lnTo>
                <a:lnTo>
                  <a:pt x="2056" y="920"/>
                </a:lnTo>
                <a:lnTo>
                  <a:pt x="2063" y="921"/>
                </a:lnTo>
                <a:lnTo>
                  <a:pt x="2066" y="921"/>
                </a:lnTo>
                <a:lnTo>
                  <a:pt x="2069" y="921"/>
                </a:lnTo>
                <a:lnTo>
                  <a:pt x="2073" y="920"/>
                </a:lnTo>
                <a:lnTo>
                  <a:pt x="2078" y="920"/>
                </a:lnTo>
                <a:lnTo>
                  <a:pt x="2079" y="917"/>
                </a:lnTo>
                <a:lnTo>
                  <a:pt x="2079" y="916"/>
                </a:lnTo>
                <a:lnTo>
                  <a:pt x="2078" y="913"/>
                </a:lnTo>
                <a:lnTo>
                  <a:pt x="2077" y="908"/>
                </a:lnTo>
                <a:lnTo>
                  <a:pt x="2078" y="905"/>
                </a:lnTo>
                <a:lnTo>
                  <a:pt x="2081" y="902"/>
                </a:lnTo>
                <a:lnTo>
                  <a:pt x="2083" y="901"/>
                </a:lnTo>
                <a:lnTo>
                  <a:pt x="2087" y="901"/>
                </a:lnTo>
                <a:lnTo>
                  <a:pt x="2090" y="901"/>
                </a:lnTo>
                <a:lnTo>
                  <a:pt x="2094" y="900"/>
                </a:lnTo>
                <a:lnTo>
                  <a:pt x="2097" y="899"/>
                </a:lnTo>
                <a:lnTo>
                  <a:pt x="2099" y="897"/>
                </a:lnTo>
                <a:lnTo>
                  <a:pt x="2104" y="896"/>
                </a:lnTo>
                <a:lnTo>
                  <a:pt x="2106" y="892"/>
                </a:lnTo>
                <a:lnTo>
                  <a:pt x="2109" y="886"/>
                </a:lnTo>
                <a:lnTo>
                  <a:pt x="2109" y="883"/>
                </a:lnTo>
                <a:lnTo>
                  <a:pt x="2103" y="876"/>
                </a:lnTo>
                <a:lnTo>
                  <a:pt x="2099" y="872"/>
                </a:lnTo>
                <a:lnTo>
                  <a:pt x="2096" y="868"/>
                </a:lnTo>
                <a:lnTo>
                  <a:pt x="2090" y="862"/>
                </a:lnTo>
                <a:lnTo>
                  <a:pt x="2088" y="857"/>
                </a:lnTo>
                <a:lnTo>
                  <a:pt x="2085" y="854"/>
                </a:lnTo>
                <a:lnTo>
                  <a:pt x="2083" y="849"/>
                </a:lnTo>
                <a:lnTo>
                  <a:pt x="2085" y="842"/>
                </a:lnTo>
                <a:lnTo>
                  <a:pt x="2088" y="838"/>
                </a:lnTo>
                <a:lnTo>
                  <a:pt x="2094" y="835"/>
                </a:lnTo>
                <a:lnTo>
                  <a:pt x="2105" y="820"/>
                </a:lnTo>
                <a:lnTo>
                  <a:pt x="2105" y="819"/>
                </a:lnTo>
                <a:lnTo>
                  <a:pt x="2106" y="818"/>
                </a:lnTo>
                <a:lnTo>
                  <a:pt x="2113" y="814"/>
                </a:lnTo>
                <a:lnTo>
                  <a:pt x="2114" y="812"/>
                </a:lnTo>
                <a:lnTo>
                  <a:pt x="2115" y="809"/>
                </a:lnTo>
                <a:lnTo>
                  <a:pt x="2118" y="803"/>
                </a:lnTo>
                <a:lnTo>
                  <a:pt x="2119" y="798"/>
                </a:lnTo>
                <a:lnTo>
                  <a:pt x="2120" y="788"/>
                </a:lnTo>
                <a:lnTo>
                  <a:pt x="2122" y="782"/>
                </a:lnTo>
                <a:lnTo>
                  <a:pt x="2125" y="776"/>
                </a:lnTo>
                <a:lnTo>
                  <a:pt x="2128" y="770"/>
                </a:lnTo>
                <a:lnTo>
                  <a:pt x="2135" y="761"/>
                </a:lnTo>
                <a:lnTo>
                  <a:pt x="2138" y="758"/>
                </a:lnTo>
                <a:lnTo>
                  <a:pt x="2144" y="755"/>
                </a:lnTo>
                <a:lnTo>
                  <a:pt x="2149" y="753"/>
                </a:lnTo>
                <a:lnTo>
                  <a:pt x="2154" y="752"/>
                </a:lnTo>
                <a:lnTo>
                  <a:pt x="2160" y="749"/>
                </a:lnTo>
                <a:lnTo>
                  <a:pt x="2162" y="748"/>
                </a:lnTo>
                <a:lnTo>
                  <a:pt x="2165" y="748"/>
                </a:lnTo>
                <a:lnTo>
                  <a:pt x="2169" y="747"/>
                </a:lnTo>
                <a:lnTo>
                  <a:pt x="2173" y="747"/>
                </a:lnTo>
                <a:lnTo>
                  <a:pt x="2178" y="747"/>
                </a:lnTo>
                <a:lnTo>
                  <a:pt x="2183" y="747"/>
                </a:lnTo>
                <a:lnTo>
                  <a:pt x="2185" y="747"/>
                </a:lnTo>
                <a:lnTo>
                  <a:pt x="2189" y="748"/>
                </a:lnTo>
                <a:lnTo>
                  <a:pt x="2190" y="749"/>
                </a:lnTo>
                <a:lnTo>
                  <a:pt x="2193" y="750"/>
                </a:lnTo>
                <a:lnTo>
                  <a:pt x="2195" y="750"/>
                </a:lnTo>
                <a:lnTo>
                  <a:pt x="2199" y="750"/>
                </a:lnTo>
                <a:lnTo>
                  <a:pt x="2201" y="749"/>
                </a:lnTo>
                <a:lnTo>
                  <a:pt x="2206" y="750"/>
                </a:lnTo>
                <a:lnTo>
                  <a:pt x="2207" y="753"/>
                </a:lnTo>
                <a:lnTo>
                  <a:pt x="2208" y="755"/>
                </a:lnTo>
                <a:lnTo>
                  <a:pt x="2210" y="758"/>
                </a:lnTo>
                <a:lnTo>
                  <a:pt x="2211" y="762"/>
                </a:lnTo>
                <a:lnTo>
                  <a:pt x="2214" y="764"/>
                </a:lnTo>
                <a:lnTo>
                  <a:pt x="2218" y="766"/>
                </a:lnTo>
                <a:lnTo>
                  <a:pt x="2222" y="766"/>
                </a:lnTo>
                <a:lnTo>
                  <a:pt x="2226" y="763"/>
                </a:lnTo>
                <a:lnTo>
                  <a:pt x="2233" y="760"/>
                </a:lnTo>
                <a:lnTo>
                  <a:pt x="2240" y="755"/>
                </a:lnTo>
                <a:lnTo>
                  <a:pt x="2245" y="752"/>
                </a:lnTo>
                <a:lnTo>
                  <a:pt x="2250" y="749"/>
                </a:lnTo>
                <a:lnTo>
                  <a:pt x="2253" y="746"/>
                </a:lnTo>
                <a:lnTo>
                  <a:pt x="2253" y="742"/>
                </a:lnTo>
                <a:lnTo>
                  <a:pt x="2251" y="739"/>
                </a:lnTo>
                <a:lnTo>
                  <a:pt x="2247" y="734"/>
                </a:lnTo>
                <a:lnTo>
                  <a:pt x="2243" y="732"/>
                </a:lnTo>
                <a:lnTo>
                  <a:pt x="2240" y="729"/>
                </a:lnTo>
                <a:lnTo>
                  <a:pt x="2241" y="724"/>
                </a:lnTo>
                <a:lnTo>
                  <a:pt x="2242" y="723"/>
                </a:lnTo>
                <a:lnTo>
                  <a:pt x="2246" y="722"/>
                </a:lnTo>
                <a:lnTo>
                  <a:pt x="2250" y="722"/>
                </a:lnTo>
                <a:lnTo>
                  <a:pt x="2257" y="721"/>
                </a:lnTo>
                <a:lnTo>
                  <a:pt x="2262" y="721"/>
                </a:lnTo>
                <a:lnTo>
                  <a:pt x="2266" y="716"/>
                </a:lnTo>
                <a:lnTo>
                  <a:pt x="2270" y="712"/>
                </a:lnTo>
                <a:lnTo>
                  <a:pt x="2270" y="707"/>
                </a:lnTo>
                <a:lnTo>
                  <a:pt x="2266" y="705"/>
                </a:lnTo>
                <a:lnTo>
                  <a:pt x="2262" y="701"/>
                </a:lnTo>
                <a:lnTo>
                  <a:pt x="2259" y="700"/>
                </a:lnTo>
                <a:lnTo>
                  <a:pt x="2256" y="698"/>
                </a:lnTo>
                <a:lnTo>
                  <a:pt x="2255" y="697"/>
                </a:lnTo>
                <a:lnTo>
                  <a:pt x="2253" y="692"/>
                </a:lnTo>
                <a:lnTo>
                  <a:pt x="2249" y="689"/>
                </a:lnTo>
                <a:lnTo>
                  <a:pt x="2246" y="688"/>
                </a:lnTo>
                <a:lnTo>
                  <a:pt x="2240" y="688"/>
                </a:lnTo>
                <a:lnTo>
                  <a:pt x="2237" y="688"/>
                </a:lnTo>
                <a:lnTo>
                  <a:pt x="2233" y="688"/>
                </a:lnTo>
                <a:lnTo>
                  <a:pt x="2231" y="686"/>
                </a:lnTo>
                <a:lnTo>
                  <a:pt x="2229" y="684"/>
                </a:lnTo>
                <a:lnTo>
                  <a:pt x="2226" y="682"/>
                </a:lnTo>
                <a:lnTo>
                  <a:pt x="2223" y="678"/>
                </a:lnTo>
                <a:lnTo>
                  <a:pt x="2217" y="675"/>
                </a:lnTo>
                <a:lnTo>
                  <a:pt x="2213" y="675"/>
                </a:lnTo>
                <a:lnTo>
                  <a:pt x="2207" y="675"/>
                </a:lnTo>
                <a:lnTo>
                  <a:pt x="2205" y="675"/>
                </a:lnTo>
                <a:lnTo>
                  <a:pt x="2200" y="674"/>
                </a:lnTo>
                <a:lnTo>
                  <a:pt x="2198" y="670"/>
                </a:lnTo>
                <a:lnTo>
                  <a:pt x="2198" y="666"/>
                </a:lnTo>
                <a:lnTo>
                  <a:pt x="2199" y="664"/>
                </a:lnTo>
                <a:lnTo>
                  <a:pt x="2201" y="662"/>
                </a:lnTo>
                <a:lnTo>
                  <a:pt x="2206" y="658"/>
                </a:lnTo>
                <a:lnTo>
                  <a:pt x="2206" y="654"/>
                </a:lnTo>
                <a:lnTo>
                  <a:pt x="2203" y="650"/>
                </a:lnTo>
                <a:lnTo>
                  <a:pt x="2199" y="646"/>
                </a:lnTo>
                <a:lnTo>
                  <a:pt x="2193" y="645"/>
                </a:lnTo>
                <a:lnTo>
                  <a:pt x="2187" y="645"/>
                </a:lnTo>
                <a:lnTo>
                  <a:pt x="2183" y="642"/>
                </a:lnTo>
                <a:lnTo>
                  <a:pt x="2181" y="641"/>
                </a:lnTo>
                <a:lnTo>
                  <a:pt x="2179" y="638"/>
                </a:lnTo>
                <a:lnTo>
                  <a:pt x="2178" y="629"/>
                </a:lnTo>
                <a:lnTo>
                  <a:pt x="2176" y="625"/>
                </a:lnTo>
                <a:lnTo>
                  <a:pt x="2175" y="622"/>
                </a:lnTo>
                <a:lnTo>
                  <a:pt x="2173" y="619"/>
                </a:lnTo>
                <a:lnTo>
                  <a:pt x="2171" y="617"/>
                </a:lnTo>
                <a:lnTo>
                  <a:pt x="2169" y="614"/>
                </a:lnTo>
                <a:lnTo>
                  <a:pt x="2169" y="612"/>
                </a:lnTo>
                <a:lnTo>
                  <a:pt x="2168" y="610"/>
                </a:lnTo>
                <a:lnTo>
                  <a:pt x="2167" y="609"/>
                </a:lnTo>
                <a:lnTo>
                  <a:pt x="2165" y="609"/>
                </a:lnTo>
                <a:lnTo>
                  <a:pt x="2161" y="609"/>
                </a:lnTo>
                <a:lnTo>
                  <a:pt x="2159" y="611"/>
                </a:lnTo>
                <a:lnTo>
                  <a:pt x="2155" y="612"/>
                </a:lnTo>
                <a:lnTo>
                  <a:pt x="2154" y="613"/>
                </a:lnTo>
                <a:lnTo>
                  <a:pt x="2154" y="616"/>
                </a:lnTo>
                <a:lnTo>
                  <a:pt x="2154" y="618"/>
                </a:lnTo>
                <a:lnTo>
                  <a:pt x="2157" y="619"/>
                </a:lnTo>
                <a:lnTo>
                  <a:pt x="2158" y="621"/>
                </a:lnTo>
                <a:lnTo>
                  <a:pt x="2158" y="625"/>
                </a:lnTo>
                <a:lnTo>
                  <a:pt x="2154" y="627"/>
                </a:lnTo>
                <a:lnTo>
                  <a:pt x="2150" y="626"/>
                </a:lnTo>
                <a:lnTo>
                  <a:pt x="2144" y="625"/>
                </a:lnTo>
                <a:lnTo>
                  <a:pt x="2141" y="622"/>
                </a:lnTo>
                <a:lnTo>
                  <a:pt x="2138" y="620"/>
                </a:lnTo>
                <a:lnTo>
                  <a:pt x="2138" y="618"/>
                </a:lnTo>
                <a:lnTo>
                  <a:pt x="2139" y="616"/>
                </a:lnTo>
                <a:lnTo>
                  <a:pt x="2143" y="614"/>
                </a:lnTo>
                <a:lnTo>
                  <a:pt x="2146" y="612"/>
                </a:lnTo>
                <a:lnTo>
                  <a:pt x="2151" y="609"/>
                </a:lnTo>
                <a:lnTo>
                  <a:pt x="2154" y="606"/>
                </a:lnTo>
                <a:lnTo>
                  <a:pt x="2155" y="605"/>
                </a:lnTo>
                <a:lnTo>
                  <a:pt x="2155" y="602"/>
                </a:lnTo>
                <a:lnTo>
                  <a:pt x="2155" y="601"/>
                </a:lnTo>
                <a:lnTo>
                  <a:pt x="2155" y="597"/>
                </a:lnTo>
                <a:lnTo>
                  <a:pt x="2153" y="595"/>
                </a:lnTo>
                <a:lnTo>
                  <a:pt x="2149" y="592"/>
                </a:lnTo>
                <a:lnTo>
                  <a:pt x="2143" y="590"/>
                </a:lnTo>
                <a:lnTo>
                  <a:pt x="2138" y="586"/>
                </a:lnTo>
                <a:lnTo>
                  <a:pt x="2137" y="584"/>
                </a:lnTo>
                <a:lnTo>
                  <a:pt x="2137" y="581"/>
                </a:lnTo>
                <a:lnTo>
                  <a:pt x="2137" y="579"/>
                </a:lnTo>
                <a:lnTo>
                  <a:pt x="2138" y="577"/>
                </a:lnTo>
                <a:lnTo>
                  <a:pt x="2141" y="576"/>
                </a:lnTo>
                <a:lnTo>
                  <a:pt x="2144" y="576"/>
                </a:lnTo>
                <a:lnTo>
                  <a:pt x="2146" y="577"/>
                </a:lnTo>
                <a:lnTo>
                  <a:pt x="2149" y="578"/>
                </a:lnTo>
                <a:lnTo>
                  <a:pt x="2152" y="579"/>
                </a:lnTo>
                <a:lnTo>
                  <a:pt x="2154" y="581"/>
                </a:lnTo>
                <a:lnTo>
                  <a:pt x="2157" y="584"/>
                </a:lnTo>
                <a:lnTo>
                  <a:pt x="2158" y="585"/>
                </a:lnTo>
                <a:lnTo>
                  <a:pt x="2159" y="585"/>
                </a:lnTo>
                <a:lnTo>
                  <a:pt x="2161" y="586"/>
                </a:lnTo>
                <a:lnTo>
                  <a:pt x="2162" y="586"/>
                </a:lnTo>
                <a:lnTo>
                  <a:pt x="2165" y="585"/>
                </a:lnTo>
                <a:lnTo>
                  <a:pt x="2168" y="581"/>
                </a:lnTo>
                <a:lnTo>
                  <a:pt x="2169" y="578"/>
                </a:lnTo>
                <a:lnTo>
                  <a:pt x="2170" y="576"/>
                </a:lnTo>
                <a:lnTo>
                  <a:pt x="2170" y="574"/>
                </a:lnTo>
                <a:lnTo>
                  <a:pt x="2170" y="571"/>
                </a:lnTo>
                <a:lnTo>
                  <a:pt x="2170" y="568"/>
                </a:lnTo>
                <a:lnTo>
                  <a:pt x="2170" y="565"/>
                </a:lnTo>
                <a:lnTo>
                  <a:pt x="2170" y="561"/>
                </a:lnTo>
                <a:lnTo>
                  <a:pt x="2170" y="557"/>
                </a:lnTo>
                <a:lnTo>
                  <a:pt x="2170" y="555"/>
                </a:lnTo>
                <a:lnTo>
                  <a:pt x="2171" y="550"/>
                </a:lnTo>
                <a:lnTo>
                  <a:pt x="2171" y="547"/>
                </a:lnTo>
                <a:lnTo>
                  <a:pt x="2170" y="542"/>
                </a:lnTo>
                <a:lnTo>
                  <a:pt x="2170" y="540"/>
                </a:lnTo>
                <a:lnTo>
                  <a:pt x="2169" y="537"/>
                </a:lnTo>
                <a:lnTo>
                  <a:pt x="2168" y="534"/>
                </a:lnTo>
                <a:lnTo>
                  <a:pt x="2167" y="532"/>
                </a:lnTo>
                <a:lnTo>
                  <a:pt x="2166" y="529"/>
                </a:lnTo>
                <a:lnTo>
                  <a:pt x="2163" y="526"/>
                </a:lnTo>
                <a:lnTo>
                  <a:pt x="2161" y="525"/>
                </a:lnTo>
                <a:lnTo>
                  <a:pt x="2159" y="524"/>
                </a:lnTo>
                <a:lnTo>
                  <a:pt x="2157" y="523"/>
                </a:lnTo>
                <a:lnTo>
                  <a:pt x="2153" y="523"/>
                </a:lnTo>
                <a:lnTo>
                  <a:pt x="2150" y="523"/>
                </a:lnTo>
                <a:lnTo>
                  <a:pt x="2147" y="523"/>
                </a:lnTo>
                <a:lnTo>
                  <a:pt x="2142" y="523"/>
                </a:lnTo>
                <a:lnTo>
                  <a:pt x="2138" y="523"/>
                </a:lnTo>
                <a:lnTo>
                  <a:pt x="2136" y="523"/>
                </a:lnTo>
                <a:lnTo>
                  <a:pt x="2134" y="522"/>
                </a:lnTo>
                <a:lnTo>
                  <a:pt x="2131" y="517"/>
                </a:lnTo>
                <a:lnTo>
                  <a:pt x="2131" y="513"/>
                </a:lnTo>
                <a:lnTo>
                  <a:pt x="2134" y="510"/>
                </a:lnTo>
                <a:lnTo>
                  <a:pt x="2134" y="508"/>
                </a:lnTo>
                <a:lnTo>
                  <a:pt x="2134" y="506"/>
                </a:lnTo>
                <a:lnTo>
                  <a:pt x="2134" y="504"/>
                </a:lnTo>
                <a:lnTo>
                  <a:pt x="2133" y="502"/>
                </a:lnTo>
                <a:lnTo>
                  <a:pt x="2131" y="501"/>
                </a:lnTo>
                <a:lnTo>
                  <a:pt x="2130" y="497"/>
                </a:lnTo>
                <a:lnTo>
                  <a:pt x="2130" y="494"/>
                </a:lnTo>
                <a:lnTo>
                  <a:pt x="2134" y="493"/>
                </a:lnTo>
                <a:lnTo>
                  <a:pt x="2139" y="493"/>
                </a:lnTo>
                <a:lnTo>
                  <a:pt x="2144" y="494"/>
                </a:lnTo>
                <a:lnTo>
                  <a:pt x="2149" y="494"/>
                </a:lnTo>
                <a:lnTo>
                  <a:pt x="2152" y="492"/>
                </a:lnTo>
                <a:lnTo>
                  <a:pt x="2160" y="489"/>
                </a:lnTo>
                <a:lnTo>
                  <a:pt x="2167" y="489"/>
                </a:lnTo>
                <a:lnTo>
                  <a:pt x="2170" y="490"/>
                </a:lnTo>
                <a:lnTo>
                  <a:pt x="2174" y="491"/>
                </a:lnTo>
                <a:lnTo>
                  <a:pt x="2177" y="491"/>
                </a:lnTo>
                <a:lnTo>
                  <a:pt x="2182" y="489"/>
                </a:lnTo>
                <a:lnTo>
                  <a:pt x="2183" y="485"/>
                </a:lnTo>
                <a:lnTo>
                  <a:pt x="2185" y="476"/>
                </a:lnTo>
                <a:lnTo>
                  <a:pt x="2185" y="470"/>
                </a:lnTo>
                <a:lnTo>
                  <a:pt x="2185" y="464"/>
                </a:lnTo>
                <a:lnTo>
                  <a:pt x="2184" y="453"/>
                </a:lnTo>
                <a:lnTo>
                  <a:pt x="2184" y="446"/>
                </a:lnTo>
                <a:lnTo>
                  <a:pt x="2185" y="443"/>
                </a:lnTo>
                <a:lnTo>
                  <a:pt x="2186" y="436"/>
                </a:lnTo>
                <a:lnTo>
                  <a:pt x="2187" y="432"/>
                </a:lnTo>
                <a:lnTo>
                  <a:pt x="2189" y="427"/>
                </a:lnTo>
                <a:lnTo>
                  <a:pt x="2190" y="424"/>
                </a:lnTo>
                <a:lnTo>
                  <a:pt x="2191" y="417"/>
                </a:lnTo>
                <a:lnTo>
                  <a:pt x="2192" y="413"/>
                </a:lnTo>
                <a:lnTo>
                  <a:pt x="2193" y="409"/>
                </a:lnTo>
                <a:lnTo>
                  <a:pt x="2195" y="405"/>
                </a:lnTo>
                <a:lnTo>
                  <a:pt x="2198" y="400"/>
                </a:lnTo>
                <a:lnTo>
                  <a:pt x="2198" y="395"/>
                </a:lnTo>
                <a:lnTo>
                  <a:pt x="2197" y="393"/>
                </a:lnTo>
                <a:lnTo>
                  <a:pt x="2193" y="392"/>
                </a:lnTo>
                <a:lnTo>
                  <a:pt x="2190" y="392"/>
                </a:lnTo>
                <a:lnTo>
                  <a:pt x="2185" y="390"/>
                </a:lnTo>
                <a:lnTo>
                  <a:pt x="2181" y="394"/>
                </a:lnTo>
                <a:lnTo>
                  <a:pt x="2176" y="396"/>
                </a:lnTo>
                <a:lnTo>
                  <a:pt x="2171" y="400"/>
                </a:lnTo>
                <a:lnTo>
                  <a:pt x="2167" y="403"/>
                </a:lnTo>
                <a:lnTo>
                  <a:pt x="2160" y="404"/>
                </a:lnTo>
                <a:lnTo>
                  <a:pt x="2158" y="404"/>
                </a:lnTo>
                <a:lnTo>
                  <a:pt x="2157" y="403"/>
                </a:lnTo>
                <a:lnTo>
                  <a:pt x="2154" y="403"/>
                </a:lnTo>
                <a:lnTo>
                  <a:pt x="2152" y="398"/>
                </a:lnTo>
                <a:lnTo>
                  <a:pt x="2153" y="394"/>
                </a:lnTo>
                <a:lnTo>
                  <a:pt x="2154" y="389"/>
                </a:lnTo>
                <a:lnTo>
                  <a:pt x="2158" y="387"/>
                </a:lnTo>
                <a:lnTo>
                  <a:pt x="2159" y="385"/>
                </a:lnTo>
                <a:lnTo>
                  <a:pt x="2162" y="384"/>
                </a:lnTo>
                <a:lnTo>
                  <a:pt x="2166" y="382"/>
                </a:lnTo>
                <a:lnTo>
                  <a:pt x="2170" y="380"/>
                </a:lnTo>
                <a:lnTo>
                  <a:pt x="2176" y="376"/>
                </a:lnTo>
                <a:lnTo>
                  <a:pt x="2177" y="373"/>
                </a:lnTo>
                <a:lnTo>
                  <a:pt x="2175" y="368"/>
                </a:lnTo>
                <a:lnTo>
                  <a:pt x="2175" y="365"/>
                </a:lnTo>
                <a:lnTo>
                  <a:pt x="2173" y="361"/>
                </a:lnTo>
                <a:lnTo>
                  <a:pt x="2171" y="355"/>
                </a:lnTo>
                <a:lnTo>
                  <a:pt x="2171" y="348"/>
                </a:lnTo>
                <a:lnTo>
                  <a:pt x="2171" y="340"/>
                </a:lnTo>
                <a:lnTo>
                  <a:pt x="2171" y="332"/>
                </a:lnTo>
                <a:lnTo>
                  <a:pt x="2173" y="322"/>
                </a:lnTo>
                <a:lnTo>
                  <a:pt x="2171" y="317"/>
                </a:lnTo>
                <a:lnTo>
                  <a:pt x="2170" y="313"/>
                </a:lnTo>
                <a:lnTo>
                  <a:pt x="2167" y="310"/>
                </a:lnTo>
                <a:lnTo>
                  <a:pt x="2161" y="309"/>
                </a:lnTo>
                <a:lnTo>
                  <a:pt x="2155" y="308"/>
                </a:lnTo>
                <a:lnTo>
                  <a:pt x="2152" y="308"/>
                </a:lnTo>
                <a:lnTo>
                  <a:pt x="2149" y="308"/>
                </a:lnTo>
                <a:lnTo>
                  <a:pt x="2144" y="307"/>
                </a:lnTo>
                <a:lnTo>
                  <a:pt x="2141" y="305"/>
                </a:lnTo>
                <a:lnTo>
                  <a:pt x="2141" y="302"/>
                </a:lnTo>
                <a:lnTo>
                  <a:pt x="2142" y="294"/>
                </a:lnTo>
                <a:lnTo>
                  <a:pt x="2143" y="289"/>
                </a:lnTo>
                <a:lnTo>
                  <a:pt x="2144" y="284"/>
                </a:lnTo>
                <a:lnTo>
                  <a:pt x="2144" y="280"/>
                </a:lnTo>
                <a:lnTo>
                  <a:pt x="2144" y="276"/>
                </a:lnTo>
                <a:lnTo>
                  <a:pt x="2143" y="272"/>
                </a:lnTo>
                <a:lnTo>
                  <a:pt x="2144" y="264"/>
                </a:lnTo>
                <a:lnTo>
                  <a:pt x="2143" y="258"/>
                </a:lnTo>
                <a:lnTo>
                  <a:pt x="2143" y="253"/>
                </a:lnTo>
                <a:lnTo>
                  <a:pt x="2145" y="250"/>
                </a:lnTo>
                <a:lnTo>
                  <a:pt x="2149" y="245"/>
                </a:lnTo>
                <a:lnTo>
                  <a:pt x="2159" y="238"/>
                </a:lnTo>
                <a:lnTo>
                  <a:pt x="2170" y="229"/>
                </a:lnTo>
                <a:lnTo>
                  <a:pt x="2182" y="227"/>
                </a:lnTo>
                <a:lnTo>
                  <a:pt x="2187" y="226"/>
                </a:lnTo>
                <a:lnTo>
                  <a:pt x="2191" y="224"/>
                </a:lnTo>
                <a:lnTo>
                  <a:pt x="2195" y="221"/>
                </a:lnTo>
                <a:lnTo>
                  <a:pt x="2199" y="216"/>
                </a:lnTo>
                <a:lnTo>
                  <a:pt x="2201" y="212"/>
                </a:lnTo>
                <a:lnTo>
                  <a:pt x="2203" y="209"/>
                </a:lnTo>
                <a:lnTo>
                  <a:pt x="2206" y="205"/>
                </a:lnTo>
                <a:lnTo>
                  <a:pt x="2206" y="202"/>
                </a:lnTo>
                <a:lnTo>
                  <a:pt x="2203" y="201"/>
                </a:lnTo>
                <a:lnTo>
                  <a:pt x="2199" y="200"/>
                </a:lnTo>
                <a:lnTo>
                  <a:pt x="2193" y="200"/>
                </a:lnTo>
                <a:lnTo>
                  <a:pt x="2189" y="201"/>
                </a:lnTo>
                <a:lnTo>
                  <a:pt x="2185" y="200"/>
                </a:lnTo>
                <a:lnTo>
                  <a:pt x="2179" y="198"/>
                </a:lnTo>
                <a:lnTo>
                  <a:pt x="2176" y="196"/>
                </a:lnTo>
                <a:lnTo>
                  <a:pt x="2174" y="193"/>
                </a:lnTo>
                <a:lnTo>
                  <a:pt x="2168" y="188"/>
                </a:lnTo>
                <a:lnTo>
                  <a:pt x="2165" y="187"/>
                </a:lnTo>
                <a:lnTo>
                  <a:pt x="2160" y="185"/>
                </a:lnTo>
                <a:lnTo>
                  <a:pt x="2157" y="185"/>
                </a:lnTo>
                <a:lnTo>
                  <a:pt x="2151" y="185"/>
                </a:lnTo>
                <a:lnTo>
                  <a:pt x="2146" y="184"/>
                </a:lnTo>
                <a:lnTo>
                  <a:pt x="2135" y="180"/>
                </a:lnTo>
                <a:lnTo>
                  <a:pt x="2133" y="179"/>
                </a:lnTo>
                <a:lnTo>
                  <a:pt x="2130" y="177"/>
                </a:lnTo>
                <a:lnTo>
                  <a:pt x="2126" y="170"/>
                </a:lnTo>
                <a:lnTo>
                  <a:pt x="2122" y="156"/>
                </a:lnTo>
                <a:lnTo>
                  <a:pt x="2122" y="147"/>
                </a:lnTo>
                <a:lnTo>
                  <a:pt x="2118" y="140"/>
                </a:lnTo>
                <a:lnTo>
                  <a:pt x="2113" y="136"/>
                </a:lnTo>
                <a:lnTo>
                  <a:pt x="2111" y="134"/>
                </a:lnTo>
                <a:lnTo>
                  <a:pt x="2106" y="132"/>
                </a:lnTo>
                <a:lnTo>
                  <a:pt x="2103" y="131"/>
                </a:lnTo>
                <a:lnTo>
                  <a:pt x="2089" y="123"/>
                </a:lnTo>
                <a:lnTo>
                  <a:pt x="2085" y="121"/>
                </a:lnTo>
                <a:lnTo>
                  <a:pt x="2079" y="120"/>
                </a:lnTo>
                <a:lnTo>
                  <a:pt x="2075" y="117"/>
                </a:lnTo>
                <a:lnTo>
                  <a:pt x="2069" y="117"/>
                </a:lnTo>
                <a:lnTo>
                  <a:pt x="2063" y="118"/>
                </a:lnTo>
                <a:lnTo>
                  <a:pt x="2058" y="121"/>
                </a:lnTo>
                <a:lnTo>
                  <a:pt x="2051" y="124"/>
                </a:lnTo>
                <a:lnTo>
                  <a:pt x="2047" y="128"/>
                </a:lnTo>
                <a:lnTo>
                  <a:pt x="2042" y="131"/>
                </a:lnTo>
                <a:lnTo>
                  <a:pt x="2039" y="136"/>
                </a:lnTo>
                <a:lnTo>
                  <a:pt x="2033" y="138"/>
                </a:lnTo>
                <a:lnTo>
                  <a:pt x="2030" y="140"/>
                </a:lnTo>
                <a:lnTo>
                  <a:pt x="2024" y="140"/>
                </a:lnTo>
                <a:lnTo>
                  <a:pt x="2018" y="140"/>
                </a:lnTo>
                <a:lnTo>
                  <a:pt x="2007" y="138"/>
                </a:lnTo>
                <a:lnTo>
                  <a:pt x="2001" y="138"/>
                </a:lnTo>
                <a:lnTo>
                  <a:pt x="1995" y="136"/>
                </a:lnTo>
                <a:lnTo>
                  <a:pt x="1990" y="134"/>
                </a:lnTo>
                <a:lnTo>
                  <a:pt x="1986" y="133"/>
                </a:lnTo>
                <a:lnTo>
                  <a:pt x="1977" y="130"/>
                </a:lnTo>
                <a:lnTo>
                  <a:pt x="1968" y="126"/>
                </a:lnTo>
                <a:lnTo>
                  <a:pt x="1962" y="125"/>
                </a:lnTo>
                <a:lnTo>
                  <a:pt x="1957" y="124"/>
                </a:lnTo>
                <a:lnTo>
                  <a:pt x="1952" y="122"/>
                </a:lnTo>
                <a:lnTo>
                  <a:pt x="1937" y="124"/>
                </a:lnTo>
                <a:lnTo>
                  <a:pt x="1930" y="128"/>
                </a:lnTo>
                <a:lnTo>
                  <a:pt x="1925" y="131"/>
                </a:lnTo>
                <a:lnTo>
                  <a:pt x="1920" y="137"/>
                </a:lnTo>
                <a:lnTo>
                  <a:pt x="1917" y="141"/>
                </a:lnTo>
                <a:lnTo>
                  <a:pt x="1913" y="142"/>
                </a:lnTo>
                <a:lnTo>
                  <a:pt x="1910" y="141"/>
                </a:lnTo>
                <a:lnTo>
                  <a:pt x="1907" y="139"/>
                </a:lnTo>
                <a:lnTo>
                  <a:pt x="1903" y="138"/>
                </a:lnTo>
                <a:lnTo>
                  <a:pt x="1897" y="139"/>
                </a:lnTo>
                <a:lnTo>
                  <a:pt x="1891" y="139"/>
                </a:lnTo>
                <a:lnTo>
                  <a:pt x="1887" y="137"/>
                </a:lnTo>
                <a:lnTo>
                  <a:pt x="1885" y="134"/>
                </a:lnTo>
                <a:lnTo>
                  <a:pt x="1882" y="132"/>
                </a:lnTo>
                <a:lnTo>
                  <a:pt x="1882" y="128"/>
                </a:lnTo>
                <a:lnTo>
                  <a:pt x="1882" y="124"/>
                </a:lnTo>
                <a:lnTo>
                  <a:pt x="1882" y="120"/>
                </a:lnTo>
                <a:lnTo>
                  <a:pt x="1880" y="115"/>
                </a:lnTo>
                <a:lnTo>
                  <a:pt x="1881" y="110"/>
                </a:lnTo>
                <a:lnTo>
                  <a:pt x="1881" y="106"/>
                </a:lnTo>
                <a:lnTo>
                  <a:pt x="1879" y="104"/>
                </a:lnTo>
                <a:lnTo>
                  <a:pt x="1877" y="104"/>
                </a:lnTo>
                <a:lnTo>
                  <a:pt x="1872" y="105"/>
                </a:lnTo>
                <a:lnTo>
                  <a:pt x="1867" y="106"/>
                </a:lnTo>
                <a:lnTo>
                  <a:pt x="1862" y="107"/>
                </a:lnTo>
                <a:lnTo>
                  <a:pt x="1855" y="108"/>
                </a:lnTo>
                <a:lnTo>
                  <a:pt x="1851" y="107"/>
                </a:lnTo>
                <a:lnTo>
                  <a:pt x="1847" y="107"/>
                </a:lnTo>
                <a:lnTo>
                  <a:pt x="1838" y="105"/>
                </a:lnTo>
                <a:lnTo>
                  <a:pt x="1832" y="105"/>
                </a:lnTo>
                <a:lnTo>
                  <a:pt x="1826" y="105"/>
                </a:lnTo>
                <a:lnTo>
                  <a:pt x="1823" y="104"/>
                </a:lnTo>
                <a:lnTo>
                  <a:pt x="1815" y="97"/>
                </a:lnTo>
                <a:lnTo>
                  <a:pt x="1813" y="93"/>
                </a:lnTo>
                <a:lnTo>
                  <a:pt x="1809" y="91"/>
                </a:lnTo>
                <a:lnTo>
                  <a:pt x="1806" y="91"/>
                </a:lnTo>
                <a:lnTo>
                  <a:pt x="1803" y="97"/>
                </a:lnTo>
                <a:lnTo>
                  <a:pt x="1803" y="99"/>
                </a:lnTo>
                <a:lnTo>
                  <a:pt x="1805" y="105"/>
                </a:lnTo>
                <a:lnTo>
                  <a:pt x="1803" y="109"/>
                </a:lnTo>
                <a:lnTo>
                  <a:pt x="1801" y="113"/>
                </a:lnTo>
                <a:lnTo>
                  <a:pt x="1797" y="115"/>
                </a:lnTo>
                <a:lnTo>
                  <a:pt x="1791" y="115"/>
                </a:lnTo>
                <a:lnTo>
                  <a:pt x="1786" y="113"/>
                </a:lnTo>
                <a:lnTo>
                  <a:pt x="1783" y="113"/>
                </a:lnTo>
                <a:lnTo>
                  <a:pt x="1778" y="114"/>
                </a:lnTo>
                <a:lnTo>
                  <a:pt x="1776" y="116"/>
                </a:lnTo>
                <a:lnTo>
                  <a:pt x="1774" y="121"/>
                </a:lnTo>
                <a:lnTo>
                  <a:pt x="1771" y="124"/>
                </a:lnTo>
                <a:lnTo>
                  <a:pt x="1760" y="124"/>
                </a:lnTo>
                <a:lnTo>
                  <a:pt x="1755" y="125"/>
                </a:lnTo>
                <a:lnTo>
                  <a:pt x="1751" y="126"/>
                </a:lnTo>
                <a:lnTo>
                  <a:pt x="1745" y="125"/>
                </a:lnTo>
                <a:lnTo>
                  <a:pt x="1742" y="123"/>
                </a:lnTo>
                <a:lnTo>
                  <a:pt x="1738" y="123"/>
                </a:lnTo>
                <a:lnTo>
                  <a:pt x="1735" y="123"/>
                </a:lnTo>
                <a:lnTo>
                  <a:pt x="1733" y="126"/>
                </a:lnTo>
                <a:lnTo>
                  <a:pt x="1729" y="129"/>
                </a:lnTo>
                <a:lnTo>
                  <a:pt x="1725" y="130"/>
                </a:lnTo>
                <a:lnTo>
                  <a:pt x="1722" y="131"/>
                </a:lnTo>
                <a:lnTo>
                  <a:pt x="1719" y="132"/>
                </a:lnTo>
                <a:lnTo>
                  <a:pt x="1717" y="133"/>
                </a:lnTo>
                <a:lnTo>
                  <a:pt x="1715" y="137"/>
                </a:lnTo>
                <a:lnTo>
                  <a:pt x="1719" y="139"/>
                </a:lnTo>
                <a:lnTo>
                  <a:pt x="1723" y="142"/>
                </a:lnTo>
                <a:lnTo>
                  <a:pt x="1727" y="146"/>
                </a:lnTo>
                <a:lnTo>
                  <a:pt x="1730" y="150"/>
                </a:lnTo>
                <a:lnTo>
                  <a:pt x="1733" y="155"/>
                </a:lnTo>
                <a:lnTo>
                  <a:pt x="1733" y="157"/>
                </a:lnTo>
                <a:lnTo>
                  <a:pt x="1730" y="160"/>
                </a:lnTo>
                <a:lnTo>
                  <a:pt x="1726" y="160"/>
                </a:lnTo>
                <a:lnTo>
                  <a:pt x="1720" y="158"/>
                </a:lnTo>
                <a:lnTo>
                  <a:pt x="1714" y="157"/>
                </a:lnTo>
                <a:lnTo>
                  <a:pt x="1711" y="157"/>
                </a:lnTo>
                <a:lnTo>
                  <a:pt x="1709" y="160"/>
                </a:lnTo>
                <a:lnTo>
                  <a:pt x="1702" y="160"/>
                </a:lnTo>
                <a:lnTo>
                  <a:pt x="1698" y="160"/>
                </a:lnTo>
                <a:lnTo>
                  <a:pt x="1694" y="158"/>
                </a:lnTo>
                <a:lnTo>
                  <a:pt x="1690" y="158"/>
                </a:lnTo>
                <a:lnTo>
                  <a:pt x="1682" y="161"/>
                </a:lnTo>
                <a:lnTo>
                  <a:pt x="1675" y="164"/>
                </a:lnTo>
                <a:lnTo>
                  <a:pt x="1670" y="164"/>
                </a:lnTo>
                <a:lnTo>
                  <a:pt x="1666" y="165"/>
                </a:lnTo>
                <a:lnTo>
                  <a:pt x="1662" y="165"/>
                </a:lnTo>
                <a:lnTo>
                  <a:pt x="1659" y="164"/>
                </a:lnTo>
                <a:lnTo>
                  <a:pt x="1655" y="162"/>
                </a:lnTo>
                <a:lnTo>
                  <a:pt x="1650" y="161"/>
                </a:lnTo>
                <a:lnTo>
                  <a:pt x="1648" y="162"/>
                </a:lnTo>
                <a:lnTo>
                  <a:pt x="1642" y="162"/>
                </a:lnTo>
                <a:lnTo>
                  <a:pt x="1638" y="162"/>
                </a:lnTo>
                <a:lnTo>
                  <a:pt x="1635" y="161"/>
                </a:lnTo>
                <a:lnTo>
                  <a:pt x="1632" y="160"/>
                </a:lnTo>
                <a:lnTo>
                  <a:pt x="1626" y="155"/>
                </a:lnTo>
                <a:lnTo>
                  <a:pt x="1623" y="153"/>
                </a:lnTo>
                <a:lnTo>
                  <a:pt x="1618" y="149"/>
                </a:lnTo>
                <a:lnTo>
                  <a:pt x="1616" y="147"/>
                </a:lnTo>
                <a:lnTo>
                  <a:pt x="1611" y="147"/>
                </a:lnTo>
                <a:lnTo>
                  <a:pt x="1605" y="147"/>
                </a:lnTo>
                <a:lnTo>
                  <a:pt x="1599" y="148"/>
                </a:lnTo>
                <a:lnTo>
                  <a:pt x="1594" y="149"/>
                </a:lnTo>
                <a:lnTo>
                  <a:pt x="1590" y="148"/>
                </a:lnTo>
                <a:lnTo>
                  <a:pt x="1585" y="146"/>
                </a:lnTo>
                <a:lnTo>
                  <a:pt x="1584" y="141"/>
                </a:lnTo>
                <a:lnTo>
                  <a:pt x="1581" y="137"/>
                </a:lnTo>
                <a:lnTo>
                  <a:pt x="1576" y="133"/>
                </a:lnTo>
                <a:lnTo>
                  <a:pt x="1571" y="130"/>
                </a:lnTo>
                <a:lnTo>
                  <a:pt x="1568" y="129"/>
                </a:lnTo>
                <a:lnTo>
                  <a:pt x="1563" y="129"/>
                </a:lnTo>
                <a:lnTo>
                  <a:pt x="1558" y="129"/>
                </a:lnTo>
                <a:lnTo>
                  <a:pt x="1551" y="129"/>
                </a:lnTo>
                <a:lnTo>
                  <a:pt x="1547" y="129"/>
                </a:lnTo>
                <a:lnTo>
                  <a:pt x="1544" y="129"/>
                </a:lnTo>
                <a:lnTo>
                  <a:pt x="1538" y="132"/>
                </a:lnTo>
                <a:lnTo>
                  <a:pt x="1535" y="134"/>
                </a:lnTo>
                <a:lnTo>
                  <a:pt x="1530" y="138"/>
                </a:lnTo>
                <a:lnTo>
                  <a:pt x="1526" y="139"/>
                </a:lnTo>
                <a:lnTo>
                  <a:pt x="1521" y="139"/>
                </a:lnTo>
                <a:lnTo>
                  <a:pt x="1519" y="140"/>
                </a:lnTo>
                <a:lnTo>
                  <a:pt x="1517" y="144"/>
                </a:lnTo>
                <a:lnTo>
                  <a:pt x="1515" y="146"/>
                </a:lnTo>
                <a:lnTo>
                  <a:pt x="1514" y="149"/>
                </a:lnTo>
                <a:lnTo>
                  <a:pt x="1512" y="154"/>
                </a:lnTo>
                <a:lnTo>
                  <a:pt x="1509" y="156"/>
                </a:lnTo>
                <a:lnTo>
                  <a:pt x="1506" y="157"/>
                </a:lnTo>
                <a:lnTo>
                  <a:pt x="1501" y="161"/>
                </a:lnTo>
                <a:lnTo>
                  <a:pt x="1495" y="161"/>
                </a:lnTo>
                <a:lnTo>
                  <a:pt x="1490" y="162"/>
                </a:lnTo>
                <a:lnTo>
                  <a:pt x="1486" y="163"/>
                </a:lnTo>
                <a:lnTo>
                  <a:pt x="1483" y="165"/>
                </a:lnTo>
                <a:lnTo>
                  <a:pt x="1480" y="169"/>
                </a:lnTo>
                <a:lnTo>
                  <a:pt x="1477" y="172"/>
                </a:lnTo>
                <a:lnTo>
                  <a:pt x="1474" y="176"/>
                </a:lnTo>
                <a:lnTo>
                  <a:pt x="1466" y="180"/>
                </a:lnTo>
                <a:lnTo>
                  <a:pt x="1463" y="184"/>
                </a:lnTo>
                <a:lnTo>
                  <a:pt x="1458" y="186"/>
                </a:lnTo>
                <a:lnTo>
                  <a:pt x="1454" y="186"/>
                </a:lnTo>
                <a:lnTo>
                  <a:pt x="1449" y="186"/>
                </a:lnTo>
                <a:lnTo>
                  <a:pt x="1443" y="186"/>
                </a:lnTo>
                <a:lnTo>
                  <a:pt x="1438" y="186"/>
                </a:lnTo>
                <a:lnTo>
                  <a:pt x="1433" y="185"/>
                </a:lnTo>
                <a:lnTo>
                  <a:pt x="1424" y="182"/>
                </a:lnTo>
                <a:lnTo>
                  <a:pt x="1421" y="181"/>
                </a:lnTo>
                <a:lnTo>
                  <a:pt x="1417" y="179"/>
                </a:lnTo>
                <a:lnTo>
                  <a:pt x="1414" y="178"/>
                </a:lnTo>
                <a:lnTo>
                  <a:pt x="1411" y="179"/>
                </a:lnTo>
                <a:lnTo>
                  <a:pt x="1407" y="182"/>
                </a:lnTo>
                <a:lnTo>
                  <a:pt x="1403" y="185"/>
                </a:lnTo>
                <a:lnTo>
                  <a:pt x="1400" y="188"/>
                </a:lnTo>
                <a:lnTo>
                  <a:pt x="1395" y="190"/>
                </a:lnTo>
                <a:lnTo>
                  <a:pt x="1392" y="192"/>
                </a:lnTo>
                <a:lnTo>
                  <a:pt x="1386" y="190"/>
                </a:lnTo>
                <a:lnTo>
                  <a:pt x="1383" y="188"/>
                </a:lnTo>
                <a:lnTo>
                  <a:pt x="1381" y="186"/>
                </a:lnTo>
                <a:lnTo>
                  <a:pt x="1377" y="182"/>
                </a:lnTo>
                <a:lnTo>
                  <a:pt x="1376" y="182"/>
                </a:lnTo>
                <a:lnTo>
                  <a:pt x="1371" y="182"/>
                </a:lnTo>
                <a:lnTo>
                  <a:pt x="1366" y="182"/>
                </a:lnTo>
                <a:lnTo>
                  <a:pt x="1361" y="185"/>
                </a:lnTo>
                <a:lnTo>
                  <a:pt x="1358" y="192"/>
                </a:lnTo>
                <a:lnTo>
                  <a:pt x="1353" y="192"/>
                </a:lnTo>
                <a:lnTo>
                  <a:pt x="1351" y="190"/>
                </a:lnTo>
                <a:lnTo>
                  <a:pt x="1349" y="188"/>
                </a:lnTo>
                <a:lnTo>
                  <a:pt x="1347" y="186"/>
                </a:lnTo>
                <a:lnTo>
                  <a:pt x="1342" y="180"/>
                </a:lnTo>
                <a:lnTo>
                  <a:pt x="1341" y="177"/>
                </a:lnTo>
                <a:lnTo>
                  <a:pt x="1339" y="173"/>
                </a:lnTo>
                <a:lnTo>
                  <a:pt x="1338" y="173"/>
                </a:lnTo>
                <a:lnTo>
                  <a:pt x="1336" y="174"/>
                </a:lnTo>
                <a:lnTo>
                  <a:pt x="1335" y="180"/>
                </a:lnTo>
                <a:lnTo>
                  <a:pt x="1333" y="185"/>
                </a:lnTo>
                <a:lnTo>
                  <a:pt x="1329" y="187"/>
                </a:lnTo>
                <a:lnTo>
                  <a:pt x="1326" y="186"/>
                </a:lnTo>
                <a:lnTo>
                  <a:pt x="1321" y="184"/>
                </a:lnTo>
                <a:lnTo>
                  <a:pt x="1319" y="179"/>
                </a:lnTo>
                <a:lnTo>
                  <a:pt x="1319" y="174"/>
                </a:lnTo>
                <a:lnTo>
                  <a:pt x="1320" y="169"/>
                </a:lnTo>
                <a:lnTo>
                  <a:pt x="1319" y="165"/>
                </a:lnTo>
                <a:lnTo>
                  <a:pt x="1314" y="161"/>
                </a:lnTo>
                <a:lnTo>
                  <a:pt x="1312" y="157"/>
                </a:lnTo>
                <a:lnTo>
                  <a:pt x="1310" y="153"/>
                </a:lnTo>
                <a:lnTo>
                  <a:pt x="1306" y="148"/>
                </a:lnTo>
                <a:lnTo>
                  <a:pt x="1304" y="144"/>
                </a:lnTo>
                <a:lnTo>
                  <a:pt x="1305" y="140"/>
                </a:lnTo>
                <a:lnTo>
                  <a:pt x="1306" y="138"/>
                </a:lnTo>
                <a:lnTo>
                  <a:pt x="1311" y="138"/>
                </a:lnTo>
                <a:lnTo>
                  <a:pt x="1318" y="138"/>
                </a:lnTo>
                <a:lnTo>
                  <a:pt x="1323" y="138"/>
                </a:lnTo>
                <a:lnTo>
                  <a:pt x="1329" y="140"/>
                </a:lnTo>
                <a:lnTo>
                  <a:pt x="1337" y="141"/>
                </a:lnTo>
                <a:lnTo>
                  <a:pt x="1342" y="144"/>
                </a:lnTo>
                <a:lnTo>
                  <a:pt x="1347" y="147"/>
                </a:lnTo>
                <a:lnTo>
                  <a:pt x="1352" y="148"/>
                </a:lnTo>
                <a:lnTo>
                  <a:pt x="1354" y="147"/>
                </a:lnTo>
                <a:lnTo>
                  <a:pt x="1354" y="144"/>
                </a:lnTo>
                <a:lnTo>
                  <a:pt x="1352" y="139"/>
                </a:lnTo>
                <a:lnTo>
                  <a:pt x="1351" y="134"/>
                </a:lnTo>
                <a:lnTo>
                  <a:pt x="1349" y="131"/>
                </a:lnTo>
                <a:lnTo>
                  <a:pt x="1347" y="128"/>
                </a:lnTo>
                <a:lnTo>
                  <a:pt x="1346" y="124"/>
                </a:lnTo>
                <a:lnTo>
                  <a:pt x="1344" y="121"/>
                </a:lnTo>
                <a:lnTo>
                  <a:pt x="1343" y="116"/>
                </a:lnTo>
                <a:lnTo>
                  <a:pt x="1344" y="113"/>
                </a:lnTo>
                <a:lnTo>
                  <a:pt x="1343" y="109"/>
                </a:lnTo>
                <a:lnTo>
                  <a:pt x="1343" y="106"/>
                </a:lnTo>
                <a:lnTo>
                  <a:pt x="1343" y="101"/>
                </a:lnTo>
                <a:lnTo>
                  <a:pt x="1338" y="98"/>
                </a:lnTo>
                <a:lnTo>
                  <a:pt x="1335" y="93"/>
                </a:lnTo>
                <a:lnTo>
                  <a:pt x="1333" y="91"/>
                </a:lnTo>
                <a:lnTo>
                  <a:pt x="1328" y="88"/>
                </a:lnTo>
                <a:lnTo>
                  <a:pt x="1325" y="85"/>
                </a:lnTo>
                <a:lnTo>
                  <a:pt x="1320" y="80"/>
                </a:lnTo>
                <a:lnTo>
                  <a:pt x="1317" y="78"/>
                </a:lnTo>
                <a:lnTo>
                  <a:pt x="1309" y="80"/>
                </a:lnTo>
                <a:lnTo>
                  <a:pt x="1306" y="82"/>
                </a:lnTo>
                <a:lnTo>
                  <a:pt x="1298" y="83"/>
                </a:lnTo>
                <a:lnTo>
                  <a:pt x="1295" y="83"/>
                </a:lnTo>
                <a:lnTo>
                  <a:pt x="1291" y="84"/>
                </a:lnTo>
                <a:lnTo>
                  <a:pt x="1286" y="84"/>
                </a:lnTo>
                <a:lnTo>
                  <a:pt x="1281" y="83"/>
                </a:lnTo>
                <a:lnTo>
                  <a:pt x="1277" y="83"/>
                </a:lnTo>
                <a:lnTo>
                  <a:pt x="1274" y="80"/>
                </a:lnTo>
                <a:lnTo>
                  <a:pt x="1273" y="78"/>
                </a:lnTo>
                <a:lnTo>
                  <a:pt x="1269" y="80"/>
                </a:lnTo>
                <a:lnTo>
                  <a:pt x="1264" y="83"/>
                </a:lnTo>
                <a:lnTo>
                  <a:pt x="1261" y="85"/>
                </a:lnTo>
                <a:lnTo>
                  <a:pt x="1256" y="88"/>
                </a:lnTo>
                <a:lnTo>
                  <a:pt x="1251" y="88"/>
                </a:lnTo>
                <a:lnTo>
                  <a:pt x="1247" y="88"/>
                </a:lnTo>
                <a:lnTo>
                  <a:pt x="1243" y="90"/>
                </a:lnTo>
                <a:lnTo>
                  <a:pt x="1239" y="93"/>
                </a:lnTo>
                <a:lnTo>
                  <a:pt x="1233" y="96"/>
                </a:lnTo>
                <a:lnTo>
                  <a:pt x="1227" y="98"/>
                </a:lnTo>
                <a:lnTo>
                  <a:pt x="1223" y="98"/>
                </a:lnTo>
                <a:lnTo>
                  <a:pt x="1217" y="97"/>
                </a:lnTo>
                <a:lnTo>
                  <a:pt x="1213" y="97"/>
                </a:lnTo>
                <a:lnTo>
                  <a:pt x="1208" y="97"/>
                </a:lnTo>
                <a:lnTo>
                  <a:pt x="1203" y="96"/>
                </a:lnTo>
                <a:lnTo>
                  <a:pt x="1199" y="94"/>
                </a:lnTo>
                <a:lnTo>
                  <a:pt x="1194" y="94"/>
                </a:lnTo>
                <a:lnTo>
                  <a:pt x="1190" y="97"/>
                </a:lnTo>
                <a:lnTo>
                  <a:pt x="1186" y="99"/>
                </a:lnTo>
                <a:lnTo>
                  <a:pt x="1179" y="105"/>
                </a:lnTo>
                <a:lnTo>
                  <a:pt x="1177" y="108"/>
                </a:lnTo>
                <a:lnTo>
                  <a:pt x="1174" y="112"/>
                </a:lnTo>
                <a:lnTo>
                  <a:pt x="1163" y="123"/>
                </a:lnTo>
                <a:lnTo>
                  <a:pt x="1160" y="123"/>
                </a:lnTo>
                <a:lnTo>
                  <a:pt x="1157" y="125"/>
                </a:lnTo>
                <a:lnTo>
                  <a:pt x="1153" y="128"/>
                </a:lnTo>
                <a:lnTo>
                  <a:pt x="1147" y="130"/>
                </a:lnTo>
                <a:lnTo>
                  <a:pt x="1142" y="131"/>
                </a:lnTo>
                <a:lnTo>
                  <a:pt x="1138" y="131"/>
                </a:lnTo>
                <a:lnTo>
                  <a:pt x="1137" y="132"/>
                </a:lnTo>
                <a:lnTo>
                  <a:pt x="1134" y="137"/>
                </a:lnTo>
                <a:lnTo>
                  <a:pt x="1135" y="141"/>
                </a:lnTo>
                <a:lnTo>
                  <a:pt x="1134" y="144"/>
                </a:lnTo>
                <a:lnTo>
                  <a:pt x="1133" y="147"/>
                </a:lnTo>
                <a:lnTo>
                  <a:pt x="1134" y="152"/>
                </a:lnTo>
                <a:lnTo>
                  <a:pt x="1134" y="155"/>
                </a:lnTo>
                <a:lnTo>
                  <a:pt x="1133" y="158"/>
                </a:lnTo>
                <a:lnTo>
                  <a:pt x="1131" y="161"/>
                </a:lnTo>
                <a:lnTo>
                  <a:pt x="1130" y="163"/>
                </a:lnTo>
                <a:lnTo>
                  <a:pt x="1127" y="164"/>
                </a:lnTo>
                <a:lnTo>
                  <a:pt x="1125" y="164"/>
                </a:lnTo>
                <a:lnTo>
                  <a:pt x="1121" y="166"/>
                </a:lnTo>
                <a:lnTo>
                  <a:pt x="1121" y="169"/>
                </a:lnTo>
                <a:lnTo>
                  <a:pt x="1120" y="174"/>
                </a:lnTo>
                <a:lnTo>
                  <a:pt x="1114" y="180"/>
                </a:lnTo>
                <a:lnTo>
                  <a:pt x="1111" y="182"/>
                </a:lnTo>
                <a:lnTo>
                  <a:pt x="1107" y="184"/>
                </a:lnTo>
                <a:lnTo>
                  <a:pt x="1103" y="185"/>
                </a:lnTo>
                <a:lnTo>
                  <a:pt x="1099" y="187"/>
                </a:lnTo>
                <a:lnTo>
                  <a:pt x="1097" y="190"/>
                </a:lnTo>
                <a:lnTo>
                  <a:pt x="1094" y="194"/>
                </a:lnTo>
                <a:lnTo>
                  <a:pt x="1091" y="195"/>
                </a:lnTo>
                <a:lnTo>
                  <a:pt x="1089" y="198"/>
                </a:lnTo>
                <a:lnTo>
                  <a:pt x="1089" y="200"/>
                </a:lnTo>
                <a:lnTo>
                  <a:pt x="1090" y="201"/>
                </a:lnTo>
                <a:lnTo>
                  <a:pt x="1091" y="203"/>
                </a:lnTo>
                <a:lnTo>
                  <a:pt x="1094" y="205"/>
                </a:lnTo>
                <a:lnTo>
                  <a:pt x="1095" y="209"/>
                </a:lnTo>
                <a:lnTo>
                  <a:pt x="1097" y="214"/>
                </a:lnTo>
                <a:lnTo>
                  <a:pt x="1097" y="218"/>
                </a:lnTo>
                <a:lnTo>
                  <a:pt x="1096" y="222"/>
                </a:lnTo>
                <a:lnTo>
                  <a:pt x="1095" y="227"/>
                </a:lnTo>
                <a:lnTo>
                  <a:pt x="1094" y="229"/>
                </a:lnTo>
                <a:lnTo>
                  <a:pt x="1093" y="232"/>
                </a:lnTo>
                <a:lnTo>
                  <a:pt x="1090" y="234"/>
                </a:lnTo>
                <a:lnTo>
                  <a:pt x="1088" y="236"/>
                </a:lnTo>
                <a:lnTo>
                  <a:pt x="1086" y="236"/>
                </a:lnTo>
                <a:lnTo>
                  <a:pt x="1082" y="238"/>
                </a:lnTo>
                <a:lnTo>
                  <a:pt x="1075" y="240"/>
                </a:lnTo>
                <a:lnTo>
                  <a:pt x="1067" y="240"/>
                </a:lnTo>
                <a:lnTo>
                  <a:pt x="1053" y="240"/>
                </a:lnTo>
                <a:lnTo>
                  <a:pt x="1048" y="241"/>
                </a:lnTo>
                <a:lnTo>
                  <a:pt x="1046" y="245"/>
                </a:lnTo>
                <a:lnTo>
                  <a:pt x="1042" y="250"/>
                </a:lnTo>
                <a:lnTo>
                  <a:pt x="1039" y="253"/>
                </a:lnTo>
                <a:lnTo>
                  <a:pt x="1035" y="258"/>
                </a:lnTo>
                <a:lnTo>
                  <a:pt x="1032" y="262"/>
                </a:lnTo>
                <a:lnTo>
                  <a:pt x="1029" y="265"/>
                </a:lnTo>
                <a:lnTo>
                  <a:pt x="1025" y="268"/>
                </a:lnTo>
                <a:lnTo>
                  <a:pt x="1018" y="272"/>
                </a:lnTo>
                <a:lnTo>
                  <a:pt x="1013" y="272"/>
                </a:lnTo>
                <a:lnTo>
                  <a:pt x="1008" y="272"/>
                </a:lnTo>
                <a:lnTo>
                  <a:pt x="1003" y="272"/>
                </a:lnTo>
                <a:lnTo>
                  <a:pt x="999" y="270"/>
                </a:lnTo>
                <a:lnTo>
                  <a:pt x="995" y="269"/>
                </a:lnTo>
                <a:lnTo>
                  <a:pt x="989" y="268"/>
                </a:lnTo>
                <a:lnTo>
                  <a:pt x="984" y="266"/>
                </a:lnTo>
                <a:lnTo>
                  <a:pt x="978" y="265"/>
                </a:lnTo>
                <a:lnTo>
                  <a:pt x="974" y="265"/>
                </a:lnTo>
                <a:lnTo>
                  <a:pt x="969" y="266"/>
                </a:lnTo>
                <a:lnTo>
                  <a:pt x="967" y="267"/>
                </a:lnTo>
                <a:lnTo>
                  <a:pt x="962" y="268"/>
                </a:lnTo>
                <a:lnTo>
                  <a:pt x="959" y="268"/>
                </a:lnTo>
                <a:lnTo>
                  <a:pt x="957" y="266"/>
                </a:lnTo>
                <a:lnTo>
                  <a:pt x="955" y="262"/>
                </a:lnTo>
                <a:lnTo>
                  <a:pt x="955" y="258"/>
                </a:lnTo>
                <a:lnTo>
                  <a:pt x="953" y="254"/>
                </a:lnTo>
                <a:lnTo>
                  <a:pt x="951" y="252"/>
                </a:lnTo>
                <a:lnTo>
                  <a:pt x="947" y="251"/>
                </a:lnTo>
                <a:lnTo>
                  <a:pt x="942" y="249"/>
                </a:lnTo>
                <a:lnTo>
                  <a:pt x="939" y="249"/>
                </a:lnTo>
                <a:lnTo>
                  <a:pt x="937" y="246"/>
                </a:lnTo>
                <a:lnTo>
                  <a:pt x="938" y="243"/>
                </a:lnTo>
                <a:lnTo>
                  <a:pt x="938" y="240"/>
                </a:lnTo>
                <a:lnTo>
                  <a:pt x="938" y="238"/>
                </a:lnTo>
                <a:lnTo>
                  <a:pt x="941" y="237"/>
                </a:lnTo>
                <a:lnTo>
                  <a:pt x="943" y="237"/>
                </a:lnTo>
                <a:lnTo>
                  <a:pt x="945" y="232"/>
                </a:lnTo>
                <a:lnTo>
                  <a:pt x="947" y="229"/>
                </a:lnTo>
                <a:lnTo>
                  <a:pt x="950" y="227"/>
                </a:lnTo>
                <a:lnTo>
                  <a:pt x="951" y="222"/>
                </a:lnTo>
                <a:lnTo>
                  <a:pt x="952" y="219"/>
                </a:lnTo>
                <a:lnTo>
                  <a:pt x="952" y="217"/>
                </a:lnTo>
                <a:lnTo>
                  <a:pt x="951" y="213"/>
                </a:lnTo>
                <a:lnTo>
                  <a:pt x="952" y="211"/>
                </a:lnTo>
                <a:lnTo>
                  <a:pt x="952" y="208"/>
                </a:lnTo>
                <a:lnTo>
                  <a:pt x="954" y="202"/>
                </a:lnTo>
                <a:lnTo>
                  <a:pt x="953" y="200"/>
                </a:lnTo>
                <a:lnTo>
                  <a:pt x="949" y="195"/>
                </a:lnTo>
                <a:lnTo>
                  <a:pt x="945" y="193"/>
                </a:lnTo>
                <a:lnTo>
                  <a:pt x="943" y="192"/>
                </a:lnTo>
                <a:lnTo>
                  <a:pt x="942" y="189"/>
                </a:lnTo>
                <a:lnTo>
                  <a:pt x="936" y="186"/>
                </a:lnTo>
                <a:lnTo>
                  <a:pt x="933" y="188"/>
                </a:lnTo>
                <a:lnTo>
                  <a:pt x="929" y="189"/>
                </a:lnTo>
                <a:lnTo>
                  <a:pt x="925" y="189"/>
                </a:lnTo>
                <a:lnTo>
                  <a:pt x="922" y="189"/>
                </a:lnTo>
                <a:lnTo>
                  <a:pt x="919" y="189"/>
                </a:lnTo>
                <a:lnTo>
                  <a:pt x="917" y="188"/>
                </a:lnTo>
                <a:lnTo>
                  <a:pt x="913" y="186"/>
                </a:lnTo>
                <a:lnTo>
                  <a:pt x="909" y="185"/>
                </a:lnTo>
                <a:lnTo>
                  <a:pt x="905" y="184"/>
                </a:lnTo>
                <a:lnTo>
                  <a:pt x="903" y="181"/>
                </a:lnTo>
                <a:lnTo>
                  <a:pt x="899" y="180"/>
                </a:lnTo>
                <a:lnTo>
                  <a:pt x="896" y="179"/>
                </a:lnTo>
                <a:lnTo>
                  <a:pt x="885" y="180"/>
                </a:lnTo>
                <a:lnTo>
                  <a:pt x="881" y="181"/>
                </a:lnTo>
                <a:lnTo>
                  <a:pt x="877" y="181"/>
                </a:lnTo>
                <a:lnTo>
                  <a:pt x="874" y="181"/>
                </a:lnTo>
                <a:lnTo>
                  <a:pt x="872" y="181"/>
                </a:lnTo>
                <a:lnTo>
                  <a:pt x="867" y="182"/>
                </a:lnTo>
                <a:lnTo>
                  <a:pt x="863" y="181"/>
                </a:lnTo>
                <a:lnTo>
                  <a:pt x="857" y="181"/>
                </a:lnTo>
                <a:lnTo>
                  <a:pt x="854" y="181"/>
                </a:lnTo>
                <a:lnTo>
                  <a:pt x="850" y="181"/>
                </a:lnTo>
                <a:lnTo>
                  <a:pt x="843" y="181"/>
                </a:lnTo>
                <a:lnTo>
                  <a:pt x="839" y="181"/>
                </a:lnTo>
                <a:lnTo>
                  <a:pt x="834" y="181"/>
                </a:lnTo>
                <a:lnTo>
                  <a:pt x="830" y="181"/>
                </a:lnTo>
                <a:lnTo>
                  <a:pt x="824" y="182"/>
                </a:lnTo>
                <a:lnTo>
                  <a:pt x="821" y="181"/>
                </a:lnTo>
                <a:lnTo>
                  <a:pt x="816" y="181"/>
                </a:lnTo>
                <a:lnTo>
                  <a:pt x="811" y="180"/>
                </a:lnTo>
                <a:lnTo>
                  <a:pt x="807" y="179"/>
                </a:lnTo>
                <a:lnTo>
                  <a:pt x="802" y="179"/>
                </a:lnTo>
                <a:lnTo>
                  <a:pt x="797" y="179"/>
                </a:lnTo>
                <a:lnTo>
                  <a:pt x="787" y="180"/>
                </a:lnTo>
                <a:lnTo>
                  <a:pt x="782" y="181"/>
                </a:lnTo>
                <a:lnTo>
                  <a:pt x="777" y="182"/>
                </a:lnTo>
                <a:lnTo>
                  <a:pt x="774" y="184"/>
                </a:lnTo>
                <a:lnTo>
                  <a:pt x="770" y="185"/>
                </a:lnTo>
                <a:lnTo>
                  <a:pt x="767" y="186"/>
                </a:lnTo>
                <a:lnTo>
                  <a:pt x="761" y="187"/>
                </a:lnTo>
                <a:lnTo>
                  <a:pt x="755" y="187"/>
                </a:lnTo>
                <a:lnTo>
                  <a:pt x="751" y="188"/>
                </a:lnTo>
                <a:lnTo>
                  <a:pt x="745" y="187"/>
                </a:lnTo>
                <a:lnTo>
                  <a:pt x="741" y="186"/>
                </a:lnTo>
                <a:lnTo>
                  <a:pt x="737" y="184"/>
                </a:lnTo>
                <a:lnTo>
                  <a:pt x="734" y="180"/>
                </a:lnTo>
                <a:lnTo>
                  <a:pt x="729" y="177"/>
                </a:lnTo>
                <a:lnTo>
                  <a:pt x="726" y="174"/>
                </a:lnTo>
                <a:lnTo>
                  <a:pt x="721" y="173"/>
                </a:lnTo>
                <a:lnTo>
                  <a:pt x="718" y="171"/>
                </a:lnTo>
                <a:lnTo>
                  <a:pt x="713" y="170"/>
                </a:lnTo>
                <a:lnTo>
                  <a:pt x="706" y="170"/>
                </a:lnTo>
                <a:lnTo>
                  <a:pt x="699" y="171"/>
                </a:lnTo>
                <a:lnTo>
                  <a:pt x="689" y="170"/>
                </a:lnTo>
                <a:lnTo>
                  <a:pt x="685" y="169"/>
                </a:lnTo>
                <a:lnTo>
                  <a:pt x="680" y="166"/>
                </a:lnTo>
                <a:lnTo>
                  <a:pt x="677" y="165"/>
                </a:lnTo>
                <a:lnTo>
                  <a:pt x="673" y="164"/>
                </a:lnTo>
                <a:lnTo>
                  <a:pt x="671" y="162"/>
                </a:lnTo>
                <a:lnTo>
                  <a:pt x="669" y="158"/>
                </a:lnTo>
                <a:lnTo>
                  <a:pt x="667" y="156"/>
                </a:lnTo>
                <a:lnTo>
                  <a:pt x="664" y="152"/>
                </a:lnTo>
                <a:lnTo>
                  <a:pt x="658" y="145"/>
                </a:lnTo>
                <a:lnTo>
                  <a:pt x="655" y="137"/>
                </a:lnTo>
                <a:lnTo>
                  <a:pt x="651" y="134"/>
                </a:lnTo>
                <a:lnTo>
                  <a:pt x="645" y="128"/>
                </a:lnTo>
                <a:lnTo>
                  <a:pt x="640" y="125"/>
                </a:lnTo>
                <a:lnTo>
                  <a:pt x="637" y="123"/>
                </a:lnTo>
                <a:lnTo>
                  <a:pt x="632" y="121"/>
                </a:lnTo>
                <a:lnTo>
                  <a:pt x="627" y="121"/>
                </a:lnTo>
                <a:lnTo>
                  <a:pt x="621" y="120"/>
                </a:lnTo>
                <a:lnTo>
                  <a:pt x="616" y="118"/>
                </a:lnTo>
                <a:lnTo>
                  <a:pt x="613" y="117"/>
                </a:lnTo>
                <a:lnTo>
                  <a:pt x="609" y="116"/>
                </a:lnTo>
                <a:lnTo>
                  <a:pt x="608" y="115"/>
                </a:lnTo>
                <a:lnTo>
                  <a:pt x="605" y="112"/>
                </a:lnTo>
                <a:lnTo>
                  <a:pt x="602" y="112"/>
                </a:lnTo>
                <a:lnTo>
                  <a:pt x="597" y="113"/>
                </a:lnTo>
                <a:lnTo>
                  <a:pt x="593" y="114"/>
                </a:lnTo>
                <a:lnTo>
                  <a:pt x="592" y="115"/>
                </a:lnTo>
                <a:lnTo>
                  <a:pt x="591" y="117"/>
                </a:lnTo>
                <a:lnTo>
                  <a:pt x="589" y="118"/>
                </a:lnTo>
                <a:lnTo>
                  <a:pt x="585" y="118"/>
                </a:lnTo>
                <a:lnTo>
                  <a:pt x="582" y="117"/>
                </a:lnTo>
                <a:lnTo>
                  <a:pt x="579" y="116"/>
                </a:lnTo>
                <a:lnTo>
                  <a:pt x="573" y="114"/>
                </a:lnTo>
                <a:lnTo>
                  <a:pt x="566" y="113"/>
                </a:lnTo>
                <a:lnTo>
                  <a:pt x="559" y="112"/>
                </a:lnTo>
                <a:lnTo>
                  <a:pt x="547" y="109"/>
                </a:lnTo>
                <a:lnTo>
                  <a:pt x="533" y="107"/>
                </a:lnTo>
                <a:lnTo>
                  <a:pt x="526" y="105"/>
                </a:lnTo>
                <a:lnTo>
                  <a:pt x="523" y="102"/>
                </a:lnTo>
                <a:lnTo>
                  <a:pt x="521" y="100"/>
                </a:lnTo>
                <a:lnTo>
                  <a:pt x="519" y="97"/>
                </a:lnTo>
                <a:lnTo>
                  <a:pt x="517" y="91"/>
                </a:lnTo>
                <a:lnTo>
                  <a:pt x="515" y="86"/>
                </a:lnTo>
                <a:lnTo>
                  <a:pt x="515" y="84"/>
                </a:lnTo>
                <a:lnTo>
                  <a:pt x="514" y="81"/>
                </a:lnTo>
                <a:lnTo>
                  <a:pt x="511" y="80"/>
                </a:lnTo>
                <a:lnTo>
                  <a:pt x="509" y="77"/>
                </a:lnTo>
                <a:lnTo>
                  <a:pt x="507" y="76"/>
                </a:lnTo>
                <a:lnTo>
                  <a:pt x="504" y="77"/>
                </a:lnTo>
                <a:lnTo>
                  <a:pt x="499" y="77"/>
                </a:lnTo>
                <a:lnTo>
                  <a:pt x="498" y="77"/>
                </a:lnTo>
                <a:lnTo>
                  <a:pt x="498" y="75"/>
                </a:lnTo>
                <a:lnTo>
                  <a:pt x="498" y="73"/>
                </a:lnTo>
                <a:lnTo>
                  <a:pt x="498" y="72"/>
                </a:lnTo>
                <a:lnTo>
                  <a:pt x="501" y="68"/>
                </a:lnTo>
                <a:lnTo>
                  <a:pt x="502" y="65"/>
                </a:lnTo>
                <a:lnTo>
                  <a:pt x="503" y="57"/>
                </a:lnTo>
                <a:lnTo>
                  <a:pt x="504" y="46"/>
                </a:lnTo>
                <a:lnTo>
                  <a:pt x="504" y="41"/>
                </a:lnTo>
                <a:lnTo>
                  <a:pt x="504" y="36"/>
                </a:lnTo>
                <a:lnTo>
                  <a:pt x="502" y="32"/>
                </a:lnTo>
                <a:lnTo>
                  <a:pt x="497" y="28"/>
                </a:lnTo>
                <a:lnTo>
                  <a:pt x="494" y="27"/>
                </a:lnTo>
                <a:lnTo>
                  <a:pt x="491" y="26"/>
                </a:lnTo>
                <a:lnTo>
                  <a:pt x="489" y="24"/>
                </a:lnTo>
                <a:lnTo>
                  <a:pt x="487" y="21"/>
                </a:lnTo>
                <a:lnTo>
                  <a:pt x="486" y="19"/>
                </a:lnTo>
                <a:lnTo>
                  <a:pt x="486" y="17"/>
                </a:lnTo>
                <a:lnTo>
                  <a:pt x="485" y="13"/>
                </a:lnTo>
                <a:lnTo>
                  <a:pt x="485" y="10"/>
                </a:lnTo>
                <a:lnTo>
                  <a:pt x="485" y="8"/>
                </a:lnTo>
                <a:lnTo>
                  <a:pt x="482" y="4"/>
                </a:lnTo>
                <a:lnTo>
                  <a:pt x="481" y="2"/>
                </a:lnTo>
                <a:lnTo>
                  <a:pt x="478" y="2"/>
                </a:lnTo>
                <a:lnTo>
                  <a:pt x="475" y="1"/>
                </a:lnTo>
                <a:lnTo>
                  <a:pt x="471" y="0"/>
                </a:lnTo>
                <a:lnTo>
                  <a:pt x="469" y="1"/>
                </a:lnTo>
                <a:lnTo>
                  <a:pt x="464" y="2"/>
                </a:lnTo>
                <a:lnTo>
                  <a:pt x="455" y="8"/>
                </a:lnTo>
                <a:lnTo>
                  <a:pt x="453" y="11"/>
                </a:lnTo>
                <a:lnTo>
                  <a:pt x="451" y="13"/>
                </a:lnTo>
                <a:lnTo>
                  <a:pt x="450" y="17"/>
                </a:lnTo>
                <a:lnTo>
                  <a:pt x="447" y="20"/>
                </a:lnTo>
                <a:lnTo>
                  <a:pt x="445" y="22"/>
                </a:lnTo>
                <a:lnTo>
                  <a:pt x="442" y="25"/>
                </a:lnTo>
                <a:lnTo>
                  <a:pt x="440" y="27"/>
                </a:lnTo>
                <a:lnTo>
                  <a:pt x="437" y="29"/>
                </a:lnTo>
                <a:lnTo>
                  <a:pt x="434" y="30"/>
                </a:lnTo>
                <a:lnTo>
                  <a:pt x="433" y="33"/>
                </a:lnTo>
                <a:lnTo>
                  <a:pt x="432" y="34"/>
                </a:lnTo>
                <a:lnTo>
                  <a:pt x="427" y="37"/>
                </a:lnTo>
                <a:lnTo>
                  <a:pt x="424" y="37"/>
                </a:lnTo>
                <a:lnTo>
                  <a:pt x="419" y="37"/>
                </a:lnTo>
                <a:lnTo>
                  <a:pt x="416" y="37"/>
                </a:lnTo>
                <a:lnTo>
                  <a:pt x="415" y="37"/>
                </a:lnTo>
                <a:lnTo>
                  <a:pt x="413" y="36"/>
                </a:lnTo>
                <a:lnTo>
                  <a:pt x="410" y="35"/>
                </a:lnTo>
                <a:lnTo>
                  <a:pt x="409" y="35"/>
                </a:lnTo>
                <a:lnTo>
                  <a:pt x="408" y="33"/>
                </a:lnTo>
                <a:lnTo>
                  <a:pt x="406" y="30"/>
                </a:lnTo>
                <a:lnTo>
                  <a:pt x="406" y="29"/>
                </a:lnTo>
                <a:lnTo>
                  <a:pt x="405" y="27"/>
                </a:lnTo>
                <a:lnTo>
                  <a:pt x="402" y="26"/>
                </a:lnTo>
                <a:lnTo>
                  <a:pt x="400" y="24"/>
                </a:lnTo>
                <a:lnTo>
                  <a:pt x="397" y="21"/>
                </a:lnTo>
                <a:lnTo>
                  <a:pt x="392" y="21"/>
                </a:lnTo>
                <a:lnTo>
                  <a:pt x="390" y="19"/>
                </a:lnTo>
                <a:lnTo>
                  <a:pt x="386" y="19"/>
                </a:lnTo>
                <a:lnTo>
                  <a:pt x="382" y="19"/>
                </a:lnTo>
                <a:lnTo>
                  <a:pt x="377" y="20"/>
                </a:lnTo>
                <a:lnTo>
                  <a:pt x="374" y="22"/>
                </a:lnTo>
                <a:lnTo>
                  <a:pt x="370" y="25"/>
                </a:lnTo>
                <a:lnTo>
                  <a:pt x="367" y="26"/>
                </a:lnTo>
                <a:lnTo>
                  <a:pt x="365" y="28"/>
                </a:lnTo>
                <a:lnTo>
                  <a:pt x="361" y="32"/>
                </a:lnTo>
                <a:lnTo>
                  <a:pt x="357" y="38"/>
                </a:lnTo>
                <a:lnTo>
                  <a:pt x="354" y="42"/>
                </a:lnTo>
                <a:lnTo>
                  <a:pt x="351" y="46"/>
                </a:lnTo>
                <a:lnTo>
                  <a:pt x="349" y="49"/>
                </a:lnTo>
                <a:lnTo>
                  <a:pt x="345" y="51"/>
                </a:lnTo>
                <a:lnTo>
                  <a:pt x="339" y="54"/>
                </a:lnTo>
                <a:lnTo>
                  <a:pt x="336" y="54"/>
                </a:lnTo>
                <a:lnTo>
                  <a:pt x="331" y="54"/>
                </a:lnTo>
                <a:lnTo>
                  <a:pt x="328" y="54"/>
                </a:lnTo>
                <a:lnTo>
                  <a:pt x="318" y="54"/>
                </a:lnTo>
                <a:lnTo>
                  <a:pt x="312" y="53"/>
                </a:lnTo>
                <a:lnTo>
                  <a:pt x="310" y="53"/>
                </a:lnTo>
                <a:lnTo>
                  <a:pt x="309" y="54"/>
                </a:lnTo>
                <a:lnTo>
                  <a:pt x="306" y="54"/>
                </a:lnTo>
                <a:lnTo>
                  <a:pt x="303" y="56"/>
                </a:lnTo>
                <a:lnTo>
                  <a:pt x="302" y="57"/>
                </a:lnTo>
                <a:lnTo>
                  <a:pt x="302" y="59"/>
                </a:lnTo>
                <a:lnTo>
                  <a:pt x="302" y="64"/>
                </a:lnTo>
                <a:lnTo>
                  <a:pt x="303" y="66"/>
                </a:lnTo>
                <a:lnTo>
                  <a:pt x="306" y="69"/>
                </a:lnTo>
                <a:lnTo>
                  <a:pt x="309" y="73"/>
                </a:lnTo>
                <a:lnTo>
                  <a:pt x="314" y="80"/>
                </a:lnTo>
                <a:lnTo>
                  <a:pt x="315" y="82"/>
                </a:lnTo>
                <a:lnTo>
                  <a:pt x="319" y="85"/>
                </a:lnTo>
                <a:lnTo>
                  <a:pt x="321" y="89"/>
                </a:lnTo>
                <a:lnTo>
                  <a:pt x="325" y="92"/>
                </a:lnTo>
                <a:lnTo>
                  <a:pt x="326" y="96"/>
                </a:lnTo>
                <a:lnTo>
                  <a:pt x="327" y="99"/>
                </a:lnTo>
                <a:lnTo>
                  <a:pt x="327" y="101"/>
                </a:lnTo>
                <a:lnTo>
                  <a:pt x="327" y="105"/>
                </a:lnTo>
                <a:lnTo>
                  <a:pt x="322" y="109"/>
                </a:lnTo>
                <a:lnTo>
                  <a:pt x="317" y="109"/>
                </a:lnTo>
                <a:lnTo>
                  <a:pt x="312" y="110"/>
                </a:lnTo>
                <a:lnTo>
                  <a:pt x="307" y="110"/>
                </a:lnTo>
                <a:lnTo>
                  <a:pt x="304" y="112"/>
                </a:lnTo>
                <a:lnTo>
                  <a:pt x="302" y="112"/>
                </a:lnTo>
                <a:lnTo>
                  <a:pt x="299" y="114"/>
                </a:lnTo>
                <a:lnTo>
                  <a:pt x="299" y="116"/>
                </a:lnTo>
                <a:lnTo>
                  <a:pt x="302" y="123"/>
                </a:lnTo>
                <a:lnTo>
                  <a:pt x="307" y="130"/>
                </a:lnTo>
                <a:lnTo>
                  <a:pt x="311" y="136"/>
                </a:lnTo>
                <a:lnTo>
                  <a:pt x="314" y="144"/>
                </a:lnTo>
                <a:lnTo>
                  <a:pt x="314" y="149"/>
                </a:lnTo>
                <a:lnTo>
                  <a:pt x="318" y="152"/>
                </a:lnTo>
                <a:lnTo>
                  <a:pt x="322" y="150"/>
                </a:lnTo>
                <a:lnTo>
                  <a:pt x="327" y="147"/>
                </a:lnTo>
                <a:lnTo>
                  <a:pt x="331" y="144"/>
                </a:lnTo>
                <a:lnTo>
                  <a:pt x="335" y="142"/>
                </a:lnTo>
                <a:lnTo>
                  <a:pt x="338" y="142"/>
                </a:lnTo>
                <a:lnTo>
                  <a:pt x="341" y="144"/>
                </a:lnTo>
                <a:lnTo>
                  <a:pt x="341" y="145"/>
                </a:lnTo>
                <a:lnTo>
                  <a:pt x="343" y="145"/>
                </a:lnTo>
                <a:lnTo>
                  <a:pt x="344" y="142"/>
                </a:lnTo>
                <a:lnTo>
                  <a:pt x="345" y="140"/>
                </a:lnTo>
                <a:lnTo>
                  <a:pt x="347" y="138"/>
                </a:lnTo>
                <a:lnTo>
                  <a:pt x="351" y="138"/>
                </a:lnTo>
                <a:lnTo>
                  <a:pt x="351" y="140"/>
                </a:lnTo>
                <a:lnTo>
                  <a:pt x="354" y="139"/>
                </a:lnTo>
                <a:lnTo>
                  <a:pt x="357" y="138"/>
                </a:lnTo>
                <a:lnTo>
                  <a:pt x="360" y="136"/>
                </a:lnTo>
                <a:lnTo>
                  <a:pt x="365" y="136"/>
                </a:lnTo>
                <a:lnTo>
                  <a:pt x="368" y="137"/>
                </a:lnTo>
                <a:lnTo>
                  <a:pt x="371" y="137"/>
                </a:lnTo>
                <a:lnTo>
                  <a:pt x="375" y="136"/>
                </a:lnTo>
                <a:lnTo>
                  <a:pt x="378" y="133"/>
                </a:lnTo>
                <a:lnTo>
                  <a:pt x="382" y="131"/>
                </a:lnTo>
                <a:lnTo>
                  <a:pt x="387" y="133"/>
                </a:lnTo>
                <a:lnTo>
                  <a:pt x="390" y="133"/>
                </a:lnTo>
                <a:lnTo>
                  <a:pt x="392" y="131"/>
                </a:lnTo>
                <a:lnTo>
                  <a:pt x="395" y="130"/>
                </a:lnTo>
                <a:lnTo>
                  <a:pt x="398" y="131"/>
                </a:lnTo>
                <a:lnTo>
                  <a:pt x="399" y="133"/>
                </a:lnTo>
                <a:lnTo>
                  <a:pt x="400" y="136"/>
                </a:lnTo>
                <a:lnTo>
                  <a:pt x="403" y="137"/>
                </a:lnTo>
                <a:lnTo>
                  <a:pt x="407" y="140"/>
                </a:lnTo>
                <a:lnTo>
                  <a:pt x="410" y="140"/>
                </a:lnTo>
                <a:lnTo>
                  <a:pt x="414" y="140"/>
                </a:lnTo>
                <a:lnTo>
                  <a:pt x="416" y="139"/>
                </a:lnTo>
                <a:lnTo>
                  <a:pt x="421" y="137"/>
                </a:lnTo>
                <a:lnTo>
                  <a:pt x="431" y="130"/>
                </a:lnTo>
                <a:lnTo>
                  <a:pt x="438" y="126"/>
                </a:lnTo>
                <a:lnTo>
                  <a:pt x="440" y="126"/>
                </a:lnTo>
                <a:lnTo>
                  <a:pt x="442" y="126"/>
                </a:lnTo>
                <a:lnTo>
                  <a:pt x="443" y="130"/>
                </a:lnTo>
                <a:lnTo>
                  <a:pt x="443" y="132"/>
                </a:lnTo>
                <a:lnTo>
                  <a:pt x="442" y="134"/>
                </a:lnTo>
                <a:lnTo>
                  <a:pt x="441" y="138"/>
                </a:lnTo>
                <a:lnTo>
                  <a:pt x="441" y="140"/>
                </a:lnTo>
                <a:lnTo>
                  <a:pt x="441" y="142"/>
                </a:lnTo>
                <a:lnTo>
                  <a:pt x="440" y="144"/>
                </a:lnTo>
                <a:lnTo>
                  <a:pt x="433" y="147"/>
                </a:lnTo>
                <a:lnTo>
                  <a:pt x="429" y="147"/>
                </a:lnTo>
                <a:lnTo>
                  <a:pt x="425" y="149"/>
                </a:lnTo>
                <a:lnTo>
                  <a:pt x="422" y="153"/>
                </a:lnTo>
                <a:lnTo>
                  <a:pt x="419" y="154"/>
                </a:lnTo>
                <a:lnTo>
                  <a:pt x="415" y="155"/>
                </a:lnTo>
                <a:lnTo>
                  <a:pt x="410" y="155"/>
                </a:lnTo>
                <a:lnTo>
                  <a:pt x="406" y="155"/>
                </a:lnTo>
                <a:lnTo>
                  <a:pt x="402" y="156"/>
                </a:lnTo>
                <a:lnTo>
                  <a:pt x="399" y="156"/>
                </a:lnTo>
                <a:lnTo>
                  <a:pt x="397" y="156"/>
                </a:lnTo>
                <a:lnTo>
                  <a:pt x="393" y="157"/>
                </a:lnTo>
                <a:lnTo>
                  <a:pt x="390" y="160"/>
                </a:lnTo>
                <a:lnTo>
                  <a:pt x="387" y="161"/>
                </a:lnTo>
                <a:lnTo>
                  <a:pt x="384" y="161"/>
                </a:lnTo>
                <a:lnTo>
                  <a:pt x="382" y="162"/>
                </a:lnTo>
                <a:lnTo>
                  <a:pt x="377" y="162"/>
                </a:lnTo>
                <a:lnTo>
                  <a:pt x="375" y="163"/>
                </a:lnTo>
                <a:lnTo>
                  <a:pt x="371" y="163"/>
                </a:lnTo>
                <a:lnTo>
                  <a:pt x="368" y="164"/>
                </a:lnTo>
                <a:lnTo>
                  <a:pt x="367" y="169"/>
                </a:lnTo>
                <a:lnTo>
                  <a:pt x="367" y="173"/>
                </a:lnTo>
                <a:lnTo>
                  <a:pt x="363" y="176"/>
                </a:lnTo>
                <a:lnTo>
                  <a:pt x="360" y="176"/>
                </a:lnTo>
                <a:lnTo>
                  <a:pt x="357" y="174"/>
                </a:lnTo>
                <a:lnTo>
                  <a:pt x="354" y="174"/>
                </a:lnTo>
                <a:lnTo>
                  <a:pt x="349" y="176"/>
                </a:lnTo>
                <a:lnTo>
                  <a:pt x="346" y="178"/>
                </a:lnTo>
                <a:lnTo>
                  <a:pt x="345" y="179"/>
                </a:lnTo>
                <a:lnTo>
                  <a:pt x="343" y="180"/>
                </a:lnTo>
                <a:lnTo>
                  <a:pt x="342" y="184"/>
                </a:lnTo>
                <a:lnTo>
                  <a:pt x="342" y="188"/>
                </a:lnTo>
                <a:lnTo>
                  <a:pt x="339" y="193"/>
                </a:lnTo>
                <a:lnTo>
                  <a:pt x="339" y="201"/>
                </a:lnTo>
                <a:lnTo>
                  <a:pt x="338" y="204"/>
                </a:lnTo>
                <a:lnTo>
                  <a:pt x="336" y="206"/>
                </a:lnTo>
                <a:lnTo>
                  <a:pt x="335" y="209"/>
                </a:lnTo>
                <a:lnTo>
                  <a:pt x="333" y="210"/>
                </a:lnTo>
                <a:lnTo>
                  <a:pt x="329" y="210"/>
                </a:lnTo>
                <a:lnTo>
                  <a:pt x="327" y="210"/>
                </a:lnTo>
                <a:lnTo>
                  <a:pt x="326" y="210"/>
                </a:lnTo>
                <a:lnTo>
                  <a:pt x="323" y="210"/>
                </a:lnTo>
                <a:lnTo>
                  <a:pt x="320" y="211"/>
                </a:lnTo>
                <a:lnTo>
                  <a:pt x="318" y="211"/>
                </a:lnTo>
                <a:lnTo>
                  <a:pt x="315" y="212"/>
                </a:lnTo>
                <a:lnTo>
                  <a:pt x="312" y="214"/>
                </a:lnTo>
                <a:lnTo>
                  <a:pt x="311" y="216"/>
                </a:lnTo>
                <a:lnTo>
                  <a:pt x="306" y="218"/>
                </a:lnTo>
                <a:lnTo>
                  <a:pt x="305" y="220"/>
                </a:lnTo>
                <a:lnTo>
                  <a:pt x="304" y="224"/>
                </a:lnTo>
                <a:lnTo>
                  <a:pt x="303" y="227"/>
                </a:lnTo>
                <a:lnTo>
                  <a:pt x="302" y="229"/>
                </a:lnTo>
                <a:lnTo>
                  <a:pt x="302" y="233"/>
                </a:lnTo>
                <a:lnTo>
                  <a:pt x="302" y="240"/>
                </a:lnTo>
                <a:lnTo>
                  <a:pt x="298" y="242"/>
                </a:lnTo>
                <a:lnTo>
                  <a:pt x="295" y="242"/>
                </a:lnTo>
                <a:lnTo>
                  <a:pt x="290" y="242"/>
                </a:lnTo>
                <a:lnTo>
                  <a:pt x="287" y="242"/>
                </a:lnTo>
                <a:lnTo>
                  <a:pt x="283" y="241"/>
                </a:lnTo>
                <a:lnTo>
                  <a:pt x="281" y="240"/>
                </a:lnTo>
                <a:lnTo>
                  <a:pt x="277" y="240"/>
                </a:lnTo>
                <a:lnTo>
                  <a:pt x="269" y="238"/>
                </a:lnTo>
                <a:lnTo>
                  <a:pt x="264" y="237"/>
                </a:lnTo>
                <a:lnTo>
                  <a:pt x="259" y="237"/>
                </a:lnTo>
                <a:lnTo>
                  <a:pt x="255" y="237"/>
                </a:lnTo>
                <a:lnTo>
                  <a:pt x="253" y="236"/>
                </a:lnTo>
                <a:lnTo>
                  <a:pt x="249" y="236"/>
                </a:lnTo>
                <a:lnTo>
                  <a:pt x="246" y="236"/>
                </a:lnTo>
                <a:lnTo>
                  <a:pt x="245" y="237"/>
                </a:lnTo>
                <a:lnTo>
                  <a:pt x="243" y="242"/>
                </a:lnTo>
                <a:lnTo>
                  <a:pt x="245" y="244"/>
                </a:lnTo>
                <a:lnTo>
                  <a:pt x="247" y="248"/>
                </a:lnTo>
                <a:lnTo>
                  <a:pt x="253" y="248"/>
                </a:lnTo>
                <a:lnTo>
                  <a:pt x="255" y="249"/>
                </a:lnTo>
                <a:lnTo>
                  <a:pt x="258" y="251"/>
                </a:lnTo>
                <a:lnTo>
                  <a:pt x="261" y="251"/>
                </a:lnTo>
                <a:lnTo>
                  <a:pt x="264" y="252"/>
                </a:lnTo>
                <a:lnTo>
                  <a:pt x="267" y="253"/>
                </a:lnTo>
                <a:lnTo>
                  <a:pt x="271" y="253"/>
                </a:lnTo>
                <a:lnTo>
                  <a:pt x="274" y="253"/>
                </a:lnTo>
                <a:lnTo>
                  <a:pt x="280" y="253"/>
                </a:lnTo>
                <a:lnTo>
                  <a:pt x="283" y="254"/>
                </a:lnTo>
                <a:lnTo>
                  <a:pt x="286" y="256"/>
                </a:lnTo>
                <a:lnTo>
                  <a:pt x="287" y="258"/>
                </a:lnTo>
                <a:lnTo>
                  <a:pt x="287" y="260"/>
                </a:lnTo>
                <a:lnTo>
                  <a:pt x="286" y="264"/>
                </a:lnTo>
                <a:lnTo>
                  <a:pt x="285" y="267"/>
                </a:lnTo>
                <a:lnTo>
                  <a:pt x="285" y="268"/>
                </a:lnTo>
                <a:lnTo>
                  <a:pt x="287" y="270"/>
                </a:lnTo>
                <a:lnTo>
                  <a:pt x="289" y="270"/>
                </a:lnTo>
                <a:lnTo>
                  <a:pt x="293" y="268"/>
                </a:lnTo>
                <a:lnTo>
                  <a:pt x="295" y="265"/>
                </a:lnTo>
                <a:lnTo>
                  <a:pt x="296" y="264"/>
                </a:lnTo>
                <a:lnTo>
                  <a:pt x="299" y="264"/>
                </a:lnTo>
                <a:lnTo>
                  <a:pt x="302" y="262"/>
                </a:lnTo>
                <a:lnTo>
                  <a:pt x="305" y="261"/>
                </a:lnTo>
                <a:lnTo>
                  <a:pt x="306" y="262"/>
                </a:lnTo>
                <a:lnTo>
                  <a:pt x="309" y="265"/>
                </a:lnTo>
                <a:lnTo>
                  <a:pt x="310" y="268"/>
                </a:lnTo>
                <a:lnTo>
                  <a:pt x="307" y="270"/>
                </a:lnTo>
                <a:lnTo>
                  <a:pt x="309" y="274"/>
                </a:lnTo>
                <a:lnTo>
                  <a:pt x="311" y="276"/>
                </a:lnTo>
                <a:lnTo>
                  <a:pt x="310" y="280"/>
                </a:lnTo>
                <a:lnTo>
                  <a:pt x="311" y="282"/>
                </a:lnTo>
                <a:lnTo>
                  <a:pt x="313" y="283"/>
                </a:lnTo>
                <a:lnTo>
                  <a:pt x="317" y="285"/>
                </a:lnTo>
                <a:lnTo>
                  <a:pt x="320" y="286"/>
                </a:lnTo>
                <a:lnTo>
                  <a:pt x="322" y="289"/>
                </a:lnTo>
                <a:lnTo>
                  <a:pt x="326" y="292"/>
                </a:lnTo>
                <a:lnTo>
                  <a:pt x="327" y="296"/>
                </a:lnTo>
                <a:lnTo>
                  <a:pt x="327" y="297"/>
                </a:lnTo>
                <a:lnTo>
                  <a:pt x="328" y="301"/>
                </a:lnTo>
                <a:lnTo>
                  <a:pt x="327" y="309"/>
                </a:lnTo>
                <a:lnTo>
                  <a:pt x="330" y="318"/>
                </a:lnTo>
                <a:lnTo>
                  <a:pt x="335" y="325"/>
                </a:lnTo>
                <a:lnTo>
                  <a:pt x="337" y="332"/>
                </a:lnTo>
                <a:lnTo>
                  <a:pt x="338" y="339"/>
                </a:lnTo>
                <a:lnTo>
                  <a:pt x="337" y="345"/>
                </a:lnTo>
                <a:lnTo>
                  <a:pt x="336" y="350"/>
                </a:lnTo>
                <a:lnTo>
                  <a:pt x="335" y="354"/>
                </a:lnTo>
                <a:lnTo>
                  <a:pt x="334" y="356"/>
                </a:lnTo>
                <a:lnTo>
                  <a:pt x="331" y="358"/>
                </a:lnTo>
                <a:lnTo>
                  <a:pt x="326" y="361"/>
                </a:lnTo>
                <a:lnTo>
                  <a:pt x="322" y="362"/>
                </a:lnTo>
                <a:lnTo>
                  <a:pt x="321" y="362"/>
                </a:lnTo>
                <a:lnTo>
                  <a:pt x="320" y="364"/>
                </a:lnTo>
                <a:lnTo>
                  <a:pt x="319" y="366"/>
                </a:lnTo>
                <a:lnTo>
                  <a:pt x="317" y="368"/>
                </a:lnTo>
                <a:lnTo>
                  <a:pt x="314" y="368"/>
                </a:lnTo>
                <a:lnTo>
                  <a:pt x="312" y="369"/>
                </a:lnTo>
                <a:lnTo>
                  <a:pt x="309" y="369"/>
                </a:lnTo>
                <a:lnTo>
                  <a:pt x="307" y="370"/>
                </a:lnTo>
                <a:lnTo>
                  <a:pt x="307" y="374"/>
                </a:lnTo>
                <a:lnTo>
                  <a:pt x="307" y="377"/>
                </a:lnTo>
                <a:lnTo>
                  <a:pt x="309" y="386"/>
                </a:lnTo>
                <a:lnTo>
                  <a:pt x="310" y="393"/>
                </a:lnTo>
                <a:lnTo>
                  <a:pt x="309" y="395"/>
                </a:lnTo>
                <a:lnTo>
                  <a:pt x="306" y="396"/>
                </a:lnTo>
                <a:lnTo>
                  <a:pt x="303" y="396"/>
                </a:lnTo>
                <a:lnTo>
                  <a:pt x="301" y="396"/>
                </a:lnTo>
                <a:lnTo>
                  <a:pt x="297" y="396"/>
                </a:lnTo>
                <a:lnTo>
                  <a:pt x="295" y="397"/>
                </a:lnTo>
                <a:lnTo>
                  <a:pt x="293" y="400"/>
                </a:lnTo>
                <a:lnTo>
                  <a:pt x="291" y="401"/>
                </a:lnTo>
                <a:lnTo>
                  <a:pt x="288" y="404"/>
                </a:lnTo>
                <a:lnTo>
                  <a:pt x="287" y="405"/>
                </a:lnTo>
                <a:lnTo>
                  <a:pt x="286" y="405"/>
                </a:lnTo>
                <a:lnTo>
                  <a:pt x="282" y="403"/>
                </a:lnTo>
                <a:lnTo>
                  <a:pt x="280" y="401"/>
                </a:lnTo>
                <a:lnTo>
                  <a:pt x="278" y="400"/>
                </a:lnTo>
                <a:lnTo>
                  <a:pt x="274" y="398"/>
                </a:lnTo>
                <a:lnTo>
                  <a:pt x="271" y="398"/>
                </a:lnTo>
                <a:lnTo>
                  <a:pt x="267" y="400"/>
                </a:lnTo>
                <a:lnTo>
                  <a:pt x="264" y="401"/>
                </a:lnTo>
                <a:lnTo>
                  <a:pt x="259" y="402"/>
                </a:lnTo>
                <a:lnTo>
                  <a:pt x="256" y="402"/>
                </a:lnTo>
                <a:lnTo>
                  <a:pt x="254" y="402"/>
                </a:lnTo>
                <a:lnTo>
                  <a:pt x="251" y="400"/>
                </a:lnTo>
                <a:lnTo>
                  <a:pt x="247" y="394"/>
                </a:lnTo>
                <a:lnTo>
                  <a:pt x="241" y="390"/>
                </a:lnTo>
                <a:lnTo>
                  <a:pt x="238" y="388"/>
                </a:lnTo>
                <a:lnTo>
                  <a:pt x="233" y="387"/>
                </a:lnTo>
                <a:lnTo>
                  <a:pt x="231" y="385"/>
                </a:lnTo>
                <a:lnTo>
                  <a:pt x="230" y="381"/>
                </a:lnTo>
                <a:lnTo>
                  <a:pt x="229" y="378"/>
                </a:lnTo>
                <a:lnTo>
                  <a:pt x="226" y="378"/>
                </a:lnTo>
                <a:lnTo>
                  <a:pt x="223" y="378"/>
                </a:lnTo>
                <a:lnTo>
                  <a:pt x="219" y="378"/>
                </a:lnTo>
                <a:lnTo>
                  <a:pt x="218" y="377"/>
                </a:lnTo>
                <a:lnTo>
                  <a:pt x="215" y="374"/>
                </a:lnTo>
                <a:lnTo>
                  <a:pt x="213" y="374"/>
                </a:lnTo>
                <a:lnTo>
                  <a:pt x="210" y="376"/>
                </a:lnTo>
                <a:lnTo>
                  <a:pt x="209" y="378"/>
                </a:lnTo>
                <a:lnTo>
                  <a:pt x="207" y="380"/>
                </a:lnTo>
                <a:lnTo>
                  <a:pt x="206" y="382"/>
                </a:lnTo>
                <a:lnTo>
                  <a:pt x="203" y="389"/>
                </a:lnTo>
                <a:lnTo>
                  <a:pt x="205" y="396"/>
                </a:lnTo>
                <a:lnTo>
                  <a:pt x="207" y="400"/>
                </a:lnTo>
                <a:lnTo>
                  <a:pt x="208" y="402"/>
                </a:lnTo>
                <a:lnTo>
                  <a:pt x="208" y="406"/>
                </a:lnTo>
                <a:lnTo>
                  <a:pt x="211" y="411"/>
                </a:lnTo>
                <a:lnTo>
                  <a:pt x="213" y="416"/>
                </a:lnTo>
                <a:lnTo>
                  <a:pt x="211" y="419"/>
                </a:lnTo>
                <a:lnTo>
                  <a:pt x="209" y="422"/>
                </a:lnTo>
                <a:lnTo>
                  <a:pt x="208" y="427"/>
                </a:lnTo>
                <a:lnTo>
                  <a:pt x="208" y="433"/>
                </a:lnTo>
                <a:lnTo>
                  <a:pt x="206" y="436"/>
                </a:lnTo>
                <a:lnTo>
                  <a:pt x="208" y="436"/>
                </a:lnTo>
                <a:lnTo>
                  <a:pt x="206" y="438"/>
                </a:lnTo>
                <a:lnTo>
                  <a:pt x="201" y="443"/>
                </a:lnTo>
                <a:lnTo>
                  <a:pt x="201" y="446"/>
                </a:lnTo>
                <a:lnTo>
                  <a:pt x="203" y="448"/>
                </a:lnTo>
                <a:lnTo>
                  <a:pt x="206" y="450"/>
                </a:lnTo>
                <a:lnTo>
                  <a:pt x="208" y="453"/>
                </a:lnTo>
                <a:lnTo>
                  <a:pt x="213" y="456"/>
                </a:lnTo>
                <a:lnTo>
                  <a:pt x="213" y="458"/>
                </a:lnTo>
                <a:lnTo>
                  <a:pt x="213" y="462"/>
                </a:lnTo>
                <a:lnTo>
                  <a:pt x="211" y="467"/>
                </a:lnTo>
                <a:lnTo>
                  <a:pt x="211" y="472"/>
                </a:lnTo>
                <a:lnTo>
                  <a:pt x="210" y="475"/>
                </a:lnTo>
                <a:lnTo>
                  <a:pt x="208" y="478"/>
                </a:lnTo>
                <a:lnTo>
                  <a:pt x="209" y="482"/>
                </a:lnTo>
                <a:lnTo>
                  <a:pt x="210" y="485"/>
                </a:lnTo>
                <a:lnTo>
                  <a:pt x="211" y="489"/>
                </a:lnTo>
                <a:lnTo>
                  <a:pt x="210" y="493"/>
                </a:lnTo>
                <a:lnTo>
                  <a:pt x="210" y="494"/>
                </a:lnTo>
                <a:lnTo>
                  <a:pt x="210" y="500"/>
                </a:lnTo>
                <a:lnTo>
                  <a:pt x="210" y="504"/>
                </a:lnTo>
                <a:lnTo>
                  <a:pt x="207" y="504"/>
                </a:lnTo>
                <a:lnTo>
                  <a:pt x="205" y="505"/>
                </a:lnTo>
                <a:lnTo>
                  <a:pt x="201" y="505"/>
                </a:lnTo>
                <a:lnTo>
                  <a:pt x="198" y="504"/>
                </a:lnTo>
                <a:lnTo>
                  <a:pt x="197" y="502"/>
                </a:lnTo>
                <a:lnTo>
                  <a:pt x="195" y="500"/>
                </a:lnTo>
                <a:lnTo>
                  <a:pt x="193" y="498"/>
                </a:lnTo>
                <a:lnTo>
                  <a:pt x="190" y="497"/>
                </a:lnTo>
                <a:lnTo>
                  <a:pt x="185" y="496"/>
                </a:lnTo>
                <a:lnTo>
                  <a:pt x="179" y="494"/>
                </a:lnTo>
                <a:lnTo>
                  <a:pt x="178" y="497"/>
                </a:lnTo>
                <a:lnTo>
                  <a:pt x="178" y="500"/>
                </a:lnTo>
                <a:lnTo>
                  <a:pt x="176" y="501"/>
                </a:lnTo>
                <a:lnTo>
                  <a:pt x="176" y="505"/>
                </a:lnTo>
                <a:lnTo>
                  <a:pt x="175" y="512"/>
                </a:lnTo>
                <a:lnTo>
                  <a:pt x="177" y="516"/>
                </a:lnTo>
                <a:lnTo>
                  <a:pt x="177" y="520"/>
                </a:lnTo>
                <a:lnTo>
                  <a:pt x="177" y="522"/>
                </a:lnTo>
                <a:lnTo>
                  <a:pt x="174" y="522"/>
                </a:lnTo>
                <a:lnTo>
                  <a:pt x="171" y="524"/>
                </a:lnTo>
                <a:lnTo>
                  <a:pt x="169" y="525"/>
                </a:lnTo>
                <a:lnTo>
                  <a:pt x="167" y="528"/>
                </a:lnTo>
                <a:lnTo>
                  <a:pt x="166" y="529"/>
                </a:lnTo>
                <a:lnTo>
                  <a:pt x="161" y="531"/>
                </a:lnTo>
                <a:lnTo>
                  <a:pt x="162" y="534"/>
                </a:lnTo>
                <a:lnTo>
                  <a:pt x="162" y="536"/>
                </a:lnTo>
                <a:lnTo>
                  <a:pt x="162" y="538"/>
                </a:lnTo>
                <a:lnTo>
                  <a:pt x="160" y="540"/>
                </a:lnTo>
                <a:lnTo>
                  <a:pt x="158" y="541"/>
                </a:lnTo>
                <a:lnTo>
                  <a:pt x="155" y="544"/>
                </a:lnTo>
                <a:lnTo>
                  <a:pt x="153" y="545"/>
                </a:lnTo>
                <a:lnTo>
                  <a:pt x="150" y="546"/>
                </a:lnTo>
                <a:lnTo>
                  <a:pt x="147" y="545"/>
                </a:lnTo>
                <a:lnTo>
                  <a:pt x="145" y="544"/>
                </a:lnTo>
                <a:lnTo>
                  <a:pt x="143" y="542"/>
                </a:lnTo>
                <a:lnTo>
                  <a:pt x="141" y="542"/>
                </a:lnTo>
                <a:lnTo>
                  <a:pt x="137" y="540"/>
                </a:lnTo>
                <a:lnTo>
                  <a:pt x="134" y="539"/>
                </a:lnTo>
                <a:lnTo>
                  <a:pt x="131" y="536"/>
                </a:lnTo>
                <a:lnTo>
                  <a:pt x="128" y="534"/>
                </a:lnTo>
                <a:lnTo>
                  <a:pt x="123" y="534"/>
                </a:lnTo>
                <a:lnTo>
                  <a:pt x="119" y="534"/>
                </a:lnTo>
                <a:lnTo>
                  <a:pt x="115" y="537"/>
                </a:lnTo>
                <a:lnTo>
                  <a:pt x="112" y="538"/>
                </a:lnTo>
                <a:lnTo>
                  <a:pt x="110" y="538"/>
                </a:lnTo>
                <a:lnTo>
                  <a:pt x="106" y="537"/>
                </a:lnTo>
                <a:lnTo>
                  <a:pt x="105" y="536"/>
                </a:lnTo>
                <a:lnTo>
                  <a:pt x="105" y="533"/>
                </a:lnTo>
                <a:lnTo>
                  <a:pt x="105" y="530"/>
                </a:lnTo>
                <a:lnTo>
                  <a:pt x="109" y="525"/>
                </a:lnTo>
                <a:lnTo>
                  <a:pt x="109" y="523"/>
                </a:lnTo>
                <a:lnTo>
                  <a:pt x="107" y="520"/>
                </a:lnTo>
                <a:lnTo>
                  <a:pt x="106" y="517"/>
                </a:lnTo>
                <a:lnTo>
                  <a:pt x="103" y="517"/>
                </a:lnTo>
                <a:lnTo>
                  <a:pt x="101" y="520"/>
                </a:lnTo>
                <a:lnTo>
                  <a:pt x="98" y="522"/>
                </a:lnTo>
                <a:lnTo>
                  <a:pt x="97" y="525"/>
                </a:lnTo>
                <a:lnTo>
                  <a:pt x="96" y="526"/>
                </a:lnTo>
                <a:lnTo>
                  <a:pt x="94" y="526"/>
                </a:lnTo>
                <a:lnTo>
                  <a:pt x="91" y="525"/>
                </a:lnTo>
                <a:lnTo>
                  <a:pt x="91" y="524"/>
                </a:lnTo>
                <a:lnTo>
                  <a:pt x="91" y="522"/>
                </a:lnTo>
                <a:lnTo>
                  <a:pt x="91" y="521"/>
                </a:lnTo>
                <a:lnTo>
                  <a:pt x="93" y="520"/>
                </a:lnTo>
                <a:lnTo>
                  <a:pt x="94" y="517"/>
                </a:lnTo>
                <a:lnTo>
                  <a:pt x="94" y="515"/>
                </a:lnTo>
                <a:lnTo>
                  <a:pt x="93" y="514"/>
                </a:lnTo>
                <a:lnTo>
                  <a:pt x="93" y="513"/>
                </a:lnTo>
                <a:lnTo>
                  <a:pt x="91" y="510"/>
                </a:lnTo>
                <a:lnTo>
                  <a:pt x="91" y="509"/>
                </a:lnTo>
                <a:lnTo>
                  <a:pt x="93" y="508"/>
                </a:lnTo>
                <a:lnTo>
                  <a:pt x="95" y="507"/>
                </a:lnTo>
                <a:lnTo>
                  <a:pt x="95" y="502"/>
                </a:lnTo>
                <a:lnTo>
                  <a:pt x="93" y="502"/>
                </a:lnTo>
                <a:lnTo>
                  <a:pt x="91" y="501"/>
                </a:lnTo>
                <a:lnTo>
                  <a:pt x="88" y="501"/>
                </a:lnTo>
                <a:lnTo>
                  <a:pt x="86" y="500"/>
                </a:lnTo>
                <a:lnTo>
                  <a:pt x="82" y="499"/>
                </a:lnTo>
                <a:lnTo>
                  <a:pt x="79" y="500"/>
                </a:lnTo>
                <a:lnTo>
                  <a:pt x="74" y="501"/>
                </a:lnTo>
                <a:lnTo>
                  <a:pt x="71" y="502"/>
                </a:lnTo>
                <a:lnTo>
                  <a:pt x="67" y="502"/>
                </a:lnTo>
                <a:lnTo>
                  <a:pt x="65" y="502"/>
                </a:lnTo>
                <a:lnTo>
                  <a:pt x="64" y="501"/>
                </a:lnTo>
                <a:lnTo>
                  <a:pt x="62" y="500"/>
                </a:lnTo>
                <a:lnTo>
                  <a:pt x="59" y="498"/>
                </a:lnTo>
                <a:lnTo>
                  <a:pt x="59" y="496"/>
                </a:lnTo>
                <a:lnTo>
                  <a:pt x="58" y="494"/>
                </a:lnTo>
                <a:lnTo>
                  <a:pt x="59" y="493"/>
                </a:lnTo>
                <a:lnTo>
                  <a:pt x="61" y="490"/>
                </a:lnTo>
                <a:lnTo>
                  <a:pt x="63" y="489"/>
                </a:lnTo>
                <a:lnTo>
                  <a:pt x="65" y="488"/>
                </a:lnTo>
                <a:lnTo>
                  <a:pt x="65" y="484"/>
                </a:lnTo>
                <a:lnTo>
                  <a:pt x="64" y="482"/>
                </a:lnTo>
                <a:lnTo>
                  <a:pt x="63" y="481"/>
                </a:lnTo>
                <a:lnTo>
                  <a:pt x="61" y="480"/>
                </a:lnTo>
                <a:lnTo>
                  <a:pt x="61" y="478"/>
                </a:lnTo>
                <a:lnTo>
                  <a:pt x="58" y="476"/>
                </a:lnTo>
                <a:lnTo>
                  <a:pt x="56" y="475"/>
                </a:lnTo>
                <a:lnTo>
                  <a:pt x="54" y="475"/>
                </a:lnTo>
                <a:lnTo>
                  <a:pt x="50" y="475"/>
                </a:lnTo>
                <a:lnTo>
                  <a:pt x="48" y="475"/>
                </a:lnTo>
                <a:lnTo>
                  <a:pt x="45" y="476"/>
                </a:lnTo>
                <a:lnTo>
                  <a:pt x="42" y="476"/>
                </a:lnTo>
                <a:lnTo>
                  <a:pt x="34" y="477"/>
                </a:lnTo>
                <a:lnTo>
                  <a:pt x="31" y="482"/>
                </a:lnTo>
                <a:lnTo>
                  <a:pt x="30" y="485"/>
                </a:lnTo>
                <a:lnTo>
                  <a:pt x="29" y="489"/>
                </a:lnTo>
                <a:lnTo>
                  <a:pt x="27" y="491"/>
                </a:lnTo>
                <a:lnTo>
                  <a:pt x="26" y="494"/>
                </a:lnTo>
                <a:lnTo>
                  <a:pt x="26" y="496"/>
                </a:lnTo>
                <a:lnTo>
                  <a:pt x="27" y="497"/>
                </a:lnTo>
                <a:lnTo>
                  <a:pt x="27" y="499"/>
                </a:lnTo>
                <a:lnTo>
                  <a:pt x="29" y="500"/>
                </a:lnTo>
                <a:lnTo>
                  <a:pt x="29" y="501"/>
                </a:lnTo>
                <a:lnTo>
                  <a:pt x="30" y="501"/>
                </a:lnTo>
                <a:lnTo>
                  <a:pt x="31" y="501"/>
                </a:lnTo>
                <a:lnTo>
                  <a:pt x="32" y="502"/>
                </a:lnTo>
                <a:lnTo>
                  <a:pt x="33" y="501"/>
                </a:lnTo>
                <a:lnTo>
                  <a:pt x="34" y="499"/>
                </a:lnTo>
                <a:lnTo>
                  <a:pt x="34" y="498"/>
                </a:lnTo>
                <a:lnTo>
                  <a:pt x="35" y="497"/>
                </a:lnTo>
                <a:lnTo>
                  <a:pt x="37" y="497"/>
                </a:lnTo>
                <a:lnTo>
                  <a:pt x="38" y="497"/>
                </a:lnTo>
                <a:lnTo>
                  <a:pt x="39" y="498"/>
                </a:lnTo>
                <a:lnTo>
                  <a:pt x="39" y="499"/>
                </a:lnTo>
                <a:lnTo>
                  <a:pt x="40" y="499"/>
                </a:lnTo>
                <a:lnTo>
                  <a:pt x="41" y="499"/>
                </a:lnTo>
                <a:lnTo>
                  <a:pt x="42" y="501"/>
                </a:lnTo>
                <a:lnTo>
                  <a:pt x="43" y="501"/>
                </a:lnTo>
                <a:lnTo>
                  <a:pt x="43" y="502"/>
                </a:lnTo>
                <a:lnTo>
                  <a:pt x="42" y="504"/>
                </a:lnTo>
                <a:lnTo>
                  <a:pt x="41" y="504"/>
                </a:lnTo>
                <a:lnTo>
                  <a:pt x="40" y="505"/>
                </a:lnTo>
                <a:lnTo>
                  <a:pt x="39" y="505"/>
                </a:lnTo>
                <a:lnTo>
                  <a:pt x="37" y="505"/>
                </a:lnTo>
                <a:lnTo>
                  <a:pt x="38" y="507"/>
                </a:lnTo>
                <a:lnTo>
                  <a:pt x="38" y="509"/>
                </a:lnTo>
                <a:lnTo>
                  <a:pt x="35" y="509"/>
                </a:lnTo>
                <a:lnTo>
                  <a:pt x="34" y="507"/>
                </a:lnTo>
                <a:lnTo>
                  <a:pt x="33" y="506"/>
                </a:lnTo>
                <a:lnTo>
                  <a:pt x="31" y="505"/>
                </a:lnTo>
                <a:lnTo>
                  <a:pt x="30" y="505"/>
                </a:lnTo>
                <a:lnTo>
                  <a:pt x="29" y="505"/>
                </a:lnTo>
                <a:lnTo>
                  <a:pt x="29" y="506"/>
                </a:lnTo>
                <a:lnTo>
                  <a:pt x="27" y="507"/>
                </a:lnTo>
                <a:lnTo>
                  <a:pt x="25" y="507"/>
                </a:lnTo>
                <a:lnTo>
                  <a:pt x="24" y="507"/>
                </a:lnTo>
                <a:lnTo>
                  <a:pt x="24" y="509"/>
                </a:lnTo>
                <a:lnTo>
                  <a:pt x="25" y="509"/>
                </a:lnTo>
                <a:lnTo>
                  <a:pt x="26" y="509"/>
                </a:lnTo>
                <a:lnTo>
                  <a:pt x="26" y="510"/>
                </a:lnTo>
                <a:lnTo>
                  <a:pt x="26" y="514"/>
                </a:lnTo>
                <a:lnTo>
                  <a:pt x="27" y="516"/>
                </a:lnTo>
                <a:lnTo>
                  <a:pt x="26" y="518"/>
                </a:lnTo>
                <a:lnTo>
                  <a:pt x="26" y="521"/>
                </a:lnTo>
                <a:lnTo>
                  <a:pt x="24" y="521"/>
                </a:lnTo>
                <a:lnTo>
                  <a:pt x="24" y="522"/>
                </a:lnTo>
                <a:lnTo>
                  <a:pt x="25" y="524"/>
                </a:lnTo>
                <a:lnTo>
                  <a:pt x="25" y="529"/>
                </a:lnTo>
                <a:lnTo>
                  <a:pt x="25" y="531"/>
                </a:lnTo>
                <a:lnTo>
                  <a:pt x="25" y="532"/>
                </a:lnTo>
                <a:lnTo>
                  <a:pt x="24" y="533"/>
                </a:lnTo>
                <a:lnTo>
                  <a:pt x="23" y="533"/>
                </a:lnTo>
                <a:lnTo>
                  <a:pt x="23" y="537"/>
                </a:lnTo>
                <a:lnTo>
                  <a:pt x="22" y="538"/>
                </a:lnTo>
                <a:lnTo>
                  <a:pt x="21" y="538"/>
                </a:lnTo>
                <a:lnTo>
                  <a:pt x="19" y="539"/>
                </a:lnTo>
                <a:lnTo>
                  <a:pt x="18" y="541"/>
                </a:lnTo>
                <a:lnTo>
                  <a:pt x="18" y="542"/>
                </a:lnTo>
                <a:lnTo>
                  <a:pt x="19" y="545"/>
                </a:lnTo>
                <a:lnTo>
                  <a:pt x="19" y="547"/>
                </a:lnTo>
                <a:lnTo>
                  <a:pt x="19" y="550"/>
                </a:lnTo>
                <a:lnTo>
                  <a:pt x="21" y="550"/>
                </a:lnTo>
                <a:lnTo>
                  <a:pt x="22" y="553"/>
                </a:lnTo>
                <a:lnTo>
                  <a:pt x="22" y="554"/>
                </a:lnTo>
                <a:lnTo>
                  <a:pt x="22" y="556"/>
                </a:lnTo>
                <a:lnTo>
                  <a:pt x="21" y="560"/>
                </a:lnTo>
                <a:lnTo>
                  <a:pt x="21" y="561"/>
                </a:lnTo>
                <a:lnTo>
                  <a:pt x="22" y="562"/>
                </a:lnTo>
                <a:lnTo>
                  <a:pt x="23" y="563"/>
                </a:lnTo>
                <a:lnTo>
                  <a:pt x="25" y="563"/>
                </a:lnTo>
                <a:lnTo>
                  <a:pt x="25" y="566"/>
                </a:lnTo>
                <a:lnTo>
                  <a:pt x="26" y="566"/>
                </a:lnTo>
                <a:lnTo>
                  <a:pt x="29" y="566"/>
                </a:lnTo>
                <a:lnTo>
                  <a:pt x="30" y="568"/>
                </a:lnTo>
                <a:lnTo>
                  <a:pt x="31" y="569"/>
                </a:lnTo>
                <a:lnTo>
                  <a:pt x="32" y="571"/>
                </a:lnTo>
                <a:lnTo>
                  <a:pt x="32" y="573"/>
                </a:lnTo>
                <a:lnTo>
                  <a:pt x="33" y="576"/>
                </a:lnTo>
                <a:lnTo>
                  <a:pt x="35" y="576"/>
                </a:lnTo>
                <a:lnTo>
                  <a:pt x="37" y="578"/>
                </a:lnTo>
                <a:lnTo>
                  <a:pt x="37" y="580"/>
                </a:lnTo>
                <a:lnTo>
                  <a:pt x="37" y="582"/>
                </a:lnTo>
                <a:lnTo>
                  <a:pt x="37" y="584"/>
                </a:lnTo>
                <a:lnTo>
                  <a:pt x="37" y="585"/>
                </a:lnTo>
                <a:lnTo>
                  <a:pt x="37" y="586"/>
                </a:lnTo>
                <a:lnTo>
                  <a:pt x="37" y="587"/>
                </a:lnTo>
                <a:lnTo>
                  <a:pt x="38" y="589"/>
                </a:lnTo>
                <a:lnTo>
                  <a:pt x="38" y="592"/>
                </a:lnTo>
                <a:lnTo>
                  <a:pt x="37" y="593"/>
                </a:lnTo>
                <a:lnTo>
                  <a:pt x="38" y="593"/>
                </a:lnTo>
                <a:lnTo>
                  <a:pt x="35" y="593"/>
                </a:lnTo>
                <a:lnTo>
                  <a:pt x="33" y="590"/>
                </a:lnTo>
                <a:lnTo>
                  <a:pt x="33" y="588"/>
                </a:lnTo>
                <a:lnTo>
                  <a:pt x="33" y="587"/>
                </a:lnTo>
                <a:lnTo>
                  <a:pt x="31" y="586"/>
                </a:lnTo>
                <a:lnTo>
                  <a:pt x="30" y="582"/>
                </a:lnTo>
                <a:lnTo>
                  <a:pt x="29" y="580"/>
                </a:lnTo>
                <a:lnTo>
                  <a:pt x="27" y="579"/>
                </a:lnTo>
                <a:lnTo>
                  <a:pt x="24" y="576"/>
                </a:lnTo>
                <a:lnTo>
                  <a:pt x="23" y="573"/>
                </a:lnTo>
                <a:lnTo>
                  <a:pt x="22" y="572"/>
                </a:lnTo>
                <a:lnTo>
                  <a:pt x="21" y="571"/>
                </a:lnTo>
                <a:lnTo>
                  <a:pt x="18" y="570"/>
                </a:lnTo>
                <a:lnTo>
                  <a:pt x="16" y="569"/>
                </a:lnTo>
                <a:lnTo>
                  <a:pt x="14" y="569"/>
                </a:lnTo>
                <a:lnTo>
                  <a:pt x="13" y="569"/>
                </a:lnTo>
                <a:lnTo>
                  <a:pt x="10" y="570"/>
                </a:lnTo>
                <a:lnTo>
                  <a:pt x="9" y="572"/>
                </a:lnTo>
                <a:lnTo>
                  <a:pt x="7" y="573"/>
                </a:lnTo>
                <a:lnTo>
                  <a:pt x="6" y="573"/>
                </a:lnTo>
                <a:lnTo>
                  <a:pt x="3" y="574"/>
                </a:lnTo>
                <a:lnTo>
                  <a:pt x="3" y="576"/>
                </a:lnTo>
                <a:lnTo>
                  <a:pt x="2" y="579"/>
                </a:lnTo>
                <a:lnTo>
                  <a:pt x="2" y="581"/>
                </a:lnTo>
                <a:lnTo>
                  <a:pt x="2" y="584"/>
                </a:lnTo>
                <a:lnTo>
                  <a:pt x="2" y="586"/>
                </a:lnTo>
                <a:lnTo>
                  <a:pt x="2" y="588"/>
                </a:lnTo>
                <a:lnTo>
                  <a:pt x="3" y="589"/>
                </a:lnTo>
                <a:lnTo>
                  <a:pt x="6" y="592"/>
                </a:lnTo>
                <a:lnTo>
                  <a:pt x="7" y="594"/>
                </a:lnTo>
                <a:lnTo>
                  <a:pt x="8" y="595"/>
                </a:lnTo>
                <a:lnTo>
                  <a:pt x="10" y="596"/>
                </a:lnTo>
                <a:lnTo>
                  <a:pt x="9" y="597"/>
                </a:lnTo>
                <a:lnTo>
                  <a:pt x="8" y="600"/>
                </a:lnTo>
                <a:lnTo>
                  <a:pt x="7" y="600"/>
                </a:lnTo>
                <a:lnTo>
                  <a:pt x="5" y="601"/>
                </a:lnTo>
                <a:lnTo>
                  <a:pt x="2" y="603"/>
                </a:lnTo>
                <a:lnTo>
                  <a:pt x="0" y="606"/>
                </a:lnTo>
                <a:lnTo>
                  <a:pt x="1" y="609"/>
                </a:lnTo>
                <a:lnTo>
                  <a:pt x="2" y="611"/>
                </a:lnTo>
                <a:lnTo>
                  <a:pt x="5" y="613"/>
                </a:lnTo>
                <a:lnTo>
                  <a:pt x="5" y="614"/>
                </a:lnTo>
                <a:lnTo>
                  <a:pt x="6" y="616"/>
                </a:lnTo>
                <a:lnTo>
                  <a:pt x="8" y="617"/>
                </a:lnTo>
                <a:lnTo>
                  <a:pt x="9" y="617"/>
                </a:lnTo>
                <a:lnTo>
                  <a:pt x="11" y="618"/>
                </a:lnTo>
                <a:lnTo>
                  <a:pt x="11" y="620"/>
                </a:lnTo>
                <a:lnTo>
                  <a:pt x="11" y="622"/>
                </a:lnTo>
                <a:lnTo>
                  <a:pt x="10" y="625"/>
                </a:lnTo>
                <a:lnTo>
                  <a:pt x="9" y="627"/>
                </a:lnTo>
                <a:lnTo>
                  <a:pt x="8" y="628"/>
                </a:lnTo>
                <a:lnTo>
                  <a:pt x="8" y="632"/>
                </a:lnTo>
                <a:lnTo>
                  <a:pt x="7" y="634"/>
                </a:lnTo>
                <a:lnTo>
                  <a:pt x="7" y="636"/>
                </a:lnTo>
                <a:lnTo>
                  <a:pt x="7" y="638"/>
                </a:lnTo>
                <a:lnTo>
                  <a:pt x="8" y="640"/>
                </a:lnTo>
                <a:lnTo>
                  <a:pt x="9" y="641"/>
                </a:lnTo>
                <a:lnTo>
                  <a:pt x="11" y="641"/>
                </a:lnTo>
                <a:lnTo>
                  <a:pt x="14" y="641"/>
                </a:lnTo>
                <a:lnTo>
                  <a:pt x="15" y="640"/>
                </a:lnTo>
                <a:lnTo>
                  <a:pt x="17" y="641"/>
                </a:lnTo>
                <a:lnTo>
                  <a:pt x="17" y="643"/>
                </a:lnTo>
                <a:lnTo>
                  <a:pt x="16" y="646"/>
                </a:lnTo>
                <a:lnTo>
                  <a:pt x="16" y="649"/>
                </a:lnTo>
                <a:lnTo>
                  <a:pt x="16" y="652"/>
                </a:lnTo>
                <a:lnTo>
                  <a:pt x="17" y="660"/>
                </a:lnTo>
                <a:lnTo>
                  <a:pt x="17" y="661"/>
                </a:lnTo>
                <a:lnTo>
                  <a:pt x="18" y="664"/>
                </a:lnTo>
                <a:lnTo>
                  <a:pt x="19" y="666"/>
                </a:lnTo>
                <a:lnTo>
                  <a:pt x="19" y="669"/>
                </a:lnTo>
                <a:lnTo>
                  <a:pt x="18" y="673"/>
                </a:lnTo>
                <a:lnTo>
                  <a:pt x="18" y="676"/>
                </a:lnTo>
                <a:lnTo>
                  <a:pt x="19" y="685"/>
                </a:lnTo>
                <a:lnTo>
                  <a:pt x="19" y="689"/>
                </a:lnTo>
                <a:lnTo>
                  <a:pt x="21" y="692"/>
                </a:lnTo>
                <a:lnTo>
                  <a:pt x="22" y="694"/>
                </a:lnTo>
                <a:lnTo>
                  <a:pt x="22" y="696"/>
                </a:lnTo>
                <a:lnTo>
                  <a:pt x="23" y="696"/>
                </a:lnTo>
                <a:lnTo>
                  <a:pt x="24" y="697"/>
                </a:lnTo>
                <a:lnTo>
                  <a:pt x="26" y="698"/>
                </a:lnTo>
                <a:lnTo>
                  <a:pt x="26" y="699"/>
                </a:lnTo>
                <a:lnTo>
                  <a:pt x="30" y="699"/>
                </a:lnTo>
                <a:lnTo>
                  <a:pt x="32" y="696"/>
                </a:lnTo>
                <a:lnTo>
                  <a:pt x="33" y="696"/>
                </a:lnTo>
                <a:lnTo>
                  <a:pt x="34" y="696"/>
                </a:lnTo>
                <a:lnTo>
                  <a:pt x="35" y="694"/>
                </a:lnTo>
                <a:lnTo>
                  <a:pt x="37" y="693"/>
                </a:lnTo>
                <a:lnTo>
                  <a:pt x="37" y="691"/>
                </a:lnTo>
                <a:lnTo>
                  <a:pt x="35" y="688"/>
                </a:lnTo>
                <a:lnTo>
                  <a:pt x="34" y="685"/>
                </a:lnTo>
                <a:lnTo>
                  <a:pt x="33" y="683"/>
                </a:lnTo>
                <a:lnTo>
                  <a:pt x="32" y="681"/>
                </a:lnTo>
                <a:lnTo>
                  <a:pt x="33" y="680"/>
                </a:lnTo>
                <a:lnTo>
                  <a:pt x="37" y="680"/>
                </a:lnTo>
                <a:lnTo>
                  <a:pt x="38" y="681"/>
                </a:lnTo>
                <a:lnTo>
                  <a:pt x="38" y="683"/>
                </a:lnTo>
                <a:lnTo>
                  <a:pt x="40" y="685"/>
                </a:lnTo>
                <a:lnTo>
                  <a:pt x="41" y="686"/>
                </a:lnTo>
                <a:lnTo>
                  <a:pt x="42" y="688"/>
                </a:lnTo>
                <a:lnTo>
                  <a:pt x="43" y="689"/>
                </a:lnTo>
                <a:lnTo>
                  <a:pt x="45" y="690"/>
                </a:lnTo>
                <a:lnTo>
                  <a:pt x="47" y="692"/>
                </a:lnTo>
                <a:lnTo>
                  <a:pt x="49" y="692"/>
                </a:lnTo>
                <a:lnTo>
                  <a:pt x="51" y="691"/>
                </a:lnTo>
                <a:lnTo>
                  <a:pt x="55" y="691"/>
                </a:lnTo>
                <a:lnTo>
                  <a:pt x="56" y="691"/>
                </a:lnTo>
                <a:lnTo>
                  <a:pt x="58" y="690"/>
                </a:lnTo>
                <a:lnTo>
                  <a:pt x="56" y="698"/>
                </a:lnTo>
                <a:lnTo>
                  <a:pt x="56" y="699"/>
                </a:lnTo>
                <a:lnTo>
                  <a:pt x="55" y="699"/>
                </a:lnTo>
                <a:lnTo>
                  <a:pt x="54" y="699"/>
                </a:lnTo>
                <a:lnTo>
                  <a:pt x="53" y="699"/>
                </a:lnTo>
                <a:lnTo>
                  <a:pt x="51" y="699"/>
                </a:lnTo>
                <a:lnTo>
                  <a:pt x="50" y="699"/>
                </a:lnTo>
                <a:lnTo>
                  <a:pt x="49" y="700"/>
                </a:lnTo>
                <a:lnTo>
                  <a:pt x="48" y="700"/>
                </a:lnTo>
                <a:lnTo>
                  <a:pt x="48" y="701"/>
                </a:lnTo>
                <a:lnTo>
                  <a:pt x="47" y="701"/>
                </a:lnTo>
                <a:lnTo>
                  <a:pt x="47" y="702"/>
                </a:lnTo>
                <a:lnTo>
                  <a:pt x="46" y="702"/>
                </a:lnTo>
                <a:lnTo>
                  <a:pt x="46" y="704"/>
                </a:lnTo>
                <a:lnTo>
                  <a:pt x="45" y="704"/>
                </a:lnTo>
                <a:lnTo>
                  <a:pt x="43" y="705"/>
                </a:lnTo>
                <a:lnTo>
                  <a:pt x="42" y="705"/>
                </a:lnTo>
                <a:lnTo>
                  <a:pt x="41" y="705"/>
                </a:lnTo>
                <a:lnTo>
                  <a:pt x="40" y="705"/>
                </a:lnTo>
                <a:lnTo>
                  <a:pt x="39" y="705"/>
                </a:lnTo>
                <a:lnTo>
                  <a:pt x="38" y="705"/>
                </a:lnTo>
                <a:lnTo>
                  <a:pt x="37" y="705"/>
                </a:lnTo>
                <a:lnTo>
                  <a:pt x="35" y="705"/>
                </a:lnTo>
                <a:lnTo>
                  <a:pt x="35" y="706"/>
                </a:lnTo>
                <a:lnTo>
                  <a:pt x="34" y="706"/>
                </a:lnTo>
                <a:lnTo>
                  <a:pt x="34" y="707"/>
                </a:lnTo>
                <a:lnTo>
                  <a:pt x="34" y="708"/>
                </a:lnTo>
                <a:lnTo>
                  <a:pt x="34" y="709"/>
                </a:lnTo>
                <a:lnTo>
                  <a:pt x="35" y="709"/>
                </a:lnTo>
                <a:lnTo>
                  <a:pt x="35" y="710"/>
                </a:lnTo>
                <a:lnTo>
                  <a:pt x="37" y="712"/>
                </a:lnTo>
                <a:lnTo>
                  <a:pt x="38" y="712"/>
                </a:lnTo>
                <a:lnTo>
                  <a:pt x="39" y="714"/>
                </a:lnTo>
                <a:lnTo>
                  <a:pt x="39" y="716"/>
                </a:lnTo>
                <a:lnTo>
                  <a:pt x="40" y="717"/>
                </a:lnTo>
                <a:lnTo>
                  <a:pt x="40" y="718"/>
                </a:lnTo>
                <a:lnTo>
                  <a:pt x="40" y="720"/>
                </a:lnTo>
                <a:lnTo>
                  <a:pt x="41" y="721"/>
                </a:lnTo>
                <a:lnTo>
                  <a:pt x="41" y="722"/>
                </a:lnTo>
                <a:lnTo>
                  <a:pt x="41" y="723"/>
                </a:lnTo>
                <a:lnTo>
                  <a:pt x="42" y="724"/>
                </a:lnTo>
                <a:lnTo>
                  <a:pt x="42" y="725"/>
                </a:lnTo>
                <a:lnTo>
                  <a:pt x="41" y="726"/>
                </a:lnTo>
                <a:lnTo>
                  <a:pt x="40" y="728"/>
                </a:lnTo>
                <a:lnTo>
                  <a:pt x="40" y="731"/>
                </a:lnTo>
                <a:lnTo>
                  <a:pt x="40" y="732"/>
                </a:lnTo>
                <a:lnTo>
                  <a:pt x="40" y="733"/>
                </a:lnTo>
                <a:lnTo>
                  <a:pt x="41" y="734"/>
                </a:lnTo>
                <a:lnTo>
                  <a:pt x="41" y="737"/>
                </a:lnTo>
                <a:lnTo>
                  <a:pt x="42" y="737"/>
                </a:lnTo>
                <a:lnTo>
                  <a:pt x="42" y="739"/>
                </a:lnTo>
                <a:lnTo>
                  <a:pt x="45" y="741"/>
                </a:lnTo>
                <a:lnTo>
                  <a:pt x="45" y="742"/>
                </a:lnTo>
                <a:lnTo>
                  <a:pt x="46" y="744"/>
                </a:lnTo>
                <a:lnTo>
                  <a:pt x="46" y="745"/>
                </a:lnTo>
                <a:lnTo>
                  <a:pt x="46" y="746"/>
                </a:lnTo>
                <a:lnTo>
                  <a:pt x="47" y="746"/>
                </a:lnTo>
                <a:lnTo>
                  <a:pt x="48" y="747"/>
                </a:lnTo>
                <a:lnTo>
                  <a:pt x="49" y="748"/>
                </a:lnTo>
                <a:lnTo>
                  <a:pt x="51" y="749"/>
                </a:lnTo>
                <a:lnTo>
                  <a:pt x="53" y="749"/>
                </a:lnTo>
                <a:lnTo>
                  <a:pt x="54" y="750"/>
                </a:lnTo>
                <a:lnTo>
                  <a:pt x="55" y="750"/>
                </a:lnTo>
                <a:lnTo>
                  <a:pt x="56" y="750"/>
                </a:lnTo>
                <a:lnTo>
                  <a:pt x="57" y="750"/>
                </a:lnTo>
                <a:lnTo>
                  <a:pt x="59" y="752"/>
                </a:lnTo>
                <a:lnTo>
                  <a:pt x="61" y="752"/>
                </a:lnTo>
                <a:lnTo>
                  <a:pt x="62" y="752"/>
                </a:lnTo>
                <a:lnTo>
                  <a:pt x="63" y="752"/>
                </a:lnTo>
                <a:lnTo>
                  <a:pt x="64" y="750"/>
                </a:lnTo>
                <a:lnTo>
                  <a:pt x="65" y="750"/>
                </a:lnTo>
                <a:lnTo>
                  <a:pt x="66" y="750"/>
                </a:lnTo>
                <a:lnTo>
                  <a:pt x="67" y="750"/>
                </a:lnTo>
                <a:lnTo>
                  <a:pt x="69" y="750"/>
                </a:lnTo>
                <a:lnTo>
                  <a:pt x="70" y="752"/>
                </a:lnTo>
                <a:lnTo>
                  <a:pt x="71" y="753"/>
                </a:lnTo>
                <a:lnTo>
                  <a:pt x="72" y="753"/>
                </a:lnTo>
                <a:lnTo>
                  <a:pt x="73" y="753"/>
                </a:lnTo>
                <a:lnTo>
                  <a:pt x="74" y="754"/>
                </a:lnTo>
                <a:lnTo>
                  <a:pt x="75" y="755"/>
                </a:lnTo>
                <a:lnTo>
                  <a:pt x="75" y="757"/>
                </a:lnTo>
                <a:lnTo>
                  <a:pt x="75" y="758"/>
                </a:lnTo>
                <a:lnTo>
                  <a:pt x="75" y="760"/>
                </a:lnTo>
                <a:lnTo>
                  <a:pt x="75" y="761"/>
                </a:lnTo>
                <a:lnTo>
                  <a:pt x="75" y="762"/>
                </a:lnTo>
                <a:lnTo>
                  <a:pt x="73" y="762"/>
                </a:lnTo>
                <a:lnTo>
                  <a:pt x="72" y="760"/>
                </a:lnTo>
                <a:lnTo>
                  <a:pt x="71" y="758"/>
                </a:lnTo>
                <a:lnTo>
                  <a:pt x="69" y="758"/>
                </a:lnTo>
                <a:lnTo>
                  <a:pt x="67" y="757"/>
                </a:lnTo>
                <a:lnTo>
                  <a:pt x="66" y="757"/>
                </a:lnTo>
                <a:lnTo>
                  <a:pt x="64" y="757"/>
                </a:lnTo>
                <a:lnTo>
                  <a:pt x="62" y="757"/>
                </a:lnTo>
                <a:lnTo>
                  <a:pt x="61" y="757"/>
                </a:lnTo>
                <a:lnTo>
                  <a:pt x="57" y="756"/>
                </a:lnTo>
                <a:lnTo>
                  <a:pt x="56" y="756"/>
                </a:lnTo>
                <a:lnTo>
                  <a:pt x="54" y="757"/>
                </a:lnTo>
                <a:lnTo>
                  <a:pt x="53" y="757"/>
                </a:lnTo>
                <a:lnTo>
                  <a:pt x="50" y="758"/>
                </a:lnTo>
                <a:lnTo>
                  <a:pt x="49" y="760"/>
                </a:lnTo>
                <a:lnTo>
                  <a:pt x="48" y="761"/>
                </a:lnTo>
                <a:lnTo>
                  <a:pt x="48" y="762"/>
                </a:lnTo>
                <a:lnTo>
                  <a:pt x="47" y="763"/>
                </a:lnTo>
                <a:lnTo>
                  <a:pt x="46" y="765"/>
                </a:lnTo>
                <a:lnTo>
                  <a:pt x="46" y="768"/>
                </a:lnTo>
                <a:lnTo>
                  <a:pt x="46" y="769"/>
                </a:lnTo>
                <a:lnTo>
                  <a:pt x="47" y="770"/>
                </a:lnTo>
                <a:lnTo>
                  <a:pt x="47" y="771"/>
                </a:lnTo>
                <a:lnTo>
                  <a:pt x="47" y="772"/>
                </a:lnTo>
                <a:lnTo>
                  <a:pt x="47" y="774"/>
                </a:lnTo>
                <a:lnTo>
                  <a:pt x="48" y="776"/>
                </a:lnTo>
                <a:lnTo>
                  <a:pt x="48" y="777"/>
                </a:lnTo>
                <a:lnTo>
                  <a:pt x="48" y="778"/>
                </a:lnTo>
                <a:lnTo>
                  <a:pt x="48" y="780"/>
                </a:lnTo>
                <a:lnTo>
                  <a:pt x="48" y="781"/>
                </a:lnTo>
                <a:lnTo>
                  <a:pt x="48" y="782"/>
                </a:lnTo>
                <a:lnTo>
                  <a:pt x="47" y="785"/>
                </a:lnTo>
                <a:lnTo>
                  <a:pt x="47" y="787"/>
                </a:lnTo>
                <a:lnTo>
                  <a:pt x="47" y="788"/>
                </a:lnTo>
                <a:lnTo>
                  <a:pt x="47" y="789"/>
                </a:lnTo>
                <a:lnTo>
                  <a:pt x="47" y="792"/>
                </a:lnTo>
                <a:lnTo>
                  <a:pt x="47" y="793"/>
                </a:lnTo>
                <a:lnTo>
                  <a:pt x="47" y="795"/>
                </a:lnTo>
                <a:lnTo>
                  <a:pt x="47" y="797"/>
                </a:lnTo>
                <a:lnTo>
                  <a:pt x="47" y="798"/>
                </a:lnTo>
                <a:lnTo>
                  <a:pt x="47" y="800"/>
                </a:lnTo>
                <a:lnTo>
                  <a:pt x="47" y="802"/>
                </a:lnTo>
                <a:lnTo>
                  <a:pt x="48" y="803"/>
                </a:lnTo>
                <a:lnTo>
                  <a:pt x="49" y="804"/>
                </a:lnTo>
                <a:lnTo>
                  <a:pt x="50" y="805"/>
                </a:lnTo>
                <a:lnTo>
                  <a:pt x="51" y="805"/>
                </a:lnTo>
                <a:lnTo>
                  <a:pt x="54" y="805"/>
                </a:lnTo>
                <a:lnTo>
                  <a:pt x="55" y="805"/>
                </a:lnTo>
                <a:lnTo>
                  <a:pt x="56" y="806"/>
                </a:lnTo>
                <a:lnTo>
                  <a:pt x="57" y="808"/>
                </a:lnTo>
                <a:lnTo>
                  <a:pt x="57" y="809"/>
                </a:lnTo>
                <a:lnTo>
                  <a:pt x="57" y="810"/>
                </a:lnTo>
                <a:lnTo>
                  <a:pt x="57" y="811"/>
                </a:lnTo>
                <a:lnTo>
                  <a:pt x="57" y="812"/>
                </a:lnTo>
                <a:lnTo>
                  <a:pt x="57" y="814"/>
                </a:lnTo>
                <a:lnTo>
                  <a:pt x="57" y="816"/>
                </a:lnTo>
                <a:lnTo>
                  <a:pt x="56" y="817"/>
                </a:lnTo>
                <a:lnTo>
                  <a:pt x="56" y="819"/>
                </a:lnTo>
                <a:lnTo>
                  <a:pt x="56" y="821"/>
                </a:lnTo>
                <a:lnTo>
                  <a:pt x="56" y="824"/>
                </a:lnTo>
                <a:lnTo>
                  <a:pt x="55" y="830"/>
                </a:lnTo>
                <a:lnTo>
                  <a:pt x="55" y="832"/>
                </a:lnTo>
                <a:lnTo>
                  <a:pt x="55" y="833"/>
                </a:lnTo>
                <a:lnTo>
                  <a:pt x="54" y="834"/>
                </a:lnTo>
                <a:lnTo>
                  <a:pt x="54" y="835"/>
                </a:lnTo>
                <a:lnTo>
                  <a:pt x="54" y="836"/>
                </a:lnTo>
                <a:lnTo>
                  <a:pt x="54" y="837"/>
                </a:lnTo>
                <a:lnTo>
                  <a:pt x="54" y="838"/>
                </a:lnTo>
                <a:lnTo>
                  <a:pt x="54" y="841"/>
                </a:lnTo>
                <a:lnTo>
                  <a:pt x="53" y="843"/>
                </a:lnTo>
                <a:lnTo>
                  <a:pt x="53" y="844"/>
                </a:lnTo>
                <a:lnTo>
                  <a:pt x="51" y="845"/>
                </a:lnTo>
                <a:lnTo>
                  <a:pt x="53" y="846"/>
                </a:lnTo>
                <a:lnTo>
                  <a:pt x="53" y="848"/>
                </a:lnTo>
                <a:lnTo>
                  <a:pt x="51" y="849"/>
                </a:lnTo>
                <a:lnTo>
                  <a:pt x="51" y="850"/>
                </a:lnTo>
                <a:lnTo>
                  <a:pt x="50" y="850"/>
                </a:lnTo>
                <a:lnTo>
                  <a:pt x="50" y="851"/>
                </a:lnTo>
                <a:lnTo>
                  <a:pt x="50" y="853"/>
                </a:lnTo>
                <a:lnTo>
                  <a:pt x="51" y="853"/>
                </a:lnTo>
                <a:lnTo>
                  <a:pt x="53" y="854"/>
                </a:lnTo>
                <a:lnTo>
                  <a:pt x="54" y="854"/>
                </a:lnTo>
                <a:lnTo>
                  <a:pt x="55" y="854"/>
                </a:lnTo>
                <a:lnTo>
                  <a:pt x="55" y="856"/>
                </a:lnTo>
                <a:lnTo>
                  <a:pt x="56" y="857"/>
                </a:lnTo>
                <a:close/>
              </a:path>
            </a:pathLst>
          </a:custGeom>
          <a:solidFill>
            <a:schemeClr val="accent6">
              <a:lumMod val="60000"/>
              <a:lumOff val="40000"/>
            </a:schemeClr>
          </a:solidFill>
          <a:ln w="9525" cap="flat" cmpd="sng">
            <a:solidFill>
              <a:schemeClr val="tx1"/>
            </a:solidFill>
            <a:prstDash val="solid"/>
            <a:round/>
            <a:headEnd type="none" w="med" len="med"/>
            <a:tailEnd type="none" w="med" len="med"/>
          </a:ln>
          <a:effectLst/>
          <a:extLst/>
        </p:spPr>
        <p:txBody>
          <a:bodyPr wrap="none"/>
          <a:lstStyle/>
          <a:p>
            <a:pPr eaLnBrk="1" hangingPunct="1">
              <a:defRPr/>
            </a:pPr>
            <a:endParaRPr lang="en-GB" sz="1176" dirty="0">
              <a:latin typeface="Arial" pitchFamily="34" charset="0"/>
              <a:cs typeface="Arial" pitchFamily="34" charset="0"/>
            </a:endParaRPr>
          </a:p>
        </p:txBody>
      </p:sp>
      <p:sp>
        <p:nvSpPr>
          <p:cNvPr id="114" name="GJ">
            <a:extLst>
              <a:ext uri="{FF2B5EF4-FFF2-40B4-BE49-F238E27FC236}"/>
            </a:extLst>
          </p:cNvPr>
          <p:cNvSpPr>
            <a:spLocks/>
          </p:cNvSpPr>
          <p:nvPr/>
        </p:nvSpPr>
        <p:spPr bwMode="auto">
          <a:xfrm>
            <a:off x="1806575" y="2917825"/>
            <a:ext cx="1541463" cy="1071563"/>
          </a:xfrm>
          <a:custGeom>
            <a:avLst/>
            <a:gdLst>
              <a:gd name="T0" fmla="*/ 1406 w 1760"/>
              <a:gd name="T1" fmla="*/ 1255 h 1273"/>
              <a:gd name="T2" fmla="*/ 1492 w 1760"/>
              <a:gd name="T3" fmla="*/ 1120 h 1273"/>
              <a:gd name="T4" fmla="*/ 1558 w 1760"/>
              <a:gd name="T5" fmla="*/ 1009 h 1273"/>
              <a:gd name="T6" fmla="*/ 1688 w 1760"/>
              <a:gd name="T7" fmla="*/ 897 h 1273"/>
              <a:gd name="T8" fmla="*/ 1576 w 1760"/>
              <a:gd name="T9" fmla="*/ 798 h 1273"/>
              <a:gd name="T10" fmla="*/ 1682 w 1760"/>
              <a:gd name="T11" fmla="*/ 658 h 1273"/>
              <a:gd name="T12" fmla="*/ 1730 w 1760"/>
              <a:gd name="T13" fmla="*/ 574 h 1273"/>
              <a:gd name="T14" fmla="*/ 1662 w 1760"/>
              <a:gd name="T15" fmla="*/ 396 h 1273"/>
              <a:gd name="T16" fmla="*/ 1523 w 1760"/>
              <a:gd name="T17" fmla="*/ 297 h 1273"/>
              <a:gd name="T18" fmla="*/ 1388 w 1760"/>
              <a:gd name="T19" fmla="*/ 148 h 1273"/>
              <a:gd name="T20" fmla="*/ 1299 w 1760"/>
              <a:gd name="T21" fmla="*/ 100 h 1273"/>
              <a:gd name="T22" fmla="*/ 1184 w 1760"/>
              <a:gd name="T23" fmla="*/ 30 h 1273"/>
              <a:gd name="T24" fmla="*/ 1043 w 1760"/>
              <a:gd name="T25" fmla="*/ 32 h 1273"/>
              <a:gd name="T26" fmla="*/ 850 w 1760"/>
              <a:gd name="T27" fmla="*/ 19 h 1273"/>
              <a:gd name="T28" fmla="*/ 634 w 1760"/>
              <a:gd name="T29" fmla="*/ 103 h 1273"/>
              <a:gd name="T30" fmla="*/ 209 w 1760"/>
              <a:gd name="T31" fmla="*/ 144 h 1273"/>
              <a:gd name="T32" fmla="*/ 19 w 1760"/>
              <a:gd name="T33" fmla="*/ 296 h 1273"/>
              <a:gd name="T34" fmla="*/ 116 w 1760"/>
              <a:gd name="T35" fmla="*/ 276 h 1273"/>
              <a:gd name="T36" fmla="*/ 104 w 1760"/>
              <a:gd name="T37" fmla="*/ 302 h 1273"/>
              <a:gd name="T38" fmla="*/ 83 w 1760"/>
              <a:gd name="T39" fmla="*/ 361 h 1273"/>
              <a:gd name="T40" fmla="*/ 127 w 1760"/>
              <a:gd name="T41" fmla="*/ 398 h 1273"/>
              <a:gd name="T42" fmla="*/ 166 w 1760"/>
              <a:gd name="T43" fmla="*/ 458 h 1273"/>
              <a:gd name="T44" fmla="*/ 318 w 1760"/>
              <a:gd name="T45" fmla="*/ 527 h 1273"/>
              <a:gd name="T46" fmla="*/ 446 w 1760"/>
              <a:gd name="T47" fmla="*/ 532 h 1273"/>
              <a:gd name="T48" fmla="*/ 561 w 1760"/>
              <a:gd name="T49" fmla="*/ 483 h 1273"/>
              <a:gd name="T50" fmla="*/ 623 w 1760"/>
              <a:gd name="T51" fmla="*/ 416 h 1273"/>
              <a:gd name="T52" fmla="*/ 650 w 1760"/>
              <a:gd name="T53" fmla="*/ 492 h 1273"/>
              <a:gd name="T54" fmla="*/ 622 w 1760"/>
              <a:gd name="T55" fmla="*/ 508 h 1273"/>
              <a:gd name="T56" fmla="*/ 563 w 1760"/>
              <a:gd name="T57" fmla="*/ 603 h 1273"/>
              <a:gd name="T58" fmla="*/ 507 w 1760"/>
              <a:gd name="T59" fmla="*/ 610 h 1273"/>
              <a:gd name="T60" fmla="*/ 466 w 1760"/>
              <a:gd name="T61" fmla="*/ 643 h 1273"/>
              <a:gd name="T62" fmla="*/ 404 w 1760"/>
              <a:gd name="T63" fmla="*/ 668 h 1273"/>
              <a:gd name="T64" fmla="*/ 308 w 1760"/>
              <a:gd name="T65" fmla="*/ 684 h 1273"/>
              <a:gd name="T66" fmla="*/ 257 w 1760"/>
              <a:gd name="T67" fmla="*/ 641 h 1273"/>
              <a:gd name="T68" fmla="*/ 259 w 1760"/>
              <a:gd name="T69" fmla="*/ 722 h 1273"/>
              <a:gd name="T70" fmla="*/ 351 w 1760"/>
              <a:gd name="T71" fmla="*/ 806 h 1273"/>
              <a:gd name="T72" fmla="*/ 526 w 1760"/>
              <a:gd name="T73" fmla="*/ 972 h 1273"/>
              <a:gd name="T74" fmla="*/ 711 w 1760"/>
              <a:gd name="T75" fmla="*/ 1095 h 1273"/>
              <a:gd name="T76" fmla="*/ 806 w 1760"/>
              <a:gd name="T77" fmla="*/ 1104 h 1273"/>
              <a:gd name="T78" fmla="*/ 871 w 1760"/>
              <a:gd name="T79" fmla="*/ 1080 h 1273"/>
              <a:gd name="T80" fmla="*/ 943 w 1760"/>
              <a:gd name="T81" fmla="*/ 1058 h 1273"/>
              <a:gd name="T82" fmla="*/ 990 w 1760"/>
              <a:gd name="T83" fmla="*/ 1027 h 1273"/>
              <a:gd name="T84" fmla="*/ 1048 w 1760"/>
              <a:gd name="T85" fmla="*/ 1006 h 1273"/>
              <a:gd name="T86" fmla="*/ 1114 w 1760"/>
              <a:gd name="T87" fmla="*/ 947 h 1273"/>
              <a:gd name="T88" fmla="*/ 1119 w 1760"/>
              <a:gd name="T89" fmla="*/ 809 h 1273"/>
              <a:gd name="T90" fmla="*/ 1126 w 1760"/>
              <a:gd name="T91" fmla="*/ 792 h 1273"/>
              <a:gd name="T92" fmla="*/ 1124 w 1760"/>
              <a:gd name="T93" fmla="*/ 751 h 1273"/>
              <a:gd name="T94" fmla="*/ 1145 w 1760"/>
              <a:gd name="T95" fmla="*/ 724 h 1273"/>
              <a:gd name="T96" fmla="*/ 1190 w 1760"/>
              <a:gd name="T97" fmla="*/ 643 h 1273"/>
              <a:gd name="T98" fmla="*/ 1250 w 1760"/>
              <a:gd name="T99" fmla="*/ 671 h 1273"/>
              <a:gd name="T100" fmla="*/ 1346 w 1760"/>
              <a:gd name="T101" fmla="*/ 665 h 1273"/>
              <a:gd name="T102" fmla="*/ 1243 w 1760"/>
              <a:gd name="T103" fmla="*/ 740 h 1273"/>
              <a:gd name="T104" fmla="*/ 1288 w 1760"/>
              <a:gd name="T105" fmla="*/ 750 h 1273"/>
              <a:gd name="T106" fmla="*/ 1252 w 1760"/>
              <a:gd name="T107" fmla="*/ 817 h 1273"/>
              <a:gd name="T108" fmla="*/ 1267 w 1760"/>
              <a:gd name="T109" fmla="*/ 835 h 1273"/>
              <a:gd name="T110" fmla="*/ 1366 w 1760"/>
              <a:gd name="T111" fmla="*/ 833 h 1273"/>
              <a:gd name="T112" fmla="*/ 1308 w 1760"/>
              <a:gd name="T113" fmla="*/ 899 h 1273"/>
              <a:gd name="T114" fmla="*/ 1262 w 1760"/>
              <a:gd name="T115" fmla="*/ 939 h 1273"/>
              <a:gd name="T116" fmla="*/ 1302 w 1760"/>
              <a:gd name="T117" fmla="*/ 984 h 1273"/>
              <a:gd name="T118" fmla="*/ 1295 w 1760"/>
              <a:gd name="T119" fmla="*/ 1006 h 1273"/>
              <a:gd name="T120" fmla="*/ 1331 w 1760"/>
              <a:gd name="T121" fmla="*/ 1038 h 1273"/>
              <a:gd name="T122" fmla="*/ 1350 w 1760"/>
              <a:gd name="T123" fmla="*/ 1079 h 1273"/>
              <a:gd name="T124" fmla="*/ 1346 w 1760"/>
              <a:gd name="T125" fmla="*/ 1185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0" h="1273">
                <a:moveTo>
                  <a:pt x="1321" y="1217"/>
                </a:moveTo>
                <a:lnTo>
                  <a:pt x="1323" y="1217"/>
                </a:lnTo>
                <a:lnTo>
                  <a:pt x="1327" y="1217"/>
                </a:lnTo>
                <a:lnTo>
                  <a:pt x="1329" y="1217"/>
                </a:lnTo>
                <a:lnTo>
                  <a:pt x="1331" y="1218"/>
                </a:lnTo>
                <a:lnTo>
                  <a:pt x="1334" y="1220"/>
                </a:lnTo>
                <a:lnTo>
                  <a:pt x="1334" y="1222"/>
                </a:lnTo>
                <a:lnTo>
                  <a:pt x="1336" y="1223"/>
                </a:lnTo>
                <a:lnTo>
                  <a:pt x="1337" y="1224"/>
                </a:lnTo>
                <a:lnTo>
                  <a:pt x="1338" y="1226"/>
                </a:lnTo>
                <a:lnTo>
                  <a:pt x="1338" y="1230"/>
                </a:lnTo>
                <a:lnTo>
                  <a:pt x="1336" y="1231"/>
                </a:lnTo>
                <a:lnTo>
                  <a:pt x="1334" y="1232"/>
                </a:lnTo>
                <a:lnTo>
                  <a:pt x="1332" y="1235"/>
                </a:lnTo>
                <a:lnTo>
                  <a:pt x="1331" y="1236"/>
                </a:lnTo>
                <a:lnTo>
                  <a:pt x="1332" y="1238"/>
                </a:lnTo>
                <a:lnTo>
                  <a:pt x="1332" y="1240"/>
                </a:lnTo>
                <a:lnTo>
                  <a:pt x="1335" y="1242"/>
                </a:lnTo>
                <a:lnTo>
                  <a:pt x="1337" y="1243"/>
                </a:lnTo>
                <a:lnTo>
                  <a:pt x="1338" y="1244"/>
                </a:lnTo>
                <a:lnTo>
                  <a:pt x="1340" y="1244"/>
                </a:lnTo>
                <a:lnTo>
                  <a:pt x="1344" y="1244"/>
                </a:lnTo>
                <a:lnTo>
                  <a:pt x="1347" y="1243"/>
                </a:lnTo>
                <a:lnTo>
                  <a:pt x="1352" y="1242"/>
                </a:lnTo>
                <a:lnTo>
                  <a:pt x="1355" y="1241"/>
                </a:lnTo>
                <a:lnTo>
                  <a:pt x="1359" y="1242"/>
                </a:lnTo>
                <a:lnTo>
                  <a:pt x="1361" y="1243"/>
                </a:lnTo>
                <a:lnTo>
                  <a:pt x="1364" y="1243"/>
                </a:lnTo>
                <a:lnTo>
                  <a:pt x="1366" y="1244"/>
                </a:lnTo>
                <a:lnTo>
                  <a:pt x="1368" y="1244"/>
                </a:lnTo>
                <a:lnTo>
                  <a:pt x="1368" y="1241"/>
                </a:lnTo>
                <a:lnTo>
                  <a:pt x="1367" y="1239"/>
                </a:lnTo>
                <a:lnTo>
                  <a:pt x="1366" y="1236"/>
                </a:lnTo>
                <a:lnTo>
                  <a:pt x="1363" y="1234"/>
                </a:lnTo>
                <a:lnTo>
                  <a:pt x="1363" y="1233"/>
                </a:lnTo>
                <a:lnTo>
                  <a:pt x="1362" y="1232"/>
                </a:lnTo>
                <a:lnTo>
                  <a:pt x="1362" y="1228"/>
                </a:lnTo>
                <a:lnTo>
                  <a:pt x="1363" y="1228"/>
                </a:lnTo>
                <a:lnTo>
                  <a:pt x="1364" y="1227"/>
                </a:lnTo>
                <a:lnTo>
                  <a:pt x="1367" y="1226"/>
                </a:lnTo>
                <a:lnTo>
                  <a:pt x="1368" y="1224"/>
                </a:lnTo>
                <a:lnTo>
                  <a:pt x="1369" y="1223"/>
                </a:lnTo>
                <a:lnTo>
                  <a:pt x="1369" y="1219"/>
                </a:lnTo>
                <a:lnTo>
                  <a:pt x="1370" y="1219"/>
                </a:lnTo>
                <a:lnTo>
                  <a:pt x="1374" y="1217"/>
                </a:lnTo>
                <a:lnTo>
                  <a:pt x="1378" y="1214"/>
                </a:lnTo>
                <a:lnTo>
                  <a:pt x="1382" y="1211"/>
                </a:lnTo>
                <a:lnTo>
                  <a:pt x="1385" y="1210"/>
                </a:lnTo>
                <a:lnTo>
                  <a:pt x="1387" y="1210"/>
                </a:lnTo>
                <a:lnTo>
                  <a:pt x="1393" y="1209"/>
                </a:lnTo>
                <a:lnTo>
                  <a:pt x="1396" y="1209"/>
                </a:lnTo>
                <a:lnTo>
                  <a:pt x="1398" y="1208"/>
                </a:lnTo>
                <a:lnTo>
                  <a:pt x="1399" y="1206"/>
                </a:lnTo>
                <a:lnTo>
                  <a:pt x="1402" y="1202"/>
                </a:lnTo>
                <a:lnTo>
                  <a:pt x="1406" y="1202"/>
                </a:lnTo>
                <a:lnTo>
                  <a:pt x="1407" y="1206"/>
                </a:lnTo>
                <a:lnTo>
                  <a:pt x="1407" y="1208"/>
                </a:lnTo>
                <a:lnTo>
                  <a:pt x="1406" y="1210"/>
                </a:lnTo>
                <a:lnTo>
                  <a:pt x="1407" y="1214"/>
                </a:lnTo>
                <a:lnTo>
                  <a:pt x="1409" y="1214"/>
                </a:lnTo>
                <a:lnTo>
                  <a:pt x="1411" y="1214"/>
                </a:lnTo>
                <a:lnTo>
                  <a:pt x="1415" y="1214"/>
                </a:lnTo>
                <a:lnTo>
                  <a:pt x="1418" y="1215"/>
                </a:lnTo>
                <a:lnTo>
                  <a:pt x="1420" y="1216"/>
                </a:lnTo>
                <a:lnTo>
                  <a:pt x="1422" y="1218"/>
                </a:lnTo>
                <a:lnTo>
                  <a:pt x="1419" y="1222"/>
                </a:lnTo>
                <a:lnTo>
                  <a:pt x="1417" y="1222"/>
                </a:lnTo>
                <a:lnTo>
                  <a:pt x="1415" y="1224"/>
                </a:lnTo>
                <a:lnTo>
                  <a:pt x="1414" y="1227"/>
                </a:lnTo>
                <a:lnTo>
                  <a:pt x="1411" y="1228"/>
                </a:lnTo>
                <a:lnTo>
                  <a:pt x="1408" y="1230"/>
                </a:lnTo>
                <a:lnTo>
                  <a:pt x="1404" y="1232"/>
                </a:lnTo>
                <a:lnTo>
                  <a:pt x="1401" y="1234"/>
                </a:lnTo>
                <a:lnTo>
                  <a:pt x="1398" y="1235"/>
                </a:lnTo>
                <a:lnTo>
                  <a:pt x="1395" y="1239"/>
                </a:lnTo>
                <a:lnTo>
                  <a:pt x="1394" y="1242"/>
                </a:lnTo>
                <a:lnTo>
                  <a:pt x="1393" y="1246"/>
                </a:lnTo>
                <a:lnTo>
                  <a:pt x="1393" y="1249"/>
                </a:lnTo>
                <a:lnTo>
                  <a:pt x="1394" y="1251"/>
                </a:lnTo>
                <a:lnTo>
                  <a:pt x="1400" y="1256"/>
                </a:lnTo>
                <a:lnTo>
                  <a:pt x="1406" y="1255"/>
                </a:lnTo>
                <a:lnTo>
                  <a:pt x="1409" y="1255"/>
                </a:lnTo>
                <a:lnTo>
                  <a:pt x="1412" y="1255"/>
                </a:lnTo>
                <a:lnTo>
                  <a:pt x="1414" y="1254"/>
                </a:lnTo>
                <a:lnTo>
                  <a:pt x="1415" y="1250"/>
                </a:lnTo>
                <a:lnTo>
                  <a:pt x="1418" y="1248"/>
                </a:lnTo>
                <a:lnTo>
                  <a:pt x="1422" y="1248"/>
                </a:lnTo>
                <a:lnTo>
                  <a:pt x="1427" y="1250"/>
                </a:lnTo>
                <a:lnTo>
                  <a:pt x="1430" y="1254"/>
                </a:lnTo>
                <a:lnTo>
                  <a:pt x="1431" y="1257"/>
                </a:lnTo>
                <a:lnTo>
                  <a:pt x="1431" y="1259"/>
                </a:lnTo>
                <a:lnTo>
                  <a:pt x="1430" y="1262"/>
                </a:lnTo>
                <a:lnTo>
                  <a:pt x="1427" y="1263"/>
                </a:lnTo>
                <a:lnTo>
                  <a:pt x="1426" y="1265"/>
                </a:lnTo>
                <a:lnTo>
                  <a:pt x="1425" y="1267"/>
                </a:lnTo>
                <a:lnTo>
                  <a:pt x="1426" y="1271"/>
                </a:lnTo>
                <a:lnTo>
                  <a:pt x="1430" y="1272"/>
                </a:lnTo>
                <a:lnTo>
                  <a:pt x="1434" y="1273"/>
                </a:lnTo>
                <a:lnTo>
                  <a:pt x="1439" y="1271"/>
                </a:lnTo>
                <a:lnTo>
                  <a:pt x="1440" y="1270"/>
                </a:lnTo>
                <a:lnTo>
                  <a:pt x="1442" y="1267"/>
                </a:lnTo>
                <a:lnTo>
                  <a:pt x="1444" y="1266"/>
                </a:lnTo>
                <a:lnTo>
                  <a:pt x="1447" y="1264"/>
                </a:lnTo>
                <a:lnTo>
                  <a:pt x="1450" y="1264"/>
                </a:lnTo>
                <a:lnTo>
                  <a:pt x="1450" y="1262"/>
                </a:lnTo>
                <a:lnTo>
                  <a:pt x="1450" y="1258"/>
                </a:lnTo>
                <a:lnTo>
                  <a:pt x="1448" y="1254"/>
                </a:lnTo>
                <a:lnTo>
                  <a:pt x="1449" y="1247"/>
                </a:lnTo>
                <a:lnTo>
                  <a:pt x="1449" y="1243"/>
                </a:lnTo>
                <a:lnTo>
                  <a:pt x="1451" y="1242"/>
                </a:lnTo>
                <a:lnTo>
                  <a:pt x="1451" y="1239"/>
                </a:lnTo>
                <a:lnTo>
                  <a:pt x="1452" y="1236"/>
                </a:lnTo>
                <a:lnTo>
                  <a:pt x="1458" y="1238"/>
                </a:lnTo>
                <a:lnTo>
                  <a:pt x="1463" y="1239"/>
                </a:lnTo>
                <a:lnTo>
                  <a:pt x="1466" y="1240"/>
                </a:lnTo>
                <a:lnTo>
                  <a:pt x="1468" y="1242"/>
                </a:lnTo>
                <a:lnTo>
                  <a:pt x="1470" y="1244"/>
                </a:lnTo>
                <a:lnTo>
                  <a:pt x="1471" y="1246"/>
                </a:lnTo>
                <a:lnTo>
                  <a:pt x="1474" y="1247"/>
                </a:lnTo>
                <a:lnTo>
                  <a:pt x="1478" y="1247"/>
                </a:lnTo>
                <a:lnTo>
                  <a:pt x="1480" y="1246"/>
                </a:lnTo>
                <a:lnTo>
                  <a:pt x="1483" y="1246"/>
                </a:lnTo>
                <a:lnTo>
                  <a:pt x="1483" y="1242"/>
                </a:lnTo>
                <a:lnTo>
                  <a:pt x="1483" y="1236"/>
                </a:lnTo>
                <a:lnTo>
                  <a:pt x="1483" y="1235"/>
                </a:lnTo>
                <a:lnTo>
                  <a:pt x="1484" y="1231"/>
                </a:lnTo>
                <a:lnTo>
                  <a:pt x="1483" y="1227"/>
                </a:lnTo>
                <a:lnTo>
                  <a:pt x="1482" y="1224"/>
                </a:lnTo>
                <a:lnTo>
                  <a:pt x="1481" y="1220"/>
                </a:lnTo>
                <a:lnTo>
                  <a:pt x="1483" y="1217"/>
                </a:lnTo>
                <a:lnTo>
                  <a:pt x="1484" y="1214"/>
                </a:lnTo>
                <a:lnTo>
                  <a:pt x="1484" y="1209"/>
                </a:lnTo>
                <a:lnTo>
                  <a:pt x="1486" y="1204"/>
                </a:lnTo>
                <a:lnTo>
                  <a:pt x="1486" y="1200"/>
                </a:lnTo>
                <a:lnTo>
                  <a:pt x="1486" y="1198"/>
                </a:lnTo>
                <a:lnTo>
                  <a:pt x="1481" y="1195"/>
                </a:lnTo>
                <a:lnTo>
                  <a:pt x="1479" y="1192"/>
                </a:lnTo>
                <a:lnTo>
                  <a:pt x="1476" y="1190"/>
                </a:lnTo>
                <a:lnTo>
                  <a:pt x="1474" y="1188"/>
                </a:lnTo>
                <a:lnTo>
                  <a:pt x="1474" y="1185"/>
                </a:lnTo>
                <a:lnTo>
                  <a:pt x="1479" y="1180"/>
                </a:lnTo>
                <a:lnTo>
                  <a:pt x="1481" y="1178"/>
                </a:lnTo>
                <a:lnTo>
                  <a:pt x="1479" y="1178"/>
                </a:lnTo>
                <a:lnTo>
                  <a:pt x="1481" y="1175"/>
                </a:lnTo>
                <a:lnTo>
                  <a:pt x="1481" y="1169"/>
                </a:lnTo>
                <a:lnTo>
                  <a:pt x="1482" y="1164"/>
                </a:lnTo>
                <a:lnTo>
                  <a:pt x="1484" y="1161"/>
                </a:lnTo>
                <a:lnTo>
                  <a:pt x="1486" y="1158"/>
                </a:lnTo>
                <a:lnTo>
                  <a:pt x="1484" y="1153"/>
                </a:lnTo>
                <a:lnTo>
                  <a:pt x="1481" y="1148"/>
                </a:lnTo>
                <a:lnTo>
                  <a:pt x="1481" y="1144"/>
                </a:lnTo>
                <a:lnTo>
                  <a:pt x="1480" y="1142"/>
                </a:lnTo>
                <a:lnTo>
                  <a:pt x="1478" y="1138"/>
                </a:lnTo>
                <a:lnTo>
                  <a:pt x="1476" y="1131"/>
                </a:lnTo>
                <a:lnTo>
                  <a:pt x="1479" y="1124"/>
                </a:lnTo>
                <a:lnTo>
                  <a:pt x="1480" y="1122"/>
                </a:lnTo>
                <a:lnTo>
                  <a:pt x="1482" y="1120"/>
                </a:lnTo>
                <a:lnTo>
                  <a:pt x="1483" y="1118"/>
                </a:lnTo>
                <a:lnTo>
                  <a:pt x="1486" y="1116"/>
                </a:lnTo>
                <a:lnTo>
                  <a:pt x="1488" y="1116"/>
                </a:lnTo>
                <a:lnTo>
                  <a:pt x="1491" y="1119"/>
                </a:lnTo>
                <a:lnTo>
                  <a:pt x="1492" y="1120"/>
                </a:lnTo>
                <a:lnTo>
                  <a:pt x="1496" y="1120"/>
                </a:lnTo>
                <a:lnTo>
                  <a:pt x="1499" y="1120"/>
                </a:lnTo>
                <a:lnTo>
                  <a:pt x="1502" y="1120"/>
                </a:lnTo>
                <a:lnTo>
                  <a:pt x="1503" y="1123"/>
                </a:lnTo>
                <a:lnTo>
                  <a:pt x="1504" y="1127"/>
                </a:lnTo>
                <a:lnTo>
                  <a:pt x="1506" y="1129"/>
                </a:lnTo>
                <a:lnTo>
                  <a:pt x="1511" y="1130"/>
                </a:lnTo>
                <a:lnTo>
                  <a:pt x="1514" y="1132"/>
                </a:lnTo>
                <a:lnTo>
                  <a:pt x="1520" y="1136"/>
                </a:lnTo>
                <a:lnTo>
                  <a:pt x="1524" y="1142"/>
                </a:lnTo>
                <a:lnTo>
                  <a:pt x="1527" y="1144"/>
                </a:lnTo>
                <a:lnTo>
                  <a:pt x="1529" y="1144"/>
                </a:lnTo>
                <a:lnTo>
                  <a:pt x="1532" y="1144"/>
                </a:lnTo>
                <a:lnTo>
                  <a:pt x="1537" y="1143"/>
                </a:lnTo>
                <a:lnTo>
                  <a:pt x="1540" y="1142"/>
                </a:lnTo>
                <a:lnTo>
                  <a:pt x="1544" y="1140"/>
                </a:lnTo>
                <a:lnTo>
                  <a:pt x="1547" y="1140"/>
                </a:lnTo>
                <a:lnTo>
                  <a:pt x="1551" y="1142"/>
                </a:lnTo>
                <a:lnTo>
                  <a:pt x="1553" y="1143"/>
                </a:lnTo>
                <a:lnTo>
                  <a:pt x="1555" y="1145"/>
                </a:lnTo>
                <a:lnTo>
                  <a:pt x="1559" y="1147"/>
                </a:lnTo>
                <a:lnTo>
                  <a:pt x="1560" y="1147"/>
                </a:lnTo>
                <a:lnTo>
                  <a:pt x="1561" y="1146"/>
                </a:lnTo>
                <a:lnTo>
                  <a:pt x="1564" y="1143"/>
                </a:lnTo>
                <a:lnTo>
                  <a:pt x="1566" y="1142"/>
                </a:lnTo>
                <a:lnTo>
                  <a:pt x="1568" y="1139"/>
                </a:lnTo>
                <a:lnTo>
                  <a:pt x="1570" y="1138"/>
                </a:lnTo>
                <a:lnTo>
                  <a:pt x="1574" y="1138"/>
                </a:lnTo>
                <a:lnTo>
                  <a:pt x="1576" y="1138"/>
                </a:lnTo>
                <a:lnTo>
                  <a:pt x="1579" y="1138"/>
                </a:lnTo>
                <a:lnTo>
                  <a:pt x="1582" y="1137"/>
                </a:lnTo>
                <a:lnTo>
                  <a:pt x="1583" y="1135"/>
                </a:lnTo>
                <a:lnTo>
                  <a:pt x="1582" y="1128"/>
                </a:lnTo>
                <a:lnTo>
                  <a:pt x="1580" y="1119"/>
                </a:lnTo>
                <a:lnTo>
                  <a:pt x="1580" y="1116"/>
                </a:lnTo>
                <a:lnTo>
                  <a:pt x="1580" y="1112"/>
                </a:lnTo>
                <a:lnTo>
                  <a:pt x="1582" y="1111"/>
                </a:lnTo>
                <a:lnTo>
                  <a:pt x="1585" y="1111"/>
                </a:lnTo>
                <a:lnTo>
                  <a:pt x="1587" y="1110"/>
                </a:lnTo>
                <a:lnTo>
                  <a:pt x="1590" y="1110"/>
                </a:lnTo>
                <a:lnTo>
                  <a:pt x="1592" y="1108"/>
                </a:lnTo>
                <a:lnTo>
                  <a:pt x="1593" y="1106"/>
                </a:lnTo>
                <a:lnTo>
                  <a:pt x="1594" y="1104"/>
                </a:lnTo>
                <a:lnTo>
                  <a:pt x="1595" y="1104"/>
                </a:lnTo>
                <a:lnTo>
                  <a:pt x="1599" y="1103"/>
                </a:lnTo>
                <a:lnTo>
                  <a:pt x="1604" y="1100"/>
                </a:lnTo>
                <a:lnTo>
                  <a:pt x="1607" y="1098"/>
                </a:lnTo>
                <a:lnTo>
                  <a:pt x="1608" y="1096"/>
                </a:lnTo>
                <a:lnTo>
                  <a:pt x="1609" y="1092"/>
                </a:lnTo>
                <a:lnTo>
                  <a:pt x="1610" y="1087"/>
                </a:lnTo>
                <a:lnTo>
                  <a:pt x="1611" y="1081"/>
                </a:lnTo>
                <a:lnTo>
                  <a:pt x="1610" y="1074"/>
                </a:lnTo>
                <a:lnTo>
                  <a:pt x="1608" y="1067"/>
                </a:lnTo>
                <a:lnTo>
                  <a:pt x="1603" y="1060"/>
                </a:lnTo>
                <a:lnTo>
                  <a:pt x="1600" y="1051"/>
                </a:lnTo>
                <a:lnTo>
                  <a:pt x="1601" y="1043"/>
                </a:lnTo>
                <a:lnTo>
                  <a:pt x="1600" y="1039"/>
                </a:lnTo>
                <a:lnTo>
                  <a:pt x="1600" y="1038"/>
                </a:lnTo>
                <a:lnTo>
                  <a:pt x="1599" y="1034"/>
                </a:lnTo>
                <a:lnTo>
                  <a:pt x="1595" y="1031"/>
                </a:lnTo>
                <a:lnTo>
                  <a:pt x="1593" y="1028"/>
                </a:lnTo>
                <a:lnTo>
                  <a:pt x="1590" y="1027"/>
                </a:lnTo>
                <a:lnTo>
                  <a:pt x="1586" y="1025"/>
                </a:lnTo>
                <a:lnTo>
                  <a:pt x="1584" y="1024"/>
                </a:lnTo>
                <a:lnTo>
                  <a:pt x="1583" y="1022"/>
                </a:lnTo>
                <a:lnTo>
                  <a:pt x="1584" y="1018"/>
                </a:lnTo>
                <a:lnTo>
                  <a:pt x="1582" y="1016"/>
                </a:lnTo>
                <a:lnTo>
                  <a:pt x="1580" y="1012"/>
                </a:lnTo>
                <a:lnTo>
                  <a:pt x="1583" y="1010"/>
                </a:lnTo>
                <a:lnTo>
                  <a:pt x="1582" y="1007"/>
                </a:lnTo>
                <a:lnTo>
                  <a:pt x="1579" y="1004"/>
                </a:lnTo>
                <a:lnTo>
                  <a:pt x="1578" y="1003"/>
                </a:lnTo>
                <a:lnTo>
                  <a:pt x="1575" y="1004"/>
                </a:lnTo>
                <a:lnTo>
                  <a:pt x="1572" y="1006"/>
                </a:lnTo>
                <a:lnTo>
                  <a:pt x="1569" y="1006"/>
                </a:lnTo>
                <a:lnTo>
                  <a:pt x="1568" y="1007"/>
                </a:lnTo>
                <a:lnTo>
                  <a:pt x="1566" y="1010"/>
                </a:lnTo>
                <a:lnTo>
                  <a:pt x="1562" y="1012"/>
                </a:lnTo>
                <a:lnTo>
                  <a:pt x="1560" y="1012"/>
                </a:lnTo>
                <a:lnTo>
                  <a:pt x="1558" y="1010"/>
                </a:lnTo>
                <a:lnTo>
                  <a:pt x="1558" y="1009"/>
                </a:lnTo>
                <a:lnTo>
                  <a:pt x="1559" y="1006"/>
                </a:lnTo>
                <a:lnTo>
                  <a:pt x="1560" y="1002"/>
                </a:lnTo>
                <a:lnTo>
                  <a:pt x="1560" y="1000"/>
                </a:lnTo>
                <a:lnTo>
                  <a:pt x="1559" y="998"/>
                </a:lnTo>
                <a:lnTo>
                  <a:pt x="1556" y="996"/>
                </a:lnTo>
                <a:lnTo>
                  <a:pt x="1553" y="995"/>
                </a:lnTo>
                <a:lnTo>
                  <a:pt x="1547" y="995"/>
                </a:lnTo>
                <a:lnTo>
                  <a:pt x="1544" y="995"/>
                </a:lnTo>
                <a:lnTo>
                  <a:pt x="1540" y="995"/>
                </a:lnTo>
                <a:lnTo>
                  <a:pt x="1537" y="994"/>
                </a:lnTo>
                <a:lnTo>
                  <a:pt x="1534" y="993"/>
                </a:lnTo>
                <a:lnTo>
                  <a:pt x="1531" y="993"/>
                </a:lnTo>
                <a:lnTo>
                  <a:pt x="1528" y="991"/>
                </a:lnTo>
                <a:lnTo>
                  <a:pt x="1526" y="990"/>
                </a:lnTo>
                <a:lnTo>
                  <a:pt x="1520" y="990"/>
                </a:lnTo>
                <a:lnTo>
                  <a:pt x="1518" y="986"/>
                </a:lnTo>
                <a:lnTo>
                  <a:pt x="1516" y="984"/>
                </a:lnTo>
                <a:lnTo>
                  <a:pt x="1518" y="979"/>
                </a:lnTo>
                <a:lnTo>
                  <a:pt x="1519" y="978"/>
                </a:lnTo>
                <a:lnTo>
                  <a:pt x="1522" y="978"/>
                </a:lnTo>
                <a:lnTo>
                  <a:pt x="1526" y="978"/>
                </a:lnTo>
                <a:lnTo>
                  <a:pt x="1528" y="979"/>
                </a:lnTo>
                <a:lnTo>
                  <a:pt x="1532" y="979"/>
                </a:lnTo>
                <a:lnTo>
                  <a:pt x="1537" y="979"/>
                </a:lnTo>
                <a:lnTo>
                  <a:pt x="1542" y="980"/>
                </a:lnTo>
                <a:lnTo>
                  <a:pt x="1550" y="982"/>
                </a:lnTo>
                <a:lnTo>
                  <a:pt x="1554" y="982"/>
                </a:lnTo>
                <a:lnTo>
                  <a:pt x="1556" y="983"/>
                </a:lnTo>
                <a:lnTo>
                  <a:pt x="1560" y="984"/>
                </a:lnTo>
                <a:lnTo>
                  <a:pt x="1563" y="984"/>
                </a:lnTo>
                <a:lnTo>
                  <a:pt x="1568" y="984"/>
                </a:lnTo>
                <a:lnTo>
                  <a:pt x="1571" y="984"/>
                </a:lnTo>
                <a:lnTo>
                  <a:pt x="1575" y="982"/>
                </a:lnTo>
                <a:lnTo>
                  <a:pt x="1575" y="975"/>
                </a:lnTo>
                <a:lnTo>
                  <a:pt x="1575" y="971"/>
                </a:lnTo>
                <a:lnTo>
                  <a:pt x="1576" y="969"/>
                </a:lnTo>
                <a:lnTo>
                  <a:pt x="1577" y="966"/>
                </a:lnTo>
                <a:lnTo>
                  <a:pt x="1578" y="962"/>
                </a:lnTo>
                <a:lnTo>
                  <a:pt x="1579" y="960"/>
                </a:lnTo>
                <a:lnTo>
                  <a:pt x="1584" y="958"/>
                </a:lnTo>
                <a:lnTo>
                  <a:pt x="1585" y="956"/>
                </a:lnTo>
                <a:lnTo>
                  <a:pt x="1588" y="954"/>
                </a:lnTo>
                <a:lnTo>
                  <a:pt x="1591" y="953"/>
                </a:lnTo>
                <a:lnTo>
                  <a:pt x="1593" y="953"/>
                </a:lnTo>
                <a:lnTo>
                  <a:pt x="1596" y="952"/>
                </a:lnTo>
                <a:lnTo>
                  <a:pt x="1599" y="952"/>
                </a:lnTo>
                <a:lnTo>
                  <a:pt x="1600" y="952"/>
                </a:lnTo>
                <a:lnTo>
                  <a:pt x="1602" y="952"/>
                </a:lnTo>
                <a:lnTo>
                  <a:pt x="1606" y="952"/>
                </a:lnTo>
                <a:lnTo>
                  <a:pt x="1608" y="951"/>
                </a:lnTo>
                <a:lnTo>
                  <a:pt x="1609" y="948"/>
                </a:lnTo>
                <a:lnTo>
                  <a:pt x="1611" y="946"/>
                </a:lnTo>
                <a:lnTo>
                  <a:pt x="1612" y="943"/>
                </a:lnTo>
                <a:lnTo>
                  <a:pt x="1612" y="935"/>
                </a:lnTo>
                <a:lnTo>
                  <a:pt x="1615" y="930"/>
                </a:lnTo>
                <a:lnTo>
                  <a:pt x="1615" y="926"/>
                </a:lnTo>
                <a:lnTo>
                  <a:pt x="1616" y="922"/>
                </a:lnTo>
                <a:lnTo>
                  <a:pt x="1618" y="921"/>
                </a:lnTo>
                <a:lnTo>
                  <a:pt x="1619" y="920"/>
                </a:lnTo>
                <a:lnTo>
                  <a:pt x="1622" y="918"/>
                </a:lnTo>
                <a:lnTo>
                  <a:pt x="1627" y="916"/>
                </a:lnTo>
                <a:lnTo>
                  <a:pt x="1630" y="916"/>
                </a:lnTo>
                <a:lnTo>
                  <a:pt x="1633" y="918"/>
                </a:lnTo>
                <a:lnTo>
                  <a:pt x="1636" y="918"/>
                </a:lnTo>
                <a:lnTo>
                  <a:pt x="1640" y="915"/>
                </a:lnTo>
                <a:lnTo>
                  <a:pt x="1640" y="911"/>
                </a:lnTo>
                <a:lnTo>
                  <a:pt x="1641" y="906"/>
                </a:lnTo>
                <a:lnTo>
                  <a:pt x="1644" y="905"/>
                </a:lnTo>
                <a:lnTo>
                  <a:pt x="1648" y="905"/>
                </a:lnTo>
                <a:lnTo>
                  <a:pt x="1650" y="904"/>
                </a:lnTo>
                <a:lnTo>
                  <a:pt x="1655" y="904"/>
                </a:lnTo>
                <a:lnTo>
                  <a:pt x="1657" y="903"/>
                </a:lnTo>
                <a:lnTo>
                  <a:pt x="1660" y="903"/>
                </a:lnTo>
                <a:lnTo>
                  <a:pt x="1663" y="902"/>
                </a:lnTo>
                <a:lnTo>
                  <a:pt x="1666" y="899"/>
                </a:lnTo>
                <a:lnTo>
                  <a:pt x="1670" y="898"/>
                </a:lnTo>
                <a:lnTo>
                  <a:pt x="1672" y="898"/>
                </a:lnTo>
                <a:lnTo>
                  <a:pt x="1675" y="898"/>
                </a:lnTo>
                <a:lnTo>
                  <a:pt x="1679" y="897"/>
                </a:lnTo>
                <a:lnTo>
                  <a:pt x="1683" y="897"/>
                </a:lnTo>
                <a:lnTo>
                  <a:pt x="1688" y="897"/>
                </a:lnTo>
                <a:lnTo>
                  <a:pt x="1692" y="896"/>
                </a:lnTo>
                <a:lnTo>
                  <a:pt x="1695" y="895"/>
                </a:lnTo>
                <a:lnTo>
                  <a:pt x="1698" y="891"/>
                </a:lnTo>
                <a:lnTo>
                  <a:pt x="1702" y="889"/>
                </a:lnTo>
                <a:lnTo>
                  <a:pt x="1706" y="889"/>
                </a:lnTo>
                <a:lnTo>
                  <a:pt x="1713" y="886"/>
                </a:lnTo>
                <a:lnTo>
                  <a:pt x="1714" y="884"/>
                </a:lnTo>
                <a:lnTo>
                  <a:pt x="1714" y="882"/>
                </a:lnTo>
                <a:lnTo>
                  <a:pt x="1714" y="880"/>
                </a:lnTo>
                <a:lnTo>
                  <a:pt x="1715" y="876"/>
                </a:lnTo>
                <a:lnTo>
                  <a:pt x="1716" y="874"/>
                </a:lnTo>
                <a:lnTo>
                  <a:pt x="1716" y="872"/>
                </a:lnTo>
                <a:lnTo>
                  <a:pt x="1715" y="868"/>
                </a:lnTo>
                <a:lnTo>
                  <a:pt x="1713" y="868"/>
                </a:lnTo>
                <a:lnTo>
                  <a:pt x="1711" y="868"/>
                </a:lnTo>
                <a:lnTo>
                  <a:pt x="1704" y="872"/>
                </a:lnTo>
                <a:lnTo>
                  <a:pt x="1694" y="879"/>
                </a:lnTo>
                <a:lnTo>
                  <a:pt x="1689" y="881"/>
                </a:lnTo>
                <a:lnTo>
                  <a:pt x="1687" y="882"/>
                </a:lnTo>
                <a:lnTo>
                  <a:pt x="1683" y="882"/>
                </a:lnTo>
                <a:lnTo>
                  <a:pt x="1680" y="882"/>
                </a:lnTo>
                <a:lnTo>
                  <a:pt x="1676" y="879"/>
                </a:lnTo>
                <a:lnTo>
                  <a:pt x="1673" y="878"/>
                </a:lnTo>
                <a:lnTo>
                  <a:pt x="1672" y="875"/>
                </a:lnTo>
                <a:lnTo>
                  <a:pt x="1671" y="873"/>
                </a:lnTo>
                <a:lnTo>
                  <a:pt x="1668" y="872"/>
                </a:lnTo>
                <a:lnTo>
                  <a:pt x="1665" y="873"/>
                </a:lnTo>
                <a:lnTo>
                  <a:pt x="1663" y="875"/>
                </a:lnTo>
                <a:lnTo>
                  <a:pt x="1660" y="875"/>
                </a:lnTo>
                <a:lnTo>
                  <a:pt x="1655" y="873"/>
                </a:lnTo>
                <a:lnTo>
                  <a:pt x="1651" y="875"/>
                </a:lnTo>
                <a:lnTo>
                  <a:pt x="1648" y="878"/>
                </a:lnTo>
                <a:lnTo>
                  <a:pt x="1644" y="879"/>
                </a:lnTo>
                <a:lnTo>
                  <a:pt x="1641" y="879"/>
                </a:lnTo>
                <a:lnTo>
                  <a:pt x="1638" y="878"/>
                </a:lnTo>
                <a:lnTo>
                  <a:pt x="1633" y="878"/>
                </a:lnTo>
                <a:lnTo>
                  <a:pt x="1630" y="880"/>
                </a:lnTo>
                <a:lnTo>
                  <a:pt x="1627" y="881"/>
                </a:lnTo>
                <a:lnTo>
                  <a:pt x="1624" y="882"/>
                </a:lnTo>
                <a:lnTo>
                  <a:pt x="1624" y="880"/>
                </a:lnTo>
                <a:lnTo>
                  <a:pt x="1620" y="880"/>
                </a:lnTo>
                <a:lnTo>
                  <a:pt x="1618" y="882"/>
                </a:lnTo>
                <a:lnTo>
                  <a:pt x="1617" y="884"/>
                </a:lnTo>
                <a:lnTo>
                  <a:pt x="1616" y="887"/>
                </a:lnTo>
                <a:lnTo>
                  <a:pt x="1614" y="887"/>
                </a:lnTo>
                <a:lnTo>
                  <a:pt x="1614" y="886"/>
                </a:lnTo>
                <a:lnTo>
                  <a:pt x="1611" y="884"/>
                </a:lnTo>
                <a:lnTo>
                  <a:pt x="1608" y="884"/>
                </a:lnTo>
                <a:lnTo>
                  <a:pt x="1604" y="886"/>
                </a:lnTo>
                <a:lnTo>
                  <a:pt x="1600" y="889"/>
                </a:lnTo>
                <a:lnTo>
                  <a:pt x="1595" y="892"/>
                </a:lnTo>
                <a:lnTo>
                  <a:pt x="1591" y="894"/>
                </a:lnTo>
                <a:lnTo>
                  <a:pt x="1587" y="891"/>
                </a:lnTo>
                <a:lnTo>
                  <a:pt x="1587" y="886"/>
                </a:lnTo>
                <a:lnTo>
                  <a:pt x="1584" y="878"/>
                </a:lnTo>
                <a:lnTo>
                  <a:pt x="1580" y="872"/>
                </a:lnTo>
                <a:lnTo>
                  <a:pt x="1575" y="865"/>
                </a:lnTo>
                <a:lnTo>
                  <a:pt x="1572" y="858"/>
                </a:lnTo>
                <a:lnTo>
                  <a:pt x="1572" y="856"/>
                </a:lnTo>
                <a:lnTo>
                  <a:pt x="1575" y="854"/>
                </a:lnTo>
                <a:lnTo>
                  <a:pt x="1577" y="854"/>
                </a:lnTo>
                <a:lnTo>
                  <a:pt x="1580" y="852"/>
                </a:lnTo>
                <a:lnTo>
                  <a:pt x="1585" y="852"/>
                </a:lnTo>
                <a:lnTo>
                  <a:pt x="1590" y="851"/>
                </a:lnTo>
                <a:lnTo>
                  <a:pt x="1595" y="851"/>
                </a:lnTo>
                <a:lnTo>
                  <a:pt x="1600" y="847"/>
                </a:lnTo>
                <a:lnTo>
                  <a:pt x="1600" y="843"/>
                </a:lnTo>
                <a:lnTo>
                  <a:pt x="1600" y="841"/>
                </a:lnTo>
                <a:lnTo>
                  <a:pt x="1599" y="838"/>
                </a:lnTo>
                <a:lnTo>
                  <a:pt x="1598" y="834"/>
                </a:lnTo>
                <a:lnTo>
                  <a:pt x="1594" y="831"/>
                </a:lnTo>
                <a:lnTo>
                  <a:pt x="1592" y="827"/>
                </a:lnTo>
                <a:lnTo>
                  <a:pt x="1588" y="824"/>
                </a:lnTo>
                <a:lnTo>
                  <a:pt x="1587" y="822"/>
                </a:lnTo>
                <a:lnTo>
                  <a:pt x="1582" y="815"/>
                </a:lnTo>
                <a:lnTo>
                  <a:pt x="1579" y="811"/>
                </a:lnTo>
                <a:lnTo>
                  <a:pt x="1576" y="808"/>
                </a:lnTo>
                <a:lnTo>
                  <a:pt x="1575" y="806"/>
                </a:lnTo>
                <a:lnTo>
                  <a:pt x="1575" y="801"/>
                </a:lnTo>
                <a:lnTo>
                  <a:pt x="1575" y="799"/>
                </a:lnTo>
                <a:lnTo>
                  <a:pt x="1576" y="798"/>
                </a:lnTo>
                <a:lnTo>
                  <a:pt x="1579" y="796"/>
                </a:lnTo>
                <a:lnTo>
                  <a:pt x="1582" y="796"/>
                </a:lnTo>
                <a:lnTo>
                  <a:pt x="1583" y="795"/>
                </a:lnTo>
                <a:lnTo>
                  <a:pt x="1585" y="795"/>
                </a:lnTo>
                <a:lnTo>
                  <a:pt x="1591" y="796"/>
                </a:lnTo>
                <a:lnTo>
                  <a:pt x="1601" y="796"/>
                </a:lnTo>
                <a:lnTo>
                  <a:pt x="1604" y="796"/>
                </a:lnTo>
                <a:lnTo>
                  <a:pt x="1609" y="796"/>
                </a:lnTo>
                <a:lnTo>
                  <a:pt x="1612" y="796"/>
                </a:lnTo>
                <a:lnTo>
                  <a:pt x="1618" y="793"/>
                </a:lnTo>
                <a:lnTo>
                  <a:pt x="1622" y="791"/>
                </a:lnTo>
                <a:lnTo>
                  <a:pt x="1624" y="788"/>
                </a:lnTo>
                <a:lnTo>
                  <a:pt x="1627" y="784"/>
                </a:lnTo>
                <a:lnTo>
                  <a:pt x="1630" y="780"/>
                </a:lnTo>
                <a:lnTo>
                  <a:pt x="1634" y="774"/>
                </a:lnTo>
                <a:lnTo>
                  <a:pt x="1638" y="770"/>
                </a:lnTo>
                <a:lnTo>
                  <a:pt x="1640" y="768"/>
                </a:lnTo>
                <a:lnTo>
                  <a:pt x="1643" y="767"/>
                </a:lnTo>
                <a:lnTo>
                  <a:pt x="1647" y="764"/>
                </a:lnTo>
                <a:lnTo>
                  <a:pt x="1650" y="762"/>
                </a:lnTo>
                <a:lnTo>
                  <a:pt x="1655" y="761"/>
                </a:lnTo>
                <a:lnTo>
                  <a:pt x="1659" y="761"/>
                </a:lnTo>
                <a:lnTo>
                  <a:pt x="1663" y="761"/>
                </a:lnTo>
                <a:lnTo>
                  <a:pt x="1665" y="763"/>
                </a:lnTo>
                <a:lnTo>
                  <a:pt x="1670" y="763"/>
                </a:lnTo>
                <a:lnTo>
                  <a:pt x="1670" y="760"/>
                </a:lnTo>
                <a:lnTo>
                  <a:pt x="1668" y="755"/>
                </a:lnTo>
                <a:lnTo>
                  <a:pt x="1667" y="752"/>
                </a:lnTo>
                <a:lnTo>
                  <a:pt x="1665" y="751"/>
                </a:lnTo>
                <a:lnTo>
                  <a:pt x="1663" y="750"/>
                </a:lnTo>
                <a:lnTo>
                  <a:pt x="1660" y="748"/>
                </a:lnTo>
                <a:lnTo>
                  <a:pt x="1660" y="746"/>
                </a:lnTo>
                <a:lnTo>
                  <a:pt x="1660" y="744"/>
                </a:lnTo>
                <a:lnTo>
                  <a:pt x="1666" y="740"/>
                </a:lnTo>
                <a:lnTo>
                  <a:pt x="1670" y="738"/>
                </a:lnTo>
                <a:lnTo>
                  <a:pt x="1672" y="738"/>
                </a:lnTo>
                <a:lnTo>
                  <a:pt x="1675" y="736"/>
                </a:lnTo>
                <a:lnTo>
                  <a:pt x="1676" y="734"/>
                </a:lnTo>
                <a:lnTo>
                  <a:pt x="1675" y="730"/>
                </a:lnTo>
                <a:lnTo>
                  <a:pt x="1673" y="729"/>
                </a:lnTo>
                <a:lnTo>
                  <a:pt x="1671" y="728"/>
                </a:lnTo>
                <a:lnTo>
                  <a:pt x="1668" y="726"/>
                </a:lnTo>
                <a:lnTo>
                  <a:pt x="1667" y="723"/>
                </a:lnTo>
                <a:lnTo>
                  <a:pt x="1666" y="719"/>
                </a:lnTo>
                <a:lnTo>
                  <a:pt x="1666" y="714"/>
                </a:lnTo>
                <a:lnTo>
                  <a:pt x="1665" y="711"/>
                </a:lnTo>
                <a:lnTo>
                  <a:pt x="1664" y="707"/>
                </a:lnTo>
                <a:lnTo>
                  <a:pt x="1659" y="703"/>
                </a:lnTo>
                <a:lnTo>
                  <a:pt x="1658" y="700"/>
                </a:lnTo>
                <a:lnTo>
                  <a:pt x="1657" y="697"/>
                </a:lnTo>
                <a:lnTo>
                  <a:pt x="1656" y="696"/>
                </a:lnTo>
                <a:lnTo>
                  <a:pt x="1654" y="694"/>
                </a:lnTo>
                <a:lnTo>
                  <a:pt x="1652" y="692"/>
                </a:lnTo>
                <a:lnTo>
                  <a:pt x="1651" y="689"/>
                </a:lnTo>
                <a:lnTo>
                  <a:pt x="1651" y="684"/>
                </a:lnTo>
                <a:lnTo>
                  <a:pt x="1649" y="681"/>
                </a:lnTo>
                <a:lnTo>
                  <a:pt x="1647" y="678"/>
                </a:lnTo>
                <a:lnTo>
                  <a:pt x="1644" y="675"/>
                </a:lnTo>
                <a:lnTo>
                  <a:pt x="1642" y="674"/>
                </a:lnTo>
                <a:lnTo>
                  <a:pt x="1641" y="671"/>
                </a:lnTo>
                <a:lnTo>
                  <a:pt x="1640" y="666"/>
                </a:lnTo>
                <a:lnTo>
                  <a:pt x="1636" y="663"/>
                </a:lnTo>
                <a:lnTo>
                  <a:pt x="1636" y="657"/>
                </a:lnTo>
                <a:lnTo>
                  <a:pt x="1636" y="654"/>
                </a:lnTo>
                <a:lnTo>
                  <a:pt x="1639" y="652"/>
                </a:lnTo>
                <a:lnTo>
                  <a:pt x="1640" y="650"/>
                </a:lnTo>
                <a:lnTo>
                  <a:pt x="1641" y="649"/>
                </a:lnTo>
                <a:lnTo>
                  <a:pt x="1642" y="648"/>
                </a:lnTo>
                <a:lnTo>
                  <a:pt x="1644" y="647"/>
                </a:lnTo>
                <a:lnTo>
                  <a:pt x="1647" y="647"/>
                </a:lnTo>
                <a:lnTo>
                  <a:pt x="1649" y="647"/>
                </a:lnTo>
                <a:lnTo>
                  <a:pt x="1651" y="648"/>
                </a:lnTo>
                <a:lnTo>
                  <a:pt x="1654" y="649"/>
                </a:lnTo>
                <a:lnTo>
                  <a:pt x="1657" y="650"/>
                </a:lnTo>
                <a:lnTo>
                  <a:pt x="1659" y="651"/>
                </a:lnTo>
                <a:lnTo>
                  <a:pt x="1665" y="656"/>
                </a:lnTo>
                <a:lnTo>
                  <a:pt x="1667" y="657"/>
                </a:lnTo>
                <a:lnTo>
                  <a:pt x="1672" y="660"/>
                </a:lnTo>
                <a:lnTo>
                  <a:pt x="1675" y="660"/>
                </a:lnTo>
                <a:lnTo>
                  <a:pt x="1679" y="659"/>
                </a:lnTo>
                <a:lnTo>
                  <a:pt x="1682" y="658"/>
                </a:lnTo>
                <a:lnTo>
                  <a:pt x="1684" y="655"/>
                </a:lnTo>
                <a:lnTo>
                  <a:pt x="1686" y="654"/>
                </a:lnTo>
                <a:lnTo>
                  <a:pt x="1687" y="651"/>
                </a:lnTo>
                <a:lnTo>
                  <a:pt x="1690" y="648"/>
                </a:lnTo>
                <a:lnTo>
                  <a:pt x="1695" y="647"/>
                </a:lnTo>
                <a:lnTo>
                  <a:pt x="1698" y="646"/>
                </a:lnTo>
                <a:lnTo>
                  <a:pt x="1702" y="646"/>
                </a:lnTo>
                <a:lnTo>
                  <a:pt x="1705" y="644"/>
                </a:lnTo>
                <a:lnTo>
                  <a:pt x="1708" y="644"/>
                </a:lnTo>
                <a:lnTo>
                  <a:pt x="1710" y="643"/>
                </a:lnTo>
                <a:lnTo>
                  <a:pt x="1713" y="641"/>
                </a:lnTo>
                <a:lnTo>
                  <a:pt x="1714" y="638"/>
                </a:lnTo>
                <a:lnTo>
                  <a:pt x="1712" y="635"/>
                </a:lnTo>
                <a:lnTo>
                  <a:pt x="1708" y="633"/>
                </a:lnTo>
                <a:lnTo>
                  <a:pt x="1705" y="633"/>
                </a:lnTo>
                <a:lnTo>
                  <a:pt x="1704" y="633"/>
                </a:lnTo>
                <a:lnTo>
                  <a:pt x="1702" y="633"/>
                </a:lnTo>
                <a:lnTo>
                  <a:pt x="1696" y="631"/>
                </a:lnTo>
                <a:lnTo>
                  <a:pt x="1695" y="628"/>
                </a:lnTo>
                <a:lnTo>
                  <a:pt x="1692" y="626"/>
                </a:lnTo>
                <a:lnTo>
                  <a:pt x="1691" y="626"/>
                </a:lnTo>
                <a:lnTo>
                  <a:pt x="1687" y="624"/>
                </a:lnTo>
                <a:lnTo>
                  <a:pt x="1686" y="622"/>
                </a:lnTo>
                <a:lnTo>
                  <a:pt x="1684" y="622"/>
                </a:lnTo>
                <a:lnTo>
                  <a:pt x="1682" y="623"/>
                </a:lnTo>
                <a:lnTo>
                  <a:pt x="1681" y="626"/>
                </a:lnTo>
                <a:lnTo>
                  <a:pt x="1681" y="627"/>
                </a:lnTo>
                <a:lnTo>
                  <a:pt x="1680" y="630"/>
                </a:lnTo>
                <a:lnTo>
                  <a:pt x="1678" y="630"/>
                </a:lnTo>
                <a:lnTo>
                  <a:pt x="1674" y="630"/>
                </a:lnTo>
                <a:lnTo>
                  <a:pt x="1672" y="630"/>
                </a:lnTo>
                <a:lnTo>
                  <a:pt x="1671" y="628"/>
                </a:lnTo>
                <a:lnTo>
                  <a:pt x="1670" y="627"/>
                </a:lnTo>
                <a:lnTo>
                  <a:pt x="1666" y="626"/>
                </a:lnTo>
                <a:lnTo>
                  <a:pt x="1664" y="624"/>
                </a:lnTo>
                <a:lnTo>
                  <a:pt x="1662" y="623"/>
                </a:lnTo>
                <a:lnTo>
                  <a:pt x="1659" y="620"/>
                </a:lnTo>
                <a:lnTo>
                  <a:pt x="1657" y="619"/>
                </a:lnTo>
                <a:lnTo>
                  <a:pt x="1656" y="617"/>
                </a:lnTo>
                <a:lnTo>
                  <a:pt x="1655" y="616"/>
                </a:lnTo>
                <a:lnTo>
                  <a:pt x="1652" y="614"/>
                </a:lnTo>
                <a:lnTo>
                  <a:pt x="1651" y="609"/>
                </a:lnTo>
                <a:lnTo>
                  <a:pt x="1650" y="606"/>
                </a:lnTo>
                <a:lnTo>
                  <a:pt x="1648" y="604"/>
                </a:lnTo>
                <a:lnTo>
                  <a:pt x="1647" y="602"/>
                </a:lnTo>
                <a:lnTo>
                  <a:pt x="1644" y="600"/>
                </a:lnTo>
                <a:lnTo>
                  <a:pt x="1643" y="595"/>
                </a:lnTo>
                <a:lnTo>
                  <a:pt x="1642" y="591"/>
                </a:lnTo>
                <a:lnTo>
                  <a:pt x="1644" y="586"/>
                </a:lnTo>
                <a:lnTo>
                  <a:pt x="1648" y="584"/>
                </a:lnTo>
                <a:lnTo>
                  <a:pt x="1650" y="583"/>
                </a:lnTo>
                <a:lnTo>
                  <a:pt x="1654" y="583"/>
                </a:lnTo>
                <a:lnTo>
                  <a:pt x="1656" y="583"/>
                </a:lnTo>
                <a:lnTo>
                  <a:pt x="1657" y="584"/>
                </a:lnTo>
                <a:lnTo>
                  <a:pt x="1659" y="584"/>
                </a:lnTo>
                <a:lnTo>
                  <a:pt x="1660" y="586"/>
                </a:lnTo>
                <a:lnTo>
                  <a:pt x="1662" y="590"/>
                </a:lnTo>
                <a:lnTo>
                  <a:pt x="1663" y="591"/>
                </a:lnTo>
                <a:lnTo>
                  <a:pt x="1666" y="593"/>
                </a:lnTo>
                <a:lnTo>
                  <a:pt x="1672" y="595"/>
                </a:lnTo>
                <a:lnTo>
                  <a:pt x="1675" y="599"/>
                </a:lnTo>
                <a:lnTo>
                  <a:pt x="1678" y="602"/>
                </a:lnTo>
                <a:lnTo>
                  <a:pt x="1680" y="603"/>
                </a:lnTo>
                <a:lnTo>
                  <a:pt x="1683" y="604"/>
                </a:lnTo>
                <a:lnTo>
                  <a:pt x="1687" y="603"/>
                </a:lnTo>
                <a:lnTo>
                  <a:pt x="1689" y="603"/>
                </a:lnTo>
                <a:lnTo>
                  <a:pt x="1691" y="601"/>
                </a:lnTo>
                <a:lnTo>
                  <a:pt x="1692" y="599"/>
                </a:lnTo>
                <a:lnTo>
                  <a:pt x="1695" y="595"/>
                </a:lnTo>
                <a:lnTo>
                  <a:pt x="1696" y="592"/>
                </a:lnTo>
                <a:lnTo>
                  <a:pt x="1698" y="588"/>
                </a:lnTo>
                <a:lnTo>
                  <a:pt x="1700" y="583"/>
                </a:lnTo>
                <a:lnTo>
                  <a:pt x="1702" y="580"/>
                </a:lnTo>
                <a:lnTo>
                  <a:pt x="1703" y="577"/>
                </a:lnTo>
                <a:lnTo>
                  <a:pt x="1706" y="576"/>
                </a:lnTo>
                <a:lnTo>
                  <a:pt x="1711" y="574"/>
                </a:lnTo>
                <a:lnTo>
                  <a:pt x="1714" y="572"/>
                </a:lnTo>
                <a:lnTo>
                  <a:pt x="1720" y="571"/>
                </a:lnTo>
                <a:lnTo>
                  <a:pt x="1723" y="572"/>
                </a:lnTo>
                <a:lnTo>
                  <a:pt x="1728" y="574"/>
                </a:lnTo>
                <a:lnTo>
                  <a:pt x="1730" y="574"/>
                </a:lnTo>
                <a:lnTo>
                  <a:pt x="1734" y="574"/>
                </a:lnTo>
                <a:lnTo>
                  <a:pt x="1736" y="574"/>
                </a:lnTo>
                <a:lnTo>
                  <a:pt x="1738" y="572"/>
                </a:lnTo>
                <a:lnTo>
                  <a:pt x="1739" y="569"/>
                </a:lnTo>
                <a:lnTo>
                  <a:pt x="1739" y="567"/>
                </a:lnTo>
                <a:lnTo>
                  <a:pt x="1740" y="562"/>
                </a:lnTo>
                <a:lnTo>
                  <a:pt x="1740" y="559"/>
                </a:lnTo>
                <a:lnTo>
                  <a:pt x="1742" y="554"/>
                </a:lnTo>
                <a:lnTo>
                  <a:pt x="1743" y="552"/>
                </a:lnTo>
                <a:lnTo>
                  <a:pt x="1744" y="548"/>
                </a:lnTo>
                <a:lnTo>
                  <a:pt x="1746" y="546"/>
                </a:lnTo>
                <a:lnTo>
                  <a:pt x="1747" y="543"/>
                </a:lnTo>
                <a:lnTo>
                  <a:pt x="1748" y="540"/>
                </a:lnTo>
                <a:lnTo>
                  <a:pt x="1751" y="538"/>
                </a:lnTo>
                <a:lnTo>
                  <a:pt x="1752" y="537"/>
                </a:lnTo>
                <a:lnTo>
                  <a:pt x="1754" y="536"/>
                </a:lnTo>
                <a:lnTo>
                  <a:pt x="1755" y="534"/>
                </a:lnTo>
                <a:lnTo>
                  <a:pt x="1755" y="531"/>
                </a:lnTo>
                <a:lnTo>
                  <a:pt x="1755" y="528"/>
                </a:lnTo>
                <a:lnTo>
                  <a:pt x="1755" y="526"/>
                </a:lnTo>
                <a:lnTo>
                  <a:pt x="1755" y="520"/>
                </a:lnTo>
                <a:lnTo>
                  <a:pt x="1755" y="518"/>
                </a:lnTo>
                <a:lnTo>
                  <a:pt x="1756" y="516"/>
                </a:lnTo>
                <a:lnTo>
                  <a:pt x="1759" y="514"/>
                </a:lnTo>
                <a:lnTo>
                  <a:pt x="1759" y="513"/>
                </a:lnTo>
                <a:lnTo>
                  <a:pt x="1760" y="511"/>
                </a:lnTo>
                <a:lnTo>
                  <a:pt x="1760" y="508"/>
                </a:lnTo>
                <a:lnTo>
                  <a:pt x="1759" y="507"/>
                </a:lnTo>
                <a:lnTo>
                  <a:pt x="1760" y="505"/>
                </a:lnTo>
                <a:lnTo>
                  <a:pt x="1759" y="503"/>
                </a:lnTo>
                <a:lnTo>
                  <a:pt x="1758" y="502"/>
                </a:lnTo>
                <a:lnTo>
                  <a:pt x="1754" y="500"/>
                </a:lnTo>
                <a:lnTo>
                  <a:pt x="1753" y="499"/>
                </a:lnTo>
                <a:lnTo>
                  <a:pt x="1753" y="498"/>
                </a:lnTo>
                <a:lnTo>
                  <a:pt x="1750" y="497"/>
                </a:lnTo>
                <a:lnTo>
                  <a:pt x="1747" y="497"/>
                </a:lnTo>
                <a:lnTo>
                  <a:pt x="1744" y="497"/>
                </a:lnTo>
                <a:lnTo>
                  <a:pt x="1739" y="498"/>
                </a:lnTo>
                <a:lnTo>
                  <a:pt x="1736" y="497"/>
                </a:lnTo>
                <a:lnTo>
                  <a:pt x="1734" y="496"/>
                </a:lnTo>
                <a:lnTo>
                  <a:pt x="1732" y="492"/>
                </a:lnTo>
                <a:lnTo>
                  <a:pt x="1730" y="490"/>
                </a:lnTo>
                <a:lnTo>
                  <a:pt x="1728" y="487"/>
                </a:lnTo>
                <a:lnTo>
                  <a:pt x="1727" y="483"/>
                </a:lnTo>
                <a:lnTo>
                  <a:pt x="1726" y="481"/>
                </a:lnTo>
                <a:lnTo>
                  <a:pt x="1724" y="478"/>
                </a:lnTo>
                <a:lnTo>
                  <a:pt x="1722" y="474"/>
                </a:lnTo>
                <a:lnTo>
                  <a:pt x="1721" y="471"/>
                </a:lnTo>
                <a:lnTo>
                  <a:pt x="1720" y="468"/>
                </a:lnTo>
                <a:lnTo>
                  <a:pt x="1720" y="465"/>
                </a:lnTo>
                <a:lnTo>
                  <a:pt x="1720" y="459"/>
                </a:lnTo>
                <a:lnTo>
                  <a:pt x="1722" y="454"/>
                </a:lnTo>
                <a:lnTo>
                  <a:pt x="1718" y="454"/>
                </a:lnTo>
                <a:lnTo>
                  <a:pt x="1715" y="452"/>
                </a:lnTo>
                <a:lnTo>
                  <a:pt x="1713" y="450"/>
                </a:lnTo>
                <a:lnTo>
                  <a:pt x="1710" y="449"/>
                </a:lnTo>
                <a:lnTo>
                  <a:pt x="1708" y="446"/>
                </a:lnTo>
                <a:lnTo>
                  <a:pt x="1707" y="443"/>
                </a:lnTo>
                <a:lnTo>
                  <a:pt x="1705" y="441"/>
                </a:lnTo>
                <a:lnTo>
                  <a:pt x="1704" y="436"/>
                </a:lnTo>
                <a:lnTo>
                  <a:pt x="1705" y="432"/>
                </a:lnTo>
                <a:lnTo>
                  <a:pt x="1705" y="428"/>
                </a:lnTo>
                <a:lnTo>
                  <a:pt x="1704" y="426"/>
                </a:lnTo>
                <a:lnTo>
                  <a:pt x="1702" y="425"/>
                </a:lnTo>
                <a:lnTo>
                  <a:pt x="1698" y="426"/>
                </a:lnTo>
                <a:lnTo>
                  <a:pt x="1696" y="431"/>
                </a:lnTo>
                <a:lnTo>
                  <a:pt x="1691" y="435"/>
                </a:lnTo>
                <a:lnTo>
                  <a:pt x="1687" y="435"/>
                </a:lnTo>
                <a:lnTo>
                  <a:pt x="1683" y="434"/>
                </a:lnTo>
                <a:lnTo>
                  <a:pt x="1680" y="433"/>
                </a:lnTo>
                <a:lnTo>
                  <a:pt x="1678" y="431"/>
                </a:lnTo>
                <a:lnTo>
                  <a:pt x="1672" y="427"/>
                </a:lnTo>
                <a:lnTo>
                  <a:pt x="1667" y="426"/>
                </a:lnTo>
                <a:lnTo>
                  <a:pt x="1665" y="423"/>
                </a:lnTo>
                <a:lnTo>
                  <a:pt x="1664" y="418"/>
                </a:lnTo>
                <a:lnTo>
                  <a:pt x="1667" y="412"/>
                </a:lnTo>
                <a:lnTo>
                  <a:pt x="1670" y="408"/>
                </a:lnTo>
                <a:lnTo>
                  <a:pt x="1668" y="404"/>
                </a:lnTo>
                <a:lnTo>
                  <a:pt x="1667" y="401"/>
                </a:lnTo>
                <a:lnTo>
                  <a:pt x="1665" y="399"/>
                </a:lnTo>
                <a:lnTo>
                  <a:pt x="1662" y="396"/>
                </a:lnTo>
                <a:lnTo>
                  <a:pt x="1659" y="394"/>
                </a:lnTo>
                <a:lnTo>
                  <a:pt x="1656" y="393"/>
                </a:lnTo>
                <a:lnTo>
                  <a:pt x="1651" y="392"/>
                </a:lnTo>
                <a:lnTo>
                  <a:pt x="1648" y="391"/>
                </a:lnTo>
                <a:lnTo>
                  <a:pt x="1646" y="386"/>
                </a:lnTo>
                <a:lnTo>
                  <a:pt x="1646" y="384"/>
                </a:lnTo>
                <a:lnTo>
                  <a:pt x="1646" y="380"/>
                </a:lnTo>
                <a:lnTo>
                  <a:pt x="1646" y="378"/>
                </a:lnTo>
                <a:lnTo>
                  <a:pt x="1643" y="376"/>
                </a:lnTo>
                <a:lnTo>
                  <a:pt x="1642" y="376"/>
                </a:lnTo>
                <a:lnTo>
                  <a:pt x="1640" y="376"/>
                </a:lnTo>
                <a:lnTo>
                  <a:pt x="1636" y="377"/>
                </a:lnTo>
                <a:lnTo>
                  <a:pt x="1632" y="377"/>
                </a:lnTo>
                <a:lnTo>
                  <a:pt x="1630" y="376"/>
                </a:lnTo>
                <a:lnTo>
                  <a:pt x="1630" y="374"/>
                </a:lnTo>
                <a:lnTo>
                  <a:pt x="1630" y="371"/>
                </a:lnTo>
                <a:lnTo>
                  <a:pt x="1631" y="367"/>
                </a:lnTo>
                <a:lnTo>
                  <a:pt x="1630" y="363"/>
                </a:lnTo>
                <a:lnTo>
                  <a:pt x="1630" y="361"/>
                </a:lnTo>
                <a:lnTo>
                  <a:pt x="1630" y="360"/>
                </a:lnTo>
                <a:lnTo>
                  <a:pt x="1627" y="358"/>
                </a:lnTo>
                <a:lnTo>
                  <a:pt x="1625" y="358"/>
                </a:lnTo>
                <a:lnTo>
                  <a:pt x="1624" y="360"/>
                </a:lnTo>
                <a:lnTo>
                  <a:pt x="1620" y="368"/>
                </a:lnTo>
                <a:lnTo>
                  <a:pt x="1619" y="374"/>
                </a:lnTo>
                <a:lnTo>
                  <a:pt x="1618" y="375"/>
                </a:lnTo>
                <a:lnTo>
                  <a:pt x="1617" y="376"/>
                </a:lnTo>
                <a:lnTo>
                  <a:pt x="1612" y="375"/>
                </a:lnTo>
                <a:lnTo>
                  <a:pt x="1609" y="375"/>
                </a:lnTo>
                <a:lnTo>
                  <a:pt x="1607" y="375"/>
                </a:lnTo>
                <a:lnTo>
                  <a:pt x="1603" y="375"/>
                </a:lnTo>
                <a:lnTo>
                  <a:pt x="1600" y="374"/>
                </a:lnTo>
                <a:lnTo>
                  <a:pt x="1598" y="371"/>
                </a:lnTo>
                <a:lnTo>
                  <a:pt x="1596" y="369"/>
                </a:lnTo>
                <a:lnTo>
                  <a:pt x="1593" y="364"/>
                </a:lnTo>
                <a:lnTo>
                  <a:pt x="1592" y="358"/>
                </a:lnTo>
                <a:lnTo>
                  <a:pt x="1592" y="354"/>
                </a:lnTo>
                <a:lnTo>
                  <a:pt x="1590" y="352"/>
                </a:lnTo>
                <a:lnTo>
                  <a:pt x="1586" y="352"/>
                </a:lnTo>
                <a:lnTo>
                  <a:pt x="1583" y="352"/>
                </a:lnTo>
                <a:lnTo>
                  <a:pt x="1582" y="352"/>
                </a:lnTo>
                <a:lnTo>
                  <a:pt x="1578" y="352"/>
                </a:lnTo>
                <a:lnTo>
                  <a:pt x="1575" y="353"/>
                </a:lnTo>
                <a:lnTo>
                  <a:pt x="1572" y="353"/>
                </a:lnTo>
                <a:lnTo>
                  <a:pt x="1569" y="352"/>
                </a:lnTo>
                <a:lnTo>
                  <a:pt x="1567" y="352"/>
                </a:lnTo>
                <a:lnTo>
                  <a:pt x="1564" y="352"/>
                </a:lnTo>
                <a:lnTo>
                  <a:pt x="1563" y="351"/>
                </a:lnTo>
                <a:lnTo>
                  <a:pt x="1561" y="353"/>
                </a:lnTo>
                <a:lnTo>
                  <a:pt x="1559" y="358"/>
                </a:lnTo>
                <a:lnTo>
                  <a:pt x="1556" y="358"/>
                </a:lnTo>
                <a:lnTo>
                  <a:pt x="1554" y="358"/>
                </a:lnTo>
                <a:lnTo>
                  <a:pt x="1552" y="355"/>
                </a:lnTo>
                <a:lnTo>
                  <a:pt x="1551" y="353"/>
                </a:lnTo>
                <a:lnTo>
                  <a:pt x="1547" y="352"/>
                </a:lnTo>
                <a:lnTo>
                  <a:pt x="1546" y="351"/>
                </a:lnTo>
                <a:lnTo>
                  <a:pt x="1543" y="351"/>
                </a:lnTo>
                <a:lnTo>
                  <a:pt x="1539" y="352"/>
                </a:lnTo>
                <a:lnTo>
                  <a:pt x="1535" y="352"/>
                </a:lnTo>
                <a:lnTo>
                  <a:pt x="1531" y="348"/>
                </a:lnTo>
                <a:lnTo>
                  <a:pt x="1530" y="346"/>
                </a:lnTo>
                <a:lnTo>
                  <a:pt x="1531" y="339"/>
                </a:lnTo>
                <a:lnTo>
                  <a:pt x="1532" y="338"/>
                </a:lnTo>
                <a:lnTo>
                  <a:pt x="1535" y="335"/>
                </a:lnTo>
                <a:lnTo>
                  <a:pt x="1537" y="331"/>
                </a:lnTo>
                <a:lnTo>
                  <a:pt x="1538" y="330"/>
                </a:lnTo>
                <a:lnTo>
                  <a:pt x="1539" y="328"/>
                </a:lnTo>
                <a:lnTo>
                  <a:pt x="1539" y="326"/>
                </a:lnTo>
                <a:lnTo>
                  <a:pt x="1538" y="323"/>
                </a:lnTo>
                <a:lnTo>
                  <a:pt x="1538" y="320"/>
                </a:lnTo>
                <a:lnTo>
                  <a:pt x="1539" y="316"/>
                </a:lnTo>
                <a:lnTo>
                  <a:pt x="1540" y="314"/>
                </a:lnTo>
                <a:lnTo>
                  <a:pt x="1542" y="312"/>
                </a:lnTo>
                <a:lnTo>
                  <a:pt x="1542" y="308"/>
                </a:lnTo>
                <a:lnTo>
                  <a:pt x="1539" y="305"/>
                </a:lnTo>
                <a:lnTo>
                  <a:pt x="1537" y="303"/>
                </a:lnTo>
                <a:lnTo>
                  <a:pt x="1534" y="300"/>
                </a:lnTo>
                <a:lnTo>
                  <a:pt x="1532" y="297"/>
                </a:lnTo>
                <a:lnTo>
                  <a:pt x="1529" y="296"/>
                </a:lnTo>
                <a:lnTo>
                  <a:pt x="1526" y="296"/>
                </a:lnTo>
                <a:lnTo>
                  <a:pt x="1523" y="297"/>
                </a:lnTo>
                <a:lnTo>
                  <a:pt x="1521" y="298"/>
                </a:lnTo>
                <a:lnTo>
                  <a:pt x="1518" y="299"/>
                </a:lnTo>
                <a:lnTo>
                  <a:pt x="1514" y="302"/>
                </a:lnTo>
                <a:lnTo>
                  <a:pt x="1512" y="304"/>
                </a:lnTo>
                <a:lnTo>
                  <a:pt x="1511" y="306"/>
                </a:lnTo>
                <a:lnTo>
                  <a:pt x="1508" y="310"/>
                </a:lnTo>
                <a:lnTo>
                  <a:pt x="1508" y="312"/>
                </a:lnTo>
                <a:lnTo>
                  <a:pt x="1506" y="314"/>
                </a:lnTo>
                <a:lnTo>
                  <a:pt x="1504" y="314"/>
                </a:lnTo>
                <a:lnTo>
                  <a:pt x="1504" y="311"/>
                </a:lnTo>
                <a:lnTo>
                  <a:pt x="1504" y="308"/>
                </a:lnTo>
                <a:lnTo>
                  <a:pt x="1504" y="305"/>
                </a:lnTo>
                <a:lnTo>
                  <a:pt x="1505" y="300"/>
                </a:lnTo>
                <a:lnTo>
                  <a:pt x="1505" y="295"/>
                </a:lnTo>
                <a:lnTo>
                  <a:pt x="1504" y="290"/>
                </a:lnTo>
                <a:lnTo>
                  <a:pt x="1503" y="287"/>
                </a:lnTo>
                <a:lnTo>
                  <a:pt x="1500" y="284"/>
                </a:lnTo>
                <a:lnTo>
                  <a:pt x="1492" y="281"/>
                </a:lnTo>
                <a:lnTo>
                  <a:pt x="1489" y="278"/>
                </a:lnTo>
                <a:lnTo>
                  <a:pt x="1487" y="275"/>
                </a:lnTo>
                <a:lnTo>
                  <a:pt x="1486" y="273"/>
                </a:lnTo>
                <a:lnTo>
                  <a:pt x="1483" y="270"/>
                </a:lnTo>
                <a:lnTo>
                  <a:pt x="1480" y="267"/>
                </a:lnTo>
                <a:lnTo>
                  <a:pt x="1478" y="266"/>
                </a:lnTo>
                <a:lnTo>
                  <a:pt x="1475" y="263"/>
                </a:lnTo>
                <a:lnTo>
                  <a:pt x="1474" y="262"/>
                </a:lnTo>
                <a:lnTo>
                  <a:pt x="1466" y="258"/>
                </a:lnTo>
                <a:lnTo>
                  <a:pt x="1464" y="255"/>
                </a:lnTo>
                <a:lnTo>
                  <a:pt x="1462" y="249"/>
                </a:lnTo>
                <a:lnTo>
                  <a:pt x="1462" y="244"/>
                </a:lnTo>
                <a:lnTo>
                  <a:pt x="1460" y="240"/>
                </a:lnTo>
                <a:lnTo>
                  <a:pt x="1462" y="235"/>
                </a:lnTo>
                <a:lnTo>
                  <a:pt x="1465" y="232"/>
                </a:lnTo>
                <a:lnTo>
                  <a:pt x="1468" y="228"/>
                </a:lnTo>
                <a:lnTo>
                  <a:pt x="1472" y="226"/>
                </a:lnTo>
                <a:lnTo>
                  <a:pt x="1475" y="223"/>
                </a:lnTo>
                <a:lnTo>
                  <a:pt x="1476" y="220"/>
                </a:lnTo>
                <a:lnTo>
                  <a:pt x="1478" y="217"/>
                </a:lnTo>
                <a:lnTo>
                  <a:pt x="1480" y="212"/>
                </a:lnTo>
                <a:lnTo>
                  <a:pt x="1480" y="210"/>
                </a:lnTo>
                <a:lnTo>
                  <a:pt x="1481" y="207"/>
                </a:lnTo>
                <a:lnTo>
                  <a:pt x="1481" y="203"/>
                </a:lnTo>
                <a:lnTo>
                  <a:pt x="1481" y="200"/>
                </a:lnTo>
                <a:lnTo>
                  <a:pt x="1480" y="195"/>
                </a:lnTo>
                <a:lnTo>
                  <a:pt x="1476" y="191"/>
                </a:lnTo>
                <a:lnTo>
                  <a:pt x="1472" y="186"/>
                </a:lnTo>
                <a:lnTo>
                  <a:pt x="1468" y="184"/>
                </a:lnTo>
                <a:lnTo>
                  <a:pt x="1465" y="180"/>
                </a:lnTo>
                <a:lnTo>
                  <a:pt x="1465" y="177"/>
                </a:lnTo>
                <a:lnTo>
                  <a:pt x="1464" y="174"/>
                </a:lnTo>
                <a:lnTo>
                  <a:pt x="1463" y="171"/>
                </a:lnTo>
                <a:lnTo>
                  <a:pt x="1460" y="172"/>
                </a:lnTo>
                <a:lnTo>
                  <a:pt x="1458" y="172"/>
                </a:lnTo>
                <a:lnTo>
                  <a:pt x="1457" y="175"/>
                </a:lnTo>
                <a:lnTo>
                  <a:pt x="1457" y="178"/>
                </a:lnTo>
                <a:lnTo>
                  <a:pt x="1456" y="180"/>
                </a:lnTo>
                <a:lnTo>
                  <a:pt x="1455" y="183"/>
                </a:lnTo>
                <a:lnTo>
                  <a:pt x="1454" y="186"/>
                </a:lnTo>
                <a:lnTo>
                  <a:pt x="1452" y="188"/>
                </a:lnTo>
                <a:lnTo>
                  <a:pt x="1449" y="191"/>
                </a:lnTo>
                <a:lnTo>
                  <a:pt x="1446" y="193"/>
                </a:lnTo>
                <a:lnTo>
                  <a:pt x="1444" y="194"/>
                </a:lnTo>
                <a:lnTo>
                  <a:pt x="1442" y="196"/>
                </a:lnTo>
                <a:lnTo>
                  <a:pt x="1441" y="199"/>
                </a:lnTo>
                <a:lnTo>
                  <a:pt x="1439" y="199"/>
                </a:lnTo>
                <a:lnTo>
                  <a:pt x="1435" y="198"/>
                </a:lnTo>
                <a:lnTo>
                  <a:pt x="1433" y="196"/>
                </a:lnTo>
                <a:lnTo>
                  <a:pt x="1428" y="196"/>
                </a:lnTo>
                <a:lnTo>
                  <a:pt x="1425" y="194"/>
                </a:lnTo>
                <a:lnTo>
                  <a:pt x="1424" y="191"/>
                </a:lnTo>
                <a:lnTo>
                  <a:pt x="1424" y="187"/>
                </a:lnTo>
                <a:lnTo>
                  <a:pt x="1424" y="183"/>
                </a:lnTo>
                <a:lnTo>
                  <a:pt x="1424" y="179"/>
                </a:lnTo>
                <a:lnTo>
                  <a:pt x="1423" y="177"/>
                </a:lnTo>
                <a:lnTo>
                  <a:pt x="1420" y="176"/>
                </a:lnTo>
                <a:lnTo>
                  <a:pt x="1418" y="175"/>
                </a:lnTo>
                <a:lnTo>
                  <a:pt x="1415" y="174"/>
                </a:lnTo>
                <a:lnTo>
                  <a:pt x="1410" y="170"/>
                </a:lnTo>
                <a:lnTo>
                  <a:pt x="1398" y="159"/>
                </a:lnTo>
                <a:lnTo>
                  <a:pt x="1391" y="153"/>
                </a:lnTo>
                <a:lnTo>
                  <a:pt x="1388" y="148"/>
                </a:lnTo>
                <a:lnTo>
                  <a:pt x="1387" y="144"/>
                </a:lnTo>
                <a:lnTo>
                  <a:pt x="1391" y="136"/>
                </a:lnTo>
                <a:lnTo>
                  <a:pt x="1393" y="132"/>
                </a:lnTo>
                <a:lnTo>
                  <a:pt x="1396" y="126"/>
                </a:lnTo>
                <a:lnTo>
                  <a:pt x="1399" y="121"/>
                </a:lnTo>
                <a:lnTo>
                  <a:pt x="1399" y="116"/>
                </a:lnTo>
                <a:lnTo>
                  <a:pt x="1400" y="114"/>
                </a:lnTo>
                <a:lnTo>
                  <a:pt x="1401" y="113"/>
                </a:lnTo>
                <a:lnTo>
                  <a:pt x="1402" y="113"/>
                </a:lnTo>
                <a:lnTo>
                  <a:pt x="1404" y="114"/>
                </a:lnTo>
                <a:lnTo>
                  <a:pt x="1409" y="114"/>
                </a:lnTo>
                <a:lnTo>
                  <a:pt x="1411" y="114"/>
                </a:lnTo>
                <a:lnTo>
                  <a:pt x="1414" y="113"/>
                </a:lnTo>
                <a:lnTo>
                  <a:pt x="1415" y="111"/>
                </a:lnTo>
                <a:lnTo>
                  <a:pt x="1416" y="107"/>
                </a:lnTo>
                <a:lnTo>
                  <a:pt x="1417" y="106"/>
                </a:lnTo>
                <a:lnTo>
                  <a:pt x="1418" y="103"/>
                </a:lnTo>
                <a:lnTo>
                  <a:pt x="1418" y="100"/>
                </a:lnTo>
                <a:lnTo>
                  <a:pt x="1416" y="98"/>
                </a:lnTo>
                <a:lnTo>
                  <a:pt x="1414" y="98"/>
                </a:lnTo>
                <a:lnTo>
                  <a:pt x="1412" y="98"/>
                </a:lnTo>
                <a:lnTo>
                  <a:pt x="1408" y="99"/>
                </a:lnTo>
                <a:lnTo>
                  <a:pt x="1404" y="100"/>
                </a:lnTo>
                <a:lnTo>
                  <a:pt x="1403" y="99"/>
                </a:lnTo>
                <a:lnTo>
                  <a:pt x="1401" y="99"/>
                </a:lnTo>
                <a:lnTo>
                  <a:pt x="1399" y="97"/>
                </a:lnTo>
                <a:lnTo>
                  <a:pt x="1396" y="97"/>
                </a:lnTo>
                <a:lnTo>
                  <a:pt x="1394" y="95"/>
                </a:lnTo>
                <a:lnTo>
                  <a:pt x="1392" y="95"/>
                </a:lnTo>
                <a:lnTo>
                  <a:pt x="1392" y="91"/>
                </a:lnTo>
                <a:lnTo>
                  <a:pt x="1391" y="89"/>
                </a:lnTo>
                <a:lnTo>
                  <a:pt x="1391" y="84"/>
                </a:lnTo>
                <a:lnTo>
                  <a:pt x="1392" y="80"/>
                </a:lnTo>
                <a:lnTo>
                  <a:pt x="1392" y="76"/>
                </a:lnTo>
                <a:lnTo>
                  <a:pt x="1392" y="73"/>
                </a:lnTo>
                <a:lnTo>
                  <a:pt x="1392" y="70"/>
                </a:lnTo>
                <a:lnTo>
                  <a:pt x="1391" y="66"/>
                </a:lnTo>
                <a:lnTo>
                  <a:pt x="1388" y="65"/>
                </a:lnTo>
                <a:lnTo>
                  <a:pt x="1385" y="65"/>
                </a:lnTo>
                <a:lnTo>
                  <a:pt x="1383" y="65"/>
                </a:lnTo>
                <a:lnTo>
                  <a:pt x="1380" y="67"/>
                </a:lnTo>
                <a:lnTo>
                  <a:pt x="1378" y="70"/>
                </a:lnTo>
                <a:lnTo>
                  <a:pt x="1372" y="72"/>
                </a:lnTo>
                <a:lnTo>
                  <a:pt x="1371" y="73"/>
                </a:lnTo>
                <a:lnTo>
                  <a:pt x="1369" y="74"/>
                </a:lnTo>
                <a:lnTo>
                  <a:pt x="1368" y="75"/>
                </a:lnTo>
                <a:lnTo>
                  <a:pt x="1362" y="78"/>
                </a:lnTo>
                <a:lnTo>
                  <a:pt x="1361" y="79"/>
                </a:lnTo>
                <a:lnTo>
                  <a:pt x="1360" y="81"/>
                </a:lnTo>
                <a:lnTo>
                  <a:pt x="1360" y="83"/>
                </a:lnTo>
                <a:lnTo>
                  <a:pt x="1358" y="84"/>
                </a:lnTo>
                <a:lnTo>
                  <a:pt x="1356" y="86"/>
                </a:lnTo>
                <a:lnTo>
                  <a:pt x="1354" y="87"/>
                </a:lnTo>
                <a:lnTo>
                  <a:pt x="1354" y="88"/>
                </a:lnTo>
                <a:lnTo>
                  <a:pt x="1354" y="92"/>
                </a:lnTo>
                <a:lnTo>
                  <a:pt x="1355" y="94"/>
                </a:lnTo>
                <a:lnTo>
                  <a:pt x="1359" y="95"/>
                </a:lnTo>
                <a:lnTo>
                  <a:pt x="1360" y="95"/>
                </a:lnTo>
                <a:lnTo>
                  <a:pt x="1361" y="95"/>
                </a:lnTo>
                <a:lnTo>
                  <a:pt x="1361" y="97"/>
                </a:lnTo>
                <a:lnTo>
                  <a:pt x="1361" y="98"/>
                </a:lnTo>
                <a:lnTo>
                  <a:pt x="1360" y="99"/>
                </a:lnTo>
                <a:lnTo>
                  <a:pt x="1358" y="102"/>
                </a:lnTo>
                <a:lnTo>
                  <a:pt x="1352" y="104"/>
                </a:lnTo>
                <a:lnTo>
                  <a:pt x="1347" y="106"/>
                </a:lnTo>
                <a:lnTo>
                  <a:pt x="1345" y="106"/>
                </a:lnTo>
                <a:lnTo>
                  <a:pt x="1342" y="106"/>
                </a:lnTo>
                <a:lnTo>
                  <a:pt x="1340" y="105"/>
                </a:lnTo>
                <a:lnTo>
                  <a:pt x="1339" y="104"/>
                </a:lnTo>
                <a:lnTo>
                  <a:pt x="1337" y="102"/>
                </a:lnTo>
                <a:lnTo>
                  <a:pt x="1336" y="99"/>
                </a:lnTo>
                <a:lnTo>
                  <a:pt x="1334" y="97"/>
                </a:lnTo>
                <a:lnTo>
                  <a:pt x="1331" y="96"/>
                </a:lnTo>
                <a:lnTo>
                  <a:pt x="1328" y="95"/>
                </a:lnTo>
                <a:lnTo>
                  <a:pt x="1324" y="96"/>
                </a:lnTo>
                <a:lnTo>
                  <a:pt x="1319" y="97"/>
                </a:lnTo>
                <a:lnTo>
                  <a:pt x="1315" y="98"/>
                </a:lnTo>
                <a:lnTo>
                  <a:pt x="1311" y="99"/>
                </a:lnTo>
                <a:lnTo>
                  <a:pt x="1306" y="99"/>
                </a:lnTo>
                <a:lnTo>
                  <a:pt x="1303" y="100"/>
                </a:lnTo>
                <a:lnTo>
                  <a:pt x="1299" y="100"/>
                </a:lnTo>
                <a:lnTo>
                  <a:pt x="1296" y="99"/>
                </a:lnTo>
                <a:lnTo>
                  <a:pt x="1294" y="98"/>
                </a:lnTo>
                <a:lnTo>
                  <a:pt x="1292" y="97"/>
                </a:lnTo>
                <a:lnTo>
                  <a:pt x="1291" y="95"/>
                </a:lnTo>
                <a:lnTo>
                  <a:pt x="1290" y="92"/>
                </a:lnTo>
                <a:lnTo>
                  <a:pt x="1289" y="90"/>
                </a:lnTo>
                <a:lnTo>
                  <a:pt x="1287" y="88"/>
                </a:lnTo>
                <a:lnTo>
                  <a:pt x="1283" y="86"/>
                </a:lnTo>
                <a:lnTo>
                  <a:pt x="1282" y="84"/>
                </a:lnTo>
                <a:lnTo>
                  <a:pt x="1281" y="83"/>
                </a:lnTo>
                <a:lnTo>
                  <a:pt x="1279" y="79"/>
                </a:lnTo>
                <a:lnTo>
                  <a:pt x="1279" y="76"/>
                </a:lnTo>
                <a:lnTo>
                  <a:pt x="1279" y="74"/>
                </a:lnTo>
                <a:lnTo>
                  <a:pt x="1276" y="72"/>
                </a:lnTo>
                <a:lnTo>
                  <a:pt x="1272" y="71"/>
                </a:lnTo>
                <a:lnTo>
                  <a:pt x="1270" y="71"/>
                </a:lnTo>
                <a:lnTo>
                  <a:pt x="1265" y="72"/>
                </a:lnTo>
                <a:lnTo>
                  <a:pt x="1263" y="72"/>
                </a:lnTo>
                <a:lnTo>
                  <a:pt x="1260" y="72"/>
                </a:lnTo>
                <a:lnTo>
                  <a:pt x="1258" y="70"/>
                </a:lnTo>
                <a:lnTo>
                  <a:pt x="1256" y="67"/>
                </a:lnTo>
                <a:lnTo>
                  <a:pt x="1255" y="66"/>
                </a:lnTo>
                <a:lnTo>
                  <a:pt x="1252" y="64"/>
                </a:lnTo>
                <a:lnTo>
                  <a:pt x="1249" y="62"/>
                </a:lnTo>
                <a:lnTo>
                  <a:pt x="1246" y="58"/>
                </a:lnTo>
                <a:lnTo>
                  <a:pt x="1243" y="56"/>
                </a:lnTo>
                <a:lnTo>
                  <a:pt x="1239" y="55"/>
                </a:lnTo>
                <a:lnTo>
                  <a:pt x="1235" y="55"/>
                </a:lnTo>
                <a:lnTo>
                  <a:pt x="1234" y="57"/>
                </a:lnTo>
                <a:lnTo>
                  <a:pt x="1233" y="60"/>
                </a:lnTo>
                <a:lnTo>
                  <a:pt x="1232" y="63"/>
                </a:lnTo>
                <a:lnTo>
                  <a:pt x="1230" y="65"/>
                </a:lnTo>
                <a:lnTo>
                  <a:pt x="1228" y="67"/>
                </a:lnTo>
                <a:lnTo>
                  <a:pt x="1228" y="70"/>
                </a:lnTo>
                <a:lnTo>
                  <a:pt x="1227" y="73"/>
                </a:lnTo>
                <a:lnTo>
                  <a:pt x="1226" y="75"/>
                </a:lnTo>
                <a:lnTo>
                  <a:pt x="1224" y="79"/>
                </a:lnTo>
                <a:lnTo>
                  <a:pt x="1219" y="79"/>
                </a:lnTo>
                <a:lnTo>
                  <a:pt x="1218" y="78"/>
                </a:lnTo>
                <a:lnTo>
                  <a:pt x="1217" y="76"/>
                </a:lnTo>
                <a:lnTo>
                  <a:pt x="1216" y="74"/>
                </a:lnTo>
                <a:lnTo>
                  <a:pt x="1216" y="71"/>
                </a:lnTo>
                <a:lnTo>
                  <a:pt x="1214" y="70"/>
                </a:lnTo>
                <a:lnTo>
                  <a:pt x="1211" y="68"/>
                </a:lnTo>
                <a:lnTo>
                  <a:pt x="1211" y="67"/>
                </a:lnTo>
                <a:lnTo>
                  <a:pt x="1211" y="62"/>
                </a:lnTo>
                <a:lnTo>
                  <a:pt x="1210" y="59"/>
                </a:lnTo>
                <a:lnTo>
                  <a:pt x="1207" y="58"/>
                </a:lnTo>
                <a:lnTo>
                  <a:pt x="1203" y="58"/>
                </a:lnTo>
                <a:lnTo>
                  <a:pt x="1201" y="56"/>
                </a:lnTo>
                <a:lnTo>
                  <a:pt x="1199" y="55"/>
                </a:lnTo>
                <a:lnTo>
                  <a:pt x="1195" y="55"/>
                </a:lnTo>
                <a:lnTo>
                  <a:pt x="1194" y="54"/>
                </a:lnTo>
                <a:lnTo>
                  <a:pt x="1194" y="52"/>
                </a:lnTo>
                <a:lnTo>
                  <a:pt x="1193" y="50"/>
                </a:lnTo>
                <a:lnTo>
                  <a:pt x="1192" y="49"/>
                </a:lnTo>
                <a:lnTo>
                  <a:pt x="1190" y="47"/>
                </a:lnTo>
                <a:lnTo>
                  <a:pt x="1188" y="46"/>
                </a:lnTo>
                <a:lnTo>
                  <a:pt x="1187" y="44"/>
                </a:lnTo>
                <a:lnTo>
                  <a:pt x="1185" y="43"/>
                </a:lnTo>
                <a:lnTo>
                  <a:pt x="1182" y="44"/>
                </a:lnTo>
                <a:lnTo>
                  <a:pt x="1176" y="44"/>
                </a:lnTo>
                <a:lnTo>
                  <a:pt x="1175" y="46"/>
                </a:lnTo>
                <a:lnTo>
                  <a:pt x="1171" y="47"/>
                </a:lnTo>
                <a:lnTo>
                  <a:pt x="1170" y="44"/>
                </a:lnTo>
                <a:lnTo>
                  <a:pt x="1168" y="43"/>
                </a:lnTo>
                <a:lnTo>
                  <a:pt x="1164" y="43"/>
                </a:lnTo>
                <a:lnTo>
                  <a:pt x="1162" y="42"/>
                </a:lnTo>
                <a:lnTo>
                  <a:pt x="1161" y="41"/>
                </a:lnTo>
                <a:lnTo>
                  <a:pt x="1161" y="36"/>
                </a:lnTo>
                <a:lnTo>
                  <a:pt x="1162" y="35"/>
                </a:lnTo>
                <a:lnTo>
                  <a:pt x="1163" y="33"/>
                </a:lnTo>
                <a:lnTo>
                  <a:pt x="1167" y="33"/>
                </a:lnTo>
                <a:lnTo>
                  <a:pt x="1170" y="33"/>
                </a:lnTo>
                <a:lnTo>
                  <a:pt x="1172" y="33"/>
                </a:lnTo>
                <a:lnTo>
                  <a:pt x="1176" y="34"/>
                </a:lnTo>
                <a:lnTo>
                  <a:pt x="1179" y="34"/>
                </a:lnTo>
                <a:lnTo>
                  <a:pt x="1182" y="34"/>
                </a:lnTo>
                <a:lnTo>
                  <a:pt x="1183" y="32"/>
                </a:lnTo>
                <a:lnTo>
                  <a:pt x="1184" y="31"/>
                </a:lnTo>
                <a:lnTo>
                  <a:pt x="1184" y="30"/>
                </a:lnTo>
                <a:lnTo>
                  <a:pt x="1180" y="27"/>
                </a:lnTo>
                <a:lnTo>
                  <a:pt x="1178" y="27"/>
                </a:lnTo>
                <a:lnTo>
                  <a:pt x="1176" y="27"/>
                </a:lnTo>
                <a:lnTo>
                  <a:pt x="1175" y="25"/>
                </a:lnTo>
                <a:lnTo>
                  <a:pt x="1176" y="23"/>
                </a:lnTo>
                <a:lnTo>
                  <a:pt x="1174" y="23"/>
                </a:lnTo>
                <a:lnTo>
                  <a:pt x="1172" y="23"/>
                </a:lnTo>
                <a:lnTo>
                  <a:pt x="1170" y="26"/>
                </a:lnTo>
                <a:lnTo>
                  <a:pt x="1167" y="26"/>
                </a:lnTo>
                <a:lnTo>
                  <a:pt x="1163" y="27"/>
                </a:lnTo>
                <a:lnTo>
                  <a:pt x="1162" y="27"/>
                </a:lnTo>
                <a:lnTo>
                  <a:pt x="1159" y="27"/>
                </a:lnTo>
                <a:lnTo>
                  <a:pt x="1158" y="25"/>
                </a:lnTo>
                <a:lnTo>
                  <a:pt x="1156" y="24"/>
                </a:lnTo>
                <a:lnTo>
                  <a:pt x="1153" y="24"/>
                </a:lnTo>
                <a:lnTo>
                  <a:pt x="1150" y="24"/>
                </a:lnTo>
                <a:lnTo>
                  <a:pt x="1146" y="26"/>
                </a:lnTo>
                <a:lnTo>
                  <a:pt x="1144" y="28"/>
                </a:lnTo>
                <a:lnTo>
                  <a:pt x="1142" y="30"/>
                </a:lnTo>
                <a:lnTo>
                  <a:pt x="1138" y="30"/>
                </a:lnTo>
                <a:lnTo>
                  <a:pt x="1136" y="26"/>
                </a:lnTo>
                <a:lnTo>
                  <a:pt x="1135" y="25"/>
                </a:lnTo>
                <a:lnTo>
                  <a:pt x="1131" y="24"/>
                </a:lnTo>
                <a:lnTo>
                  <a:pt x="1130" y="22"/>
                </a:lnTo>
                <a:lnTo>
                  <a:pt x="1126" y="20"/>
                </a:lnTo>
                <a:lnTo>
                  <a:pt x="1123" y="20"/>
                </a:lnTo>
                <a:lnTo>
                  <a:pt x="1119" y="20"/>
                </a:lnTo>
                <a:lnTo>
                  <a:pt x="1116" y="20"/>
                </a:lnTo>
                <a:lnTo>
                  <a:pt x="1113" y="19"/>
                </a:lnTo>
                <a:lnTo>
                  <a:pt x="1112" y="17"/>
                </a:lnTo>
                <a:lnTo>
                  <a:pt x="1111" y="15"/>
                </a:lnTo>
                <a:lnTo>
                  <a:pt x="1111" y="14"/>
                </a:lnTo>
                <a:lnTo>
                  <a:pt x="1110" y="11"/>
                </a:lnTo>
                <a:lnTo>
                  <a:pt x="1110" y="10"/>
                </a:lnTo>
                <a:lnTo>
                  <a:pt x="1108" y="9"/>
                </a:lnTo>
                <a:lnTo>
                  <a:pt x="1108" y="7"/>
                </a:lnTo>
                <a:lnTo>
                  <a:pt x="1108" y="4"/>
                </a:lnTo>
                <a:lnTo>
                  <a:pt x="1108" y="2"/>
                </a:lnTo>
                <a:lnTo>
                  <a:pt x="1106" y="0"/>
                </a:lnTo>
                <a:lnTo>
                  <a:pt x="1104" y="0"/>
                </a:lnTo>
                <a:lnTo>
                  <a:pt x="1102" y="1"/>
                </a:lnTo>
                <a:lnTo>
                  <a:pt x="1099" y="2"/>
                </a:lnTo>
                <a:lnTo>
                  <a:pt x="1097" y="3"/>
                </a:lnTo>
                <a:lnTo>
                  <a:pt x="1095" y="6"/>
                </a:lnTo>
                <a:lnTo>
                  <a:pt x="1091" y="7"/>
                </a:lnTo>
                <a:lnTo>
                  <a:pt x="1089" y="7"/>
                </a:lnTo>
                <a:lnTo>
                  <a:pt x="1086" y="9"/>
                </a:lnTo>
                <a:lnTo>
                  <a:pt x="1084" y="9"/>
                </a:lnTo>
                <a:lnTo>
                  <a:pt x="1083" y="9"/>
                </a:lnTo>
                <a:lnTo>
                  <a:pt x="1082" y="11"/>
                </a:lnTo>
                <a:lnTo>
                  <a:pt x="1081" y="14"/>
                </a:lnTo>
                <a:lnTo>
                  <a:pt x="1081" y="15"/>
                </a:lnTo>
                <a:lnTo>
                  <a:pt x="1081" y="16"/>
                </a:lnTo>
                <a:lnTo>
                  <a:pt x="1080" y="18"/>
                </a:lnTo>
                <a:lnTo>
                  <a:pt x="1079" y="20"/>
                </a:lnTo>
                <a:lnTo>
                  <a:pt x="1078" y="22"/>
                </a:lnTo>
                <a:lnTo>
                  <a:pt x="1076" y="23"/>
                </a:lnTo>
                <a:lnTo>
                  <a:pt x="1075" y="23"/>
                </a:lnTo>
                <a:lnTo>
                  <a:pt x="1073" y="23"/>
                </a:lnTo>
                <a:lnTo>
                  <a:pt x="1071" y="23"/>
                </a:lnTo>
                <a:lnTo>
                  <a:pt x="1070" y="24"/>
                </a:lnTo>
                <a:lnTo>
                  <a:pt x="1068" y="26"/>
                </a:lnTo>
                <a:lnTo>
                  <a:pt x="1066" y="26"/>
                </a:lnTo>
                <a:lnTo>
                  <a:pt x="1063" y="24"/>
                </a:lnTo>
                <a:lnTo>
                  <a:pt x="1063" y="23"/>
                </a:lnTo>
                <a:lnTo>
                  <a:pt x="1064" y="19"/>
                </a:lnTo>
                <a:lnTo>
                  <a:pt x="1064" y="17"/>
                </a:lnTo>
                <a:lnTo>
                  <a:pt x="1062" y="16"/>
                </a:lnTo>
                <a:lnTo>
                  <a:pt x="1059" y="15"/>
                </a:lnTo>
                <a:lnTo>
                  <a:pt x="1055" y="14"/>
                </a:lnTo>
                <a:lnTo>
                  <a:pt x="1051" y="12"/>
                </a:lnTo>
                <a:lnTo>
                  <a:pt x="1049" y="14"/>
                </a:lnTo>
                <a:lnTo>
                  <a:pt x="1047" y="16"/>
                </a:lnTo>
                <a:lnTo>
                  <a:pt x="1047" y="19"/>
                </a:lnTo>
                <a:lnTo>
                  <a:pt x="1047" y="23"/>
                </a:lnTo>
                <a:lnTo>
                  <a:pt x="1048" y="25"/>
                </a:lnTo>
                <a:lnTo>
                  <a:pt x="1048" y="27"/>
                </a:lnTo>
                <a:lnTo>
                  <a:pt x="1048" y="30"/>
                </a:lnTo>
                <a:lnTo>
                  <a:pt x="1047" y="32"/>
                </a:lnTo>
                <a:lnTo>
                  <a:pt x="1046" y="32"/>
                </a:lnTo>
                <a:lnTo>
                  <a:pt x="1043" y="32"/>
                </a:lnTo>
                <a:lnTo>
                  <a:pt x="1042" y="31"/>
                </a:lnTo>
                <a:lnTo>
                  <a:pt x="1041" y="30"/>
                </a:lnTo>
                <a:lnTo>
                  <a:pt x="1039" y="28"/>
                </a:lnTo>
                <a:lnTo>
                  <a:pt x="1038" y="30"/>
                </a:lnTo>
                <a:lnTo>
                  <a:pt x="1034" y="30"/>
                </a:lnTo>
                <a:lnTo>
                  <a:pt x="1032" y="27"/>
                </a:lnTo>
                <a:lnTo>
                  <a:pt x="1032" y="25"/>
                </a:lnTo>
                <a:lnTo>
                  <a:pt x="1032" y="23"/>
                </a:lnTo>
                <a:lnTo>
                  <a:pt x="1032" y="17"/>
                </a:lnTo>
                <a:lnTo>
                  <a:pt x="1031" y="16"/>
                </a:lnTo>
                <a:lnTo>
                  <a:pt x="1026" y="15"/>
                </a:lnTo>
                <a:lnTo>
                  <a:pt x="1023" y="15"/>
                </a:lnTo>
                <a:lnTo>
                  <a:pt x="1019" y="16"/>
                </a:lnTo>
                <a:lnTo>
                  <a:pt x="1017" y="17"/>
                </a:lnTo>
                <a:lnTo>
                  <a:pt x="1014" y="18"/>
                </a:lnTo>
                <a:lnTo>
                  <a:pt x="1011" y="18"/>
                </a:lnTo>
                <a:lnTo>
                  <a:pt x="1008" y="17"/>
                </a:lnTo>
                <a:lnTo>
                  <a:pt x="1004" y="19"/>
                </a:lnTo>
                <a:lnTo>
                  <a:pt x="1002" y="20"/>
                </a:lnTo>
                <a:lnTo>
                  <a:pt x="1000" y="23"/>
                </a:lnTo>
                <a:lnTo>
                  <a:pt x="995" y="23"/>
                </a:lnTo>
                <a:lnTo>
                  <a:pt x="992" y="23"/>
                </a:lnTo>
                <a:lnTo>
                  <a:pt x="990" y="20"/>
                </a:lnTo>
                <a:lnTo>
                  <a:pt x="987" y="19"/>
                </a:lnTo>
                <a:lnTo>
                  <a:pt x="985" y="18"/>
                </a:lnTo>
                <a:lnTo>
                  <a:pt x="983" y="17"/>
                </a:lnTo>
                <a:lnTo>
                  <a:pt x="980" y="16"/>
                </a:lnTo>
                <a:lnTo>
                  <a:pt x="978" y="16"/>
                </a:lnTo>
                <a:lnTo>
                  <a:pt x="976" y="17"/>
                </a:lnTo>
                <a:lnTo>
                  <a:pt x="974" y="17"/>
                </a:lnTo>
                <a:lnTo>
                  <a:pt x="971" y="17"/>
                </a:lnTo>
                <a:lnTo>
                  <a:pt x="969" y="15"/>
                </a:lnTo>
                <a:lnTo>
                  <a:pt x="968" y="14"/>
                </a:lnTo>
                <a:lnTo>
                  <a:pt x="967" y="12"/>
                </a:lnTo>
                <a:lnTo>
                  <a:pt x="964" y="11"/>
                </a:lnTo>
                <a:lnTo>
                  <a:pt x="963" y="12"/>
                </a:lnTo>
                <a:lnTo>
                  <a:pt x="962" y="12"/>
                </a:lnTo>
                <a:lnTo>
                  <a:pt x="960" y="14"/>
                </a:lnTo>
                <a:lnTo>
                  <a:pt x="958" y="14"/>
                </a:lnTo>
                <a:lnTo>
                  <a:pt x="955" y="15"/>
                </a:lnTo>
                <a:lnTo>
                  <a:pt x="952" y="14"/>
                </a:lnTo>
                <a:lnTo>
                  <a:pt x="948" y="14"/>
                </a:lnTo>
                <a:lnTo>
                  <a:pt x="947" y="12"/>
                </a:lnTo>
                <a:lnTo>
                  <a:pt x="946" y="12"/>
                </a:lnTo>
                <a:lnTo>
                  <a:pt x="943" y="12"/>
                </a:lnTo>
                <a:lnTo>
                  <a:pt x="940" y="14"/>
                </a:lnTo>
                <a:lnTo>
                  <a:pt x="940" y="15"/>
                </a:lnTo>
                <a:lnTo>
                  <a:pt x="938" y="16"/>
                </a:lnTo>
                <a:lnTo>
                  <a:pt x="937" y="17"/>
                </a:lnTo>
                <a:lnTo>
                  <a:pt x="936" y="17"/>
                </a:lnTo>
                <a:lnTo>
                  <a:pt x="931" y="18"/>
                </a:lnTo>
                <a:lnTo>
                  <a:pt x="924" y="19"/>
                </a:lnTo>
                <a:lnTo>
                  <a:pt x="922" y="20"/>
                </a:lnTo>
                <a:lnTo>
                  <a:pt x="920" y="20"/>
                </a:lnTo>
                <a:lnTo>
                  <a:pt x="918" y="20"/>
                </a:lnTo>
                <a:lnTo>
                  <a:pt x="916" y="22"/>
                </a:lnTo>
                <a:lnTo>
                  <a:pt x="914" y="23"/>
                </a:lnTo>
                <a:lnTo>
                  <a:pt x="912" y="22"/>
                </a:lnTo>
                <a:lnTo>
                  <a:pt x="911" y="20"/>
                </a:lnTo>
                <a:lnTo>
                  <a:pt x="908" y="18"/>
                </a:lnTo>
                <a:lnTo>
                  <a:pt x="906" y="17"/>
                </a:lnTo>
                <a:lnTo>
                  <a:pt x="903" y="17"/>
                </a:lnTo>
                <a:lnTo>
                  <a:pt x="899" y="18"/>
                </a:lnTo>
                <a:lnTo>
                  <a:pt x="897" y="19"/>
                </a:lnTo>
                <a:lnTo>
                  <a:pt x="896" y="20"/>
                </a:lnTo>
                <a:lnTo>
                  <a:pt x="894" y="23"/>
                </a:lnTo>
                <a:lnTo>
                  <a:pt x="892" y="25"/>
                </a:lnTo>
                <a:lnTo>
                  <a:pt x="890" y="26"/>
                </a:lnTo>
                <a:lnTo>
                  <a:pt x="888" y="28"/>
                </a:lnTo>
                <a:lnTo>
                  <a:pt x="887" y="30"/>
                </a:lnTo>
                <a:lnTo>
                  <a:pt x="886" y="31"/>
                </a:lnTo>
                <a:lnTo>
                  <a:pt x="884" y="32"/>
                </a:lnTo>
                <a:lnTo>
                  <a:pt x="879" y="30"/>
                </a:lnTo>
                <a:lnTo>
                  <a:pt x="876" y="28"/>
                </a:lnTo>
                <a:lnTo>
                  <a:pt x="875" y="27"/>
                </a:lnTo>
                <a:lnTo>
                  <a:pt x="871" y="27"/>
                </a:lnTo>
                <a:lnTo>
                  <a:pt x="865" y="25"/>
                </a:lnTo>
                <a:lnTo>
                  <a:pt x="859" y="23"/>
                </a:lnTo>
                <a:lnTo>
                  <a:pt x="857" y="23"/>
                </a:lnTo>
                <a:lnTo>
                  <a:pt x="854" y="22"/>
                </a:lnTo>
                <a:lnTo>
                  <a:pt x="850" y="19"/>
                </a:lnTo>
                <a:lnTo>
                  <a:pt x="848" y="18"/>
                </a:lnTo>
                <a:lnTo>
                  <a:pt x="833" y="12"/>
                </a:lnTo>
                <a:lnTo>
                  <a:pt x="833" y="15"/>
                </a:lnTo>
                <a:lnTo>
                  <a:pt x="830" y="18"/>
                </a:lnTo>
                <a:lnTo>
                  <a:pt x="826" y="20"/>
                </a:lnTo>
                <a:lnTo>
                  <a:pt x="820" y="22"/>
                </a:lnTo>
                <a:lnTo>
                  <a:pt x="814" y="23"/>
                </a:lnTo>
                <a:lnTo>
                  <a:pt x="809" y="23"/>
                </a:lnTo>
                <a:lnTo>
                  <a:pt x="804" y="26"/>
                </a:lnTo>
                <a:lnTo>
                  <a:pt x="802" y="33"/>
                </a:lnTo>
                <a:lnTo>
                  <a:pt x="802" y="40"/>
                </a:lnTo>
                <a:lnTo>
                  <a:pt x="803" y="55"/>
                </a:lnTo>
                <a:lnTo>
                  <a:pt x="803" y="59"/>
                </a:lnTo>
                <a:lnTo>
                  <a:pt x="803" y="65"/>
                </a:lnTo>
                <a:lnTo>
                  <a:pt x="803" y="70"/>
                </a:lnTo>
                <a:lnTo>
                  <a:pt x="804" y="74"/>
                </a:lnTo>
                <a:lnTo>
                  <a:pt x="806" y="76"/>
                </a:lnTo>
                <a:lnTo>
                  <a:pt x="809" y="79"/>
                </a:lnTo>
                <a:lnTo>
                  <a:pt x="812" y="80"/>
                </a:lnTo>
                <a:lnTo>
                  <a:pt x="817" y="81"/>
                </a:lnTo>
                <a:lnTo>
                  <a:pt x="824" y="80"/>
                </a:lnTo>
                <a:lnTo>
                  <a:pt x="831" y="80"/>
                </a:lnTo>
                <a:lnTo>
                  <a:pt x="835" y="81"/>
                </a:lnTo>
                <a:lnTo>
                  <a:pt x="839" y="82"/>
                </a:lnTo>
                <a:lnTo>
                  <a:pt x="840" y="84"/>
                </a:lnTo>
                <a:lnTo>
                  <a:pt x="840" y="89"/>
                </a:lnTo>
                <a:lnTo>
                  <a:pt x="834" y="92"/>
                </a:lnTo>
                <a:lnTo>
                  <a:pt x="827" y="95"/>
                </a:lnTo>
                <a:lnTo>
                  <a:pt x="819" y="98"/>
                </a:lnTo>
                <a:lnTo>
                  <a:pt x="816" y="99"/>
                </a:lnTo>
                <a:lnTo>
                  <a:pt x="812" y="102"/>
                </a:lnTo>
                <a:lnTo>
                  <a:pt x="809" y="103"/>
                </a:lnTo>
                <a:lnTo>
                  <a:pt x="803" y="104"/>
                </a:lnTo>
                <a:lnTo>
                  <a:pt x="798" y="104"/>
                </a:lnTo>
                <a:lnTo>
                  <a:pt x="786" y="108"/>
                </a:lnTo>
                <a:lnTo>
                  <a:pt x="782" y="110"/>
                </a:lnTo>
                <a:lnTo>
                  <a:pt x="779" y="112"/>
                </a:lnTo>
                <a:lnTo>
                  <a:pt x="776" y="114"/>
                </a:lnTo>
                <a:lnTo>
                  <a:pt x="771" y="118"/>
                </a:lnTo>
                <a:lnTo>
                  <a:pt x="770" y="122"/>
                </a:lnTo>
                <a:lnTo>
                  <a:pt x="770" y="127"/>
                </a:lnTo>
                <a:lnTo>
                  <a:pt x="768" y="130"/>
                </a:lnTo>
                <a:lnTo>
                  <a:pt x="761" y="139"/>
                </a:lnTo>
                <a:lnTo>
                  <a:pt x="755" y="140"/>
                </a:lnTo>
                <a:lnTo>
                  <a:pt x="748" y="140"/>
                </a:lnTo>
                <a:lnTo>
                  <a:pt x="745" y="142"/>
                </a:lnTo>
                <a:lnTo>
                  <a:pt x="735" y="142"/>
                </a:lnTo>
                <a:lnTo>
                  <a:pt x="728" y="142"/>
                </a:lnTo>
                <a:lnTo>
                  <a:pt x="721" y="142"/>
                </a:lnTo>
                <a:lnTo>
                  <a:pt x="714" y="140"/>
                </a:lnTo>
                <a:lnTo>
                  <a:pt x="710" y="140"/>
                </a:lnTo>
                <a:lnTo>
                  <a:pt x="705" y="139"/>
                </a:lnTo>
                <a:lnTo>
                  <a:pt x="698" y="138"/>
                </a:lnTo>
                <a:lnTo>
                  <a:pt x="695" y="138"/>
                </a:lnTo>
                <a:lnTo>
                  <a:pt x="689" y="135"/>
                </a:lnTo>
                <a:lnTo>
                  <a:pt x="687" y="134"/>
                </a:lnTo>
                <a:lnTo>
                  <a:pt x="686" y="131"/>
                </a:lnTo>
                <a:lnTo>
                  <a:pt x="686" y="128"/>
                </a:lnTo>
                <a:lnTo>
                  <a:pt x="687" y="123"/>
                </a:lnTo>
                <a:lnTo>
                  <a:pt x="689" y="121"/>
                </a:lnTo>
                <a:lnTo>
                  <a:pt x="688" y="119"/>
                </a:lnTo>
                <a:lnTo>
                  <a:pt x="687" y="114"/>
                </a:lnTo>
                <a:lnTo>
                  <a:pt x="684" y="110"/>
                </a:lnTo>
                <a:lnTo>
                  <a:pt x="683" y="106"/>
                </a:lnTo>
                <a:lnTo>
                  <a:pt x="683" y="102"/>
                </a:lnTo>
                <a:lnTo>
                  <a:pt x="687" y="98"/>
                </a:lnTo>
                <a:lnTo>
                  <a:pt x="690" y="96"/>
                </a:lnTo>
                <a:lnTo>
                  <a:pt x="691" y="92"/>
                </a:lnTo>
                <a:lnTo>
                  <a:pt x="691" y="90"/>
                </a:lnTo>
                <a:lnTo>
                  <a:pt x="689" y="88"/>
                </a:lnTo>
                <a:lnTo>
                  <a:pt x="691" y="87"/>
                </a:lnTo>
                <a:lnTo>
                  <a:pt x="688" y="87"/>
                </a:lnTo>
                <a:lnTo>
                  <a:pt x="682" y="87"/>
                </a:lnTo>
                <a:lnTo>
                  <a:pt x="676" y="88"/>
                </a:lnTo>
                <a:lnTo>
                  <a:pt x="670" y="89"/>
                </a:lnTo>
                <a:lnTo>
                  <a:pt x="664" y="92"/>
                </a:lnTo>
                <a:lnTo>
                  <a:pt x="659" y="95"/>
                </a:lnTo>
                <a:lnTo>
                  <a:pt x="652" y="97"/>
                </a:lnTo>
                <a:lnTo>
                  <a:pt x="646" y="98"/>
                </a:lnTo>
                <a:lnTo>
                  <a:pt x="641" y="100"/>
                </a:lnTo>
                <a:lnTo>
                  <a:pt x="634" y="103"/>
                </a:lnTo>
                <a:lnTo>
                  <a:pt x="628" y="103"/>
                </a:lnTo>
                <a:lnTo>
                  <a:pt x="622" y="105"/>
                </a:lnTo>
                <a:lnTo>
                  <a:pt x="599" y="112"/>
                </a:lnTo>
                <a:lnTo>
                  <a:pt x="594" y="114"/>
                </a:lnTo>
                <a:lnTo>
                  <a:pt x="588" y="116"/>
                </a:lnTo>
                <a:lnTo>
                  <a:pt x="584" y="118"/>
                </a:lnTo>
                <a:lnTo>
                  <a:pt x="579" y="118"/>
                </a:lnTo>
                <a:lnTo>
                  <a:pt x="568" y="119"/>
                </a:lnTo>
                <a:lnTo>
                  <a:pt x="564" y="121"/>
                </a:lnTo>
                <a:lnTo>
                  <a:pt x="558" y="124"/>
                </a:lnTo>
                <a:lnTo>
                  <a:pt x="555" y="124"/>
                </a:lnTo>
                <a:lnTo>
                  <a:pt x="552" y="129"/>
                </a:lnTo>
                <a:lnTo>
                  <a:pt x="551" y="134"/>
                </a:lnTo>
                <a:lnTo>
                  <a:pt x="547" y="142"/>
                </a:lnTo>
                <a:lnTo>
                  <a:pt x="543" y="150"/>
                </a:lnTo>
                <a:lnTo>
                  <a:pt x="538" y="152"/>
                </a:lnTo>
                <a:lnTo>
                  <a:pt x="534" y="154"/>
                </a:lnTo>
                <a:lnTo>
                  <a:pt x="528" y="155"/>
                </a:lnTo>
                <a:lnTo>
                  <a:pt x="519" y="156"/>
                </a:lnTo>
                <a:lnTo>
                  <a:pt x="506" y="155"/>
                </a:lnTo>
                <a:lnTo>
                  <a:pt x="499" y="155"/>
                </a:lnTo>
                <a:lnTo>
                  <a:pt x="494" y="155"/>
                </a:lnTo>
                <a:lnTo>
                  <a:pt x="484" y="156"/>
                </a:lnTo>
                <a:lnTo>
                  <a:pt x="478" y="156"/>
                </a:lnTo>
                <a:lnTo>
                  <a:pt x="471" y="156"/>
                </a:lnTo>
                <a:lnTo>
                  <a:pt x="456" y="159"/>
                </a:lnTo>
                <a:lnTo>
                  <a:pt x="450" y="160"/>
                </a:lnTo>
                <a:lnTo>
                  <a:pt x="449" y="158"/>
                </a:lnTo>
                <a:lnTo>
                  <a:pt x="443" y="153"/>
                </a:lnTo>
                <a:lnTo>
                  <a:pt x="440" y="150"/>
                </a:lnTo>
                <a:lnTo>
                  <a:pt x="436" y="144"/>
                </a:lnTo>
                <a:lnTo>
                  <a:pt x="432" y="140"/>
                </a:lnTo>
                <a:lnTo>
                  <a:pt x="427" y="136"/>
                </a:lnTo>
                <a:lnTo>
                  <a:pt x="423" y="134"/>
                </a:lnTo>
                <a:lnTo>
                  <a:pt x="417" y="129"/>
                </a:lnTo>
                <a:lnTo>
                  <a:pt x="412" y="127"/>
                </a:lnTo>
                <a:lnTo>
                  <a:pt x="406" y="128"/>
                </a:lnTo>
                <a:lnTo>
                  <a:pt x="396" y="131"/>
                </a:lnTo>
                <a:lnTo>
                  <a:pt x="393" y="132"/>
                </a:lnTo>
                <a:lnTo>
                  <a:pt x="385" y="131"/>
                </a:lnTo>
                <a:lnTo>
                  <a:pt x="377" y="129"/>
                </a:lnTo>
                <a:lnTo>
                  <a:pt x="374" y="129"/>
                </a:lnTo>
                <a:lnTo>
                  <a:pt x="369" y="129"/>
                </a:lnTo>
                <a:lnTo>
                  <a:pt x="363" y="130"/>
                </a:lnTo>
                <a:lnTo>
                  <a:pt x="359" y="131"/>
                </a:lnTo>
                <a:lnTo>
                  <a:pt x="356" y="132"/>
                </a:lnTo>
                <a:lnTo>
                  <a:pt x="354" y="132"/>
                </a:lnTo>
                <a:lnTo>
                  <a:pt x="350" y="132"/>
                </a:lnTo>
                <a:lnTo>
                  <a:pt x="343" y="130"/>
                </a:lnTo>
                <a:lnTo>
                  <a:pt x="338" y="130"/>
                </a:lnTo>
                <a:lnTo>
                  <a:pt x="334" y="129"/>
                </a:lnTo>
                <a:lnTo>
                  <a:pt x="329" y="129"/>
                </a:lnTo>
                <a:lnTo>
                  <a:pt x="327" y="131"/>
                </a:lnTo>
                <a:lnTo>
                  <a:pt x="322" y="134"/>
                </a:lnTo>
                <a:lnTo>
                  <a:pt x="320" y="136"/>
                </a:lnTo>
                <a:lnTo>
                  <a:pt x="313" y="137"/>
                </a:lnTo>
                <a:lnTo>
                  <a:pt x="307" y="138"/>
                </a:lnTo>
                <a:lnTo>
                  <a:pt x="303" y="139"/>
                </a:lnTo>
                <a:lnTo>
                  <a:pt x="299" y="140"/>
                </a:lnTo>
                <a:lnTo>
                  <a:pt x="294" y="138"/>
                </a:lnTo>
                <a:lnTo>
                  <a:pt x="281" y="138"/>
                </a:lnTo>
                <a:lnTo>
                  <a:pt x="272" y="132"/>
                </a:lnTo>
                <a:lnTo>
                  <a:pt x="268" y="135"/>
                </a:lnTo>
                <a:lnTo>
                  <a:pt x="265" y="138"/>
                </a:lnTo>
                <a:lnTo>
                  <a:pt x="259" y="140"/>
                </a:lnTo>
                <a:lnTo>
                  <a:pt x="256" y="142"/>
                </a:lnTo>
                <a:lnTo>
                  <a:pt x="250" y="143"/>
                </a:lnTo>
                <a:lnTo>
                  <a:pt x="244" y="145"/>
                </a:lnTo>
                <a:lnTo>
                  <a:pt x="242" y="146"/>
                </a:lnTo>
                <a:lnTo>
                  <a:pt x="239" y="144"/>
                </a:lnTo>
                <a:lnTo>
                  <a:pt x="236" y="142"/>
                </a:lnTo>
                <a:lnTo>
                  <a:pt x="235" y="137"/>
                </a:lnTo>
                <a:lnTo>
                  <a:pt x="235" y="131"/>
                </a:lnTo>
                <a:lnTo>
                  <a:pt x="232" y="128"/>
                </a:lnTo>
                <a:lnTo>
                  <a:pt x="226" y="126"/>
                </a:lnTo>
                <a:lnTo>
                  <a:pt x="224" y="126"/>
                </a:lnTo>
                <a:lnTo>
                  <a:pt x="219" y="127"/>
                </a:lnTo>
                <a:lnTo>
                  <a:pt x="216" y="130"/>
                </a:lnTo>
                <a:lnTo>
                  <a:pt x="214" y="134"/>
                </a:lnTo>
                <a:lnTo>
                  <a:pt x="211" y="140"/>
                </a:lnTo>
                <a:lnTo>
                  <a:pt x="209" y="144"/>
                </a:lnTo>
                <a:lnTo>
                  <a:pt x="208" y="146"/>
                </a:lnTo>
                <a:lnTo>
                  <a:pt x="203" y="146"/>
                </a:lnTo>
                <a:lnTo>
                  <a:pt x="202" y="144"/>
                </a:lnTo>
                <a:lnTo>
                  <a:pt x="202" y="137"/>
                </a:lnTo>
                <a:lnTo>
                  <a:pt x="200" y="128"/>
                </a:lnTo>
                <a:lnTo>
                  <a:pt x="198" y="121"/>
                </a:lnTo>
                <a:lnTo>
                  <a:pt x="196" y="121"/>
                </a:lnTo>
                <a:lnTo>
                  <a:pt x="192" y="122"/>
                </a:lnTo>
                <a:lnTo>
                  <a:pt x="187" y="123"/>
                </a:lnTo>
                <a:lnTo>
                  <a:pt x="183" y="126"/>
                </a:lnTo>
                <a:lnTo>
                  <a:pt x="177" y="132"/>
                </a:lnTo>
                <a:lnTo>
                  <a:pt x="176" y="136"/>
                </a:lnTo>
                <a:lnTo>
                  <a:pt x="175" y="140"/>
                </a:lnTo>
                <a:lnTo>
                  <a:pt x="175" y="147"/>
                </a:lnTo>
                <a:lnTo>
                  <a:pt x="176" y="154"/>
                </a:lnTo>
                <a:lnTo>
                  <a:pt x="175" y="160"/>
                </a:lnTo>
                <a:lnTo>
                  <a:pt x="177" y="211"/>
                </a:lnTo>
                <a:lnTo>
                  <a:pt x="177" y="218"/>
                </a:lnTo>
                <a:lnTo>
                  <a:pt x="123" y="219"/>
                </a:lnTo>
                <a:lnTo>
                  <a:pt x="95" y="219"/>
                </a:lnTo>
                <a:lnTo>
                  <a:pt x="84" y="220"/>
                </a:lnTo>
                <a:lnTo>
                  <a:pt x="78" y="222"/>
                </a:lnTo>
                <a:lnTo>
                  <a:pt x="75" y="224"/>
                </a:lnTo>
                <a:lnTo>
                  <a:pt x="74" y="226"/>
                </a:lnTo>
                <a:lnTo>
                  <a:pt x="71" y="228"/>
                </a:lnTo>
                <a:lnTo>
                  <a:pt x="67" y="230"/>
                </a:lnTo>
                <a:lnTo>
                  <a:pt x="65" y="226"/>
                </a:lnTo>
                <a:lnTo>
                  <a:pt x="65" y="223"/>
                </a:lnTo>
                <a:lnTo>
                  <a:pt x="66" y="220"/>
                </a:lnTo>
                <a:lnTo>
                  <a:pt x="65" y="217"/>
                </a:lnTo>
                <a:lnTo>
                  <a:pt x="63" y="215"/>
                </a:lnTo>
                <a:lnTo>
                  <a:pt x="59" y="214"/>
                </a:lnTo>
                <a:lnTo>
                  <a:pt x="57" y="215"/>
                </a:lnTo>
                <a:lnTo>
                  <a:pt x="55" y="218"/>
                </a:lnTo>
                <a:lnTo>
                  <a:pt x="55" y="222"/>
                </a:lnTo>
                <a:lnTo>
                  <a:pt x="56" y="223"/>
                </a:lnTo>
                <a:lnTo>
                  <a:pt x="57" y="226"/>
                </a:lnTo>
                <a:lnTo>
                  <a:pt x="58" y="228"/>
                </a:lnTo>
                <a:lnTo>
                  <a:pt x="59" y="232"/>
                </a:lnTo>
                <a:lnTo>
                  <a:pt x="60" y="233"/>
                </a:lnTo>
                <a:lnTo>
                  <a:pt x="59" y="235"/>
                </a:lnTo>
                <a:lnTo>
                  <a:pt x="57" y="235"/>
                </a:lnTo>
                <a:lnTo>
                  <a:pt x="56" y="233"/>
                </a:lnTo>
                <a:lnTo>
                  <a:pt x="55" y="233"/>
                </a:lnTo>
                <a:lnTo>
                  <a:pt x="52" y="235"/>
                </a:lnTo>
                <a:lnTo>
                  <a:pt x="51" y="236"/>
                </a:lnTo>
                <a:lnTo>
                  <a:pt x="49" y="235"/>
                </a:lnTo>
                <a:lnTo>
                  <a:pt x="48" y="232"/>
                </a:lnTo>
                <a:lnTo>
                  <a:pt x="47" y="227"/>
                </a:lnTo>
                <a:lnTo>
                  <a:pt x="47" y="225"/>
                </a:lnTo>
                <a:lnTo>
                  <a:pt x="46" y="224"/>
                </a:lnTo>
                <a:lnTo>
                  <a:pt x="42" y="224"/>
                </a:lnTo>
                <a:lnTo>
                  <a:pt x="39" y="226"/>
                </a:lnTo>
                <a:lnTo>
                  <a:pt x="35" y="228"/>
                </a:lnTo>
                <a:lnTo>
                  <a:pt x="34" y="232"/>
                </a:lnTo>
                <a:lnTo>
                  <a:pt x="33" y="233"/>
                </a:lnTo>
                <a:lnTo>
                  <a:pt x="34" y="235"/>
                </a:lnTo>
                <a:lnTo>
                  <a:pt x="36" y="239"/>
                </a:lnTo>
                <a:lnTo>
                  <a:pt x="40" y="240"/>
                </a:lnTo>
                <a:lnTo>
                  <a:pt x="43" y="242"/>
                </a:lnTo>
                <a:lnTo>
                  <a:pt x="44" y="244"/>
                </a:lnTo>
                <a:lnTo>
                  <a:pt x="40" y="244"/>
                </a:lnTo>
                <a:lnTo>
                  <a:pt x="38" y="242"/>
                </a:lnTo>
                <a:lnTo>
                  <a:pt x="35" y="241"/>
                </a:lnTo>
                <a:lnTo>
                  <a:pt x="31" y="242"/>
                </a:lnTo>
                <a:lnTo>
                  <a:pt x="27" y="244"/>
                </a:lnTo>
                <a:lnTo>
                  <a:pt x="24" y="246"/>
                </a:lnTo>
                <a:lnTo>
                  <a:pt x="20" y="247"/>
                </a:lnTo>
                <a:lnTo>
                  <a:pt x="18" y="250"/>
                </a:lnTo>
                <a:lnTo>
                  <a:pt x="16" y="254"/>
                </a:lnTo>
                <a:lnTo>
                  <a:pt x="16" y="259"/>
                </a:lnTo>
                <a:lnTo>
                  <a:pt x="17" y="263"/>
                </a:lnTo>
                <a:lnTo>
                  <a:pt x="19" y="265"/>
                </a:lnTo>
                <a:lnTo>
                  <a:pt x="24" y="264"/>
                </a:lnTo>
                <a:lnTo>
                  <a:pt x="26" y="264"/>
                </a:lnTo>
                <a:lnTo>
                  <a:pt x="25" y="268"/>
                </a:lnTo>
                <a:lnTo>
                  <a:pt x="23" y="272"/>
                </a:lnTo>
                <a:lnTo>
                  <a:pt x="16" y="279"/>
                </a:lnTo>
                <a:lnTo>
                  <a:pt x="17" y="288"/>
                </a:lnTo>
                <a:lnTo>
                  <a:pt x="19" y="294"/>
                </a:lnTo>
                <a:lnTo>
                  <a:pt x="19" y="296"/>
                </a:lnTo>
                <a:lnTo>
                  <a:pt x="22" y="298"/>
                </a:lnTo>
                <a:lnTo>
                  <a:pt x="25" y="299"/>
                </a:lnTo>
                <a:lnTo>
                  <a:pt x="27" y="300"/>
                </a:lnTo>
                <a:lnTo>
                  <a:pt x="31" y="302"/>
                </a:lnTo>
                <a:lnTo>
                  <a:pt x="34" y="302"/>
                </a:lnTo>
                <a:lnTo>
                  <a:pt x="38" y="300"/>
                </a:lnTo>
                <a:lnTo>
                  <a:pt x="40" y="297"/>
                </a:lnTo>
                <a:lnTo>
                  <a:pt x="43" y="296"/>
                </a:lnTo>
                <a:lnTo>
                  <a:pt x="44" y="296"/>
                </a:lnTo>
                <a:lnTo>
                  <a:pt x="47" y="296"/>
                </a:lnTo>
                <a:lnTo>
                  <a:pt x="44" y="299"/>
                </a:lnTo>
                <a:lnTo>
                  <a:pt x="40" y="302"/>
                </a:lnTo>
                <a:lnTo>
                  <a:pt x="38" y="304"/>
                </a:lnTo>
                <a:lnTo>
                  <a:pt x="34" y="305"/>
                </a:lnTo>
                <a:lnTo>
                  <a:pt x="32" y="307"/>
                </a:lnTo>
                <a:lnTo>
                  <a:pt x="27" y="307"/>
                </a:lnTo>
                <a:lnTo>
                  <a:pt x="23" y="304"/>
                </a:lnTo>
                <a:lnTo>
                  <a:pt x="19" y="304"/>
                </a:lnTo>
                <a:lnTo>
                  <a:pt x="18" y="305"/>
                </a:lnTo>
                <a:lnTo>
                  <a:pt x="16" y="307"/>
                </a:lnTo>
                <a:lnTo>
                  <a:pt x="12" y="311"/>
                </a:lnTo>
                <a:lnTo>
                  <a:pt x="8" y="314"/>
                </a:lnTo>
                <a:lnTo>
                  <a:pt x="3" y="315"/>
                </a:lnTo>
                <a:lnTo>
                  <a:pt x="1" y="315"/>
                </a:lnTo>
                <a:lnTo>
                  <a:pt x="0" y="316"/>
                </a:lnTo>
                <a:lnTo>
                  <a:pt x="1" y="320"/>
                </a:lnTo>
                <a:lnTo>
                  <a:pt x="4" y="321"/>
                </a:lnTo>
                <a:lnTo>
                  <a:pt x="9" y="322"/>
                </a:lnTo>
                <a:lnTo>
                  <a:pt x="12" y="322"/>
                </a:lnTo>
                <a:lnTo>
                  <a:pt x="16" y="323"/>
                </a:lnTo>
                <a:lnTo>
                  <a:pt x="18" y="324"/>
                </a:lnTo>
                <a:lnTo>
                  <a:pt x="22" y="324"/>
                </a:lnTo>
                <a:lnTo>
                  <a:pt x="27" y="323"/>
                </a:lnTo>
                <a:lnTo>
                  <a:pt x="31" y="322"/>
                </a:lnTo>
                <a:lnTo>
                  <a:pt x="33" y="323"/>
                </a:lnTo>
                <a:lnTo>
                  <a:pt x="36" y="324"/>
                </a:lnTo>
                <a:lnTo>
                  <a:pt x="38" y="324"/>
                </a:lnTo>
                <a:lnTo>
                  <a:pt x="40" y="324"/>
                </a:lnTo>
                <a:lnTo>
                  <a:pt x="43" y="324"/>
                </a:lnTo>
                <a:lnTo>
                  <a:pt x="46" y="322"/>
                </a:lnTo>
                <a:lnTo>
                  <a:pt x="51" y="323"/>
                </a:lnTo>
                <a:lnTo>
                  <a:pt x="52" y="324"/>
                </a:lnTo>
                <a:lnTo>
                  <a:pt x="55" y="327"/>
                </a:lnTo>
                <a:lnTo>
                  <a:pt x="55" y="328"/>
                </a:lnTo>
                <a:lnTo>
                  <a:pt x="57" y="328"/>
                </a:lnTo>
                <a:lnTo>
                  <a:pt x="59" y="328"/>
                </a:lnTo>
                <a:lnTo>
                  <a:pt x="62" y="327"/>
                </a:lnTo>
                <a:lnTo>
                  <a:pt x="63" y="324"/>
                </a:lnTo>
                <a:lnTo>
                  <a:pt x="63" y="322"/>
                </a:lnTo>
                <a:lnTo>
                  <a:pt x="63" y="319"/>
                </a:lnTo>
                <a:lnTo>
                  <a:pt x="63" y="316"/>
                </a:lnTo>
                <a:lnTo>
                  <a:pt x="62" y="315"/>
                </a:lnTo>
                <a:lnTo>
                  <a:pt x="60" y="312"/>
                </a:lnTo>
                <a:lnTo>
                  <a:pt x="62" y="311"/>
                </a:lnTo>
                <a:lnTo>
                  <a:pt x="63" y="310"/>
                </a:lnTo>
                <a:lnTo>
                  <a:pt x="66" y="311"/>
                </a:lnTo>
                <a:lnTo>
                  <a:pt x="67" y="311"/>
                </a:lnTo>
                <a:lnTo>
                  <a:pt x="71" y="310"/>
                </a:lnTo>
                <a:lnTo>
                  <a:pt x="72" y="306"/>
                </a:lnTo>
                <a:lnTo>
                  <a:pt x="73" y="304"/>
                </a:lnTo>
                <a:lnTo>
                  <a:pt x="74" y="302"/>
                </a:lnTo>
                <a:lnTo>
                  <a:pt x="78" y="297"/>
                </a:lnTo>
                <a:lnTo>
                  <a:pt x="79" y="296"/>
                </a:lnTo>
                <a:lnTo>
                  <a:pt x="80" y="294"/>
                </a:lnTo>
                <a:lnTo>
                  <a:pt x="82" y="291"/>
                </a:lnTo>
                <a:lnTo>
                  <a:pt x="83" y="290"/>
                </a:lnTo>
                <a:lnTo>
                  <a:pt x="84" y="286"/>
                </a:lnTo>
                <a:lnTo>
                  <a:pt x="86" y="284"/>
                </a:lnTo>
                <a:lnTo>
                  <a:pt x="88" y="284"/>
                </a:lnTo>
                <a:lnTo>
                  <a:pt x="89" y="283"/>
                </a:lnTo>
                <a:lnTo>
                  <a:pt x="91" y="283"/>
                </a:lnTo>
                <a:lnTo>
                  <a:pt x="92" y="284"/>
                </a:lnTo>
                <a:lnTo>
                  <a:pt x="95" y="286"/>
                </a:lnTo>
                <a:lnTo>
                  <a:pt x="98" y="286"/>
                </a:lnTo>
                <a:lnTo>
                  <a:pt x="102" y="284"/>
                </a:lnTo>
                <a:lnTo>
                  <a:pt x="104" y="284"/>
                </a:lnTo>
                <a:lnTo>
                  <a:pt x="107" y="282"/>
                </a:lnTo>
                <a:lnTo>
                  <a:pt x="110" y="281"/>
                </a:lnTo>
                <a:lnTo>
                  <a:pt x="112" y="280"/>
                </a:lnTo>
                <a:lnTo>
                  <a:pt x="114" y="278"/>
                </a:lnTo>
                <a:lnTo>
                  <a:pt x="116" y="276"/>
                </a:lnTo>
                <a:lnTo>
                  <a:pt x="120" y="276"/>
                </a:lnTo>
                <a:lnTo>
                  <a:pt x="123" y="276"/>
                </a:lnTo>
                <a:lnTo>
                  <a:pt x="127" y="275"/>
                </a:lnTo>
                <a:lnTo>
                  <a:pt x="129" y="273"/>
                </a:lnTo>
                <a:lnTo>
                  <a:pt x="130" y="272"/>
                </a:lnTo>
                <a:lnTo>
                  <a:pt x="131" y="268"/>
                </a:lnTo>
                <a:lnTo>
                  <a:pt x="131" y="266"/>
                </a:lnTo>
                <a:lnTo>
                  <a:pt x="132" y="264"/>
                </a:lnTo>
                <a:lnTo>
                  <a:pt x="134" y="263"/>
                </a:lnTo>
                <a:lnTo>
                  <a:pt x="136" y="260"/>
                </a:lnTo>
                <a:lnTo>
                  <a:pt x="140" y="256"/>
                </a:lnTo>
                <a:lnTo>
                  <a:pt x="145" y="256"/>
                </a:lnTo>
                <a:lnTo>
                  <a:pt x="147" y="256"/>
                </a:lnTo>
                <a:lnTo>
                  <a:pt x="150" y="255"/>
                </a:lnTo>
                <a:lnTo>
                  <a:pt x="152" y="255"/>
                </a:lnTo>
                <a:lnTo>
                  <a:pt x="154" y="254"/>
                </a:lnTo>
                <a:lnTo>
                  <a:pt x="158" y="254"/>
                </a:lnTo>
                <a:lnTo>
                  <a:pt x="159" y="254"/>
                </a:lnTo>
                <a:lnTo>
                  <a:pt x="161" y="254"/>
                </a:lnTo>
                <a:lnTo>
                  <a:pt x="163" y="254"/>
                </a:lnTo>
                <a:lnTo>
                  <a:pt x="167" y="252"/>
                </a:lnTo>
                <a:lnTo>
                  <a:pt x="168" y="251"/>
                </a:lnTo>
                <a:lnTo>
                  <a:pt x="169" y="249"/>
                </a:lnTo>
                <a:lnTo>
                  <a:pt x="171" y="248"/>
                </a:lnTo>
                <a:lnTo>
                  <a:pt x="172" y="248"/>
                </a:lnTo>
                <a:lnTo>
                  <a:pt x="175" y="244"/>
                </a:lnTo>
                <a:lnTo>
                  <a:pt x="176" y="244"/>
                </a:lnTo>
                <a:lnTo>
                  <a:pt x="177" y="244"/>
                </a:lnTo>
                <a:lnTo>
                  <a:pt x="179" y="244"/>
                </a:lnTo>
                <a:lnTo>
                  <a:pt x="182" y="244"/>
                </a:lnTo>
                <a:lnTo>
                  <a:pt x="185" y="243"/>
                </a:lnTo>
                <a:lnTo>
                  <a:pt x="187" y="242"/>
                </a:lnTo>
                <a:lnTo>
                  <a:pt x="192" y="243"/>
                </a:lnTo>
                <a:lnTo>
                  <a:pt x="195" y="242"/>
                </a:lnTo>
                <a:lnTo>
                  <a:pt x="196" y="242"/>
                </a:lnTo>
                <a:lnTo>
                  <a:pt x="195" y="243"/>
                </a:lnTo>
                <a:lnTo>
                  <a:pt x="192" y="244"/>
                </a:lnTo>
                <a:lnTo>
                  <a:pt x="191" y="246"/>
                </a:lnTo>
                <a:lnTo>
                  <a:pt x="187" y="246"/>
                </a:lnTo>
                <a:lnTo>
                  <a:pt x="185" y="247"/>
                </a:lnTo>
                <a:lnTo>
                  <a:pt x="183" y="247"/>
                </a:lnTo>
                <a:lnTo>
                  <a:pt x="180" y="249"/>
                </a:lnTo>
                <a:lnTo>
                  <a:pt x="179" y="251"/>
                </a:lnTo>
                <a:lnTo>
                  <a:pt x="178" y="252"/>
                </a:lnTo>
                <a:lnTo>
                  <a:pt x="176" y="254"/>
                </a:lnTo>
                <a:lnTo>
                  <a:pt x="174" y="254"/>
                </a:lnTo>
                <a:lnTo>
                  <a:pt x="171" y="255"/>
                </a:lnTo>
                <a:lnTo>
                  <a:pt x="169" y="256"/>
                </a:lnTo>
                <a:lnTo>
                  <a:pt x="167" y="258"/>
                </a:lnTo>
                <a:lnTo>
                  <a:pt x="166" y="259"/>
                </a:lnTo>
                <a:lnTo>
                  <a:pt x="163" y="260"/>
                </a:lnTo>
                <a:lnTo>
                  <a:pt x="158" y="262"/>
                </a:lnTo>
                <a:lnTo>
                  <a:pt x="154" y="262"/>
                </a:lnTo>
                <a:lnTo>
                  <a:pt x="151" y="262"/>
                </a:lnTo>
                <a:lnTo>
                  <a:pt x="148" y="264"/>
                </a:lnTo>
                <a:lnTo>
                  <a:pt x="146" y="267"/>
                </a:lnTo>
                <a:lnTo>
                  <a:pt x="144" y="270"/>
                </a:lnTo>
                <a:lnTo>
                  <a:pt x="143" y="274"/>
                </a:lnTo>
                <a:lnTo>
                  <a:pt x="140" y="278"/>
                </a:lnTo>
                <a:lnTo>
                  <a:pt x="139" y="279"/>
                </a:lnTo>
                <a:lnTo>
                  <a:pt x="137" y="279"/>
                </a:lnTo>
                <a:lnTo>
                  <a:pt x="135" y="279"/>
                </a:lnTo>
                <a:lnTo>
                  <a:pt x="132" y="280"/>
                </a:lnTo>
                <a:lnTo>
                  <a:pt x="130" y="283"/>
                </a:lnTo>
                <a:lnTo>
                  <a:pt x="129" y="286"/>
                </a:lnTo>
                <a:lnTo>
                  <a:pt x="128" y="286"/>
                </a:lnTo>
                <a:lnTo>
                  <a:pt x="127" y="286"/>
                </a:lnTo>
                <a:lnTo>
                  <a:pt x="127" y="288"/>
                </a:lnTo>
                <a:lnTo>
                  <a:pt x="128" y="289"/>
                </a:lnTo>
                <a:lnTo>
                  <a:pt x="127" y="290"/>
                </a:lnTo>
                <a:lnTo>
                  <a:pt x="126" y="292"/>
                </a:lnTo>
                <a:lnTo>
                  <a:pt x="123" y="292"/>
                </a:lnTo>
                <a:lnTo>
                  <a:pt x="121" y="295"/>
                </a:lnTo>
                <a:lnTo>
                  <a:pt x="120" y="296"/>
                </a:lnTo>
                <a:lnTo>
                  <a:pt x="119" y="297"/>
                </a:lnTo>
                <a:lnTo>
                  <a:pt x="118" y="298"/>
                </a:lnTo>
                <a:lnTo>
                  <a:pt x="114" y="298"/>
                </a:lnTo>
                <a:lnTo>
                  <a:pt x="113" y="298"/>
                </a:lnTo>
                <a:lnTo>
                  <a:pt x="110" y="299"/>
                </a:lnTo>
                <a:lnTo>
                  <a:pt x="108" y="300"/>
                </a:lnTo>
                <a:lnTo>
                  <a:pt x="104" y="302"/>
                </a:lnTo>
                <a:lnTo>
                  <a:pt x="102" y="302"/>
                </a:lnTo>
                <a:lnTo>
                  <a:pt x="97" y="304"/>
                </a:lnTo>
                <a:lnTo>
                  <a:pt x="95" y="305"/>
                </a:lnTo>
                <a:lnTo>
                  <a:pt x="92" y="307"/>
                </a:lnTo>
                <a:lnTo>
                  <a:pt x="91" y="308"/>
                </a:lnTo>
                <a:lnTo>
                  <a:pt x="94" y="311"/>
                </a:lnTo>
                <a:lnTo>
                  <a:pt x="96" y="312"/>
                </a:lnTo>
                <a:lnTo>
                  <a:pt x="99" y="312"/>
                </a:lnTo>
                <a:lnTo>
                  <a:pt x="100" y="311"/>
                </a:lnTo>
                <a:lnTo>
                  <a:pt x="103" y="310"/>
                </a:lnTo>
                <a:lnTo>
                  <a:pt x="104" y="311"/>
                </a:lnTo>
                <a:lnTo>
                  <a:pt x="103" y="313"/>
                </a:lnTo>
                <a:lnTo>
                  <a:pt x="103" y="315"/>
                </a:lnTo>
                <a:lnTo>
                  <a:pt x="103" y="318"/>
                </a:lnTo>
                <a:lnTo>
                  <a:pt x="99" y="319"/>
                </a:lnTo>
                <a:lnTo>
                  <a:pt x="97" y="318"/>
                </a:lnTo>
                <a:lnTo>
                  <a:pt x="95" y="315"/>
                </a:lnTo>
                <a:lnTo>
                  <a:pt x="92" y="314"/>
                </a:lnTo>
                <a:lnTo>
                  <a:pt x="90" y="313"/>
                </a:lnTo>
                <a:lnTo>
                  <a:pt x="88" y="312"/>
                </a:lnTo>
                <a:lnTo>
                  <a:pt x="88" y="310"/>
                </a:lnTo>
                <a:lnTo>
                  <a:pt x="86" y="310"/>
                </a:lnTo>
                <a:lnTo>
                  <a:pt x="84" y="311"/>
                </a:lnTo>
                <a:lnTo>
                  <a:pt x="82" y="313"/>
                </a:lnTo>
                <a:lnTo>
                  <a:pt x="81" y="315"/>
                </a:lnTo>
                <a:lnTo>
                  <a:pt x="80" y="318"/>
                </a:lnTo>
                <a:lnTo>
                  <a:pt x="80" y="320"/>
                </a:lnTo>
                <a:lnTo>
                  <a:pt x="81" y="322"/>
                </a:lnTo>
                <a:lnTo>
                  <a:pt x="82" y="327"/>
                </a:lnTo>
                <a:lnTo>
                  <a:pt x="82" y="329"/>
                </a:lnTo>
                <a:lnTo>
                  <a:pt x="81" y="332"/>
                </a:lnTo>
                <a:lnTo>
                  <a:pt x="80" y="336"/>
                </a:lnTo>
                <a:lnTo>
                  <a:pt x="80" y="338"/>
                </a:lnTo>
                <a:lnTo>
                  <a:pt x="81" y="342"/>
                </a:lnTo>
                <a:lnTo>
                  <a:pt x="81" y="344"/>
                </a:lnTo>
                <a:lnTo>
                  <a:pt x="79" y="347"/>
                </a:lnTo>
                <a:lnTo>
                  <a:pt x="78" y="350"/>
                </a:lnTo>
                <a:lnTo>
                  <a:pt x="79" y="352"/>
                </a:lnTo>
                <a:lnTo>
                  <a:pt x="80" y="352"/>
                </a:lnTo>
                <a:lnTo>
                  <a:pt x="82" y="352"/>
                </a:lnTo>
                <a:lnTo>
                  <a:pt x="84" y="351"/>
                </a:lnTo>
                <a:lnTo>
                  <a:pt x="86" y="348"/>
                </a:lnTo>
                <a:lnTo>
                  <a:pt x="87" y="346"/>
                </a:lnTo>
                <a:lnTo>
                  <a:pt x="87" y="344"/>
                </a:lnTo>
                <a:lnTo>
                  <a:pt x="87" y="340"/>
                </a:lnTo>
                <a:lnTo>
                  <a:pt x="88" y="339"/>
                </a:lnTo>
                <a:lnTo>
                  <a:pt x="87" y="337"/>
                </a:lnTo>
                <a:lnTo>
                  <a:pt x="86" y="335"/>
                </a:lnTo>
                <a:lnTo>
                  <a:pt x="86" y="331"/>
                </a:lnTo>
                <a:lnTo>
                  <a:pt x="86" y="330"/>
                </a:lnTo>
                <a:lnTo>
                  <a:pt x="88" y="330"/>
                </a:lnTo>
                <a:lnTo>
                  <a:pt x="90" y="329"/>
                </a:lnTo>
                <a:lnTo>
                  <a:pt x="90" y="332"/>
                </a:lnTo>
                <a:lnTo>
                  <a:pt x="90" y="334"/>
                </a:lnTo>
                <a:lnTo>
                  <a:pt x="90" y="336"/>
                </a:lnTo>
                <a:lnTo>
                  <a:pt x="91" y="338"/>
                </a:lnTo>
                <a:lnTo>
                  <a:pt x="92" y="342"/>
                </a:lnTo>
                <a:lnTo>
                  <a:pt x="94" y="344"/>
                </a:lnTo>
                <a:lnTo>
                  <a:pt x="95" y="344"/>
                </a:lnTo>
                <a:lnTo>
                  <a:pt x="97" y="344"/>
                </a:lnTo>
                <a:lnTo>
                  <a:pt x="99" y="343"/>
                </a:lnTo>
                <a:lnTo>
                  <a:pt x="102" y="342"/>
                </a:lnTo>
                <a:lnTo>
                  <a:pt x="103" y="342"/>
                </a:lnTo>
                <a:lnTo>
                  <a:pt x="104" y="344"/>
                </a:lnTo>
                <a:lnTo>
                  <a:pt x="103" y="345"/>
                </a:lnTo>
                <a:lnTo>
                  <a:pt x="102" y="346"/>
                </a:lnTo>
                <a:lnTo>
                  <a:pt x="98" y="347"/>
                </a:lnTo>
                <a:lnTo>
                  <a:pt x="94" y="350"/>
                </a:lnTo>
                <a:lnTo>
                  <a:pt x="91" y="351"/>
                </a:lnTo>
                <a:lnTo>
                  <a:pt x="89" y="352"/>
                </a:lnTo>
                <a:lnTo>
                  <a:pt x="87" y="353"/>
                </a:lnTo>
                <a:lnTo>
                  <a:pt x="87" y="354"/>
                </a:lnTo>
                <a:lnTo>
                  <a:pt x="89" y="354"/>
                </a:lnTo>
                <a:lnTo>
                  <a:pt x="90" y="354"/>
                </a:lnTo>
                <a:lnTo>
                  <a:pt x="91" y="354"/>
                </a:lnTo>
                <a:lnTo>
                  <a:pt x="91" y="356"/>
                </a:lnTo>
                <a:lnTo>
                  <a:pt x="91" y="359"/>
                </a:lnTo>
                <a:lnTo>
                  <a:pt x="88" y="360"/>
                </a:lnTo>
                <a:lnTo>
                  <a:pt x="84" y="360"/>
                </a:lnTo>
                <a:lnTo>
                  <a:pt x="83" y="360"/>
                </a:lnTo>
                <a:lnTo>
                  <a:pt x="83" y="361"/>
                </a:lnTo>
                <a:lnTo>
                  <a:pt x="86" y="362"/>
                </a:lnTo>
                <a:lnTo>
                  <a:pt x="86" y="364"/>
                </a:lnTo>
                <a:lnTo>
                  <a:pt x="82" y="366"/>
                </a:lnTo>
                <a:lnTo>
                  <a:pt x="82" y="367"/>
                </a:lnTo>
                <a:lnTo>
                  <a:pt x="83" y="368"/>
                </a:lnTo>
                <a:lnTo>
                  <a:pt x="86" y="368"/>
                </a:lnTo>
                <a:lnTo>
                  <a:pt x="89" y="368"/>
                </a:lnTo>
                <a:lnTo>
                  <a:pt x="91" y="367"/>
                </a:lnTo>
                <a:lnTo>
                  <a:pt x="92" y="364"/>
                </a:lnTo>
                <a:lnTo>
                  <a:pt x="92" y="363"/>
                </a:lnTo>
                <a:lnTo>
                  <a:pt x="95" y="362"/>
                </a:lnTo>
                <a:lnTo>
                  <a:pt x="96" y="363"/>
                </a:lnTo>
                <a:lnTo>
                  <a:pt x="95" y="367"/>
                </a:lnTo>
                <a:lnTo>
                  <a:pt x="94" y="368"/>
                </a:lnTo>
                <a:lnTo>
                  <a:pt x="94" y="370"/>
                </a:lnTo>
                <a:lnTo>
                  <a:pt x="95" y="372"/>
                </a:lnTo>
                <a:lnTo>
                  <a:pt x="96" y="375"/>
                </a:lnTo>
                <a:lnTo>
                  <a:pt x="97" y="375"/>
                </a:lnTo>
                <a:lnTo>
                  <a:pt x="99" y="375"/>
                </a:lnTo>
                <a:lnTo>
                  <a:pt x="100" y="376"/>
                </a:lnTo>
                <a:lnTo>
                  <a:pt x="102" y="376"/>
                </a:lnTo>
                <a:lnTo>
                  <a:pt x="104" y="375"/>
                </a:lnTo>
                <a:lnTo>
                  <a:pt x="104" y="371"/>
                </a:lnTo>
                <a:lnTo>
                  <a:pt x="105" y="369"/>
                </a:lnTo>
                <a:lnTo>
                  <a:pt x="107" y="369"/>
                </a:lnTo>
                <a:lnTo>
                  <a:pt x="108" y="370"/>
                </a:lnTo>
                <a:lnTo>
                  <a:pt x="111" y="370"/>
                </a:lnTo>
                <a:lnTo>
                  <a:pt x="113" y="369"/>
                </a:lnTo>
                <a:lnTo>
                  <a:pt x="114" y="368"/>
                </a:lnTo>
                <a:lnTo>
                  <a:pt x="118" y="368"/>
                </a:lnTo>
                <a:lnTo>
                  <a:pt x="119" y="371"/>
                </a:lnTo>
                <a:lnTo>
                  <a:pt x="119" y="372"/>
                </a:lnTo>
                <a:lnTo>
                  <a:pt x="116" y="374"/>
                </a:lnTo>
                <a:lnTo>
                  <a:pt x="115" y="375"/>
                </a:lnTo>
                <a:lnTo>
                  <a:pt x="112" y="376"/>
                </a:lnTo>
                <a:lnTo>
                  <a:pt x="111" y="377"/>
                </a:lnTo>
                <a:lnTo>
                  <a:pt x="110" y="379"/>
                </a:lnTo>
                <a:lnTo>
                  <a:pt x="108" y="382"/>
                </a:lnTo>
                <a:lnTo>
                  <a:pt x="110" y="383"/>
                </a:lnTo>
                <a:lnTo>
                  <a:pt x="110" y="384"/>
                </a:lnTo>
                <a:lnTo>
                  <a:pt x="111" y="384"/>
                </a:lnTo>
                <a:lnTo>
                  <a:pt x="112" y="384"/>
                </a:lnTo>
                <a:lnTo>
                  <a:pt x="113" y="384"/>
                </a:lnTo>
                <a:lnTo>
                  <a:pt x="114" y="384"/>
                </a:lnTo>
                <a:lnTo>
                  <a:pt x="115" y="384"/>
                </a:lnTo>
                <a:lnTo>
                  <a:pt x="116" y="385"/>
                </a:lnTo>
                <a:lnTo>
                  <a:pt x="119" y="385"/>
                </a:lnTo>
                <a:lnTo>
                  <a:pt x="120" y="386"/>
                </a:lnTo>
                <a:lnTo>
                  <a:pt x="121" y="387"/>
                </a:lnTo>
                <a:lnTo>
                  <a:pt x="123" y="387"/>
                </a:lnTo>
                <a:lnTo>
                  <a:pt x="124" y="387"/>
                </a:lnTo>
                <a:lnTo>
                  <a:pt x="126" y="387"/>
                </a:lnTo>
                <a:lnTo>
                  <a:pt x="127" y="388"/>
                </a:lnTo>
                <a:lnTo>
                  <a:pt x="127" y="390"/>
                </a:lnTo>
                <a:lnTo>
                  <a:pt x="127" y="391"/>
                </a:lnTo>
                <a:lnTo>
                  <a:pt x="128" y="392"/>
                </a:lnTo>
                <a:lnTo>
                  <a:pt x="128" y="393"/>
                </a:lnTo>
                <a:lnTo>
                  <a:pt x="129" y="393"/>
                </a:lnTo>
                <a:lnTo>
                  <a:pt x="130" y="393"/>
                </a:lnTo>
                <a:lnTo>
                  <a:pt x="131" y="392"/>
                </a:lnTo>
                <a:lnTo>
                  <a:pt x="132" y="393"/>
                </a:lnTo>
                <a:lnTo>
                  <a:pt x="134" y="394"/>
                </a:lnTo>
                <a:lnTo>
                  <a:pt x="135" y="394"/>
                </a:lnTo>
                <a:lnTo>
                  <a:pt x="137" y="394"/>
                </a:lnTo>
                <a:lnTo>
                  <a:pt x="139" y="394"/>
                </a:lnTo>
                <a:lnTo>
                  <a:pt x="140" y="394"/>
                </a:lnTo>
                <a:lnTo>
                  <a:pt x="142" y="395"/>
                </a:lnTo>
                <a:lnTo>
                  <a:pt x="140" y="395"/>
                </a:lnTo>
                <a:lnTo>
                  <a:pt x="138" y="396"/>
                </a:lnTo>
                <a:lnTo>
                  <a:pt x="136" y="395"/>
                </a:lnTo>
                <a:lnTo>
                  <a:pt x="135" y="395"/>
                </a:lnTo>
                <a:lnTo>
                  <a:pt x="132" y="396"/>
                </a:lnTo>
                <a:lnTo>
                  <a:pt x="131" y="398"/>
                </a:lnTo>
                <a:lnTo>
                  <a:pt x="131" y="399"/>
                </a:lnTo>
                <a:lnTo>
                  <a:pt x="131" y="400"/>
                </a:lnTo>
                <a:lnTo>
                  <a:pt x="130" y="400"/>
                </a:lnTo>
                <a:lnTo>
                  <a:pt x="129" y="399"/>
                </a:lnTo>
                <a:lnTo>
                  <a:pt x="129" y="398"/>
                </a:lnTo>
                <a:lnTo>
                  <a:pt x="128" y="396"/>
                </a:lnTo>
                <a:lnTo>
                  <a:pt x="127" y="396"/>
                </a:lnTo>
                <a:lnTo>
                  <a:pt x="127" y="398"/>
                </a:lnTo>
                <a:lnTo>
                  <a:pt x="126" y="399"/>
                </a:lnTo>
                <a:lnTo>
                  <a:pt x="124" y="400"/>
                </a:lnTo>
                <a:lnTo>
                  <a:pt x="123" y="401"/>
                </a:lnTo>
                <a:lnTo>
                  <a:pt x="122" y="401"/>
                </a:lnTo>
                <a:lnTo>
                  <a:pt x="121" y="401"/>
                </a:lnTo>
                <a:lnTo>
                  <a:pt x="120" y="403"/>
                </a:lnTo>
                <a:lnTo>
                  <a:pt x="119" y="407"/>
                </a:lnTo>
                <a:lnTo>
                  <a:pt x="118" y="407"/>
                </a:lnTo>
                <a:lnTo>
                  <a:pt x="116" y="408"/>
                </a:lnTo>
                <a:lnTo>
                  <a:pt x="116" y="409"/>
                </a:lnTo>
                <a:lnTo>
                  <a:pt x="118" y="410"/>
                </a:lnTo>
                <a:lnTo>
                  <a:pt x="119" y="410"/>
                </a:lnTo>
                <a:lnTo>
                  <a:pt x="121" y="410"/>
                </a:lnTo>
                <a:lnTo>
                  <a:pt x="126" y="410"/>
                </a:lnTo>
                <a:lnTo>
                  <a:pt x="127" y="410"/>
                </a:lnTo>
                <a:lnTo>
                  <a:pt x="128" y="410"/>
                </a:lnTo>
                <a:lnTo>
                  <a:pt x="130" y="411"/>
                </a:lnTo>
                <a:lnTo>
                  <a:pt x="131" y="412"/>
                </a:lnTo>
                <a:lnTo>
                  <a:pt x="131" y="414"/>
                </a:lnTo>
                <a:lnTo>
                  <a:pt x="131" y="415"/>
                </a:lnTo>
                <a:lnTo>
                  <a:pt x="132" y="415"/>
                </a:lnTo>
                <a:lnTo>
                  <a:pt x="134" y="416"/>
                </a:lnTo>
                <a:lnTo>
                  <a:pt x="135" y="416"/>
                </a:lnTo>
                <a:lnTo>
                  <a:pt x="136" y="417"/>
                </a:lnTo>
                <a:lnTo>
                  <a:pt x="137" y="418"/>
                </a:lnTo>
                <a:lnTo>
                  <a:pt x="138" y="418"/>
                </a:lnTo>
                <a:lnTo>
                  <a:pt x="139" y="420"/>
                </a:lnTo>
                <a:lnTo>
                  <a:pt x="138" y="420"/>
                </a:lnTo>
                <a:lnTo>
                  <a:pt x="136" y="420"/>
                </a:lnTo>
                <a:lnTo>
                  <a:pt x="135" y="419"/>
                </a:lnTo>
                <a:lnTo>
                  <a:pt x="131" y="418"/>
                </a:lnTo>
                <a:lnTo>
                  <a:pt x="128" y="416"/>
                </a:lnTo>
                <a:lnTo>
                  <a:pt x="127" y="415"/>
                </a:lnTo>
                <a:lnTo>
                  <a:pt x="126" y="414"/>
                </a:lnTo>
                <a:lnTo>
                  <a:pt x="124" y="414"/>
                </a:lnTo>
                <a:lnTo>
                  <a:pt x="123" y="414"/>
                </a:lnTo>
                <a:lnTo>
                  <a:pt x="122" y="414"/>
                </a:lnTo>
                <a:lnTo>
                  <a:pt x="121" y="414"/>
                </a:lnTo>
                <a:lnTo>
                  <a:pt x="120" y="415"/>
                </a:lnTo>
                <a:lnTo>
                  <a:pt x="121" y="417"/>
                </a:lnTo>
                <a:lnTo>
                  <a:pt x="121" y="418"/>
                </a:lnTo>
                <a:lnTo>
                  <a:pt x="122" y="419"/>
                </a:lnTo>
                <a:lnTo>
                  <a:pt x="123" y="422"/>
                </a:lnTo>
                <a:lnTo>
                  <a:pt x="124" y="422"/>
                </a:lnTo>
                <a:lnTo>
                  <a:pt x="127" y="422"/>
                </a:lnTo>
                <a:lnTo>
                  <a:pt x="129" y="422"/>
                </a:lnTo>
                <a:lnTo>
                  <a:pt x="130" y="424"/>
                </a:lnTo>
                <a:lnTo>
                  <a:pt x="130" y="425"/>
                </a:lnTo>
                <a:lnTo>
                  <a:pt x="131" y="426"/>
                </a:lnTo>
                <a:lnTo>
                  <a:pt x="134" y="426"/>
                </a:lnTo>
                <a:lnTo>
                  <a:pt x="136" y="427"/>
                </a:lnTo>
                <a:lnTo>
                  <a:pt x="138" y="427"/>
                </a:lnTo>
                <a:lnTo>
                  <a:pt x="140" y="427"/>
                </a:lnTo>
                <a:lnTo>
                  <a:pt x="142" y="427"/>
                </a:lnTo>
                <a:lnTo>
                  <a:pt x="142" y="430"/>
                </a:lnTo>
                <a:lnTo>
                  <a:pt x="140" y="431"/>
                </a:lnTo>
                <a:lnTo>
                  <a:pt x="137" y="431"/>
                </a:lnTo>
                <a:lnTo>
                  <a:pt x="135" y="432"/>
                </a:lnTo>
                <a:lnTo>
                  <a:pt x="136" y="433"/>
                </a:lnTo>
                <a:lnTo>
                  <a:pt x="137" y="433"/>
                </a:lnTo>
                <a:lnTo>
                  <a:pt x="138" y="433"/>
                </a:lnTo>
                <a:lnTo>
                  <a:pt x="138" y="434"/>
                </a:lnTo>
                <a:lnTo>
                  <a:pt x="139" y="436"/>
                </a:lnTo>
                <a:lnTo>
                  <a:pt x="140" y="436"/>
                </a:lnTo>
                <a:lnTo>
                  <a:pt x="142" y="438"/>
                </a:lnTo>
                <a:lnTo>
                  <a:pt x="144" y="439"/>
                </a:lnTo>
                <a:lnTo>
                  <a:pt x="147" y="440"/>
                </a:lnTo>
                <a:lnTo>
                  <a:pt x="147" y="442"/>
                </a:lnTo>
                <a:lnTo>
                  <a:pt x="147" y="443"/>
                </a:lnTo>
                <a:lnTo>
                  <a:pt x="147" y="444"/>
                </a:lnTo>
                <a:lnTo>
                  <a:pt x="148" y="446"/>
                </a:lnTo>
                <a:lnTo>
                  <a:pt x="151" y="447"/>
                </a:lnTo>
                <a:lnTo>
                  <a:pt x="152" y="447"/>
                </a:lnTo>
                <a:lnTo>
                  <a:pt x="153" y="448"/>
                </a:lnTo>
                <a:lnTo>
                  <a:pt x="154" y="451"/>
                </a:lnTo>
                <a:lnTo>
                  <a:pt x="154" y="452"/>
                </a:lnTo>
                <a:lnTo>
                  <a:pt x="155" y="455"/>
                </a:lnTo>
                <a:lnTo>
                  <a:pt x="158" y="457"/>
                </a:lnTo>
                <a:lnTo>
                  <a:pt x="160" y="458"/>
                </a:lnTo>
                <a:lnTo>
                  <a:pt x="162" y="459"/>
                </a:lnTo>
                <a:lnTo>
                  <a:pt x="166" y="458"/>
                </a:lnTo>
                <a:lnTo>
                  <a:pt x="168" y="458"/>
                </a:lnTo>
                <a:lnTo>
                  <a:pt x="170" y="458"/>
                </a:lnTo>
                <a:lnTo>
                  <a:pt x="172" y="458"/>
                </a:lnTo>
                <a:lnTo>
                  <a:pt x="176" y="459"/>
                </a:lnTo>
                <a:lnTo>
                  <a:pt x="178" y="459"/>
                </a:lnTo>
                <a:lnTo>
                  <a:pt x="182" y="462"/>
                </a:lnTo>
                <a:lnTo>
                  <a:pt x="184" y="463"/>
                </a:lnTo>
                <a:lnTo>
                  <a:pt x="185" y="463"/>
                </a:lnTo>
                <a:lnTo>
                  <a:pt x="187" y="464"/>
                </a:lnTo>
                <a:lnTo>
                  <a:pt x="192" y="467"/>
                </a:lnTo>
                <a:lnTo>
                  <a:pt x="194" y="468"/>
                </a:lnTo>
                <a:lnTo>
                  <a:pt x="198" y="471"/>
                </a:lnTo>
                <a:lnTo>
                  <a:pt x="201" y="472"/>
                </a:lnTo>
                <a:lnTo>
                  <a:pt x="204" y="474"/>
                </a:lnTo>
                <a:lnTo>
                  <a:pt x="208" y="476"/>
                </a:lnTo>
                <a:lnTo>
                  <a:pt x="214" y="479"/>
                </a:lnTo>
                <a:lnTo>
                  <a:pt x="216" y="480"/>
                </a:lnTo>
                <a:lnTo>
                  <a:pt x="220" y="482"/>
                </a:lnTo>
                <a:lnTo>
                  <a:pt x="223" y="484"/>
                </a:lnTo>
                <a:lnTo>
                  <a:pt x="226" y="487"/>
                </a:lnTo>
                <a:lnTo>
                  <a:pt x="230" y="488"/>
                </a:lnTo>
                <a:lnTo>
                  <a:pt x="232" y="489"/>
                </a:lnTo>
                <a:lnTo>
                  <a:pt x="235" y="490"/>
                </a:lnTo>
                <a:lnTo>
                  <a:pt x="238" y="491"/>
                </a:lnTo>
                <a:lnTo>
                  <a:pt x="239" y="491"/>
                </a:lnTo>
                <a:lnTo>
                  <a:pt x="243" y="492"/>
                </a:lnTo>
                <a:lnTo>
                  <a:pt x="244" y="494"/>
                </a:lnTo>
                <a:lnTo>
                  <a:pt x="247" y="495"/>
                </a:lnTo>
                <a:lnTo>
                  <a:pt x="248" y="496"/>
                </a:lnTo>
                <a:lnTo>
                  <a:pt x="250" y="497"/>
                </a:lnTo>
                <a:lnTo>
                  <a:pt x="251" y="498"/>
                </a:lnTo>
                <a:lnTo>
                  <a:pt x="252" y="499"/>
                </a:lnTo>
                <a:lnTo>
                  <a:pt x="255" y="499"/>
                </a:lnTo>
                <a:lnTo>
                  <a:pt x="256" y="500"/>
                </a:lnTo>
                <a:lnTo>
                  <a:pt x="257" y="500"/>
                </a:lnTo>
                <a:lnTo>
                  <a:pt x="258" y="500"/>
                </a:lnTo>
                <a:lnTo>
                  <a:pt x="258" y="502"/>
                </a:lnTo>
                <a:lnTo>
                  <a:pt x="259" y="500"/>
                </a:lnTo>
                <a:lnTo>
                  <a:pt x="260" y="500"/>
                </a:lnTo>
                <a:lnTo>
                  <a:pt x="262" y="502"/>
                </a:lnTo>
                <a:lnTo>
                  <a:pt x="262" y="503"/>
                </a:lnTo>
                <a:lnTo>
                  <a:pt x="263" y="503"/>
                </a:lnTo>
                <a:lnTo>
                  <a:pt x="264" y="504"/>
                </a:lnTo>
                <a:lnTo>
                  <a:pt x="265" y="505"/>
                </a:lnTo>
                <a:lnTo>
                  <a:pt x="266" y="506"/>
                </a:lnTo>
                <a:lnTo>
                  <a:pt x="267" y="507"/>
                </a:lnTo>
                <a:lnTo>
                  <a:pt x="270" y="507"/>
                </a:lnTo>
                <a:lnTo>
                  <a:pt x="270" y="508"/>
                </a:lnTo>
                <a:lnTo>
                  <a:pt x="271" y="508"/>
                </a:lnTo>
                <a:lnTo>
                  <a:pt x="272" y="507"/>
                </a:lnTo>
                <a:lnTo>
                  <a:pt x="274" y="508"/>
                </a:lnTo>
                <a:lnTo>
                  <a:pt x="274" y="510"/>
                </a:lnTo>
                <a:lnTo>
                  <a:pt x="275" y="511"/>
                </a:lnTo>
                <a:lnTo>
                  <a:pt x="276" y="512"/>
                </a:lnTo>
                <a:lnTo>
                  <a:pt x="278" y="513"/>
                </a:lnTo>
                <a:lnTo>
                  <a:pt x="279" y="515"/>
                </a:lnTo>
                <a:lnTo>
                  <a:pt x="280" y="515"/>
                </a:lnTo>
                <a:lnTo>
                  <a:pt x="281" y="516"/>
                </a:lnTo>
                <a:lnTo>
                  <a:pt x="282" y="516"/>
                </a:lnTo>
                <a:lnTo>
                  <a:pt x="284" y="518"/>
                </a:lnTo>
                <a:lnTo>
                  <a:pt x="286" y="518"/>
                </a:lnTo>
                <a:lnTo>
                  <a:pt x="287" y="519"/>
                </a:lnTo>
                <a:lnTo>
                  <a:pt x="289" y="519"/>
                </a:lnTo>
                <a:lnTo>
                  <a:pt x="290" y="519"/>
                </a:lnTo>
                <a:lnTo>
                  <a:pt x="292" y="520"/>
                </a:lnTo>
                <a:lnTo>
                  <a:pt x="294" y="521"/>
                </a:lnTo>
                <a:lnTo>
                  <a:pt x="294" y="522"/>
                </a:lnTo>
                <a:lnTo>
                  <a:pt x="295" y="523"/>
                </a:lnTo>
                <a:lnTo>
                  <a:pt x="297" y="524"/>
                </a:lnTo>
                <a:lnTo>
                  <a:pt x="299" y="524"/>
                </a:lnTo>
                <a:lnTo>
                  <a:pt x="302" y="524"/>
                </a:lnTo>
                <a:lnTo>
                  <a:pt x="303" y="524"/>
                </a:lnTo>
                <a:lnTo>
                  <a:pt x="305" y="523"/>
                </a:lnTo>
                <a:lnTo>
                  <a:pt x="306" y="523"/>
                </a:lnTo>
                <a:lnTo>
                  <a:pt x="307" y="522"/>
                </a:lnTo>
                <a:lnTo>
                  <a:pt x="307" y="524"/>
                </a:lnTo>
                <a:lnTo>
                  <a:pt x="308" y="526"/>
                </a:lnTo>
                <a:lnTo>
                  <a:pt x="310" y="526"/>
                </a:lnTo>
                <a:lnTo>
                  <a:pt x="313" y="527"/>
                </a:lnTo>
                <a:lnTo>
                  <a:pt x="315" y="527"/>
                </a:lnTo>
                <a:lnTo>
                  <a:pt x="318" y="527"/>
                </a:lnTo>
                <a:lnTo>
                  <a:pt x="320" y="527"/>
                </a:lnTo>
                <a:lnTo>
                  <a:pt x="323" y="526"/>
                </a:lnTo>
                <a:lnTo>
                  <a:pt x="327" y="524"/>
                </a:lnTo>
                <a:lnTo>
                  <a:pt x="329" y="524"/>
                </a:lnTo>
                <a:lnTo>
                  <a:pt x="331" y="524"/>
                </a:lnTo>
                <a:lnTo>
                  <a:pt x="335" y="526"/>
                </a:lnTo>
                <a:lnTo>
                  <a:pt x="337" y="526"/>
                </a:lnTo>
                <a:lnTo>
                  <a:pt x="338" y="526"/>
                </a:lnTo>
                <a:lnTo>
                  <a:pt x="340" y="527"/>
                </a:lnTo>
                <a:lnTo>
                  <a:pt x="342" y="529"/>
                </a:lnTo>
                <a:lnTo>
                  <a:pt x="343" y="530"/>
                </a:lnTo>
                <a:lnTo>
                  <a:pt x="345" y="530"/>
                </a:lnTo>
                <a:lnTo>
                  <a:pt x="347" y="531"/>
                </a:lnTo>
                <a:lnTo>
                  <a:pt x="348" y="530"/>
                </a:lnTo>
                <a:lnTo>
                  <a:pt x="350" y="530"/>
                </a:lnTo>
                <a:lnTo>
                  <a:pt x="353" y="530"/>
                </a:lnTo>
                <a:lnTo>
                  <a:pt x="354" y="532"/>
                </a:lnTo>
                <a:lnTo>
                  <a:pt x="356" y="534"/>
                </a:lnTo>
                <a:lnTo>
                  <a:pt x="359" y="535"/>
                </a:lnTo>
                <a:lnTo>
                  <a:pt x="361" y="537"/>
                </a:lnTo>
                <a:lnTo>
                  <a:pt x="364" y="538"/>
                </a:lnTo>
                <a:lnTo>
                  <a:pt x="366" y="538"/>
                </a:lnTo>
                <a:lnTo>
                  <a:pt x="367" y="539"/>
                </a:lnTo>
                <a:lnTo>
                  <a:pt x="368" y="540"/>
                </a:lnTo>
                <a:lnTo>
                  <a:pt x="370" y="542"/>
                </a:lnTo>
                <a:lnTo>
                  <a:pt x="371" y="540"/>
                </a:lnTo>
                <a:lnTo>
                  <a:pt x="372" y="540"/>
                </a:lnTo>
                <a:lnTo>
                  <a:pt x="375" y="540"/>
                </a:lnTo>
                <a:lnTo>
                  <a:pt x="376" y="539"/>
                </a:lnTo>
                <a:lnTo>
                  <a:pt x="376" y="538"/>
                </a:lnTo>
                <a:lnTo>
                  <a:pt x="375" y="537"/>
                </a:lnTo>
                <a:lnTo>
                  <a:pt x="371" y="536"/>
                </a:lnTo>
                <a:lnTo>
                  <a:pt x="368" y="534"/>
                </a:lnTo>
                <a:lnTo>
                  <a:pt x="367" y="532"/>
                </a:lnTo>
                <a:lnTo>
                  <a:pt x="368" y="531"/>
                </a:lnTo>
                <a:lnTo>
                  <a:pt x="369" y="531"/>
                </a:lnTo>
                <a:lnTo>
                  <a:pt x="372" y="532"/>
                </a:lnTo>
                <a:lnTo>
                  <a:pt x="374" y="534"/>
                </a:lnTo>
                <a:lnTo>
                  <a:pt x="375" y="534"/>
                </a:lnTo>
                <a:lnTo>
                  <a:pt x="378" y="532"/>
                </a:lnTo>
                <a:lnTo>
                  <a:pt x="379" y="532"/>
                </a:lnTo>
                <a:lnTo>
                  <a:pt x="380" y="531"/>
                </a:lnTo>
                <a:lnTo>
                  <a:pt x="382" y="531"/>
                </a:lnTo>
                <a:lnTo>
                  <a:pt x="384" y="532"/>
                </a:lnTo>
                <a:lnTo>
                  <a:pt x="386" y="532"/>
                </a:lnTo>
                <a:lnTo>
                  <a:pt x="390" y="532"/>
                </a:lnTo>
                <a:lnTo>
                  <a:pt x="392" y="532"/>
                </a:lnTo>
                <a:lnTo>
                  <a:pt x="393" y="531"/>
                </a:lnTo>
                <a:lnTo>
                  <a:pt x="396" y="530"/>
                </a:lnTo>
                <a:lnTo>
                  <a:pt x="399" y="530"/>
                </a:lnTo>
                <a:lnTo>
                  <a:pt x="401" y="530"/>
                </a:lnTo>
                <a:lnTo>
                  <a:pt x="403" y="529"/>
                </a:lnTo>
                <a:lnTo>
                  <a:pt x="406" y="531"/>
                </a:lnTo>
                <a:lnTo>
                  <a:pt x="407" y="532"/>
                </a:lnTo>
                <a:lnTo>
                  <a:pt x="407" y="534"/>
                </a:lnTo>
                <a:lnTo>
                  <a:pt x="407" y="536"/>
                </a:lnTo>
                <a:lnTo>
                  <a:pt x="408" y="537"/>
                </a:lnTo>
                <a:lnTo>
                  <a:pt x="410" y="538"/>
                </a:lnTo>
                <a:lnTo>
                  <a:pt x="411" y="538"/>
                </a:lnTo>
                <a:lnTo>
                  <a:pt x="415" y="538"/>
                </a:lnTo>
                <a:lnTo>
                  <a:pt x="417" y="537"/>
                </a:lnTo>
                <a:lnTo>
                  <a:pt x="418" y="536"/>
                </a:lnTo>
                <a:lnTo>
                  <a:pt x="416" y="535"/>
                </a:lnTo>
                <a:lnTo>
                  <a:pt x="415" y="534"/>
                </a:lnTo>
                <a:lnTo>
                  <a:pt x="412" y="531"/>
                </a:lnTo>
                <a:lnTo>
                  <a:pt x="414" y="530"/>
                </a:lnTo>
                <a:lnTo>
                  <a:pt x="415" y="530"/>
                </a:lnTo>
                <a:lnTo>
                  <a:pt x="417" y="531"/>
                </a:lnTo>
                <a:lnTo>
                  <a:pt x="419" y="532"/>
                </a:lnTo>
                <a:lnTo>
                  <a:pt x="420" y="535"/>
                </a:lnTo>
                <a:lnTo>
                  <a:pt x="423" y="536"/>
                </a:lnTo>
                <a:lnTo>
                  <a:pt x="426" y="535"/>
                </a:lnTo>
                <a:lnTo>
                  <a:pt x="427" y="535"/>
                </a:lnTo>
                <a:lnTo>
                  <a:pt x="431" y="536"/>
                </a:lnTo>
                <a:lnTo>
                  <a:pt x="432" y="537"/>
                </a:lnTo>
                <a:lnTo>
                  <a:pt x="434" y="538"/>
                </a:lnTo>
                <a:lnTo>
                  <a:pt x="436" y="539"/>
                </a:lnTo>
                <a:lnTo>
                  <a:pt x="439" y="538"/>
                </a:lnTo>
                <a:lnTo>
                  <a:pt x="442" y="535"/>
                </a:lnTo>
                <a:lnTo>
                  <a:pt x="443" y="534"/>
                </a:lnTo>
                <a:lnTo>
                  <a:pt x="446" y="532"/>
                </a:lnTo>
                <a:lnTo>
                  <a:pt x="448" y="530"/>
                </a:lnTo>
                <a:lnTo>
                  <a:pt x="450" y="529"/>
                </a:lnTo>
                <a:lnTo>
                  <a:pt x="452" y="528"/>
                </a:lnTo>
                <a:lnTo>
                  <a:pt x="455" y="527"/>
                </a:lnTo>
                <a:lnTo>
                  <a:pt x="457" y="526"/>
                </a:lnTo>
                <a:lnTo>
                  <a:pt x="458" y="524"/>
                </a:lnTo>
                <a:lnTo>
                  <a:pt x="459" y="523"/>
                </a:lnTo>
                <a:lnTo>
                  <a:pt x="462" y="522"/>
                </a:lnTo>
                <a:lnTo>
                  <a:pt x="463" y="521"/>
                </a:lnTo>
                <a:lnTo>
                  <a:pt x="465" y="520"/>
                </a:lnTo>
                <a:lnTo>
                  <a:pt x="467" y="519"/>
                </a:lnTo>
                <a:lnTo>
                  <a:pt x="473" y="518"/>
                </a:lnTo>
                <a:lnTo>
                  <a:pt x="474" y="516"/>
                </a:lnTo>
                <a:lnTo>
                  <a:pt x="478" y="514"/>
                </a:lnTo>
                <a:lnTo>
                  <a:pt x="479" y="514"/>
                </a:lnTo>
                <a:lnTo>
                  <a:pt x="482" y="513"/>
                </a:lnTo>
                <a:lnTo>
                  <a:pt x="487" y="513"/>
                </a:lnTo>
                <a:lnTo>
                  <a:pt x="489" y="512"/>
                </a:lnTo>
                <a:lnTo>
                  <a:pt x="491" y="512"/>
                </a:lnTo>
                <a:lnTo>
                  <a:pt x="494" y="512"/>
                </a:lnTo>
                <a:lnTo>
                  <a:pt x="497" y="510"/>
                </a:lnTo>
                <a:lnTo>
                  <a:pt x="499" y="508"/>
                </a:lnTo>
                <a:lnTo>
                  <a:pt x="502" y="507"/>
                </a:lnTo>
                <a:lnTo>
                  <a:pt x="504" y="507"/>
                </a:lnTo>
                <a:lnTo>
                  <a:pt x="507" y="506"/>
                </a:lnTo>
                <a:lnTo>
                  <a:pt x="512" y="505"/>
                </a:lnTo>
                <a:lnTo>
                  <a:pt x="515" y="505"/>
                </a:lnTo>
                <a:lnTo>
                  <a:pt x="521" y="505"/>
                </a:lnTo>
                <a:lnTo>
                  <a:pt x="524" y="504"/>
                </a:lnTo>
                <a:lnTo>
                  <a:pt x="529" y="503"/>
                </a:lnTo>
                <a:lnTo>
                  <a:pt x="530" y="502"/>
                </a:lnTo>
                <a:lnTo>
                  <a:pt x="536" y="500"/>
                </a:lnTo>
                <a:lnTo>
                  <a:pt x="537" y="500"/>
                </a:lnTo>
                <a:lnTo>
                  <a:pt x="540" y="500"/>
                </a:lnTo>
                <a:lnTo>
                  <a:pt x="543" y="499"/>
                </a:lnTo>
                <a:lnTo>
                  <a:pt x="544" y="499"/>
                </a:lnTo>
                <a:lnTo>
                  <a:pt x="546" y="499"/>
                </a:lnTo>
                <a:lnTo>
                  <a:pt x="548" y="500"/>
                </a:lnTo>
                <a:lnTo>
                  <a:pt x="550" y="499"/>
                </a:lnTo>
                <a:lnTo>
                  <a:pt x="553" y="497"/>
                </a:lnTo>
                <a:lnTo>
                  <a:pt x="554" y="496"/>
                </a:lnTo>
                <a:lnTo>
                  <a:pt x="550" y="495"/>
                </a:lnTo>
                <a:lnTo>
                  <a:pt x="548" y="496"/>
                </a:lnTo>
                <a:lnTo>
                  <a:pt x="547" y="495"/>
                </a:lnTo>
                <a:lnTo>
                  <a:pt x="546" y="492"/>
                </a:lnTo>
                <a:lnTo>
                  <a:pt x="544" y="492"/>
                </a:lnTo>
                <a:lnTo>
                  <a:pt x="542" y="492"/>
                </a:lnTo>
                <a:lnTo>
                  <a:pt x="540" y="494"/>
                </a:lnTo>
                <a:lnTo>
                  <a:pt x="539" y="492"/>
                </a:lnTo>
                <a:lnTo>
                  <a:pt x="538" y="490"/>
                </a:lnTo>
                <a:lnTo>
                  <a:pt x="539" y="489"/>
                </a:lnTo>
                <a:lnTo>
                  <a:pt x="540" y="489"/>
                </a:lnTo>
                <a:lnTo>
                  <a:pt x="543" y="488"/>
                </a:lnTo>
                <a:lnTo>
                  <a:pt x="544" y="488"/>
                </a:lnTo>
                <a:lnTo>
                  <a:pt x="546" y="488"/>
                </a:lnTo>
                <a:lnTo>
                  <a:pt x="547" y="488"/>
                </a:lnTo>
                <a:lnTo>
                  <a:pt x="548" y="487"/>
                </a:lnTo>
                <a:lnTo>
                  <a:pt x="550" y="486"/>
                </a:lnTo>
                <a:lnTo>
                  <a:pt x="552" y="484"/>
                </a:lnTo>
                <a:lnTo>
                  <a:pt x="553" y="483"/>
                </a:lnTo>
                <a:lnTo>
                  <a:pt x="554" y="481"/>
                </a:lnTo>
                <a:lnTo>
                  <a:pt x="555" y="479"/>
                </a:lnTo>
                <a:lnTo>
                  <a:pt x="558" y="478"/>
                </a:lnTo>
                <a:lnTo>
                  <a:pt x="556" y="475"/>
                </a:lnTo>
                <a:lnTo>
                  <a:pt x="558" y="474"/>
                </a:lnTo>
                <a:lnTo>
                  <a:pt x="558" y="473"/>
                </a:lnTo>
                <a:lnTo>
                  <a:pt x="559" y="472"/>
                </a:lnTo>
                <a:lnTo>
                  <a:pt x="559" y="470"/>
                </a:lnTo>
                <a:lnTo>
                  <a:pt x="561" y="468"/>
                </a:lnTo>
                <a:lnTo>
                  <a:pt x="562" y="470"/>
                </a:lnTo>
                <a:lnTo>
                  <a:pt x="564" y="471"/>
                </a:lnTo>
                <a:lnTo>
                  <a:pt x="564" y="472"/>
                </a:lnTo>
                <a:lnTo>
                  <a:pt x="564" y="473"/>
                </a:lnTo>
                <a:lnTo>
                  <a:pt x="563" y="474"/>
                </a:lnTo>
                <a:lnTo>
                  <a:pt x="563" y="476"/>
                </a:lnTo>
                <a:lnTo>
                  <a:pt x="563" y="478"/>
                </a:lnTo>
                <a:lnTo>
                  <a:pt x="561" y="478"/>
                </a:lnTo>
                <a:lnTo>
                  <a:pt x="559" y="479"/>
                </a:lnTo>
                <a:lnTo>
                  <a:pt x="558" y="480"/>
                </a:lnTo>
                <a:lnTo>
                  <a:pt x="559" y="482"/>
                </a:lnTo>
                <a:lnTo>
                  <a:pt x="561" y="483"/>
                </a:lnTo>
                <a:lnTo>
                  <a:pt x="560" y="484"/>
                </a:lnTo>
                <a:lnTo>
                  <a:pt x="559" y="486"/>
                </a:lnTo>
                <a:lnTo>
                  <a:pt x="558" y="488"/>
                </a:lnTo>
                <a:lnTo>
                  <a:pt x="559" y="489"/>
                </a:lnTo>
                <a:lnTo>
                  <a:pt x="560" y="489"/>
                </a:lnTo>
                <a:lnTo>
                  <a:pt x="561" y="489"/>
                </a:lnTo>
                <a:lnTo>
                  <a:pt x="562" y="489"/>
                </a:lnTo>
                <a:lnTo>
                  <a:pt x="563" y="491"/>
                </a:lnTo>
                <a:lnTo>
                  <a:pt x="564" y="491"/>
                </a:lnTo>
                <a:lnTo>
                  <a:pt x="568" y="490"/>
                </a:lnTo>
                <a:lnTo>
                  <a:pt x="568" y="489"/>
                </a:lnTo>
                <a:lnTo>
                  <a:pt x="569" y="488"/>
                </a:lnTo>
                <a:lnTo>
                  <a:pt x="570" y="488"/>
                </a:lnTo>
                <a:lnTo>
                  <a:pt x="571" y="488"/>
                </a:lnTo>
                <a:lnTo>
                  <a:pt x="572" y="489"/>
                </a:lnTo>
                <a:lnTo>
                  <a:pt x="574" y="489"/>
                </a:lnTo>
                <a:lnTo>
                  <a:pt x="575" y="489"/>
                </a:lnTo>
                <a:lnTo>
                  <a:pt x="576" y="489"/>
                </a:lnTo>
                <a:lnTo>
                  <a:pt x="577" y="489"/>
                </a:lnTo>
                <a:lnTo>
                  <a:pt x="579" y="489"/>
                </a:lnTo>
                <a:lnTo>
                  <a:pt x="579" y="487"/>
                </a:lnTo>
                <a:lnTo>
                  <a:pt x="579" y="484"/>
                </a:lnTo>
                <a:lnTo>
                  <a:pt x="578" y="483"/>
                </a:lnTo>
                <a:lnTo>
                  <a:pt x="579" y="481"/>
                </a:lnTo>
                <a:lnTo>
                  <a:pt x="578" y="480"/>
                </a:lnTo>
                <a:lnTo>
                  <a:pt x="575" y="480"/>
                </a:lnTo>
                <a:lnTo>
                  <a:pt x="572" y="480"/>
                </a:lnTo>
                <a:lnTo>
                  <a:pt x="571" y="479"/>
                </a:lnTo>
                <a:lnTo>
                  <a:pt x="572" y="476"/>
                </a:lnTo>
                <a:lnTo>
                  <a:pt x="574" y="475"/>
                </a:lnTo>
                <a:lnTo>
                  <a:pt x="576" y="474"/>
                </a:lnTo>
                <a:lnTo>
                  <a:pt x="579" y="475"/>
                </a:lnTo>
                <a:lnTo>
                  <a:pt x="580" y="478"/>
                </a:lnTo>
                <a:lnTo>
                  <a:pt x="583" y="478"/>
                </a:lnTo>
                <a:lnTo>
                  <a:pt x="585" y="478"/>
                </a:lnTo>
                <a:lnTo>
                  <a:pt x="585" y="479"/>
                </a:lnTo>
                <a:lnTo>
                  <a:pt x="587" y="480"/>
                </a:lnTo>
                <a:lnTo>
                  <a:pt x="592" y="480"/>
                </a:lnTo>
                <a:lnTo>
                  <a:pt x="592" y="479"/>
                </a:lnTo>
                <a:lnTo>
                  <a:pt x="590" y="478"/>
                </a:lnTo>
                <a:lnTo>
                  <a:pt x="588" y="478"/>
                </a:lnTo>
                <a:lnTo>
                  <a:pt x="586" y="476"/>
                </a:lnTo>
                <a:lnTo>
                  <a:pt x="584" y="473"/>
                </a:lnTo>
                <a:lnTo>
                  <a:pt x="584" y="472"/>
                </a:lnTo>
                <a:lnTo>
                  <a:pt x="582" y="470"/>
                </a:lnTo>
                <a:lnTo>
                  <a:pt x="582" y="468"/>
                </a:lnTo>
                <a:lnTo>
                  <a:pt x="584" y="466"/>
                </a:lnTo>
                <a:lnTo>
                  <a:pt x="584" y="463"/>
                </a:lnTo>
                <a:lnTo>
                  <a:pt x="580" y="459"/>
                </a:lnTo>
                <a:lnTo>
                  <a:pt x="580" y="458"/>
                </a:lnTo>
                <a:lnTo>
                  <a:pt x="582" y="455"/>
                </a:lnTo>
                <a:lnTo>
                  <a:pt x="579" y="454"/>
                </a:lnTo>
                <a:lnTo>
                  <a:pt x="576" y="455"/>
                </a:lnTo>
                <a:lnTo>
                  <a:pt x="572" y="456"/>
                </a:lnTo>
                <a:lnTo>
                  <a:pt x="570" y="458"/>
                </a:lnTo>
                <a:lnTo>
                  <a:pt x="568" y="463"/>
                </a:lnTo>
                <a:lnTo>
                  <a:pt x="566" y="464"/>
                </a:lnTo>
                <a:lnTo>
                  <a:pt x="566" y="462"/>
                </a:lnTo>
                <a:lnTo>
                  <a:pt x="567" y="459"/>
                </a:lnTo>
                <a:lnTo>
                  <a:pt x="568" y="458"/>
                </a:lnTo>
                <a:lnTo>
                  <a:pt x="570" y="455"/>
                </a:lnTo>
                <a:lnTo>
                  <a:pt x="570" y="454"/>
                </a:lnTo>
                <a:lnTo>
                  <a:pt x="575" y="451"/>
                </a:lnTo>
                <a:lnTo>
                  <a:pt x="576" y="449"/>
                </a:lnTo>
                <a:lnTo>
                  <a:pt x="577" y="447"/>
                </a:lnTo>
                <a:lnTo>
                  <a:pt x="579" y="444"/>
                </a:lnTo>
                <a:lnTo>
                  <a:pt x="585" y="439"/>
                </a:lnTo>
                <a:lnTo>
                  <a:pt x="586" y="435"/>
                </a:lnTo>
                <a:lnTo>
                  <a:pt x="587" y="432"/>
                </a:lnTo>
                <a:lnTo>
                  <a:pt x="591" y="430"/>
                </a:lnTo>
                <a:lnTo>
                  <a:pt x="593" y="428"/>
                </a:lnTo>
                <a:lnTo>
                  <a:pt x="596" y="425"/>
                </a:lnTo>
                <a:lnTo>
                  <a:pt x="599" y="424"/>
                </a:lnTo>
                <a:lnTo>
                  <a:pt x="601" y="422"/>
                </a:lnTo>
                <a:lnTo>
                  <a:pt x="603" y="420"/>
                </a:lnTo>
                <a:lnTo>
                  <a:pt x="606" y="418"/>
                </a:lnTo>
                <a:lnTo>
                  <a:pt x="609" y="418"/>
                </a:lnTo>
                <a:lnTo>
                  <a:pt x="612" y="417"/>
                </a:lnTo>
                <a:lnTo>
                  <a:pt x="616" y="417"/>
                </a:lnTo>
                <a:lnTo>
                  <a:pt x="619" y="416"/>
                </a:lnTo>
                <a:lnTo>
                  <a:pt x="623" y="416"/>
                </a:lnTo>
                <a:lnTo>
                  <a:pt x="628" y="417"/>
                </a:lnTo>
                <a:lnTo>
                  <a:pt x="634" y="417"/>
                </a:lnTo>
                <a:lnTo>
                  <a:pt x="639" y="418"/>
                </a:lnTo>
                <a:lnTo>
                  <a:pt x="642" y="419"/>
                </a:lnTo>
                <a:lnTo>
                  <a:pt x="644" y="422"/>
                </a:lnTo>
                <a:lnTo>
                  <a:pt x="648" y="423"/>
                </a:lnTo>
                <a:lnTo>
                  <a:pt x="652" y="423"/>
                </a:lnTo>
                <a:lnTo>
                  <a:pt x="656" y="424"/>
                </a:lnTo>
                <a:lnTo>
                  <a:pt x="657" y="425"/>
                </a:lnTo>
                <a:lnTo>
                  <a:pt x="659" y="427"/>
                </a:lnTo>
                <a:lnTo>
                  <a:pt x="663" y="427"/>
                </a:lnTo>
                <a:lnTo>
                  <a:pt x="666" y="428"/>
                </a:lnTo>
                <a:lnTo>
                  <a:pt x="671" y="428"/>
                </a:lnTo>
                <a:lnTo>
                  <a:pt x="681" y="427"/>
                </a:lnTo>
                <a:lnTo>
                  <a:pt x="683" y="427"/>
                </a:lnTo>
                <a:lnTo>
                  <a:pt x="688" y="427"/>
                </a:lnTo>
                <a:lnTo>
                  <a:pt x="690" y="427"/>
                </a:lnTo>
                <a:lnTo>
                  <a:pt x="695" y="427"/>
                </a:lnTo>
                <a:lnTo>
                  <a:pt x="698" y="426"/>
                </a:lnTo>
                <a:lnTo>
                  <a:pt x="699" y="425"/>
                </a:lnTo>
                <a:lnTo>
                  <a:pt x="702" y="424"/>
                </a:lnTo>
                <a:lnTo>
                  <a:pt x="703" y="422"/>
                </a:lnTo>
                <a:lnTo>
                  <a:pt x="703" y="419"/>
                </a:lnTo>
                <a:lnTo>
                  <a:pt x="704" y="416"/>
                </a:lnTo>
                <a:lnTo>
                  <a:pt x="706" y="415"/>
                </a:lnTo>
                <a:lnTo>
                  <a:pt x="708" y="414"/>
                </a:lnTo>
                <a:lnTo>
                  <a:pt x="710" y="416"/>
                </a:lnTo>
                <a:lnTo>
                  <a:pt x="712" y="418"/>
                </a:lnTo>
                <a:lnTo>
                  <a:pt x="714" y="418"/>
                </a:lnTo>
                <a:lnTo>
                  <a:pt x="718" y="417"/>
                </a:lnTo>
                <a:lnTo>
                  <a:pt x="722" y="417"/>
                </a:lnTo>
                <a:lnTo>
                  <a:pt x="724" y="417"/>
                </a:lnTo>
                <a:lnTo>
                  <a:pt x="727" y="416"/>
                </a:lnTo>
                <a:lnTo>
                  <a:pt x="729" y="415"/>
                </a:lnTo>
                <a:lnTo>
                  <a:pt x="730" y="417"/>
                </a:lnTo>
                <a:lnTo>
                  <a:pt x="730" y="418"/>
                </a:lnTo>
                <a:lnTo>
                  <a:pt x="729" y="419"/>
                </a:lnTo>
                <a:lnTo>
                  <a:pt x="729" y="420"/>
                </a:lnTo>
                <a:lnTo>
                  <a:pt x="728" y="424"/>
                </a:lnTo>
                <a:lnTo>
                  <a:pt x="727" y="424"/>
                </a:lnTo>
                <a:lnTo>
                  <a:pt x="724" y="424"/>
                </a:lnTo>
                <a:lnTo>
                  <a:pt x="722" y="425"/>
                </a:lnTo>
                <a:lnTo>
                  <a:pt x="722" y="427"/>
                </a:lnTo>
                <a:lnTo>
                  <a:pt x="724" y="428"/>
                </a:lnTo>
                <a:lnTo>
                  <a:pt x="726" y="431"/>
                </a:lnTo>
                <a:lnTo>
                  <a:pt x="724" y="432"/>
                </a:lnTo>
                <a:lnTo>
                  <a:pt x="722" y="434"/>
                </a:lnTo>
                <a:lnTo>
                  <a:pt x="718" y="436"/>
                </a:lnTo>
                <a:lnTo>
                  <a:pt x="715" y="438"/>
                </a:lnTo>
                <a:lnTo>
                  <a:pt x="714" y="440"/>
                </a:lnTo>
                <a:lnTo>
                  <a:pt x="714" y="442"/>
                </a:lnTo>
                <a:lnTo>
                  <a:pt x="713" y="446"/>
                </a:lnTo>
                <a:lnTo>
                  <a:pt x="712" y="447"/>
                </a:lnTo>
                <a:lnTo>
                  <a:pt x="705" y="450"/>
                </a:lnTo>
                <a:lnTo>
                  <a:pt x="700" y="452"/>
                </a:lnTo>
                <a:lnTo>
                  <a:pt x="696" y="455"/>
                </a:lnTo>
                <a:lnTo>
                  <a:pt x="695" y="456"/>
                </a:lnTo>
                <a:lnTo>
                  <a:pt x="691" y="458"/>
                </a:lnTo>
                <a:lnTo>
                  <a:pt x="687" y="460"/>
                </a:lnTo>
                <a:lnTo>
                  <a:pt x="684" y="463"/>
                </a:lnTo>
                <a:lnTo>
                  <a:pt x="682" y="465"/>
                </a:lnTo>
                <a:lnTo>
                  <a:pt x="680" y="466"/>
                </a:lnTo>
                <a:lnTo>
                  <a:pt x="678" y="467"/>
                </a:lnTo>
                <a:lnTo>
                  <a:pt x="675" y="470"/>
                </a:lnTo>
                <a:lnTo>
                  <a:pt x="674" y="479"/>
                </a:lnTo>
                <a:lnTo>
                  <a:pt x="674" y="480"/>
                </a:lnTo>
                <a:lnTo>
                  <a:pt x="673" y="483"/>
                </a:lnTo>
                <a:lnTo>
                  <a:pt x="671" y="484"/>
                </a:lnTo>
                <a:lnTo>
                  <a:pt x="668" y="484"/>
                </a:lnTo>
                <a:lnTo>
                  <a:pt x="665" y="486"/>
                </a:lnTo>
                <a:lnTo>
                  <a:pt x="660" y="488"/>
                </a:lnTo>
                <a:lnTo>
                  <a:pt x="659" y="488"/>
                </a:lnTo>
                <a:lnTo>
                  <a:pt x="655" y="487"/>
                </a:lnTo>
                <a:lnTo>
                  <a:pt x="651" y="486"/>
                </a:lnTo>
                <a:lnTo>
                  <a:pt x="649" y="486"/>
                </a:lnTo>
                <a:lnTo>
                  <a:pt x="647" y="486"/>
                </a:lnTo>
                <a:lnTo>
                  <a:pt x="644" y="488"/>
                </a:lnTo>
                <a:lnTo>
                  <a:pt x="646" y="489"/>
                </a:lnTo>
                <a:lnTo>
                  <a:pt x="647" y="490"/>
                </a:lnTo>
                <a:lnTo>
                  <a:pt x="649" y="492"/>
                </a:lnTo>
                <a:lnTo>
                  <a:pt x="650" y="492"/>
                </a:lnTo>
                <a:lnTo>
                  <a:pt x="652" y="492"/>
                </a:lnTo>
                <a:lnTo>
                  <a:pt x="655" y="492"/>
                </a:lnTo>
                <a:lnTo>
                  <a:pt x="658" y="491"/>
                </a:lnTo>
                <a:lnTo>
                  <a:pt x="662" y="490"/>
                </a:lnTo>
                <a:lnTo>
                  <a:pt x="664" y="489"/>
                </a:lnTo>
                <a:lnTo>
                  <a:pt x="666" y="489"/>
                </a:lnTo>
                <a:lnTo>
                  <a:pt x="667" y="489"/>
                </a:lnTo>
                <a:lnTo>
                  <a:pt x="670" y="489"/>
                </a:lnTo>
                <a:lnTo>
                  <a:pt x="670" y="490"/>
                </a:lnTo>
                <a:lnTo>
                  <a:pt x="671" y="492"/>
                </a:lnTo>
                <a:lnTo>
                  <a:pt x="671" y="494"/>
                </a:lnTo>
                <a:lnTo>
                  <a:pt x="673" y="495"/>
                </a:lnTo>
                <a:lnTo>
                  <a:pt x="674" y="496"/>
                </a:lnTo>
                <a:lnTo>
                  <a:pt x="675" y="496"/>
                </a:lnTo>
                <a:lnTo>
                  <a:pt x="676" y="497"/>
                </a:lnTo>
                <a:lnTo>
                  <a:pt x="678" y="497"/>
                </a:lnTo>
                <a:lnTo>
                  <a:pt x="678" y="498"/>
                </a:lnTo>
                <a:lnTo>
                  <a:pt x="676" y="499"/>
                </a:lnTo>
                <a:lnTo>
                  <a:pt x="674" y="500"/>
                </a:lnTo>
                <a:lnTo>
                  <a:pt x="673" y="500"/>
                </a:lnTo>
                <a:lnTo>
                  <a:pt x="672" y="500"/>
                </a:lnTo>
                <a:lnTo>
                  <a:pt x="671" y="502"/>
                </a:lnTo>
                <a:lnTo>
                  <a:pt x="670" y="502"/>
                </a:lnTo>
                <a:lnTo>
                  <a:pt x="666" y="503"/>
                </a:lnTo>
                <a:lnTo>
                  <a:pt x="664" y="503"/>
                </a:lnTo>
                <a:lnTo>
                  <a:pt x="662" y="504"/>
                </a:lnTo>
                <a:lnTo>
                  <a:pt x="662" y="505"/>
                </a:lnTo>
                <a:lnTo>
                  <a:pt x="662" y="507"/>
                </a:lnTo>
                <a:lnTo>
                  <a:pt x="660" y="508"/>
                </a:lnTo>
                <a:lnTo>
                  <a:pt x="659" y="511"/>
                </a:lnTo>
                <a:lnTo>
                  <a:pt x="659" y="512"/>
                </a:lnTo>
                <a:lnTo>
                  <a:pt x="657" y="514"/>
                </a:lnTo>
                <a:lnTo>
                  <a:pt x="654" y="514"/>
                </a:lnTo>
                <a:lnTo>
                  <a:pt x="652" y="518"/>
                </a:lnTo>
                <a:lnTo>
                  <a:pt x="651" y="519"/>
                </a:lnTo>
                <a:lnTo>
                  <a:pt x="650" y="521"/>
                </a:lnTo>
                <a:lnTo>
                  <a:pt x="649" y="522"/>
                </a:lnTo>
                <a:lnTo>
                  <a:pt x="648" y="523"/>
                </a:lnTo>
                <a:lnTo>
                  <a:pt x="647" y="523"/>
                </a:lnTo>
                <a:lnTo>
                  <a:pt x="646" y="523"/>
                </a:lnTo>
                <a:lnTo>
                  <a:pt x="642" y="524"/>
                </a:lnTo>
                <a:lnTo>
                  <a:pt x="641" y="524"/>
                </a:lnTo>
                <a:lnTo>
                  <a:pt x="636" y="527"/>
                </a:lnTo>
                <a:lnTo>
                  <a:pt x="635" y="528"/>
                </a:lnTo>
                <a:lnTo>
                  <a:pt x="635" y="529"/>
                </a:lnTo>
                <a:lnTo>
                  <a:pt x="634" y="531"/>
                </a:lnTo>
                <a:lnTo>
                  <a:pt x="633" y="532"/>
                </a:lnTo>
                <a:lnTo>
                  <a:pt x="631" y="534"/>
                </a:lnTo>
                <a:lnTo>
                  <a:pt x="630" y="534"/>
                </a:lnTo>
                <a:lnTo>
                  <a:pt x="630" y="532"/>
                </a:lnTo>
                <a:lnTo>
                  <a:pt x="630" y="531"/>
                </a:lnTo>
                <a:lnTo>
                  <a:pt x="630" y="530"/>
                </a:lnTo>
                <a:lnTo>
                  <a:pt x="630" y="527"/>
                </a:lnTo>
                <a:lnTo>
                  <a:pt x="631" y="526"/>
                </a:lnTo>
                <a:lnTo>
                  <a:pt x="631" y="524"/>
                </a:lnTo>
                <a:lnTo>
                  <a:pt x="630" y="522"/>
                </a:lnTo>
                <a:lnTo>
                  <a:pt x="630" y="521"/>
                </a:lnTo>
                <a:lnTo>
                  <a:pt x="630" y="520"/>
                </a:lnTo>
                <a:lnTo>
                  <a:pt x="631" y="518"/>
                </a:lnTo>
                <a:lnTo>
                  <a:pt x="631" y="515"/>
                </a:lnTo>
                <a:lnTo>
                  <a:pt x="630" y="514"/>
                </a:lnTo>
                <a:lnTo>
                  <a:pt x="630" y="513"/>
                </a:lnTo>
                <a:lnTo>
                  <a:pt x="630" y="512"/>
                </a:lnTo>
                <a:lnTo>
                  <a:pt x="630" y="511"/>
                </a:lnTo>
                <a:lnTo>
                  <a:pt x="631" y="508"/>
                </a:lnTo>
                <a:lnTo>
                  <a:pt x="631" y="507"/>
                </a:lnTo>
                <a:lnTo>
                  <a:pt x="630" y="506"/>
                </a:lnTo>
                <a:lnTo>
                  <a:pt x="631" y="504"/>
                </a:lnTo>
                <a:lnTo>
                  <a:pt x="631" y="500"/>
                </a:lnTo>
                <a:lnTo>
                  <a:pt x="630" y="499"/>
                </a:lnTo>
                <a:lnTo>
                  <a:pt x="630" y="498"/>
                </a:lnTo>
                <a:lnTo>
                  <a:pt x="631" y="496"/>
                </a:lnTo>
                <a:lnTo>
                  <a:pt x="630" y="496"/>
                </a:lnTo>
                <a:lnTo>
                  <a:pt x="628" y="498"/>
                </a:lnTo>
                <a:lnTo>
                  <a:pt x="626" y="499"/>
                </a:lnTo>
                <a:lnTo>
                  <a:pt x="625" y="502"/>
                </a:lnTo>
                <a:lnTo>
                  <a:pt x="623" y="503"/>
                </a:lnTo>
                <a:lnTo>
                  <a:pt x="622" y="504"/>
                </a:lnTo>
                <a:lnTo>
                  <a:pt x="620" y="504"/>
                </a:lnTo>
                <a:lnTo>
                  <a:pt x="620" y="506"/>
                </a:lnTo>
                <a:lnTo>
                  <a:pt x="622" y="508"/>
                </a:lnTo>
                <a:lnTo>
                  <a:pt x="622" y="511"/>
                </a:lnTo>
                <a:lnTo>
                  <a:pt x="622" y="512"/>
                </a:lnTo>
                <a:lnTo>
                  <a:pt x="620" y="514"/>
                </a:lnTo>
                <a:lnTo>
                  <a:pt x="619" y="516"/>
                </a:lnTo>
                <a:lnTo>
                  <a:pt x="618" y="518"/>
                </a:lnTo>
                <a:lnTo>
                  <a:pt x="617" y="520"/>
                </a:lnTo>
                <a:lnTo>
                  <a:pt x="616" y="521"/>
                </a:lnTo>
                <a:lnTo>
                  <a:pt x="615" y="523"/>
                </a:lnTo>
                <a:lnTo>
                  <a:pt x="614" y="524"/>
                </a:lnTo>
                <a:lnTo>
                  <a:pt x="614" y="527"/>
                </a:lnTo>
                <a:lnTo>
                  <a:pt x="612" y="528"/>
                </a:lnTo>
                <a:lnTo>
                  <a:pt x="612" y="530"/>
                </a:lnTo>
                <a:lnTo>
                  <a:pt x="611" y="531"/>
                </a:lnTo>
                <a:lnTo>
                  <a:pt x="611" y="534"/>
                </a:lnTo>
                <a:lnTo>
                  <a:pt x="611" y="535"/>
                </a:lnTo>
                <a:lnTo>
                  <a:pt x="611" y="536"/>
                </a:lnTo>
                <a:lnTo>
                  <a:pt x="611" y="538"/>
                </a:lnTo>
                <a:lnTo>
                  <a:pt x="610" y="539"/>
                </a:lnTo>
                <a:lnTo>
                  <a:pt x="610" y="542"/>
                </a:lnTo>
                <a:lnTo>
                  <a:pt x="610" y="543"/>
                </a:lnTo>
                <a:lnTo>
                  <a:pt x="609" y="543"/>
                </a:lnTo>
                <a:lnTo>
                  <a:pt x="609" y="544"/>
                </a:lnTo>
                <a:lnTo>
                  <a:pt x="608" y="546"/>
                </a:lnTo>
                <a:lnTo>
                  <a:pt x="607" y="547"/>
                </a:lnTo>
                <a:lnTo>
                  <a:pt x="606" y="548"/>
                </a:lnTo>
                <a:lnTo>
                  <a:pt x="604" y="548"/>
                </a:lnTo>
                <a:lnTo>
                  <a:pt x="603" y="550"/>
                </a:lnTo>
                <a:lnTo>
                  <a:pt x="601" y="550"/>
                </a:lnTo>
                <a:lnTo>
                  <a:pt x="600" y="550"/>
                </a:lnTo>
                <a:lnTo>
                  <a:pt x="599" y="550"/>
                </a:lnTo>
                <a:lnTo>
                  <a:pt x="596" y="551"/>
                </a:lnTo>
                <a:lnTo>
                  <a:pt x="596" y="552"/>
                </a:lnTo>
                <a:lnTo>
                  <a:pt x="596" y="553"/>
                </a:lnTo>
                <a:lnTo>
                  <a:pt x="596" y="554"/>
                </a:lnTo>
                <a:lnTo>
                  <a:pt x="596" y="555"/>
                </a:lnTo>
                <a:lnTo>
                  <a:pt x="598" y="558"/>
                </a:lnTo>
                <a:lnTo>
                  <a:pt x="596" y="559"/>
                </a:lnTo>
                <a:lnTo>
                  <a:pt x="598" y="559"/>
                </a:lnTo>
                <a:lnTo>
                  <a:pt x="598" y="560"/>
                </a:lnTo>
                <a:lnTo>
                  <a:pt x="598" y="561"/>
                </a:lnTo>
                <a:lnTo>
                  <a:pt x="596" y="561"/>
                </a:lnTo>
                <a:lnTo>
                  <a:pt x="595" y="562"/>
                </a:lnTo>
                <a:lnTo>
                  <a:pt x="594" y="562"/>
                </a:lnTo>
                <a:lnTo>
                  <a:pt x="593" y="563"/>
                </a:lnTo>
                <a:lnTo>
                  <a:pt x="593" y="564"/>
                </a:lnTo>
                <a:lnTo>
                  <a:pt x="593" y="566"/>
                </a:lnTo>
                <a:lnTo>
                  <a:pt x="593" y="568"/>
                </a:lnTo>
                <a:lnTo>
                  <a:pt x="593" y="569"/>
                </a:lnTo>
                <a:lnTo>
                  <a:pt x="592" y="570"/>
                </a:lnTo>
                <a:lnTo>
                  <a:pt x="590" y="571"/>
                </a:lnTo>
                <a:lnTo>
                  <a:pt x="590" y="572"/>
                </a:lnTo>
                <a:lnTo>
                  <a:pt x="588" y="575"/>
                </a:lnTo>
                <a:lnTo>
                  <a:pt x="587" y="577"/>
                </a:lnTo>
                <a:lnTo>
                  <a:pt x="587" y="579"/>
                </a:lnTo>
                <a:lnTo>
                  <a:pt x="586" y="579"/>
                </a:lnTo>
                <a:lnTo>
                  <a:pt x="584" y="582"/>
                </a:lnTo>
                <a:lnTo>
                  <a:pt x="583" y="583"/>
                </a:lnTo>
                <a:lnTo>
                  <a:pt x="580" y="584"/>
                </a:lnTo>
                <a:lnTo>
                  <a:pt x="578" y="585"/>
                </a:lnTo>
                <a:lnTo>
                  <a:pt x="577" y="586"/>
                </a:lnTo>
                <a:lnTo>
                  <a:pt x="577" y="587"/>
                </a:lnTo>
                <a:lnTo>
                  <a:pt x="577" y="588"/>
                </a:lnTo>
                <a:lnTo>
                  <a:pt x="578" y="590"/>
                </a:lnTo>
                <a:lnTo>
                  <a:pt x="578" y="591"/>
                </a:lnTo>
                <a:lnTo>
                  <a:pt x="578" y="592"/>
                </a:lnTo>
                <a:lnTo>
                  <a:pt x="576" y="593"/>
                </a:lnTo>
                <a:lnTo>
                  <a:pt x="575" y="594"/>
                </a:lnTo>
                <a:lnTo>
                  <a:pt x="572" y="595"/>
                </a:lnTo>
                <a:lnTo>
                  <a:pt x="572" y="598"/>
                </a:lnTo>
                <a:lnTo>
                  <a:pt x="571" y="599"/>
                </a:lnTo>
                <a:lnTo>
                  <a:pt x="571" y="600"/>
                </a:lnTo>
                <a:lnTo>
                  <a:pt x="570" y="602"/>
                </a:lnTo>
                <a:lnTo>
                  <a:pt x="569" y="602"/>
                </a:lnTo>
                <a:lnTo>
                  <a:pt x="569" y="601"/>
                </a:lnTo>
                <a:lnTo>
                  <a:pt x="569" y="600"/>
                </a:lnTo>
                <a:lnTo>
                  <a:pt x="570" y="599"/>
                </a:lnTo>
                <a:lnTo>
                  <a:pt x="569" y="598"/>
                </a:lnTo>
                <a:lnTo>
                  <a:pt x="568" y="598"/>
                </a:lnTo>
                <a:lnTo>
                  <a:pt x="566" y="600"/>
                </a:lnTo>
                <a:lnTo>
                  <a:pt x="564" y="601"/>
                </a:lnTo>
                <a:lnTo>
                  <a:pt x="563" y="603"/>
                </a:lnTo>
                <a:lnTo>
                  <a:pt x="562" y="604"/>
                </a:lnTo>
                <a:lnTo>
                  <a:pt x="561" y="604"/>
                </a:lnTo>
                <a:lnTo>
                  <a:pt x="558" y="607"/>
                </a:lnTo>
                <a:lnTo>
                  <a:pt x="556" y="608"/>
                </a:lnTo>
                <a:lnTo>
                  <a:pt x="554" y="609"/>
                </a:lnTo>
                <a:lnTo>
                  <a:pt x="553" y="610"/>
                </a:lnTo>
                <a:lnTo>
                  <a:pt x="552" y="610"/>
                </a:lnTo>
                <a:lnTo>
                  <a:pt x="552" y="609"/>
                </a:lnTo>
                <a:lnTo>
                  <a:pt x="552" y="608"/>
                </a:lnTo>
                <a:lnTo>
                  <a:pt x="553" y="606"/>
                </a:lnTo>
                <a:lnTo>
                  <a:pt x="554" y="604"/>
                </a:lnTo>
                <a:lnTo>
                  <a:pt x="553" y="603"/>
                </a:lnTo>
                <a:lnTo>
                  <a:pt x="551" y="603"/>
                </a:lnTo>
                <a:lnTo>
                  <a:pt x="550" y="604"/>
                </a:lnTo>
                <a:lnTo>
                  <a:pt x="546" y="606"/>
                </a:lnTo>
                <a:lnTo>
                  <a:pt x="544" y="606"/>
                </a:lnTo>
                <a:lnTo>
                  <a:pt x="543" y="607"/>
                </a:lnTo>
                <a:lnTo>
                  <a:pt x="542" y="607"/>
                </a:lnTo>
                <a:lnTo>
                  <a:pt x="542" y="608"/>
                </a:lnTo>
                <a:lnTo>
                  <a:pt x="540" y="608"/>
                </a:lnTo>
                <a:lnTo>
                  <a:pt x="539" y="610"/>
                </a:lnTo>
                <a:lnTo>
                  <a:pt x="538" y="611"/>
                </a:lnTo>
                <a:lnTo>
                  <a:pt x="536" y="612"/>
                </a:lnTo>
                <a:lnTo>
                  <a:pt x="535" y="611"/>
                </a:lnTo>
                <a:lnTo>
                  <a:pt x="534" y="610"/>
                </a:lnTo>
                <a:lnTo>
                  <a:pt x="532" y="609"/>
                </a:lnTo>
                <a:lnTo>
                  <a:pt x="532" y="608"/>
                </a:lnTo>
                <a:lnTo>
                  <a:pt x="532" y="606"/>
                </a:lnTo>
                <a:lnTo>
                  <a:pt x="531" y="606"/>
                </a:lnTo>
                <a:lnTo>
                  <a:pt x="531" y="604"/>
                </a:lnTo>
                <a:lnTo>
                  <a:pt x="531" y="603"/>
                </a:lnTo>
                <a:lnTo>
                  <a:pt x="531" y="602"/>
                </a:lnTo>
                <a:lnTo>
                  <a:pt x="530" y="601"/>
                </a:lnTo>
                <a:lnTo>
                  <a:pt x="529" y="601"/>
                </a:lnTo>
                <a:lnTo>
                  <a:pt x="528" y="600"/>
                </a:lnTo>
                <a:lnTo>
                  <a:pt x="526" y="601"/>
                </a:lnTo>
                <a:lnTo>
                  <a:pt x="524" y="601"/>
                </a:lnTo>
                <a:lnTo>
                  <a:pt x="522" y="602"/>
                </a:lnTo>
                <a:lnTo>
                  <a:pt x="521" y="602"/>
                </a:lnTo>
                <a:lnTo>
                  <a:pt x="519" y="604"/>
                </a:lnTo>
                <a:lnTo>
                  <a:pt x="518" y="603"/>
                </a:lnTo>
                <a:lnTo>
                  <a:pt x="516" y="603"/>
                </a:lnTo>
                <a:lnTo>
                  <a:pt x="518" y="602"/>
                </a:lnTo>
                <a:lnTo>
                  <a:pt x="518" y="601"/>
                </a:lnTo>
                <a:lnTo>
                  <a:pt x="519" y="601"/>
                </a:lnTo>
                <a:lnTo>
                  <a:pt x="520" y="600"/>
                </a:lnTo>
                <a:lnTo>
                  <a:pt x="521" y="600"/>
                </a:lnTo>
                <a:lnTo>
                  <a:pt x="522" y="599"/>
                </a:lnTo>
                <a:lnTo>
                  <a:pt x="523" y="599"/>
                </a:lnTo>
                <a:lnTo>
                  <a:pt x="524" y="599"/>
                </a:lnTo>
                <a:lnTo>
                  <a:pt x="526" y="598"/>
                </a:lnTo>
                <a:lnTo>
                  <a:pt x="527" y="598"/>
                </a:lnTo>
                <a:lnTo>
                  <a:pt x="529" y="595"/>
                </a:lnTo>
                <a:lnTo>
                  <a:pt x="530" y="593"/>
                </a:lnTo>
                <a:lnTo>
                  <a:pt x="531" y="591"/>
                </a:lnTo>
                <a:lnTo>
                  <a:pt x="530" y="590"/>
                </a:lnTo>
                <a:lnTo>
                  <a:pt x="530" y="588"/>
                </a:lnTo>
                <a:lnTo>
                  <a:pt x="529" y="587"/>
                </a:lnTo>
                <a:lnTo>
                  <a:pt x="528" y="587"/>
                </a:lnTo>
                <a:lnTo>
                  <a:pt x="527" y="587"/>
                </a:lnTo>
                <a:lnTo>
                  <a:pt x="524" y="588"/>
                </a:lnTo>
                <a:lnTo>
                  <a:pt x="523" y="588"/>
                </a:lnTo>
                <a:lnTo>
                  <a:pt x="522" y="588"/>
                </a:lnTo>
                <a:lnTo>
                  <a:pt x="520" y="590"/>
                </a:lnTo>
                <a:lnTo>
                  <a:pt x="518" y="591"/>
                </a:lnTo>
                <a:lnTo>
                  <a:pt x="516" y="592"/>
                </a:lnTo>
                <a:lnTo>
                  <a:pt x="515" y="593"/>
                </a:lnTo>
                <a:lnTo>
                  <a:pt x="513" y="594"/>
                </a:lnTo>
                <a:lnTo>
                  <a:pt x="512" y="594"/>
                </a:lnTo>
                <a:lnTo>
                  <a:pt x="510" y="598"/>
                </a:lnTo>
                <a:lnTo>
                  <a:pt x="508" y="599"/>
                </a:lnTo>
                <a:lnTo>
                  <a:pt x="508" y="600"/>
                </a:lnTo>
                <a:lnTo>
                  <a:pt x="510" y="601"/>
                </a:lnTo>
                <a:lnTo>
                  <a:pt x="508" y="602"/>
                </a:lnTo>
                <a:lnTo>
                  <a:pt x="510" y="603"/>
                </a:lnTo>
                <a:lnTo>
                  <a:pt x="511" y="604"/>
                </a:lnTo>
                <a:lnTo>
                  <a:pt x="510" y="607"/>
                </a:lnTo>
                <a:lnTo>
                  <a:pt x="511" y="607"/>
                </a:lnTo>
                <a:lnTo>
                  <a:pt x="508" y="608"/>
                </a:lnTo>
                <a:lnTo>
                  <a:pt x="507" y="609"/>
                </a:lnTo>
                <a:lnTo>
                  <a:pt x="507" y="610"/>
                </a:lnTo>
                <a:lnTo>
                  <a:pt x="505" y="611"/>
                </a:lnTo>
                <a:lnTo>
                  <a:pt x="505" y="609"/>
                </a:lnTo>
                <a:lnTo>
                  <a:pt x="504" y="608"/>
                </a:lnTo>
                <a:lnTo>
                  <a:pt x="505" y="607"/>
                </a:lnTo>
                <a:lnTo>
                  <a:pt x="505" y="606"/>
                </a:lnTo>
                <a:lnTo>
                  <a:pt x="505" y="604"/>
                </a:lnTo>
                <a:lnTo>
                  <a:pt x="505" y="603"/>
                </a:lnTo>
                <a:lnTo>
                  <a:pt x="504" y="602"/>
                </a:lnTo>
                <a:lnTo>
                  <a:pt x="504" y="600"/>
                </a:lnTo>
                <a:lnTo>
                  <a:pt x="504" y="599"/>
                </a:lnTo>
                <a:lnTo>
                  <a:pt x="503" y="599"/>
                </a:lnTo>
                <a:lnTo>
                  <a:pt x="502" y="599"/>
                </a:lnTo>
                <a:lnTo>
                  <a:pt x="500" y="600"/>
                </a:lnTo>
                <a:lnTo>
                  <a:pt x="499" y="601"/>
                </a:lnTo>
                <a:lnTo>
                  <a:pt x="498" y="602"/>
                </a:lnTo>
                <a:lnTo>
                  <a:pt x="498" y="603"/>
                </a:lnTo>
                <a:lnTo>
                  <a:pt x="496" y="603"/>
                </a:lnTo>
                <a:lnTo>
                  <a:pt x="495" y="604"/>
                </a:lnTo>
                <a:lnTo>
                  <a:pt x="492" y="606"/>
                </a:lnTo>
                <a:lnTo>
                  <a:pt x="490" y="607"/>
                </a:lnTo>
                <a:lnTo>
                  <a:pt x="489" y="607"/>
                </a:lnTo>
                <a:lnTo>
                  <a:pt x="488" y="607"/>
                </a:lnTo>
                <a:lnTo>
                  <a:pt x="487" y="607"/>
                </a:lnTo>
                <a:lnTo>
                  <a:pt x="486" y="607"/>
                </a:lnTo>
                <a:lnTo>
                  <a:pt x="484" y="607"/>
                </a:lnTo>
                <a:lnTo>
                  <a:pt x="484" y="609"/>
                </a:lnTo>
                <a:lnTo>
                  <a:pt x="486" y="609"/>
                </a:lnTo>
                <a:lnTo>
                  <a:pt x="487" y="610"/>
                </a:lnTo>
                <a:lnTo>
                  <a:pt x="489" y="610"/>
                </a:lnTo>
                <a:lnTo>
                  <a:pt x="490" y="610"/>
                </a:lnTo>
                <a:lnTo>
                  <a:pt x="492" y="611"/>
                </a:lnTo>
                <a:lnTo>
                  <a:pt x="496" y="611"/>
                </a:lnTo>
                <a:lnTo>
                  <a:pt x="497" y="612"/>
                </a:lnTo>
                <a:lnTo>
                  <a:pt x="499" y="612"/>
                </a:lnTo>
                <a:lnTo>
                  <a:pt x="502" y="612"/>
                </a:lnTo>
                <a:lnTo>
                  <a:pt x="503" y="614"/>
                </a:lnTo>
                <a:lnTo>
                  <a:pt x="502" y="615"/>
                </a:lnTo>
                <a:lnTo>
                  <a:pt x="502" y="616"/>
                </a:lnTo>
                <a:lnTo>
                  <a:pt x="499" y="616"/>
                </a:lnTo>
                <a:lnTo>
                  <a:pt x="498" y="617"/>
                </a:lnTo>
                <a:lnTo>
                  <a:pt x="497" y="618"/>
                </a:lnTo>
                <a:lnTo>
                  <a:pt x="496" y="619"/>
                </a:lnTo>
                <a:lnTo>
                  <a:pt x="495" y="620"/>
                </a:lnTo>
                <a:lnTo>
                  <a:pt x="495" y="622"/>
                </a:lnTo>
                <a:lnTo>
                  <a:pt x="496" y="622"/>
                </a:lnTo>
                <a:lnTo>
                  <a:pt x="497" y="623"/>
                </a:lnTo>
                <a:lnTo>
                  <a:pt x="498" y="624"/>
                </a:lnTo>
                <a:lnTo>
                  <a:pt x="498" y="625"/>
                </a:lnTo>
                <a:lnTo>
                  <a:pt x="499" y="626"/>
                </a:lnTo>
                <a:lnTo>
                  <a:pt x="499" y="627"/>
                </a:lnTo>
                <a:lnTo>
                  <a:pt x="498" y="627"/>
                </a:lnTo>
                <a:lnTo>
                  <a:pt x="497" y="627"/>
                </a:lnTo>
                <a:lnTo>
                  <a:pt x="496" y="627"/>
                </a:lnTo>
                <a:lnTo>
                  <a:pt x="495" y="627"/>
                </a:lnTo>
                <a:lnTo>
                  <a:pt x="495" y="626"/>
                </a:lnTo>
                <a:lnTo>
                  <a:pt x="494" y="626"/>
                </a:lnTo>
                <a:lnTo>
                  <a:pt x="492" y="627"/>
                </a:lnTo>
                <a:lnTo>
                  <a:pt x="491" y="627"/>
                </a:lnTo>
                <a:lnTo>
                  <a:pt x="490" y="628"/>
                </a:lnTo>
                <a:lnTo>
                  <a:pt x="489" y="630"/>
                </a:lnTo>
                <a:lnTo>
                  <a:pt x="489" y="631"/>
                </a:lnTo>
                <a:lnTo>
                  <a:pt x="488" y="633"/>
                </a:lnTo>
                <a:lnTo>
                  <a:pt x="487" y="634"/>
                </a:lnTo>
                <a:lnTo>
                  <a:pt x="484" y="633"/>
                </a:lnTo>
                <a:lnTo>
                  <a:pt x="483" y="633"/>
                </a:lnTo>
                <a:lnTo>
                  <a:pt x="481" y="632"/>
                </a:lnTo>
                <a:lnTo>
                  <a:pt x="480" y="631"/>
                </a:lnTo>
                <a:lnTo>
                  <a:pt x="479" y="631"/>
                </a:lnTo>
                <a:lnTo>
                  <a:pt x="476" y="631"/>
                </a:lnTo>
                <a:lnTo>
                  <a:pt x="475" y="632"/>
                </a:lnTo>
                <a:lnTo>
                  <a:pt x="475" y="633"/>
                </a:lnTo>
                <a:lnTo>
                  <a:pt x="474" y="635"/>
                </a:lnTo>
                <a:lnTo>
                  <a:pt x="473" y="636"/>
                </a:lnTo>
                <a:lnTo>
                  <a:pt x="472" y="638"/>
                </a:lnTo>
                <a:lnTo>
                  <a:pt x="472" y="639"/>
                </a:lnTo>
                <a:lnTo>
                  <a:pt x="470" y="640"/>
                </a:lnTo>
                <a:lnTo>
                  <a:pt x="468" y="640"/>
                </a:lnTo>
                <a:lnTo>
                  <a:pt x="467" y="640"/>
                </a:lnTo>
                <a:lnTo>
                  <a:pt x="467" y="641"/>
                </a:lnTo>
                <a:lnTo>
                  <a:pt x="466" y="642"/>
                </a:lnTo>
                <a:lnTo>
                  <a:pt x="466" y="643"/>
                </a:lnTo>
                <a:lnTo>
                  <a:pt x="466" y="644"/>
                </a:lnTo>
                <a:lnTo>
                  <a:pt x="466" y="646"/>
                </a:lnTo>
                <a:lnTo>
                  <a:pt x="467" y="647"/>
                </a:lnTo>
                <a:lnTo>
                  <a:pt x="467" y="648"/>
                </a:lnTo>
                <a:lnTo>
                  <a:pt x="466" y="649"/>
                </a:lnTo>
                <a:lnTo>
                  <a:pt x="466" y="650"/>
                </a:lnTo>
                <a:lnTo>
                  <a:pt x="464" y="651"/>
                </a:lnTo>
                <a:lnTo>
                  <a:pt x="463" y="651"/>
                </a:lnTo>
                <a:lnTo>
                  <a:pt x="462" y="651"/>
                </a:lnTo>
                <a:lnTo>
                  <a:pt x="462" y="650"/>
                </a:lnTo>
                <a:lnTo>
                  <a:pt x="460" y="649"/>
                </a:lnTo>
                <a:lnTo>
                  <a:pt x="462" y="648"/>
                </a:lnTo>
                <a:lnTo>
                  <a:pt x="462" y="647"/>
                </a:lnTo>
                <a:lnTo>
                  <a:pt x="462" y="646"/>
                </a:lnTo>
                <a:lnTo>
                  <a:pt x="463" y="644"/>
                </a:lnTo>
                <a:lnTo>
                  <a:pt x="463" y="643"/>
                </a:lnTo>
                <a:lnTo>
                  <a:pt x="463" y="642"/>
                </a:lnTo>
                <a:lnTo>
                  <a:pt x="463" y="641"/>
                </a:lnTo>
                <a:lnTo>
                  <a:pt x="463" y="639"/>
                </a:lnTo>
                <a:lnTo>
                  <a:pt x="462" y="638"/>
                </a:lnTo>
                <a:lnTo>
                  <a:pt x="462" y="636"/>
                </a:lnTo>
                <a:lnTo>
                  <a:pt x="460" y="635"/>
                </a:lnTo>
                <a:lnTo>
                  <a:pt x="459" y="634"/>
                </a:lnTo>
                <a:lnTo>
                  <a:pt x="458" y="634"/>
                </a:lnTo>
                <a:lnTo>
                  <a:pt x="457" y="634"/>
                </a:lnTo>
                <a:lnTo>
                  <a:pt x="455" y="635"/>
                </a:lnTo>
                <a:lnTo>
                  <a:pt x="454" y="636"/>
                </a:lnTo>
                <a:lnTo>
                  <a:pt x="452" y="636"/>
                </a:lnTo>
                <a:lnTo>
                  <a:pt x="451" y="635"/>
                </a:lnTo>
                <a:lnTo>
                  <a:pt x="451" y="634"/>
                </a:lnTo>
                <a:lnTo>
                  <a:pt x="448" y="633"/>
                </a:lnTo>
                <a:lnTo>
                  <a:pt x="446" y="634"/>
                </a:lnTo>
                <a:lnTo>
                  <a:pt x="444" y="633"/>
                </a:lnTo>
                <a:lnTo>
                  <a:pt x="443" y="633"/>
                </a:lnTo>
                <a:lnTo>
                  <a:pt x="442" y="633"/>
                </a:lnTo>
                <a:lnTo>
                  <a:pt x="441" y="634"/>
                </a:lnTo>
                <a:lnTo>
                  <a:pt x="439" y="635"/>
                </a:lnTo>
                <a:lnTo>
                  <a:pt x="436" y="636"/>
                </a:lnTo>
                <a:lnTo>
                  <a:pt x="435" y="638"/>
                </a:lnTo>
                <a:lnTo>
                  <a:pt x="438" y="640"/>
                </a:lnTo>
                <a:lnTo>
                  <a:pt x="438" y="641"/>
                </a:lnTo>
                <a:lnTo>
                  <a:pt x="438" y="642"/>
                </a:lnTo>
                <a:lnTo>
                  <a:pt x="440" y="643"/>
                </a:lnTo>
                <a:lnTo>
                  <a:pt x="440" y="644"/>
                </a:lnTo>
                <a:lnTo>
                  <a:pt x="440" y="647"/>
                </a:lnTo>
                <a:lnTo>
                  <a:pt x="436" y="647"/>
                </a:lnTo>
                <a:lnTo>
                  <a:pt x="435" y="646"/>
                </a:lnTo>
                <a:lnTo>
                  <a:pt x="434" y="644"/>
                </a:lnTo>
                <a:lnTo>
                  <a:pt x="432" y="643"/>
                </a:lnTo>
                <a:lnTo>
                  <a:pt x="430" y="644"/>
                </a:lnTo>
                <a:lnTo>
                  <a:pt x="428" y="646"/>
                </a:lnTo>
                <a:lnTo>
                  <a:pt x="427" y="646"/>
                </a:lnTo>
                <a:lnTo>
                  <a:pt x="425" y="647"/>
                </a:lnTo>
                <a:lnTo>
                  <a:pt x="424" y="649"/>
                </a:lnTo>
                <a:lnTo>
                  <a:pt x="425" y="650"/>
                </a:lnTo>
                <a:lnTo>
                  <a:pt x="425" y="652"/>
                </a:lnTo>
                <a:lnTo>
                  <a:pt x="426" y="655"/>
                </a:lnTo>
                <a:lnTo>
                  <a:pt x="427" y="657"/>
                </a:lnTo>
                <a:lnTo>
                  <a:pt x="428" y="659"/>
                </a:lnTo>
                <a:lnTo>
                  <a:pt x="428" y="660"/>
                </a:lnTo>
                <a:lnTo>
                  <a:pt x="426" y="659"/>
                </a:lnTo>
                <a:lnTo>
                  <a:pt x="424" y="658"/>
                </a:lnTo>
                <a:lnTo>
                  <a:pt x="423" y="656"/>
                </a:lnTo>
                <a:lnTo>
                  <a:pt x="423" y="654"/>
                </a:lnTo>
                <a:lnTo>
                  <a:pt x="422" y="652"/>
                </a:lnTo>
                <a:lnTo>
                  <a:pt x="420" y="652"/>
                </a:lnTo>
                <a:lnTo>
                  <a:pt x="418" y="652"/>
                </a:lnTo>
                <a:lnTo>
                  <a:pt x="415" y="652"/>
                </a:lnTo>
                <a:lnTo>
                  <a:pt x="412" y="654"/>
                </a:lnTo>
                <a:lnTo>
                  <a:pt x="412" y="655"/>
                </a:lnTo>
                <a:lnTo>
                  <a:pt x="412" y="657"/>
                </a:lnTo>
                <a:lnTo>
                  <a:pt x="414" y="659"/>
                </a:lnTo>
                <a:lnTo>
                  <a:pt x="414" y="660"/>
                </a:lnTo>
                <a:lnTo>
                  <a:pt x="414" y="663"/>
                </a:lnTo>
                <a:lnTo>
                  <a:pt x="412" y="665"/>
                </a:lnTo>
                <a:lnTo>
                  <a:pt x="410" y="667"/>
                </a:lnTo>
                <a:lnTo>
                  <a:pt x="409" y="668"/>
                </a:lnTo>
                <a:lnTo>
                  <a:pt x="408" y="671"/>
                </a:lnTo>
                <a:lnTo>
                  <a:pt x="406" y="671"/>
                </a:lnTo>
                <a:lnTo>
                  <a:pt x="406" y="670"/>
                </a:lnTo>
                <a:lnTo>
                  <a:pt x="404" y="668"/>
                </a:lnTo>
                <a:lnTo>
                  <a:pt x="402" y="668"/>
                </a:lnTo>
                <a:lnTo>
                  <a:pt x="401" y="668"/>
                </a:lnTo>
                <a:lnTo>
                  <a:pt x="400" y="667"/>
                </a:lnTo>
                <a:lnTo>
                  <a:pt x="402" y="666"/>
                </a:lnTo>
                <a:lnTo>
                  <a:pt x="402" y="663"/>
                </a:lnTo>
                <a:lnTo>
                  <a:pt x="402" y="662"/>
                </a:lnTo>
                <a:lnTo>
                  <a:pt x="401" y="660"/>
                </a:lnTo>
                <a:lnTo>
                  <a:pt x="400" y="660"/>
                </a:lnTo>
                <a:lnTo>
                  <a:pt x="400" y="659"/>
                </a:lnTo>
                <a:lnTo>
                  <a:pt x="399" y="658"/>
                </a:lnTo>
                <a:lnTo>
                  <a:pt x="396" y="657"/>
                </a:lnTo>
                <a:lnTo>
                  <a:pt x="394" y="656"/>
                </a:lnTo>
                <a:lnTo>
                  <a:pt x="392" y="656"/>
                </a:lnTo>
                <a:lnTo>
                  <a:pt x="391" y="655"/>
                </a:lnTo>
                <a:lnTo>
                  <a:pt x="388" y="654"/>
                </a:lnTo>
                <a:lnTo>
                  <a:pt x="387" y="654"/>
                </a:lnTo>
                <a:lnTo>
                  <a:pt x="385" y="654"/>
                </a:lnTo>
                <a:lnTo>
                  <a:pt x="382" y="655"/>
                </a:lnTo>
                <a:lnTo>
                  <a:pt x="380" y="655"/>
                </a:lnTo>
                <a:lnTo>
                  <a:pt x="378" y="656"/>
                </a:lnTo>
                <a:lnTo>
                  <a:pt x="379" y="658"/>
                </a:lnTo>
                <a:lnTo>
                  <a:pt x="379" y="662"/>
                </a:lnTo>
                <a:lnTo>
                  <a:pt x="380" y="663"/>
                </a:lnTo>
                <a:lnTo>
                  <a:pt x="383" y="665"/>
                </a:lnTo>
                <a:lnTo>
                  <a:pt x="384" y="667"/>
                </a:lnTo>
                <a:lnTo>
                  <a:pt x="383" y="667"/>
                </a:lnTo>
                <a:lnTo>
                  <a:pt x="380" y="665"/>
                </a:lnTo>
                <a:lnTo>
                  <a:pt x="377" y="664"/>
                </a:lnTo>
                <a:lnTo>
                  <a:pt x="376" y="664"/>
                </a:lnTo>
                <a:lnTo>
                  <a:pt x="374" y="664"/>
                </a:lnTo>
                <a:lnTo>
                  <a:pt x="371" y="665"/>
                </a:lnTo>
                <a:lnTo>
                  <a:pt x="372" y="667"/>
                </a:lnTo>
                <a:lnTo>
                  <a:pt x="375" y="670"/>
                </a:lnTo>
                <a:lnTo>
                  <a:pt x="376" y="671"/>
                </a:lnTo>
                <a:lnTo>
                  <a:pt x="379" y="674"/>
                </a:lnTo>
                <a:lnTo>
                  <a:pt x="377" y="675"/>
                </a:lnTo>
                <a:lnTo>
                  <a:pt x="372" y="675"/>
                </a:lnTo>
                <a:lnTo>
                  <a:pt x="370" y="675"/>
                </a:lnTo>
                <a:lnTo>
                  <a:pt x="369" y="674"/>
                </a:lnTo>
                <a:lnTo>
                  <a:pt x="367" y="672"/>
                </a:lnTo>
                <a:lnTo>
                  <a:pt x="366" y="671"/>
                </a:lnTo>
                <a:lnTo>
                  <a:pt x="367" y="668"/>
                </a:lnTo>
                <a:lnTo>
                  <a:pt x="367" y="667"/>
                </a:lnTo>
                <a:lnTo>
                  <a:pt x="364" y="667"/>
                </a:lnTo>
                <a:lnTo>
                  <a:pt x="361" y="666"/>
                </a:lnTo>
                <a:lnTo>
                  <a:pt x="359" y="667"/>
                </a:lnTo>
                <a:lnTo>
                  <a:pt x="360" y="670"/>
                </a:lnTo>
                <a:lnTo>
                  <a:pt x="363" y="672"/>
                </a:lnTo>
                <a:lnTo>
                  <a:pt x="362" y="674"/>
                </a:lnTo>
                <a:lnTo>
                  <a:pt x="360" y="675"/>
                </a:lnTo>
                <a:lnTo>
                  <a:pt x="358" y="674"/>
                </a:lnTo>
                <a:lnTo>
                  <a:pt x="356" y="674"/>
                </a:lnTo>
                <a:lnTo>
                  <a:pt x="354" y="673"/>
                </a:lnTo>
                <a:lnTo>
                  <a:pt x="351" y="672"/>
                </a:lnTo>
                <a:lnTo>
                  <a:pt x="350" y="671"/>
                </a:lnTo>
                <a:lnTo>
                  <a:pt x="350" y="670"/>
                </a:lnTo>
                <a:lnTo>
                  <a:pt x="346" y="670"/>
                </a:lnTo>
                <a:lnTo>
                  <a:pt x="344" y="670"/>
                </a:lnTo>
                <a:lnTo>
                  <a:pt x="343" y="670"/>
                </a:lnTo>
                <a:lnTo>
                  <a:pt x="339" y="670"/>
                </a:lnTo>
                <a:lnTo>
                  <a:pt x="337" y="671"/>
                </a:lnTo>
                <a:lnTo>
                  <a:pt x="337" y="673"/>
                </a:lnTo>
                <a:lnTo>
                  <a:pt x="337" y="674"/>
                </a:lnTo>
                <a:lnTo>
                  <a:pt x="335" y="676"/>
                </a:lnTo>
                <a:lnTo>
                  <a:pt x="334" y="675"/>
                </a:lnTo>
                <a:lnTo>
                  <a:pt x="331" y="674"/>
                </a:lnTo>
                <a:lnTo>
                  <a:pt x="328" y="675"/>
                </a:lnTo>
                <a:lnTo>
                  <a:pt x="327" y="676"/>
                </a:lnTo>
                <a:lnTo>
                  <a:pt x="326" y="679"/>
                </a:lnTo>
                <a:lnTo>
                  <a:pt x="326" y="680"/>
                </a:lnTo>
                <a:lnTo>
                  <a:pt x="323" y="681"/>
                </a:lnTo>
                <a:lnTo>
                  <a:pt x="322" y="682"/>
                </a:lnTo>
                <a:lnTo>
                  <a:pt x="321" y="683"/>
                </a:lnTo>
                <a:lnTo>
                  <a:pt x="320" y="682"/>
                </a:lnTo>
                <a:lnTo>
                  <a:pt x="319" y="682"/>
                </a:lnTo>
                <a:lnTo>
                  <a:pt x="316" y="682"/>
                </a:lnTo>
                <a:lnTo>
                  <a:pt x="314" y="682"/>
                </a:lnTo>
                <a:lnTo>
                  <a:pt x="313" y="682"/>
                </a:lnTo>
                <a:lnTo>
                  <a:pt x="312" y="683"/>
                </a:lnTo>
                <a:lnTo>
                  <a:pt x="310" y="683"/>
                </a:lnTo>
                <a:lnTo>
                  <a:pt x="308" y="684"/>
                </a:lnTo>
                <a:lnTo>
                  <a:pt x="307" y="686"/>
                </a:lnTo>
                <a:lnTo>
                  <a:pt x="305" y="688"/>
                </a:lnTo>
                <a:lnTo>
                  <a:pt x="302" y="689"/>
                </a:lnTo>
                <a:lnTo>
                  <a:pt x="299" y="690"/>
                </a:lnTo>
                <a:lnTo>
                  <a:pt x="296" y="690"/>
                </a:lnTo>
                <a:lnTo>
                  <a:pt x="295" y="691"/>
                </a:lnTo>
                <a:lnTo>
                  <a:pt x="292" y="692"/>
                </a:lnTo>
                <a:lnTo>
                  <a:pt x="292" y="695"/>
                </a:lnTo>
                <a:lnTo>
                  <a:pt x="292" y="696"/>
                </a:lnTo>
                <a:lnTo>
                  <a:pt x="291" y="698"/>
                </a:lnTo>
                <a:lnTo>
                  <a:pt x="288" y="699"/>
                </a:lnTo>
                <a:lnTo>
                  <a:pt x="286" y="699"/>
                </a:lnTo>
                <a:lnTo>
                  <a:pt x="283" y="699"/>
                </a:lnTo>
                <a:lnTo>
                  <a:pt x="283" y="697"/>
                </a:lnTo>
                <a:lnTo>
                  <a:pt x="283" y="696"/>
                </a:lnTo>
                <a:lnTo>
                  <a:pt x="282" y="695"/>
                </a:lnTo>
                <a:lnTo>
                  <a:pt x="282" y="692"/>
                </a:lnTo>
                <a:lnTo>
                  <a:pt x="284" y="691"/>
                </a:lnTo>
                <a:lnTo>
                  <a:pt x="284" y="689"/>
                </a:lnTo>
                <a:lnTo>
                  <a:pt x="287" y="689"/>
                </a:lnTo>
                <a:lnTo>
                  <a:pt x="287" y="686"/>
                </a:lnTo>
                <a:lnTo>
                  <a:pt x="288" y="684"/>
                </a:lnTo>
                <a:lnTo>
                  <a:pt x="288" y="682"/>
                </a:lnTo>
                <a:lnTo>
                  <a:pt x="289" y="681"/>
                </a:lnTo>
                <a:lnTo>
                  <a:pt x="290" y="675"/>
                </a:lnTo>
                <a:lnTo>
                  <a:pt x="291" y="672"/>
                </a:lnTo>
                <a:lnTo>
                  <a:pt x="290" y="671"/>
                </a:lnTo>
                <a:lnTo>
                  <a:pt x="290" y="670"/>
                </a:lnTo>
                <a:lnTo>
                  <a:pt x="290" y="668"/>
                </a:lnTo>
                <a:lnTo>
                  <a:pt x="290" y="666"/>
                </a:lnTo>
                <a:lnTo>
                  <a:pt x="290" y="665"/>
                </a:lnTo>
                <a:lnTo>
                  <a:pt x="292" y="664"/>
                </a:lnTo>
                <a:lnTo>
                  <a:pt x="291" y="664"/>
                </a:lnTo>
                <a:lnTo>
                  <a:pt x="291" y="662"/>
                </a:lnTo>
                <a:lnTo>
                  <a:pt x="291" y="660"/>
                </a:lnTo>
                <a:lnTo>
                  <a:pt x="294" y="659"/>
                </a:lnTo>
                <a:lnTo>
                  <a:pt x="292" y="657"/>
                </a:lnTo>
                <a:lnTo>
                  <a:pt x="294" y="656"/>
                </a:lnTo>
                <a:lnTo>
                  <a:pt x="296" y="655"/>
                </a:lnTo>
                <a:lnTo>
                  <a:pt x="295" y="652"/>
                </a:lnTo>
                <a:lnTo>
                  <a:pt x="295" y="651"/>
                </a:lnTo>
                <a:lnTo>
                  <a:pt x="295" y="650"/>
                </a:lnTo>
                <a:lnTo>
                  <a:pt x="296" y="649"/>
                </a:lnTo>
                <a:lnTo>
                  <a:pt x="299" y="648"/>
                </a:lnTo>
                <a:lnTo>
                  <a:pt x="300" y="648"/>
                </a:lnTo>
                <a:lnTo>
                  <a:pt x="302" y="647"/>
                </a:lnTo>
                <a:lnTo>
                  <a:pt x="302" y="646"/>
                </a:lnTo>
                <a:lnTo>
                  <a:pt x="300" y="644"/>
                </a:lnTo>
                <a:lnTo>
                  <a:pt x="298" y="644"/>
                </a:lnTo>
                <a:lnTo>
                  <a:pt x="297" y="642"/>
                </a:lnTo>
                <a:lnTo>
                  <a:pt x="298" y="640"/>
                </a:lnTo>
                <a:lnTo>
                  <a:pt x="298" y="639"/>
                </a:lnTo>
                <a:lnTo>
                  <a:pt x="297" y="638"/>
                </a:lnTo>
                <a:lnTo>
                  <a:pt x="295" y="638"/>
                </a:lnTo>
                <a:lnTo>
                  <a:pt x="294" y="638"/>
                </a:lnTo>
                <a:lnTo>
                  <a:pt x="291" y="639"/>
                </a:lnTo>
                <a:lnTo>
                  <a:pt x="290" y="640"/>
                </a:lnTo>
                <a:lnTo>
                  <a:pt x="288" y="640"/>
                </a:lnTo>
                <a:lnTo>
                  <a:pt x="286" y="641"/>
                </a:lnTo>
                <a:lnTo>
                  <a:pt x="283" y="642"/>
                </a:lnTo>
                <a:lnTo>
                  <a:pt x="282" y="643"/>
                </a:lnTo>
                <a:lnTo>
                  <a:pt x="281" y="646"/>
                </a:lnTo>
                <a:lnTo>
                  <a:pt x="279" y="646"/>
                </a:lnTo>
                <a:lnTo>
                  <a:pt x="278" y="646"/>
                </a:lnTo>
                <a:lnTo>
                  <a:pt x="276" y="643"/>
                </a:lnTo>
                <a:lnTo>
                  <a:pt x="275" y="642"/>
                </a:lnTo>
                <a:lnTo>
                  <a:pt x="274" y="641"/>
                </a:lnTo>
                <a:lnTo>
                  <a:pt x="273" y="641"/>
                </a:lnTo>
                <a:lnTo>
                  <a:pt x="272" y="641"/>
                </a:lnTo>
                <a:lnTo>
                  <a:pt x="272" y="643"/>
                </a:lnTo>
                <a:lnTo>
                  <a:pt x="270" y="646"/>
                </a:lnTo>
                <a:lnTo>
                  <a:pt x="267" y="647"/>
                </a:lnTo>
                <a:lnTo>
                  <a:pt x="264" y="648"/>
                </a:lnTo>
                <a:lnTo>
                  <a:pt x="263" y="647"/>
                </a:lnTo>
                <a:lnTo>
                  <a:pt x="260" y="644"/>
                </a:lnTo>
                <a:lnTo>
                  <a:pt x="258" y="644"/>
                </a:lnTo>
                <a:lnTo>
                  <a:pt x="256" y="646"/>
                </a:lnTo>
                <a:lnTo>
                  <a:pt x="255" y="644"/>
                </a:lnTo>
                <a:lnTo>
                  <a:pt x="255" y="643"/>
                </a:lnTo>
                <a:lnTo>
                  <a:pt x="256" y="642"/>
                </a:lnTo>
                <a:lnTo>
                  <a:pt x="257" y="641"/>
                </a:lnTo>
                <a:lnTo>
                  <a:pt x="258" y="639"/>
                </a:lnTo>
                <a:lnTo>
                  <a:pt x="258" y="638"/>
                </a:lnTo>
                <a:lnTo>
                  <a:pt x="256" y="636"/>
                </a:lnTo>
                <a:lnTo>
                  <a:pt x="255" y="635"/>
                </a:lnTo>
                <a:lnTo>
                  <a:pt x="256" y="633"/>
                </a:lnTo>
                <a:lnTo>
                  <a:pt x="257" y="633"/>
                </a:lnTo>
                <a:lnTo>
                  <a:pt x="259" y="632"/>
                </a:lnTo>
                <a:lnTo>
                  <a:pt x="260" y="632"/>
                </a:lnTo>
                <a:lnTo>
                  <a:pt x="264" y="631"/>
                </a:lnTo>
                <a:lnTo>
                  <a:pt x="265" y="628"/>
                </a:lnTo>
                <a:lnTo>
                  <a:pt x="266" y="626"/>
                </a:lnTo>
                <a:lnTo>
                  <a:pt x="267" y="625"/>
                </a:lnTo>
                <a:lnTo>
                  <a:pt x="267" y="624"/>
                </a:lnTo>
                <a:lnTo>
                  <a:pt x="267" y="622"/>
                </a:lnTo>
                <a:lnTo>
                  <a:pt x="265" y="620"/>
                </a:lnTo>
                <a:lnTo>
                  <a:pt x="264" y="622"/>
                </a:lnTo>
                <a:lnTo>
                  <a:pt x="262" y="622"/>
                </a:lnTo>
                <a:lnTo>
                  <a:pt x="260" y="624"/>
                </a:lnTo>
                <a:lnTo>
                  <a:pt x="258" y="625"/>
                </a:lnTo>
                <a:lnTo>
                  <a:pt x="257" y="626"/>
                </a:lnTo>
                <a:lnTo>
                  <a:pt x="254" y="627"/>
                </a:lnTo>
                <a:lnTo>
                  <a:pt x="252" y="628"/>
                </a:lnTo>
                <a:lnTo>
                  <a:pt x="249" y="630"/>
                </a:lnTo>
                <a:lnTo>
                  <a:pt x="248" y="632"/>
                </a:lnTo>
                <a:lnTo>
                  <a:pt x="246" y="634"/>
                </a:lnTo>
                <a:lnTo>
                  <a:pt x="243" y="636"/>
                </a:lnTo>
                <a:lnTo>
                  <a:pt x="241" y="639"/>
                </a:lnTo>
                <a:lnTo>
                  <a:pt x="240" y="640"/>
                </a:lnTo>
                <a:lnTo>
                  <a:pt x="238" y="643"/>
                </a:lnTo>
                <a:lnTo>
                  <a:pt x="235" y="646"/>
                </a:lnTo>
                <a:lnTo>
                  <a:pt x="234" y="648"/>
                </a:lnTo>
                <a:lnTo>
                  <a:pt x="232" y="649"/>
                </a:lnTo>
                <a:lnTo>
                  <a:pt x="230" y="651"/>
                </a:lnTo>
                <a:lnTo>
                  <a:pt x="230" y="654"/>
                </a:lnTo>
                <a:lnTo>
                  <a:pt x="231" y="656"/>
                </a:lnTo>
                <a:lnTo>
                  <a:pt x="230" y="659"/>
                </a:lnTo>
                <a:lnTo>
                  <a:pt x="228" y="662"/>
                </a:lnTo>
                <a:lnTo>
                  <a:pt x="227" y="663"/>
                </a:lnTo>
                <a:lnTo>
                  <a:pt x="225" y="664"/>
                </a:lnTo>
                <a:lnTo>
                  <a:pt x="223" y="665"/>
                </a:lnTo>
                <a:lnTo>
                  <a:pt x="223" y="668"/>
                </a:lnTo>
                <a:lnTo>
                  <a:pt x="224" y="671"/>
                </a:lnTo>
                <a:lnTo>
                  <a:pt x="225" y="674"/>
                </a:lnTo>
                <a:lnTo>
                  <a:pt x="226" y="676"/>
                </a:lnTo>
                <a:lnTo>
                  <a:pt x="227" y="679"/>
                </a:lnTo>
                <a:lnTo>
                  <a:pt x="228" y="680"/>
                </a:lnTo>
                <a:lnTo>
                  <a:pt x="231" y="681"/>
                </a:lnTo>
                <a:lnTo>
                  <a:pt x="232" y="680"/>
                </a:lnTo>
                <a:lnTo>
                  <a:pt x="234" y="680"/>
                </a:lnTo>
                <a:lnTo>
                  <a:pt x="234" y="682"/>
                </a:lnTo>
                <a:lnTo>
                  <a:pt x="234" y="683"/>
                </a:lnTo>
                <a:lnTo>
                  <a:pt x="232" y="683"/>
                </a:lnTo>
                <a:lnTo>
                  <a:pt x="230" y="683"/>
                </a:lnTo>
                <a:lnTo>
                  <a:pt x="230" y="684"/>
                </a:lnTo>
                <a:lnTo>
                  <a:pt x="228" y="687"/>
                </a:lnTo>
                <a:lnTo>
                  <a:pt x="228" y="689"/>
                </a:lnTo>
                <a:lnTo>
                  <a:pt x="230" y="690"/>
                </a:lnTo>
                <a:lnTo>
                  <a:pt x="231" y="691"/>
                </a:lnTo>
                <a:lnTo>
                  <a:pt x="234" y="692"/>
                </a:lnTo>
                <a:lnTo>
                  <a:pt x="236" y="692"/>
                </a:lnTo>
                <a:lnTo>
                  <a:pt x="238" y="692"/>
                </a:lnTo>
                <a:lnTo>
                  <a:pt x="239" y="694"/>
                </a:lnTo>
                <a:lnTo>
                  <a:pt x="241" y="695"/>
                </a:lnTo>
                <a:lnTo>
                  <a:pt x="240" y="696"/>
                </a:lnTo>
                <a:lnTo>
                  <a:pt x="239" y="696"/>
                </a:lnTo>
                <a:lnTo>
                  <a:pt x="238" y="696"/>
                </a:lnTo>
                <a:lnTo>
                  <a:pt x="236" y="695"/>
                </a:lnTo>
                <a:lnTo>
                  <a:pt x="235" y="695"/>
                </a:lnTo>
                <a:lnTo>
                  <a:pt x="234" y="696"/>
                </a:lnTo>
                <a:lnTo>
                  <a:pt x="235" y="697"/>
                </a:lnTo>
                <a:lnTo>
                  <a:pt x="236" y="698"/>
                </a:lnTo>
                <a:lnTo>
                  <a:pt x="239" y="700"/>
                </a:lnTo>
                <a:lnTo>
                  <a:pt x="240" y="702"/>
                </a:lnTo>
                <a:lnTo>
                  <a:pt x="242" y="703"/>
                </a:lnTo>
                <a:lnTo>
                  <a:pt x="244" y="705"/>
                </a:lnTo>
                <a:lnTo>
                  <a:pt x="248" y="708"/>
                </a:lnTo>
                <a:lnTo>
                  <a:pt x="249" y="711"/>
                </a:lnTo>
                <a:lnTo>
                  <a:pt x="251" y="713"/>
                </a:lnTo>
                <a:lnTo>
                  <a:pt x="256" y="718"/>
                </a:lnTo>
                <a:lnTo>
                  <a:pt x="258" y="720"/>
                </a:lnTo>
                <a:lnTo>
                  <a:pt x="259" y="722"/>
                </a:lnTo>
                <a:lnTo>
                  <a:pt x="260" y="723"/>
                </a:lnTo>
                <a:lnTo>
                  <a:pt x="262" y="726"/>
                </a:lnTo>
                <a:lnTo>
                  <a:pt x="264" y="727"/>
                </a:lnTo>
                <a:lnTo>
                  <a:pt x="268" y="730"/>
                </a:lnTo>
                <a:lnTo>
                  <a:pt x="278" y="739"/>
                </a:lnTo>
                <a:lnTo>
                  <a:pt x="283" y="746"/>
                </a:lnTo>
                <a:lnTo>
                  <a:pt x="289" y="753"/>
                </a:lnTo>
                <a:lnTo>
                  <a:pt x="291" y="755"/>
                </a:lnTo>
                <a:lnTo>
                  <a:pt x="295" y="758"/>
                </a:lnTo>
                <a:lnTo>
                  <a:pt x="298" y="760"/>
                </a:lnTo>
                <a:lnTo>
                  <a:pt x="299" y="762"/>
                </a:lnTo>
                <a:lnTo>
                  <a:pt x="302" y="764"/>
                </a:lnTo>
                <a:lnTo>
                  <a:pt x="304" y="767"/>
                </a:lnTo>
                <a:lnTo>
                  <a:pt x="306" y="769"/>
                </a:lnTo>
                <a:lnTo>
                  <a:pt x="308" y="770"/>
                </a:lnTo>
                <a:lnTo>
                  <a:pt x="310" y="772"/>
                </a:lnTo>
                <a:lnTo>
                  <a:pt x="312" y="775"/>
                </a:lnTo>
                <a:lnTo>
                  <a:pt x="314" y="776"/>
                </a:lnTo>
                <a:lnTo>
                  <a:pt x="318" y="778"/>
                </a:lnTo>
                <a:lnTo>
                  <a:pt x="318" y="779"/>
                </a:lnTo>
                <a:lnTo>
                  <a:pt x="320" y="780"/>
                </a:lnTo>
                <a:lnTo>
                  <a:pt x="322" y="783"/>
                </a:lnTo>
                <a:lnTo>
                  <a:pt x="323" y="784"/>
                </a:lnTo>
                <a:lnTo>
                  <a:pt x="326" y="786"/>
                </a:lnTo>
                <a:lnTo>
                  <a:pt x="327" y="787"/>
                </a:lnTo>
                <a:lnTo>
                  <a:pt x="328" y="788"/>
                </a:lnTo>
                <a:lnTo>
                  <a:pt x="330" y="790"/>
                </a:lnTo>
                <a:lnTo>
                  <a:pt x="331" y="790"/>
                </a:lnTo>
                <a:lnTo>
                  <a:pt x="334" y="792"/>
                </a:lnTo>
                <a:lnTo>
                  <a:pt x="335" y="794"/>
                </a:lnTo>
                <a:lnTo>
                  <a:pt x="337" y="795"/>
                </a:lnTo>
                <a:lnTo>
                  <a:pt x="338" y="796"/>
                </a:lnTo>
                <a:lnTo>
                  <a:pt x="340" y="798"/>
                </a:lnTo>
                <a:lnTo>
                  <a:pt x="342" y="799"/>
                </a:lnTo>
                <a:lnTo>
                  <a:pt x="343" y="799"/>
                </a:lnTo>
                <a:lnTo>
                  <a:pt x="345" y="800"/>
                </a:lnTo>
                <a:lnTo>
                  <a:pt x="346" y="800"/>
                </a:lnTo>
                <a:lnTo>
                  <a:pt x="348" y="800"/>
                </a:lnTo>
                <a:lnTo>
                  <a:pt x="350" y="799"/>
                </a:lnTo>
                <a:lnTo>
                  <a:pt x="350" y="798"/>
                </a:lnTo>
                <a:lnTo>
                  <a:pt x="350" y="796"/>
                </a:lnTo>
                <a:lnTo>
                  <a:pt x="351" y="795"/>
                </a:lnTo>
                <a:lnTo>
                  <a:pt x="352" y="794"/>
                </a:lnTo>
                <a:lnTo>
                  <a:pt x="352" y="793"/>
                </a:lnTo>
                <a:lnTo>
                  <a:pt x="352" y="791"/>
                </a:lnTo>
                <a:lnTo>
                  <a:pt x="352" y="790"/>
                </a:lnTo>
                <a:lnTo>
                  <a:pt x="353" y="788"/>
                </a:lnTo>
                <a:lnTo>
                  <a:pt x="354" y="788"/>
                </a:lnTo>
                <a:lnTo>
                  <a:pt x="355" y="787"/>
                </a:lnTo>
                <a:lnTo>
                  <a:pt x="355" y="785"/>
                </a:lnTo>
                <a:lnTo>
                  <a:pt x="355" y="784"/>
                </a:lnTo>
                <a:lnTo>
                  <a:pt x="358" y="783"/>
                </a:lnTo>
                <a:lnTo>
                  <a:pt x="359" y="782"/>
                </a:lnTo>
                <a:lnTo>
                  <a:pt x="360" y="780"/>
                </a:lnTo>
                <a:lnTo>
                  <a:pt x="361" y="779"/>
                </a:lnTo>
                <a:lnTo>
                  <a:pt x="363" y="779"/>
                </a:lnTo>
                <a:lnTo>
                  <a:pt x="364" y="779"/>
                </a:lnTo>
                <a:lnTo>
                  <a:pt x="364" y="780"/>
                </a:lnTo>
                <a:lnTo>
                  <a:pt x="362" y="782"/>
                </a:lnTo>
                <a:lnTo>
                  <a:pt x="362" y="783"/>
                </a:lnTo>
                <a:lnTo>
                  <a:pt x="361" y="783"/>
                </a:lnTo>
                <a:lnTo>
                  <a:pt x="360" y="784"/>
                </a:lnTo>
                <a:lnTo>
                  <a:pt x="360" y="785"/>
                </a:lnTo>
                <a:lnTo>
                  <a:pt x="360" y="786"/>
                </a:lnTo>
                <a:lnTo>
                  <a:pt x="359" y="786"/>
                </a:lnTo>
                <a:lnTo>
                  <a:pt x="358" y="787"/>
                </a:lnTo>
                <a:lnTo>
                  <a:pt x="356" y="788"/>
                </a:lnTo>
                <a:lnTo>
                  <a:pt x="355" y="790"/>
                </a:lnTo>
                <a:lnTo>
                  <a:pt x="354" y="790"/>
                </a:lnTo>
                <a:lnTo>
                  <a:pt x="353" y="791"/>
                </a:lnTo>
                <a:lnTo>
                  <a:pt x="354" y="793"/>
                </a:lnTo>
                <a:lnTo>
                  <a:pt x="354" y="794"/>
                </a:lnTo>
                <a:lnTo>
                  <a:pt x="353" y="795"/>
                </a:lnTo>
                <a:lnTo>
                  <a:pt x="352" y="798"/>
                </a:lnTo>
                <a:lnTo>
                  <a:pt x="351" y="799"/>
                </a:lnTo>
                <a:lnTo>
                  <a:pt x="351" y="800"/>
                </a:lnTo>
                <a:lnTo>
                  <a:pt x="350" y="801"/>
                </a:lnTo>
                <a:lnTo>
                  <a:pt x="348" y="802"/>
                </a:lnTo>
                <a:lnTo>
                  <a:pt x="348" y="803"/>
                </a:lnTo>
                <a:lnTo>
                  <a:pt x="350" y="804"/>
                </a:lnTo>
                <a:lnTo>
                  <a:pt x="351" y="806"/>
                </a:lnTo>
                <a:lnTo>
                  <a:pt x="352" y="807"/>
                </a:lnTo>
                <a:lnTo>
                  <a:pt x="352" y="808"/>
                </a:lnTo>
                <a:lnTo>
                  <a:pt x="354" y="810"/>
                </a:lnTo>
                <a:lnTo>
                  <a:pt x="356" y="811"/>
                </a:lnTo>
                <a:lnTo>
                  <a:pt x="359" y="814"/>
                </a:lnTo>
                <a:lnTo>
                  <a:pt x="360" y="815"/>
                </a:lnTo>
                <a:lnTo>
                  <a:pt x="361" y="815"/>
                </a:lnTo>
                <a:lnTo>
                  <a:pt x="362" y="816"/>
                </a:lnTo>
                <a:lnTo>
                  <a:pt x="364" y="817"/>
                </a:lnTo>
                <a:lnTo>
                  <a:pt x="366" y="818"/>
                </a:lnTo>
                <a:lnTo>
                  <a:pt x="369" y="820"/>
                </a:lnTo>
                <a:lnTo>
                  <a:pt x="371" y="822"/>
                </a:lnTo>
                <a:lnTo>
                  <a:pt x="372" y="824"/>
                </a:lnTo>
                <a:lnTo>
                  <a:pt x="374" y="825"/>
                </a:lnTo>
                <a:lnTo>
                  <a:pt x="377" y="827"/>
                </a:lnTo>
                <a:lnTo>
                  <a:pt x="379" y="830"/>
                </a:lnTo>
                <a:lnTo>
                  <a:pt x="383" y="832"/>
                </a:lnTo>
                <a:lnTo>
                  <a:pt x="385" y="835"/>
                </a:lnTo>
                <a:lnTo>
                  <a:pt x="388" y="838"/>
                </a:lnTo>
                <a:lnTo>
                  <a:pt x="390" y="840"/>
                </a:lnTo>
                <a:lnTo>
                  <a:pt x="392" y="841"/>
                </a:lnTo>
                <a:lnTo>
                  <a:pt x="394" y="843"/>
                </a:lnTo>
                <a:lnTo>
                  <a:pt x="400" y="848"/>
                </a:lnTo>
                <a:lnTo>
                  <a:pt x="402" y="849"/>
                </a:lnTo>
                <a:lnTo>
                  <a:pt x="404" y="851"/>
                </a:lnTo>
                <a:lnTo>
                  <a:pt x="408" y="852"/>
                </a:lnTo>
                <a:lnTo>
                  <a:pt x="410" y="852"/>
                </a:lnTo>
                <a:lnTo>
                  <a:pt x="414" y="854"/>
                </a:lnTo>
                <a:lnTo>
                  <a:pt x="415" y="856"/>
                </a:lnTo>
                <a:lnTo>
                  <a:pt x="422" y="864"/>
                </a:lnTo>
                <a:lnTo>
                  <a:pt x="426" y="867"/>
                </a:lnTo>
                <a:lnTo>
                  <a:pt x="428" y="871"/>
                </a:lnTo>
                <a:lnTo>
                  <a:pt x="432" y="873"/>
                </a:lnTo>
                <a:lnTo>
                  <a:pt x="434" y="875"/>
                </a:lnTo>
                <a:lnTo>
                  <a:pt x="436" y="878"/>
                </a:lnTo>
                <a:lnTo>
                  <a:pt x="439" y="879"/>
                </a:lnTo>
                <a:lnTo>
                  <a:pt x="441" y="880"/>
                </a:lnTo>
                <a:lnTo>
                  <a:pt x="442" y="880"/>
                </a:lnTo>
                <a:lnTo>
                  <a:pt x="444" y="881"/>
                </a:lnTo>
                <a:lnTo>
                  <a:pt x="444" y="882"/>
                </a:lnTo>
                <a:lnTo>
                  <a:pt x="446" y="884"/>
                </a:lnTo>
                <a:lnTo>
                  <a:pt x="447" y="887"/>
                </a:lnTo>
                <a:lnTo>
                  <a:pt x="449" y="889"/>
                </a:lnTo>
                <a:lnTo>
                  <a:pt x="450" y="889"/>
                </a:lnTo>
                <a:lnTo>
                  <a:pt x="451" y="891"/>
                </a:lnTo>
                <a:lnTo>
                  <a:pt x="452" y="895"/>
                </a:lnTo>
                <a:lnTo>
                  <a:pt x="454" y="896"/>
                </a:lnTo>
                <a:lnTo>
                  <a:pt x="456" y="897"/>
                </a:lnTo>
                <a:lnTo>
                  <a:pt x="458" y="897"/>
                </a:lnTo>
                <a:lnTo>
                  <a:pt x="458" y="898"/>
                </a:lnTo>
                <a:lnTo>
                  <a:pt x="460" y="900"/>
                </a:lnTo>
                <a:lnTo>
                  <a:pt x="463" y="900"/>
                </a:lnTo>
                <a:lnTo>
                  <a:pt x="464" y="900"/>
                </a:lnTo>
                <a:lnTo>
                  <a:pt x="465" y="902"/>
                </a:lnTo>
                <a:lnTo>
                  <a:pt x="466" y="902"/>
                </a:lnTo>
                <a:lnTo>
                  <a:pt x="468" y="903"/>
                </a:lnTo>
                <a:lnTo>
                  <a:pt x="467" y="904"/>
                </a:lnTo>
                <a:lnTo>
                  <a:pt x="465" y="904"/>
                </a:lnTo>
                <a:lnTo>
                  <a:pt x="466" y="907"/>
                </a:lnTo>
                <a:lnTo>
                  <a:pt x="467" y="908"/>
                </a:lnTo>
                <a:lnTo>
                  <a:pt x="468" y="908"/>
                </a:lnTo>
                <a:lnTo>
                  <a:pt x="470" y="911"/>
                </a:lnTo>
                <a:lnTo>
                  <a:pt x="471" y="911"/>
                </a:lnTo>
                <a:lnTo>
                  <a:pt x="472" y="913"/>
                </a:lnTo>
                <a:lnTo>
                  <a:pt x="474" y="914"/>
                </a:lnTo>
                <a:lnTo>
                  <a:pt x="478" y="919"/>
                </a:lnTo>
                <a:lnTo>
                  <a:pt x="479" y="919"/>
                </a:lnTo>
                <a:lnTo>
                  <a:pt x="479" y="921"/>
                </a:lnTo>
                <a:lnTo>
                  <a:pt x="480" y="922"/>
                </a:lnTo>
                <a:lnTo>
                  <a:pt x="481" y="923"/>
                </a:lnTo>
                <a:lnTo>
                  <a:pt x="482" y="926"/>
                </a:lnTo>
                <a:lnTo>
                  <a:pt x="484" y="927"/>
                </a:lnTo>
                <a:lnTo>
                  <a:pt x="487" y="928"/>
                </a:lnTo>
                <a:lnTo>
                  <a:pt x="488" y="930"/>
                </a:lnTo>
                <a:lnTo>
                  <a:pt x="488" y="931"/>
                </a:lnTo>
                <a:lnTo>
                  <a:pt x="491" y="936"/>
                </a:lnTo>
                <a:lnTo>
                  <a:pt x="499" y="945"/>
                </a:lnTo>
                <a:lnTo>
                  <a:pt x="508" y="955"/>
                </a:lnTo>
                <a:lnTo>
                  <a:pt x="513" y="960"/>
                </a:lnTo>
                <a:lnTo>
                  <a:pt x="521" y="969"/>
                </a:lnTo>
                <a:lnTo>
                  <a:pt x="526" y="972"/>
                </a:lnTo>
                <a:lnTo>
                  <a:pt x="528" y="975"/>
                </a:lnTo>
                <a:lnTo>
                  <a:pt x="529" y="978"/>
                </a:lnTo>
                <a:lnTo>
                  <a:pt x="530" y="979"/>
                </a:lnTo>
                <a:lnTo>
                  <a:pt x="534" y="982"/>
                </a:lnTo>
                <a:lnTo>
                  <a:pt x="537" y="984"/>
                </a:lnTo>
                <a:lnTo>
                  <a:pt x="538" y="985"/>
                </a:lnTo>
                <a:lnTo>
                  <a:pt x="540" y="987"/>
                </a:lnTo>
                <a:lnTo>
                  <a:pt x="542" y="990"/>
                </a:lnTo>
                <a:lnTo>
                  <a:pt x="545" y="992"/>
                </a:lnTo>
                <a:lnTo>
                  <a:pt x="546" y="994"/>
                </a:lnTo>
                <a:lnTo>
                  <a:pt x="548" y="996"/>
                </a:lnTo>
                <a:lnTo>
                  <a:pt x="551" y="998"/>
                </a:lnTo>
                <a:lnTo>
                  <a:pt x="555" y="1002"/>
                </a:lnTo>
                <a:lnTo>
                  <a:pt x="558" y="1004"/>
                </a:lnTo>
                <a:lnTo>
                  <a:pt x="563" y="1010"/>
                </a:lnTo>
                <a:lnTo>
                  <a:pt x="566" y="1011"/>
                </a:lnTo>
                <a:lnTo>
                  <a:pt x="569" y="1015"/>
                </a:lnTo>
                <a:lnTo>
                  <a:pt x="574" y="1018"/>
                </a:lnTo>
                <a:lnTo>
                  <a:pt x="577" y="1022"/>
                </a:lnTo>
                <a:lnTo>
                  <a:pt x="583" y="1025"/>
                </a:lnTo>
                <a:lnTo>
                  <a:pt x="586" y="1026"/>
                </a:lnTo>
                <a:lnTo>
                  <a:pt x="590" y="1028"/>
                </a:lnTo>
                <a:lnTo>
                  <a:pt x="593" y="1031"/>
                </a:lnTo>
                <a:lnTo>
                  <a:pt x="596" y="1033"/>
                </a:lnTo>
                <a:lnTo>
                  <a:pt x="599" y="1034"/>
                </a:lnTo>
                <a:lnTo>
                  <a:pt x="602" y="1038"/>
                </a:lnTo>
                <a:lnTo>
                  <a:pt x="604" y="1040"/>
                </a:lnTo>
                <a:lnTo>
                  <a:pt x="608" y="1043"/>
                </a:lnTo>
                <a:lnTo>
                  <a:pt x="611" y="1046"/>
                </a:lnTo>
                <a:lnTo>
                  <a:pt x="615" y="1048"/>
                </a:lnTo>
                <a:lnTo>
                  <a:pt x="617" y="1050"/>
                </a:lnTo>
                <a:lnTo>
                  <a:pt x="619" y="1054"/>
                </a:lnTo>
                <a:lnTo>
                  <a:pt x="622" y="1055"/>
                </a:lnTo>
                <a:lnTo>
                  <a:pt x="625" y="1058"/>
                </a:lnTo>
                <a:lnTo>
                  <a:pt x="627" y="1058"/>
                </a:lnTo>
                <a:lnTo>
                  <a:pt x="630" y="1059"/>
                </a:lnTo>
                <a:lnTo>
                  <a:pt x="632" y="1058"/>
                </a:lnTo>
                <a:lnTo>
                  <a:pt x="633" y="1057"/>
                </a:lnTo>
                <a:lnTo>
                  <a:pt x="635" y="1058"/>
                </a:lnTo>
                <a:lnTo>
                  <a:pt x="639" y="1060"/>
                </a:lnTo>
                <a:lnTo>
                  <a:pt x="640" y="1062"/>
                </a:lnTo>
                <a:lnTo>
                  <a:pt x="641" y="1066"/>
                </a:lnTo>
                <a:lnTo>
                  <a:pt x="644" y="1066"/>
                </a:lnTo>
                <a:lnTo>
                  <a:pt x="646" y="1068"/>
                </a:lnTo>
                <a:lnTo>
                  <a:pt x="647" y="1070"/>
                </a:lnTo>
                <a:lnTo>
                  <a:pt x="650" y="1073"/>
                </a:lnTo>
                <a:lnTo>
                  <a:pt x="652" y="1073"/>
                </a:lnTo>
                <a:lnTo>
                  <a:pt x="656" y="1075"/>
                </a:lnTo>
                <a:lnTo>
                  <a:pt x="658" y="1076"/>
                </a:lnTo>
                <a:lnTo>
                  <a:pt x="660" y="1076"/>
                </a:lnTo>
                <a:lnTo>
                  <a:pt x="664" y="1079"/>
                </a:lnTo>
                <a:lnTo>
                  <a:pt x="667" y="1081"/>
                </a:lnTo>
                <a:lnTo>
                  <a:pt x="670" y="1082"/>
                </a:lnTo>
                <a:lnTo>
                  <a:pt x="673" y="1083"/>
                </a:lnTo>
                <a:lnTo>
                  <a:pt x="675" y="1084"/>
                </a:lnTo>
                <a:lnTo>
                  <a:pt x="678" y="1084"/>
                </a:lnTo>
                <a:lnTo>
                  <a:pt x="681" y="1083"/>
                </a:lnTo>
                <a:lnTo>
                  <a:pt x="683" y="1082"/>
                </a:lnTo>
                <a:lnTo>
                  <a:pt x="684" y="1082"/>
                </a:lnTo>
                <a:lnTo>
                  <a:pt x="688" y="1082"/>
                </a:lnTo>
                <a:lnTo>
                  <a:pt x="690" y="1082"/>
                </a:lnTo>
                <a:lnTo>
                  <a:pt x="692" y="1083"/>
                </a:lnTo>
                <a:lnTo>
                  <a:pt x="691" y="1084"/>
                </a:lnTo>
                <a:lnTo>
                  <a:pt x="689" y="1086"/>
                </a:lnTo>
                <a:lnTo>
                  <a:pt x="687" y="1086"/>
                </a:lnTo>
                <a:lnTo>
                  <a:pt x="684" y="1086"/>
                </a:lnTo>
                <a:lnTo>
                  <a:pt x="682" y="1087"/>
                </a:lnTo>
                <a:lnTo>
                  <a:pt x="682" y="1088"/>
                </a:lnTo>
                <a:lnTo>
                  <a:pt x="686" y="1089"/>
                </a:lnTo>
                <a:lnTo>
                  <a:pt x="688" y="1089"/>
                </a:lnTo>
                <a:lnTo>
                  <a:pt x="690" y="1089"/>
                </a:lnTo>
                <a:lnTo>
                  <a:pt x="692" y="1090"/>
                </a:lnTo>
                <a:lnTo>
                  <a:pt x="695" y="1092"/>
                </a:lnTo>
                <a:lnTo>
                  <a:pt x="698" y="1094"/>
                </a:lnTo>
                <a:lnTo>
                  <a:pt x="700" y="1094"/>
                </a:lnTo>
                <a:lnTo>
                  <a:pt x="703" y="1095"/>
                </a:lnTo>
                <a:lnTo>
                  <a:pt x="705" y="1095"/>
                </a:lnTo>
                <a:lnTo>
                  <a:pt x="707" y="1095"/>
                </a:lnTo>
                <a:lnTo>
                  <a:pt x="710" y="1094"/>
                </a:lnTo>
                <a:lnTo>
                  <a:pt x="711" y="1094"/>
                </a:lnTo>
                <a:lnTo>
                  <a:pt x="711" y="1095"/>
                </a:lnTo>
                <a:lnTo>
                  <a:pt x="712" y="1097"/>
                </a:lnTo>
                <a:lnTo>
                  <a:pt x="715" y="1098"/>
                </a:lnTo>
                <a:lnTo>
                  <a:pt x="719" y="1098"/>
                </a:lnTo>
                <a:lnTo>
                  <a:pt x="721" y="1099"/>
                </a:lnTo>
                <a:lnTo>
                  <a:pt x="723" y="1102"/>
                </a:lnTo>
                <a:lnTo>
                  <a:pt x="726" y="1103"/>
                </a:lnTo>
                <a:lnTo>
                  <a:pt x="729" y="1104"/>
                </a:lnTo>
                <a:lnTo>
                  <a:pt x="734" y="1106"/>
                </a:lnTo>
                <a:lnTo>
                  <a:pt x="735" y="1107"/>
                </a:lnTo>
                <a:lnTo>
                  <a:pt x="739" y="1108"/>
                </a:lnTo>
                <a:lnTo>
                  <a:pt x="744" y="1111"/>
                </a:lnTo>
                <a:lnTo>
                  <a:pt x="748" y="1112"/>
                </a:lnTo>
                <a:lnTo>
                  <a:pt x="751" y="1113"/>
                </a:lnTo>
                <a:lnTo>
                  <a:pt x="754" y="1113"/>
                </a:lnTo>
                <a:lnTo>
                  <a:pt x="756" y="1114"/>
                </a:lnTo>
                <a:lnTo>
                  <a:pt x="759" y="1116"/>
                </a:lnTo>
                <a:lnTo>
                  <a:pt x="761" y="1115"/>
                </a:lnTo>
                <a:lnTo>
                  <a:pt x="762" y="1113"/>
                </a:lnTo>
                <a:lnTo>
                  <a:pt x="761" y="1112"/>
                </a:lnTo>
                <a:lnTo>
                  <a:pt x="758" y="1110"/>
                </a:lnTo>
                <a:lnTo>
                  <a:pt x="755" y="1108"/>
                </a:lnTo>
                <a:lnTo>
                  <a:pt x="752" y="1106"/>
                </a:lnTo>
                <a:lnTo>
                  <a:pt x="753" y="1105"/>
                </a:lnTo>
                <a:lnTo>
                  <a:pt x="754" y="1105"/>
                </a:lnTo>
                <a:lnTo>
                  <a:pt x="755" y="1106"/>
                </a:lnTo>
                <a:lnTo>
                  <a:pt x="759" y="1108"/>
                </a:lnTo>
                <a:lnTo>
                  <a:pt x="760" y="1111"/>
                </a:lnTo>
                <a:lnTo>
                  <a:pt x="763" y="1112"/>
                </a:lnTo>
                <a:lnTo>
                  <a:pt x="766" y="1112"/>
                </a:lnTo>
                <a:lnTo>
                  <a:pt x="768" y="1112"/>
                </a:lnTo>
                <a:lnTo>
                  <a:pt x="770" y="1112"/>
                </a:lnTo>
                <a:lnTo>
                  <a:pt x="772" y="1111"/>
                </a:lnTo>
                <a:lnTo>
                  <a:pt x="776" y="1108"/>
                </a:lnTo>
                <a:lnTo>
                  <a:pt x="774" y="1106"/>
                </a:lnTo>
                <a:lnTo>
                  <a:pt x="771" y="1105"/>
                </a:lnTo>
                <a:lnTo>
                  <a:pt x="770" y="1106"/>
                </a:lnTo>
                <a:lnTo>
                  <a:pt x="768" y="1106"/>
                </a:lnTo>
                <a:lnTo>
                  <a:pt x="767" y="1104"/>
                </a:lnTo>
                <a:lnTo>
                  <a:pt x="764" y="1103"/>
                </a:lnTo>
                <a:lnTo>
                  <a:pt x="762" y="1103"/>
                </a:lnTo>
                <a:lnTo>
                  <a:pt x="761" y="1103"/>
                </a:lnTo>
                <a:lnTo>
                  <a:pt x="760" y="1100"/>
                </a:lnTo>
                <a:lnTo>
                  <a:pt x="762" y="1100"/>
                </a:lnTo>
                <a:lnTo>
                  <a:pt x="763" y="1098"/>
                </a:lnTo>
                <a:lnTo>
                  <a:pt x="763" y="1097"/>
                </a:lnTo>
                <a:lnTo>
                  <a:pt x="762" y="1095"/>
                </a:lnTo>
                <a:lnTo>
                  <a:pt x="762" y="1094"/>
                </a:lnTo>
                <a:lnTo>
                  <a:pt x="766" y="1092"/>
                </a:lnTo>
                <a:lnTo>
                  <a:pt x="768" y="1092"/>
                </a:lnTo>
                <a:lnTo>
                  <a:pt x="769" y="1094"/>
                </a:lnTo>
                <a:lnTo>
                  <a:pt x="770" y="1097"/>
                </a:lnTo>
                <a:lnTo>
                  <a:pt x="770" y="1098"/>
                </a:lnTo>
                <a:lnTo>
                  <a:pt x="771" y="1099"/>
                </a:lnTo>
                <a:lnTo>
                  <a:pt x="772" y="1099"/>
                </a:lnTo>
                <a:lnTo>
                  <a:pt x="774" y="1100"/>
                </a:lnTo>
                <a:lnTo>
                  <a:pt x="775" y="1100"/>
                </a:lnTo>
                <a:lnTo>
                  <a:pt x="777" y="1100"/>
                </a:lnTo>
                <a:lnTo>
                  <a:pt x="778" y="1100"/>
                </a:lnTo>
                <a:lnTo>
                  <a:pt x="779" y="1100"/>
                </a:lnTo>
                <a:lnTo>
                  <a:pt x="780" y="1100"/>
                </a:lnTo>
                <a:lnTo>
                  <a:pt x="783" y="1100"/>
                </a:lnTo>
                <a:lnTo>
                  <a:pt x="784" y="1100"/>
                </a:lnTo>
                <a:lnTo>
                  <a:pt x="785" y="1100"/>
                </a:lnTo>
                <a:lnTo>
                  <a:pt x="786" y="1100"/>
                </a:lnTo>
                <a:lnTo>
                  <a:pt x="787" y="1100"/>
                </a:lnTo>
                <a:lnTo>
                  <a:pt x="788" y="1100"/>
                </a:lnTo>
                <a:lnTo>
                  <a:pt x="791" y="1100"/>
                </a:lnTo>
                <a:lnTo>
                  <a:pt x="792" y="1100"/>
                </a:lnTo>
                <a:lnTo>
                  <a:pt x="793" y="1099"/>
                </a:lnTo>
                <a:lnTo>
                  <a:pt x="794" y="1100"/>
                </a:lnTo>
                <a:lnTo>
                  <a:pt x="796" y="1100"/>
                </a:lnTo>
                <a:lnTo>
                  <a:pt x="798" y="1100"/>
                </a:lnTo>
                <a:lnTo>
                  <a:pt x="798" y="1102"/>
                </a:lnTo>
                <a:lnTo>
                  <a:pt x="800" y="1100"/>
                </a:lnTo>
                <a:lnTo>
                  <a:pt x="801" y="1100"/>
                </a:lnTo>
                <a:lnTo>
                  <a:pt x="802" y="1100"/>
                </a:lnTo>
                <a:lnTo>
                  <a:pt x="802" y="1102"/>
                </a:lnTo>
                <a:lnTo>
                  <a:pt x="803" y="1102"/>
                </a:lnTo>
                <a:lnTo>
                  <a:pt x="804" y="1102"/>
                </a:lnTo>
                <a:lnTo>
                  <a:pt x="804" y="1103"/>
                </a:lnTo>
                <a:lnTo>
                  <a:pt x="806" y="1104"/>
                </a:lnTo>
                <a:lnTo>
                  <a:pt x="807" y="1105"/>
                </a:lnTo>
                <a:lnTo>
                  <a:pt x="809" y="1104"/>
                </a:lnTo>
                <a:lnTo>
                  <a:pt x="810" y="1104"/>
                </a:lnTo>
                <a:lnTo>
                  <a:pt x="811" y="1104"/>
                </a:lnTo>
                <a:lnTo>
                  <a:pt x="812" y="1103"/>
                </a:lnTo>
                <a:lnTo>
                  <a:pt x="815" y="1103"/>
                </a:lnTo>
                <a:lnTo>
                  <a:pt x="816" y="1103"/>
                </a:lnTo>
                <a:lnTo>
                  <a:pt x="818" y="1100"/>
                </a:lnTo>
                <a:lnTo>
                  <a:pt x="819" y="1100"/>
                </a:lnTo>
                <a:lnTo>
                  <a:pt x="823" y="1102"/>
                </a:lnTo>
                <a:lnTo>
                  <a:pt x="824" y="1103"/>
                </a:lnTo>
                <a:lnTo>
                  <a:pt x="825" y="1103"/>
                </a:lnTo>
                <a:lnTo>
                  <a:pt x="826" y="1104"/>
                </a:lnTo>
                <a:lnTo>
                  <a:pt x="828" y="1103"/>
                </a:lnTo>
                <a:lnTo>
                  <a:pt x="831" y="1099"/>
                </a:lnTo>
                <a:lnTo>
                  <a:pt x="832" y="1098"/>
                </a:lnTo>
                <a:lnTo>
                  <a:pt x="834" y="1098"/>
                </a:lnTo>
                <a:lnTo>
                  <a:pt x="835" y="1098"/>
                </a:lnTo>
                <a:lnTo>
                  <a:pt x="834" y="1097"/>
                </a:lnTo>
                <a:lnTo>
                  <a:pt x="832" y="1097"/>
                </a:lnTo>
                <a:lnTo>
                  <a:pt x="832" y="1096"/>
                </a:lnTo>
                <a:lnTo>
                  <a:pt x="833" y="1095"/>
                </a:lnTo>
                <a:lnTo>
                  <a:pt x="835" y="1095"/>
                </a:lnTo>
                <a:lnTo>
                  <a:pt x="835" y="1094"/>
                </a:lnTo>
                <a:lnTo>
                  <a:pt x="834" y="1091"/>
                </a:lnTo>
                <a:lnTo>
                  <a:pt x="834" y="1090"/>
                </a:lnTo>
                <a:lnTo>
                  <a:pt x="835" y="1088"/>
                </a:lnTo>
                <a:lnTo>
                  <a:pt x="838" y="1088"/>
                </a:lnTo>
                <a:lnTo>
                  <a:pt x="839" y="1089"/>
                </a:lnTo>
                <a:lnTo>
                  <a:pt x="838" y="1091"/>
                </a:lnTo>
                <a:lnTo>
                  <a:pt x="838" y="1094"/>
                </a:lnTo>
                <a:lnTo>
                  <a:pt x="839" y="1096"/>
                </a:lnTo>
                <a:lnTo>
                  <a:pt x="839" y="1097"/>
                </a:lnTo>
                <a:lnTo>
                  <a:pt x="839" y="1098"/>
                </a:lnTo>
                <a:lnTo>
                  <a:pt x="841" y="1097"/>
                </a:lnTo>
                <a:lnTo>
                  <a:pt x="841" y="1096"/>
                </a:lnTo>
                <a:lnTo>
                  <a:pt x="842" y="1096"/>
                </a:lnTo>
                <a:lnTo>
                  <a:pt x="843" y="1095"/>
                </a:lnTo>
                <a:lnTo>
                  <a:pt x="846" y="1094"/>
                </a:lnTo>
                <a:lnTo>
                  <a:pt x="847" y="1094"/>
                </a:lnTo>
                <a:lnTo>
                  <a:pt x="849" y="1094"/>
                </a:lnTo>
                <a:lnTo>
                  <a:pt x="850" y="1094"/>
                </a:lnTo>
                <a:lnTo>
                  <a:pt x="850" y="1092"/>
                </a:lnTo>
                <a:lnTo>
                  <a:pt x="851" y="1091"/>
                </a:lnTo>
                <a:lnTo>
                  <a:pt x="850" y="1090"/>
                </a:lnTo>
                <a:lnTo>
                  <a:pt x="849" y="1090"/>
                </a:lnTo>
                <a:lnTo>
                  <a:pt x="848" y="1090"/>
                </a:lnTo>
                <a:lnTo>
                  <a:pt x="847" y="1090"/>
                </a:lnTo>
                <a:lnTo>
                  <a:pt x="846" y="1090"/>
                </a:lnTo>
                <a:lnTo>
                  <a:pt x="846" y="1089"/>
                </a:lnTo>
                <a:lnTo>
                  <a:pt x="847" y="1089"/>
                </a:lnTo>
                <a:lnTo>
                  <a:pt x="847" y="1088"/>
                </a:lnTo>
                <a:lnTo>
                  <a:pt x="848" y="1088"/>
                </a:lnTo>
                <a:lnTo>
                  <a:pt x="849" y="1088"/>
                </a:lnTo>
                <a:lnTo>
                  <a:pt x="850" y="1088"/>
                </a:lnTo>
                <a:lnTo>
                  <a:pt x="851" y="1089"/>
                </a:lnTo>
                <a:lnTo>
                  <a:pt x="851" y="1090"/>
                </a:lnTo>
                <a:lnTo>
                  <a:pt x="852" y="1091"/>
                </a:lnTo>
                <a:lnTo>
                  <a:pt x="854" y="1091"/>
                </a:lnTo>
                <a:lnTo>
                  <a:pt x="856" y="1089"/>
                </a:lnTo>
                <a:lnTo>
                  <a:pt x="857" y="1088"/>
                </a:lnTo>
                <a:lnTo>
                  <a:pt x="859" y="1088"/>
                </a:lnTo>
                <a:lnTo>
                  <a:pt x="862" y="1088"/>
                </a:lnTo>
                <a:lnTo>
                  <a:pt x="863" y="1088"/>
                </a:lnTo>
                <a:lnTo>
                  <a:pt x="865" y="1087"/>
                </a:lnTo>
                <a:lnTo>
                  <a:pt x="866" y="1086"/>
                </a:lnTo>
                <a:lnTo>
                  <a:pt x="867" y="1084"/>
                </a:lnTo>
                <a:lnTo>
                  <a:pt x="866" y="1083"/>
                </a:lnTo>
                <a:lnTo>
                  <a:pt x="864" y="1082"/>
                </a:lnTo>
                <a:lnTo>
                  <a:pt x="863" y="1082"/>
                </a:lnTo>
                <a:lnTo>
                  <a:pt x="862" y="1083"/>
                </a:lnTo>
                <a:lnTo>
                  <a:pt x="859" y="1084"/>
                </a:lnTo>
                <a:lnTo>
                  <a:pt x="858" y="1084"/>
                </a:lnTo>
                <a:lnTo>
                  <a:pt x="859" y="1083"/>
                </a:lnTo>
                <a:lnTo>
                  <a:pt x="860" y="1082"/>
                </a:lnTo>
                <a:lnTo>
                  <a:pt x="862" y="1081"/>
                </a:lnTo>
                <a:lnTo>
                  <a:pt x="863" y="1080"/>
                </a:lnTo>
                <a:lnTo>
                  <a:pt x="865" y="1080"/>
                </a:lnTo>
                <a:lnTo>
                  <a:pt x="867" y="1080"/>
                </a:lnTo>
                <a:lnTo>
                  <a:pt x="868" y="1081"/>
                </a:lnTo>
                <a:lnTo>
                  <a:pt x="871" y="1080"/>
                </a:lnTo>
                <a:lnTo>
                  <a:pt x="871" y="1078"/>
                </a:lnTo>
                <a:lnTo>
                  <a:pt x="870" y="1075"/>
                </a:lnTo>
                <a:lnTo>
                  <a:pt x="871" y="1075"/>
                </a:lnTo>
                <a:lnTo>
                  <a:pt x="872" y="1075"/>
                </a:lnTo>
                <a:lnTo>
                  <a:pt x="874" y="1075"/>
                </a:lnTo>
                <a:lnTo>
                  <a:pt x="874" y="1076"/>
                </a:lnTo>
                <a:lnTo>
                  <a:pt x="874" y="1078"/>
                </a:lnTo>
                <a:lnTo>
                  <a:pt x="873" y="1079"/>
                </a:lnTo>
                <a:lnTo>
                  <a:pt x="872" y="1080"/>
                </a:lnTo>
                <a:lnTo>
                  <a:pt x="871" y="1081"/>
                </a:lnTo>
                <a:lnTo>
                  <a:pt x="870" y="1082"/>
                </a:lnTo>
                <a:lnTo>
                  <a:pt x="872" y="1082"/>
                </a:lnTo>
                <a:lnTo>
                  <a:pt x="873" y="1082"/>
                </a:lnTo>
                <a:lnTo>
                  <a:pt x="875" y="1082"/>
                </a:lnTo>
                <a:lnTo>
                  <a:pt x="878" y="1080"/>
                </a:lnTo>
                <a:lnTo>
                  <a:pt x="879" y="1080"/>
                </a:lnTo>
                <a:lnTo>
                  <a:pt x="882" y="1079"/>
                </a:lnTo>
                <a:lnTo>
                  <a:pt x="884" y="1078"/>
                </a:lnTo>
                <a:lnTo>
                  <a:pt x="887" y="1076"/>
                </a:lnTo>
                <a:lnTo>
                  <a:pt x="890" y="1075"/>
                </a:lnTo>
                <a:lnTo>
                  <a:pt x="892" y="1074"/>
                </a:lnTo>
                <a:lnTo>
                  <a:pt x="897" y="1072"/>
                </a:lnTo>
                <a:lnTo>
                  <a:pt x="899" y="1072"/>
                </a:lnTo>
                <a:lnTo>
                  <a:pt x="907" y="1070"/>
                </a:lnTo>
                <a:lnTo>
                  <a:pt x="910" y="1070"/>
                </a:lnTo>
                <a:lnTo>
                  <a:pt x="911" y="1068"/>
                </a:lnTo>
                <a:lnTo>
                  <a:pt x="913" y="1067"/>
                </a:lnTo>
                <a:lnTo>
                  <a:pt x="914" y="1066"/>
                </a:lnTo>
                <a:lnTo>
                  <a:pt x="914" y="1064"/>
                </a:lnTo>
                <a:lnTo>
                  <a:pt x="912" y="1063"/>
                </a:lnTo>
                <a:lnTo>
                  <a:pt x="911" y="1062"/>
                </a:lnTo>
                <a:lnTo>
                  <a:pt x="907" y="1062"/>
                </a:lnTo>
                <a:lnTo>
                  <a:pt x="906" y="1063"/>
                </a:lnTo>
                <a:lnTo>
                  <a:pt x="905" y="1064"/>
                </a:lnTo>
                <a:lnTo>
                  <a:pt x="904" y="1066"/>
                </a:lnTo>
                <a:lnTo>
                  <a:pt x="903" y="1067"/>
                </a:lnTo>
                <a:lnTo>
                  <a:pt x="897" y="1066"/>
                </a:lnTo>
                <a:lnTo>
                  <a:pt x="895" y="1065"/>
                </a:lnTo>
                <a:lnTo>
                  <a:pt x="895" y="1063"/>
                </a:lnTo>
                <a:lnTo>
                  <a:pt x="896" y="1058"/>
                </a:lnTo>
                <a:lnTo>
                  <a:pt x="897" y="1057"/>
                </a:lnTo>
                <a:lnTo>
                  <a:pt x="899" y="1057"/>
                </a:lnTo>
                <a:lnTo>
                  <a:pt x="904" y="1057"/>
                </a:lnTo>
                <a:lnTo>
                  <a:pt x="906" y="1057"/>
                </a:lnTo>
                <a:lnTo>
                  <a:pt x="907" y="1056"/>
                </a:lnTo>
                <a:lnTo>
                  <a:pt x="910" y="1055"/>
                </a:lnTo>
                <a:lnTo>
                  <a:pt x="912" y="1054"/>
                </a:lnTo>
                <a:lnTo>
                  <a:pt x="912" y="1052"/>
                </a:lnTo>
                <a:lnTo>
                  <a:pt x="913" y="1050"/>
                </a:lnTo>
                <a:lnTo>
                  <a:pt x="914" y="1049"/>
                </a:lnTo>
                <a:lnTo>
                  <a:pt x="915" y="1048"/>
                </a:lnTo>
                <a:lnTo>
                  <a:pt x="916" y="1046"/>
                </a:lnTo>
                <a:lnTo>
                  <a:pt x="919" y="1044"/>
                </a:lnTo>
                <a:lnTo>
                  <a:pt x="921" y="1044"/>
                </a:lnTo>
                <a:lnTo>
                  <a:pt x="922" y="1044"/>
                </a:lnTo>
                <a:lnTo>
                  <a:pt x="923" y="1046"/>
                </a:lnTo>
                <a:lnTo>
                  <a:pt x="922" y="1048"/>
                </a:lnTo>
                <a:lnTo>
                  <a:pt x="920" y="1050"/>
                </a:lnTo>
                <a:lnTo>
                  <a:pt x="919" y="1054"/>
                </a:lnTo>
                <a:lnTo>
                  <a:pt x="918" y="1054"/>
                </a:lnTo>
                <a:lnTo>
                  <a:pt x="916" y="1056"/>
                </a:lnTo>
                <a:lnTo>
                  <a:pt x="916" y="1057"/>
                </a:lnTo>
                <a:lnTo>
                  <a:pt x="915" y="1058"/>
                </a:lnTo>
                <a:lnTo>
                  <a:pt x="914" y="1060"/>
                </a:lnTo>
                <a:lnTo>
                  <a:pt x="914" y="1062"/>
                </a:lnTo>
                <a:lnTo>
                  <a:pt x="915" y="1063"/>
                </a:lnTo>
                <a:lnTo>
                  <a:pt x="916" y="1064"/>
                </a:lnTo>
                <a:lnTo>
                  <a:pt x="919" y="1064"/>
                </a:lnTo>
                <a:lnTo>
                  <a:pt x="920" y="1063"/>
                </a:lnTo>
                <a:lnTo>
                  <a:pt x="921" y="1064"/>
                </a:lnTo>
                <a:lnTo>
                  <a:pt x="922" y="1065"/>
                </a:lnTo>
                <a:lnTo>
                  <a:pt x="923" y="1066"/>
                </a:lnTo>
                <a:lnTo>
                  <a:pt x="923" y="1067"/>
                </a:lnTo>
                <a:lnTo>
                  <a:pt x="926" y="1068"/>
                </a:lnTo>
                <a:lnTo>
                  <a:pt x="928" y="1067"/>
                </a:lnTo>
                <a:lnTo>
                  <a:pt x="930" y="1066"/>
                </a:lnTo>
                <a:lnTo>
                  <a:pt x="932" y="1064"/>
                </a:lnTo>
                <a:lnTo>
                  <a:pt x="935" y="1062"/>
                </a:lnTo>
                <a:lnTo>
                  <a:pt x="937" y="1059"/>
                </a:lnTo>
                <a:lnTo>
                  <a:pt x="939" y="1059"/>
                </a:lnTo>
                <a:lnTo>
                  <a:pt x="943" y="1058"/>
                </a:lnTo>
                <a:lnTo>
                  <a:pt x="945" y="1056"/>
                </a:lnTo>
                <a:lnTo>
                  <a:pt x="946" y="1052"/>
                </a:lnTo>
                <a:lnTo>
                  <a:pt x="948" y="1050"/>
                </a:lnTo>
                <a:lnTo>
                  <a:pt x="951" y="1048"/>
                </a:lnTo>
                <a:lnTo>
                  <a:pt x="952" y="1046"/>
                </a:lnTo>
                <a:lnTo>
                  <a:pt x="953" y="1044"/>
                </a:lnTo>
                <a:lnTo>
                  <a:pt x="954" y="1042"/>
                </a:lnTo>
                <a:lnTo>
                  <a:pt x="958" y="1041"/>
                </a:lnTo>
                <a:lnTo>
                  <a:pt x="960" y="1041"/>
                </a:lnTo>
                <a:lnTo>
                  <a:pt x="962" y="1042"/>
                </a:lnTo>
                <a:lnTo>
                  <a:pt x="963" y="1042"/>
                </a:lnTo>
                <a:lnTo>
                  <a:pt x="966" y="1041"/>
                </a:lnTo>
                <a:lnTo>
                  <a:pt x="968" y="1040"/>
                </a:lnTo>
                <a:lnTo>
                  <a:pt x="970" y="1039"/>
                </a:lnTo>
                <a:lnTo>
                  <a:pt x="974" y="1039"/>
                </a:lnTo>
                <a:lnTo>
                  <a:pt x="977" y="1036"/>
                </a:lnTo>
                <a:lnTo>
                  <a:pt x="979" y="1036"/>
                </a:lnTo>
                <a:lnTo>
                  <a:pt x="980" y="1038"/>
                </a:lnTo>
                <a:lnTo>
                  <a:pt x="980" y="1036"/>
                </a:lnTo>
                <a:lnTo>
                  <a:pt x="980" y="1035"/>
                </a:lnTo>
                <a:lnTo>
                  <a:pt x="980" y="1034"/>
                </a:lnTo>
                <a:lnTo>
                  <a:pt x="979" y="1033"/>
                </a:lnTo>
                <a:lnTo>
                  <a:pt x="977" y="1033"/>
                </a:lnTo>
                <a:lnTo>
                  <a:pt x="974" y="1033"/>
                </a:lnTo>
                <a:lnTo>
                  <a:pt x="969" y="1035"/>
                </a:lnTo>
                <a:lnTo>
                  <a:pt x="969" y="1036"/>
                </a:lnTo>
                <a:lnTo>
                  <a:pt x="967" y="1036"/>
                </a:lnTo>
                <a:lnTo>
                  <a:pt x="966" y="1038"/>
                </a:lnTo>
                <a:lnTo>
                  <a:pt x="963" y="1039"/>
                </a:lnTo>
                <a:lnTo>
                  <a:pt x="961" y="1040"/>
                </a:lnTo>
                <a:lnTo>
                  <a:pt x="960" y="1040"/>
                </a:lnTo>
                <a:lnTo>
                  <a:pt x="959" y="1039"/>
                </a:lnTo>
                <a:lnTo>
                  <a:pt x="959" y="1036"/>
                </a:lnTo>
                <a:lnTo>
                  <a:pt x="958" y="1036"/>
                </a:lnTo>
                <a:lnTo>
                  <a:pt x="956" y="1036"/>
                </a:lnTo>
                <a:lnTo>
                  <a:pt x="954" y="1036"/>
                </a:lnTo>
                <a:lnTo>
                  <a:pt x="953" y="1038"/>
                </a:lnTo>
                <a:lnTo>
                  <a:pt x="951" y="1039"/>
                </a:lnTo>
                <a:lnTo>
                  <a:pt x="950" y="1040"/>
                </a:lnTo>
                <a:lnTo>
                  <a:pt x="947" y="1040"/>
                </a:lnTo>
                <a:lnTo>
                  <a:pt x="945" y="1039"/>
                </a:lnTo>
                <a:lnTo>
                  <a:pt x="945" y="1036"/>
                </a:lnTo>
                <a:lnTo>
                  <a:pt x="946" y="1035"/>
                </a:lnTo>
                <a:lnTo>
                  <a:pt x="947" y="1035"/>
                </a:lnTo>
                <a:lnTo>
                  <a:pt x="950" y="1035"/>
                </a:lnTo>
                <a:lnTo>
                  <a:pt x="952" y="1034"/>
                </a:lnTo>
                <a:lnTo>
                  <a:pt x="953" y="1034"/>
                </a:lnTo>
                <a:lnTo>
                  <a:pt x="953" y="1033"/>
                </a:lnTo>
                <a:lnTo>
                  <a:pt x="953" y="1031"/>
                </a:lnTo>
                <a:lnTo>
                  <a:pt x="952" y="1030"/>
                </a:lnTo>
                <a:lnTo>
                  <a:pt x="951" y="1030"/>
                </a:lnTo>
                <a:lnTo>
                  <a:pt x="950" y="1030"/>
                </a:lnTo>
                <a:lnTo>
                  <a:pt x="948" y="1028"/>
                </a:lnTo>
                <a:lnTo>
                  <a:pt x="947" y="1027"/>
                </a:lnTo>
                <a:lnTo>
                  <a:pt x="948" y="1026"/>
                </a:lnTo>
                <a:lnTo>
                  <a:pt x="951" y="1025"/>
                </a:lnTo>
                <a:lnTo>
                  <a:pt x="953" y="1025"/>
                </a:lnTo>
                <a:lnTo>
                  <a:pt x="955" y="1025"/>
                </a:lnTo>
                <a:lnTo>
                  <a:pt x="958" y="1025"/>
                </a:lnTo>
                <a:lnTo>
                  <a:pt x="960" y="1026"/>
                </a:lnTo>
                <a:lnTo>
                  <a:pt x="961" y="1026"/>
                </a:lnTo>
                <a:lnTo>
                  <a:pt x="963" y="1026"/>
                </a:lnTo>
                <a:lnTo>
                  <a:pt x="966" y="1025"/>
                </a:lnTo>
                <a:lnTo>
                  <a:pt x="967" y="1024"/>
                </a:lnTo>
                <a:lnTo>
                  <a:pt x="967" y="1023"/>
                </a:lnTo>
                <a:lnTo>
                  <a:pt x="968" y="1023"/>
                </a:lnTo>
                <a:lnTo>
                  <a:pt x="970" y="1023"/>
                </a:lnTo>
                <a:lnTo>
                  <a:pt x="971" y="1023"/>
                </a:lnTo>
                <a:lnTo>
                  <a:pt x="974" y="1023"/>
                </a:lnTo>
                <a:lnTo>
                  <a:pt x="975" y="1024"/>
                </a:lnTo>
                <a:lnTo>
                  <a:pt x="976" y="1024"/>
                </a:lnTo>
                <a:lnTo>
                  <a:pt x="977" y="1024"/>
                </a:lnTo>
                <a:lnTo>
                  <a:pt x="978" y="1024"/>
                </a:lnTo>
                <a:lnTo>
                  <a:pt x="980" y="1024"/>
                </a:lnTo>
                <a:lnTo>
                  <a:pt x="982" y="1023"/>
                </a:lnTo>
                <a:lnTo>
                  <a:pt x="983" y="1023"/>
                </a:lnTo>
                <a:lnTo>
                  <a:pt x="985" y="1023"/>
                </a:lnTo>
                <a:lnTo>
                  <a:pt x="987" y="1023"/>
                </a:lnTo>
                <a:lnTo>
                  <a:pt x="988" y="1024"/>
                </a:lnTo>
                <a:lnTo>
                  <a:pt x="990" y="1025"/>
                </a:lnTo>
                <a:lnTo>
                  <a:pt x="990" y="1027"/>
                </a:lnTo>
                <a:lnTo>
                  <a:pt x="988" y="1027"/>
                </a:lnTo>
                <a:lnTo>
                  <a:pt x="987" y="1027"/>
                </a:lnTo>
                <a:lnTo>
                  <a:pt x="986" y="1027"/>
                </a:lnTo>
                <a:lnTo>
                  <a:pt x="985" y="1027"/>
                </a:lnTo>
                <a:lnTo>
                  <a:pt x="984" y="1028"/>
                </a:lnTo>
                <a:lnTo>
                  <a:pt x="983" y="1030"/>
                </a:lnTo>
                <a:lnTo>
                  <a:pt x="983" y="1031"/>
                </a:lnTo>
                <a:lnTo>
                  <a:pt x="983" y="1032"/>
                </a:lnTo>
                <a:lnTo>
                  <a:pt x="982" y="1033"/>
                </a:lnTo>
                <a:lnTo>
                  <a:pt x="982" y="1035"/>
                </a:lnTo>
                <a:lnTo>
                  <a:pt x="983" y="1036"/>
                </a:lnTo>
                <a:lnTo>
                  <a:pt x="984" y="1038"/>
                </a:lnTo>
                <a:lnTo>
                  <a:pt x="986" y="1036"/>
                </a:lnTo>
                <a:lnTo>
                  <a:pt x="987" y="1034"/>
                </a:lnTo>
                <a:lnTo>
                  <a:pt x="987" y="1033"/>
                </a:lnTo>
                <a:lnTo>
                  <a:pt x="986" y="1032"/>
                </a:lnTo>
                <a:lnTo>
                  <a:pt x="987" y="1031"/>
                </a:lnTo>
                <a:lnTo>
                  <a:pt x="987" y="1030"/>
                </a:lnTo>
                <a:lnTo>
                  <a:pt x="988" y="1030"/>
                </a:lnTo>
                <a:lnTo>
                  <a:pt x="990" y="1030"/>
                </a:lnTo>
                <a:lnTo>
                  <a:pt x="991" y="1028"/>
                </a:lnTo>
                <a:lnTo>
                  <a:pt x="992" y="1028"/>
                </a:lnTo>
                <a:lnTo>
                  <a:pt x="994" y="1028"/>
                </a:lnTo>
                <a:lnTo>
                  <a:pt x="995" y="1030"/>
                </a:lnTo>
                <a:lnTo>
                  <a:pt x="996" y="1031"/>
                </a:lnTo>
                <a:lnTo>
                  <a:pt x="999" y="1030"/>
                </a:lnTo>
                <a:lnTo>
                  <a:pt x="1001" y="1028"/>
                </a:lnTo>
                <a:lnTo>
                  <a:pt x="1001" y="1027"/>
                </a:lnTo>
                <a:lnTo>
                  <a:pt x="1002" y="1026"/>
                </a:lnTo>
                <a:lnTo>
                  <a:pt x="1003" y="1025"/>
                </a:lnTo>
                <a:lnTo>
                  <a:pt x="1004" y="1024"/>
                </a:lnTo>
                <a:lnTo>
                  <a:pt x="1006" y="1024"/>
                </a:lnTo>
                <a:lnTo>
                  <a:pt x="1008" y="1023"/>
                </a:lnTo>
                <a:lnTo>
                  <a:pt x="1009" y="1023"/>
                </a:lnTo>
                <a:lnTo>
                  <a:pt x="1011" y="1022"/>
                </a:lnTo>
                <a:lnTo>
                  <a:pt x="1014" y="1020"/>
                </a:lnTo>
                <a:lnTo>
                  <a:pt x="1016" y="1020"/>
                </a:lnTo>
                <a:lnTo>
                  <a:pt x="1017" y="1020"/>
                </a:lnTo>
                <a:lnTo>
                  <a:pt x="1019" y="1020"/>
                </a:lnTo>
                <a:lnTo>
                  <a:pt x="1020" y="1022"/>
                </a:lnTo>
                <a:lnTo>
                  <a:pt x="1022" y="1022"/>
                </a:lnTo>
                <a:lnTo>
                  <a:pt x="1023" y="1020"/>
                </a:lnTo>
                <a:lnTo>
                  <a:pt x="1023" y="1019"/>
                </a:lnTo>
                <a:lnTo>
                  <a:pt x="1022" y="1017"/>
                </a:lnTo>
                <a:lnTo>
                  <a:pt x="1019" y="1016"/>
                </a:lnTo>
                <a:lnTo>
                  <a:pt x="1018" y="1014"/>
                </a:lnTo>
                <a:lnTo>
                  <a:pt x="1019" y="1012"/>
                </a:lnTo>
                <a:lnTo>
                  <a:pt x="1022" y="1012"/>
                </a:lnTo>
                <a:lnTo>
                  <a:pt x="1024" y="1011"/>
                </a:lnTo>
                <a:lnTo>
                  <a:pt x="1026" y="1010"/>
                </a:lnTo>
                <a:lnTo>
                  <a:pt x="1028" y="1009"/>
                </a:lnTo>
                <a:lnTo>
                  <a:pt x="1031" y="1009"/>
                </a:lnTo>
                <a:lnTo>
                  <a:pt x="1032" y="1009"/>
                </a:lnTo>
                <a:lnTo>
                  <a:pt x="1033" y="1008"/>
                </a:lnTo>
                <a:lnTo>
                  <a:pt x="1035" y="1008"/>
                </a:lnTo>
                <a:lnTo>
                  <a:pt x="1036" y="1008"/>
                </a:lnTo>
                <a:lnTo>
                  <a:pt x="1039" y="1008"/>
                </a:lnTo>
                <a:lnTo>
                  <a:pt x="1040" y="1008"/>
                </a:lnTo>
                <a:lnTo>
                  <a:pt x="1041" y="1006"/>
                </a:lnTo>
                <a:lnTo>
                  <a:pt x="1042" y="1004"/>
                </a:lnTo>
                <a:lnTo>
                  <a:pt x="1044" y="1006"/>
                </a:lnTo>
                <a:lnTo>
                  <a:pt x="1046" y="1004"/>
                </a:lnTo>
                <a:lnTo>
                  <a:pt x="1044" y="1003"/>
                </a:lnTo>
                <a:lnTo>
                  <a:pt x="1042" y="1003"/>
                </a:lnTo>
                <a:lnTo>
                  <a:pt x="1040" y="1002"/>
                </a:lnTo>
                <a:lnTo>
                  <a:pt x="1040" y="1000"/>
                </a:lnTo>
                <a:lnTo>
                  <a:pt x="1041" y="999"/>
                </a:lnTo>
                <a:lnTo>
                  <a:pt x="1042" y="999"/>
                </a:lnTo>
                <a:lnTo>
                  <a:pt x="1044" y="999"/>
                </a:lnTo>
                <a:lnTo>
                  <a:pt x="1046" y="1000"/>
                </a:lnTo>
                <a:lnTo>
                  <a:pt x="1046" y="1001"/>
                </a:lnTo>
                <a:lnTo>
                  <a:pt x="1047" y="1000"/>
                </a:lnTo>
                <a:lnTo>
                  <a:pt x="1047" y="999"/>
                </a:lnTo>
                <a:lnTo>
                  <a:pt x="1048" y="999"/>
                </a:lnTo>
                <a:lnTo>
                  <a:pt x="1049" y="1000"/>
                </a:lnTo>
                <a:lnTo>
                  <a:pt x="1049" y="1001"/>
                </a:lnTo>
                <a:lnTo>
                  <a:pt x="1048" y="1002"/>
                </a:lnTo>
                <a:lnTo>
                  <a:pt x="1048" y="1003"/>
                </a:lnTo>
                <a:lnTo>
                  <a:pt x="1049" y="1003"/>
                </a:lnTo>
                <a:lnTo>
                  <a:pt x="1049" y="1004"/>
                </a:lnTo>
                <a:lnTo>
                  <a:pt x="1048" y="1006"/>
                </a:lnTo>
                <a:lnTo>
                  <a:pt x="1048" y="1007"/>
                </a:lnTo>
                <a:lnTo>
                  <a:pt x="1051" y="1004"/>
                </a:lnTo>
                <a:lnTo>
                  <a:pt x="1051" y="1003"/>
                </a:lnTo>
                <a:lnTo>
                  <a:pt x="1052" y="1002"/>
                </a:lnTo>
                <a:lnTo>
                  <a:pt x="1055" y="1001"/>
                </a:lnTo>
                <a:lnTo>
                  <a:pt x="1056" y="1000"/>
                </a:lnTo>
                <a:lnTo>
                  <a:pt x="1058" y="999"/>
                </a:lnTo>
                <a:lnTo>
                  <a:pt x="1060" y="998"/>
                </a:lnTo>
                <a:lnTo>
                  <a:pt x="1063" y="998"/>
                </a:lnTo>
                <a:lnTo>
                  <a:pt x="1064" y="996"/>
                </a:lnTo>
                <a:lnTo>
                  <a:pt x="1065" y="995"/>
                </a:lnTo>
                <a:lnTo>
                  <a:pt x="1067" y="995"/>
                </a:lnTo>
                <a:lnTo>
                  <a:pt x="1070" y="995"/>
                </a:lnTo>
                <a:lnTo>
                  <a:pt x="1072" y="994"/>
                </a:lnTo>
                <a:lnTo>
                  <a:pt x="1074" y="994"/>
                </a:lnTo>
                <a:lnTo>
                  <a:pt x="1076" y="994"/>
                </a:lnTo>
                <a:lnTo>
                  <a:pt x="1080" y="994"/>
                </a:lnTo>
                <a:lnTo>
                  <a:pt x="1081" y="993"/>
                </a:lnTo>
                <a:lnTo>
                  <a:pt x="1082" y="992"/>
                </a:lnTo>
                <a:lnTo>
                  <a:pt x="1082" y="991"/>
                </a:lnTo>
                <a:lnTo>
                  <a:pt x="1083" y="990"/>
                </a:lnTo>
                <a:lnTo>
                  <a:pt x="1084" y="988"/>
                </a:lnTo>
                <a:lnTo>
                  <a:pt x="1086" y="988"/>
                </a:lnTo>
                <a:lnTo>
                  <a:pt x="1087" y="987"/>
                </a:lnTo>
                <a:lnTo>
                  <a:pt x="1088" y="987"/>
                </a:lnTo>
                <a:lnTo>
                  <a:pt x="1088" y="986"/>
                </a:lnTo>
                <a:lnTo>
                  <a:pt x="1087" y="984"/>
                </a:lnTo>
                <a:lnTo>
                  <a:pt x="1086" y="984"/>
                </a:lnTo>
                <a:lnTo>
                  <a:pt x="1086" y="983"/>
                </a:lnTo>
                <a:lnTo>
                  <a:pt x="1086" y="980"/>
                </a:lnTo>
                <a:lnTo>
                  <a:pt x="1088" y="979"/>
                </a:lnTo>
                <a:lnTo>
                  <a:pt x="1090" y="977"/>
                </a:lnTo>
                <a:lnTo>
                  <a:pt x="1091" y="976"/>
                </a:lnTo>
                <a:lnTo>
                  <a:pt x="1092" y="975"/>
                </a:lnTo>
                <a:lnTo>
                  <a:pt x="1094" y="975"/>
                </a:lnTo>
                <a:lnTo>
                  <a:pt x="1095" y="976"/>
                </a:lnTo>
                <a:lnTo>
                  <a:pt x="1096" y="977"/>
                </a:lnTo>
                <a:lnTo>
                  <a:pt x="1095" y="978"/>
                </a:lnTo>
                <a:lnTo>
                  <a:pt x="1092" y="978"/>
                </a:lnTo>
                <a:lnTo>
                  <a:pt x="1091" y="980"/>
                </a:lnTo>
                <a:lnTo>
                  <a:pt x="1090" y="982"/>
                </a:lnTo>
                <a:lnTo>
                  <a:pt x="1089" y="983"/>
                </a:lnTo>
                <a:lnTo>
                  <a:pt x="1089" y="984"/>
                </a:lnTo>
                <a:lnTo>
                  <a:pt x="1090" y="984"/>
                </a:lnTo>
                <a:lnTo>
                  <a:pt x="1091" y="985"/>
                </a:lnTo>
                <a:lnTo>
                  <a:pt x="1090" y="986"/>
                </a:lnTo>
                <a:lnTo>
                  <a:pt x="1089" y="986"/>
                </a:lnTo>
                <a:lnTo>
                  <a:pt x="1089" y="987"/>
                </a:lnTo>
                <a:lnTo>
                  <a:pt x="1089" y="988"/>
                </a:lnTo>
                <a:lnTo>
                  <a:pt x="1089" y="990"/>
                </a:lnTo>
                <a:lnTo>
                  <a:pt x="1090" y="991"/>
                </a:lnTo>
                <a:lnTo>
                  <a:pt x="1091" y="991"/>
                </a:lnTo>
                <a:lnTo>
                  <a:pt x="1092" y="990"/>
                </a:lnTo>
                <a:lnTo>
                  <a:pt x="1094" y="988"/>
                </a:lnTo>
                <a:lnTo>
                  <a:pt x="1095" y="986"/>
                </a:lnTo>
                <a:lnTo>
                  <a:pt x="1098" y="984"/>
                </a:lnTo>
                <a:lnTo>
                  <a:pt x="1099" y="983"/>
                </a:lnTo>
                <a:lnTo>
                  <a:pt x="1103" y="980"/>
                </a:lnTo>
                <a:lnTo>
                  <a:pt x="1107" y="978"/>
                </a:lnTo>
                <a:lnTo>
                  <a:pt x="1110" y="976"/>
                </a:lnTo>
                <a:lnTo>
                  <a:pt x="1112" y="975"/>
                </a:lnTo>
                <a:lnTo>
                  <a:pt x="1115" y="972"/>
                </a:lnTo>
                <a:lnTo>
                  <a:pt x="1119" y="970"/>
                </a:lnTo>
                <a:lnTo>
                  <a:pt x="1120" y="970"/>
                </a:lnTo>
                <a:lnTo>
                  <a:pt x="1121" y="969"/>
                </a:lnTo>
                <a:lnTo>
                  <a:pt x="1121" y="967"/>
                </a:lnTo>
                <a:lnTo>
                  <a:pt x="1120" y="967"/>
                </a:lnTo>
                <a:lnTo>
                  <a:pt x="1118" y="964"/>
                </a:lnTo>
                <a:lnTo>
                  <a:pt x="1116" y="964"/>
                </a:lnTo>
                <a:lnTo>
                  <a:pt x="1116" y="963"/>
                </a:lnTo>
                <a:lnTo>
                  <a:pt x="1115" y="962"/>
                </a:lnTo>
                <a:lnTo>
                  <a:pt x="1114" y="961"/>
                </a:lnTo>
                <a:lnTo>
                  <a:pt x="1113" y="960"/>
                </a:lnTo>
                <a:lnTo>
                  <a:pt x="1112" y="959"/>
                </a:lnTo>
                <a:lnTo>
                  <a:pt x="1112" y="956"/>
                </a:lnTo>
                <a:lnTo>
                  <a:pt x="1114" y="955"/>
                </a:lnTo>
                <a:lnTo>
                  <a:pt x="1116" y="955"/>
                </a:lnTo>
                <a:lnTo>
                  <a:pt x="1116" y="952"/>
                </a:lnTo>
                <a:lnTo>
                  <a:pt x="1115" y="951"/>
                </a:lnTo>
                <a:lnTo>
                  <a:pt x="1116" y="948"/>
                </a:lnTo>
                <a:lnTo>
                  <a:pt x="1114" y="947"/>
                </a:lnTo>
                <a:lnTo>
                  <a:pt x="1111" y="945"/>
                </a:lnTo>
                <a:lnTo>
                  <a:pt x="1110" y="944"/>
                </a:lnTo>
                <a:lnTo>
                  <a:pt x="1111" y="943"/>
                </a:lnTo>
                <a:lnTo>
                  <a:pt x="1113" y="944"/>
                </a:lnTo>
                <a:lnTo>
                  <a:pt x="1114" y="945"/>
                </a:lnTo>
                <a:lnTo>
                  <a:pt x="1116" y="946"/>
                </a:lnTo>
                <a:lnTo>
                  <a:pt x="1118" y="947"/>
                </a:lnTo>
                <a:lnTo>
                  <a:pt x="1120" y="947"/>
                </a:lnTo>
                <a:lnTo>
                  <a:pt x="1120" y="946"/>
                </a:lnTo>
                <a:lnTo>
                  <a:pt x="1121" y="944"/>
                </a:lnTo>
                <a:lnTo>
                  <a:pt x="1119" y="943"/>
                </a:lnTo>
                <a:lnTo>
                  <a:pt x="1116" y="942"/>
                </a:lnTo>
                <a:lnTo>
                  <a:pt x="1115" y="940"/>
                </a:lnTo>
                <a:lnTo>
                  <a:pt x="1116" y="939"/>
                </a:lnTo>
                <a:lnTo>
                  <a:pt x="1118" y="939"/>
                </a:lnTo>
                <a:lnTo>
                  <a:pt x="1119" y="939"/>
                </a:lnTo>
                <a:lnTo>
                  <a:pt x="1121" y="940"/>
                </a:lnTo>
                <a:lnTo>
                  <a:pt x="1122" y="940"/>
                </a:lnTo>
                <a:lnTo>
                  <a:pt x="1124" y="939"/>
                </a:lnTo>
                <a:lnTo>
                  <a:pt x="1126" y="934"/>
                </a:lnTo>
                <a:lnTo>
                  <a:pt x="1130" y="928"/>
                </a:lnTo>
                <a:lnTo>
                  <a:pt x="1131" y="926"/>
                </a:lnTo>
                <a:lnTo>
                  <a:pt x="1134" y="923"/>
                </a:lnTo>
                <a:lnTo>
                  <a:pt x="1136" y="921"/>
                </a:lnTo>
                <a:lnTo>
                  <a:pt x="1139" y="916"/>
                </a:lnTo>
                <a:lnTo>
                  <a:pt x="1146" y="911"/>
                </a:lnTo>
                <a:lnTo>
                  <a:pt x="1148" y="907"/>
                </a:lnTo>
                <a:lnTo>
                  <a:pt x="1151" y="905"/>
                </a:lnTo>
                <a:lnTo>
                  <a:pt x="1155" y="897"/>
                </a:lnTo>
                <a:lnTo>
                  <a:pt x="1159" y="891"/>
                </a:lnTo>
                <a:lnTo>
                  <a:pt x="1162" y="886"/>
                </a:lnTo>
                <a:lnTo>
                  <a:pt x="1162" y="881"/>
                </a:lnTo>
                <a:lnTo>
                  <a:pt x="1162" y="876"/>
                </a:lnTo>
                <a:lnTo>
                  <a:pt x="1162" y="873"/>
                </a:lnTo>
                <a:lnTo>
                  <a:pt x="1162" y="871"/>
                </a:lnTo>
                <a:lnTo>
                  <a:pt x="1167" y="862"/>
                </a:lnTo>
                <a:lnTo>
                  <a:pt x="1168" y="859"/>
                </a:lnTo>
                <a:lnTo>
                  <a:pt x="1170" y="857"/>
                </a:lnTo>
                <a:lnTo>
                  <a:pt x="1172" y="852"/>
                </a:lnTo>
                <a:lnTo>
                  <a:pt x="1172" y="847"/>
                </a:lnTo>
                <a:lnTo>
                  <a:pt x="1172" y="846"/>
                </a:lnTo>
                <a:lnTo>
                  <a:pt x="1171" y="844"/>
                </a:lnTo>
                <a:lnTo>
                  <a:pt x="1170" y="843"/>
                </a:lnTo>
                <a:lnTo>
                  <a:pt x="1167" y="843"/>
                </a:lnTo>
                <a:lnTo>
                  <a:pt x="1166" y="842"/>
                </a:lnTo>
                <a:lnTo>
                  <a:pt x="1167" y="840"/>
                </a:lnTo>
                <a:lnTo>
                  <a:pt x="1168" y="838"/>
                </a:lnTo>
                <a:lnTo>
                  <a:pt x="1168" y="836"/>
                </a:lnTo>
                <a:lnTo>
                  <a:pt x="1167" y="834"/>
                </a:lnTo>
                <a:lnTo>
                  <a:pt x="1164" y="833"/>
                </a:lnTo>
                <a:lnTo>
                  <a:pt x="1162" y="833"/>
                </a:lnTo>
                <a:lnTo>
                  <a:pt x="1161" y="834"/>
                </a:lnTo>
                <a:lnTo>
                  <a:pt x="1159" y="835"/>
                </a:lnTo>
                <a:lnTo>
                  <a:pt x="1158" y="836"/>
                </a:lnTo>
                <a:lnTo>
                  <a:pt x="1156" y="835"/>
                </a:lnTo>
                <a:lnTo>
                  <a:pt x="1154" y="834"/>
                </a:lnTo>
                <a:lnTo>
                  <a:pt x="1152" y="832"/>
                </a:lnTo>
                <a:lnTo>
                  <a:pt x="1150" y="831"/>
                </a:lnTo>
                <a:lnTo>
                  <a:pt x="1148" y="828"/>
                </a:lnTo>
                <a:lnTo>
                  <a:pt x="1148" y="827"/>
                </a:lnTo>
                <a:lnTo>
                  <a:pt x="1148" y="825"/>
                </a:lnTo>
                <a:lnTo>
                  <a:pt x="1145" y="820"/>
                </a:lnTo>
                <a:lnTo>
                  <a:pt x="1144" y="820"/>
                </a:lnTo>
                <a:lnTo>
                  <a:pt x="1143" y="819"/>
                </a:lnTo>
                <a:lnTo>
                  <a:pt x="1142" y="818"/>
                </a:lnTo>
                <a:lnTo>
                  <a:pt x="1140" y="816"/>
                </a:lnTo>
                <a:lnTo>
                  <a:pt x="1139" y="815"/>
                </a:lnTo>
                <a:lnTo>
                  <a:pt x="1137" y="812"/>
                </a:lnTo>
                <a:lnTo>
                  <a:pt x="1137" y="811"/>
                </a:lnTo>
                <a:lnTo>
                  <a:pt x="1137" y="810"/>
                </a:lnTo>
                <a:lnTo>
                  <a:pt x="1136" y="808"/>
                </a:lnTo>
                <a:lnTo>
                  <a:pt x="1132" y="807"/>
                </a:lnTo>
                <a:lnTo>
                  <a:pt x="1130" y="804"/>
                </a:lnTo>
                <a:lnTo>
                  <a:pt x="1130" y="803"/>
                </a:lnTo>
                <a:lnTo>
                  <a:pt x="1128" y="802"/>
                </a:lnTo>
                <a:lnTo>
                  <a:pt x="1126" y="802"/>
                </a:lnTo>
                <a:lnTo>
                  <a:pt x="1124" y="802"/>
                </a:lnTo>
                <a:lnTo>
                  <a:pt x="1122" y="804"/>
                </a:lnTo>
                <a:lnTo>
                  <a:pt x="1121" y="807"/>
                </a:lnTo>
                <a:lnTo>
                  <a:pt x="1121" y="808"/>
                </a:lnTo>
                <a:lnTo>
                  <a:pt x="1119" y="809"/>
                </a:lnTo>
                <a:lnTo>
                  <a:pt x="1118" y="810"/>
                </a:lnTo>
                <a:lnTo>
                  <a:pt x="1115" y="811"/>
                </a:lnTo>
                <a:lnTo>
                  <a:pt x="1114" y="811"/>
                </a:lnTo>
                <a:lnTo>
                  <a:pt x="1112" y="810"/>
                </a:lnTo>
                <a:lnTo>
                  <a:pt x="1110" y="808"/>
                </a:lnTo>
                <a:lnTo>
                  <a:pt x="1108" y="807"/>
                </a:lnTo>
                <a:lnTo>
                  <a:pt x="1106" y="807"/>
                </a:lnTo>
                <a:lnTo>
                  <a:pt x="1104" y="807"/>
                </a:lnTo>
                <a:lnTo>
                  <a:pt x="1100" y="807"/>
                </a:lnTo>
                <a:lnTo>
                  <a:pt x="1098" y="808"/>
                </a:lnTo>
                <a:lnTo>
                  <a:pt x="1096" y="808"/>
                </a:lnTo>
                <a:lnTo>
                  <a:pt x="1095" y="808"/>
                </a:lnTo>
                <a:lnTo>
                  <a:pt x="1094" y="807"/>
                </a:lnTo>
                <a:lnTo>
                  <a:pt x="1094" y="804"/>
                </a:lnTo>
                <a:lnTo>
                  <a:pt x="1096" y="804"/>
                </a:lnTo>
                <a:lnTo>
                  <a:pt x="1097" y="803"/>
                </a:lnTo>
                <a:lnTo>
                  <a:pt x="1097" y="801"/>
                </a:lnTo>
                <a:lnTo>
                  <a:pt x="1096" y="800"/>
                </a:lnTo>
                <a:lnTo>
                  <a:pt x="1094" y="800"/>
                </a:lnTo>
                <a:lnTo>
                  <a:pt x="1092" y="800"/>
                </a:lnTo>
                <a:lnTo>
                  <a:pt x="1091" y="800"/>
                </a:lnTo>
                <a:lnTo>
                  <a:pt x="1089" y="799"/>
                </a:lnTo>
                <a:lnTo>
                  <a:pt x="1087" y="800"/>
                </a:lnTo>
                <a:lnTo>
                  <a:pt x="1086" y="802"/>
                </a:lnTo>
                <a:lnTo>
                  <a:pt x="1084" y="803"/>
                </a:lnTo>
                <a:lnTo>
                  <a:pt x="1083" y="806"/>
                </a:lnTo>
                <a:lnTo>
                  <a:pt x="1081" y="804"/>
                </a:lnTo>
                <a:lnTo>
                  <a:pt x="1079" y="803"/>
                </a:lnTo>
                <a:lnTo>
                  <a:pt x="1078" y="802"/>
                </a:lnTo>
                <a:lnTo>
                  <a:pt x="1076" y="800"/>
                </a:lnTo>
                <a:lnTo>
                  <a:pt x="1078" y="799"/>
                </a:lnTo>
                <a:lnTo>
                  <a:pt x="1080" y="798"/>
                </a:lnTo>
                <a:lnTo>
                  <a:pt x="1081" y="798"/>
                </a:lnTo>
                <a:lnTo>
                  <a:pt x="1084" y="796"/>
                </a:lnTo>
                <a:lnTo>
                  <a:pt x="1086" y="793"/>
                </a:lnTo>
                <a:lnTo>
                  <a:pt x="1084" y="793"/>
                </a:lnTo>
                <a:lnTo>
                  <a:pt x="1081" y="793"/>
                </a:lnTo>
                <a:lnTo>
                  <a:pt x="1079" y="793"/>
                </a:lnTo>
                <a:lnTo>
                  <a:pt x="1078" y="791"/>
                </a:lnTo>
                <a:lnTo>
                  <a:pt x="1076" y="788"/>
                </a:lnTo>
                <a:lnTo>
                  <a:pt x="1075" y="787"/>
                </a:lnTo>
                <a:lnTo>
                  <a:pt x="1074" y="785"/>
                </a:lnTo>
                <a:lnTo>
                  <a:pt x="1075" y="784"/>
                </a:lnTo>
                <a:lnTo>
                  <a:pt x="1078" y="783"/>
                </a:lnTo>
                <a:lnTo>
                  <a:pt x="1080" y="784"/>
                </a:lnTo>
                <a:lnTo>
                  <a:pt x="1081" y="785"/>
                </a:lnTo>
                <a:lnTo>
                  <a:pt x="1083" y="786"/>
                </a:lnTo>
                <a:lnTo>
                  <a:pt x="1084" y="785"/>
                </a:lnTo>
                <a:lnTo>
                  <a:pt x="1086" y="785"/>
                </a:lnTo>
                <a:lnTo>
                  <a:pt x="1090" y="785"/>
                </a:lnTo>
                <a:lnTo>
                  <a:pt x="1092" y="785"/>
                </a:lnTo>
                <a:lnTo>
                  <a:pt x="1094" y="786"/>
                </a:lnTo>
                <a:lnTo>
                  <a:pt x="1096" y="787"/>
                </a:lnTo>
                <a:lnTo>
                  <a:pt x="1097" y="787"/>
                </a:lnTo>
                <a:lnTo>
                  <a:pt x="1100" y="787"/>
                </a:lnTo>
                <a:lnTo>
                  <a:pt x="1102" y="788"/>
                </a:lnTo>
                <a:lnTo>
                  <a:pt x="1104" y="790"/>
                </a:lnTo>
                <a:lnTo>
                  <a:pt x="1106" y="791"/>
                </a:lnTo>
                <a:lnTo>
                  <a:pt x="1108" y="788"/>
                </a:lnTo>
                <a:lnTo>
                  <a:pt x="1110" y="787"/>
                </a:lnTo>
                <a:lnTo>
                  <a:pt x="1110" y="785"/>
                </a:lnTo>
                <a:lnTo>
                  <a:pt x="1110" y="784"/>
                </a:lnTo>
                <a:lnTo>
                  <a:pt x="1108" y="780"/>
                </a:lnTo>
                <a:lnTo>
                  <a:pt x="1108" y="779"/>
                </a:lnTo>
                <a:lnTo>
                  <a:pt x="1108" y="777"/>
                </a:lnTo>
                <a:lnTo>
                  <a:pt x="1108" y="775"/>
                </a:lnTo>
                <a:lnTo>
                  <a:pt x="1111" y="774"/>
                </a:lnTo>
                <a:lnTo>
                  <a:pt x="1112" y="774"/>
                </a:lnTo>
                <a:lnTo>
                  <a:pt x="1114" y="775"/>
                </a:lnTo>
                <a:lnTo>
                  <a:pt x="1114" y="776"/>
                </a:lnTo>
                <a:lnTo>
                  <a:pt x="1116" y="777"/>
                </a:lnTo>
                <a:lnTo>
                  <a:pt x="1116" y="778"/>
                </a:lnTo>
                <a:lnTo>
                  <a:pt x="1116" y="780"/>
                </a:lnTo>
                <a:lnTo>
                  <a:pt x="1118" y="782"/>
                </a:lnTo>
                <a:lnTo>
                  <a:pt x="1119" y="784"/>
                </a:lnTo>
                <a:lnTo>
                  <a:pt x="1119" y="787"/>
                </a:lnTo>
                <a:lnTo>
                  <a:pt x="1120" y="788"/>
                </a:lnTo>
                <a:lnTo>
                  <a:pt x="1122" y="790"/>
                </a:lnTo>
                <a:lnTo>
                  <a:pt x="1123" y="790"/>
                </a:lnTo>
                <a:lnTo>
                  <a:pt x="1124" y="791"/>
                </a:lnTo>
                <a:lnTo>
                  <a:pt x="1126" y="792"/>
                </a:lnTo>
                <a:lnTo>
                  <a:pt x="1126" y="793"/>
                </a:lnTo>
                <a:lnTo>
                  <a:pt x="1129" y="793"/>
                </a:lnTo>
                <a:lnTo>
                  <a:pt x="1129" y="792"/>
                </a:lnTo>
                <a:lnTo>
                  <a:pt x="1129" y="791"/>
                </a:lnTo>
                <a:lnTo>
                  <a:pt x="1129" y="790"/>
                </a:lnTo>
                <a:lnTo>
                  <a:pt x="1129" y="788"/>
                </a:lnTo>
                <a:lnTo>
                  <a:pt x="1129" y="787"/>
                </a:lnTo>
                <a:lnTo>
                  <a:pt x="1129" y="786"/>
                </a:lnTo>
                <a:lnTo>
                  <a:pt x="1129" y="785"/>
                </a:lnTo>
                <a:lnTo>
                  <a:pt x="1130" y="784"/>
                </a:lnTo>
                <a:lnTo>
                  <a:pt x="1131" y="783"/>
                </a:lnTo>
                <a:lnTo>
                  <a:pt x="1132" y="783"/>
                </a:lnTo>
                <a:lnTo>
                  <a:pt x="1132" y="782"/>
                </a:lnTo>
                <a:lnTo>
                  <a:pt x="1134" y="780"/>
                </a:lnTo>
                <a:lnTo>
                  <a:pt x="1134" y="779"/>
                </a:lnTo>
                <a:lnTo>
                  <a:pt x="1134" y="778"/>
                </a:lnTo>
                <a:lnTo>
                  <a:pt x="1134" y="777"/>
                </a:lnTo>
                <a:lnTo>
                  <a:pt x="1132" y="777"/>
                </a:lnTo>
                <a:lnTo>
                  <a:pt x="1131" y="777"/>
                </a:lnTo>
                <a:lnTo>
                  <a:pt x="1130" y="776"/>
                </a:lnTo>
                <a:lnTo>
                  <a:pt x="1129" y="775"/>
                </a:lnTo>
                <a:lnTo>
                  <a:pt x="1127" y="775"/>
                </a:lnTo>
                <a:lnTo>
                  <a:pt x="1126" y="776"/>
                </a:lnTo>
                <a:lnTo>
                  <a:pt x="1124" y="778"/>
                </a:lnTo>
                <a:lnTo>
                  <a:pt x="1123" y="777"/>
                </a:lnTo>
                <a:lnTo>
                  <a:pt x="1121" y="775"/>
                </a:lnTo>
                <a:lnTo>
                  <a:pt x="1119" y="774"/>
                </a:lnTo>
                <a:lnTo>
                  <a:pt x="1118" y="772"/>
                </a:lnTo>
                <a:lnTo>
                  <a:pt x="1115" y="771"/>
                </a:lnTo>
                <a:lnTo>
                  <a:pt x="1113" y="770"/>
                </a:lnTo>
                <a:lnTo>
                  <a:pt x="1111" y="769"/>
                </a:lnTo>
                <a:lnTo>
                  <a:pt x="1110" y="767"/>
                </a:lnTo>
                <a:lnTo>
                  <a:pt x="1111" y="766"/>
                </a:lnTo>
                <a:lnTo>
                  <a:pt x="1113" y="764"/>
                </a:lnTo>
                <a:lnTo>
                  <a:pt x="1114" y="766"/>
                </a:lnTo>
                <a:lnTo>
                  <a:pt x="1115" y="766"/>
                </a:lnTo>
                <a:lnTo>
                  <a:pt x="1118" y="764"/>
                </a:lnTo>
                <a:lnTo>
                  <a:pt x="1118" y="763"/>
                </a:lnTo>
                <a:lnTo>
                  <a:pt x="1116" y="762"/>
                </a:lnTo>
                <a:lnTo>
                  <a:pt x="1114" y="762"/>
                </a:lnTo>
                <a:lnTo>
                  <a:pt x="1112" y="761"/>
                </a:lnTo>
                <a:lnTo>
                  <a:pt x="1108" y="760"/>
                </a:lnTo>
                <a:lnTo>
                  <a:pt x="1107" y="760"/>
                </a:lnTo>
                <a:lnTo>
                  <a:pt x="1105" y="759"/>
                </a:lnTo>
                <a:lnTo>
                  <a:pt x="1104" y="756"/>
                </a:lnTo>
                <a:lnTo>
                  <a:pt x="1102" y="758"/>
                </a:lnTo>
                <a:lnTo>
                  <a:pt x="1100" y="758"/>
                </a:lnTo>
                <a:lnTo>
                  <a:pt x="1099" y="755"/>
                </a:lnTo>
                <a:lnTo>
                  <a:pt x="1099" y="754"/>
                </a:lnTo>
                <a:lnTo>
                  <a:pt x="1099" y="753"/>
                </a:lnTo>
                <a:lnTo>
                  <a:pt x="1098" y="753"/>
                </a:lnTo>
                <a:lnTo>
                  <a:pt x="1097" y="754"/>
                </a:lnTo>
                <a:lnTo>
                  <a:pt x="1096" y="754"/>
                </a:lnTo>
                <a:lnTo>
                  <a:pt x="1095" y="754"/>
                </a:lnTo>
                <a:lnTo>
                  <a:pt x="1096" y="752"/>
                </a:lnTo>
                <a:lnTo>
                  <a:pt x="1099" y="751"/>
                </a:lnTo>
                <a:lnTo>
                  <a:pt x="1102" y="751"/>
                </a:lnTo>
                <a:lnTo>
                  <a:pt x="1103" y="751"/>
                </a:lnTo>
                <a:lnTo>
                  <a:pt x="1105" y="751"/>
                </a:lnTo>
                <a:lnTo>
                  <a:pt x="1106" y="753"/>
                </a:lnTo>
                <a:lnTo>
                  <a:pt x="1107" y="754"/>
                </a:lnTo>
                <a:lnTo>
                  <a:pt x="1110" y="756"/>
                </a:lnTo>
                <a:lnTo>
                  <a:pt x="1111" y="756"/>
                </a:lnTo>
                <a:lnTo>
                  <a:pt x="1112" y="756"/>
                </a:lnTo>
                <a:lnTo>
                  <a:pt x="1113" y="756"/>
                </a:lnTo>
                <a:lnTo>
                  <a:pt x="1115" y="756"/>
                </a:lnTo>
                <a:lnTo>
                  <a:pt x="1116" y="758"/>
                </a:lnTo>
                <a:lnTo>
                  <a:pt x="1118" y="758"/>
                </a:lnTo>
                <a:lnTo>
                  <a:pt x="1120" y="759"/>
                </a:lnTo>
                <a:lnTo>
                  <a:pt x="1122" y="759"/>
                </a:lnTo>
                <a:lnTo>
                  <a:pt x="1124" y="759"/>
                </a:lnTo>
                <a:lnTo>
                  <a:pt x="1127" y="759"/>
                </a:lnTo>
                <a:lnTo>
                  <a:pt x="1127" y="758"/>
                </a:lnTo>
                <a:lnTo>
                  <a:pt x="1127" y="755"/>
                </a:lnTo>
                <a:lnTo>
                  <a:pt x="1124" y="754"/>
                </a:lnTo>
                <a:lnTo>
                  <a:pt x="1123" y="754"/>
                </a:lnTo>
                <a:lnTo>
                  <a:pt x="1121" y="754"/>
                </a:lnTo>
                <a:lnTo>
                  <a:pt x="1120" y="752"/>
                </a:lnTo>
                <a:lnTo>
                  <a:pt x="1122" y="752"/>
                </a:lnTo>
                <a:lnTo>
                  <a:pt x="1123" y="752"/>
                </a:lnTo>
                <a:lnTo>
                  <a:pt x="1124" y="751"/>
                </a:lnTo>
                <a:lnTo>
                  <a:pt x="1126" y="750"/>
                </a:lnTo>
                <a:lnTo>
                  <a:pt x="1127" y="748"/>
                </a:lnTo>
                <a:lnTo>
                  <a:pt x="1128" y="748"/>
                </a:lnTo>
                <a:lnTo>
                  <a:pt x="1130" y="748"/>
                </a:lnTo>
                <a:lnTo>
                  <a:pt x="1130" y="746"/>
                </a:lnTo>
                <a:lnTo>
                  <a:pt x="1130" y="745"/>
                </a:lnTo>
                <a:lnTo>
                  <a:pt x="1131" y="744"/>
                </a:lnTo>
                <a:lnTo>
                  <a:pt x="1131" y="742"/>
                </a:lnTo>
                <a:lnTo>
                  <a:pt x="1130" y="740"/>
                </a:lnTo>
                <a:lnTo>
                  <a:pt x="1128" y="740"/>
                </a:lnTo>
                <a:lnTo>
                  <a:pt x="1127" y="740"/>
                </a:lnTo>
                <a:lnTo>
                  <a:pt x="1123" y="739"/>
                </a:lnTo>
                <a:lnTo>
                  <a:pt x="1122" y="738"/>
                </a:lnTo>
                <a:lnTo>
                  <a:pt x="1122" y="737"/>
                </a:lnTo>
                <a:lnTo>
                  <a:pt x="1124" y="736"/>
                </a:lnTo>
                <a:lnTo>
                  <a:pt x="1126" y="735"/>
                </a:lnTo>
                <a:lnTo>
                  <a:pt x="1127" y="735"/>
                </a:lnTo>
                <a:lnTo>
                  <a:pt x="1127" y="734"/>
                </a:lnTo>
                <a:lnTo>
                  <a:pt x="1127" y="731"/>
                </a:lnTo>
                <a:lnTo>
                  <a:pt x="1127" y="730"/>
                </a:lnTo>
                <a:lnTo>
                  <a:pt x="1124" y="729"/>
                </a:lnTo>
                <a:lnTo>
                  <a:pt x="1123" y="728"/>
                </a:lnTo>
                <a:lnTo>
                  <a:pt x="1122" y="728"/>
                </a:lnTo>
                <a:lnTo>
                  <a:pt x="1122" y="727"/>
                </a:lnTo>
                <a:lnTo>
                  <a:pt x="1121" y="724"/>
                </a:lnTo>
                <a:lnTo>
                  <a:pt x="1121" y="722"/>
                </a:lnTo>
                <a:lnTo>
                  <a:pt x="1122" y="719"/>
                </a:lnTo>
                <a:lnTo>
                  <a:pt x="1122" y="718"/>
                </a:lnTo>
                <a:lnTo>
                  <a:pt x="1123" y="716"/>
                </a:lnTo>
                <a:lnTo>
                  <a:pt x="1123" y="715"/>
                </a:lnTo>
                <a:lnTo>
                  <a:pt x="1123" y="714"/>
                </a:lnTo>
                <a:lnTo>
                  <a:pt x="1123" y="712"/>
                </a:lnTo>
                <a:lnTo>
                  <a:pt x="1124" y="710"/>
                </a:lnTo>
                <a:lnTo>
                  <a:pt x="1124" y="708"/>
                </a:lnTo>
                <a:lnTo>
                  <a:pt x="1126" y="706"/>
                </a:lnTo>
                <a:lnTo>
                  <a:pt x="1127" y="705"/>
                </a:lnTo>
                <a:lnTo>
                  <a:pt x="1128" y="705"/>
                </a:lnTo>
                <a:lnTo>
                  <a:pt x="1127" y="706"/>
                </a:lnTo>
                <a:lnTo>
                  <a:pt x="1127" y="708"/>
                </a:lnTo>
                <a:lnTo>
                  <a:pt x="1127" y="711"/>
                </a:lnTo>
                <a:lnTo>
                  <a:pt x="1126" y="713"/>
                </a:lnTo>
                <a:lnTo>
                  <a:pt x="1126" y="716"/>
                </a:lnTo>
                <a:lnTo>
                  <a:pt x="1126" y="719"/>
                </a:lnTo>
                <a:lnTo>
                  <a:pt x="1126" y="720"/>
                </a:lnTo>
                <a:lnTo>
                  <a:pt x="1127" y="722"/>
                </a:lnTo>
                <a:lnTo>
                  <a:pt x="1127" y="724"/>
                </a:lnTo>
                <a:lnTo>
                  <a:pt x="1129" y="727"/>
                </a:lnTo>
                <a:lnTo>
                  <a:pt x="1129" y="728"/>
                </a:lnTo>
                <a:lnTo>
                  <a:pt x="1130" y="729"/>
                </a:lnTo>
                <a:lnTo>
                  <a:pt x="1131" y="730"/>
                </a:lnTo>
                <a:lnTo>
                  <a:pt x="1131" y="732"/>
                </a:lnTo>
                <a:lnTo>
                  <a:pt x="1134" y="732"/>
                </a:lnTo>
                <a:lnTo>
                  <a:pt x="1135" y="732"/>
                </a:lnTo>
                <a:lnTo>
                  <a:pt x="1137" y="730"/>
                </a:lnTo>
                <a:lnTo>
                  <a:pt x="1137" y="728"/>
                </a:lnTo>
                <a:lnTo>
                  <a:pt x="1137" y="726"/>
                </a:lnTo>
                <a:lnTo>
                  <a:pt x="1137" y="723"/>
                </a:lnTo>
                <a:lnTo>
                  <a:pt x="1137" y="722"/>
                </a:lnTo>
                <a:lnTo>
                  <a:pt x="1137" y="721"/>
                </a:lnTo>
                <a:lnTo>
                  <a:pt x="1138" y="721"/>
                </a:lnTo>
                <a:lnTo>
                  <a:pt x="1139" y="721"/>
                </a:lnTo>
                <a:lnTo>
                  <a:pt x="1140" y="721"/>
                </a:lnTo>
                <a:lnTo>
                  <a:pt x="1142" y="721"/>
                </a:lnTo>
                <a:lnTo>
                  <a:pt x="1143" y="722"/>
                </a:lnTo>
                <a:lnTo>
                  <a:pt x="1143" y="724"/>
                </a:lnTo>
                <a:lnTo>
                  <a:pt x="1142" y="726"/>
                </a:lnTo>
                <a:lnTo>
                  <a:pt x="1140" y="727"/>
                </a:lnTo>
                <a:lnTo>
                  <a:pt x="1140" y="729"/>
                </a:lnTo>
                <a:lnTo>
                  <a:pt x="1139" y="731"/>
                </a:lnTo>
                <a:lnTo>
                  <a:pt x="1139" y="734"/>
                </a:lnTo>
                <a:lnTo>
                  <a:pt x="1138" y="736"/>
                </a:lnTo>
                <a:lnTo>
                  <a:pt x="1138" y="737"/>
                </a:lnTo>
                <a:lnTo>
                  <a:pt x="1139" y="738"/>
                </a:lnTo>
                <a:lnTo>
                  <a:pt x="1142" y="738"/>
                </a:lnTo>
                <a:lnTo>
                  <a:pt x="1143" y="737"/>
                </a:lnTo>
                <a:lnTo>
                  <a:pt x="1143" y="735"/>
                </a:lnTo>
                <a:lnTo>
                  <a:pt x="1143" y="732"/>
                </a:lnTo>
                <a:lnTo>
                  <a:pt x="1144" y="730"/>
                </a:lnTo>
                <a:lnTo>
                  <a:pt x="1145" y="728"/>
                </a:lnTo>
                <a:lnTo>
                  <a:pt x="1145" y="726"/>
                </a:lnTo>
                <a:lnTo>
                  <a:pt x="1145" y="724"/>
                </a:lnTo>
                <a:lnTo>
                  <a:pt x="1146" y="724"/>
                </a:lnTo>
                <a:lnTo>
                  <a:pt x="1147" y="724"/>
                </a:lnTo>
                <a:lnTo>
                  <a:pt x="1147" y="727"/>
                </a:lnTo>
                <a:lnTo>
                  <a:pt x="1148" y="728"/>
                </a:lnTo>
                <a:lnTo>
                  <a:pt x="1151" y="729"/>
                </a:lnTo>
                <a:lnTo>
                  <a:pt x="1152" y="729"/>
                </a:lnTo>
                <a:lnTo>
                  <a:pt x="1154" y="728"/>
                </a:lnTo>
                <a:lnTo>
                  <a:pt x="1155" y="724"/>
                </a:lnTo>
                <a:lnTo>
                  <a:pt x="1153" y="723"/>
                </a:lnTo>
                <a:lnTo>
                  <a:pt x="1152" y="722"/>
                </a:lnTo>
                <a:lnTo>
                  <a:pt x="1153" y="719"/>
                </a:lnTo>
                <a:lnTo>
                  <a:pt x="1153" y="718"/>
                </a:lnTo>
                <a:lnTo>
                  <a:pt x="1154" y="716"/>
                </a:lnTo>
                <a:lnTo>
                  <a:pt x="1156" y="714"/>
                </a:lnTo>
                <a:lnTo>
                  <a:pt x="1156" y="712"/>
                </a:lnTo>
                <a:lnTo>
                  <a:pt x="1159" y="711"/>
                </a:lnTo>
                <a:lnTo>
                  <a:pt x="1160" y="708"/>
                </a:lnTo>
                <a:lnTo>
                  <a:pt x="1161" y="707"/>
                </a:lnTo>
                <a:lnTo>
                  <a:pt x="1162" y="705"/>
                </a:lnTo>
                <a:lnTo>
                  <a:pt x="1162" y="704"/>
                </a:lnTo>
                <a:lnTo>
                  <a:pt x="1162" y="702"/>
                </a:lnTo>
                <a:lnTo>
                  <a:pt x="1161" y="699"/>
                </a:lnTo>
                <a:lnTo>
                  <a:pt x="1161" y="698"/>
                </a:lnTo>
                <a:lnTo>
                  <a:pt x="1160" y="696"/>
                </a:lnTo>
                <a:lnTo>
                  <a:pt x="1158" y="695"/>
                </a:lnTo>
                <a:lnTo>
                  <a:pt x="1156" y="694"/>
                </a:lnTo>
                <a:lnTo>
                  <a:pt x="1155" y="692"/>
                </a:lnTo>
                <a:lnTo>
                  <a:pt x="1156" y="690"/>
                </a:lnTo>
                <a:lnTo>
                  <a:pt x="1159" y="690"/>
                </a:lnTo>
                <a:lnTo>
                  <a:pt x="1161" y="690"/>
                </a:lnTo>
                <a:lnTo>
                  <a:pt x="1163" y="690"/>
                </a:lnTo>
                <a:lnTo>
                  <a:pt x="1163" y="689"/>
                </a:lnTo>
                <a:lnTo>
                  <a:pt x="1164" y="687"/>
                </a:lnTo>
                <a:lnTo>
                  <a:pt x="1167" y="684"/>
                </a:lnTo>
                <a:lnTo>
                  <a:pt x="1168" y="683"/>
                </a:lnTo>
                <a:lnTo>
                  <a:pt x="1169" y="683"/>
                </a:lnTo>
                <a:lnTo>
                  <a:pt x="1170" y="686"/>
                </a:lnTo>
                <a:lnTo>
                  <a:pt x="1171" y="687"/>
                </a:lnTo>
                <a:lnTo>
                  <a:pt x="1175" y="684"/>
                </a:lnTo>
                <a:lnTo>
                  <a:pt x="1175" y="681"/>
                </a:lnTo>
                <a:lnTo>
                  <a:pt x="1175" y="679"/>
                </a:lnTo>
                <a:lnTo>
                  <a:pt x="1177" y="676"/>
                </a:lnTo>
                <a:lnTo>
                  <a:pt x="1178" y="675"/>
                </a:lnTo>
                <a:lnTo>
                  <a:pt x="1179" y="673"/>
                </a:lnTo>
                <a:lnTo>
                  <a:pt x="1178" y="671"/>
                </a:lnTo>
                <a:lnTo>
                  <a:pt x="1179" y="670"/>
                </a:lnTo>
                <a:lnTo>
                  <a:pt x="1180" y="667"/>
                </a:lnTo>
                <a:lnTo>
                  <a:pt x="1179" y="666"/>
                </a:lnTo>
                <a:lnTo>
                  <a:pt x="1178" y="666"/>
                </a:lnTo>
                <a:lnTo>
                  <a:pt x="1178" y="665"/>
                </a:lnTo>
                <a:lnTo>
                  <a:pt x="1180" y="664"/>
                </a:lnTo>
                <a:lnTo>
                  <a:pt x="1183" y="664"/>
                </a:lnTo>
                <a:lnTo>
                  <a:pt x="1185" y="662"/>
                </a:lnTo>
                <a:lnTo>
                  <a:pt x="1187" y="658"/>
                </a:lnTo>
                <a:lnTo>
                  <a:pt x="1190" y="656"/>
                </a:lnTo>
                <a:lnTo>
                  <a:pt x="1190" y="654"/>
                </a:lnTo>
                <a:lnTo>
                  <a:pt x="1192" y="652"/>
                </a:lnTo>
                <a:lnTo>
                  <a:pt x="1192" y="649"/>
                </a:lnTo>
                <a:lnTo>
                  <a:pt x="1192" y="648"/>
                </a:lnTo>
                <a:lnTo>
                  <a:pt x="1187" y="647"/>
                </a:lnTo>
                <a:lnTo>
                  <a:pt x="1185" y="646"/>
                </a:lnTo>
                <a:lnTo>
                  <a:pt x="1182" y="643"/>
                </a:lnTo>
                <a:lnTo>
                  <a:pt x="1179" y="642"/>
                </a:lnTo>
                <a:lnTo>
                  <a:pt x="1178" y="640"/>
                </a:lnTo>
                <a:lnTo>
                  <a:pt x="1177" y="638"/>
                </a:lnTo>
                <a:lnTo>
                  <a:pt x="1176" y="635"/>
                </a:lnTo>
                <a:lnTo>
                  <a:pt x="1176" y="633"/>
                </a:lnTo>
                <a:lnTo>
                  <a:pt x="1176" y="631"/>
                </a:lnTo>
                <a:lnTo>
                  <a:pt x="1177" y="628"/>
                </a:lnTo>
                <a:lnTo>
                  <a:pt x="1178" y="627"/>
                </a:lnTo>
                <a:lnTo>
                  <a:pt x="1179" y="628"/>
                </a:lnTo>
                <a:lnTo>
                  <a:pt x="1179" y="631"/>
                </a:lnTo>
                <a:lnTo>
                  <a:pt x="1178" y="632"/>
                </a:lnTo>
                <a:lnTo>
                  <a:pt x="1179" y="634"/>
                </a:lnTo>
                <a:lnTo>
                  <a:pt x="1179" y="638"/>
                </a:lnTo>
                <a:lnTo>
                  <a:pt x="1180" y="640"/>
                </a:lnTo>
                <a:lnTo>
                  <a:pt x="1182" y="641"/>
                </a:lnTo>
                <a:lnTo>
                  <a:pt x="1183" y="642"/>
                </a:lnTo>
                <a:lnTo>
                  <a:pt x="1185" y="643"/>
                </a:lnTo>
                <a:lnTo>
                  <a:pt x="1187" y="643"/>
                </a:lnTo>
                <a:lnTo>
                  <a:pt x="1190" y="643"/>
                </a:lnTo>
                <a:lnTo>
                  <a:pt x="1191" y="641"/>
                </a:lnTo>
                <a:lnTo>
                  <a:pt x="1190" y="640"/>
                </a:lnTo>
                <a:lnTo>
                  <a:pt x="1191" y="639"/>
                </a:lnTo>
                <a:lnTo>
                  <a:pt x="1192" y="639"/>
                </a:lnTo>
                <a:lnTo>
                  <a:pt x="1194" y="640"/>
                </a:lnTo>
                <a:lnTo>
                  <a:pt x="1194" y="639"/>
                </a:lnTo>
                <a:lnTo>
                  <a:pt x="1195" y="638"/>
                </a:lnTo>
                <a:lnTo>
                  <a:pt x="1195" y="635"/>
                </a:lnTo>
                <a:lnTo>
                  <a:pt x="1194" y="633"/>
                </a:lnTo>
                <a:lnTo>
                  <a:pt x="1195" y="635"/>
                </a:lnTo>
                <a:lnTo>
                  <a:pt x="1196" y="636"/>
                </a:lnTo>
                <a:lnTo>
                  <a:pt x="1198" y="638"/>
                </a:lnTo>
                <a:lnTo>
                  <a:pt x="1198" y="640"/>
                </a:lnTo>
                <a:lnTo>
                  <a:pt x="1199" y="642"/>
                </a:lnTo>
                <a:lnTo>
                  <a:pt x="1199" y="644"/>
                </a:lnTo>
                <a:lnTo>
                  <a:pt x="1198" y="650"/>
                </a:lnTo>
                <a:lnTo>
                  <a:pt x="1198" y="652"/>
                </a:lnTo>
                <a:lnTo>
                  <a:pt x="1196" y="655"/>
                </a:lnTo>
                <a:lnTo>
                  <a:pt x="1195" y="657"/>
                </a:lnTo>
                <a:lnTo>
                  <a:pt x="1195" y="658"/>
                </a:lnTo>
                <a:lnTo>
                  <a:pt x="1194" y="659"/>
                </a:lnTo>
                <a:lnTo>
                  <a:pt x="1193" y="660"/>
                </a:lnTo>
                <a:lnTo>
                  <a:pt x="1192" y="662"/>
                </a:lnTo>
                <a:lnTo>
                  <a:pt x="1192" y="665"/>
                </a:lnTo>
                <a:lnTo>
                  <a:pt x="1191" y="668"/>
                </a:lnTo>
                <a:lnTo>
                  <a:pt x="1191" y="671"/>
                </a:lnTo>
                <a:lnTo>
                  <a:pt x="1192" y="672"/>
                </a:lnTo>
                <a:lnTo>
                  <a:pt x="1192" y="673"/>
                </a:lnTo>
                <a:lnTo>
                  <a:pt x="1192" y="674"/>
                </a:lnTo>
                <a:lnTo>
                  <a:pt x="1193" y="675"/>
                </a:lnTo>
                <a:lnTo>
                  <a:pt x="1193" y="676"/>
                </a:lnTo>
                <a:lnTo>
                  <a:pt x="1194" y="678"/>
                </a:lnTo>
                <a:lnTo>
                  <a:pt x="1194" y="681"/>
                </a:lnTo>
                <a:lnTo>
                  <a:pt x="1193" y="682"/>
                </a:lnTo>
                <a:lnTo>
                  <a:pt x="1192" y="683"/>
                </a:lnTo>
                <a:lnTo>
                  <a:pt x="1192" y="684"/>
                </a:lnTo>
                <a:lnTo>
                  <a:pt x="1193" y="687"/>
                </a:lnTo>
                <a:lnTo>
                  <a:pt x="1194" y="689"/>
                </a:lnTo>
                <a:lnTo>
                  <a:pt x="1196" y="689"/>
                </a:lnTo>
                <a:lnTo>
                  <a:pt x="1199" y="689"/>
                </a:lnTo>
                <a:lnTo>
                  <a:pt x="1201" y="688"/>
                </a:lnTo>
                <a:lnTo>
                  <a:pt x="1202" y="686"/>
                </a:lnTo>
                <a:lnTo>
                  <a:pt x="1204" y="684"/>
                </a:lnTo>
                <a:lnTo>
                  <a:pt x="1204" y="683"/>
                </a:lnTo>
                <a:lnTo>
                  <a:pt x="1206" y="684"/>
                </a:lnTo>
                <a:lnTo>
                  <a:pt x="1204" y="686"/>
                </a:lnTo>
                <a:lnTo>
                  <a:pt x="1204" y="687"/>
                </a:lnTo>
                <a:lnTo>
                  <a:pt x="1204" y="688"/>
                </a:lnTo>
                <a:lnTo>
                  <a:pt x="1206" y="689"/>
                </a:lnTo>
                <a:lnTo>
                  <a:pt x="1206" y="690"/>
                </a:lnTo>
                <a:lnTo>
                  <a:pt x="1206" y="691"/>
                </a:lnTo>
                <a:lnTo>
                  <a:pt x="1207" y="694"/>
                </a:lnTo>
                <a:lnTo>
                  <a:pt x="1208" y="695"/>
                </a:lnTo>
                <a:lnTo>
                  <a:pt x="1210" y="694"/>
                </a:lnTo>
                <a:lnTo>
                  <a:pt x="1212" y="692"/>
                </a:lnTo>
                <a:lnTo>
                  <a:pt x="1215" y="689"/>
                </a:lnTo>
                <a:lnTo>
                  <a:pt x="1216" y="688"/>
                </a:lnTo>
                <a:lnTo>
                  <a:pt x="1218" y="687"/>
                </a:lnTo>
                <a:lnTo>
                  <a:pt x="1219" y="686"/>
                </a:lnTo>
                <a:lnTo>
                  <a:pt x="1219" y="688"/>
                </a:lnTo>
                <a:lnTo>
                  <a:pt x="1218" y="690"/>
                </a:lnTo>
                <a:lnTo>
                  <a:pt x="1218" y="691"/>
                </a:lnTo>
                <a:lnTo>
                  <a:pt x="1218" y="692"/>
                </a:lnTo>
                <a:lnTo>
                  <a:pt x="1220" y="692"/>
                </a:lnTo>
                <a:lnTo>
                  <a:pt x="1223" y="689"/>
                </a:lnTo>
                <a:lnTo>
                  <a:pt x="1225" y="687"/>
                </a:lnTo>
                <a:lnTo>
                  <a:pt x="1226" y="683"/>
                </a:lnTo>
                <a:lnTo>
                  <a:pt x="1225" y="680"/>
                </a:lnTo>
                <a:lnTo>
                  <a:pt x="1225" y="676"/>
                </a:lnTo>
                <a:lnTo>
                  <a:pt x="1226" y="675"/>
                </a:lnTo>
                <a:lnTo>
                  <a:pt x="1226" y="673"/>
                </a:lnTo>
                <a:lnTo>
                  <a:pt x="1230" y="673"/>
                </a:lnTo>
                <a:lnTo>
                  <a:pt x="1231" y="674"/>
                </a:lnTo>
                <a:lnTo>
                  <a:pt x="1234" y="676"/>
                </a:lnTo>
                <a:lnTo>
                  <a:pt x="1234" y="679"/>
                </a:lnTo>
                <a:lnTo>
                  <a:pt x="1236" y="679"/>
                </a:lnTo>
                <a:lnTo>
                  <a:pt x="1240" y="678"/>
                </a:lnTo>
                <a:lnTo>
                  <a:pt x="1242" y="675"/>
                </a:lnTo>
                <a:lnTo>
                  <a:pt x="1243" y="674"/>
                </a:lnTo>
                <a:lnTo>
                  <a:pt x="1248" y="672"/>
                </a:lnTo>
                <a:lnTo>
                  <a:pt x="1250" y="671"/>
                </a:lnTo>
                <a:lnTo>
                  <a:pt x="1252" y="671"/>
                </a:lnTo>
                <a:lnTo>
                  <a:pt x="1255" y="670"/>
                </a:lnTo>
                <a:lnTo>
                  <a:pt x="1257" y="668"/>
                </a:lnTo>
                <a:lnTo>
                  <a:pt x="1258" y="668"/>
                </a:lnTo>
                <a:lnTo>
                  <a:pt x="1260" y="668"/>
                </a:lnTo>
                <a:lnTo>
                  <a:pt x="1264" y="670"/>
                </a:lnTo>
                <a:lnTo>
                  <a:pt x="1265" y="670"/>
                </a:lnTo>
                <a:lnTo>
                  <a:pt x="1267" y="670"/>
                </a:lnTo>
                <a:lnTo>
                  <a:pt x="1270" y="670"/>
                </a:lnTo>
                <a:lnTo>
                  <a:pt x="1272" y="671"/>
                </a:lnTo>
                <a:lnTo>
                  <a:pt x="1271" y="673"/>
                </a:lnTo>
                <a:lnTo>
                  <a:pt x="1271" y="674"/>
                </a:lnTo>
                <a:lnTo>
                  <a:pt x="1273" y="674"/>
                </a:lnTo>
                <a:lnTo>
                  <a:pt x="1276" y="674"/>
                </a:lnTo>
                <a:lnTo>
                  <a:pt x="1279" y="673"/>
                </a:lnTo>
                <a:lnTo>
                  <a:pt x="1281" y="674"/>
                </a:lnTo>
                <a:lnTo>
                  <a:pt x="1283" y="675"/>
                </a:lnTo>
                <a:lnTo>
                  <a:pt x="1286" y="678"/>
                </a:lnTo>
                <a:lnTo>
                  <a:pt x="1288" y="679"/>
                </a:lnTo>
                <a:lnTo>
                  <a:pt x="1289" y="679"/>
                </a:lnTo>
                <a:lnTo>
                  <a:pt x="1290" y="680"/>
                </a:lnTo>
                <a:lnTo>
                  <a:pt x="1291" y="682"/>
                </a:lnTo>
                <a:lnTo>
                  <a:pt x="1295" y="682"/>
                </a:lnTo>
                <a:lnTo>
                  <a:pt x="1296" y="684"/>
                </a:lnTo>
                <a:lnTo>
                  <a:pt x="1299" y="684"/>
                </a:lnTo>
                <a:lnTo>
                  <a:pt x="1302" y="684"/>
                </a:lnTo>
                <a:lnTo>
                  <a:pt x="1304" y="682"/>
                </a:lnTo>
                <a:lnTo>
                  <a:pt x="1306" y="680"/>
                </a:lnTo>
                <a:lnTo>
                  <a:pt x="1308" y="679"/>
                </a:lnTo>
                <a:lnTo>
                  <a:pt x="1311" y="675"/>
                </a:lnTo>
                <a:lnTo>
                  <a:pt x="1314" y="674"/>
                </a:lnTo>
                <a:lnTo>
                  <a:pt x="1316" y="673"/>
                </a:lnTo>
                <a:lnTo>
                  <a:pt x="1318" y="673"/>
                </a:lnTo>
                <a:lnTo>
                  <a:pt x="1319" y="672"/>
                </a:lnTo>
                <a:lnTo>
                  <a:pt x="1319" y="671"/>
                </a:lnTo>
                <a:lnTo>
                  <a:pt x="1320" y="671"/>
                </a:lnTo>
                <a:lnTo>
                  <a:pt x="1321" y="671"/>
                </a:lnTo>
                <a:lnTo>
                  <a:pt x="1322" y="670"/>
                </a:lnTo>
                <a:lnTo>
                  <a:pt x="1324" y="670"/>
                </a:lnTo>
                <a:lnTo>
                  <a:pt x="1327" y="670"/>
                </a:lnTo>
                <a:lnTo>
                  <a:pt x="1328" y="670"/>
                </a:lnTo>
                <a:lnTo>
                  <a:pt x="1330" y="670"/>
                </a:lnTo>
                <a:lnTo>
                  <a:pt x="1334" y="670"/>
                </a:lnTo>
                <a:lnTo>
                  <a:pt x="1336" y="671"/>
                </a:lnTo>
                <a:lnTo>
                  <a:pt x="1337" y="673"/>
                </a:lnTo>
                <a:lnTo>
                  <a:pt x="1338" y="674"/>
                </a:lnTo>
                <a:lnTo>
                  <a:pt x="1340" y="675"/>
                </a:lnTo>
                <a:lnTo>
                  <a:pt x="1340" y="673"/>
                </a:lnTo>
                <a:lnTo>
                  <a:pt x="1340" y="672"/>
                </a:lnTo>
                <a:lnTo>
                  <a:pt x="1340" y="670"/>
                </a:lnTo>
                <a:lnTo>
                  <a:pt x="1340" y="667"/>
                </a:lnTo>
                <a:lnTo>
                  <a:pt x="1340" y="665"/>
                </a:lnTo>
                <a:lnTo>
                  <a:pt x="1342" y="663"/>
                </a:lnTo>
                <a:lnTo>
                  <a:pt x="1343" y="660"/>
                </a:lnTo>
                <a:lnTo>
                  <a:pt x="1345" y="659"/>
                </a:lnTo>
                <a:lnTo>
                  <a:pt x="1347" y="659"/>
                </a:lnTo>
                <a:lnTo>
                  <a:pt x="1347" y="660"/>
                </a:lnTo>
                <a:lnTo>
                  <a:pt x="1348" y="662"/>
                </a:lnTo>
                <a:lnTo>
                  <a:pt x="1351" y="663"/>
                </a:lnTo>
                <a:lnTo>
                  <a:pt x="1352" y="664"/>
                </a:lnTo>
                <a:lnTo>
                  <a:pt x="1352" y="666"/>
                </a:lnTo>
                <a:lnTo>
                  <a:pt x="1352" y="668"/>
                </a:lnTo>
                <a:lnTo>
                  <a:pt x="1352" y="671"/>
                </a:lnTo>
                <a:lnTo>
                  <a:pt x="1352" y="672"/>
                </a:lnTo>
                <a:lnTo>
                  <a:pt x="1353" y="673"/>
                </a:lnTo>
                <a:lnTo>
                  <a:pt x="1354" y="674"/>
                </a:lnTo>
                <a:lnTo>
                  <a:pt x="1355" y="674"/>
                </a:lnTo>
                <a:lnTo>
                  <a:pt x="1358" y="674"/>
                </a:lnTo>
                <a:lnTo>
                  <a:pt x="1360" y="674"/>
                </a:lnTo>
                <a:lnTo>
                  <a:pt x="1362" y="673"/>
                </a:lnTo>
                <a:lnTo>
                  <a:pt x="1362" y="674"/>
                </a:lnTo>
                <a:lnTo>
                  <a:pt x="1360" y="675"/>
                </a:lnTo>
                <a:lnTo>
                  <a:pt x="1358" y="676"/>
                </a:lnTo>
                <a:lnTo>
                  <a:pt x="1355" y="676"/>
                </a:lnTo>
                <a:lnTo>
                  <a:pt x="1353" y="675"/>
                </a:lnTo>
                <a:lnTo>
                  <a:pt x="1351" y="674"/>
                </a:lnTo>
                <a:lnTo>
                  <a:pt x="1350" y="672"/>
                </a:lnTo>
                <a:lnTo>
                  <a:pt x="1348" y="670"/>
                </a:lnTo>
                <a:lnTo>
                  <a:pt x="1348" y="667"/>
                </a:lnTo>
                <a:lnTo>
                  <a:pt x="1347" y="666"/>
                </a:lnTo>
                <a:lnTo>
                  <a:pt x="1346" y="665"/>
                </a:lnTo>
                <a:lnTo>
                  <a:pt x="1344" y="666"/>
                </a:lnTo>
                <a:lnTo>
                  <a:pt x="1344" y="667"/>
                </a:lnTo>
                <a:lnTo>
                  <a:pt x="1343" y="671"/>
                </a:lnTo>
                <a:lnTo>
                  <a:pt x="1342" y="673"/>
                </a:lnTo>
                <a:lnTo>
                  <a:pt x="1342" y="676"/>
                </a:lnTo>
                <a:lnTo>
                  <a:pt x="1342" y="679"/>
                </a:lnTo>
                <a:lnTo>
                  <a:pt x="1340" y="680"/>
                </a:lnTo>
                <a:lnTo>
                  <a:pt x="1339" y="681"/>
                </a:lnTo>
                <a:lnTo>
                  <a:pt x="1338" y="681"/>
                </a:lnTo>
                <a:lnTo>
                  <a:pt x="1335" y="681"/>
                </a:lnTo>
                <a:lnTo>
                  <a:pt x="1332" y="683"/>
                </a:lnTo>
                <a:lnTo>
                  <a:pt x="1329" y="684"/>
                </a:lnTo>
                <a:lnTo>
                  <a:pt x="1327" y="687"/>
                </a:lnTo>
                <a:lnTo>
                  <a:pt x="1324" y="689"/>
                </a:lnTo>
                <a:lnTo>
                  <a:pt x="1322" y="691"/>
                </a:lnTo>
                <a:lnTo>
                  <a:pt x="1321" y="694"/>
                </a:lnTo>
                <a:lnTo>
                  <a:pt x="1321" y="696"/>
                </a:lnTo>
                <a:lnTo>
                  <a:pt x="1320" y="698"/>
                </a:lnTo>
                <a:lnTo>
                  <a:pt x="1319" y="698"/>
                </a:lnTo>
                <a:lnTo>
                  <a:pt x="1315" y="699"/>
                </a:lnTo>
                <a:lnTo>
                  <a:pt x="1313" y="699"/>
                </a:lnTo>
                <a:lnTo>
                  <a:pt x="1311" y="699"/>
                </a:lnTo>
                <a:lnTo>
                  <a:pt x="1310" y="702"/>
                </a:lnTo>
                <a:lnTo>
                  <a:pt x="1308" y="702"/>
                </a:lnTo>
                <a:lnTo>
                  <a:pt x="1306" y="702"/>
                </a:lnTo>
                <a:lnTo>
                  <a:pt x="1302" y="700"/>
                </a:lnTo>
                <a:lnTo>
                  <a:pt x="1298" y="698"/>
                </a:lnTo>
                <a:lnTo>
                  <a:pt x="1295" y="697"/>
                </a:lnTo>
                <a:lnTo>
                  <a:pt x="1291" y="696"/>
                </a:lnTo>
                <a:lnTo>
                  <a:pt x="1287" y="695"/>
                </a:lnTo>
                <a:lnTo>
                  <a:pt x="1286" y="695"/>
                </a:lnTo>
                <a:lnTo>
                  <a:pt x="1281" y="692"/>
                </a:lnTo>
                <a:lnTo>
                  <a:pt x="1279" y="691"/>
                </a:lnTo>
                <a:lnTo>
                  <a:pt x="1276" y="690"/>
                </a:lnTo>
                <a:lnTo>
                  <a:pt x="1274" y="689"/>
                </a:lnTo>
                <a:lnTo>
                  <a:pt x="1272" y="688"/>
                </a:lnTo>
                <a:lnTo>
                  <a:pt x="1268" y="687"/>
                </a:lnTo>
                <a:lnTo>
                  <a:pt x="1266" y="687"/>
                </a:lnTo>
                <a:lnTo>
                  <a:pt x="1263" y="684"/>
                </a:lnTo>
                <a:lnTo>
                  <a:pt x="1260" y="684"/>
                </a:lnTo>
                <a:lnTo>
                  <a:pt x="1256" y="684"/>
                </a:lnTo>
                <a:lnTo>
                  <a:pt x="1254" y="684"/>
                </a:lnTo>
                <a:lnTo>
                  <a:pt x="1251" y="688"/>
                </a:lnTo>
                <a:lnTo>
                  <a:pt x="1249" y="691"/>
                </a:lnTo>
                <a:lnTo>
                  <a:pt x="1247" y="692"/>
                </a:lnTo>
                <a:lnTo>
                  <a:pt x="1243" y="695"/>
                </a:lnTo>
                <a:lnTo>
                  <a:pt x="1240" y="700"/>
                </a:lnTo>
                <a:lnTo>
                  <a:pt x="1240" y="704"/>
                </a:lnTo>
                <a:lnTo>
                  <a:pt x="1240" y="705"/>
                </a:lnTo>
                <a:lnTo>
                  <a:pt x="1239" y="708"/>
                </a:lnTo>
                <a:lnTo>
                  <a:pt x="1236" y="710"/>
                </a:lnTo>
                <a:lnTo>
                  <a:pt x="1236" y="712"/>
                </a:lnTo>
                <a:lnTo>
                  <a:pt x="1238" y="714"/>
                </a:lnTo>
                <a:lnTo>
                  <a:pt x="1240" y="715"/>
                </a:lnTo>
                <a:lnTo>
                  <a:pt x="1241" y="716"/>
                </a:lnTo>
                <a:lnTo>
                  <a:pt x="1243" y="716"/>
                </a:lnTo>
                <a:lnTo>
                  <a:pt x="1244" y="715"/>
                </a:lnTo>
                <a:lnTo>
                  <a:pt x="1247" y="713"/>
                </a:lnTo>
                <a:lnTo>
                  <a:pt x="1247" y="715"/>
                </a:lnTo>
                <a:lnTo>
                  <a:pt x="1246" y="716"/>
                </a:lnTo>
                <a:lnTo>
                  <a:pt x="1243" y="719"/>
                </a:lnTo>
                <a:lnTo>
                  <a:pt x="1243" y="720"/>
                </a:lnTo>
                <a:lnTo>
                  <a:pt x="1244" y="720"/>
                </a:lnTo>
                <a:lnTo>
                  <a:pt x="1244" y="722"/>
                </a:lnTo>
                <a:lnTo>
                  <a:pt x="1244" y="723"/>
                </a:lnTo>
                <a:lnTo>
                  <a:pt x="1243" y="726"/>
                </a:lnTo>
                <a:lnTo>
                  <a:pt x="1241" y="723"/>
                </a:lnTo>
                <a:lnTo>
                  <a:pt x="1240" y="723"/>
                </a:lnTo>
                <a:lnTo>
                  <a:pt x="1239" y="724"/>
                </a:lnTo>
                <a:lnTo>
                  <a:pt x="1238" y="726"/>
                </a:lnTo>
                <a:lnTo>
                  <a:pt x="1238" y="728"/>
                </a:lnTo>
                <a:lnTo>
                  <a:pt x="1239" y="730"/>
                </a:lnTo>
                <a:lnTo>
                  <a:pt x="1238" y="732"/>
                </a:lnTo>
                <a:lnTo>
                  <a:pt x="1239" y="734"/>
                </a:lnTo>
                <a:lnTo>
                  <a:pt x="1238" y="737"/>
                </a:lnTo>
                <a:lnTo>
                  <a:pt x="1239" y="738"/>
                </a:lnTo>
                <a:lnTo>
                  <a:pt x="1241" y="737"/>
                </a:lnTo>
                <a:lnTo>
                  <a:pt x="1243" y="737"/>
                </a:lnTo>
                <a:lnTo>
                  <a:pt x="1246" y="737"/>
                </a:lnTo>
                <a:lnTo>
                  <a:pt x="1246" y="739"/>
                </a:lnTo>
                <a:lnTo>
                  <a:pt x="1243" y="740"/>
                </a:lnTo>
                <a:lnTo>
                  <a:pt x="1241" y="742"/>
                </a:lnTo>
                <a:lnTo>
                  <a:pt x="1241" y="743"/>
                </a:lnTo>
                <a:lnTo>
                  <a:pt x="1239" y="746"/>
                </a:lnTo>
                <a:lnTo>
                  <a:pt x="1239" y="750"/>
                </a:lnTo>
                <a:lnTo>
                  <a:pt x="1240" y="752"/>
                </a:lnTo>
                <a:lnTo>
                  <a:pt x="1240" y="754"/>
                </a:lnTo>
                <a:lnTo>
                  <a:pt x="1241" y="755"/>
                </a:lnTo>
                <a:lnTo>
                  <a:pt x="1243" y="756"/>
                </a:lnTo>
                <a:lnTo>
                  <a:pt x="1246" y="756"/>
                </a:lnTo>
                <a:lnTo>
                  <a:pt x="1248" y="756"/>
                </a:lnTo>
                <a:lnTo>
                  <a:pt x="1249" y="758"/>
                </a:lnTo>
                <a:lnTo>
                  <a:pt x="1248" y="759"/>
                </a:lnTo>
                <a:lnTo>
                  <a:pt x="1243" y="759"/>
                </a:lnTo>
                <a:lnTo>
                  <a:pt x="1240" y="758"/>
                </a:lnTo>
                <a:lnTo>
                  <a:pt x="1238" y="759"/>
                </a:lnTo>
                <a:lnTo>
                  <a:pt x="1236" y="759"/>
                </a:lnTo>
                <a:lnTo>
                  <a:pt x="1236" y="760"/>
                </a:lnTo>
                <a:lnTo>
                  <a:pt x="1235" y="761"/>
                </a:lnTo>
                <a:lnTo>
                  <a:pt x="1236" y="763"/>
                </a:lnTo>
                <a:lnTo>
                  <a:pt x="1236" y="764"/>
                </a:lnTo>
                <a:lnTo>
                  <a:pt x="1238" y="766"/>
                </a:lnTo>
                <a:lnTo>
                  <a:pt x="1239" y="767"/>
                </a:lnTo>
                <a:lnTo>
                  <a:pt x="1240" y="767"/>
                </a:lnTo>
                <a:lnTo>
                  <a:pt x="1242" y="766"/>
                </a:lnTo>
                <a:lnTo>
                  <a:pt x="1244" y="767"/>
                </a:lnTo>
                <a:lnTo>
                  <a:pt x="1246" y="767"/>
                </a:lnTo>
                <a:lnTo>
                  <a:pt x="1248" y="766"/>
                </a:lnTo>
                <a:lnTo>
                  <a:pt x="1248" y="763"/>
                </a:lnTo>
                <a:lnTo>
                  <a:pt x="1249" y="761"/>
                </a:lnTo>
                <a:lnTo>
                  <a:pt x="1251" y="762"/>
                </a:lnTo>
                <a:lnTo>
                  <a:pt x="1251" y="763"/>
                </a:lnTo>
                <a:lnTo>
                  <a:pt x="1254" y="763"/>
                </a:lnTo>
                <a:lnTo>
                  <a:pt x="1256" y="762"/>
                </a:lnTo>
                <a:lnTo>
                  <a:pt x="1256" y="760"/>
                </a:lnTo>
                <a:lnTo>
                  <a:pt x="1255" y="758"/>
                </a:lnTo>
                <a:lnTo>
                  <a:pt x="1257" y="758"/>
                </a:lnTo>
                <a:lnTo>
                  <a:pt x="1258" y="759"/>
                </a:lnTo>
                <a:lnTo>
                  <a:pt x="1258" y="760"/>
                </a:lnTo>
                <a:lnTo>
                  <a:pt x="1259" y="761"/>
                </a:lnTo>
                <a:lnTo>
                  <a:pt x="1262" y="762"/>
                </a:lnTo>
                <a:lnTo>
                  <a:pt x="1263" y="762"/>
                </a:lnTo>
                <a:lnTo>
                  <a:pt x="1266" y="761"/>
                </a:lnTo>
                <a:lnTo>
                  <a:pt x="1264" y="756"/>
                </a:lnTo>
                <a:lnTo>
                  <a:pt x="1263" y="754"/>
                </a:lnTo>
                <a:lnTo>
                  <a:pt x="1263" y="753"/>
                </a:lnTo>
                <a:lnTo>
                  <a:pt x="1264" y="751"/>
                </a:lnTo>
                <a:lnTo>
                  <a:pt x="1264" y="750"/>
                </a:lnTo>
                <a:lnTo>
                  <a:pt x="1266" y="748"/>
                </a:lnTo>
                <a:lnTo>
                  <a:pt x="1267" y="751"/>
                </a:lnTo>
                <a:lnTo>
                  <a:pt x="1266" y="753"/>
                </a:lnTo>
                <a:lnTo>
                  <a:pt x="1268" y="754"/>
                </a:lnTo>
                <a:lnTo>
                  <a:pt x="1268" y="756"/>
                </a:lnTo>
                <a:lnTo>
                  <a:pt x="1270" y="758"/>
                </a:lnTo>
                <a:lnTo>
                  <a:pt x="1272" y="759"/>
                </a:lnTo>
                <a:lnTo>
                  <a:pt x="1274" y="759"/>
                </a:lnTo>
                <a:lnTo>
                  <a:pt x="1275" y="760"/>
                </a:lnTo>
                <a:lnTo>
                  <a:pt x="1278" y="760"/>
                </a:lnTo>
                <a:lnTo>
                  <a:pt x="1275" y="758"/>
                </a:lnTo>
                <a:lnTo>
                  <a:pt x="1274" y="756"/>
                </a:lnTo>
                <a:lnTo>
                  <a:pt x="1274" y="755"/>
                </a:lnTo>
                <a:lnTo>
                  <a:pt x="1275" y="754"/>
                </a:lnTo>
                <a:lnTo>
                  <a:pt x="1278" y="755"/>
                </a:lnTo>
                <a:lnTo>
                  <a:pt x="1278" y="756"/>
                </a:lnTo>
                <a:lnTo>
                  <a:pt x="1279" y="758"/>
                </a:lnTo>
                <a:lnTo>
                  <a:pt x="1280" y="759"/>
                </a:lnTo>
                <a:lnTo>
                  <a:pt x="1281" y="758"/>
                </a:lnTo>
                <a:lnTo>
                  <a:pt x="1281" y="755"/>
                </a:lnTo>
                <a:lnTo>
                  <a:pt x="1280" y="754"/>
                </a:lnTo>
                <a:lnTo>
                  <a:pt x="1281" y="753"/>
                </a:lnTo>
                <a:lnTo>
                  <a:pt x="1281" y="751"/>
                </a:lnTo>
                <a:lnTo>
                  <a:pt x="1283" y="751"/>
                </a:lnTo>
                <a:lnTo>
                  <a:pt x="1282" y="753"/>
                </a:lnTo>
                <a:lnTo>
                  <a:pt x="1283" y="755"/>
                </a:lnTo>
                <a:lnTo>
                  <a:pt x="1286" y="755"/>
                </a:lnTo>
                <a:lnTo>
                  <a:pt x="1287" y="754"/>
                </a:lnTo>
                <a:lnTo>
                  <a:pt x="1287" y="753"/>
                </a:lnTo>
                <a:lnTo>
                  <a:pt x="1290" y="753"/>
                </a:lnTo>
                <a:lnTo>
                  <a:pt x="1291" y="752"/>
                </a:lnTo>
                <a:lnTo>
                  <a:pt x="1291" y="751"/>
                </a:lnTo>
                <a:lnTo>
                  <a:pt x="1289" y="750"/>
                </a:lnTo>
                <a:lnTo>
                  <a:pt x="1288" y="750"/>
                </a:lnTo>
                <a:lnTo>
                  <a:pt x="1287" y="747"/>
                </a:lnTo>
                <a:lnTo>
                  <a:pt x="1289" y="746"/>
                </a:lnTo>
                <a:lnTo>
                  <a:pt x="1290" y="746"/>
                </a:lnTo>
                <a:lnTo>
                  <a:pt x="1292" y="747"/>
                </a:lnTo>
                <a:lnTo>
                  <a:pt x="1294" y="748"/>
                </a:lnTo>
                <a:lnTo>
                  <a:pt x="1295" y="748"/>
                </a:lnTo>
                <a:lnTo>
                  <a:pt x="1297" y="747"/>
                </a:lnTo>
                <a:lnTo>
                  <a:pt x="1299" y="748"/>
                </a:lnTo>
                <a:lnTo>
                  <a:pt x="1298" y="750"/>
                </a:lnTo>
                <a:lnTo>
                  <a:pt x="1299" y="751"/>
                </a:lnTo>
                <a:lnTo>
                  <a:pt x="1302" y="753"/>
                </a:lnTo>
                <a:lnTo>
                  <a:pt x="1302" y="754"/>
                </a:lnTo>
                <a:lnTo>
                  <a:pt x="1303" y="755"/>
                </a:lnTo>
                <a:lnTo>
                  <a:pt x="1304" y="756"/>
                </a:lnTo>
                <a:lnTo>
                  <a:pt x="1306" y="755"/>
                </a:lnTo>
                <a:lnTo>
                  <a:pt x="1308" y="754"/>
                </a:lnTo>
                <a:lnTo>
                  <a:pt x="1310" y="753"/>
                </a:lnTo>
                <a:lnTo>
                  <a:pt x="1310" y="754"/>
                </a:lnTo>
                <a:lnTo>
                  <a:pt x="1307" y="756"/>
                </a:lnTo>
                <a:lnTo>
                  <a:pt x="1307" y="759"/>
                </a:lnTo>
                <a:lnTo>
                  <a:pt x="1307" y="760"/>
                </a:lnTo>
                <a:lnTo>
                  <a:pt x="1304" y="760"/>
                </a:lnTo>
                <a:lnTo>
                  <a:pt x="1303" y="759"/>
                </a:lnTo>
                <a:lnTo>
                  <a:pt x="1299" y="755"/>
                </a:lnTo>
                <a:lnTo>
                  <a:pt x="1298" y="753"/>
                </a:lnTo>
                <a:lnTo>
                  <a:pt x="1294" y="755"/>
                </a:lnTo>
                <a:lnTo>
                  <a:pt x="1292" y="758"/>
                </a:lnTo>
                <a:lnTo>
                  <a:pt x="1289" y="761"/>
                </a:lnTo>
                <a:lnTo>
                  <a:pt x="1287" y="763"/>
                </a:lnTo>
                <a:lnTo>
                  <a:pt x="1286" y="766"/>
                </a:lnTo>
                <a:lnTo>
                  <a:pt x="1284" y="766"/>
                </a:lnTo>
                <a:lnTo>
                  <a:pt x="1284" y="768"/>
                </a:lnTo>
                <a:lnTo>
                  <a:pt x="1287" y="769"/>
                </a:lnTo>
                <a:lnTo>
                  <a:pt x="1288" y="770"/>
                </a:lnTo>
                <a:lnTo>
                  <a:pt x="1288" y="771"/>
                </a:lnTo>
                <a:lnTo>
                  <a:pt x="1290" y="772"/>
                </a:lnTo>
                <a:lnTo>
                  <a:pt x="1289" y="774"/>
                </a:lnTo>
                <a:lnTo>
                  <a:pt x="1288" y="774"/>
                </a:lnTo>
                <a:lnTo>
                  <a:pt x="1287" y="775"/>
                </a:lnTo>
                <a:lnTo>
                  <a:pt x="1284" y="776"/>
                </a:lnTo>
                <a:lnTo>
                  <a:pt x="1278" y="771"/>
                </a:lnTo>
                <a:lnTo>
                  <a:pt x="1276" y="771"/>
                </a:lnTo>
                <a:lnTo>
                  <a:pt x="1275" y="772"/>
                </a:lnTo>
                <a:lnTo>
                  <a:pt x="1273" y="775"/>
                </a:lnTo>
                <a:lnTo>
                  <a:pt x="1270" y="780"/>
                </a:lnTo>
                <a:lnTo>
                  <a:pt x="1268" y="782"/>
                </a:lnTo>
                <a:lnTo>
                  <a:pt x="1267" y="783"/>
                </a:lnTo>
                <a:lnTo>
                  <a:pt x="1265" y="784"/>
                </a:lnTo>
                <a:lnTo>
                  <a:pt x="1263" y="783"/>
                </a:lnTo>
                <a:lnTo>
                  <a:pt x="1264" y="780"/>
                </a:lnTo>
                <a:lnTo>
                  <a:pt x="1265" y="778"/>
                </a:lnTo>
                <a:lnTo>
                  <a:pt x="1264" y="777"/>
                </a:lnTo>
                <a:lnTo>
                  <a:pt x="1262" y="778"/>
                </a:lnTo>
                <a:lnTo>
                  <a:pt x="1262" y="779"/>
                </a:lnTo>
                <a:lnTo>
                  <a:pt x="1259" y="782"/>
                </a:lnTo>
                <a:lnTo>
                  <a:pt x="1259" y="783"/>
                </a:lnTo>
                <a:lnTo>
                  <a:pt x="1260" y="785"/>
                </a:lnTo>
                <a:lnTo>
                  <a:pt x="1262" y="786"/>
                </a:lnTo>
                <a:lnTo>
                  <a:pt x="1266" y="788"/>
                </a:lnTo>
                <a:lnTo>
                  <a:pt x="1267" y="788"/>
                </a:lnTo>
                <a:lnTo>
                  <a:pt x="1270" y="790"/>
                </a:lnTo>
                <a:lnTo>
                  <a:pt x="1272" y="791"/>
                </a:lnTo>
                <a:lnTo>
                  <a:pt x="1272" y="792"/>
                </a:lnTo>
                <a:lnTo>
                  <a:pt x="1268" y="792"/>
                </a:lnTo>
                <a:lnTo>
                  <a:pt x="1266" y="791"/>
                </a:lnTo>
                <a:lnTo>
                  <a:pt x="1265" y="791"/>
                </a:lnTo>
                <a:lnTo>
                  <a:pt x="1263" y="793"/>
                </a:lnTo>
                <a:lnTo>
                  <a:pt x="1262" y="793"/>
                </a:lnTo>
                <a:lnTo>
                  <a:pt x="1260" y="794"/>
                </a:lnTo>
                <a:lnTo>
                  <a:pt x="1262" y="796"/>
                </a:lnTo>
                <a:lnTo>
                  <a:pt x="1263" y="798"/>
                </a:lnTo>
                <a:lnTo>
                  <a:pt x="1260" y="799"/>
                </a:lnTo>
                <a:lnTo>
                  <a:pt x="1259" y="799"/>
                </a:lnTo>
                <a:lnTo>
                  <a:pt x="1256" y="800"/>
                </a:lnTo>
                <a:lnTo>
                  <a:pt x="1255" y="802"/>
                </a:lnTo>
                <a:lnTo>
                  <a:pt x="1254" y="804"/>
                </a:lnTo>
                <a:lnTo>
                  <a:pt x="1252" y="808"/>
                </a:lnTo>
                <a:lnTo>
                  <a:pt x="1252" y="809"/>
                </a:lnTo>
                <a:lnTo>
                  <a:pt x="1254" y="812"/>
                </a:lnTo>
                <a:lnTo>
                  <a:pt x="1254" y="815"/>
                </a:lnTo>
                <a:lnTo>
                  <a:pt x="1252" y="817"/>
                </a:lnTo>
                <a:lnTo>
                  <a:pt x="1251" y="819"/>
                </a:lnTo>
                <a:lnTo>
                  <a:pt x="1250" y="819"/>
                </a:lnTo>
                <a:lnTo>
                  <a:pt x="1250" y="822"/>
                </a:lnTo>
                <a:lnTo>
                  <a:pt x="1249" y="822"/>
                </a:lnTo>
                <a:lnTo>
                  <a:pt x="1248" y="822"/>
                </a:lnTo>
                <a:lnTo>
                  <a:pt x="1246" y="822"/>
                </a:lnTo>
                <a:lnTo>
                  <a:pt x="1244" y="820"/>
                </a:lnTo>
                <a:lnTo>
                  <a:pt x="1242" y="819"/>
                </a:lnTo>
                <a:lnTo>
                  <a:pt x="1240" y="818"/>
                </a:lnTo>
                <a:lnTo>
                  <a:pt x="1239" y="818"/>
                </a:lnTo>
                <a:lnTo>
                  <a:pt x="1239" y="820"/>
                </a:lnTo>
                <a:lnTo>
                  <a:pt x="1240" y="822"/>
                </a:lnTo>
                <a:lnTo>
                  <a:pt x="1241" y="822"/>
                </a:lnTo>
                <a:lnTo>
                  <a:pt x="1242" y="822"/>
                </a:lnTo>
                <a:lnTo>
                  <a:pt x="1242" y="823"/>
                </a:lnTo>
                <a:lnTo>
                  <a:pt x="1244" y="824"/>
                </a:lnTo>
                <a:lnTo>
                  <a:pt x="1246" y="824"/>
                </a:lnTo>
                <a:lnTo>
                  <a:pt x="1247" y="825"/>
                </a:lnTo>
                <a:lnTo>
                  <a:pt x="1246" y="826"/>
                </a:lnTo>
                <a:lnTo>
                  <a:pt x="1243" y="825"/>
                </a:lnTo>
                <a:lnTo>
                  <a:pt x="1242" y="824"/>
                </a:lnTo>
                <a:lnTo>
                  <a:pt x="1240" y="824"/>
                </a:lnTo>
                <a:lnTo>
                  <a:pt x="1239" y="823"/>
                </a:lnTo>
                <a:lnTo>
                  <a:pt x="1238" y="823"/>
                </a:lnTo>
                <a:lnTo>
                  <a:pt x="1235" y="823"/>
                </a:lnTo>
                <a:lnTo>
                  <a:pt x="1234" y="823"/>
                </a:lnTo>
                <a:lnTo>
                  <a:pt x="1233" y="823"/>
                </a:lnTo>
                <a:lnTo>
                  <a:pt x="1233" y="825"/>
                </a:lnTo>
                <a:lnTo>
                  <a:pt x="1233" y="827"/>
                </a:lnTo>
                <a:lnTo>
                  <a:pt x="1232" y="828"/>
                </a:lnTo>
                <a:lnTo>
                  <a:pt x="1231" y="830"/>
                </a:lnTo>
                <a:lnTo>
                  <a:pt x="1232" y="831"/>
                </a:lnTo>
                <a:lnTo>
                  <a:pt x="1233" y="831"/>
                </a:lnTo>
                <a:lnTo>
                  <a:pt x="1234" y="831"/>
                </a:lnTo>
                <a:lnTo>
                  <a:pt x="1236" y="831"/>
                </a:lnTo>
                <a:lnTo>
                  <a:pt x="1238" y="832"/>
                </a:lnTo>
                <a:lnTo>
                  <a:pt x="1238" y="833"/>
                </a:lnTo>
                <a:lnTo>
                  <a:pt x="1236" y="834"/>
                </a:lnTo>
                <a:lnTo>
                  <a:pt x="1235" y="834"/>
                </a:lnTo>
                <a:lnTo>
                  <a:pt x="1233" y="835"/>
                </a:lnTo>
                <a:lnTo>
                  <a:pt x="1234" y="836"/>
                </a:lnTo>
                <a:lnTo>
                  <a:pt x="1236" y="836"/>
                </a:lnTo>
                <a:lnTo>
                  <a:pt x="1239" y="838"/>
                </a:lnTo>
                <a:lnTo>
                  <a:pt x="1239" y="840"/>
                </a:lnTo>
                <a:lnTo>
                  <a:pt x="1241" y="841"/>
                </a:lnTo>
                <a:lnTo>
                  <a:pt x="1241" y="842"/>
                </a:lnTo>
                <a:lnTo>
                  <a:pt x="1242" y="843"/>
                </a:lnTo>
                <a:lnTo>
                  <a:pt x="1243" y="844"/>
                </a:lnTo>
                <a:lnTo>
                  <a:pt x="1246" y="843"/>
                </a:lnTo>
                <a:lnTo>
                  <a:pt x="1246" y="846"/>
                </a:lnTo>
                <a:lnTo>
                  <a:pt x="1248" y="846"/>
                </a:lnTo>
                <a:lnTo>
                  <a:pt x="1248" y="844"/>
                </a:lnTo>
                <a:lnTo>
                  <a:pt x="1248" y="843"/>
                </a:lnTo>
                <a:lnTo>
                  <a:pt x="1248" y="841"/>
                </a:lnTo>
                <a:lnTo>
                  <a:pt x="1249" y="841"/>
                </a:lnTo>
                <a:lnTo>
                  <a:pt x="1250" y="842"/>
                </a:lnTo>
                <a:lnTo>
                  <a:pt x="1250" y="843"/>
                </a:lnTo>
                <a:lnTo>
                  <a:pt x="1251" y="843"/>
                </a:lnTo>
                <a:lnTo>
                  <a:pt x="1252" y="842"/>
                </a:lnTo>
                <a:lnTo>
                  <a:pt x="1251" y="841"/>
                </a:lnTo>
                <a:lnTo>
                  <a:pt x="1251" y="839"/>
                </a:lnTo>
                <a:lnTo>
                  <a:pt x="1252" y="839"/>
                </a:lnTo>
                <a:lnTo>
                  <a:pt x="1254" y="839"/>
                </a:lnTo>
                <a:lnTo>
                  <a:pt x="1254" y="840"/>
                </a:lnTo>
                <a:lnTo>
                  <a:pt x="1255" y="841"/>
                </a:lnTo>
                <a:lnTo>
                  <a:pt x="1255" y="840"/>
                </a:lnTo>
                <a:lnTo>
                  <a:pt x="1256" y="839"/>
                </a:lnTo>
                <a:lnTo>
                  <a:pt x="1256" y="838"/>
                </a:lnTo>
                <a:lnTo>
                  <a:pt x="1256" y="836"/>
                </a:lnTo>
                <a:lnTo>
                  <a:pt x="1256" y="835"/>
                </a:lnTo>
                <a:lnTo>
                  <a:pt x="1258" y="835"/>
                </a:lnTo>
                <a:lnTo>
                  <a:pt x="1259" y="836"/>
                </a:lnTo>
                <a:lnTo>
                  <a:pt x="1260" y="836"/>
                </a:lnTo>
                <a:lnTo>
                  <a:pt x="1262" y="836"/>
                </a:lnTo>
                <a:lnTo>
                  <a:pt x="1263" y="836"/>
                </a:lnTo>
                <a:lnTo>
                  <a:pt x="1264" y="836"/>
                </a:lnTo>
                <a:lnTo>
                  <a:pt x="1265" y="835"/>
                </a:lnTo>
                <a:lnTo>
                  <a:pt x="1265" y="834"/>
                </a:lnTo>
                <a:lnTo>
                  <a:pt x="1266" y="834"/>
                </a:lnTo>
                <a:lnTo>
                  <a:pt x="1267" y="834"/>
                </a:lnTo>
                <a:lnTo>
                  <a:pt x="1267" y="835"/>
                </a:lnTo>
                <a:lnTo>
                  <a:pt x="1270" y="836"/>
                </a:lnTo>
                <a:lnTo>
                  <a:pt x="1271" y="836"/>
                </a:lnTo>
                <a:lnTo>
                  <a:pt x="1272" y="835"/>
                </a:lnTo>
                <a:lnTo>
                  <a:pt x="1273" y="836"/>
                </a:lnTo>
                <a:lnTo>
                  <a:pt x="1275" y="835"/>
                </a:lnTo>
                <a:lnTo>
                  <a:pt x="1276" y="835"/>
                </a:lnTo>
                <a:lnTo>
                  <a:pt x="1278" y="834"/>
                </a:lnTo>
                <a:lnTo>
                  <a:pt x="1279" y="834"/>
                </a:lnTo>
                <a:lnTo>
                  <a:pt x="1280" y="834"/>
                </a:lnTo>
                <a:lnTo>
                  <a:pt x="1281" y="833"/>
                </a:lnTo>
                <a:lnTo>
                  <a:pt x="1282" y="833"/>
                </a:lnTo>
                <a:lnTo>
                  <a:pt x="1284" y="833"/>
                </a:lnTo>
                <a:lnTo>
                  <a:pt x="1284" y="834"/>
                </a:lnTo>
                <a:lnTo>
                  <a:pt x="1286" y="835"/>
                </a:lnTo>
                <a:lnTo>
                  <a:pt x="1286" y="836"/>
                </a:lnTo>
                <a:lnTo>
                  <a:pt x="1288" y="838"/>
                </a:lnTo>
                <a:lnTo>
                  <a:pt x="1289" y="838"/>
                </a:lnTo>
                <a:lnTo>
                  <a:pt x="1290" y="836"/>
                </a:lnTo>
                <a:lnTo>
                  <a:pt x="1291" y="835"/>
                </a:lnTo>
                <a:lnTo>
                  <a:pt x="1291" y="836"/>
                </a:lnTo>
                <a:lnTo>
                  <a:pt x="1291" y="838"/>
                </a:lnTo>
                <a:lnTo>
                  <a:pt x="1291" y="839"/>
                </a:lnTo>
                <a:lnTo>
                  <a:pt x="1292" y="840"/>
                </a:lnTo>
                <a:lnTo>
                  <a:pt x="1295" y="839"/>
                </a:lnTo>
                <a:lnTo>
                  <a:pt x="1295" y="836"/>
                </a:lnTo>
                <a:lnTo>
                  <a:pt x="1296" y="835"/>
                </a:lnTo>
                <a:lnTo>
                  <a:pt x="1298" y="835"/>
                </a:lnTo>
                <a:lnTo>
                  <a:pt x="1300" y="836"/>
                </a:lnTo>
                <a:lnTo>
                  <a:pt x="1299" y="838"/>
                </a:lnTo>
                <a:lnTo>
                  <a:pt x="1298" y="839"/>
                </a:lnTo>
                <a:lnTo>
                  <a:pt x="1298" y="840"/>
                </a:lnTo>
                <a:lnTo>
                  <a:pt x="1297" y="840"/>
                </a:lnTo>
                <a:lnTo>
                  <a:pt x="1298" y="841"/>
                </a:lnTo>
                <a:lnTo>
                  <a:pt x="1299" y="841"/>
                </a:lnTo>
                <a:lnTo>
                  <a:pt x="1300" y="840"/>
                </a:lnTo>
                <a:lnTo>
                  <a:pt x="1303" y="841"/>
                </a:lnTo>
                <a:lnTo>
                  <a:pt x="1304" y="841"/>
                </a:lnTo>
                <a:lnTo>
                  <a:pt x="1305" y="840"/>
                </a:lnTo>
                <a:lnTo>
                  <a:pt x="1307" y="840"/>
                </a:lnTo>
                <a:lnTo>
                  <a:pt x="1310" y="840"/>
                </a:lnTo>
                <a:lnTo>
                  <a:pt x="1312" y="840"/>
                </a:lnTo>
                <a:lnTo>
                  <a:pt x="1315" y="840"/>
                </a:lnTo>
                <a:lnTo>
                  <a:pt x="1316" y="839"/>
                </a:lnTo>
                <a:lnTo>
                  <a:pt x="1318" y="839"/>
                </a:lnTo>
                <a:lnTo>
                  <a:pt x="1319" y="838"/>
                </a:lnTo>
                <a:lnTo>
                  <a:pt x="1320" y="836"/>
                </a:lnTo>
                <a:lnTo>
                  <a:pt x="1321" y="836"/>
                </a:lnTo>
                <a:lnTo>
                  <a:pt x="1323" y="835"/>
                </a:lnTo>
                <a:lnTo>
                  <a:pt x="1324" y="834"/>
                </a:lnTo>
                <a:lnTo>
                  <a:pt x="1328" y="834"/>
                </a:lnTo>
                <a:lnTo>
                  <a:pt x="1330" y="834"/>
                </a:lnTo>
                <a:lnTo>
                  <a:pt x="1331" y="834"/>
                </a:lnTo>
                <a:lnTo>
                  <a:pt x="1334" y="833"/>
                </a:lnTo>
                <a:lnTo>
                  <a:pt x="1336" y="834"/>
                </a:lnTo>
                <a:lnTo>
                  <a:pt x="1338" y="834"/>
                </a:lnTo>
                <a:lnTo>
                  <a:pt x="1339" y="834"/>
                </a:lnTo>
                <a:lnTo>
                  <a:pt x="1343" y="835"/>
                </a:lnTo>
                <a:lnTo>
                  <a:pt x="1345" y="835"/>
                </a:lnTo>
                <a:lnTo>
                  <a:pt x="1346" y="835"/>
                </a:lnTo>
                <a:lnTo>
                  <a:pt x="1347" y="836"/>
                </a:lnTo>
                <a:lnTo>
                  <a:pt x="1348" y="838"/>
                </a:lnTo>
                <a:lnTo>
                  <a:pt x="1351" y="838"/>
                </a:lnTo>
                <a:lnTo>
                  <a:pt x="1351" y="836"/>
                </a:lnTo>
                <a:lnTo>
                  <a:pt x="1353" y="836"/>
                </a:lnTo>
                <a:lnTo>
                  <a:pt x="1354" y="836"/>
                </a:lnTo>
                <a:lnTo>
                  <a:pt x="1355" y="835"/>
                </a:lnTo>
                <a:lnTo>
                  <a:pt x="1358" y="834"/>
                </a:lnTo>
                <a:lnTo>
                  <a:pt x="1359" y="833"/>
                </a:lnTo>
                <a:lnTo>
                  <a:pt x="1361" y="833"/>
                </a:lnTo>
                <a:lnTo>
                  <a:pt x="1362" y="832"/>
                </a:lnTo>
                <a:lnTo>
                  <a:pt x="1366" y="831"/>
                </a:lnTo>
                <a:lnTo>
                  <a:pt x="1368" y="831"/>
                </a:lnTo>
                <a:lnTo>
                  <a:pt x="1370" y="830"/>
                </a:lnTo>
                <a:lnTo>
                  <a:pt x="1374" y="828"/>
                </a:lnTo>
                <a:lnTo>
                  <a:pt x="1377" y="828"/>
                </a:lnTo>
                <a:lnTo>
                  <a:pt x="1382" y="827"/>
                </a:lnTo>
                <a:lnTo>
                  <a:pt x="1388" y="827"/>
                </a:lnTo>
                <a:lnTo>
                  <a:pt x="1384" y="828"/>
                </a:lnTo>
                <a:lnTo>
                  <a:pt x="1376" y="830"/>
                </a:lnTo>
                <a:lnTo>
                  <a:pt x="1369" y="832"/>
                </a:lnTo>
                <a:lnTo>
                  <a:pt x="1366" y="833"/>
                </a:lnTo>
                <a:lnTo>
                  <a:pt x="1364" y="834"/>
                </a:lnTo>
                <a:lnTo>
                  <a:pt x="1362" y="834"/>
                </a:lnTo>
                <a:lnTo>
                  <a:pt x="1360" y="835"/>
                </a:lnTo>
                <a:lnTo>
                  <a:pt x="1356" y="838"/>
                </a:lnTo>
                <a:lnTo>
                  <a:pt x="1354" y="838"/>
                </a:lnTo>
                <a:lnTo>
                  <a:pt x="1352" y="839"/>
                </a:lnTo>
                <a:lnTo>
                  <a:pt x="1348" y="840"/>
                </a:lnTo>
                <a:lnTo>
                  <a:pt x="1344" y="840"/>
                </a:lnTo>
                <a:lnTo>
                  <a:pt x="1339" y="840"/>
                </a:lnTo>
                <a:lnTo>
                  <a:pt x="1335" y="839"/>
                </a:lnTo>
                <a:lnTo>
                  <a:pt x="1329" y="838"/>
                </a:lnTo>
                <a:lnTo>
                  <a:pt x="1327" y="838"/>
                </a:lnTo>
                <a:lnTo>
                  <a:pt x="1323" y="839"/>
                </a:lnTo>
                <a:lnTo>
                  <a:pt x="1321" y="841"/>
                </a:lnTo>
                <a:lnTo>
                  <a:pt x="1319" y="844"/>
                </a:lnTo>
                <a:lnTo>
                  <a:pt x="1318" y="847"/>
                </a:lnTo>
                <a:lnTo>
                  <a:pt x="1318" y="849"/>
                </a:lnTo>
                <a:lnTo>
                  <a:pt x="1316" y="851"/>
                </a:lnTo>
                <a:lnTo>
                  <a:pt x="1315" y="854"/>
                </a:lnTo>
                <a:lnTo>
                  <a:pt x="1315" y="856"/>
                </a:lnTo>
                <a:lnTo>
                  <a:pt x="1313" y="857"/>
                </a:lnTo>
                <a:lnTo>
                  <a:pt x="1312" y="858"/>
                </a:lnTo>
                <a:lnTo>
                  <a:pt x="1310" y="858"/>
                </a:lnTo>
                <a:lnTo>
                  <a:pt x="1305" y="859"/>
                </a:lnTo>
                <a:lnTo>
                  <a:pt x="1305" y="862"/>
                </a:lnTo>
                <a:lnTo>
                  <a:pt x="1304" y="864"/>
                </a:lnTo>
                <a:lnTo>
                  <a:pt x="1302" y="865"/>
                </a:lnTo>
                <a:lnTo>
                  <a:pt x="1299" y="865"/>
                </a:lnTo>
                <a:lnTo>
                  <a:pt x="1298" y="867"/>
                </a:lnTo>
                <a:lnTo>
                  <a:pt x="1296" y="872"/>
                </a:lnTo>
                <a:lnTo>
                  <a:pt x="1295" y="873"/>
                </a:lnTo>
                <a:lnTo>
                  <a:pt x="1295" y="876"/>
                </a:lnTo>
                <a:lnTo>
                  <a:pt x="1294" y="878"/>
                </a:lnTo>
                <a:lnTo>
                  <a:pt x="1292" y="878"/>
                </a:lnTo>
                <a:lnTo>
                  <a:pt x="1290" y="878"/>
                </a:lnTo>
                <a:lnTo>
                  <a:pt x="1287" y="879"/>
                </a:lnTo>
                <a:lnTo>
                  <a:pt x="1283" y="880"/>
                </a:lnTo>
                <a:lnTo>
                  <a:pt x="1280" y="886"/>
                </a:lnTo>
                <a:lnTo>
                  <a:pt x="1279" y="888"/>
                </a:lnTo>
                <a:lnTo>
                  <a:pt x="1278" y="888"/>
                </a:lnTo>
                <a:lnTo>
                  <a:pt x="1278" y="889"/>
                </a:lnTo>
                <a:lnTo>
                  <a:pt x="1276" y="889"/>
                </a:lnTo>
                <a:lnTo>
                  <a:pt x="1275" y="891"/>
                </a:lnTo>
                <a:lnTo>
                  <a:pt x="1274" y="894"/>
                </a:lnTo>
                <a:lnTo>
                  <a:pt x="1273" y="894"/>
                </a:lnTo>
                <a:lnTo>
                  <a:pt x="1272" y="895"/>
                </a:lnTo>
                <a:lnTo>
                  <a:pt x="1272" y="896"/>
                </a:lnTo>
                <a:lnTo>
                  <a:pt x="1271" y="897"/>
                </a:lnTo>
                <a:lnTo>
                  <a:pt x="1270" y="898"/>
                </a:lnTo>
                <a:lnTo>
                  <a:pt x="1268" y="899"/>
                </a:lnTo>
                <a:lnTo>
                  <a:pt x="1270" y="900"/>
                </a:lnTo>
                <a:lnTo>
                  <a:pt x="1271" y="900"/>
                </a:lnTo>
                <a:lnTo>
                  <a:pt x="1272" y="900"/>
                </a:lnTo>
                <a:lnTo>
                  <a:pt x="1273" y="900"/>
                </a:lnTo>
                <a:lnTo>
                  <a:pt x="1274" y="900"/>
                </a:lnTo>
                <a:lnTo>
                  <a:pt x="1276" y="899"/>
                </a:lnTo>
                <a:lnTo>
                  <a:pt x="1276" y="898"/>
                </a:lnTo>
                <a:lnTo>
                  <a:pt x="1279" y="897"/>
                </a:lnTo>
                <a:lnTo>
                  <a:pt x="1280" y="897"/>
                </a:lnTo>
                <a:lnTo>
                  <a:pt x="1282" y="896"/>
                </a:lnTo>
                <a:lnTo>
                  <a:pt x="1283" y="895"/>
                </a:lnTo>
                <a:lnTo>
                  <a:pt x="1286" y="894"/>
                </a:lnTo>
                <a:lnTo>
                  <a:pt x="1288" y="892"/>
                </a:lnTo>
                <a:lnTo>
                  <a:pt x="1290" y="892"/>
                </a:lnTo>
                <a:lnTo>
                  <a:pt x="1291" y="892"/>
                </a:lnTo>
                <a:lnTo>
                  <a:pt x="1291" y="891"/>
                </a:lnTo>
                <a:lnTo>
                  <a:pt x="1292" y="890"/>
                </a:lnTo>
                <a:lnTo>
                  <a:pt x="1294" y="890"/>
                </a:lnTo>
                <a:lnTo>
                  <a:pt x="1295" y="891"/>
                </a:lnTo>
                <a:lnTo>
                  <a:pt x="1296" y="892"/>
                </a:lnTo>
                <a:lnTo>
                  <a:pt x="1298" y="894"/>
                </a:lnTo>
                <a:lnTo>
                  <a:pt x="1299" y="894"/>
                </a:lnTo>
                <a:lnTo>
                  <a:pt x="1300" y="895"/>
                </a:lnTo>
                <a:lnTo>
                  <a:pt x="1302" y="896"/>
                </a:lnTo>
                <a:lnTo>
                  <a:pt x="1304" y="897"/>
                </a:lnTo>
                <a:lnTo>
                  <a:pt x="1305" y="898"/>
                </a:lnTo>
                <a:lnTo>
                  <a:pt x="1306" y="898"/>
                </a:lnTo>
                <a:lnTo>
                  <a:pt x="1307" y="897"/>
                </a:lnTo>
                <a:lnTo>
                  <a:pt x="1308" y="897"/>
                </a:lnTo>
                <a:lnTo>
                  <a:pt x="1308" y="898"/>
                </a:lnTo>
                <a:lnTo>
                  <a:pt x="1308" y="899"/>
                </a:lnTo>
                <a:lnTo>
                  <a:pt x="1311" y="900"/>
                </a:lnTo>
                <a:lnTo>
                  <a:pt x="1310" y="902"/>
                </a:lnTo>
                <a:lnTo>
                  <a:pt x="1308" y="903"/>
                </a:lnTo>
                <a:lnTo>
                  <a:pt x="1308" y="904"/>
                </a:lnTo>
                <a:lnTo>
                  <a:pt x="1306" y="904"/>
                </a:lnTo>
                <a:lnTo>
                  <a:pt x="1305" y="903"/>
                </a:lnTo>
                <a:lnTo>
                  <a:pt x="1304" y="902"/>
                </a:lnTo>
                <a:lnTo>
                  <a:pt x="1302" y="902"/>
                </a:lnTo>
                <a:lnTo>
                  <a:pt x="1299" y="905"/>
                </a:lnTo>
                <a:lnTo>
                  <a:pt x="1298" y="907"/>
                </a:lnTo>
                <a:lnTo>
                  <a:pt x="1297" y="907"/>
                </a:lnTo>
                <a:lnTo>
                  <a:pt x="1296" y="906"/>
                </a:lnTo>
                <a:lnTo>
                  <a:pt x="1297" y="905"/>
                </a:lnTo>
                <a:lnTo>
                  <a:pt x="1295" y="904"/>
                </a:lnTo>
                <a:lnTo>
                  <a:pt x="1292" y="904"/>
                </a:lnTo>
                <a:lnTo>
                  <a:pt x="1291" y="902"/>
                </a:lnTo>
                <a:lnTo>
                  <a:pt x="1292" y="899"/>
                </a:lnTo>
                <a:lnTo>
                  <a:pt x="1294" y="898"/>
                </a:lnTo>
                <a:lnTo>
                  <a:pt x="1292" y="897"/>
                </a:lnTo>
                <a:lnTo>
                  <a:pt x="1290" y="897"/>
                </a:lnTo>
                <a:lnTo>
                  <a:pt x="1287" y="898"/>
                </a:lnTo>
                <a:lnTo>
                  <a:pt x="1286" y="898"/>
                </a:lnTo>
                <a:lnTo>
                  <a:pt x="1281" y="903"/>
                </a:lnTo>
                <a:lnTo>
                  <a:pt x="1276" y="908"/>
                </a:lnTo>
                <a:lnTo>
                  <a:pt x="1274" y="911"/>
                </a:lnTo>
                <a:lnTo>
                  <a:pt x="1272" y="914"/>
                </a:lnTo>
                <a:lnTo>
                  <a:pt x="1270" y="916"/>
                </a:lnTo>
                <a:lnTo>
                  <a:pt x="1268" y="919"/>
                </a:lnTo>
                <a:lnTo>
                  <a:pt x="1270" y="921"/>
                </a:lnTo>
                <a:lnTo>
                  <a:pt x="1270" y="922"/>
                </a:lnTo>
                <a:lnTo>
                  <a:pt x="1271" y="924"/>
                </a:lnTo>
                <a:lnTo>
                  <a:pt x="1272" y="926"/>
                </a:lnTo>
                <a:lnTo>
                  <a:pt x="1274" y="926"/>
                </a:lnTo>
                <a:lnTo>
                  <a:pt x="1276" y="926"/>
                </a:lnTo>
                <a:lnTo>
                  <a:pt x="1278" y="926"/>
                </a:lnTo>
                <a:lnTo>
                  <a:pt x="1280" y="926"/>
                </a:lnTo>
                <a:lnTo>
                  <a:pt x="1281" y="926"/>
                </a:lnTo>
                <a:lnTo>
                  <a:pt x="1283" y="924"/>
                </a:lnTo>
                <a:lnTo>
                  <a:pt x="1284" y="923"/>
                </a:lnTo>
                <a:lnTo>
                  <a:pt x="1284" y="924"/>
                </a:lnTo>
                <a:lnTo>
                  <a:pt x="1284" y="926"/>
                </a:lnTo>
                <a:lnTo>
                  <a:pt x="1286" y="927"/>
                </a:lnTo>
                <a:lnTo>
                  <a:pt x="1287" y="928"/>
                </a:lnTo>
                <a:lnTo>
                  <a:pt x="1289" y="929"/>
                </a:lnTo>
                <a:lnTo>
                  <a:pt x="1291" y="930"/>
                </a:lnTo>
                <a:lnTo>
                  <a:pt x="1292" y="931"/>
                </a:lnTo>
                <a:lnTo>
                  <a:pt x="1294" y="932"/>
                </a:lnTo>
                <a:lnTo>
                  <a:pt x="1292" y="932"/>
                </a:lnTo>
                <a:lnTo>
                  <a:pt x="1290" y="932"/>
                </a:lnTo>
                <a:lnTo>
                  <a:pt x="1289" y="931"/>
                </a:lnTo>
                <a:lnTo>
                  <a:pt x="1286" y="930"/>
                </a:lnTo>
                <a:lnTo>
                  <a:pt x="1283" y="930"/>
                </a:lnTo>
                <a:lnTo>
                  <a:pt x="1280" y="929"/>
                </a:lnTo>
                <a:lnTo>
                  <a:pt x="1279" y="928"/>
                </a:lnTo>
                <a:lnTo>
                  <a:pt x="1278" y="928"/>
                </a:lnTo>
                <a:lnTo>
                  <a:pt x="1276" y="928"/>
                </a:lnTo>
                <a:lnTo>
                  <a:pt x="1275" y="928"/>
                </a:lnTo>
                <a:lnTo>
                  <a:pt x="1274" y="929"/>
                </a:lnTo>
                <a:lnTo>
                  <a:pt x="1274" y="931"/>
                </a:lnTo>
                <a:lnTo>
                  <a:pt x="1274" y="934"/>
                </a:lnTo>
                <a:lnTo>
                  <a:pt x="1274" y="935"/>
                </a:lnTo>
                <a:lnTo>
                  <a:pt x="1275" y="936"/>
                </a:lnTo>
                <a:lnTo>
                  <a:pt x="1276" y="938"/>
                </a:lnTo>
                <a:lnTo>
                  <a:pt x="1276" y="939"/>
                </a:lnTo>
                <a:lnTo>
                  <a:pt x="1278" y="939"/>
                </a:lnTo>
                <a:lnTo>
                  <a:pt x="1279" y="940"/>
                </a:lnTo>
                <a:lnTo>
                  <a:pt x="1279" y="942"/>
                </a:lnTo>
                <a:lnTo>
                  <a:pt x="1278" y="942"/>
                </a:lnTo>
                <a:lnTo>
                  <a:pt x="1276" y="940"/>
                </a:lnTo>
                <a:lnTo>
                  <a:pt x="1274" y="939"/>
                </a:lnTo>
                <a:lnTo>
                  <a:pt x="1274" y="937"/>
                </a:lnTo>
                <a:lnTo>
                  <a:pt x="1273" y="936"/>
                </a:lnTo>
                <a:lnTo>
                  <a:pt x="1273" y="934"/>
                </a:lnTo>
                <a:lnTo>
                  <a:pt x="1271" y="934"/>
                </a:lnTo>
                <a:lnTo>
                  <a:pt x="1270" y="935"/>
                </a:lnTo>
                <a:lnTo>
                  <a:pt x="1268" y="935"/>
                </a:lnTo>
                <a:lnTo>
                  <a:pt x="1267" y="937"/>
                </a:lnTo>
                <a:lnTo>
                  <a:pt x="1266" y="938"/>
                </a:lnTo>
                <a:lnTo>
                  <a:pt x="1264" y="938"/>
                </a:lnTo>
                <a:lnTo>
                  <a:pt x="1263" y="938"/>
                </a:lnTo>
                <a:lnTo>
                  <a:pt x="1262" y="939"/>
                </a:lnTo>
                <a:lnTo>
                  <a:pt x="1262" y="940"/>
                </a:lnTo>
                <a:lnTo>
                  <a:pt x="1263" y="942"/>
                </a:lnTo>
                <a:lnTo>
                  <a:pt x="1264" y="942"/>
                </a:lnTo>
                <a:lnTo>
                  <a:pt x="1267" y="943"/>
                </a:lnTo>
                <a:lnTo>
                  <a:pt x="1267" y="945"/>
                </a:lnTo>
                <a:lnTo>
                  <a:pt x="1266" y="945"/>
                </a:lnTo>
                <a:lnTo>
                  <a:pt x="1266" y="946"/>
                </a:lnTo>
                <a:lnTo>
                  <a:pt x="1267" y="947"/>
                </a:lnTo>
                <a:lnTo>
                  <a:pt x="1265" y="948"/>
                </a:lnTo>
                <a:lnTo>
                  <a:pt x="1266" y="950"/>
                </a:lnTo>
                <a:lnTo>
                  <a:pt x="1267" y="951"/>
                </a:lnTo>
                <a:lnTo>
                  <a:pt x="1268" y="952"/>
                </a:lnTo>
                <a:lnTo>
                  <a:pt x="1268" y="954"/>
                </a:lnTo>
                <a:lnTo>
                  <a:pt x="1267" y="956"/>
                </a:lnTo>
                <a:lnTo>
                  <a:pt x="1267" y="958"/>
                </a:lnTo>
                <a:lnTo>
                  <a:pt x="1266" y="959"/>
                </a:lnTo>
                <a:lnTo>
                  <a:pt x="1267" y="959"/>
                </a:lnTo>
                <a:lnTo>
                  <a:pt x="1268" y="959"/>
                </a:lnTo>
                <a:lnTo>
                  <a:pt x="1270" y="958"/>
                </a:lnTo>
                <a:lnTo>
                  <a:pt x="1271" y="956"/>
                </a:lnTo>
                <a:lnTo>
                  <a:pt x="1272" y="956"/>
                </a:lnTo>
                <a:lnTo>
                  <a:pt x="1274" y="955"/>
                </a:lnTo>
                <a:lnTo>
                  <a:pt x="1276" y="956"/>
                </a:lnTo>
                <a:lnTo>
                  <a:pt x="1276" y="959"/>
                </a:lnTo>
                <a:lnTo>
                  <a:pt x="1276" y="960"/>
                </a:lnTo>
                <a:lnTo>
                  <a:pt x="1276" y="961"/>
                </a:lnTo>
                <a:lnTo>
                  <a:pt x="1278" y="962"/>
                </a:lnTo>
                <a:lnTo>
                  <a:pt x="1279" y="964"/>
                </a:lnTo>
                <a:lnTo>
                  <a:pt x="1280" y="966"/>
                </a:lnTo>
                <a:lnTo>
                  <a:pt x="1281" y="967"/>
                </a:lnTo>
                <a:lnTo>
                  <a:pt x="1282" y="968"/>
                </a:lnTo>
                <a:lnTo>
                  <a:pt x="1284" y="971"/>
                </a:lnTo>
                <a:lnTo>
                  <a:pt x="1284" y="974"/>
                </a:lnTo>
                <a:lnTo>
                  <a:pt x="1284" y="975"/>
                </a:lnTo>
                <a:lnTo>
                  <a:pt x="1284" y="976"/>
                </a:lnTo>
                <a:lnTo>
                  <a:pt x="1286" y="977"/>
                </a:lnTo>
                <a:lnTo>
                  <a:pt x="1287" y="978"/>
                </a:lnTo>
                <a:lnTo>
                  <a:pt x="1288" y="979"/>
                </a:lnTo>
                <a:lnTo>
                  <a:pt x="1289" y="980"/>
                </a:lnTo>
                <a:lnTo>
                  <a:pt x="1290" y="979"/>
                </a:lnTo>
                <a:lnTo>
                  <a:pt x="1291" y="979"/>
                </a:lnTo>
                <a:lnTo>
                  <a:pt x="1291" y="980"/>
                </a:lnTo>
                <a:lnTo>
                  <a:pt x="1290" y="982"/>
                </a:lnTo>
                <a:lnTo>
                  <a:pt x="1290" y="983"/>
                </a:lnTo>
                <a:lnTo>
                  <a:pt x="1290" y="984"/>
                </a:lnTo>
                <a:lnTo>
                  <a:pt x="1291" y="985"/>
                </a:lnTo>
                <a:lnTo>
                  <a:pt x="1292" y="985"/>
                </a:lnTo>
                <a:lnTo>
                  <a:pt x="1294" y="984"/>
                </a:lnTo>
                <a:lnTo>
                  <a:pt x="1296" y="983"/>
                </a:lnTo>
                <a:lnTo>
                  <a:pt x="1297" y="983"/>
                </a:lnTo>
                <a:lnTo>
                  <a:pt x="1298" y="982"/>
                </a:lnTo>
                <a:lnTo>
                  <a:pt x="1299" y="980"/>
                </a:lnTo>
                <a:lnTo>
                  <a:pt x="1302" y="979"/>
                </a:lnTo>
                <a:lnTo>
                  <a:pt x="1303" y="978"/>
                </a:lnTo>
                <a:lnTo>
                  <a:pt x="1303" y="977"/>
                </a:lnTo>
                <a:lnTo>
                  <a:pt x="1304" y="976"/>
                </a:lnTo>
                <a:lnTo>
                  <a:pt x="1305" y="975"/>
                </a:lnTo>
                <a:lnTo>
                  <a:pt x="1305" y="974"/>
                </a:lnTo>
                <a:lnTo>
                  <a:pt x="1306" y="972"/>
                </a:lnTo>
                <a:lnTo>
                  <a:pt x="1306" y="970"/>
                </a:lnTo>
                <a:lnTo>
                  <a:pt x="1308" y="970"/>
                </a:lnTo>
                <a:lnTo>
                  <a:pt x="1307" y="971"/>
                </a:lnTo>
                <a:lnTo>
                  <a:pt x="1307" y="972"/>
                </a:lnTo>
                <a:lnTo>
                  <a:pt x="1307" y="974"/>
                </a:lnTo>
                <a:lnTo>
                  <a:pt x="1308" y="974"/>
                </a:lnTo>
                <a:lnTo>
                  <a:pt x="1310" y="974"/>
                </a:lnTo>
                <a:lnTo>
                  <a:pt x="1311" y="974"/>
                </a:lnTo>
                <a:lnTo>
                  <a:pt x="1313" y="972"/>
                </a:lnTo>
                <a:lnTo>
                  <a:pt x="1314" y="971"/>
                </a:lnTo>
                <a:lnTo>
                  <a:pt x="1316" y="974"/>
                </a:lnTo>
                <a:lnTo>
                  <a:pt x="1314" y="975"/>
                </a:lnTo>
                <a:lnTo>
                  <a:pt x="1314" y="976"/>
                </a:lnTo>
                <a:lnTo>
                  <a:pt x="1312" y="977"/>
                </a:lnTo>
                <a:lnTo>
                  <a:pt x="1310" y="977"/>
                </a:lnTo>
                <a:lnTo>
                  <a:pt x="1308" y="978"/>
                </a:lnTo>
                <a:lnTo>
                  <a:pt x="1306" y="979"/>
                </a:lnTo>
                <a:lnTo>
                  <a:pt x="1305" y="979"/>
                </a:lnTo>
                <a:lnTo>
                  <a:pt x="1305" y="980"/>
                </a:lnTo>
                <a:lnTo>
                  <a:pt x="1304" y="982"/>
                </a:lnTo>
                <a:lnTo>
                  <a:pt x="1303" y="983"/>
                </a:lnTo>
                <a:lnTo>
                  <a:pt x="1302" y="984"/>
                </a:lnTo>
                <a:lnTo>
                  <a:pt x="1298" y="985"/>
                </a:lnTo>
                <a:lnTo>
                  <a:pt x="1297" y="985"/>
                </a:lnTo>
                <a:lnTo>
                  <a:pt x="1296" y="987"/>
                </a:lnTo>
                <a:lnTo>
                  <a:pt x="1297" y="987"/>
                </a:lnTo>
                <a:lnTo>
                  <a:pt x="1298" y="987"/>
                </a:lnTo>
                <a:lnTo>
                  <a:pt x="1299" y="988"/>
                </a:lnTo>
                <a:lnTo>
                  <a:pt x="1300" y="990"/>
                </a:lnTo>
                <a:lnTo>
                  <a:pt x="1302" y="992"/>
                </a:lnTo>
                <a:lnTo>
                  <a:pt x="1300" y="994"/>
                </a:lnTo>
                <a:lnTo>
                  <a:pt x="1300" y="996"/>
                </a:lnTo>
                <a:lnTo>
                  <a:pt x="1302" y="996"/>
                </a:lnTo>
                <a:lnTo>
                  <a:pt x="1303" y="998"/>
                </a:lnTo>
                <a:lnTo>
                  <a:pt x="1306" y="999"/>
                </a:lnTo>
                <a:lnTo>
                  <a:pt x="1307" y="998"/>
                </a:lnTo>
                <a:lnTo>
                  <a:pt x="1306" y="996"/>
                </a:lnTo>
                <a:lnTo>
                  <a:pt x="1305" y="995"/>
                </a:lnTo>
                <a:lnTo>
                  <a:pt x="1304" y="994"/>
                </a:lnTo>
                <a:lnTo>
                  <a:pt x="1306" y="994"/>
                </a:lnTo>
                <a:lnTo>
                  <a:pt x="1308" y="995"/>
                </a:lnTo>
                <a:lnTo>
                  <a:pt x="1311" y="996"/>
                </a:lnTo>
                <a:lnTo>
                  <a:pt x="1312" y="995"/>
                </a:lnTo>
                <a:lnTo>
                  <a:pt x="1312" y="994"/>
                </a:lnTo>
                <a:lnTo>
                  <a:pt x="1314" y="993"/>
                </a:lnTo>
                <a:lnTo>
                  <a:pt x="1315" y="991"/>
                </a:lnTo>
                <a:lnTo>
                  <a:pt x="1316" y="990"/>
                </a:lnTo>
                <a:lnTo>
                  <a:pt x="1318" y="988"/>
                </a:lnTo>
                <a:lnTo>
                  <a:pt x="1319" y="987"/>
                </a:lnTo>
                <a:lnTo>
                  <a:pt x="1320" y="990"/>
                </a:lnTo>
                <a:lnTo>
                  <a:pt x="1321" y="991"/>
                </a:lnTo>
                <a:lnTo>
                  <a:pt x="1322" y="992"/>
                </a:lnTo>
                <a:lnTo>
                  <a:pt x="1322" y="993"/>
                </a:lnTo>
                <a:lnTo>
                  <a:pt x="1320" y="995"/>
                </a:lnTo>
                <a:lnTo>
                  <a:pt x="1319" y="996"/>
                </a:lnTo>
                <a:lnTo>
                  <a:pt x="1319" y="998"/>
                </a:lnTo>
                <a:lnTo>
                  <a:pt x="1321" y="999"/>
                </a:lnTo>
                <a:lnTo>
                  <a:pt x="1322" y="999"/>
                </a:lnTo>
                <a:lnTo>
                  <a:pt x="1323" y="1002"/>
                </a:lnTo>
                <a:lnTo>
                  <a:pt x="1324" y="1003"/>
                </a:lnTo>
                <a:lnTo>
                  <a:pt x="1326" y="1006"/>
                </a:lnTo>
                <a:lnTo>
                  <a:pt x="1324" y="1008"/>
                </a:lnTo>
                <a:lnTo>
                  <a:pt x="1324" y="1009"/>
                </a:lnTo>
                <a:lnTo>
                  <a:pt x="1326" y="1010"/>
                </a:lnTo>
                <a:lnTo>
                  <a:pt x="1328" y="1009"/>
                </a:lnTo>
                <a:lnTo>
                  <a:pt x="1330" y="1008"/>
                </a:lnTo>
                <a:lnTo>
                  <a:pt x="1330" y="1007"/>
                </a:lnTo>
                <a:lnTo>
                  <a:pt x="1330" y="1004"/>
                </a:lnTo>
                <a:lnTo>
                  <a:pt x="1330" y="1003"/>
                </a:lnTo>
                <a:lnTo>
                  <a:pt x="1329" y="1002"/>
                </a:lnTo>
                <a:lnTo>
                  <a:pt x="1328" y="1000"/>
                </a:lnTo>
                <a:lnTo>
                  <a:pt x="1329" y="998"/>
                </a:lnTo>
                <a:lnTo>
                  <a:pt x="1330" y="996"/>
                </a:lnTo>
                <a:lnTo>
                  <a:pt x="1330" y="998"/>
                </a:lnTo>
                <a:lnTo>
                  <a:pt x="1330" y="1000"/>
                </a:lnTo>
                <a:lnTo>
                  <a:pt x="1330" y="1001"/>
                </a:lnTo>
                <a:lnTo>
                  <a:pt x="1331" y="1002"/>
                </a:lnTo>
                <a:lnTo>
                  <a:pt x="1331" y="1004"/>
                </a:lnTo>
                <a:lnTo>
                  <a:pt x="1331" y="1007"/>
                </a:lnTo>
                <a:lnTo>
                  <a:pt x="1331" y="1009"/>
                </a:lnTo>
                <a:lnTo>
                  <a:pt x="1331" y="1010"/>
                </a:lnTo>
                <a:lnTo>
                  <a:pt x="1330" y="1012"/>
                </a:lnTo>
                <a:lnTo>
                  <a:pt x="1329" y="1015"/>
                </a:lnTo>
                <a:lnTo>
                  <a:pt x="1327" y="1016"/>
                </a:lnTo>
                <a:lnTo>
                  <a:pt x="1326" y="1016"/>
                </a:lnTo>
                <a:lnTo>
                  <a:pt x="1323" y="1016"/>
                </a:lnTo>
                <a:lnTo>
                  <a:pt x="1320" y="1015"/>
                </a:lnTo>
                <a:lnTo>
                  <a:pt x="1318" y="1014"/>
                </a:lnTo>
                <a:lnTo>
                  <a:pt x="1311" y="1012"/>
                </a:lnTo>
                <a:lnTo>
                  <a:pt x="1308" y="1014"/>
                </a:lnTo>
                <a:lnTo>
                  <a:pt x="1307" y="1014"/>
                </a:lnTo>
                <a:lnTo>
                  <a:pt x="1306" y="1014"/>
                </a:lnTo>
                <a:lnTo>
                  <a:pt x="1305" y="1014"/>
                </a:lnTo>
                <a:lnTo>
                  <a:pt x="1303" y="1014"/>
                </a:lnTo>
                <a:lnTo>
                  <a:pt x="1302" y="1014"/>
                </a:lnTo>
                <a:lnTo>
                  <a:pt x="1299" y="1015"/>
                </a:lnTo>
                <a:lnTo>
                  <a:pt x="1298" y="1014"/>
                </a:lnTo>
                <a:lnTo>
                  <a:pt x="1297" y="1011"/>
                </a:lnTo>
                <a:lnTo>
                  <a:pt x="1296" y="1011"/>
                </a:lnTo>
                <a:lnTo>
                  <a:pt x="1295" y="1010"/>
                </a:lnTo>
                <a:lnTo>
                  <a:pt x="1295" y="1009"/>
                </a:lnTo>
                <a:lnTo>
                  <a:pt x="1295" y="1008"/>
                </a:lnTo>
                <a:lnTo>
                  <a:pt x="1295" y="1006"/>
                </a:lnTo>
                <a:lnTo>
                  <a:pt x="1297" y="1004"/>
                </a:lnTo>
                <a:lnTo>
                  <a:pt x="1297" y="1003"/>
                </a:lnTo>
                <a:lnTo>
                  <a:pt x="1295" y="1001"/>
                </a:lnTo>
                <a:lnTo>
                  <a:pt x="1295" y="1000"/>
                </a:lnTo>
                <a:lnTo>
                  <a:pt x="1294" y="998"/>
                </a:lnTo>
                <a:lnTo>
                  <a:pt x="1294" y="995"/>
                </a:lnTo>
                <a:lnTo>
                  <a:pt x="1291" y="994"/>
                </a:lnTo>
                <a:lnTo>
                  <a:pt x="1290" y="994"/>
                </a:lnTo>
                <a:lnTo>
                  <a:pt x="1288" y="994"/>
                </a:lnTo>
                <a:lnTo>
                  <a:pt x="1287" y="995"/>
                </a:lnTo>
                <a:lnTo>
                  <a:pt x="1287" y="998"/>
                </a:lnTo>
                <a:lnTo>
                  <a:pt x="1286" y="998"/>
                </a:lnTo>
                <a:lnTo>
                  <a:pt x="1284" y="999"/>
                </a:lnTo>
                <a:lnTo>
                  <a:pt x="1286" y="1001"/>
                </a:lnTo>
                <a:lnTo>
                  <a:pt x="1287" y="1001"/>
                </a:lnTo>
                <a:lnTo>
                  <a:pt x="1290" y="1002"/>
                </a:lnTo>
                <a:lnTo>
                  <a:pt x="1289" y="1004"/>
                </a:lnTo>
                <a:lnTo>
                  <a:pt x="1289" y="1006"/>
                </a:lnTo>
                <a:lnTo>
                  <a:pt x="1291" y="1006"/>
                </a:lnTo>
                <a:lnTo>
                  <a:pt x="1292" y="1007"/>
                </a:lnTo>
                <a:lnTo>
                  <a:pt x="1291" y="1009"/>
                </a:lnTo>
                <a:lnTo>
                  <a:pt x="1291" y="1010"/>
                </a:lnTo>
                <a:lnTo>
                  <a:pt x="1291" y="1011"/>
                </a:lnTo>
                <a:lnTo>
                  <a:pt x="1288" y="1011"/>
                </a:lnTo>
                <a:lnTo>
                  <a:pt x="1288" y="1012"/>
                </a:lnTo>
                <a:lnTo>
                  <a:pt x="1289" y="1014"/>
                </a:lnTo>
                <a:lnTo>
                  <a:pt x="1292" y="1014"/>
                </a:lnTo>
                <a:lnTo>
                  <a:pt x="1292" y="1015"/>
                </a:lnTo>
                <a:lnTo>
                  <a:pt x="1291" y="1017"/>
                </a:lnTo>
                <a:lnTo>
                  <a:pt x="1292" y="1017"/>
                </a:lnTo>
                <a:lnTo>
                  <a:pt x="1294" y="1018"/>
                </a:lnTo>
                <a:lnTo>
                  <a:pt x="1292" y="1019"/>
                </a:lnTo>
                <a:lnTo>
                  <a:pt x="1295" y="1020"/>
                </a:lnTo>
                <a:lnTo>
                  <a:pt x="1295" y="1024"/>
                </a:lnTo>
                <a:lnTo>
                  <a:pt x="1296" y="1025"/>
                </a:lnTo>
                <a:lnTo>
                  <a:pt x="1296" y="1026"/>
                </a:lnTo>
                <a:lnTo>
                  <a:pt x="1296" y="1028"/>
                </a:lnTo>
                <a:lnTo>
                  <a:pt x="1296" y="1031"/>
                </a:lnTo>
                <a:lnTo>
                  <a:pt x="1297" y="1032"/>
                </a:lnTo>
                <a:lnTo>
                  <a:pt x="1297" y="1034"/>
                </a:lnTo>
                <a:lnTo>
                  <a:pt x="1298" y="1035"/>
                </a:lnTo>
                <a:lnTo>
                  <a:pt x="1300" y="1035"/>
                </a:lnTo>
                <a:lnTo>
                  <a:pt x="1302" y="1035"/>
                </a:lnTo>
                <a:lnTo>
                  <a:pt x="1304" y="1035"/>
                </a:lnTo>
                <a:lnTo>
                  <a:pt x="1302" y="1033"/>
                </a:lnTo>
                <a:lnTo>
                  <a:pt x="1302" y="1032"/>
                </a:lnTo>
                <a:lnTo>
                  <a:pt x="1305" y="1031"/>
                </a:lnTo>
                <a:lnTo>
                  <a:pt x="1305" y="1032"/>
                </a:lnTo>
                <a:lnTo>
                  <a:pt x="1306" y="1032"/>
                </a:lnTo>
                <a:lnTo>
                  <a:pt x="1307" y="1032"/>
                </a:lnTo>
                <a:lnTo>
                  <a:pt x="1310" y="1033"/>
                </a:lnTo>
                <a:lnTo>
                  <a:pt x="1311" y="1032"/>
                </a:lnTo>
                <a:lnTo>
                  <a:pt x="1312" y="1032"/>
                </a:lnTo>
                <a:lnTo>
                  <a:pt x="1314" y="1031"/>
                </a:lnTo>
                <a:lnTo>
                  <a:pt x="1314" y="1030"/>
                </a:lnTo>
                <a:lnTo>
                  <a:pt x="1312" y="1030"/>
                </a:lnTo>
                <a:lnTo>
                  <a:pt x="1312" y="1027"/>
                </a:lnTo>
                <a:lnTo>
                  <a:pt x="1313" y="1026"/>
                </a:lnTo>
                <a:lnTo>
                  <a:pt x="1314" y="1025"/>
                </a:lnTo>
                <a:lnTo>
                  <a:pt x="1315" y="1026"/>
                </a:lnTo>
                <a:lnTo>
                  <a:pt x="1315" y="1027"/>
                </a:lnTo>
                <a:lnTo>
                  <a:pt x="1316" y="1028"/>
                </a:lnTo>
                <a:lnTo>
                  <a:pt x="1318" y="1028"/>
                </a:lnTo>
                <a:lnTo>
                  <a:pt x="1318" y="1031"/>
                </a:lnTo>
                <a:lnTo>
                  <a:pt x="1320" y="1031"/>
                </a:lnTo>
                <a:lnTo>
                  <a:pt x="1322" y="1033"/>
                </a:lnTo>
                <a:lnTo>
                  <a:pt x="1324" y="1033"/>
                </a:lnTo>
                <a:lnTo>
                  <a:pt x="1326" y="1032"/>
                </a:lnTo>
                <a:lnTo>
                  <a:pt x="1328" y="1031"/>
                </a:lnTo>
                <a:lnTo>
                  <a:pt x="1330" y="1032"/>
                </a:lnTo>
                <a:lnTo>
                  <a:pt x="1331" y="1032"/>
                </a:lnTo>
                <a:lnTo>
                  <a:pt x="1334" y="1031"/>
                </a:lnTo>
                <a:lnTo>
                  <a:pt x="1335" y="1031"/>
                </a:lnTo>
                <a:lnTo>
                  <a:pt x="1337" y="1031"/>
                </a:lnTo>
                <a:lnTo>
                  <a:pt x="1336" y="1033"/>
                </a:lnTo>
                <a:lnTo>
                  <a:pt x="1337" y="1033"/>
                </a:lnTo>
                <a:lnTo>
                  <a:pt x="1338" y="1033"/>
                </a:lnTo>
                <a:lnTo>
                  <a:pt x="1338" y="1035"/>
                </a:lnTo>
                <a:lnTo>
                  <a:pt x="1337" y="1036"/>
                </a:lnTo>
                <a:lnTo>
                  <a:pt x="1335" y="1036"/>
                </a:lnTo>
                <a:lnTo>
                  <a:pt x="1331" y="1038"/>
                </a:lnTo>
                <a:lnTo>
                  <a:pt x="1328" y="1039"/>
                </a:lnTo>
                <a:lnTo>
                  <a:pt x="1327" y="1041"/>
                </a:lnTo>
                <a:lnTo>
                  <a:pt x="1324" y="1043"/>
                </a:lnTo>
                <a:lnTo>
                  <a:pt x="1323" y="1044"/>
                </a:lnTo>
                <a:lnTo>
                  <a:pt x="1322" y="1046"/>
                </a:lnTo>
                <a:lnTo>
                  <a:pt x="1321" y="1049"/>
                </a:lnTo>
                <a:lnTo>
                  <a:pt x="1323" y="1049"/>
                </a:lnTo>
                <a:lnTo>
                  <a:pt x="1324" y="1050"/>
                </a:lnTo>
                <a:lnTo>
                  <a:pt x="1322" y="1050"/>
                </a:lnTo>
                <a:lnTo>
                  <a:pt x="1321" y="1050"/>
                </a:lnTo>
                <a:lnTo>
                  <a:pt x="1318" y="1049"/>
                </a:lnTo>
                <a:lnTo>
                  <a:pt x="1315" y="1050"/>
                </a:lnTo>
                <a:lnTo>
                  <a:pt x="1314" y="1049"/>
                </a:lnTo>
                <a:lnTo>
                  <a:pt x="1312" y="1048"/>
                </a:lnTo>
                <a:lnTo>
                  <a:pt x="1313" y="1046"/>
                </a:lnTo>
                <a:lnTo>
                  <a:pt x="1313" y="1044"/>
                </a:lnTo>
                <a:lnTo>
                  <a:pt x="1311" y="1046"/>
                </a:lnTo>
                <a:lnTo>
                  <a:pt x="1310" y="1044"/>
                </a:lnTo>
                <a:lnTo>
                  <a:pt x="1311" y="1042"/>
                </a:lnTo>
                <a:lnTo>
                  <a:pt x="1311" y="1040"/>
                </a:lnTo>
                <a:lnTo>
                  <a:pt x="1308" y="1040"/>
                </a:lnTo>
                <a:lnTo>
                  <a:pt x="1308" y="1041"/>
                </a:lnTo>
                <a:lnTo>
                  <a:pt x="1308" y="1043"/>
                </a:lnTo>
                <a:lnTo>
                  <a:pt x="1307" y="1043"/>
                </a:lnTo>
                <a:lnTo>
                  <a:pt x="1306" y="1044"/>
                </a:lnTo>
                <a:lnTo>
                  <a:pt x="1307" y="1047"/>
                </a:lnTo>
                <a:lnTo>
                  <a:pt x="1305" y="1048"/>
                </a:lnTo>
                <a:lnTo>
                  <a:pt x="1304" y="1049"/>
                </a:lnTo>
                <a:lnTo>
                  <a:pt x="1305" y="1050"/>
                </a:lnTo>
                <a:lnTo>
                  <a:pt x="1306" y="1051"/>
                </a:lnTo>
                <a:lnTo>
                  <a:pt x="1308" y="1051"/>
                </a:lnTo>
                <a:lnTo>
                  <a:pt x="1310" y="1051"/>
                </a:lnTo>
                <a:lnTo>
                  <a:pt x="1311" y="1054"/>
                </a:lnTo>
                <a:lnTo>
                  <a:pt x="1312" y="1055"/>
                </a:lnTo>
                <a:lnTo>
                  <a:pt x="1313" y="1057"/>
                </a:lnTo>
                <a:lnTo>
                  <a:pt x="1314" y="1060"/>
                </a:lnTo>
                <a:lnTo>
                  <a:pt x="1314" y="1063"/>
                </a:lnTo>
                <a:lnTo>
                  <a:pt x="1314" y="1065"/>
                </a:lnTo>
                <a:lnTo>
                  <a:pt x="1315" y="1065"/>
                </a:lnTo>
                <a:lnTo>
                  <a:pt x="1316" y="1065"/>
                </a:lnTo>
                <a:lnTo>
                  <a:pt x="1319" y="1066"/>
                </a:lnTo>
                <a:lnTo>
                  <a:pt x="1320" y="1068"/>
                </a:lnTo>
                <a:lnTo>
                  <a:pt x="1320" y="1071"/>
                </a:lnTo>
                <a:lnTo>
                  <a:pt x="1321" y="1073"/>
                </a:lnTo>
                <a:lnTo>
                  <a:pt x="1322" y="1074"/>
                </a:lnTo>
                <a:lnTo>
                  <a:pt x="1321" y="1076"/>
                </a:lnTo>
                <a:lnTo>
                  <a:pt x="1322" y="1079"/>
                </a:lnTo>
                <a:lnTo>
                  <a:pt x="1324" y="1079"/>
                </a:lnTo>
                <a:lnTo>
                  <a:pt x="1326" y="1080"/>
                </a:lnTo>
                <a:lnTo>
                  <a:pt x="1328" y="1079"/>
                </a:lnTo>
                <a:lnTo>
                  <a:pt x="1328" y="1076"/>
                </a:lnTo>
                <a:lnTo>
                  <a:pt x="1328" y="1074"/>
                </a:lnTo>
                <a:lnTo>
                  <a:pt x="1330" y="1073"/>
                </a:lnTo>
                <a:lnTo>
                  <a:pt x="1330" y="1071"/>
                </a:lnTo>
                <a:lnTo>
                  <a:pt x="1331" y="1068"/>
                </a:lnTo>
                <a:lnTo>
                  <a:pt x="1334" y="1067"/>
                </a:lnTo>
                <a:lnTo>
                  <a:pt x="1336" y="1066"/>
                </a:lnTo>
                <a:lnTo>
                  <a:pt x="1337" y="1065"/>
                </a:lnTo>
                <a:lnTo>
                  <a:pt x="1339" y="1064"/>
                </a:lnTo>
                <a:lnTo>
                  <a:pt x="1340" y="1064"/>
                </a:lnTo>
                <a:lnTo>
                  <a:pt x="1339" y="1065"/>
                </a:lnTo>
                <a:lnTo>
                  <a:pt x="1338" y="1066"/>
                </a:lnTo>
                <a:lnTo>
                  <a:pt x="1339" y="1067"/>
                </a:lnTo>
                <a:lnTo>
                  <a:pt x="1338" y="1070"/>
                </a:lnTo>
                <a:lnTo>
                  <a:pt x="1336" y="1071"/>
                </a:lnTo>
                <a:lnTo>
                  <a:pt x="1336" y="1072"/>
                </a:lnTo>
                <a:lnTo>
                  <a:pt x="1338" y="1073"/>
                </a:lnTo>
                <a:lnTo>
                  <a:pt x="1339" y="1074"/>
                </a:lnTo>
                <a:lnTo>
                  <a:pt x="1337" y="1076"/>
                </a:lnTo>
                <a:lnTo>
                  <a:pt x="1337" y="1079"/>
                </a:lnTo>
                <a:lnTo>
                  <a:pt x="1338" y="1079"/>
                </a:lnTo>
                <a:lnTo>
                  <a:pt x="1338" y="1080"/>
                </a:lnTo>
                <a:lnTo>
                  <a:pt x="1337" y="1082"/>
                </a:lnTo>
                <a:lnTo>
                  <a:pt x="1338" y="1083"/>
                </a:lnTo>
                <a:lnTo>
                  <a:pt x="1339" y="1084"/>
                </a:lnTo>
                <a:lnTo>
                  <a:pt x="1342" y="1084"/>
                </a:lnTo>
                <a:lnTo>
                  <a:pt x="1343" y="1083"/>
                </a:lnTo>
                <a:lnTo>
                  <a:pt x="1345" y="1082"/>
                </a:lnTo>
                <a:lnTo>
                  <a:pt x="1346" y="1080"/>
                </a:lnTo>
                <a:lnTo>
                  <a:pt x="1347" y="1080"/>
                </a:lnTo>
                <a:lnTo>
                  <a:pt x="1350" y="1079"/>
                </a:lnTo>
                <a:lnTo>
                  <a:pt x="1351" y="1081"/>
                </a:lnTo>
                <a:lnTo>
                  <a:pt x="1351" y="1083"/>
                </a:lnTo>
                <a:lnTo>
                  <a:pt x="1352" y="1084"/>
                </a:lnTo>
                <a:lnTo>
                  <a:pt x="1352" y="1087"/>
                </a:lnTo>
                <a:lnTo>
                  <a:pt x="1353" y="1087"/>
                </a:lnTo>
                <a:lnTo>
                  <a:pt x="1355" y="1088"/>
                </a:lnTo>
                <a:lnTo>
                  <a:pt x="1358" y="1089"/>
                </a:lnTo>
                <a:lnTo>
                  <a:pt x="1358" y="1090"/>
                </a:lnTo>
                <a:lnTo>
                  <a:pt x="1358" y="1091"/>
                </a:lnTo>
                <a:lnTo>
                  <a:pt x="1354" y="1092"/>
                </a:lnTo>
                <a:lnTo>
                  <a:pt x="1351" y="1092"/>
                </a:lnTo>
                <a:lnTo>
                  <a:pt x="1347" y="1094"/>
                </a:lnTo>
                <a:lnTo>
                  <a:pt x="1345" y="1096"/>
                </a:lnTo>
                <a:lnTo>
                  <a:pt x="1343" y="1096"/>
                </a:lnTo>
                <a:lnTo>
                  <a:pt x="1338" y="1098"/>
                </a:lnTo>
                <a:lnTo>
                  <a:pt x="1336" y="1098"/>
                </a:lnTo>
                <a:lnTo>
                  <a:pt x="1334" y="1099"/>
                </a:lnTo>
                <a:lnTo>
                  <a:pt x="1332" y="1098"/>
                </a:lnTo>
                <a:lnTo>
                  <a:pt x="1331" y="1097"/>
                </a:lnTo>
                <a:lnTo>
                  <a:pt x="1330" y="1096"/>
                </a:lnTo>
                <a:lnTo>
                  <a:pt x="1329" y="1096"/>
                </a:lnTo>
                <a:lnTo>
                  <a:pt x="1330" y="1098"/>
                </a:lnTo>
                <a:lnTo>
                  <a:pt x="1330" y="1100"/>
                </a:lnTo>
                <a:lnTo>
                  <a:pt x="1329" y="1102"/>
                </a:lnTo>
                <a:lnTo>
                  <a:pt x="1330" y="1105"/>
                </a:lnTo>
                <a:lnTo>
                  <a:pt x="1331" y="1110"/>
                </a:lnTo>
                <a:lnTo>
                  <a:pt x="1331" y="1113"/>
                </a:lnTo>
                <a:lnTo>
                  <a:pt x="1332" y="1115"/>
                </a:lnTo>
                <a:lnTo>
                  <a:pt x="1334" y="1116"/>
                </a:lnTo>
                <a:lnTo>
                  <a:pt x="1335" y="1118"/>
                </a:lnTo>
                <a:lnTo>
                  <a:pt x="1335" y="1120"/>
                </a:lnTo>
                <a:lnTo>
                  <a:pt x="1337" y="1121"/>
                </a:lnTo>
                <a:lnTo>
                  <a:pt x="1338" y="1121"/>
                </a:lnTo>
                <a:lnTo>
                  <a:pt x="1339" y="1119"/>
                </a:lnTo>
                <a:lnTo>
                  <a:pt x="1339" y="1118"/>
                </a:lnTo>
                <a:lnTo>
                  <a:pt x="1340" y="1116"/>
                </a:lnTo>
                <a:lnTo>
                  <a:pt x="1342" y="1114"/>
                </a:lnTo>
                <a:lnTo>
                  <a:pt x="1342" y="1113"/>
                </a:lnTo>
                <a:lnTo>
                  <a:pt x="1344" y="1112"/>
                </a:lnTo>
                <a:lnTo>
                  <a:pt x="1344" y="1111"/>
                </a:lnTo>
                <a:lnTo>
                  <a:pt x="1345" y="1110"/>
                </a:lnTo>
                <a:lnTo>
                  <a:pt x="1347" y="1107"/>
                </a:lnTo>
                <a:lnTo>
                  <a:pt x="1348" y="1107"/>
                </a:lnTo>
                <a:lnTo>
                  <a:pt x="1348" y="1110"/>
                </a:lnTo>
                <a:lnTo>
                  <a:pt x="1347" y="1112"/>
                </a:lnTo>
                <a:lnTo>
                  <a:pt x="1346" y="1114"/>
                </a:lnTo>
                <a:lnTo>
                  <a:pt x="1344" y="1118"/>
                </a:lnTo>
                <a:lnTo>
                  <a:pt x="1343" y="1119"/>
                </a:lnTo>
                <a:lnTo>
                  <a:pt x="1343" y="1121"/>
                </a:lnTo>
                <a:lnTo>
                  <a:pt x="1344" y="1122"/>
                </a:lnTo>
                <a:lnTo>
                  <a:pt x="1345" y="1123"/>
                </a:lnTo>
                <a:lnTo>
                  <a:pt x="1346" y="1123"/>
                </a:lnTo>
                <a:lnTo>
                  <a:pt x="1348" y="1124"/>
                </a:lnTo>
                <a:lnTo>
                  <a:pt x="1348" y="1127"/>
                </a:lnTo>
                <a:lnTo>
                  <a:pt x="1346" y="1128"/>
                </a:lnTo>
                <a:lnTo>
                  <a:pt x="1343" y="1128"/>
                </a:lnTo>
                <a:lnTo>
                  <a:pt x="1342" y="1127"/>
                </a:lnTo>
                <a:lnTo>
                  <a:pt x="1340" y="1128"/>
                </a:lnTo>
                <a:lnTo>
                  <a:pt x="1340" y="1131"/>
                </a:lnTo>
                <a:lnTo>
                  <a:pt x="1342" y="1134"/>
                </a:lnTo>
                <a:lnTo>
                  <a:pt x="1342" y="1139"/>
                </a:lnTo>
                <a:lnTo>
                  <a:pt x="1342" y="1143"/>
                </a:lnTo>
                <a:lnTo>
                  <a:pt x="1342" y="1147"/>
                </a:lnTo>
                <a:lnTo>
                  <a:pt x="1340" y="1151"/>
                </a:lnTo>
                <a:lnTo>
                  <a:pt x="1340" y="1153"/>
                </a:lnTo>
                <a:lnTo>
                  <a:pt x="1339" y="1155"/>
                </a:lnTo>
                <a:lnTo>
                  <a:pt x="1339" y="1158"/>
                </a:lnTo>
                <a:lnTo>
                  <a:pt x="1342" y="1159"/>
                </a:lnTo>
                <a:lnTo>
                  <a:pt x="1343" y="1161"/>
                </a:lnTo>
                <a:lnTo>
                  <a:pt x="1342" y="1163"/>
                </a:lnTo>
                <a:lnTo>
                  <a:pt x="1339" y="1163"/>
                </a:lnTo>
                <a:lnTo>
                  <a:pt x="1335" y="1167"/>
                </a:lnTo>
                <a:lnTo>
                  <a:pt x="1340" y="1168"/>
                </a:lnTo>
                <a:lnTo>
                  <a:pt x="1343" y="1170"/>
                </a:lnTo>
                <a:lnTo>
                  <a:pt x="1344" y="1171"/>
                </a:lnTo>
                <a:lnTo>
                  <a:pt x="1345" y="1174"/>
                </a:lnTo>
                <a:lnTo>
                  <a:pt x="1344" y="1176"/>
                </a:lnTo>
                <a:lnTo>
                  <a:pt x="1342" y="1176"/>
                </a:lnTo>
                <a:lnTo>
                  <a:pt x="1342" y="1178"/>
                </a:lnTo>
                <a:lnTo>
                  <a:pt x="1345" y="1182"/>
                </a:lnTo>
                <a:lnTo>
                  <a:pt x="1346" y="1185"/>
                </a:lnTo>
                <a:lnTo>
                  <a:pt x="1347" y="1188"/>
                </a:lnTo>
                <a:lnTo>
                  <a:pt x="1347" y="1192"/>
                </a:lnTo>
                <a:lnTo>
                  <a:pt x="1346" y="1195"/>
                </a:lnTo>
                <a:lnTo>
                  <a:pt x="1344" y="1194"/>
                </a:lnTo>
                <a:lnTo>
                  <a:pt x="1340" y="1192"/>
                </a:lnTo>
                <a:lnTo>
                  <a:pt x="1337" y="1194"/>
                </a:lnTo>
                <a:lnTo>
                  <a:pt x="1338" y="1196"/>
                </a:lnTo>
                <a:lnTo>
                  <a:pt x="1342" y="1199"/>
                </a:lnTo>
                <a:lnTo>
                  <a:pt x="1342" y="1201"/>
                </a:lnTo>
                <a:lnTo>
                  <a:pt x="1339" y="1202"/>
                </a:lnTo>
                <a:lnTo>
                  <a:pt x="1337" y="1202"/>
                </a:lnTo>
                <a:lnTo>
                  <a:pt x="1335" y="1201"/>
                </a:lnTo>
                <a:lnTo>
                  <a:pt x="1334" y="1200"/>
                </a:lnTo>
                <a:lnTo>
                  <a:pt x="1331" y="1200"/>
                </a:lnTo>
                <a:lnTo>
                  <a:pt x="1327" y="1198"/>
                </a:lnTo>
                <a:lnTo>
                  <a:pt x="1322" y="1198"/>
                </a:lnTo>
                <a:lnTo>
                  <a:pt x="1322" y="1200"/>
                </a:lnTo>
                <a:lnTo>
                  <a:pt x="1322" y="1202"/>
                </a:lnTo>
                <a:lnTo>
                  <a:pt x="1322" y="1204"/>
                </a:lnTo>
                <a:lnTo>
                  <a:pt x="1320" y="1206"/>
                </a:lnTo>
                <a:lnTo>
                  <a:pt x="1319" y="1206"/>
                </a:lnTo>
                <a:lnTo>
                  <a:pt x="1315" y="1204"/>
                </a:lnTo>
                <a:lnTo>
                  <a:pt x="1314" y="1204"/>
                </a:lnTo>
                <a:lnTo>
                  <a:pt x="1312" y="1206"/>
                </a:lnTo>
                <a:lnTo>
                  <a:pt x="1311" y="1206"/>
                </a:lnTo>
                <a:lnTo>
                  <a:pt x="1310" y="1208"/>
                </a:lnTo>
                <a:lnTo>
                  <a:pt x="1308" y="1210"/>
                </a:lnTo>
                <a:lnTo>
                  <a:pt x="1308" y="1212"/>
                </a:lnTo>
                <a:lnTo>
                  <a:pt x="1310" y="1215"/>
                </a:lnTo>
                <a:lnTo>
                  <a:pt x="1311" y="1216"/>
                </a:lnTo>
                <a:lnTo>
                  <a:pt x="1310" y="1217"/>
                </a:lnTo>
                <a:lnTo>
                  <a:pt x="1308" y="1218"/>
                </a:lnTo>
                <a:lnTo>
                  <a:pt x="1307" y="1219"/>
                </a:lnTo>
                <a:lnTo>
                  <a:pt x="1315" y="1218"/>
                </a:lnTo>
                <a:lnTo>
                  <a:pt x="1318" y="1218"/>
                </a:lnTo>
                <a:lnTo>
                  <a:pt x="1321" y="1217"/>
                </a:lnTo>
                <a:close/>
              </a:path>
            </a:pathLst>
          </a:custGeom>
          <a:solidFill>
            <a:schemeClr val="accent1">
              <a:lumMod val="40000"/>
              <a:lumOff val="60000"/>
            </a:schemeClr>
          </a:solidFill>
          <a:ln w="9525" cap="flat" cmpd="sng">
            <a:solidFill>
              <a:schemeClr val="tx1"/>
            </a:solidFill>
            <a:prstDash val="solid"/>
            <a:round/>
            <a:headEnd type="none" w="med" len="med"/>
            <a:tailEnd type="none" w="med" len="med"/>
          </a:ln>
          <a:effectLst/>
          <a:extLst/>
        </p:spPr>
        <p:txBody>
          <a:bodyPr wrap="none"/>
          <a:lstStyle/>
          <a:p>
            <a:pPr eaLnBrk="1" hangingPunct="1">
              <a:defRPr/>
            </a:pPr>
            <a:endParaRPr lang="en-GB" sz="1176" dirty="0">
              <a:latin typeface="Arial" pitchFamily="34" charset="0"/>
              <a:cs typeface="Arial" pitchFamily="34" charset="0"/>
            </a:endParaRPr>
          </a:p>
        </p:txBody>
      </p:sp>
      <p:sp>
        <p:nvSpPr>
          <p:cNvPr id="115" name="RJ">
            <a:extLst>
              <a:ext uri="{FF2B5EF4-FFF2-40B4-BE49-F238E27FC236}"/>
            </a:extLst>
          </p:cNvPr>
          <p:cNvSpPr>
            <a:spLocks/>
          </p:cNvSpPr>
          <p:nvPr/>
        </p:nvSpPr>
        <p:spPr bwMode="auto">
          <a:xfrm>
            <a:off x="2141538" y="1649413"/>
            <a:ext cx="2119312" cy="1654175"/>
          </a:xfrm>
          <a:custGeom>
            <a:avLst/>
            <a:gdLst>
              <a:gd name="T0" fmla="*/ 1972 w 2421"/>
              <a:gd name="T1" fmla="*/ 1179 h 1964"/>
              <a:gd name="T2" fmla="*/ 2156 w 2421"/>
              <a:gd name="T3" fmla="*/ 1080 h 1964"/>
              <a:gd name="T4" fmla="*/ 2365 w 2421"/>
              <a:gd name="T5" fmla="*/ 955 h 1964"/>
              <a:gd name="T6" fmla="*/ 2286 w 2421"/>
              <a:gd name="T7" fmla="*/ 899 h 1964"/>
              <a:gd name="T8" fmla="*/ 2286 w 2421"/>
              <a:gd name="T9" fmla="*/ 869 h 1964"/>
              <a:gd name="T10" fmla="*/ 2226 w 2421"/>
              <a:gd name="T11" fmla="*/ 781 h 1964"/>
              <a:gd name="T12" fmla="*/ 2142 w 2421"/>
              <a:gd name="T13" fmla="*/ 655 h 1964"/>
              <a:gd name="T14" fmla="*/ 2057 w 2421"/>
              <a:gd name="T15" fmla="*/ 593 h 1964"/>
              <a:gd name="T16" fmla="*/ 1949 w 2421"/>
              <a:gd name="T17" fmla="*/ 609 h 1964"/>
              <a:gd name="T18" fmla="*/ 1866 w 2421"/>
              <a:gd name="T19" fmla="*/ 651 h 1964"/>
              <a:gd name="T20" fmla="*/ 1802 w 2421"/>
              <a:gd name="T21" fmla="*/ 564 h 1964"/>
              <a:gd name="T22" fmla="*/ 1682 w 2421"/>
              <a:gd name="T23" fmla="*/ 431 h 1964"/>
              <a:gd name="T24" fmla="*/ 1637 w 2421"/>
              <a:gd name="T25" fmla="*/ 280 h 1964"/>
              <a:gd name="T26" fmla="*/ 1508 w 2421"/>
              <a:gd name="T27" fmla="*/ 225 h 1964"/>
              <a:gd name="T28" fmla="*/ 1416 w 2421"/>
              <a:gd name="T29" fmla="*/ 167 h 1964"/>
              <a:gd name="T30" fmla="*/ 1336 w 2421"/>
              <a:gd name="T31" fmla="*/ 63 h 1964"/>
              <a:gd name="T32" fmla="*/ 1098 w 2421"/>
              <a:gd name="T33" fmla="*/ 59 h 1964"/>
              <a:gd name="T34" fmla="*/ 388 w 2421"/>
              <a:gd name="T35" fmla="*/ 680 h 1964"/>
              <a:gd name="T36" fmla="*/ 105 w 2421"/>
              <a:gd name="T37" fmla="*/ 996 h 1964"/>
              <a:gd name="T38" fmla="*/ 193 w 2421"/>
              <a:gd name="T39" fmla="*/ 1217 h 1964"/>
              <a:gd name="T40" fmla="*/ 321 w 2421"/>
              <a:gd name="T41" fmla="*/ 1329 h 1964"/>
              <a:gd name="T42" fmla="*/ 446 w 2421"/>
              <a:gd name="T43" fmla="*/ 1515 h 1964"/>
              <a:gd name="T44" fmla="*/ 557 w 2421"/>
              <a:gd name="T45" fmla="*/ 1517 h 1964"/>
              <a:gd name="T46" fmla="*/ 652 w 2421"/>
              <a:gd name="T47" fmla="*/ 1535 h 1964"/>
              <a:gd name="T48" fmla="*/ 709 w 2421"/>
              <a:gd name="T49" fmla="*/ 1511 h 1964"/>
              <a:gd name="T50" fmla="*/ 790 w 2421"/>
              <a:gd name="T51" fmla="*/ 1532 h 1964"/>
              <a:gd name="T52" fmla="*/ 828 w 2421"/>
              <a:gd name="T53" fmla="*/ 1575 h 1964"/>
              <a:gd name="T54" fmla="*/ 908 w 2421"/>
              <a:gd name="T55" fmla="*/ 1603 h 1964"/>
              <a:gd name="T56" fmla="*/ 992 w 2421"/>
              <a:gd name="T57" fmla="*/ 1575 h 1964"/>
              <a:gd name="T58" fmla="*/ 1001 w 2421"/>
              <a:gd name="T59" fmla="*/ 1649 h 1964"/>
              <a:gd name="T60" fmla="*/ 1095 w 2421"/>
              <a:gd name="T61" fmla="*/ 1712 h 1964"/>
              <a:gd name="T62" fmla="*/ 1137 w 2421"/>
              <a:gd name="T63" fmla="*/ 1802 h 1964"/>
              <a:gd name="T64" fmla="*/ 1197 w 2421"/>
              <a:gd name="T65" fmla="*/ 1857 h 1964"/>
              <a:gd name="T66" fmla="*/ 1279 w 2421"/>
              <a:gd name="T67" fmla="*/ 1904 h 1964"/>
              <a:gd name="T68" fmla="*/ 1380 w 2421"/>
              <a:gd name="T69" fmla="*/ 1960 h 1964"/>
              <a:gd name="T70" fmla="*/ 1424 w 2421"/>
              <a:gd name="T71" fmla="*/ 1912 h 1964"/>
              <a:gd name="T72" fmla="*/ 1454 w 2421"/>
              <a:gd name="T73" fmla="*/ 1835 h 1964"/>
              <a:gd name="T74" fmla="*/ 1505 w 2421"/>
              <a:gd name="T75" fmla="*/ 1757 h 1964"/>
              <a:gd name="T76" fmla="*/ 1463 w 2421"/>
              <a:gd name="T77" fmla="*/ 1636 h 1964"/>
              <a:gd name="T78" fmla="*/ 1470 w 2421"/>
              <a:gd name="T79" fmla="*/ 1531 h 1964"/>
              <a:gd name="T80" fmla="*/ 1477 w 2421"/>
              <a:gd name="T81" fmla="*/ 1447 h 1964"/>
              <a:gd name="T82" fmla="*/ 1577 w 2421"/>
              <a:gd name="T83" fmla="*/ 1417 h 1964"/>
              <a:gd name="T84" fmla="*/ 1610 w 2421"/>
              <a:gd name="T85" fmla="*/ 1468 h 1964"/>
              <a:gd name="T86" fmla="*/ 1592 w 2421"/>
              <a:gd name="T87" fmla="*/ 1465 h 1964"/>
              <a:gd name="T88" fmla="*/ 1661 w 2421"/>
              <a:gd name="T89" fmla="*/ 1513 h 1964"/>
              <a:gd name="T90" fmla="*/ 1750 w 2421"/>
              <a:gd name="T91" fmla="*/ 1536 h 1964"/>
              <a:gd name="T92" fmla="*/ 1742 w 2421"/>
              <a:gd name="T93" fmla="*/ 1576 h 1964"/>
              <a:gd name="T94" fmla="*/ 1749 w 2421"/>
              <a:gd name="T95" fmla="*/ 1677 h 1964"/>
              <a:gd name="T96" fmla="*/ 1652 w 2421"/>
              <a:gd name="T97" fmla="*/ 1712 h 1964"/>
              <a:gd name="T98" fmla="*/ 1738 w 2421"/>
              <a:gd name="T99" fmla="*/ 1741 h 1964"/>
              <a:gd name="T100" fmla="*/ 1840 w 2421"/>
              <a:gd name="T101" fmla="*/ 1665 h 1964"/>
              <a:gd name="T102" fmla="*/ 1903 w 2421"/>
              <a:gd name="T103" fmla="*/ 1637 h 1964"/>
              <a:gd name="T104" fmla="*/ 1996 w 2421"/>
              <a:gd name="T105" fmla="*/ 1632 h 1964"/>
              <a:gd name="T106" fmla="*/ 2063 w 2421"/>
              <a:gd name="T107" fmla="*/ 1656 h 1964"/>
              <a:gd name="T108" fmla="*/ 2053 w 2421"/>
              <a:gd name="T109" fmla="*/ 1562 h 1964"/>
              <a:gd name="T110" fmla="*/ 2101 w 2421"/>
              <a:gd name="T111" fmla="*/ 1519 h 1964"/>
              <a:gd name="T112" fmla="*/ 2026 w 2421"/>
              <a:gd name="T113" fmla="*/ 1479 h 1964"/>
              <a:gd name="T114" fmla="*/ 2042 w 2421"/>
              <a:gd name="T115" fmla="*/ 1424 h 1964"/>
              <a:gd name="T116" fmla="*/ 2175 w 2421"/>
              <a:gd name="T117" fmla="*/ 1405 h 1964"/>
              <a:gd name="T118" fmla="*/ 2170 w 2421"/>
              <a:gd name="T119" fmla="*/ 1331 h 1964"/>
              <a:gd name="T120" fmla="*/ 2119 w 2421"/>
              <a:gd name="T121" fmla="*/ 1346 h 1964"/>
              <a:gd name="T122" fmla="*/ 2031 w 2421"/>
              <a:gd name="T123" fmla="*/ 1338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21" h="1964">
                <a:moveTo>
                  <a:pt x="1951" y="1301"/>
                </a:moveTo>
                <a:lnTo>
                  <a:pt x="1948" y="1299"/>
                </a:lnTo>
                <a:lnTo>
                  <a:pt x="1944" y="1297"/>
                </a:lnTo>
                <a:lnTo>
                  <a:pt x="1943" y="1292"/>
                </a:lnTo>
                <a:lnTo>
                  <a:pt x="1943" y="1288"/>
                </a:lnTo>
                <a:lnTo>
                  <a:pt x="1943" y="1285"/>
                </a:lnTo>
                <a:lnTo>
                  <a:pt x="1943" y="1283"/>
                </a:lnTo>
                <a:lnTo>
                  <a:pt x="1944" y="1280"/>
                </a:lnTo>
                <a:lnTo>
                  <a:pt x="1946" y="1276"/>
                </a:lnTo>
                <a:lnTo>
                  <a:pt x="1949" y="1272"/>
                </a:lnTo>
                <a:lnTo>
                  <a:pt x="1950" y="1267"/>
                </a:lnTo>
                <a:lnTo>
                  <a:pt x="1951" y="1264"/>
                </a:lnTo>
                <a:lnTo>
                  <a:pt x="1951" y="1258"/>
                </a:lnTo>
                <a:lnTo>
                  <a:pt x="1950" y="1256"/>
                </a:lnTo>
                <a:lnTo>
                  <a:pt x="1948" y="1251"/>
                </a:lnTo>
                <a:lnTo>
                  <a:pt x="1946" y="1250"/>
                </a:lnTo>
                <a:lnTo>
                  <a:pt x="1942" y="1245"/>
                </a:lnTo>
                <a:lnTo>
                  <a:pt x="1937" y="1243"/>
                </a:lnTo>
                <a:lnTo>
                  <a:pt x="1935" y="1242"/>
                </a:lnTo>
                <a:lnTo>
                  <a:pt x="1932" y="1240"/>
                </a:lnTo>
                <a:lnTo>
                  <a:pt x="1930" y="1239"/>
                </a:lnTo>
                <a:lnTo>
                  <a:pt x="1929" y="1236"/>
                </a:lnTo>
                <a:lnTo>
                  <a:pt x="1929" y="1232"/>
                </a:lnTo>
                <a:lnTo>
                  <a:pt x="1932" y="1227"/>
                </a:lnTo>
                <a:lnTo>
                  <a:pt x="1936" y="1225"/>
                </a:lnTo>
                <a:lnTo>
                  <a:pt x="1937" y="1224"/>
                </a:lnTo>
                <a:lnTo>
                  <a:pt x="1940" y="1223"/>
                </a:lnTo>
                <a:lnTo>
                  <a:pt x="1943" y="1220"/>
                </a:lnTo>
                <a:lnTo>
                  <a:pt x="1946" y="1217"/>
                </a:lnTo>
                <a:lnTo>
                  <a:pt x="1950" y="1215"/>
                </a:lnTo>
                <a:lnTo>
                  <a:pt x="1952" y="1212"/>
                </a:lnTo>
                <a:lnTo>
                  <a:pt x="1954" y="1208"/>
                </a:lnTo>
                <a:lnTo>
                  <a:pt x="1956" y="1207"/>
                </a:lnTo>
                <a:lnTo>
                  <a:pt x="1958" y="1203"/>
                </a:lnTo>
                <a:lnTo>
                  <a:pt x="1960" y="1201"/>
                </a:lnTo>
                <a:lnTo>
                  <a:pt x="1962" y="1196"/>
                </a:lnTo>
                <a:lnTo>
                  <a:pt x="1964" y="1193"/>
                </a:lnTo>
                <a:lnTo>
                  <a:pt x="1965" y="1189"/>
                </a:lnTo>
                <a:lnTo>
                  <a:pt x="1966" y="1186"/>
                </a:lnTo>
                <a:lnTo>
                  <a:pt x="1969" y="1184"/>
                </a:lnTo>
                <a:lnTo>
                  <a:pt x="1972" y="1179"/>
                </a:lnTo>
                <a:lnTo>
                  <a:pt x="1973" y="1177"/>
                </a:lnTo>
                <a:lnTo>
                  <a:pt x="1977" y="1172"/>
                </a:lnTo>
                <a:lnTo>
                  <a:pt x="1980" y="1171"/>
                </a:lnTo>
                <a:lnTo>
                  <a:pt x="1982" y="1171"/>
                </a:lnTo>
                <a:lnTo>
                  <a:pt x="1984" y="1171"/>
                </a:lnTo>
                <a:lnTo>
                  <a:pt x="1985" y="1172"/>
                </a:lnTo>
                <a:lnTo>
                  <a:pt x="1988" y="1173"/>
                </a:lnTo>
                <a:lnTo>
                  <a:pt x="1991" y="1175"/>
                </a:lnTo>
                <a:lnTo>
                  <a:pt x="1994" y="1175"/>
                </a:lnTo>
                <a:lnTo>
                  <a:pt x="1997" y="1177"/>
                </a:lnTo>
                <a:lnTo>
                  <a:pt x="1998" y="1177"/>
                </a:lnTo>
                <a:lnTo>
                  <a:pt x="2002" y="1178"/>
                </a:lnTo>
                <a:lnTo>
                  <a:pt x="2005" y="1179"/>
                </a:lnTo>
                <a:lnTo>
                  <a:pt x="2008" y="1178"/>
                </a:lnTo>
                <a:lnTo>
                  <a:pt x="2015" y="1176"/>
                </a:lnTo>
                <a:lnTo>
                  <a:pt x="2024" y="1165"/>
                </a:lnTo>
                <a:lnTo>
                  <a:pt x="2034" y="1153"/>
                </a:lnTo>
                <a:lnTo>
                  <a:pt x="2039" y="1147"/>
                </a:lnTo>
                <a:lnTo>
                  <a:pt x="2042" y="1144"/>
                </a:lnTo>
                <a:lnTo>
                  <a:pt x="2046" y="1140"/>
                </a:lnTo>
                <a:lnTo>
                  <a:pt x="2048" y="1138"/>
                </a:lnTo>
                <a:lnTo>
                  <a:pt x="2052" y="1136"/>
                </a:lnTo>
                <a:lnTo>
                  <a:pt x="2055" y="1133"/>
                </a:lnTo>
                <a:lnTo>
                  <a:pt x="2058" y="1131"/>
                </a:lnTo>
                <a:lnTo>
                  <a:pt x="2069" y="1129"/>
                </a:lnTo>
                <a:lnTo>
                  <a:pt x="2073" y="1123"/>
                </a:lnTo>
                <a:lnTo>
                  <a:pt x="2077" y="1122"/>
                </a:lnTo>
                <a:lnTo>
                  <a:pt x="2081" y="1116"/>
                </a:lnTo>
                <a:lnTo>
                  <a:pt x="2086" y="1113"/>
                </a:lnTo>
                <a:lnTo>
                  <a:pt x="2089" y="1111"/>
                </a:lnTo>
                <a:lnTo>
                  <a:pt x="2094" y="1109"/>
                </a:lnTo>
                <a:lnTo>
                  <a:pt x="2101" y="1108"/>
                </a:lnTo>
                <a:lnTo>
                  <a:pt x="2108" y="1105"/>
                </a:lnTo>
                <a:lnTo>
                  <a:pt x="2111" y="1100"/>
                </a:lnTo>
                <a:lnTo>
                  <a:pt x="2116" y="1098"/>
                </a:lnTo>
                <a:lnTo>
                  <a:pt x="2121" y="1096"/>
                </a:lnTo>
                <a:lnTo>
                  <a:pt x="2128" y="1095"/>
                </a:lnTo>
                <a:lnTo>
                  <a:pt x="2137" y="1091"/>
                </a:lnTo>
                <a:lnTo>
                  <a:pt x="2145" y="1088"/>
                </a:lnTo>
                <a:lnTo>
                  <a:pt x="2151" y="1084"/>
                </a:lnTo>
                <a:lnTo>
                  <a:pt x="2156" y="1080"/>
                </a:lnTo>
                <a:lnTo>
                  <a:pt x="2160" y="1074"/>
                </a:lnTo>
                <a:lnTo>
                  <a:pt x="2164" y="1072"/>
                </a:lnTo>
                <a:lnTo>
                  <a:pt x="2169" y="1068"/>
                </a:lnTo>
                <a:lnTo>
                  <a:pt x="2173" y="1061"/>
                </a:lnTo>
                <a:lnTo>
                  <a:pt x="2177" y="1060"/>
                </a:lnTo>
                <a:lnTo>
                  <a:pt x="2181" y="1053"/>
                </a:lnTo>
                <a:lnTo>
                  <a:pt x="2185" y="1049"/>
                </a:lnTo>
                <a:lnTo>
                  <a:pt x="2192" y="1045"/>
                </a:lnTo>
                <a:lnTo>
                  <a:pt x="2198" y="1040"/>
                </a:lnTo>
                <a:lnTo>
                  <a:pt x="2201" y="1037"/>
                </a:lnTo>
                <a:lnTo>
                  <a:pt x="2204" y="1035"/>
                </a:lnTo>
                <a:lnTo>
                  <a:pt x="2208" y="1034"/>
                </a:lnTo>
                <a:lnTo>
                  <a:pt x="2214" y="1035"/>
                </a:lnTo>
                <a:lnTo>
                  <a:pt x="2221" y="1037"/>
                </a:lnTo>
                <a:lnTo>
                  <a:pt x="2229" y="1037"/>
                </a:lnTo>
                <a:lnTo>
                  <a:pt x="2233" y="1035"/>
                </a:lnTo>
                <a:lnTo>
                  <a:pt x="2238" y="1029"/>
                </a:lnTo>
                <a:lnTo>
                  <a:pt x="2240" y="1026"/>
                </a:lnTo>
                <a:lnTo>
                  <a:pt x="2241" y="1020"/>
                </a:lnTo>
                <a:lnTo>
                  <a:pt x="2246" y="1016"/>
                </a:lnTo>
                <a:lnTo>
                  <a:pt x="2256" y="1012"/>
                </a:lnTo>
                <a:lnTo>
                  <a:pt x="2262" y="1012"/>
                </a:lnTo>
                <a:lnTo>
                  <a:pt x="2268" y="1012"/>
                </a:lnTo>
                <a:lnTo>
                  <a:pt x="2276" y="1010"/>
                </a:lnTo>
                <a:lnTo>
                  <a:pt x="2280" y="1008"/>
                </a:lnTo>
                <a:lnTo>
                  <a:pt x="2288" y="1002"/>
                </a:lnTo>
                <a:lnTo>
                  <a:pt x="2293" y="995"/>
                </a:lnTo>
                <a:lnTo>
                  <a:pt x="2297" y="991"/>
                </a:lnTo>
                <a:lnTo>
                  <a:pt x="2303" y="985"/>
                </a:lnTo>
                <a:lnTo>
                  <a:pt x="2308" y="984"/>
                </a:lnTo>
                <a:lnTo>
                  <a:pt x="2312" y="984"/>
                </a:lnTo>
                <a:lnTo>
                  <a:pt x="2317" y="984"/>
                </a:lnTo>
                <a:lnTo>
                  <a:pt x="2322" y="983"/>
                </a:lnTo>
                <a:lnTo>
                  <a:pt x="2327" y="977"/>
                </a:lnTo>
                <a:lnTo>
                  <a:pt x="2336" y="969"/>
                </a:lnTo>
                <a:lnTo>
                  <a:pt x="2340" y="964"/>
                </a:lnTo>
                <a:lnTo>
                  <a:pt x="2343" y="959"/>
                </a:lnTo>
                <a:lnTo>
                  <a:pt x="2350" y="959"/>
                </a:lnTo>
                <a:lnTo>
                  <a:pt x="2354" y="956"/>
                </a:lnTo>
                <a:lnTo>
                  <a:pt x="2360" y="954"/>
                </a:lnTo>
                <a:lnTo>
                  <a:pt x="2365" y="955"/>
                </a:lnTo>
                <a:lnTo>
                  <a:pt x="2372" y="956"/>
                </a:lnTo>
                <a:lnTo>
                  <a:pt x="2376" y="957"/>
                </a:lnTo>
                <a:lnTo>
                  <a:pt x="2381" y="957"/>
                </a:lnTo>
                <a:lnTo>
                  <a:pt x="2384" y="956"/>
                </a:lnTo>
                <a:lnTo>
                  <a:pt x="2385" y="951"/>
                </a:lnTo>
                <a:lnTo>
                  <a:pt x="2396" y="937"/>
                </a:lnTo>
                <a:lnTo>
                  <a:pt x="2399" y="932"/>
                </a:lnTo>
                <a:lnTo>
                  <a:pt x="2399" y="928"/>
                </a:lnTo>
                <a:lnTo>
                  <a:pt x="2400" y="924"/>
                </a:lnTo>
                <a:lnTo>
                  <a:pt x="2405" y="920"/>
                </a:lnTo>
                <a:lnTo>
                  <a:pt x="2407" y="917"/>
                </a:lnTo>
                <a:lnTo>
                  <a:pt x="2406" y="915"/>
                </a:lnTo>
                <a:lnTo>
                  <a:pt x="2406" y="909"/>
                </a:lnTo>
                <a:lnTo>
                  <a:pt x="2410" y="906"/>
                </a:lnTo>
                <a:lnTo>
                  <a:pt x="2415" y="904"/>
                </a:lnTo>
                <a:lnTo>
                  <a:pt x="2418" y="903"/>
                </a:lnTo>
                <a:lnTo>
                  <a:pt x="2421" y="899"/>
                </a:lnTo>
                <a:lnTo>
                  <a:pt x="2420" y="896"/>
                </a:lnTo>
                <a:lnTo>
                  <a:pt x="2415" y="897"/>
                </a:lnTo>
                <a:lnTo>
                  <a:pt x="2410" y="898"/>
                </a:lnTo>
                <a:lnTo>
                  <a:pt x="2405" y="896"/>
                </a:lnTo>
                <a:lnTo>
                  <a:pt x="2391" y="896"/>
                </a:lnTo>
                <a:lnTo>
                  <a:pt x="2388" y="896"/>
                </a:lnTo>
                <a:lnTo>
                  <a:pt x="2385" y="896"/>
                </a:lnTo>
                <a:lnTo>
                  <a:pt x="2383" y="899"/>
                </a:lnTo>
                <a:lnTo>
                  <a:pt x="2380" y="903"/>
                </a:lnTo>
                <a:lnTo>
                  <a:pt x="2375" y="900"/>
                </a:lnTo>
                <a:lnTo>
                  <a:pt x="2370" y="898"/>
                </a:lnTo>
                <a:lnTo>
                  <a:pt x="2367" y="901"/>
                </a:lnTo>
                <a:lnTo>
                  <a:pt x="2366" y="905"/>
                </a:lnTo>
                <a:lnTo>
                  <a:pt x="2359" y="905"/>
                </a:lnTo>
                <a:lnTo>
                  <a:pt x="2354" y="903"/>
                </a:lnTo>
                <a:lnTo>
                  <a:pt x="2348" y="900"/>
                </a:lnTo>
                <a:lnTo>
                  <a:pt x="2342" y="901"/>
                </a:lnTo>
                <a:lnTo>
                  <a:pt x="2334" y="904"/>
                </a:lnTo>
                <a:lnTo>
                  <a:pt x="2321" y="904"/>
                </a:lnTo>
                <a:lnTo>
                  <a:pt x="2317" y="901"/>
                </a:lnTo>
                <a:lnTo>
                  <a:pt x="2306" y="899"/>
                </a:lnTo>
                <a:lnTo>
                  <a:pt x="2301" y="899"/>
                </a:lnTo>
                <a:lnTo>
                  <a:pt x="2289" y="896"/>
                </a:lnTo>
                <a:lnTo>
                  <a:pt x="2286" y="899"/>
                </a:lnTo>
                <a:lnTo>
                  <a:pt x="2278" y="900"/>
                </a:lnTo>
                <a:lnTo>
                  <a:pt x="2272" y="901"/>
                </a:lnTo>
                <a:lnTo>
                  <a:pt x="2268" y="905"/>
                </a:lnTo>
                <a:lnTo>
                  <a:pt x="2262" y="911"/>
                </a:lnTo>
                <a:lnTo>
                  <a:pt x="2257" y="916"/>
                </a:lnTo>
                <a:lnTo>
                  <a:pt x="2249" y="920"/>
                </a:lnTo>
                <a:lnTo>
                  <a:pt x="2244" y="920"/>
                </a:lnTo>
                <a:lnTo>
                  <a:pt x="2230" y="923"/>
                </a:lnTo>
                <a:lnTo>
                  <a:pt x="2225" y="923"/>
                </a:lnTo>
                <a:lnTo>
                  <a:pt x="2221" y="924"/>
                </a:lnTo>
                <a:lnTo>
                  <a:pt x="2217" y="927"/>
                </a:lnTo>
                <a:lnTo>
                  <a:pt x="2215" y="938"/>
                </a:lnTo>
                <a:lnTo>
                  <a:pt x="2214" y="944"/>
                </a:lnTo>
                <a:lnTo>
                  <a:pt x="2213" y="946"/>
                </a:lnTo>
                <a:lnTo>
                  <a:pt x="2208" y="945"/>
                </a:lnTo>
                <a:lnTo>
                  <a:pt x="2205" y="943"/>
                </a:lnTo>
                <a:lnTo>
                  <a:pt x="2202" y="938"/>
                </a:lnTo>
                <a:lnTo>
                  <a:pt x="2200" y="937"/>
                </a:lnTo>
                <a:lnTo>
                  <a:pt x="2198" y="936"/>
                </a:lnTo>
                <a:lnTo>
                  <a:pt x="2197" y="932"/>
                </a:lnTo>
                <a:lnTo>
                  <a:pt x="2197" y="929"/>
                </a:lnTo>
                <a:lnTo>
                  <a:pt x="2197" y="928"/>
                </a:lnTo>
                <a:lnTo>
                  <a:pt x="2196" y="925"/>
                </a:lnTo>
                <a:lnTo>
                  <a:pt x="2194" y="920"/>
                </a:lnTo>
                <a:lnTo>
                  <a:pt x="2194" y="915"/>
                </a:lnTo>
                <a:lnTo>
                  <a:pt x="2198" y="912"/>
                </a:lnTo>
                <a:lnTo>
                  <a:pt x="2201" y="908"/>
                </a:lnTo>
                <a:lnTo>
                  <a:pt x="2210" y="903"/>
                </a:lnTo>
                <a:lnTo>
                  <a:pt x="2217" y="900"/>
                </a:lnTo>
                <a:lnTo>
                  <a:pt x="2223" y="899"/>
                </a:lnTo>
                <a:lnTo>
                  <a:pt x="2229" y="897"/>
                </a:lnTo>
                <a:lnTo>
                  <a:pt x="2236" y="893"/>
                </a:lnTo>
                <a:lnTo>
                  <a:pt x="2244" y="888"/>
                </a:lnTo>
                <a:lnTo>
                  <a:pt x="2252" y="887"/>
                </a:lnTo>
                <a:lnTo>
                  <a:pt x="2257" y="884"/>
                </a:lnTo>
                <a:lnTo>
                  <a:pt x="2263" y="883"/>
                </a:lnTo>
                <a:lnTo>
                  <a:pt x="2270" y="881"/>
                </a:lnTo>
                <a:lnTo>
                  <a:pt x="2281" y="876"/>
                </a:lnTo>
                <a:lnTo>
                  <a:pt x="2287" y="875"/>
                </a:lnTo>
                <a:lnTo>
                  <a:pt x="2289" y="872"/>
                </a:lnTo>
                <a:lnTo>
                  <a:pt x="2286" y="869"/>
                </a:lnTo>
                <a:lnTo>
                  <a:pt x="2284" y="867"/>
                </a:lnTo>
                <a:lnTo>
                  <a:pt x="2279" y="868"/>
                </a:lnTo>
                <a:lnTo>
                  <a:pt x="2276" y="871"/>
                </a:lnTo>
                <a:lnTo>
                  <a:pt x="2270" y="867"/>
                </a:lnTo>
                <a:lnTo>
                  <a:pt x="2264" y="867"/>
                </a:lnTo>
                <a:lnTo>
                  <a:pt x="2261" y="869"/>
                </a:lnTo>
                <a:lnTo>
                  <a:pt x="2257" y="872"/>
                </a:lnTo>
                <a:lnTo>
                  <a:pt x="2253" y="871"/>
                </a:lnTo>
                <a:lnTo>
                  <a:pt x="2245" y="864"/>
                </a:lnTo>
                <a:lnTo>
                  <a:pt x="2241" y="863"/>
                </a:lnTo>
                <a:lnTo>
                  <a:pt x="2238" y="860"/>
                </a:lnTo>
                <a:lnTo>
                  <a:pt x="2237" y="859"/>
                </a:lnTo>
                <a:lnTo>
                  <a:pt x="2233" y="855"/>
                </a:lnTo>
                <a:lnTo>
                  <a:pt x="2228" y="855"/>
                </a:lnTo>
                <a:lnTo>
                  <a:pt x="2224" y="853"/>
                </a:lnTo>
                <a:lnTo>
                  <a:pt x="2222" y="851"/>
                </a:lnTo>
                <a:lnTo>
                  <a:pt x="2222" y="849"/>
                </a:lnTo>
                <a:lnTo>
                  <a:pt x="2226" y="847"/>
                </a:lnTo>
                <a:lnTo>
                  <a:pt x="2231" y="847"/>
                </a:lnTo>
                <a:lnTo>
                  <a:pt x="2236" y="845"/>
                </a:lnTo>
                <a:lnTo>
                  <a:pt x="2241" y="843"/>
                </a:lnTo>
                <a:lnTo>
                  <a:pt x="2245" y="841"/>
                </a:lnTo>
                <a:lnTo>
                  <a:pt x="2249" y="837"/>
                </a:lnTo>
                <a:lnTo>
                  <a:pt x="2256" y="835"/>
                </a:lnTo>
                <a:lnTo>
                  <a:pt x="2261" y="834"/>
                </a:lnTo>
                <a:lnTo>
                  <a:pt x="2265" y="832"/>
                </a:lnTo>
                <a:lnTo>
                  <a:pt x="2269" y="831"/>
                </a:lnTo>
                <a:lnTo>
                  <a:pt x="2270" y="828"/>
                </a:lnTo>
                <a:lnTo>
                  <a:pt x="2271" y="825"/>
                </a:lnTo>
                <a:lnTo>
                  <a:pt x="2271" y="820"/>
                </a:lnTo>
                <a:lnTo>
                  <a:pt x="2270" y="817"/>
                </a:lnTo>
                <a:lnTo>
                  <a:pt x="2265" y="815"/>
                </a:lnTo>
                <a:lnTo>
                  <a:pt x="2258" y="808"/>
                </a:lnTo>
                <a:lnTo>
                  <a:pt x="2256" y="804"/>
                </a:lnTo>
                <a:lnTo>
                  <a:pt x="2249" y="796"/>
                </a:lnTo>
                <a:lnTo>
                  <a:pt x="2249" y="792"/>
                </a:lnTo>
                <a:lnTo>
                  <a:pt x="2246" y="788"/>
                </a:lnTo>
                <a:lnTo>
                  <a:pt x="2240" y="786"/>
                </a:lnTo>
                <a:lnTo>
                  <a:pt x="2234" y="784"/>
                </a:lnTo>
                <a:lnTo>
                  <a:pt x="2231" y="783"/>
                </a:lnTo>
                <a:lnTo>
                  <a:pt x="2226" y="781"/>
                </a:lnTo>
                <a:lnTo>
                  <a:pt x="2224" y="778"/>
                </a:lnTo>
                <a:lnTo>
                  <a:pt x="2224" y="773"/>
                </a:lnTo>
                <a:lnTo>
                  <a:pt x="2220" y="772"/>
                </a:lnTo>
                <a:lnTo>
                  <a:pt x="2213" y="770"/>
                </a:lnTo>
                <a:lnTo>
                  <a:pt x="2208" y="770"/>
                </a:lnTo>
                <a:lnTo>
                  <a:pt x="2202" y="770"/>
                </a:lnTo>
                <a:lnTo>
                  <a:pt x="2199" y="767"/>
                </a:lnTo>
                <a:lnTo>
                  <a:pt x="2199" y="763"/>
                </a:lnTo>
                <a:lnTo>
                  <a:pt x="2200" y="759"/>
                </a:lnTo>
                <a:lnTo>
                  <a:pt x="2201" y="752"/>
                </a:lnTo>
                <a:lnTo>
                  <a:pt x="2201" y="748"/>
                </a:lnTo>
                <a:lnTo>
                  <a:pt x="2198" y="745"/>
                </a:lnTo>
                <a:lnTo>
                  <a:pt x="2190" y="739"/>
                </a:lnTo>
                <a:lnTo>
                  <a:pt x="2181" y="735"/>
                </a:lnTo>
                <a:lnTo>
                  <a:pt x="2177" y="732"/>
                </a:lnTo>
                <a:lnTo>
                  <a:pt x="2177" y="729"/>
                </a:lnTo>
                <a:lnTo>
                  <a:pt x="2175" y="725"/>
                </a:lnTo>
                <a:lnTo>
                  <a:pt x="2174" y="720"/>
                </a:lnTo>
                <a:lnTo>
                  <a:pt x="2176" y="716"/>
                </a:lnTo>
                <a:lnTo>
                  <a:pt x="2175" y="714"/>
                </a:lnTo>
                <a:lnTo>
                  <a:pt x="2172" y="714"/>
                </a:lnTo>
                <a:lnTo>
                  <a:pt x="2168" y="713"/>
                </a:lnTo>
                <a:lnTo>
                  <a:pt x="2166" y="711"/>
                </a:lnTo>
                <a:lnTo>
                  <a:pt x="2168" y="706"/>
                </a:lnTo>
                <a:lnTo>
                  <a:pt x="2172" y="703"/>
                </a:lnTo>
                <a:lnTo>
                  <a:pt x="2174" y="701"/>
                </a:lnTo>
                <a:lnTo>
                  <a:pt x="2175" y="693"/>
                </a:lnTo>
                <a:lnTo>
                  <a:pt x="2173" y="689"/>
                </a:lnTo>
                <a:lnTo>
                  <a:pt x="2170" y="683"/>
                </a:lnTo>
                <a:lnTo>
                  <a:pt x="2166" y="680"/>
                </a:lnTo>
                <a:lnTo>
                  <a:pt x="2164" y="677"/>
                </a:lnTo>
                <a:lnTo>
                  <a:pt x="2164" y="675"/>
                </a:lnTo>
                <a:lnTo>
                  <a:pt x="2165" y="674"/>
                </a:lnTo>
                <a:lnTo>
                  <a:pt x="2162" y="672"/>
                </a:lnTo>
                <a:lnTo>
                  <a:pt x="2162" y="668"/>
                </a:lnTo>
                <a:lnTo>
                  <a:pt x="2164" y="664"/>
                </a:lnTo>
                <a:lnTo>
                  <a:pt x="2162" y="660"/>
                </a:lnTo>
                <a:lnTo>
                  <a:pt x="2158" y="659"/>
                </a:lnTo>
                <a:lnTo>
                  <a:pt x="2152" y="655"/>
                </a:lnTo>
                <a:lnTo>
                  <a:pt x="2145" y="656"/>
                </a:lnTo>
                <a:lnTo>
                  <a:pt x="2142" y="655"/>
                </a:lnTo>
                <a:lnTo>
                  <a:pt x="2137" y="655"/>
                </a:lnTo>
                <a:lnTo>
                  <a:pt x="2133" y="659"/>
                </a:lnTo>
                <a:lnTo>
                  <a:pt x="2119" y="659"/>
                </a:lnTo>
                <a:lnTo>
                  <a:pt x="2111" y="659"/>
                </a:lnTo>
                <a:lnTo>
                  <a:pt x="2106" y="658"/>
                </a:lnTo>
                <a:lnTo>
                  <a:pt x="2102" y="657"/>
                </a:lnTo>
                <a:lnTo>
                  <a:pt x="2097" y="655"/>
                </a:lnTo>
                <a:lnTo>
                  <a:pt x="2093" y="652"/>
                </a:lnTo>
                <a:lnTo>
                  <a:pt x="2088" y="653"/>
                </a:lnTo>
                <a:lnTo>
                  <a:pt x="2093" y="660"/>
                </a:lnTo>
                <a:lnTo>
                  <a:pt x="2094" y="665"/>
                </a:lnTo>
                <a:lnTo>
                  <a:pt x="2092" y="668"/>
                </a:lnTo>
                <a:lnTo>
                  <a:pt x="2088" y="671"/>
                </a:lnTo>
                <a:lnTo>
                  <a:pt x="2084" y="672"/>
                </a:lnTo>
                <a:lnTo>
                  <a:pt x="2079" y="674"/>
                </a:lnTo>
                <a:lnTo>
                  <a:pt x="2076" y="684"/>
                </a:lnTo>
                <a:lnTo>
                  <a:pt x="2077" y="689"/>
                </a:lnTo>
                <a:lnTo>
                  <a:pt x="2076" y="693"/>
                </a:lnTo>
                <a:lnTo>
                  <a:pt x="2068" y="695"/>
                </a:lnTo>
                <a:lnTo>
                  <a:pt x="2064" y="692"/>
                </a:lnTo>
                <a:lnTo>
                  <a:pt x="2062" y="690"/>
                </a:lnTo>
                <a:lnTo>
                  <a:pt x="2058" y="691"/>
                </a:lnTo>
                <a:lnTo>
                  <a:pt x="2053" y="691"/>
                </a:lnTo>
                <a:lnTo>
                  <a:pt x="2054" y="688"/>
                </a:lnTo>
                <a:lnTo>
                  <a:pt x="2055" y="684"/>
                </a:lnTo>
                <a:lnTo>
                  <a:pt x="2053" y="681"/>
                </a:lnTo>
                <a:lnTo>
                  <a:pt x="2052" y="676"/>
                </a:lnTo>
                <a:lnTo>
                  <a:pt x="2050" y="669"/>
                </a:lnTo>
                <a:lnTo>
                  <a:pt x="2052" y="659"/>
                </a:lnTo>
                <a:lnTo>
                  <a:pt x="2053" y="653"/>
                </a:lnTo>
                <a:lnTo>
                  <a:pt x="2056" y="649"/>
                </a:lnTo>
                <a:lnTo>
                  <a:pt x="2061" y="643"/>
                </a:lnTo>
                <a:lnTo>
                  <a:pt x="2065" y="640"/>
                </a:lnTo>
                <a:lnTo>
                  <a:pt x="2066" y="636"/>
                </a:lnTo>
                <a:lnTo>
                  <a:pt x="2068" y="632"/>
                </a:lnTo>
                <a:lnTo>
                  <a:pt x="2066" y="628"/>
                </a:lnTo>
                <a:lnTo>
                  <a:pt x="2063" y="619"/>
                </a:lnTo>
                <a:lnTo>
                  <a:pt x="2060" y="613"/>
                </a:lnTo>
                <a:lnTo>
                  <a:pt x="2057" y="608"/>
                </a:lnTo>
                <a:lnTo>
                  <a:pt x="2056" y="602"/>
                </a:lnTo>
                <a:lnTo>
                  <a:pt x="2057" y="593"/>
                </a:lnTo>
                <a:lnTo>
                  <a:pt x="2058" y="588"/>
                </a:lnTo>
                <a:lnTo>
                  <a:pt x="2062" y="583"/>
                </a:lnTo>
                <a:lnTo>
                  <a:pt x="2065" y="577"/>
                </a:lnTo>
                <a:lnTo>
                  <a:pt x="2068" y="572"/>
                </a:lnTo>
                <a:lnTo>
                  <a:pt x="2070" y="569"/>
                </a:lnTo>
                <a:lnTo>
                  <a:pt x="2071" y="564"/>
                </a:lnTo>
                <a:lnTo>
                  <a:pt x="2070" y="561"/>
                </a:lnTo>
                <a:lnTo>
                  <a:pt x="2065" y="557"/>
                </a:lnTo>
                <a:lnTo>
                  <a:pt x="2062" y="555"/>
                </a:lnTo>
                <a:lnTo>
                  <a:pt x="2054" y="552"/>
                </a:lnTo>
                <a:lnTo>
                  <a:pt x="2052" y="547"/>
                </a:lnTo>
                <a:lnTo>
                  <a:pt x="2048" y="544"/>
                </a:lnTo>
                <a:lnTo>
                  <a:pt x="2044" y="544"/>
                </a:lnTo>
                <a:lnTo>
                  <a:pt x="2040" y="544"/>
                </a:lnTo>
                <a:lnTo>
                  <a:pt x="2036" y="544"/>
                </a:lnTo>
                <a:lnTo>
                  <a:pt x="2031" y="543"/>
                </a:lnTo>
                <a:lnTo>
                  <a:pt x="2028" y="546"/>
                </a:lnTo>
                <a:lnTo>
                  <a:pt x="2023" y="552"/>
                </a:lnTo>
                <a:lnTo>
                  <a:pt x="2020" y="555"/>
                </a:lnTo>
                <a:lnTo>
                  <a:pt x="2020" y="560"/>
                </a:lnTo>
                <a:lnTo>
                  <a:pt x="2016" y="564"/>
                </a:lnTo>
                <a:lnTo>
                  <a:pt x="2010" y="568"/>
                </a:lnTo>
                <a:lnTo>
                  <a:pt x="2006" y="572"/>
                </a:lnTo>
                <a:lnTo>
                  <a:pt x="2005" y="577"/>
                </a:lnTo>
                <a:lnTo>
                  <a:pt x="2005" y="580"/>
                </a:lnTo>
                <a:lnTo>
                  <a:pt x="2006" y="584"/>
                </a:lnTo>
                <a:lnTo>
                  <a:pt x="2004" y="588"/>
                </a:lnTo>
                <a:lnTo>
                  <a:pt x="2004" y="592"/>
                </a:lnTo>
                <a:lnTo>
                  <a:pt x="2004" y="594"/>
                </a:lnTo>
                <a:lnTo>
                  <a:pt x="2002" y="599"/>
                </a:lnTo>
                <a:lnTo>
                  <a:pt x="2000" y="602"/>
                </a:lnTo>
                <a:lnTo>
                  <a:pt x="1994" y="603"/>
                </a:lnTo>
                <a:lnTo>
                  <a:pt x="1989" y="604"/>
                </a:lnTo>
                <a:lnTo>
                  <a:pt x="1982" y="602"/>
                </a:lnTo>
                <a:lnTo>
                  <a:pt x="1975" y="601"/>
                </a:lnTo>
                <a:lnTo>
                  <a:pt x="1972" y="602"/>
                </a:lnTo>
                <a:lnTo>
                  <a:pt x="1965" y="602"/>
                </a:lnTo>
                <a:lnTo>
                  <a:pt x="1961" y="605"/>
                </a:lnTo>
                <a:lnTo>
                  <a:pt x="1960" y="609"/>
                </a:lnTo>
                <a:lnTo>
                  <a:pt x="1954" y="610"/>
                </a:lnTo>
                <a:lnTo>
                  <a:pt x="1949" y="609"/>
                </a:lnTo>
                <a:lnTo>
                  <a:pt x="1946" y="604"/>
                </a:lnTo>
                <a:lnTo>
                  <a:pt x="1929" y="587"/>
                </a:lnTo>
                <a:lnTo>
                  <a:pt x="1932" y="585"/>
                </a:lnTo>
                <a:lnTo>
                  <a:pt x="1933" y="579"/>
                </a:lnTo>
                <a:lnTo>
                  <a:pt x="1936" y="575"/>
                </a:lnTo>
                <a:lnTo>
                  <a:pt x="1938" y="572"/>
                </a:lnTo>
                <a:lnTo>
                  <a:pt x="1943" y="573"/>
                </a:lnTo>
                <a:lnTo>
                  <a:pt x="1948" y="571"/>
                </a:lnTo>
                <a:lnTo>
                  <a:pt x="1944" y="568"/>
                </a:lnTo>
                <a:lnTo>
                  <a:pt x="1937" y="564"/>
                </a:lnTo>
                <a:lnTo>
                  <a:pt x="1929" y="563"/>
                </a:lnTo>
                <a:lnTo>
                  <a:pt x="1922" y="562"/>
                </a:lnTo>
                <a:lnTo>
                  <a:pt x="1917" y="563"/>
                </a:lnTo>
                <a:lnTo>
                  <a:pt x="1912" y="565"/>
                </a:lnTo>
                <a:lnTo>
                  <a:pt x="1906" y="569"/>
                </a:lnTo>
                <a:lnTo>
                  <a:pt x="1898" y="568"/>
                </a:lnTo>
                <a:lnTo>
                  <a:pt x="1893" y="569"/>
                </a:lnTo>
                <a:lnTo>
                  <a:pt x="1890" y="571"/>
                </a:lnTo>
                <a:lnTo>
                  <a:pt x="1893" y="576"/>
                </a:lnTo>
                <a:lnTo>
                  <a:pt x="1901" y="581"/>
                </a:lnTo>
                <a:lnTo>
                  <a:pt x="1901" y="584"/>
                </a:lnTo>
                <a:lnTo>
                  <a:pt x="1894" y="586"/>
                </a:lnTo>
                <a:lnTo>
                  <a:pt x="1884" y="586"/>
                </a:lnTo>
                <a:lnTo>
                  <a:pt x="1880" y="585"/>
                </a:lnTo>
                <a:lnTo>
                  <a:pt x="1877" y="584"/>
                </a:lnTo>
                <a:lnTo>
                  <a:pt x="1869" y="588"/>
                </a:lnTo>
                <a:lnTo>
                  <a:pt x="1864" y="588"/>
                </a:lnTo>
                <a:lnTo>
                  <a:pt x="1858" y="586"/>
                </a:lnTo>
                <a:lnTo>
                  <a:pt x="1853" y="587"/>
                </a:lnTo>
                <a:lnTo>
                  <a:pt x="1849" y="593"/>
                </a:lnTo>
                <a:lnTo>
                  <a:pt x="1848" y="599"/>
                </a:lnTo>
                <a:lnTo>
                  <a:pt x="1849" y="605"/>
                </a:lnTo>
                <a:lnTo>
                  <a:pt x="1855" y="612"/>
                </a:lnTo>
                <a:lnTo>
                  <a:pt x="1855" y="617"/>
                </a:lnTo>
                <a:lnTo>
                  <a:pt x="1852" y="623"/>
                </a:lnTo>
                <a:lnTo>
                  <a:pt x="1853" y="627"/>
                </a:lnTo>
                <a:lnTo>
                  <a:pt x="1855" y="631"/>
                </a:lnTo>
                <a:lnTo>
                  <a:pt x="1856" y="637"/>
                </a:lnTo>
                <a:lnTo>
                  <a:pt x="1860" y="642"/>
                </a:lnTo>
                <a:lnTo>
                  <a:pt x="1865" y="644"/>
                </a:lnTo>
                <a:lnTo>
                  <a:pt x="1866" y="651"/>
                </a:lnTo>
                <a:lnTo>
                  <a:pt x="1863" y="655"/>
                </a:lnTo>
                <a:lnTo>
                  <a:pt x="1860" y="657"/>
                </a:lnTo>
                <a:lnTo>
                  <a:pt x="1855" y="660"/>
                </a:lnTo>
                <a:lnTo>
                  <a:pt x="1850" y="659"/>
                </a:lnTo>
                <a:lnTo>
                  <a:pt x="1846" y="653"/>
                </a:lnTo>
                <a:lnTo>
                  <a:pt x="1844" y="650"/>
                </a:lnTo>
                <a:lnTo>
                  <a:pt x="1842" y="645"/>
                </a:lnTo>
                <a:lnTo>
                  <a:pt x="1838" y="642"/>
                </a:lnTo>
                <a:lnTo>
                  <a:pt x="1833" y="643"/>
                </a:lnTo>
                <a:lnTo>
                  <a:pt x="1826" y="644"/>
                </a:lnTo>
                <a:lnTo>
                  <a:pt x="1820" y="648"/>
                </a:lnTo>
                <a:lnTo>
                  <a:pt x="1813" y="648"/>
                </a:lnTo>
                <a:lnTo>
                  <a:pt x="1808" y="647"/>
                </a:lnTo>
                <a:lnTo>
                  <a:pt x="1806" y="643"/>
                </a:lnTo>
                <a:lnTo>
                  <a:pt x="1805" y="641"/>
                </a:lnTo>
                <a:lnTo>
                  <a:pt x="1801" y="633"/>
                </a:lnTo>
                <a:lnTo>
                  <a:pt x="1800" y="629"/>
                </a:lnTo>
                <a:lnTo>
                  <a:pt x="1806" y="621"/>
                </a:lnTo>
                <a:lnTo>
                  <a:pt x="1806" y="616"/>
                </a:lnTo>
                <a:lnTo>
                  <a:pt x="1802" y="609"/>
                </a:lnTo>
                <a:lnTo>
                  <a:pt x="1801" y="605"/>
                </a:lnTo>
                <a:lnTo>
                  <a:pt x="1801" y="602"/>
                </a:lnTo>
                <a:lnTo>
                  <a:pt x="1794" y="601"/>
                </a:lnTo>
                <a:lnTo>
                  <a:pt x="1797" y="596"/>
                </a:lnTo>
                <a:lnTo>
                  <a:pt x="1800" y="594"/>
                </a:lnTo>
                <a:lnTo>
                  <a:pt x="1805" y="594"/>
                </a:lnTo>
                <a:lnTo>
                  <a:pt x="1808" y="592"/>
                </a:lnTo>
                <a:lnTo>
                  <a:pt x="1813" y="588"/>
                </a:lnTo>
                <a:lnTo>
                  <a:pt x="1818" y="587"/>
                </a:lnTo>
                <a:lnTo>
                  <a:pt x="1821" y="584"/>
                </a:lnTo>
                <a:lnTo>
                  <a:pt x="1818" y="580"/>
                </a:lnTo>
                <a:lnTo>
                  <a:pt x="1812" y="580"/>
                </a:lnTo>
                <a:lnTo>
                  <a:pt x="1804" y="581"/>
                </a:lnTo>
                <a:lnTo>
                  <a:pt x="1797" y="580"/>
                </a:lnTo>
                <a:lnTo>
                  <a:pt x="1792" y="583"/>
                </a:lnTo>
                <a:lnTo>
                  <a:pt x="1788" y="584"/>
                </a:lnTo>
                <a:lnTo>
                  <a:pt x="1783" y="578"/>
                </a:lnTo>
                <a:lnTo>
                  <a:pt x="1785" y="573"/>
                </a:lnTo>
                <a:lnTo>
                  <a:pt x="1790" y="571"/>
                </a:lnTo>
                <a:lnTo>
                  <a:pt x="1793" y="569"/>
                </a:lnTo>
                <a:lnTo>
                  <a:pt x="1802" y="564"/>
                </a:lnTo>
                <a:lnTo>
                  <a:pt x="1810" y="559"/>
                </a:lnTo>
                <a:lnTo>
                  <a:pt x="1815" y="557"/>
                </a:lnTo>
                <a:lnTo>
                  <a:pt x="1820" y="557"/>
                </a:lnTo>
                <a:lnTo>
                  <a:pt x="1824" y="556"/>
                </a:lnTo>
                <a:lnTo>
                  <a:pt x="1823" y="555"/>
                </a:lnTo>
                <a:lnTo>
                  <a:pt x="1822" y="552"/>
                </a:lnTo>
                <a:lnTo>
                  <a:pt x="1818" y="548"/>
                </a:lnTo>
                <a:lnTo>
                  <a:pt x="1816" y="545"/>
                </a:lnTo>
                <a:lnTo>
                  <a:pt x="1809" y="538"/>
                </a:lnTo>
                <a:lnTo>
                  <a:pt x="1804" y="531"/>
                </a:lnTo>
                <a:lnTo>
                  <a:pt x="1801" y="528"/>
                </a:lnTo>
                <a:lnTo>
                  <a:pt x="1793" y="520"/>
                </a:lnTo>
                <a:lnTo>
                  <a:pt x="1785" y="512"/>
                </a:lnTo>
                <a:lnTo>
                  <a:pt x="1781" y="508"/>
                </a:lnTo>
                <a:lnTo>
                  <a:pt x="1777" y="503"/>
                </a:lnTo>
                <a:lnTo>
                  <a:pt x="1773" y="500"/>
                </a:lnTo>
                <a:lnTo>
                  <a:pt x="1769" y="500"/>
                </a:lnTo>
                <a:lnTo>
                  <a:pt x="1762" y="498"/>
                </a:lnTo>
                <a:lnTo>
                  <a:pt x="1758" y="495"/>
                </a:lnTo>
                <a:lnTo>
                  <a:pt x="1752" y="495"/>
                </a:lnTo>
                <a:lnTo>
                  <a:pt x="1746" y="495"/>
                </a:lnTo>
                <a:lnTo>
                  <a:pt x="1741" y="495"/>
                </a:lnTo>
                <a:lnTo>
                  <a:pt x="1738" y="491"/>
                </a:lnTo>
                <a:lnTo>
                  <a:pt x="1738" y="488"/>
                </a:lnTo>
                <a:lnTo>
                  <a:pt x="1737" y="483"/>
                </a:lnTo>
                <a:lnTo>
                  <a:pt x="1737" y="479"/>
                </a:lnTo>
                <a:lnTo>
                  <a:pt x="1735" y="476"/>
                </a:lnTo>
                <a:lnTo>
                  <a:pt x="1732" y="474"/>
                </a:lnTo>
                <a:lnTo>
                  <a:pt x="1728" y="471"/>
                </a:lnTo>
                <a:lnTo>
                  <a:pt x="1726" y="466"/>
                </a:lnTo>
                <a:lnTo>
                  <a:pt x="1722" y="465"/>
                </a:lnTo>
                <a:lnTo>
                  <a:pt x="1718" y="464"/>
                </a:lnTo>
                <a:lnTo>
                  <a:pt x="1712" y="457"/>
                </a:lnTo>
                <a:lnTo>
                  <a:pt x="1706" y="455"/>
                </a:lnTo>
                <a:lnTo>
                  <a:pt x="1703" y="451"/>
                </a:lnTo>
                <a:lnTo>
                  <a:pt x="1700" y="448"/>
                </a:lnTo>
                <a:lnTo>
                  <a:pt x="1698" y="444"/>
                </a:lnTo>
                <a:lnTo>
                  <a:pt x="1695" y="440"/>
                </a:lnTo>
                <a:lnTo>
                  <a:pt x="1690" y="437"/>
                </a:lnTo>
                <a:lnTo>
                  <a:pt x="1686" y="434"/>
                </a:lnTo>
                <a:lnTo>
                  <a:pt x="1682" y="431"/>
                </a:lnTo>
                <a:lnTo>
                  <a:pt x="1680" y="424"/>
                </a:lnTo>
                <a:lnTo>
                  <a:pt x="1678" y="413"/>
                </a:lnTo>
                <a:lnTo>
                  <a:pt x="1679" y="410"/>
                </a:lnTo>
                <a:lnTo>
                  <a:pt x="1678" y="402"/>
                </a:lnTo>
                <a:lnTo>
                  <a:pt x="1676" y="397"/>
                </a:lnTo>
                <a:lnTo>
                  <a:pt x="1672" y="393"/>
                </a:lnTo>
                <a:lnTo>
                  <a:pt x="1670" y="391"/>
                </a:lnTo>
                <a:lnTo>
                  <a:pt x="1669" y="383"/>
                </a:lnTo>
                <a:lnTo>
                  <a:pt x="1666" y="373"/>
                </a:lnTo>
                <a:lnTo>
                  <a:pt x="1668" y="370"/>
                </a:lnTo>
                <a:lnTo>
                  <a:pt x="1668" y="365"/>
                </a:lnTo>
                <a:lnTo>
                  <a:pt x="1668" y="359"/>
                </a:lnTo>
                <a:lnTo>
                  <a:pt x="1664" y="356"/>
                </a:lnTo>
                <a:lnTo>
                  <a:pt x="1663" y="354"/>
                </a:lnTo>
                <a:lnTo>
                  <a:pt x="1660" y="352"/>
                </a:lnTo>
                <a:lnTo>
                  <a:pt x="1658" y="351"/>
                </a:lnTo>
                <a:lnTo>
                  <a:pt x="1660" y="348"/>
                </a:lnTo>
                <a:lnTo>
                  <a:pt x="1662" y="348"/>
                </a:lnTo>
                <a:lnTo>
                  <a:pt x="1666" y="349"/>
                </a:lnTo>
                <a:lnTo>
                  <a:pt x="1670" y="348"/>
                </a:lnTo>
                <a:lnTo>
                  <a:pt x="1671" y="345"/>
                </a:lnTo>
                <a:lnTo>
                  <a:pt x="1672" y="341"/>
                </a:lnTo>
                <a:lnTo>
                  <a:pt x="1674" y="336"/>
                </a:lnTo>
                <a:lnTo>
                  <a:pt x="1673" y="331"/>
                </a:lnTo>
                <a:lnTo>
                  <a:pt x="1670" y="325"/>
                </a:lnTo>
                <a:lnTo>
                  <a:pt x="1668" y="323"/>
                </a:lnTo>
                <a:lnTo>
                  <a:pt x="1664" y="323"/>
                </a:lnTo>
                <a:lnTo>
                  <a:pt x="1657" y="323"/>
                </a:lnTo>
                <a:lnTo>
                  <a:pt x="1654" y="323"/>
                </a:lnTo>
                <a:lnTo>
                  <a:pt x="1647" y="323"/>
                </a:lnTo>
                <a:lnTo>
                  <a:pt x="1642" y="317"/>
                </a:lnTo>
                <a:lnTo>
                  <a:pt x="1639" y="315"/>
                </a:lnTo>
                <a:lnTo>
                  <a:pt x="1638" y="312"/>
                </a:lnTo>
                <a:lnTo>
                  <a:pt x="1638" y="299"/>
                </a:lnTo>
                <a:lnTo>
                  <a:pt x="1637" y="295"/>
                </a:lnTo>
                <a:lnTo>
                  <a:pt x="1634" y="292"/>
                </a:lnTo>
                <a:lnTo>
                  <a:pt x="1631" y="292"/>
                </a:lnTo>
                <a:lnTo>
                  <a:pt x="1630" y="290"/>
                </a:lnTo>
                <a:lnTo>
                  <a:pt x="1630" y="284"/>
                </a:lnTo>
                <a:lnTo>
                  <a:pt x="1632" y="283"/>
                </a:lnTo>
                <a:lnTo>
                  <a:pt x="1637" y="280"/>
                </a:lnTo>
                <a:lnTo>
                  <a:pt x="1640" y="277"/>
                </a:lnTo>
                <a:lnTo>
                  <a:pt x="1638" y="273"/>
                </a:lnTo>
                <a:lnTo>
                  <a:pt x="1637" y="271"/>
                </a:lnTo>
                <a:lnTo>
                  <a:pt x="1637" y="268"/>
                </a:lnTo>
                <a:lnTo>
                  <a:pt x="1640" y="266"/>
                </a:lnTo>
                <a:lnTo>
                  <a:pt x="1640" y="263"/>
                </a:lnTo>
                <a:lnTo>
                  <a:pt x="1637" y="259"/>
                </a:lnTo>
                <a:lnTo>
                  <a:pt x="1633" y="260"/>
                </a:lnTo>
                <a:lnTo>
                  <a:pt x="1630" y="265"/>
                </a:lnTo>
                <a:lnTo>
                  <a:pt x="1624" y="269"/>
                </a:lnTo>
                <a:lnTo>
                  <a:pt x="1621" y="269"/>
                </a:lnTo>
                <a:lnTo>
                  <a:pt x="1618" y="265"/>
                </a:lnTo>
                <a:lnTo>
                  <a:pt x="1623" y="259"/>
                </a:lnTo>
                <a:lnTo>
                  <a:pt x="1624" y="256"/>
                </a:lnTo>
                <a:lnTo>
                  <a:pt x="1622" y="251"/>
                </a:lnTo>
                <a:lnTo>
                  <a:pt x="1616" y="250"/>
                </a:lnTo>
                <a:lnTo>
                  <a:pt x="1610" y="253"/>
                </a:lnTo>
                <a:lnTo>
                  <a:pt x="1605" y="258"/>
                </a:lnTo>
                <a:lnTo>
                  <a:pt x="1597" y="261"/>
                </a:lnTo>
                <a:lnTo>
                  <a:pt x="1590" y="266"/>
                </a:lnTo>
                <a:lnTo>
                  <a:pt x="1585" y="267"/>
                </a:lnTo>
                <a:lnTo>
                  <a:pt x="1583" y="265"/>
                </a:lnTo>
                <a:lnTo>
                  <a:pt x="1582" y="260"/>
                </a:lnTo>
                <a:lnTo>
                  <a:pt x="1581" y="258"/>
                </a:lnTo>
                <a:lnTo>
                  <a:pt x="1577" y="258"/>
                </a:lnTo>
                <a:lnTo>
                  <a:pt x="1573" y="259"/>
                </a:lnTo>
                <a:lnTo>
                  <a:pt x="1569" y="261"/>
                </a:lnTo>
                <a:lnTo>
                  <a:pt x="1562" y="264"/>
                </a:lnTo>
                <a:lnTo>
                  <a:pt x="1558" y="264"/>
                </a:lnTo>
                <a:lnTo>
                  <a:pt x="1553" y="263"/>
                </a:lnTo>
                <a:lnTo>
                  <a:pt x="1550" y="261"/>
                </a:lnTo>
                <a:lnTo>
                  <a:pt x="1544" y="258"/>
                </a:lnTo>
                <a:lnTo>
                  <a:pt x="1537" y="251"/>
                </a:lnTo>
                <a:lnTo>
                  <a:pt x="1532" y="252"/>
                </a:lnTo>
                <a:lnTo>
                  <a:pt x="1526" y="253"/>
                </a:lnTo>
                <a:lnTo>
                  <a:pt x="1520" y="252"/>
                </a:lnTo>
                <a:lnTo>
                  <a:pt x="1514" y="249"/>
                </a:lnTo>
                <a:lnTo>
                  <a:pt x="1510" y="240"/>
                </a:lnTo>
                <a:lnTo>
                  <a:pt x="1510" y="234"/>
                </a:lnTo>
                <a:lnTo>
                  <a:pt x="1509" y="228"/>
                </a:lnTo>
                <a:lnTo>
                  <a:pt x="1508" y="225"/>
                </a:lnTo>
                <a:lnTo>
                  <a:pt x="1506" y="224"/>
                </a:lnTo>
                <a:lnTo>
                  <a:pt x="1503" y="223"/>
                </a:lnTo>
                <a:lnTo>
                  <a:pt x="1496" y="223"/>
                </a:lnTo>
                <a:lnTo>
                  <a:pt x="1490" y="221"/>
                </a:lnTo>
                <a:lnTo>
                  <a:pt x="1486" y="219"/>
                </a:lnTo>
                <a:lnTo>
                  <a:pt x="1479" y="223"/>
                </a:lnTo>
                <a:lnTo>
                  <a:pt x="1474" y="227"/>
                </a:lnTo>
                <a:lnTo>
                  <a:pt x="1470" y="231"/>
                </a:lnTo>
                <a:lnTo>
                  <a:pt x="1465" y="232"/>
                </a:lnTo>
                <a:lnTo>
                  <a:pt x="1460" y="233"/>
                </a:lnTo>
                <a:lnTo>
                  <a:pt x="1455" y="231"/>
                </a:lnTo>
                <a:lnTo>
                  <a:pt x="1453" y="227"/>
                </a:lnTo>
                <a:lnTo>
                  <a:pt x="1448" y="227"/>
                </a:lnTo>
                <a:lnTo>
                  <a:pt x="1446" y="227"/>
                </a:lnTo>
                <a:lnTo>
                  <a:pt x="1440" y="227"/>
                </a:lnTo>
                <a:lnTo>
                  <a:pt x="1436" y="231"/>
                </a:lnTo>
                <a:lnTo>
                  <a:pt x="1433" y="236"/>
                </a:lnTo>
                <a:lnTo>
                  <a:pt x="1430" y="240"/>
                </a:lnTo>
                <a:lnTo>
                  <a:pt x="1426" y="242"/>
                </a:lnTo>
                <a:lnTo>
                  <a:pt x="1422" y="241"/>
                </a:lnTo>
                <a:lnTo>
                  <a:pt x="1421" y="234"/>
                </a:lnTo>
                <a:lnTo>
                  <a:pt x="1420" y="229"/>
                </a:lnTo>
                <a:lnTo>
                  <a:pt x="1413" y="225"/>
                </a:lnTo>
                <a:lnTo>
                  <a:pt x="1413" y="220"/>
                </a:lnTo>
                <a:lnTo>
                  <a:pt x="1410" y="216"/>
                </a:lnTo>
                <a:lnTo>
                  <a:pt x="1407" y="213"/>
                </a:lnTo>
                <a:lnTo>
                  <a:pt x="1405" y="212"/>
                </a:lnTo>
                <a:lnTo>
                  <a:pt x="1399" y="210"/>
                </a:lnTo>
                <a:lnTo>
                  <a:pt x="1401" y="208"/>
                </a:lnTo>
                <a:lnTo>
                  <a:pt x="1406" y="205"/>
                </a:lnTo>
                <a:lnTo>
                  <a:pt x="1409" y="202"/>
                </a:lnTo>
                <a:lnTo>
                  <a:pt x="1413" y="199"/>
                </a:lnTo>
                <a:lnTo>
                  <a:pt x="1415" y="202"/>
                </a:lnTo>
                <a:lnTo>
                  <a:pt x="1418" y="199"/>
                </a:lnTo>
                <a:lnTo>
                  <a:pt x="1421" y="194"/>
                </a:lnTo>
                <a:lnTo>
                  <a:pt x="1421" y="187"/>
                </a:lnTo>
                <a:lnTo>
                  <a:pt x="1420" y="183"/>
                </a:lnTo>
                <a:lnTo>
                  <a:pt x="1416" y="178"/>
                </a:lnTo>
                <a:lnTo>
                  <a:pt x="1415" y="175"/>
                </a:lnTo>
                <a:lnTo>
                  <a:pt x="1416" y="170"/>
                </a:lnTo>
                <a:lnTo>
                  <a:pt x="1416" y="167"/>
                </a:lnTo>
                <a:lnTo>
                  <a:pt x="1416" y="159"/>
                </a:lnTo>
                <a:lnTo>
                  <a:pt x="1417" y="149"/>
                </a:lnTo>
                <a:lnTo>
                  <a:pt x="1418" y="140"/>
                </a:lnTo>
                <a:lnTo>
                  <a:pt x="1422" y="129"/>
                </a:lnTo>
                <a:lnTo>
                  <a:pt x="1422" y="123"/>
                </a:lnTo>
                <a:lnTo>
                  <a:pt x="1420" y="121"/>
                </a:lnTo>
                <a:lnTo>
                  <a:pt x="1416" y="120"/>
                </a:lnTo>
                <a:lnTo>
                  <a:pt x="1413" y="120"/>
                </a:lnTo>
                <a:lnTo>
                  <a:pt x="1408" y="121"/>
                </a:lnTo>
                <a:lnTo>
                  <a:pt x="1401" y="124"/>
                </a:lnTo>
                <a:lnTo>
                  <a:pt x="1397" y="127"/>
                </a:lnTo>
                <a:lnTo>
                  <a:pt x="1392" y="128"/>
                </a:lnTo>
                <a:lnTo>
                  <a:pt x="1388" y="128"/>
                </a:lnTo>
                <a:lnTo>
                  <a:pt x="1383" y="127"/>
                </a:lnTo>
                <a:lnTo>
                  <a:pt x="1381" y="124"/>
                </a:lnTo>
                <a:lnTo>
                  <a:pt x="1381" y="121"/>
                </a:lnTo>
                <a:lnTo>
                  <a:pt x="1386" y="114"/>
                </a:lnTo>
                <a:lnTo>
                  <a:pt x="1390" y="108"/>
                </a:lnTo>
                <a:lnTo>
                  <a:pt x="1392" y="104"/>
                </a:lnTo>
                <a:lnTo>
                  <a:pt x="1398" y="97"/>
                </a:lnTo>
                <a:lnTo>
                  <a:pt x="1405" y="91"/>
                </a:lnTo>
                <a:lnTo>
                  <a:pt x="1410" y="87"/>
                </a:lnTo>
                <a:lnTo>
                  <a:pt x="1416" y="82"/>
                </a:lnTo>
                <a:lnTo>
                  <a:pt x="1420" y="81"/>
                </a:lnTo>
                <a:lnTo>
                  <a:pt x="1423" y="80"/>
                </a:lnTo>
                <a:lnTo>
                  <a:pt x="1425" y="77"/>
                </a:lnTo>
                <a:lnTo>
                  <a:pt x="1424" y="74"/>
                </a:lnTo>
                <a:lnTo>
                  <a:pt x="1415" y="73"/>
                </a:lnTo>
                <a:lnTo>
                  <a:pt x="1412" y="73"/>
                </a:lnTo>
                <a:lnTo>
                  <a:pt x="1407" y="72"/>
                </a:lnTo>
                <a:lnTo>
                  <a:pt x="1405" y="69"/>
                </a:lnTo>
                <a:lnTo>
                  <a:pt x="1400" y="68"/>
                </a:lnTo>
                <a:lnTo>
                  <a:pt x="1391" y="67"/>
                </a:lnTo>
                <a:lnTo>
                  <a:pt x="1384" y="66"/>
                </a:lnTo>
                <a:lnTo>
                  <a:pt x="1378" y="66"/>
                </a:lnTo>
                <a:lnTo>
                  <a:pt x="1373" y="65"/>
                </a:lnTo>
                <a:lnTo>
                  <a:pt x="1368" y="65"/>
                </a:lnTo>
                <a:lnTo>
                  <a:pt x="1360" y="65"/>
                </a:lnTo>
                <a:lnTo>
                  <a:pt x="1352" y="64"/>
                </a:lnTo>
                <a:lnTo>
                  <a:pt x="1343" y="64"/>
                </a:lnTo>
                <a:lnTo>
                  <a:pt x="1336" y="63"/>
                </a:lnTo>
                <a:lnTo>
                  <a:pt x="1329" y="61"/>
                </a:lnTo>
                <a:lnTo>
                  <a:pt x="1322" y="61"/>
                </a:lnTo>
                <a:lnTo>
                  <a:pt x="1316" y="61"/>
                </a:lnTo>
                <a:lnTo>
                  <a:pt x="1310" y="61"/>
                </a:lnTo>
                <a:lnTo>
                  <a:pt x="1305" y="61"/>
                </a:lnTo>
                <a:lnTo>
                  <a:pt x="1297" y="63"/>
                </a:lnTo>
                <a:lnTo>
                  <a:pt x="1290" y="61"/>
                </a:lnTo>
                <a:lnTo>
                  <a:pt x="1286" y="60"/>
                </a:lnTo>
                <a:lnTo>
                  <a:pt x="1274" y="60"/>
                </a:lnTo>
                <a:lnTo>
                  <a:pt x="1268" y="60"/>
                </a:lnTo>
                <a:lnTo>
                  <a:pt x="1263" y="60"/>
                </a:lnTo>
                <a:lnTo>
                  <a:pt x="1257" y="61"/>
                </a:lnTo>
                <a:lnTo>
                  <a:pt x="1252" y="60"/>
                </a:lnTo>
                <a:lnTo>
                  <a:pt x="1245" y="60"/>
                </a:lnTo>
                <a:lnTo>
                  <a:pt x="1238" y="60"/>
                </a:lnTo>
                <a:lnTo>
                  <a:pt x="1232" y="60"/>
                </a:lnTo>
                <a:lnTo>
                  <a:pt x="1226" y="61"/>
                </a:lnTo>
                <a:lnTo>
                  <a:pt x="1221" y="64"/>
                </a:lnTo>
                <a:lnTo>
                  <a:pt x="1217" y="64"/>
                </a:lnTo>
                <a:lnTo>
                  <a:pt x="1215" y="61"/>
                </a:lnTo>
                <a:lnTo>
                  <a:pt x="1213" y="55"/>
                </a:lnTo>
                <a:lnTo>
                  <a:pt x="1213" y="52"/>
                </a:lnTo>
                <a:lnTo>
                  <a:pt x="1214" y="48"/>
                </a:lnTo>
                <a:lnTo>
                  <a:pt x="1218" y="42"/>
                </a:lnTo>
                <a:lnTo>
                  <a:pt x="1221" y="39"/>
                </a:lnTo>
                <a:lnTo>
                  <a:pt x="1224" y="35"/>
                </a:lnTo>
                <a:lnTo>
                  <a:pt x="1228" y="32"/>
                </a:lnTo>
                <a:lnTo>
                  <a:pt x="1230" y="28"/>
                </a:lnTo>
                <a:lnTo>
                  <a:pt x="1231" y="25"/>
                </a:lnTo>
                <a:lnTo>
                  <a:pt x="1233" y="21"/>
                </a:lnTo>
                <a:lnTo>
                  <a:pt x="1234" y="19"/>
                </a:lnTo>
                <a:lnTo>
                  <a:pt x="1238" y="12"/>
                </a:lnTo>
                <a:lnTo>
                  <a:pt x="1237" y="9"/>
                </a:lnTo>
                <a:lnTo>
                  <a:pt x="1237" y="5"/>
                </a:lnTo>
                <a:lnTo>
                  <a:pt x="1233" y="2"/>
                </a:lnTo>
                <a:lnTo>
                  <a:pt x="1233" y="0"/>
                </a:lnTo>
                <a:lnTo>
                  <a:pt x="1209" y="23"/>
                </a:lnTo>
                <a:lnTo>
                  <a:pt x="1190" y="34"/>
                </a:lnTo>
                <a:lnTo>
                  <a:pt x="1135" y="44"/>
                </a:lnTo>
                <a:lnTo>
                  <a:pt x="1109" y="55"/>
                </a:lnTo>
                <a:lnTo>
                  <a:pt x="1098" y="59"/>
                </a:lnTo>
                <a:lnTo>
                  <a:pt x="1090" y="66"/>
                </a:lnTo>
                <a:lnTo>
                  <a:pt x="1069" y="106"/>
                </a:lnTo>
                <a:lnTo>
                  <a:pt x="1061" y="148"/>
                </a:lnTo>
                <a:lnTo>
                  <a:pt x="1054" y="167"/>
                </a:lnTo>
                <a:lnTo>
                  <a:pt x="1045" y="187"/>
                </a:lnTo>
                <a:lnTo>
                  <a:pt x="1025" y="217"/>
                </a:lnTo>
                <a:lnTo>
                  <a:pt x="1009" y="240"/>
                </a:lnTo>
                <a:lnTo>
                  <a:pt x="996" y="260"/>
                </a:lnTo>
                <a:lnTo>
                  <a:pt x="989" y="269"/>
                </a:lnTo>
                <a:lnTo>
                  <a:pt x="980" y="275"/>
                </a:lnTo>
                <a:lnTo>
                  <a:pt x="972" y="283"/>
                </a:lnTo>
                <a:lnTo>
                  <a:pt x="967" y="298"/>
                </a:lnTo>
                <a:lnTo>
                  <a:pt x="960" y="308"/>
                </a:lnTo>
                <a:lnTo>
                  <a:pt x="954" y="316"/>
                </a:lnTo>
                <a:lnTo>
                  <a:pt x="938" y="325"/>
                </a:lnTo>
                <a:lnTo>
                  <a:pt x="900" y="345"/>
                </a:lnTo>
                <a:lnTo>
                  <a:pt x="838" y="375"/>
                </a:lnTo>
                <a:lnTo>
                  <a:pt x="808" y="388"/>
                </a:lnTo>
                <a:lnTo>
                  <a:pt x="797" y="395"/>
                </a:lnTo>
                <a:lnTo>
                  <a:pt x="789" y="408"/>
                </a:lnTo>
                <a:lnTo>
                  <a:pt x="780" y="425"/>
                </a:lnTo>
                <a:lnTo>
                  <a:pt x="770" y="447"/>
                </a:lnTo>
                <a:lnTo>
                  <a:pt x="758" y="479"/>
                </a:lnTo>
                <a:lnTo>
                  <a:pt x="750" y="495"/>
                </a:lnTo>
                <a:lnTo>
                  <a:pt x="725" y="521"/>
                </a:lnTo>
                <a:lnTo>
                  <a:pt x="703" y="537"/>
                </a:lnTo>
                <a:lnTo>
                  <a:pt x="687" y="554"/>
                </a:lnTo>
                <a:lnTo>
                  <a:pt x="677" y="573"/>
                </a:lnTo>
                <a:lnTo>
                  <a:pt x="672" y="593"/>
                </a:lnTo>
                <a:lnTo>
                  <a:pt x="669" y="604"/>
                </a:lnTo>
                <a:lnTo>
                  <a:pt x="664" y="612"/>
                </a:lnTo>
                <a:lnTo>
                  <a:pt x="660" y="617"/>
                </a:lnTo>
                <a:lnTo>
                  <a:pt x="646" y="623"/>
                </a:lnTo>
                <a:lnTo>
                  <a:pt x="623" y="631"/>
                </a:lnTo>
                <a:lnTo>
                  <a:pt x="599" y="636"/>
                </a:lnTo>
                <a:lnTo>
                  <a:pt x="573" y="639"/>
                </a:lnTo>
                <a:lnTo>
                  <a:pt x="529" y="641"/>
                </a:lnTo>
                <a:lnTo>
                  <a:pt x="505" y="644"/>
                </a:lnTo>
                <a:lnTo>
                  <a:pt x="473" y="653"/>
                </a:lnTo>
                <a:lnTo>
                  <a:pt x="432" y="665"/>
                </a:lnTo>
                <a:lnTo>
                  <a:pt x="388" y="680"/>
                </a:lnTo>
                <a:lnTo>
                  <a:pt x="375" y="681"/>
                </a:lnTo>
                <a:lnTo>
                  <a:pt x="360" y="680"/>
                </a:lnTo>
                <a:lnTo>
                  <a:pt x="351" y="676"/>
                </a:lnTo>
                <a:lnTo>
                  <a:pt x="343" y="667"/>
                </a:lnTo>
                <a:lnTo>
                  <a:pt x="335" y="657"/>
                </a:lnTo>
                <a:lnTo>
                  <a:pt x="332" y="648"/>
                </a:lnTo>
                <a:lnTo>
                  <a:pt x="330" y="632"/>
                </a:lnTo>
                <a:lnTo>
                  <a:pt x="326" y="623"/>
                </a:lnTo>
                <a:lnTo>
                  <a:pt x="319" y="615"/>
                </a:lnTo>
                <a:lnTo>
                  <a:pt x="309" y="605"/>
                </a:lnTo>
                <a:lnTo>
                  <a:pt x="302" y="600"/>
                </a:lnTo>
                <a:lnTo>
                  <a:pt x="294" y="599"/>
                </a:lnTo>
                <a:lnTo>
                  <a:pt x="284" y="596"/>
                </a:lnTo>
                <a:lnTo>
                  <a:pt x="274" y="599"/>
                </a:lnTo>
                <a:lnTo>
                  <a:pt x="241" y="610"/>
                </a:lnTo>
                <a:lnTo>
                  <a:pt x="212" y="629"/>
                </a:lnTo>
                <a:lnTo>
                  <a:pt x="191" y="643"/>
                </a:lnTo>
                <a:lnTo>
                  <a:pt x="174" y="668"/>
                </a:lnTo>
                <a:lnTo>
                  <a:pt x="158" y="706"/>
                </a:lnTo>
                <a:lnTo>
                  <a:pt x="151" y="719"/>
                </a:lnTo>
                <a:lnTo>
                  <a:pt x="144" y="724"/>
                </a:lnTo>
                <a:lnTo>
                  <a:pt x="136" y="732"/>
                </a:lnTo>
                <a:lnTo>
                  <a:pt x="127" y="739"/>
                </a:lnTo>
                <a:lnTo>
                  <a:pt x="119" y="751"/>
                </a:lnTo>
                <a:lnTo>
                  <a:pt x="110" y="762"/>
                </a:lnTo>
                <a:lnTo>
                  <a:pt x="98" y="772"/>
                </a:lnTo>
                <a:lnTo>
                  <a:pt x="71" y="791"/>
                </a:lnTo>
                <a:lnTo>
                  <a:pt x="47" y="810"/>
                </a:lnTo>
                <a:lnTo>
                  <a:pt x="31" y="824"/>
                </a:lnTo>
                <a:lnTo>
                  <a:pt x="21" y="841"/>
                </a:lnTo>
                <a:lnTo>
                  <a:pt x="8" y="881"/>
                </a:lnTo>
                <a:lnTo>
                  <a:pt x="2" y="920"/>
                </a:lnTo>
                <a:lnTo>
                  <a:pt x="0" y="936"/>
                </a:lnTo>
                <a:lnTo>
                  <a:pt x="2" y="943"/>
                </a:lnTo>
                <a:lnTo>
                  <a:pt x="7" y="948"/>
                </a:lnTo>
                <a:lnTo>
                  <a:pt x="13" y="953"/>
                </a:lnTo>
                <a:lnTo>
                  <a:pt x="21" y="956"/>
                </a:lnTo>
                <a:lnTo>
                  <a:pt x="33" y="961"/>
                </a:lnTo>
                <a:lnTo>
                  <a:pt x="60" y="970"/>
                </a:lnTo>
                <a:lnTo>
                  <a:pt x="100" y="995"/>
                </a:lnTo>
                <a:lnTo>
                  <a:pt x="105" y="996"/>
                </a:lnTo>
                <a:lnTo>
                  <a:pt x="110" y="997"/>
                </a:lnTo>
                <a:lnTo>
                  <a:pt x="116" y="999"/>
                </a:lnTo>
                <a:lnTo>
                  <a:pt x="122" y="997"/>
                </a:lnTo>
                <a:lnTo>
                  <a:pt x="132" y="995"/>
                </a:lnTo>
                <a:lnTo>
                  <a:pt x="138" y="993"/>
                </a:lnTo>
                <a:lnTo>
                  <a:pt x="148" y="991"/>
                </a:lnTo>
                <a:lnTo>
                  <a:pt x="156" y="989"/>
                </a:lnTo>
                <a:lnTo>
                  <a:pt x="164" y="991"/>
                </a:lnTo>
                <a:lnTo>
                  <a:pt x="174" y="993"/>
                </a:lnTo>
                <a:lnTo>
                  <a:pt x="181" y="995"/>
                </a:lnTo>
                <a:lnTo>
                  <a:pt x="185" y="999"/>
                </a:lnTo>
                <a:lnTo>
                  <a:pt x="189" y="1003"/>
                </a:lnTo>
                <a:lnTo>
                  <a:pt x="189" y="1008"/>
                </a:lnTo>
                <a:lnTo>
                  <a:pt x="190" y="1015"/>
                </a:lnTo>
                <a:lnTo>
                  <a:pt x="190" y="1023"/>
                </a:lnTo>
                <a:lnTo>
                  <a:pt x="190" y="1031"/>
                </a:lnTo>
                <a:lnTo>
                  <a:pt x="189" y="1040"/>
                </a:lnTo>
                <a:lnTo>
                  <a:pt x="189" y="1048"/>
                </a:lnTo>
                <a:lnTo>
                  <a:pt x="189" y="1057"/>
                </a:lnTo>
                <a:lnTo>
                  <a:pt x="189" y="1065"/>
                </a:lnTo>
                <a:lnTo>
                  <a:pt x="189" y="1073"/>
                </a:lnTo>
                <a:lnTo>
                  <a:pt x="188" y="1079"/>
                </a:lnTo>
                <a:lnTo>
                  <a:pt x="186" y="1089"/>
                </a:lnTo>
                <a:lnTo>
                  <a:pt x="186" y="1096"/>
                </a:lnTo>
                <a:lnTo>
                  <a:pt x="183" y="1104"/>
                </a:lnTo>
                <a:lnTo>
                  <a:pt x="181" y="1109"/>
                </a:lnTo>
                <a:lnTo>
                  <a:pt x="176" y="1114"/>
                </a:lnTo>
                <a:lnTo>
                  <a:pt x="173" y="1119"/>
                </a:lnTo>
                <a:lnTo>
                  <a:pt x="167" y="1123"/>
                </a:lnTo>
                <a:lnTo>
                  <a:pt x="164" y="1129"/>
                </a:lnTo>
                <a:lnTo>
                  <a:pt x="162" y="1132"/>
                </a:lnTo>
                <a:lnTo>
                  <a:pt x="159" y="1140"/>
                </a:lnTo>
                <a:lnTo>
                  <a:pt x="157" y="1148"/>
                </a:lnTo>
                <a:lnTo>
                  <a:pt x="158" y="1162"/>
                </a:lnTo>
                <a:lnTo>
                  <a:pt x="159" y="1170"/>
                </a:lnTo>
                <a:lnTo>
                  <a:pt x="160" y="1175"/>
                </a:lnTo>
                <a:lnTo>
                  <a:pt x="161" y="1177"/>
                </a:lnTo>
                <a:lnTo>
                  <a:pt x="164" y="1180"/>
                </a:lnTo>
                <a:lnTo>
                  <a:pt x="186" y="1210"/>
                </a:lnTo>
                <a:lnTo>
                  <a:pt x="190" y="1213"/>
                </a:lnTo>
                <a:lnTo>
                  <a:pt x="193" y="1217"/>
                </a:lnTo>
                <a:lnTo>
                  <a:pt x="196" y="1219"/>
                </a:lnTo>
                <a:lnTo>
                  <a:pt x="197" y="1223"/>
                </a:lnTo>
                <a:lnTo>
                  <a:pt x="200" y="1226"/>
                </a:lnTo>
                <a:lnTo>
                  <a:pt x="201" y="1228"/>
                </a:lnTo>
                <a:lnTo>
                  <a:pt x="204" y="1232"/>
                </a:lnTo>
                <a:lnTo>
                  <a:pt x="207" y="1235"/>
                </a:lnTo>
                <a:lnTo>
                  <a:pt x="208" y="1237"/>
                </a:lnTo>
                <a:lnTo>
                  <a:pt x="215" y="1242"/>
                </a:lnTo>
                <a:lnTo>
                  <a:pt x="220" y="1243"/>
                </a:lnTo>
                <a:lnTo>
                  <a:pt x="225" y="1244"/>
                </a:lnTo>
                <a:lnTo>
                  <a:pt x="232" y="1244"/>
                </a:lnTo>
                <a:lnTo>
                  <a:pt x="238" y="1245"/>
                </a:lnTo>
                <a:lnTo>
                  <a:pt x="246" y="1244"/>
                </a:lnTo>
                <a:lnTo>
                  <a:pt x="253" y="1244"/>
                </a:lnTo>
                <a:lnTo>
                  <a:pt x="261" y="1243"/>
                </a:lnTo>
                <a:lnTo>
                  <a:pt x="271" y="1242"/>
                </a:lnTo>
                <a:lnTo>
                  <a:pt x="281" y="1242"/>
                </a:lnTo>
                <a:lnTo>
                  <a:pt x="290" y="1241"/>
                </a:lnTo>
                <a:lnTo>
                  <a:pt x="297" y="1240"/>
                </a:lnTo>
                <a:lnTo>
                  <a:pt x="305" y="1240"/>
                </a:lnTo>
                <a:lnTo>
                  <a:pt x="310" y="1240"/>
                </a:lnTo>
                <a:lnTo>
                  <a:pt x="316" y="1241"/>
                </a:lnTo>
                <a:lnTo>
                  <a:pt x="319" y="1243"/>
                </a:lnTo>
                <a:lnTo>
                  <a:pt x="320" y="1249"/>
                </a:lnTo>
                <a:lnTo>
                  <a:pt x="322" y="1255"/>
                </a:lnTo>
                <a:lnTo>
                  <a:pt x="324" y="1260"/>
                </a:lnTo>
                <a:lnTo>
                  <a:pt x="321" y="1265"/>
                </a:lnTo>
                <a:lnTo>
                  <a:pt x="320" y="1268"/>
                </a:lnTo>
                <a:lnTo>
                  <a:pt x="320" y="1273"/>
                </a:lnTo>
                <a:lnTo>
                  <a:pt x="320" y="1280"/>
                </a:lnTo>
                <a:lnTo>
                  <a:pt x="320" y="1284"/>
                </a:lnTo>
                <a:lnTo>
                  <a:pt x="321" y="1289"/>
                </a:lnTo>
                <a:lnTo>
                  <a:pt x="322" y="1292"/>
                </a:lnTo>
                <a:lnTo>
                  <a:pt x="324" y="1296"/>
                </a:lnTo>
                <a:lnTo>
                  <a:pt x="324" y="1299"/>
                </a:lnTo>
                <a:lnTo>
                  <a:pt x="322" y="1306"/>
                </a:lnTo>
                <a:lnTo>
                  <a:pt x="322" y="1312"/>
                </a:lnTo>
                <a:lnTo>
                  <a:pt x="322" y="1315"/>
                </a:lnTo>
                <a:lnTo>
                  <a:pt x="321" y="1320"/>
                </a:lnTo>
                <a:lnTo>
                  <a:pt x="320" y="1323"/>
                </a:lnTo>
                <a:lnTo>
                  <a:pt x="321" y="1329"/>
                </a:lnTo>
                <a:lnTo>
                  <a:pt x="322" y="1330"/>
                </a:lnTo>
                <a:lnTo>
                  <a:pt x="326" y="1333"/>
                </a:lnTo>
                <a:lnTo>
                  <a:pt x="332" y="1336"/>
                </a:lnTo>
                <a:lnTo>
                  <a:pt x="335" y="1338"/>
                </a:lnTo>
                <a:lnTo>
                  <a:pt x="338" y="1340"/>
                </a:lnTo>
                <a:lnTo>
                  <a:pt x="341" y="1344"/>
                </a:lnTo>
                <a:lnTo>
                  <a:pt x="342" y="1349"/>
                </a:lnTo>
                <a:lnTo>
                  <a:pt x="344" y="1354"/>
                </a:lnTo>
                <a:lnTo>
                  <a:pt x="348" y="1360"/>
                </a:lnTo>
                <a:lnTo>
                  <a:pt x="351" y="1363"/>
                </a:lnTo>
                <a:lnTo>
                  <a:pt x="354" y="1367"/>
                </a:lnTo>
                <a:lnTo>
                  <a:pt x="361" y="1372"/>
                </a:lnTo>
                <a:lnTo>
                  <a:pt x="364" y="1373"/>
                </a:lnTo>
                <a:lnTo>
                  <a:pt x="367" y="1376"/>
                </a:lnTo>
                <a:lnTo>
                  <a:pt x="372" y="1379"/>
                </a:lnTo>
                <a:lnTo>
                  <a:pt x="383" y="1388"/>
                </a:lnTo>
                <a:lnTo>
                  <a:pt x="388" y="1392"/>
                </a:lnTo>
                <a:lnTo>
                  <a:pt x="389" y="1396"/>
                </a:lnTo>
                <a:lnTo>
                  <a:pt x="388" y="1408"/>
                </a:lnTo>
                <a:lnTo>
                  <a:pt x="389" y="1413"/>
                </a:lnTo>
                <a:lnTo>
                  <a:pt x="389" y="1418"/>
                </a:lnTo>
                <a:lnTo>
                  <a:pt x="391" y="1429"/>
                </a:lnTo>
                <a:lnTo>
                  <a:pt x="391" y="1436"/>
                </a:lnTo>
                <a:lnTo>
                  <a:pt x="392" y="1442"/>
                </a:lnTo>
                <a:lnTo>
                  <a:pt x="394" y="1445"/>
                </a:lnTo>
                <a:lnTo>
                  <a:pt x="399" y="1450"/>
                </a:lnTo>
                <a:lnTo>
                  <a:pt x="405" y="1460"/>
                </a:lnTo>
                <a:lnTo>
                  <a:pt x="407" y="1463"/>
                </a:lnTo>
                <a:lnTo>
                  <a:pt x="413" y="1466"/>
                </a:lnTo>
                <a:lnTo>
                  <a:pt x="418" y="1471"/>
                </a:lnTo>
                <a:lnTo>
                  <a:pt x="421" y="1474"/>
                </a:lnTo>
                <a:lnTo>
                  <a:pt x="424" y="1481"/>
                </a:lnTo>
                <a:lnTo>
                  <a:pt x="424" y="1484"/>
                </a:lnTo>
                <a:lnTo>
                  <a:pt x="430" y="1491"/>
                </a:lnTo>
                <a:lnTo>
                  <a:pt x="431" y="1495"/>
                </a:lnTo>
                <a:lnTo>
                  <a:pt x="433" y="1500"/>
                </a:lnTo>
                <a:lnTo>
                  <a:pt x="436" y="1504"/>
                </a:lnTo>
                <a:lnTo>
                  <a:pt x="437" y="1507"/>
                </a:lnTo>
                <a:lnTo>
                  <a:pt x="439" y="1509"/>
                </a:lnTo>
                <a:lnTo>
                  <a:pt x="442" y="1513"/>
                </a:lnTo>
                <a:lnTo>
                  <a:pt x="446" y="1515"/>
                </a:lnTo>
                <a:lnTo>
                  <a:pt x="447" y="1517"/>
                </a:lnTo>
                <a:lnTo>
                  <a:pt x="447" y="1520"/>
                </a:lnTo>
                <a:lnTo>
                  <a:pt x="447" y="1517"/>
                </a:lnTo>
                <a:lnTo>
                  <a:pt x="462" y="1523"/>
                </a:lnTo>
                <a:lnTo>
                  <a:pt x="464" y="1524"/>
                </a:lnTo>
                <a:lnTo>
                  <a:pt x="468" y="1527"/>
                </a:lnTo>
                <a:lnTo>
                  <a:pt x="471" y="1528"/>
                </a:lnTo>
                <a:lnTo>
                  <a:pt x="473" y="1528"/>
                </a:lnTo>
                <a:lnTo>
                  <a:pt x="479" y="1530"/>
                </a:lnTo>
                <a:lnTo>
                  <a:pt x="485" y="1532"/>
                </a:lnTo>
                <a:lnTo>
                  <a:pt x="489" y="1532"/>
                </a:lnTo>
                <a:lnTo>
                  <a:pt x="490" y="1533"/>
                </a:lnTo>
                <a:lnTo>
                  <a:pt x="493" y="1535"/>
                </a:lnTo>
                <a:lnTo>
                  <a:pt x="498" y="1537"/>
                </a:lnTo>
                <a:lnTo>
                  <a:pt x="500" y="1536"/>
                </a:lnTo>
                <a:lnTo>
                  <a:pt x="501" y="1535"/>
                </a:lnTo>
                <a:lnTo>
                  <a:pt x="502" y="1533"/>
                </a:lnTo>
                <a:lnTo>
                  <a:pt x="504" y="1531"/>
                </a:lnTo>
                <a:lnTo>
                  <a:pt x="506" y="1530"/>
                </a:lnTo>
                <a:lnTo>
                  <a:pt x="508" y="1528"/>
                </a:lnTo>
                <a:lnTo>
                  <a:pt x="510" y="1525"/>
                </a:lnTo>
                <a:lnTo>
                  <a:pt x="511" y="1524"/>
                </a:lnTo>
                <a:lnTo>
                  <a:pt x="513" y="1523"/>
                </a:lnTo>
                <a:lnTo>
                  <a:pt x="517" y="1522"/>
                </a:lnTo>
                <a:lnTo>
                  <a:pt x="520" y="1522"/>
                </a:lnTo>
                <a:lnTo>
                  <a:pt x="522" y="1523"/>
                </a:lnTo>
                <a:lnTo>
                  <a:pt x="525" y="1525"/>
                </a:lnTo>
                <a:lnTo>
                  <a:pt x="526" y="1527"/>
                </a:lnTo>
                <a:lnTo>
                  <a:pt x="528" y="1528"/>
                </a:lnTo>
                <a:lnTo>
                  <a:pt x="530" y="1527"/>
                </a:lnTo>
                <a:lnTo>
                  <a:pt x="532" y="1525"/>
                </a:lnTo>
                <a:lnTo>
                  <a:pt x="534" y="1525"/>
                </a:lnTo>
                <a:lnTo>
                  <a:pt x="536" y="1525"/>
                </a:lnTo>
                <a:lnTo>
                  <a:pt x="538" y="1524"/>
                </a:lnTo>
                <a:lnTo>
                  <a:pt x="545" y="1523"/>
                </a:lnTo>
                <a:lnTo>
                  <a:pt x="550" y="1522"/>
                </a:lnTo>
                <a:lnTo>
                  <a:pt x="551" y="1522"/>
                </a:lnTo>
                <a:lnTo>
                  <a:pt x="552" y="1521"/>
                </a:lnTo>
                <a:lnTo>
                  <a:pt x="554" y="1520"/>
                </a:lnTo>
                <a:lnTo>
                  <a:pt x="554" y="1519"/>
                </a:lnTo>
                <a:lnTo>
                  <a:pt x="557" y="1517"/>
                </a:lnTo>
                <a:lnTo>
                  <a:pt x="560" y="1517"/>
                </a:lnTo>
                <a:lnTo>
                  <a:pt x="561" y="1517"/>
                </a:lnTo>
                <a:lnTo>
                  <a:pt x="562" y="1519"/>
                </a:lnTo>
                <a:lnTo>
                  <a:pt x="566" y="1519"/>
                </a:lnTo>
                <a:lnTo>
                  <a:pt x="569" y="1520"/>
                </a:lnTo>
                <a:lnTo>
                  <a:pt x="572" y="1519"/>
                </a:lnTo>
                <a:lnTo>
                  <a:pt x="574" y="1519"/>
                </a:lnTo>
                <a:lnTo>
                  <a:pt x="576" y="1517"/>
                </a:lnTo>
                <a:lnTo>
                  <a:pt x="577" y="1517"/>
                </a:lnTo>
                <a:lnTo>
                  <a:pt x="578" y="1516"/>
                </a:lnTo>
                <a:lnTo>
                  <a:pt x="581" y="1517"/>
                </a:lnTo>
                <a:lnTo>
                  <a:pt x="582" y="1519"/>
                </a:lnTo>
                <a:lnTo>
                  <a:pt x="583" y="1520"/>
                </a:lnTo>
                <a:lnTo>
                  <a:pt x="585" y="1522"/>
                </a:lnTo>
                <a:lnTo>
                  <a:pt x="588" y="1522"/>
                </a:lnTo>
                <a:lnTo>
                  <a:pt x="590" y="1522"/>
                </a:lnTo>
                <a:lnTo>
                  <a:pt x="592" y="1521"/>
                </a:lnTo>
                <a:lnTo>
                  <a:pt x="594" y="1521"/>
                </a:lnTo>
                <a:lnTo>
                  <a:pt x="597" y="1522"/>
                </a:lnTo>
                <a:lnTo>
                  <a:pt x="599" y="1523"/>
                </a:lnTo>
                <a:lnTo>
                  <a:pt x="601" y="1524"/>
                </a:lnTo>
                <a:lnTo>
                  <a:pt x="604" y="1525"/>
                </a:lnTo>
                <a:lnTo>
                  <a:pt x="606" y="1528"/>
                </a:lnTo>
                <a:lnTo>
                  <a:pt x="609" y="1528"/>
                </a:lnTo>
                <a:lnTo>
                  <a:pt x="614" y="1528"/>
                </a:lnTo>
                <a:lnTo>
                  <a:pt x="616" y="1525"/>
                </a:lnTo>
                <a:lnTo>
                  <a:pt x="618" y="1524"/>
                </a:lnTo>
                <a:lnTo>
                  <a:pt x="622" y="1522"/>
                </a:lnTo>
                <a:lnTo>
                  <a:pt x="625" y="1523"/>
                </a:lnTo>
                <a:lnTo>
                  <a:pt x="628" y="1523"/>
                </a:lnTo>
                <a:lnTo>
                  <a:pt x="631" y="1522"/>
                </a:lnTo>
                <a:lnTo>
                  <a:pt x="633" y="1521"/>
                </a:lnTo>
                <a:lnTo>
                  <a:pt x="637" y="1520"/>
                </a:lnTo>
                <a:lnTo>
                  <a:pt x="640" y="1520"/>
                </a:lnTo>
                <a:lnTo>
                  <a:pt x="645" y="1521"/>
                </a:lnTo>
                <a:lnTo>
                  <a:pt x="646" y="1522"/>
                </a:lnTo>
                <a:lnTo>
                  <a:pt x="646" y="1528"/>
                </a:lnTo>
                <a:lnTo>
                  <a:pt x="646" y="1530"/>
                </a:lnTo>
                <a:lnTo>
                  <a:pt x="646" y="1532"/>
                </a:lnTo>
                <a:lnTo>
                  <a:pt x="648" y="1535"/>
                </a:lnTo>
                <a:lnTo>
                  <a:pt x="652" y="1535"/>
                </a:lnTo>
                <a:lnTo>
                  <a:pt x="653" y="1533"/>
                </a:lnTo>
                <a:lnTo>
                  <a:pt x="655" y="1535"/>
                </a:lnTo>
                <a:lnTo>
                  <a:pt x="656" y="1536"/>
                </a:lnTo>
                <a:lnTo>
                  <a:pt x="657" y="1537"/>
                </a:lnTo>
                <a:lnTo>
                  <a:pt x="660" y="1537"/>
                </a:lnTo>
                <a:lnTo>
                  <a:pt x="661" y="1537"/>
                </a:lnTo>
                <a:lnTo>
                  <a:pt x="662" y="1535"/>
                </a:lnTo>
                <a:lnTo>
                  <a:pt x="662" y="1532"/>
                </a:lnTo>
                <a:lnTo>
                  <a:pt x="662" y="1530"/>
                </a:lnTo>
                <a:lnTo>
                  <a:pt x="661" y="1528"/>
                </a:lnTo>
                <a:lnTo>
                  <a:pt x="661" y="1524"/>
                </a:lnTo>
                <a:lnTo>
                  <a:pt x="661" y="1521"/>
                </a:lnTo>
                <a:lnTo>
                  <a:pt x="663" y="1519"/>
                </a:lnTo>
                <a:lnTo>
                  <a:pt x="665" y="1517"/>
                </a:lnTo>
                <a:lnTo>
                  <a:pt x="669" y="1519"/>
                </a:lnTo>
                <a:lnTo>
                  <a:pt x="673" y="1520"/>
                </a:lnTo>
                <a:lnTo>
                  <a:pt x="676" y="1521"/>
                </a:lnTo>
                <a:lnTo>
                  <a:pt x="678" y="1522"/>
                </a:lnTo>
                <a:lnTo>
                  <a:pt x="678" y="1524"/>
                </a:lnTo>
                <a:lnTo>
                  <a:pt x="677" y="1528"/>
                </a:lnTo>
                <a:lnTo>
                  <a:pt x="677" y="1529"/>
                </a:lnTo>
                <a:lnTo>
                  <a:pt x="680" y="1531"/>
                </a:lnTo>
                <a:lnTo>
                  <a:pt x="682" y="1531"/>
                </a:lnTo>
                <a:lnTo>
                  <a:pt x="684" y="1529"/>
                </a:lnTo>
                <a:lnTo>
                  <a:pt x="685" y="1528"/>
                </a:lnTo>
                <a:lnTo>
                  <a:pt x="687" y="1528"/>
                </a:lnTo>
                <a:lnTo>
                  <a:pt x="689" y="1528"/>
                </a:lnTo>
                <a:lnTo>
                  <a:pt x="690" y="1528"/>
                </a:lnTo>
                <a:lnTo>
                  <a:pt x="692" y="1527"/>
                </a:lnTo>
                <a:lnTo>
                  <a:pt x="693" y="1525"/>
                </a:lnTo>
                <a:lnTo>
                  <a:pt x="694" y="1523"/>
                </a:lnTo>
                <a:lnTo>
                  <a:pt x="695" y="1521"/>
                </a:lnTo>
                <a:lnTo>
                  <a:pt x="695" y="1520"/>
                </a:lnTo>
                <a:lnTo>
                  <a:pt x="695" y="1519"/>
                </a:lnTo>
                <a:lnTo>
                  <a:pt x="696" y="1516"/>
                </a:lnTo>
                <a:lnTo>
                  <a:pt x="697" y="1514"/>
                </a:lnTo>
                <a:lnTo>
                  <a:pt x="698" y="1514"/>
                </a:lnTo>
                <a:lnTo>
                  <a:pt x="700" y="1514"/>
                </a:lnTo>
                <a:lnTo>
                  <a:pt x="703" y="1512"/>
                </a:lnTo>
                <a:lnTo>
                  <a:pt x="705" y="1512"/>
                </a:lnTo>
                <a:lnTo>
                  <a:pt x="709" y="1511"/>
                </a:lnTo>
                <a:lnTo>
                  <a:pt x="711" y="1508"/>
                </a:lnTo>
                <a:lnTo>
                  <a:pt x="713" y="1507"/>
                </a:lnTo>
                <a:lnTo>
                  <a:pt x="716" y="1506"/>
                </a:lnTo>
                <a:lnTo>
                  <a:pt x="718" y="1505"/>
                </a:lnTo>
                <a:lnTo>
                  <a:pt x="720" y="1505"/>
                </a:lnTo>
                <a:lnTo>
                  <a:pt x="722" y="1507"/>
                </a:lnTo>
                <a:lnTo>
                  <a:pt x="722" y="1509"/>
                </a:lnTo>
                <a:lnTo>
                  <a:pt x="722" y="1512"/>
                </a:lnTo>
                <a:lnTo>
                  <a:pt x="722" y="1514"/>
                </a:lnTo>
                <a:lnTo>
                  <a:pt x="724" y="1515"/>
                </a:lnTo>
                <a:lnTo>
                  <a:pt x="724" y="1516"/>
                </a:lnTo>
                <a:lnTo>
                  <a:pt x="725" y="1519"/>
                </a:lnTo>
                <a:lnTo>
                  <a:pt x="725" y="1520"/>
                </a:lnTo>
                <a:lnTo>
                  <a:pt x="726" y="1522"/>
                </a:lnTo>
                <a:lnTo>
                  <a:pt x="727" y="1524"/>
                </a:lnTo>
                <a:lnTo>
                  <a:pt x="730" y="1525"/>
                </a:lnTo>
                <a:lnTo>
                  <a:pt x="733" y="1525"/>
                </a:lnTo>
                <a:lnTo>
                  <a:pt x="737" y="1525"/>
                </a:lnTo>
                <a:lnTo>
                  <a:pt x="740" y="1525"/>
                </a:lnTo>
                <a:lnTo>
                  <a:pt x="744" y="1527"/>
                </a:lnTo>
                <a:lnTo>
                  <a:pt x="745" y="1529"/>
                </a:lnTo>
                <a:lnTo>
                  <a:pt x="749" y="1530"/>
                </a:lnTo>
                <a:lnTo>
                  <a:pt x="750" y="1531"/>
                </a:lnTo>
                <a:lnTo>
                  <a:pt x="752" y="1535"/>
                </a:lnTo>
                <a:lnTo>
                  <a:pt x="756" y="1535"/>
                </a:lnTo>
                <a:lnTo>
                  <a:pt x="758" y="1533"/>
                </a:lnTo>
                <a:lnTo>
                  <a:pt x="760" y="1531"/>
                </a:lnTo>
                <a:lnTo>
                  <a:pt x="764" y="1529"/>
                </a:lnTo>
                <a:lnTo>
                  <a:pt x="767" y="1529"/>
                </a:lnTo>
                <a:lnTo>
                  <a:pt x="770" y="1529"/>
                </a:lnTo>
                <a:lnTo>
                  <a:pt x="772" y="1530"/>
                </a:lnTo>
                <a:lnTo>
                  <a:pt x="773" y="1532"/>
                </a:lnTo>
                <a:lnTo>
                  <a:pt x="776" y="1532"/>
                </a:lnTo>
                <a:lnTo>
                  <a:pt x="777" y="1532"/>
                </a:lnTo>
                <a:lnTo>
                  <a:pt x="781" y="1531"/>
                </a:lnTo>
                <a:lnTo>
                  <a:pt x="784" y="1531"/>
                </a:lnTo>
                <a:lnTo>
                  <a:pt x="786" y="1528"/>
                </a:lnTo>
                <a:lnTo>
                  <a:pt x="788" y="1528"/>
                </a:lnTo>
                <a:lnTo>
                  <a:pt x="790" y="1528"/>
                </a:lnTo>
                <a:lnTo>
                  <a:pt x="789" y="1530"/>
                </a:lnTo>
                <a:lnTo>
                  <a:pt x="790" y="1532"/>
                </a:lnTo>
                <a:lnTo>
                  <a:pt x="792" y="1532"/>
                </a:lnTo>
                <a:lnTo>
                  <a:pt x="794" y="1532"/>
                </a:lnTo>
                <a:lnTo>
                  <a:pt x="798" y="1535"/>
                </a:lnTo>
                <a:lnTo>
                  <a:pt x="798" y="1536"/>
                </a:lnTo>
                <a:lnTo>
                  <a:pt x="797" y="1537"/>
                </a:lnTo>
                <a:lnTo>
                  <a:pt x="796" y="1539"/>
                </a:lnTo>
                <a:lnTo>
                  <a:pt x="793" y="1539"/>
                </a:lnTo>
                <a:lnTo>
                  <a:pt x="790" y="1539"/>
                </a:lnTo>
                <a:lnTo>
                  <a:pt x="786" y="1538"/>
                </a:lnTo>
                <a:lnTo>
                  <a:pt x="784" y="1538"/>
                </a:lnTo>
                <a:lnTo>
                  <a:pt x="781" y="1538"/>
                </a:lnTo>
                <a:lnTo>
                  <a:pt x="777" y="1538"/>
                </a:lnTo>
                <a:lnTo>
                  <a:pt x="776" y="1540"/>
                </a:lnTo>
                <a:lnTo>
                  <a:pt x="775" y="1541"/>
                </a:lnTo>
                <a:lnTo>
                  <a:pt x="775" y="1546"/>
                </a:lnTo>
                <a:lnTo>
                  <a:pt x="776" y="1547"/>
                </a:lnTo>
                <a:lnTo>
                  <a:pt x="778" y="1548"/>
                </a:lnTo>
                <a:lnTo>
                  <a:pt x="782" y="1548"/>
                </a:lnTo>
                <a:lnTo>
                  <a:pt x="784" y="1549"/>
                </a:lnTo>
                <a:lnTo>
                  <a:pt x="785" y="1552"/>
                </a:lnTo>
                <a:lnTo>
                  <a:pt x="789" y="1551"/>
                </a:lnTo>
                <a:lnTo>
                  <a:pt x="790" y="1549"/>
                </a:lnTo>
                <a:lnTo>
                  <a:pt x="796" y="1549"/>
                </a:lnTo>
                <a:lnTo>
                  <a:pt x="799" y="1548"/>
                </a:lnTo>
                <a:lnTo>
                  <a:pt x="801" y="1549"/>
                </a:lnTo>
                <a:lnTo>
                  <a:pt x="802" y="1551"/>
                </a:lnTo>
                <a:lnTo>
                  <a:pt x="804" y="1552"/>
                </a:lnTo>
                <a:lnTo>
                  <a:pt x="806" y="1554"/>
                </a:lnTo>
                <a:lnTo>
                  <a:pt x="807" y="1555"/>
                </a:lnTo>
                <a:lnTo>
                  <a:pt x="808" y="1557"/>
                </a:lnTo>
                <a:lnTo>
                  <a:pt x="808" y="1559"/>
                </a:lnTo>
                <a:lnTo>
                  <a:pt x="809" y="1560"/>
                </a:lnTo>
                <a:lnTo>
                  <a:pt x="813" y="1560"/>
                </a:lnTo>
                <a:lnTo>
                  <a:pt x="815" y="1561"/>
                </a:lnTo>
                <a:lnTo>
                  <a:pt x="817" y="1563"/>
                </a:lnTo>
                <a:lnTo>
                  <a:pt x="821" y="1563"/>
                </a:lnTo>
                <a:lnTo>
                  <a:pt x="824" y="1564"/>
                </a:lnTo>
                <a:lnTo>
                  <a:pt x="825" y="1567"/>
                </a:lnTo>
                <a:lnTo>
                  <a:pt x="825" y="1572"/>
                </a:lnTo>
                <a:lnTo>
                  <a:pt x="825" y="1573"/>
                </a:lnTo>
                <a:lnTo>
                  <a:pt x="828" y="1575"/>
                </a:lnTo>
                <a:lnTo>
                  <a:pt x="830" y="1576"/>
                </a:lnTo>
                <a:lnTo>
                  <a:pt x="830" y="1579"/>
                </a:lnTo>
                <a:lnTo>
                  <a:pt x="831" y="1581"/>
                </a:lnTo>
                <a:lnTo>
                  <a:pt x="832" y="1583"/>
                </a:lnTo>
                <a:lnTo>
                  <a:pt x="833" y="1584"/>
                </a:lnTo>
                <a:lnTo>
                  <a:pt x="838" y="1584"/>
                </a:lnTo>
                <a:lnTo>
                  <a:pt x="840" y="1580"/>
                </a:lnTo>
                <a:lnTo>
                  <a:pt x="841" y="1578"/>
                </a:lnTo>
                <a:lnTo>
                  <a:pt x="842" y="1575"/>
                </a:lnTo>
                <a:lnTo>
                  <a:pt x="842" y="1572"/>
                </a:lnTo>
                <a:lnTo>
                  <a:pt x="844" y="1570"/>
                </a:lnTo>
                <a:lnTo>
                  <a:pt x="846" y="1568"/>
                </a:lnTo>
                <a:lnTo>
                  <a:pt x="847" y="1565"/>
                </a:lnTo>
                <a:lnTo>
                  <a:pt x="848" y="1562"/>
                </a:lnTo>
                <a:lnTo>
                  <a:pt x="849" y="1560"/>
                </a:lnTo>
                <a:lnTo>
                  <a:pt x="853" y="1560"/>
                </a:lnTo>
                <a:lnTo>
                  <a:pt x="857" y="1561"/>
                </a:lnTo>
                <a:lnTo>
                  <a:pt x="860" y="1563"/>
                </a:lnTo>
                <a:lnTo>
                  <a:pt x="863" y="1567"/>
                </a:lnTo>
                <a:lnTo>
                  <a:pt x="866" y="1569"/>
                </a:lnTo>
                <a:lnTo>
                  <a:pt x="869" y="1571"/>
                </a:lnTo>
                <a:lnTo>
                  <a:pt x="870" y="1572"/>
                </a:lnTo>
                <a:lnTo>
                  <a:pt x="872" y="1575"/>
                </a:lnTo>
                <a:lnTo>
                  <a:pt x="874" y="1577"/>
                </a:lnTo>
                <a:lnTo>
                  <a:pt x="877" y="1577"/>
                </a:lnTo>
                <a:lnTo>
                  <a:pt x="879" y="1577"/>
                </a:lnTo>
                <a:lnTo>
                  <a:pt x="884" y="1576"/>
                </a:lnTo>
                <a:lnTo>
                  <a:pt x="886" y="1576"/>
                </a:lnTo>
                <a:lnTo>
                  <a:pt x="890" y="1577"/>
                </a:lnTo>
                <a:lnTo>
                  <a:pt x="893" y="1579"/>
                </a:lnTo>
                <a:lnTo>
                  <a:pt x="893" y="1581"/>
                </a:lnTo>
                <a:lnTo>
                  <a:pt x="893" y="1584"/>
                </a:lnTo>
                <a:lnTo>
                  <a:pt x="895" y="1588"/>
                </a:lnTo>
                <a:lnTo>
                  <a:pt x="896" y="1589"/>
                </a:lnTo>
                <a:lnTo>
                  <a:pt x="897" y="1591"/>
                </a:lnTo>
                <a:lnTo>
                  <a:pt x="901" y="1593"/>
                </a:lnTo>
                <a:lnTo>
                  <a:pt x="903" y="1595"/>
                </a:lnTo>
                <a:lnTo>
                  <a:pt x="904" y="1597"/>
                </a:lnTo>
                <a:lnTo>
                  <a:pt x="905" y="1600"/>
                </a:lnTo>
                <a:lnTo>
                  <a:pt x="906" y="1602"/>
                </a:lnTo>
                <a:lnTo>
                  <a:pt x="908" y="1603"/>
                </a:lnTo>
                <a:lnTo>
                  <a:pt x="910" y="1604"/>
                </a:lnTo>
                <a:lnTo>
                  <a:pt x="913" y="1605"/>
                </a:lnTo>
                <a:lnTo>
                  <a:pt x="917" y="1605"/>
                </a:lnTo>
                <a:lnTo>
                  <a:pt x="920" y="1604"/>
                </a:lnTo>
                <a:lnTo>
                  <a:pt x="925" y="1604"/>
                </a:lnTo>
                <a:lnTo>
                  <a:pt x="929" y="1603"/>
                </a:lnTo>
                <a:lnTo>
                  <a:pt x="933" y="1602"/>
                </a:lnTo>
                <a:lnTo>
                  <a:pt x="938" y="1601"/>
                </a:lnTo>
                <a:lnTo>
                  <a:pt x="942" y="1600"/>
                </a:lnTo>
                <a:lnTo>
                  <a:pt x="945" y="1601"/>
                </a:lnTo>
                <a:lnTo>
                  <a:pt x="948" y="1602"/>
                </a:lnTo>
                <a:lnTo>
                  <a:pt x="950" y="1604"/>
                </a:lnTo>
                <a:lnTo>
                  <a:pt x="951" y="1607"/>
                </a:lnTo>
                <a:lnTo>
                  <a:pt x="953" y="1609"/>
                </a:lnTo>
                <a:lnTo>
                  <a:pt x="954" y="1610"/>
                </a:lnTo>
                <a:lnTo>
                  <a:pt x="956" y="1611"/>
                </a:lnTo>
                <a:lnTo>
                  <a:pt x="959" y="1611"/>
                </a:lnTo>
                <a:lnTo>
                  <a:pt x="961" y="1611"/>
                </a:lnTo>
                <a:lnTo>
                  <a:pt x="966" y="1609"/>
                </a:lnTo>
                <a:lnTo>
                  <a:pt x="972" y="1607"/>
                </a:lnTo>
                <a:lnTo>
                  <a:pt x="974" y="1604"/>
                </a:lnTo>
                <a:lnTo>
                  <a:pt x="975" y="1603"/>
                </a:lnTo>
                <a:lnTo>
                  <a:pt x="975" y="1602"/>
                </a:lnTo>
                <a:lnTo>
                  <a:pt x="975" y="1600"/>
                </a:lnTo>
                <a:lnTo>
                  <a:pt x="974" y="1600"/>
                </a:lnTo>
                <a:lnTo>
                  <a:pt x="973" y="1600"/>
                </a:lnTo>
                <a:lnTo>
                  <a:pt x="969" y="1599"/>
                </a:lnTo>
                <a:lnTo>
                  <a:pt x="968" y="1597"/>
                </a:lnTo>
                <a:lnTo>
                  <a:pt x="968" y="1593"/>
                </a:lnTo>
                <a:lnTo>
                  <a:pt x="968" y="1592"/>
                </a:lnTo>
                <a:lnTo>
                  <a:pt x="970" y="1591"/>
                </a:lnTo>
                <a:lnTo>
                  <a:pt x="972" y="1589"/>
                </a:lnTo>
                <a:lnTo>
                  <a:pt x="974" y="1588"/>
                </a:lnTo>
                <a:lnTo>
                  <a:pt x="974" y="1586"/>
                </a:lnTo>
                <a:lnTo>
                  <a:pt x="975" y="1584"/>
                </a:lnTo>
                <a:lnTo>
                  <a:pt x="976" y="1583"/>
                </a:lnTo>
                <a:lnTo>
                  <a:pt x="982" y="1580"/>
                </a:lnTo>
                <a:lnTo>
                  <a:pt x="983" y="1579"/>
                </a:lnTo>
                <a:lnTo>
                  <a:pt x="985" y="1578"/>
                </a:lnTo>
                <a:lnTo>
                  <a:pt x="986" y="1577"/>
                </a:lnTo>
                <a:lnTo>
                  <a:pt x="992" y="1575"/>
                </a:lnTo>
                <a:lnTo>
                  <a:pt x="994" y="1572"/>
                </a:lnTo>
                <a:lnTo>
                  <a:pt x="997" y="1570"/>
                </a:lnTo>
                <a:lnTo>
                  <a:pt x="999" y="1570"/>
                </a:lnTo>
                <a:lnTo>
                  <a:pt x="1002" y="1570"/>
                </a:lnTo>
                <a:lnTo>
                  <a:pt x="1005" y="1571"/>
                </a:lnTo>
                <a:lnTo>
                  <a:pt x="1006" y="1575"/>
                </a:lnTo>
                <a:lnTo>
                  <a:pt x="1006" y="1578"/>
                </a:lnTo>
                <a:lnTo>
                  <a:pt x="1006" y="1581"/>
                </a:lnTo>
                <a:lnTo>
                  <a:pt x="1006" y="1585"/>
                </a:lnTo>
                <a:lnTo>
                  <a:pt x="1005" y="1589"/>
                </a:lnTo>
                <a:lnTo>
                  <a:pt x="1005" y="1594"/>
                </a:lnTo>
                <a:lnTo>
                  <a:pt x="1006" y="1596"/>
                </a:lnTo>
                <a:lnTo>
                  <a:pt x="1006" y="1600"/>
                </a:lnTo>
                <a:lnTo>
                  <a:pt x="1008" y="1600"/>
                </a:lnTo>
                <a:lnTo>
                  <a:pt x="1010" y="1602"/>
                </a:lnTo>
                <a:lnTo>
                  <a:pt x="1013" y="1602"/>
                </a:lnTo>
                <a:lnTo>
                  <a:pt x="1015" y="1604"/>
                </a:lnTo>
                <a:lnTo>
                  <a:pt x="1017" y="1604"/>
                </a:lnTo>
                <a:lnTo>
                  <a:pt x="1018" y="1605"/>
                </a:lnTo>
                <a:lnTo>
                  <a:pt x="1022" y="1604"/>
                </a:lnTo>
                <a:lnTo>
                  <a:pt x="1026" y="1603"/>
                </a:lnTo>
                <a:lnTo>
                  <a:pt x="1028" y="1603"/>
                </a:lnTo>
                <a:lnTo>
                  <a:pt x="1030" y="1603"/>
                </a:lnTo>
                <a:lnTo>
                  <a:pt x="1032" y="1605"/>
                </a:lnTo>
                <a:lnTo>
                  <a:pt x="1032" y="1608"/>
                </a:lnTo>
                <a:lnTo>
                  <a:pt x="1031" y="1611"/>
                </a:lnTo>
                <a:lnTo>
                  <a:pt x="1030" y="1612"/>
                </a:lnTo>
                <a:lnTo>
                  <a:pt x="1029" y="1616"/>
                </a:lnTo>
                <a:lnTo>
                  <a:pt x="1028" y="1618"/>
                </a:lnTo>
                <a:lnTo>
                  <a:pt x="1025" y="1619"/>
                </a:lnTo>
                <a:lnTo>
                  <a:pt x="1023" y="1619"/>
                </a:lnTo>
                <a:lnTo>
                  <a:pt x="1018" y="1619"/>
                </a:lnTo>
                <a:lnTo>
                  <a:pt x="1016" y="1618"/>
                </a:lnTo>
                <a:lnTo>
                  <a:pt x="1015" y="1618"/>
                </a:lnTo>
                <a:lnTo>
                  <a:pt x="1014" y="1619"/>
                </a:lnTo>
                <a:lnTo>
                  <a:pt x="1013" y="1621"/>
                </a:lnTo>
                <a:lnTo>
                  <a:pt x="1013" y="1626"/>
                </a:lnTo>
                <a:lnTo>
                  <a:pt x="1010" y="1631"/>
                </a:lnTo>
                <a:lnTo>
                  <a:pt x="1007" y="1637"/>
                </a:lnTo>
                <a:lnTo>
                  <a:pt x="1005" y="1641"/>
                </a:lnTo>
                <a:lnTo>
                  <a:pt x="1001" y="1649"/>
                </a:lnTo>
                <a:lnTo>
                  <a:pt x="1002" y="1653"/>
                </a:lnTo>
                <a:lnTo>
                  <a:pt x="1005" y="1658"/>
                </a:lnTo>
                <a:lnTo>
                  <a:pt x="1012" y="1664"/>
                </a:lnTo>
                <a:lnTo>
                  <a:pt x="1024" y="1675"/>
                </a:lnTo>
                <a:lnTo>
                  <a:pt x="1029" y="1679"/>
                </a:lnTo>
                <a:lnTo>
                  <a:pt x="1032" y="1680"/>
                </a:lnTo>
                <a:lnTo>
                  <a:pt x="1034" y="1681"/>
                </a:lnTo>
                <a:lnTo>
                  <a:pt x="1037" y="1682"/>
                </a:lnTo>
                <a:lnTo>
                  <a:pt x="1038" y="1684"/>
                </a:lnTo>
                <a:lnTo>
                  <a:pt x="1038" y="1688"/>
                </a:lnTo>
                <a:lnTo>
                  <a:pt x="1038" y="1692"/>
                </a:lnTo>
                <a:lnTo>
                  <a:pt x="1038" y="1696"/>
                </a:lnTo>
                <a:lnTo>
                  <a:pt x="1039" y="1699"/>
                </a:lnTo>
                <a:lnTo>
                  <a:pt x="1042" y="1701"/>
                </a:lnTo>
                <a:lnTo>
                  <a:pt x="1047" y="1701"/>
                </a:lnTo>
                <a:lnTo>
                  <a:pt x="1049" y="1703"/>
                </a:lnTo>
                <a:lnTo>
                  <a:pt x="1053" y="1704"/>
                </a:lnTo>
                <a:lnTo>
                  <a:pt x="1055" y="1704"/>
                </a:lnTo>
                <a:lnTo>
                  <a:pt x="1056" y="1701"/>
                </a:lnTo>
                <a:lnTo>
                  <a:pt x="1058" y="1699"/>
                </a:lnTo>
                <a:lnTo>
                  <a:pt x="1060" y="1698"/>
                </a:lnTo>
                <a:lnTo>
                  <a:pt x="1063" y="1696"/>
                </a:lnTo>
                <a:lnTo>
                  <a:pt x="1066" y="1693"/>
                </a:lnTo>
                <a:lnTo>
                  <a:pt x="1068" y="1691"/>
                </a:lnTo>
                <a:lnTo>
                  <a:pt x="1069" y="1688"/>
                </a:lnTo>
                <a:lnTo>
                  <a:pt x="1070" y="1685"/>
                </a:lnTo>
                <a:lnTo>
                  <a:pt x="1071" y="1683"/>
                </a:lnTo>
                <a:lnTo>
                  <a:pt x="1071" y="1680"/>
                </a:lnTo>
                <a:lnTo>
                  <a:pt x="1072" y="1677"/>
                </a:lnTo>
                <a:lnTo>
                  <a:pt x="1074" y="1677"/>
                </a:lnTo>
                <a:lnTo>
                  <a:pt x="1077" y="1676"/>
                </a:lnTo>
                <a:lnTo>
                  <a:pt x="1078" y="1679"/>
                </a:lnTo>
                <a:lnTo>
                  <a:pt x="1079" y="1682"/>
                </a:lnTo>
                <a:lnTo>
                  <a:pt x="1079" y="1685"/>
                </a:lnTo>
                <a:lnTo>
                  <a:pt x="1082" y="1689"/>
                </a:lnTo>
                <a:lnTo>
                  <a:pt x="1086" y="1691"/>
                </a:lnTo>
                <a:lnTo>
                  <a:pt x="1090" y="1696"/>
                </a:lnTo>
                <a:lnTo>
                  <a:pt x="1094" y="1700"/>
                </a:lnTo>
                <a:lnTo>
                  <a:pt x="1095" y="1705"/>
                </a:lnTo>
                <a:lnTo>
                  <a:pt x="1095" y="1708"/>
                </a:lnTo>
                <a:lnTo>
                  <a:pt x="1095" y="1712"/>
                </a:lnTo>
                <a:lnTo>
                  <a:pt x="1094" y="1715"/>
                </a:lnTo>
                <a:lnTo>
                  <a:pt x="1094" y="1717"/>
                </a:lnTo>
                <a:lnTo>
                  <a:pt x="1092" y="1722"/>
                </a:lnTo>
                <a:lnTo>
                  <a:pt x="1090" y="1725"/>
                </a:lnTo>
                <a:lnTo>
                  <a:pt x="1089" y="1728"/>
                </a:lnTo>
                <a:lnTo>
                  <a:pt x="1086" y="1731"/>
                </a:lnTo>
                <a:lnTo>
                  <a:pt x="1082" y="1733"/>
                </a:lnTo>
                <a:lnTo>
                  <a:pt x="1079" y="1737"/>
                </a:lnTo>
                <a:lnTo>
                  <a:pt x="1076" y="1740"/>
                </a:lnTo>
                <a:lnTo>
                  <a:pt x="1074" y="1745"/>
                </a:lnTo>
                <a:lnTo>
                  <a:pt x="1076" y="1749"/>
                </a:lnTo>
                <a:lnTo>
                  <a:pt x="1076" y="1754"/>
                </a:lnTo>
                <a:lnTo>
                  <a:pt x="1078" y="1760"/>
                </a:lnTo>
                <a:lnTo>
                  <a:pt x="1080" y="1763"/>
                </a:lnTo>
                <a:lnTo>
                  <a:pt x="1088" y="1767"/>
                </a:lnTo>
                <a:lnTo>
                  <a:pt x="1089" y="1768"/>
                </a:lnTo>
                <a:lnTo>
                  <a:pt x="1092" y="1771"/>
                </a:lnTo>
                <a:lnTo>
                  <a:pt x="1094" y="1772"/>
                </a:lnTo>
                <a:lnTo>
                  <a:pt x="1097" y="1775"/>
                </a:lnTo>
                <a:lnTo>
                  <a:pt x="1100" y="1778"/>
                </a:lnTo>
                <a:lnTo>
                  <a:pt x="1101" y="1780"/>
                </a:lnTo>
                <a:lnTo>
                  <a:pt x="1103" y="1783"/>
                </a:lnTo>
                <a:lnTo>
                  <a:pt x="1106" y="1786"/>
                </a:lnTo>
                <a:lnTo>
                  <a:pt x="1114" y="1789"/>
                </a:lnTo>
                <a:lnTo>
                  <a:pt x="1117" y="1792"/>
                </a:lnTo>
                <a:lnTo>
                  <a:pt x="1118" y="1795"/>
                </a:lnTo>
                <a:lnTo>
                  <a:pt x="1119" y="1800"/>
                </a:lnTo>
                <a:lnTo>
                  <a:pt x="1119" y="1805"/>
                </a:lnTo>
                <a:lnTo>
                  <a:pt x="1118" y="1810"/>
                </a:lnTo>
                <a:lnTo>
                  <a:pt x="1118" y="1813"/>
                </a:lnTo>
                <a:lnTo>
                  <a:pt x="1118" y="1816"/>
                </a:lnTo>
                <a:lnTo>
                  <a:pt x="1118" y="1819"/>
                </a:lnTo>
                <a:lnTo>
                  <a:pt x="1120" y="1819"/>
                </a:lnTo>
                <a:lnTo>
                  <a:pt x="1122" y="1817"/>
                </a:lnTo>
                <a:lnTo>
                  <a:pt x="1122" y="1815"/>
                </a:lnTo>
                <a:lnTo>
                  <a:pt x="1125" y="1811"/>
                </a:lnTo>
                <a:lnTo>
                  <a:pt x="1126" y="1809"/>
                </a:lnTo>
                <a:lnTo>
                  <a:pt x="1128" y="1807"/>
                </a:lnTo>
                <a:lnTo>
                  <a:pt x="1132" y="1804"/>
                </a:lnTo>
                <a:lnTo>
                  <a:pt x="1135" y="1803"/>
                </a:lnTo>
                <a:lnTo>
                  <a:pt x="1137" y="1802"/>
                </a:lnTo>
                <a:lnTo>
                  <a:pt x="1140" y="1801"/>
                </a:lnTo>
                <a:lnTo>
                  <a:pt x="1143" y="1801"/>
                </a:lnTo>
                <a:lnTo>
                  <a:pt x="1146" y="1802"/>
                </a:lnTo>
                <a:lnTo>
                  <a:pt x="1148" y="1805"/>
                </a:lnTo>
                <a:lnTo>
                  <a:pt x="1151" y="1808"/>
                </a:lnTo>
                <a:lnTo>
                  <a:pt x="1153" y="1810"/>
                </a:lnTo>
                <a:lnTo>
                  <a:pt x="1156" y="1813"/>
                </a:lnTo>
                <a:lnTo>
                  <a:pt x="1156" y="1817"/>
                </a:lnTo>
                <a:lnTo>
                  <a:pt x="1154" y="1819"/>
                </a:lnTo>
                <a:lnTo>
                  <a:pt x="1153" y="1821"/>
                </a:lnTo>
                <a:lnTo>
                  <a:pt x="1152" y="1825"/>
                </a:lnTo>
                <a:lnTo>
                  <a:pt x="1152" y="1828"/>
                </a:lnTo>
                <a:lnTo>
                  <a:pt x="1153" y="1831"/>
                </a:lnTo>
                <a:lnTo>
                  <a:pt x="1153" y="1833"/>
                </a:lnTo>
                <a:lnTo>
                  <a:pt x="1152" y="1835"/>
                </a:lnTo>
                <a:lnTo>
                  <a:pt x="1151" y="1836"/>
                </a:lnTo>
                <a:lnTo>
                  <a:pt x="1149" y="1840"/>
                </a:lnTo>
                <a:lnTo>
                  <a:pt x="1146" y="1843"/>
                </a:lnTo>
                <a:lnTo>
                  <a:pt x="1145" y="1844"/>
                </a:lnTo>
                <a:lnTo>
                  <a:pt x="1144" y="1851"/>
                </a:lnTo>
                <a:lnTo>
                  <a:pt x="1145" y="1853"/>
                </a:lnTo>
                <a:lnTo>
                  <a:pt x="1149" y="1857"/>
                </a:lnTo>
                <a:lnTo>
                  <a:pt x="1153" y="1857"/>
                </a:lnTo>
                <a:lnTo>
                  <a:pt x="1157" y="1856"/>
                </a:lnTo>
                <a:lnTo>
                  <a:pt x="1160" y="1856"/>
                </a:lnTo>
                <a:lnTo>
                  <a:pt x="1161" y="1857"/>
                </a:lnTo>
                <a:lnTo>
                  <a:pt x="1165" y="1858"/>
                </a:lnTo>
                <a:lnTo>
                  <a:pt x="1166" y="1860"/>
                </a:lnTo>
                <a:lnTo>
                  <a:pt x="1168" y="1863"/>
                </a:lnTo>
                <a:lnTo>
                  <a:pt x="1170" y="1863"/>
                </a:lnTo>
                <a:lnTo>
                  <a:pt x="1173" y="1863"/>
                </a:lnTo>
                <a:lnTo>
                  <a:pt x="1175" y="1858"/>
                </a:lnTo>
                <a:lnTo>
                  <a:pt x="1177" y="1856"/>
                </a:lnTo>
                <a:lnTo>
                  <a:pt x="1178" y="1857"/>
                </a:lnTo>
                <a:lnTo>
                  <a:pt x="1181" y="1857"/>
                </a:lnTo>
                <a:lnTo>
                  <a:pt x="1183" y="1857"/>
                </a:lnTo>
                <a:lnTo>
                  <a:pt x="1186" y="1858"/>
                </a:lnTo>
                <a:lnTo>
                  <a:pt x="1189" y="1858"/>
                </a:lnTo>
                <a:lnTo>
                  <a:pt x="1192" y="1857"/>
                </a:lnTo>
                <a:lnTo>
                  <a:pt x="1196" y="1857"/>
                </a:lnTo>
                <a:lnTo>
                  <a:pt x="1197" y="1857"/>
                </a:lnTo>
                <a:lnTo>
                  <a:pt x="1200" y="1857"/>
                </a:lnTo>
                <a:lnTo>
                  <a:pt x="1204" y="1857"/>
                </a:lnTo>
                <a:lnTo>
                  <a:pt x="1206" y="1859"/>
                </a:lnTo>
                <a:lnTo>
                  <a:pt x="1206" y="1863"/>
                </a:lnTo>
                <a:lnTo>
                  <a:pt x="1207" y="1869"/>
                </a:lnTo>
                <a:lnTo>
                  <a:pt x="1210" y="1874"/>
                </a:lnTo>
                <a:lnTo>
                  <a:pt x="1212" y="1876"/>
                </a:lnTo>
                <a:lnTo>
                  <a:pt x="1214" y="1879"/>
                </a:lnTo>
                <a:lnTo>
                  <a:pt x="1217" y="1880"/>
                </a:lnTo>
                <a:lnTo>
                  <a:pt x="1221" y="1880"/>
                </a:lnTo>
                <a:lnTo>
                  <a:pt x="1223" y="1880"/>
                </a:lnTo>
                <a:lnTo>
                  <a:pt x="1226" y="1880"/>
                </a:lnTo>
                <a:lnTo>
                  <a:pt x="1231" y="1881"/>
                </a:lnTo>
                <a:lnTo>
                  <a:pt x="1232" y="1880"/>
                </a:lnTo>
                <a:lnTo>
                  <a:pt x="1233" y="1879"/>
                </a:lnTo>
                <a:lnTo>
                  <a:pt x="1234" y="1873"/>
                </a:lnTo>
                <a:lnTo>
                  <a:pt x="1238" y="1865"/>
                </a:lnTo>
                <a:lnTo>
                  <a:pt x="1239" y="1863"/>
                </a:lnTo>
                <a:lnTo>
                  <a:pt x="1241" y="1863"/>
                </a:lnTo>
                <a:lnTo>
                  <a:pt x="1244" y="1865"/>
                </a:lnTo>
                <a:lnTo>
                  <a:pt x="1244" y="1866"/>
                </a:lnTo>
                <a:lnTo>
                  <a:pt x="1244" y="1868"/>
                </a:lnTo>
                <a:lnTo>
                  <a:pt x="1245" y="1872"/>
                </a:lnTo>
                <a:lnTo>
                  <a:pt x="1244" y="1876"/>
                </a:lnTo>
                <a:lnTo>
                  <a:pt x="1244" y="1879"/>
                </a:lnTo>
                <a:lnTo>
                  <a:pt x="1244" y="1881"/>
                </a:lnTo>
                <a:lnTo>
                  <a:pt x="1246" y="1882"/>
                </a:lnTo>
                <a:lnTo>
                  <a:pt x="1250" y="1882"/>
                </a:lnTo>
                <a:lnTo>
                  <a:pt x="1254" y="1881"/>
                </a:lnTo>
                <a:lnTo>
                  <a:pt x="1256" y="1881"/>
                </a:lnTo>
                <a:lnTo>
                  <a:pt x="1257" y="1881"/>
                </a:lnTo>
                <a:lnTo>
                  <a:pt x="1260" y="1883"/>
                </a:lnTo>
                <a:lnTo>
                  <a:pt x="1260" y="1885"/>
                </a:lnTo>
                <a:lnTo>
                  <a:pt x="1260" y="1889"/>
                </a:lnTo>
                <a:lnTo>
                  <a:pt x="1260" y="1891"/>
                </a:lnTo>
                <a:lnTo>
                  <a:pt x="1262" y="1896"/>
                </a:lnTo>
                <a:lnTo>
                  <a:pt x="1265" y="1897"/>
                </a:lnTo>
                <a:lnTo>
                  <a:pt x="1270" y="1898"/>
                </a:lnTo>
                <a:lnTo>
                  <a:pt x="1273" y="1899"/>
                </a:lnTo>
                <a:lnTo>
                  <a:pt x="1276" y="1901"/>
                </a:lnTo>
                <a:lnTo>
                  <a:pt x="1279" y="1904"/>
                </a:lnTo>
                <a:lnTo>
                  <a:pt x="1281" y="1906"/>
                </a:lnTo>
                <a:lnTo>
                  <a:pt x="1282" y="1909"/>
                </a:lnTo>
                <a:lnTo>
                  <a:pt x="1284" y="1913"/>
                </a:lnTo>
                <a:lnTo>
                  <a:pt x="1281" y="1917"/>
                </a:lnTo>
                <a:lnTo>
                  <a:pt x="1278" y="1923"/>
                </a:lnTo>
                <a:lnTo>
                  <a:pt x="1279" y="1928"/>
                </a:lnTo>
                <a:lnTo>
                  <a:pt x="1281" y="1931"/>
                </a:lnTo>
                <a:lnTo>
                  <a:pt x="1286" y="1932"/>
                </a:lnTo>
                <a:lnTo>
                  <a:pt x="1292" y="1936"/>
                </a:lnTo>
                <a:lnTo>
                  <a:pt x="1294" y="1938"/>
                </a:lnTo>
                <a:lnTo>
                  <a:pt x="1297" y="1939"/>
                </a:lnTo>
                <a:lnTo>
                  <a:pt x="1301" y="1940"/>
                </a:lnTo>
                <a:lnTo>
                  <a:pt x="1305" y="1940"/>
                </a:lnTo>
                <a:lnTo>
                  <a:pt x="1310" y="1936"/>
                </a:lnTo>
                <a:lnTo>
                  <a:pt x="1312" y="1931"/>
                </a:lnTo>
                <a:lnTo>
                  <a:pt x="1316" y="1930"/>
                </a:lnTo>
                <a:lnTo>
                  <a:pt x="1318" y="1931"/>
                </a:lnTo>
                <a:lnTo>
                  <a:pt x="1319" y="1933"/>
                </a:lnTo>
                <a:lnTo>
                  <a:pt x="1319" y="1937"/>
                </a:lnTo>
                <a:lnTo>
                  <a:pt x="1318" y="1941"/>
                </a:lnTo>
                <a:lnTo>
                  <a:pt x="1319" y="1946"/>
                </a:lnTo>
                <a:lnTo>
                  <a:pt x="1321" y="1948"/>
                </a:lnTo>
                <a:lnTo>
                  <a:pt x="1322" y="1951"/>
                </a:lnTo>
                <a:lnTo>
                  <a:pt x="1324" y="1954"/>
                </a:lnTo>
                <a:lnTo>
                  <a:pt x="1327" y="1955"/>
                </a:lnTo>
                <a:lnTo>
                  <a:pt x="1329" y="1957"/>
                </a:lnTo>
                <a:lnTo>
                  <a:pt x="1332" y="1959"/>
                </a:lnTo>
                <a:lnTo>
                  <a:pt x="1336" y="1959"/>
                </a:lnTo>
                <a:lnTo>
                  <a:pt x="1334" y="1964"/>
                </a:lnTo>
                <a:lnTo>
                  <a:pt x="1346" y="1952"/>
                </a:lnTo>
                <a:lnTo>
                  <a:pt x="1351" y="1948"/>
                </a:lnTo>
                <a:lnTo>
                  <a:pt x="1356" y="1947"/>
                </a:lnTo>
                <a:lnTo>
                  <a:pt x="1359" y="1947"/>
                </a:lnTo>
                <a:lnTo>
                  <a:pt x="1362" y="1947"/>
                </a:lnTo>
                <a:lnTo>
                  <a:pt x="1365" y="1948"/>
                </a:lnTo>
                <a:lnTo>
                  <a:pt x="1367" y="1951"/>
                </a:lnTo>
                <a:lnTo>
                  <a:pt x="1368" y="1953"/>
                </a:lnTo>
                <a:lnTo>
                  <a:pt x="1372" y="1955"/>
                </a:lnTo>
                <a:lnTo>
                  <a:pt x="1374" y="1956"/>
                </a:lnTo>
                <a:lnTo>
                  <a:pt x="1377" y="1959"/>
                </a:lnTo>
                <a:lnTo>
                  <a:pt x="1380" y="1960"/>
                </a:lnTo>
                <a:lnTo>
                  <a:pt x="1382" y="1960"/>
                </a:lnTo>
                <a:lnTo>
                  <a:pt x="1385" y="1959"/>
                </a:lnTo>
                <a:lnTo>
                  <a:pt x="1388" y="1957"/>
                </a:lnTo>
                <a:lnTo>
                  <a:pt x="1390" y="1952"/>
                </a:lnTo>
                <a:lnTo>
                  <a:pt x="1393" y="1949"/>
                </a:lnTo>
                <a:lnTo>
                  <a:pt x="1397" y="1946"/>
                </a:lnTo>
                <a:lnTo>
                  <a:pt x="1399" y="1944"/>
                </a:lnTo>
                <a:lnTo>
                  <a:pt x="1402" y="1944"/>
                </a:lnTo>
                <a:lnTo>
                  <a:pt x="1405" y="1945"/>
                </a:lnTo>
                <a:lnTo>
                  <a:pt x="1409" y="1944"/>
                </a:lnTo>
                <a:lnTo>
                  <a:pt x="1410" y="1943"/>
                </a:lnTo>
                <a:lnTo>
                  <a:pt x="1412" y="1943"/>
                </a:lnTo>
                <a:lnTo>
                  <a:pt x="1421" y="1940"/>
                </a:lnTo>
                <a:lnTo>
                  <a:pt x="1423" y="1939"/>
                </a:lnTo>
                <a:lnTo>
                  <a:pt x="1426" y="1936"/>
                </a:lnTo>
                <a:lnTo>
                  <a:pt x="1428" y="1933"/>
                </a:lnTo>
                <a:lnTo>
                  <a:pt x="1431" y="1931"/>
                </a:lnTo>
                <a:lnTo>
                  <a:pt x="1433" y="1930"/>
                </a:lnTo>
                <a:lnTo>
                  <a:pt x="1437" y="1929"/>
                </a:lnTo>
                <a:lnTo>
                  <a:pt x="1441" y="1928"/>
                </a:lnTo>
                <a:lnTo>
                  <a:pt x="1445" y="1928"/>
                </a:lnTo>
                <a:lnTo>
                  <a:pt x="1448" y="1928"/>
                </a:lnTo>
                <a:lnTo>
                  <a:pt x="1449" y="1927"/>
                </a:lnTo>
                <a:lnTo>
                  <a:pt x="1452" y="1925"/>
                </a:lnTo>
                <a:lnTo>
                  <a:pt x="1452" y="1924"/>
                </a:lnTo>
                <a:lnTo>
                  <a:pt x="1452" y="1922"/>
                </a:lnTo>
                <a:lnTo>
                  <a:pt x="1449" y="1921"/>
                </a:lnTo>
                <a:lnTo>
                  <a:pt x="1447" y="1921"/>
                </a:lnTo>
                <a:lnTo>
                  <a:pt x="1445" y="1920"/>
                </a:lnTo>
                <a:lnTo>
                  <a:pt x="1444" y="1919"/>
                </a:lnTo>
                <a:lnTo>
                  <a:pt x="1442" y="1916"/>
                </a:lnTo>
                <a:lnTo>
                  <a:pt x="1442" y="1914"/>
                </a:lnTo>
                <a:lnTo>
                  <a:pt x="1444" y="1911"/>
                </a:lnTo>
                <a:lnTo>
                  <a:pt x="1441" y="1909"/>
                </a:lnTo>
                <a:lnTo>
                  <a:pt x="1440" y="1907"/>
                </a:lnTo>
                <a:lnTo>
                  <a:pt x="1438" y="1908"/>
                </a:lnTo>
                <a:lnTo>
                  <a:pt x="1436" y="1908"/>
                </a:lnTo>
                <a:lnTo>
                  <a:pt x="1433" y="1909"/>
                </a:lnTo>
                <a:lnTo>
                  <a:pt x="1429" y="1911"/>
                </a:lnTo>
                <a:lnTo>
                  <a:pt x="1426" y="1912"/>
                </a:lnTo>
                <a:lnTo>
                  <a:pt x="1424" y="1912"/>
                </a:lnTo>
                <a:lnTo>
                  <a:pt x="1422" y="1909"/>
                </a:lnTo>
                <a:lnTo>
                  <a:pt x="1420" y="1908"/>
                </a:lnTo>
                <a:lnTo>
                  <a:pt x="1417" y="1907"/>
                </a:lnTo>
                <a:lnTo>
                  <a:pt x="1414" y="1906"/>
                </a:lnTo>
                <a:lnTo>
                  <a:pt x="1409" y="1905"/>
                </a:lnTo>
                <a:lnTo>
                  <a:pt x="1407" y="1905"/>
                </a:lnTo>
                <a:lnTo>
                  <a:pt x="1405" y="1906"/>
                </a:lnTo>
                <a:lnTo>
                  <a:pt x="1402" y="1905"/>
                </a:lnTo>
                <a:lnTo>
                  <a:pt x="1400" y="1904"/>
                </a:lnTo>
                <a:lnTo>
                  <a:pt x="1398" y="1901"/>
                </a:lnTo>
                <a:lnTo>
                  <a:pt x="1396" y="1899"/>
                </a:lnTo>
                <a:lnTo>
                  <a:pt x="1394" y="1897"/>
                </a:lnTo>
                <a:lnTo>
                  <a:pt x="1392" y="1895"/>
                </a:lnTo>
                <a:lnTo>
                  <a:pt x="1391" y="1895"/>
                </a:lnTo>
                <a:lnTo>
                  <a:pt x="1390" y="1892"/>
                </a:lnTo>
                <a:lnTo>
                  <a:pt x="1391" y="1890"/>
                </a:lnTo>
                <a:lnTo>
                  <a:pt x="1393" y="1889"/>
                </a:lnTo>
                <a:lnTo>
                  <a:pt x="1397" y="1888"/>
                </a:lnTo>
                <a:lnTo>
                  <a:pt x="1399" y="1885"/>
                </a:lnTo>
                <a:lnTo>
                  <a:pt x="1400" y="1883"/>
                </a:lnTo>
                <a:lnTo>
                  <a:pt x="1402" y="1881"/>
                </a:lnTo>
                <a:lnTo>
                  <a:pt x="1405" y="1880"/>
                </a:lnTo>
                <a:lnTo>
                  <a:pt x="1407" y="1876"/>
                </a:lnTo>
                <a:lnTo>
                  <a:pt x="1407" y="1873"/>
                </a:lnTo>
                <a:lnTo>
                  <a:pt x="1407" y="1869"/>
                </a:lnTo>
                <a:lnTo>
                  <a:pt x="1407" y="1866"/>
                </a:lnTo>
                <a:lnTo>
                  <a:pt x="1407" y="1861"/>
                </a:lnTo>
                <a:lnTo>
                  <a:pt x="1407" y="1858"/>
                </a:lnTo>
                <a:lnTo>
                  <a:pt x="1410" y="1856"/>
                </a:lnTo>
                <a:lnTo>
                  <a:pt x="1415" y="1853"/>
                </a:lnTo>
                <a:lnTo>
                  <a:pt x="1417" y="1852"/>
                </a:lnTo>
                <a:lnTo>
                  <a:pt x="1421" y="1850"/>
                </a:lnTo>
                <a:lnTo>
                  <a:pt x="1424" y="1849"/>
                </a:lnTo>
                <a:lnTo>
                  <a:pt x="1429" y="1847"/>
                </a:lnTo>
                <a:lnTo>
                  <a:pt x="1431" y="1845"/>
                </a:lnTo>
                <a:lnTo>
                  <a:pt x="1433" y="1843"/>
                </a:lnTo>
                <a:lnTo>
                  <a:pt x="1437" y="1841"/>
                </a:lnTo>
                <a:lnTo>
                  <a:pt x="1440" y="1841"/>
                </a:lnTo>
                <a:lnTo>
                  <a:pt x="1446" y="1839"/>
                </a:lnTo>
                <a:lnTo>
                  <a:pt x="1449" y="1836"/>
                </a:lnTo>
                <a:lnTo>
                  <a:pt x="1454" y="1835"/>
                </a:lnTo>
                <a:lnTo>
                  <a:pt x="1456" y="1835"/>
                </a:lnTo>
                <a:lnTo>
                  <a:pt x="1457" y="1833"/>
                </a:lnTo>
                <a:lnTo>
                  <a:pt x="1457" y="1829"/>
                </a:lnTo>
                <a:lnTo>
                  <a:pt x="1460" y="1827"/>
                </a:lnTo>
                <a:lnTo>
                  <a:pt x="1462" y="1827"/>
                </a:lnTo>
                <a:lnTo>
                  <a:pt x="1464" y="1828"/>
                </a:lnTo>
                <a:lnTo>
                  <a:pt x="1466" y="1829"/>
                </a:lnTo>
                <a:lnTo>
                  <a:pt x="1470" y="1828"/>
                </a:lnTo>
                <a:lnTo>
                  <a:pt x="1473" y="1829"/>
                </a:lnTo>
                <a:lnTo>
                  <a:pt x="1477" y="1829"/>
                </a:lnTo>
                <a:lnTo>
                  <a:pt x="1480" y="1827"/>
                </a:lnTo>
                <a:lnTo>
                  <a:pt x="1485" y="1825"/>
                </a:lnTo>
                <a:lnTo>
                  <a:pt x="1486" y="1823"/>
                </a:lnTo>
                <a:lnTo>
                  <a:pt x="1488" y="1819"/>
                </a:lnTo>
                <a:lnTo>
                  <a:pt x="1490" y="1817"/>
                </a:lnTo>
                <a:lnTo>
                  <a:pt x="1492" y="1813"/>
                </a:lnTo>
                <a:lnTo>
                  <a:pt x="1490" y="1811"/>
                </a:lnTo>
                <a:lnTo>
                  <a:pt x="1489" y="1809"/>
                </a:lnTo>
                <a:lnTo>
                  <a:pt x="1488" y="1801"/>
                </a:lnTo>
                <a:lnTo>
                  <a:pt x="1486" y="1800"/>
                </a:lnTo>
                <a:lnTo>
                  <a:pt x="1487" y="1795"/>
                </a:lnTo>
                <a:lnTo>
                  <a:pt x="1492" y="1793"/>
                </a:lnTo>
                <a:lnTo>
                  <a:pt x="1493" y="1794"/>
                </a:lnTo>
                <a:lnTo>
                  <a:pt x="1494" y="1795"/>
                </a:lnTo>
                <a:lnTo>
                  <a:pt x="1495" y="1793"/>
                </a:lnTo>
                <a:lnTo>
                  <a:pt x="1500" y="1792"/>
                </a:lnTo>
                <a:lnTo>
                  <a:pt x="1503" y="1791"/>
                </a:lnTo>
                <a:lnTo>
                  <a:pt x="1506" y="1788"/>
                </a:lnTo>
                <a:lnTo>
                  <a:pt x="1509" y="1788"/>
                </a:lnTo>
                <a:lnTo>
                  <a:pt x="1512" y="1785"/>
                </a:lnTo>
                <a:lnTo>
                  <a:pt x="1516" y="1784"/>
                </a:lnTo>
                <a:lnTo>
                  <a:pt x="1518" y="1784"/>
                </a:lnTo>
                <a:lnTo>
                  <a:pt x="1520" y="1780"/>
                </a:lnTo>
                <a:lnTo>
                  <a:pt x="1520" y="1778"/>
                </a:lnTo>
                <a:lnTo>
                  <a:pt x="1520" y="1777"/>
                </a:lnTo>
                <a:lnTo>
                  <a:pt x="1518" y="1775"/>
                </a:lnTo>
                <a:lnTo>
                  <a:pt x="1516" y="1771"/>
                </a:lnTo>
                <a:lnTo>
                  <a:pt x="1513" y="1768"/>
                </a:lnTo>
                <a:lnTo>
                  <a:pt x="1510" y="1761"/>
                </a:lnTo>
                <a:lnTo>
                  <a:pt x="1508" y="1760"/>
                </a:lnTo>
                <a:lnTo>
                  <a:pt x="1505" y="1757"/>
                </a:lnTo>
                <a:lnTo>
                  <a:pt x="1504" y="1754"/>
                </a:lnTo>
                <a:lnTo>
                  <a:pt x="1503" y="1752"/>
                </a:lnTo>
                <a:lnTo>
                  <a:pt x="1501" y="1748"/>
                </a:lnTo>
                <a:lnTo>
                  <a:pt x="1501" y="1744"/>
                </a:lnTo>
                <a:lnTo>
                  <a:pt x="1501" y="1739"/>
                </a:lnTo>
                <a:lnTo>
                  <a:pt x="1502" y="1736"/>
                </a:lnTo>
                <a:lnTo>
                  <a:pt x="1505" y="1731"/>
                </a:lnTo>
                <a:lnTo>
                  <a:pt x="1508" y="1729"/>
                </a:lnTo>
                <a:lnTo>
                  <a:pt x="1510" y="1725"/>
                </a:lnTo>
                <a:lnTo>
                  <a:pt x="1512" y="1721"/>
                </a:lnTo>
                <a:lnTo>
                  <a:pt x="1512" y="1716"/>
                </a:lnTo>
                <a:lnTo>
                  <a:pt x="1512" y="1712"/>
                </a:lnTo>
                <a:lnTo>
                  <a:pt x="1512" y="1708"/>
                </a:lnTo>
                <a:lnTo>
                  <a:pt x="1513" y="1704"/>
                </a:lnTo>
                <a:lnTo>
                  <a:pt x="1514" y="1698"/>
                </a:lnTo>
                <a:lnTo>
                  <a:pt x="1516" y="1696"/>
                </a:lnTo>
                <a:lnTo>
                  <a:pt x="1516" y="1692"/>
                </a:lnTo>
                <a:lnTo>
                  <a:pt x="1514" y="1689"/>
                </a:lnTo>
                <a:lnTo>
                  <a:pt x="1514" y="1687"/>
                </a:lnTo>
                <a:lnTo>
                  <a:pt x="1511" y="1683"/>
                </a:lnTo>
                <a:lnTo>
                  <a:pt x="1504" y="1672"/>
                </a:lnTo>
                <a:lnTo>
                  <a:pt x="1503" y="1668"/>
                </a:lnTo>
                <a:lnTo>
                  <a:pt x="1502" y="1664"/>
                </a:lnTo>
                <a:lnTo>
                  <a:pt x="1502" y="1659"/>
                </a:lnTo>
                <a:lnTo>
                  <a:pt x="1503" y="1656"/>
                </a:lnTo>
                <a:lnTo>
                  <a:pt x="1504" y="1652"/>
                </a:lnTo>
                <a:lnTo>
                  <a:pt x="1504" y="1649"/>
                </a:lnTo>
                <a:lnTo>
                  <a:pt x="1504" y="1647"/>
                </a:lnTo>
                <a:lnTo>
                  <a:pt x="1503" y="1643"/>
                </a:lnTo>
                <a:lnTo>
                  <a:pt x="1502" y="1640"/>
                </a:lnTo>
                <a:lnTo>
                  <a:pt x="1501" y="1639"/>
                </a:lnTo>
                <a:lnTo>
                  <a:pt x="1498" y="1637"/>
                </a:lnTo>
                <a:lnTo>
                  <a:pt x="1495" y="1637"/>
                </a:lnTo>
                <a:lnTo>
                  <a:pt x="1490" y="1639"/>
                </a:lnTo>
                <a:lnTo>
                  <a:pt x="1487" y="1639"/>
                </a:lnTo>
                <a:lnTo>
                  <a:pt x="1482" y="1639"/>
                </a:lnTo>
                <a:lnTo>
                  <a:pt x="1478" y="1637"/>
                </a:lnTo>
                <a:lnTo>
                  <a:pt x="1474" y="1639"/>
                </a:lnTo>
                <a:lnTo>
                  <a:pt x="1472" y="1639"/>
                </a:lnTo>
                <a:lnTo>
                  <a:pt x="1466" y="1637"/>
                </a:lnTo>
                <a:lnTo>
                  <a:pt x="1463" y="1636"/>
                </a:lnTo>
                <a:lnTo>
                  <a:pt x="1460" y="1634"/>
                </a:lnTo>
                <a:lnTo>
                  <a:pt x="1458" y="1633"/>
                </a:lnTo>
                <a:lnTo>
                  <a:pt x="1460" y="1629"/>
                </a:lnTo>
                <a:lnTo>
                  <a:pt x="1461" y="1627"/>
                </a:lnTo>
                <a:lnTo>
                  <a:pt x="1462" y="1624"/>
                </a:lnTo>
                <a:lnTo>
                  <a:pt x="1462" y="1619"/>
                </a:lnTo>
                <a:lnTo>
                  <a:pt x="1464" y="1616"/>
                </a:lnTo>
                <a:lnTo>
                  <a:pt x="1466" y="1611"/>
                </a:lnTo>
                <a:lnTo>
                  <a:pt x="1466" y="1608"/>
                </a:lnTo>
                <a:lnTo>
                  <a:pt x="1468" y="1603"/>
                </a:lnTo>
                <a:lnTo>
                  <a:pt x="1473" y="1596"/>
                </a:lnTo>
                <a:lnTo>
                  <a:pt x="1476" y="1594"/>
                </a:lnTo>
                <a:lnTo>
                  <a:pt x="1479" y="1592"/>
                </a:lnTo>
                <a:lnTo>
                  <a:pt x="1482" y="1589"/>
                </a:lnTo>
                <a:lnTo>
                  <a:pt x="1485" y="1586"/>
                </a:lnTo>
                <a:lnTo>
                  <a:pt x="1484" y="1584"/>
                </a:lnTo>
                <a:lnTo>
                  <a:pt x="1480" y="1583"/>
                </a:lnTo>
                <a:lnTo>
                  <a:pt x="1476" y="1580"/>
                </a:lnTo>
                <a:lnTo>
                  <a:pt x="1473" y="1578"/>
                </a:lnTo>
                <a:lnTo>
                  <a:pt x="1469" y="1575"/>
                </a:lnTo>
                <a:lnTo>
                  <a:pt x="1464" y="1577"/>
                </a:lnTo>
                <a:lnTo>
                  <a:pt x="1462" y="1577"/>
                </a:lnTo>
                <a:lnTo>
                  <a:pt x="1461" y="1578"/>
                </a:lnTo>
                <a:lnTo>
                  <a:pt x="1458" y="1577"/>
                </a:lnTo>
                <a:lnTo>
                  <a:pt x="1456" y="1575"/>
                </a:lnTo>
                <a:lnTo>
                  <a:pt x="1452" y="1571"/>
                </a:lnTo>
                <a:lnTo>
                  <a:pt x="1449" y="1569"/>
                </a:lnTo>
                <a:lnTo>
                  <a:pt x="1448" y="1568"/>
                </a:lnTo>
                <a:lnTo>
                  <a:pt x="1448" y="1567"/>
                </a:lnTo>
                <a:lnTo>
                  <a:pt x="1448" y="1564"/>
                </a:lnTo>
                <a:lnTo>
                  <a:pt x="1452" y="1563"/>
                </a:lnTo>
                <a:lnTo>
                  <a:pt x="1454" y="1562"/>
                </a:lnTo>
                <a:lnTo>
                  <a:pt x="1456" y="1561"/>
                </a:lnTo>
                <a:lnTo>
                  <a:pt x="1456" y="1559"/>
                </a:lnTo>
                <a:lnTo>
                  <a:pt x="1456" y="1555"/>
                </a:lnTo>
                <a:lnTo>
                  <a:pt x="1457" y="1551"/>
                </a:lnTo>
                <a:lnTo>
                  <a:pt x="1458" y="1547"/>
                </a:lnTo>
                <a:lnTo>
                  <a:pt x="1461" y="1544"/>
                </a:lnTo>
                <a:lnTo>
                  <a:pt x="1465" y="1538"/>
                </a:lnTo>
                <a:lnTo>
                  <a:pt x="1469" y="1533"/>
                </a:lnTo>
                <a:lnTo>
                  <a:pt x="1470" y="1531"/>
                </a:lnTo>
                <a:lnTo>
                  <a:pt x="1473" y="1528"/>
                </a:lnTo>
                <a:lnTo>
                  <a:pt x="1474" y="1525"/>
                </a:lnTo>
                <a:lnTo>
                  <a:pt x="1476" y="1522"/>
                </a:lnTo>
                <a:lnTo>
                  <a:pt x="1474" y="1520"/>
                </a:lnTo>
                <a:lnTo>
                  <a:pt x="1471" y="1520"/>
                </a:lnTo>
                <a:lnTo>
                  <a:pt x="1469" y="1520"/>
                </a:lnTo>
                <a:lnTo>
                  <a:pt x="1465" y="1519"/>
                </a:lnTo>
                <a:lnTo>
                  <a:pt x="1464" y="1516"/>
                </a:lnTo>
                <a:lnTo>
                  <a:pt x="1464" y="1513"/>
                </a:lnTo>
                <a:lnTo>
                  <a:pt x="1466" y="1509"/>
                </a:lnTo>
                <a:lnTo>
                  <a:pt x="1469" y="1506"/>
                </a:lnTo>
                <a:lnTo>
                  <a:pt x="1469" y="1503"/>
                </a:lnTo>
                <a:lnTo>
                  <a:pt x="1469" y="1498"/>
                </a:lnTo>
                <a:lnTo>
                  <a:pt x="1469" y="1493"/>
                </a:lnTo>
                <a:lnTo>
                  <a:pt x="1470" y="1489"/>
                </a:lnTo>
                <a:lnTo>
                  <a:pt x="1473" y="1488"/>
                </a:lnTo>
                <a:lnTo>
                  <a:pt x="1477" y="1484"/>
                </a:lnTo>
                <a:lnTo>
                  <a:pt x="1479" y="1481"/>
                </a:lnTo>
                <a:lnTo>
                  <a:pt x="1478" y="1477"/>
                </a:lnTo>
                <a:lnTo>
                  <a:pt x="1478" y="1475"/>
                </a:lnTo>
                <a:lnTo>
                  <a:pt x="1476" y="1474"/>
                </a:lnTo>
                <a:lnTo>
                  <a:pt x="1471" y="1475"/>
                </a:lnTo>
                <a:lnTo>
                  <a:pt x="1470" y="1476"/>
                </a:lnTo>
                <a:lnTo>
                  <a:pt x="1468" y="1476"/>
                </a:lnTo>
                <a:lnTo>
                  <a:pt x="1468" y="1474"/>
                </a:lnTo>
                <a:lnTo>
                  <a:pt x="1468" y="1471"/>
                </a:lnTo>
                <a:lnTo>
                  <a:pt x="1469" y="1467"/>
                </a:lnTo>
                <a:lnTo>
                  <a:pt x="1470" y="1464"/>
                </a:lnTo>
                <a:lnTo>
                  <a:pt x="1473" y="1464"/>
                </a:lnTo>
                <a:lnTo>
                  <a:pt x="1476" y="1464"/>
                </a:lnTo>
                <a:lnTo>
                  <a:pt x="1477" y="1465"/>
                </a:lnTo>
                <a:lnTo>
                  <a:pt x="1480" y="1467"/>
                </a:lnTo>
                <a:lnTo>
                  <a:pt x="1482" y="1469"/>
                </a:lnTo>
                <a:lnTo>
                  <a:pt x="1485" y="1469"/>
                </a:lnTo>
                <a:lnTo>
                  <a:pt x="1487" y="1468"/>
                </a:lnTo>
                <a:lnTo>
                  <a:pt x="1486" y="1464"/>
                </a:lnTo>
                <a:lnTo>
                  <a:pt x="1482" y="1460"/>
                </a:lnTo>
                <a:lnTo>
                  <a:pt x="1482" y="1457"/>
                </a:lnTo>
                <a:lnTo>
                  <a:pt x="1479" y="1453"/>
                </a:lnTo>
                <a:lnTo>
                  <a:pt x="1478" y="1450"/>
                </a:lnTo>
                <a:lnTo>
                  <a:pt x="1477" y="1447"/>
                </a:lnTo>
                <a:lnTo>
                  <a:pt x="1478" y="1443"/>
                </a:lnTo>
                <a:lnTo>
                  <a:pt x="1481" y="1442"/>
                </a:lnTo>
                <a:lnTo>
                  <a:pt x="1485" y="1442"/>
                </a:lnTo>
                <a:lnTo>
                  <a:pt x="1487" y="1443"/>
                </a:lnTo>
                <a:lnTo>
                  <a:pt x="1492" y="1448"/>
                </a:lnTo>
                <a:lnTo>
                  <a:pt x="1494" y="1449"/>
                </a:lnTo>
                <a:lnTo>
                  <a:pt x="1497" y="1451"/>
                </a:lnTo>
                <a:lnTo>
                  <a:pt x="1501" y="1453"/>
                </a:lnTo>
                <a:lnTo>
                  <a:pt x="1504" y="1459"/>
                </a:lnTo>
                <a:lnTo>
                  <a:pt x="1506" y="1460"/>
                </a:lnTo>
                <a:lnTo>
                  <a:pt x="1509" y="1461"/>
                </a:lnTo>
                <a:lnTo>
                  <a:pt x="1512" y="1463"/>
                </a:lnTo>
                <a:lnTo>
                  <a:pt x="1514" y="1463"/>
                </a:lnTo>
                <a:lnTo>
                  <a:pt x="1517" y="1464"/>
                </a:lnTo>
                <a:lnTo>
                  <a:pt x="1522" y="1467"/>
                </a:lnTo>
                <a:lnTo>
                  <a:pt x="1524" y="1469"/>
                </a:lnTo>
                <a:lnTo>
                  <a:pt x="1525" y="1472"/>
                </a:lnTo>
                <a:lnTo>
                  <a:pt x="1530" y="1473"/>
                </a:lnTo>
                <a:lnTo>
                  <a:pt x="1534" y="1473"/>
                </a:lnTo>
                <a:lnTo>
                  <a:pt x="1540" y="1473"/>
                </a:lnTo>
                <a:lnTo>
                  <a:pt x="1545" y="1472"/>
                </a:lnTo>
                <a:lnTo>
                  <a:pt x="1552" y="1469"/>
                </a:lnTo>
                <a:lnTo>
                  <a:pt x="1554" y="1468"/>
                </a:lnTo>
                <a:lnTo>
                  <a:pt x="1557" y="1466"/>
                </a:lnTo>
                <a:lnTo>
                  <a:pt x="1558" y="1463"/>
                </a:lnTo>
                <a:lnTo>
                  <a:pt x="1559" y="1459"/>
                </a:lnTo>
                <a:lnTo>
                  <a:pt x="1560" y="1456"/>
                </a:lnTo>
                <a:lnTo>
                  <a:pt x="1561" y="1453"/>
                </a:lnTo>
                <a:lnTo>
                  <a:pt x="1566" y="1450"/>
                </a:lnTo>
                <a:lnTo>
                  <a:pt x="1567" y="1445"/>
                </a:lnTo>
                <a:lnTo>
                  <a:pt x="1566" y="1442"/>
                </a:lnTo>
                <a:lnTo>
                  <a:pt x="1568" y="1439"/>
                </a:lnTo>
                <a:lnTo>
                  <a:pt x="1569" y="1435"/>
                </a:lnTo>
                <a:lnTo>
                  <a:pt x="1569" y="1433"/>
                </a:lnTo>
                <a:lnTo>
                  <a:pt x="1569" y="1428"/>
                </a:lnTo>
                <a:lnTo>
                  <a:pt x="1569" y="1425"/>
                </a:lnTo>
                <a:lnTo>
                  <a:pt x="1570" y="1420"/>
                </a:lnTo>
                <a:lnTo>
                  <a:pt x="1570" y="1419"/>
                </a:lnTo>
                <a:lnTo>
                  <a:pt x="1573" y="1417"/>
                </a:lnTo>
                <a:lnTo>
                  <a:pt x="1575" y="1416"/>
                </a:lnTo>
                <a:lnTo>
                  <a:pt x="1577" y="1417"/>
                </a:lnTo>
                <a:lnTo>
                  <a:pt x="1583" y="1417"/>
                </a:lnTo>
                <a:lnTo>
                  <a:pt x="1589" y="1417"/>
                </a:lnTo>
                <a:lnTo>
                  <a:pt x="1596" y="1417"/>
                </a:lnTo>
                <a:lnTo>
                  <a:pt x="1599" y="1416"/>
                </a:lnTo>
                <a:lnTo>
                  <a:pt x="1604" y="1416"/>
                </a:lnTo>
                <a:lnTo>
                  <a:pt x="1607" y="1416"/>
                </a:lnTo>
                <a:lnTo>
                  <a:pt x="1613" y="1416"/>
                </a:lnTo>
                <a:lnTo>
                  <a:pt x="1615" y="1417"/>
                </a:lnTo>
                <a:lnTo>
                  <a:pt x="1618" y="1419"/>
                </a:lnTo>
                <a:lnTo>
                  <a:pt x="1618" y="1421"/>
                </a:lnTo>
                <a:lnTo>
                  <a:pt x="1617" y="1424"/>
                </a:lnTo>
                <a:lnTo>
                  <a:pt x="1617" y="1426"/>
                </a:lnTo>
                <a:lnTo>
                  <a:pt x="1617" y="1428"/>
                </a:lnTo>
                <a:lnTo>
                  <a:pt x="1618" y="1432"/>
                </a:lnTo>
                <a:lnTo>
                  <a:pt x="1620" y="1435"/>
                </a:lnTo>
                <a:lnTo>
                  <a:pt x="1618" y="1437"/>
                </a:lnTo>
                <a:lnTo>
                  <a:pt x="1617" y="1440"/>
                </a:lnTo>
                <a:lnTo>
                  <a:pt x="1617" y="1443"/>
                </a:lnTo>
                <a:lnTo>
                  <a:pt x="1617" y="1448"/>
                </a:lnTo>
                <a:lnTo>
                  <a:pt x="1616" y="1451"/>
                </a:lnTo>
                <a:lnTo>
                  <a:pt x="1615" y="1453"/>
                </a:lnTo>
                <a:lnTo>
                  <a:pt x="1613" y="1453"/>
                </a:lnTo>
                <a:lnTo>
                  <a:pt x="1610" y="1452"/>
                </a:lnTo>
                <a:lnTo>
                  <a:pt x="1608" y="1448"/>
                </a:lnTo>
                <a:lnTo>
                  <a:pt x="1608" y="1444"/>
                </a:lnTo>
                <a:lnTo>
                  <a:pt x="1605" y="1440"/>
                </a:lnTo>
                <a:lnTo>
                  <a:pt x="1601" y="1439"/>
                </a:lnTo>
                <a:lnTo>
                  <a:pt x="1599" y="1440"/>
                </a:lnTo>
                <a:lnTo>
                  <a:pt x="1598" y="1442"/>
                </a:lnTo>
                <a:lnTo>
                  <a:pt x="1600" y="1445"/>
                </a:lnTo>
                <a:lnTo>
                  <a:pt x="1600" y="1452"/>
                </a:lnTo>
                <a:lnTo>
                  <a:pt x="1600" y="1453"/>
                </a:lnTo>
                <a:lnTo>
                  <a:pt x="1601" y="1457"/>
                </a:lnTo>
                <a:lnTo>
                  <a:pt x="1600" y="1458"/>
                </a:lnTo>
                <a:lnTo>
                  <a:pt x="1601" y="1460"/>
                </a:lnTo>
                <a:lnTo>
                  <a:pt x="1604" y="1461"/>
                </a:lnTo>
                <a:lnTo>
                  <a:pt x="1605" y="1463"/>
                </a:lnTo>
                <a:lnTo>
                  <a:pt x="1605" y="1464"/>
                </a:lnTo>
                <a:lnTo>
                  <a:pt x="1606" y="1466"/>
                </a:lnTo>
                <a:lnTo>
                  <a:pt x="1608" y="1468"/>
                </a:lnTo>
                <a:lnTo>
                  <a:pt x="1610" y="1468"/>
                </a:lnTo>
                <a:lnTo>
                  <a:pt x="1612" y="1466"/>
                </a:lnTo>
                <a:lnTo>
                  <a:pt x="1612" y="1465"/>
                </a:lnTo>
                <a:lnTo>
                  <a:pt x="1613" y="1463"/>
                </a:lnTo>
                <a:lnTo>
                  <a:pt x="1615" y="1463"/>
                </a:lnTo>
                <a:lnTo>
                  <a:pt x="1620" y="1464"/>
                </a:lnTo>
                <a:lnTo>
                  <a:pt x="1622" y="1464"/>
                </a:lnTo>
                <a:lnTo>
                  <a:pt x="1623" y="1464"/>
                </a:lnTo>
                <a:lnTo>
                  <a:pt x="1626" y="1465"/>
                </a:lnTo>
                <a:lnTo>
                  <a:pt x="1630" y="1464"/>
                </a:lnTo>
                <a:lnTo>
                  <a:pt x="1631" y="1463"/>
                </a:lnTo>
                <a:lnTo>
                  <a:pt x="1634" y="1461"/>
                </a:lnTo>
                <a:lnTo>
                  <a:pt x="1637" y="1460"/>
                </a:lnTo>
                <a:lnTo>
                  <a:pt x="1638" y="1459"/>
                </a:lnTo>
                <a:lnTo>
                  <a:pt x="1639" y="1458"/>
                </a:lnTo>
                <a:lnTo>
                  <a:pt x="1641" y="1459"/>
                </a:lnTo>
                <a:lnTo>
                  <a:pt x="1642" y="1460"/>
                </a:lnTo>
                <a:lnTo>
                  <a:pt x="1642" y="1463"/>
                </a:lnTo>
                <a:lnTo>
                  <a:pt x="1641" y="1464"/>
                </a:lnTo>
                <a:lnTo>
                  <a:pt x="1640" y="1466"/>
                </a:lnTo>
                <a:lnTo>
                  <a:pt x="1638" y="1467"/>
                </a:lnTo>
                <a:lnTo>
                  <a:pt x="1636" y="1469"/>
                </a:lnTo>
                <a:lnTo>
                  <a:pt x="1634" y="1472"/>
                </a:lnTo>
                <a:lnTo>
                  <a:pt x="1632" y="1474"/>
                </a:lnTo>
                <a:lnTo>
                  <a:pt x="1629" y="1475"/>
                </a:lnTo>
                <a:lnTo>
                  <a:pt x="1628" y="1476"/>
                </a:lnTo>
                <a:lnTo>
                  <a:pt x="1624" y="1476"/>
                </a:lnTo>
                <a:lnTo>
                  <a:pt x="1621" y="1477"/>
                </a:lnTo>
                <a:lnTo>
                  <a:pt x="1616" y="1480"/>
                </a:lnTo>
                <a:lnTo>
                  <a:pt x="1614" y="1482"/>
                </a:lnTo>
                <a:lnTo>
                  <a:pt x="1612" y="1483"/>
                </a:lnTo>
                <a:lnTo>
                  <a:pt x="1610" y="1483"/>
                </a:lnTo>
                <a:lnTo>
                  <a:pt x="1610" y="1482"/>
                </a:lnTo>
                <a:lnTo>
                  <a:pt x="1609" y="1481"/>
                </a:lnTo>
                <a:lnTo>
                  <a:pt x="1608" y="1479"/>
                </a:lnTo>
                <a:lnTo>
                  <a:pt x="1606" y="1475"/>
                </a:lnTo>
                <a:lnTo>
                  <a:pt x="1605" y="1475"/>
                </a:lnTo>
                <a:lnTo>
                  <a:pt x="1599" y="1472"/>
                </a:lnTo>
                <a:lnTo>
                  <a:pt x="1598" y="1471"/>
                </a:lnTo>
                <a:lnTo>
                  <a:pt x="1597" y="1468"/>
                </a:lnTo>
                <a:lnTo>
                  <a:pt x="1594" y="1467"/>
                </a:lnTo>
                <a:lnTo>
                  <a:pt x="1592" y="1465"/>
                </a:lnTo>
                <a:lnTo>
                  <a:pt x="1591" y="1464"/>
                </a:lnTo>
                <a:lnTo>
                  <a:pt x="1586" y="1461"/>
                </a:lnTo>
                <a:lnTo>
                  <a:pt x="1584" y="1460"/>
                </a:lnTo>
                <a:lnTo>
                  <a:pt x="1583" y="1459"/>
                </a:lnTo>
                <a:lnTo>
                  <a:pt x="1581" y="1459"/>
                </a:lnTo>
                <a:lnTo>
                  <a:pt x="1580" y="1459"/>
                </a:lnTo>
                <a:lnTo>
                  <a:pt x="1577" y="1460"/>
                </a:lnTo>
                <a:lnTo>
                  <a:pt x="1578" y="1465"/>
                </a:lnTo>
                <a:lnTo>
                  <a:pt x="1580" y="1467"/>
                </a:lnTo>
                <a:lnTo>
                  <a:pt x="1583" y="1469"/>
                </a:lnTo>
                <a:lnTo>
                  <a:pt x="1586" y="1476"/>
                </a:lnTo>
                <a:lnTo>
                  <a:pt x="1589" y="1477"/>
                </a:lnTo>
                <a:lnTo>
                  <a:pt x="1591" y="1480"/>
                </a:lnTo>
                <a:lnTo>
                  <a:pt x="1590" y="1483"/>
                </a:lnTo>
                <a:lnTo>
                  <a:pt x="1589" y="1483"/>
                </a:lnTo>
                <a:lnTo>
                  <a:pt x="1585" y="1485"/>
                </a:lnTo>
                <a:lnTo>
                  <a:pt x="1583" y="1488"/>
                </a:lnTo>
                <a:lnTo>
                  <a:pt x="1580" y="1491"/>
                </a:lnTo>
                <a:lnTo>
                  <a:pt x="1578" y="1493"/>
                </a:lnTo>
                <a:lnTo>
                  <a:pt x="1578" y="1498"/>
                </a:lnTo>
                <a:lnTo>
                  <a:pt x="1578" y="1500"/>
                </a:lnTo>
                <a:lnTo>
                  <a:pt x="1582" y="1504"/>
                </a:lnTo>
                <a:lnTo>
                  <a:pt x="1584" y="1506"/>
                </a:lnTo>
                <a:lnTo>
                  <a:pt x="1585" y="1509"/>
                </a:lnTo>
                <a:lnTo>
                  <a:pt x="1589" y="1512"/>
                </a:lnTo>
                <a:lnTo>
                  <a:pt x="1590" y="1512"/>
                </a:lnTo>
                <a:lnTo>
                  <a:pt x="1592" y="1508"/>
                </a:lnTo>
                <a:lnTo>
                  <a:pt x="1594" y="1506"/>
                </a:lnTo>
                <a:lnTo>
                  <a:pt x="1598" y="1505"/>
                </a:lnTo>
                <a:lnTo>
                  <a:pt x="1602" y="1507"/>
                </a:lnTo>
                <a:lnTo>
                  <a:pt x="1604" y="1507"/>
                </a:lnTo>
                <a:lnTo>
                  <a:pt x="1618" y="1512"/>
                </a:lnTo>
                <a:lnTo>
                  <a:pt x="1633" y="1512"/>
                </a:lnTo>
                <a:lnTo>
                  <a:pt x="1638" y="1514"/>
                </a:lnTo>
                <a:lnTo>
                  <a:pt x="1647" y="1516"/>
                </a:lnTo>
                <a:lnTo>
                  <a:pt x="1650" y="1517"/>
                </a:lnTo>
                <a:lnTo>
                  <a:pt x="1654" y="1517"/>
                </a:lnTo>
                <a:lnTo>
                  <a:pt x="1656" y="1516"/>
                </a:lnTo>
                <a:lnTo>
                  <a:pt x="1658" y="1515"/>
                </a:lnTo>
                <a:lnTo>
                  <a:pt x="1662" y="1514"/>
                </a:lnTo>
                <a:lnTo>
                  <a:pt x="1661" y="1513"/>
                </a:lnTo>
                <a:lnTo>
                  <a:pt x="1666" y="1509"/>
                </a:lnTo>
                <a:lnTo>
                  <a:pt x="1669" y="1507"/>
                </a:lnTo>
                <a:lnTo>
                  <a:pt x="1673" y="1506"/>
                </a:lnTo>
                <a:lnTo>
                  <a:pt x="1678" y="1507"/>
                </a:lnTo>
                <a:lnTo>
                  <a:pt x="1681" y="1509"/>
                </a:lnTo>
                <a:lnTo>
                  <a:pt x="1685" y="1514"/>
                </a:lnTo>
                <a:lnTo>
                  <a:pt x="1687" y="1515"/>
                </a:lnTo>
                <a:lnTo>
                  <a:pt x="1688" y="1517"/>
                </a:lnTo>
                <a:lnTo>
                  <a:pt x="1692" y="1517"/>
                </a:lnTo>
                <a:lnTo>
                  <a:pt x="1695" y="1517"/>
                </a:lnTo>
                <a:lnTo>
                  <a:pt x="1697" y="1517"/>
                </a:lnTo>
                <a:lnTo>
                  <a:pt x="1702" y="1515"/>
                </a:lnTo>
                <a:lnTo>
                  <a:pt x="1703" y="1513"/>
                </a:lnTo>
                <a:lnTo>
                  <a:pt x="1705" y="1511"/>
                </a:lnTo>
                <a:lnTo>
                  <a:pt x="1709" y="1507"/>
                </a:lnTo>
                <a:lnTo>
                  <a:pt x="1713" y="1504"/>
                </a:lnTo>
                <a:lnTo>
                  <a:pt x="1719" y="1499"/>
                </a:lnTo>
                <a:lnTo>
                  <a:pt x="1722" y="1497"/>
                </a:lnTo>
                <a:lnTo>
                  <a:pt x="1727" y="1495"/>
                </a:lnTo>
                <a:lnTo>
                  <a:pt x="1730" y="1493"/>
                </a:lnTo>
                <a:lnTo>
                  <a:pt x="1735" y="1495"/>
                </a:lnTo>
                <a:lnTo>
                  <a:pt x="1737" y="1496"/>
                </a:lnTo>
                <a:lnTo>
                  <a:pt x="1740" y="1498"/>
                </a:lnTo>
                <a:lnTo>
                  <a:pt x="1742" y="1500"/>
                </a:lnTo>
                <a:lnTo>
                  <a:pt x="1745" y="1500"/>
                </a:lnTo>
                <a:lnTo>
                  <a:pt x="1748" y="1503"/>
                </a:lnTo>
                <a:lnTo>
                  <a:pt x="1750" y="1505"/>
                </a:lnTo>
                <a:lnTo>
                  <a:pt x="1754" y="1506"/>
                </a:lnTo>
                <a:lnTo>
                  <a:pt x="1754" y="1509"/>
                </a:lnTo>
                <a:lnTo>
                  <a:pt x="1752" y="1514"/>
                </a:lnTo>
                <a:lnTo>
                  <a:pt x="1751" y="1515"/>
                </a:lnTo>
                <a:lnTo>
                  <a:pt x="1752" y="1520"/>
                </a:lnTo>
                <a:lnTo>
                  <a:pt x="1756" y="1522"/>
                </a:lnTo>
                <a:lnTo>
                  <a:pt x="1757" y="1525"/>
                </a:lnTo>
                <a:lnTo>
                  <a:pt x="1758" y="1529"/>
                </a:lnTo>
                <a:lnTo>
                  <a:pt x="1757" y="1532"/>
                </a:lnTo>
                <a:lnTo>
                  <a:pt x="1753" y="1532"/>
                </a:lnTo>
                <a:lnTo>
                  <a:pt x="1750" y="1532"/>
                </a:lnTo>
                <a:lnTo>
                  <a:pt x="1746" y="1532"/>
                </a:lnTo>
                <a:lnTo>
                  <a:pt x="1748" y="1536"/>
                </a:lnTo>
                <a:lnTo>
                  <a:pt x="1750" y="1536"/>
                </a:lnTo>
                <a:lnTo>
                  <a:pt x="1752" y="1537"/>
                </a:lnTo>
                <a:lnTo>
                  <a:pt x="1754" y="1537"/>
                </a:lnTo>
                <a:lnTo>
                  <a:pt x="1757" y="1540"/>
                </a:lnTo>
                <a:lnTo>
                  <a:pt x="1759" y="1540"/>
                </a:lnTo>
                <a:lnTo>
                  <a:pt x="1761" y="1539"/>
                </a:lnTo>
                <a:lnTo>
                  <a:pt x="1765" y="1539"/>
                </a:lnTo>
                <a:lnTo>
                  <a:pt x="1766" y="1543"/>
                </a:lnTo>
                <a:lnTo>
                  <a:pt x="1767" y="1546"/>
                </a:lnTo>
                <a:lnTo>
                  <a:pt x="1769" y="1549"/>
                </a:lnTo>
                <a:lnTo>
                  <a:pt x="1774" y="1554"/>
                </a:lnTo>
                <a:lnTo>
                  <a:pt x="1776" y="1555"/>
                </a:lnTo>
                <a:lnTo>
                  <a:pt x="1777" y="1560"/>
                </a:lnTo>
                <a:lnTo>
                  <a:pt x="1775" y="1562"/>
                </a:lnTo>
                <a:lnTo>
                  <a:pt x="1770" y="1563"/>
                </a:lnTo>
                <a:lnTo>
                  <a:pt x="1768" y="1565"/>
                </a:lnTo>
                <a:lnTo>
                  <a:pt x="1770" y="1570"/>
                </a:lnTo>
                <a:lnTo>
                  <a:pt x="1774" y="1573"/>
                </a:lnTo>
                <a:lnTo>
                  <a:pt x="1774" y="1577"/>
                </a:lnTo>
                <a:lnTo>
                  <a:pt x="1775" y="1579"/>
                </a:lnTo>
                <a:lnTo>
                  <a:pt x="1772" y="1580"/>
                </a:lnTo>
                <a:lnTo>
                  <a:pt x="1768" y="1583"/>
                </a:lnTo>
                <a:lnTo>
                  <a:pt x="1761" y="1586"/>
                </a:lnTo>
                <a:lnTo>
                  <a:pt x="1760" y="1586"/>
                </a:lnTo>
                <a:lnTo>
                  <a:pt x="1759" y="1587"/>
                </a:lnTo>
                <a:lnTo>
                  <a:pt x="1758" y="1587"/>
                </a:lnTo>
                <a:lnTo>
                  <a:pt x="1756" y="1589"/>
                </a:lnTo>
                <a:lnTo>
                  <a:pt x="1753" y="1589"/>
                </a:lnTo>
                <a:lnTo>
                  <a:pt x="1752" y="1587"/>
                </a:lnTo>
                <a:lnTo>
                  <a:pt x="1751" y="1586"/>
                </a:lnTo>
                <a:lnTo>
                  <a:pt x="1750" y="1584"/>
                </a:lnTo>
                <a:lnTo>
                  <a:pt x="1748" y="1584"/>
                </a:lnTo>
                <a:lnTo>
                  <a:pt x="1746" y="1584"/>
                </a:lnTo>
                <a:lnTo>
                  <a:pt x="1745" y="1581"/>
                </a:lnTo>
                <a:lnTo>
                  <a:pt x="1745" y="1580"/>
                </a:lnTo>
                <a:lnTo>
                  <a:pt x="1746" y="1579"/>
                </a:lnTo>
                <a:lnTo>
                  <a:pt x="1748" y="1577"/>
                </a:lnTo>
                <a:lnTo>
                  <a:pt x="1748" y="1576"/>
                </a:lnTo>
                <a:lnTo>
                  <a:pt x="1746" y="1573"/>
                </a:lnTo>
                <a:lnTo>
                  <a:pt x="1745" y="1573"/>
                </a:lnTo>
                <a:lnTo>
                  <a:pt x="1743" y="1573"/>
                </a:lnTo>
                <a:lnTo>
                  <a:pt x="1742" y="1576"/>
                </a:lnTo>
                <a:lnTo>
                  <a:pt x="1741" y="1577"/>
                </a:lnTo>
                <a:lnTo>
                  <a:pt x="1738" y="1577"/>
                </a:lnTo>
                <a:lnTo>
                  <a:pt x="1736" y="1577"/>
                </a:lnTo>
                <a:lnTo>
                  <a:pt x="1735" y="1578"/>
                </a:lnTo>
                <a:lnTo>
                  <a:pt x="1733" y="1581"/>
                </a:lnTo>
                <a:lnTo>
                  <a:pt x="1734" y="1585"/>
                </a:lnTo>
                <a:lnTo>
                  <a:pt x="1734" y="1587"/>
                </a:lnTo>
                <a:lnTo>
                  <a:pt x="1733" y="1591"/>
                </a:lnTo>
                <a:lnTo>
                  <a:pt x="1730" y="1593"/>
                </a:lnTo>
                <a:lnTo>
                  <a:pt x="1728" y="1594"/>
                </a:lnTo>
                <a:lnTo>
                  <a:pt x="1727" y="1597"/>
                </a:lnTo>
                <a:lnTo>
                  <a:pt x="1727" y="1599"/>
                </a:lnTo>
                <a:lnTo>
                  <a:pt x="1728" y="1601"/>
                </a:lnTo>
                <a:lnTo>
                  <a:pt x="1729" y="1604"/>
                </a:lnTo>
                <a:lnTo>
                  <a:pt x="1733" y="1609"/>
                </a:lnTo>
                <a:lnTo>
                  <a:pt x="1732" y="1613"/>
                </a:lnTo>
                <a:lnTo>
                  <a:pt x="1730" y="1616"/>
                </a:lnTo>
                <a:lnTo>
                  <a:pt x="1730" y="1618"/>
                </a:lnTo>
                <a:lnTo>
                  <a:pt x="1733" y="1619"/>
                </a:lnTo>
                <a:lnTo>
                  <a:pt x="1735" y="1620"/>
                </a:lnTo>
                <a:lnTo>
                  <a:pt x="1742" y="1620"/>
                </a:lnTo>
                <a:lnTo>
                  <a:pt x="1745" y="1621"/>
                </a:lnTo>
                <a:lnTo>
                  <a:pt x="1748" y="1623"/>
                </a:lnTo>
                <a:lnTo>
                  <a:pt x="1750" y="1626"/>
                </a:lnTo>
                <a:lnTo>
                  <a:pt x="1750" y="1629"/>
                </a:lnTo>
                <a:lnTo>
                  <a:pt x="1750" y="1632"/>
                </a:lnTo>
                <a:lnTo>
                  <a:pt x="1749" y="1633"/>
                </a:lnTo>
                <a:lnTo>
                  <a:pt x="1751" y="1636"/>
                </a:lnTo>
                <a:lnTo>
                  <a:pt x="1751" y="1641"/>
                </a:lnTo>
                <a:lnTo>
                  <a:pt x="1750" y="1643"/>
                </a:lnTo>
                <a:lnTo>
                  <a:pt x="1746" y="1647"/>
                </a:lnTo>
                <a:lnTo>
                  <a:pt x="1743" y="1649"/>
                </a:lnTo>
                <a:lnTo>
                  <a:pt x="1740" y="1653"/>
                </a:lnTo>
                <a:lnTo>
                  <a:pt x="1737" y="1660"/>
                </a:lnTo>
                <a:lnTo>
                  <a:pt x="1736" y="1665"/>
                </a:lnTo>
                <a:lnTo>
                  <a:pt x="1735" y="1669"/>
                </a:lnTo>
                <a:lnTo>
                  <a:pt x="1736" y="1672"/>
                </a:lnTo>
                <a:lnTo>
                  <a:pt x="1737" y="1675"/>
                </a:lnTo>
                <a:lnTo>
                  <a:pt x="1741" y="1676"/>
                </a:lnTo>
                <a:lnTo>
                  <a:pt x="1745" y="1677"/>
                </a:lnTo>
                <a:lnTo>
                  <a:pt x="1749" y="1677"/>
                </a:lnTo>
                <a:lnTo>
                  <a:pt x="1751" y="1681"/>
                </a:lnTo>
                <a:lnTo>
                  <a:pt x="1752" y="1682"/>
                </a:lnTo>
                <a:lnTo>
                  <a:pt x="1754" y="1684"/>
                </a:lnTo>
                <a:lnTo>
                  <a:pt x="1754" y="1688"/>
                </a:lnTo>
                <a:lnTo>
                  <a:pt x="1752" y="1690"/>
                </a:lnTo>
                <a:lnTo>
                  <a:pt x="1750" y="1691"/>
                </a:lnTo>
                <a:lnTo>
                  <a:pt x="1745" y="1692"/>
                </a:lnTo>
                <a:lnTo>
                  <a:pt x="1742" y="1696"/>
                </a:lnTo>
                <a:lnTo>
                  <a:pt x="1741" y="1699"/>
                </a:lnTo>
                <a:lnTo>
                  <a:pt x="1737" y="1704"/>
                </a:lnTo>
                <a:lnTo>
                  <a:pt x="1734" y="1711"/>
                </a:lnTo>
                <a:lnTo>
                  <a:pt x="1729" y="1713"/>
                </a:lnTo>
                <a:lnTo>
                  <a:pt x="1726" y="1715"/>
                </a:lnTo>
                <a:lnTo>
                  <a:pt x="1725" y="1716"/>
                </a:lnTo>
                <a:lnTo>
                  <a:pt x="1722" y="1716"/>
                </a:lnTo>
                <a:lnTo>
                  <a:pt x="1720" y="1715"/>
                </a:lnTo>
                <a:lnTo>
                  <a:pt x="1719" y="1713"/>
                </a:lnTo>
                <a:lnTo>
                  <a:pt x="1718" y="1709"/>
                </a:lnTo>
                <a:lnTo>
                  <a:pt x="1714" y="1705"/>
                </a:lnTo>
                <a:lnTo>
                  <a:pt x="1712" y="1704"/>
                </a:lnTo>
                <a:lnTo>
                  <a:pt x="1709" y="1703"/>
                </a:lnTo>
                <a:lnTo>
                  <a:pt x="1705" y="1703"/>
                </a:lnTo>
                <a:lnTo>
                  <a:pt x="1704" y="1703"/>
                </a:lnTo>
                <a:lnTo>
                  <a:pt x="1698" y="1705"/>
                </a:lnTo>
                <a:lnTo>
                  <a:pt x="1693" y="1709"/>
                </a:lnTo>
                <a:lnTo>
                  <a:pt x="1690" y="1713"/>
                </a:lnTo>
                <a:lnTo>
                  <a:pt x="1688" y="1714"/>
                </a:lnTo>
                <a:lnTo>
                  <a:pt x="1685" y="1713"/>
                </a:lnTo>
                <a:lnTo>
                  <a:pt x="1678" y="1713"/>
                </a:lnTo>
                <a:lnTo>
                  <a:pt x="1676" y="1713"/>
                </a:lnTo>
                <a:lnTo>
                  <a:pt x="1672" y="1708"/>
                </a:lnTo>
                <a:lnTo>
                  <a:pt x="1670" y="1704"/>
                </a:lnTo>
                <a:lnTo>
                  <a:pt x="1669" y="1701"/>
                </a:lnTo>
                <a:lnTo>
                  <a:pt x="1668" y="1699"/>
                </a:lnTo>
                <a:lnTo>
                  <a:pt x="1665" y="1698"/>
                </a:lnTo>
                <a:lnTo>
                  <a:pt x="1662" y="1698"/>
                </a:lnTo>
                <a:lnTo>
                  <a:pt x="1661" y="1700"/>
                </a:lnTo>
                <a:lnTo>
                  <a:pt x="1658" y="1703"/>
                </a:lnTo>
                <a:lnTo>
                  <a:pt x="1656" y="1706"/>
                </a:lnTo>
                <a:lnTo>
                  <a:pt x="1655" y="1708"/>
                </a:lnTo>
                <a:lnTo>
                  <a:pt x="1652" y="1712"/>
                </a:lnTo>
                <a:lnTo>
                  <a:pt x="1652" y="1714"/>
                </a:lnTo>
                <a:lnTo>
                  <a:pt x="1650" y="1716"/>
                </a:lnTo>
                <a:lnTo>
                  <a:pt x="1652" y="1720"/>
                </a:lnTo>
                <a:lnTo>
                  <a:pt x="1655" y="1723"/>
                </a:lnTo>
                <a:lnTo>
                  <a:pt x="1657" y="1725"/>
                </a:lnTo>
                <a:lnTo>
                  <a:pt x="1660" y="1727"/>
                </a:lnTo>
                <a:lnTo>
                  <a:pt x="1663" y="1729"/>
                </a:lnTo>
                <a:lnTo>
                  <a:pt x="1668" y="1732"/>
                </a:lnTo>
                <a:lnTo>
                  <a:pt x="1672" y="1736"/>
                </a:lnTo>
                <a:lnTo>
                  <a:pt x="1674" y="1738"/>
                </a:lnTo>
                <a:lnTo>
                  <a:pt x="1678" y="1739"/>
                </a:lnTo>
                <a:lnTo>
                  <a:pt x="1680" y="1739"/>
                </a:lnTo>
                <a:lnTo>
                  <a:pt x="1684" y="1740"/>
                </a:lnTo>
                <a:lnTo>
                  <a:pt x="1688" y="1745"/>
                </a:lnTo>
                <a:lnTo>
                  <a:pt x="1690" y="1751"/>
                </a:lnTo>
                <a:lnTo>
                  <a:pt x="1692" y="1755"/>
                </a:lnTo>
                <a:lnTo>
                  <a:pt x="1694" y="1759"/>
                </a:lnTo>
                <a:lnTo>
                  <a:pt x="1695" y="1760"/>
                </a:lnTo>
                <a:lnTo>
                  <a:pt x="1697" y="1760"/>
                </a:lnTo>
                <a:lnTo>
                  <a:pt x="1701" y="1761"/>
                </a:lnTo>
                <a:lnTo>
                  <a:pt x="1705" y="1761"/>
                </a:lnTo>
                <a:lnTo>
                  <a:pt x="1710" y="1761"/>
                </a:lnTo>
                <a:lnTo>
                  <a:pt x="1713" y="1762"/>
                </a:lnTo>
                <a:lnTo>
                  <a:pt x="1717" y="1761"/>
                </a:lnTo>
                <a:lnTo>
                  <a:pt x="1720" y="1760"/>
                </a:lnTo>
                <a:lnTo>
                  <a:pt x="1722" y="1757"/>
                </a:lnTo>
                <a:lnTo>
                  <a:pt x="1725" y="1756"/>
                </a:lnTo>
                <a:lnTo>
                  <a:pt x="1727" y="1754"/>
                </a:lnTo>
                <a:lnTo>
                  <a:pt x="1728" y="1749"/>
                </a:lnTo>
                <a:lnTo>
                  <a:pt x="1727" y="1747"/>
                </a:lnTo>
                <a:lnTo>
                  <a:pt x="1724" y="1744"/>
                </a:lnTo>
                <a:lnTo>
                  <a:pt x="1722" y="1740"/>
                </a:lnTo>
                <a:lnTo>
                  <a:pt x="1721" y="1739"/>
                </a:lnTo>
                <a:lnTo>
                  <a:pt x="1722" y="1736"/>
                </a:lnTo>
                <a:lnTo>
                  <a:pt x="1724" y="1735"/>
                </a:lnTo>
                <a:lnTo>
                  <a:pt x="1727" y="1733"/>
                </a:lnTo>
                <a:lnTo>
                  <a:pt x="1729" y="1733"/>
                </a:lnTo>
                <a:lnTo>
                  <a:pt x="1733" y="1735"/>
                </a:lnTo>
                <a:lnTo>
                  <a:pt x="1734" y="1736"/>
                </a:lnTo>
                <a:lnTo>
                  <a:pt x="1735" y="1738"/>
                </a:lnTo>
                <a:lnTo>
                  <a:pt x="1738" y="1741"/>
                </a:lnTo>
                <a:lnTo>
                  <a:pt x="1740" y="1743"/>
                </a:lnTo>
                <a:lnTo>
                  <a:pt x="1742" y="1745"/>
                </a:lnTo>
                <a:lnTo>
                  <a:pt x="1744" y="1746"/>
                </a:lnTo>
                <a:lnTo>
                  <a:pt x="1748" y="1745"/>
                </a:lnTo>
                <a:lnTo>
                  <a:pt x="1749" y="1743"/>
                </a:lnTo>
                <a:lnTo>
                  <a:pt x="1751" y="1741"/>
                </a:lnTo>
                <a:lnTo>
                  <a:pt x="1760" y="1738"/>
                </a:lnTo>
                <a:lnTo>
                  <a:pt x="1764" y="1737"/>
                </a:lnTo>
                <a:lnTo>
                  <a:pt x="1767" y="1737"/>
                </a:lnTo>
                <a:lnTo>
                  <a:pt x="1772" y="1737"/>
                </a:lnTo>
                <a:lnTo>
                  <a:pt x="1775" y="1736"/>
                </a:lnTo>
                <a:lnTo>
                  <a:pt x="1780" y="1735"/>
                </a:lnTo>
                <a:lnTo>
                  <a:pt x="1789" y="1730"/>
                </a:lnTo>
                <a:lnTo>
                  <a:pt x="1800" y="1724"/>
                </a:lnTo>
                <a:lnTo>
                  <a:pt x="1801" y="1722"/>
                </a:lnTo>
                <a:lnTo>
                  <a:pt x="1801" y="1721"/>
                </a:lnTo>
                <a:lnTo>
                  <a:pt x="1801" y="1717"/>
                </a:lnTo>
                <a:lnTo>
                  <a:pt x="1801" y="1715"/>
                </a:lnTo>
                <a:lnTo>
                  <a:pt x="1800" y="1712"/>
                </a:lnTo>
                <a:lnTo>
                  <a:pt x="1796" y="1709"/>
                </a:lnTo>
                <a:lnTo>
                  <a:pt x="1793" y="1707"/>
                </a:lnTo>
                <a:lnTo>
                  <a:pt x="1791" y="1705"/>
                </a:lnTo>
                <a:lnTo>
                  <a:pt x="1791" y="1701"/>
                </a:lnTo>
                <a:lnTo>
                  <a:pt x="1791" y="1699"/>
                </a:lnTo>
                <a:lnTo>
                  <a:pt x="1794" y="1698"/>
                </a:lnTo>
                <a:lnTo>
                  <a:pt x="1798" y="1698"/>
                </a:lnTo>
                <a:lnTo>
                  <a:pt x="1799" y="1698"/>
                </a:lnTo>
                <a:lnTo>
                  <a:pt x="1802" y="1697"/>
                </a:lnTo>
                <a:lnTo>
                  <a:pt x="1804" y="1695"/>
                </a:lnTo>
                <a:lnTo>
                  <a:pt x="1807" y="1692"/>
                </a:lnTo>
                <a:lnTo>
                  <a:pt x="1810" y="1688"/>
                </a:lnTo>
                <a:lnTo>
                  <a:pt x="1813" y="1685"/>
                </a:lnTo>
                <a:lnTo>
                  <a:pt x="1818" y="1683"/>
                </a:lnTo>
                <a:lnTo>
                  <a:pt x="1823" y="1682"/>
                </a:lnTo>
                <a:lnTo>
                  <a:pt x="1826" y="1681"/>
                </a:lnTo>
                <a:lnTo>
                  <a:pt x="1831" y="1680"/>
                </a:lnTo>
                <a:lnTo>
                  <a:pt x="1833" y="1679"/>
                </a:lnTo>
                <a:lnTo>
                  <a:pt x="1836" y="1675"/>
                </a:lnTo>
                <a:lnTo>
                  <a:pt x="1836" y="1672"/>
                </a:lnTo>
                <a:lnTo>
                  <a:pt x="1839" y="1668"/>
                </a:lnTo>
                <a:lnTo>
                  <a:pt x="1840" y="1665"/>
                </a:lnTo>
                <a:lnTo>
                  <a:pt x="1839" y="1661"/>
                </a:lnTo>
                <a:lnTo>
                  <a:pt x="1836" y="1658"/>
                </a:lnTo>
                <a:lnTo>
                  <a:pt x="1834" y="1657"/>
                </a:lnTo>
                <a:lnTo>
                  <a:pt x="1832" y="1656"/>
                </a:lnTo>
                <a:lnTo>
                  <a:pt x="1832" y="1652"/>
                </a:lnTo>
                <a:lnTo>
                  <a:pt x="1833" y="1650"/>
                </a:lnTo>
                <a:lnTo>
                  <a:pt x="1836" y="1649"/>
                </a:lnTo>
                <a:lnTo>
                  <a:pt x="1838" y="1645"/>
                </a:lnTo>
                <a:lnTo>
                  <a:pt x="1839" y="1642"/>
                </a:lnTo>
                <a:lnTo>
                  <a:pt x="1839" y="1640"/>
                </a:lnTo>
                <a:lnTo>
                  <a:pt x="1839" y="1636"/>
                </a:lnTo>
                <a:lnTo>
                  <a:pt x="1839" y="1633"/>
                </a:lnTo>
                <a:lnTo>
                  <a:pt x="1839" y="1631"/>
                </a:lnTo>
                <a:lnTo>
                  <a:pt x="1840" y="1627"/>
                </a:lnTo>
                <a:lnTo>
                  <a:pt x="1842" y="1625"/>
                </a:lnTo>
                <a:lnTo>
                  <a:pt x="1846" y="1621"/>
                </a:lnTo>
                <a:lnTo>
                  <a:pt x="1848" y="1618"/>
                </a:lnTo>
                <a:lnTo>
                  <a:pt x="1849" y="1615"/>
                </a:lnTo>
                <a:lnTo>
                  <a:pt x="1852" y="1612"/>
                </a:lnTo>
                <a:lnTo>
                  <a:pt x="1853" y="1610"/>
                </a:lnTo>
                <a:lnTo>
                  <a:pt x="1856" y="1610"/>
                </a:lnTo>
                <a:lnTo>
                  <a:pt x="1858" y="1611"/>
                </a:lnTo>
                <a:lnTo>
                  <a:pt x="1860" y="1613"/>
                </a:lnTo>
                <a:lnTo>
                  <a:pt x="1860" y="1617"/>
                </a:lnTo>
                <a:lnTo>
                  <a:pt x="1858" y="1621"/>
                </a:lnTo>
                <a:lnTo>
                  <a:pt x="1854" y="1629"/>
                </a:lnTo>
                <a:lnTo>
                  <a:pt x="1854" y="1634"/>
                </a:lnTo>
                <a:lnTo>
                  <a:pt x="1854" y="1637"/>
                </a:lnTo>
                <a:lnTo>
                  <a:pt x="1854" y="1639"/>
                </a:lnTo>
                <a:lnTo>
                  <a:pt x="1855" y="1642"/>
                </a:lnTo>
                <a:lnTo>
                  <a:pt x="1860" y="1642"/>
                </a:lnTo>
                <a:lnTo>
                  <a:pt x="1864" y="1642"/>
                </a:lnTo>
                <a:lnTo>
                  <a:pt x="1869" y="1642"/>
                </a:lnTo>
                <a:lnTo>
                  <a:pt x="1872" y="1640"/>
                </a:lnTo>
                <a:lnTo>
                  <a:pt x="1877" y="1640"/>
                </a:lnTo>
                <a:lnTo>
                  <a:pt x="1881" y="1637"/>
                </a:lnTo>
                <a:lnTo>
                  <a:pt x="1885" y="1635"/>
                </a:lnTo>
                <a:lnTo>
                  <a:pt x="1892" y="1635"/>
                </a:lnTo>
                <a:lnTo>
                  <a:pt x="1895" y="1635"/>
                </a:lnTo>
                <a:lnTo>
                  <a:pt x="1900" y="1636"/>
                </a:lnTo>
                <a:lnTo>
                  <a:pt x="1903" y="1637"/>
                </a:lnTo>
                <a:lnTo>
                  <a:pt x="1906" y="1639"/>
                </a:lnTo>
                <a:lnTo>
                  <a:pt x="1910" y="1641"/>
                </a:lnTo>
                <a:lnTo>
                  <a:pt x="1912" y="1642"/>
                </a:lnTo>
                <a:lnTo>
                  <a:pt x="1917" y="1642"/>
                </a:lnTo>
                <a:lnTo>
                  <a:pt x="1920" y="1644"/>
                </a:lnTo>
                <a:lnTo>
                  <a:pt x="1922" y="1644"/>
                </a:lnTo>
                <a:lnTo>
                  <a:pt x="1927" y="1645"/>
                </a:lnTo>
                <a:lnTo>
                  <a:pt x="1928" y="1643"/>
                </a:lnTo>
                <a:lnTo>
                  <a:pt x="1928" y="1641"/>
                </a:lnTo>
                <a:lnTo>
                  <a:pt x="1930" y="1640"/>
                </a:lnTo>
                <a:lnTo>
                  <a:pt x="1933" y="1641"/>
                </a:lnTo>
                <a:lnTo>
                  <a:pt x="1934" y="1643"/>
                </a:lnTo>
                <a:lnTo>
                  <a:pt x="1938" y="1645"/>
                </a:lnTo>
                <a:lnTo>
                  <a:pt x="1941" y="1647"/>
                </a:lnTo>
                <a:lnTo>
                  <a:pt x="1943" y="1649"/>
                </a:lnTo>
                <a:lnTo>
                  <a:pt x="1945" y="1650"/>
                </a:lnTo>
                <a:lnTo>
                  <a:pt x="1945" y="1652"/>
                </a:lnTo>
                <a:lnTo>
                  <a:pt x="1945" y="1655"/>
                </a:lnTo>
                <a:lnTo>
                  <a:pt x="1945" y="1657"/>
                </a:lnTo>
                <a:lnTo>
                  <a:pt x="1945" y="1659"/>
                </a:lnTo>
                <a:lnTo>
                  <a:pt x="1949" y="1660"/>
                </a:lnTo>
                <a:lnTo>
                  <a:pt x="1951" y="1660"/>
                </a:lnTo>
                <a:lnTo>
                  <a:pt x="1956" y="1657"/>
                </a:lnTo>
                <a:lnTo>
                  <a:pt x="1958" y="1653"/>
                </a:lnTo>
                <a:lnTo>
                  <a:pt x="1958" y="1650"/>
                </a:lnTo>
                <a:lnTo>
                  <a:pt x="1961" y="1645"/>
                </a:lnTo>
                <a:lnTo>
                  <a:pt x="1964" y="1643"/>
                </a:lnTo>
                <a:lnTo>
                  <a:pt x="1965" y="1640"/>
                </a:lnTo>
                <a:lnTo>
                  <a:pt x="1965" y="1636"/>
                </a:lnTo>
                <a:lnTo>
                  <a:pt x="1966" y="1634"/>
                </a:lnTo>
                <a:lnTo>
                  <a:pt x="1970" y="1633"/>
                </a:lnTo>
                <a:lnTo>
                  <a:pt x="1974" y="1634"/>
                </a:lnTo>
                <a:lnTo>
                  <a:pt x="1976" y="1632"/>
                </a:lnTo>
                <a:lnTo>
                  <a:pt x="1981" y="1632"/>
                </a:lnTo>
                <a:lnTo>
                  <a:pt x="1983" y="1632"/>
                </a:lnTo>
                <a:lnTo>
                  <a:pt x="1990" y="1629"/>
                </a:lnTo>
                <a:lnTo>
                  <a:pt x="1992" y="1625"/>
                </a:lnTo>
                <a:lnTo>
                  <a:pt x="1993" y="1626"/>
                </a:lnTo>
                <a:lnTo>
                  <a:pt x="1994" y="1627"/>
                </a:lnTo>
                <a:lnTo>
                  <a:pt x="1996" y="1629"/>
                </a:lnTo>
                <a:lnTo>
                  <a:pt x="1996" y="1632"/>
                </a:lnTo>
                <a:lnTo>
                  <a:pt x="1996" y="1635"/>
                </a:lnTo>
                <a:lnTo>
                  <a:pt x="1992" y="1639"/>
                </a:lnTo>
                <a:lnTo>
                  <a:pt x="1989" y="1640"/>
                </a:lnTo>
                <a:lnTo>
                  <a:pt x="1986" y="1643"/>
                </a:lnTo>
                <a:lnTo>
                  <a:pt x="1985" y="1645"/>
                </a:lnTo>
                <a:lnTo>
                  <a:pt x="1986" y="1648"/>
                </a:lnTo>
                <a:lnTo>
                  <a:pt x="1989" y="1649"/>
                </a:lnTo>
                <a:lnTo>
                  <a:pt x="1990" y="1649"/>
                </a:lnTo>
                <a:lnTo>
                  <a:pt x="1992" y="1651"/>
                </a:lnTo>
                <a:lnTo>
                  <a:pt x="1994" y="1652"/>
                </a:lnTo>
                <a:lnTo>
                  <a:pt x="1999" y="1655"/>
                </a:lnTo>
                <a:lnTo>
                  <a:pt x="2002" y="1656"/>
                </a:lnTo>
                <a:lnTo>
                  <a:pt x="2007" y="1657"/>
                </a:lnTo>
                <a:lnTo>
                  <a:pt x="2012" y="1658"/>
                </a:lnTo>
                <a:lnTo>
                  <a:pt x="2015" y="1661"/>
                </a:lnTo>
                <a:lnTo>
                  <a:pt x="2017" y="1664"/>
                </a:lnTo>
                <a:lnTo>
                  <a:pt x="2020" y="1666"/>
                </a:lnTo>
                <a:lnTo>
                  <a:pt x="2022" y="1667"/>
                </a:lnTo>
                <a:lnTo>
                  <a:pt x="2026" y="1667"/>
                </a:lnTo>
                <a:lnTo>
                  <a:pt x="2030" y="1668"/>
                </a:lnTo>
                <a:lnTo>
                  <a:pt x="2033" y="1667"/>
                </a:lnTo>
                <a:lnTo>
                  <a:pt x="2036" y="1666"/>
                </a:lnTo>
                <a:lnTo>
                  <a:pt x="2039" y="1666"/>
                </a:lnTo>
                <a:lnTo>
                  <a:pt x="2041" y="1666"/>
                </a:lnTo>
                <a:lnTo>
                  <a:pt x="2044" y="1671"/>
                </a:lnTo>
                <a:lnTo>
                  <a:pt x="2045" y="1673"/>
                </a:lnTo>
                <a:lnTo>
                  <a:pt x="2047" y="1674"/>
                </a:lnTo>
                <a:lnTo>
                  <a:pt x="2049" y="1673"/>
                </a:lnTo>
                <a:lnTo>
                  <a:pt x="2050" y="1672"/>
                </a:lnTo>
                <a:lnTo>
                  <a:pt x="2053" y="1669"/>
                </a:lnTo>
                <a:lnTo>
                  <a:pt x="2053" y="1668"/>
                </a:lnTo>
                <a:lnTo>
                  <a:pt x="2054" y="1665"/>
                </a:lnTo>
                <a:lnTo>
                  <a:pt x="2053" y="1660"/>
                </a:lnTo>
                <a:lnTo>
                  <a:pt x="2050" y="1658"/>
                </a:lnTo>
                <a:lnTo>
                  <a:pt x="2050" y="1657"/>
                </a:lnTo>
                <a:lnTo>
                  <a:pt x="2053" y="1657"/>
                </a:lnTo>
                <a:lnTo>
                  <a:pt x="2055" y="1658"/>
                </a:lnTo>
                <a:lnTo>
                  <a:pt x="2057" y="1659"/>
                </a:lnTo>
                <a:lnTo>
                  <a:pt x="2060" y="1658"/>
                </a:lnTo>
                <a:lnTo>
                  <a:pt x="2061" y="1656"/>
                </a:lnTo>
                <a:lnTo>
                  <a:pt x="2063" y="1656"/>
                </a:lnTo>
                <a:lnTo>
                  <a:pt x="2063" y="1653"/>
                </a:lnTo>
                <a:lnTo>
                  <a:pt x="2060" y="1651"/>
                </a:lnTo>
                <a:lnTo>
                  <a:pt x="2057" y="1649"/>
                </a:lnTo>
                <a:lnTo>
                  <a:pt x="2054" y="1647"/>
                </a:lnTo>
                <a:lnTo>
                  <a:pt x="2052" y="1644"/>
                </a:lnTo>
                <a:lnTo>
                  <a:pt x="2048" y="1642"/>
                </a:lnTo>
                <a:lnTo>
                  <a:pt x="2046" y="1641"/>
                </a:lnTo>
                <a:lnTo>
                  <a:pt x="2044" y="1637"/>
                </a:lnTo>
                <a:lnTo>
                  <a:pt x="2041" y="1634"/>
                </a:lnTo>
                <a:lnTo>
                  <a:pt x="2040" y="1632"/>
                </a:lnTo>
                <a:lnTo>
                  <a:pt x="2038" y="1632"/>
                </a:lnTo>
                <a:lnTo>
                  <a:pt x="2036" y="1631"/>
                </a:lnTo>
                <a:lnTo>
                  <a:pt x="2034" y="1627"/>
                </a:lnTo>
                <a:lnTo>
                  <a:pt x="2032" y="1623"/>
                </a:lnTo>
                <a:lnTo>
                  <a:pt x="2032" y="1618"/>
                </a:lnTo>
                <a:lnTo>
                  <a:pt x="2033" y="1611"/>
                </a:lnTo>
                <a:lnTo>
                  <a:pt x="2036" y="1601"/>
                </a:lnTo>
                <a:lnTo>
                  <a:pt x="2037" y="1595"/>
                </a:lnTo>
                <a:lnTo>
                  <a:pt x="2038" y="1592"/>
                </a:lnTo>
                <a:lnTo>
                  <a:pt x="2038" y="1587"/>
                </a:lnTo>
                <a:lnTo>
                  <a:pt x="2038" y="1585"/>
                </a:lnTo>
                <a:lnTo>
                  <a:pt x="2037" y="1583"/>
                </a:lnTo>
                <a:lnTo>
                  <a:pt x="2037" y="1581"/>
                </a:lnTo>
                <a:lnTo>
                  <a:pt x="2036" y="1579"/>
                </a:lnTo>
                <a:lnTo>
                  <a:pt x="2032" y="1578"/>
                </a:lnTo>
                <a:lnTo>
                  <a:pt x="2029" y="1576"/>
                </a:lnTo>
                <a:lnTo>
                  <a:pt x="2026" y="1575"/>
                </a:lnTo>
                <a:lnTo>
                  <a:pt x="2025" y="1573"/>
                </a:lnTo>
                <a:lnTo>
                  <a:pt x="2024" y="1571"/>
                </a:lnTo>
                <a:lnTo>
                  <a:pt x="2023" y="1570"/>
                </a:lnTo>
                <a:lnTo>
                  <a:pt x="2022" y="1568"/>
                </a:lnTo>
                <a:lnTo>
                  <a:pt x="2022" y="1564"/>
                </a:lnTo>
                <a:lnTo>
                  <a:pt x="2023" y="1562"/>
                </a:lnTo>
                <a:lnTo>
                  <a:pt x="2029" y="1559"/>
                </a:lnTo>
                <a:lnTo>
                  <a:pt x="2036" y="1561"/>
                </a:lnTo>
                <a:lnTo>
                  <a:pt x="2039" y="1563"/>
                </a:lnTo>
                <a:lnTo>
                  <a:pt x="2044" y="1563"/>
                </a:lnTo>
                <a:lnTo>
                  <a:pt x="2046" y="1561"/>
                </a:lnTo>
                <a:lnTo>
                  <a:pt x="2047" y="1560"/>
                </a:lnTo>
                <a:lnTo>
                  <a:pt x="2052" y="1560"/>
                </a:lnTo>
                <a:lnTo>
                  <a:pt x="2053" y="1562"/>
                </a:lnTo>
                <a:lnTo>
                  <a:pt x="2053" y="1564"/>
                </a:lnTo>
                <a:lnTo>
                  <a:pt x="2054" y="1567"/>
                </a:lnTo>
                <a:lnTo>
                  <a:pt x="2055" y="1569"/>
                </a:lnTo>
                <a:lnTo>
                  <a:pt x="2056" y="1572"/>
                </a:lnTo>
                <a:lnTo>
                  <a:pt x="2057" y="1576"/>
                </a:lnTo>
                <a:lnTo>
                  <a:pt x="2058" y="1578"/>
                </a:lnTo>
                <a:lnTo>
                  <a:pt x="2061" y="1579"/>
                </a:lnTo>
                <a:lnTo>
                  <a:pt x="2064" y="1580"/>
                </a:lnTo>
                <a:lnTo>
                  <a:pt x="2068" y="1581"/>
                </a:lnTo>
                <a:lnTo>
                  <a:pt x="2071" y="1581"/>
                </a:lnTo>
                <a:lnTo>
                  <a:pt x="2076" y="1581"/>
                </a:lnTo>
                <a:lnTo>
                  <a:pt x="2079" y="1580"/>
                </a:lnTo>
                <a:lnTo>
                  <a:pt x="2081" y="1579"/>
                </a:lnTo>
                <a:lnTo>
                  <a:pt x="2084" y="1579"/>
                </a:lnTo>
                <a:lnTo>
                  <a:pt x="2086" y="1575"/>
                </a:lnTo>
                <a:lnTo>
                  <a:pt x="2087" y="1572"/>
                </a:lnTo>
                <a:lnTo>
                  <a:pt x="2089" y="1568"/>
                </a:lnTo>
                <a:lnTo>
                  <a:pt x="2093" y="1567"/>
                </a:lnTo>
                <a:lnTo>
                  <a:pt x="2094" y="1567"/>
                </a:lnTo>
                <a:lnTo>
                  <a:pt x="2095" y="1564"/>
                </a:lnTo>
                <a:lnTo>
                  <a:pt x="2095" y="1562"/>
                </a:lnTo>
                <a:lnTo>
                  <a:pt x="2095" y="1561"/>
                </a:lnTo>
                <a:lnTo>
                  <a:pt x="2095" y="1559"/>
                </a:lnTo>
                <a:lnTo>
                  <a:pt x="2094" y="1556"/>
                </a:lnTo>
                <a:lnTo>
                  <a:pt x="2094" y="1554"/>
                </a:lnTo>
                <a:lnTo>
                  <a:pt x="2094" y="1551"/>
                </a:lnTo>
                <a:lnTo>
                  <a:pt x="2094" y="1547"/>
                </a:lnTo>
                <a:lnTo>
                  <a:pt x="2094" y="1545"/>
                </a:lnTo>
                <a:lnTo>
                  <a:pt x="2095" y="1544"/>
                </a:lnTo>
                <a:lnTo>
                  <a:pt x="2098" y="1544"/>
                </a:lnTo>
                <a:lnTo>
                  <a:pt x="2102" y="1544"/>
                </a:lnTo>
                <a:lnTo>
                  <a:pt x="2104" y="1543"/>
                </a:lnTo>
                <a:lnTo>
                  <a:pt x="2106" y="1539"/>
                </a:lnTo>
                <a:lnTo>
                  <a:pt x="2106" y="1538"/>
                </a:lnTo>
                <a:lnTo>
                  <a:pt x="2108" y="1535"/>
                </a:lnTo>
                <a:lnTo>
                  <a:pt x="2106" y="1532"/>
                </a:lnTo>
                <a:lnTo>
                  <a:pt x="2105" y="1530"/>
                </a:lnTo>
                <a:lnTo>
                  <a:pt x="2104" y="1527"/>
                </a:lnTo>
                <a:lnTo>
                  <a:pt x="2103" y="1523"/>
                </a:lnTo>
                <a:lnTo>
                  <a:pt x="2102" y="1520"/>
                </a:lnTo>
                <a:lnTo>
                  <a:pt x="2101" y="1519"/>
                </a:lnTo>
                <a:lnTo>
                  <a:pt x="2098" y="1516"/>
                </a:lnTo>
                <a:lnTo>
                  <a:pt x="2095" y="1516"/>
                </a:lnTo>
                <a:lnTo>
                  <a:pt x="2093" y="1517"/>
                </a:lnTo>
                <a:lnTo>
                  <a:pt x="2089" y="1516"/>
                </a:lnTo>
                <a:lnTo>
                  <a:pt x="2088" y="1517"/>
                </a:lnTo>
                <a:lnTo>
                  <a:pt x="2087" y="1517"/>
                </a:lnTo>
                <a:lnTo>
                  <a:pt x="2085" y="1516"/>
                </a:lnTo>
                <a:lnTo>
                  <a:pt x="2082" y="1516"/>
                </a:lnTo>
                <a:lnTo>
                  <a:pt x="2079" y="1515"/>
                </a:lnTo>
                <a:lnTo>
                  <a:pt x="2077" y="1514"/>
                </a:lnTo>
                <a:lnTo>
                  <a:pt x="2073" y="1513"/>
                </a:lnTo>
                <a:lnTo>
                  <a:pt x="2071" y="1511"/>
                </a:lnTo>
                <a:lnTo>
                  <a:pt x="2068" y="1509"/>
                </a:lnTo>
                <a:lnTo>
                  <a:pt x="2066" y="1507"/>
                </a:lnTo>
                <a:lnTo>
                  <a:pt x="2064" y="1506"/>
                </a:lnTo>
                <a:lnTo>
                  <a:pt x="2063" y="1504"/>
                </a:lnTo>
                <a:lnTo>
                  <a:pt x="2062" y="1503"/>
                </a:lnTo>
                <a:lnTo>
                  <a:pt x="2060" y="1501"/>
                </a:lnTo>
                <a:lnTo>
                  <a:pt x="2058" y="1500"/>
                </a:lnTo>
                <a:lnTo>
                  <a:pt x="2056" y="1499"/>
                </a:lnTo>
                <a:lnTo>
                  <a:pt x="2052" y="1498"/>
                </a:lnTo>
                <a:lnTo>
                  <a:pt x="2049" y="1498"/>
                </a:lnTo>
                <a:lnTo>
                  <a:pt x="2046" y="1498"/>
                </a:lnTo>
                <a:lnTo>
                  <a:pt x="2044" y="1498"/>
                </a:lnTo>
                <a:lnTo>
                  <a:pt x="2042" y="1498"/>
                </a:lnTo>
                <a:lnTo>
                  <a:pt x="2040" y="1497"/>
                </a:lnTo>
                <a:lnTo>
                  <a:pt x="2039" y="1496"/>
                </a:lnTo>
                <a:lnTo>
                  <a:pt x="2037" y="1495"/>
                </a:lnTo>
                <a:lnTo>
                  <a:pt x="2032" y="1493"/>
                </a:lnTo>
                <a:lnTo>
                  <a:pt x="2029" y="1492"/>
                </a:lnTo>
                <a:lnTo>
                  <a:pt x="2026" y="1491"/>
                </a:lnTo>
                <a:lnTo>
                  <a:pt x="2025" y="1489"/>
                </a:lnTo>
                <a:lnTo>
                  <a:pt x="2024" y="1488"/>
                </a:lnTo>
                <a:lnTo>
                  <a:pt x="2023" y="1487"/>
                </a:lnTo>
                <a:lnTo>
                  <a:pt x="2023" y="1484"/>
                </a:lnTo>
                <a:lnTo>
                  <a:pt x="2023" y="1482"/>
                </a:lnTo>
                <a:lnTo>
                  <a:pt x="2023" y="1481"/>
                </a:lnTo>
                <a:lnTo>
                  <a:pt x="2024" y="1481"/>
                </a:lnTo>
                <a:lnTo>
                  <a:pt x="2025" y="1480"/>
                </a:lnTo>
                <a:lnTo>
                  <a:pt x="2025" y="1479"/>
                </a:lnTo>
                <a:lnTo>
                  <a:pt x="2026" y="1479"/>
                </a:lnTo>
                <a:lnTo>
                  <a:pt x="2030" y="1477"/>
                </a:lnTo>
                <a:lnTo>
                  <a:pt x="2031" y="1477"/>
                </a:lnTo>
                <a:lnTo>
                  <a:pt x="2033" y="1477"/>
                </a:lnTo>
                <a:lnTo>
                  <a:pt x="2034" y="1477"/>
                </a:lnTo>
                <a:lnTo>
                  <a:pt x="2038" y="1479"/>
                </a:lnTo>
                <a:lnTo>
                  <a:pt x="2040" y="1477"/>
                </a:lnTo>
                <a:lnTo>
                  <a:pt x="2041" y="1477"/>
                </a:lnTo>
                <a:lnTo>
                  <a:pt x="2045" y="1476"/>
                </a:lnTo>
                <a:lnTo>
                  <a:pt x="2047" y="1475"/>
                </a:lnTo>
                <a:lnTo>
                  <a:pt x="2050" y="1474"/>
                </a:lnTo>
                <a:lnTo>
                  <a:pt x="2053" y="1474"/>
                </a:lnTo>
                <a:lnTo>
                  <a:pt x="2054" y="1473"/>
                </a:lnTo>
                <a:lnTo>
                  <a:pt x="2056" y="1471"/>
                </a:lnTo>
                <a:lnTo>
                  <a:pt x="2057" y="1469"/>
                </a:lnTo>
                <a:lnTo>
                  <a:pt x="2057" y="1467"/>
                </a:lnTo>
                <a:lnTo>
                  <a:pt x="2057" y="1466"/>
                </a:lnTo>
                <a:lnTo>
                  <a:pt x="2056" y="1466"/>
                </a:lnTo>
                <a:lnTo>
                  <a:pt x="2055" y="1465"/>
                </a:lnTo>
                <a:lnTo>
                  <a:pt x="2054" y="1464"/>
                </a:lnTo>
                <a:lnTo>
                  <a:pt x="2050" y="1460"/>
                </a:lnTo>
                <a:lnTo>
                  <a:pt x="2049" y="1459"/>
                </a:lnTo>
                <a:lnTo>
                  <a:pt x="2047" y="1458"/>
                </a:lnTo>
                <a:lnTo>
                  <a:pt x="2045" y="1457"/>
                </a:lnTo>
                <a:lnTo>
                  <a:pt x="2044" y="1456"/>
                </a:lnTo>
                <a:lnTo>
                  <a:pt x="2042" y="1455"/>
                </a:lnTo>
                <a:lnTo>
                  <a:pt x="2040" y="1452"/>
                </a:lnTo>
                <a:lnTo>
                  <a:pt x="2039" y="1450"/>
                </a:lnTo>
                <a:lnTo>
                  <a:pt x="2038" y="1449"/>
                </a:lnTo>
                <a:lnTo>
                  <a:pt x="2038" y="1448"/>
                </a:lnTo>
                <a:lnTo>
                  <a:pt x="2037" y="1445"/>
                </a:lnTo>
                <a:lnTo>
                  <a:pt x="2037" y="1443"/>
                </a:lnTo>
                <a:lnTo>
                  <a:pt x="2037" y="1442"/>
                </a:lnTo>
                <a:lnTo>
                  <a:pt x="2037" y="1440"/>
                </a:lnTo>
                <a:lnTo>
                  <a:pt x="2037" y="1439"/>
                </a:lnTo>
                <a:lnTo>
                  <a:pt x="2037" y="1437"/>
                </a:lnTo>
                <a:lnTo>
                  <a:pt x="2038" y="1436"/>
                </a:lnTo>
                <a:lnTo>
                  <a:pt x="2038" y="1434"/>
                </a:lnTo>
                <a:lnTo>
                  <a:pt x="2038" y="1433"/>
                </a:lnTo>
                <a:lnTo>
                  <a:pt x="2039" y="1431"/>
                </a:lnTo>
                <a:lnTo>
                  <a:pt x="2040" y="1426"/>
                </a:lnTo>
                <a:lnTo>
                  <a:pt x="2042" y="1424"/>
                </a:lnTo>
                <a:lnTo>
                  <a:pt x="2045" y="1423"/>
                </a:lnTo>
                <a:lnTo>
                  <a:pt x="2049" y="1424"/>
                </a:lnTo>
                <a:lnTo>
                  <a:pt x="2058" y="1420"/>
                </a:lnTo>
                <a:lnTo>
                  <a:pt x="2064" y="1419"/>
                </a:lnTo>
                <a:lnTo>
                  <a:pt x="2069" y="1418"/>
                </a:lnTo>
                <a:lnTo>
                  <a:pt x="2073" y="1416"/>
                </a:lnTo>
                <a:lnTo>
                  <a:pt x="2078" y="1416"/>
                </a:lnTo>
                <a:lnTo>
                  <a:pt x="2084" y="1417"/>
                </a:lnTo>
                <a:lnTo>
                  <a:pt x="2089" y="1417"/>
                </a:lnTo>
                <a:lnTo>
                  <a:pt x="2093" y="1418"/>
                </a:lnTo>
                <a:lnTo>
                  <a:pt x="2098" y="1419"/>
                </a:lnTo>
                <a:lnTo>
                  <a:pt x="2102" y="1418"/>
                </a:lnTo>
                <a:lnTo>
                  <a:pt x="2105" y="1418"/>
                </a:lnTo>
                <a:lnTo>
                  <a:pt x="2109" y="1416"/>
                </a:lnTo>
                <a:lnTo>
                  <a:pt x="2112" y="1413"/>
                </a:lnTo>
                <a:lnTo>
                  <a:pt x="2116" y="1411"/>
                </a:lnTo>
                <a:lnTo>
                  <a:pt x="2118" y="1410"/>
                </a:lnTo>
                <a:lnTo>
                  <a:pt x="2121" y="1408"/>
                </a:lnTo>
                <a:lnTo>
                  <a:pt x="2124" y="1407"/>
                </a:lnTo>
                <a:lnTo>
                  <a:pt x="2127" y="1407"/>
                </a:lnTo>
                <a:lnTo>
                  <a:pt x="2130" y="1407"/>
                </a:lnTo>
                <a:lnTo>
                  <a:pt x="2134" y="1408"/>
                </a:lnTo>
                <a:lnTo>
                  <a:pt x="2137" y="1408"/>
                </a:lnTo>
                <a:lnTo>
                  <a:pt x="2140" y="1407"/>
                </a:lnTo>
                <a:lnTo>
                  <a:pt x="2142" y="1405"/>
                </a:lnTo>
                <a:lnTo>
                  <a:pt x="2145" y="1404"/>
                </a:lnTo>
                <a:lnTo>
                  <a:pt x="2148" y="1402"/>
                </a:lnTo>
                <a:lnTo>
                  <a:pt x="2149" y="1401"/>
                </a:lnTo>
                <a:lnTo>
                  <a:pt x="2150" y="1400"/>
                </a:lnTo>
                <a:lnTo>
                  <a:pt x="2151" y="1397"/>
                </a:lnTo>
                <a:lnTo>
                  <a:pt x="2154" y="1396"/>
                </a:lnTo>
                <a:lnTo>
                  <a:pt x="2157" y="1399"/>
                </a:lnTo>
                <a:lnTo>
                  <a:pt x="2158" y="1401"/>
                </a:lnTo>
                <a:lnTo>
                  <a:pt x="2158" y="1404"/>
                </a:lnTo>
                <a:lnTo>
                  <a:pt x="2158" y="1407"/>
                </a:lnTo>
                <a:lnTo>
                  <a:pt x="2159" y="1409"/>
                </a:lnTo>
                <a:lnTo>
                  <a:pt x="2161" y="1410"/>
                </a:lnTo>
                <a:lnTo>
                  <a:pt x="2165" y="1410"/>
                </a:lnTo>
                <a:lnTo>
                  <a:pt x="2169" y="1409"/>
                </a:lnTo>
                <a:lnTo>
                  <a:pt x="2172" y="1408"/>
                </a:lnTo>
                <a:lnTo>
                  <a:pt x="2175" y="1405"/>
                </a:lnTo>
                <a:lnTo>
                  <a:pt x="2177" y="1404"/>
                </a:lnTo>
                <a:lnTo>
                  <a:pt x="2180" y="1401"/>
                </a:lnTo>
                <a:lnTo>
                  <a:pt x="2181" y="1399"/>
                </a:lnTo>
                <a:lnTo>
                  <a:pt x="2182" y="1395"/>
                </a:lnTo>
                <a:lnTo>
                  <a:pt x="2184" y="1393"/>
                </a:lnTo>
                <a:lnTo>
                  <a:pt x="2185" y="1389"/>
                </a:lnTo>
                <a:lnTo>
                  <a:pt x="2186" y="1386"/>
                </a:lnTo>
                <a:lnTo>
                  <a:pt x="2188" y="1385"/>
                </a:lnTo>
                <a:lnTo>
                  <a:pt x="2190" y="1384"/>
                </a:lnTo>
                <a:lnTo>
                  <a:pt x="2191" y="1381"/>
                </a:lnTo>
                <a:lnTo>
                  <a:pt x="2191" y="1379"/>
                </a:lnTo>
                <a:lnTo>
                  <a:pt x="2191" y="1376"/>
                </a:lnTo>
                <a:lnTo>
                  <a:pt x="2189" y="1372"/>
                </a:lnTo>
                <a:lnTo>
                  <a:pt x="2188" y="1370"/>
                </a:lnTo>
                <a:lnTo>
                  <a:pt x="2186" y="1369"/>
                </a:lnTo>
                <a:lnTo>
                  <a:pt x="2184" y="1369"/>
                </a:lnTo>
                <a:lnTo>
                  <a:pt x="2183" y="1367"/>
                </a:lnTo>
                <a:lnTo>
                  <a:pt x="2181" y="1365"/>
                </a:lnTo>
                <a:lnTo>
                  <a:pt x="2178" y="1363"/>
                </a:lnTo>
                <a:lnTo>
                  <a:pt x="2177" y="1363"/>
                </a:lnTo>
                <a:lnTo>
                  <a:pt x="2174" y="1362"/>
                </a:lnTo>
                <a:lnTo>
                  <a:pt x="2172" y="1361"/>
                </a:lnTo>
                <a:lnTo>
                  <a:pt x="2172" y="1359"/>
                </a:lnTo>
                <a:lnTo>
                  <a:pt x="2172" y="1357"/>
                </a:lnTo>
                <a:lnTo>
                  <a:pt x="2172" y="1355"/>
                </a:lnTo>
                <a:lnTo>
                  <a:pt x="2172" y="1354"/>
                </a:lnTo>
                <a:lnTo>
                  <a:pt x="2173" y="1353"/>
                </a:lnTo>
                <a:lnTo>
                  <a:pt x="2175" y="1349"/>
                </a:lnTo>
                <a:lnTo>
                  <a:pt x="2177" y="1348"/>
                </a:lnTo>
                <a:lnTo>
                  <a:pt x="2178" y="1347"/>
                </a:lnTo>
                <a:lnTo>
                  <a:pt x="2177" y="1346"/>
                </a:lnTo>
                <a:lnTo>
                  <a:pt x="2175" y="1345"/>
                </a:lnTo>
                <a:lnTo>
                  <a:pt x="2174" y="1344"/>
                </a:lnTo>
                <a:lnTo>
                  <a:pt x="2174" y="1341"/>
                </a:lnTo>
                <a:lnTo>
                  <a:pt x="2174" y="1340"/>
                </a:lnTo>
                <a:lnTo>
                  <a:pt x="2175" y="1338"/>
                </a:lnTo>
                <a:lnTo>
                  <a:pt x="2175" y="1337"/>
                </a:lnTo>
                <a:lnTo>
                  <a:pt x="2174" y="1335"/>
                </a:lnTo>
                <a:lnTo>
                  <a:pt x="2173" y="1335"/>
                </a:lnTo>
                <a:lnTo>
                  <a:pt x="2170" y="1332"/>
                </a:lnTo>
                <a:lnTo>
                  <a:pt x="2170" y="1331"/>
                </a:lnTo>
                <a:lnTo>
                  <a:pt x="2170" y="1329"/>
                </a:lnTo>
                <a:lnTo>
                  <a:pt x="2173" y="1324"/>
                </a:lnTo>
                <a:lnTo>
                  <a:pt x="2173" y="1323"/>
                </a:lnTo>
                <a:lnTo>
                  <a:pt x="2174" y="1322"/>
                </a:lnTo>
                <a:lnTo>
                  <a:pt x="2174" y="1321"/>
                </a:lnTo>
                <a:lnTo>
                  <a:pt x="2173" y="1320"/>
                </a:lnTo>
                <a:lnTo>
                  <a:pt x="2173" y="1319"/>
                </a:lnTo>
                <a:lnTo>
                  <a:pt x="2172" y="1315"/>
                </a:lnTo>
                <a:lnTo>
                  <a:pt x="2170" y="1314"/>
                </a:lnTo>
                <a:lnTo>
                  <a:pt x="2169" y="1314"/>
                </a:lnTo>
                <a:lnTo>
                  <a:pt x="2168" y="1315"/>
                </a:lnTo>
                <a:lnTo>
                  <a:pt x="2168" y="1316"/>
                </a:lnTo>
                <a:lnTo>
                  <a:pt x="2168" y="1319"/>
                </a:lnTo>
                <a:lnTo>
                  <a:pt x="2164" y="1320"/>
                </a:lnTo>
                <a:lnTo>
                  <a:pt x="2162" y="1319"/>
                </a:lnTo>
                <a:lnTo>
                  <a:pt x="2160" y="1319"/>
                </a:lnTo>
                <a:lnTo>
                  <a:pt x="2159" y="1319"/>
                </a:lnTo>
                <a:lnTo>
                  <a:pt x="2157" y="1317"/>
                </a:lnTo>
                <a:lnTo>
                  <a:pt x="2154" y="1317"/>
                </a:lnTo>
                <a:lnTo>
                  <a:pt x="2153" y="1317"/>
                </a:lnTo>
                <a:lnTo>
                  <a:pt x="2151" y="1317"/>
                </a:lnTo>
                <a:lnTo>
                  <a:pt x="2151" y="1319"/>
                </a:lnTo>
                <a:lnTo>
                  <a:pt x="2150" y="1321"/>
                </a:lnTo>
                <a:lnTo>
                  <a:pt x="2149" y="1323"/>
                </a:lnTo>
                <a:lnTo>
                  <a:pt x="2148" y="1324"/>
                </a:lnTo>
                <a:lnTo>
                  <a:pt x="2145" y="1325"/>
                </a:lnTo>
                <a:lnTo>
                  <a:pt x="2144" y="1327"/>
                </a:lnTo>
                <a:lnTo>
                  <a:pt x="2143" y="1328"/>
                </a:lnTo>
                <a:lnTo>
                  <a:pt x="2141" y="1329"/>
                </a:lnTo>
                <a:lnTo>
                  <a:pt x="2138" y="1330"/>
                </a:lnTo>
                <a:lnTo>
                  <a:pt x="2136" y="1331"/>
                </a:lnTo>
                <a:lnTo>
                  <a:pt x="2136" y="1332"/>
                </a:lnTo>
                <a:lnTo>
                  <a:pt x="2135" y="1335"/>
                </a:lnTo>
                <a:lnTo>
                  <a:pt x="2134" y="1337"/>
                </a:lnTo>
                <a:lnTo>
                  <a:pt x="2133" y="1339"/>
                </a:lnTo>
                <a:lnTo>
                  <a:pt x="2132" y="1341"/>
                </a:lnTo>
                <a:lnTo>
                  <a:pt x="2129" y="1343"/>
                </a:lnTo>
                <a:lnTo>
                  <a:pt x="2127" y="1344"/>
                </a:lnTo>
                <a:lnTo>
                  <a:pt x="2125" y="1345"/>
                </a:lnTo>
                <a:lnTo>
                  <a:pt x="2122" y="1345"/>
                </a:lnTo>
                <a:lnTo>
                  <a:pt x="2119" y="1346"/>
                </a:lnTo>
                <a:lnTo>
                  <a:pt x="2117" y="1345"/>
                </a:lnTo>
                <a:lnTo>
                  <a:pt x="2113" y="1344"/>
                </a:lnTo>
                <a:lnTo>
                  <a:pt x="2106" y="1343"/>
                </a:lnTo>
                <a:lnTo>
                  <a:pt x="2104" y="1341"/>
                </a:lnTo>
                <a:lnTo>
                  <a:pt x="2102" y="1341"/>
                </a:lnTo>
                <a:lnTo>
                  <a:pt x="2098" y="1341"/>
                </a:lnTo>
                <a:lnTo>
                  <a:pt x="2097" y="1343"/>
                </a:lnTo>
                <a:lnTo>
                  <a:pt x="2095" y="1344"/>
                </a:lnTo>
                <a:lnTo>
                  <a:pt x="2094" y="1345"/>
                </a:lnTo>
                <a:lnTo>
                  <a:pt x="2092" y="1346"/>
                </a:lnTo>
                <a:lnTo>
                  <a:pt x="2088" y="1346"/>
                </a:lnTo>
                <a:lnTo>
                  <a:pt x="2086" y="1346"/>
                </a:lnTo>
                <a:lnTo>
                  <a:pt x="2082" y="1348"/>
                </a:lnTo>
                <a:lnTo>
                  <a:pt x="2081" y="1348"/>
                </a:lnTo>
                <a:lnTo>
                  <a:pt x="2079" y="1349"/>
                </a:lnTo>
                <a:lnTo>
                  <a:pt x="2078" y="1351"/>
                </a:lnTo>
                <a:lnTo>
                  <a:pt x="2074" y="1352"/>
                </a:lnTo>
                <a:lnTo>
                  <a:pt x="2071" y="1352"/>
                </a:lnTo>
                <a:lnTo>
                  <a:pt x="2069" y="1352"/>
                </a:lnTo>
                <a:lnTo>
                  <a:pt x="2068" y="1353"/>
                </a:lnTo>
                <a:lnTo>
                  <a:pt x="2065" y="1354"/>
                </a:lnTo>
                <a:lnTo>
                  <a:pt x="2062" y="1354"/>
                </a:lnTo>
                <a:lnTo>
                  <a:pt x="2058" y="1354"/>
                </a:lnTo>
                <a:lnTo>
                  <a:pt x="2057" y="1354"/>
                </a:lnTo>
                <a:lnTo>
                  <a:pt x="2055" y="1354"/>
                </a:lnTo>
                <a:lnTo>
                  <a:pt x="2054" y="1353"/>
                </a:lnTo>
                <a:lnTo>
                  <a:pt x="2053" y="1352"/>
                </a:lnTo>
                <a:lnTo>
                  <a:pt x="2052" y="1349"/>
                </a:lnTo>
                <a:lnTo>
                  <a:pt x="2052" y="1344"/>
                </a:lnTo>
                <a:lnTo>
                  <a:pt x="2049" y="1343"/>
                </a:lnTo>
                <a:lnTo>
                  <a:pt x="2048" y="1341"/>
                </a:lnTo>
                <a:lnTo>
                  <a:pt x="2047" y="1341"/>
                </a:lnTo>
                <a:lnTo>
                  <a:pt x="2045" y="1340"/>
                </a:lnTo>
                <a:lnTo>
                  <a:pt x="2044" y="1339"/>
                </a:lnTo>
                <a:lnTo>
                  <a:pt x="2041" y="1339"/>
                </a:lnTo>
                <a:lnTo>
                  <a:pt x="2040" y="1339"/>
                </a:lnTo>
                <a:lnTo>
                  <a:pt x="2039" y="1339"/>
                </a:lnTo>
                <a:lnTo>
                  <a:pt x="2038" y="1339"/>
                </a:lnTo>
                <a:lnTo>
                  <a:pt x="2037" y="1340"/>
                </a:lnTo>
                <a:lnTo>
                  <a:pt x="2033" y="1339"/>
                </a:lnTo>
                <a:lnTo>
                  <a:pt x="2031" y="1338"/>
                </a:lnTo>
                <a:lnTo>
                  <a:pt x="2028" y="1336"/>
                </a:lnTo>
                <a:lnTo>
                  <a:pt x="2023" y="1336"/>
                </a:lnTo>
                <a:lnTo>
                  <a:pt x="2020" y="1337"/>
                </a:lnTo>
                <a:lnTo>
                  <a:pt x="2017" y="1337"/>
                </a:lnTo>
                <a:lnTo>
                  <a:pt x="2010" y="1336"/>
                </a:lnTo>
                <a:lnTo>
                  <a:pt x="2010" y="1333"/>
                </a:lnTo>
                <a:lnTo>
                  <a:pt x="2009" y="1331"/>
                </a:lnTo>
                <a:lnTo>
                  <a:pt x="2008" y="1330"/>
                </a:lnTo>
                <a:lnTo>
                  <a:pt x="2005" y="1329"/>
                </a:lnTo>
                <a:lnTo>
                  <a:pt x="2001" y="1330"/>
                </a:lnTo>
                <a:lnTo>
                  <a:pt x="1999" y="1331"/>
                </a:lnTo>
                <a:lnTo>
                  <a:pt x="1996" y="1331"/>
                </a:lnTo>
                <a:lnTo>
                  <a:pt x="1993" y="1330"/>
                </a:lnTo>
                <a:lnTo>
                  <a:pt x="1989" y="1329"/>
                </a:lnTo>
                <a:lnTo>
                  <a:pt x="1986" y="1328"/>
                </a:lnTo>
                <a:lnTo>
                  <a:pt x="1982" y="1323"/>
                </a:lnTo>
                <a:lnTo>
                  <a:pt x="1980" y="1321"/>
                </a:lnTo>
                <a:lnTo>
                  <a:pt x="1977" y="1319"/>
                </a:lnTo>
                <a:lnTo>
                  <a:pt x="1974" y="1317"/>
                </a:lnTo>
                <a:lnTo>
                  <a:pt x="1970" y="1317"/>
                </a:lnTo>
                <a:lnTo>
                  <a:pt x="1968" y="1315"/>
                </a:lnTo>
                <a:lnTo>
                  <a:pt x="1966" y="1309"/>
                </a:lnTo>
                <a:lnTo>
                  <a:pt x="1965" y="1307"/>
                </a:lnTo>
                <a:lnTo>
                  <a:pt x="1961" y="1305"/>
                </a:lnTo>
                <a:lnTo>
                  <a:pt x="1958" y="1303"/>
                </a:lnTo>
                <a:lnTo>
                  <a:pt x="1953" y="1301"/>
                </a:lnTo>
                <a:lnTo>
                  <a:pt x="1951" y="1301"/>
                </a:lnTo>
                <a:close/>
              </a:path>
            </a:pathLst>
          </a:custGeom>
          <a:solidFill>
            <a:schemeClr val="bg1"/>
          </a:solidFill>
          <a:ln w="9525" cap="flat" cmpd="sng">
            <a:solidFill>
              <a:schemeClr val="tx1"/>
            </a:solidFill>
            <a:prstDash val="solid"/>
            <a:round/>
            <a:headEnd type="none" w="med" len="med"/>
            <a:tailEnd type="none" w="med" len="med"/>
          </a:ln>
          <a:effectLst/>
          <a:extLst/>
        </p:spPr>
        <p:txBody>
          <a:bodyPr wrap="none"/>
          <a:lstStyle/>
          <a:p>
            <a:pPr eaLnBrk="1" hangingPunct="1">
              <a:defRPr/>
            </a:pPr>
            <a:endParaRPr lang="en-GB" sz="1176" dirty="0">
              <a:latin typeface="Arial" pitchFamily="34" charset="0"/>
              <a:cs typeface="Arial" pitchFamily="34" charset="0"/>
            </a:endParaRPr>
          </a:p>
        </p:txBody>
      </p:sp>
      <p:sp>
        <p:nvSpPr>
          <p:cNvPr id="116" name="HR">
            <a:extLst>
              <a:ext uri="{FF2B5EF4-FFF2-40B4-BE49-F238E27FC236}"/>
            </a:extLst>
          </p:cNvPr>
          <p:cNvSpPr>
            <a:spLocks/>
          </p:cNvSpPr>
          <p:nvPr/>
        </p:nvSpPr>
        <p:spPr bwMode="auto">
          <a:xfrm>
            <a:off x="3351213" y="1490663"/>
            <a:ext cx="754062" cy="755650"/>
          </a:xfrm>
          <a:custGeom>
            <a:avLst/>
            <a:gdLst>
              <a:gd name="T0" fmla="*/ 2 w 860"/>
              <a:gd name="T1" fmla="*/ 333 h 901"/>
              <a:gd name="T2" fmla="*/ 35 w 860"/>
              <a:gd name="T3" fmla="*/ 373 h 901"/>
              <a:gd name="T4" fmla="*/ 24 w 860"/>
              <a:gd name="T5" fmla="*/ 418 h 901"/>
              <a:gd name="T6" fmla="*/ 67 w 860"/>
              <a:gd name="T7" fmla="*/ 433 h 901"/>
              <a:gd name="T8" fmla="*/ 128 w 860"/>
              <a:gd name="T9" fmla="*/ 434 h 901"/>
              <a:gd name="T10" fmla="*/ 192 w 860"/>
              <a:gd name="T11" fmla="*/ 465 h 901"/>
              <a:gd name="T12" fmla="*/ 237 w 860"/>
              <a:gd name="T13" fmla="*/ 471 h 901"/>
              <a:gd name="T14" fmla="*/ 249 w 860"/>
              <a:gd name="T15" fmla="*/ 490 h 901"/>
              <a:gd name="T16" fmla="*/ 289 w 860"/>
              <a:gd name="T17" fmla="*/ 531 h 901"/>
              <a:gd name="T18" fmla="*/ 287 w 860"/>
              <a:gd name="T19" fmla="*/ 571 h 901"/>
              <a:gd name="T20" fmla="*/ 314 w 860"/>
              <a:gd name="T21" fmla="*/ 646 h 901"/>
              <a:gd name="T22" fmla="*/ 357 w 860"/>
              <a:gd name="T23" fmla="*/ 694 h 901"/>
              <a:gd name="T24" fmla="*/ 423 w 860"/>
              <a:gd name="T25" fmla="*/ 737 h 901"/>
              <a:gd name="T26" fmla="*/ 402 w 860"/>
              <a:gd name="T27" fmla="*/ 784 h 901"/>
              <a:gd name="T28" fmla="*/ 413 w 860"/>
              <a:gd name="T29" fmla="*/ 807 h 901"/>
              <a:gd name="T30" fmla="*/ 452 w 860"/>
              <a:gd name="T31" fmla="*/ 849 h 901"/>
              <a:gd name="T32" fmla="*/ 472 w 860"/>
              <a:gd name="T33" fmla="*/ 833 h 901"/>
              <a:gd name="T34" fmla="*/ 513 w 860"/>
              <a:gd name="T35" fmla="*/ 792 h 901"/>
              <a:gd name="T36" fmla="*/ 567 w 860"/>
              <a:gd name="T37" fmla="*/ 777 h 901"/>
              <a:gd name="T38" fmla="*/ 594 w 860"/>
              <a:gd name="T39" fmla="*/ 807 h 901"/>
              <a:gd name="T40" fmla="*/ 635 w 860"/>
              <a:gd name="T41" fmla="*/ 770 h 901"/>
              <a:gd name="T42" fmla="*/ 689 w 860"/>
              <a:gd name="T43" fmla="*/ 767 h 901"/>
              <a:gd name="T44" fmla="*/ 685 w 860"/>
              <a:gd name="T45" fmla="*/ 842 h 901"/>
              <a:gd name="T46" fmla="*/ 683 w 860"/>
              <a:gd name="T47" fmla="*/ 898 h 901"/>
              <a:gd name="T48" fmla="*/ 721 w 860"/>
              <a:gd name="T49" fmla="*/ 863 h 901"/>
              <a:gd name="T50" fmla="*/ 803 w 860"/>
              <a:gd name="T51" fmla="*/ 848 h 901"/>
              <a:gd name="T52" fmla="*/ 845 w 860"/>
              <a:gd name="T53" fmla="*/ 810 h 901"/>
              <a:gd name="T54" fmla="*/ 835 w 860"/>
              <a:gd name="T55" fmla="*/ 733 h 901"/>
              <a:gd name="T56" fmla="*/ 793 w 860"/>
              <a:gd name="T57" fmla="*/ 674 h 901"/>
              <a:gd name="T58" fmla="*/ 730 w 860"/>
              <a:gd name="T59" fmla="*/ 672 h 901"/>
              <a:gd name="T60" fmla="*/ 673 w 860"/>
              <a:gd name="T61" fmla="*/ 669 h 901"/>
              <a:gd name="T62" fmla="*/ 675 w 860"/>
              <a:gd name="T63" fmla="*/ 631 h 901"/>
              <a:gd name="T64" fmla="*/ 706 w 860"/>
              <a:gd name="T65" fmla="*/ 576 h 901"/>
              <a:gd name="T66" fmla="*/ 748 w 860"/>
              <a:gd name="T67" fmla="*/ 515 h 901"/>
              <a:gd name="T68" fmla="*/ 731 w 860"/>
              <a:gd name="T69" fmla="*/ 419 h 901"/>
              <a:gd name="T70" fmla="*/ 727 w 860"/>
              <a:gd name="T71" fmla="*/ 339 h 901"/>
              <a:gd name="T72" fmla="*/ 772 w 860"/>
              <a:gd name="T73" fmla="*/ 257 h 901"/>
              <a:gd name="T74" fmla="*/ 839 w 860"/>
              <a:gd name="T75" fmla="*/ 186 h 901"/>
              <a:gd name="T76" fmla="*/ 848 w 860"/>
              <a:gd name="T77" fmla="*/ 139 h 901"/>
              <a:gd name="T78" fmla="*/ 792 w 860"/>
              <a:gd name="T79" fmla="*/ 128 h 901"/>
              <a:gd name="T80" fmla="*/ 730 w 860"/>
              <a:gd name="T81" fmla="*/ 96 h 901"/>
              <a:gd name="T82" fmla="*/ 700 w 860"/>
              <a:gd name="T83" fmla="*/ 40 h 901"/>
              <a:gd name="T84" fmla="*/ 642 w 860"/>
              <a:gd name="T85" fmla="*/ 21 h 901"/>
              <a:gd name="T86" fmla="*/ 621 w 860"/>
              <a:gd name="T87" fmla="*/ 41 h 901"/>
              <a:gd name="T88" fmla="*/ 674 w 860"/>
              <a:gd name="T89" fmla="*/ 89 h 901"/>
              <a:gd name="T90" fmla="*/ 652 w 860"/>
              <a:gd name="T91" fmla="*/ 126 h 901"/>
              <a:gd name="T92" fmla="*/ 623 w 860"/>
              <a:gd name="T93" fmla="*/ 153 h 901"/>
              <a:gd name="T94" fmla="*/ 586 w 860"/>
              <a:gd name="T95" fmla="*/ 192 h 901"/>
              <a:gd name="T96" fmla="*/ 580 w 860"/>
              <a:gd name="T97" fmla="*/ 238 h 901"/>
              <a:gd name="T98" fmla="*/ 532 w 860"/>
              <a:gd name="T99" fmla="*/ 225 h 901"/>
              <a:gd name="T100" fmla="*/ 492 w 860"/>
              <a:gd name="T101" fmla="*/ 219 h 901"/>
              <a:gd name="T102" fmla="*/ 483 w 860"/>
              <a:gd name="T103" fmla="*/ 239 h 901"/>
              <a:gd name="T104" fmla="*/ 475 w 860"/>
              <a:gd name="T105" fmla="*/ 283 h 901"/>
              <a:gd name="T106" fmla="*/ 448 w 860"/>
              <a:gd name="T107" fmla="*/ 312 h 901"/>
              <a:gd name="T108" fmla="*/ 381 w 860"/>
              <a:gd name="T109" fmla="*/ 321 h 901"/>
              <a:gd name="T110" fmla="*/ 323 w 860"/>
              <a:gd name="T111" fmla="*/ 321 h 901"/>
              <a:gd name="T112" fmla="*/ 267 w 860"/>
              <a:gd name="T113" fmla="*/ 315 h 901"/>
              <a:gd name="T114" fmla="*/ 228 w 860"/>
              <a:gd name="T115" fmla="*/ 373 h 901"/>
              <a:gd name="T116" fmla="*/ 201 w 860"/>
              <a:gd name="T117" fmla="*/ 353 h 901"/>
              <a:gd name="T118" fmla="*/ 201 w 860"/>
              <a:gd name="T119" fmla="*/ 305 h 901"/>
              <a:gd name="T120" fmla="*/ 175 w 860"/>
              <a:gd name="T121" fmla="*/ 294 h 901"/>
              <a:gd name="T122" fmla="*/ 123 w 860"/>
              <a:gd name="T123" fmla="*/ 278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0" h="901">
                <a:moveTo>
                  <a:pt x="43" y="280"/>
                </a:moveTo>
                <a:lnTo>
                  <a:pt x="44" y="283"/>
                </a:lnTo>
                <a:lnTo>
                  <a:pt x="42" y="286"/>
                </a:lnTo>
                <a:lnTo>
                  <a:pt x="39" y="287"/>
                </a:lnTo>
                <a:lnTo>
                  <a:pt x="35" y="288"/>
                </a:lnTo>
                <a:lnTo>
                  <a:pt x="29" y="293"/>
                </a:lnTo>
                <a:lnTo>
                  <a:pt x="24" y="297"/>
                </a:lnTo>
                <a:lnTo>
                  <a:pt x="17" y="303"/>
                </a:lnTo>
                <a:lnTo>
                  <a:pt x="11" y="310"/>
                </a:lnTo>
                <a:lnTo>
                  <a:pt x="9" y="314"/>
                </a:lnTo>
                <a:lnTo>
                  <a:pt x="5" y="320"/>
                </a:lnTo>
                <a:lnTo>
                  <a:pt x="0" y="327"/>
                </a:lnTo>
                <a:lnTo>
                  <a:pt x="0" y="330"/>
                </a:lnTo>
                <a:lnTo>
                  <a:pt x="2" y="333"/>
                </a:lnTo>
                <a:lnTo>
                  <a:pt x="7" y="334"/>
                </a:lnTo>
                <a:lnTo>
                  <a:pt x="11" y="334"/>
                </a:lnTo>
                <a:lnTo>
                  <a:pt x="16" y="333"/>
                </a:lnTo>
                <a:lnTo>
                  <a:pt x="20" y="330"/>
                </a:lnTo>
                <a:lnTo>
                  <a:pt x="27" y="327"/>
                </a:lnTo>
                <a:lnTo>
                  <a:pt x="32" y="326"/>
                </a:lnTo>
                <a:lnTo>
                  <a:pt x="35" y="326"/>
                </a:lnTo>
                <a:lnTo>
                  <a:pt x="39" y="327"/>
                </a:lnTo>
                <a:lnTo>
                  <a:pt x="41" y="329"/>
                </a:lnTo>
                <a:lnTo>
                  <a:pt x="41" y="335"/>
                </a:lnTo>
                <a:lnTo>
                  <a:pt x="37" y="346"/>
                </a:lnTo>
                <a:lnTo>
                  <a:pt x="36" y="355"/>
                </a:lnTo>
                <a:lnTo>
                  <a:pt x="35" y="365"/>
                </a:lnTo>
                <a:lnTo>
                  <a:pt x="35" y="373"/>
                </a:lnTo>
                <a:lnTo>
                  <a:pt x="35" y="376"/>
                </a:lnTo>
                <a:lnTo>
                  <a:pt x="34" y="381"/>
                </a:lnTo>
                <a:lnTo>
                  <a:pt x="35" y="384"/>
                </a:lnTo>
                <a:lnTo>
                  <a:pt x="39" y="389"/>
                </a:lnTo>
                <a:lnTo>
                  <a:pt x="40" y="393"/>
                </a:lnTo>
                <a:lnTo>
                  <a:pt x="40" y="400"/>
                </a:lnTo>
                <a:lnTo>
                  <a:pt x="37" y="405"/>
                </a:lnTo>
                <a:lnTo>
                  <a:pt x="34" y="408"/>
                </a:lnTo>
                <a:lnTo>
                  <a:pt x="32" y="405"/>
                </a:lnTo>
                <a:lnTo>
                  <a:pt x="28" y="408"/>
                </a:lnTo>
                <a:lnTo>
                  <a:pt x="25" y="411"/>
                </a:lnTo>
                <a:lnTo>
                  <a:pt x="20" y="414"/>
                </a:lnTo>
                <a:lnTo>
                  <a:pt x="18" y="416"/>
                </a:lnTo>
                <a:lnTo>
                  <a:pt x="24" y="418"/>
                </a:lnTo>
                <a:lnTo>
                  <a:pt x="26" y="419"/>
                </a:lnTo>
                <a:lnTo>
                  <a:pt x="29" y="422"/>
                </a:lnTo>
                <a:lnTo>
                  <a:pt x="32" y="426"/>
                </a:lnTo>
                <a:lnTo>
                  <a:pt x="32" y="431"/>
                </a:lnTo>
                <a:lnTo>
                  <a:pt x="39" y="435"/>
                </a:lnTo>
                <a:lnTo>
                  <a:pt x="40" y="440"/>
                </a:lnTo>
                <a:lnTo>
                  <a:pt x="41" y="447"/>
                </a:lnTo>
                <a:lnTo>
                  <a:pt x="45" y="448"/>
                </a:lnTo>
                <a:lnTo>
                  <a:pt x="49" y="446"/>
                </a:lnTo>
                <a:lnTo>
                  <a:pt x="52" y="442"/>
                </a:lnTo>
                <a:lnTo>
                  <a:pt x="55" y="437"/>
                </a:lnTo>
                <a:lnTo>
                  <a:pt x="59" y="433"/>
                </a:lnTo>
                <a:lnTo>
                  <a:pt x="65" y="433"/>
                </a:lnTo>
                <a:lnTo>
                  <a:pt x="67" y="433"/>
                </a:lnTo>
                <a:lnTo>
                  <a:pt x="72" y="433"/>
                </a:lnTo>
                <a:lnTo>
                  <a:pt x="74" y="437"/>
                </a:lnTo>
                <a:lnTo>
                  <a:pt x="79" y="439"/>
                </a:lnTo>
                <a:lnTo>
                  <a:pt x="84" y="438"/>
                </a:lnTo>
                <a:lnTo>
                  <a:pt x="89" y="437"/>
                </a:lnTo>
                <a:lnTo>
                  <a:pt x="93" y="433"/>
                </a:lnTo>
                <a:lnTo>
                  <a:pt x="98" y="429"/>
                </a:lnTo>
                <a:lnTo>
                  <a:pt x="105" y="425"/>
                </a:lnTo>
                <a:lnTo>
                  <a:pt x="109" y="427"/>
                </a:lnTo>
                <a:lnTo>
                  <a:pt x="115" y="429"/>
                </a:lnTo>
                <a:lnTo>
                  <a:pt x="122" y="429"/>
                </a:lnTo>
                <a:lnTo>
                  <a:pt x="125" y="430"/>
                </a:lnTo>
                <a:lnTo>
                  <a:pt x="127" y="431"/>
                </a:lnTo>
                <a:lnTo>
                  <a:pt x="128" y="434"/>
                </a:lnTo>
                <a:lnTo>
                  <a:pt x="129" y="440"/>
                </a:lnTo>
                <a:lnTo>
                  <a:pt x="129" y="446"/>
                </a:lnTo>
                <a:lnTo>
                  <a:pt x="133" y="455"/>
                </a:lnTo>
                <a:lnTo>
                  <a:pt x="139" y="458"/>
                </a:lnTo>
                <a:lnTo>
                  <a:pt x="145" y="459"/>
                </a:lnTo>
                <a:lnTo>
                  <a:pt x="151" y="458"/>
                </a:lnTo>
                <a:lnTo>
                  <a:pt x="156" y="457"/>
                </a:lnTo>
                <a:lnTo>
                  <a:pt x="163" y="464"/>
                </a:lnTo>
                <a:lnTo>
                  <a:pt x="169" y="467"/>
                </a:lnTo>
                <a:lnTo>
                  <a:pt x="172" y="469"/>
                </a:lnTo>
                <a:lnTo>
                  <a:pt x="177" y="470"/>
                </a:lnTo>
                <a:lnTo>
                  <a:pt x="181" y="470"/>
                </a:lnTo>
                <a:lnTo>
                  <a:pt x="188" y="467"/>
                </a:lnTo>
                <a:lnTo>
                  <a:pt x="192" y="465"/>
                </a:lnTo>
                <a:lnTo>
                  <a:pt x="196" y="464"/>
                </a:lnTo>
                <a:lnTo>
                  <a:pt x="200" y="464"/>
                </a:lnTo>
                <a:lnTo>
                  <a:pt x="201" y="466"/>
                </a:lnTo>
                <a:lnTo>
                  <a:pt x="202" y="471"/>
                </a:lnTo>
                <a:lnTo>
                  <a:pt x="204" y="473"/>
                </a:lnTo>
                <a:lnTo>
                  <a:pt x="209" y="472"/>
                </a:lnTo>
                <a:lnTo>
                  <a:pt x="216" y="467"/>
                </a:lnTo>
                <a:lnTo>
                  <a:pt x="224" y="464"/>
                </a:lnTo>
                <a:lnTo>
                  <a:pt x="229" y="459"/>
                </a:lnTo>
                <a:lnTo>
                  <a:pt x="235" y="456"/>
                </a:lnTo>
                <a:lnTo>
                  <a:pt x="241" y="457"/>
                </a:lnTo>
                <a:lnTo>
                  <a:pt x="243" y="462"/>
                </a:lnTo>
                <a:lnTo>
                  <a:pt x="242" y="465"/>
                </a:lnTo>
                <a:lnTo>
                  <a:pt x="237" y="471"/>
                </a:lnTo>
                <a:lnTo>
                  <a:pt x="240" y="475"/>
                </a:lnTo>
                <a:lnTo>
                  <a:pt x="243" y="475"/>
                </a:lnTo>
                <a:lnTo>
                  <a:pt x="249" y="471"/>
                </a:lnTo>
                <a:lnTo>
                  <a:pt x="252" y="466"/>
                </a:lnTo>
                <a:lnTo>
                  <a:pt x="256" y="465"/>
                </a:lnTo>
                <a:lnTo>
                  <a:pt x="259" y="469"/>
                </a:lnTo>
                <a:lnTo>
                  <a:pt x="259" y="472"/>
                </a:lnTo>
                <a:lnTo>
                  <a:pt x="256" y="474"/>
                </a:lnTo>
                <a:lnTo>
                  <a:pt x="256" y="477"/>
                </a:lnTo>
                <a:lnTo>
                  <a:pt x="257" y="479"/>
                </a:lnTo>
                <a:lnTo>
                  <a:pt x="259" y="483"/>
                </a:lnTo>
                <a:lnTo>
                  <a:pt x="256" y="486"/>
                </a:lnTo>
                <a:lnTo>
                  <a:pt x="251" y="489"/>
                </a:lnTo>
                <a:lnTo>
                  <a:pt x="249" y="490"/>
                </a:lnTo>
                <a:lnTo>
                  <a:pt x="249" y="496"/>
                </a:lnTo>
                <a:lnTo>
                  <a:pt x="250" y="498"/>
                </a:lnTo>
                <a:lnTo>
                  <a:pt x="253" y="498"/>
                </a:lnTo>
                <a:lnTo>
                  <a:pt x="256" y="501"/>
                </a:lnTo>
                <a:lnTo>
                  <a:pt x="257" y="505"/>
                </a:lnTo>
                <a:lnTo>
                  <a:pt x="257" y="518"/>
                </a:lnTo>
                <a:lnTo>
                  <a:pt x="258" y="521"/>
                </a:lnTo>
                <a:lnTo>
                  <a:pt x="261" y="523"/>
                </a:lnTo>
                <a:lnTo>
                  <a:pt x="266" y="529"/>
                </a:lnTo>
                <a:lnTo>
                  <a:pt x="273" y="529"/>
                </a:lnTo>
                <a:lnTo>
                  <a:pt x="276" y="529"/>
                </a:lnTo>
                <a:lnTo>
                  <a:pt x="283" y="529"/>
                </a:lnTo>
                <a:lnTo>
                  <a:pt x="287" y="529"/>
                </a:lnTo>
                <a:lnTo>
                  <a:pt x="289" y="531"/>
                </a:lnTo>
                <a:lnTo>
                  <a:pt x="292" y="537"/>
                </a:lnTo>
                <a:lnTo>
                  <a:pt x="293" y="542"/>
                </a:lnTo>
                <a:lnTo>
                  <a:pt x="291" y="547"/>
                </a:lnTo>
                <a:lnTo>
                  <a:pt x="290" y="551"/>
                </a:lnTo>
                <a:lnTo>
                  <a:pt x="289" y="554"/>
                </a:lnTo>
                <a:lnTo>
                  <a:pt x="285" y="555"/>
                </a:lnTo>
                <a:lnTo>
                  <a:pt x="281" y="554"/>
                </a:lnTo>
                <a:lnTo>
                  <a:pt x="279" y="554"/>
                </a:lnTo>
                <a:lnTo>
                  <a:pt x="277" y="557"/>
                </a:lnTo>
                <a:lnTo>
                  <a:pt x="279" y="558"/>
                </a:lnTo>
                <a:lnTo>
                  <a:pt x="282" y="560"/>
                </a:lnTo>
                <a:lnTo>
                  <a:pt x="283" y="562"/>
                </a:lnTo>
                <a:lnTo>
                  <a:pt x="287" y="565"/>
                </a:lnTo>
                <a:lnTo>
                  <a:pt x="287" y="571"/>
                </a:lnTo>
                <a:lnTo>
                  <a:pt x="287" y="576"/>
                </a:lnTo>
                <a:lnTo>
                  <a:pt x="285" y="579"/>
                </a:lnTo>
                <a:lnTo>
                  <a:pt x="288" y="589"/>
                </a:lnTo>
                <a:lnTo>
                  <a:pt x="289" y="597"/>
                </a:lnTo>
                <a:lnTo>
                  <a:pt x="291" y="599"/>
                </a:lnTo>
                <a:lnTo>
                  <a:pt x="295" y="603"/>
                </a:lnTo>
                <a:lnTo>
                  <a:pt x="297" y="608"/>
                </a:lnTo>
                <a:lnTo>
                  <a:pt x="298" y="616"/>
                </a:lnTo>
                <a:lnTo>
                  <a:pt x="297" y="619"/>
                </a:lnTo>
                <a:lnTo>
                  <a:pt x="299" y="630"/>
                </a:lnTo>
                <a:lnTo>
                  <a:pt x="301" y="637"/>
                </a:lnTo>
                <a:lnTo>
                  <a:pt x="305" y="640"/>
                </a:lnTo>
                <a:lnTo>
                  <a:pt x="309" y="643"/>
                </a:lnTo>
                <a:lnTo>
                  <a:pt x="314" y="646"/>
                </a:lnTo>
                <a:lnTo>
                  <a:pt x="317" y="650"/>
                </a:lnTo>
                <a:lnTo>
                  <a:pt x="319" y="654"/>
                </a:lnTo>
                <a:lnTo>
                  <a:pt x="322" y="657"/>
                </a:lnTo>
                <a:lnTo>
                  <a:pt x="325" y="661"/>
                </a:lnTo>
                <a:lnTo>
                  <a:pt x="331" y="663"/>
                </a:lnTo>
                <a:lnTo>
                  <a:pt x="337" y="670"/>
                </a:lnTo>
                <a:lnTo>
                  <a:pt x="341" y="671"/>
                </a:lnTo>
                <a:lnTo>
                  <a:pt x="345" y="672"/>
                </a:lnTo>
                <a:lnTo>
                  <a:pt x="347" y="677"/>
                </a:lnTo>
                <a:lnTo>
                  <a:pt x="351" y="680"/>
                </a:lnTo>
                <a:lnTo>
                  <a:pt x="354" y="682"/>
                </a:lnTo>
                <a:lnTo>
                  <a:pt x="356" y="685"/>
                </a:lnTo>
                <a:lnTo>
                  <a:pt x="356" y="689"/>
                </a:lnTo>
                <a:lnTo>
                  <a:pt x="357" y="694"/>
                </a:lnTo>
                <a:lnTo>
                  <a:pt x="357" y="697"/>
                </a:lnTo>
                <a:lnTo>
                  <a:pt x="360" y="701"/>
                </a:lnTo>
                <a:lnTo>
                  <a:pt x="365" y="701"/>
                </a:lnTo>
                <a:lnTo>
                  <a:pt x="371" y="701"/>
                </a:lnTo>
                <a:lnTo>
                  <a:pt x="377" y="701"/>
                </a:lnTo>
                <a:lnTo>
                  <a:pt x="381" y="704"/>
                </a:lnTo>
                <a:lnTo>
                  <a:pt x="388" y="706"/>
                </a:lnTo>
                <a:lnTo>
                  <a:pt x="392" y="706"/>
                </a:lnTo>
                <a:lnTo>
                  <a:pt x="396" y="709"/>
                </a:lnTo>
                <a:lnTo>
                  <a:pt x="400" y="714"/>
                </a:lnTo>
                <a:lnTo>
                  <a:pt x="404" y="718"/>
                </a:lnTo>
                <a:lnTo>
                  <a:pt x="412" y="726"/>
                </a:lnTo>
                <a:lnTo>
                  <a:pt x="420" y="734"/>
                </a:lnTo>
                <a:lnTo>
                  <a:pt x="423" y="737"/>
                </a:lnTo>
                <a:lnTo>
                  <a:pt x="428" y="744"/>
                </a:lnTo>
                <a:lnTo>
                  <a:pt x="435" y="751"/>
                </a:lnTo>
                <a:lnTo>
                  <a:pt x="437" y="754"/>
                </a:lnTo>
                <a:lnTo>
                  <a:pt x="441" y="758"/>
                </a:lnTo>
                <a:lnTo>
                  <a:pt x="442" y="761"/>
                </a:lnTo>
                <a:lnTo>
                  <a:pt x="443" y="762"/>
                </a:lnTo>
                <a:lnTo>
                  <a:pt x="439" y="763"/>
                </a:lnTo>
                <a:lnTo>
                  <a:pt x="434" y="763"/>
                </a:lnTo>
                <a:lnTo>
                  <a:pt x="429" y="765"/>
                </a:lnTo>
                <a:lnTo>
                  <a:pt x="421" y="770"/>
                </a:lnTo>
                <a:lnTo>
                  <a:pt x="412" y="775"/>
                </a:lnTo>
                <a:lnTo>
                  <a:pt x="409" y="777"/>
                </a:lnTo>
                <a:lnTo>
                  <a:pt x="404" y="779"/>
                </a:lnTo>
                <a:lnTo>
                  <a:pt x="402" y="784"/>
                </a:lnTo>
                <a:lnTo>
                  <a:pt x="407" y="790"/>
                </a:lnTo>
                <a:lnTo>
                  <a:pt x="411" y="789"/>
                </a:lnTo>
                <a:lnTo>
                  <a:pt x="416" y="786"/>
                </a:lnTo>
                <a:lnTo>
                  <a:pt x="423" y="787"/>
                </a:lnTo>
                <a:lnTo>
                  <a:pt x="431" y="786"/>
                </a:lnTo>
                <a:lnTo>
                  <a:pt x="437" y="786"/>
                </a:lnTo>
                <a:lnTo>
                  <a:pt x="440" y="790"/>
                </a:lnTo>
                <a:lnTo>
                  <a:pt x="437" y="793"/>
                </a:lnTo>
                <a:lnTo>
                  <a:pt x="432" y="794"/>
                </a:lnTo>
                <a:lnTo>
                  <a:pt x="427" y="798"/>
                </a:lnTo>
                <a:lnTo>
                  <a:pt x="424" y="800"/>
                </a:lnTo>
                <a:lnTo>
                  <a:pt x="419" y="800"/>
                </a:lnTo>
                <a:lnTo>
                  <a:pt x="416" y="802"/>
                </a:lnTo>
                <a:lnTo>
                  <a:pt x="413" y="807"/>
                </a:lnTo>
                <a:lnTo>
                  <a:pt x="420" y="808"/>
                </a:lnTo>
                <a:lnTo>
                  <a:pt x="420" y="811"/>
                </a:lnTo>
                <a:lnTo>
                  <a:pt x="421" y="815"/>
                </a:lnTo>
                <a:lnTo>
                  <a:pt x="425" y="822"/>
                </a:lnTo>
                <a:lnTo>
                  <a:pt x="425" y="827"/>
                </a:lnTo>
                <a:lnTo>
                  <a:pt x="419" y="835"/>
                </a:lnTo>
                <a:lnTo>
                  <a:pt x="420" y="839"/>
                </a:lnTo>
                <a:lnTo>
                  <a:pt x="424" y="847"/>
                </a:lnTo>
                <a:lnTo>
                  <a:pt x="425" y="849"/>
                </a:lnTo>
                <a:lnTo>
                  <a:pt x="427" y="853"/>
                </a:lnTo>
                <a:lnTo>
                  <a:pt x="432" y="854"/>
                </a:lnTo>
                <a:lnTo>
                  <a:pt x="439" y="854"/>
                </a:lnTo>
                <a:lnTo>
                  <a:pt x="445" y="850"/>
                </a:lnTo>
                <a:lnTo>
                  <a:pt x="452" y="849"/>
                </a:lnTo>
                <a:lnTo>
                  <a:pt x="457" y="848"/>
                </a:lnTo>
                <a:lnTo>
                  <a:pt x="461" y="851"/>
                </a:lnTo>
                <a:lnTo>
                  <a:pt x="463" y="856"/>
                </a:lnTo>
                <a:lnTo>
                  <a:pt x="465" y="859"/>
                </a:lnTo>
                <a:lnTo>
                  <a:pt x="469" y="865"/>
                </a:lnTo>
                <a:lnTo>
                  <a:pt x="474" y="866"/>
                </a:lnTo>
                <a:lnTo>
                  <a:pt x="479" y="863"/>
                </a:lnTo>
                <a:lnTo>
                  <a:pt x="482" y="861"/>
                </a:lnTo>
                <a:lnTo>
                  <a:pt x="485" y="857"/>
                </a:lnTo>
                <a:lnTo>
                  <a:pt x="484" y="850"/>
                </a:lnTo>
                <a:lnTo>
                  <a:pt x="479" y="848"/>
                </a:lnTo>
                <a:lnTo>
                  <a:pt x="475" y="843"/>
                </a:lnTo>
                <a:lnTo>
                  <a:pt x="474" y="837"/>
                </a:lnTo>
                <a:lnTo>
                  <a:pt x="472" y="833"/>
                </a:lnTo>
                <a:lnTo>
                  <a:pt x="471" y="829"/>
                </a:lnTo>
                <a:lnTo>
                  <a:pt x="474" y="823"/>
                </a:lnTo>
                <a:lnTo>
                  <a:pt x="474" y="818"/>
                </a:lnTo>
                <a:lnTo>
                  <a:pt x="468" y="811"/>
                </a:lnTo>
                <a:lnTo>
                  <a:pt x="467" y="805"/>
                </a:lnTo>
                <a:lnTo>
                  <a:pt x="468" y="799"/>
                </a:lnTo>
                <a:lnTo>
                  <a:pt x="472" y="793"/>
                </a:lnTo>
                <a:lnTo>
                  <a:pt x="477" y="792"/>
                </a:lnTo>
                <a:lnTo>
                  <a:pt x="483" y="794"/>
                </a:lnTo>
                <a:lnTo>
                  <a:pt x="488" y="794"/>
                </a:lnTo>
                <a:lnTo>
                  <a:pt x="496" y="790"/>
                </a:lnTo>
                <a:lnTo>
                  <a:pt x="499" y="791"/>
                </a:lnTo>
                <a:lnTo>
                  <a:pt x="503" y="792"/>
                </a:lnTo>
                <a:lnTo>
                  <a:pt x="513" y="792"/>
                </a:lnTo>
                <a:lnTo>
                  <a:pt x="520" y="790"/>
                </a:lnTo>
                <a:lnTo>
                  <a:pt x="520" y="787"/>
                </a:lnTo>
                <a:lnTo>
                  <a:pt x="512" y="782"/>
                </a:lnTo>
                <a:lnTo>
                  <a:pt x="509" y="777"/>
                </a:lnTo>
                <a:lnTo>
                  <a:pt x="512" y="775"/>
                </a:lnTo>
                <a:lnTo>
                  <a:pt x="517" y="774"/>
                </a:lnTo>
                <a:lnTo>
                  <a:pt x="525" y="775"/>
                </a:lnTo>
                <a:lnTo>
                  <a:pt x="531" y="771"/>
                </a:lnTo>
                <a:lnTo>
                  <a:pt x="536" y="769"/>
                </a:lnTo>
                <a:lnTo>
                  <a:pt x="541" y="768"/>
                </a:lnTo>
                <a:lnTo>
                  <a:pt x="548" y="769"/>
                </a:lnTo>
                <a:lnTo>
                  <a:pt x="556" y="770"/>
                </a:lnTo>
                <a:lnTo>
                  <a:pt x="563" y="774"/>
                </a:lnTo>
                <a:lnTo>
                  <a:pt x="567" y="777"/>
                </a:lnTo>
                <a:lnTo>
                  <a:pt x="562" y="779"/>
                </a:lnTo>
                <a:lnTo>
                  <a:pt x="557" y="778"/>
                </a:lnTo>
                <a:lnTo>
                  <a:pt x="555" y="781"/>
                </a:lnTo>
                <a:lnTo>
                  <a:pt x="552" y="785"/>
                </a:lnTo>
                <a:lnTo>
                  <a:pt x="551" y="791"/>
                </a:lnTo>
                <a:lnTo>
                  <a:pt x="548" y="793"/>
                </a:lnTo>
                <a:lnTo>
                  <a:pt x="565" y="810"/>
                </a:lnTo>
                <a:lnTo>
                  <a:pt x="568" y="815"/>
                </a:lnTo>
                <a:lnTo>
                  <a:pt x="573" y="816"/>
                </a:lnTo>
                <a:lnTo>
                  <a:pt x="579" y="815"/>
                </a:lnTo>
                <a:lnTo>
                  <a:pt x="580" y="811"/>
                </a:lnTo>
                <a:lnTo>
                  <a:pt x="584" y="808"/>
                </a:lnTo>
                <a:lnTo>
                  <a:pt x="591" y="808"/>
                </a:lnTo>
                <a:lnTo>
                  <a:pt x="594" y="807"/>
                </a:lnTo>
                <a:lnTo>
                  <a:pt x="601" y="808"/>
                </a:lnTo>
                <a:lnTo>
                  <a:pt x="608" y="810"/>
                </a:lnTo>
                <a:lnTo>
                  <a:pt x="613" y="809"/>
                </a:lnTo>
                <a:lnTo>
                  <a:pt x="619" y="808"/>
                </a:lnTo>
                <a:lnTo>
                  <a:pt x="621" y="805"/>
                </a:lnTo>
                <a:lnTo>
                  <a:pt x="623" y="800"/>
                </a:lnTo>
                <a:lnTo>
                  <a:pt x="623" y="798"/>
                </a:lnTo>
                <a:lnTo>
                  <a:pt x="623" y="794"/>
                </a:lnTo>
                <a:lnTo>
                  <a:pt x="625" y="790"/>
                </a:lnTo>
                <a:lnTo>
                  <a:pt x="624" y="786"/>
                </a:lnTo>
                <a:lnTo>
                  <a:pt x="624" y="783"/>
                </a:lnTo>
                <a:lnTo>
                  <a:pt x="625" y="778"/>
                </a:lnTo>
                <a:lnTo>
                  <a:pt x="629" y="774"/>
                </a:lnTo>
                <a:lnTo>
                  <a:pt x="635" y="770"/>
                </a:lnTo>
                <a:lnTo>
                  <a:pt x="639" y="766"/>
                </a:lnTo>
                <a:lnTo>
                  <a:pt x="639" y="761"/>
                </a:lnTo>
                <a:lnTo>
                  <a:pt x="642" y="758"/>
                </a:lnTo>
                <a:lnTo>
                  <a:pt x="647" y="752"/>
                </a:lnTo>
                <a:lnTo>
                  <a:pt x="650" y="749"/>
                </a:lnTo>
                <a:lnTo>
                  <a:pt x="655" y="750"/>
                </a:lnTo>
                <a:lnTo>
                  <a:pt x="659" y="750"/>
                </a:lnTo>
                <a:lnTo>
                  <a:pt x="663" y="750"/>
                </a:lnTo>
                <a:lnTo>
                  <a:pt x="667" y="750"/>
                </a:lnTo>
                <a:lnTo>
                  <a:pt x="671" y="753"/>
                </a:lnTo>
                <a:lnTo>
                  <a:pt x="673" y="758"/>
                </a:lnTo>
                <a:lnTo>
                  <a:pt x="681" y="761"/>
                </a:lnTo>
                <a:lnTo>
                  <a:pt x="684" y="763"/>
                </a:lnTo>
                <a:lnTo>
                  <a:pt x="689" y="767"/>
                </a:lnTo>
                <a:lnTo>
                  <a:pt x="690" y="770"/>
                </a:lnTo>
                <a:lnTo>
                  <a:pt x="689" y="775"/>
                </a:lnTo>
                <a:lnTo>
                  <a:pt x="687" y="778"/>
                </a:lnTo>
                <a:lnTo>
                  <a:pt x="684" y="783"/>
                </a:lnTo>
                <a:lnTo>
                  <a:pt x="681" y="789"/>
                </a:lnTo>
                <a:lnTo>
                  <a:pt x="677" y="794"/>
                </a:lnTo>
                <a:lnTo>
                  <a:pt x="676" y="799"/>
                </a:lnTo>
                <a:lnTo>
                  <a:pt x="675" y="808"/>
                </a:lnTo>
                <a:lnTo>
                  <a:pt x="676" y="814"/>
                </a:lnTo>
                <a:lnTo>
                  <a:pt x="679" y="819"/>
                </a:lnTo>
                <a:lnTo>
                  <a:pt x="682" y="825"/>
                </a:lnTo>
                <a:lnTo>
                  <a:pt x="685" y="834"/>
                </a:lnTo>
                <a:lnTo>
                  <a:pt x="687" y="838"/>
                </a:lnTo>
                <a:lnTo>
                  <a:pt x="685" y="842"/>
                </a:lnTo>
                <a:lnTo>
                  <a:pt x="684" y="846"/>
                </a:lnTo>
                <a:lnTo>
                  <a:pt x="680" y="849"/>
                </a:lnTo>
                <a:lnTo>
                  <a:pt x="675" y="855"/>
                </a:lnTo>
                <a:lnTo>
                  <a:pt x="672" y="859"/>
                </a:lnTo>
                <a:lnTo>
                  <a:pt x="671" y="865"/>
                </a:lnTo>
                <a:lnTo>
                  <a:pt x="669" y="875"/>
                </a:lnTo>
                <a:lnTo>
                  <a:pt x="671" y="882"/>
                </a:lnTo>
                <a:lnTo>
                  <a:pt x="672" y="887"/>
                </a:lnTo>
                <a:lnTo>
                  <a:pt x="674" y="890"/>
                </a:lnTo>
                <a:lnTo>
                  <a:pt x="673" y="894"/>
                </a:lnTo>
                <a:lnTo>
                  <a:pt x="672" y="897"/>
                </a:lnTo>
                <a:lnTo>
                  <a:pt x="677" y="897"/>
                </a:lnTo>
                <a:lnTo>
                  <a:pt x="681" y="896"/>
                </a:lnTo>
                <a:lnTo>
                  <a:pt x="683" y="898"/>
                </a:lnTo>
                <a:lnTo>
                  <a:pt x="687" y="901"/>
                </a:lnTo>
                <a:lnTo>
                  <a:pt x="695" y="899"/>
                </a:lnTo>
                <a:lnTo>
                  <a:pt x="696" y="895"/>
                </a:lnTo>
                <a:lnTo>
                  <a:pt x="695" y="890"/>
                </a:lnTo>
                <a:lnTo>
                  <a:pt x="698" y="880"/>
                </a:lnTo>
                <a:lnTo>
                  <a:pt x="703" y="878"/>
                </a:lnTo>
                <a:lnTo>
                  <a:pt x="707" y="877"/>
                </a:lnTo>
                <a:lnTo>
                  <a:pt x="711" y="874"/>
                </a:lnTo>
                <a:lnTo>
                  <a:pt x="713" y="871"/>
                </a:lnTo>
                <a:lnTo>
                  <a:pt x="712" y="866"/>
                </a:lnTo>
                <a:lnTo>
                  <a:pt x="707" y="859"/>
                </a:lnTo>
                <a:lnTo>
                  <a:pt x="712" y="858"/>
                </a:lnTo>
                <a:lnTo>
                  <a:pt x="716" y="861"/>
                </a:lnTo>
                <a:lnTo>
                  <a:pt x="721" y="863"/>
                </a:lnTo>
                <a:lnTo>
                  <a:pt x="725" y="864"/>
                </a:lnTo>
                <a:lnTo>
                  <a:pt x="730" y="865"/>
                </a:lnTo>
                <a:lnTo>
                  <a:pt x="738" y="865"/>
                </a:lnTo>
                <a:lnTo>
                  <a:pt x="752" y="865"/>
                </a:lnTo>
                <a:lnTo>
                  <a:pt x="756" y="861"/>
                </a:lnTo>
                <a:lnTo>
                  <a:pt x="761" y="861"/>
                </a:lnTo>
                <a:lnTo>
                  <a:pt x="764" y="862"/>
                </a:lnTo>
                <a:lnTo>
                  <a:pt x="771" y="861"/>
                </a:lnTo>
                <a:lnTo>
                  <a:pt x="775" y="858"/>
                </a:lnTo>
                <a:lnTo>
                  <a:pt x="781" y="855"/>
                </a:lnTo>
                <a:lnTo>
                  <a:pt x="788" y="851"/>
                </a:lnTo>
                <a:lnTo>
                  <a:pt x="792" y="848"/>
                </a:lnTo>
                <a:lnTo>
                  <a:pt x="797" y="848"/>
                </a:lnTo>
                <a:lnTo>
                  <a:pt x="803" y="848"/>
                </a:lnTo>
                <a:lnTo>
                  <a:pt x="811" y="848"/>
                </a:lnTo>
                <a:lnTo>
                  <a:pt x="815" y="845"/>
                </a:lnTo>
                <a:lnTo>
                  <a:pt x="813" y="841"/>
                </a:lnTo>
                <a:lnTo>
                  <a:pt x="813" y="838"/>
                </a:lnTo>
                <a:lnTo>
                  <a:pt x="820" y="838"/>
                </a:lnTo>
                <a:lnTo>
                  <a:pt x="826" y="837"/>
                </a:lnTo>
                <a:lnTo>
                  <a:pt x="828" y="832"/>
                </a:lnTo>
                <a:lnTo>
                  <a:pt x="827" y="827"/>
                </a:lnTo>
                <a:lnTo>
                  <a:pt x="829" y="822"/>
                </a:lnTo>
                <a:lnTo>
                  <a:pt x="835" y="822"/>
                </a:lnTo>
                <a:lnTo>
                  <a:pt x="841" y="823"/>
                </a:lnTo>
                <a:lnTo>
                  <a:pt x="843" y="821"/>
                </a:lnTo>
                <a:lnTo>
                  <a:pt x="843" y="816"/>
                </a:lnTo>
                <a:lnTo>
                  <a:pt x="845" y="810"/>
                </a:lnTo>
                <a:lnTo>
                  <a:pt x="843" y="807"/>
                </a:lnTo>
                <a:lnTo>
                  <a:pt x="844" y="801"/>
                </a:lnTo>
                <a:lnTo>
                  <a:pt x="842" y="794"/>
                </a:lnTo>
                <a:lnTo>
                  <a:pt x="840" y="791"/>
                </a:lnTo>
                <a:lnTo>
                  <a:pt x="839" y="783"/>
                </a:lnTo>
                <a:lnTo>
                  <a:pt x="839" y="777"/>
                </a:lnTo>
                <a:lnTo>
                  <a:pt x="839" y="770"/>
                </a:lnTo>
                <a:lnTo>
                  <a:pt x="835" y="761"/>
                </a:lnTo>
                <a:lnTo>
                  <a:pt x="832" y="757"/>
                </a:lnTo>
                <a:lnTo>
                  <a:pt x="827" y="753"/>
                </a:lnTo>
                <a:lnTo>
                  <a:pt x="829" y="746"/>
                </a:lnTo>
                <a:lnTo>
                  <a:pt x="839" y="739"/>
                </a:lnTo>
                <a:lnTo>
                  <a:pt x="839" y="736"/>
                </a:lnTo>
                <a:lnTo>
                  <a:pt x="835" y="733"/>
                </a:lnTo>
                <a:lnTo>
                  <a:pt x="832" y="729"/>
                </a:lnTo>
                <a:lnTo>
                  <a:pt x="829" y="725"/>
                </a:lnTo>
                <a:lnTo>
                  <a:pt x="827" y="719"/>
                </a:lnTo>
                <a:lnTo>
                  <a:pt x="826" y="713"/>
                </a:lnTo>
                <a:lnTo>
                  <a:pt x="825" y="704"/>
                </a:lnTo>
                <a:lnTo>
                  <a:pt x="827" y="699"/>
                </a:lnTo>
                <a:lnTo>
                  <a:pt x="828" y="695"/>
                </a:lnTo>
                <a:lnTo>
                  <a:pt x="828" y="688"/>
                </a:lnTo>
                <a:lnTo>
                  <a:pt x="824" y="685"/>
                </a:lnTo>
                <a:lnTo>
                  <a:pt x="821" y="683"/>
                </a:lnTo>
                <a:lnTo>
                  <a:pt x="815" y="682"/>
                </a:lnTo>
                <a:lnTo>
                  <a:pt x="807" y="680"/>
                </a:lnTo>
                <a:lnTo>
                  <a:pt x="799" y="678"/>
                </a:lnTo>
                <a:lnTo>
                  <a:pt x="793" y="674"/>
                </a:lnTo>
                <a:lnTo>
                  <a:pt x="791" y="677"/>
                </a:lnTo>
                <a:lnTo>
                  <a:pt x="783" y="679"/>
                </a:lnTo>
                <a:lnTo>
                  <a:pt x="776" y="678"/>
                </a:lnTo>
                <a:lnTo>
                  <a:pt x="771" y="680"/>
                </a:lnTo>
                <a:lnTo>
                  <a:pt x="769" y="683"/>
                </a:lnTo>
                <a:lnTo>
                  <a:pt x="764" y="688"/>
                </a:lnTo>
                <a:lnTo>
                  <a:pt x="760" y="690"/>
                </a:lnTo>
                <a:lnTo>
                  <a:pt x="754" y="689"/>
                </a:lnTo>
                <a:lnTo>
                  <a:pt x="747" y="685"/>
                </a:lnTo>
                <a:lnTo>
                  <a:pt x="743" y="687"/>
                </a:lnTo>
                <a:lnTo>
                  <a:pt x="733" y="685"/>
                </a:lnTo>
                <a:lnTo>
                  <a:pt x="733" y="681"/>
                </a:lnTo>
                <a:lnTo>
                  <a:pt x="733" y="674"/>
                </a:lnTo>
                <a:lnTo>
                  <a:pt x="730" y="672"/>
                </a:lnTo>
                <a:lnTo>
                  <a:pt x="727" y="670"/>
                </a:lnTo>
                <a:lnTo>
                  <a:pt x="723" y="667"/>
                </a:lnTo>
                <a:lnTo>
                  <a:pt x="723" y="664"/>
                </a:lnTo>
                <a:lnTo>
                  <a:pt x="722" y="661"/>
                </a:lnTo>
                <a:lnTo>
                  <a:pt x="721" y="661"/>
                </a:lnTo>
                <a:lnTo>
                  <a:pt x="715" y="661"/>
                </a:lnTo>
                <a:lnTo>
                  <a:pt x="711" y="659"/>
                </a:lnTo>
                <a:lnTo>
                  <a:pt x="706" y="661"/>
                </a:lnTo>
                <a:lnTo>
                  <a:pt x="703" y="664"/>
                </a:lnTo>
                <a:lnTo>
                  <a:pt x="697" y="666"/>
                </a:lnTo>
                <a:lnTo>
                  <a:pt x="692" y="666"/>
                </a:lnTo>
                <a:lnTo>
                  <a:pt x="684" y="666"/>
                </a:lnTo>
                <a:lnTo>
                  <a:pt x="680" y="667"/>
                </a:lnTo>
                <a:lnTo>
                  <a:pt x="673" y="669"/>
                </a:lnTo>
                <a:lnTo>
                  <a:pt x="668" y="666"/>
                </a:lnTo>
                <a:lnTo>
                  <a:pt x="666" y="663"/>
                </a:lnTo>
                <a:lnTo>
                  <a:pt x="661" y="657"/>
                </a:lnTo>
                <a:lnTo>
                  <a:pt x="659" y="656"/>
                </a:lnTo>
                <a:lnTo>
                  <a:pt x="657" y="655"/>
                </a:lnTo>
                <a:lnTo>
                  <a:pt x="656" y="651"/>
                </a:lnTo>
                <a:lnTo>
                  <a:pt x="658" y="648"/>
                </a:lnTo>
                <a:lnTo>
                  <a:pt x="661" y="646"/>
                </a:lnTo>
                <a:lnTo>
                  <a:pt x="665" y="642"/>
                </a:lnTo>
                <a:lnTo>
                  <a:pt x="665" y="639"/>
                </a:lnTo>
                <a:lnTo>
                  <a:pt x="665" y="635"/>
                </a:lnTo>
                <a:lnTo>
                  <a:pt x="668" y="634"/>
                </a:lnTo>
                <a:lnTo>
                  <a:pt x="673" y="633"/>
                </a:lnTo>
                <a:lnTo>
                  <a:pt x="675" y="631"/>
                </a:lnTo>
                <a:lnTo>
                  <a:pt x="679" y="626"/>
                </a:lnTo>
                <a:lnTo>
                  <a:pt x="682" y="623"/>
                </a:lnTo>
                <a:lnTo>
                  <a:pt x="684" y="619"/>
                </a:lnTo>
                <a:lnTo>
                  <a:pt x="687" y="615"/>
                </a:lnTo>
                <a:lnTo>
                  <a:pt x="689" y="611"/>
                </a:lnTo>
                <a:lnTo>
                  <a:pt x="689" y="608"/>
                </a:lnTo>
                <a:lnTo>
                  <a:pt x="688" y="602"/>
                </a:lnTo>
                <a:lnTo>
                  <a:pt x="687" y="599"/>
                </a:lnTo>
                <a:lnTo>
                  <a:pt x="687" y="593"/>
                </a:lnTo>
                <a:lnTo>
                  <a:pt x="689" y="589"/>
                </a:lnTo>
                <a:lnTo>
                  <a:pt x="692" y="585"/>
                </a:lnTo>
                <a:lnTo>
                  <a:pt x="696" y="582"/>
                </a:lnTo>
                <a:lnTo>
                  <a:pt x="700" y="578"/>
                </a:lnTo>
                <a:lnTo>
                  <a:pt x="706" y="576"/>
                </a:lnTo>
                <a:lnTo>
                  <a:pt x="711" y="576"/>
                </a:lnTo>
                <a:lnTo>
                  <a:pt x="714" y="569"/>
                </a:lnTo>
                <a:lnTo>
                  <a:pt x="714" y="565"/>
                </a:lnTo>
                <a:lnTo>
                  <a:pt x="717" y="559"/>
                </a:lnTo>
                <a:lnTo>
                  <a:pt x="722" y="557"/>
                </a:lnTo>
                <a:lnTo>
                  <a:pt x="727" y="554"/>
                </a:lnTo>
                <a:lnTo>
                  <a:pt x="731" y="550"/>
                </a:lnTo>
                <a:lnTo>
                  <a:pt x="735" y="546"/>
                </a:lnTo>
                <a:lnTo>
                  <a:pt x="737" y="542"/>
                </a:lnTo>
                <a:lnTo>
                  <a:pt x="741" y="535"/>
                </a:lnTo>
                <a:lnTo>
                  <a:pt x="748" y="530"/>
                </a:lnTo>
                <a:lnTo>
                  <a:pt x="749" y="525"/>
                </a:lnTo>
                <a:lnTo>
                  <a:pt x="749" y="519"/>
                </a:lnTo>
                <a:lnTo>
                  <a:pt x="748" y="515"/>
                </a:lnTo>
                <a:lnTo>
                  <a:pt x="745" y="512"/>
                </a:lnTo>
                <a:lnTo>
                  <a:pt x="743" y="506"/>
                </a:lnTo>
                <a:lnTo>
                  <a:pt x="741" y="501"/>
                </a:lnTo>
                <a:lnTo>
                  <a:pt x="741" y="495"/>
                </a:lnTo>
                <a:lnTo>
                  <a:pt x="741" y="483"/>
                </a:lnTo>
                <a:lnTo>
                  <a:pt x="741" y="473"/>
                </a:lnTo>
                <a:lnTo>
                  <a:pt x="739" y="467"/>
                </a:lnTo>
                <a:lnTo>
                  <a:pt x="738" y="461"/>
                </a:lnTo>
                <a:lnTo>
                  <a:pt x="738" y="453"/>
                </a:lnTo>
                <a:lnTo>
                  <a:pt x="739" y="445"/>
                </a:lnTo>
                <a:lnTo>
                  <a:pt x="738" y="439"/>
                </a:lnTo>
                <a:lnTo>
                  <a:pt x="738" y="433"/>
                </a:lnTo>
                <a:lnTo>
                  <a:pt x="735" y="425"/>
                </a:lnTo>
                <a:lnTo>
                  <a:pt x="731" y="419"/>
                </a:lnTo>
                <a:lnTo>
                  <a:pt x="723" y="413"/>
                </a:lnTo>
                <a:lnTo>
                  <a:pt x="720" y="409"/>
                </a:lnTo>
                <a:lnTo>
                  <a:pt x="716" y="406"/>
                </a:lnTo>
                <a:lnTo>
                  <a:pt x="713" y="398"/>
                </a:lnTo>
                <a:lnTo>
                  <a:pt x="713" y="393"/>
                </a:lnTo>
                <a:lnTo>
                  <a:pt x="714" y="389"/>
                </a:lnTo>
                <a:lnTo>
                  <a:pt x="713" y="384"/>
                </a:lnTo>
                <a:lnTo>
                  <a:pt x="716" y="377"/>
                </a:lnTo>
                <a:lnTo>
                  <a:pt x="719" y="371"/>
                </a:lnTo>
                <a:lnTo>
                  <a:pt x="723" y="365"/>
                </a:lnTo>
                <a:lnTo>
                  <a:pt x="724" y="361"/>
                </a:lnTo>
                <a:lnTo>
                  <a:pt x="724" y="350"/>
                </a:lnTo>
                <a:lnTo>
                  <a:pt x="725" y="345"/>
                </a:lnTo>
                <a:lnTo>
                  <a:pt x="727" y="339"/>
                </a:lnTo>
                <a:lnTo>
                  <a:pt x="729" y="335"/>
                </a:lnTo>
                <a:lnTo>
                  <a:pt x="735" y="323"/>
                </a:lnTo>
                <a:lnTo>
                  <a:pt x="739" y="315"/>
                </a:lnTo>
                <a:lnTo>
                  <a:pt x="745" y="307"/>
                </a:lnTo>
                <a:lnTo>
                  <a:pt x="746" y="301"/>
                </a:lnTo>
                <a:lnTo>
                  <a:pt x="746" y="291"/>
                </a:lnTo>
                <a:lnTo>
                  <a:pt x="746" y="288"/>
                </a:lnTo>
                <a:lnTo>
                  <a:pt x="747" y="281"/>
                </a:lnTo>
                <a:lnTo>
                  <a:pt x="748" y="277"/>
                </a:lnTo>
                <a:lnTo>
                  <a:pt x="753" y="273"/>
                </a:lnTo>
                <a:lnTo>
                  <a:pt x="759" y="269"/>
                </a:lnTo>
                <a:lnTo>
                  <a:pt x="764" y="265"/>
                </a:lnTo>
                <a:lnTo>
                  <a:pt x="769" y="262"/>
                </a:lnTo>
                <a:lnTo>
                  <a:pt x="772" y="257"/>
                </a:lnTo>
                <a:lnTo>
                  <a:pt x="777" y="253"/>
                </a:lnTo>
                <a:lnTo>
                  <a:pt x="780" y="248"/>
                </a:lnTo>
                <a:lnTo>
                  <a:pt x="785" y="243"/>
                </a:lnTo>
                <a:lnTo>
                  <a:pt x="791" y="239"/>
                </a:lnTo>
                <a:lnTo>
                  <a:pt x="795" y="233"/>
                </a:lnTo>
                <a:lnTo>
                  <a:pt x="801" y="227"/>
                </a:lnTo>
                <a:lnTo>
                  <a:pt x="805" y="222"/>
                </a:lnTo>
                <a:lnTo>
                  <a:pt x="810" y="218"/>
                </a:lnTo>
                <a:lnTo>
                  <a:pt x="815" y="214"/>
                </a:lnTo>
                <a:lnTo>
                  <a:pt x="820" y="209"/>
                </a:lnTo>
                <a:lnTo>
                  <a:pt x="824" y="202"/>
                </a:lnTo>
                <a:lnTo>
                  <a:pt x="827" y="195"/>
                </a:lnTo>
                <a:lnTo>
                  <a:pt x="833" y="190"/>
                </a:lnTo>
                <a:lnTo>
                  <a:pt x="839" y="186"/>
                </a:lnTo>
                <a:lnTo>
                  <a:pt x="845" y="184"/>
                </a:lnTo>
                <a:lnTo>
                  <a:pt x="850" y="179"/>
                </a:lnTo>
                <a:lnTo>
                  <a:pt x="855" y="175"/>
                </a:lnTo>
                <a:lnTo>
                  <a:pt x="858" y="171"/>
                </a:lnTo>
                <a:lnTo>
                  <a:pt x="860" y="168"/>
                </a:lnTo>
                <a:lnTo>
                  <a:pt x="860" y="163"/>
                </a:lnTo>
                <a:lnTo>
                  <a:pt x="860" y="160"/>
                </a:lnTo>
                <a:lnTo>
                  <a:pt x="860" y="157"/>
                </a:lnTo>
                <a:lnTo>
                  <a:pt x="860" y="151"/>
                </a:lnTo>
                <a:lnTo>
                  <a:pt x="858" y="147"/>
                </a:lnTo>
                <a:lnTo>
                  <a:pt x="857" y="146"/>
                </a:lnTo>
                <a:lnTo>
                  <a:pt x="855" y="145"/>
                </a:lnTo>
                <a:lnTo>
                  <a:pt x="851" y="142"/>
                </a:lnTo>
                <a:lnTo>
                  <a:pt x="848" y="139"/>
                </a:lnTo>
                <a:lnTo>
                  <a:pt x="837" y="135"/>
                </a:lnTo>
                <a:lnTo>
                  <a:pt x="835" y="135"/>
                </a:lnTo>
                <a:lnTo>
                  <a:pt x="831" y="137"/>
                </a:lnTo>
                <a:lnTo>
                  <a:pt x="826" y="137"/>
                </a:lnTo>
                <a:lnTo>
                  <a:pt x="826" y="134"/>
                </a:lnTo>
                <a:lnTo>
                  <a:pt x="825" y="129"/>
                </a:lnTo>
                <a:lnTo>
                  <a:pt x="819" y="130"/>
                </a:lnTo>
                <a:lnTo>
                  <a:pt x="816" y="133"/>
                </a:lnTo>
                <a:lnTo>
                  <a:pt x="812" y="136"/>
                </a:lnTo>
                <a:lnTo>
                  <a:pt x="808" y="138"/>
                </a:lnTo>
                <a:lnTo>
                  <a:pt x="802" y="136"/>
                </a:lnTo>
                <a:lnTo>
                  <a:pt x="801" y="135"/>
                </a:lnTo>
                <a:lnTo>
                  <a:pt x="795" y="131"/>
                </a:lnTo>
                <a:lnTo>
                  <a:pt x="792" y="128"/>
                </a:lnTo>
                <a:lnTo>
                  <a:pt x="785" y="128"/>
                </a:lnTo>
                <a:lnTo>
                  <a:pt x="779" y="128"/>
                </a:lnTo>
                <a:lnTo>
                  <a:pt x="775" y="128"/>
                </a:lnTo>
                <a:lnTo>
                  <a:pt x="771" y="126"/>
                </a:lnTo>
                <a:lnTo>
                  <a:pt x="763" y="121"/>
                </a:lnTo>
                <a:lnTo>
                  <a:pt x="760" y="119"/>
                </a:lnTo>
                <a:lnTo>
                  <a:pt x="755" y="117"/>
                </a:lnTo>
                <a:lnTo>
                  <a:pt x="752" y="114"/>
                </a:lnTo>
                <a:lnTo>
                  <a:pt x="747" y="112"/>
                </a:lnTo>
                <a:lnTo>
                  <a:pt x="740" y="110"/>
                </a:lnTo>
                <a:lnTo>
                  <a:pt x="735" y="106"/>
                </a:lnTo>
                <a:lnTo>
                  <a:pt x="731" y="105"/>
                </a:lnTo>
                <a:lnTo>
                  <a:pt x="728" y="101"/>
                </a:lnTo>
                <a:lnTo>
                  <a:pt x="730" y="96"/>
                </a:lnTo>
                <a:lnTo>
                  <a:pt x="736" y="95"/>
                </a:lnTo>
                <a:lnTo>
                  <a:pt x="737" y="93"/>
                </a:lnTo>
                <a:lnTo>
                  <a:pt x="735" y="89"/>
                </a:lnTo>
                <a:lnTo>
                  <a:pt x="733" y="85"/>
                </a:lnTo>
                <a:lnTo>
                  <a:pt x="733" y="80"/>
                </a:lnTo>
                <a:lnTo>
                  <a:pt x="735" y="74"/>
                </a:lnTo>
                <a:lnTo>
                  <a:pt x="732" y="70"/>
                </a:lnTo>
                <a:lnTo>
                  <a:pt x="730" y="63"/>
                </a:lnTo>
                <a:lnTo>
                  <a:pt x="725" y="55"/>
                </a:lnTo>
                <a:lnTo>
                  <a:pt x="720" y="51"/>
                </a:lnTo>
                <a:lnTo>
                  <a:pt x="715" y="49"/>
                </a:lnTo>
                <a:lnTo>
                  <a:pt x="707" y="46"/>
                </a:lnTo>
                <a:lnTo>
                  <a:pt x="703" y="45"/>
                </a:lnTo>
                <a:lnTo>
                  <a:pt x="700" y="40"/>
                </a:lnTo>
                <a:lnTo>
                  <a:pt x="700" y="37"/>
                </a:lnTo>
                <a:lnTo>
                  <a:pt x="699" y="32"/>
                </a:lnTo>
                <a:lnTo>
                  <a:pt x="698" y="30"/>
                </a:lnTo>
                <a:lnTo>
                  <a:pt x="695" y="32"/>
                </a:lnTo>
                <a:lnTo>
                  <a:pt x="690" y="33"/>
                </a:lnTo>
                <a:lnTo>
                  <a:pt x="685" y="31"/>
                </a:lnTo>
                <a:lnTo>
                  <a:pt x="680" y="25"/>
                </a:lnTo>
                <a:lnTo>
                  <a:pt x="671" y="23"/>
                </a:lnTo>
                <a:lnTo>
                  <a:pt x="664" y="23"/>
                </a:lnTo>
                <a:lnTo>
                  <a:pt x="659" y="24"/>
                </a:lnTo>
                <a:lnTo>
                  <a:pt x="653" y="24"/>
                </a:lnTo>
                <a:lnTo>
                  <a:pt x="648" y="23"/>
                </a:lnTo>
                <a:lnTo>
                  <a:pt x="647" y="23"/>
                </a:lnTo>
                <a:lnTo>
                  <a:pt x="642" y="21"/>
                </a:lnTo>
                <a:lnTo>
                  <a:pt x="641" y="16"/>
                </a:lnTo>
                <a:lnTo>
                  <a:pt x="636" y="8"/>
                </a:lnTo>
                <a:lnTo>
                  <a:pt x="629" y="0"/>
                </a:lnTo>
                <a:lnTo>
                  <a:pt x="631" y="3"/>
                </a:lnTo>
                <a:lnTo>
                  <a:pt x="633" y="6"/>
                </a:lnTo>
                <a:lnTo>
                  <a:pt x="632" y="11"/>
                </a:lnTo>
                <a:lnTo>
                  <a:pt x="632" y="18"/>
                </a:lnTo>
                <a:lnTo>
                  <a:pt x="633" y="21"/>
                </a:lnTo>
                <a:lnTo>
                  <a:pt x="635" y="23"/>
                </a:lnTo>
                <a:lnTo>
                  <a:pt x="637" y="26"/>
                </a:lnTo>
                <a:lnTo>
                  <a:pt x="635" y="30"/>
                </a:lnTo>
                <a:lnTo>
                  <a:pt x="632" y="34"/>
                </a:lnTo>
                <a:lnTo>
                  <a:pt x="627" y="38"/>
                </a:lnTo>
                <a:lnTo>
                  <a:pt x="621" y="41"/>
                </a:lnTo>
                <a:lnTo>
                  <a:pt x="619" y="45"/>
                </a:lnTo>
                <a:lnTo>
                  <a:pt x="619" y="49"/>
                </a:lnTo>
                <a:lnTo>
                  <a:pt x="619" y="56"/>
                </a:lnTo>
                <a:lnTo>
                  <a:pt x="621" y="61"/>
                </a:lnTo>
                <a:lnTo>
                  <a:pt x="625" y="62"/>
                </a:lnTo>
                <a:lnTo>
                  <a:pt x="629" y="65"/>
                </a:lnTo>
                <a:lnTo>
                  <a:pt x="634" y="67"/>
                </a:lnTo>
                <a:lnTo>
                  <a:pt x="639" y="70"/>
                </a:lnTo>
                <a:lnTo>
                  <a:pt x="643" y="72"/>
                </a:lnTo>
                <a:lnTo>
                  <a:pt x="648" y="73"/>
                </a:lnTo>
                <a:lnTo>
                  <a:pt x="657" y="75"/>
                </a:lnTo>
                <a:lnTo>
                  <a:pt x="667" y="80"/>
                </a:lnTo>
                <a:lnTo>
                  <a:pt x="672" y="85"/>
                </a:lnTo>
                <a:lnTo>
                  <a:pt x="674" y="89"/>
                </a:lnTo>
                <a:lnTo>
                  <a:pt x="674" y="96"/>
                </a:lnTo>
                <a:lnTo>
                  <a:pt x="671" y="99"/>
                </a:lnTo>
                <a:lnTo>
                  <a:pt x="667" y="103"/>
                </a:lnTo>
                <a:lnTo>
                  <a:pt x="666" y="106"/>
                </a:lnTo>
                <a:lnTo>
                  <a:pt x="666" y="109"/>
                </a:lnTo>
                <a:lnTo>
                  <a:pt x="668" y="110"/>
                </a:lnTo>
                <a:lnTo>
                  <a:pt x="674" y="110"/>
                </a:lnTo>
                <a:lnTo>
                  <a:pt x="677" y="111"/>
                </a:lnTo>
                <a:lnTo>
                  <a:pt x="677" y="113"/>
                </a:lnTo>
                <a:lnTo>
                  <a:pt x="679" y="117"/>
                </a:lnTo>
                <a:lnTo>
                  <a:pt x="674" y="119"/>
                </a:lnTo>
                <a:lnTo>
                  <a:pt x="666" y="120"/>
                </a:lnTo>
                <a:lnTo>
                  <a:pt x="659" y="122"/>
                </a:lnTo>
                <a:lnTo>
                  <a:pt x="652" y="126"/>
                </a:lnTo>
                <a:lnTo>
                  <a:pt x="650" y="127"/>
                </a:lnTo>
                <a:lnTo>
                  <a:pt x="651" y="129"/>
                </a:lnTo>
                <a:lnTo>
                  <a:pt x="653" y="131"/>
                </a:lnTo>
                <a:lnTo>
                  <a:pt x="657" y="136"/>
                </a:lnTo>
                <a:lnTo>
                  <a:pt x="657" y="138"/>
                </a:lnTo>
                <a:lnTo>
                  <a:pt x="652" y="139"/>
                </a:lnTo>
                <a:lnTo>
                  <a:pt x="649" y="137"/>
                </a:lnTo>
                <a:lnTo>
                  <a:pt x="643" y="135"/>
                </a:lnTo>
                <a:lnTo>
                  <a:pt x="634" y="135"/>
                </a:lnTo>
                <a:lnTo>
                  <a:pt x="631" y="134"/>
                </a:lnTo>
                <a:lnTo>
                  <a:pt x="626" y="135"/>
                </a:lnTo>
                <a:lnTo>
                  <a:pt x="624" y="143"/>
                </a:lnTo>
                <a:lnTo>
                  <a:pt x="624" y="149"/>
                </a:lnTo>
                <a:lnTo>
                  <a:pt x="623" y="153"/>
                </a:lnTo>
                <a:lnTo>
                  <a:pt x="620" y="158"/>
                </a:lnTo>
                <a:lnTo>
                  <a:pt x="617" y="162"/>
                </a:lnTo>
                <a:lnTo>
                  <a:pt x="613" y="166"/>
                </a:lnTo>
                <a:lnTo>
                  <a:pt x="608" y="168"/>
                </a:lnTo>
                <a:lnTo>
                  <a:pt x="594" y="173"/>
                </a:lnTo>
                <a:lnTo>
                  <a:pt x="586" y="179"/>
                </a:lnTo>
                <a:lnTo>
                  <a:pt x="585" y="182"/>
                </a:lnTo>
                <a:lnTo>
                  <a:pt x="581" y="184"/>
                </a:lnTo>
                <a:lnTo>
                  <a:pt x="578" y="185"/>
                </a:lnTo>
                <a:lnTo>
                  <a:pt x="575" y="193"/>
                </a:lnTo>
                <a:lnTo>
                  <a:pt x="578" y="195"/>
                </a:lnTo>
                <a:lnTo>
                  <a:pt x="579" y="195"/>
                </a:lnTo>
                <a:lnTo>
                  <a:pt x="583" y="194"/>
                </a:lnTo>
                <a:lnTo>
                  <a:pt x="586" y="192"/>
                </a:lnTo>
                <a:lnTo>
                  <a:pt x="591" y="191"/>
                </a:lnTo>
                <a:lnTo>
                  <a:pt x="595" y="192"/>
                </a:lnTo>
                <a:lnTo>
                  <a:pt x="596" y="195"/>
                </a:lnTo>
                <a:lnTo>
                  <a:pt x="596" y="198"/>
                </a:lnTo>
                <a:lnTo>
                  <a:pt x="599" y="198"/>
                </a:lnTo>
                <a:lnTo>
                  <a:pt x="599" y="203"/>
                </a:lnTo>
                <a:lnTo>
                  <a:pt x="599" y="208"/>
                </a:lnTo>
                <a:lnTo>
                  <a:pt x="596" y="211"/>
                </a:lnTo>
                <a:lnTo>
                  <a:pt x="594" y="216"/>
                </a:lnTo>
                <a:lnTo>
                  <a:pt x="591" y="219"/>
                </a:lnTo>
                <a:lnTo>
                  <a:pt x="587" y="223"/>
                </a:lnTo>
                <a:lnTo>
                  <a:pt x="586" y="227"/>
                </a:lnTo>
                <a:lnTo>
                  <a:pt x="584" y="231"/>
                </a:lnTo>
                <a:lnTo>
                  <a:pt x="580" y="238"/>
                </a:lnTo>
                <a:lnTo>
                  <a:pt x="578" y="242"/>
                </a:lnTo>
                <a:lnTo>
                  <a:pt x="575" y="243"/>
                </a:lnTo>
                <a:lnTo>
                  <a:pt x="570" y="243"/>
                </a:lnTo>
                <a:lnTo>
                  <a:pt x="564" y="241"/>
                </a:lnTo>
                <a:lnTo>
                  <a:pt x="561" y="235"/>
                </a:lnTo>
                <a:lnTo>
                  <a:pt x="559" y="231"/>
                </a:lnTo>
                <a:lnTo>
                  <a:pt x="556" y="226"/>
                </a:lnTo>
                <a:lnTo>
                  <a:pt x="553" y="222"/>
                </a:lnTo>
                <a:lnTo>
                  <a:pt x="549" y="218"/>
                </a:lnTo>
                <a:lnTo>
                  <a:pt x="545" y="217"/>
                </a:lnTo>
                <a:lnTo>
                  <a:pt x="541" y="217"/>
                </a:lnTo>
                <a:lnTo>
                  <a:pt x="537" y="219"/>
                </a:lnTo>
                <a:lnTo>
                  <a:pt x="535" y="223"/>
                </a:lnTo>
                <a:lnTo>
                  <a:pt x="532" y="225"/>
                </a:lnTo>
                <a:lnTo>
                  <a:pt x="530" y="224"/>
                </a:lnTo>
                <a:lnTo>
                  <a:pt x="525" y="222"/>
                </a:lnTo>
                <a:lnTo>
                  <a:pt x="520" y="218"/>
                </a:lnTo>
                <a:lnTo>
                  <a:pt x="514" y="218"/>
                </a:lnTo>
                <a:lnTo>
                  <a:pt x="514" y="221"/>
                </a:lnTo>
                <a:lnTo>
                  <a:pt x="515" y="225"/>
                </a:lnTo>
                <a:lnTo>
                  <a:pt x="515" y="229"/>
                </a:lnTo>
                <a:lnTo>
                  <a:pt x="515" y="231"/>
                </a:lnTo>
                <a:lnTo>
                  <a:pt x="512" y="230"/>
                </a:lnTo>
                <a:lnTo>
                  <a:pt x="508" y="227"/>
                </a:lnTo>
                <a:lnTo>
                  <a:pt x="506" y="225"/>
                </a:lnTo>
                <a:lnTo>
                  <a:pt x="499" y="224"/>
                </a:lnTo>
                <a:lnTo>
                  <a:pt x="496" y="222"/>
                </a:lnTo>
                <a:lnTo>
                  <a:pt x="492" y="219"/>
                </a:lnTo>
                <a:lnTo>
                  <a:pt x="488" y="216"/>
                </a:lnTo>
                <a:lnTo>
                  <a:pt x="484" y="215"/>
                </a:lnTo>
                <a:lnTo>
                  <a:pt x="480" y="215"/>
                </a:lnTo>
                <a:lnTo>
                  <a:pt x="479" y="217"/>
                </a:lnTo>
                <a:lnTo>
                  <a:pt x="479" y="221"/>
                </a:lnTo>
                <a:lnTo>
                  <a:pt x="480" y="222"/>
                </a:lnTo>
                <a:lnTo>
                  <a:pt x="483" y="224"/>
                </a:lnTo>
                <a:lnTo>
                  <a:pt x="487" y="224"/>
                </a:lnTo>
                <a:lnTo>
                  <a:pt x="491" y="225"/>
                </a:lnTo>
                <a:lnTo>
                  <a:pt x="492" y="229"/>
                </a:lnTo>
                <a:lnTo>
                  <a:pt x="492" y="230"/>
                </a:lnTo>
                <a:lnTo>
                  <a:pt x="489" y="232"/>
                </a:lnTo>
                <a:lnTo>
                  <a:pt x="485" y="235"/>
                </a:lnTo>
                <a:lnTo>
                  <a:pt x="483" y="239"/>
                </a:lnTo>
                <a:lnTo>
                  <a:pt x="484" y="242"/>
                </a:lnTo>
                <a:lnTo>
                  <a:pt x="483" y="251"/>
                </a:lnTo>
                <a:lnTo>
                  <a:pt x="482" y="256"/>
                </a:lnTo>
                <a:lnTo>
                  <a:pt x="482" y="259"/>
                </a:lnTo>
                <a:lnTo>
                  <a:pt x="481" y="262"/>
                </a:lnTo>
                <a:lnTo>
                  <a:pt x="481" y="265"/>
                </a:lnTo>
                <a:lnTo>
                  <a:pt x="481" y="271"/>
                </a:lnTo>
                <a:lnTo>
                  <a:pt x="477" y="275"/>
                </a:lnTo>
                <a:lnTo>
                  <a:pt x="475" y="275"/>
                </a:lnTo>
                <a:lnTo>
                  <a:pt x="472" y="274"/>
                </a:lnTo>
                <a:lnTo>
                  <a:pt x="469" y="275"/>
                </a:lnTo>
                <a:lnTo>
                  <a:pt x="471" y="279"/>
                </a:lnTo>
                <a:lnTo>
                  <a:pt x="472" y="281"/>
                </a:lnTo>
                <a:lnTo>
                  <a:pt x="475" y="283"/>
                </a:lnTo>
                <a:lnTo>
                  <a:pt x="479" y="287"/>
                </a:lnTo>
                <a:lnTo>
                  <a:pt x="483" y="290"/>
                </a:lnTo>
                <a:lnTo>
                  <a:pt x="487" y="295"/>
                </a:lnTo>
                <a:lnTo>
                  <a:pt x="488" y="298"/>
                </a:lnTo>
                <a:lnTo>
                  <a:pt x="485" y="301"/>
                </a:lnTo>
                <a:lnTo>
                  <a:pt x="481" y="302"/>
                </a:lnTo>
                <a:lnTo>
                  <a:pt x="473" y="304"/>
                </a:lnTo>
                <a:lnTo>
                  <a:pt x="468" y="306"/>
                </a:lnTo>
                <a:lnTo>
                  <a:pt x="465" y="309"/>
                </a:lnTo>
                <a:lnTo>
                  <a:pt x="460" y="309"/>
                </a:lnTo>
                <a:lnTo>
                  <a:pt x="457" y="307"/>
                </a:lnTo>
                <a:lnTo>
                  <a:pt x="456" y="307"/>
                </a:lnTo>
                <a:lnTo>
                  <a:pt x="451" y="309"/>
                </a:lnTo>
                <a:lnTo>
                  <a:pt x="448" y="312"/>
                </a:lnTo>
                <a:lnTo>
                  <a:pt x="442" y="318"/>
                </a:lnTo>
                <a:lnTo>
                  <a:pt x="440" y="321"/>
                </a:lnTo>
                <a:lnTo>
                  <a:pt x="436" y="325"/>
                </a:lnTo>
                <a:lnTo>
                  <a:pt x="428" y="327"/>
                </a:lnTo>
                <a:lnTo>
                  <a:pt x="421" y="329"/>
                </a:lnTo>
                <a:lnTo>
                  <a:pt x="417" y="333"/>
                </a:lnTo>
                <a:lnTo>
                  <a:pt x="413" y="334"/>
                </a:lnTo>
                <a:lnTo>
                  <a:pt x="410" y="334"/>
                </a:lnTo>
                <a:lnTo>
                  <a:pt x="405" y="333"/>
                </a:lnTo>
                <a:lnTo>
                  <a:pt x="401" y="330"/>
                </a:lnTo>
                <a:lnTo>
                  <a:pt x="396" y="328"/>
                </a:lnTo>
                <a:lnTo>
                  <a:pt x="392" y="326"/>
                </a:lnTo>
                <a:lnTo>
                  <a:pt x="387" y="322"/>
                </a:lnTo>
                <a:lnTo>
                  <a:pt x="381" y="321"/>
                </a:lnTo>
                <a:lnTo>
                  <a:pt x="377" y="320"/>
                </a:lnTo>
                <a:lnTo>
                  <a:pt x="372" y="321"/>
                </a:lnTo>
                <a:lnTo>
                  <a:pt x="368" y="325"/>
                </a:lnTo>
                <a:lnTo>
                  <a:pt x="364" y="325"/>
                </a:lnTo>
                <a:lnTo>
                  <a:pt x="361" y="325"/>
                </a:lnTo>
                <a:lnTo>
                  <a:pt x="354" y="323"/>
                </a:lnTo>
                <a:lnTo>
                  <a:pt x="347" y="323"/>
                </a:lnTo>
                <a:lnTo>
                  <a:pt x="341" y="326"/>
                </a:lnTo>
                <a:lnTo>
                  <a:pt x="340" y="327"/>
                </a:lnTo>
                <a:lnTo>
                  <a:pt x="337" y="326"/>
                </a:lnTo>
                <a:lnTo>
                  <a:pt x="335" y="323"/>
                </a:lnTo>
                <a:lnTo>
                  <a:pt x="331" y="321"/>
                </a:lnTo>
                <a:lnTo>
                  <a:pt x="328" y="320"/>
                </a:lnTo>
                <a:lnTo>
                  <a:pt x="323" y="321"/>
                </a:lnTo>
                <a:lnTo>
                  <a:pt x="321" y="325"/>
                </a:lnTo>
                <a:lnTo>
                  <a:pt x="320" y="328"/>
                </a:lnTo>
                <a:lnTo>
                  <a:pt x="319" y="328"/>
                </a:lnTo>
                <a:lnTo>
                  <a:pt x="313" y="329"/>
                </a:lnTo>
                <a:lnTo>
                  <a:pt x="308" y="327"/>
                </a:lnTo>
                <a:lnTo>
                  <a:pt x="303" y="325"/>
                </a:lnTo>
                <a:lnTo>
                  <a:pt x="299" y="323"/>
                </a:lnTo>
                <a:lnTo>
                  <a:pt x="292" y="322"/>
                </a:lnTo>
                <a:lnTo>
                  <a:pt x="285" y="321"/>
                </a:lnTo>
                <a:lnTo>
                  <a:pt x="283" y="320"/>
                </a:lnTo>
                <a:lnTo>
                  <a:pt x="280" y="318"/>
                </a:lnTo>
                <a:lnTo>
                  <a:pt x="276" y="314"/>
                </a:lnTo>
                <a:lnTo>
                  <a:pt x="269" y="314"/>
                </a:lnTo>
                <a:lnTo>
                  <a:pt x="267" y="315"/>
                </a:lnTo>
                <a:lnTo>
                  <a:pt x="266" y="318"/>
                </a:lnTo>
                <a:lnTo>
                  <a:pt x="265" y="321"/>
                </a:lnTo>
                <a:lnTo>
                  <a:pt x="263" y="325"/>
                </a:lnTo>
                <a:lnTo>
                  <a:pt x="259" y="327"/>
                </a:lnTo>
                <a:lnTo>
                  <a:pt x="255" y="334"/>
                </a:lnTo>
                <a:lnTo>
                  <a:pt x="253" y="337"/>
                </a:lnTo>
                <a:lnTo>
                  <a:pt x="247" y="342"/>
                </a:lnTo>
                <a:lnTo>
                  <a:pt x="241" y="346"/>
                </a:lnTo>
                <a:lnTo>
                  <a:pt x="234" y="355"/>
                </a:lnTo>
                <a:lnTo>
                  <a:pt x="233" y="359"/>
                </a:lnTo>
                <a:lnTo>
                  <a:pt x="231" y="362"/>
                </a:lnTo>
                <a:lnTo>
                  <a:pt x="228" y="365"/>
                </a:lnTo>
                <a:lnTo>
                  <a:pt x="227" y="368"/>
                </a:lnTo>
                <a:lnTo>
                  <a:pt x="228" y="373"/>
                </a:lnTo>
                <a:lnTo>
                  <a:pt x="231" y="379"/>
                </a:lnTo>
                <a:lnTo>
                  <a:pt x="229" y="382"/>
                </a:lnTo>
                <a:lnTo>
                  <a:pt x="226" y="382"/>
                </a:lnTo>
                <a:lnTo>
                  <a:pt x="221" y="384"/>
                </a:lnTo>
                <a:lnTo>
                  <a:pt x="216" y="385"/>
                </a:lnTo>
                <a:lnTo>
                  <a:pt x="213" y="383"/>
                </a:lnTo>
                <a:lnTo>
                  <a:pt x="211" y="377"/>
                </a:lnTo>
                <a:lnTo>
                  <a:pt x="210" y="374"/>
                </a:lnTo>
                <a:lnTo>
                  <a:pt x="207" y="368"/>
                </a:lnTo>
                <a:lnTo>
                  <a:pt x="202" y="361"/>
                </a:lnTo>
                <a:lnTo>
                  <a:pt x="199" y="359"/>
                </a:lnTo>
                <a:lnTo>
                  <a:pt x="196" y="355"/>
                </a:lnTo>
                <a:lnTo>
                  <a:pt x="197" y="353"/>
                </a:lnTo>
                <a:lnTo>
                  <a:pt x="201" y="353"/>
                </a:lnTo>
                <a:lnTo>
                  <a:pt x="204" y="353"/>
                </a:lnTo>
                <a:lnTo>
                  <a:pt x="205" y="350"/>
                </a:lnTo>
                <a:lnTo>
                  <a:pt x="204" y="346"/>
                </a:lnTo>
                <a:lnTo>
                  <a:pt x="203" y="343"/>
                </a:lnTo>
                <a:lnTo>
                  <a:pt x="202" y="339"/>
                </a:lnTo>
                <a:lnTo>
                  <a:pt x="205" y="336"/>
                </a:lnTo>
                <a:lnTo>
                  <a:pt x="211" y="335"/>
                </a:lnTo>
                <a:lnTo>
                  <a:pt x="213" y="333"/>
                </a:lnTo>
                <a:lnTo>
                  <a:pt x="213" y="329"/>
                </a:lnTo>
                <a:lnTo>
                  <a:pt x="211" y="323"/>
                </a:lnTo>
                <a:lnTo>
                  <a:pt x="209" y="320"/>
                </a:lnTo>
                <a:lnTo>
                  <a:pt x="208" y="315"/>
                </a:lnTo>
                <a:lnTo>
                  <a:pt x="203" y="307"/>
                </a:lnTo>
                <a:lnTo>
                  <a:pt x="201" y="305"/>
                </a:lnTo>
                <a:lnTo>
                  <a:pt x="197" y="304"/>
                </a:lnTo>
                <a:lnTo>
                  <a:pt x="193" y="305"/>
                </a:lnTo>
                <a:lnTo>
                  <a:pt x="192" y="310"/>
                </a:lnTo>
                <a:lnTo>
                  <a:pt x="191" y="314"/>
                </a:lnTo>
                <a:lnTo>
                  <a:pt x="189" y="318"/>
                </a:lnTo>
                <a:lnTo>
                  <a:pt x="186" y="319"/>
                </a:lnTo>
                <a:lnTo>
                  <a:pt x="183" y="318"/>
                </a:lnTo>
                <a:lnTo>
                  <a:pt x="178" y="313"/>
                </a:lnTo>
                <a:lnTo>
                  <a:pt x="173" y="311"/>
                </a:lnTo>
                <a:lnTo>
                  <a:pt x="171" y="310"/>
                </a:lnTo>
                <a:lnTo>
                  <a:pt x="168" y="304"/>
                </a:lnTo>
                <a:lnTo>
                  <a:pt x="170" y="302"/>
                </a:lnTo>
                <a:lnTo>
                  <a:pt x="173" y="297"/>
                </a:lnTo>
                <a:lnTo>
                  <a:pt x="175" y="294"/>
                </a:lnTo>
                <a:lnTo>
                  <a:pt x="173" y="288"/>
                </a:lnTo>
                <a:lnTo>
                  <a:pt x="171" y="286"/>
                </a:lnTo>
                <a:lnTo>
                  <a:pt x="169" y="285"/>
                </a:lnTo>
                <a:lnTo>
                  <a:pt x="167" y="285"/>
                </a:lnTo>
                <a:lnTo>
                  <a:pt x="164" y="288"/>
                </a:lnTo>
                <a:lnTo>
                  <a:pt x="161" y="290"/>
                </a:lnTo>
                <a:lnTo>
                  <a:pt x="153" y="295"/>
                </a:lnTo>
                <a:lnTo>
                  <a:pt x="147" y="295"/>
                </a:lnTo>
                <a:lnTo>
                  <a:pt x="143" y="293"/>
                </a:lnTo>
                <a:lnTo>
                  <a:pt x="138" y="290"/>
                </a:lnTo>
                <a:lnTo>
                  <a:pt x="133" y="286"/>
                </a:lnTo>
                <a:lnTo>
                  <a:pt x="130" y="281"/>
                </a:lnTo>
                <a:lnTo>
                  <a:pt x="129" y="280"/>
                </a:lnTo>
                <a:lnTo>
                  <a:pt x="123" y="278"/>
                </a:lnTo>
                <a:lnTo>
                  <a:pt x="117" y="274"/>
                </a:lnTo>
                <a:lnTo>
                  <a:pt x="113" y="271"/>
                </a:lnTo>
                <a:lnTo>
                  <a:pt x="109" y="269"/>
                </a:lnTo>
                <a:lnTo>
                  <a:pt x="106" y="266"/>
                </a:lnTo>
                <a:lnTo>
                  <a:pt x="101" y="264"/>
                </a:lnTo>
                <a:lnTo>
                  <a:pt x="96" y="263"/>
                </a:lnTo>
                <a:lnTo>
                  <a:pt x="85" y="263"/>
                </a:lnTo>
                <a:lnTo>
                  <a:pt x="81" y="265"/>
                </a:lnTo>
                <a:lnTo>
                  <a:pt x="69" y="264"/>
                </a:lnTo>
                <a:lnTo>
                  <a:pt x="65" y="265"/>
                </a:lnTo>
                <a:lnTo>
                  <a:pt x="56" y="271"/>
                </a:lnTo>
                <a:lnTo>
                  <a:pt x="49" y="275"/>
                </a:lnTo>
                <a:lnTo>
                  <a:pt x="43" y="280"/>
                </a:lnTo>
                <a:close/>
              </a:path>
            </a:pathLst>
          </a:custGeom>
          <a:solidFill>
            <a:schemeClr val="accent6">
              <a:lumMod val="60000"/>
              <a:lumOff val="40000"/>
            </a:schemeClr>
          </a:solidFill>
          <a:ln w="9525" cap="flat" cmpd="sng">
            <a:solidFill>
              <a:schemeClr val="tx1"/>
            </a:solidFill>
            <a:prstDash val="solid"/>
            <a:round/>
            <a:headEnd type="none" w="med" len="med"/>
            <a:tailEnd type="none" w="med" len="med"/>
          </a:ln>
          <a:effectLst/>
          <a:extLst/>
        </p:spPr>
        <p:txBody>
          <a:bodyPr wrap="none"/>
          <a:lstStyle/>
          <a:p>
            <a:pPr eaLnBrk="1" hangingPunct="1">
              <a:defRPr/>
            </a:pPr>
            <a:endParaRPr lang="en-GB" sz="1176" dirty="0">
              <a:latin typeface="Arial" pitchFamily="34" charset="0"/>
              <a:cs typeface="Arial" pitchFamily="34" charset="0"/>
            </a:endParaRPr>
          </a:p>
        </p:txBody>
      </p:sp>
      <p:sp>
        <p:nvSpPr>
          <p:cNvPr id="117" name="UP">
            <a:extLst>
              <a:ext uri="{FF2B5EF4-FFF2-40B4-BE49-F238E27FC236}"/>
            </a:extLst>
          </p:cNvPr>
          <p:cNvSpPr>
            <a:spLocks/>
          </p:cNvSpPr>
          <p:nvPr/>
        </p:nvSpPr>
        <p:spPr bwMode="auto">
          <a:xfrm>
            <a:off x="3976688" y="1608138"/>
            <a:ext cx="1827212" cy="1517650"/>
          </a:xfrm>
          <a:custGeom>
            <a:avLst/>
            <a:gdLst>
              <a:gd name="T0" fmla="*/ 14 w 2088"/>
              <a:gd name="T1" fmla="*/ 200 h 1810"/>
              <a:gd name="T2" fmla="*/ 54 w 2088"/>
              <a:gd name="T3" fmla="*/ 458 h 1810"/>
              <a:gd name="T4" fmla="*/ 128 w 2088"/>
              <a:gd name="T5" fmla="*/ 684 h 1810"/>
              <a:gd name="T6" fmla="*/ 96 w 2088"/>
              <a:gd name="T7" fmla="*/ 806 h 1810"/>
              <a:gd name="T8" fmla="*/ 144 w 2088"/>
              <a:gd name="T9" fmla="*/ 927 h 1810"/>
              <a:gd name="T10" fmla="*/ 131 w 2088"/>
              <a:gd name="T11" fmla="*/ 990 h 1810"/>
              <a:gd name="T12" fmla="*/ 305 w 2088"/>
              <a:gd name="T13" fmla="*/ 999 h 1810"/>
              <a:gd name="T14" fmla="*/ 497 w 2088"/>
              <a:gd name="T15" fmla="*/ 1019 h 1810"/>
              <a:gd name="T16" fmla="*/ 535 w 2088"/>
              <a:gd name="T17" fmla="*/ 1164 h 1810"/>
              <a:gd name="T18" fmla="*/ 497 w 2088"/>
              <a:gd name="T19" fmla="*/ 1266 h 1810"/>
              <a:gd name="T20" fmla="*/ 346 w 2088"/>
              <a:gd name="T21" fmla="*/ 1387 h 1810"/>
              <a:gd name="T22" fmla="*/ 308 w 2088"/>
              <a:gd name="T23" fmla="*/ 1528 h 1810"/>
              <a:gd name="T24" fmla="*/ 374 w 2088"/>
              <a:gd name="T25" fmla="*/ 1696 h 1810"/>
              <a:gd name="T26" fmla="*/ 534 w 2088"/>
              <a:gd name="T27" fmla="*/ 1675 h 1810"/>
              <a:gd name="T28" fmla="*/ 439 w 2088"/>
              <a:gd name="T29" fmla="*/ 1508 h 1810"/>
              <a:gd name="T30" fmla="*/ 443 w 2088"/>
              <a:gd name="T31" fmla="*/ 1398 h 1810"/>
              <a:gd name="T32" fmla="*/ 524 w 2088"/>
              <a:gd name="T33" fmla="*/ 1390 h 1810"/>
              <a:gd name="T34" fmla="*/ 537 w 2088"/>
              <a:gd name="T35" fmla="*/ 1443 h 1810"/>
              <a:gd name="T36" fmla="*/ 604 w 2088"/>
              <a:gd name="T37" fmla="*/ 1453 h 1810"/>
              <a:gd name="T38" fmla="*/ 633 w 2088"/>
              <a:gd name="T39" fmla="*/ 1477 h 1810"/>
              <a:gd name="T40" fmla="*/ 771 w 2088"/>
              <a:gd name="T41" fmla="*/ 1437 h 1810"/>
              <a:gd name="T42" fmla="*/ 928 w 2088"/>
              <a:gd name="T43" fmla="*/ 1453 h 1810"/>
              <a:gd name="T44" fmla="*/ 950 w 2088"/>
              <a:gd name="T45" fmla="*/ 1502 h 1810"/>
              <a:gd name="T46" fmla="*/ 1018 w 2088"/>
              <a:gd name="T47" fmla="*/ 1483 h 1810"/>
              <a:gd name="T48" fmla="*/ 1074 w 2088"/>
              <a:gd name="T49" fmla="*/ 1511 h 1810"/>
              <a:gd name="T50" fmla="*/ 1177 w 2088"/>
              <a:gd name="T51" fmla="*/ 1452 h 1810"/>
              <a:gd name="T52" fmla="*/ 1259 w 2088"/>
              <a:gd name="T53" fmla="*/ 1444 h 1810"/>
              <a:gd name="T54" fmla="*/ 1335 w 2088"/>
              <a:gd name="T55" fmla="*/ 1515 h 1810"/>
              <a:gd name="T56" fmla="*/ 1449 w 2088"/>
              <a:gd name="T57" fmla="*/ 1595 h 1810"/>
              <a:gd name="T58" fmla="*/ 1564 w 2088"/>
              <a:gd name="T59" fmla="*/ 1615 h 1810"/>
              <a:gd name="T60" fmla="*/ 1576 w 2088"/>
              <a:gd name="T61" fmla="*/ 1760 h 1810"/>
              <a:gd name="T62" fmla="*/ 1745 w 2088"/>
              <a:gd name="T63" fmla="*/ 1706 h 1810"/>
              <a:gd name="T64" fmla="*/ 1744 w 2088"/>
              <a:gd name="T65" fmla="*/ 1544 h 1810"/>
              <a:gd name="T66" fmla="*/ 1889 w 2088"/>
              <a:gd name="T67" fmla="*/ 1350 h 1810"/>
              <a:gd name="T68" fmla="*/ 2070 w 2088"/>
              <a:gd name="T69" fmla="*/ 1271 h 1810"/>
              <a:gd name="T70" fmla="*/ 1967 w 2088"/>
              <a:gd name="T71" fmla="*/ 1133 h 1810"/>
              <a:gd name="T72" fmla="*/ 1911 w 2088"/>
              <a:gd name="T73" fmla="*/ 1067 h 1810"/>
              <a:gd name="T74" fmla="*/ 2004 w 2088"/>
              <a:gd name="T75" fmla="*/ 1018 h 1810"/>
              <a:gd name="T76" fmla="*/ 1923 w 2088"/>
              <a:gd name="T77" fmla="*/ 947 h 1810"/>
              <a:gd name="T78" fmla="*/ 1902 w 2088"/>
              <a:gd name="T79" fmla="*/ 877 h 1810"/>
              <a:gd name="T80" fmla="*/ 1740 w 2088"/>
              <a:gd name="T81" fmla="*/ 848 h 1810"/>
              <a:gd name="T82" fmla="*/ 1570 w 2088"/>
              <a:gd name="T83" fmla="*/ 774 h 1810"/>
              <a:gd name="T84" fmla="*/ 1342 w 2088"/>
              <a:gd name="T85" fmla="*/ 696 h 1810"/>
              <a:gd name="T86" fmla="*/ 1154 w 2088"/>
              <a:gd name="T87" fmla="*/ 596 h 1810"/>
              <a:gd name="T88" fmla="*/ 944 w 2088"/>
              <a:gd name="T89" fmla="*/ 487 h 1810"/>
              <a:gd name="T90" fmla="*/ 804 w 2088"/>
              <a:gd name="T91" fmla="*/ 467 h 1810"/>
              <a:gd name="T92" fmla="*/ 786 w 2088"/>
              <a:gd name="T93" fmla="*/ 444 h 1810"/>
              <a:gd name="T94" fmla="*/ 758 w 2088"/>
              <a:gd name="T95" fmla="*/ 423 h 1810"/>
              <a:gd name="T96" fmla="*/ 721 w 2088"/>
              <a:gd name="T97" fmla="*/ 430 h 1810"/>
              <a:gd name="T98" fmla="*/ 662 w 2088"/>
              <a:gd name="T99" fmla="*/ 429 h 1810"/>
              <a:gd name="T100" fmla="*/ 604 w 2088"/>
              <a:gd name="T101" fmla="*/ 391 h 1810"/>
              <a:gd name="T102" fmla="*/ 546 w 2088"/>
              <a:gd name="T103" fmla="*/ 349 h 1810"/>
              <a:gd name="T104" fmla="*/ 500 w 2088"/>
              <a:gd name="T105" fmla="*/ 331 h 1810"/>
              <a:gd name="T106" fmla="*/ 467 w 2088"/>
              <a:gd name="T107" fmla="*/ 301 h 1810"/>
              <a:gd name="T108" fmla="*/ 512 w 2088"/>
              <a:gd name="T109" fmla="*/ 280 h 1810"/>
              <a:gd name="T110" fmla="*/ 419 w 2088"/>
              <a:gd name="T111" fmla="*/ 228 h 1810"/>
              <a:gd name="T112" fmla="*/ 326 w 2088"/>
              <a:gd name="T113" fmla="*/ 189 h 1810"/>
              <a:gd name="T114" fmla="*/ 267 w 2088"/>
              <a:gd name="T115" fmla="*/ 229 h 1810"/>
              <a:gd name="T116" fmla="*/ 243 w 2088"/>
              <a:gd name="T117" fmla="*/ 195 h 1810"/>
              <a:gd name="T118" fmla="*/ 194 w 2088"/>
              <a:gd name="T119" fmla="*/ 160 h 1810"/>
              <a:gd name="T120" fmla="*/ 209 w 2088"/>
              <a:gd name="T121" fmla="*/ 87 h 1810"/>
              <a:gd name="T122" fmla="*/ 225 w 2088"/>
              <a:gd name="T123" fmla="*/ 43 h 1810"/>
              <a:gd name="T124" fmla="*/ 168 w 2088"/>
              <a:gd name="T125" fmla="*/ 8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8" h="1810">
                <a:moveTo>
                  <a:pt x="146" y="0"/>
                </a:moveTo>
                <a:lnTo>
                  <a:pt x="138" y="3"/>
                </a:lnTo>
                <a:lnTo>
                  <a:pt x="142" y="6"/>
                </a:lnTo>
                <a:lnTo>
                  <a:pt x="144" y="7"/>
                </a:lnTo>
                <a:lnTo>
                  <a:pt x="145" y="8"/>
                </a:lnTo>
                <a:lnTo>
                  <a:pt x="147" y="12"/>
                </a:lnTo>
                <a:lnTo>
                  <a:pt x="147" y="18"/>
                </a:lnTo>
                <a:lnTo>
                  <a:pt x="147" y="21"/>
                </a:lnTo>
                <a:lnTo>
                  <a:pt x="147" y="24"/>
                </a:lnTo>
                <a:lnTo>
                  <a:pt x="147" y="29"/>
                </a:lnTo>
                <a:lnTo>
                  <a:pt x="145" y="32"/>
                </a:lnTo>
                <a:lnTo>
                  <a:pt x="142" y="36"/>
                </a:lnTo>
                <a:lnTo>
                  <a:pt x="137" y="40"/>
                </a:lnTo>
                <a:lnTo>
                  <a:pt x="132" y="45"/>
                </a:lnTo>
                <a:lnTo>
                  <a:pt x="126" y="47"/>
                </a:lnTo>
                <a:lnTo>
                  <a:pt x="120" y="51"/>
                </a:lnTo>
                <a:lnTo>
                  <a:pt x="114" y="56"/>
                </a:lnTo>
                <a:lnTo>
                  <a:pt x="111" y="63"/>
                </a:lnTo>
                <a:lnTo>
                  <a:pt x="107" y="70"/>
                </a:lnTo>
                <a:lnTo>
                  <a:pt x="102" y="75"/>
                </a:lnTo>
                <a:lnTo>
                  <a:pt x="97" y="79"/>
                </a:lnTo>
                <a:lnTo>
                  <a:pt x="92" y="83"/>
                </a:lnTo>
                <a:lnTo>
                  <a:pt x="88" y="88"/>
                </a:lnTo>
                <a:lnTo>
                  <a:pt x="82" y="94"/>
                </a:lnTo>
                <a:lnTo>
                  <a:pt x="78" y="100"/>
                </a:lnTo>
                <a:lnTo>
                  <a:pt x="72" y="104"/>
                </a:lnTo>
                <a:lnTo>
                  <a:pt x="67" y="109"/>
                </a:lnTo>
                <a:lnTo>
                  <a:pt x="64" y="114"/>
                </a:lnTo>
                <a:lnTo>
                  <a:pt x="59" y="118"/>
                </a:lnTo>
                <a:lnTo>
                  <a:pt x="56" y="123"/>
                </a:lnTo>
                <a:lnTo>
                  <a:pt x="51" y="126"/>
                </a:lnTo>
                <a:lnTo>
                  <a:pt x="46" y="130"/>
                </a:lnTo>
                <a:lnTo>
                  <a:pt x="40" y="134"/>
                </a:lnTo>
                <a:lnTo>
                  <a:pt x="35" y="138"/>
                </a:lnTo>
                <a:lnTo>
                  <a:pt x="34" y="142"/>
                </a:lnTo>
                <a:lnTo>
                  <a:pt x="33" y="149"/>
                </a:lnTo>
                <a:lnTo>
                  <a:pt x="33" y="152"/>
                </a:lnTo>
                <a:lnTo>
                  <a:pt x="33" y="162"/>
                </a:lnTo>
                <a:lnTo>
                  <a:pt x="32" y="168"/>
                </a:lnTo>
                <a:lnTo>
                  <a:pt x="26" y="176"/>
                </a:lnTo>
                <a:lnTo>
                  <a:pt x="22" y="184"/>
                </a:lnTo>
                <a:lnTo>
                  <a:pt x="16" y="196"/>
                </a:lnTo>
                <a:lnTo>
                  <a:pt x="14" y="200"/>
                </a:lnTo>
                <a:lnTo>
                  <a:pt x="12" y="206"/>
                </a:lnTo>
                <a:lnTo>
                  <a:pt x="11" y="211"/>
                </a:lnTo>
                <a:lnTo>
                  <a:pt x="11" y="222"/>
                </a:lnTo>
                <a:lnTo>
                  <a:pt x="10" y="226"/>
                </a:lnTo>
                <a:lnTo>
                  <a:pt x="6" y="232"/>
                </a:lnTo>
                <a:lnTo>
                  <a:pt x="3" y="238"/>
                </a:lnTo>
                <a:lnTo>
                  <a:pt x="0" y="245"/>
                </a:lnTo>
                <a:lnTo>
                  <a:pt x="1" y="250"/>
                </a:lnTo>
                <a:lnTo>
                  <a:pt x="0" y="254"/>
                </a:lnTo>
                <a:lnTo>
                  <a:pt x="0" y="259"/>
                </a:lnTo>
                <a:lnTo>
                  <a:pt x="3" y="267"/>
                </a:lnTo>
                <a:lnTo>
                  <a:pt x="7" y="270"/>
                </a:lnTo>
                <a:lnTo>
                  <a:pt x="10" y="274"/>
                </a:lnTo>
                <a:lnTo>
                  <a:pt x="18" y="280"/>
                </a:lnTo>
                <a:lnTo>
                  <a:pt x="22" y="286"/>
                </a:lnTo>
                <a:lnTo>
                  <a:pt x="25" y="294"/>
                </a:lnTo>
                <a:lnTo>
                  <a:pt x="25" y="300"/>
                </a:lnTo>
                <a:lnTo>
                  <a:pt x="26" y="306"/>
                </a:lnTo>
                <a:lnTo>
                  <a:pt x="25" y="314"/>
                </a:lnTo>
                <a:lnTo>
                  <a:pt x="25" y="322"/>
                </a:lnTo>
                <a:lnTo>
                  <a:pt x="26" y="328"/>
                </a:lnTo>
                <a:lnTo>
                  <a:pt x="28" y="334"/>
                </a:lnTo>
                <a:lnTo>
                  <a:pt x="28" y="344"/>
                </a:lnTo>
                <a:lnTo>
                  <a:pt x="28" y="356"/>
                </a:lnTo>
                <a:lnTo>
                  <a:pt x="28" y="362"/>
                </a:lnTo>
                <a:lnTo>
                  <a:pt x="30" y="367"/>
                </a:lnTo>
                <a:lnTo>
                  <a:pt x="32" y="373"/>
                </a:lnTo>
                <a:lnTo>
                  <a:pt x="35" y="376"/>
                </a:lnTo>
                <a:lnTo>
                  <a:pt x="36" y="380"/>
                </a:lnTo>
                <a:lnTo>
                  <a:pt x="36" y="386"/>
                </a:lnTo>
                <a:lnTo>
                  <a:pt x="35" y="391"/>
                </a:lnTo>
                <a:lnTo>
                  <a:pt x="34" y="399"/>
                </a:lnTo>
                <a:lnTo>
                  <a:pt x="34" y="406"/>
                </a:lnTo>
                <a:lnTo>
                  <a:pt x="35" y="412"/>
                </a:lnTo>
                <a:lnTo>
                  <a:pt x="35" y="416"/>
                </a:lnTo>
                <a:lnTo>
                  <a:pt x="36" y="421"/>
                </a:lnTo>
                <a:lnTo>
                  <a:pt x="39" y="427"/>
                </a:lnTo>
                <a:lnTo>
                  <a:pt x="41" y="431"/>
                </a:lnTo>
                <a:lnTo>
                  <a:pt x="47" y="440"/>
                </a:lnTo>
                <a:lnTo>
                  <a:pt x="48" y="447"/>
                </a:lnTo>
                <a:lnTo>
                  <a:pt x="51" y="451"/>
                </a:lnTo>
                <a:lnTo>
                  <a:pt x="52" y="453"/>
                </a:lnTo>
                <a:lnTo>
                  <a:pt x="54" y="458"/>
                </a:lnTo>
                <a:lnTo>
                  <a:pt x="54" y="462"/>
                </a:lnTo>
                <a:lnTo>
                  <a:pt x="64" y="474"/>
                </a:lnTo>
                <a:lnTo>
                  <a:pt x="66" y="475"/>
                </a:lnTo>
                <a:lnTo>
                  <a:pt x="67" y="479"/>
                </a:lnTo>
                <a:lnTo>
                  <a:pt x="62" y="487"/>
                </a:lnTo>
                <a:lnTo>
                  <a:pt x="62" y="490"/>
                </a:lnTo>
                <a:lnTo>
                  <a:pt x="62" y="494"/>
                </a:lnTo>
                <a:lnTo>
                  <a:pt x="68" y="512"/>
                </a:lnTo>
                <a:lnTo>
                  <a:pt x="72" y="517"/>
                </a:lnTo>
                <a:lnTo>
                  <a:pt x="74" y="523"/>
                </a:lnTo>
                <a:lnTo>
                  <a:pt x="75" y="531"/>
                </a:lnTo>
                <a:lnTo>
                  <a:pt x="80" y="535"/>
                </a:lnTo>
                <a:lnTo>
                  <a:pt x="86" y="539"/>
                </a:lnTo>
                <a:lnTo>
                  <a:pt x="94" y="541"/>
                </a:lnTo>
                <a:lnTo>
                  <a:pt x="102" y="543"/>
                </a:lnTo>
                <a:lnTo>
                  <a:pt x="108" y="544"/>
                </a:lnTo>
                <a:lnTo>
                  <a:pt x="111" y="546"/>
                </a:lnTo>
                <a:lnTo>
                  <a:pt x="115" y="549"/>
                </a:lnTo>
                <a:lnTo>
                  <a:pt x="115" y="556"/>
                </a:lnTo>
                <a:lnTo>
                  <a:pt x="114" y="560"/>
                </a:lnTo>
                <a:lnTo>
                  <a:pt x="112" y="565"/>
                </a:lnTo>
                <a:lnTo>
                  <a:pt x="113" y="574"/>
                </a:lnTo>
                <a:lnTo>
                  <a:pt x="114" y="580"/>
                </a:lnTo>
                <a:lnTo>
                  <a:pt x="116" y="586"/>
                </a:lnTo>
                <a:lnTo>
                  <a:pt x="119" y="590"/>
                </a:lnTo>
                <a:lnTo>
                  <a:pt x="122" y="594"/>
                </a:lnTo>
                <a:lnTo>
                  <a:pt x="126" y="597"/>
                </a:lnTo>
                <a:lnTo>
                  <a:pt x="126" y="600"/>
                </a:lnTo>
                <a:lnTo>
                  <a:pt x="116" y="607"/>
                </a:lnTo>
                <a:lnTo>
                  <a:pt x="114" y="614"/>
                </a:lnTo>
                <a:lnTo>
                  <a:pt x="119" y="618"/>
                </a:lnTo>
                <a:lnTo>
                  <a:pt x="122" y="622"/>
                </a:lnTo>
                <a:lnTo>
                  <a:pt x="126" y="631"/>
                </a:lnTo>
                <a:lnTo>
                  <a:pt x="126" y="638"/>
                </a:lnTo>
                <a:lnTo>
                  <a:pt x="126" y="644"/>
                </a:lnTo>
                <a:lnTo>
                  <a:pt x="127" y="652"/>
                </a:lnTo>
                <a:lnTo>
                  <a:pt x="129" y="655"/>
                </a:lnTo>
                <a:lnTo>
                  <a:pt x="131" y="662"/>
                </a:lnTo>
                <a:lnTo>
                  <a:pt x="130" y="668"/>
                </a:lnTo>
                <a:lnTo>
                  <a:pt x="132" y="671"/>
                </a:lnTo>
                <a:lnTo>
                  <a:pt x="130" y="677"/>
                </a:lnTo>
                <a:lnTo>
                  <a:pt x="130" y="682"/>
                </a:lnTo>
                <a:lnTo>
                  <a:pt x="128" y="684"/>
                </a:lnTo>
                <a:lnTo>
                  <a:pt x="122" y="683"/>
                </a:lnTo>
                <a:lnTo>
                  <a:pt x="116" y="683"/>
                </a:lnTo>
                <a:lnTo>
                  <a:pt x="114" y="688"/>
                </a:lnTo>
                <a:lnTo>
                  <a:pt x="115" y="693"/>
                </a:lnTo>
                <a:lnTo>
                  <a:pt x="113" y="698"/>
                </a:lnTo>
                <a:lnTo>
                  <a:pt x="107" y="699"/>
                </a:lnTo>
                <a:lnTo>
                  <a:pt x="100" y="699"/>
                </a:lnTo>
                <a:lnTo>
                  <a:pt x="100" y="702"/>
                </a:lnTo>
                <a:lnTo>
                  <a:pt x="102" y="706"/>
                </a:lnTo>
                <a:lnTo>
                  <a:pt x="98" y="709"/>
                </a:lnTo>
                <a:lnTo>
                  <a:pt x="90" y="709"/>
                </a:lnTo>
                <a:lnTo>
                  <a:pt x="84" y="709"/>
                </a:lnTo>
                <a:lnTo>
                  <a:pt x="79" y="709"/>
                </a:lnTo>
                <a:lnTo>
                  <a:pt x="75" y="712"/>
                </a:lnTo>
                <a:lnTo>
                  <a:pt x="68" y="716"/>
                </a:lnTo>
                <a:lnTo>
                  <a:pt x="62" y="719"/>
                </a:lnTo>
                <a:lnTo>
                  <a:pt x="58" y="722"/>
                </a:lnTo>
                <a:lnTo>
                  <a:pt x="64" y="726"/>
                </a:lnTo>
                <a:lnTo>
                  <a:pt x="68" y="727"/>
                </a:lnTo>
                <a:lnTo>
                  <a:pt x="70" y="731"/>
                </a:lnTo>
                <a:lnTo>
                  <a:pt x="68" y="735"/>
                </a:lnTo>
                <a:lnTo>
                  <a:pt x="68" y="739"/>
                </a:lnTo>
                <a:lnTo>
                  <a:pt x="71" y="741"/>
                </a:lnTo>
                <a:lnTo>
                  <a:pt x="70" y="742"/>
                </a:lnTo>
                <a:lnTo>
                  <a:pt x="70" y="744"/>
                </a:lnTo>
                <a:lnTo>
                  <a:pt x="72" y="747"/>
                </a:lnTo>
                <a:lnTo>
                  <a:pt x="76" y="750"/>
                </a:lnTo>
                <a:lnTo>
                  <a:pt x="79" y="756"/>
                </a:lnTo>
                <a:lnTo>
                  <a:pt x="81" y="760"/>
                </a:lnTo>
                <a:lnTo>
                  <a:pt x="80" y="768"/>
                </a:lnTo>
                <a:lnTo>
                  <a:pt x="78" y="770"/>
                </a:lnTo>
                <a:lnTo>
                  <a:pt x="74" y="773"/>
                </a:lnTo>
                <a:lnTo>
                  <a:pt x="72" y="778"/>
                </a:lnTo>
                <a:lnTo>
                  <a:pt x="74" y="780"/>
                </a:lnTo>
                <a:lnTo>
                  <a:pt x="78" y="781"/>
                </a:lnTo>
                <a:lnTo>
                  <a:pt x="81" y="781"/>
                </a:lnTo>
                <a:lnTo>
                  <a:pt x="82" y="783"/>
                </a:lnTo>
                <a:lnTo>
                  <a:pt x="80" y="787"/>
                </a:lnTo>
                <a:lnTo>
                  <a:pt x="81" y="792"/>
                </a:lnTo>
                <a:lnTo>
                  <a:pt x="83" y="796"/>
                </a:lnTo>
                <a:lnTo>
                  <a:pt x="83" y="799"/>
                </a:lnTo>
                <a:lnTo>
                  <a:pt x="87" y="802"/>
                </a:lnTo>
                <a:lnTo>
                  <a:pt x="96" y="806"/>
                </a:lnTo>
                <a:lnTo>
                  <a:pt x="104" y="812"/>
                </a:lnTo>
                <a:lnTo>
                  <a:pt x="107" y="815"/>
                </a:lnTo>
                <a:lnTo>
                  <a:pt x="107" y="819"/>
                </a:lnTo>
                <a:lnTo>
                  <a:pt x="106" y="826"/>
                </a:lnTo>
                <a:lnTo>
                  <a:pt x="105" y="830"/>
                </a:lnTo>
                <a:lnTo>
                  <a:pt x="105" y="834"/>
                </a:lnTo>
                <a:lnTo>
                  <a:pt x="108" y="837"/>
                </a:lnTo>
                <a:lnTo>
                  <a:pt x="114" y="837"/>
                </a:lnTo>
                <a:lnTo>
                  <a:pt x="119" y="837"/>
                </a:lnTo>
                <a:lnTo>
                  <a:pt x="126" y="839"/>
                </a:lnTo>
                <a:lnTo>
                  <a:pt x="130" y="840"/>
                </a:lnTo>
                <a:lnTo>
                  <a:pt x="130" y="845"/>
                </a:lnTo>
                <a:lnTo>
                  <a:pt x="132" y="848"/>
                </a:lnTo>
                <a:lnTo>
                  <a:pt x="137" y="850"/>
                </a:lnTo>
                <a:lnTo>
                  <a:pt x="140" y="851"/>
                </a:lnTo>
                <a:lnTo>
                  <a:pt x="146" y="853"/>
                </a:lnTo>
                <a:lnTo>
                  <a:pt x="152" y="855"/>
                </a:lnTo>
                <a:lnTo>
                  <a:pt x="155" y="859"/>
                </a:lnTo>
                <a:lnTo>
                  <a:pt x="155" y="863"/>
                </a:lnTo>
                <a:lnTo>
                  <a:pt x="162" y="871"/>
                </a:lnTo>
                <a:lnTo>
                  <a:pt x="164" y="875"/>
                </a:lnTo>
                <a:lnTo>
                  <a:pt x="171" y="882"/>
                </a:lnTo>
                <a:lnTo>
                  <a:pt x="176" y="884"/>
                </a:lnTo>
                <a:lnTo>
                  <a:pt x="177" y="887"/>
                </a:lnTo>
                <a:lnTo>
                  <a:pt x="177" y="892"/>
                </a:lnTo>
                <a:lnTo>
                  <a:pt x="176" y="895"/>
                </a:lnTo>
                <a:lnTo>
                  <a:pt x="175" y="898"/>
                </a:lnTo>
                <a:lnTo>
                  <a:pt x="171" y="899"/>
                </a:lnTo>
                <a:lnTo>
                  <a:pt x="167" y="901"/>
                </a:lnTo>
                <a:lnTo>
                  <a:pt x="162" y="902"/>
                </a:lnTo>
                <a:lnTo>
                  <a:pt x="155" y="904"/>
                </a:lnTo>
                <a:lnTo>
                  <a:pt x="151" y="908"/>
                </a:lnTo>
                <a:lnTo>
                  <a:pt x="147" y="910"/>
                </a:lnTo>
                <a:lnTo>
                  <a:pt x="142" y="912"/>
                </a:lnTo>
                <a:lnTo>
                  <a:pt x="137" y="914"/>
                </a:lnTo>
                <a:lnTo>
                  <a:pt x="132" y="914"/>
                </a:lnTo>
                <a:lnTo>
                  <a:pt x="128" y="916"/>
                </a:lnTo>
                <a:lnTo>
                  <a:pt x="128" y="918"/>
                </a:lnTo>
                <a:lnTo>
                  <a:pt x="130" y="920"/>
                </a:lnTo>
                <a:lnTo>
                  <a:pt x="134" y="922"/>
                </a:lnTo>
                <a:lnTo>
                  <a:pt x="139" y="922"/>
                </a:lnTo>
                <a:lnTo>
                  <a:pt x="143" y="926"/>
                </a:lnTo>
                <a:lnTo>
                  <a:pt x="144" y="927"/>
                </a:lnTo>
                <a:lnTo>
                  <a:pt x="147" y="930"/>
                </a:lnTo>
                <a:lnTo>
                  <a:pt x="151" y="931"/>
                </a:lnTo>
                <a:lnTo>
                  <a:pt x="159" y="938"/>
                </a:lnTo>
                <a:lnTo>
                  <a:pt x="163" y="939"/>
                </a:lnTo>
                <a:lnTo>
                  <a:pt x="167" y="936"/>
                </a:lnTo>
                <a:lnTo>
                  <a:pt x="170" y="934"/>
                </a:lnTo>
                <a:lnTo>
                  <a:pt x="176" y="934"/>
                </a:lnTo>
                <a:lnTo>
                  <a:pt x="182" y="938"/>
                </a:lnTo>
                <a:lnTo>
                  <a:pt x="185" y="935"/>
                </a:lnTo>
                <a:lnTo>
                  <a:pt x="190" y="934"/>
                </a:lnTo>
                <a:lnTo>
                  <a:pt x="192" y="936"/>
                </a:lnTo>
                <a:lnTo>
                  <a:pt x="195" y="939"/>
                </a:lnTo>
                <a:lnTo>
                  <a:pt x="193" y="942"/>
                </a:lnTo>
                <a:lnTo>
                  <a:pt x="187" y="943"/>
                </a:lnTo>
                <a:lnTo>
                  <a:pt x="176" y="948"/>
                </a:lnTo>
                <a:lnTo>
                  <a:pt x="169" y="950"/>
                </a:lnTo>
                <a:lnTo>
                  <a:pt x="163" y="951"/>
                </a:lnTo>
                <a:lnTo>
                  <a:pt x="158" y="954"/>
                </a:lnTo>
                <a:lnTo>
                  <a:pt x="150" y="955"/>
                </a:lnTo>
                <a:lnTo>
                  <a:pt x="142" y="960"/>
                </a:lnTo>
                <a:lnTo>
                  <a:pt x="135" y="964"/>
                </a:lnTo>
                <a:lnTo>
                  <a:pt x="129" y="966"/>
                </a:lnTo>
                <a:lnTo>
                  <a:pt x="123" y="967"/>
                </a:lnTo>
                <a:lnTo>
                  <a:pt x="116" y="970"/>
                </a:lnTo>
                <a:lnTo>
                  <a:pt x="107" y="975"/>
                </a:lnTo>
                <a:lnTo>
                  <a:pt x="104" y="979"/>
                </a:lnTo>
                <a:lnTo>
                  <a:pt x="100" y="982"/>
                </a:lnTo>
                <a:lnTo>
                  <a:pt x="100" y="987"/>
                </a:lnTo>
                <a:lnTo>
                  <a:pt x="102" y="992"/>
                </a:lnTo>
                <a:lnTo>
                  <a:pt x="103" y="995"/>
                </a:lnTo>
                <a:lnTo>
                  <a:pt x="103" y="996"/>
                </a:lnTo>
                <a:lnTo>
                  <a:pt x="103" y="999"/>
                </a:lnTo>
                <a:lnTo>
                  <a:pt x="104" y="1003"/>
                </a:lnTo>
                <a:lnTo>
                  <a:pt x="106" y="1004"/>
                </a:lnTo>
                <a:lnTo>
                  <a:pt x="108" y="1005"/>
                </a:lnTo>
                <a:lnTo>
                  <a:pt x="111" y="1010"/>
                </a:lnTo>
                <a:lnTo>
                  <a:pt x="114" y="1012"/>
                </a:lnTo>
                <a:lnTo>
                  <a:pt x="119" y="1013"/>
                </a:lnTo>
                <a:lnTo>
                  <a:pt x="120" y="1011"/>
                </a:lnTo>
                <a:lnTo>
                  <a:pt x="121" y="1005"/>
                </a:lnTo>
                <a:lnTo>
                  <a:pt x="123" y="994"/>
                </a:lnTo>
                <a:lnTo>
                  <a:pt x="127" y="991"/>
                </a:lnTo>
                <a:lnTo>
                  <a:pt x="131" y="990"/>
                </a:lnTo>
                <a:lnTo>
                  <a:pt x="136" y="990"/>
                </a:lnTo>
                <a:lnTo>
                  <a:pt x="150" y="987"/>
                </a:lnTo>
                <a:lnTo>
                  <a:pt x="155" y="987"/>
                </a:lnTo>
                <a:lnTo>
                  <a:pt x="163" y="983"/>
                </a:lnTo>
                <a:lnTo>
                  <a:pt x="168" y="978"/>
                </a:lnTo>
                <a:lnTo>
                  <a:pt x="174" y="972"/>
                </a:lnTo>
                <a:lnTo>
                  <a:pt x="178" y="968"/>
                </a:lnTo>
                <a:lnTo>
                  <a:pt x="184" y="967"/>
                </a:lnTo>
                <a:lnTo>
                  <a:pt x="192" y="966"/>
                </a:lnTo>
                <a:lnTo>
                  <a:pt x="195" y="963"/>
                </a:lnTo>
                <a:lnTo>
                  <a:pt x="207" y="966"/>
                </a:lnTo>
                <a:lnTo>
                  <a:pt x="212" y="966"/>
                </a:lnTo>
                <a:lnTo>
                  <a:pt x="223" y="968"/>
                </a:lnTo>
                <a:lnTo>
                  <a:pt x="227" y="971"/>
                </a:lnTo>
                <a:lnTo>
                  <a:pt x="240" y="971"/>
                </a:lnTo>
                <a:lnTo>
                  <a:pt x="248" y="968"/>
                </a:lnTo>
                <a:lnTo>
                  <a:pt x="254" y="967"/>
                </a:lnTo>
                <a:lnTo>
                  <a:pt x="260" y="970"/>
                </a:lnTo>
                <a:lnTo>
                  <a:pt x="265" y="972"/>
                </a:lnTo>
                <a:lnTo>
                  <a:pt x="272" y="972"/>
                </a:lnTo>
                <a:lnTo>
                  <a:pt x="273" y="968"/>
                </a:lnTo>
                <a:lnTo>
                  <a:pt x="276" y="965"/>
                </a:lnTo>
                <a:lnTo>
                  <a:pt x="281" y="967"/>
                </a:lnTo>
                <a:lnTo>
                  <a:pt x="286" y="970"/>
                </a:lnTo>
                <a:lnTo>
                  <a:pt x="289" y="966"/>
                </a:lnTo>
                <a:lnTo>
                  <a:pt x="291" y="963"/>
                </a:lnTo>
                <a:lnTo>
                  <a:pt x="294" y="963"/>
                </a:lnTo>
                <a:lnTo>
                  <a:pt x="297" y="963"/>
                </a:lnTo>
                <a:lnTo>
                  <a:pt x="311" y="963"/>
                </a:lnTo>
                <a:lnTo>
                  <a:pt x="316" y="965"/>
                </a:lnTo>
                <a:lnTo>
                  <a:pt x="321" y="964"/>
                </a:lnTo>
                <a:lnTo>
                  <a:pt x="326" y="963"/>
                </a:lnTo>
                <a:lnTo>
                  <a:pt x="327" y="966"/>
                </a:lnTo>
                <a:lnTo>
                  <a:pt x="324" y="970"/>
                </a:lnTo>
                <a:lnTo>
                  <a:pt x="321" y="971"/>
                </a:lnTo>
                <a:lnTo>
                  <a:pt x="316" y="973"/>
                </a:lnTo>
                <a:lnTo>
                  <a:pt x="312" y="976"/>
                </a:lnTo>
                <a:lnTo>
                  <a:pt x="312" y="982"/>
                </a:lnTo>
                <a:lnTo>
                  <a:pt x="313" y="984"/>
                </a:lnTo>
                <a:lnTo>
                  <a:pt x="311" y="987"/>
                </a:lnTo>
                <a:lnTo>
                  <a:pt x="306" y="991"/>
                </a:lnTo>
                <a:lnTo>
                  <a:pt x="305" y="995"/>
                </a:lnTo>
                <a:lnTo>
                  <a:pt x="305" y="999"/>
                </a:lnTo>
                <a:lnTo>
                  <a:pt x="311" y="1000"/>
                </a:lnTo>
                <a:lnTo>
                  <a:pt x="315" y="1000"/>
                </a:lnTo>
                <a:lnTo>
                  <a:pt x="326" y="998"/>
                </a:lnTo>
                <a:lnTo>
                  <a:pt x="331" y="996"/>
                </a:lnTo>
                <a:lnTo>
                  <a:pt x="338" y="996"/>
                </a:lnTo>
                <a:lnTo>
                  <a:pt x="344" y="991"/>
                </a:lnTo>
                <a:lnTo>
                  <a:pt x="347" y="988"/>
                </a:lnTo>
                <a:lnTo>
                  <a:pt x="351" y="983"/>
                </a:lnTo>
                <a:lnTo>
                  <a:pt x="355" y="980"/>
                </a:lnTo>
                <a:lnTo>
                  <a:pt x="358" y="978"/>
                </a:lnTo>
                <a:lnTo>
                  <a:pt x="360" y="978"/>
                </a:lnTo>
                <a:lnTo>
                  <a:pt x="363" y="980"/>
                </a:lnTo>
                <a:lnTo>
                  <a:pt x="368" y="983"/>
                </a:lnTo>
                <a:lnTo>
                  <a:pt x="372" y="986"/>
                </a:lnTo>
                <a:lnTo>
                  <a:pt x="377" y="988"/>
                </a:lnTo>
                <a:lnTo>
                  <a:pt x="379" y="992"/>
                </a:lnTo>
                <a:lnTo>
                  <a:pt x="380" y="998"/>
                </a:lnTo>
                <a:lnTo>
                  <a:pt x="385" y="1002"/>
                </a:lnTo>
                <a:lnTo>
                  <a:pt x="393" y="1008"/>
                </a:lnTo>
                <a:lnTo>
                  <a:pt x="399" y="1008"/>
                </a:lnTo>
                <a:lnTo>
                  <a:pt x="404" y="1007"/>
                </a:lnTo>
                <a:lnTo>
                  <a:pt x="407" y="1003"/>
                </a:lnTo>
                <a:lnTo>
                  <a:pt x="410" y="1000"/>
                </a:lnTo>
                <a:lnTo>
                  <a:pt x="416" y="1000"/>
                </a:lnTo>
                <a:lnTo>
                  <a:pt x="422" y="1002"/>
                </a:lnTo>
                <a:lnTo>
                  <a:pt x="428" y="1000"/>
                </a:lnTo>
                <a:lnTo>
                  <a:pt x="433" y="1000"/>
                </a:lnTo>
                <a:lnTo>
                  <a:pt x="435" y="1002"/>
                </a:lnTo>
                <a:lnTo>
                  <a:pt x="440" y="1004"/>
                </a:lnTo>
                <a:lnTo>
                  <a:pt x="446" y="1005"/>
                </a:lnTo>
                <a:lnTo>
                  <a:pt x="451" y="1004"/>
                </a:lnTo>
                <a:lnTo>
                  <a:pt x="454" y="1006"/>
                </a:lnTo>
                <a:lnTo>
                  <a:pt x="458" y="1011"/>
                </a:lnTo>
                <a:lnTo>
                  <a:pt x="463" y="1011"/>
                </a:lnTo>
                <a:lnTo>
                  <a:pt x="471" y="1008"/>
                </a:lnTo>
                <a:lnTo>
                  <a:pt x="474" y="1006"/>
                </a:lnTo>
                <a:lnTo>
                  <a:pt x="476" y="1003"/>
                </a:lnTo>
                <a:lnTo>
                  <a:pt x="480" y="999"/>
                </a:lnTo>
                <a:lnTo>
                  <a:pt x="483" y="1000"/>
                </a:lnTo>
                <a:lnTo>
                  <a:pt x="486" y="1003"/>
                </a:lnTo>
                <a:lnTo>
                  <a:pt x="489" y="1005"/>
                </a:lnTo>
                <a:lnTo>
                  <a:pt x="495" y="1012"/>
                </a:lnTo>
                <a:lnTo>
                  <a:pt x="497" y="1019"/>
                </a:lnTo>
                <a:lnTo>
                  <a:pt x="498" y="1022"/>
                </a:lnTo>
                <a:lnTo>
                  <a:pt x="499" y="1027"/>
                </a:lnTo>
                <a:lnTo>
                  <a:pt x="503" y="1030"/>
                </a:lnTo>
                <a:lnTo>
                  <a:pt x="505" y="1032"/>
                </a:lnTo>
                <a:lnTo>
                  <a:pt x="507" y="1035"/>
                </a:lnTo>
                <a:lnTo>
                  <a:pt x="513" y="1036"/>
                </a:lnTo>
                <a:lnTo>
                  <a:pt x="518" y="1035"/>
                </a:lnTo>
                <a:lnTo>
                  <a:pt x="520" y="1031"/>
                </a:lnTo>
                <a:lnTo>
                  <a:pt x="521" y="1027"/>
                </a:lnTo>
                <a:lnTo>
                  <a:pt x="528" y="1026"/>
                </a:lnTo>
                <a:lnTo>
                  <a:pt x="531" y="1027"/>
                </a:lnTo>
                <a:lnTo>
                  <a:pt x="532" y="1028"/>
                </a:lnTo>
                <a:lnTo>
                  <a:pt x="534" y="1034"/>
                </a:lnTo>
                <a:lnTo>
                  <a:pt x="535" y="1039"/>
                </a:lnTo>
                <a:lnTo>
                  <a:pt x="536" y="1048"/>
                </a:lnTo>
                <a:lnTo>
                  <a:pt x="535" y="1051"/>
                </a:lnTo>
                <a:lnTo>
                  <a:pt x="532" y="1053"/>
                </a:lnTo>
                <a:lnTo>
                  <a:pt x="527" y="1053"/>
                </a:lnTo>
                <a:lnTo>
                  <a:pt x="524" y="1061"/>
                </a:lnTo>
                <a:lnTo>
                  <a:pt x="529" y="1063"/>
                </a:lnTo>
                <a:lnTo>
                  <a:pt x="536" y="1064"/>
                </a:lnTo>
                <a:lnTo>
                  <a:pt x="543" y="1066"/>
                </a:lnTo>
                <a:lnTo>
                  <a:pt x="550" y="1075"/>
                </a:lnTo>
                <a:lnTo>
                  <a:pt x="552" y="1079"/>
                </a:lnTo>
                <a:lnTo>
                  <a:pt x="555" y="1088"/>
                </a:lnTo>
                <a:lnTo>
                  <a:pt x="559" y="1093"/>
                </a:lnTo>
                <a:lnTo>
                  <a:pt x="559" y="1098"/>
                </a:lnTo>
                <a:lnTo>
                  <a:pt x="559" y="1100"/>
                </a:lnTo>
                <a:lnTo>
                  <a:pt x="559" y="1109"/>
                </a:lnTo>
                <a:lnTo>
                  <a:pt x="559" y="1119"/>
                </a:lnTo>
                <a:lnTo>
                  <a:pt x="560" y="1123"/>
                </a:lnTo>
                <a:lnTo>
                  <a:pt x="562" y="1131"/>
                </a:lnTo>
                <a:lnTo>
                  <a:pt x="555" y="1142"/>
                </a:lnTo>
                <a:lnTo>
                  <a:pt x="552" y="1144"/>
                </a:lnTo>
                <a:lnTo>
                  <a:pt x="550" y="1149"/>
                </a:lnTo>
                <a:lnTo>
                  <a:pt x="550" y="1152"/>
                </a:lnTo>
                <a:lnTo>
                  <a:pt x="547" y="1155"/>
                </a:lnTo>
                <a:lnTo>
                  <a:pt x="542" y="1156"/>
                </a:lnTo>
                <a:lnTo>
                  <a:pt x="537" y="1157"/>
                </a:lnTo>
                <a:lnTo>
                  <a:pt x="532" y="1159"/>
                </a:lnTo>
                <a:lnTo>
                  <a:pt x="531" y="1160"/>
                </a:lnTo>
                <a:lnTo>
                  <a:pt x="532" y="1163"/>
                </a:lnTo>
                <a:lnTo>
                  <a:pt x="535" y="1164"/>
                </a:lnTo>
                <a:lnTo>
                  <a:pt x="537" y="1165"/>
                </a:lnTo>
                <a:lnTo>
                  <a:pt x="538" y="1166"/>
                </a:lnTo>
                <a:lnTo>
                  <a:pt x="539" y="1170"/>
                </a:lnTo>
                <a:lnTo>
                  <a:pt x="537" y="1174"/>
                </a:lnTo>
                <a:lnTo>
                  <a:pt x="535" y="1178"/>
                </a:lnTo>
                <a:lnTo>
                  <a:pt x="535" y="1180"/>
                </a:lnTo>
                <a:lnTo>
                  <a:pt x="530" y="1181"/>
                </a:lnTo>
                <a:lnTo>
                  <a:pt x="527" y="1181"/>
                </a:lnTo>
                <a:lnTo>
                  <a:pt x="522" y="1181"/>
                </a:lnTo>
                <a:lnTo>
                  <a:pt x="520" y="1182"/>
                </a:lnTo>
                <a:lnTo>
                  <a:pt x="519" y="1184"/>
                </a:lnTo>
                <a:lnTo>
                  <a:pt x="520" y="1186"/>
                </a:lnTo>
                <a:lnTo>
                  <a:pt x="521" y="1189"/>
                </a:lnTo>
                <a:lnTo>
                  <a:pt x="523" y="1190"/>
                </a:lnTo>
                <a:lnTo>
                  <a:pt x="528" y="1194"/>
                </a:lnTo>
                <a:lnTo>
                  <a:pt x="530" y="1195"/>
                </a:lnTo>
                <a:lnTo>
                  <a:pt x="532" y="1197"/>
                </a:lnTo>
                <a:lnTo>
                  <a:pt x="534" y="1199"/>
                </a:lnTo>
                <a:lnTo>
                  <a:pt x="534" y="1200"/>
                </a:lnTo>
                <a:lnTo>
                  <a:pt x="532" y="1203"/>
                </a:lnTo>
                <a:lnTo>
                  <a:pt x="530" y="1205"/>
                </a:lnTo>
                <a:lnTo>
                  <a:pt x="527" y="1207"/>
                </a:lnTo>
                <a:lnTo>
                  <a:pt x="523" y="1208"/>
                </a:lnTo>
                <a:lnTo>
                  <a:pt x="521" y="1208"/>
                </a:lnTo>
                <a:lnTo>
                  <a:pt x="519" y="1211"/>
                </a:lnTo>
                <a:lnTo>
                  <a:pt x="518" y="1212"/>
                </a:lnTo>
                <a:lnTo>
                  <a:pt x="519" y="1214"/>
                </a:lnTo>
                <a:lnTo>
                  <a:pt x="520" y="1215"/>
                </a:lnTo>
                <a:lnTo>
                  <a:pt x="522" y="1218"/>
                </a:lnTo>
                <a:lnTo>
                  <a:pt x="523" y="1223"/>
                </a:lnTo>
                <a:lnTo>
                  <a:pt x="524" y="1228"/>
                </a:lnTo>
                <a:lnTo>
                  <a:pt x="524" y="1229"/>
                </a:lnTo>
                <a:lnTo>
                  <a:pt x="523" y="1234"/>
                </a:lnTo>
                <a:lnTo>
                  <a:pt x="522" y="1236"/>
                </a:lnTo>
                <a:lnTo>
                  <a:pt x="520" y="1242"/>
                </a:lnTo>
                <a:lnTo>
                  <a:pt x="518" y="1245"/>
                </a:lnTo>
                <a:lnTo>
                  <a:pt x="514" y="1247"/>
                </a:lnTo>
                <a:lnTo>
                  <a:pt x="508" y="1252"/>
                </a:lnTo>
                <a:lnTo>
                  <a:pt x="504" y="1255"/>
                </a:lnTo>
                <a:lnTo>
                  <a:pt x="502" y="1256"/>
                </a:lnTo>
                <a:lnTo>
                  <a:pt x="498" y="1259"/>
                </a:lnTo>
                <a:lnTo>
                  <a:pt x="497" y="1261"/>
                </a:lnTo>
                <a:lnTo>
                  <a:pt x="497" y="1266"/>
                </a:lnTo>
                <a:lnTo>
                  <a:pt x="497" y="1271"/>
                </a:lnTo>
                <a:lnTo>
                  <a:pt x="495" y="1272"/>
                </a:lnTo>
                <a:lnTo>
                  <a:pt x="490" y="1275"/>
                </a:lnTo>
                <a:lnTo>
                  <a:pt x="487" y="1275"/>
                </a:lnTo>
                <a:lnTo>
                  <a:pt x="483" y="1276"/>
                </a:lnTo>
                <a:lnTo>
                  <a:pt x="479" y="1279"/>
                </a:lnTo>
                <a:lnTo>
                  <a:pt x="479" y="1284"/>
                </a:lnTo>
                <a:lnTo>
                  <a:pt x="472" y="1293"/>
                </a:lnTo>
                <a:lnTo>
                  <a:pt x="471" y="1296"/>
                </a:lnTo>
                <a:lnTo>
                  <a:pt x="472" y="1301"/>
                </a:lnTo>
                <a:lnTo>
                  <a:pt x="474" y="1303"/>
                </a:lnTo>
                <a:lnTo>
                  <a:pt x="476" y="1308"/>
                </a:lnTo>
                <a:lnTo>
                  <a:pt x="479" y="1312"/>
                </a:lnTo>
                <a:lnTo>
                  <a:pt x="481" y="1316"/>
                </a:lnTo>
                <a:lnTo>
                  <a:pt x="480" y="1323"/>
                </a:lnTo>
                <a:lnTo>
                  <a:pt x="472" y="1327"/>
                </a:lnTo>
                <a:lnTo>
                  <a:pt x="464" y="1328"/>
                </a:lnTo>
                <a:lnTo>
                  <a:pt x="458" y="1330"/>
                </a:lnTo>
                <a:lnTo>
                  <a:pt x="454" y="1332"/>
                </a:lnTo>
                <a:lnTo>
                  <a:pt x="448" y="1336"/>
                </a:lnTo>
                <a:lnTo>
                  <a:pt x="440" y="1341"/>
                </a:lnTo>
                <a:lnTo>
                  <a:pt x="434" y="1344"/>
                </a:lnTo>
                <a:lnTo>
                  <a:pt x="431" y="1346"/>
                </a:lnTo>
                <a:lnTo>
                  <a:pt x="425" y="1346"/>
                </a:lnTo>
                <a:lnTo>
                  <a:pt x="420" y="1346"/>
                </a:lnTo>
                <a:lnTo>
                  <a:pt x="416" y="1344"/>
                </a:lnTo>
                <a:lnTo>
                  <a:pt x="412" y="1343"/>
                </a:lnTo>
                <a:lnTo>
                  <a:pt x="408" y="1342"/>
                </a:lnTo>
                <a:lnTo>
                  <a:pt x="403" y="1342"/>
                </a:lnTo>
                <a:lnTo>
                  <a:pt x="400" y="1342"/>
                </a:lnTo>
                <a:lnTo>
                  <a:pt x="395" y="1344"/>
                </a:lnTo>
                <a:lnTo>
                  <a:pt x="391" y="1346"/>
                </a:lnTo>
                <a:lnTo>
                  <a:pt x="386" y="1347"/>
                </a:lnTo>
                <a:lnTo>
                  <a:pt x="380" y="1348"/>
                </a:lnTo>
                <a:lnTo>
                  <a:pt x="374" y="1350"/>
                </a:lnTo>
                <a:lnTo>
                  <a:pt x="372" y="1354"/>
                </a:lnTo>
                <a:lnTo>
                  <a:pt x="371" y="1358"/>
                </a:lnTo>
                <a:lnTo>
                  <a:pt x="371" y="1364"/>
                </a:lnTo>
                <a:lnTo>
                  <a:pt x="367" y="1368"/>
                </a:lnTo>
                <a:lnTo>
                  <a:pt x="361" y="1374"/>
                </a:lnTo>
                <a:lnTo>
                  <a:pt x="355" y="1379"/>
                </a:lnTo>
                <a:lnTo>
                  <a:pt x="352" y="1382"/>
                </a:lnTo>
                <a:lnTo>
                  <a:pt x="346" y="1387"/>
                </a:lnTo>
                <a:lnTo>
                  <a:pt x="342" y="1389"/>
                </a:lnTo>
                <a:lnTo>
                  <a:pt x="339" y="1392"/>
                </a:lnTo>
                <a:lnTo>
                  <a:pt x="337" y="1397"/>
                </a:lnTo>
                <a:lnTo>
                  <a:pt x="339" y="1400"/>
                </a:lnTo>
                <a:lnTo>
                  <a:pt x="343" y="1407"/>
                </a:lnTo>
                <a:lnTo>
                  <a:pt x="342" y="1412"/>
                </a:lnTo>
                <a:lnTo>
                  <a:pt x="340" y="1416"/>
                </a:lnTo>
                <a:lnTo>
                  <a:pt x="342" y="1420"/>
                </a:lnTo>
                <a:lnTo>
                  <a:pt x="346" y="1422"/>
                </a:lnTo>
                <a:lnTo>
                  <a:pt x="348" y="1423"/>
                </a:lnTo>
                <a:lnTo>
                  <a:pt x="350" y="1426"/>
                </a:lnTo>
                <a:lnTo>
                  <a:pt x="351" y="1429"/>
                </a:lnTo>
                <a:lnTo>
                  <a:pt x="352" y="1432"/>
                </a:lnTo>
                <a:lnTo>
                  <a:pt x="356" y="1438"/>
                </a:lnTo>
                <a:lnTo>
                  <a:pt x="359" y="1440"/>
                </a:lnTo>
                <a:lnTo>
                  <a:pt x="361" y="1450"/>
                </a:lnTo>
                <a:lnTo>
                  <a:pt x="360" y="1452"/>
                </a:lnTo>
                <a:lnTo>
                  <a:pt x="362" y="1453"/>
                </a:lnTo>
                <a:lnTo>
                  <a:pt x="368" y="1454"/>
                </a:lnTo>
                <a:lnTo>
                  <a:pt x="370" y="1455"/>
                </a:lnTo>
                <a:lnTo>
                  <a:pt x="371" y="1456"/>
                </a:lnTo>
                <a:lnTo>
                  <a:pt x="372" y="1462"/>
                </a:lnTo>
                <a:lnTo>
                  <a:pt x="369" y="1467"/>
                </a:lnTo>
                <a:lnTo>
                  <a:pt x="363" y="1469"/>
                </a:lnTo>
                <a:lnTo>
                  <a:pt x="360" y="1472"/>
                </a:lnTo>
                <a:lnTo>
                  <a:pt x="358" y="1478"/>
                </a:lnTo>
                <a:lnTo>
                  <a:pt x="353" y="1482"/>
                </a:lnTo>
                <a:lnTo>
                  <a:pt x="350" y="1485"/>
                </a:lnTo>
                <a:lnTo>
                  <a:pt x="348" y="1490"/>
                </a:lnTo>
                <a:lnTo>
                  <a:pt x="348" y="1493"/>
                </a:lnTo>
                <a:lnTo>
                  <a:pt x="347" y="1498"/>
                </a:lnTo>
                <a:lnTo>
                  <a:pt x="347" y="1502"/>
                </a:lnTo>
                <a:lnTo>
                  <a:pt x="347" y="1507"/>
                </a:lnTo>
                <a:lnTo>
                  <a:pt x="346" y="1511"/>
                </a:lnTo>
                <a:lnTo>
                  <a:pt x="343" y="1516"/>
                </a:lnTo>
                <a:lnTo>
                  <a:pt x="337" y="1520"/>
                </a:lnTo>
                <a:lnTo>
                  <a:pt x="332" y="1525"/>
                </a:lnTo>
                <a:lnTo>
                  <a:pt x="329" y="1526"/>
                </a:lnTo>
                <a:lnTo>
                  <a:pt x="322" y="1526"/>
                </a:lnTo>
                <a:lnTo>
                  <a:pt x="318" y="1525"/>
                </a:lnTo>
                <a:lnTo>
                  <a:pt x="314" y="1524"/>
                </a:lnTo>
                <a:lnTo>
                  <a:pt x="310" y="1526"/>
                </a:lnTo>
                <a:lnTo>
                  <a:pt x="308" y="1528"/>
                </a:lnTo>
                <a:lnTo>
                  <a:pt x="306" y="1533"/>
                </a:lnTo>
                <a:lnTo>
                  <a:pt x="306" y="1542"/>
                </a:lnTo>
                <a:lnTo>
                  <a:pt x="310" y="1548"/>
                </a:lnTo>
                <a:lnTo>
                  <a:pt x="313" y="1550"/>
                </a:lnTo>
                <a:lnTo>
                  <a:pt x="318" y="1551"/>
                </a:lnTo>
                <a:lnTo>
                  <a:pt x="324" y="1554"/>
                </a:lnTo>
                <a:lnTo>
                  <a:pt x="330" y="1564"/>
                </a:lnTo>
                <a:lnTo>
                  <a:pt x="327" y="1571"/>
                </a:lnTo>
                <a:lnTo>
                  <a:pt x="323" y="1578"/>
                </a:lnTo>
                <a:lnTo>
                  <a:pt x="323" y="1583"/>
                </a:lnTo>
                <a:lnTo>
                  <a:pt x="326" y="1587"/>
                </a:lnTo>
                <a:lnTo>
                  <a:pt x="327" y="1598"/>
                </a:lnTo>
                <a:lnTo>
                  <a:pt x="323" y="1603"/>
                </a:lnTo>
                <a:lnTo>
                  <a:pt x="321" y="1608"/>
                </a:lnTo>
                <a:lnTo>
                  <a:pt x="322" y="1612"/>
                </a:lnTo>
                <a:lnTo>
                  <a:pt x="323" y="1615"/>
                </a:lnTo>
                <a:lnTo>
                  <a:pt x="321" y="1619"/>
                </a:lnTo>
                <a:lnTo>
                  <a:pt x="321" y="1623"/>
                </a:lnTo>
                <a:lnTo>
                  <a:pt x="321" y="1627"/>
                </a:lnTo>
                <a:lnTo>
                  <a:pt x="323" y="1631"/>
                </a:lnTo>
                <a:lnTo>
                  <a:pt x="324" y="1637"/>
                </a:lnTo>
                <a:lnTo>
                  <a:pt x="330" y="1643"/>
                </a:lnTo>
                <a:lnTo>
                  <a:pt x="332" y="1645"/>
                </a:lnTo>
                <a:lnTo>
                  <a:pt x="335" y="1648"/>
                </a:lnTo>
                <a:lnTo>
                  <a:pt x="337" y="1652"/>
                </a:lnTo>
                <a:lnTo>
                  <a:pt x="339" y="1655"/>
                </a:lnTo>
                <a:lnTo>
                  <a:pt x="345" y="1658"/>
                </a:lnTo>
                <a:lnTo>
                  <a:pt x="348" y="1661"/>
                </a:lnTo>
                <a:lnTo>
                  <a:pt x="352" y="1663"/>
                </a:lnTo>
                <a:lnTo>
                  <a:pt x="355" y="1667"/>
                </a:lnTo>
                <a:lnTo>
                  <a:pt x="358" y="1670"/>
                </a:lnTo>
                <a:lnTo>
                  <a:pt x="355" y="1675"/>
                </a:lnTo>
                <a:lnTo>
                  <a:pt x="352" y="1677"/>
                </a:lnTo>
                <a:lnTo>
                  <a:pt x="348" y="1678"/>
                </a:lnTo>
                <a:lnTo>
                  <a:pt x="343" y="1680"/>
                </a:lnTo>
                <a:lnTo>
                  <a:pt x="343" y="1683"/>
                </a:lnTo>
                <a:lnTo>
                  <a:pt x="345" y="1686"/>
                </a:lnTo>
                <a:lnTo>
                  <a:pt x="348" y="1688"/>
                </a:lnTo>
                <a:lnTo>
                  <a:pt x="354" y="1691"/>
                </a:lnTo>
                <a:lnTo>
                  <a:pt x="361" y="1694"/>
                </a:lnTo>
                <a:lnTo>
                  <a:pt x="369" y="1698"/>
                </a:lnTo>
                <a:lnTo>
                  <a:pt x="372" y="1698"/>
                </a:lnTo>
                <a:lnTo>
                  <a:pt x="374" y="1696"/>
                </a:lnTo>
                <a:lnTo>
                  <a:pt x="376" y="1694"/>
                </a:lnTo>
                <a:lnTo>
                  <a:pt x="383" y="1685"/>
                </a:lnTo>
                <a:lnTo>
                  <a:pt x="384" y="1682"/>
                </a:lnTo>
                <a:lnTo>
                  <a:pt x="386" y="1678"/>
                </a:lnTo>
                <a:lnTo>
                  <a:pt x="387" y="1675"/>
                </a:lnTo>
                <a:lnTo>
                  <a:pt x="390" y="1670"/>
                </a:lnTo>
                <a:lnTo>
                  <a:pt x="392" y="1667"/>
                </a:lnTo>
                <a:lnTo>
                  <a:pt x="395" y="1664"/>
                </a:lnTo>
                <a:lnTo>
                  <a:pt x="399" y="1664"/>
                </a:lnTo>
                <a:lnTo>
                  <a:pt x="403" y="1663"/>
                </a:lnTo>
                <a:lnTo>
                  <a:pt x="408" y="1663"/>
                </a:lnTo>
                <a:lnTo>
                  <a:pt x="411" y="1667"/>
                </a:lnTo>
                <a:lnTo>
                  <a:pt x="415" y="1679"/>
                </a:lnTo>
                <a:lnTo>
                  <a:pt x="419" y="1686"/>
                </a:lnTo>
                <a:lnTo>
                  <a:pt x="422" y="1690"/>
                </a:lnTo>
                <a:lnTo>
                  <a:pt x="425" y="1693"/>
                </a:lnTo>
                <a:lnTo>
                  <a:pt x="430" y="1696"/>
                </a:lnTo>
                <a:lnTo>
                  <a:pt x="432" y="1701"/>
                </a:lnTo>
                <a:lnTo>
                  <a:pt x="435" y="1704"/>
                </a:lnTo>
                <a:lnTo>
                  <a:pt x="440" y="1706"/>
                </a:lnTo>
                <a:lnTo>
                  <a:pt x="444" y="1706"/>
                </a:lnTo>
                <a:lnTo>
                  <a:pt x="448" y="1708"/>
                </a:lnTo>
                <a:lnTo>
                  <a:pt x="451" y="1710"/>
                </a:lnTo>
                <a:lnTo>
                  <a:pt x="457" y="1711"/>
                </a:lnTo>
                <a:lnTo>
                  <a:pt x="458" y="1709"/>
                </a:lnTo>
                <a:lnTo>
                  <a:pt x="463" y="1706"/>
                </a:lnTo>
                <a:lnTo>
                  <a:pt x="466" y="1703"/>
                </a:lnTo>
                <a:lnTo>
                  <a:pt x="468" y="1707"/>
                </a:lnTo>
                <a:lnTo>
                  <a:pt x="471" y="1711"/>
                </a:lnTo>
                <a:lnTo>
                  <a:pt x="473" y="1716"/>
                </a:lnTo>
                <a:lnTo>
                  <a:pt x="476" y="1718"/>
                </a:lnTo>
                <a:lnTo>
                  <a:pt x="483" y="1716"/>
                </a:lnTo>
                <a:lnTo>
                  <a:pt x="487" y="1714"/>
                </a:lnTo>
                <a:lnTo>
                  <a:pt x="492" y="1711"/>
                </a:lnTo>
                <a:lnTo>
                  <a:pt x="498" y="1707"/>
                </a:lnTo>
                <a:lnTo>
                  <a:pt x="504" y="1699"/>
                </a:lnTo>
                <a:lnTo>
                  <a:pt x="505" y="1694"/>
                </a:lnTo>
                <a:lnTo>
                  <a:pt x="511" y="1692"/>
                </a:lnTo>
                <a:lnTo>
                  <a:pt x="518" y="1690"/>
                </a:lnTo>
                <a:lnTo>
                  <a:pt x="522" y="1687"/>
                </a:lnTo>
                <a:lnTo>
                  <a:pt x="528" y="1685"/>
                </a:lnTo>
                <a:lnTo>
                  <a:pt x="532" y="1680"/>
                </a:lnTo>
                <a:lnTo>
                  <a:pt x="534" y="1675"/>
                </a:lnTo>
                <a:lnTo>
                  <a:pt x="529" y="1669"/>
                </a:lnTo>
                <a:lnTo>
                  <a:pt x="526" y="1663"/>
                </a:lnTo>
                <a:lnTo>
                  <a:pt x="524" y="1658"/>
                </a:lnTo>
                <a:lnTo>
                  <a:pt x="520" y="1654"/>
                </a:lnTo>
                <a:lnTo>
                  <a:pt x="511" y="1648"/>
                </a:lnTo>
                <a:lnTo>
                  <a:pt x="510" y="1644"/>
                </a:lnTo>
                <a:lnTo>
                  <a:pt x="511" y="1638"/>
                </a:lnTo>
                <a:lnTo>
                  <a:pt x="514" y="1634"/>
                </a:lnTo>
                <a:lnTo>
                  <a:pt x="515" y="1629"/>
                </a:lnTo>
                <a:lnTo>
                  <a:pt x="515" y="1624"/>
                </a:lnTo>
                <a:lnTo>
                  <a:pt x="512" y="1620"/>
                </a:lnTo>
                <a:lnTo>
                  <a:pt x="508" y="1613"/>
                </a:lnTo>
                <a:lnTo>
                  <a:pt x="507" y="1605"/>
                </a:lnTo>
                <a:lnTo>
                  <a:pt x="504" y="1600"/>
                </a:lnTo>
                <a:lnTo>
                  <a:pt x="499" y="1600"/>
                </a:lnTo>
                <a:lnTo>
                  <a:pt x="492" y="1604"/>
                </a:lnTo>
                <a:lnTo>
                  <a:pt x="482" y="1605"/>
                </a:lnTo>
                <a:lnTo>
                  <a:pt x="480" y="1604"/>
                </a:lnTo>
                <a:lnTo>
                  <a:pt x="474" y="1605"/>
                </a:lnTo>
                <a:lnTo>
                  <a:pt x="471" y="1604"/>
                </a:lnTo>
                <a:lnTo>
                  <a:pt x="470" y="1603"/>
                </a:lnTo>
                <a:lnTo>
                  <a:pt x="470" y="1600"/>
                </a:lnTo>
                <a:lnTo>
                  <a:pt x="468" y="1598"/>
                </a:lnTo>
                <a:lnTo>
                  <a:pt x="468" y="1596"/>
                </a:lnTo>
                <a:lnTo>
                  <a:pt x="470" y="1592"/>
                </a:lnTo>
                <a:lnTo>
                  <a:pt x="471" y="1590"/>
                </a:lnTo>
                <a:lnTo>
                  <a:pt x="475" y="1580"/>
                </a:lnTo>
                <a:lnTo>
                  <a:pt x="473" y="1575"/>
                </a:lnTo>
                <a:lnTo>
                  <a:pt x="468" y="1570"/>
                </a:lnTo>
                <a:lnTo>
                  <a:pt x="466" y="1562"/>
                </a:lnTo>
                <a:lnTo>
                  <a:pt x="466" y="1555"/>
                </a:lnTo>
                <a:lnTo>
                  <a:pt x="468" y="1549"/>
                </a:lnTo>
                <a:lnTo>
                  <a:pt x="472" y="1541"/>
                </a:lnTo>
                <a:lnTo>
                  <a:pt x="471" y="1538"/>
                </a:lnTo>
                <a:lnTo>
                  <a:pt x="468" y="1533"/>
                </a:lnTo>
                <a:lnTo>
                  <a:pt x="465" y="1531"/>
                </a:lnTo>
                <a:lnTo>
                  <a:pt x="459" y="1528"/>
                </a:lnTo>
                <a:lnTo>
                  <a:pt x="452" y="1527"/>
                </a:lnTo>
                <a:lnTo>
                  <a:pt x="444" y="1527"/>
                </a:lnTo>
                <a:lnTo>
                  <a:pt x="440" y="1523"/>
                </a:lnTo>
                <a:lnTo>
                  <a:pt x="438" y="1514"/>
                </a:lnTo>
                <a:lnTo>
                  <a:pt x="438" y="1510"/>
                </a:lnTo>
                <a:lnTo>
                  <a:pt x="439" y="1508"/>
                </a:lnTo>
                <a:lnTo>
                  <a:pt x="441" y="1504"/>
                </a:lnTo>
                <a:lnTo>
                  <a:pt x="443" y="1501"/>
                </a:lnTo>
                <a:lnTo>
                  <a:pt x="446" y="1496"/>
                </a:lnTo>
                <a:lnTo>
                  <a:pt x="447" y="1493"/>
                </a:lnTo>
                <a:lnTo>
                  <a:pt x="447" y="1488"/>
                </a:lnTo>
                <a:lnTo>
                  <a:pt x="443" y="1485"/>
                </a:lnTo>
                <a:lnTo>
                  <a:pt x="439" y="1482"/>
                </a:lnTo>
                <a:lnTo>
                  <a:pt x="433" y="1478"/>
                </a:lnTo>
                <a:lnTo>
                  <a:pt x="428" y="1474"/>
                </a:lnTo>
                <a:lnTo>
                  <a:pt x="424" y="1468"/>
                </a:lnTo>
                <a:lnTo>
                  <a:pt x="425" y="1458"/>
                </a:lnTo>
                <a:lnTo>
                  <a:pt x="427" y="1452"/>
                </a:lnTo>
                <a:lnTo>
                  <a:pt x="427" y="1447"/>
                </a:lnTo>
                <a:lnTo>
                  <a:pt x="427" y="1442"/>
                </a:lnTo>
                <a:lnTo>
                  <a:pt x="424" y="1438"/>
                </a:lnTo>
                <a:lnTo>
                  <a:pt x="419" y="1436"/>
                </a:lnTo>
                <a:lnTo>
                  <a:pt x="414" y="1432"/>
                </a:lnTo>
                <a:lnTo>
                  <a:pt x="408" y="1430"/>
                </a:lnTo>
                <a:lnTo>
                  <a:pt x="402" y="1428"/>
                </a:lnTo>
                <a:lnTo>
                  <a:pt x="384" y="1423"/>
                </a:lnTo>
                <a:lnTo>
                  <a:pt x="382" y="1422"/>
                </a:lnTo>
                <a:lnTo>
                  <a:pt x="378" y="1420"/>
                </a:lnTo>
                <a:lnTo>
                  <a:pt x="378" y="1419"/>
                </a:lnTo>
                <a:lnTo>
                  <a:pt x="380" y="1415"/>
                </a:lnTo>
                <a:lnTo>
                  <a:pt x="388" y="1412"/>
                </a:lnTo>
                <a:lnTo>
                  <a:pt x="393" y="1412"/>
                </a:lnTo>
                <a:lnTo>
                  <a:pt x="401" y="1414"/>
                </a:lnTo>
                <a:lnTo>
                  <a:pt x="406" y="1412"/>
                </a:lnTo>
                <a:lnTo>
                  <a:pt x="404" y="1407"/>
                </a:lnTo>
                <a:lnTo>
                  <a:pt x="403" y="1402"/>
                </a:lnTo>
                <a:lnTo>
                  <a:pt x="406" y="1398"/>
                </a:lnTo>
                <a:lnTo>
                  <a:pt x="409" y="1398"/>
                </a:lnTo>
                <a:lnTo>
                  <a:pt x="412" y="1399"/>
                </a:lnTo>
                <a:lnTo>
                  <a:pt x="416" y="1398"/>
                </a:lnTo>
                <a:lnTo>
                  <a:pt x="416" y="1395"/>
                </a:lnTo>
                <a:lnTo>
                  <a:pt x="417" y="1390"/>
                </a:lnTo>
                <a:lnTo>
                  <a:pt x="420" y="1387"/>
                </a:lnTo>
                <a:lnTo>
                  <a:pt x="424" y="1383"/>
                </a:lnTo>
                <a:lnTo>
                  <a:pt x="426" y="1383"/>
                </a:lnTo>
                <a:lnTo>
                  <a:pt x="430" y="1386"/>
                </a:lnTo>
                <a:lnTo>
                  <a:pt x="433" y="1389"/>
                </a:lnTo>
                <a:lnTo>
                  <a:pt x="442" y="1394"/>
                </a:lnTo>
                <a:lnTo>
                  <a:pt x="443" y="1398"/>
                </a:lnTo>
                <a:lnTo>
                  <a:pt x="450" y="1398"/>
                </a:lnTo>
                <a:lnTo>
                  <a:pt x="455" y="1399"/>
                </a:lnTo>
                <a:lnTo>
                  <a:pt x="457" y="1403"/>
                </a:lnTo>
                <a:lnTo>
                  <a:pt x="460" y="1404"/>
                </a:lnTo>
                <a:lnTo>
                  <a:pt x="464" y="1404"/>
                </a:lnTo>
                <a:lnTo>
                  <a:pt x="467" y="1403"/>
                </a:lnTo>
                <a:lnTo>
                  <a:pt x="471" y="1399"/>
                </a:lnTo>
                <a:lnTo>
                  <a:pt x="472" y="1396"/>
                </a:lnTo>
                <a:lnTo>
                  <a:pt x="470" y="1392"/>
                </a:lnTo>
                <a:lnTo>
                  <a:pt x="465" y="1390"/>
                </a:lnTo>
                <a:lnTo>
                  <a:pt x="464" y="1387"/>
                </a:lnTo>
                <a:lnTo>
                  <a:pt x="465" y="1381"/>
                </a:lnTo>
                <a:lnTo>
                  <a:pt x="468" y="1382"/>
                </a:lnTo>
                <a:lnTo>
                  <a:pt x="472" y="1384"/>
                </a:lnTo>
                <a:lnTo>
                  <a:pt x="475" y="1383"/>
                </a:lnTo>
                <a:lnTo>
                  <a:pt x="476" y="1380"/>
                </a:lnTo>
                <a:lnTo>
                  <a:pt x="473" y="1375"/>
                </a:lnTo>
                <a:lnTo>
                  <a:pt x="468" y="1372"/>
                </a:lnTo>
                <a:lnTo>
                  <a:pt x="468" y="1368"/>
                </a:lnTo>
                <a:lnTo>
                  <a:pt x="473" y="1365"/>
                </a:lnTo>
                <a:lnTo>
                  <a:pt x="478" y="1365"/>
                </a:lnTo>
                <a:lnTo>
                  <a:pt x="482" y="1367"/>
                </a:lnTo>
                <a:lnTo>
                  <a:pt x="484" y="1372"/>
                </a:lnTo>
                <a:lnTo>
                  <a:pt x="489" y="1375"/>
                </a:lnTo>
                <a:lnTo>
                  <a:pt x="496" y="1375"/>
                </a:lnTo>
                <a:lnTo>
                  <a:pt x="497" y="1371"/>
                </a:lnTo>
                <a:lnTo>
                  <a:pt x="496" y="1365"/>
                </a:lnTo>
                <a:lnTo>
                  <a:pt x="500" y="1350"/>
                </a:lnTo>
                <a:lnTo>
                  <a:pt x="500" y="1348"/>
                </a:lnTo>
                <a:lnTo>
                  <a:pt x="505" y="1346"/>
                </a:lnTo>
                <a:lnTo>
                  <a:pt x="510" y="1344"/>
                </a:lnTo>
                <a:lnTo>
                  <a:pt x="514" y="1346"/>
                </a:lnTo>
                <a:lnTo>
                  <a:pt x="519" y="1349"/>
                </a:lnTo>
                <a:lnTo>
                  <a:pt x="521" y="1355"/>
                </a:lnTo>
                <a:lnTo>
                  <a:pt x="514" y="1363"/>
                </a:lnTo>
                <a:lnTo>
                  <a:pt x="512" y="1368"/>
                </a:lnTo>
                <a:lnTo>
                  <a:pt x="512" y="1376"/>
                </a:lnTo>
                <a:lnTo>
                  <a:pt x="516" y="1378"/>
                </a:lnTo>
                <a:lnTo>
                  <a:pt x="521" y="1376"/>
                </a:lnTo>
                <a:lnTo>
                  <a:pt x="524" y="1380"/>
                </a:lnTo>
                <a:lnTo>
                  <a:pt x="527" y="1381"/>
                </a:lnTo>
                <a:lnTo>
                  <a:pt x="527" y="1386"/>
                </a:lnTo>
                <a:lnTo>
                  <a:pt x="524" y="1390"/>
                </a:lnTo>
                <a:lnTo>
                  <a:pt x="522" y="1392"/>
                </a:lnTo>
                <a:lnTo>
                  <a:pt x="524" y="1399"/>
                </a:lnTo>
                <a:lnTo>
                  <a:pt x="521" y="1400"/>
                </a:lnTo>
                <a:lnTo>
                  <a:pt x="516" y="1400"/>
                </a:lnTo>
                <a:lnTo>
                  <a:pt x="512" y="1398"/>
                </a:lnTo>
                <a:lnTo>
                  <a:pt x="500" y="1395"/>
                </a:lnTo>
                <a:lnTo>
                  <a:pt x="496" y="1396"/>
                </a:lnTo>
                <a:lnTo>
                  <a:pt x="491" y="1399"/>
                </a:lnTo>
                <a:lnTo>
                  <a:pt x="488" y="1403"/>
                </a:lnTo>
                <a:lnTo>
                  <a:pt x="486" y="1408"/>
                </a:lnTo>
                <a:lnTo>
                  <a:pt x="482" y="1415"/>
                </a:lnTo>
                <a:lnTo>
                  <a:pt x="480" y="1421"/>
                </a:lnTo>
                <a:lnTo>
                  <a:pt x="481" y="1428"/>
                </a:lnTo>
                <a:lnTo>
                  <a:pt x="483" y="1431"/>
                </a:lnTo>
                <a:lnTo>
                  <a:pt x="488" y="1434"/>
                </a:lnTo>
                <a:lnTo>
                  <a:pt x="492" y="1432"/>
                </a:lnTo>
                <a:lnTo>
                  <a:pt x="498" y="1428"/>
                </a:lnTo>
                <a:lnTo>
                  <a:pt x="499" y="1421"/>
                </a:lnTo>
                <a:lnTo>
                  <a:pt x="499" y="1414"/>
                </a:lnTo>
                <a:lnTo>
                  <a:pt x="503" y="1408"/>
                </a:lnTo>
                <a:lnTo>
                  <a:pt x="506" y="1406"/>
                </a:lnTo>
                <a:lnTo>
                  <a:pt x="511" y="1406"/>
                </a:lnTo>
                <a:lnTo>
                  <a:pt x="515" y="1407"/>
                </a:lnTo>
                <a:lnTo>
                  <a:pt x="520" y="1408"/>
                </a:lnTo>
                <a:lnTo>
                  <a:pt x="521" y="1415"/>
                </a:lnTo>
                <a:lnTo>
                  <a:pt x="522" y="1420"/>
                </a:lnTo>
                <a:lnTo>
                  <a:pt x="518" y="1423"/>
                </a:lnTo>
                <a:lnTo>
                  <a:pt x="513" y="1426"/>
                </a:lnTo>
                <a:lnTo>
                  <a:pt x="505" y="1426"/>
                </a:lnTo>
                <a:lnTo>
                  <a:pt x="502" y="1429"/>
                </a:lnTo>
                <a:lnTo>
                  <a:pt x="498" y="1435"/>
                </a:lnTo>
                <a:lnTo>
                  <a:pt x="499" y="1439"/>
                </a:lnTo>
                <a:lnTo>
                  <a:pt x="500" y="1447"/>
                </a:lnTo>
                <a:lnTo>
                  <a:pt x="502" y="1451"/>
                </a:lnTo>
                <a:lnTo>
                  <a:pt x="502" y="1453"/>
                </a:lnTo>
                <a:lnTo>
                  <a:pt x="506" y="1453"/>
                </a:lnTo>
                <a:lnTo>
                  <a:pt x="511" y="1450"/>
                </a:lnTo>
                <a:lnTo>
                  <a:pt x="516" y="1440"/>
                </a:lnTo>
                <a:lnTo>
                  <a:pt x="521" y="1439"/>
                </a:lnTo>
                <a:lnTo>
                  <a:pt x="524" y="1440"/>
                </a:lnTo>
                <a:lnTo>
                  <a:pt x="529" y="1440"/>
                </a:lnTo>
                <a:lnTo>
                  <a:pt x="534" y="1443"/>
                </a:lnTo>
                <a:lnTo>
                  <a:pt x="537" y="1443"/>
                </a:lnTo>
                <a:lnTo>
                  <a:pt x="538" y="1442"/>
                </a:lnTo>
                <a:lnTo>
                  <a:pt x="537" y="1438"/>
                </a:lnTo>
                <a:lnTo>
                  <a:pt x="534" y="1435"/>
                </a:lnTo>
                <a:lnTo>
                  <a:pt x="531" y="1430"/>
                </a:lnTo>
                <a:lnTo>
                  <a:pt x="531" y="1427"/>
                </a:lnTo>
                <a:lnTo>
                  <a:pt x="534" y="1424"/>
                </a:lnTo>
                <a:lnTo>
                  <a:pt x="537" y="1427"/>
                </a:lnTo>
                <a:lnTo>
                  <a:pt x="542" y="1429"/>
                </a:lnTo>
                <a:lnTo>
                  <a:pt x="546" y="1431"/>
                </a:lnTo>
                <a:lnTo>
                  <a:pt x="550" y="1435"/>
                </a:lnTo>
                <a:lnTo>
                  <a:pt x="554" y="1438"/>
                </a:lnTo>
                <a:lnTo>
                  <a:pt x="552" y="1443"/>
                </a:lnTo>
                <a:lnTo>
                  <a:pt x="544" y="1444"/>
                </a:lnTo>
                <a:lnTo>
                  <a:pt x="542" y="1445"/>
                </a:lnTo>
                <a:lnTo>
                  <a:pt x="542" y="1450"/>
                </a:lnTo>
                <a:lnTo>
                  <a:pt x="543" y="1454"/>
                </a:lnTo>
                <a:lnTo>
                  <a:pt x="542" y="1459"/>
                </a:lnTo>
                <a:lnTo>
                  <a:pt x="546" y="1462"/>
                </a:lnTo>
                <a:lnTo>
                  <a:pt x="551" y="1461"/>
                </a:lnTo>
                <a:lnTo>
                  <a:pt x="554" y="1456"/>
                </a:lnTo>
                <a:lnTo>
                  <a:pt x="556" y="1452"/>
                </a:lnTo>
                <a:lnTo>
                  <a:pt x="563" y="1451"/>
                </a:lnTo>
                <a:lnTo>
                  <a:pt x="568" y="1452"/>
                </a:lnTo>
                <a:lnTo>
                  <a:pt x="569" y="1455"/>
                </a:lnTo>
                <a:lnTo>
                  <a:pt x="569" y="1459"/>
                </a:lnTo>
                <a:lnTo>
                  <a:pt x="569" y="1463"/>
                </a:lnTo>
                <a:lnTo>
                  <a:pt x="572" y="1467"/>
                </a:lnTo>
                <a:lnTo>
                  <a:pt x="576" y="1468"/>
                </a:lnTo>
                <a:lnTo>
                  <a:pt x="580" y="1468"/>
                </a:lnTo>
                <a:lnTo>
                  <a:pt x="584" y="1468"/>
                </a:lnTo>
                <a:lnTo>
                  <a:pt x="586" y="1464"/>
                </a:lnTo>
                <a:lnTo>
                  <a:pt x="584" y="1461"/>
                </a:lnTo>
                <a:lnTo>
                  <a:pt x="583" y="1456"/>
                </a:lnTo>
                <a:lnTo>
                  <a:pt x="584" y="1454"/>
                </a:lnTo>
                <a:lnTo>
                  <a:pt x="587" y="1454"/>
                </a:lnTo>
                <a:lnTo>
                  <a:pt x="588" y="1458"/>
                </a:lnTo>
                <a:lnTo>
                  <a:pt x="590" y="1461"/>
                </a:lnTo>
                <a:lnTo>
                  <a:pt x="594" y="1463"/>
                </a:lnTo>
                <a:lnTo>
                  <a:pt x="600" y="1464"/>
                </a:lnTo>
                <a:lnTo>
                  <a:pt x="601" y="1459"/>
                </a:lnTo>
                <a:lnTo>
                  <a:pt x="600" y="1454"/>
                </a:lnTo>
                <a:lnTo>
                  <a:pt x="602" y="1453"/>
                </a:lnTo>
                <a:lnTo>
                  <a:pt x="604" y="1453"/>
                </a:lnTo>
                <a:lnTo>
                  <a:pt x="608" y="1456"/>
                </a:lnTo>
                <a:lnTo>
                  <a:pt x="610" y="1460"/>
                </a:lnTo>
                <a:lnTo>
                  <a:pt x="612" y="1461"/>
                </a:lnTo>
                <a:lnTo>
                  <a:pt x="617" y="1462"/>
                </a:lnTo>
                <a:lnTo>
                  <a:pt x="618" y="1460"/>
                </a:lnTo>
                <a:lnTo>
                  <a:pt x="618" y="1456"/>
                </a:lnTo>
                <a:lnTo>
                  <a:pt x="618" y="1453"/>
                </a:lnTo>
                <a:lnTo>
                  <a:pt x="617" y="1448"/>
                </a:lnTo>
                <a:lnTo>
                  <a:pt x="616" y="1444"/>
                </a:lnTo>
                <a:lnTo>
                  <a:pt x="616" y="1439"/>
                </a:lnTo>
                <a:lnTo>
                  <a:pt x="614" y="1436"/>
                </a:lnTo>
                <a:lnTo>
                  <a:pt x="616" y="1432"/>
                </a:lnTo>
                <a:lnTo>
                  <a:pt x="619" y="1434"/>
                </a:lnTo>
                <a:lnTo>
                  <a:pt x="622" y="1437"/>
                </a:lnTo>
                <a:lnTo>
                  <a:pt x="624" y="1439"/>
                </a:lnTo>
                <a:lnTo>
                  <a:pt x="627" y="1440"/>
                </a:lnTo>
                <a:lnTo>
                  <a:pt x="628" y="1438"/>
                </a:lnTo>
                <a:lnTo>
                  <a:pt x="626" y="1435"/>
                </a:lnTo>
                <a:lnTo>
                  <a:pt x="631" y="1432"/>
                </a:lnTo>
                <a:lnTo>
                  <a:pt x="633" y="1432"/>
                </a:lnTo>
                <a:lnTo>
                  <a:pt x="632" y="1429"/>
                </a:lnTo>
                <a:lnTo>
                  <a:pt x="630" y="1427"/>
                </a:lnTo>
                <a:lnTo>
                  <a:pt x="627" y="1424"/>
                </a:lnTo>
                <a:lnTo>
                  <a:pt x="632" y="1418"/>
                </a:lnTo>
                <a:lnTo>
                  <a:pt x="635" y="1419"/>
                </a:lnTo>
                <a:lnTo>
                  <a:pt x="640" y="1422"/>
                </a:lnTo>
                <a:lnTo>
                  <a:pt x="644" y="1424"/>
                </a:lnTo>
                <a:lnTo>
                  <a:pt x="650" y="1424"/>
                </a:lnTo>
                <a:lnTo>
                  <a:pt x="656" y="1422"/>
                </a:lnTo>
                <a:lnTo>
                  <a:pt x="659" y="1419"/>
                </a:lnTo>
                <a:lnTo>
                  <a:pt x="663" y="1415"/>
                </a:lnTo>
                <a:lnTo>
                  <a:pt x="666" y="1416"/>
                </a:lnTo>
                <a:lnTo>
                  <a:pt x="666" y="1421"/>
                </a:lnTo>
                <a:lnTo>
                  <a:pt x="666" y="1426"/>
                </a:lnTo>
                <a:lnTo>
                  <a:pt x="660" y="1430"/>
                </a:lnTo>
                <a:lnTo>
                  <a:pt x="655" y="1437"/>
                </a:lnTo>
                <a:lnTo>
                  <a:pt x="649" y="1443"/>
                </a:lnTo>
                <a:lnTo>
                  <a:pt x="644" y="1448"/>
                </a:lnTo>
                <a:lnTo>
                  <a:pt x="641" y="1455"/>
                </a:lnTo>
                <a:lnTo>
                  <a:pt x="636" y="1461"/>
                </a:lnTo>
                <a:lnTo>
                  <a:pt x="635" y="1466"/>
                </a:lnTo>
                <a:lnTo>
                  <a:pt x="633" y="1472"/>
                </a:lnTo>
                <a:lnTo>
                  <a:pt x="633" y="1477"/>
                </a:lnTo>
                <a:lnTo>
                  <a:pt x="635" y="1480"/>
                </a:lnTo>
                <a:lnTo>
                  <a:pt x="639" y="1484"/>
                </a:lnTo>
                <a:lnTo>
                  <a:pt x="642" y="1484"/>
                </a:lnTo>
                <a:lnTo>
                  <a:pt x="644" y="1479"/>
                </a:lnTo>
                <a:lnTo>
                  <a:pt x="646" y="1474"/>
                </a:lnTo>
                <a:lnTo>
                  <a:pt x="650" y="1469"/>
                </a:lnTo>
                <a:lnTo>
                  <a:pt x="655" y="1469"/>
                </a:lnTo>
                <a:lnTo>
                  <a:pt x="662" y="1466"/>
                </a:lnTo>
                <a:lnTo>
                  <a:pt x="663" y="1463"/>
                </a:lnTo>
                <a:lnTo>
                  <a:pt x="665" y="1466"/>
                </a:lnTo>
                <a:lnTo>
                  <a:pt x="665" y="1470"/>
                </a:lnTo>
                <a:lnTo>
                  <a:pt x="670" y="1474"/>
                </a:lnTo>
                <a:lnTo>
                  <a:pt x="675" y="1472"/>
                </a:lnTo>
                <a:lnTo>
                  <a:pt x="678" y="1468"/>
                </a:lnTo>
                <a:lnTo>
                  <a:pt x="682" y="1463"/>
                </a:lnTo>
                <a:lnTo>
                  <a:pt x="686" y="1458"/>
                </a:lnTo>
                <a:lnTo>
                  <a:pt x="691" y="1454"/>
                </a:lnTo>
                <a:lnTo>
                  <a:pt x="691" y="1451"/>
                </a:lnTo>
                <a:lnTo>
                  <a:pt x="697" y="1453"/>
                </a:lnTo>
                <a:lnTo>
                  <a:pt x="699" y="1456"/>
                </a:lnTo>
                <a:lnTo>
                  <a:pt x="706" y="1458"/>
                </a:lnTo>
                <a:lnTo>
                  <a:pt x="710" y="1461"/>
                </a:lnTo>
                <a:lnTo>
                  <a:pt x="715" y="1464"/>
                </a:lnTo>
                <a:lnTo>
                  <a:pt x="721" y="1463"/>
                </a:lnTo>
                <a:lnTo>
                  <a:pt x="727" y="1461"/>
                </a:lnTo>
                <a:lnTo>
                  <a:pt x="731" y="1460"/>
                </a:lnTo>
                <a:lnTo>
                  <a:pt x="742" y="1460"/>
                </a:lnTo>
                <a:lnTo>
                  <a:pt x="745" y="1458"/>
                </a:lnTo>
                <a:lnTo>
                  <a:pt x="748" y="1458"/>
                </a:lnTo>
                <a:lnTo>
                  <a:pt x="752" y="1460"/>
                </a:lnTo>
                <a:lnTo>
                  <a:pt x="754" y="1463"/>
                </a:lnTo>
                <a:lnTo>
                  <a:pt x="756" y="1466"/>
                </a:lnTo>
                <a:lnTo>
                  <a:pt x="761" y="1468"/>
                </a:lnTo>
                <a:lnTo>
                  <a:pt x="764" y="1468"/>
                </a:lnTo>
                <a:lnTo>
                  <a:pt x="767" y="1467"/>
                </a:lnTo>
                <a:lnTo>
                  <a:pt x="768" y="1463"/>
                </a:lnTo>
                <a:lnTo>
                  <a:pt x="771" y="1461"/>
                </a:lnTo>
                <a:lnTo>
                  <a:pt x="776" y="1460"/>
                </a:lnTo>
                <a:lnTo>
                  <a:pt x="779" y="1456"/>
                </a:lnTo>
                <a:lnTo>
                  <a:pt x="779" y="1452"/>
                </a:lnTo>
                <a:lnTo>
                  <a:pt x="775" y="1448"/>
                </a:lnTo>
                <a:lnTo>
                  <a:pt x="774" y="1438"/>
                </a:lnTo>
                <a:lnTo>
                  <a:pt x="771" y="1437"/>
                </a:lnTo>
                <a:lnTo>
                  <a:pt x="772" y="1432"/>
                </a:lnTo>
                <a:lnTo>
                  <a:pt x="779" y="1430"/>
                </a:lnTo>
                <a:lnTo>
                  <a:pt x="782" y="1429"/>
                </a:lnTo>
                <a:lnTo>
                  <a:pt x="785" y="1430"/>
                </a:lnTo>
                <a:lnTo>
                  <a:pt x="788" y="1431"/>
                </a:lnTo>
                <a:lnTo>
                  <a:pt x="793" y="1430"/>
                </a:lnTo>
                <a:lnTo>
                  <a:pt x="796" y="1428"/>
                </a:lnTo>
                <a:lnTo>
                  <a:pt x="800" y="1424"/>
                </a:lnTo>
                <a:lnTo>
                  <a:pt x="806" y="1422"/>
                </a:lnTo>
                <a:lnTo>
                  <a:pt x="811" y="1421"/>
                </a:lnTo>
                <a:lnTo>
                  <a:pt x="822" y="1414"/>
                </a:lnTo>
                <a:lnTo>
                  <a:pt x="825" y="1412"/>
                </a:lnTo>
                <a:lnTo>
                  <a:pt x="828" y="1407"/>
                </a:lnTo>
                <a:lnTo>
                  <a:pt x="834" y="1405"/>
                </a:lnTo>
                <a:lnTo>
                  <a:pt x="840" y="1403"/>
                </a:lnTo>
                <a:lnTo>
                  <a:pt x="843" y="1402"/>
                </a:lnTo>
                <a:lnTo>
                  <a:pt x="848" y="1402"/>
                </a:lnTo>
                <a:lnTo>
                  <a:pt x="852" y="1402"/>
                </a:lnTo>
                <a:lnTo>
                  <a:pt x="856" y="1398"/>
                </a:lnTo>
                <a:lnTo>
                  <a:pt x="859" y="1395"/>
                </a:lnTo>
                <a:lnTo>
                  <a:pt x="865" y="1395"/>
                </a:lnTo>
                <a:lnTo>
                  <a:pt x="866" y="1391"/>
                </a:lnTo>
                <a:lnTo>
                  <a:pt x="868" y="1387"/>
                </a:lnTo>
                <a:lnTo>
                  <a:pt x="873" y="1383"/>
                </a:lnTo>
                <a:lnTo>
                  <a:pt x="876" y="1386"/>
                </a:lnTo>
                <a:lnTo>
                  <a:pt x="882" y="1386"/>
                </a:lnTo>
                <a:lnTo>
                  <a:pt x="887" y="1383"/>
                </a:lnTo>
                <a:lnTo>
                  <a:pt x="890" y="1383"/>
                </a:lnTo>
                <a:lnTo>
                  <a:pt x="892" y="1387"/>
                </a:lnTo>
                <a:lnTo>
                  <a:pt x="897" y="1390"/>
                </a:lnTo>
                <a:lnTo>
                  <a:pt x="902" y="1394"/>
                </a:lnTo>
                <a:lnTo>
                  <a:pt x="903" y="1399"/>
                </a:lnTo>
                <a:lnTo>
                  <a:pt x="904" y="1406"/>
                </a:lnTo>
                <a:lnTo>
                  <a:pt x="907" y="1415"/>
                </a:lnTo>
                <a:lnTo>
                  <a:pt x="913" y="1427"/>
                </a:lnTo>
                <a:lnTo>
                  <a:pt x="915" y="1430"/>
                </a:lnTo>
                <a:lnTo>
                  <a:pt x="916" y="1434"/>
                </a:lnTo>
                <a:lnTo>
                  <a:pt x="919" y="1436"/>
                </a:lnTo>
                <a:lnTo>
                  <a:pt x="922" y="1438"/>
                </a:lnTo>
                <a:lnTo>
                  <a:pt x="927" y="1442"/>
                </a:lnTo>
                <a:lnTo>
                  <a:pt x="928" y="1445"/>
                </a:lnTo>
                <a:lnTo>
                  <a:pt x="927" y="1450"/>
                </a:lnTo>
                <a:lnTo>
                  <a:pt x="928" y="1453"/>
                </a:lnTo>
                <a:lnTo>
                  <a:pt x="928" y="1455"/>
                </a:lnTo>
                <a:lnTo>
                  <a:pt x="923" y="1461"/>
                </a:lnTo>
                <a:lnTo>
                  <a:pt x="919" y="1464"/>
                </a:lnTo>
                <a:lnTo>
                  <a:pt x="916" y="1468"/>
                </a:lnTo>
                <a:lnTo>
                  <a:pt x="912" y="1472"/>
                </a:lnTo>
                <a:lnTo>
                  <a:pt x="908" y="1476"/>
                </a:lnTo>
                <a:lnTo>
                  <a:pt x="906" y="1479"/>
                </a:lnTo>
                <a:lnTo>
                  <a:pt x="903" y="1482"/>
                </a:lnTo>
                <a:lnTo>
                  <a:pt x="896" y="1482"/>
                </a:lnTo>
                <a:lnTo>
                  <a:pt x="890" y="1480"/>
                </a:lnTo>
                <a:lnTo>
                  <a:pt x="887" y="1478"/>
                </a:lnTo>
                <a:lnTo>
                  <a:pt x="883" y="1482"/>
                </a:lnTo>
                <a:lnTo>
                  <a:pt x="884" y="1485"/>
                </a:lnTo>
                <a:lnTo>
                  <a:pt x="888" y="1488"/>
                </a:lnTo>
                <a:lnTo>
                  <a:pt x="892" y="1492"/>
                </a:lnTo>
                <a:lnTo>
                  <a:pt x="896" y="1495"/>
                </a:lnTo>
                <a:lnTo>
                  <a:pt x="898" y="1499"/>
                </a:lnTo>
                <a:lnTo>
                  <a:pt x="905" y="1499"/>
                </a:lnTo>
                <a:lnTo>
                  <a:pt x="908" y="1496"/>
                </a:lnTo>
                <a:lnTo>
                  <a:pt x="910" y="1493"/>
                </a:lnTo>
                <a:lnTo>
                  <a:pt x="911" y="1490"/>
                </a:lnTo>
                <a:lnTo>
                  <a:pt x="915" y="1493"/>
                </a:lnTo>
                <a:lnTo>
                  <a:pt x="919" y="1495"/>
                </a:lnTo>
                <a:lnTo>
                  <a:pt x="922" y="1494"/>
                </a:lnTo>
                <a:lnTo>
                  <a:pt x="920" y="1490"/>
                </a:lnTo>
                <a:lnTo>
                  <a:pt x="916" y="1485"/>
                </a:lnTo>
                <a:lnTo>
                  <a:pt x="918" y="1483"/>
                </a:lnTo>
                <a:lnTo>
                  <a:pt x="922" y="1482"/>
                </a:lnTo>
                <a:lnTo>
                  <a:pt x="928" y="1478"/>
                </a:lnTo>
                <a:lnTo>
                  <a:pt x="932" y="1475"/>
                </a:lnTo>
                <a:lnTo>
                  <a:pt x="937" y="1475"/>
                </a:lnTo>
                <a:lnTo>
                  <a:pt x="942" y="1479"/>
                </a:lnTo>
                <a:lnTo>
                  <a:pt x="948" y="1480"/>
                </a:lnTo>
                <a:lnTo>
                  <a:pt x="952" y="1487"/>
                </a:lnTo>
                <a:lnTo>
                  <a:pt x="947" y="1488"/>
                </a:lnTo>
                <a:lnTo>
                  <a:pt x="943" y="1486"/>
                </a:lnTo>
                <a:lnTo>
                  <a:pt x="937" y="1486"/>
                </a:lnTo>
                <a:lnTo>
                  <a:pt x="936" y="1488"/>
                </a:lnTo>
                <a:lnTo>
                  <a:pt x="936" y="1491"/>
                </a:lnTo>
                <a:lnTo>
                  <a:pt x="938" y="1495"/>
                </a:lnTo>
                <a:lnTo>
                  <a:pt x="939" y="1500"/>
                </a:lnTo>
                <a:lnTo>
                  <a:pt x="943" y="1503"/>
                </a:lnTo>
                <a:lnTo>
                  <a:pt x="950" y="1502"/>
                </a:lnTo>
                <a:lnTo>
                  <a:pt x="953" y="1492"/>
                </a:lnTo>
                <a:lnTo>
                  <a:pt x="962" y="1493"/>
                </a:lnTo>
                <a:lnTo>
                  <a:pt x="968" y="1495"/>
                </a:lnTo>
                <a:lnTo>
                  <a:pt x="968" y="1491"/>
                </a:lnTo>
                <a:lnTo>
                  <a:pt x="964" y="1487"/>
                </a:lnTo>
                <a:lnTo>
                  <a:pt x="962" y="1484"/>
                </a:lnTo>
                <a:lnTo>
                  <a:pt x="956" y="1480"/>
                </a:lnTo>
                <a:lnTo>
                  <a:pt x="953" y="1476"/>
                </a:lnTo>
                <a:lnTo>
                  <a:pt x="953" y="1470"/>
                </a:lnTo>
                <a:lnTo>
                  <a:pt x="956" y="1466"/>
                </a:lnTo>
                <a:lnTo>
                  <a:pt x="962" y="1471"/>
                </a:lnTo>
                <a:lnTo>
                  <a:pt x="962" y="1474"/>
                </a:lnTo>
                <a:lnTo>
                  <a:pt x="962" y="1478"/>
                </a:lnTo>
                <a:lnTo>
                  <a:pt x="967" y="1479"/>
                </a:lnTo>
                <a:lnTo>
                  <a:pt x="969" y="1477"/>
                </a:lnTo>
                <a:lnTo>
                  <a:pt x="976" y="1478"/>
                </a:lnTo>
                <a:lnTo>
                  <a:pt x="979" y="1477"/>
                </a:lnTo>
                <a:lnTo>
                  <a:pt x="975" y="1471"/>
                </a:lnTo>
                <a:lnTo>
                  <a:pt x="974" y="1469"/>
                </a:lnTo>
                <a:lnTo>
                  <a:pt x="975" y="1468"/>
                </a:lnTo>
                <a:lnTo>
                  <a:pt x="978" y="1469"/>
                </a:lnTo>
                <a:lnTo>
                  <a:pt x="982" y="1471"/>
                </a:lnTo>
                <a:lnTo>
                  <a:pt x="986" y="1472"/>
                </a:lnTo>
                <a:lnTo>
                  <a:pt x="990" y="1469"/>
                </a:lnTo>
                <a:lnTo>
                  <a:pt x="986" y="1466"/>
                </a:lnTo>
                <a:lnTo>
                  <a:pt x="982" y="1464"/>
                </a:lnTo>
                <a:lnTo>
                  <a:pt x="978" y="1461"/>
                </a:lnTo>
                <a:lnTo>
                  <a:pt x="979" y="1456"/>
                </a:lnTo>
                <a:lnTo>
                  <a:pt x="983" y="1456"/>
                </a:lnTo>
                <a:lnTo>
                  <a:pt x="987" y="1458"/>
                </a:lnTo>
                <a:lnTo>
                  <a:pt x="990" y="1460"/>
                </a:lnTo>
                <a:lnTo>
                  <a:pt x="992" y="1463"/>
                </a:lnTo>
                <a:lnTo>
                  <a:pt x="994" y="1466"/>
                </a:lnTo>
                <a:lnTo>
                  <a:pt x="998" y="1469"/>
                </a:lnTo>
                <a:lnTo>
                  <a:pt x="1000" y="1471"/>
                </a:lnTo>
                <a:lnTo>
                  <a:pt x="1001" y="1474"/>
                </a:lnTo>
                <a:lnTo>
                  <a:pt x="1000" y="1477"/>
                </a:lnTo>
                <a:lnTo>
                  <a:pt x="999" y="1480"/>
                </a:lnTo>
                <a:lnTo>
                  <a:pt x="1003" y="1482"/>
                </a:lnTo>
                <a:lnTo>
                  <a:pt x="1008" y="1479"/>
                </a:lnTo>
                <a:lnTo>
                  <a:pt x="1012" y="1479"/>
                </a:lnTo>
                <a:lnTo>
                  <a:pt x="1016" y="1480"/>
                </a:lnTo>
                <a:lnTo>
                  <a:pt x="1018" y="1483"/>
                </a:lnTo>
                <a:lnTo>
                  <a:pt x="1024" y="1483"/>
                </a:lnTo>
                <a:lnTo>
                  <a:pt x="1027" y="1482"/>
                </a:lnTo>
                <a:lnTo>
                  <a:pt x="1027" y="1479"/>
                </a:lnTo>
                <a:lnTo>
                  <a:pt x="1024" y="1475"/>
                </a:lnTo>
                <a:lnTo>
                  <a:pt x="1019" y="1471"/>
                </a:lnTo>
                <a:lnTo>
                  <a:pt x="1012" y="1467"/>
                </a:lnTo>
                <a:lnTo>
                  <a:pt x="1009" y="1463"/>
                </a:lnTo>
                <a:lnTo>
                  <a:pt x="1010" y="1460"/>
                </a:lnTo>
                <a:lnTo>
                  <a:pt x="1015" y="1459"/>
                </a:lnTo>
                <a:lnTo>
                  <a:pt x="1020" y="1461"/>
                </a:lnTo>
                <a:lnTo>
                  <a:pt x="1027" y="1460"/>
                </a:lnTo>
                <a:lnTo>
                  <a:pt x="1032" y="1458"/>
                </a:lnTo>
                <a:lnTo>
                  <a:pt x="1036" y="1458"/>
                </a:lnTo>
                <a:lnTo>
                  <a:pt x="1039" y="1466"/>
                </a:lnTo>
                <a:lnTo>
                  <a:pt x="1042" y="1468"/>
                </a:lnTo>
                <a:lnTo>
                  <a:pt x="1046" y="1466"/>
                </a:lnTo>
                <a:lnTo>
                  <a:pt x="1046" y="1461"/>
                </a:lnTo>
                <a:lnTo>
                  <a:pt x="1043" y="1455"/>
                </a:lnTo>
                <a:lnTo>
                  <a:pt x="1046" y="1451"/>
                </a:lnTo>
                <a:lnTo>
                  <a:pt x="1049" y="1446"/>
                </a:lnTo>
                <a:lnTo>
                  <a:pt x="1055" y="1444"/>
                </a:lnTo>
                <a:lnTo>
                  <a:pt x="1059" y="1446"/>
                </a:lnTo>
                <a:lnTo>
                  <a:pt x="1060" y="1450"/>
                </a:lnTo>
                <a:lnTo>
                  <a:pt x="1063" y="1455"/>
                </a:lnTo>
                <a:lnTo>
                  <a:pt x="1059" y="1461"/>
                </a:lnTo>
                <a:lnTo>
                  <a:pt x="1056" y="1466"/>
                </a:lnTo>
                <a:lnTo>
                  <a:pt x="1056" y="1471"/>
                </a:lnTo>
                <a:lnTo>
                  <a:pt x="1056" y="1477"/>
                </a:lnTo>
                <a:lnTo>
                  <a:pt x="1050" y="1485"/>
                </a:lnTo>
                <a:lnTo>
                  <a:pt x="1048" y="1491"/>
                </a:lnTo>
                <a:lnTo>
                  <a:pt x="1047" y="1495"/>
                </a:lnTo>
                <a:lnTo>
                  <a:pt x="1043" y="1500"/>
                </a:lnTo>
                <a:lnTo>
                  <a:pt x="1041" y="1504"/>
                </a:lnTo>
                <a:lnTo>
                  <a:pt x="1041" y="1509"/>
                </a:lnTo>
                <a:lnTo>
                  <a:pt x="1039" y="1512"/>
                </a:lnTo>
                <a:lnTo>
                  <a:pt x="1039" y="1516"/>
                </a:lnTo>
                <a:lnTo>
                  <a:pt x="1041" y="1516"/>
                </a:lnTo>
                <a:lnTo>
                  <a:pt x="1048" y="1517"/>
                </a:lnTo>
                <a:lnTo>
                  <a:pt x="1055" y="1518"/>
                </a:lnTo>
                <a:lnTo>
                  <a:pt x="1063" y="1518"/>
                </a:lnTo>
                <a:lnTo>
                  <a:pt x="1066" y="1515"/>
                </a:lnTo>
                <a:lnTo>
                  <a:pt x="1070" y="1510"/>
                </a:lnTo>
                <a:lnTo>
                  <a:pt x="1074" y="1511"/>
                </a:lnTo>
                <a:lnTo>
                  <a:pt x="1076" y="1514"/>
                </a:lnTo>
                <a:lnTo>
                  <a:pt x="1080" y="1517"/>
                </a:lnTo>
                <a:lnTo>
                  <a:pt x="1084" y="1516"/>
                </a:lnTo>
                <a:lnTo>
                  <a:pt x="1090" y="1515"/>
                </a:lnTo>
                <a:lnTo>
                  <a:pt x="1095" y="1511"/>
                </a:lnTo>
                <a:lnTo>
                  <a:pt x="1096" y="1509"/>
                </a:lnTo>
                <a:lnTo>
                  <a:pt x="1100" y="1508"/>
                </a:lnTo>
                <a:lnTo>
                  <a:pt x="1104" y="1508"/>
                </a:lnTo>
                <a:lnTo>
                  <a:pt x="1107" y="1510"/>
                </a:lnTo>
                <a:lnTo>
                  <a:pt x="1110" y="1512"/>
                </a:lnTo>
                <a:lnTo>
                  <a:pt x="1113" y="1517"/>
                </a:lnTo>
                <a:lnTo>
                  <a:pt x="1118" y="1519"/>
                </a:lnTo>
                <a:lnTo>
                  <a:pt x="1122" y="1522"/>
                </a:lnTo>
                <a:lnTo>
                  <a:pt x="1126" y="1524"/>
                </a:lnTo>
                <a:lnTo>
                  <a:pt x="1130" y="1525"/>
                </a:lnTo>
                <a:lnTo>
                  <a:pt x="1132" y="1522"/>
                </a:lnTo>
                <a:lnTo>
                  <a:pt x="1134" y="1518"/>
                </a:lnTo>
                <a:lnTo>
                  <a:pt x="1136" y="1514"/>
                </a:lnTo>
                <a:lnTo>
                  <a:pt x="1137" y="1509"/>
                </a:lnTo>
                <a:lnTo>
                  <a:pt x="1142" y="1510"/>
                </a:lnTo>
                <a:lnTo>
                  <a:pt x="1144" y="1512"/>
                </a:lnTo>
                <a:lnTo>
                  <a:pt x="1147" y="1514"/>
                </a:lnTo>
                <a:lnTo>
                  <a:pt x="1150" y="1514"/>
                </a:lnTo>
                <a:lnTo>
                  <a:pt x="1151" y="1511"/>
                </a:lnTo>
                <a:lnTo>
                  <a:pt x="1151" y="1507"/>
                </a:lnTo>
                <a:lnTo>
                  <a:pt x="1150" y="1503"/>
                </a:lnTo>
                <a:lnTo>
                  <a:pt x="1148" y="1500"/>
                </a:lnTo>
                <a:lnTo>
                  <a:pt x="1150" y="1496"/>
                </a:lnTo>
                <a:lnTo>
                  <a:pt x="1151" y="1492"/>
                </a:lnTo>
                <a:lnTo>
                  <a:pt x="1153" y="1487"/>
                </a:lnTo>
                <a:lnTo>
                  <a:pt x="1155" y="1483"/>
                </a:lnTo>
                <a:lnTo>
                  <a:pt x="1160" y="1476"/>
                </a:lnTo>
                <a:lnTo>
                  <a:pt x="1160" y="1472"/>
                </a:lnTo>
                <a:lnTo>
                  <a:pt x="1160" y="1468"/>
                </a:lnTo>
                <a:lnTo>
                  <a:pt x="1154" y="1462"/>
                </a:lnTo>
                <a:lnTo>
                  <a:pt x="1150" y="1456"/>
                </a:lnTo>
                <a:lnTo>
                  <a:pt x="1150" y="1454"/>
                </a:lnTo>
                <a:lnTo>
                  <a:pt x="1151" y="1453"/>
                </a:lnTo>
                <a:lnTo>
                  <a:pt x="1155" y="1452"/>
                </a:lnTo>
                <a:lnTo>
                  <a:pt x="1161" y="1452"/>
                </a:lnTo>
                <a:lnTo>
                  <a:pt x="1166" y="1451"/>
                </a:lnTo>
                <a:lnTo>
                  <a:pt x="1172" y="1451"/>
                </a:lnTo>
                <a:lnTo>
                  <a:pt x="1177" y="1452"/>
                </a:lnTo>
                <a:lnTo>
                  <a:pt x="1177" y="1454"/>
                </a:lnTo>
                <a:lnTo>
                  <a:pt x="1179" y="1458"/>
                </a:lnTo>
                <a:lnTo>
                  <a:pt x="1182" y="1458"/>
                </a:lnTo>
                <a:lnTo>
                  <a:pt x="1183" y="1456"/>
                </a:lnTo>
                <a:lnTo>
                  <a:pt x="1184" y="1453"/>
                </a:lnTo>
                <a:lnTo>
                  <a:pt x="1184" y="1450"/>
                </a:lnTo>
                <a:lnTo>
                  <a:pt x="1186" y="1448"/>
                </a:lnTo>
                <a:lnTo>
                  <a:pt x="1190" y="1447"/>
                </a:lnTo>
                <a:lnTo>
                  <a:pt x="1196" y="1450"/>
                </a:lnTo>
                <a:lnTo>
                  <a:pt x="1199" y="1451"/>
                </a:lnTo>
                <a:lnTo>
                  <a:pt x="1203" y="1451"/>
                </a:lnTo>
                <a:lnTo>
                  <a:pt x="1207" y="1452"/>
                </a:lnTo>
                <a:lnTo>
                  <a:pt x="1207" y="1455"/>
                </a:lnTo>
                <a:lnTo>
                  <a:pt x="1204" y="1458"/>
                </a:lnTo>
                <a:lnTo>
                  <a:pt x="1202" y="1459"/>
                </a:lnTo>
                <a:lnTo>
                  <a:pt x="1201" y="1461"/>
                </a:lnTo>
                <a:lnTo>
                  <a:pt x="1201" y="1463"/>
                </a:lnTo>
                <a:lnTo>
                  <a:pt x="1203" y="1464"/>
                </a:lnTo>
                <a:lnTo>
                  <a:pt x="1207" y="1466"/>
                </a:lnTo>
                <a:lnTo>
                  <a:pt x="1209" y="1467"/>
                </a:lnTo>
                <a:lnTo>
                  <a:pt x="1216" y="1468"/>
                </a:lnTo>
                <a:lnTo>
                  <a:pt x="1219" y="1468"/>
                </a:lnTo>
                <a:lnTo>
                  <a:pt x="1222" y="1466"/>
                </a:lnTo>
                <a:lnTo>
                  <a:pt x="1223" y="1463"/>
                </a:lnTo>
                <a:lnTo>
                  <a:pt x="1223" y="1460"/>
                </a:lnTo>
                <a:lnTo>
                  <a:pt x="1217" y="1455"/>
                </a:lnTo>
                <a:lnTo>
                  <a:pt x="1214" y="1453"/>
                </a:lnTo>
                <a:lnTo>
                  <a:pt x="1216" y="1452"/>
                </a:lnTo>
                <a:lnTo>
                  <a:pt x="1219" y="1452"/>
                </a:lnTo>
                <a:lnTo>
                  <a:pt x="1222" y="1451"/>
                </a:lnTo>
                <a:lnTo>
                  <a:pt x="1224" y="1447"/>
                </a:lnTo>
                <a:lnTo>
                  <a:pt x="1225" y="1445"/>
                </a:lnTo>
                <a:lnTo>
                  <a:pt x="1226" y="1443"/>
                </a:lnTo>
                <a:lnTo>
                  <a:pt x="1230" y="1439"/>
                </a:lnTo>
                <a:lnTo>
                  <a:pt x="1232" y="1437"/>
                </a:lnTo>
                <a:lnTo>
                  <a:pt x="1236" y="1436"/>
                </a:lnTo>
                <a:lnTo>
                  <a:pt x="1240" y="1436"/>
                </a:lnTo>
                <a:lnTo>
                  <a:pt x="1244" y="1437"/>
                </a:lnTo>
                <a:lnTo>
                  <a:pt x="1248" y="1438"/>
                </a:lnTo>
                <a:lnTo>
                  <a:pt x="1250" y="1440"/>
                </a:lnTo>
                <a:lnTo>
                  <a:pt x="1254" y="1442"/>
                </a:lnTo>
                <a:lnTo>
                  <a:pt x="1256" y="1443"/>
                </a:lnTo>
                <a:lnTo>
                  <a:pt x="1259" y="1444"/>
                </a:lnTo>
                <a:lnTo>
                  <a:pt x="1262" y="1445"/>
                </a:lnTo>
                <a:lnTo>
                  <a:pt x="1262" y="1447"/>
                </a:lnTo>
                <a:lnTo>
                  <a:pt x="1260" y="1450"/>
                </a:lnTo>
                <a:lnTo>
                  <a:pt x="1257" y="1450"/>
                </a:lnTo>
                <a:lnTo>
                  <a:pt x="1254" y="1450"/>
                </a:lnTo>
                <a:lnTo>
                  <a:pt x="1251" y="1452"/>
                </a:lnTo>
                <a:lnTo>
                  <a:pt x="1252" y="1453"/>
                </a:lnTo>
                <a:lnTo>
                  <a:pt x="1255" y="1456"/>
                </a:lnTo>
                <a:lnTo>
                  <a:pt x="1258" y="1456"/>
                </a:lnTo>
                <a:lnTo>
                  <a:pt x="1263" y="1456"/>
                </a:lnTo>
                <a:lnTo>
                  <a:pt x="1265" y="1456"/>
                </a:lnTo>
                <a:lnTo>
                  <a:pt x="1265" y="1459"/>
                </a:lnTo>
                <a:lnTo>
                  <a:pt x="1263" y="1460"/>
                </a:lnTo>
                <a:lnTo>
                  <a:pt x="1259" y="1463"/>
                </a:lnTo>
                <a:lnTo>
                  <a:pt x="1257" y="1467"/>
                </a:lnTo>
                <a:lnTo>
                  <a:pt x="1257" y="1468"/>
                </a:lnTo>
                <a:lnTo>
                  <a:pt x="1258" y="1470"/>
                </a:lnTo>
                <a:lnTo>
                  <a:pt x="1264" y="1470"/>
                </a:lnTo>
                <a:lnTo>
                  <a:pt x="1267" y="1470"/>
                </a:lnTo>
                <a:lnTo>
                  <a:pt x="1271" y="1470"/>
                </a:lnTo>
                <a:lnTo>
                  <a:pt x="1272" y="1471"/>
                </a:lnTo>
                <a:lnTo>
                  <a:pt x="1274" y="1472"/>
                </a:lnTo>
                <a:lnTo>
                  <a:pt x="1276" y="1476"/>
                </a:lnTo>
                <a:lnTo>
                  <a:pt x="1280" y="1478"/>
                </a:lnTo>
                <a:lnTo>
                  <a:pt x="1284" y="1478"/>
                </a:lnTo>
                <a:lnTo>
                  <a:pt x="1289" y="1477"/>
                </a:lnTo>
                <a:lnTo>
                  <a:pt x="1295" y="1477"/>
                </a:lnTo>
                <a:lnTo>
                  <a:pt x="1299" y="1479"/>
                </a:lnTo>
                <a:lnTo>
                  <a:pt x="1302" y="1480"/>
                </a:lnTo>
                <a:lnTo>
                  <a:pt x="1304" y="1483"/>
                </a:lnTo>
                <a:lnTo>
                  <a:pt x="1306" y="1484"/>
                </a:lnTo>
                <a:lnTo>
                  <a:pt x="1308" y="1485"/>
                </a:lnTo>
                <a:lnTo>
                  <a:pt x="1314" y="1486"/>
                </a:lnTo>
                <a:lnTo>
                  <a:pt x="1316" y="1487"/>
                </a:lnTo>
                <a:lnTo>
                  <a:pt x="1321" y="1490"/>
                </a:lnTo>
                <a:lnTo>
                  <a:pt x="1324" y="1491"/>
                </a:lnTo>
                <a:lnTo>
                  <a:pt x="1329" y="1490"/>
                </a:lnTo>
                <a:lnTo>
                  <a:pt x="1334" y="1490"/>
                </a:lnTo>
                <a:lnTo>
                  <a:pt x="1337" y="1493"/>
                </a:lnTo>
                <a:lnTo>
                  <a:pt x="1337" y="1496"/>
                </a:lnTo>
                <a:lnTo>
                  <a:pt x="1335" y="1503"/>
                </a:lnTo>
                <a:lnTo>
                  <a:pt x="1335" y="1509"/>
                </a:lnTo>
                <a:lnTo>
                  <a:pt x="1335" y="1515"/>
                </a:lnTo>
                <a:lnTo>
                  <a:pt x="1336" y="1520"/>
                </a:lnTo>
                <a:lnTo>
                  <a:pt x="1339" y="1524"/>
                </a:lnTo>
                <a:lnTo>
                  <a:pt x="1347" y="1532"/>
                </a:lnTo>
                <a:lnTo>
                  <a:pt x="1350" y="1539"/>
                </a:lnTo>
                <a:lnTo>
                  <a:pt x="1353" y="1542"/>
                </a:lnTo>
                <a:lnTo>
                  <a:pt x="1358" y="1543"/>
                </a:lnTo>
                <a:lnTo>
                  <a:pt x="1363" y="1541"/>
                </a:lnTo>
                <a:lnTo>
                  <a:pt x="1367" y="1541"/>
                </a:lnTo>
                <a:lnTo>
                  <a:pt x="1371" y="1542"/>
                </a:lnTo>
                <a:lnTo>
                  <a:pt x="1379" y="1544"/>
                </a:lnTo>
                <a:lnTo>
                  <a:pt x="1385" y="1547"/>
                </a:lnTo>
                <a:lnTo>
                  <a:pt x="1390" y="1548"/>
                </a:lnTo>
                <a:lnTo>
                  <a:pt x="1394" y="1550"/>
                </a:lnTo>
                <a:lnTo>
                  <a:pt x="1398" y="1551"/>
                </a:lnTo>
                <a:lnTo>
                  <a:pt x="1403" y="1551"/>
                </a:lnTo>
                <a:lnTo>
                  <a:pt x="1407" y="1550"/>
                </a:lnTo>
                <a:lnTo>
                  <a:pt x="1410" y="1548"/>
                </a:lnTo>
                <a:lnTo>
                  <a:pt x="1412" y="1548"/>
                </a:lnTo>
                <a:lnTo>
                  <a:pt x="1416" y="1551"/>
                </a:lnTo>
                <a:lnTo>
                  <a:pt x="1417" y="1555"/>
                </a:lnTo>
                <a:lnTo>
                  <a:pt x="1415" y="1562"/>
                </a:lnTo>
                <a:lnTo>
                  <a:pt x="1414" y="1566"/>
                </a:lnTo>
                <a:lnTo>
                  <a:pt x="1415" y="1567"/>
                </a:lnTo>
                <a:lnTo>
                  <a:pt x="1418" y="1567"/>
                </a:lnTo>
                <a:lnTo>
                  <a:pt x="1420" y="1564"/>
                </a:lnTo>
                <a:lnTo>
                  <a:pt x="1424" y="1560"/>
                </a:lnTo>
                <a:lnTo>
                  <a:pt x="1428" y="1559"/>
                </a:lnTo>
                <a:lnTo>
                  <a:pt x="1431" y="1560"/>
                </a:lnTo>
                <a:lnTo>
                  <a:pt x="1431" y="1564"/>
                </a:lnTo>
                <a:lnTo>
                  <a:pt x="1431" y="1568"/>
                </a:lnTo>
                <a:lnTo>
                  <a:pt x="1430" y="1573"/>
                </a:lnTo>
                <a:lnTo>
                  <a:pt x="1426" y="1576"/>
                </a:lnTo>
                <a:lnTo>
                  <a:pt x="1424" y="1581"/>
                </a:lnTo>
                <a:lnTo>
                  <a:pt x="1424" y="1588"/>
                </a:lnTo>
                <a:lnTo>
                  <a:pt x="1427" y="1589"/>
                </a:lnTo>
                <a:lnTo>
                  <a:pt x="1432" y="1586"/>
                </a:lnTo>
                <a:lnTo>
                  <a:pt x="1436" y="1581"/>
                </a:lnTo>
                <a:lnTo>
                  <a:pt x="1440" y="1582"/>
                </a:lnTo>
                <a:lnTo>
                  <a:pt x="1440" y="1587"/>
                </a:lnTo>
                <a:lnTo>
                  <a:pt x="1436" y="1591"/>
                </a:lnTo>
                <a:lnTo>
                  <a:pt x="1436" y="1594"/>
                </a:lnTo>
                <a:lnTo>
                  <a:pt x="1441" y="1594"/>
                </a:lnTo>
                <a:lnTo>
                  <a:pt x="1449" y="1595"/>
                </a:lnTo>
                <a:lnTo>
                  <a:pt x="1454" y="1598"/>
                </a:lnTo>
                <a:lnTo>
                  <a:pt x="1459" y="1603"/>
                </a:lnTo>
                <a:lnTo>
                  <a:pt x="1464" y="1605"/>
                </a:lnTo>
                <a:lnTo>
                  <a:pt x="1468" y="1604"/>
                </a:lnTo>
                <a:lnTo>
                  <a:pt x="1472" y="1600"/>
                </a:lnTo>
                <a:lnTo>
                  <a:pt x="1472" y="1595"/>
                </a:lnTo>
                <a:lnTo>
                  <a:pt x="1472" y="1590"/>
                </a:lnTo>
                <a:lnTo>
                  <a:pt x="1474" y="1586"/>
                </a:lnTo>
                <a:lnTo>
                  <a:pt x="1473" y="1581"/>
                </a:lnTo>
                <a:lnTo>
                  <a:pt x="1472" y="1579"/>
                </a:lnTo>
                <a:lnTo>
                  <a:pt x="1473" y="1576"/>
                </a:lnTo>
                <a:lnTo>
                  <a:pt x="1479" y="1576"/>
                </a:lnTo>
                <a:lnTo>
                  <a:pt x="1486" y="1580"/>
                </a:lnTo>
                <a:lnTo>
                  <a:pt x="1490" y="1582"/>
                </a:lnTo>
                <a:lnTo>
                  <a:pt x="1499" y="1583"/>
                </a:lnTo>
                <a:lnTo>
                  <a:pt x="1504" y="1583"/>
                </a:lnTo>
                <a:lnTo>
                  <a:pt x="1508" y="1584"/>
                </a:lnTo>
                <a:lnTo>
                  <a:pt x="1513" y="1584"/>
                </a:lnTo>
                <a:lnTo>
                  <a:pt x="1518" y="1581"/>
                </a:lnTo>
                <a:lnTo>
                  <a:pt x="1522" y="1576"/>
                </a:lnTo>
                <a:lnTo>
                  <a:pt x="1528" y="1575"/>
                </a:lnTo>
                <a:lnTo>
                  <a:pt x="1534" y="1576"/>
                </a:lnTo>
                <a:lnTo>
                  <a:pt x="1538" y="1578"/>
                </a:lnTo>
                <a:lnTo>
                  <a:pt x="1544" y="1578"/>
                </a:lnTo>
                <a:lnTo>
                  <a:pt x="1548" y="1580"/>
                </a:lnTo>
                <a:lnTo>
                  <a:pt x="1550" y="1581"/>
                </a:lnTo>
                <a:lnTo>
                  <a:pt x="1554" y="1584"/>
                </a:lnTo>
                <a:lnTo>
                  <a:pt x="1559" y="1586"/>
                </a:lnTo>
                <a:lnTo>
                  <a:pt x="1566" y="1588"/>
                </a:lnTo>
                <a:lnTo>
                  <a:pt x="1570" y="1589"/>
                </a:lnTo>
                <a:lnTo>
                  <a:pt x="1572" y="1591"/>
                </a:lnTo>
                <a:lnTo>
                  <a:pt x="1572" y="1595"/>
                </a:lnTo>
                <a:lnTo>
                  <a:pt x="1574" y="1597"/>
                </a:lnTo>
                <a:lnTo>
                  <a:pt x="1575" y="1600"/>
                </a:lnTo>
                <a:lnTo>
                  <a:pt x="1578" y="1605"/>
                </a:lnTo>
                <a:lnTo>
                  <a:pt x="1580" y="1607"/>
                </a:lnTo>
                <a:lnTo>
                  <a:pt x="1583" y="1614"/>
                </a:lnTo>
                <a:lnTo>
                  <a:pt x="1582" y="1616"/>
                </a:lnTo>
                <a:lnTo>
                  <a:pt x="1580" y="1616"/>
                </a:lnTo>
                <a:lnTo>
                  <a:pt x="1577" y="1616"/>
                </a:lnTo>
                <a:lnTo>
                  <a:pt x="1572" y="1616"/>
                </a:lnTo>
                <a:lnTo>
                  <a:pt x="1568" y="1616"/>
                </a:lnTo>
                <a:lnTo>
                  <a:pt x="1564" y="1615"/>
                </a:lnTo>
                <a:lnTo>
                  <a:pt x="1560" y="1618"/>
                </a:lnTo>
                <a:lnTo>
                  <a:pt x="1560" y="1621"/>
                </a:lnTo>
                <a:lnTo>
                  <a:pt x="1560" y="1626"/>
                </a:lnTo>
                <a:lnTo>
                  <a:pt x="1560" y="1631"/>
                </a:lnTo>
                <a:lnTo>
                  <a:pt x="1560" y="1642"/>
                </a:lnTo>
                <a:lnTo>
                  <a:pt x="1560" y="1652"/>
                </a:lnTo>
                <a:lnTo>
                  <a:pt x="1560" y="1659"/>
                </a:lnTo>
                <a:lnTo>
                  <a:pt x="1560" y="1664"/>
                </a:lnTo>
                <a:lnTo>
                  <a:pt x="1563" y="1668"/>
                </a:lnTo>
                <a:lnTo>
                  <a:pt x="1569" y="1668"/>
                </a:lnTo>
                <a:lnTo>
                  <a:pt x="1570" y="1669"/>
                </a:lnTo>
                <a:lnTo>
                  <a:pt x="1571" y="1672"/>
                </a:lnTo>
                <a:lnTo>
                  <a:pt x="1571" y="1679"/>
                </a:lnTo>
                <a:lnTo>
                  <a:pt x="1574" y="1685"/>
                </a:lnTo>
                <a:lnTo>
                  <a:pt x="1575" y="1688"/>
                </a:lnTo>
                <a:lnTo>
                  <a:pt x="1577" y="1692"/>
                </a:lnTo>
                <a:lnTo>
                  <a:pt x="1576" y="1695"/>
                </a:lnTo>
                <a:lnTo>
                  <a:pt x="1572" y="1698"/>
                </a:lnTo>
                <a:lnTo>
                  <a:pt x="1568" y="1698"/>
                </a:lnTo>
                <a:lnTo>
                  <a:pt x="1566" y="1699"/>
                </a:lnTo>
                <a:lnTo>
                  <a:pt x="1562" y="1702"/>
                </a:lnTo>
                <a:lnTo>
                  <a:pt x="1562" y="1704"/>
                </a:lnTo>
                <a:lnTo>
                  <a:pt x="1564" y="1708"/>
                </a:lnTo>
                <a:lnTo>
                  <a:pt x="1567" y="1709"/>
                </a:lnTo>
                <a:lnTo>
                  <a:pt x="1568" y="1715"/>
                </a:lnTo>
                <a:lnTo>
                  <a:pt x="1567" y="1717"/>
                </a:lnTo>
                <a:lnTo>
                  <a:pt x="1564" y="1719"/>
                </a:lnTo>
                <a:lnTo>
                  <a:pt x="1562" y="1720"/>
                </a:lnTo>
                <a:lnTo>
                  <a:pt x="1559" y="1724"/>
                </a:lnTo>
                <a:lnTo>
                  <a:pt x="1555" y="1724"/>
                </a:lnTo>
                <a:lnTo>
                  <a:pt x="1553" y="1727"/>
                </a:lnTo>
                <a:lnTo>
                  <a:pt x="1553" y="1732"/>
                </a:lnTo>
                <a:lnTo>
                  <a:pt x="1553" y="1735"/>
                </a:lnTo>
                <a:lnTo>
                  <a:pt x="1553" y="1740"/>
                </a:lnTo>
                <a:lnTo>
                  <a:pt x="1554" y="1743"/>
                </a:lnTo>
                <a:lnTo>
                  <a:pt x="1556" y="1747"/>
                </a:lnTo>
                <a:lnTo>
                  <a:pt x="1560" y="1750"/>
                </a:lnTo>
                <a:lnTo>
                  <a:pt x="1563" y="1750"/>
                </a:lnTo>
                <a:lnTo>
                  <a:pt x="1568" y="1750"/>
                </a:lnTo>
                <a:lnTo>
                  <a:pt x="1572" y="1750"/>
                </a:lnTo>
                <a:lnTo>
                  <a:pt x="1575" y="1754"/>
                </a:lnTo>
                <a:lnTo>
                  <a:pt x="1575" y="1757"/>
                </a:lnTo>
                <a:lnTo>
                  <a:pt x="1576" y="1760"/>
                </a:lnTo>
                <a:lnTo>
                  <a:pt x="1576" y="1765"/>
                </a:lnTo>
                <a:lnTo>
                  <a:pt x="1577" y="1768"/>
                </a:lnTo>
                <a:lnTo>
                  <a:pt x="1580" y="1773"/>
                </a:lnTo>
                <a:lnTo>
                  <a:pt x="1584" y="1778"/>
                </a:lnTo>
                <a:lnTo>
                  <a:pt x="1586" y="1782"/>
                </a:lnTo>
                <a:lnTo>
                  <a:pt x="1590" y="1783"/>
                </a:lnTo>
                <a:lnTo>
                  <a:pt x="1592" y="1786"/>
                </a:lnTo>
                <a:lnTo>
                  <a:pt x="1599" y="1789"/>
                </a:lnTo>
                <a:lnTo>
                  <a:pt x="1604" y="1794"/>
                </a:lnTo>
                <a:lnTo>
                  <a:pt x="1607" y="1797"/>
                </a:lnTo>
                <a:lnTo>
                  <a:pt x="1611" y="1802"/>
                </a:lnTo>
                <a:lnTo>
                  <a:pt x="1615" y="1805"/>
                </a:lnTo>
                <a:lnTo>
                  <a:pt x="1622" y="1810"/>
                </a:lnTo>
                <a:lnTo>
                  <a:pt x="1626" y="1810"/>
                </a:lnTo>
                <a:lnTo>
                  <a:pt x="1632" y="1808"/>
                </a:lnTo>
                <a:lnTo>
                  <a:pt x="1639" y="1807"/>
                </a:lnTo>
                <a:lnTo>
                  <a:pt x="1647" y="1806"/>
                </a:lnTo>
                <a:lnTo>
                  <a:pt x="1656" y="1806"/>
                </a:lnTo>
                <a:lnTo>
                  <a:pt x="1664" y="1807"/>
                </a:lnTo>
                <a:lnTo>
                  <a:pt x="1671" y="1807"/>
                </a:lnTo>
                <a:lnTo>
                  <a:pt x="1676" y="1806"/>
                </a:lnTo>
                <a:lnTo>
                  <a:pt x="1681" y="1806"/>
                </a:lnTo>
                <a:lnTo>
                  <a:pt x="1684" y="1807"/>
                </a:lnTo>
                <a:lnTo>
                  <a:pt x="1688" y="1806"/>
                </a:lnTo>
                <a:lnTo>
                  <a:pt x="1691" y="1804"/>
                </a:lnTo>
                <a:lnTo>
                  <a:pt x="1694" y="1798"/>
                </a:lnTo>
                <a:lnTo>
                  <a:pt x="1695" y="1794"/>
                </a:lnTo>
                <a:lnTo>
                  <a:pt x="1697" y="1788"/>
                </a:lnTo>
                <a:lnTo>
                  <a:pt x="1702" y="1781"/>
                </a:lnTo>
                <a:lnTo>
                  <a:pt x="1712" y="1770"/>
                </a:lnTo>
                <a:lnTo>
                  <a:pt x="1715" y="1763"/>
                </a:lnTo>
                <a:lnTo>
                  <a:pt x="1719" y="1757"/>
                </a:lnTo>
                <a:lnTo>
                  <a:pt x="1722" y="1752"/>
                </a:lnTo>
                <a:lnTo>
                  <a:pt x="1726" y="1748"/>
                </a:lnTo>
                <a:lnTo>
                  <a:pt x="1729" y="1744"/>
                </a:lnTo>
                <a:lnTo>
                  <a:pt x="1731" y="1741"/>
                </a:lnTo>
                <a:lnTo>
                  <a:pt x="1734" y="1738"/>
                </a:lnTo>
                <a:lnTo>
                  <a:pt x="1736" y="1735"/>
                </a:lnTo>
                <a:lnTo>
                  <a:pt x="1738" y="1727"/>
                </a:lnTo>
                <a:lnTo>
                  <a:pt x="1740" y="1717"/>
                </a:lnTo>
                <a:lnTo>
                  <a:pt x="1742" y="1714"/>
                </a:lnTo>
                <a:lnTo>
                  <a:pt x="1744" y="1709"/>
                </a:lnTo>
                <a:lnTo>
                  <a:pt x="1745" y="1706"/>
                </a:lnTo>
                <a:lnTo>
                  <a:pt x="1746" y="1699"/>
                </a:lnTo>
                <a:lnTo>
                  <a:pt x="1747" y="1694"/>
                </a:lnTo>
                <a:lnTo>
                  <a:pt x="1747" y="1688"/>
                </a:lnTo>
                <a:lnTo>
                  <a:pt x="1748" y="1685"/>
                </a:lnTo>
                <a:lnTo>
                  <a:pt x="1751" y="1680"/>
                </a:lnTo>
                <a:lnTo>
                  <a:pt x="1755" y="1677"/>
                </a:lnTo>
                <a:lnTo>
                  <a:pt x="1758" y="1674"/>
                </a:lnTo>
                <a:lnTo>
                  <a:pt x="1758" y="1670"/>
                </a:lnTo>
                <a:lnTo>
                  <a:pt x="1758" y="1666"/>
                </a:lnTo>
                <a:lnTo>
                  <a:pt x="1755" y="1661"/>
                </a:lnTo>
                <a:lnTo>
                  <a:pt x="1752" y="1655"/>
                </a:lnTo>
                <a:lnTo>
                  <a:pt x="1748" y="1650"/>
                </a:lnTo>
                <a:lnTo>
                  <a:pt x="1748" y="1645"/>
                </a:lnTo>
                <a:lnTo>
                  <a:pt x="1748" y="1640"/>
                </a:lnTo>
                <a:lnTo>
                  <a:pt x="1748" y="1636"/>
                </a:lnTo>
                <a:lnTo>
                  <a:pt x="1752" y="1631"/>
                </a:lnTo>
                <a:lnTo>
                  <a:pt x="1755" y="1629"/>
                </a:lnTo>
                <a:lnTo>
                  <a:pt x="1760" y="1628"/>
                </a:lnTo>
                <a:lnTo>
                  <a:pt x="1764" y="1628"/>
                </a:lnTo>
                <a:lnTo>
                  <a:pt x="1769" y="1628"/>
                </a:lnTo>
                <a:lnTo>
                  <a:pt x="1771" y="1626"/>
                </a:lnTo>
                <a:lnTo>
                  <a:pt x="1776" y="1622"/>
                </a:lnTo>
                <a:lnTo>
                  <a:pt x="1782" y="1615"/>
                </a:lnTo>
                <a:lnTo>
                  <a:pt x="1785" y="1607"/>
                </a:lnTo>
                <a:lnTo>
                  <a:pt x="1786" y="1603"/>
                </a:lnTo>
                <a:lnTo>
                  <a:pt x="1787" y="1600"/>
                </a:lnTo>
                <a:lnTo>
                  <a:pt x="1787" y="1597"/>
                </a:lnTo>
                <a:lnTo>
                  <a:pt x="1786" y="1595"/>
                </a:lnTo>
                <a:lnTo>
                  <a:pt x="1784" y="1592"/>
                </a:lnTo>
                <a:lnTo>
                  <a:pt x="1779" y="1590"/>
                </a:lnTo>
                <a:lnTo>
                  <a:pt x="1778" y="1587"/>
                </a:lnTo>
                <a:lnTo>
                  <a:pt x="1776" y="1583"/>
                </a:lnTo>
                <a:lnTo>
                  <a:pt x="1775" y="1579"/>
                </a:lnTo>
                <a:lnTo>
                  <a:pt x="1772" y="1574"/>
                </a:lnTo>
                <a:lnTo>
                  <a:pt x="1769" y="1570"/>
                </a:lnTo>
                <a:lnTo>
                  <a:pt x="1766" y="1566"/>
                </a:lnTo>
                <a:lnTo>
                  <a:pt x="1761" y="1564"/>
                </a:lnTo>
                <a:lnTo>
                  <a:pt x="1756" y="1562"/>
                </a:lnTo>
                <a:lnTo>
                  <a:pt x="1752" y="1559"/>
                </a:lnTo>
                <a:lnTo>
                  <a:pt x="1750" y="1557"/>
                </a:lnTo>
                <a:lnTo>
                  <a:pt x="1747" y="1552"/>
                </a:lnTo>
                <a:lnTo>
                  <a:pt x="1746" y="1548"/>
                </a:lnTo>
                <a:lnTo>
                  <a:pt x="1744" y="1544"/>
                </a:lnTo>
                <a:lnTo>
                  <a:pt x="1738" y="1536"/>
                </a:lnTo>
                <a:lnTo>
                  <a:pt x="1736" y="1532"/>
                </a:lnTo>
                <a:lnTo>
                  <a:pt x="1734" y="1526"/>
                </a:lnTo>
                <a:lnTo>
                  <a:pt x="1732" y="1518"/>
                </a:lnTo>
                <a:lnTo>
                  <a:pt x="1731" y="1510"/>
                </a:lnTo>
                <a:lnTo>
                  <a:pt x="1731" y="1504"/>
                </a:lnTo>
                <a:lnTo>
                  <a:pt x="1731" y="1499"/>
                </a:lnTo>
                <a:lnTo>
                  <a:pt x="1730" y="1494"/>
                </a:lnTo>
                <a:lnTo>
                  <a:pt x="1729" y="1488"/>
                </a:lnTo>
                <a:lnTo>
                  <a:pt x="1728" y="1482"/>
                </a:lnTo>
                <a:lnTo>
                  <a:pt x="1728" y="1475"/>
                </a:lnTo>
                <a:lnTo>
                  <a:pt x="1731" y="1468"/>
                </a:lnTo>
                <a:lnTo>
                  <a:pt x="1735" y="1461"/>
                </a:lnTo>
                <a:lnTo>
                  <a:pt x="1736" y="1453"/>
                </a:lnTo>
                <a:lnTo>
                  <a:pt x="1737" y="1448"/>
                </a:lnTo>
                <a:lnTo>
                  <a:pt x="1738" y="1443"/>
                </a:lnTo>
                <a:lnTo>
                  <a:pt x="1743" y="1438"/>
                </a:lnTo>
                <a:lnTo>
                  <a:pt x="1747" y="1435"/>
                </a:lnTo>
                <a:lnTo>
                  <a:pt x="1753" y="1431"/>
                </a:lnTo>
                <a:lnTo>
                  <a:pt x="1759" y="1430"/>
                </a:lnTo>
                <a:lnTo>
                  <a:pt x="1767" y="1427"/>
                </a:lnTo>
                <a:lnTo>
                  <a:pt x="1776" y="1423"/>
                </a:lnTo>
                <a:lnTo>
                  <a:pt x="1783" y="1420"/>
                </a:lnTo>
                <a:lnTo>
                  <a:pt x="1788" y="1416"/>
                </a:lnTo>
                <a:lnTo>
                  <a:pt x="1793" y="1411"/>
                </a:lnTo>
                <a:lnTo>
                  <a:pt x="1798" y="1405"/>
                </a:lnTo>
                <a:lnTo>
                  <a:pt x="1800" y="1403"/>
                </a:lnTo>
                <a:lnTo>
                  <a:pt x="1804" y="1399"/>
                </a:lnTo>
                <a:lnTo>
                  <a:pt x="1809" y="1398"/>
                </a:lnTo>
                <a:lnTo>
                  <a:pt x="1816" y="1397"/>
                </a:lnTo>
                <a:lnTo>
                  <a:pt x="1825" y="1398"/>
                </a:lnTo>
                <a:lnTo>
                  <a:pt x="1830" y="1396"/>
                </a:lnTo>
                <a:lnTo>
                  <a:pt x="1834" y="1392"/>
                </a:lnTo>
                <a:lnTo>
                  <a:pt x="1838" y="1388"/>
                </a:lnTo>
                <a:lnTo>
                  <a:pt x="1843" y="1382"/>
                </a:lnTo>
                <a:lnTo>
                  <a:pt x="1852" y="1378"/>
                </a:lnTo>
                <a:lnTo>
                  <a:pt x="1857" y="1376"/>
                </a:lnTo>
                <a:lnTo>
                  <a:pt x="1862" y="1374"/>
                </a:lnTo>
                <a:lnTo>
                  <a:pt x="1868" y="1372"/>
                </a:lnTo>
                <a:lnTo>
                  <a:pt x="1876" y="1367"/>
                </a:lnTo>
                <a:lnTo>
                  <a:pt x="1880" y="1364"/>
                </a:lnTo>
                <a:lnTo>
                  <a:pt x="1886" y="1356"/>
                </a:lnTo>
                <a:lnTo>
                  <a:pt x="1889" y="1350"/>
                </a:lnTo>
                <a:lnTo>
                  <a:pt x="1895" y="1340"/>
                </a:lnTo>
                <a:lnTo>
                  <a:pt x="1898" y="1335"/>
                </a:lnTo>
                <a:lnTo>
                  <a:pt x="1903" y="1332"/>
                </a:lnTo>
                <a:lnTo>
                  <a:pt x="1908" y="1330"/>
                </a:lnTo>
                <a:lnTo>
                  <a:pt x="1914" y="1327"/>
                </a:lnTo>
                <a:lnTo>
                  <a:pt x="1920" y="1325"/>
                </a:lnTo>
                <a:lnTo>
                  <a:pt x="1926" y="1319"/>
                </a:lnTo>
                <a:lnTo>
                  <a:pt x="1930" y="1315"/>
                </a:lnTo>
                <a:lnTo>
                  <a:pt x="1943" y="1303"/>
                </a:lnTo>
                <a:lnTo>
                  <a:pt x="1950" y="1298"/>
                </a:lnTo>
                <a:lnTo>
                  <a:pt x="1954" y="1296"/>
                </a:lnTo>
                <a:lnTo>
                  <a:pt x="1960" y="1299"/>
                </a:lnTo>
                <a:lnTo>
                  <a:pt x="1967" y="1300"/>
                </a:lnTo>
                <a:lnTo>
                  <a:pt x="1975" y="1303"/>
                </a:lnTo>
                <a:lnTo>
                  <a:pt x="1980" y="1304"/>
                </a:lnTo>
                <a:lnTo>
                  <a:pt x="1984" y="1307"/>
                </a:lnTo>
                <a:lnTo>
                  <a:pt x="1987" y="1308"/>
                </a:lnTo>
                <a:lnTo>
                  <a:pt x="1992" y="1308"/>
                </a:lnTo>
                <a:lnTo>
                  <a:pt x="1998" y="1304"/>
                </a:lnTo>
                <a:lnTo>
                  <a:pt x="2002" y="1301"/>
                </a:lnTo>
                <a:lnTo>
                  <a:pt x="2007" y="1296"/>
                </a:lnTo>
                <a:lnTo>
                  <a:pt x="2012" y="1293"/>
                </a:lnTo>
                <a:lnTo>
                  <a:pt x="2018" y="1292"/>
                </a:lnTo>
                <a:lnTo>
                  <a:pt x="2025" y="1293"/>
                </a:lnTo>
                <a:lnTo>
                  <a:pt x="2028" y="1296"/>
                </a:lnTo>
                <a:lnTo>
                  <a:pt x="2033" y="1299"/>
                </a:lnTo>
                <a:lnTo>
                  <a:pt x="2036" y="1301"/>
                </a:lnTo>
                <a:lnTo>
                  <a:pt x="2044" y="1303"/>
                </a:lnTo>
                <a:lnTo>
                  <a:pt x="2050" y="1303"/>
                </a:lnTo>
                <a:lnTo>
                  <a:pt x="2063" y="1304"/>
                </a:lnTo>
                <a:lnTo>
                  <a:pt x="2071" y="1306"/>
                </a:lnTo>
                <a:lnTo>
                  <a:pt x="2078" y="1306"/>
                </a:lnTo>
                <a:lnTo>
                  <a:pt x="2084" y="1306"/>
                </a:lnTo>
                <a:lnTo>
                  <a:pt x="2088" y="1303"/>
                </a:lnTo>
                <a:lnTo>
                  <a:pt x="2088" y="1300"/>
                </a:lnTo>
                <a:lnTo>
                  <a:pt x="2087" y="1299"/>
                </a:lnTo>
                <a:lnTo>
                  <a:pt x="2082" y="1298"/>
                </a:lnTo>
                <a:lnTo>
                  <a:pt x="2080" y="1294"/>
                </a:lnTo>
                <a:lnTo>
                  <a:pt x="2080" y="1290"/>
                </a:lnTo>
                <a:lnTo>
                  <a:pt x="2080" y="1285"/>
                </a:lnTo>
                <a:lnTo>
                  <a:pt x="2079" y="1277"/>
                </a:lnTo>
                <a:lnTo>
                  <a:pt x="2075" y="1275"/>
                </a:lnTo>
                <a:lnTo>
                  <a:pt x="2070" y="1271"/>
                </a:lnTo>
                <a:lnTo>
                  <a:pt x="2064" y="1267"/>
                </a:lnTo>
                <a:lnTo>
                  <a:pt x="2058" y="1261"/>
                </a:lnTo>
                <a:lnTo>
                  <a:pt x="2051" y="1259"/>
                </a:lnTo>
                <a:lnTo>
                  <a:pt x="2046" y="1253"/>
                </a:lnTo>
                <a:lnTo>
                  <a:pt x="2030" y="1246"/>
                </a:lnTo>
                <a:lnTo>
                  <a:pt x="2024" y="1243"/>
                </a:lnTo>
                <a:lnTo>
                  <a:pt x="2018" y="1239"/>
                </a:lnTo>
                <a:lnTo>
                  <a:pt x="2015" y="1239"/>
                </a:lnTo>
                <a:lnTo>
                  <a:pt x="2009" y="1238"/>
                </a:lnTo>
                <a:lnTo>
                  <a:pt x="2006" y="1239"/>
                </a:lnTo>
                <a:lnTo>
                  <a:pt x="2002" y="1240"/>
                </a:lnTo>
                <a:lnTo>
                  <a:pt x="1996" y="1240"/>
                </a:lnTo>
                <a:lnTo>
                  <a:pt x="1994" y="1238"/>
                </a:lnTo>
                <a:lnTo>
                  <a:pt x="1991" y="1236"/>
                </a:lnTo>
                <a:lnTo>
                  <a:pt x="1987" y="1231"/>
                </a:lnTo>
                <a:lnTo>
                  <a:pt x="1983" y="1227"/>
                </a:lnTo>
                <a:lnTo>
                  <a:pt x="1979" y="1222"/>
                </a:lnTo>
                <a:lnTo>
                  <a:pt x="1976" y="1218"/>
                </a:lnTo>
                <a:lnTo>
                  <a:pt x="1970" y="1213"/>
                </a:lnTo>
                <a:lnTo>
                  <a:pt x="1967" y="1211"/>
                </a:lnTo>
                <a:lnTo>
                  <a:pt x="1959" y="1206"/>
                </a:lnTo>
                <a:lnTo>
                  <a:pt x="1939" y="1198"/>
                </a:lnTo>
                <a:lnTo>
                  <a:pt x="1935" y="1194"/>
                </a:lnTo>
                <a:lnTo>
                  <a:pt x="1930" y="1190"/>
                </a:lnTo>
                <a:lnTo>
                  <a:pt x="1929" y="1186"/>
                </a:lnTo>
                <a:lnTo>
                  <a:pt x="1928" y="1179"/>
                </a:lnTo>
                <a:lnTo>
                  <a:pt x="1928" y="1173"/>
                </a:lnTo>
                <a:lnTo>
                  <a:pt x="1927" y="1168"/>
                </a:lnTo>
                <a:lnTo>
                  <a:pt x="1922" y="1165"/>
                </a:lnTo>
                <a:lnTo>
                  <a:pt x="1919" y="1158"/>
                </a:lnTo>
                <a:lnTo>
                  <a:pt x="1920" y="1154"/>
                </a:lnTo>
                <a:lnTo>
                  <a:pt x="1924" y="1151"/>
                </a:lnTo>
                <a:lnTo>
                  <a:pt x="1929" y="1152"/>
                </a:lnTo>
                <a:lnTo>
                  <a:pt x="1936" y="1155"/>
                </a:lnTo>
                <a:lnTo>
                  <a:pt x="1945" y="1155"/>
                </a:lnTo>
                <a:lnTo>
                  <a:pt x="1951" y="1151"/>
                </a:lnTo>
                <a:lnTo>
                  <a:pt x="1956" y="1150"/>
                </a:lnTo>
                <a:lnTo>
                  <a:pt x="1960" y="1150"/>
                </a:lnTo>
                <a:lnTo>
                  <a:pt x="1964" y="1150"/>
                </a:lnTo>
                <a:lnTo>
                  <a:pt x="1969" y="1146"/>
                </a:lnTo>
                <a:lnTo>
                  <a:pt x="1969" y="1143"/>
                </a:lnTo>
                <a:lnTo>
                  <a:pt x="1966" y="1134"/>
                </a:lnTo>
                <a:lnTo>
                  <a:pt x="1967" y="1133"/>
                </a:lnTo>
                <a:lnTo>
                  <a:pt x="1966" y="1130"/>
                </a:lnTo>
                <a:lnTo>
                  <a:pt x="1964" y="1128"/>
                </a:lnTo>
                <a:lnTo>
                  <a:pt x="1963" y="1126"/>
                </a:lnTo>
                <a:lnTo>
                  <a:pt x="1962" y="1125"/>
                </a:lnTo>
                <a:lnTo>
                  <a:pt x="1961" y="1123"/>
                </a:lnTo>
                <a:lnTo>
                  <a:pt x="1959" y="1120"/>
                </a:lnTo>
                <a:lnTo>
                  <a:pt x="1956" y="1119"/>
                </a:lnTo>
                <a:lnTo>
                  <a:pt x="1953" y="1118"/>
                </a:lnTo>
                <a:lnTo>
                  <a:pt x="1950" y="1118"/>
                </a:lnTo>
                <a:lnTo>
                  <a:pt x="1945" y="1117"/>
                </a:lnTo>
                <a:lnTo>
                  <a:pt x="1937" y="1117"/>
                </a:lnTo>
                <a:lnTo>
                  <a:pt x="1932" y="1116"/>
                </a:lnTo>
                <a:lnTo>
                  <a:pt x="1929" y="1114"/>
                </a:lnTo>
                <a:lnTo>
                  <a:pt x="1927" y="1111"/>
                </a:lnTo>
                <a:lnTo>
                  <a:pt x="1924" y="1109"/>
                </a:lnTo>
                <a:lnTo>
                  <a:pt x="1923" y="1106"/>
                </a:lnTo>
                <a:lnTo>
                  <a:pt x="1923" y="1103"/>
                </a:lnTo>
                <a:lnTo>
                  <a:pt x="1922" y="1099"/>
                </a:lnTo>
                <a:lnTo>
                  <a:pt x="1919" y="1093"/>
                </a:lnTo>
                <a:lnTo>
                  <a:pt x="1918" y="1091"/>
                </a:lnTo>
                <a:lnTo>
                  <a:pt x="1914" y="1090"/>
                </a:lnTo>
                <a:lnTo>
                  <a:pt x="1911" y="1088"/>
                </a:lnTo>
                <a:lnTo>
                  <a:pt x="1903" y="1086"/>
                </a:lnTo>
                <a:lnTo>
                  <a:pt x="1899" y="1085"/>
                </a:lnTo>
                <a:lnTo>
                  <a:pt x="1896" y="1083"/>
                </a:lnTo>
                <a:lnTo>
                  <a:pt x="1894" y="1082"/>
                </a:lnTo>
                <a:lnTo>
                  <a:pt x="1892" y="1079"/>
                </a:lnTo>
                <a:lnTo>
                  <a:pt x="1890" y="1077"/>
                </a:lnTo>
                <a:lnTo>
                  <a:pt x="1890" y="1075"/>
                </a:lnTo>
                <a:lnTo>
                  <a:pt x="1890" y="1071"/>
                </a:lnTo>
                <a:lnTo>
                  <a:pt x="1890" y="1069"/>
                </a:lnTo>
                <a:lnTo>
                  <a:pt x="1890" y="1067"/>
                </a:lnTo>
                <a:lnTo>
                  <a:pt x="1891" y="1064"/>
                </a:lnTo>
                <a:lnTo>
                  <a:pt x="1892" y="1063"/>
                </a:lnTo>
                <a:lnTo>
                  <a:pt x="1894" y="1062"/>
                </a:lnTo>
                <a:lnTo>
                  <a:pt x="1895" y="1062"/>
                </a:lnTo>
                <a:lnTo>
                  <a:pt x="1898" y="1063"/>
                </a:lnTo>
                <a:lnTo>
                  <a:pt x="1899" y="1064"/>
                </a:lnTo>
                <a:lnTo>
                  <a:pt x="1902" y="1067"/>
                </a:lnTo>
                <a:lnTo>
                  <a:pt x="1905" y="1068"/>
                </a:lnTo>
                <a:lnTo>
                  <a:pt x="1906" y="1067"/>
                </a:lnTo>
                <a:lnTo>
                  <a:pt x="1907" y="1066"/>
                </a:lnTo>
                <a:lnTo>
                  <a:pt x="1911" y="1067"/>
                </a:lnTo>
                <a:lnTo>
                  <a:pt x="1913" y="1067"/>
                </a:lnTo>
                <a:lnTo>
                  <a:pt x="1916" y="1066"/>
                </a:lnTo>
                <a:lnTo>
                  <a:pt x="1920" y="1064"/>
                </a:lnTo>
                <a:lnTo>
                  <a:pt x="1922" y="1063"/>
                </a:lnTo>
                <a:lnTo>
                  <a:pt x="1929" y="1058"/>
                </a:lnTo>
                <a:lnTo>
                  <a:pt x="1934" y="1054"/>
                </a:lnTo>
                <a:lnTo>
                  <a:pt x="1937" y="1050"/>
                </a:lnTo>
                <a:lnTo>
                  <a:pt x="1938" y="1046"/>
                </a:lnTo>
                <a:lnTo>
                  <a:pt x="1938" y="1043"/>
                </a:lnTo>
                <a:lnTo>
                  <a:pt x="1939" y="1040"/>
                </a:lnTo>
                <a:lnTo>
                  <a:pt x="1940" y="1039"/>
                </a:lnTo>
                <a:lnTo>
                  <a:pt x="1944" y="1039"/>
                </a:lnTo>
                <a:lnTo>
                  <a:pt x="1946" y="1040"/>
                </a:lnTo>
                <a:lnTo>
                  <a:pt x="1951" y="1042"/>
                </a:lnTo>
                <a:lnTo>
                  <a:pt x="1953" y="1042"/>
                </a:lnTo>
                <a:lnTo>
                  <a:pt x="1958" y="1043"/>
                </a:lnTo>
                <a:lnTo>
                  <a:pt x="1963" y="1044"/>
                </a:lnTo>
                <a:lnTo>
                  <a:pt x="1969" y="1046"/>
                </a:lnTo>
                <a:lnTo>
                  <a:pt x="1974" y="1047"/>
                </a:lnTo>
                <a:lnTo>
                  <a:pt x="1980" y="1047"/>
                </a:lnTo>
                <a:lnTo>
                  <a:pt x="1983" y="1047"/>
                </a:lnTo>
                <a:lnTo>
                  <a:pt x="1988" y="1048"/>
                </a:lnTo>
                <a:lnTo>
                  <a:pt x="1992" y="1048"/>
                </a:lnTo>
                <a:lnTo>
                  <a:pt x="1995" y="1048"/>
                </a:lnTo>
                <a:lnTo>
                  <a:pt x="2001" y="1048"/>
                </a:lnTo>
                <a:lnTo>
                  <a:pt x="2008" y="1047"/>
                </a:lnTo>
                <a:lnTo>
                  <a:pt x="2015" y="1046"/>
                </a:lnTo>
                <a:lnTo>
                  <a:pt x="2023" y="1045"/>
                </a:lnTo>
                <a:lnTo>
                  <a:pt x="2026" y="1044"/>
                </a:lnTo>
                <a:lnTo>
                  <a:pt x="2027" y="1042"/>
                </a:lnTo>
                <a:lnTo>
                  <a:pt x="2027" y="1037"/>
                </a:lnTo>
                <a:lnTo>
                  <a:pt x="2027" y="1035"/>
                </a:lnTo>
                <a:lnTo>
                  <a:pt x="2025" y="1032"/>
                </a:lnTo>
                <a:lnTo>
                  <a:pt x="2022" y="1032"/>
                </a:lnTo>
                <a:lnTo>
                  <a:pt x="2017" y="1031"/>
                </a:lnTo>
                <a:lnTo>
                  <a:pt x="2012" y="1030"/>
                </a:lnTo>
                <a:lnTo>
                  <a:pt x="2010" y="1029"/>
                </a:lnTo>
                <a:lnTo>
                  <a:pt x="2009" y="1028"/>
                </a:lnTo>
                <a:lnTo>
                  <a:pt x="2008" y="1027"/>
                </a:lnTo>
                <a:lnTo>
                  <a:pt x="2007" y="1024"/>
                </a:lnTo>
                <a:lnTo>
                  <a:pt x="2007" y="1023"/>
                </a:lnTo>
                <a:lnTo>
                  <a:pt x="2006" y="1020"/>
                </a:lnTo>
                <a:lnTo>
                  <a:pt x="2004" y="1018"/>
                </a:lnTo>
                <a:lnTo>
                  <a:pt x="2002" y="1014"/>
                </a:lnTo>
                <a:lnTo>
                  <a:pt x="1999" y="1013"/>
                </a:lnTo>
                <a:lnTo>
                  <a:pt x="1995" y="1014"/>
                </a:lnTo>
                <a:lnTo>
                  <a:pt x="1993" y="1015"/>
                </a:lnTo>
                <a:lnTo>
                  <a:pt x="1988" y="1016"/>
                </a:lnTo>
                <a:lnTo>
                  <a:pt x="1985" y="1016"/>
                </a:lnTo>
                <a:lnTo>
                  <a:pt x="1984" y="1015"/>
                </a:lnTo>
                <a:lnTo>
                  <a:pt x="1983" y="1014"/>
                </a:lnTo>
                <a:lnTo>
                  <a:pt x="1983" y="1012"/>
                </a:lnTo>
                <a:lnTo>
                  <a:pt x="1983" y="1010"/>
                </a:lnTo>
                <a:lnTo>
                  <a:pt x="1984" y="1006"/>
                </a:lnTo>
                <a:lnTo>
                  <a:pt x="1985" y="1000"/>
                </a:lnTo>
                <a:lnTo>
                  <a:pt x="1984" y="987"/>
                </a:lnTo>
                <a:lnTo>
                  <a:pt x="1984" y="983"/>
                </a:lnTo>
                <a:lnTo>
                  <a:pt x="1983" y="982"/>
                </a:lnTo>
                <a:lnTo>
                  <a:pt x="1982" y="980"/>
                </a:lnTo>
                <a:lnTo>
                  <a:pt x="1978" y="979"/>
                </a:lnTo>
                <a:lnTo>
                  <a:pt x="1976" y="979"/>
                </a:lnTo>
                <a:lnTo>
                  <a:pt x="1974" y="979"/>
                </a:lnTo>
                <a:lnTo>
                  <a:pt x="1970" y="981"/>
                </a:lnTo>
                <a:lnTo>
                  <a:pt x="1967" y="983"/>
                </a:lnTo>
                <a:lnTo>
                  <a:pt x="1964" y="986"/>
                </a:lnTo>
                <a:lnTo>
                  <a:pt x="1962" y="987"/>
                </a:lnTo>
                <a:lnTo>
                  <a:pt x="1960" y="988"/>
                </a:lnTo>
                <a:lnTo>
                  <a:pt x="1956" y="988"/>
                </a:lnTo>
                <a:lnTo>
                  <a:pt x="1953" y="987"/>
                </a:lnTo>
                <a:lnTo>
                  <a:pt x="1952" y="986"/>
                </a:lnTo>
                <a:lnTo>
                  <a:pt x="1950" y="984"/>
                </a:lnTo>
                <a:lnTo>
                  <a:pt x="1948" y="980"/>
                </a:lnTo>
                <a:lnTo>
                  <a:pt x="1947" y="978"/>
                </a:lnTo>
                <a:lnTo>
                  <a:pt x="1944" y="973"/>
                </a:lnTo>
                <a:lnTo>
                  <a:pt x="1942" y="971"/>
                </a:lnTo>
                <a:lnTo>
                  <a:pt x="1938" y="968"/>
                </a:lnTo>
                <a:lnTo>
                  <a:pt x="1936" y="967"/>
                </a:lnTo>
                <a:lnTo>
                  <a:pt x="1934" y="964"/>
                </a:lnTo>
                <a:lnTo>
                  <a:pt x="1932" y="962"/>
                </a:lnTo>
                <a:lnTo>
                  <a:pt x="1929" y="959"/>
                </a:lnTo>
                <a:lnTo>
                  <a:pt x="1926" y="959"/>
                </a:lnTo>
                <a:lnTo>
                  <a:pt x="1920" y="957"/>
                </a:lnTo>
                <a:lnTo>
                  <a:pt x="1920" y="955"/>
                </a:lnTo>
                <a:lnTo>
                  <a:pt x="1921" y="952"/>
                </a:lnTo>
                <a:lnTo>
                  <a:pt x="1922" y="949"/>
                </a:lnTo>
                <a:lnTo>
                  <a:pt x="1923" y="947"/>
                </a:lnTo>
                <a:lnTo>
                  <a:pt x="1924" y="943"/>
                </a:lnTo>
                <a:lnTo>
                  <a:pt x="1927" y="941"/>
                </a:lnTo>
                <a:lnTo>
                  <a:pt x="1930" y="939"/>
                </a:lnTo>
                <a:lnTo>
                  <a:pt x="1934" y="934"/>
                </a:lnTo>
                <a:lnTo>
                  <a:pt x="1935" y="932"/>
                </a:lnTo>
                <a:lnTo>
                  <a:pt x="1935" y="930"/>
                </a:lnTo>
                <a:lnTo>
                  <a:pt x="1934" y="928"/>
                </a:lnTo>
                <a:lnTo>
                  <a:pt x="1931" y="926"/>
                </a:lnTo>
                <a:lnTo>
                  <a:pt x="1929" y="925"/>
                </a:lnTo>
                <a:lnTo>
                  <a:pt x="1927" y="924"/>
                </a:lnTo>
                <a:lnTo>
                  <a:pt x="1926" y="922"/>
                </a:lnTo>
                <a:lnTo>
                  <a:pt x="1923" y="920"/>
                </a:lnTo>
                <a:lnTo>
                  <a:pt x="1922" y="918"/>
                </a:lnTo>
                <a:lnTo>
                  <a:pt x="1921" y="916"/>
                </a:lnTo>
                <a:lnTo>
                  <a:pt x="1919" y="915"/>
                </a:lnTo>
                <a:lnTo>
                  <a:pt x="1916" y="915"/>
                </a:lnTo>
                <a:lnTo>
                  <a:pt x="1914" y="914"/>
                </a:lnTo>
                <a:lnTo>
                  <a:pt x="1912" y="914"/>
                </a:lnTo>
                <a:lnTo>
                  <a:pt x="1908" y="915"/>
                </a:lnTo>
                <a:lnTo>
                  <a:pt x="1906" y="915"/>
                </a:lnTo>
                <a:lnTo>
                  <a:pt x="1903" y="914"/>
                </a:lnTo>
                <a:lnTo>
                  <a:pt x="1900" y="911"/>
                </a:lnTo>
                <a:lnTo>
                  <a:pt x="1900" y="910"/>
                </a:lnTo>
                <a:lnTo>
                  <a:pt x="1900" y="909"/>
                </a:lnTo>
                <a:lnTo>
                  <a:pt x="1900" y="907"/>
                </a:lnTo>
                <a:lnTo>
                  <a:pt x="1900" y="904"/>
                </a:lnTo>
                <a:lnTo>
                  <a:pt x="1899" y="903"/>
                </a:lnTo>
                <a:lnTo>
                  <a:pt x="1897" y="902"/>
                </a:lnTo>
                <a:lnTo>
                  <a:pt x="1896" y="900"/>
                </a:lnTo>
                <a:lnTo>
                  <a:pt x="1896" y="896"/>
                </a:lnTo>
                <a:lnTo>
                  <a:pt x="1896" y="895"/>
                </a:lnTo>
                <a:lnTo>
                  <a:pt x="1898" y="893"/>
                </a:lnTo>
                <a:lnTo>
                  <a:pt x="1902" y="892"/>
                </a:lnTo>
                <a:lnTo>
                  <a:pt x="1905" y="890"/>
                </a:lnTo>
                <a:lnTo>
                  <a:pt x="1907" y="887"/>
                </a:lnTo>
                <a:lnTo>
                  <a:pt x="1911" y="885"/>
                </a:lnTo>
                <a:lnTo>
                  <a:pt x="1911" y="883"/>
                </a:lnTo>
                <a:lnTo>
                  <a:pt x="1911" y="880"/>
                </a:lnTo>
                <a:lnTo>
                  <a:pt x="1908" y="878"/>
                </a:lnTo>
                <a:lnTo>
                  <a:pt x="1907" y="878"/>
                </a:lnTo>
                <a:lnTo>
                  <a:pt x="1906" y="877"/>
                </a:lnTo>
                <a:lnTo>
                  <a:pt x="1905" y="877"/>
                </a:lnTo>
                <a:lnTo>
                  <a:pt x="1902" y="877"/>
                </a:lnTo>
                <a:lnTo>
                  <a:pt x="1896" y="877"/>
                </a:lnTo>
                <a:lnTo>
                  <a:pt x="1892" y="877"/>
                </a:lnTo>
                <a:lnTo>
                  <a:pt x="1890" y="876"/>
                </a:lnTo>
                <a:lnTo>
                  <a:pt x="1889" y="875"/>
                </a:lnTo>
                <a:lnTo>
                  <a:pt x="1888" y="874"/>
                </a:lnTo>
                <a:lnTo>
                  <a:pt x="1888" y="872"/>
                </a:lnTo>
                <a:lnTo>
                  <a:pt x="1888" y="870"/>
                </a:lnTo>
                <a:lnTo>
                  <a:pt x="1888" y="869"/>
                </a:lnTo>
                <a:lnTo>
                  <a:pt x="1889" y="867"/>
                </a:lnTo>
                <a:lnTo>
                  <a:pt x="1892" y="863"/>
                </a:lnTo>
                <a:lnTo>
                  <a:pt x="1895" y="861"/>
                </a:lnTo>
                <a:lnTo>
                  <a:pt x="1896" y="859"/>
                </a:lnTo>
                <a:lnTo>
                  <a:pt x="1896" y="858"/>
                </a:lnTo>
                <a:lnTo>
                  <a:pt x="1896" y="855"/>
                </a:lnTo>
                <a:lnTo>
                  <a:pt x="1895" y="854"/>
                </a:lnTo>
                <a:lnTo>
                  <a:pt x="1892" y="852"/>
                </a:lnTo>
                <a:lnTo>
                  <a:pt x="1891" y="851"/>
                </a:lnTo>
                <a:lnTo>
                  <a:pt x="1883" y="845"/>
                </a:lnTo>
                <a:lnTo>
                  <a:pt x="1881" y="847"/>
                </a:lnTo>
                <a:lnTo>
                  <a:pt x="1878" y="847"/>
                </a:lnTo>
                <a:lnTo>
                  <a:pt x="1875" y="847"/>
                </a:lnTo>
                <a:lnTo>
                  <a:pt x="1872" y="846"/>
                </a:lnTo>
                <a:lnTo>
                  <a:pt x="1862" y="840"/>
                </a:lnTo>
                <a:lnTo>
                  <a:pt x="1836" y="827"/>
                </a:lnTo>
                <a:lnTo>
                  <a:pt x="1823" y="820"/>
                </a:lnTo>
                <a:lnTo>
                  <a:pt x="1812" y="816"/>
                </a:lnTo>
                <a:lnTo>
                  <a:pt x="1804" y="814"/>
                </a:lnTo>
                <a:lnTo>
                  <a:pt x="1795" y="813"/>
                </a:lnTo>
                <a:lnTo>
                  <a:pt x="1783" y="812"/>
                </a:lnTo>
                <a:lnTo>
                  <a:pt x="1763" y="811"/>
                </a:lnTo>
                <a:lnTo>
                  <a:pt x="1754" y="810"/>
                </a:lnTo>
                <a:lnTo>
                  <a:pt x="1751" y="810"/>
                </a:lnTo>
                <a:lnTo>
                  <a:pt x="1747" y="811"/>
                </a:lnTo>
                <a:lnTo>
                  <a:pt x="1745" y="812"/>
                </a:lnTo>
                <a:lnTo>
                  <a:pt x="1744" y="813"/>
                </a:lnTo>
                <a:lnTo>
                  <a:pt x="1743" y="818"/>
                </a:lnTo>
                <a:lnTo>
                  <a:pt x="1744" y="822"/>
                </a:lnTo>
                <a:lnTo>
                  <a:pt x="1745" y="830"/>
                </a:lnTo>
                <a:lnTo>
                  <a:pt x="1744" y="836"/>
                </a:lnTo>
                <a:lnTo>
                  <a:pt x="1744" y="839"/>
                </a:lnTo>
                <a:lnTo>
                  <a:pt x="1743" y="844"/>
                </a:lnTo>
                <a:lnTo>
                  <a:pt x="1742" y="846"/>
                </a:lnTo>
                <a:lnTo>
                  <a:pt x="1740" y="848"/>
                </a:lnTo>
                <a:lnTo>
                  <a:pt x="1737" y="850"/>
                </a:lnTo>
                <a:lnTo>
                  <a:pt x="1731" y="850"/>
                </a:lnTo>
                <a:lnTo>
                  <a:pt x="1729" y="850"/>
                </a:lnTo>
                <a:lnTo>
                  <a:pt x="1726" y="850"/>
                </a:lnTo>
                <a:lnTo>
                  <a:pt x="1723" y="847"/>
                </a:lnTo>
                <a:lnTo>
                  <a:pt x="1720" y="845"/>
                </a:lnTo>
                <a:lnTo>
                  <a:pt x="1712" y="832"/>
                </a:lnTo>
                <a:lnTo>
                  <a:pt x="1708" y="828"/>
                </a:lnTo>
                <a:lnTo>
                  <a:pt x="1706" y="823"/>
                </a:lnTo>
                <a:lnTo>
                  <a:pt x="1703" y="821"/>
                </a:lnTo>
                <a:lnTo>
                  <a:pt x="1699" y="819"/>
                </a:lnTo>
                <a:lnTo>
                  <a:pt x="1696" y="818"/>
                </a:lnTo>
                <a:lnTo>
                  <a:pt x="1691" y="816"/>
                </a:lnTo>
                <a:lnTo>
                  <a:pt x="1680" y="816"/>
                </a:lnTo>
                <a:lnTo>
                  <a:pt x="1662" y="816"/>
                </a:lnTo>
                <a:lnTo>
                  <a:pt x="1654" y="819"/>
                </a:lnTo>
                <a:lnTo>
                  <a:pt x="1648" y="819"/>
                </a:lnTo>
                <a:lnTo>
                  <a:pt x="1642" y="819"/>
                </a:lnTo>
                <a:lnTo>
                  <a:pt x="1639" y="818"/>
                </a:lnTo>
                <a:lnTo>
                  <a:pt x="1634" y="818"/>
                </a:lnTo>
                <a:lnTo>
                  <a:pt x="1632" y="815"/>
                </a:lnTo>
                <a:lnTo>
                  <a:pt x="1628" y="813"/>
                </a:lnTo>
                <a:lnTo>
                  <a:pt x="1626" y="812"/>
                </a:lnTo>
                <a:lnTo>
                  <a:pt x="1623" y="810"/>
                </a:lnTo>
                <a:lnTo>
                  <a:pt x="1617" y="808"/>
                </a:lnTo>
                <a:lnTo>
                  <a:pt x="1612" y="807"/>
                </a:lnTo>
                <a:lnTo>
                  <a:pt x="1608" y="807"/>
                </a:lnTo>
                <a:lnTo>
                  <a:pt x="1603" y="807"/>
                </a:lnTo>
                <a:lnTo>
                  <a:pt x="1598" y="805"/>
                </a:lnTo>
                <a:lnTo>
                  <a:pt x="1595" y="804"/>
                </a:lnTo>
                <a:lnTo>
                  <a:pt x="1592" y="802"/>
                </a:lnTo>
                <a:lnTo>
                  <a:pt x="1586" y="799"/>
                </a:lnTo>
                <a:lnTo>
                  <a:pt x="1584" y="799"/>
                </a:lnTo>
                <a:lnTo>
                  <a:pt x="1579" y="799"/>
                </a:lnTo>
                <a:lnTo>
                  <a:pt x="1576" y="799"/>
                </a:lnTo>
                <a:lnTo>
                  <a:pt x="1575" y="797"/>
                </a:lnTo>
                <a:lnTo>
                  <a:pt x="1575" y="796"/>
                </a:lnTo>
                <a:lnTo>
                  <a:pt x="1576" y="792"/>
                </a:lnTo>
                <a:lnTo>
                  <a:pt x="1576" y="790"/>
                </a:lnTo>
                <a:lnTo>
                  <a:pt x="1576" y="788"/>
                </a:lnTo>
                <a:lnTo>
                  <a:pt x="1574" y="781"/>
                </a:lnTo>
                <a:lnTo>
                  <a:pt x="1572" y="779"/>
                </a:lnTo>
                <a:lnTo>
                  <a:pt x="1570" y="774"/>
                </a:lnTo>
                <a:lnTo>
                  <a:pt x="1567" y="772"/>
                </a:lnTo>
                <a:lnTo>
                  <a:pt x="1566" y="768"/>
                </a:lnTo>
                <a:lnTo>
                  <a:pt x="1566" y="766"/>
                </a:lnTo>
                <a:lnTo>
                  <a:pt x="1564" y="764"/>
                </a:lnTo>
                <a:lnTo>
                  <a:pt x="1566" y="759"/>
                </a:lnTo>
                <a:lnTo>
                  <a:pt x="1566" y="757"/>
                </a:lnTo>
                <a:lnTo>
                  <a:pt x="1566" y="754"/>
                </a:lnTo>
                <a:lnTo>
                  <a:pt x="1564" y="751"/>
                </a:lnTo>
                <a:lnTo>
                  <a:pt x="1564" y="748"/>
                </a:lnTo>
                <a:lnTo>
                  <a:pt x="1562" y="746"/>
                </a:lnTo>
                <a:lnTo>
                  <a:pt x="1561" y="744"/>
                </a:lnTo>
                <a:lnTo>
                  <a:pt x="1559" y="743"/>
                </a:lnTo>
                <a:lnTo>
                  <a:pt x="1556" y="743"/>
                </a:lnTo>
                <a:lnTo>
                  <a:pt x="1553" y="743"/>
                </a:lnTo>
                <a:lnTo>
                  <a:pt x="1550" y="744"/>
                </a:lnTo>
                <a:lnTo>
                  <a:pt x="1537" y="748"/>
                </a:lnTo>
                <a:lnTo>
                  <a:pt x="1513" y="751"/>
                </a:lnTo>
                <a:lnTo>
                  <a:pt x="1498" y="754"/>
                </a:lnTo>
                <a:lnTo>
                  <a:pt x="1489" y="752"/>
                </a:lnTo>
                <a:lnTo>
                  <a:pt x="1484" y="751"/>
                </a:lnTo>
                <a:lnTo>
                  <a:pt x="1481" y="750"/>
                </a:lnTo>
                <a:lnTo>
                  <a:pt x="1478" y="748"/>
                </a:lnTo>
                <a:lnTo>
                  <a:pt x="1465" y="738"/>
                </a:lnTo>
                <a:lnTo>
                  <a:pt x="1447" y="724"/>
                </a:lnTo>
                <a:lnTo>
                  <a:pt x="1442" y="719"/>
                </a:lnTo>
                <a:lnTo>
                  <a:pt x="1439" y="718"/>
                </a:lnTo>
                <a:lnTo>
                  <a:pt x="1435" y="717"/>
                </a:lnTo>
                <a:lnTo>
                  <a:pt x="1431" y="715"/>
                </a:lnTo>
                <a:lnTo>
                  <a:pt x="1427" y="714"/>
                </a:lnTo>
                <a:lnTo>
                  <a:pt x="1420" y="711"/>
                </a:lnTo>
                <a:lnTo>
                  <a:pt x="1411" y="708"/>
                </a:lnTo>
                <a:lnTo>
                  <a:pt x="1404" y="704"/>
                </a:lnTo>
                <a:lnTo>
                  <a:pt x="1396" y="701"/>
                </a:lnTo>
                <a:lnTo>
                  <a:pt x="1388" y="698"/>
                </a:lnTo>
                <a:lnTo>
                  <a:pt x="1378" y="691"/>
                </a:lnTo>
                <a:lnTo>
                  <a:pt x="1371" y="687"/>
                </a:lnTo>
                <a:lnTo>
                  <a:pt x="1366" y="686"/>
                </a:lnTo>
                <a:lnTo>
                  <a:pt x="1362" y="685"/>
                </a:lnTo>
                <a:lnTo>
                  <a:pt x="1358" y="685"/>
                </a:lnTo>
                <a:lnTo>
                  <a:pt x="1354" y="685"/>
                </a:lnTo>
                <a:lnTo>
                  <a:pt x="1352" y="686"/>
                </a:lnTo>
                <a:lnTo>
                  <a:pt x="1348" y="688"/>
                </a:lnTo>
                <a:lnTo>
                  <a:pt x="1342" y="696"/>
                </a:lnTo>
                <a:lnTo>
                  <a:pt x="1338" y="702"/>
                </a:lnTo>
                <a:lnTo>
                  <a:pt x="1334" y="706"/>
                </a:lnTo>
                <a:lnTo>
                  <a:pt x="1330" y="706"/>
                </a:lnTo>
                <a:lnTo>
                  <a:pt x="1328" y="706"/>
                </a:lnTo>
                <a:lnTo>
                  <a:pt x="1326" y="703"/>
                </a:lnTo>
                <a:lnTo>
                  <a:pt x="1322" y="701"/>
                </a:lnTo>
                <a:lnTo>
                  <a:pt x="1316" y="699"/>
                </a:lnTo>
                <a:lnTo>
                  <a:pt x="1312" y="695"/>
                </a:lnTo>
                <a:lnTo>
                  <a:pt x="1310" y="693"/>
                </a:lnTo>
                <a:lnTo>
                  <a:pt x="1307" y="691"/>
                </a:lnTo>
                <a:lnTo>
                  <a:pt x="1305" y="688"/>
                </a:lnTo>
                <a:lnTo>
                  <a:pt x="1302" y="686"/>
                </a:lnTo>
                <a:lnTo>
                  <a:pt x="1298" y="684"/>
                </a:lnTo>
                <a:lnTo>
                  <a:pt x="1292" y="682"/>
                </a:lnTo>
                <a:lnTo>
                  <a:pt x="1284" y="678"/>
                </a:lnTo>
                <a:lnTo>
                  <a:pt x="1278" y="676"/>
                </a:lnTo>
                <a:lnTo>
                  <a:pt x="1270" y="672"/>
                </a:lnTo>
                <a:lnTo>
                  <a:pt x="1266" y="670"/>
                </a:lnTo>
                <a:lnTo>
                  <a:pt x="1265" y="669"/>
                </a:lnTo>
                <a:lnTo>
                  <a:pt x="1263" y="668"/>
                </a:lnTo>
                <a:lnTo>
                  <a:pt x="1262" y="666"/>
                </a:lnTo>
                <a:lnTo>
                  <a:pt x="1260" y="663"/>
                </a:lnTo>
                <a:lnTo>
                  <a:pt x="1259" y="662"/>
                </a:lnTo>
                <a:lnTo>
                  <a:pt x="1256" y="660"/>
                </a:lnTo>
                <a:lnTo>
                  <a:pt x="1252" y="658"/>
                </a:lnTo>
                <a:lnTo>
                  <a:pt x="1248" y="655"/>
                </a:lnTo>
                <a:lnTo>
                  <a:pt x="1244" y="654"/>
                </a:lnTo>
                <a:lnTo>
                  <a:pt x="1238" y="652"/>
                </a:lnTo>
                <a:lnTo>
                  <a:pt x="1233" y="650"/>
                </a:lnTo>
                <a:lnTo>
                  <a:pt x="1217" y="637"/>
                </a:lnTo>
                <a:lnTo>
                  <a:pt x="1204" y="631"/>
                </a:lnTo>
                <a:lnTo>
                  <a:pt x="1194" y="622"/>
                </a:lnTo>
                <a:lnTo>
                  <a:pt x="1191" y="622"/>
                </a:lnTo>
                <a:lnTo>
                  <a:pt x="1187" y="623"/>
                </a:lnTo>
                <a:lnTo>
                  <a:pt x="1186" y="626"/>
                </a:lnTo>
                <a:lnTo>
                  <a:pt x="1185" y="628"/>
                </a:lnTo>
                <a:lnTo>
                  <a:pt x="1184" y="628"/>
                </a:lnTo>
                <a:lnTo>
                  <a:pt x="1180" y="628"/>
                </a:lnTo>
                <a:lnTo>
                  <a:pt x="1178" y="627"/>
                </a:lnTo>
                <a:lnTo>
                  <a:pt x="1176" y="623"/>
                </a:lnTo>
                <a:lnTo>
                  <a:pt x="1171" y="620"/>
                </a:lnTo>
                <a:lnTo>
                  <a:pt x="1159" y="605"/>
                </a:lnTo>
                <a:lnTo>
                  <a:pt x="1154" y="596"/>
                </a:lnTo>
                <a:lnTo>
                  <a:pt x="1145" y="581"/>
                </a:lnTo>
                <a:lnTo>
                  <a:pt x="1143" y="575"/>
                </a:lnTo>
                <a:lnTo>
                  <a:pt x="1138" y="571"/>
                </a:lnTo>
                <a:lnTo>
                  <a:pt x="1134" y="567"/>
                </a:lnTo>
                <a:lnTo>
                  <a:pt x="1129" y="565"/>
                </a:lnTo>
                <a:lnTo>
                  <a:pt x="1122" y="563"/>
                </a:lnTo>
                <a:lnTo>
                  <a:pt x="1119" y="560"/>
                </a:lnTo>
                <a:lnTo>
                  <a:pt x="1111" y="558"/>
                </a:lnTo>
                <a:lnTo>
                  <a:pt x="1105" y="557"/>
                </a:lnTo>
                <a:lnTo>
                  <a:pt x="1095" y="554"/>
                </a:lnTo>
                <a:lnTo>
                  <a:pt x="1091" y="551"/>
                </a:lnTo>
                <a:lnTo>
                  <a:pt x="1089" y="548"/>
                </a:lnTo>
                <a:lnTo>
                  <a:pt x="1086" y="544"/>
                </a:lnTo>
                <a:lnTo>
                  <a:pt x="1079" y="544"/>
                </a:lnTo>
                <a:lnTo>
                  <a:pt x="1073" y="544"/>
                </a:lnTo>
                <a:lnTo>
                  <a:pt x="1068" y="543"/>
                </a:lnTo>
                <a:lnTo>
                  <a:pt x="1065" y="540"/>
                </a:lnTo>
                <a:lnTo>
                  <a:pt x="1063" y="536"/>
                </a:lnTo>
                <a:lnTo>
                  <a:pt x="1058" y="532"/>
                </a:lnTo>
                <a:lnTo>
                  <a:pt x="1052" y="530"/>
                </a:lnTo>
                <a:lnTo>
                  <a:pt x="1050" y="528"/>
                </a:lnTo>
                <a:lnTo>
                  <a:pt x="1046" y="527"/>
                </a:lnTo>
                <a:lnTo>
                  <a:pt x="1042" y="525"/>
                </a:lnTo>
                <a:lnTo>
                  <a:pt x="1039" y="523"/>
                </a:lnTo>
                <a:lnTo>
                  <a:pt x="1032" y="522"/>
                </a:lnTo>
                <a:lnTo>
                  <a:pt x="1024" y="519"/>
                </a:lnTo>
                <a:lnTo>
                  <a:pt x="1010" y="517"/>
                </a:lnTo>
                <a:lnTo>
                  <a:pt x="1002" y="516"/>
                </a:lnTo>
                <a:lnTo>
                  <a:pt x="994" y="511"/>
                </a:lnTo>
                <a:lnTo>
                  <a:pt x="990" y="508"/>
                </a:lnTo>
                <a:lnTo>
                  <a:pt x="986" y="506"/>
                </a:lnTo>
                <a:lnTo>
                  <a:pt x="982" y="502"/>
                </a:lnTo>
                <a:lnTo>
                  <a:pt x="977" y="500"/>
                </a:lnTo>
                <a:lnTo>
                  <a:pt x="975" y="498"/>
                </a:lnTo>
                <a:lnTo>
                  <a:pt x="972" y="493"/>
                </a:lnTo>
                <a:lnTo>
                  <a:pt x="972" y="490"/>
                </a:lnTo>
                <a:lnTo>
                  <a:pt x="968" y="485"/>
                </a:lnTo>
                <a:lnTo>
                  <a:pt x="962" y="483"/>
                </a:lnTo>
                <a:lnTo>
                  <a:pt x="958" y="482"/>
                </a:lnTo>
                <a:lnTo>
                  <a:pt x="953" y="480"/>
                </a:lnTo>
                <a:lnTo>
                  <a:pt x="950" y="480"/>
                </a:lnTo>
                <a:lnTo>
                  <a:pt x="946" y="483"/>
                </a:lnTo>
                <a:lnTo>
                  <a:pt x="944" y="487"/>
                </a:lnTo>
                <a:lnTo>
                  <a:pt x="944" y="492"/>
                </a:lnTo>
                <a:lnTo>
                  <a:pt x="946" y="496"/>
                </a:lnTo>
                <a:lnTo>
                  <a:pt x="950" y="501"/>
                </a:lnTo>
                <a:lnTo>
                  <a:pt x="953" y="507"/>
                </a:lnTo>
                <a:lnTo>
                  <a:pt x="953" y="511"/>
                </a:lnTo>
                <a:lnTo>
                  <a:pt x="950" y="515"/>
                </a:lnTo>
                <a:lnTo>
                  <a:pt x="946" y="516"/>
                </a:lnTo>
                <a:lnTo>
                  <a:pt x="940" y="515"/>
                </a:lnTo>
                <a:lnTo>
                  <a:pt x="935" y="510"/>
                </a:lnTo>
                <a:lnTo>
                  <a:pt x="930" y="507"/>
                </a:lnTo>
                <a:lnTo>
                  <a:pt x="924" y="503"/>
                </a:lnTo>
                <a:lnTo>
                  <a:pt x="920" y="501"/>
                </a:lnTo>
                <a:lnTo>
                  <a:pt x="912" y="495"/>
                </a:lnTo>
                <a:lnTo>
                  <a:pt x="905" y="488"/>
                </a:lnTo>
                <a:lnTo>
                  <a:pt x="891" y="478"/>
                </a:lnTo>
                <a:lnTo>
                  <a:pt x="876" y="468"/>
                </a:lnTo>
                <a:lnTo>
                  <a:pt x="865" y="459"/>
                </a:lnTo>
                <a:lnTo>
                  <a:pt x="852" y="454"/>
                </a:lnTo>
                <a:lnTo>
                  <a:pt x="838" y="447"/>
                </a:lnTo>
                <a:lnTo>
                  <a:pt x="831" y="442"/>
                </a:lnTo>
                <a:lnTo>
                  <a:pt x="826" y="439"/>
                </a:lnTo>
                <a:lnTo>
                  <a:pt x="827" y="442"/>
                </a:lnTo>
                <a:lnTo>
                  <a:pt x="830" y="443"/>
                </a:lnTo>
                <a:lnTo>
                  <a:pt x="830" y="444"/>
                </a:lnTo>
                <a:lnTo>
                  <a:pt x="830" y="445"/>
                </a:lnTo>
                <a:lnTo>
                  <a:pt x="830" y="446"/>
                </a:lnTo>
                <a:lnTo>
                  <a:pt x="830" y="448"/>
                </a:lnTo>
                <a:lnTo>
                  <a:pt x="828" y="450"/>
                </a:lnTo>
                <a:lnTo>
                  <a:pt x="827" y="451"/>
                </a:lnTo>
                <a:lnTo>
                  <a:pt x="826" y="453"/>
                </a:lnTo>
                <a:lnTo>
                  <a:pt x="825" y="454"/>
                </a:lnTo>
                <a:lnTo>
                  <a:pt x="824" y="455"/>
                </a:lnTo>
                <a:lnTo>
                  <a:pt x="823" y="458"/>
                </a:lnTo>
                <a:lnTo>
                  <a:pt x="823" y="459"/>
                </a:lnTo>
                <a:lnTo>
                  <a:pt x="822" y="460"/>
                </a:lnTo>
                <a:lnTo>
                  <a:pt x="818" y="462"/>
                </a:lnTo>
                <a:lnTo>
                  <a:pt x="816" y="463"/>
                </a:lnTo>
                <a:lnTo>
                  <a:pt x="814" y="464"/>
                </a:lnTo>
                <a:lnTo>
                  <a:pt x="812" y="464"/>
                </a:lnTo>
                <a:lnTo>
                  <a:pt x="810" y="466"/>
                </a:lnTo>
                <a:lnTo>
                  <a:pt x="808" y="466"/>
                </a:lnTo>
                <a:lnTo>
                  <a:pt x="806" y="466"/>
                </a:lnTo>
                <a:lnTo>
                  <a:pt x="804" y="467"/>
                </a:lnTo>
                <a:lnTo>
                  <a:pt x="803" y="467"/>
                </a:lnTo>
                <a:lnTo>
                  <a:pt x="802" y="468"/>
                </a:lnTo>
                <a:lnTo>
                  <a:pt x="801" y="469"/>
                </a:lnTo>
                <a:lnTo>
                  <a:pt x="799" y="469"/>
                </a:lnTo>
                <a:lnTo>
                  <a:pt x="798" y="468"/>
                </a:lnTo>
                <a:lnTo>
                  <a:pt x="796" y="468"/>
                </a:lnTo>
                <a:lnTo>
                  <a:pt x="796" y="467"/>
                </a:lnTo>
                <a:lnTo>
                  <a:pt x="795" y="466"/>
                </a:lnTo>
                <a:lnTo>
                  <a:pt x="794" y="462"/>
                </a:lnTo>
                <a:lnTo>
                  <a:pt x="794" y="461"/>
                </a:lnTo>
                <a:lnTo>
                  <a:pt x="793" y="460"/>
                </a:lnTo>
                <a:lnTo>
                  <a:pt x="792" y="459"/>
                </a:lnTo>
                <a:lnTo>
                  <a:pt x="791" y="458"/>
                </a:lnTo>
                <a:lnTo>
                  <a:pt x="791" y="456"/>
                </a:lnTo>
                <a:lnTo>
                  <a:pt x="791" y="455"/>
                </a:lnTo>
                <a:lnTo>
                  <a:pt x="792" y="454"/>
                </a:lnTo>
                <a:lnTo>
                  <a:pt x="793" y="454"/>
                </a:lnTo>
                <a:lnTo>
                  <a:pt x="794" y="453"/>
                </a:lnTo>
                <a:lnTo>
                  <a:pt x="795" y="452"/>
                </a:lnTo>
                <a:lnTo>
                  <a:pt x="795" y="451"/>
                </a:lnTo>
                <a:lnTo>
                  <a:pt x="795" y="448"/>
                </a:lnTo>
                <a:lnTo>
                  <a:pt x="794" y="448"/>
                </a:lnTo>
                <a:lnTo>
                  <a:pt x="793" y="448"/>
                </a:lnTo>
                <a:lnTo>
                  <a:pt x="792" y="448"/>
                </a:lnTo>
                <a:lnTo>
                  <a:pt x="790" y="448"/>
                </a:lnTo>
                <a:lnTo>
                  <a:pt x="788" y="448"/>
                </a:lnTo>
                <a:lnTo>
                  <a:pt x="787" y="450"/>
                </a:lnTo>
                <a:lnTo>
                  <a:pt x="786" y="450"/>
                </a:lnTo>
                <a:lnTo>
                  <a:pt x="784" y="451"/>
                </a:lnTo>
                <a:lnTo>
                  <a:pt x="783" y="451"/>
                </a:lnTo>
                <a:lnTo>
                  <a:pt x="780" y="451"/>
                </a:lnTo>
                <a:lnTo>
                  <a:pt x="779" y="451"/>
                </a:lnTo>
                <a:lnTo>
                  <a:pt x="777" y="451"/>
                </a:lnTo>
                <a:lnTo>
                  <a:pt x="776" y="451"/>
                </a:lnTo>
                <a:lnTo>
                  <a:pt x="776" y="448"/>
                </a:lnTo>
                <a:lnTo>
                  <a:pt x="776" y="447"/>
                </a:lnTo>
                <a:lnTo>
                  <a:pt x="777" y="446"/>
                </a:lnTo>
                <a:lnTo>
                  <a:pt x="778" y="445"/>
                </a:lnTo>
                <a:lnTo>
                  <a:pt x="780" y="445"/>
                </a:lnTo>
                <a:lnTo>
                  <a:pt x="782" y="445"/>
                </a:lnTo>
                <a:lnTo>
                  <a:pt x="784" y="445"/>
                </a:lnTo>
                <a:lnTo>
                  <a:pt x="785" y="445"/>
                </a:lnTo>
                <a:lnTo>
                  <a:pt x="786" y="444"/>
                </a:lnTo>
                <a:lnTo>
                  <a:pt x="786" y="443"/>
                </a:lnTo>
                <a:lnTo>
                  <a:pt x="786" y="442"/>
                </a:lnTo>
                <a:lnTo>
                  <a:pt x="785" y="440"/>
                </a:lnTo>
                <a:lnTo>
                  <a:pt x="784" y="440"/>
                </a:lnTo>
                <a:lnTo>
                  <a:pt x="782" y="439"/>
                </a:lnTo>
                <a:lnTo>
                  <a:pt x="780" y="439"/>
                </a:lnTo>
                <a:lnTo>
                  <a:pt x="779" y="440"/>
                </a:lnTo>
                <a:lnTo>
                  <a:pt x="778" y="440"/>
                </a:lnTo>
                <a:lnTo>
                  <a:pt x="777" y="440"/>
                </a:lnTo>
                <a:lnTo>
                  <a:pt x="776" y="439"/>
                </a:lnTo>
                <a:lnTo>
                  <a:pt x="775" y="438"/>
                </a:lnTo>
                <a:lnTo>
                  <a:pt x="772" y="438"/>
                </a:lnTo>
                <a:lnTo>
                  <a:pt x="771" y="438"/>
                </a:lnTo>
                <a:lnTo>
                  <a:pt x="770" y="438"/>
                </a:lnTo>
                <a:lnTo>
                  <a:pt x="768" y="442"/>
                </a:lnTo>
                <a:lnTo>
                  <a:pt x="768" y="443"/>
                </a:lnTo>
                <a:lnTo>
                  <a:pt x="768" y="444"/>
                </a:lnTo>
                <a:lnTo>
                  <a:pt x="768" y="445"/>
                </a:lnTo>
                <a:lnTo>
                  <a:pt x="766" y="447"/>
                </a:lnTo>
                <a:lnTo>
                  <a:pt x="764" y="447"/>
                </a:lnTo>
                <a:lnTo>
                  <a:pt x="763" y="447"/>
                </a:lnTo>
                <a:lnTo>
                  <a:pt x="761" y="446"/>
                </a:lnTo>
                <a:lnTo>
                  <a:pt x="760" y="445"/>
                </a:lnTo>
                <a:lnTo>
                  <a:pt x="760" y="444"/>
                </a:lnTo>
                <a:lnTo>
                  <a:pt x="760" y="443"/>
                </a:lnTo>
                <a:lnTo>
                  <a:pt x="761" y="442"/>
                </a:lnTo>
                <a:lnTo>
                  <a:pt x="762" y="440"/>
                </a:lnTo>
                <a:lnTo>
                  <a:pt x="763" y="439"/>
                </a:lnTo>
                <a:lnTo>
                  <a:pt x="763" y="438"/>
                </a:lnTo>
                <a:lnTo>
                  <a:pt x="763" y="437"/>
                </a:lnTo>
                <a:lnTo>
                  <a:pt x="763" y="436"/>
                </a:lnTo>
                <a:lnTo>
                  <a:pt x="763" y="435"/>
                </a:lnTo>
                <a:lnTo>
                  <a:pt x="763" y="434"/>
                </a:lnTo>
                <a:lnTo>
                  <a:pt x="764" y="434"/>
                </a:lnTo>
                <a:lnTo>
                  <a:pt x="766" y="432"/>
                </a:lnTo>
                <a:lnTo>
                  <a:pt x="767" y="431"/>
                </a:lnTo>
                <a:lnTo>
                  <a:pt x="767" y="429"/>
                </a:lnTo>
                <a:lnTo>
                  <a:pt x="766" y="428"/>
                </a:lnTo>
                <a:lnTo>
                  <a:pt x="764" y="427"/>
                </a:lnTo>
                <a:lnTo>
                  <a:pt x="764" y="426"/>
                </a:lnTo>
                <a:lnTo>
                  <a:pt x="762" y="424"/>
                </a:lnTo>
                <a:lnTo>
                  <a:pt x="760" y="423"/>
                </a:lnTo>
                <a:lnTo>
                  <a:pt x="758" y="423"/>
                </a:lnTo>
                <a:lnTo>
                  <a:pt x="756" y="423"/>
                </a:lnTo>
                <a:lnTo>
                  <a:pt x="754" y="424"/>
                </a:lnTo>
                <a:lnTo>
                  <a:pt x="753" y="424"/>
                </a:lnTo>
                <a:lnTo>
                  <a:pt x="752" y="426"/>
                </a:lnTo>
                <a:lnTo>
                  <a:pt x="751" y="426"/>
                </a:lnTo>
                <a:lnTo>
                  <a:pt x="750" y="426"/>
                </a:lnTo>
                <a:lnTo>
                  <a:pt x="748" y="424"/>
                </a:lnTo>
                <a:lnTo>
                  <a:pt x="746" y="424"/>
                </a:lnTo>
                <a:lnTo>
                  <a:pt x="745" y="426"/>
                </a:lnTo>
                <a:lnTo>
                  <a:pt x="745" y="427"/>
                </a:lnTo>
                <a:lnTo>
                  <a:pt x="744" y="428"/>
                </a:lnTo>
                <a:lnTo>
                  <a:pt x="742" y="428"/>
                </a:lnTo>
                <a:lnTo>
                  <a:pt x="740" y="427"/>
                </a:lnTo>
                <a:lnTo>
                  <a:pt x="740" y="426"/>
                </a:lnTo>
                <a:lnTo>
                  <a:pt x="742" y="423"/>
                </a:lnTo>
                <a:lnTo>
                  <a:pt x="740" y="422"/>
                </a:lnTo>
                <a:lnTo>
                  <a:pt x="740" y="421"/>
                </a:lnTo>
                <a:lnTo>
                  <a:pt x="738" y="420"/>
                </a:lnTo>
                <a:lnTo>
                  <a:pt x="737" y="420"/>
                </a:lnTo>
                <a:lnTo>
                  <a:pt x="735" y="420"/>
                </a:lnTo>
                <a:lnTo>
                  <a:pt x="735" y="421"/>
                </a:lnTo>
                <a:lnTo>
                  <a:pt x="734" y="422"/>
                </a:lnTo>
                <a:lnTo>
                  <a:pt x="734" y="424"/>
                </a:lnTo>
                <a:lnTo>
                  <a:pt x="736" y="426"/>
                </a:lnTo>
                <a:lnTo>
                  <a:pt x="737" y="427"/>
                </a:lnTo>
                <a:lnTo>
                  <a:pt x="738" y="427"/>
                </a:lnTo>
                <a:lnTo>
                  <a:pt x="738" y="428"/>
                </a:lnTo>
                <a:lnTo>
                  <a:pt x="738" y="429"/>
                </a:lnTo>
                <a:lnTo>
                  <a:pt x="737" y="430"/>
                </a:lnTo>
                <a:lnTo>
                  <a:pt x="736" y="430"/>
                </a:lnTo>
                <a:lnTo>
                  <a:pt x="735" y="430"/>
                </a:lnTo>
                <a:lnTo>
                  <a:pt x="734" y="430"/>
                </a:lnTo>
                <a:lnTo>
                  <a:pt x="732" y="431"/>
                </a:lnTo>
                <a:lnTo>
                  <a:pt x="731" y="432"/>
                </a:lnTo>
                <a:lnTo>
                  <a:pt x="731" y="434"/>
                </a:lnTo>
                <a:lnTo>
                  <a:pt x="730" y="435"/>
                </a:lnTo>
                <a:lnTo>
                  <a:pt x="729" y="435"/>
                </a:lnTo>
                <a:lnTo>
                  <a:pt x="728" y="435"/>
                </a:lnTo>
                <a:lnTo>
                  <a:pt x="727" y="435"/>
                </a:lnTo>
                <a:lnTo>
                  <a:pt x="726" y="434"/>
                </a:lnTo>
                <a:lnTo>
                  <a:pt x="723" y="432"/>
                </a:lnTo>
                <a:lnTo>
                  <a:pt x="722" y="431"/>
                </a:lnTo>
                <a:lnTo>
                  <a:pt x="721" y="430"/>
                </a:lnTo>
                <a:lnTo>
                  <a:pt x="719" y="429"/>
                </a:lnTo>
                <a:lnTo>
                  <a:pt x="718" y="429"/>
                </a:lnTo>
                <a:lnTo>
                  <a:pt x="714" y="428"/>
                </a:lnTo>
                <a:lnTo>
                  <a:pt x="713" y="428"/>
                </a:lnTo>
                <a:lnTo>
                  <a:pt x="712" y="428"/>
                </a:lnTo>
                <a:lnTo>
                  <a:pt x="710" y="429"/>
                </a:lnTo>
                <a:lnTo>
                  <a:pt x="707" y="430"/>
                </a:lnTo>
                <a:lnTo>
                  <a:pt x="706" y="430"/>
                </a:lnTo>
                <a:lnTo>
                  <a:pt x="705" y="431"/>
                </a:lnTo>
                <a:lnTo>
                  <a:pt x="703" y="432"/>
                </a:lnTo>
                <a:lnTo>
                  <a:pt x="700" y="435"/>
                </a:lnTo>
                <a:lnTo>
                  <a:pt x="699" y="435"/>
                </a:lnTo>
                <a:lnTo>
                  <a:pt x="697" y="436"/>
                </a:lnTo>
                <a:lnTo>
                  <a:pt x="695" y="435"/>
                </a:lnTo>
                <a:lnTo>
                  <a:pt x="694" y="434"/>
                </a:lnTo>
                <a:lnTo>
                  <a:pt x="691" y="432"/>
                </a:lnTo>
                <a:lnTo>
                  <a:pt x="691" y="430"/>
                </a:lnTo>
                <a:lnTo>
                  <a:pt x="691" y="429"/>
                </a:lnTo>
                <a:lnTo>
                  <a:pt x="691" y="426"/>
                </a:lnTo>
                <a:lnTo>
                  <a:pt x="691" y="424"/>
                </a:lnTo>
                <a:lnTo>
                  <a:pt x="690" y="423"/>
                </a:lnTo>
                <a:lnTo>
                  <a:pt x="689" y="422"/>
                </a:lnTo>
                <a:lnTo>
                  <a:pt x="688" y="423"/>
                </a:lnTo>
                <a:lnTo>
                  <a:pt x="687" y="423"/>
                </a:lnTo>
                <a:lnTo>
                  <a:pt x="686" y="423"/>
                </a:lnTo>
                <a:lnTo>
                  <a:pt x="683" y="426"/>
                </a:lnTo>
                <a:lnTo>
                  <a:pt x="682" y="427"/>
                </a:lnTo>
                <a:lnTo>
                  <a:pt x="681" y="428"/>
                </a:lnTo>
                <a:lnTo>
                  <a:pt x="680" y="429"/>
                </a:lnTo>
                <a:lnTo>
                  <a:pt x="679" y="429"/>
                </a:lnTo>
                <a:lnTo>
                  <a:pt x="676" y="428"/>
                </a:lnTo>
                <a:lnTo>
                  <a:pt x="675" y="428"/>
                </a:lnTo>
                <a:lnTo>
                  <a:pt x="674" y="428"/>
                </a:lnTo>
                <a:lnTo>
                  <a:pt x="673" y="428"/>
                </a:lnTo>
                <a:lnTo>
                  <a:pt x="671" y="428"/>
                </a:lnTo>
                <a:lnTo>
                  <a:pt x="670" y="428"/>
                </a:lnTo>
                <a:lnTo>
                  <a:pt x="668" y="428"/>
                </a:lnTo>
                <a:lnTo>
                  <a:pt x="667" y="427"/>
                </a:lnTo>
                <a:lnTo>
                  <a:pt x="666" y="427"/>
                </a:lnTo>
                <a:lnTo>
                  <a:pt x="665" y="427"/>
                </a:lnTo>
                <a:lnTo>
                  <a:pt x="664" y="428"/>
                </a:lnTo>
                <a:lnTo>
                  <a:pt x="663" y="428"/>
                </a:lnTo>
                <a:lnTo>
                  <a:pt x="662" y="429"/>
                </a:lnTo>
                <a:lnTo>
                  <a:pt x="660" y="430"/>
                </a:lnTo>
                <a:lnTo>
                  <a:pt x="659" y="430"/>
                </a:lnTo>
                <a:lnTo>
                  <a:pt x="658" y="430"/>
                </a:lnTo>
                <a:lnTo>
                  <a:pt x="657" y="430"/>
                </a:lnTo>
                <a:lnTo>
                  <a:pt x="656" y="430"/>
                </a:lnTo>
                <a:lnTo>
                  <a:pt x="655" y="429"/>
                </a:lnTo>
                <a:lnTo>
                  <a:pt x="654" y="427"/>
                </a:lnTo>
                <a:lnTo>
                  <a:pt x="654" y="426"/>
                </a:lnTo>
                <a:lnTo>
                  <a:pt x="654" y="423"/>
                </a:lnTo>
                <a:lnTo>
                  <a:pt x="652" y="421"/>
                </a:lnTo>
                <a:lnTo>
                  <a:pt x="652" y="419"/>
                </a:lnTo>
                <a:lnTo>
                  <a:pt x="652" y="418"/>
                </a:lnTo>
                <a:lnTo>
                  <a:pt x="654" y="415"/>
                </a:lnTo>
                <a:lnTo>
                  <a:pt x="652" y="413"/>
                </a:lnTo>
                <a:lnTo>
                  <a:pt x="651" y="412"/>
                </a:lnTo>
                <a:lnTo>
                  <a:pt x="651" y="411"/>
                </a:lnTo>
                <a:lnTo>
                  <a:pt x="649" y="407"/>
                </a:lnTo>
                <a:lnTo>
                  <a:pt x="648" y="405"/>
                </a:lnTo>
                <a:lnTo>
                  <a:pt x="647" y="404"/>
                </a:lnTo>
                <a:lnTo>
                  <a:pt x="646" y="403"/>
                </a:lnTo>
                <a:lnTo>
                  <a:pt x="644" y="400"/>
                </a:lnTo>
                <a:lnTo>
                  <a:pt x="643" y="400"/>
                </a:lnTo>
                <a:lnTo>
                  <a:pt x="642" y="399"/>
                </a:lnTo>
                <a:lnTo>
                  <a:pt x="641" y="398"/>
                </a:lnTo>
                <a:lnTo>
                  <a:pt x="640" y="398"/>
                </a:lnTo>
                <a:lnTo>
                  <a:pt x="638" y="398"/>
                </a:lnTo>
                <a:lnTo>
                  <a:pt x="636" y="399"/>
                </a:lnTo>
                <a:lnTo>
                  <a:pt x="634" y="400"/>
                </a:lnTo>
                <a:lnTo>
                  <a:pt x="633" y="400"/>
                </a:lnTo>
                <a:lnTo>
                  <a:pt x="632" y="400"/>
                </a:lnTo>
                <a:lnTo>
                  <a:pt x="631" y="402"/>
                </a:lnTo>
                <a:lnTo>
                  <a:pt x="628" y="402"/>
                </a:lnTo>
                <a:lnTo>
                  <a:pt x="626" y="402"/>
                </a:lnTo>
                <a:lnTo>
                  <a:pt x="624" y="402"/>
                </a:lnTo>
                <a:lnTo>
                  <a:pt x="623" y="403"/>
                </a:lnTo>
                <a:lnTo>
                  <a:pt x="619" y="402"/>
                </a:lnTo>
                <a:lnTo>
                  <a:pt x="617" y="400"/>
                </a:lnTo>
                <a:lnTo>
                  <a:pt x="616" y="399"/>
                </a:lnTo>
                <a:lnTo>
                  <a:pt x="614" y="398"/>
                </a:lnTo>
                <a:lnTo>
                  <a:pt x="610" y="396"/>
                </a:lnTo>
                <a:lnTo>
                  <a:pt x="609" y="395"/>
                </a:lnTo>
                <a:lnTo>
                  <a:pt x="607" y="394"/>
                </a:lnTo>
                <a:lnTo>
                  <a:pt x="604" y="391"/>
                </a:lnTo>
                <a:lnTo>
                  <a:pt x="603" y="390"/>
                </a:lnTo>
                <a:lnTo>
                  <a:pt x="601" y="388"/>
                </a:lnTo>
                <a:lnTo>
                  <a:pt x="599" y="387"/>
                </a:lnTo>
                <a:lnTo>
                  <a:pt x="596" y="384"/>
                </a:lnTo>
                <a:lnTo>
                  <a:pt x="594" y="383"/>
                </a:lnTo>
                <a:lnTo>
                  <a:pt x="592" y="382"/>
                </a:lnTo>
                <a:lnTo>
                  <a:pt x="590" y="381"/>
                </a:lnTo>
                <a:lnTo>
                  <a:pt x="588" y="381"/>
                </a:lnTo>
                <a:lnTo>
                  <a:pt x="586" y="380"/>
                </a:lnTo>
                <a:lnTo>
                  <a:pt x="585" y="379"/>
                </a:lnTo>
                <a:lnTo>
                  <a:pt x="582" y="376"/>
                </a:lnTo>
                <a:lnTo>
                  <a:pt x="580" y="376"/>
                </a:lnTo>
                <a:lnTo>
                  <a:pt x="578" y="374"/>
                </a:lnTo>
                <a:lnTo>
                  <a:pt x="577" y="373"/>
                </a:lnTo>
                <a:lnTo>
                  <a:pt x="576" y="372"/>
                </a:lnTo>
                <a:lnTo>
                  <a:pt x="576" y="371"/>
                </a:lnTo>
                <a:lnTo>
                  <a:pt x="576" y="368"/>
                </a:lnTo>
                <a:lnTo>
                  <a:pt x="576" y="367"/>
                </a:lnTo>
                <a:lnTo>
                  <a:pt x="577" y="366"/>
                </a:lnTo>
                <a:lnTo>
                  <a:pt x="578" y="365"/>
                </a:lnTo>
                <a:lnTo>
                  <a:pt x="578" y="364"/>
                </a:lnTo>
                <a:lnTo>
                  <a:pt x="579" y="363"/>
                </a:lnTo>
                <a:lnTo>
                  <a:pt x="579" y="362"/>
                </a:lnTo>
                <a:lnTo>
                  <a:pt x="579" y="359"/>
                </a:lnTo>
                <a:lnTo>
                  <a:pt x="579" y="358"/>
                </a:lnTo>
                <a:lnTo>
                  <a:pt x="578" y="358"/>
                </a:lnTo>
                <a:lnTo>
                  <a:pt x="576" y="357"/>
                </a:lnTo>
                <a:lnTo>
                  <a:pt x="574" y="357"/>
                </a:lnTo>
                <a:lnTo>
                  <a:pt x="570" y="356"/>
                </a:lnTo>
                <a:lnTo>
                  <a:pt x="569" y="355"/>
                </a:lnTo>
                <a:lnTo>
                  <a:pt x="568" y="355"/>
                </a:lnTo>
                <a:lnTo>
                  <a:pt x="566" y="355"/>
                </a:lnTo>
                <a:lnTo>
                  <a:pt x="564" y="355"/>
                </a:lnTo>
                <a:lnTo>
                  <a:pt x="562" y="355"/>
                </a:lnTo>
                <a:lnTo>
                  <a:pt x="560" y="354"/>
                </a:lnTo>
                <a:lnTo>
                  <a:pt x="558" y="351"/>
                </a:lnTo>
                <a:lnTo>
                  <a:pt x="555" y="350"/>
                </a:lnTo>
                <a:lnTo>
                  <a:pt x="553" y="348"/>
                </a:lnTo>
                <a:lnTo>
                  <a:pt x="552" y="347"/>
                </a:lnTo>
                <a:lnTo>
                  <a:pt x="551" y="347"/>
                </a:lnTo>
                <a:lnTo>
                  <a:pt x="550" y="347"/>
                </a:lnTo>
                <a:lnTo>
                  <a:pt x="547" y="347"/>
                </a:lnTo>
                <a:lnTo>
                  <a:pt x="546" y="349"/>
                </a:lnTo>
                <a:lnTo>
                  <a:pt x="544" y="352"/>
                </a:lnTo>
                <a:lnTo>
                  <a:pt x="543" y="354"/>
                </a:lnTo>
                <a:lnTo>
                  <a:pt x="543" y="355"/>
                </a:lnTo>
                <a:lnTo>
                  <a:pt x="542" y="355"/>
                </a:lnTo>
                <a:lnTo>
                  <a:pt x="540" y="356"/>
                </a:lnTo>
                <a:lnTo>
                  <a:pt x="539" y="356"/>
                </a:lnTo>
                <a:lnTo>
                  <a:pt x="538" y="356"/>
                </a:lnTo>
                <a:lnTo>
                  <a:pt x="537" y="356"/>
                </a:lnTo>
                <a:lnTo>
                  <a:pt x="535" y="356"/>
                </a:lnTo>
                <a:lnTo>
                  <a:pt x="534" y="356"/>
                </a:lnTo>
                <a:lnTo>
                  <a:pt x="532" y="356"/>
                </a:lnTo>
                <a:lnTo>
                  <a:pt x="531" y="357"/>
                </a:lnTo>
                <a:lnTo>
                  <a:pt x="530" y="357"/>
                </a:lnTo>
                <a:lnTo>
                  <a:pt x="529" y="358"/>
                </a:lnTo>
                <a:lnTo>
                  <a:pt x="528" y="358"/>
                </a:lnTo>
                <a:lnTo>
                  <a:pt x="527" y="358"/>
                </a:lnTo>
                <a:lnTo>
                  <a:pt x="524" y="358"/>
                </a:lnTo>
                <a:lnTo>
                  <a:pt x="523" y="358"/>
                </a:lnTo>
                <a:lnTo>
                  <a:pt x="521" y="358"/>
                </a:lnTo>
                <a:lnTo>
                  <a:pt x="520" y="358"/>
                </a:lnTo>
                <a:lnTo>
                  <a:pt x="518" y="358"/>
                </a:lnTo>
                <a:lnTo>
                  <a:pt x="516" y="358"/>
                </a:lnTo>
                <a:lnTo>
                  <a:pt x="515" y="358"/>
                </a:lnTo>
                <a:lnTo>
                  <a:pt x="514" y="357"/>
                </a:lnTo>
                <a:lnTo>
                  <a:pt x="513" y="357"/>
                </a:lnTo>
                <a:lnTo>
                  <a:pt x="512" y="356"/>
                </a:lnTo>
                <a:lnTo>
                  <a:pt x="512" y="355"/>
                </a:lnTo>
                <a:lnTo>
                  <a:pt x="511" y="354"/>
                </a:lnTo>
                <a:lnTo>
                  <a:pt x="511" y="352"/>
                </a:lnTo>
                <a:lnTo>
                  <a:pt x="511" y="350"/>
                </a:lnTo>
                <a:lnTo>
                  <a:pt x="511" y="348"/>
                </a:lnTo>
                <a:lnTo>
                  <a:pt x="510" y="347"/>
                </a:lnTo>
                <a:lnTo>
                  <a:pt x="508" y="346"/>
                </a:lnTo>
                <a:lnTo>
                  <a:pt x="508" y="343"/>
                </a:lnTo>
                <a:lnTo>
                  <a:pt x="507" y="341"/>
                </a:lnTo>
                <a:lnTo>
                  <a:pt x="507" y="340"/>
                </a:lnTo>
                <a:lnTo>
                  <a:pt x="507" y="338"/>
                </a:lnTo>
                <a:lnTo>
                  <a:pt x="505" y="336"/>
                </a:lnTo>
                <a:lnTo>
                  <a:pt x="505" y="334"/>
                </a:lnTo>
                <a:lnTo>
                  <a:pt x="504" y="333"/>
                </a:lnTo>
                <a:lnTo>
                  <a:pt x="503" y="332"/>
                </a:lnTo>
                <a:lnTo>
                  <a:pt x="502" y="332"/>
                </a:lnTo>
                <a:lnTo>
                  <a:pt x="500" y="331"/>
                </a:lnTo>
                <a:lnTo>
                  <a:pt x="500" y="328"/>
                </a:lnTo>
                <a:lnTo>
                  <a:pt x="500" y="327"/>
                </a:lnTo>
                <a:lnTo>
                  <a:pt x="499" y="326"/>
                </a:lnTo>
                <a:lnTo>
                  <a:pt x="499" y="325"/>
                </a:lnTo>
                <a:lnTo>
                  <a:pt x="498" y="324"/>
                </a:lnTo>
                <a:lnTo>
                  <a:pt x="497" y="323"/>
                </a:lnTo>
                <a:lnTo>
                  <a:pt x="496" y="324"/>
                </a:lnTo>
                <a:lnTo>
                  <a:pt x="495" y="324"/>
                </a:lnTo>
                <a:lnTo>
                  <a:pt x="494" y="325"/>
                </a:lnTo>
                <a:lnTo>
                  <a:pt x="492" y="325"/>
                </a:lnTo>
                <a:lnTo>
                  <a:pt x="491" y="326"/>
                </a:lnTo>
                <a:lnTo>
                  <a:pt x="488" y="326"/>
                </a:lnTo>
                <a:lnTo>
                  <a:pt x="486" y="326"/>
                </a:lnTo>
                <a:lnTo>
                  <a:pt x="484" y="326"/>
                </a:lnTo>
                <a:lnTo>
                  <a:pt x="482" y="325"/>
                </a:lnTo>
                <a:lnTo>
                  <a:pt x="481" y="325"/>
                </a:lnTo>
                <a:lnTo>
                  <a:pt x="480" y="325"/>
                </a:lnTo>
                <a:lnTo>
                  <a:pt x="480" y="324"/>
                </a:lnTo>
                <a:lnTo>
                  <a:pt x="479" y="324"/>
                </a:lnTo>
                <a:lnTo>
                  <a:pt x="479" y="323"/>
                </a:lnTo>
                <a:lnTo>
                  <a:pt x="478" y="322"/>
                </a:lnTo>
                <a:lnTo>
                  <a:pt x="474" y="319"/>
                </a:lnTo>
                <a:lnTo>
                  <a:pt x="473" y="318"/>
                </a:lnTo>
                <a:lnTo>
                  <a:pt x="472" y="317"/>
                </a:lnTo>
                <a:lnTo>
                  <a:pt x="471" y="316"/>
                </a:lnTo>
                <a:lnTo>
                  <a:pt x="470" y="315"/>
                </a:lnTo>
                <a:lnTo>
                  <a:pt x="467" y="314"/>
                </a:lnTo>
                <a:lnTo>
                  <a:pt x="466" y="312"/>
                </a:lnTo>
                <a:lnTo>
                  <a:pt x="464" y="311"/>
                </a:lnTo>
                <a:lnTo>
                  <a:pt x="462" y="311"/>
                </a:lnTo>
                <a:lnTo>
                  <a:pt x="460" y="311"/>
                </a:lnTo>
                <a:lnTo>
                  <a:pt x="459" y="311"/>
                </a:lnTo>
                <a:lnTo>
                  <a:pt x="460" y="310"/>
                </a:lnTo>
                <a:lnTo>
                  <a:pt x="460" y="309"/>
                </a:lnTo>
                <a:lnTo>
                  <a:pt x="460" y="308"/>
                </a:lnTo>
                <a:lnTo>
                  <a:pt x="462" y="307"/>
                </a:lnTo>
                <a:lnTo>
                  <a:pt x="462" y="306"/>
                </a:lnTo>
                <a:lnTo>
                  <a:pt x="462" y="304"/>
                </a:lnTo>
                <a:lnTo>
                  <a:pt x="463" y="303"/>
                </a:lnTo>
                <a:lnTo>
                  <a:pt x="463" y="302"/>
                </a:lnTo>
                <a:lnTo>
                  <a:pt x="465" y="302"/>
                </a:lnTo>
                <a:lnTo>
                  <a:pt x="466" y="301"/>
                </a:lnTo>
                <a:lnTo>
                  <a:pt x="467" y="301"/>
                </a:lnTo>
                <a:lnTo>
                  <a:pt x="468" y="300"/>
                </a:lnTo>
                <a:lnTo>
                  <a:pt x="470" y="300"/>
                </a:lnTo>
                <a:lnTo>
                  <a:pt x="471" y="299"/>
                </a:lnTo>
                <a:lnTo>
                  <a:pt x="471" y="298"/>
                </a:lnTo>
                <a:lnTo>
                  <a:pt x="472" y="296"/>
                </a:lnTo>
                <a:lnTo>
                  <a:pt x="473" y="296"/>
                </a:lnTo>
                <a:lnTo>
                  <a:pt x="474" y="298"/>
                </a:lnTo>
                <a:lnTo>
                  <a:pt x="474" y="300"/>
                </a:lnTo>
                <a:lnTo>
                  <a:pt x="474" y="301"/>
                </a:lnTo>
                <a:lnTo>
                  <a:pt x="476" y="302"/>
                </a:lnTo>
                <a:lnTo>
                  <a:pt x="476" y="303"/>
                </a:lnTo>
                <a:lnTo>
                  <a:pt x="478" y="304"/>
                </a:lnTo>
                <a:lnTo>
                  <a:pt x="478" y="306"/>
                </a:lnTo>
                <a:lnTo>
                  <a:pt x="480" y="307"/>
                </a:lnTo>
                <a:lnTo>
                  <a:pt x="481" y="307"/>
                </a:lnTo>
                <a:lnTo>
                  <a:pt x="482" y="307"/>
                </a:lnTo>
                <a:lnTo>
                  <a:pt x="483" y="307"/>
                </a:lnTo>
                <a:lnTo>
                  <a:pt x="483" y="304"/>
                </a:lnTo>
                <a:lnTo>
                  <a:pt x="483" y="303"/>
                </a:lnTo>
                <a:lnTo>
                  <a:pt x="483" y="302"/>
                </a:lnTo>
                <a:lnTo>
                  <a:pt x="481" y="301"/>
                </a:lnTo>
                <a:lnTo>
                  <a:pt x="481" y="299"/>
                </a:lnTo>
                <a:lnTo>
                  <a:pt x="482" y="296"/>
                </a:lnTo>
                <a:lnTo>
                  <a:pt x="483" y="295"/>
                </a:lnTo>
                <a:lnTo>
                  <a:pt x="486" y="293"/>
                </a:lnTo>
                <a:lnTo>
                  <a:pt x="487" y="292"/>
                </a:lnTo>
                <a:lnTo>
                  <a:pt x="489" y="292"/>
                </a:lnTo>
                <a:lnTo>
                  <a:pt x="490" y="292"/>
                </a:lnTo>
                <a:lnTo>
                  <a:pt x="491" y="293"/>
                </a:lnTo>
                <a:lnTo>
                  <a:pt x="492" y="294"/>
                </a:lnTo>
                <a:lnTo>
                  <a:pt x="494" y="294"/>
                </a:lnTo>
                <a:lnTo>
                  <a:pt x="495" y="294"/>
                </a:lnTo>
                <a:lnTo>
                  <a:pt x="495" y="293"/>
                </a:lnTo>
                <a:lnTo>
                  <a:pt x="496" y="292"/>
                </a:lnTo>
                <a:lnTo>
                  <a:pt x="498" y="292"/>
                </a:lnTo>
                <a:lnTo>
                  <a:pt x="500" y="291"/>
                </a:lnTo>
                <a:lnTo>
                  <a:pt x="503" y="291"/>
                </a:lnTo>
                <a:lnTo>
                  <a:pt x="504" y="290"/>
                </a:lnTo>
                <a:lnTo>
                  <a:pt x="505" y="287"/>
                </a:lnTo>
                <a:lnTo>
                  <a:pt x="506" y="285"/>
                </a:lnTo>
                <a:lnTo>
                  <a:pt x="507" y="282"/>
                </a:lnTo>
                <a:lnTo>
                  <a:pt x="510" y="280"/>
                </a:lnTo>
                <a:lnTo>
                  <a:pt x="512" y="280"/>
                </a:lnTo>
                <a:lnTo>
                  <a:pt x="512" y="279"/>
                </a:lnTo>
                <a:lnTo>
                  <a:pt x="513" y="277"/>
                </a:lnTo>
                <a:lnTo>
                  <a:pt x="515" y="276"/>
                </a:lnTo>
                <a:lnTo>
                  <a:pt x="518" y="276"/>
                </a:lnTo>
                <a:lnTo>
                  <a:pt x="519" y="274"/>
                </a:lnTo>
                <a:lnTo>
                  <a:pt x="519" y="271"/>
                </a:lnTo>
                <a:lnTo>
                  <a:pt x="519" y="270"/>
                </a:lnTo>
                <a:lnTo>
                  <a:pt x="515" y="269"/>
                </a:lnTo>
                <a:lnTo>
                  <a:pt x="513" y="268"/>
                </a:lnTo>
                <a:lnTo>
                  <a:pt x="511" y="268"/>
                </a:lnTo>
                <a:lnTo>
                  <a:pt x="507" y="268"/>
                </a:lnTo>
                <a:lnTo>
                  <a:pt x="505" y="268"/>
                </a:lnTo>
                <a:lnTo>
                  <a:pt x="504" y="267"/>
                </a:lnTo>
                <a:lnTo>
                  <a:pt x="500" y="267"/>
                </a:lnTo>
                <a:lnTo>
                  <a:pt x="498" y="266"/>
                </a:lnTo>
                <a:lnTo>
                  <a:pt x="495" y="264"/>
                </a:lnTo>
                <a:lnTo>
                  <a:pt x="492" y="263"/>
                </a:lnTo>
                <a:lnTo>
                  <a:pt x="491" y="263"/>
                </a:lnTo>
                <a:lnTo>
                  <a:pt x="489" y="263"/>
                </a:lnTo>
                <a:lnTo>
                  <a:pt x="486" y="263"/>
                </a:lnTo>
                <a:lnTo>
                  <a:pt x="483" y="262"/>
                </a:lnTo>
                <a:lnTo>
                  <a:pt x="481" y="261"/>
                </a:lnTo>
                <a:lnTo>
                  <a:pt x="479" y="259"/>
                </a:lnTo>
                <a:lnTo>
                  <a:pt x="476" y="256"/>
                </a:lnTo>
                <a:lnTo>
                  <a:pt x="473" y="255"/>
                </a:lnTo>
                <a:lnTo>
                  <a:pt x="472" y="254"/>
                </a:lnTo>
                <a:lnTo>
                  <a:pt x="470" y="253"/>
                </a:lnTo>
                <a:lnTo>
                  <a:pt x="467" y="252"/>
                </a:lnTo>
                <a:lnTo>
                  <a:pt x="466" y="252"/>
                </a:lnTo>
                <a:lnTo>
                  <a:pt x="460" y="250"/>
                </a:lnTo>
                <a:lnTo>
                  <a:pt x="458" y="250"/>
                </a:lnTo>
                <a:lnTo>
                  <a:pt x="455" y="248"/>
                </a:lnTo>
                <a:lnTo>
                  <a:pt x="451" y="248"/>
                </a:lnTo>
                <a:lnTo>
                  <a:pt x="449" y="247"/>
                </a:lnTo>
                <a:lnTo>
                  <a:pt x="447" y="247"/>
                </a:lnTo>
                <a:lnTo>
                  <a:pt x="443" y="245"/>
                </a:lnTo>
                <a:lnTo>
                  <a:pt x="441" y="243"/>
                </a:lnTo>
                <a:lnTo>
                  <a:pt x="438" y="240"/>
                </a:lnTo>
                <a:lnTo>
                  <a:pt x="432" y="237"/>
                </a:lnTo>
                <a:lnTo>
                  <a:pt x="428" y="235"/>
                </a:lnTo>
                <a:lnTo>
                  <a:pt x="426" y="232"/>
                </a:lnTo>
                <a:lnTo>
                  <a:pt x="422" y="230"/>
                </a:lnTo>
                <a:lnTo>
                  <a:pt x="419" y="228"/>
                </a:lnTo>
                <a:lnTo>
                  <a:pt x="412" y="221"/>
                </a:lnTo>
                <a:lnTo>
                  <a:pt x="409" y="218"/>
                </a:lnTo>
                <a:lnTo>
                  <a:pt x="408" y="214"/>
                </a:lnTo>
                <a:lnTo>
                  <a:pt x="407" y="212"/>
                </a:lnTo>
                <a:lnTo>
                  <a:pt x="406" y="210"/>
                </a:lnTo>
                <a:lnTo>
                  <a:pt x="406" y="207"/>
                </a:lnTo>
                <a:lnTo>
                  <a:pt x="404" y="199"/>
                </a:lnTo>
                <a:lnTo>
                  <a:pt x="403" y="197"/>
                </a:lnTo>
                <a:lnTo>
                  <a:pt x="402" y="196"/>
                </a:lnTo>
                <a:lnTo>
                  <a:pt x="401" y="195"/>
                </a:lnTo>
                <a:lnTo>
                  <a:pt x="400" y="194"/>
                </a:lnTo>
                <a:lnTo>
                  <a:pt x="398" y="191"/>
                </a:lnTo>
                <a:lnTo>
                  <a:pt x="395" y="190"/>
                </a:lnTo>
                <a:lnTo>
                  <a:pt x="393" y="189"/>
                </a:lnTo>
                <a:lnTo>
                  <a:pt x="390" y="188"/>
                </a:lnTo>
                <a:lnTo>
                  <a:pt x="387" y="187"/>
                </a:lnTo>
                <a:lnTo>
                  <a:pt x="384" y="186"/>
                </a:lnTo>
                <a:lnTo>
                  <a:pt x="380" y="184"/>
                </a:lnTo>
                <a:lnTo>
                  <a:pt x="378" y="183"/>
                </a:lnTo>
                <a:lnTo>
                  <a:pt x="376" y="182"/>
                </a:lnTo>
                <a:lnTo>
                  <a:pt x="372" y="181"/>
                </a:lnTo>
                <a:lnTo>
                  <a:pt x="371" y="180"/>
                </a:lnTo>
                <a:lnTo>
                  <a:pt x="369" y="179"/>
                </a:lnTo>
                <a:lnTo>
                  <a:pt x="367" y="178"/>
                </a:lnTo>
                <a:lnTo>
                  <a:pt x="364" y="178"/>
                </a:lnTo>
                <a:lnTo>
                  <a:pt x="360" y="176"/>
                </a:lnTo>
                <a:lnTo>
                  <a:pt x="358" y="175"/>
                </a:lnTo>
                <a:lnTo>
                  <a:pt x="354" y="175"/>
                </a:lnTo>
                <a:lnTo>
                  <a:pt x="353" y="175"/>
                </a:lnTo>
                <a:lnTo>
                  <a:pt x="351" y="176"/>
                </a:lnTo>
                <a:lnTo>
                  <a:pt x="350" y="178"/>
                </a:lnTo>
                <a:lnTo>
                  <a:pt x="348" y="179"/>
                </a:lnTo>
                <a:lnTo>
                  <a:pt x="343" y="183"/>
                </a:lnTo>
                <a:lnTo>
                  <a:pt x="342" y="184"/>
                </a:lnTo>
                <a:lnTo>
                  <a:pt x="340" y="186"/>
                </a:lnTo>
                <a:lnTo>
                  <a:pt x="338" y="188"/>
                </a:lnTo>
                <a:lnTo>
                  <a:pt x="336" y="189"/>
                </a:lnTo>
                <a:lnTo>
                  <a:pt x="335" y="190"/>
                </a:lnTo>
                <a:lnTo>
                  <a:pt x="334" y="192"/>
                </a:lnTo>
                <a:lnTo>
                  <a:pt x="331" y="192"/>
                </a:lnTo>
                <a:lnTo>
                  <a:pt x="329" y="191"/>
                </a:lnTo>
                <a:lnTo>
                  <a:pt x="328" y="189"/>
                </a:lnTo>
                <a:lnTo>
                  <a:pt x="326" y="189"/>
                </a:lnTo>
                <a:lnTo>
                  <a:pt x="323" y="189"/>
                </a:lnTo>
                <a:lnTo>
                  <a:pt x="321" y="189"/>
                </a:lnTo>
                <a:lnTo>
                  <a:pt x="320" y="190"/>
                </a:lnTo>
                <a:lnTo>
                  <a:pt x="319" y="191"/>
                </a:lnTo>
                <a:lnTo>
                  <a:pt x="319" y="192"/>
                </a:lnTo>
                <a:lnTo>
                  <a:pt x="319" y="194"/>
                </a:lnTo>
                <a:lnTo>
                  <a:pt x="318" y="196"/>
                </a:lnTo>
                <a:lnTo>
                  <a:pt x="316" y="197"/>
                </a:lnTo>
                <a:lnTo>
                  <a:pt x="316" y="198"/>
                </a:lnTo>
                <a:lnTo>
                  <a:pt x="316" y="200"/>
                </a:lnTo>
                <a:lnTo>
                  <a:pt x="316" y="202"/>
                </a:lnTo>
                <a:lnTo>
                  <a:pt x="315" y="203"/>
                </a:lnTo>
                <a:lnTo>
                  <a:pt x="314" y="205"/>
                </a:lnTo>
                <a:lnTo>
                  <a:pt x="313" y="206"/>
                </a:lnTo>
                <a:lnTo>
                  <a:pt x="311" y="207"/>
                </a:lnTo>
                <a:lnTo>
                  <a:pt x="310" y="208"/>
                </a:lnTo>
                <a:lnTo>
                  <a:pt x="306" y="210"/>
                </a:lnTo>
                <a:lnTo>
                  <a:pt x="304" y="210"/>
                </a:lnTo>
                <a:lnTo>
                  <a:pt x="300" y="210"/>
                </a:lnTo>
                <a:lnTo>
                  <a:pt x="297" y="210"/>
                </a:lnTo>
                <a:lnTo>
                  <a:pt x="295" y="211"/>
                </a:lnTo>
                <a:lnTo>
                  <a:pt x="294" y="213"/>
                </a:lnTo>
                <a:lnTo>
                  <a:pt x="294" y="214"/>
                </a:lnTo>
                <a:lnTo>
                  <a:pt x="291" y="216"/>
                </a:lnTo>
                <a:lnTo>
                  <a:pt x="289" y="216"/>
                </a:lnTo>
                <a:lnTo>
                  <a:pt x="288" y="216"/>
                </a:lnTo>
                <a:lnTo>
                  <a:pt x="286" y="216"/>
                </a:lnTo>
                <a:lnTo>
                  <a:pt x="283" y="216"/>
                </a:lnTo>
                <a:lnTo>
                  <a:pt x="282" y="216"/>
                </a:lnTo>
                <a:lnTo>
                  <a:pt x="281" y="216"/>
                </a:lnTo>
                <a:lnTo>
                  <a:pt x="279" y="218"/>
                </a:lnTo>
                <a:lnTo>
                  <a:pt x="278" y="219"/>
                </a:lnTo>
                <a:lnTo>
                  <a:pt x="276" y="221"/>
                </a:lnTo>
                <a:lnTo>
                  <a:pt x="276" y="222"/>
                </a:lnTo>
                <a:lnTo>
                  <a:pt x="276" y="223"/>
                </a:lnTo>
                <a:lnTo>
                  <a:pt x="276" y="224"/>
                </a:lnTo>
                <a:lnTo>
                  <a:pt x="276" y="226"/>
                </a:lnTo>
                <a:lnTo>
                  <a:pt x="276" y="227"/>
                </a:lnTo>
                <a:lnTo>
                  <a:pt x="275" y="227"/>
                </a:lnTo>
                <a:lnTo>
                  <a:pt x="273" y="227"/>
                </a:lnTo>
                <a:lnTo>
                  <a:pt x="271" y="227"/>
                </a:lnTo>
                <a:lnTo>
                  <a:pt x="270" y="228"/>
                </a:lnTo>
                <a:lnTo>
                  <a:pt x="267" y="229"/>
                </a:lnTo>
                <a:lnTo>
                  <a:pt x="265" y="229"/>
                </a:lnTo>
                <a:lnTo>
                  <a:pt x="264" y="229"/>
                </a:lnTo>
                <a:lnTo>
                  <a:pt x="262" y="229"/>
                </a:lnTo>
                <a:lnTo>
                  <a:pt x="262" y="228"/>
                </a:lnTo>
                <a:lnTo>
                  <a:pt x="262" y="226"/>
                </a:lnTo>
                <a:lnTo>
                  <a:pt x="263" y="224"/>
                </a:lnTo>
                <a:lnTo>
                  <a:pt x="263" y="223"/>
                </a:lnTo>
                <a:lnTo>
                  <a:pt x="264" y="221"/>
                </a:lnTo>
                <a:lnTo>
                  <a:pt x="265" y="220"/>
                </a:lnTo>
                <a:lnTo>
                  <a:pt x="265" y="218"/>
                </a:lnTo>
                <a:lnTo>
                  <a:pt x="266" y="215"/>
                </a:lnTo>
                <a:lnTo>
                  <a:pt x="265" y="213"/>
                </a:lnTo>
                <a:lnTo>
                  <a:pt x="264" y="212"/>
                </a:lnTo>
                <a:lnTo>
                  <a:pt x="262" y="211"/>
                </a:lnTo>
                <a:lnTo>
                  <a:pt x="260" y="210"/>
                </a:lnTo>
                <a:lnTo>
                  <a:pt x="259" y="208"/>
                </a:lnTo>
                <a:lnTo>
                  <a:pt x="258" y="207"/>
                </a:lnTo>
                <a:lnTo>
                  <a:pt x="257" y="206"/>
                </a:lnTo>
                <a:lnTo>
                  <a:pt x="257" y="204"/>
                </a:lnTo>
                <a:lnTo>
                  <a:pt x="256" y="200"/>
                </a:lnTo>
                <a:lnTo>
                  <a:pt x="256" y="199"/>
                </a:lnTo>
                <a:lnTo>
                  <a:pt x="257" y="197"/>
                </a:lnTo>
                <a:lnTo>
                  <a:pt x="258" y="197"/>
                </a:lnTo>
                <a:lnTo>
                  <a:pt x="259" y="196"/>
                </a:lnTo>
                <a:lnTo>
                  <a:pt x="260" y="195"/>
                </a:lnTo>
                <a:lnTo>
                  <a:pt x="260" y="194"/>
                </a:lnTo>
                <a:lnTo>
                  <a:pt x="260" y="191"/>
                </a:lnTo>
                <a:lnTo>
                  <a:pt x="259" y="191"/>
                </a:lnTo>
                <a:lnTo>
                  <a:pt x="259" y="189"/>
                </a:lnTo>
                <a:lnTo>
                  <a:pt x="259" y="188"/>
                </a:lnTo>
                <a:lnTo>
                  <a:pt x="259" y="187"/>
                </a:lnTo>
                <a:lnTo>
                  <a:pt x="259" y="186"/>
                </a:lnTo>
                <a:lnTo>
                  <a:pt x="257" y="183"/>
                </a:lnTo>
                <a:lnTo>
                  <a:pt x="256" y="183"/>
                </a:lnTo>
                <a:lnTo>
                  <a:pt x="255" y="183"/>
                </a:lnTo>
                <a:lnTo>
                  <a:pt x="252" y="184"/>
                </a:lnTo>
                <a:lnTo>
                  <a:pt x="251" y="186"/>
                </a:lnTo>
                <a:lnTo>
                  <a:pt x="251" y="187"/>
                </a:lnTo>
                <a:lnTo>
                  <a:pt x="249" y="190"/>
                </a:lnTo>
                <a:lnTo>
                  <a:pt x="248" y="190"/>
                </a:lnTo>
                <a:lnTo>
                  <a:pt x="247" y="191"/>
                </a:lnTo>
                <a:lnTo>
                  <a:pt x="244" y="192"/>
                </a:lnTo>
                <a:lnTo>
                  <a:pt x="243" y="195"/>
                </a:lnTo>
                <a:lnTo>
                  <a:pt x="242" y="196"/>
                </a:lnTo>
                <a:lnTo>
                  <a:pt x="240" y="197"/>
                </a:lnTo>
                <a:lnTo>
                  <a:pt x="239" y="197"/>
                </a:lnTo>
                <a:lnTo>
                  <a:pt x="236" y="197"/>
                </a:lnTo>
                <a:lnTo>
                  <a:pt x="234" y="198"/>
                </a:lnTo>
                <a:lnTo>
                  <a:pt x="233" y="198"/>
                </a:lnTo>
                <a:lnTo>
                  <a:pt x="231" y="199"/>
                </a:lnTo>
                <a:lnTo>
                  <a:pt x="230" y="200"/>
                </a:lnTo>
                <a:lnTo>
                  <a:pt x="227" y="202"/>
                </a:lnTo>
                <a:lnTo>
                  <a:pt x="226" y="202"/>
                </a:lnTo>
                <a:lnTo>
                  <a:pt x="224" y="203"/>
                </a:lnTo>
                <a:lnTo>
                  <a:pt x="222" y="204"/>
                </a:lnTo>
                <a:lnTo>
                  <a:pt x="220" y="205"/>
                </a:lnTo>
                <a:lnTo>
                  <a:pt x="218" y="206"/>
                </a:lnTo>
                <a:lnTo>
                  <a:pt x="216" y="206"/>
                </a:lnTo>
                <a:lnTo>
                  <a:pt x="214" y="206"/>
                </a:lnTo>
                <a:lnTo>
                  <a:pt x="211" y="206"/>
                </a:lnTo>
                <a:lnTo>
                  <a:pt x="210" y="206"/>
                </a:lnTo>
                <a:lnTo>
                  <a:pt x="208" y="205"/>
                </a:lnTo>
                <a:lnTo>
                  <a:pt x="206" y="204"/>
                </a:lnTo>
                <a:lnTo>
                  <a:pt x="204" y="204"/>
                </a:lnTo>
                <a:lnTo>
                  <a:pt x="203" y="204"/>
                </a:lnTo>
                <a:lnTo>
                  <a:pt x="202" y="203"/>
                </a:lnTo>
                <a:lnTo>
                  <a:pt x="201" y="200"/>
                </a:lnTo>
                <a:lnTo>
                  <a:pt x="200" y="199"/>
                </a:lnTo>
                <a:lnTo>
                  <a:pt x="200" y="197"/>
                </a:lnTo>
                <a:lnTo>
                  <a:pt x="200" y="195"/>
                </a:lnTo>
                <a:lnTo>
                  <a:pt x="199" y="192"/>
                </a:lnTo>
                <a:lnTo>
                  <a:pt x="199" y="190"/>
                </a:lnTo>
                <a:lnTo>
                  <a:pt x="199" y="188"/>
                </a:lnTo>
                <a:lnTo>
                  <a:pt x="198" y="186"/>
                </a:lnTo>
                <a:lnTo>
                  <a:pt x="196" y="183"/>
                </a:lnTo>
                <a:lnTo>
                  <a:pt x="196" y="182"/>
                </a:lnTo>
                <a:lnTo>
                  <a:pt x="195" y="181"/>
                </a:lnTo>
                <a:lnTo>
                  <a:pt x="195" y="179"/>
                </a:lnTo>
                <a:lnTo>
                  <a:pt x="195" y="176"/>
                </a:lnTo>
                <a:lnTo>
                  <a:pt x="196" y="175"/>
                </a:lnTo>
                <a:lnTo>
                  <a:pt x="195" y="173"/>
                </a:lnTo>
                <a:lnTo>
                  <a:pt x="196" y="172"/>
                </a:lnTo>
                <a:lnTo>
                  <a:pt x="196" y="167"/>
                </a:lnTo>
                <a:lnTo>
                  <a:pt x="195" y="164"/>
                </a:lnTo>
                <a:lnTo>
                  <a:pt x="195" y="162"/>
                </a:lnTo>
                <a:lnTo>
                  <a:pt x="194" y="160"/>
                </a:lnTo>
                <a:lnTo>
                  <a:pt x="193" y="159"/>
                </a:lnTo>
                <a:lnTo>
                  <a:pt x="192" y="158"/>
                </a:lnTo>
                <a:lnTo>
                  <a:pt x="190" y="156"/>
                </a:lnTo>
                <a:lnTo>
                  <a:pt x="188" y="155"/>
                </a:lnTo>
                <a:lnTo>
                  <a:pt x="187" y="154"/>
                </a:lnTo>
                <a:lnTo>
                  <a:pt x="186" y="151"/>
                </a:lnTo>
                <a:lnTo>
                  <a:pt x="186" y="150"/>
                </a:lnTo>
                <a:lnTo>
                  <a:pt x="187" y="149"/>
                </a:lnTo>
                <a:lnTo>
                  <a:pt x="190" y="147"/>
                </a:lnTo>
                <a:lnTo>
                  <a:pt x="190" y="146"/>
                </a:lnTo>
                <a:lnTo>
                  <a:pt x="191" y="143"/>
                </a:lnTo>
                <a:lnTo>
                  <a:pt x="191" y="141"/>
                </a:lnTo>
                <a:lnTo>
                  <a:pt x="191" y="139"/>
                </a:lnTo>
                <a:lnTo>
                  <a:pt x="190" y="135"/>
                </a:lnTo>
                <a:lnTo>
                  <a:pt x="190" y="130"/>
                </a:lnTo>
                <a:lnTo>
                  <a:pt x="190" y="127"/>
                </a:lnTo>
                <a:lnTo>
                  <a:pt x="187" y="126"/>
                </a:lnTo>
                <a:lnTo>
                  <a:pt x="186" y="125"/>
                </a:lnTo>
                <a:lnTo>
                  <a:pt x="185" y="124"/>
                </a:lnTo>
                <a:lnTo>
                  <a:pt x="186" y="122"/>
                </a:lnTo>
                <a:lnTo>
                  <a:pt x="185" y="120"/>
                </a:lnTo>
                <a:lnTo>
                  <a:pt x="187" y="119"/>
                </a:lnTo>
                <a:lnTo>
                  <a:pt x="188" y="118"/>
                </a:lnTo>
                <a:lnTo>
                  <a:pt x="191" y="118"/>
                </a:lnTo>
                <a:lnTo>
                  <a:pt x="194" y="116"/>
                </a:lnTo>
                <a:lnTo>
                  <a:pt x="196" y="112"/>
                </a:lnTo>
                <a:lnTo>
                  <a:pt x="199" y="111"/>
                </a:lnTo>
                <a:lnTo>
                  <a:pt x="200" y="110"/>
                </a:lnTo>
                <a:lnTo>
                  <a:pt x="200" y="108"/>
                </a:lnTo>
                <a:lnTo>
                  <a:pt x="200" y="106"/>
                </a:lnTo>
                <a:lnTo>
                  <a:pt x="198" y="103"/>
                </a:lnTo>
                <a:lnTo>
                  <a:pt x="196" y="102"/>
                </a:lnTo>
                <a:lnTo>
                  <a:pt x="194" y="101"/>
                </a:lnTo>
                <a:lnTo>
                  <a:pt x="193" y="100"/>
                </a:lnTo>
                <a:lnTo>
                  <a:pt x="193" y="96"/>
                </a:lnTo>
                <a:lnTo>
                  <a:pt x="195" y="96"/>
                </a:lnTo>
                <a:lnTo>
                  <a:pt x="198" y="96"/>
                </a:lnTo>
                <a:lnTo>
                  <a:pt x="199" y="95"/>
                </a:lnTo>
                <a:lnTo>
                  <a:pt x="202" y="94"/>
                </a:lnTo>
                <a:lnTo>
                  <a:pt x="204" y="93"/>
                </a:lnTo>
                <a:lnTo>
                  <a:pt x="206" y="92"/>
                </a:lnTo>
                <a:lnTo>
                  <a:pt x="209" y="90"/>
                </a:lnTo>
                <a:lnTo>
                  <a:pt x="209" y="87"/>
                </a:lnTo>
                <a:lnTo>
                  <a:pt x="209" y="85"/>
                </a:lnTo>
                <a:lnTo>
                  <a:pt x="209" y="84"/>
                </a:lnTo>
                <a:lnTo>
                  <a:pt x="209" y="82"/>
                </a:lnTo>
                <a:lnTo>
                  <a:pt x="211" y="78"/>
                </a:lnTo>
                <a:lnTo>
                  <a:pt x="212" y="76"/>
                </a:lnTo>
                <a:lnTo>
                  <a:pt x="214" y="75"/>
                </a:lnTo>
                <a:lnTo>
                  <a:pt x="216" y="72"/>
                </a:lnTo>
                <a:lnTo>
                  <a:pt x="218" y="71"/>
                </a:lnTo>
                <a:lnTo>
                  <a:pt x="220" y="70"/>
                </a:lnTo>
                <a:lnTo>
                  <a:pt x="223" y="69"/>
                </a:lnTo>
                <a:lnTo>
                  <a:pt x="224" y="68"/>
                </a:lnTo>
                <a:lnTo>
                  <a:pt x="227" y="66"/>
                </a:lnTo>
                <a:lnTo>
                  <a:pt x="228" y="66"/>
                </a:lnTo>
                <a:lnTo>
                  <a:pt x="230" y="64"/>
                </a:lnTo>
                <a:lnTo>
                  <a:pt x="232" y="63"/>
                </a:lnTo>
                <a:lnTo>
                  <a:pt x="233" y="62"/>
                </a:lnTo>
                <a:lnTo>
                  <a:pt x="234" y="61"/>
                </a:lnTo>
                <a:lnTo>
                  <a:pt x="236" y="60"/>
                </a:lnTo>
                <a:lnTo>
                  <a:pt x="239" y="58"/>
                </a:lnTo>
                <a:lnTo>
                  <a:pt x="240" y="56"/>
                </a:lnTo>
                <a:lnTo>
                  <a:pt x="243" y="56"/>
                </a:lnTo>
                <a:lnTo>
                  <a:pt x="244" y="56"/>
                </a:lnTo>
                <a:lnTo>
                  <a:pt x="250" y="55"/>
                </a:lnTo>
                <a:lnTo>
                  <a:pt x="251" y="53"/>
                </a:lnTo>
                <a:lnTo>
                  <a:pt x="251" y="52"/>
                </a:lnTo>
                <a:lnTo>
                  <a:pt x="250" y="51"/>
                </a:lnTo>
                <a:lnTo>
                  <a:pt x="250" y="48"/>
                </a:lnTo>
                <a:lnTo>
                  <a:pt x="248" y="47"/>
                </a:lnTo>
                <a:lnTo>
                  <a:pt x="246" y="46"/>
                </a:lnTo>
                <a:lnTo>
                  <a:pt x="243" y="47"/>
                </a:lnTo>
                <a:lnTo>
                  <a:pt x="240" y="48"/>
                </a:lnTo>
                <a:lnTo>
                  <a:pt x="239" y="47"/>
                </a:lnTo>
                <a:lnTo>
                  <a:pt x="239" y="46"/>
                </a:lnTo>
                <a:lnTo>
                  <a:pt x="239" y="45"/>
                </a:lnTo>
                <a:lnTo>
                  <a:pt x="238" y="44"/>
                </a:lnTo>
                <a:lnTo>
                  <a:pt x="236" y="43"/>
                </a:lnTo>
                <a:lnTo>
                  <a:pt x="234" y="43"/>
                </a:lnTo>
                <a:lnTo>
                  <a:pt x="233" y="44"/>
                </a:lnTo>
                <a:lnTo>
                  <a:pt x="232" y="44"/>
                </a:lnTo>
                <a:lnTo>
                  <a:pt x="231" y="44"/>
                </a:lnTo>
                <a:lnTo>
                  <a:pt x="228" y="44"/>
                </a:lnTo>
                <a:lnTo>
                  <a:pt x="227" y="43"/>
                </a:lnTo>
                <a:lnTo>
                  <a:pt x="225" y="43"/>
                </a:lnTo>
                <a:lnTo>
                  <a:pt x="224" y="43"/>
                </a:lnTo>
                <a:lnTo>
                  <a:pt x="223" y="43"/>
                </a:lnTo>
                <a:lnTo>
                  <a:pt x="220" y="42"/>
                </a:lnTo>
                <a:lnTo>
                  <a:pt x="219" y="42"/>
                </a:lnTo>
                <a:lnTo>
                  <a:pt x="218" y="40"/>
                </a:lnTo>
                <a:lnTo>
                  <a:pt x="216" y="39"/>
                </a:lnTo>
                <a:lnTo>
                  <a:pt x="215" y="39"/>
                </a:lnTo>
                <a:lnTo>
                  <a:pt x="212" y="38"/>
                </a:lnTo>
                <a:lnTo>
                  <a:pt x="211" y="38"/>
                </a:lnTo>
                <a:lnTo>
                  <a:pt x="209" y="37"/>
                </a:lnTo>
                <a:lnTo>
                  <a:pt x="208" y="36"/>
                </a:lnTo>
                <a:lnTo>
                  <a:pt x="207" y="34"/>
                </a:lnTo>
                <a:lnTo>
                  <a:pt x="206" y="35"/>
                </a:lnTo>
                <a:lnTo>
                  <a:pt x="204" y="34"/>
                </a:lnTo>
                <a:lnTo>
                  <a:pt x="203" y="32"/>
                </a:lnTo>
                <a:lnTo>
                  <a:pt x="201" y="31"/>
                </a:lnTo>
                <a:lnTo>
                  <a:pt x="201" y="30"/>
                </a:lnTo>
                <a:lnTo>
                  <a:pt x="200" y="30"/>
                </a:lnTo>
                <a:lnTo>
                  <a:pt x="199" y="29"/>
                </a:lnTo>
                <a:lnTo>
                  <a:pt x="196" y="29"/>
                </a:lnTo>
                <a:lnTo>
                  <a:pt x="195" y="28"/>
                </a:lnTo>
                <a:lnTo>
                  <a:pt x="194" y="28"/>
                </a:lnTo>
                <a:lnTo>
                  <a:pt x="193" y="28"/>
                </a:lnTo>
                <a:lnTo>
                  <a:pt x="192" y="27"/>
                </a:lnTo>
                <a:lnTo>
                  <a:pt x="191" y="26"/>
                </a:lnTo>
                <a:lnTo>
                  <a:pt x="190" y="26"/>
                </a:lnTo>
                <a:lnTo>
                  <a:pt x="188" y="24"/>
                </a:lnTo>
                <a:lnTo>
                  <a:pt x="187" y="23"/>
                </a:lnTo>
                <a:lnTo>
                  <a:pt x="186" y="23"/>
                </a:lnTo>
                <a:lnTo>
                  <a:pt x="184" y="22"/>
                </a:lnTo>
                <a:lnTo>
                  <a:pt x="183" y="21"/>
                </a:lnTo>
                <a:lnTo>
                  <a:pt x="180" y="21"/>
                </a:lnTo>
                <a:lnTo>
                  <a:pt x="178" y="19"/>
                </a:lnTo>
                <a:lnTo>
                  <a:pt x="177" y="15"/>
                </a:lnTo>
                <a:lnTo>
                  <a:pt x="176" y="14"/>
                </a:lnTo>
                <a:lnTo>
                  <a:pt x="175" y="13"/>
                </a:lnTo>
                <a:lnTo>
                  <a:pt x="174" y="13"/>
                </a:lnTo>
                <a:lnTo>
                  <a:pt x="172" y="13"/>
                </a:lnTo>
                <a:lnTo>
                  <a:pt x="171" y="12"/>
                </a:lnTo>
                <a:lnTo>
                  <a:pt x="170" y="12"/>
                </a:lnTo>
                <a:lnTo>
                  <a:pt x="169" y="11"/>
                </a:lnTo>
                <a:lnTo>
                  <a:pt x="168" y="10"/>
                </a:lnTo>
                <a:lnTo>
                  <a:pt x="168" y="8"/>
                </a:lnTo>
                <a:lnTo>
                  <a:pt x="167" y="7"/>
                </a:lnTo>
                <a:lnTo>
                  <a:pt x="164" y="6"/>
                </a:lnTo>
                <a:lnTo>
                  <a:pt x="163" y="6"/>
                </a:lnTo>
                <a:lnTo>
                  <a:pt x="162" y="5"/>
                </a:lnTo>
                <a:lnTo>
                  <a:pt x="162" y="4"/>
                </a:lnTo>
                <a:lnTo>
                  <a:pt x="161" y="4"/>
                </a:lnTo>
                <a:lnTo>
                  <a:pt x="160" y="3"/>
                </a:lnTo>
                <a:lnTo>
                  <a:pt x="159" y="3"/>
                </a:lnTo>
                <a:lnTo>
                  <a:pt x="156" y="3"/>
                </a:lnTo>
                <a:lnTo>
                  <a:pt x="155" y="3"/>
                </a:lnTo>
                <a:lnTo>
                  <a:pt x="154" y="3"/>
                </a:lnTo>
                <a:lnTo>
                  <a:pt x="153" y="3"/>
                </a:lnTo>
                <a:lnTo>
                  <a:pt x="151" y="3"/>
                </a:lnTo>
                <a:lnTo>
                  <a:pt x="148" y="2"/>
                </a:lnTo>
                <a:lnTo>
                  <a:pt x="146" y="0"/>
                </a:lnTo>
                <a:close/>
              </a:path>
            </a:pathLst>
          </a:custGeom>
          <a:solidFill>
            <a:schemeClr val="accent3">
              <a:lumMod val="60000"/>
              <a:lumOff val="40000"/>
            </a:schemeClr>
          </a:solidFill>
          <a:ln w="9525" cap="flat" cmpd="sng">
            <a:solidFill>
              <a:schemeClr val="tx1"/>
            </a:solidFill>
            <a:prstDash val="solid"/>
            <a:round/>
            <a:headEnd type="none" w="med" len="med"/>
            <a:tailEnd type="none" w="med" len="med"/>
          </a:ln>
          <a:effectLst/>
          <a:extLst/>
        </p:spPr>
        <p:txBody>
          <a:bodyPr wrap="none"/>
          <a:lstStyle/>
          <a:p>
            <a:pPr eaLnBrk="1" hangingPunct="1">
              <a:defRPr/>
            </a:pPr>
            <a:endParaRPr lang="en-GB" sz="1176" dirty="0">
              <a:latin typeface="Arial" pitchFamily="34" charset="0"/>
              <a:cs typeface="Arial" pitchFamily="34" charset="0"/>
            </a:endParaRPr>
          </a:p>
        </p:txBody>
      </p:sp>
      <p:sp>
        <p:nvSpPr>
          <p:cNvPr id="118" name="BR">
            <a:extLst>
              <a:ext uri="{FF2B5EF4-FFF2-40B4-BE49-F238E27FC236}"/>
            </a:extLst>
          </p:cNvPr>
          <p:cNvSpPr>
            <a:spLocks/>
          </p:cNvSpPr>
          <p:nvPr/>
        </p:nvSpPr>
        <p:spPr bwMode="auto">
          <a:xfrm>
            <a:off x="5491163" y="2282825"/>
            <a:ext cx="1196975" cy="746125"/>
          </a:xfrm>
          <a:custGeom>
            <a:avLst/>
            <a:gdLst>
              <a:gd name="T0" fmla="*/ 194 w 1369"/>
              <a:gd name="T1" fmla="*/ 257 h 887"/>
              <a:gd name="T2" fmla="*/ 175 w 1369"/>
              <a:gd name="T3" fmla="*/ 280 h 887"/>
              <a:gd name="T4" fmla="*/ 238 w 1369"/>
              <a:gd name="T5" fmla="*/ 328 h 887"/>
              <a:gd name="T6" fmla="*/ 248 w 1369"/>
              <a:gd name="T7" fmla="*/ 412 h 887"/>
              <a:gd name="T8" fmla="*/ 354 w 1369"/>
              <a:gd name="T9" fmla="*/ 492 h 887"/>
              <a:gd name="T10" fmla="*/ 239 w 1369"/>
              <a:gd name="T11" fmla="*/ 494 h 887"/>
              <a:gd name="T12" fmla="*/ 102 w 1369"/>
              <a:gd name="T13" fmla="*/ 590 h 887"/>
              <a:gd name="T14" fmla="*/ 2 w 1369"/>
              <a:gd name="T15" fmla="*/ 688 h 887"/>
              <a:gd name="T16" fmla="*/ 59 w 1369"/>
              <a:gd name="T17" fmla="*/ 791 h 887"/>
              <a:gd name="T18" fmla="*/ 111 w 1369"/>
              <a:gd name="T19" fmla="*/ 822 h 887"/>
              <a:gd name="T20" fmla="*/ 177 w 1369"/>
              <a:gd name="T21" fmla="*/ 800 h 887"/>
              <a:gd name="T22" fmla="*/ 214 w 1369"/>
              <a:gd name="T23" fmla="*/ 810 h 887"/>
              <a:gd name="T24" fmla="*/ 235 w 1369"/>
              <a:gd name="T25" fmla="*/ 831 h 887"/>
              <a:gd name="T26" fmla="*/ 257 w 1369"/>
              <a:gd name="T27" fmla="*/ 815 h 887"/>
              <a:gd name="T28" fmla="*/ 280 w 1369"/>
              <a:gd name="T29" fmla="*/ 826 h 887"/>
              <a:gd name="T30" fmla="*/ 300 w 1369"/>
              <a:gd name="T31" fmla="*/ 860 h 887"/>
              <a:gd name="T32" fmla="*/ 329 w 1369"/>
              <a:gd name="T33" fmla="*/ 882 h 887"/>
              <a:gd name="T34" fmla="*/ 353 w 1369"/>
              <a:gd name="T35" fmla="*/ 849 h 887"/>
              <a:gd name="T36" fmla="*/ 387 w 1369"/>
              <a:gd name="T37" fmla="*/ 836 h 887"/>
              <a:gd name="T38" fmla="*/ 419 w 1369"/>
              <a:gd name="T39" fmla="*/ 828 h 887"/>
              <a:gd name="T40" fmla="*/ 449 w 1369"/>
              <a:gd name="T41" fmla="*/ 865 h 887"/>
              <a:gd name="T42" fmla="*/ 490 w 1369"/>
              <a:gd name="T43" fmla="*/ 866 h 887"/>
              <a:gd name="T44" fmla="*/ 516 w 1369"/>
              <a:gd name="T45" fmla="*/ 839 h 887"/>
              <a:gd name="T46" fmla="*/ 571 w 1369"/>
              <a:gd name="T47" fmla="*/ 823 h 887"/>
              <a:gd name="T48" fmla="*/ 614 w 1369"/>
              <a:gd name="T49" fmla="*/ 820 h 887"/>
              <a:gd name="T50" fmla="*/ 648 w 1369"/>
              <a:gd name="T51" fmla="*/ 788 h 887"/>
              <a:gd name="T52" fmla="*/ 680 w 1369"/>
              <a:gd name="T53" fmla="*/ 745 h 887"/>
              <a:gd name="T54" fmla="*/ 738 w 1369"/>
              <a:gd name="T55" fmla="*/ 765 h 887"/>
              <a:gd name="T56" fmla="*/ 777 w 1369"/>
              <a:gd name="T57" fmla="*/ 788 h 887"/>
              <a:gd name="T58" fmla="*/ 806 w 1369"/>
              <a:gd name="T59" fmla="*/ 804 h 887"/>
              <a:gd name="T60" fmla="*/ 819 w 1369"/>
              <a:gd name="T61" fmla="*/ 828 h 887"/>
              <a:gd name="T62" fmla="*/ 857 w 1369"/>
              <a:gd name="T63" fmla="*/ 868 h 887"/>
              <a:gd name="T64" fmla="*/ 879 w 1369"/>
              <a:gd name="T65" fmla="*/ 824 h 887"/>
              <a:gd name="T66" fmla="*/ 918 w 1369"/>
              <a:gd name="T67" fmla="*/ 814 h 887"/>
              <a:gd name="T68" fmla="*/ 958 w 1369"/>
              <a:gd name="T69" fmla="*/ 808 h 887"/>
              <a:gd name="T70" fmla="*/ 998 w 1369"/>
              <a:gd name="T71" fmla="*/ 796 h 887"/>
              <a:gd name="T72" fmla="*/ 1032 w 1369"/>
              <a:gd name="T73" fmla="*/ 761 h 887"/>
              <a:gd name="T74" fmla="*/ 1039 w 1369"/>
              <a:gd name="T75" fmla="*/ 726 h 887"/>
              <a:gd name="T76" fmla="*/ 1078 w 1369"/>
              <a:gd name="T77" fmla="*/ 665 h 887"/>
              <a:gd name="T78" fmla="*/ 1105 w 1369"/>
              <a:gd name="T79" fmla="*/ 632 h 887"/>
              <a:gd name="T80" fmla="*/ 1142 w 1369"/>
              <a:gd name="T81" fmla="*/ 617 h 887"/>
              <a:gd name="T82" fmla="*/ 1164 w 1369"/>
              <a:gd name="T83" fmla="*/ 597 h 887"/>
              <a:gd name="T84" fmla="*/ 1243 w 1369"/>
              <a:gd name="T85" fmla="*/ 626 h 887"/>
              <a:gd name="T86" fmla="*/ 1276 w 1369"/>
              <a:gd name="T87" fmla="*/ 548 h 887"/>
              <a:gd name="T88" fmla="*/ 1270 w 1369"/>
              <a:gd name="T89" fmla="*/ 466 h 887"/>
              <a:gd name="T90" fmla="*/ 1334 w 1369"/>
              <a:gd name="T91" fmla="*/ 346 h 887"/>
              <a:gd name="T92" fmla="*/ 1346 w 1369"/>
              <a:gd name="T93" fmla="*/ 280 h 887"/>
              <a:gd name="T94" fmla="*/ 1279 w 1369"/>
              <a:gd name="T95" fmla="*/ 306 h 887"/>
              <a:gd name="T96" fmla="*/ 1225 w 1369"/>
              <a:gd name="T97" fmla="*/ 302 h 887"/>
              <a:gd name="T98" fmla="*/ 1107 w 1369"/>
              <a:gd name="T99" fmla="*/ 313 h 887"/>
              <a:gd name="T100" fmla="*/ 1027 w 1369"/>
              <a:gd name="T101" fmla="*/ 254 h 887"/>
              <a:gd name="T102" fmla="*/ 929 w 1369"/>
              <a:gd name="T103" fmla="*/ 298 h 887"/>
              <a:gd name="T104" fmla="*/ 770 w 1369"/>
              <a:gd name="T105" fmla="*/ 249 h 887"/>
              <a:gd name="T106" fmla="*/ 657 w 1369"/>
              <a:gd name="T107" fmla="*/ 222 h 887"/>
              <a:gd name="T108" fmla="*/ 545 w 1369"/>
              <a:gd name="T109" fmla="*/ 207 h 887"/>
              <a:gd name="T110" fmla="*/ 434 w 1369"/>
              <a:gd name="T111" fmla="*/ 148 h 887"/>
              <a:gd name="T112" fmla="*/ 323 w 1369"/>
              <a:gd name="T113" fmla="*/ 46 h 887"/>
              <a:gd name="T114" fmla="*/ 209 w 1369"/>
              <a:gd name="T115" fmla="*/ 6 h 887"/>
              <a:gd name="T116" fmla="*/ 167 w 1369"/>
              <a:gd name="T117" fmla="*/ 55 h 887"/>
              <a:gd name="T118" fmla="*/ 168 w 1369"/>
              <a:gd name="T119" fmla="*/ 90 h 887"/>
              <a:gd name="T120" fmla="*/ 207 w 1369"/>
              <a:gd name="T121" fmla="*/ 124 h 887"/>
              <a:gd name="T122" fmla="*/ 228 w 1369"/>
              <a:gd name="T123" fmla="*/ 182 h 887"/>
              <a:gd name="T124" fmla="*/ 274 w 1369"/>
              <a:gd name="T125" fmla="*/ 208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9" h="887">
                <a:moveTo>
                  <a:pt x="287" y="240"/>
                </a:moveTo>
                <a:lnTo>
                  <a:pt x="280" y="241"/>
                </a:lnTo>
                <a:lnTo>
                  <a:pt x="273" y="242"/>
                </a:lnTo>
                <a:lnTo>
                  <a:pt x="267" y="242"/>
                </a:lnTo>
                <a:lnTo>
                  <a:pt x="264" y="242"/>
                </a:lnTo>
                <a:lnTo>
                  <a:pt x="260" y="242"/>
                </a:lnTo>
                <a:lnTo>
                  <a:pt x="255" y="241"/>
                </a:lnTo>
                <a:lnTo>
                  <a:pt x="252" y="241"/>
                </a:lnTo>
                <a:lnTo>
                  <a:pt x="246" y="241"/>
                </a:lnTo>
                <a:lnTo>
                  <a:pt x="241" y="240"/>
                </a:lnTo>
                <a:lnTo>
                  <a:pt x="235" y="238"/>
                </a:lnTo>
                <a:lnTo>
                  <a:pt x="230" y="237"/>
                </a:lnTo>
                <a:lnTo>
                  <a:pt x="225" y="236"/>
                </a:lnTo>
                <a:lnTo>
                  <a:pt x="223" y="236"/>
                </a:lnTo>
                <a:lnTo>
                  <a:pt x="218" y="234"/>
                </a:lnTo>
                <a:lnTo>
                  <a:pt x="216" y="233"/>
                </a:lnTo>
                <a:lnTo>
                  <a:pt x="212" y="233"/>
                </a:lnTo>
                <a:lnTo>
                  <a:pt x="211" y="234"/>
                </a:lnTo>
                <a:lnTo>
                  <a:pt x="210" y="237"/>
                </a:lnTo>
                <a:lnTo>
                  <a:pt x="210" y="240"/>
                </a:lnTo>
                <a:lnTo>
                  <a:pt x="209" y="244"/>
                </a:lnTo>
                <a:lnTo>
                  <a:pt x="206" y="248"/>
                </a:lnTo>
                <a:lnTo>
                  <a:pt x="201" y="252"/>
                </a:lnTo>
                <a:lnTo>
                  <a:pt x="194" y="257"/>
                </a:lnTo>
                <a:lnTo>
                  <a:pt x="192" y="258"/>
                </a:lnTo>
                <a:lnTo>
                  <a:pt x="188" y="260"/>
                </a:lnTo>
                <a:lnTo>
                  <a:pt x="185" y="261"/>
                </a:lnTo>
                <a:lnTo>
                  <a:pt x="183" y="261"/>
                </a:lnTo>
                <a:lnTo>
                  <a:pt x="179" y="260"/>
                </a:lnTo>
                <a:lnTo>
                  <a:pt x="178" y="261"/>
                </a:lnTo>
                <a:lnTo>
                  <a:pt x="177" y="262"/>
                </a:lnTo>
                <a:lnTo>
                  <a:pt x="174" y="261"/>
                </a:lnTo>
                <a:lnTo>
                  <a:pt x="171" y="258"/>
                </a:lnTo>
                <a:lnTo>
                  <a:pt x="170" y="257"/>
                </a:lnTo>
                <a:lnTo>
                  <a:pt x="167" y="256"/>
                </a:lnTo>
                <a:lnTo>
                  <a:pt x="166" y="256"/>
                </a:lnTo>
                <a:lnTo>
                  <a:pt x="164" y="257"/>
                </a:lnTo>
                <a:lnTo>
                  <a:pt x="163" y="258"/>
                </a:lnTo>
                <a:lnTo>
                  <a:pt x="162" y="261"/>
                </a:lnTo>
                <a:lnTo>
                  <a:pt x="162" y="263"/>
                </a:lnTo>
                <a:lnTo>
                  <a:pt x="162" y="265"/>
                </a:lnTo>
                <a:lnTo>
                  <a:pt x="162" y="269"/>
                </a:lnTo>
                <a:lnTo>
                  <a:pt x="162" y="271"/>
                </a:lnTo>
                <a:lnTo>
                  <a:pt x="164" y="273"/>
                </a:lnTo>
                <a:lnTo>
                  <a:pt x="166" y="276"/>
                </a:lnTo>
                <a:lnTo>
                  <a:pt x="168" y="277"/>
                </a:lnTo>
                <a:lnTo>
                  <a:pt x="171" y="279"/>
                </a:lnTo>
                <a:lnTo>
                  <a:pt x="175" y="280"/>
                </a:lnTo>
                <a:lnTo>
                  <a:pt x="183" y="282"/>
                </a:lnTo>
                <a:lnTo>
                  <a:pt x="186" y="284"/>
                </a:lnTo>
                <a:lnTo>
                  <a:pt x="190" y="285"/>
                </a:lnTo>
                <a:lnTo>
                  <a:pt x="191" y="287"/>
                </a:lnTo>
                <a:lnTo>
                  <a:pt x="194" y="293"/>
                </a:lnTo>
                <a:lnTo>
                  <a:pt x="195" y="297"/>
                </a:lnTo>
                <a:lnTo>
                  <a:pt x="195" y="300"/>
                </a:lnTo>
                <a:lnTo>
                  <a:pt x="196" y="303"/>
                </a:lnTo>
                <a:lnTo>
                  <a:pt x="199" y="305"/>
                </a:lnTo>
                <a:lnTo>
                  <a:pt x="201" y="308"/>
                </a:lnTo>
                <a:lnTo>
                  <a:pt x="204" y="310"/>
                </a:lnTo>
                <a:lnTo>
                  <a:pt x="209" y="311"/>
                </a:lnTo>
                <a:lnTo>
                  <a:pt x="217" y="311"/>
                </a:lnTo>
                <a:lnTo>
                  <a:pt x="222" y="312"/>
                </a:lnTo>
                <a:lnTo>
                  <a:pt x="225" y="312"/>
                </a:lnTo>
                <a:lnTo>
                  <a:pt x="228" y="313"/>
                </a:lnTo>
                <a:lnTo>
                  <a:pt x="231" y="314"/>
                </a:lnTo>
                <a:lnTo>
                  <a:pt x="233" y="317"/>
                </a:lnTo>
                <a:lnTo>
                  <a:pt x="234" y="319"/>
                </a:lnTo>
                <a:lnTo>
                  <a:pt x="235" y="320"/>
                </a:lnTo>
                <a:lnTo>
                  <a:pt x="236" y="322"/>
                </a:lnTo>
                <a:lnTo>
                  <a:pt x="238" y="324"/>
                </a:lnTo>
                <a:lnTo>
                  <a:pt x="239" y="327"/>
                </a:lnTo>
                <a:lnTo>
                  <a:pt x="238" y="328"/>
                </a:lnTo>
                <a:lnTo>
                  <a:pt x="241" y="337"/>
                </a:lnTo>
                <a:lnTo>
                  <a:pt x="241" y="340"/>
                </a:lnTo>
                <a:lnTo>
                  <a:pt x="236" y="344"/>
                </a:lnTo>
                <a:lnTo>
                  <a:pt x="232" y="344"/>
                </a:lnTo>
                <a:lnTo>
                  <a:pt x="228" y="344"/>
                </a:lnTo>
                <a:lnTo>
                  <a:pt x="223" y="345"/>
                </a:lnTo>
                <a:lnTo>
                  <a:pt x="217" y="349"/>
                </a:lnTo>
                <a:lnTo>
                  <a:pt x="208" y="349"/>
                </a:lnTo>
                <a:lnTo>
                  <a:pt x="201" y="346"/>
                </a:lnTo>
                <a:lnTo>
                  <a:pt x="196" y="345"/>
                </a:lnTo>
                <a:lnTo>
                  <a:pt x="192" y="348"/>
                </a:lnTo>
                <a:lnTo>
                  <a:pt x="191" y="352"/>
                </a:lnTo>
                <a:lnTo>
                  <a:pt x="194" y="359"/>
                </a:lnTo>
                <a:lnTo>
                  <a:pt x="199" y="362"/>
                </a:lnTo>
                <a:lnTo>
                  <a:pt x="200" y="367"/>
                </a:lnTo>
                <a:lnTo>
                  <a:pt x="200" y="373"/>
                </a:lnTo>
                <a:lnTo>
                  <a:pt x="201" y="380"/>
                </a:lnTo>
                <a:lnTo>
                  <a:pt x="202" y="384"/>
                </a:lnTo>
                <a:lnTo>
                  <a:pt x="207" y="388"/>
                </a:lnTo>
                <a:lnTo>
                  <a:pt x="211" y="392"/>
                </a:lnTo>
                <a:lnTo>
                  <a:pt x="231" y="400"/>
                </a:lnTo>
                <a:lnTo>
                  <a:pt x="239" y="405"/>
                </a:lnTo>
                <a:lnTo>
                  <a:pt x="242" y="407"/>
                </a:lnTo>
                <a:lnTo>
                  <a:pt x="248" y="412"/>
                </a:lnTo>
                <a:lnTo>
                  <a:pt x="251" y="416"/>
                </a:lnTo>
                <a:lnTo>
                  <a:pt x="255" y="421"/>
                </a:lnTo>
                <a:lnTo>
                  <a:pt x="259" y="425"/>
                </a:lnTo>
                <a:lnTo>
                  <a:pt x="263" y="430"/>
                </a:lnTo>
                <a:lnTo>
                  <a:pt x="266" y="432"/>
                </a:lnTo>
                <a:lnTo>
                  <a:pt x="268" y="434"/>
                </a:lnTo>
                <a:lnTo>
                  <a:pt x="274" y="434"/>
                </a:lnTo>
                <a:lnTo>
                  <a:pt x="278" y="433"/>
                </a:lnTo>
                <a:lnTo>
                  <a:pt x="281" y="432"/>
                </a:lnTo>
                <a:lnTo>
                  <a:pt x="287" y="433"/>
                </a:lnTo>
                <a:lnTo>
                  <a:pt x="290" y="433"/>
                </a:lnTo>
                <a:lnTo>
                  <a:pt x="296" y="437"/>
                </a:lnTo>
                <a:lnTo>
                  <a:pt x="302" y="440"/>
                </a:lnTo>
                <a:lnTo>
                  <a:pt x="318" y="447"/>
                </a:lnTo>
                <a:lnTo>
                  <a:pt x="323" y="453"/>
                </a:lnTo>
                <a:lnTo>
                  <a:pt x="330" y="455"/>
                </a:lnTo>
                <a:lnTo>
                  <a:pt x="336" y="461"/>
                </a:lnTo>
                <a:lnTo>
                  <a:pt x="342" y="465"/>
                </a:lnTo>
                <a:lnTo>
                  <a:pt x="347" y="469"/>
                </a:lnTo>
                <a:lnTo>
                  <a:pt x="351" y="471"/>
                </a:lnTo>
                <a:lnTo>
                  <a:pt x="352" y="479"/>
                </a:lnTo>
                <a:lnTo>
                  <a:pt x="352" y="484"/>
                </a:lnTo>
                <a:lnTo>
                  <a:pt x="352" y="488"/>
                </a:lnTo>
                <a:lnTo>
                  <a:pt x="354" y="492"/>
                </a:lnTo>
                <a:lnTo>
                  <a:pt x="359" y="493"/>
                </a:lnTo>
                <a:lnTo>
                  <a:pt x="360" y="494"/>
                </a:lnTo>
                <a:lnTo>
                  <a:pt x="360" y="497"/>
                </a:lnTo>
                <a:lnTo>
                  <a:pt x="356" y="500"/>
                </a:lnTo>
                <a:lnTo>
                  <a:pt x="350" y="500"/>
                </a:lnTo>
                <a:lnTo>
                  <a:pt x="343" y="500"/>
                </a:lnTo>
                <a:lnTo>
                  <a:pt x="335" y="498"/>
                </a:lnTo>
                <a:lnTo>
                  <a:pt x="322" y="497"/>
                </a:lnTo>
                <a:lnTo>
                  <a:pt x="316" y="497"/>
                </a:lnTo>
                <a:lnTo>
                  <a:pt x="308" y="495"/>
                </a:lnTo>
                <a:lnTo>
                  <a:pt x="305" y="493"/>
                </a:lnTo>
                <a:lnTo>
                  <a:pt x="300" y="490"/>
                </a:lnTo>
                <a:lnTo>
                  <a:pt x="297" y="487"/>
                </a:lnTo>
                <a:lnTo>
                  <a:pt x="290" y="486"/>
                </a:lnTo>
                <a:lnTo>
                  <a:pt x="284" y="487"/>
                </a:lnTo>
                <a:lnTo>
                  <a:pt x="279" y="490"/>
                </a:lnTo>
                <a:lnTo>
                  <a:pt x="274" y="495"/>
                </a:lnTo>
                <a:lnTo>
                  <a:pt x="270" y="498"/>
                </a:lnTo>
                <a:lnTo>
                  <a:pt x="264" y="502"/>
                </a:lnTo>
                <a:lnTo>
                  <a:pt x="259" y="502"/>
                </a:lnTo>
                <a:lnTo>
                  <a:pt x="256" y="501"/>
                </a:lnTo>
                <a:lnTo>
                  <a:pt x="252" y="498"/>
                </a:lnTo>
                <a:lnTo>
                  <a:pt x="247" y="497"/>
                </a:lnTo>
                <a:lnTo>
                  <a:pt x="239" y="494"/>
                </a:lnTo>
                <a:lnTo>
                  <a:pt x="232" y="493"/>
                </a:lnTo>
                <a:lnTo>
                  <a:pt x="226" y="490"/>
                </a:lnTo>
                <a:lnTo>
                  <a:pt x="222" y="492"/>
                </a:lnTo>
                <a:lnTo>
                  <a:pt x="215" y="497"/>
                </a:lnTo>
                <a:lnTo>
                  <a:pt x="202" y="509"/>
                </a:lnTo>
                <a:lnTo>
                  <a:pt x="198" y="513"/>
                </a:lnTo>
                <a:lnTo>
                  <a:pt x="192" y="519"/>
                </a:lnTo>
                <a:lnTo>
                  <a:pt x="186" y="521"/>
                </a:lnTo>
                <a:lnTo>
                  <a:pt x="180" y="524"/>
                </a:lnTo>
                <a:lnTo>
                  <a:pt x="175" y="526"/>
                </a:lnTo>
                <a:lnTo>
                  <a:pt x="170" y="529"/>
                </a:lnTo>
                <a:lnTo>
                  <a:pt x="167" y="534"/>
                </a:lnTo>
                <a:lnTo>
                  <a:pt x="161" y="544"/>
                </a:lnTo>
                <a:lnTo>
                  <a:pt x="158" y="550"/>
                </a:lnTo>
                <a:lnTo>
                  <a:pt x="152" y="558"/>
                </a:lnTo>
                <a:lnTo>
                  <a:pt x="148" y="561"/>
                </a:lnTo>
                <a:lnTo>
                  <a:pt x="140" y="566"/>
                </a:lnTo>
                <a:lnTo>
                  <a:pt x="134" y="568"/>
                </a:lnTo>
                <a:lnTo>
                  <a:pt x="129" y="570"/>
                </a:lnTo>
                <a:lnTo>
                  <a:pt x="124" y="572"/>
                </a:lnTo>
                <a:lnTo>
                  <a:pt x="115" y="576"/>
                </a:lnTo>
                <a:lnTo>
                  <a:pt x="110" y="582"/>
                </a:lnTo>
                <a:lnTo>
                  <a:pt x="106" y="586"/>
                </a:lnTo>
                <a:lnTo>
                  <a:pt x="102" y="590"/>
                </a:lnTo>
                <a:lnTo>
                  <a:pt x="97" y="592"/>
                </a:lnTo>
                <a:lnTo>
                  <a:pt x="88" y="591"/>
                </a:lnTo>
                <a:lnTo>
                  <a:pt x="81" y="592"/>
                </a:lnTo>
                <a:lnTo>
                  <a:pt x="76" y="593"/>
                </a:lnTo>
                <a:lnTo>
                  <a:pt x="72" y="597"/>
                </a:lnTo>
                <a:lnTo>
                  <a:pt x="70" y="599"/>
                </a:lnTo>
                <a:lnTo>
                  <a:pt x="65" y="605"/>
                </a:lnTo>
                <a:lnTo>
                  <a:pt x="60" y="610"/>
                </a:lnTo>
                <a:lnTo>
                  <a:pt x="55" y="614"/>
                </a:lnTo>
                <a:lnTo>
                  <a:pt x="48" y="617"/>
                </a:lnTo>
                <a:lnTo>
                  <a:pt x="39" y="621"/>
                </a:lnTo>
                <a:lnTo>
                  <a:pt x="31" y="624"/>
                </a:lnTo>
                <a:lnTo>
                  <a:pt x="25" y="625"/>
                </a:lnTo>
                <a:lnTo>
                  <a:pt x="19" y="629"/>
                </a:lnTo>
                <a:lnTo>
                  <a:pt x="15" y="632"/>
                </a:lnTo>
                <a:lnTo>
                  <a:pt x="10" y="637"/>
                </a:lnTo>
                <a:lnTo>
                  <a:pt x="9" y="642"/>
                </a:lnTo>
                <a:lnTo>
                  <a:pt x="8" y="647"/>
                </a:lnTo>
                <a:lnTo>
                  <a:pt x="7" y="655"/>
                </a:lnTo>
                <a:lnTo>
                  <a:pt x="3" y="662"/>
                </a:lnTo>
                <a:lnTo>
                  <a:pt x="0" y="669"/>
                </a:lnTo>
                <a:lnTo>
                  <a:pt x="0" y="676"/>
                </a:lnTo>
                <a:lnTo>
                  <a:pt x="1" y="682"/>
                </a:lnTo>
                <a:lnTo>
                  <a:pt x="2" y="688"/>
                </a:lnTo>
                <a:lnTo>
                  <a:pt x="3" y="693"/>
                </a:lnTo>
                <a:lnTo>
                  <a:pt x="3" y="698"/>
                </a:lnTo>
                <a:lnTo>
                  <a:pt x="3" y="704"/>
                </a:lnTo>
                <a:lnTo>
                  <a:pt x="4" y="712"/>
                </a:lnTo>
                <a:lnTo>
                  <a:pt x="6" y="720"/>
                </a:lnTo>
                <a:lnTo>
                  <a:pt x="8" y="726"/>
                </a:lnTo>
                <a:lnTo>
                  <a:pt x="10" y="730"/>
                </a:lnTo>
                <a:lnTo>
                  <a:pt x="16" y="738"/>
                </a:lnTo>
                <a:lnTo>
                  <a:pt x="18" y="742"/>
                </a:lnTo>
                <a:lnTo>
                  <a:pt x="19" y="746"/>
                </a:lnTo>
                <a:lnTo>
                  <a:pt x="22" y="751"/>
                </a:lnTo>
                <a:lnTo>
                  <a:pt x="24" y="753"/>
                </a:lnTo>
                <a:lnTo>
                  <a:pt x="28" y="756"/>
                </a:lnTo>
                <a:lnTo>
                  <a:pt x="33" y="758"/>
                </a:lnTo>
                <a:lnTo>
                  <a:pt x="38" y="760"/>
                </a:lnTo>
                <a:lnTo>
                  <a:pt x="41" y="764"/>
                </a:lnTo>
                <a:lnTo>
                  <a:pt x="44" y="768"/>
                </a:lnTo>
                <a:lnTo>
                  <a:pt x="47" y="773"/>
                </a:lnTo>
                <a:lnTo>
                  <a:pt x="48" y="777"/>
                </a:lnTo>
                <a:lnTo>
                  <a:pt x="50" y="781"/>
                </a:lnTo>
                <a:lnTo>
                  <a:pt x="51" y="784"/>
                </a:lnTo>
                <a:lnTo>
                  <a:pt x="56" y="786"/>
                </a:lnTo>
                <a:lnTo>
                  <a:pt x="58" y="789"/>
                </a:lnTo>
                <a:lnTo>
                  <a:pt x="59" y="791"/>
                </a:lnTo>
                <a:lnTo>
                  <a:pt x="59" y="794"/>
                </a:lnTo>
                <a:lnTo>
                  <a:pt x="58" y="797"/>
                </a:lnTo>
                <a:lnTo>
                  <a:pt x="57" y="801"/>
                </a:lnTo>
                <a:lnTo>
                  <a:pt x="54" y="809"/>
                </a:lnTo>
                <a:lnTo>
                  <a:pt x="48" y="816"/>
                </a:lnTo>
                <a:lnTo>
                  <a:pt x="43" y="820"/>
                </a:lnTo>
                <a:lnTo>
                  <a:pt x="49" y="820"/>
                </a:lnTo>
                <a:lnTo>
                  <a:pt x="52" y="820"/>
                </a:lnTo>
                <a:lnTo>
                  <a:pt x="54" y="818"/>
                </a:lnTo>
                <a:lnTo>
                  <a:pt x="59" y="818"/>
                </a:lnTo>
                <a:lnTo>
                  <a:pt x="63" y="818"/>
                </a:lnTo>
                <a:lnTo>
                  <a:pt x="66" y="818"/>
                </a:lnTo>
                <a:lnTo>
                  <a:pt x="70" y="818"/>
                </a:lnTo>
                <a:lnTo>
                  <a:pt x="73" y="818"/>
                </a:lnTo>
                <a:lnTo>
                  <a:pt x="75" y="818"/>
                </a:lnTo>
                <a:lnTo>
                  <a:pt x="79" y="820"/>
                </a:lnTo>
                <a:lnTo>
                  <a:pt x="82" y="820"/>
                </a:lnTo>
                <a:lnTo>
                  <a:pt x="86" y="821"/>
                </a:lnTo>
                <a:lnTo>
                  <a:pt x="89" y="821"/>
                </a:lnTo>
                <a:lnTo>
                  <a:pt x="91" y="821"/>
                </a:lnTo>
                <a:lnTo>
                  <a:pt x="99" y="821"/>
                </a:lnTo>
                <a:lnTo>
                  <a:pt x="103" y="822"/>
                </a:lnTo>
                <a:lnTo>
                  <a:pt x="106" y="822"/>
                </a:lnTo>
                <a:lnTo>
                  <a:pt x="111" y="822"/>
                </a:lnTo>
                <a:lnTo>
                  <a:pt x="114" y="822"/>
                </a:lnTo>
                <a:lnTo>
                  <a:pt x="115" y="823"/>
                </a:lnTo>
                <a:lnTo>
                  <a:pt x="121" y="822"/>
                </a:lnTo>
                <a:lnTo>
                  <a:pt x="124" y="822"/>
                </a:lnTo>
                <a:lnTo>
                  <a:pt x="128" y="821"/>
                </a:lnTo>
                <a:lnTo>
                  <a:pt x="130" y="820"/>
                </a:lnTo>
                <a:lnTo>
                  <a:pt x="134" y="820"/>
                </a:lnTo>
                <a:lnTo>
                  <a:pt x="136" y="818"/>
                </a:lnTo>
                <a:lnTo>
                  <a:pt x="138" y="817"/>
                </a:lnTo>
                <a:lnTo>
                  <a:pt x="142" y="816"/>
                </a:lnTo>
                <a:lnTo>
                  <a:pt x="144" y="815"/>
                </a:lnTo>
                <a:lnTo>
                  <a:pt x="147" y="814"/>
                </a:lnTo>
                <a:lnTo>
                  <a:pt x="150" y="814"/>
                </a:lnTo>
                <a:lnTo>
                  <a:pt x="153" y="813"/>
                </a:lnTo>
                <a:lnTo>
                  <a:pt x="155" y="812"/>
                </a:lnTo>
                <a:lnTo>
                  <a:pt x="159" y="812"/>
                </a:lnTo>
                <a:lnTo>
                  <a:pt x="161" y="810"/>
                </a:lnTo>
                <a:lnTo>
                  <a:pt x="163" y="810"/>
                </a:lnTo>
                <a:lnTo>
                  <a:pt x="166" y="809"/>
                </a:lnTo>
                <a:lnTo>
                  <a:pt x="168" y="808"/>
                </a:lnTo>
                <a:lnTo>
                  <a:pt x="171" y="806"/>
                </a:lnTo>
                <a:lnTo>
                  <a:pt x="172" y="805"/>
                </a:lnTo>
                <a:lnTo>
                  <a:pt x="175" y="801"/>
                </a:lnTo>
                <a:lnTo>
                  <a:pt x="177" y="800"/>
                </a:lnTo>
                <a:lnTo>
                  <a:pt x="179" y="798"/>
                </a:lnTo>
                <a:lnTo>
                  <a:pt x="180" y="796"/>
                </a:lnTo>
                <a:lnTo>
                  <a:pt x="183" y="792"/>
                </a:lnTo>
                <a:lnTo>
                  <a:pt x="184" y="791"/>
                </a:lnTo>
                <a:lnTo>
                  <a:pt x="185" y="789"/>
                </a:lnTo>
                <a:lnTo>
                  <a:pt x="186" y="788"/>
                </a:lnTo>
                <a:lnTo>
                  <a:pt x="187" y="786"/>
                </a:lnTo>
                <a:lnTo>
                  <a:pt x="188" y="785"/>
                </a:lnTo>
                <a:lnTo>
                  <a:pt x="190" y="784"/>
                </a:lnTo>
                <a:lnTo>
                  <a:pt x="192" y="784"/>
                </a:lnTo>
                <a:lnTo>
                  <a:pt x="193" y="785"/>
                </a:lnTo>
                <a:lnTo>
                  <a:pt x="194" y="788"/>
                </a:lnTo>
                <a:lnTo>
                  <a:pt x="195" y="789"/>
                </a:lnTo>
                <a:lnTo>
                  <a:pt x="198" y="791"/>
                </a:lnTo>
                <a:lnTo>
                  <a:pt x="199" y="792"/>
                </a:lnTo>
                <a:lnTo>
                  <a:pt x="201" y="793"/>
                </a:lnTo>
                <a:lnTo>
                  <a:pt x="203" y="794"/>
                </a:lnTo>
                <a:lnTo>
                  <a:pt x="203" y="796"/>
                </a:lnTo>
                <a:lnTo>
                  <a:pt x="204" y="797"/>
                </a:lnTo>
                <a:lnTo>
                  <a:pt x="206" y="798"/>
                </a:lnTo>
                <a:lnTo>
                  <a:pt x="208" y="800"/>
                </a:lnTo>
                <a:lnTo>
                  <a:pt x="211" y="806"/>
                </a:lnTo>
                <a:lnTo>
                  <a:pt x="212" y="808"/>
                </a:lnTo>
                <a:lnTo>
                  <a:pt x="214" y="810"/>
                </a:lnTo>
                <a:lnTo>
                  <a:pt x="216" y="812"/>
                </a:lnTo>
                <a:lnTo>
                  <a:pt x="218" y="816"/>
                </a:lnTo>
                <a:lnTo>
                  <a:pt x="218" y="817"/>
                </a:lnTo>
                <a:lnTo>
                  <a:pt x="219" y="821"/>
                </a:lnTo>
                <a:lnTo>
                  <a:pt x="220" y="824"/>
                </a:lnTo>
                <a:lnTo>
                  <a:pt x="222" y="826"/>
                </a:lnTo>
                <a:lnTo>
                  <a:pt x="222" y="829"/>
                </a:lnTo>
                <a:lnTo>
                  <a:pt x="224" y="831"/>
                </a:lnTo>
                <a:lnTo>
                  <a:pt x="226" y="831"/>
                </a:lnTo>
                <a:lnTo>
                  <a:pt x="227" y="830"/>
                </a:lnTo>
                <a:lnTo>
                  <a:pt x="228" y="829"/>
                </a:lnTo>
                <a:lnTo>
                  <a:pt x="228" y="826"/>
                </a:lnTo>
                <a:lnTo>
                  <a:pt x="228" y="825"/>
                </a:lnTo>
                <a:lnTo>
                  <a:pt x="228" y="823"/>
                </a:lnTo>
                <a:lnTo>
                  <a:pt x="228" y="822"/>
                </a:lnTo>
                <a:lnTo>
                  <a:pt x="230" y="820"/>
                </a:lnTo>
                <a:lnTo>
                  <a:pt x="232" y="820"/>
                </a:lnTo>
                <a:lnTo>
                  <a:pt x="234" y="820"/>
                </a:lnTo>
                <a:lnTo>
                  <a:pt x="235" y="821"/>
                </a:lnTo>
                <a:lnTo>
                  <a:pt x="234" y="824"/>
                </a:lnTo>
                <a:lnTo>
                  <a:pt x="234" y="826"/>
                </a:lnTo>
                <a:lnTo>
                  <a:pt x="234" y="829"/>
                </a:lnTo>
                <a:lnTo>
                  <a:pt x="235" y="830"/>
                </a:lnTo>
                <a:lnTo>
                  <a:pt x="235" y="831"/>
                </a:lnTo>
                <a:lnTo>
                  <a:pt x="236" y="832"/>
                </a:lnTo>
                <a:lnTo>
                  <a:pt x="238" y="832"/>
                </a:lnTo>
                <a:lnTo>
                  <a:pt x="240" y="832"/>
                </a:lnTo>
                <a:lnTo>
                  <a:pt x="241" y="831"/>
                </a:lnTo>
                <a:lnTo>
                  <a:pt x="242" y="830"/>
                </a:lnTo>
                <a:lnTo>
                  <a:pt x="242" y="829"/>
                </a:lnTo>
                <a:lnTo>
                  <a:pt x="243" y="826"/>
                </a:lnTo>
                <a:lnTo>
                  <a:pt x="242" y="825"/>
                </a:lnTo>
                <a:lnTo>
                  <a:pt x="239" y="821"/>
                </a:lnTo>
                <a:lnTo>
                  <a:pt x="239" y="820"/>
                </a:lnTo>
                <a:lnTo>
                  <a:pt x="239" y="817"/>
                </a:lnTo>
                <a:lnTo>
                  <a:pt x="241" y="815"/>
                </a:lnTo>
                <a:lnTo>
                  <a:pt x="243" y="815"/>
                </a:lnTo>
                <a:lnTo>
                  <a:pt x="244" y="815"/>
                </a:lnTo>
                <a:lnTo>
                  <a:pt x="247" y="814"/>
                </a:lnTo>
                <a:lnTo>
                  <a:pt x="248" y="814"/>
                </a:lnTo>
                <a:lnTo>
                  <a:pt x="248" y="815"/>
                </a:lnTo>
                <a:lnTo>
                  <a:pt x="250" y="816"/>
                </a:lnTo>
                <a:lnTo>
                  <a:pt x="251" y="815"/>
                </a:lnTo>
                <a:lnTo>
                  <a:pt x="252" y="815"/>
                </a:lnTo>
                <a:lnTo>
                  <a:pt x="254" y="814"/>
                </a:lnTo>
                <a:lnTo>
                  <a:pt x="255" y="814"/>
                </a:lnTo>
                <a:lnTo>
                  <a:pt x="256" y="814"/>
                </a:lnTo>
                <a:lnTo>
                  <a:pt x="257" y="815"/>
                </a:lnTo>
                <a:lnTo>
                  <a:pt x="258" y="817"/>
                </a:lnTo>
                <a:lnTo>
                  <a:pt x="259" y="817"/>
                </a:lnTo>
                <a:lnTo>
                  <a:pt x="262" y="818"/>
                </a:lnTo>
                <a:lnTo>
                  <a:pt x="264" y="818"/>
                </a:lnTo>
                <a:lnTo>
                  <a:pt x="264" y="817"/>
                </a:lnTo>
                <a:lnTo>
                  <a:pt x="265" y="815"/>
                </a:lnTo>
                <a:lnTo>
                  <a:pt x="265" y="814"/>
                </a:lnTo>
                <a:lnTo>
                  <a:pt x="264" y="812"/>
                </a:lnTo>
                <a:lnTo>
                  <a:pt x="264" y="809"/>
                </a:lnTo>
                <a:lnTo>
                  <a:pt x="265" y="808"/>
                </a:lnTo>
                <a:lnTo>
                  <a:pt x="267" y="807"/>
                </a:lnTo>
                <a:lnTo>
                  <a:pt x="270" y="807"/>
                </a:lnTo>
                <a:lnTo>
                  <a:pt x="272" y="806"/>
                </a:lnTo>
                <a:lnTo>
                  <a:pt x="273" y="807"/>
                </a:lnTo>
                <a:lnTo>
                  <a:pt x="274" y="808"/>
                </a:lnTo>
                <a:lnTo>
                  <a:pt x="274" y="812"/>
                </a:lnTo>
                <a:lnTo>
                  <a:pt x="274" y="814"/>
                </a:lnTo>
                <a:lnTo>
                  <a:pt x="274" y="816"/>
                </a:lnTo>
                <a:lnTo>
                  <a:pt x="274" y="818"/>
                </a:lnTo>
                <a:lnTo>
                  <a:pt x="274" y="821"/>
                </a:lnTo>
                <a:lnTo>
                  <a:pt x="275" y="822"/>
                </a:lnTo>
                <a:lnTo>
                  <a:pt x="276" y="824"/>
                </a:lnTo>
                <a:lnTo>
                  <a:pt x="279" y="825"/>
                </a:lnTo>
                <a:lnTo>
                  <a:pt x="280" y="826"/>
                </a:lnTo>
                <a:lnTo>
                  <a:pt x="281" y="828"/>
                </a:lnTo>
                <a:lnTo>
                  <a:pt x="280" y="832"/>
                </a:lnTo>
                <a:lnTo>
                  <a:pt x="278" y="834"/>
                </a:lnTo>
                <a:lnTo>
                  <a:pt x="275" y="834"/>
                </a:lnTo>
                <a:lnTo>
                  <a:pt x="273" y="834"/>
                </a:lnTo>
                <a:lnTo>
                  <a:pt x="272" y="836"/>
                </a:lnTo>
                <a:lnTo>
                  <a:pt x="272" y="838"/>
                </a:lnTo>
                <a:lnTo>
                  <a:pt x="273" y="839"/>
                </a:lnTo>
                <a:lnTo>
                  <a:pt x="275" y="840"/>
                </a:lnTo>
                <a:lnTo>
                  <a:pt x="279" y="841"/>
                </a:lnTo>
                <a:lnTo>
                  <a:pt x="280" y="842"/>
                </a:lnTo>
                <a:lnTo>
                  <a:pt x="282" y="844"/>
                </a:lnTo>
                <a:lnTo>
                  <a:pt x="283" y="845"/>
                </a:lnTo>
                <a:lnTo>
                  <a:pt x="284" y="846"/>
                </a:lnTo>
                <a:lnTo>
                  <a:pt x="286" y="847"/>
                </a:lnTo>
                <a:lnTo>
                  <a:pt x="287" y="849"/>
                </a:lnTo>
                <a:lnTo>
                  <a:pt x="288" y="850"/>
                </a:lnTo>
                <a:lnTo>
                  <a:pt x="288" y="853"/>
                </a:lnTo>
                <a:lnTo>
                  <a:pt x="290" y="855"/>
                </a:lnTo>
                <a:lnTo>
                  <a:pt x="292" y="856"/>
                </a:lnTo>
                <a:lnTo>
                  <a:pt x="295" y="857"/>
                </a:lnTo>
                <a:lnTo>
                  <a:pt x="297" y="857"/>
                </a:lnTo>
                <a:lnTo>
                  <a:pt x="298" y="858"/>
                </a:lnTo>
                <a:lnTo>
                  <a:pt x="300" y="860"/>
                </a:lnTo>
                <a:lnTo>
                  <a:pt x="302" y="860"/>
                </a:lnTo>
                <a:lnTo>
                  <a:pt x="303" y="861"/>
                </a:lnTo>
                <a:lnTo>
                  <a:pt x="305" y="863"/>
                </a:lnTo>
                <a:lnTo>
                  <a:pt x="307" y="865"/>
                </a:lnTo>
                <a:lnTo>
                  <a:pt x="310" y="869"/>
                </a:lnTo>
                <a:lnTo>
                  <a:pt x="311" y="871"/>
                </a:lnTo>
                <a:lnTo>
                  <a:pt x="313" y="873"/>
                </a:lnTo>
                <a:lnTo>
                  <a:pt x="315" y="874"/>
                </a:lnTo>
                <a:lnTo>
                  <a:pt x="318" y="874"/>
                </a:lnTo>
                <a:lnTo>
                  <a:pt x="319" y="874"/>
                </a:lnTo>
                <a:lnTo>
                  <a:pt x="321" y="877"/>
                </a:lnTo>
                <a:lnTo>
                  <a:pt x="322" y="877"/>
                </a:lnTo>
                <a:lnTo>
                  <a:pt x="323" y="879"/>
                </a:lnTo>
                <a:lnTo>
                  <a:pt x="322" y="881"/>
                </a:lnTo>
                <a:lnTo>
                  <a:pt x="322" y="882"/>
                </a:lnTo>
                <a:lnTo>
                  <a:pt x="322" y="884"/>
                </a:lnTo>
                <a:lnTo>
                  <a:pt x="323" y="885"/>
                </a:lnTo>
                <a:lnTo>
                  <a:pt x="324" y="885"/>
                </a:lnTo>
                <a:lnTo>
                  <a:pt x="326" y="887"/>
                </a:lnTo>
                <a:lnTo>
                  <a:pt x="328" y="887"/>
                </a:lnTo>
                <a:lnTo>
                  <a:pt x="329" y="887"/>
                </a:lnTo>
                <a:lnTo>
                  <a:pt x="329" y="885"/>
                </a:lnTo>
                <a:lnTo>
                  <a:pt x="329" y="884"/>
                </a:lnTo>
                <a:lnTo>
                  <a:pt x="329" y="882"/>
                </a:lnTo>
                <a:lnTo>
                  <a:pt x="329" y="880"/>
                </a:lnTo>
                <a:lnTo>
                  <a:pt x="329" y="878"/>
                </a:lnTo>
                <a:lnTo>
                  <a:pt x="329" y="877"/>
                </a:lnTo>
                <a:lnTo>
                  <a:pt x="331" y="876"/>
                </a:lnTo>
                <a:lnTo>
                  <a:pt x="332" y="874"/>
                </a:lnTo>
                <a:lnTo>
                  <a:pt x="331" y="871"/>
                </a:lnTo>
                <a:lnTo>
                  <a:pt x="331" y="869"/>
                </a:lnTo>
                <a:lnTo>
                  <a:pt x="334" y="866"/>
                </a:lnTo>
                <a:lnTo>
                  <a:pt x="336" y="865"/>
                </a:lnTo>
                <a:lnTo>
                  <a:pt x="338" y="864"/>
                </a:lnTo>
                <a:lnTo>
                  <a:pt x="342" y="862"/>
                </a:lnTo>
                <a:lnTo>
                  <a:pt x="342" y="861"/>
                </a:lnTo>
                <a:lnTo>
                  <a:pt x="343" y="858"/>
                </a:lnTo>
                <a:lnTo>
                  <a:pt x="344" y="857"/>
                </a:lnTo>
                <a:lnTo>
                  <a:pt x="345" y="856"/>
                </a:lnTo>
                <a:lnTo>
                  <a:pt x="346" y="856"/>
                </a:lnTo>
                <a:lnTo>
                  <a:pt x="346" y="855"/>
                </a:lnTo>
                <a:lnTo>
                  <a:pt x="347" y="854"/>
                </a:lnTo>
                <a:lnTo>
                  <a:pt x="347" y="853"/>
                </a:lnTo>
                <a:lnTo>
                  <a:pt x="348" y="850"/>
                </a:lnTo>
                <a:lnTo>
                  <a:pt x="350" y="849"/>
                </a:lnTo>
                <a:lnTo>
                  <a:pt x="351" y="848"/>
                </a:lnTo>
                <a:lnTo>
                  <a:pt x="352" y="848"/>
                </a:lnTo>
                <a:lnTo>
                  <a:pt x="353" y="849"/>
                </a:lnTo>
                <a:lnTo>
                  <a:pt x="354" y="852"/>
                </a:lnTo>
                <a:lnTo>
                  <a:pt x="354" y="853"/>
                </a:lnTo>
                <a:lnTo>
                  <a:pt x="354" y="854"/>
                </a:lnTo>
                <a:lnTo>
                  <a:pt x="356" y="855"/>
                </a:lnTo>
                <a:lnTo>
                  <a:pt x="358" y="856"/>
                </a:lnTo>
                <a:lnTo>
                  <a:pt x="360" y="856"/>
                </a:lnTo>
                <a:lnTo>
                  <a:pt x="362" y="856"/>
                </a:lnTo>
                <a:lnTo>
                  <a:pt x="368" y="855"/>
                </a:lnTo>
                <a:lnTo>
                  <a:pt x="369" y="855"/>
                </a:lnTo>
                <a:lnTo>
                  <a:pt x="370" y="856"/>
                </a:lnTo>
                <a:lnTo>
                  <a:pt x="371" y="857"/>
                </a:lnTo>
                <a:lnTo>
                  <a:pt x="374" y="857"/>
                </a:lnTo>
                <a:lnTo>
                  <a:pt x="375" y="855"/>
                </a:lnTo>
                <a:lnTo>
                  <a:pt x="375" y="853"/>
                </a:lnTo>
                <a:lnTo>
                  <a:pt x="374" y="852"/>
                </a:lnTo>
                <a:lnTo>
                  <a:pt x="374" y="847"/>
                </a:lnTo>
                <a:lnTo>
                  <a:pt x="376" y="845"/>
                </a:lnTo>
                <a:lnTo>
                  <a:pt x="378" y="841"/>
                </a:lnTo>
                <a:lnTo>
                  <a:pt x="379" y="840"/>
                </a:lnTo>
                <a:lnTo>
                  <a:pt x="380" y="838"/>
                </a:lnTo>
                <a:lnTo>
                  <a:pt x="382" y="837"/>
                </a:lnTo>
                <a:lnTo>
                  <a:pt x="384" y="836"/>
                </a:lnTo>
                <a:lnTo>
                  <a:pt x="386" y="836"/>
                </a:lnTo>
                <a:lnTo>
                  <a:pt x="387" y="836"/>
                </a:lnTo>
                <a:lnTo>
                  <a:pt x="388" y="836"/>
                </a:lnTo>
                <a:lnTo>
                  <a:pt x="390" y="837"/>
                </a:lnTo>
                <a:lnTo>
                  <a:pt x="392" y="837"/>
                </a:lnTo>
                <a:lnTo>
                  <a:pt x="393" y="837"/>
                </a:lnTo>
                <a:lnTo>
                  <a:pt x="395" y="836"/>
                </a:lnTo>
                <a:lnTo>
                  <a:pt x="396" y="834"/>
                </a:lnTo>
                <a:lnTo>
                  <a:pt x="398" y="833"/>
                </a:lnTo>
                <a:lnTo>
                  <a:pt x="400" y="829"/>
                </a:lnTo>
                <a:lnTo>
                  <a:pt x="401" y="830"/>
                </a:lnTo>
                <a:lnTo>
                  <a:pt x="403" y="829"/>
                </a:lnTo>
                <a:lnTo>
                  <a:pt x="404" y="828"/>
                </a:lnTo>
                <a:lnTo>
                  <a:pt x="404" y="826"/>
                </a:lnTo>
                <a:lnTo>
                  <a:pt x="404" y="825"/>
                </a:lnTo>
                <a:lnTo>
                  <a:pt x="406" y="823"/>
                </a:lnTo>
                <a:lnTo>
                  <a:pt x="407" y="822"/>
                </a:lnTo>
                <a:lnTo>
                  <a:pt x="409" y="822"/>
                </a:lnTo>
                <a:lnTo>
                  <a:pt x="410" y="822"/>
                </a:lnTo>
                <a:lnTo>
                  <a:pt x="411" y="822"/>
                </a:lnTo>
                <a:lnTo>
                  <a:pt x="414" y="822"/>
                </a:lnTo>
                <a:lnTo>
                  <a:pt x="416" y="822"/>
                </a:lnTo>
                <a:lnTo>
                  <a:pt x="417" y="823"/>
                </a:lnTo>
                <a:lnTo>
                  <a:pt x="418" y="824"/>
                </a:lnTo>
                <a:lnTo>
                  <a:pt x="419" y="826"/>
                </a:lnTo>
                <a:lnTo>
                  <a:pt x="419" y="828"/>
                </a:lnTo>
                <a:lnTo>
                  <a:pt x="419" y="830"/>
                </a:lnTo>
                <a:lnTo>
                  <a:pt x="419" y="831"/>
                </a:lnTo>
                <a:lnTo>
                  <a:pt x="418" y="834"/>
                </a:lnTo>
                <a:lnTo>
                  <a:pt x="417" y="837"/>
                </a:lnTo>
                <a:lnTo>
                  <a:pt x="416" y="839"/>
                </a:lnTo>
                <a:lnTo>
                  <a:pt x="416" y="840"/>
                </a:lnTo>
                <a:lnTo>
                  <a:pt x="417" y="842"/>
                </a:lnTo>
                <a:lnTo>
                  <a:pt x="418" y="844"/>
                </a:lnTo>
                <a:lnTo>
                  <a:pt x="419" y="844"/>
                </a:lnTo>
                <a:lnTo>
                  <a:pt x="423" y="844"/>
                </a:lnTo>
                <a:lnTo>
                  <a:pt x="426" y="844"/>
                </a:lnTo>
                <a:lnTo>
                  <a:pt x="428" y="842"/>
                </a:lnTo>
                <a:lnTo>
                  <a:pt x="430" y="842"/>
                </a:lnTo>
                <a:lnTo>
                  <a:pt x="433" y="846"/>
                </a:lnTo>
                <a:lnTo>
                  <a:pt x="433" y="848"/>
                </a:lnTo>
                <a:lnTo>
                  <a:pt x="433" y="849"/>
                </a:lnTo>
                <a:lnTo>
                  <a:pt x="433" y="853"/>
                </a:lnTo>
                <a:lnTo>
                  <a:pt x="434" y="856"/>
                </a:lnTo>
                <a:lnTo>
                  <a:pt x="435" y="860"/>
                </a:lnTo>
                <a:lnTo>
                  <a:pt x="439" y="864"/>
                </a:lnTo>
                <a:lnTo>
                  <a:pt x="440" y="864"/>
                </a:lnTo>
                <a:lnTo>
                  <a:pt x="443" y="864"/>
                </a:lnTo>
                <a:lnTo>
                  <a:pt x="447" y="864"/>
                </a:lnTo>
                <a:lnTo>
                  <a:pt x="449" y="865"/>
                </a:lnTo>
                <a:lnTo>
                  <a:pt x="451" y="865"/>
                </a:lnTo>
                <a:lnTo>
                  <a:pt x="456" y="866"/>
                </a:lnTo>
                <a:lnTo>
                  <a:pt x="458" y="868"/>
                </a:lnTo>
                <a:lnTo>
                  <a:pt x="460" y="868"/>
                </a:lnTo>
                <a:lnTo>
                  <a:pt x="462" y="864"/>
                </a:lnTo>
                <a:lnTo>
                  <a:pt x="464" y="862"/>
                </a:lnTo>
                <a:lnTo>
                  <a:pt x="468" y="858"/>
                </a:lnTo>
                <a:lnTo>
                  <a:pt x="470" y="857"/>
                </a:lnTo>
                <a:lnTo>
                  <a:pt x="472" y="856"/>
                </a:lnTo>
                <a:lnTo>
                  <a:pt x="474" y="855"/>
                </a:lnTo>
                <a:lnTo>
                  <a:pt x="478" y="855"/>
                </a:lnTo>
                <a:lnTo>
                  <a:pt x="480" y="856"/>
                </a:lnTo>
                <a:lnTo>
                  <a:pt x="481" y="856"/>
                </a:lnTo>
                <a:lnTo>
                  <a:pt x="482" y="852"/>
                </a:lnTo>
                <a:lnTo>
                  <a:pt x="484" y="850"/>
                </a:lnTo>
                <a:lnTo>
                  <a:pt x="487" y="850"/>
                </a:lnTo>
                <a:lnTo>
                  <a:pt x="488" y="852"/>
                </a:lnTo>
                <a:lnTo>
                  <a:pt x="489" y="853"/>
                </a:lnTo>
                <a:lnTo>
                  <a:pt x="489" y="855"/>
                </a:lnTo>
                <a:lnTo>
                  <a:pt x="489" y="858"/>
                </a:lnTo>
                <a:lnTo>
                  <a:pt x="489" y="862"/>
                </a:lnTo>
                <a:lnTo>
                  <a:pt x="489" y="864"/>
                </a:lnTo>
                <a:lnTo>
                  <a:pt x="489" y="865"/>
                </a:lnTo>
                <a:lnTo>
                  <a:pt x="490" y="866"/>
                </a:lnTo>
                <a:lnTo>
                  <a:pt x="491" y="868"/>
                </a:lnTo>
                <a:lnTo>
                  <a:pt x="494" y="868"/>
                </a:lnTo>
                <a:lnTo>
                  <a:pt x="496" y="866"/>
                </a:lnTo>
                <a:lnTo>
                  <a:pt x="496" y="864"/>
                </a:lnTo>
                <a:lnTo>
                  <a:pt x="496" y="863"/>
                </a:lnTo>
                <a:lnTo>
                  <a:pt x="497" y="862"/>
                </a:lnTo>
                <a:lnTo>
                  <a:pt x="498" y="860"/>
                </a:lnTo>
                <a:lnTo>
                  <a:pt x="498" y="858"/>
                </a:lnTo>
                <a:lnTo>
                  <a:pt x="500" y="857"/>
                </a:lnTo>
                <a:lnTo>
                  <a:pt x="503" y="856"/>
                </a:lnTo>
                <a:lnTo>
                  <a:pt x="504" y="855"/>
                </a:lnTo>
                <a:lnTo>
                  <a:pt x="506" y="854"/>
                </a:lnTo>
                <a:lnTo>
                  <a:pt x="508" y="853"/>
                </a:lnTo>
                <a:lnTo>
                  <a:pt x="510" y="852"/>
                </a:lnTo>
                <a:lnTo>
                  <a:pt x="511" y="850"/>
                </a:lnTo>
                <a:lnTo>
                  <a:pt x="511" y="848"/>
                </a:lnTo>
                <a:lnTo>
                  <a:pt x="510" y="847"/>
                </a:lnTo>
                <a:lnTo>
                  <a:pt x="508" y="846"/>
                </a:lnTo>
                <a:lnTo>
                  <a:pt x="508" y="844"/>
                </a:lnTo>
                <a:lnTo>
                  <a:pt x="508" y="842"/>
                </a:lnTo>
                <a:lnTo>
                  <a:pt x="510" y="841"/>
                </a:lnTo>
                <a:lnTo>
                  <a:pt x="511" y="840"/>
                </a:lnTo>
                <a:lnTo>
                  <a:pt x="513" y="840"/>
                </a:lnTo>
                <a:lnTo>
                  <a:pt x="516" y="839"/>
                </a:lnTo>
                <a:lnTo>
                  <a:pt x="519" y="839"/>
                </a:lnTo>
                <a:lnTo>
                  <a:pt x="520" y="840"/>
                </a:lnTo>
                <a:lnTo>
                  <a:pt x="522" y="840"/>
                </a:lnTo>
                <a:lnTo>
                  <a:pt x="524" y="839"/>
                </a:lnTo>
                <a:lnTo>
                  <a:pt x="527" y="838"/>
                </a:lnTo>
                <a:lnTo>
                  <a:pt x="530" y="836"/>
                </a:lnTo>
                <a:lnTo>
                  <a:pt x="534" y="833"/>
                </a:lnTo>
                <a:lnTo>
                  <a:pt x="536" y="831"/>
                </a:lnTo>
                <a:lnTo>
                  <a:pt x="537" y="829"/>
                </a:lnTo>
                <a:lnTo>
                  <a:pt x="538" y="828"/>
                </a:lnTo>
                <a:lnTo>
                  <a:pt x="539" y="826"/>
                </a:lnTo>
                <a:lnTo>
                  <a:pt x="542" y="825"/>
                </a:lnTo>
                <a:lnTo>
                  <a:pt x="544" y="824"/>
                </a:lnTo>
                <a:lnTo>
                  <a:pt x="547" y="824"/>
                </a:lnTo>
                <a:lnTo>
                  <a:pt x="550" y="825"/>
                </a:lnTo>
                <a:lnTo>
                  <a:pt x="553" y="825"/>
                </a:lnTo>
                <a:lnTo>
                  <a:pt x="555" y="826"/>
                </a:lnTo>
                <a:lnTo>
                  <a:pt x="556" y="826"/>
                </a:lnTo>
                <a:lnTo>
                  <a:pt x="559" y="826"/>
                </a:lnTo>
                <a:lnTo>
                  <a:pt x="561" y="826"/>
                </a:lnTo>
                <a:lnTo>
                  <a:pt x="564" y="825"/>
                </a:lnTo>
                <a:lnTo>
                  <a:pt x="568" y="825"/>
                </a:lnTo>
                <a:lnTo>
                  <a:pt x="570" y="824"/>
                </a:lnTo>
                <a:lnTo>
                  <a:pt x="571" y="823"/>
                </a:lnTo>
                <a:lnTo>
                  <a:pt x="572" y="822"/>
                </a:lnTo>
                <a:lnTo>
                  <a:pt x="572" y="821"/>
                </a:lnTo>
                <a:lnTo>
                  <a:pt x="570" y="821"/>
                </a:lnTo>
                <a:lnTo>
                  <a:pt x="569" y="820"/>
                </a:lnTo>
                <a:lnTo>
                  <a:pt x="569" y="818"/>
                </a:lnTo>
                <a:lnTo>
                  <a:pt x="568" y="817"/>
                </a:lnTo>
                <a:lnTo>
                  <a:pt x="569" y="816"/>
                </a:lnTo>
                <a:lnTo>
                  <a:pt x="570" y="815"/>
                </a:lnTo>
                <a:lnTo>
                  <a:pt x="574" y="815"/>
                </a:lnTo>
                <a:lnTo>
                  <a:pt x="576" y="816"/>
                </a:lnTo>
                <a:lnTo>
                  <a:pt x="577" y="817"/>
                </a:lnTo>
                <a:lnTo>
                  <a:pt x="579" y="817"/>
                </a:lnTo>
                <a:lnTo>
                  <a:pt x="583" y="817"/>
                </a:lnTo>
                <a:lnTo>
                  <a:pt x="585" y="818"/>
                </a:lnTo>
                <a:lnTo>
                  <a:pt x="591" y="818"/>
                </a:lnTo>
                <a:lnTo>
                  <a:pt x="593" y="818"/>
                </a:lnTo>
                <a:lnTo>
                  <a:pt x="596" y="818"/>
                </a:lnTo>
                <a:lnTo>
                  <a:pt x="599" y="820"/>
                </a:lnTo>
                <a:lnTo>
                  <a:pt x="603" y="821"/>
                </a:lnTo>
                <a:lnTo>
                  <a:pt x="604" y="822"/>
                </a:lnTo>
                <a:lnTo>
                  <a:pt x="608" y="822"/>
                </a:lnTo>
                <a:lnTo>
                  <a:pt x="610" y="822"/>
                </a:lnTo>
                <a:lnTo>
                  <a:pt x="611" y="822"/>
                </a:lnTo>
                <a:lnTo>
                  <a:pt x="614" y="820"/>
                </a:lnTo>
                <a:lnTo>
                  <a:pt x="615" y="818"/>
                </a:lnTo>
                <a:lnTo>
                  <a:pt x="618" y="817"/>
                </a:lnTo>
                <a:lnTo>
                  <a:pt x="619" y="816"/>
                </a:lnTo>
                <a:lnTo>
                  <a:pt x="622" y="815"/>
                </a:lnTo>
                <a:lnTo>
                  <a:pt x="623" y="813"/>
                </a:lnTo>
                <a:lnTo>
                  <a:pt x="624" y="812"/>
                </a:lnTo>
                <a:lnTo>
                  <a:pt x="627" y="810"/>
                </a:lnTo>
                <a:lnTo>
                  <a:pt x="628" y="809"/>
                </a:lnTo>
                <a:lnTo>
                  <a:pt x="631" y="809"/>
                </a:lnTo>
                <a:lnTo>
                  <a:pt x="633" y="809"/>
                </a:lnTo>
                <a:lnTo>
                  <a:pt x="635" y="810"/>
                </a:lnTo>
                <a:lnTo>
                  <a:pt x="638" y="810"/>
                </a:lnTo>
                <a:lnTo>
                  <a:pt x="641" y="810"/>
                </a:lnTo>
                <a:lnTo>
                  <a:pt x="644" y="810"/>
                </a:lnTo>
                <a:lnTo>
                  <a:pt x="647" y="810"/>
                </a:lnTo>
                <a:lnTo>
                  <a:pt x="648" y="808"/>
                </a:lnTo>
                <a:lnTo>
                  <a:pt x="649" y="806"/>
                </a:lnTo>
                <a:lnTo>
                  <a:pt x="650" y="802"/>
                </a:lnTo>
                <a:lnTo>
                  <a:pt x="650" y="798"/>
                </a:lnTo>
                <a:lnTo>
                  <a:pt x="649" y="796"/>
                </a:lnTo>
                <a:lnTo>
                  <a:pt x="649" y="793"/>
                </a:lnTo>
                <a:lnTo>
                  <a:pt x="648" y="791"/>
                </a:lnTo>
                <a:lnTo>
                  <a:pt x="648" y="789"/>
                </a:lnTo>
                <a:lnTo>
                  <a:pt x="648" y="788"/>
                </a:lnTo>
                <a:lnTo>
                  <a:pt x="648" y="785"/>
                </a:lnTo>
                <a:lnTo>
                  <a:pt x="648" y="783"/>
                </a:lnTo>
                <a:lnTo>
                  <a:pt x="650" y="782"/>
                </a:lnTo>
                <a:lnTo>
                  <a:pt x="651" y="781"/>
                </a:lnTo>
                <a:lnTo>
                  <a:pt x="654" y="780"/>
                </a:lnTo>
                <a:lnTo>
                  <a:pt x="657" y="775"/>
                </a:lnTo>
                <a:lnTo>
                  <a:pt x="658" y="774"/>
                </a:lnTo>
                <a:lnTo>
                  <a:pt x="660" y="772"/>
                </a:lnTo>
                <a:lnTo>
                  <a:pt x="663" y="769"/>
                </a:lnTo>
                <a:lnTo>
                  <a:pt x="664" y="766"/>
                </a:lnTo>
                <a:lnTo>
                  <a:pt x="663" y="764"/>
                </a:lnTo>
                <a:lnTo>
                  <a:pt x="663" y="761"/>
                </a:lnTo>
                <a:lnTo>
                  <a:pt x="663" y="759"/>
                </a:lnTo>
                <a:lnTo>
                  <a:pt x="662" y="757"/>
                </a:lnTo>
                <a:lnTo>
                  <a:pt x="662" y="754"/>
                </a:lnTo>
                <a:lnTo>
                  <a:pt x="663" y="752"/>
                </a:lnTo>
                <a:lnTo>
                  <a:pt x="663" y="750"/>
                </a:lnTo>
                <a:lnTo>
                  <a:pt x="664" y="748"/>
                </a:lnTo>
                <a:lnTo>
                  <a:pt x="667" y="745"/>
                </a:lnTo>
                <a:lnTo>
                  <a:pt x="670" y="744"/>
                </a:lnTo>
                <a:lnTo>
                  <a:pt x="672" y="744"/>
                </a:lnTo>
                <a:lnTo>
                  <a:pt x="674" y="744"/>
                </a:lnTo>
                <a:lnTo>
                  <a:pt x="676" y="745"/>
                </a:lnTo>
                <a:lnTo>
                  <a:pt x="680" y="745"/>
                </a:lnTo>
                <a:lnTo>
                  <a:pt x="682" y="746"/>
                </a:lnTo>
                <a:lnTo>
                  <a:pt x="684" y="746"/>
                </a:lnTo>
                <a:lnTo>
                  <a:pt x="687" y="748"/>
                </a:lnTo>
                <a:lnTo>
                  <a:pt x="688" y="749"/>
                </a:lnTo>
                <a:lnTo>
                  <a:pt x="691" y="749"/>
                </a:lnTo>
                <a:lnTo>
                  <a:pt x="694" y="749"/>
                </a:lnTo>
                <a:lnTo>
                  <a:pt x="697" y="749"/>
                </a:lnTo>
                <a:lnTo>
                  <a:pt x="699" y="749"/>
                </a:lnTo>
                <a:lnTo>
                  <a:pt x="702" y="749"/>
                </a:lnTo>
                <a:lnTo>
                  <a:pt x="704" y="750"/>
                </a:lnTo>
                <a:lnTo>
                  <a:pt x="707" y="752"/>
                </a:lnTo>
                <a:lnTo>
                  <a:pt x="708" y="754"/>
                </a:lnTo>
                <a:lnTo>
                  <a:pt x="712" y="757"/>
                </a:lnTo>
                <a:lnTo>
                  <a:pt x="714" y="758"/>
                </a:lnTo>
                <a:lnTo>
                  <a:pt x="716" y="760"/>
                </a:lnTo>
                <a:lnTo>
                  <a:pt x="719" y="762"/>
                </a:lnTo>
                <a:lnTo>
                  <a:pt x="721" y="765"/>
                </a:lnTo>
                <a:lnTo>
                  <a:pt x="724" y="766"/>
                </a:lnTo>
                <a:lnTo>
                  <a:pt x="728" y="766"/>
                </a:lnTo>
                <a:lnTo>
                  <a:pt x="730" y="766"/>
                </a:lnTo>
                <a:lnTo>
                  <a:pt x="732" y="767"/>
                </a:lnTo>
                <a:lnTo>
                  <a:pt x="735" y="767"/>
                </a:lnTo>
                <a:lnTo>
                  <a:pt x="736" y="766"/>
                </a:lnTo>
                <a:lnTo>
                  <a:pt x="738" y="765"/>
                </a:lnTo>
                <a:lnTo>
                  <a:pt x="740" y="764"/>
                </a:lnTo>
                <a:lnTo>
                  <a:pt x="743" y="762"/>
                </a:lnTo>
                <a:lnTo>
                  <a:pt x="745" y="762"/>
                </a:lnTo>
                <a:lnTo>
                  <a:pt x="747" y="761"/>
                </a:lnTo>
                <a:lnTo>
                  <a:pt x="748" y="761"/>
                </a:lnTo>
                <a:lnTo>
                  <a:pt x="752" y="764"/>
                </a:lnTo>
                <a:lnTo>
                  <a:pt x="753" y="765"/>
                </a:lnTo>
                <a:lnTo>
                  <a:pt x="755" y="766"/>
                </a:lnTo>
                <a:lnTo>
                  <a:pt x="758" y="766"/>
                </a:lnTo>
                <a:lnTo>
                  <a:pt x="760" y="766"/>
                </a:lnTo>
                <a:lnTo>
                  <a:pt x="761" y="766"/>
                </a:lnTo>
                <a:lnTo>
                  <a:pt x="763" y="766"/>
                </a:lnTo>
                <a:lnTo>
                  <a:pt x="766" y="767"/>
                </a:lnTo>
                <a:lnTo>
                  <a:pt x="767" y="767"/>
                </a:lnTo>
                <a:lnTo>
                  <a:pt x="770" y="769"/>
                </a:lnTo>
                <a:lnTo>
                  <a:pt x="771" y="770"/>
                </a:lnTo>
                <a:lnTo>
                  <a:pt x="774" y="772"/>
                </a:lnTo>
                <a:lnTo>
                  <a:pt x="775" y="773"/>
                </a:lnTo>
                <a:lnTo>
                  <a:pt x="777" y="774"/>
                </a:lnTo>
                <a:lnTo>
                  <a:pt x="778" y="776"/>
                </a:lnTo>
                <a:lnTo>
                  <a:pt x="779" y="780"/>
                </a:lnTo>
                <a:lnTo>
                  <a:pt x="778" y="783"/>
                </a:lnTo>
                <a:lnTo>
                  <a:pt x="777" y="785"/>
                </a:lnTo>
                <a:lnTo>
                  <a:pt x="777" y="788"/>
                </a:lnTo>
                <a:lnTo>
                  <a:pt x="776" y="790"/>
                </a:lnTo>
                <a:lnTo>
                  <a:pt x="775" y="792"/>
                </a:lnTo>
                <a:lnTo>
                  <a:pt x="775" y="794"/>
                </a:lnTo>
                <a:lnTo>
                  <a:pt x="775" y="797"/>
                </a:lnTo>
                <a:lnTo>
                  <a:pt x="775" y="799"/>
                </a:lnTo>
                <a:lnTo>
                  <a:pt x="776" y="800"/>
                </a:lnTo>
                <a:lnTo>
                  <a:pt x="778" y="801"/>
                </a:lnTo>
                <a:lnTo>
                  <a:pt x="779" y="804"/>
                </a:lnTo>
                <a:lnTo>
                  <a:pt x="782" y="805"/>
                </a:lnTo>
                <a:lnTo>
                  <a:pt x="783" y="805"/>
                </a:lnTo>
                <a:lnTo>
                  <a:pt x="784" y="807"/>
                </a:lnTo>
                <a:lnTo>
                  <a:pt x="786" y="809"/>
                </a:lnTo>
                <a:lnTo>
                  <a:pt x="787" y="810"/>
                </a:lnTo>
                <a:lnTo>
                  <a:pt x="790" y="810"/>
                </a:lnTo>
                <a:lnTo>
                  <a:pt x="792" y="810"/>
                </a:lnTo>
                <a:lnTo>
                  <a:pt x="794" y="810"/>
                </a:lnTo>
                <a:lnTo>
                  <a:pt x="796" y="810"/>
                </a:lnTo>
                <a:lnTo>
                  <a:pt x="799" y="809"/>
                </a:lnTo>
                <a:lnTo>
                  <a:pt x="800" y="809"/>
                </a:lnTo>
                <a:lnTo>
                  <a:pt x="801" y="808"/>
                </a:lnTo>
                <a:lnTo>
                  <a:pt x="803" y="806"/>
                </a:lnTo>
                <a:lnTo>
                  <a:pt x="803" y="805"/>
                </a:lnTo>
                <a:lnTo>
                  <a:pt x="804" y="804"/>
                </a:lnTo>
                <a:lnTo>
                  <a:pt x="806" y="804"/>
                </a:lnTo>
                <a:lnTo>
                  <a:pt x="807" y="805"/>
                </a:lnTo>
                <a:lnTo>
                  <a:pt x="808" y="806"/>
                </a:lnTo>
                <a:lnTo>
                  <a:pt x="809" y="807"/>
                </a:lnTo>
                <a:lnTo>
                  <a:pt x="811" y="808"/>
                </a:lnTo>
                <a:lnTo>
                  <a:pt x="812" y="808"/>
                </a:lnTo>
                <a:lnTo>
                  <a:pt x="812" y="806"/>
                </a:lnTo>
                <a:lnTo>
                  <a:pt x="814" y="806"/>
                </a:lnTo>
                <a:lnTo>
                  <a:pt x="815" y="806"/>
                </a:lnTo>
                <a:lnTo>
                  <a:pt x="816" y="806"/>
                </a:lnTo>
                <a:lnTo>
                  <a:pt x="818" y="808"/>
                </a:lnTo>
                <a:lnTo>
                  <a:pt x="818" y="809"/>
                </a:lnTo>
                <a:lnTo>
                  <a:pt x="819" y="809"/>
                </a:lnTo>
                <a:lnTo>
                  <a:pt x="819" y="812"/>
                </a:lnTo>
                <a:lnTo>
                  <a:pt x="819" y="813"/>
                </a:lnTo>
                <a:lnTo>
                  <a:pt x="818" y="814"/>
                </a:lnTo>
                <a:lnTo>
                  <a:pt x="817" y="815"/>
                </a:lnTo>
                <a:lnTo>
                  <a:pt x="817" y="816"/>
                </a:lnTo>
                <a:lnTo>
                  <a:pt x="817" y="818"/>
                </a:lnTo>
                <a:lnTo>
                  <a:pt x="818" y="820"/>
                </a:lnTo>
                <a:lnTo>
                  <a:pt x="819" y="822"/>
                </a:lnTo>
                <a:lnTo>
                  <a:pt x="820" y="823"/>
                </a:lnTo>
                <a:lnTo>
                  <a:pt x="820" y="825"/>
                </a:lnTo>
                <a:lnTo>
                  <a:pt x="820" y="826"/>
                </a:lnTo>
                <a:lnTo>
                  <a:pt x="819" y="828"/>
                </a:lnTo>
                <a:lnTo>
                  <a:pt x="818" y="829"/>
                </a:lnTo>
                <a:lnTo>
                  <a:pt x="815" y="832"/>
                </a:lnTo>
                <a:lnTo>
                  <a:pt x="812" y="834"/>
                </a:lnTo>
                <a:lnTo>
                  <a:pt x="811" y="836"/>
                </a:lnTo>
                <a:lnTo>
                  <a:pt x="810" y="837"/>
                </a:lnTo>
                <a:lnTo>
                  <a:pt x="810" y="838"/>
                </a:lnTo>
                <a:lnTo>
                  <a:pt x="811" y="840"/>
                </a:lnTo>
                <a:lnTo>
                  <a:pt x="812" y="841"/>
                </a:lnTo>
                <a:lnTo>
                  <a:pt x="815" y="842"/>
                </a:lnTo>
                <a:lnTo>
                  <a:pt x="817" y="842"/>
                </a:lnTo>
                <a:lnTo>
                  <a:pt x="819" y="844"/>
                </a:lnTo>
                <a:lnTo>
                  <a:pt x="822" y="844"/>
                </a:lnTo>
                <a:lnTo>
                  <a:pt x="826" y="846"/>
                </a:lnTo>
                <a:lnTo>
                  <a:pt x="828" y="847"/>
                </a:lnTo>
                <a:lnTo>
                  <a:pt x="833" y="850"/>
                </a:lnTo>
                <a:lnTo>
                  <a:pt x="836" y="853"/>
                </a:lnTo>
                <a:lnTo>
                  <a:pt x="839" y="855"/>
                </a:lnTo>
                <a:lnTo>
                  <a:pt x="842" y="857"/>
                </a:lnTo>
                <a:lnTo>
                  <a:pt x="844" y="861"/>
                </a:lnTo>
                <a:lnTo>
                  <a:pt x="847" y="863"/>
                </a:lnTo>
                <a:lnTo>
                  <a:pt x="848" y="864"/>
                </a:lnTo>
                <a:lnTo>
                  <a:pt x="850" y="865"/>
                </a:lnTo>
                <a:lnTo>
                  <a:pt x="852" y="866"/>
                </a:lnTo>
                <a:lnTo>
                  <a:pt x="857" y="868"/>
                </a:lnTo>
                <a:lnTo>
                  <a:pt x="859" y="868"/>
                </a:lnTo>
                <a:lnTo>
                  <a:pt x="859" y="865"/>
                </a:lnTo>
                <a:lnTo>
                  <a:pt x="860" y="863"/>
                </a:lnTo>
                <a:lnTo>
                  <a:pt x="860" y="861"/>
                </a:lnTo>
                <a:lnTo>
                  <a:pt x="862" y="860"/>
                </a:lnTo>
                <a:lnTo>
                  <a:pt x="863" y="858"/>
                </a:lnTo>
                <a:lnTo>
                  <a:pt x="863" y="856"/>
                </a:lnTo>
                <a:lnTo>
                  <a:pt x="862" y="855"/>
                </a:lnTo>
                <a:lnTo>
                  <a:pt x="862" y="853"/>
                </a:lnTo>
                <a:lnTo>
                  <a:pt x="864" y="852"/>
                </a:lnTo>
                <a:lnTo>
                  <a:pt x="867" y="850"/>
                </a:lnTo>
                <a:lnTo>
                  <a:pt x="870" y="850"/>
                </a:lnTo>
                <a:lnTo>
                  <a:pt x="871" y="848"/>
                </a:lnTo>
                <a:lnTo>
                  <a:pt x="871" y="846"/>
                </a:lnTo>
                <a:lnTo>
                  <a:pt x="870" y="844"/>
                </a:lnTo>
                <a:lnTo>
                  <a:pt x="868" y="839"/>
                </a:lnTo>
                <a:lnTo>
                  <a:pt x="868" y="837"/>
                </a:lnTo>
                <a:lnTo>
                  <a:pt x="870" y="836"/>
                </a:lnTo>
                <a:lnTo>
                  <a:pt x="873" y="831"/>
                </a:lnTo>
                <a:lnTo>
                  <a:pt x="872" y="830"/>
                </a:lnTo>
                <a:lnTo>
                  <a:pt x="873" y="828"/>
                </a:lnTo>
                <a:lnTo>
                  <a:pt x="874" y="825"/>
                </a:lnTo>
                <a:lnTo>
                  <a:pt x="876" y="824"/>
                </a:lnTo>
                <a:lnTo>
                  <a:pt x="879" y="824"/>
                </a:lnTo>
                <a:lnTo>
                  <a:pt x="881" y="824"/>
                </a:lnTo>
                <a:lnTo>
                  <a:pt x="882" y="823"/>
                </a:lnTo>
                <a:lnTo>
                  <a:pt x="884" y="821"/>
                </a:lnTo>
                <a:lnTo>
                  <a:pt x="887" y="820"/>
                </a:lnTo>
                <a:lnTo>
                  <a:pt x="886" y="816"/>
                </a:lnTo>
                <a:lnTo>
                  <a:pt x="887" y="815"/>
                </a:lnTo>
                <a:lnTo>
                  <a:pt x="888" y="814"/>
                </a:lnTo>
                <a:lnTo>
                  <a:pt x="891" y="815"/>
                </a:lnTo>
                <a:lnTo>
                  <a:pt x="892" y="814"/>
                </a:lnTo>
                <a:lnTo>
                  <a:pt x="894" y="812"/>
                </a:lnTo>
                <a:lnTo>
                  <a:pt x="894" y="807"/>
                </a:lnTo>
                <a:lnTo>
                  <a:pt x="895" y="805"/>
                </a:lnTo>
                <a:lnTo>
                  <a:pt x="896" y="804"/>
                </a:lnTo>
                <a:lnTo>
                  <a:pt x="897" y="802"/>
                </a:lnTo>
                <a:lnTo>
                  <a:pt x="899" y="802"/>
                </a:lnTo>
                <a:lnTo>
                  <a:pt x="900" y="804"/>
                </a:lnTo>
                <a:lnTo>
                  <a:pt x="903" y="805"/>
                </a:lnTo>
                <a:lnTo>
                  <a:pt x="905" y="806"/>
                </a:lnTo>
                <a:lnTo>
                  <a:pt x="907" y="807"/>
                </a:lnTo>
                <a:lnTo>
                  <a:pt x="910" y="809"/>
                </a:lnTo>
                <a:lnTo>
                  <a:pt x="911" y="810"/>
                </a:lnTo>
                <a:lnTo>
                  <a:pt x="913" y="812"/>
                </a:lnTo>
                <a:lnTo>
                  <a:pt x="915" y="813"/>
                </a:lnTo>
                <a:lnTo>
                  <a:pt x="918" y="814"/>
                </a:lnTo>
                <a:lnTo>
                  <a:pt x="920" y="814"/>
                </a:lnTo>
                <a:lnTo>
                  <a:pt x="922" y="813"/>
                </a:lnTo>
                <a:lnTo>
                  <a:pt x="923" y="812"/>
                </a:lnTo>
                <a:lnTo>
                  <a:pt x="926" y="810"/>
                </a:lnTo>
                <a:lnTo>
                  <a:pt x="928" y="810"/>
                </a:lnTo>
                <a:lnTo>
                  <a:pt x="930" y="812"/>
                </a:lnTo>
                <a:lnTo>
                  <a:pt x="932" y="812"/>
                </a:lnTo>
                <a:lnTo>
                  <a:pt x="936" y="810"/>
                </a:lnTo>
                <a:lnTo>
                  <a:pt x="937" y="809"/>
                </a:lnTo>
                <a:lnTo>
                  <a:pt x="937" y="806"/>
                </a:lnTo>
                <a:lnTo>
                  <a:pt x="937" y="804"/>
                </a:lnTo>
                <a:lnTo>
                  <a:pt x="937" y="801"/>
                </a:lnTo>
                <a:lnTo>
                  <a:pt x="937" y="800"/>
                </a:lnTo>
                <a:lnTo>
                  <a:pt x="938" y="799"/>
                </a:lnTo>
                <a:lnTo>
                  <a:pt x="939" y="798"/>
                </a:lnTo>
                <a:lnTo>
                  <a:pt x="942" y="798"/>
                </a:lnTo>
                <a:lnTo>
                  <a:pt x="944" y="798"/>
                </a:lnTo>
                <a:lnTo>
                  <a:pt x="946" y="798"/>
                </a:lnTo>
                <a:lnTo>
                  <a:pt x="950" y="799"/>
                </a:lnTo>
                <a:lnTo>
                  <a:pt x="952" y="801"/>
                </a:lnTo>
                <a:lnTo>
                  <a:pt x="954" y="802"/>
                </a:lnTo>
                <a:lnTo>
                  <a:pt x="956" y="805"/>
                </a:lnTo>
                <a:lnTo>
                  <a:pt x="958" y="807"/>
                </a:lnTo>
                <a:lnTo>
                  <a:pt x="958" y="808"/>
                </a:lnTo>
                <a:lnTo>
                  <a:pt x="958" y="810"/>
                </a:lnTo>
                <a:lnTo>
                  <a:pt x="956" y="812"/>
                </a:lnTo>
                <a:lnTo>
                  <a:pt x="956" y="813"/>
                </a:lnTo>
                <a:lnTo>
                  <a:pt x="956" y="814"/>
                </a:lnTo>
                <a:lnTo>
                  <a:pt x="959" y="814"/>
                </a:lnTo>
                <a:lnTo>
                  <a:pt x="962" y="814"/>
                </a:lnTo>
                <a:lnTo>
                  <a:pt x="964" y="814"/>
                </a:lnTo>
                <a:lnTo>
                  <a:pt x="970" y="814"/>
                </a:lnTo>
                <a:lnTo>
                  <a:pt x="972" y="812"/>
                </a:lnTo>
                <a:lnTo>
                  <a:pt x="975" y="810"/>
                </a:lnTo>
                <a:lnTo>
                  <a:pt x="977" y="808"/>
                </a:lnTo>
                <a:lnTo>
                  <a:pt x="980" y="808"/>
                </a:lnTo>
                <a:lnTo>
                  <a:pt x="983" y="808"/>
                </a:lnTo>
                <a:lnTo>
                  <a:pt x="985" y="807"/>
                </a:lnTo>
                <a:lnTo>
                  <a:pt x="986" y="805"/>
                </a:lnTo>
                <a:lnTo>
                  <a:pt x="988" y="800"/>
                </a:lnTo>
                <a:lnTo>
                  <a:pt x="990" y="798"/>
                </a:lnTo>
                <a:lnTo>
                  <a:pt x="991" y="796"/>
                </a:lnTo>
                <a:lnTo>
                  <a:pt x="992" y="793"/>
                </a:lnTo>
                <a:lnTo>
                  <a:pt x="993" y="792"/>
                </a:lnTo>
                <a:lnTo>
                  <a:pt x="994" y="791"/>
                </a:lnTo>
                <a:lnTo>
                  <a:pt x="996" y="792"/>
                </a:lnTo>
                <a:lnTo>
                  <a:pt x="998" y="793"/>
                </a:lnTo>
                <a:lnTo>
                  <a:pt x="998" y="796"/>
                </a:lnTo>
                <a:lnTo>
                  <a:pt x="1000" y="796"/>
                </a:lnTo>
                <a:lnTo>
                  <a:pt x="1002" y="796"/>
                </a:lnTo>
                <a:lnTo>
                  <a:pt x="1004" y="796"/>
                </a:lnTo>
                <a:lnTo>
                  <a:pt x="1008" y="796"/>
                </a:lnTo>
                <a:lnTo>
                  <a:pt x="1009" y="797"/>
                </a:lnTo>
                <a:lnTo>
                  <a:pt x="1014" y="798"/>
                </a:lnTo>
                <a:lnTo>
                  <a:pt x="1016" y="798"/>
                </a:lnTo>
                <a:lnTo>
                  <a:pt x="1018" y="798"/>
                </a:lnTo>
                <a:lnTo>
                  <a:pt x="1020" y="799"/>
                </a:lnTo>
                <a:lnTo>
                  <a:pt x="1023" y="798"/>
                </a:lnTo>
                <a:lnTo>
                  <a:pt x="1025" y="798"/>
                </a:lnTo>
                <a:lnTo>
                  <a:pt x="1026" y="798"/>
                </a:lnTo>
                <a:lnTo>
                  <a:pt x="1027" y="797"/>
                </a:lnTo>
                <a:lnTo>
                  <a:pt x="1027" y="794"/>
                </a:lnTo>
                <a:lnTo>
                  <a:pt x="1026" y="792"/>
                </a:lnTo>
                <a:lnTo>
                  <a:pt x="1026" y="790"/>
                </a:lnTo>
                <a:lnTo>
                  <a:pt x="1027" y="783"/>
                </a:lnTo>
                <a:lnTo>
                  <a:pt x="1028" y="776"/>
                </a:lnTo>
                <a:lnTo>
                  <a:pt x="1030" y="774"/>
                </a:lnTo>
                <a:lnTo>
                  <a:pt x="1030" y="772"/>
                </a:lnTo>
                <a:lnTo>
                  <a:pt x="1030" y="769"/>
                </a:lnTo>
                <a:lnTo>
                  <a:pt x="1030" y="768"/>
                </a:lnTo>
                <a:lnTo>
                  <a:pt x="1032" y="762"/>
                </a:lnTo>
                <a:lnTo>
                  <a:pt x="1032" y="761"/>
                </a:lnTo>
                <a:lnTo>
                  <a:pt x="1033" y="759"/>
                </a:lnTo>
                <a:lnTo>
                  <a:pt x="1034" y="758"/>
                </a:lnTo>
                <a:lnTo>
                  <a:pt x="1035" y="757"/>
                </a:lnTo>
                <a:lnTo>
                  <a:pt x="1038" y="756"/>
                </a:lnTo>
                <a:lnTo>
                  <a:pt x="1039" y="756"/>
                </a:lnTo>
                <a:lnTo>
                  <a:pt x="1041" y="754"/>
                </a:lnTo>
                <a:lnTo>
                  <a:pt x="1042" y="753"/>
                </a:lnTo>
                <a:lnTo>
                  <a:pt x="1042" y="752"/>
                </a:lnTo>
                <a:lnTo>
                  <a:pt x="1041" y="751"/>
                </a:lnTo>
                <a:lnTo>
                  <a:pt x="1040" y="749"/>
                </a:lnTo>
                <a:lnTo>
                  <a:pt x="1038" y="749"/>
                </a:lnTo>
                <a:lnTo>
                  <a:pt x="1034" y="748"/>
                </a:lnTo>
                <a:lnTo>
                  <a:pt x="1033" y="748"/>
                </a:lnTo>
                <a:lnTo>
                  <a:pt x="1032" y="746"/>
                </a:lnTo>
                <a:lnTo>
                  <a:pt x="1031" y="745"/>
                </a:lnTo>
                <a:lnTo>
                  <a:pt x="1032" y="743"/>
                </a:lnTo>
                <a:lnTo>
                  <a:pt x="1034" y="738"/>
                </a:lnTo>
                <a:lnTo>
                  <a:pt x="1035" y="737"/>
                </a:lnTo>
                <a:lnTo>
                  <a:pt x="1035" y="736"/>
                </a:lnTo>
                <a:lnTo>
                  <a:pt x="1035" y="734"/>
                </a:lnTo>
                <a:lnTo>
                  <a:pt x="1035" y="732"/>
                </a:lnTo>
                <a:lnTo>
                  <a:pt x="1035" y="729"/>
                </a:lnTo>
                <a:lnTo>
                  <a:pt x="1036" y="727"/>
                </a:lnTo>
                <a:lnTo>
                  <a:pt x="1039" y="726"/>
                </a:lnTo>
                <a:lnTo>
                  <a:pt x="1041" y="726"/>
                </a:lnTo>
                <a:lnTo>
                  <a:pt x="1042" y="724"/>
                </a:lnTo>
                <a:lnTo>
                  <a:pt x="1042" y="721"/>
                </a:lnTo>
                <a:lnTo>
                  <a:pt x="1043" y="719"/>
                </a:lnTo>
                <a:lnTo>
                  <a:pt x="1043" y="713"/>
                </a:lnTo>
                <a:lnTo>
                  <a:pt x="1042" y="708"/>
                </a:lnTo>
                <a:lnTo>
                  <a:pt x="1042" y="704"/>
                </a:lnTo>
                <a:lnTo>
                  <a:pt x="1042" y="702"/>
                </a:lnTo>
                <a:lnTo>
                  <a:pt x="1042" y="700"/>
                </a:lnTo>
                <a:lnTo>
                  <a:pt x="1041" y="695"/>
                </a:lnTo>
                <a:lnTo>
                  <a:pt x="1041" y="692"/>
                </a:lnTo>
                <a:lnTo>
                  <a:pt x="1042" y="689"/>
                </a:lnTo>
                <a:lnTo>
                  <a:pt x="1043" y="687"/>
                </a:lnTo>
                <a:lnTo>
                  <a:pt x="1048" y="681"/>
                </a:lnTo>
                <a:lnTo>
                  <a:pt x="1050" y="679"/>
                </a:lnTo>
                <a:lnTo>
                  <a:pt x="1052" y="677"/>
                </a:lnTo>
                <a:lnTo>
                  <a:pt x="1056" y="674"/>
                </a:lnTo>
                <a:lnTo>
                  <a:pt x="1059" y="669"/>
                </a:lnTo>
                <a:lnTo>
                  <a:pt x="1062" y="665"/>
                </a:lnTo>
                <a:lnTo>
                  <a:pt x="1064" y="664"/>
                </a:lnTo>
                <a:lnTo>
                  <a:pt x="1067" y="663"/>
                </a:lnTo>
                <a:lnTo>
                  <a:pt x="1071" y="664"/>
                </a:lnTo>
                <a:lnTo>
                  <a:pt x="1075" y="665"/>
                </a:lnTo>
                <a:lnTo>
                  <a:pt x="1078" y="665"/>
                </a:lnTo>
                <a:lnTo>
                  <a:pt x="1081" y="665"/>
                </a:lnTo>
                <a:lnTo>
                  <a:pt x="1083" y="665"/>
                </a:lnTo>
                <a:lnTo>
                  <a:pt x="1087" y="665"/>
                </a:lnTo>
                <a:lnTo>
                  <a:pt x="1089" y="665"/>
                </a:lnTo>
                <a:lnTo>
                  <a:pt x="1090" y="664"/>
                </a:lnTo>
                <a:lnTo>
                  <a:pt x="1090" y="662"/>
                </a:lnTo>
                <a:lnTo>
                  <a:pt x="1090" y="661"/>
                </a:lnTo>
                <a:lnTo>
                  <a:pt x="1092" y="658"/>
                </a:lnTo>
                <a:lnTo>
                  <a:pt x="1094" y="656"/>
                </a:lnTo>
                <a:lnTo>
                  <a:pt x="1094" y="654"/>
                </a:lnTo>
                <a:lnTo>
                  <a:pt x="1094" y="650"/>
                </a:lnTo>
                <a:lnTo>
                  <a:pt x="1092" y="647"/>
                </a:lnTo>
                <a:lnTo>
                  <a:pt x="1092" y="645"/>
                </a:lnTo>
                <a:lnTo>
                  <a:pt x="1091" y="642"/>
                </a:lnTo>
                <a:lnTo>
                  <a:pt x="1090" y="640"/>
                </a:lnTo>
                <a:lnTo>
                  <a:pt x="1091" y="638"/>
                </a:lnTo>
                <a:lnTo>
                  <a:pt x="1092" y="637"/>
                </a:lnTo>
                <a:lnTo>
                  <a:pt x="1094" y="634"/>
                </a:lnTo>
                <a:lnTo>
                  <a:pt x="1096" y="632"/>
                </a:lnTo>
                <a:lnTo>
                  <a:pt x="1097" y="631"/>
                </a:lnTo>
                <a:lnTo>
                  <a:pt x="1098" y="631"/>
                </a:lnTo>
                <a:lnTo>
                  <a:pt x="1100" y="631"/>
                </a:lnTo>
                <a:lnTo>
                  <a:pt x="1103" y="632"/>
                </a:lnTo>
                <a:lnTo>
                  <a:pt x="1105" y="632"/>
                </a:lnTo>
                <a:lnTo>
                  <a:pt x="1106" y="630"/>
                </a:lnTo>
                <a:lnTo>
                  <a:pt x="1106" y="628"/>
                </a:lnTo>
                <a:lnTo>
                  <a:pt x="1106" y="626"/>
                </a:lnTo>
                <a:lnTo>
                  <a:pt x="1105" y="625"/>
                </a:lnTo>
                <a:lnTo>
                  <a:pt x="1107" y="624"/>
                </a:lnTo>
                <a:lnTo>
                  <a:pt x="1110" y="624"/>
                </a:lnTo>
                <a:lnTo>
                  <a:pt x="1112" y="626"/>
                </a:lnTo>
                <a:lnTo>
                  <a:pt x="1113" y="628"/>
                </a:lnTo>
                <a:lnTo>
                  <a:pt x="1116" y="629"/>
                </a:lnTo>
                <a:lnTo>
                  <a:pt x="1120" y="629"/>
                </a:lnTo>
                <a:lnTo>
                  <a:pt x="1122" y="630"/>
                </a:lnTo>
                <a:lnTo>
                  <a:pt x="1124" y="631"/>
                </a:lnTo>
                <a:lnTo>
                  <a:pt x="1126" y="632"/>
                </a:lnTo>
                <a:lnTo>
                  <a:pt x="1127" y="633"/>
                </a:lnTo>
                <a:lnTo>
                  <a:pt x="1128" y="634"/>
                </a:lnTo>
                <a:lnTo>
                  <a:pt x="1130" y="636"/>
                </a:lnTo>
                <a:lnTo>
                  <a:pt x="1131" y="636"/>
                </a:lnTo>
                <a:lnTo>
                  <a:pt x="1134" y="634"/>
                </a:lnTo>
                <a:lnTo>
                  <a:pt x="1136" y="632"/>
                </a:lnTo>
                <a:lnTo>
                  <a:pt x="1140" y="626"/>
                </a:lnTo>
                <a:lnTo>
                  <a:pt x="1143" y="623"/>
                </a:lnTo>
                <a:lnTo>
                  <a:pt x="1143" y="622"/>
                </a:lnTo>
                <a:lnTo>
                  <a:pt x="1143" y="620"/>
                </a:lnTo>
                <a:lnTo>
                  <a:pt x="1142" y="617"/>
                </a:lnTo>
                <a:lnTo>
                  <a:pt x="1142" y="616"/>
                </a:lnTo>
                <a:lnTo>
                  <a:pt x="1140" y="614"/>
                </a:lnTo>
                <a:lnTo>
                  <a:pt x="1140" y="612"/>
                </a:lnTo>
                <a:lnTo>
                  <a:pt x="1139" y="610"/>
                </a:lnTo>
                <a:lnTo>
                  <a:pt x="1138" y="609"/>
                </a:lnTo>
                <a:lnTo>
                  <a:pt x="1138" y="607"/>
                </a:lnTo>
                <a:lnTo>
                  <a:pt x="1138" y="606"/>
                </a:lnTo>
                <a:lnTo>
                  <a:pt x="1140" y="606"/>
                </a:lnTo>
                <a:lnTo>
                  <a:pt x="1144" y="607"/>
                </a:lnTo>
                <a:lnTo>
                  <a:pt x="1146" y="608"/>
                </a:lnTo>
                <a:lnTo>
                  <a:pt x="1151" y="610"/>
                </a:lnTo>
                <a:lnTo>
                  <a:pt x="1152" y="612"/>
                </a:lnTo>
                <a:lnTo>
                  <a:pt x="1154" y="612"/>
                </a:lnTo>
                <a:lnTo>
                  <a:pt x="1154" y="609"/>
                </a:lnTo>
                <a:lnTo>
                  <a:pt x="1154" y="607"/>
                </a:lnTo>
                <a:lnTo>
                  <a:pt x="1154" y="605"/>
                </a:lnTo>
                <a:lnTo>
                  <a:pt x="1154" y="602"/>
                </a:lnTo>
                <a:lnTo>
                  <a:pt x="1155" y="600"/>
                </a:lnTo>
                <a:lnTo>
                  <a:pt x="1156" y="599"/>
                </a:lnTo>
                <a:lnTo>
                  <a:pt x="1159" y="597"/>
                </a:lnTo>
                <a:lnTo>
                  <a:pt x="1160" y="596"/>
                </a:lnTo>
                <a:lnTo>
                  <a:pt x="1161" y="596"/>
                </a:lnTo>
                <a:lnTo>
                  <a:pt x="1163" y="596"/>
                </a:lnTo>
                <a:lnTo>
                  <a:pt x="1164" y="597"/>
                </a:lnTo>
                <a:lnTo>
                  <a:pt x="1166" y="598"/>
                </a:lnTo>
                <a:lnTo>
                  <a:pt x="1167" y="600"/>
                </a:lnTo>
                <a:lnTo>
                  <a:pt x="1169" y="600"/>
                </a:lnTo>
                <a:lnTo>
                  <a:pt x="1171" y="601"/>
                </a:lnTo>
                <a:lnTo>
                  <a:pt x="1172" y="602"/>
                </a:lnTo>
                <a:lnTo>
                  <a:pt x="1175" y="604"/>
                </a:lnTo>
                <a:lnTo>
                  <a:pt x="1177" y="605"/>
                </a:lnTo>
                <a:lnTo>
                  <a:pt x="1180" y="605"/>
                </a:lnTo>
                <a:lnTo>
                  <a:pt x="1184" y="605"/>
                </a:lnTo>
                <a:lnTo>
                  <a:pt x="1188" y="606"/>
                </a:lnTo>
                <a:lnTo>
                  <a:pt x="1192" y="606"/>
                </a:lnTo>
                <a:lnTo>
                  <a:pt x="1194" y="607"/>
                </a:lnTo>
                <a:lnTo>
                  <a:pt x="1203" y="613"/>
                </a:lnTo>
                <a:lnTo>
                  <a:pt x="1208" y="614"/>
                </a:lnTo>
                <a:lnTo>
                  <a:pt x="1212" y="617"/>
                </a:lnTo>
                <a:lnTo>
                  <a:pt x="1214" y="620"/>
                </a:lnTo>
                <a:lnTo>
                  <a:pt x="1216" y="622"/>
                </a:lnTo>
                <a:lnTo>
                  <a:pt x="1219" y="623"/>
                </a:lnTo>
                <a:lnTo>
                  <a:pt x="1223" y="625"/>
                </a:lnTo>
                <a:lnTo>
                  <a:pt x="1225" y="628"/>
                </a:lnTo>
                <a:lnTo>
                  <a:pt x="1227" y="629"/>
                </a:lnTo>
                <a:lnTo>
                  <a:pt x="1234" y="633"/>
                </a:lnTo>
                <a:lnTo>
                  <a:pt x="1239" y="629"/>
                </a:lnTo>
                <a:lnTo>
                  <a:pt x="1243" y="626"/>
                </a:lnTo>
                <a:lnTo>
                  <a:pt x="1249" y="625"/>
                </a:lnTo>
                <a:lnTo>
                  <a:pt x="1254" y="621"/>
                </a:lnTo>
                <a:lnTo>
                  <a:pt x="1254" y="617"/>
                </a:lnTo>
                <a:lnTo>
                  <a:pt x="1254" y="613"/>
                </a:lnTo>
                <a:lnTo>
                  <a:pt x="1250" y="608"/>
                </a:lnTo>
                <a:lnTo>
                  <a:pt x="1246" y="604"/>
                </a:lnTo>
                <a:lnTo>
                  <a:pt x="1242" y="600"/>
                </a:lnTo>
                <a:lnTo>
                  <a:pt x="1238" y="596"/>
                </a:lnTo>
                <a:lnTo>
                  <a:pt x="1236" y="592"/>
                </a:lnTo>
                <a:lnTo>
                  <a:pt x="1236" y="588"/>
                </a:lnTo>
                <a:lnTo>
                  <a:pt x="1239" y="584"/>
                </a:lnTo>
                <a:lnTo>
                  <a:pt x="1240" y="582"/>
                </a:lnTo>
                <a:lnTo>
                  <a:pt x="1243" y="580"/>
                </a:lnTo>
                <a:lnTo>
                  <a:pt x="1246" y="575"/>
                </a:lnTo>
                <a:lnTo>
                  <a:pt x="1247" y="569"/>
                </a:lnTo>
                <a:lnTo>
                  <a:pt x="1248" y="566"/>
                </a:lnTo>
                <a:lnTo>
                  <a:pt x="1250" y="565"/>
                </a:lnTo>
                <a:lnTo>
                  <a:pt x="1254" y="565"/>
                </a:lnTo>
                <a:lnTo>
                  <a:pt x="1260" y="556"/>
                </a:lnTo>
                <a:lnTo>
                  <a:pt x="1264" y="552"/>
                </a:lnTo>
                <a:lnTo>
                  <a:pt x="1268" y="549"/>
                </a:lnTo>
                <a:lnTo>
                  <a:pt x="1271" y="548"/>
                </a:lnTo>
                <a:lnTo>
                  <a:pt x="1274" y="548"/>
                </a:lnTo>
                <a:lnTo>
                  <a:pt x="1276" y="548"/>
                </a:lnTo>
                <a:lnTo>
                  <a:pt x="1281" y="550"/>
                </a:lnTo>
                <a:lnTo>
                  <a:pt x="1286" y="553"/>
                </a:lnTo>
                <a:lnTo>
                  <a:pt x="1290" y="557"/>
                </a:lnTo>
                <a:lnTo>
                  <a:pt x="1295" y="560"/>
                </a:lnTo>
                <a:lnTo>
                  <a:pt x="1300" y="560"/>
                </a:lnTo>
                <a:lnTo>
                  <a:pt x="1305" y="559"/>
                </a:lnTo>
                <a:lnTo>
                  <a:pt x="1310" y="553"/>
                </a:lnTo>
                <a:lnTo>
                  <a:pt x="1307" y="544"/>
                </a:lnTo>
                <a:lnTo>
                  <a:pt x="1303" y="536"/>
                </a:lnTo>
                <a:lnTo>
                  <a:pt x="1303" y="532"/>
                </a:lnTo>
                <a:lnTo>
                  <a:pt x="1305" y="525"/>
                </a:lnTo>
                <a:lnTo>
                  <a:pt x="1307" y="519"/>
                </a:lnTo>
                <a:lnTo>
                  <a:pt x="1312" y="512"/>
                </a:lnTo>
                <a:lnTo>
                  <a:pt x="1308" y="508"/>
                </a:lnTo>
                <a:lnTo>
                  <a:pt x="1304" y="503"/>
                </a:lnTo>
                <a:lnTo>
                  <a:pt x="1297" y="501"/>
                </a:lnTo>
                <a:lnTo>
                  <a:pt x="1288" y="498"/>
                </a:lnTo>
                <a:lnTo>
                  <a:pt x="1284" y="495"/>
                </a:lnTo>
                <a:lnTo>
                  <a:pt x="1282" y="489"/>
                </a:lnTo>
                <a:lnTo>
                  <a:pt x="1276" y="484"/>
                </a:lnTo>
                <a:lnTo>
                  <a:pt x="1272" y="480"/>
                </a:lnTo>
                <a:lnTo>
                  <a:pt x="1270" y="477"/>
                </a:lnTo>
                <a:lnTo>
                  <a:pt x="1271" y="473"/>
                </a:lnTo>
                <a:lnTo>
                  <a:pt x="1270" y="466"/>
                </a:lnTo>
                <a:lnTo>
                  <a:pt x="1268" y="461"/>
                </a:lnTo>
                <a:lnTo>
                  <a:pt x="1264" y="458"/>
                </a:lnTo>
                <a:lnTo>
                  <a:pt x="1258" y="455"/>
                </a:lnTo>
                <a:lnTo>
                  <a:pt x="1252" y="454"/>
                </a:lnTo>
                <a:lnTo>
                  <a:pt x="1248" y="453"/>
                </a:lnTo>
                <a:lnTo>
                  <a:pt x="1246" y="449"/>
                </a:lnTo>
                <a:lnTo>
                  <a:pt x="1247" y="442"/>
                </a:lnTo>
                <a:lnTo>
                  <a:pt x="1247" y="437"/>
                </a:lnTo>
                <a:lnTo>
                  <a:pt x="1250" y="424"/>
                </a:lnTo>
                <a:lnTo>
                  <a:pt x="1256" y="416"/>
                </a:lnTo>
                <a:lnTo>
                  <a:pt x="1256" y="414"/>
                </a:lnTo>
                <a:lnTo>
                  <a:pt x="1257" y="409"/>
                </a:lnTo>
                <a:lnTo>
                  <a:pt x="1258" y="407"/>
                </a:lnTo>
                <a:lnTo>
                  <a:pt x="1264" y="401"/>
                </a:lnTo>
                <a:lnTo>
                  <a:pt x="1267" y="397"/>
                </a:lnTo>
                <a:lnTo>
                  <a:pt x="1278" y="385"/>
                </a:lnTo>
                <a:lnTo>
                  <a:pt x="1287" y="380"/>
                </a:lnTo>
                <a:lnTo>
                  <a:pt x="1290" y="377"/>
                </a:lnTo>
                <a:lnTo>
                  <a:pt x="1295" y="375"/>
                </a:lnTo>
                <a:lnTo>
                  <a:pt x="1303" y="370"/>
                </a:lnTo>
                <a:lnTo>
                  <a:pt x="1313" y="367"/>
                </a:lnTo>
                <a:lnTo>
                  <a:pt x="1329" y="356"/>
                </a:lnTo>
                <a:lnTo>
                  <a:pt x="1330" y="350"/>
                </a:lnTo>
                <a:lnTo>
                  <a:pt x="1334" y="346"/>
                </a:lnTo>
                <a:lnTo>
                  <a:pt x="1335" y="345"/>
                </a:lnTo>
                <a:lnTo>
                  <a:pt x="1339" y="343"/>
                </a:lnTo>
                <a:lnTo>
                  <a:pt x="1343" y="342"/>
                </a:lnTo>
                <a:lnTo>
                  <a:pt x="1346" y="341"/>
                </a:lnTo>
                <a:lnTo>
                  <a:pt x="1352" y="335"/>
                </a:lnTo>
                <a:lnTo>
                  <a:pt x="1359" y="328"/>
                </a:lnTo>
                <a:lnTo>
                  <a:pt x="1363" y="327"/>
                </a:lnTo>
                <a:lnTo>
                  <a:pt x="1368" y="321"/>
                </a:lnTo>
                <a:lnTo>
                  <a:pt x="1369" y="318"/>
                </a:lnTo>
                <a:lnTo>
                  <a:pt x="1369" y="314"/>
                </a:lnTo>
                <a:lnTo>
                  <a:pt x="1367" y="309"/>
                </a:lnTo>
                <a:lnTo>
                  <a:pt x="1366" y="306"/>
                </a:lnTo>
                <a:lnTo>
                  <a:pt x="1364" y="305"/>
                </a:lnTo>
                <a:lnTo>
                  <a:pt x="1362" y="300"/>
                </a:lnTo>
                <a:lnTo>
                  <a:pt x="1360" y="297"/>
                </a:lnTo>
                <a:lnTo>
                  <a:pt x="1359" y="296"/>
                </a:lnTo>
                <a:lnTo>
                  <a:pt x="1356" y="294"/>
                </a:lnTo>
                <a:lnTo>
                  <a:pt x="1354" y="294"/>
                </a:lnTo>
                <a:lnTo>
                  <a:pt x="1352" y="292"/>
                </a:lnTo>
                <a:lnTo>
                  <a:pt x="1350" y="290"/>
                </a:lnTo>
                <a:lnTo>
                  <a:pt x="1348" y="288"/>
                </a:lnTo>
                <a:lnTo>
                  <a:pt x="1348" y="286"/>
                </a:lnTo>
                <a:lnTo>
                  <a:pt x="1347" y="284"/>
                </a:lnTo>
                <a:lnTo>
                  <a:pt x="1346" y="280"/>
                </a:lnTo>
                <a:lnTo>
                  <a:pt x="1343" y="276"/>
                </a:lnTo>
                <a:lnTo>
                  <a:pt x="1340" y="273"/>
                </a:lnTo>
                <a:lnTo>
                  <a:pt x="1336" y="271"/>
                </a:lnTo>
                <a:lnTo>
                  <a:pt x="1326" y="270"/>
                </a:lnTo>
                <a:lnTo>
                  <a:pt x="1316" y="266"/>
                </a:lnTo>
                <a:lnTo>
                  <a:pt x="1315" y="272"/>
                </a:lnTo>
                <a:lnTo>
                  <a:pt x="1315" y="278"/>
                </a:lnTo>
                <a:lnTo>
                  <a:pt x="1314" y="282"/>
                </a:lnTo>
                <a:lnTo>
                  <a:pt x="1314" y="286"/>
                </a:lnTo>
                <a:lnTo>
                  <a:pt x="1314" y="292"/>
                </a:lnTo>
                <a:lnTo>
                  <a:pt x="1313" y="295"/>
                </a:lnTo>
                <a:lnTo>
                  <a:pt x="1311" y="297"/>
                </a:lnTo>
                <a:lnTo>
                  <a:pt x="1308" y="300"/>
                </a:lnTo>
                <a:lnTo>
                  <a:pt x="1305" y="301"/>
                </a:lnTo>
                <a:lnTo>
                  <a:pt x="1300" y="304"/>
                </a:lnTo>
                <a:lnTo>
                  <a:pt x="1298" y="308"/>
                </a:lnTo>
                <a:lnTo>
                  <a:pt x="1296" y="310"/>
                </a:lnTo>
                <a:lnTo>
                  <a:pt x="1292" y="313"/>
                </a:lnTo>
                <a:lnTo>
                  <a:pt x="1290" y="316"/>
                </a:lnTo>
                <a:lnTo>
                  <a:pt x="1288" y="317"/>
                </a:lnTo>
                <a:lnTo>
                  <a:pt x="1286" y="317"/>
                </a:lnTo>
                <a:lnTo>
                  <a:pt x="1283" y="312"/>
                </a:lnTo>
                <a:lnTo>
                  <a:pt x="1281" y="309"/>
                </a:lnTo>
                <a:lnTo>
                  <a:pt x="1279" y="306"/>
                </a:lnTo>
                <a:lnTo>
                  <a:pt x="1275" y="304"/>
                </a:lnTo>
                <a:lnTo>
                  <a:pt x="1271" y="301"/>
                </a:lnTo>
                <a:lnTo>
                  <a:pt x="1270" y="297"/>
                </a:lnTo>
                <a:lnTo>
                  <a:pt x="1270" y="294"/>
                </a:lnTo>
                <a:lnTo>
                  <a:pt x="1270" y="290"/>
                </a:lnTo>
                <a:lnTo>
                  <a:pt x="1268" y="288"/>
                </a:lnTo>
                <a:lnTo>
                  <a:pt x="1267" y="286"/>
                </a:lnTo>
                <a:lnTo>
                  <a:pt x="1265" y="284"/>
                </a:lnTo>
                <a:lnTo>
                  <a:pt x="1262" y="281"/>
                </a:lnTo>
                <a:lnTo>
                  <a:pt x="1259" y="279"/>
                </a:lnTo>
                <a:lnTo>
                  <a:pt x="1256" y="282"/>
                </a:lnTo>
                <a:lnTo>
                  <a:pt x="1252" y="285"/>
                </a:lnTo>
                <a:lnTo>
                  <a:pt x="1249" y="287"/>
                </a:lnTo>
                <a:lnTo>
                  <a:pt x="1246" y="288"/>
                </a:lnTo>
                <a:lnTo>
                  <a:pt x="1241" y="288"/>
                </a:lnTo>
                <a:lnTo>
                  <a:pt x="1238" y="288"/>
                </a:lnTo>
                <a:lnTo>
                  <a:pt x="1234" y="287"/>
                </a:lnTo>
                <a:lnTo>
                  <a:pt x="1231" y="286"/>
                </a:lnTo>
                <a:lnTo>
                  <a:pt x="1228" y="286"/>
                </a:lnTo>
                <a:lnTo>
                  <a:pt x="1227" y="289"/>
                </a:lnTo>
                <a:lnTo>
                  <a:pt x="1227" y="292"/>
                </a:lnTo>
                <a:lnTo>
                  <a:pt x="1226" y="295"/>
                </a:lnTo>
                <a:lnTo>
                  <a:pt x="1226" y="298"/>
                </a:lnTo>
                <a:lnTo>
                  <a:pt x="1225" y="302"/>
                </a:lnTo>
                <a:lnTo>
                  <a:pt x="1223" y="303"/>
                </a:lnTo>
                <a:lnTo>
                  <a:pt x="1218" y="303"/>
                </a:lnTo>
                <a:lnTo>
                  <a:pt x="1216" y="303"/>
                </a:lnTo>
                <a:lnTo>
                  <a:pt x="1212" y="302"/>
                </a:lnTo>
                <a:lnTo>
                  <a:pt x="1209" y="298"/>
                </a:lnTo>
                <a:lnTo>
                  <a:pt x="1206" y="297"/>
                </a:lnTo>
                <a:lnTo>
                  <a:pt x="1201" y="298"/>
                </a:lnTo>
                <a:lnTo>
                  <a:pt x="1198" y="302"/>
                </a:lnTo>
                <a:lnTo>
                  <a:pt x="1193" y="305"/>
                </a:lnTo>
                <a:lnTo>
                  <a:pt x="1188" y="306"/>
                </a:lnTo>
                <a:lnTo>
                  <a:pt x="1185" y="308"/>
                </a:lnTo>
                <a:lnTo>
                  <a:pt x="1180" y="308"/>
                </a:lnTo>
                <a:lnTo>
                  <a:pt x="1174" y="306"/>
                </a:lnTo>
                <a:lnTo>
                  <a:pt x="1168" y="305"/>
                </a:lnTo>
                <a:lnTo>
                  <a:pt x="1159" y="301"/>
                </a:lnTo>
                <a:lnTo>
                  <a:pt x="1150" y="296"/>
                </a:lnTo>
                <a:lnTo>
                  <a:pt x="1144" y="295"/>
                </a:lnTo>
                <a:lnTo>
                  <a:pt x="1137" y="295"/>
                </a:lnTo>
                <a:lnTo>
                  <a:pt x="1130" y="296"/>
                </a:lnTo>
                <a:lnTo>
                  <a:pt x="1124" y="298"/>
                </a:lnTo>
                <a:lnTo>
                  <a:pt x="1118" y="302"/>
                </a:lnTo>
                <a:lnTo>
                  <a:pt x="1112" y="305"/>
                </a:lnTo>
                <a:lnTo>
                  <a:pt x="1110" y="309"/>
                </a:lnTo>
                <a:lnTo>
                  <a:pt x="1107" y="313"/>
                </a:lnTo>
                <a:lnTo>
                  <a:pt x="1104" y="316"/>
                </a:lnTo>
                <a:lnTo>
                  <a:pt x="1103" y="317"/>
                </a:lnTo>
                <a:lnTo>
                  <a:pt x="1098" y="317"/>
                </a:lnTo>
                <a:lnTo>
                  <a:pt x="1095" y="317"/>
                </a:lnTo>
                <a:lnTo>
                  <a:pt x="1092" y="314"/>
                </a:lnTo>
                <a:lnTo>
                  <a:pt x="1090" y="312"/>
                </a:lnTo>
                <a:lnTo>
                  <a:pt x="1088" y="309"/>
                </a:lnTo>
                <a:lnTo>
                  <a:pt x="1083" y="306"/>
                </a:lnTo>
                <a:lnTo>
                  <a:pt x="1079" y="304"/>
                </a:lnTo>
                <a:lnTo>
                  <a:pt x="1073" y="305"/>
                </a:lnTo>
                <a:lnTo>
                  <a:pt x="1066" y="306"/>
                </a:lnTo>
                <a:lnTo>
                  <a:pt x="1058" y="305"/>
                </a:lnTo>
                <a:lnTo>
                  <a:pt x="1054" y="303"/>
                </a:lnTo>
                <a:lnTo>
                  <a:pt x="1048" y="297"/>
                </a:lnTo>
                <a:lnTo>
                  <a:pt x="1044" y="292"/>
                </a:lnTo>
                <a:lnTo>
                  <a:pt x="1040" y="285"/>
                </a:lnTo>
                <a:lnTo>
                  <a:pt x="1038" y="280"/>
                </a:lnTo>
                <a:lnTo>
                  <a:pt x="1036" y="273"/>
                </a:lnTo>
                <a:lnTo>
                  <a:pt x="1035" y="266"/>
                </a:lnTo>
                <a:lnTo>
                  <a:pt x="1035" y="260"/>
                </a:lnTo>
                <a:lnTo>
                  <a:pt x="1035" y="256"/>
                </a:lnTo>
                <a:lnTo>
                  <a:pt x="1033" y="254"/>
                </a:lnTo>
                <a:lnTo>
                  <a:pt x="1031" y="253"/>
                </a:lnTo>
                <a:lnTo>
                  <a:pt x="1027" y="254"/>
                </a:lnTo>
                <a:lnTo>
                  <a:pt x="1025" y="255"/>
                </a:lnTo>
                <a:lnTo>
                  <a:pt x="1024" y="258"/>
                </a:lnTo>
                <a:lnTo>
                  <a:pt x="1023" y="263"/>
                </a:lnTo>
                <a:lnTo>
                  <a:pt x="1023" y="265"/>
                </a:lnTo>
                <a:lnTo>
                  <a:pt x="1020" y="268"/>
                </a:lnTo>
                <a:lnTo>
                  <a:pt x="1014" y="269"/>
                </a:lnTo>
                <a:lnTo>
                  <a:pt x="1009" y="271"/>
                </a:lnTo>
                <a:lnTo>
                  <a:pt x="1004" y="273"/>
                </a:lnTo>
                <a:lnTo>
                  <a:pt x="999" y="276"/>
                </a:lnTo>
                <a:lnTo>
                  <a:pt x="995" y="278"/>
                </a:lnTo>
                <a:lnTo>
                  <a:pt x="992" y="280"/>
                </a:lnTo>
                <a:lnTo>
                  <a:pt x="990" y="282"/>
                </a:lnTo>
                <a:lnTo>
                  <a:pt x="985" y="286"/>
                </a:lnTo>
                <a:lnTo>
                  <a:pt x="983" y="287"/>
                </a:lnTo>
                <a:lnTo>
                  <a:pt x="978" y="289"/>
                </a:lnTo>
                <a:lnTo>
                  <a:pt x="974" y="292"/>
                </a:lnTo>
                <a:lnTo>
                  <a:pt x="967" y="294"/>
                </a:lnTo>
                <a:lnTo>
                  <a:pt x="958" y="295"/>
                </a:lnTo>
                <a:lnTo>
                  <a:pt x="951" y="297"/>
                </a:lnTo>
                <a:lnTo>
                  <a:pt x="946" y="297"/>
                </a:lnTo>
                <a:lnTo>
                  <a:pt x="942" y="300"/>
                </a:lnTo>
                <a:lnTo>
                  <a:pt x="938" y="301"/>
                </a:lnTo>
                <a:lnTo>
                  <a:pt x="934" y="300"/>
                </a:lnTo>
                <a:lnTo>
                  <a:pt x="929" y="298"/>
                </a:lnTo>
                <a:lnTo>
                  <a:pt x="919" y="293"/>
                </a:lnTo>
                <a:lnTo>
                  <a:pt x="900" y="284"/>
                </a:lnTo>
                <a:lnTo>
                  <a:pt x="894" y="278"/>
                </a:lnTo>
                <a:lnTo>
                  <a:pt x="889" y="276"/>
                </a:lnTo>
                <a:lnTo>
                  <a:pt x="882" y="271"/>
                </a:lnTo>
                <a:lnTo>
                  <a:pt x="876" y="269"/>
                </a:lnTo>
                <a:lnTo>
                  <a:pt x="871" y="268"/>
                </a:lnTo>
                <a:lnTo>
                  <a:pt x="867" y="266"/>
                </a:lnTo>
                <a:lnTo>
                  <a:pt x="863" y="264"/>
                </a:lnTo>
                <a:lnTo>
                  <a:pt x="859" y="263"/>
                </a:lnTo>
                <a:lnTo>
                  <a:pt x="856" y="262"/>
                </a:lnTo>
                <a:lnTo>
                  <a:pt x="854" y="260"/>
                </a:lnTo>
                <a:lnTo>
                  <a:pt x="851" y="256"/>
                </a:lnTo>
                <a:lnTo>
                  <a:pt x="846" y="254"/>
                </a:lnTo>
                <a:lnTo>
                  <a:pt x="841" y="252"/>
                </a:lnTo>
                <a:lnTo>
                  <a:pt x="836" y="250"/>
                </a:lnTo>
                <a:lnTo>
                  <a:pt x="830" y="249"/>
                </a:lnTo>
                <a:lnTo>
                  <a:pt x="822" y="250"/>
                </a:lnTo>
                <a:lnTo>
                  <a:pt x="803" y="253"/>
                </a:lnTo>
                <a:lnTo>
                  <a:pt x="792" y="254"/>
                </a:lnTo>
                <a:lnTo>
                  <a:pt x="786" y="254"/>
                </a:lnTo>
                <a:lnTo>
                  <a:pt x="780" y="253"/>
                </a:lnTo>
                <a:lnTo>
                  <a:pt x="775" y="252"/>
                </a:lnTo>
                <a:lnTo>
                  <a:pt x="770" y="249"/>
                </a:lnTo>
                <a:lnTo>
                  <a:pt x="766" y="246"/>
                </a:lnTo>
                <a:lnTo>
                  <a:pt x="756" y="241"/>
                </a:lnTo>
                <a:lnTo>
                  <a:pt x="752" y="239"/>
                </a:lnTo>
                <a:lnTo>
                  <a:pt x="747" y="238"/>
                </a:lnTo>
                <a:lnTo>
                  <a:pt x="740" y="239"/>
                </a:lnTo>
                <a:lnTo>
                  <a:pt x="732" y="241"/>
                </a:lnTo>
                <a:lnTo>
                  <a:pt x="718" y="247"/>
                </a:lnTo>
                <a:lnTo>
                  <a:pt x="710" y="253"/>
                </a:lnTo>
                <a:lnTo>
                  <a:pt x="702" y="258"/>
                </a:lnTo>
                <a:lnTo>
                  <a:pt x="697" y="260"/>
                </a:lnTo>
                <a:lnTo>
                  <a:pt x="694" y="261"/>
                </a:lnTo>
                <a:lnTo>
                  <a:pt x="690" y="260"/>
                </a:lnTo>
                <a:lnTo>
                  <a:pt x="689" y="258"/>
                </a:lnTo>
                <a:lnTo>
                  <a:pt x="688" y="256"/>
                </a:lnTo>
                <a:lnTo>
                  <a:pt x="687" y="255"/>
                </a:lnTo>
                <a:lnTo>
                  <a:pt x="683" y="254"/>
                </a:lnTo>
                <a:lnTo>
                  <a:pt x="679" y="254"/>
                </a:lnTo>
                <a:lnTo>
                  <a:pt x="673" y="253"/>
                </a:lnTo>
                <a:lnTo>
                  <a:pt x="670" y="250"/>
                </a:lnTo>
                <a:lnTo>
                  <a:pt x="664" y="245"/>
                </a:lnTo>
                <a:lnTo>
                  <a:pt x="660" y="238"/>
                </a:lnTo>
                <a:lnTo>
                  <a:pt x="658" y="233"/>
                </a:lnTo>
                <a:lnTo>
                  <a:pt x="656" y="229"/>
                </a:lnTo>
                <a:lnTo>
                  <a:pt x="657" y="222"/>
                </a:lnTo>
                <a:lnTo>
                  <a:pt x="659" y="213"/>
                </a:lnTo>
                <a:lnTo>
                  <a:pt x="659" y="202"/>
                </a:lnTo>
                <a:lnTo>
                  <a:pt x="659" y="199"/>
                </a:lnTo>
                <a:lnTo>
                  <a:pt x="658" y="194"/>
                </a:lnTo>
                <a:lnTo>
                  <a:pt x="656" y="192"/>
                </a:lnTo>
                <a:lnTo>
                  <a:pt x="646" y="186"/>
                </a:lnTo>
                <a:lnTo>
                  <a:pt x="639" y="182"/>
                </a:lnTo>
                <a:lnTo>
                  <a:pt x="633" y="180"/>
                </a:lnTo>
                <a:lnTo>
                  <a:pt x="626" y="178"/>
                </a:lnTo>
                <a:lnTo>
                  <a:pt x="620" y="178"/>
                </a:lnTo>
                <a:lnTo>
                  <a:pt x="618" y="178"/>
                </a:lnTo>
                <a:lnTo>
                  <a:pt x="615" y="178"/>
                </a:lnTo>
                <a:lnTo>
                  <a:pt x="611" y="181"/>
                </a:lnTo>
                <a:lnTo>
                  <a:pt x="604" y="186"/>
                </a:lnTo>
                <a:lnTo>
                  <a:pt x="599" y="191"/>
                </a:lnTo>
                <a:lnTo>
                  <a:pt x="593" y="193"/>
                </a:lnTo>
                <a:lnTo>
                  <a:pt x="586" y="196"/>
                </a:lnTo>
                <a:lnTo>
                  <a:pt x="580" y="196"/>
                </a:lnTo>
                <a:lnTo>
                  <a:pt x="575" y="197"/>
                </a:lnTo>
                <a:lnTo>
                  <a:pt x="570" y="198"/>
                </a:lnTo>
                <a:lnTo>
                  <a:pt x="563" y="200"/>
                </a:lnTo>
                <a:lnTo>
                  <a:pt x="556" y="202"/>
                </a:lnTo>
                <a:lnTo>
                  <a:pt x="551" y="205"/>
                </a:lnTo>
                <a:lnTo>
                  <a:pt x="545" y="207"/>
                </a:lnTo>
                <a:lnTo>
                  <a:pt x="538" y="207"/>
                </a:lnTo>
                <a:lnTo>
                  <a:pt x="532" y="207"/>
                </a:lnTo>
                <a:lnTo>
                  <a:pt x="528" y="206"/>
                </a:lnTo>
                <a:lnTo>
                  <a:pt x="523" y="204"/>
                </a:lnTo>
                <a:lnTo>
                  <a:pt x="519" y="201"/>
                </a:lnTo>
                <a:lnTo>
                  <a:pt x="514" y="197"/>
                </a:lnTo>
                <a:lnTo>
                  <a:pt x="512" y="189"/>
                </a:lnTo>
                <a:lnTo>
                  <a:pt x="508" y="183"/>
                </a:lnTo>
                <a:lnTo>
                  <a:pt x="505" y="178"/>
                </a:lnTo>
                <a:lnTo>
                  <a:pt x="502" y="175"/>
                </a:lnTo>
                <a:lnTo>
                  <a:pt x="497" y="173"/>
                </a:lnTo>
                <a:lnTo>
                  <a:pt x="492" y="173"/>
                </a:lnTo>
                <a:lnTo>
                  <a:pt x="489" y="173"/>
                </a:lnTo>
                <a:lnTo>
                  <a:pt x="484" y="174"/>
                </a:lnTo>
                <a:lnTo>
                  <a:pt x="481" y="176"/>
                </a:lnTo>
                <a:lnTo>
                  <a:pt x="474" y="176"/>
                </a:lnTo>
                <a:lnTo>
                  <a:pt x="468" y="174"/>
                </a:lnTo>
                <a:lnTo>
                  <a:pt x="465" y="172"/>
                </a:lnTo>
                <a:lnTo>
                  <a:pt x="462" y="168"/>
                </a:lnTo>
                <a:lnTo>
                  <a:pt x="458" y="165"/>
                </a:lnTo>
                <a:lnTo>
                  <a:pt x="455" y="162"/>
                </a:lnTo>
                <a:lnTo>
                  <a:pt x="450" y="158"/>
                </a:lnTo>
                <a:lnTo>
                  <a:pt x="440" y="152"/>
                </a:lnTo>
                <a:lnTo>
                  <a:pt x="434" y="148"/>
                </a:lnTo>
                <a:lnTo>
                  <a:pt x="428" y="144"/>
                </a:lnTo>
                <a:lnTo>
                  <a:pt x="424" y="141"/>
                </a:lnTo>
                <a:lnTo>
                  <a:pt x="419" y="140"/>
                </a:lnTo>
                <a:lnTo>
                  <a:pt x="414" y="138"/>
                </a:lnTo>
                <a:lnTo>
                  <a:pt x="407" y="137"/>
                </a:lnTo>
                <a:lnTo>
                  <a:pt x="380" y="137"/>
                </a:lnTo>
                <a:lnTo>
                  <a:pt x="375" y="136"/>
                </a:lnTo>
                <a:lnTo>
                  <a:pt x="370" y="135"/>
                </a:lnTo>
                <a:lnTo>
                  <a:pt x="367" y="133"/>
                </a:lnTo>
                <a:lnTo>
                  <a:pt x="366" y="129"/>
                </a:lnTo>
                <a:lnTo>
                  <a:pt x="364" y="124"/>
                </a:lnTo>
                <a:lnTo>
                  <a:pt x="366" y="108"/>
                </a:lnTo>
                <a:lnTo>
                  <a:pt x="368" y="98"/>
                </a:lnTo>
                <a:lnTo>
                  <a:pt x="371" y="89"/>
                </a:lnTo>
                <a:lnTo>
                  <a:pt x="372" y="84"/>
                </a:lnTo>
                <a:lnTo>
                  <a:pt x="372" y="77"/>
                </a:lnTo>
                <a:lnTo>
                  <a:pt x="372" y="72"/>
                </a:lnTo>
                <a:lnTo>
                  <a:pt x="371" y="68"/>
                </a:lnTo>
                <a:lnTo>
                  <a:pt x="370" y="64"/>
                </a:lnTo>
                <a:lnTo>
                  <a:pt x="367" y="60"/>
                </a:lnTo>
                <a:lnTo>
                  <a:pt x="363" y="56"/>
                </a:lnTo>
                <a:lnTo>
                  <a:pt x="358" y="53"/>
                </a:lnTo>
                <a:lnTo>
                  <a:pt x="342" y="50"/>
                </a:lnTo>
                <a:lnTo>
                  <a:pt x="323" y="46"/>
                </a:lnTo>
                <a:lnTo>
                  <a:pt x="296" y="41"/>
                </a:lnTo>
                <a:lnTo>
                  <a:pt x="282" y="39"/>
                </a:lnTo>
                <a:lnTo>
                  <a:pt x="276" y="38"/>
                </a:lnTo>
                <a:lnTo>
                  <a:pt x="271" y="36"/>
                </a:lnTo>
                <a:lnTo>
                  <a:pt x="267" y="36"/>
                </a:lnTo>
                <a:lnTo>
                  <a:pt x="265" y="33"/>
                </a:lnTo>
                <a:lnTo>
                  <a:pt x="264" y="30"/>
                </a:lnTo>
                <a:lnTo>
                  <a:pt x="263" y="26"/>
                </a:lnTo>
                <a:lnTo>
                  <a:pt x="260" y="23"/>
                </a:lnTo>
                <a:lnTo>
                  <a:pt x="260" y="21"/>
                </a:lnTo>
                <a:lnTo>
                  <a:pt x="257" y="18"/>
                </a:lnTo>
                <a:lnTo>
                  <a:pt x="252" y="18"/>
                </a:lnTo>
                <a:lnTo>
                  <a:pt x="243" y="20"/>
                </a:lnTo>
                <a:lnTo>
                  <a:pt x="239" y="18"/>
                </a:lnTo>
                <a:lnTo>
                  <a:pt x="235" y="17"/>
                </a:lnTo>
                <a:lnTo>
                  <a:pt x="232" y="13"/>
                </a:lnTo>
                <a:lnTo>
                  <a:pt x="230" y="9"/>
                </a:lnTo>
                <a:lnTo>
                  <a:pt x="226" y="2"/>
                </a:lnTo>
                <a:lnTo>
                  <a:pt x="224" y="1"/>
                </a:lnTo>
                <a:lnTo>
                  <a:pt x="222" y="0"/>
                </a:lnTo>
                <a:lnTo>
                  <a:pt x="218" y="0"/>
                </a:lnTo>
                <a:lnTo>
                  <a:pt x="214" y="1"/>
                </a:lnTo>
                <a:lnTo>
                  <a:pt x="211" y="4"/>
                </a:lnTo>
                <a:lnTo>
                  <a:pt x="209" y="6"/>
                </a:lnTo>
                <a:lnTo>
                  <a:pt x="207" y="12"/>
                </a:lnTo>
                <a:lnTo>
                  <a:pt x="202" y="17"/>
                </a:lnTo>
                <a:lnTo>
                  <a:pt x="195" y="20"/>
                </a:lnTo>
                <a:lnTo>
                  <a:pt x="182" y="18"/>
                </a:lnTo>
                <a:lnTo>
                  <a:pt x="168" y="17"/>
                </a:lnTo>
                <a:lnTo>
                  <a:pt x="160" y="16"/>
                </a:lnTo>
                <a:lnTo>
                  <a:pt x="153" y="10"/>
                </a:lnTo>
                <a:lnTo>
                  <a:pt x="148" y="8"/>
                </a:lnTo>
                <a:lnTo>
                  <a:pt x="144" y="8"/>
                </a:lnTo>
                <a:lnTo>
                  <a:pt x="139" y="10"/>
                </a:lnTo>
                <a:lnTo>
                  <a:pt x="136" y="13"/>
                </a:lnTo>
                <a:lnTo>
                  <a:pt x="136" y="17"/>
                </a:lnTo>
                <a:lnTo>
                  <a:pt x="138" y="21"/>
                </a:lnTo>
                <a:lnTo>
                  <a:pt x="148" y="30"/>
                </a:lnTo>
                <a:lnTo>
                  <a:pt x="153" y="34"/>
                </a:lnTo>
                <a:lnTo>
                  <a:pt x="155" y="38"/>
                </a:lnTo>
                <a:lnTo>
                  <a:pt x="155" y="39"/>
                </a:lnTo>
                <a:lnTo>
                  <a:pt x="163" y="45"/>
                </a:lnTo>
                <a:lnTo>
                  <a:pt x="164" y="46"/>
                </a:lnTo>
                <a:lnTo>
                  <a:pt x="167" y="48"/>
                </a:lnTo>
                <a:lnTo>
                  <a:pt x="168" y="49"/>
                </a:lnTo>
                <a:lnTo>
                  <a:pt x="168" y="52"/>
                </a:lnTo>
                <a:lnTo>
                  <a:pt x="168" y="53"/>
                </a:lnTo>
                <a:lnTo>
                  <a:pt x="167" y="55"/>
                </a:lnTo>
                <a:lnTo>
                  <a:pt x="164" y="57"/>
                </a:lnTo>
                <a:lnTo>
                  <a:pt x="161" y="61"/>
                </a:lnTo>
                <a:lnTo>
                  <a:pt x="160" y="63"/>
                </a:lnTo>
                <a:lnTo>
                  <a:pt x="160" y="64"/>
                </a:lnTo>
                <a:lnTo>
                  <a:pt x="160" y="66"/>
                </a:lnTo>
                <a:lnTo>
                  <a:pt x="160" y="68"/>
                </a:lnTo>
                <a:lnTo>
                  <a:pt x="161" y="69"/>
                </a:lnTo>
                <a:lnTo>
                  <a:pt x="162" y="70"/>
                </a:lnTo>
                <a:lnTo>
                  <a:pt x="164" y="71"/>
                </a:lnTo>
                <a:lnTo>
                  <a:pt x="168" y="71"/>
                </a:lnTo>
                <a:lnTo>
                  <a:pt x="174" y="71"/>
                </a:lnTo>
                <a:lnTo>
                  <a:pt x="177" y="71"/>
                </a:lnTo>
                <a:lnTo>
                  <a:pt x="178" y="71"/>
                </a:lnTo>
                <a:lnTo>
                  <a:pt x="179" y="72"/>
                </a:lnTo>
                <a:lnTo>
                  <a:pt x="180" y="72"/>
                </a:lnTo>
                <a:lnTo>
                  <a:pt x="183" y="74"/>
                </a:lnTo>
                <a:lnTo>
                  <a:pt x="183" y="77"/>
                </a:lnTo>
                <a:lnTo>
                  <a:pt x="183" y="79"/>
                </a:lnTo>
                <a:lnTo>
                  <a:pt x="179" y="81"/>
                </a:lnTo>
                <a:lnTo>
                  <a:pt x="177" y="84"/>
                </a:lnTo>
                <a:lnTo>
                  <a:pt x="174" y="86"/>
                </a:lnTo>
                <a:lnTo>
                  <a:pt x="170" y="87"/>
                </a:lnTo>
                <a:lnTo>
                  <a:pt x="168" y="89"/>
                </a:lnTo>
                <a:lnTo>
                  <a:pt x="168" y="90"/>
                </a:lnTo>
                <a:lnTo>
                  <a:pt x="168" y="94"/>
                </a:lnTo>
                <a:lnTo>
                  <a:pt x="169" y="96"/>
                </a:lnTo>
                <a:lnTo>
                  <a:pt x="171" y="97"/>
                </a:lnTo>
                <a:lnTo>
                  <a:pt x="172" y="98"/>
                </a:lnTo>
                <a:lnTo>
                  <a:pt x="172" y="101"/>
                </a:lnTo>
                <a:lnTo>
                  <a:pt x="172" y="103"/>
                </a:lnTo>
                <a:lnTo>
                  <a:pt x="172" y="104"/>
                </a:lnTo>
                <a:lnTo>
                  <a:pt x="172" y="105"/>
                </a:lnTo>
                <a:lnTo>
                  <a:pt x="175" y="108"/>
                </a:lnTo>
                <a:lnTo>
                  <a:pt x="178" y="109"/>
                </a:lnTo>
                <a:lnTo>
                  <a:pt x="180" y="109"/>
                </a:lnTo>
                <a:lnTo>
                  <a:pt x="184" y="108"/>
                </a:lnTo>
                <a:lnTo>
                  <a:pt x="186" y="108"/>
                </a:lnTo>
                <a:lnTo>
                  <a:pt x="188" y="109"/>
                </a:lnTo>
                <a:lnTo>
                  <a:pt x="191" y="109"/>
                </a:lnTo>
                <a:lnTo>
                  <a:pt x="193" y="110"/>
                </a:lnTo>
                <a:lnTo>
                  <a:pt x="194" y="112"/>
                </a:lnTo>
                <a:lnTo>
                  <a:pt x="195" y="114"/>
                </a:lnTo>
                <a:lnTo>
                  <a:pt x="198" y="116"/>
                </a:lnTo>
                <a:lnTo>
                  <a:pt x="199" y="118"/>
                </a:lnTo>
                <a:lnTo>
                  <a:pt x="201" y="119"/>
                </a:lnTo>
                <a:lnTo>
                  <a:pt x="203" y="120"/>
                </a:lnTo>
                <a:lnTo>
                  <a:pt x="206" y="122"/>
                </a:lnTo>
                <a:lnTo>
                  <a:pt x="207" y="124"/>
                </a:lnTo>
                <a:lnTo>
                  <a:pt x="207" y="126"/>
                </a:lnTo>
                <a:lnTo>
                  <a:pt x="206" y="128"/>
                </a:lnTo>
                <a:lnTo>
                  <a:pt x="202" y="133"/>
                </a:lnTo>
                <a:lnTo>
                  <a:pt x="199" y="135"/>
                </a:lnTo>
                <a:lnTo>
                  <a:pt x="196" y="137"/>
                </a:lnTo>
                <a:lnTo>
                  <a:pt x="195" y="141"/>
                </a:lnTo>
                <a:lnTo>
                  <a:pt x="194" y="143"/>
                </a:lnTo>
                <a:lnTo>
                  <a:pt x="193" y="146"/>
                </a:lnTo>
                <a:lnTo>
                  <a:pt x="192" y="149"/>
                </a:lnTo>
                <a:lnTo>
                  <a:pt x="192" y="151"/>
                </a:lnTo>
                <a:lnTo>
                  <a:pt x="198" y="153"/>
                </a:lnTo>
                <a:lnTo>
                  <a:pt x="201" y="153"/>
                </a:lnTo>
                <a:lnTo>
                  <a:pt x="204" y="156"/>
                </a:lnTo>
                <a:lnTo>
                  <a:pt x="206" y="158"/>
                </a:lnTo>
                <a:lnTo>
                  <a:pt x="208" y="161"/>
                </a:lnTo>
                <a:lnTo>
                  <a:pt x="210" y="162"/>
                </a:lnTo>
                <a:lnTo>
                  <a:pt x="214" y="165"/>
                </a:lnTo>
                <a:lnTo>
                  <a:pt x="216" y="167"/>
                </a:lnTo>
                <a:lnTo>
                  <a:pt x="219" y="172"/>
                </a:lnTo>
                <a:lnTo>
                  <a:pt x="220" y="174"/>
                </a:lnTo>
                <a:lnTo>
                  <a:pt x="222" y="178"/>
                </a:lnTo>
                <a:lnTo>
                  <a:pt x="224" y="180"/>
                </a:lnTo>
                <a:lnTo>
                  <a:pt x="225" y="181"/>
                </a:lnTo>
                <a:lnTo>
                  <a:pt x="228" y="182"/>
                </a:lnTo>
                <a:lnTo>
                  <a:pt x="232" y="182"/>
                </a:lnTo>
                <a:lnTo>
                  <a:pt x="234" y="181"/>
                </a:lnTo>
                <a:lnTo>
                  <a:pt x="236" y="180"/>
                </a:lnTo>
                <a:lnTo>
                  <a:pt x="239" y="177"/>
                </a:lnTo>
                <a:lnTo>
                  <a:pt x="242" y="175"/>
                </a:lnTo>
                <a:lnTo>
                  <a:pt x="246" y="173"/>
                </a:lnTo>
                <a:lnTo>
                  <a:pt x="248" y="173"/>
                </a:lnTo>
                <a:lnTo>
                  <a:pt x="250" y="173"/>
                </a:lnTo>
                <a:lnTo>
                  <a:pt x="254" y="174"/>
                </a:lnTo>
                <a:lnTo>
                  <a:pt x="255" y="176"/>
                </a:lnTo>
                <a:lnTo>
                  <a:pt x="256" y="177"/>
                </a:lnTo>
                <a:lnTo>
                  <a:pt x="256" y="181"/>
                </a:lnTo>
                <a:lnTo>
                  <a:pt x="257" y="194"/>
                </a:lnTo>
                <a:lnTo>
                  <a:pt x="256" y="200"/>
                </a:lnTo>
                <a:lnTo>
                  <a:pt x="255" y="204"/>
                </a:lnTo>
                <a:lnTo>
                  <a:pt x="255" y="206"/>
                </a:lnTo>
                <a:lnTo>
                  <a:pt x="255" y="208"/>
                </a:lnTo>
                <a:lnTo>
                  <a:pt x="256" y="209"/>
                </a:lnTo>
                <a:lnTo>
                  <a:pt x="257" y="210"/>
                </a:lnTo>
                <a:lnTo>
                  <a:pt x="260" y="210"/>
                </a:lnTo>
                <a:lnTo>
                  <a:pt x="265" y="209"/>
                </a:lnTo>
                <a:lnTo>
                  <a:pt x="267" y="208"/>
                </a:lnTo>
                <a:lnTo>
                  <a:pt x="271" y="207"/>
                </a:lnTo>
                <a:lnTo>
                  <a:pt x="274" y="208"/>
                </a:lnTo>
                <a:lnTo>
                  <a:pt x="276" y="212"/>
                </a:lnTo>
                <a:lnTo>
                  <a:pt x="278" y="214"/>
                </a:lnTo>
                <a:lnTo>
                  <a:pt x="279" y="217"/>
                </a:lnTo>
                <a:lnTo>
                  <a:pt x="279" y="218"/>
                </a:lnTo>
                <a:lnTo>
                  <a:pt x="280" y="221"/>
                </a:lnTo>
                <a:lnTo>
                  <a:pt x="281" y="222"/>
                </a:lnTo>
                <a:lnTo>
                  <a:pt x="282" y="223"/>
                </a:lnTo>
                <a:lnTo>
                  <a:pt x="284" y="224"/>
                </a:lnTo>
                <a:lnTo>
                  <a:pt x="289" y="225"/>
                </a:lnTo>
                <a:lnTo>
                  <a:pt x="294" y="226"/>
                </a:lnTo>
                <a:lnTo>
                  <a:pt x="297" y="226"/>
                </a:lnTo>
                <a:lnTo>
                  <a:pt x="299" y="229"/>
                </a:lnTo>
                <a:lnTo>
                  <a:pt x="299" y="231"/>
                </a:lnTo>
                <a:lnTo>
                  <a:pt x="299" y="236"/>
                </a:lnTo>
                <a:lnTo>
                  <a:pt x="298" y="238"/>
                </a:lnTo>
                <a:lnTo>
                  <a:pt x="295" y="239"/>
                </a:lnTo>
                <a:lnTo>
                  <a:pt x="287" y="240"/>
                </a:lnTo>
                <a:close/>
              </a:path>
            </a:pathLst>
          </a:custGeom>
          <a:solidFill>
            <a:schemeClr val="accent4">
              <a:lumMod val="20000"/>
              <a:lumOff val="80000"/>
            </a:schemeClr>
          </a:solidFill>
          <a:ln w="9525" cap="flat" cmpd="sng">
            <a:solidFill>
              <a:schemeClr val="tx1"/>
            </a:solidFill>
            <a:prstDash val="solid"/>
            <a:round/>
            <a:headEnd type="none" w="med" len="med"/>
            <a:tailEnd type="none" w="med" len="med"/>
          </a:ln>
          <a:effectLst/>
          <a:extLst/>
        </p:spPr>
        <p:txBody>
          <a:bodyPr wrap="none"/>
          <a:lstStyle/>
          <a:p>
            <a:pPr eaLnBrk="1" hangingPunct="1">
              <a:defRPr/>
            </a:pPr>
            <a:endParaRPr lang="en-GB" sz="1176" dirty="0">
              <a:latin typeface="Arial" pitchFamily="34" charset="0"/>
              <a:cs typeface="Arial" pitchFamily="34" charset="0"/>
            </a:endParaRPr>
          </a:p>
        </p:txBody>
      </p:sp>
      <p:sp>
        <p:nvSpPr>
          <p:cNvPr id="119" name="MP">
            <a:extLst>
              <a:ext uri="{FF2B5EF4-FFF2-40B4-BE49-F238E27FC236}"/>
            </a:extLst>
          </p:cNvPr>
          <p:cNvSpPr>
            <a:spLocks/>
          </p:cNvSpPr>
          <p:nvPr/>
        </p:nvSpPr>
        <p:spPr bwMode="auto">
          <a:xfrm>
            <a:off x="3235325" y="2419350"/>
            <a:ext cx="2124075" cy="1350963"/>
          </a:xfrm>
          <a:custGeom>
            <a:avLst/>
            <a:gdLst>
              <a:gd name="T0" fmla="*/ 861 w 2428"/>
              <a:gd name="T1" fmla="*/ 189 h 1608"/>
              <a:gd name="T2" fmla="*/ 685 w 2428"/>
              <a:gd name="T3" fmla="*/ 331 h 1608"/>
              <a:gd name="T4" fmla="*/ 799 w 2428"/>
              <a:gd name="T5" fmla="*/ 432 h 1608"/>
              <a:gd name="T6" fmla="*/ 912 w 2428"/>
              <a:gd name="T7" fmla="*/ 408 h 1608"/>
              <a:gd name="T8" fmla="*/ 925 w 2428"/>
              <a:gd name="T9" fmla="*/ 494 h 1608"/>
              <a:gd name="T10" fmla="*/ 790 w 2428"/>
              <a:gd name="T11" fmla="*/ 541 h 1608"/>
              <a:gd name="T12" fmla="*/ 823 w 2428"/>
              <a:gd name="T13" fmla="*/ 602 h 1608"/>
              <a:gd name="T14" fmla="*/ 794 w 2428"/>
              <a:gd name="T15" fmla="*/ 652 h 1608"/>
              <a:gd name="T16" fmla="*/ 786 w 2428"/>
              <a:gd name="T17" fmla="*/ 755 h 1608"/>
              <a:gd name="T18" fmla="*/ 677 w 2428"/>
              <a:gd name="T19" fmla="*/ 734 h 1608"/>
              <a:gd name="T20" fmla="*/ 568 w 2428"/>
              <a:gd name="T21" fmla="*/ 772 h 1608"/>
              <a:gd name="T22" fmla="*/ 445 w 2428"/>
              <a:gd name="T23" fmla="*/ 849 h 1608"/>
              <a:gd name="T24" fmla="*/ 504 w 2428"/>
              <a:gd name="T25" fmla="*/ 773 h 1608"/>
              <a:gd name="T26" fmla="*/ 501 w 2428"/>
              <a:gd name="T27" fmla="*/ 675 h 1608"/>
              <a:gd name="T28" fmla="*/ 455 w 2428"/>
              <a:gd name="T29" fmla="*/ 600 h 1608"/>
              <a:gd name="T30" fmla="*/ 344 w 2428"/>
              <a:gd name="T31" fmla="*/ 556 h 1608"/>
              <a:gd name="T32" fmla="*/ 358 w 2428"/>
              <a:gd name="T33" fmla="*/ 533 h 1608"/>
              <a:gd name="T34" fmla="*/ 256 w 2428"/>
              <a:gd name="T35" fmla="*/ 549 h 1608"/>
              <a:gd name="T36" fmla="*/ 207 w 2428"/>
              <a:gd name="T37" fmla="*/ 640 h 1608"/>
              <a:gd name="T38" fmla="*/ 254 w 2428"/>
              <a:gd name="T39" fmla="*/ 761 h 1608"/>
              <a:gd name="T40" fmla="*/ 214 w 2428"/>
              <a:gd name="T41" fmla="*/ 917 h 1608"/>
              <a:gd name="T42" fmla="*/ 192 w 2428"/>
              <a:gd name="T43" fmla="*/ 1003 h 1608"/>
              <a:gd name="T44" fmla="*/ 100 w 2428"/>
              <a:gd name="T45" fmla="*/ 1091 h 1608"/>
              <a:gd name="T46" fmla="*/ 47 w 2428"/>
              <a:gd name="T47" fmla="*/ 1198 h 1608"/>
              <a:gd name="T48" fmla="*/ 69 w 2428"/>
              <a:gd name="T49" fmla="*/ 1238 h 1608"/>
              <a:gd name="T50" fmla="*/ 24 w 2428"/>
              <a:gd name="T51" fmla="*/ 1338 h 1608"/>
              <a:gd name="T52" fmla="*/ 140 w 2428"/>
              <a:gd name="T53" fmla="*/ 1393 h 1608"/>
              <a:gd name="T54" fmla="*/ 326 w 2428"/>
              <a:gd name="T55" fmla="*/ 1506 h 1608"/>
              <a:gd name="T56" fmla="*/ 580 w 2428"/>
              <a:gd name="T57" fmla="*/ 1528 h 1608"/>
              <a:gd name="T58" fmla="*/ 727 w 2428"/>
              <a:gd name="T59" fmla="*/ 1570 h 1608"/>
              <a:gd name="T60" fmla="*/ 870 w 2428"/>
              <a:gd name="T61" fmla="*/ 1432 h 1608"/>
              <a:gd name="T62" fmla="*/ 956 w 2428"/>
              <a:gd name="T63" fmla="*/ 1510 h 1608"/>
              <a:gd name="T64" fmla="*/ 1154 w 2428"/>
              <a:gd name="T65" fmla="*/ 1480 h 1608"/>
              <a:gd name="T66" fmla="*/ 1352 w 2428"/>
              <a:gd name="T67" fmla="*/ 1473 h 1608"/>
              <a:gd name="T68" fmla="*/ 1547 w 2428"/>
              <a:gd name="T69" fmla="*/ 1477 h 1608"/>
              <a:gd name="T70" fmla="*/ 1840 w 2428"/>
              <a:gd name="T71" fmla="*/ 1537 h 1608"/>
              <a:gd name="T72" fmla="*/ 1890 w 2428"/>
              <a:gd name="T73" fmla="*/ 1396 h 1608"/>
              <a:gd name="T74" fmla="*/ 1957 w 2428"/>
              <a:gd name="T75" fmla="*/ 1252 h 1608"/>
              <a:gd name="T76" fmla="*/ 2053 w 2428"/>
              <a:gd name="T77" fmla="*/ 1214 h 1608"/>
              <a:gd name="T78" fmla="*/ 2140 w 2428"/>
              <a:gd name="T79" fmla="*/ 1108 h 1608"/>
              <a:gd name="T80" fmla="*/ 2243 w 2428"/>
              <a:gd name="T81" fmla="*/ 1016 h 1608"/>
              <a:gd name="T82" fmla="*/ 2135 w 2428"/>
              <a:gd name="T83" fmla="*/ 922 h 1608"/>
              <a:gd name="T84" fmla="*/ 2115 w 2428"/>
              <a:gd name="T85" fmla="*/ 876 h 1608"/>
              <a:gd name="T86" fmla="*/ 2204 w 2428"/>
              <a:gd name="T87" fmla="*/ 840 h 1608"/>
              <a:gd name="T88" fmla="*/ 2384 w 2428"/>
              <a:gd name="T89" fmla="*/ 825 h 1608"/>
              <a:gd name="T90" fmla="*/ 2404 w 2428"/>
              <a:gd name="T91" fmla="*/ 681 h 1608"/>
              <a:gd name="T92" fmla="*/ 2280 w 2428"/>
              <a:gd name="T93" fmla="*/ 603 h 1608"/>
              <a:gd name="T94" fmla="*/ 2124 w 2428"/>
              <a:gd name="T95" fmla="*/ 500 h 1608"/>
              <a:gd name="T96" fmla="*/ 2047 w 2428"/>
              <a:gd name="T97" fmla="*/ 473 h 1608"/>
              <a:gd name="T98" fmla="*/ 1910 w 2428"/>
              <a:gd name="T99" fmla="*/ 537 h 1608"/>
              <a:gd name="T100" fmla="*/ 1823 w 2428"/>
              <a:gd name="T101" fmla="*/ 478 h 1608"/>
              <a:gd name="T102" fmla="*/ 1736 w 2428"/>
              <a:gd name="T103" fmla="*/ 514 h 1608"/>
              <a:gd name="T104" fmla="*/ 1623 w 2428"/>
              <a:gd name="T105" fmla="*/ 452 h 1608"/>
              <a:gd name="T106" fmla="*/ 1510 w 2428"/>
              <a:gd name="T107" fmla="*/ 438 h 1608"/>
              <a:gd name="T108" fmla="*/ 1395 w 2428"/>
              <a:gd name="T109" fmla="*/ 483 h 1608"/>
              <a:gd name="T110" fmla="*/ 1344 w 2428"/>
              <a:gd name="T111" fmla="*/ 417 h 1608"/>
              <a:gd name="T112" fmla="*/ 1261 w 2428"/>
              <a:gd name="T113" fmla="*/ 412 h 1608"/>
              <a:gd name="T114" fmla="*/ 1312 w 2428"/>
              <a:gd name="T115" fmla="*/ 620 h 1608"/>
              <a:gd name="T116" fmla="*/ 1247 w 2428"/>
              <a:gd name="T117" fmla="*/ 685 h 1608"/>
              <a:gd name="T118" fmla="*/ 1162 w 2428"/>
              <a:gd name="T119" fmla="*/ 547 h 1608"/>
              <a:gd name="T120" fmla="*/ 1256 w 2428"/>
              <a:gd name="T121" fmla="*/ 365 h 1608"/>
              <a:gd name="T122" fmla="*/ 1367 w 2428"/>
              <a:gd name="T123" fmla="*/ 212 h 1608"/>
              <a:gd name="T124" fmla="*/ 1342 w 2428"/>
              <a:gd name="T125" fmla="*/ 44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28" h="1608">
                <a:moveTo>
                  <a:pt x="1149" y="21"/>
                </a:moveTo>
                <a:lnTo>
                  <a:pt x="1146" y="26"/>
                </a:lnTo>
                <a:lnTo>
                  <a:pt x="1135" y="40"/>
                </a:lnTo>
                <a:lnTo>
                  <a:pt x="1134" y="45"/>
                </a:lnTo>
                <a:lnTo>
                  <a:pt x="1131" y="46"/>
                </a:lnTo>
                <a:lnTo>
                  <a:pt x="1126" y="46"/>
                </a:lnTo>
                <a:lnTo>
                  <a:pt x="1122" y="45"/>
                </a:lnTo>
                <a:lnTo>
                  <a:pt x="1115" y="44"/>
                </a:lnTo>
                <a:lnTo>
                  <a:pt x="1110" y="43"/>
                </a:lnTo>
                <a:lnTo>
                  <a:pt x="1104" y="45"/>
                </a:lnTo>
                <a:lnTo>
                  <a:pt x="1100" y="48"/>
                </a:lnTo>
                <a:lnTo>
                  <a:pt x="1093" y="48"/>
                </a:lnTo>
                <a:lnTo>
                  <a:pt x="1090" y="53"/>
                </a:lnTo>
                <a:lnTo>
                  <a:pt x="1086" y="58"/>
                </a:lnTo>
                <a:lnTo>
                  <a:pt x="1077" y="66"/>
                </a:lnTo>
                <a:lnTo>
                  <a:pt x="1072" y="72"/>
                </a:lnTo>
                <a:lnTo>
                  <a:pt x="1067" y="73"/>
                </a:lnTo>
                <a:lnTo>
                  <a:pt x="1062" y="73"/>
                </a:lnTo>
                <a:lnTo>
                  <a:pt x="1058" y="73"/>
                </a:lnTo>
                <a:lnTo>
                  <a:pt x="1053" y="74"/>
                </a:lnTo>
                <a:lnTo>
                  <a:pt x="1047" y="80"/>
                </a:lnTo>
                <a:lnTo>
                  <a:pt x="1043" y="84"/>
                </a:lnTo>
                <a:lnTo>
                  <a:pt x="1038" y="91"/>
                </a:lnTo>
                <a:lnTo>
                  <a:pt x="1030" y="97"/>
                </a:lnTo>
                <a:lnTo>
                  <a:pt x="1026" y="99"/>
                </a:lnTo>
                <a:lnTo>
                  <a:pt x="1018" y="101"/>
                </a:lnTo>
                <a:lnTo>
                  <a:pt x="1012" y="101"/>
                </a:lnTo>
                <a:lnTo>
                  <a:pt x="1006" y="101"/>
                </a:lnTo>
                <a:lnTo>
                  <a:pt x="996" y="105"/>
                </a:lnTo>
                <a:lnTo>
                  <a:pt x="991" y="109"/>
                </a:lnTo>
                <a:lnTo>
                  <a:pt x="990" y="115"/>
                </a:lnTo>
                <a:lnTo>
                  <a:pt x="988" y="118"/>
                </a:lnTo>
                <a:lnTo>
                  <a:pt x="983" y="124"/>
                </a:lnTo>
                <a:lnTo>
                  <a:pt x="979" y="126"/>
                </a:lnTo>
                <a:lnTo>
                  <a:pt x="971" y="126"/>
                </a:lnTo>
                <a:lnTo>
                  <a:pt x="964" y="124"/>
                </a:lnTo>
                <a:lnTo>
                  <a:pt x="958" y="123"/>
                </a:lnTo>
                <a:lnTo>
                  <a:pt x="954" y="124"/>
                </a:lnTo>
                <a:lnTo>
                  <a:pt x="951" y="126"/>
                </a:lnTo>
                <a:lnTo>
                  <a:pt x="948" y="129"/>
                </a:lnTo>
                <a:lnTo>
                  <a:pt x="942" y="134"/>
                </a:lnTo>
                <a:lnTo>
                  <a:pt x="935" y="138"/>
                </a:lnTo>
                <a:lnTo>
                  <a:pt x="931" y="142"/>
                </a:lnTo>
                <a:lnTo>
                  <a:pt x="927" y="149"/>
                </a:lnTo>
                <a:lnTo>
                  <a:pt x="923" y="150"/>
                </a:lnTo>
                <a:lnTo>
                  <a:pt x="919" y="157"/>
                </a:lnTo>
                <a:lnTo>
                  <a:pt x="914" y="161"/>
                </a:lnTo>
                <a:lnTo>
                  <a:pt x="910" y="163"/>
                </a:lnTo>
                <a:lnTo>
                  <a:pt x="906" y="169"/>
                </a:lnTo>
                <a:lnTo>
                  <a:pt x="901" y="173"/>
                </a:lnTo>
                <a:lnTo>
                  <a:pt x="895" y="177"/>
                </a:lnTo>
                <a:lnTo>
                  <a:pt x="887" y="180"/>
                </a:lnTo>
                <a:lnTo>
                  <a:pt x="878" y="184"/>
                </a:lnTo>
                <a:lnTo>
                  <a:pt x="871" y="185"/>
                </a:lnTo>
                <a:lnTo>
                  <a:pt x="866" y="187"/>
                </a:lnTo>
                <a:lnTo>
                  <a:pt x="861" y="189"/>
                </a:lnTo>
                <a:lnTo>
                  <a:pt x="858" y="194"/>
                </a:lnTo>
                <a:lnTo>
                  <a:pt x="851" y="197"/>
                </a:lnTo>
                <a:lnTo>
                  <a:pt x="844" y="198"/>
                </a:lnTo>
                <a:lnTo>
                  <a:pt x="839" y="200"/>
                </a:lnTo>
                <a:lnTo>
                  <a:pt x="836" y="202"/>
                </a:lnTo>
                <a:lnTo>
                  <a:pt x="831" y="205"/>
                </a:lnTo>
                <a:lnTo>
                  <a:pt x="827" y="211"/>
                </a:lnTo>
                <a:lnTo>
                  <a:pt x="823" y="212"/>
                </a:lnTo>
                <a:lnTo>
                  <a:pt x="819" y="218"/>
                </a:lnTo>
                <a:lnTo>
                  <a:pt x="808" y="220"/>
                </a:lnTo>
                <a:lnTo>
                  <a:pt x="805" y="222"/>
                </a:lnTo>
                <a:lnTo>
                  <a:pt x="802" y="225"/>
                </a:lnTo>
                <a:lnTo>
                  <a:pt x="798" y="227"/>
                </a:lnTo>
                <a:lnTo>
                  <a:pt x="796" y="229"/>
                </a:lnTo>
                <a:lnTo>
                  <a:pt x="792" y="233"/>
                </a:lnTo>
                <a:lnTo>
                  <a:pt x="789" y="236"/>
                </a:lnTo>
                <a:lnTo>
                  <a:pt x="784" y="242"/>
                </a:lnTo>
                <a:lnTo>
                  <a:pt x="774" y="254"/>
                </a:lnTo>
                <a:lnTo>
                  <a:pt x="765" y="265"/>
                </a:lnTo>
                <a:lnTo>
                  <a:pt x="758" y="267"/>
                </a:lnTo>
                <a:lnTo>
                  <a:pt x="755" y="268"/>
                </a:lnTo>
                <a:lnTo>
                  <a:pt x="752" y="267"/>
                </a:lnTo>
                <a:lnTo>
                  <a:pt x="748" y="266"/>
                </a:lnTo>
                <a:lnTo>
                  <a:pt x="747" y="266"/>
                </a:lnTo>
                <a:lnTo>
                  <a:pt x="744" y="264"/>
                </a:lnTo>
                <a:lnTo>
                  <a:pt x="741" y="264"/>
                </a:lnTo>
                <a:lnTo>
                  <a:pt x="738" y="262"/>
                </a:lnTo>
                <a:lnTo>
                  <a:pt x="735" y="261"/>
                </a:lnTo>
                <a:lnTo>
                  <a:pt x="734" y="260"/>
                </a:lnTo>
                <a:lnTo>
                  <a:pt x="732" y="260"/>
                </a:lnTo>
                <a:lnTo>
                  <a:pt x="730" y="260"/>
                </a:lnTo>
                <a:lnTo>
                  <a:pt x="727" y="261"/>
                </a:lnTo>
                <a:lnTo>
                  <a:pt x="723" y="266"/>
                </a:lnTo>
                <a:lnTo>
                  <a:pt x="722" y="268"/>
                </a:lnTo>
                <a:lnTo>
                  <a:pt x="719" y="273"/>
                </a:lnTo>
                <a:lnTo>
                  <a:pt x="716" y="275"/>
                </a:lnTo>
                <a:lnTo>
                  <a:pt x="715" y="278"/>
                </a:lnTo>
                <a:lnTo>
                  <a:pt x="714" y="282"/>
                </a:lnTo>
                <a:lnTo>
                  <a:pt x="712" y="285"/>
                </a:lnTo>
                <a:lnTo>
                  <a:pt x="710" y="290"/>
                </a:lnTo>
                <a:lnTo>
                  <a:pt x="708" y="292"/>
                </a:lnTo>
                <a:lnTo>
                  <a:pt x="706" y="296"/>
                </a:lnTo>
                <a:lnTo>
                  <a:pt x="704" y="297"/>
                </a:lnTo>
                <a:lnTo>
                  <a:pt x="702" y="301"/>
                </a:lnTo>
                <a:lnTo>
                  <a:pt x="700" y="304"/>
                </a:lnTo>
                <a:lnTo>
                  <a:pt x="696" y="306"/>
                </a:lnTo>
                <a:lnTo>
                  <a:pt x="693" y="309"/>
                </a:lnTo>
                <a:lnTo>
                  <a:pt x="690" y="312"/>
                </a:lnTo>
                <a:lnTo>
                  <a:pt x="687" y="313"/>
                </a:lnTo>
                <a:lnTo>
                  <a:pt x="686" y="314"/>
                </a:lnTo>
                <a:lnTo>
                  <a:pt x="682" y="316"/>
                </a:lnTo>
                <a:lnTo>
                  <a:pt x="679" y="321"/>
                </a:lnTo>
                <a:lnTo>
                  <a:pt x="679" y="325"/>
                </a:lnTo>
                <a:lnTo>
                  <a:pt x="680" y="328"/>
                </a:lnTo>
                <a:lnTo>
                  <a:pt x="682" y="329"/>
                </a:lnTo>
                <a:lnTo>
                  <a:pt x="685" y="331"/>
                </a:lnTo>
                <a:lnTo>
                  <a:pt x="687" y="332"/>
                </a:lnTo>
                <a:lnTo>
                  <a:pt x="692" y="334"/>
                </a:lnTo>
                <a:lnTo>
                  <a:pt x="696" y="339"/>
                </a:lnTo>
                <a:lnTo>
                  <a:pt x="698" y="340"/>
                </a:lnTo>
                <a:lnTo>
                  <a:pt x="700" y="345"/>
                </a:lnTo>
                <a:lnTo>
                  <a:pt x="701" y="347"/>
                </a:lnTo>
                <a:lnTo>
                  <a:pt x="701" y="353"/>
                </a:lnTo>
                <a:lnTo>
                  <a:pt x="700" y="356"/>
                </a:lnTo>
                <a:lnTo>
                  <a:pt x="699" y="361"/>
                </a:lnTo>
                <a:lnTo>
                  <a:pt x="696" y="365"/>
                </a:lnTo>
                <a:lnTo>
                  <a:pt x="694" y="369"/>
                </a:lnTo>
                <a:lnTo>
                  <a:pt x="693" y="372"/>
                </a:lnTo>
                <a:lnTo>
                  <a:pt x="693" y="374"/>
                </a:lnTo>
                <a:lnTo>
                  <a:pt x="693" y="377"/>
                </a:lnTo>
                <a:lnTo>
                  <a:pt x="693" y="381"/>
                </a:lnTo>
                <a:lnTo>
                  <a:pt x="694" y="386"/>
                </a:lnTo>
                <a:lnTo>
                  <a:pt x="698" y="388"/>
                </a:lnTo>
                <a:lnTo>
                  <a:pt x="701" y="390"/>
                </a:lnTo>
                <a:lnTo>
                  <a:pt x="703" y="390"/>
                </a:lnTo>
                <a:lnTo>
                  <a:pt x="708" y="392"/>
                </a:lnTo>
                <a:lnTo>
                  <a:pt x="711" y="394"/>
                </a:lnTo>
                <a:lnTo>
                  <a:pt x="715" y="396"/>
                </a:lnTo>
                <a:lnTo>
                  <a:pt x="716" y="398"/>
                </a:lnTo>
                <a:lnTo>
                  <a:pt x="718" y="404"/>
                </a:lnTo>
                <a:lnTo>
                  <a:pt x="720" y="406"/>
                </a:lnTo>
                <a:lnTo>
                  <a:pt x="724" y="406"/>
                </a:lnTo>
                <a:lnTo>
                  <a:pt x="727" y="408"/>
                </a:lnTo>
                <a:lnTo>
                  <a:pt x="730" y="410"/>
                </a:lnTo>
                <a:lnTo>
                  <a:pt x="732" y="412"/>
                </a:lnTo>
                <a:lnTo>
                  <a:pt x="736" y="417"/>
                </a:lnTo>
                <a:lnTo>
                  <a:pt x="739" y="418"/>
                </a:lnTo>
                <a:lnTo>
                  <a:pt x="743" y="419"/>
                </a:lnTo>
                <a:lnTo>
                  <a:pt x="746" y="420"/>
                </a:lnTo>
                <a:lnTo>
                  <a:pt x="749" y="420"/>
                </a:lnTo>
                <a:lnTo>
                  <a:pt x="751" y="419"/>
                </a:lnTo>
                <a:lnTo>
                  <a:pt x="755" y="418"/>
                </a:lnTo>
                <a:lnTo>
                  <a:pt x="758" y="419"/>
                </a:lnTo>
                <a:lnTo>
                  <a:pt x="759" y="420"/>
                </a:lnTo>
                <a:lnTo>
                  <a:pt x="760" y="422"/>
                </a:lnTo>
                <a:lnTo>
                  <a:pt x="760" y="425"/>
                </a:lnTo>
                <a:lnTo>
                  <a:pt x="767" y="426"/>
                </a:lnTo>
                <a:lnTo>
                  <a:pt x="770" y="426"/>
                </a:lnTo>
                <a:lnTo>
                  <a:pt x="773" y="425"/>
                </a:lnTo>
                <a:lnTo>
                  <a:pt x="778" y="425"/>
                </a:lnTo>
                <a:lnTo>
                  <a:pt x="781" y="427"/>
                </a:lnTo>
                <a:lnTo>
                  <a:pt x="783" y="428"/>
                </a:lnTo>
                <a:lnTo>
                  <a:pt x="787" y="429"/>
                </a:lnTo>
                <a:lnTo>
                  <a:pt x="788" y="428"/>
                </a:lnTo>
                <a:lnTo>
                  <a:pt x="789" y="428"/>
                </a:lnTo>
                <a:lnTo>
                  <a:pt x="790" y="428"/>
                </a:lnTo>
                <a:lnTo>
                  <a:pt x="791" y="428"/>
                </a:lnTo>
                <a:lnTo>
                  <a:pt x="794" y="428"/>
                </a:lnTo>
                <a:lnTo>
                  <a:pt x="795" y="429"/>
                </a:lnTo>
                <a:lnTo>
                  <a:pt x="797" y="430"/>
                </a:lnTo>
                <a:lnTo>
                  <a:pt x="798" y="430"/>
                </a:lnTo>
                <a:lnTo>
                  <a:pt x="799" y="432"/>
                </a:lnTo>
                <a:lnTo>
                  <a:pt x="802" y="433"/>
                </a:lnTo>
                <a:lnTo>
                  <a:pt x="802" y="438"/>
                </a:lnTo>
                <a:lnTo>
                  <a:pt x="803" y="441"/>
                </a:lnTo>
                <a:lnTo>
                  <a:pt x="804" y="442"/>
                </a:lnTo>
                <a:lnTo>
                  <a:pt x="805" y="443"/>
                </a:lnTo>
                <a:lnTo>
                  <a:pt x="807" y="443"/>
                </a:lnTo>
                <a:lnTo>
                  <a:pt x="808" y="443"/>
                </a:lnTo>
                <a:lnTo>
                  <a:pt x="812" y="443"/>
                </a:lnTo>
                <a:lnTo>
                  <a:pt x="815" y="443"/>
                </a:lnTo>
                <a:lnTo>
                  <a:pt x="818" y="442"/>
                </a:lnTo>
                <a:lnTo>
                  <a:pt x="819" y="441"/>
                </a:lnTo>
                <a:lnTo>
                  <a:pt x="821" y="441"/>
                </a:lnTo>
                <a:lnTo>
                  <a:pt x="824" y="441"/>
                </a:lnTo>
                <a:lnTo>
                  <a:pt x="828" y="440"/>
                </a:lnTo>
                <a:lnTo>
                  <a:pt x="829" y="438"/>
                </a:lnTo>
                <a:lnTo>
                  <a:pt x="831" y="437"/>
                </a:lnTo>
                <a:lnTo>
                  <a:pt x="832" y="437"/>
                </a:lnTo>
                <a:lnTo>
                  <a:pt x="836" y="435"/>
                </a:lnTo>
                <a:lnTo>
                  <a:pt x="838" y="435"/>
                </a:lnTo>
                <a:lnTo>
                  <a:pt x="842" y="435"/>
                </a:lnTo>
                <a:lnTo>
                  <a:pt x="844" y="434"/>
                </a:lnTo>
                <a:lnTo>
                  <a:pt x="845" y="433"/>
                </a:lnTo>
                <a:lnTo>
                  <a:pt x="847" y="432"/>
                </a:lnTo>
                <a:lnTo>
                  <a:pt x="848" y="430"/>
                </a:lnTo>
                <a:lnTo>
                  <a:pt x="852" y="430"/>
                </a:lnTo>
                <a:lnTo>
                  <a:pt x="854" y="430"/>
                </a:lnTo>
                <a:lnTo>
                  <a:pt x="856" y="432"/>
                </a:lnTo>
                <a:lnTo>
                  <a:pt x="863" y="433"/>
                </a:lnTo>
                <a:lnTo>
                  <a:pt x="867" y="434"/>
                </a:lnTo>
                <a:lnTo>
                  <a:pt x="869" y="435"/>
                </a:lnTo>
                <a:lnTo>
                  <a:pt x="872" y="434"/>
                </a:lnTo>
                <a:lnTo>
                  <a:pt x="875" y="434"/>
                </a:lnTo>
                <a:lnTo>
                  <a:pt x="877" y="433"/>
                </a:lnTo>
                <a:lnTo>
                  <a:pt x="879" y="432"/>
                </a:lnTo>
                <a:lnTo>
                  <a:pt x="882" y="430"/>
                </a:lnTo>
                <a:lnTo>
                  <a:pt x="883" y="428"/>
                </a:lnTo>
                <a:lnTo>
                  <a:pt x="884" y="426"/>
                </a:lnTo>
                <a:lnTo>
                  <a:pt x="885" y="424"/>
                </a:lnTo>
                <a:lnTo>
                  <a:pt x="886" y="421"/>
                </a:lnTo>
                <a:lnTo>
                  <a:pt x="886" y="420"/>
                </a:lnTo>
                <a:lnTo>
                  <a:pt x="888" y="419"/>
                </a:lnTo>
                <a:lnTo>
                  <a:pt x="891" y="418"/>
                </a:lnTo>
                <a:lnTo>
                  <a:pt x="893" y="417"/>
                </a:lnTo>
                <a:lnTo>
                  <a:pt x="894" y="416"/>
                </a:lnTo>
                <a:lnTo>
                  <a:pt x="895" y="414"/>
                </a:lnTo>
                <a:lnTo>
                  <a:pt x="898" y="413"/>
                </a:lnTo>
                <a:lnTo>
                  <a:pt x="899" y="412"/>
                </a:lnTo>
                <a:lnTo>
                  <a:pt x="900" y="410"/>
                </a:lnTo>
                <a:lnTo>
                  <a:pt x="901" y="408"/>
                </a:lnTo>
                <a:lnTo>
                  <a:pt x="901" y="406"/>
                </a:lnTo>
                <a:lnTo>
                  <a:pt x="903" y="406"/>
                </a:lnTo>
                <a:lnTo>
                  <a:pt x="904" y="406"/>
                </a:lnTo>
                <a:lnTo>
                  <a:pt x="907" y="406"/>
                </a:lnTo>
                <a:lnTo>
                  <a:pt x="909" y="408"/>
                </a:lnTo>
                <a:lnTo>
                  <a:pt x="910" y="408"/>
                </a:lnTo>
                <a:lnTo>
                  <a:pt x="912" y="408"/>
                </a:lnTo>
                <a:lnTo>
                  <a:pt x="914" y="409"/>
                </a:lnTo>
                <a:lnTo>
                  <a:pt x="918" y="408"/>
                </a:lnTo>
                <a:lnTo>
                  <a:pt x="918" y="405"/>
                </a:lnTo>
                <a:lnTo>
                  <a:pt x="918" y="404"/>
                </a:lnTo>
                <a:lnTo>
                  <a:pt x="919" y="403"/>
                </a:lnTo>
                <a:lnTo>
                  <a:pt x="920" y="403"/>
                </a:lnTo>
                <a:lnTo>
                  <a:pt x="922" y="404"/>
                </a:lnTo>
                <a:lnTo>
                  <a:pt x="923" y="408"/>
                </a:lnTo>
                <a:lnTo>
                  <a:pt x="923" y="409"/>
                </a:lnTo>
                <a:lnTo>
                  <a:pt x="924" y="410"/>
                </a:lnTo>
                <a:lnTo>
                  <a:pt x="924" y="411"/>
                </a:lnTo>
                <a:lnTo>
                  <a:pt x="923" y="412"/>
                </a:lnTo>
                <a:lnTo>
                  <a:pt x="923" y="413"/>
                </a:lnTo>
                <a:lnTo>
                  <a:pt x="920" y="418"/>
                </a:lnTo>
                <a:lnTo>
                  <a:pt x="920" y="420"/>
                </a:lnTo>
                <a:lnTo>
                  <a:pt x="920" y="421"/>
                </a:lnTo>
                <a:lnTo>
                  <a:pt x="923" y="424"/>
                </a:lnTo>
                <a:lnTo>
                  <a:pt x="924" y="424"/>
                </a:lnTo>
                <a:lnTo>
                  <a:pt x="925" y="426"/>
                </a:lnTo>
                <a:lnTo>
                  <a:pt x="925" y="427"/>
                </a:lnTo>
                <a:lnTo>
                  <a:pt x="924" y="429"/>
                </a:lnTo>
                <a:lnTo>
                  <a:pt x="924" y="430"/>
                </a:lnTo>
                <a:lnTo>
                  <a:pt x="924" y="433"/>
                </a:lnTo>
                <a:lnTo>
                  <a:pt x="925" y="434"/>
                </a:lnTo>
                <a:lnTo>
                  <a:pt x="927" y="435"/>
                </a:lnTo>
                <a:lnTo>
                  <a:pt x="928" y="436"/>
                </a:lnTo>
                <a:lnTo>
                  <a:pt x="927" y="437"/>
                </a:lnTo>
                <a:lnTo>
                  <a:pt x="925" y="438"/>
                </a:lnTo>
                <a:lnTo>
                  <a:pt x="923" y="442"/>
                </a:lnTo>
                <a:lnTo>
                  <a:pt x="922" y="443"/>
                </a:lnTo>
                <a:lnTo>
                  <a:pt x="922" y="444"/>
                </a:lnTo>
                <a:lnTo>
                  <a:pt x="922" y="446"/>
                </a:lnTo>
                <a:lnTo>
                  <a:pt x="922" y="448"/>
                </a:lnTo>
                <a:lnTo>
                  <a:pt x="922" y="450"/>
                </a:lnTo>
                <a:lnTo>
                  <a:pt x="924" y="451"/>
                </a:lnTo>
                <a:lnTo>
                  <a:pt x="927" y="452"/>
                </a:lnTo>
                <a:lnTo>
                  <a:pt x="928" y="452"/>
                </a:lnTo>
                <a:lnTo>
                  <a:pt x="931" y="454"/>
                </a:lnTo>
                <a:lnTo>
                  <a:pt x="933" y="456"/>
                </a:lnTo>
                <a:lnTo>
                  <a:pt x="934" y="458"/>
                </a:lnTo>
                <a:lnTo>
                  <a:pt x="936" y="458"/>
                </a:lnTo>
                <a:lnTo>
                  <a:pt x="938" y="459"/>
                </a:lnTo>
                <a:lnTo>
                  <a:pt x="939" y="461"/>
                </a:lnTo>
                <a:lnTo>
                  <a:pt x="941" y="465"/>
                </a:lnTo>
                <a:lnTo>
                  <a:pt x="941" y="468"/>
                </a:lnTo>
                <a:lnTo>
                  <a:pt x="941" y="470"/>
                </a:lnTo>
                <a:lnTo>
                  <a:pt x="940" y="473"/>
                </a:lnTo>
                <a:lnTo>
                  <a:pt x="938" y="474"/>
                </a:lnTo>
                <a:lnTo>
                  <a:pt x="936" y="475"/>
                </a:lnTo>
                <a:lnTo>
                  <a:pt x="935" y="478"/>
                </a:lnTo>
                <a:lnTo>
                  <a:pt x="934" y="482"/>
                </a:lnTo>
                <a:lnTo>
                  <a:pt x="932" y="484"/>
                </a:lnTo>
                <a:lnTo>
                  <a:pt x="931" y="488"/>
                </a:lnTo>
                <a:lnTo>
                  <a:pt x="930" y="490"/>
                </a:lnTo>
                <a:lnTo>
                  <a:pt x="927" y="493"/>
                </a:lnTo>
                <a:lnTo>
                  <a:pt x="925" y="494"/>
                </a:lnTo>
                <a:lnTo>
                  <a:pt x="922" y="497"/>
                </a:lnTo>
                <a:lnTo>
                  <a:pt x="919" y="498"/>
                </a:lnTo>
                <a:lnTo>
                  <a:pt x="915" y="499"/>
                </a:lnTo>
                <a:lnTo>
                  <a:pt x="911" y="499"/>
                </a:lnTo>
                <a:lnTo>
                  <a:pt x="909" y="498"/>
                </a:lnTo>
                <a:lnTo>
                  <a:pt x="908" y="496"/>
                </a:lnTo>
                <a:lnTo>
                  <a:pt x="908" y="493"/>
                </a:lnTo>
                <a:lnTo>
                  <a:pt x="908" y="490"/>
                </a:lnTo>
                <a:lnTo>
                  <a:pt x="907" y="488"/>
                </a:lnTo>
                <a:lnTo>
                  <a:pt x="904" y="485"/>
                </a:lnTo>
                <a:lnTo>
                  <a:pt x="901" y="486"/>
                </a:lnTo>
                <a:lnTo>
                  <a:pt x="900" y="489"/>
                </a:lnTo>
                <a:lnTo>
                  <a:pt x="899" y="490"/>
                </a:lnTo>
                <a:lnTo>
                  <a:pt x="898" y="491"/>
                </a:lnTo>
                <a:lnTo>
                  <a:pt x="895" y="493"/>
                </a:lnTo>
                <a:lnTo>
                  <a:pt x="892" y="494"/>
                </a:lnTo>
                <a:lnTo>
                  <a:pt x="890" y="496"/>
                </a:lnTo>
                <a:lnTo>
                  <a:pt x="887" y="497"/>
                </a:lnTo>
                <a:lnTo>
                  <a:pt x="884" y="497"/>
                </a:lnTo>
                <a:lnTo>
                  <a:pt x="880" y="496"/>
                </a:lnTo>
                <a:lnTo>
                  <a:pt x="877" y="496"/>
                </a:lnTo>
                <a:lnTo>
                  <a:pt x="874" y="496"/>
                </a:lnTo>
                <a:lnTo>
                  <a:pt x="871" y="497"/>
                </a:lnTo>
                <a:lnTo>
                  <a:pt x="868" y="499"/>
                </a:lnTo>
                <a:lnTo>
                  <a:pt x="866" y="500"/>
                </a:lnTo>
                <a:lnTo>
                  <a:pt x="862" y="502"/>
                </a:lnTo>
                <a:lnTo>
                  <a:pt x="859" y="505"/>
                </a:lnTo>
                <a:lnTo>
                  <a:pt x="855" y="507"/>
                </a:lnTo>
                <a:lnTo>
                  <a:pt x="852" y="507"/>
                </a:lnTo>
                <a:lnTo>
                  <a:pt x="848" y="508"/>
                </a:lnTo>
                <a:lnTo>
                  <a:pt x="843" y="507"/>
                </a:lnTo>
                <a:lnTo>
                  <a:pt x="839" y="506"/>
                </a:lnTo>
                <a:lnTo>
                  <a:pt x="834" y="506"/>
                </a:lnTo>
                <a:lnTo>
                  <a:pt x="828" y="505"/>
                </a:lnTo>
                <a:lnTo>
                  <a:pt x="823" y="505"/>
                </a:lnTo>
                <a:lnTo>
                  <a:pt x="819" y="507"/>
                </a:lnTo>
                <a:lnTo>
                  <a:pt x="814" y="508"/>
                </a:lnTo>
                <a:lnTo>
                  <a:pt x="808" y="509"/>
                </a:lnTo>
                <a:lnTo>
                  <a:pt x="799" y="513"/>
                </a:lnTo>
                <a:lnTo>
                  <a:pt x="795" y="512"/>
                </a:lnTo>
                <a:lnTo>
                  <a:pt x="792" y="513"/>
                </a:lnTo>
                <a:lnTo>
                  <a:pt x="790" y="515"/>
                </a:lnTo>
                <a:lnTo>
                  <a:pt x="789" y="520"/>
                </a:lnTo>
                <a:lnTo>
                  <a:pt x="788" y="522"/>
                </a:lnTo>
                <a:lnTo>
                  <a:pt x="788" y="523"/>
                </a:lnTo>
                <a:lnTo>
                  <a:pt x="788" y="525"/>
                </a:lnTo>
                <a:lnTo>
                  <a:pt x="787" y="526"/>
                </a:lnTo>
                <a:lnTo>
                  <a:pt x="787" y="528"/>
                </a:lnTo>
                <a:lnTo>
                  <a:pt x="787" y="529"/>
                </a:lnTo>
                <a:lnTo>
                  <a:pt x="787" y="531"/>
                </a:lnTo>
                <a:lnTo>
                  <a:pt x="787" y="532"/>
                </a:lnTo>
                <a:lnTo>
                  <a:pt x="787" y="534"/>
                </a:lnTo>
                <a:lnTo>
                  <a:pt x="788" y="537"/>
                </a:lnTo>
                <a:lnTo>
                  <a:pt x="788" y="538"/>
                </a:lnTo>
                <a:lnTo>
                  <a:pt x="789" y="539"/>
                </a:lnTo>
                <a:lnTo>
                  <a:pt x="790" y="541"/>
                </a:lnTo>
                <a:lnTo>
                  <a:pt x="792" y="544"/>
                </a:lnTo>
                <a:lnTo>
                  <a:pt x="794" y="545"/>
                </a:lnTo>
                <a:lnTo>
                  <a:pt x="795" y="546"/>
                </a:lnTo>
                <a:lnTo>
                  <a:pt x="797" y="547"/>
                </a:lnTo>
                <a:lnTo>
                  <a:pt x="799" y="548"/>
                </a:lnTo>
                <a:lnTo>
                  <a:pt x="800" y="549"/>
                </a:lnTo>
                <a:lnTo>
                  <a:pt x="804" y="553"/>
                </a:lnTo>
                <a:lnTo>
                  <a:pt x="805" y="554"/>
                </a:lnTo>
                <a:lnTo>
                  <a:pt x="806" y="555"/>
                </a:lnTo>
                <a:lnTo>
                  <a:pt x="807" y="555"/>
                </a:lnTo>
                <a:lnTo>
                  <a:pt x="807" y="556"/>
                </a:lnTo>
                <a:lnTo>
                  <a:pt x="807" y="558"/>
                </a:lnTo>
                <a:lnTo>
                  <a:pt x="806" y="560"/>
                </a:lnTo>
                <a:lnTo>
                  <a:pt x="804" y="562"/>
                </a:lnTo>
                <a:lnTo>
                  <a:pt x="803" y="563"/>
                </a:lnTo>
                <a:lnTo>
                  <a:pt x="800" y="563"/>
                </a:lnTo>
                <a:lnTo>
                  <a:pt x="797" y="564"/>
                </a:lnTo>
                <a:lnTo>
                  <a:pt x="795" y="565"/>
                </a:lnTo>
                <a:lnTo>
                  <a:pt x="791" y="566"/>
                </a:lnTo>
                <a:lnTo>
                  <a:pt x="790" y="566"/>
                </a:lnTo>
                <a:lnTo>
                  <a:pt x="788" y="568"/>
                </a:lnTo>
                <a:lnTo>
                  <a:pt x="784" y="566"/>
                </a:lnTo>
                <a:lnTo>
                  <a:pt x="783" y="566"/>
                </a:lnTo>
                <a:lnTo>
                  <a:pt x="781" y="566"/>
                </a:lnTo>
                <a:lnTo>
                  <a:pt x="780" y="566"/>
                </a:lnTo>
                <a:lnTo>
                  <a:pt x="776" y="568"/>
                </a:lnTo>
                <a:lnTo>
                  <a:pt x="775" y="568"/>
                </a:lnTo>
                <a:lnTo>
                  <a:pt x="775" y="569"/>
                </a:lnTo>
                <a:lnTo>
                  <a:pt x="774" y="570"/>
                </a:lnTo>
                <a:lnTo>
                  <a:pt x="773" y="570"/>
                </a:lnTo>
                <a:lnTo>
                  <a:pt x="773" y="571"/>
                </a:lnTo>
                <a:lnTo>
                  <a:pt x="773" y="573"/>
                </a:lnTo>
                <a:lnTo>
                  <a:pt x="773" y="576"/>
                </a:lnTo>
                <a:lnTo>
                  <a:pt x="774" y="577"/>
                </a:lnTo>
                <a:lnTo>
                  <a:pt x="775" y="578"/>
                </a:lnTo>
                <a:lnTo>
                  <a:pt x="776" y="580"/>
                </a:lnTo>
                <a:lnTo>
                  <a:pt x="779" y="581"/>
                </a:lnTo>
                <a:lnTo>
                  <a:pt x="782" y="582"/>
                </a:lnTo>
                <a:lnTo>
                  <a:pt x="787" y="584"/>
                </a:lnTo>
                <a:lnTo>
                  <a:pt x="789" y="585"/>
                </a:lnTo>
                <a:lnTo>
                  <a:pt x="790" y="586"/>
                </a:lnTo>
                <a:lnTo>
                  <a:pt x="792" y="587"/>
                </a:lnTo>
                <a:lnTo>
                  <a:pt x="794" y="587"/>
                </a:lnTo>
                <a:lnTo>
                  <a:pt x="796" y="587"/>
                </a:lnTo>
                <a:lnTo>
                  <a:pt x="799" y="587"/>
                </a:lnTo>
                <a:lnTo>
                  <a:pt x="802" y="587"/>
                </a:lnTo>
                <a:lnTo>
                  <a:pt x="806" y="588"/>
                </a:lnTo>
                <a:lnTo>
                  <a:pt x="808" y="589"/>
                </a:lnTo>
                <a:lnTo>
                  <a:pt x="810" y="590"/>
                </a:lnTo>
                <a:lnTo>
                  <a:pt x="812" y="592"/>
                </a:lnTo>
                <a:lnTo>
                  <a:pt x="813" y="593"/>
                </a:lnTo>
                <a:lnTo>
                  <a:pt x="814" y="595"/>
                </a:lnTo>
                <a:lnTo>
                  <a:pt x="816" y="596"/>
                </a:lnTo>
                <a:lnTo>
                  <a:pt x="818" y="598"/>
                </a:lnTo>
                <a:lnTo>
                  <a:pt x="821" y="600"/>
                </a:lnTo>
                <a:lnTo>
                  <a:pt x="823" y="602"/>
                </a:lnTo>
                <a:lnTo>
                  <a:pt x="827" y="603"/>
                </a:lnTo>
                <a:lnTo>
                  <a:pt x="829" y="604"/>
                </a:lnTo>
                <a:lnTo>
                  <a:pt x="832" y="605"/>
                </a:lnTo>
                <a:lnTo>
                  <a:pt x="835" y="605"/>
                </a:lnTo>
                <a:lnTo>
                  <a:pt x="837" y="606"/>
                </a:lnTo>
                <a:lnTo>
                  <a:pt x="838" y="606"/>
                </a:lnTo>
                <a:lnTo>
                  <a:pt x="839" y="605"/>
                </a:lnTo>
                <a:lnTo>
                  <a:pt x="843" y="606"/>
                </a:lnTo>
                <a:lnTo>
                  <a:pt x="845" y="605"/>
                </a:lnTo>
                <a:lnTo>
                  <a:pt x="848" y="605"/>
                </a:lnTo>
                <a:lnTo>
                  <a:pt x="851" y="608"/>
                </a:lnTo>
                <a:lnTo>
                  <a:pt x="852" y="609"/>
                </a:lnTo>
                <a:lnTo>
                  <a:pt x="853" y="612"/>
                </a:lnTo>
                <a:lnTo>
                  <a:pt x="854" y="616"/>
                </a:lnTo>
                <a:lnTo>
                  <a:pt x="855" y="619"/>
                </a:lnTo>
                <a:lnTo>
                  <a:pt x="856" y="621"/>
                </a:lnTo>
                <a:lnTo>
                  <a:pt x="858" y="624"/>
                </a:lnTo>
                <a:lnTo>
                  <a:pt x="856" y="627"/>
                </a:lnTo>
                <a:lnTo>
                  <a:pt x="856" y="628"/>
                </a:lnTo>
                <a:lnTo>
                  <a:pt x="854" y="632"/>
                </a:lnTo>
                <a:lnTo>
                  <a:pt x="852" y="633"/>
                </a:lnTo>
                <a:lnTo>
                  <a:pt x="848" y="633"/>
                </a:lnTo>
                <a:lnTo>
                  <a:pt x="845" y="633"/>
                </a:lnTo>
                <a:lnTo>
                  <a:pt x="844" y="634"/>
                </a:lnTo>
                <a:lnTo>
                  <a:pt x="844" y="636"/>
                </a:lnTo>
                <a:lnTo>
                  <a:pt x="844" y="640"/>
                </a:lnTo>
                <a:lnTo>
                  <a:pt x="844" y="643"/>
                </a:lnTo>
                <a:lnTo>
                  <a:pt x="844" y="645"/>
                </a:lnTo>
                <a:lnTo>
                  <a:pt x="845" y="648"/>
                </a:lnTo>
                <a:lnTo>
                  <a:pt x="845" y="650"/>
                </a:lnTo>
                <a:lnTo>
                  <a:pt x="845" y="651"/>
                </a:lnTo>
                <a:lnTo>
                  <a:pt x="845" y="653"/>
                </a:lnTo>
                <a:lnTo>
                  <a:pt x="844" y="656"/>
                </a:lnTo>
                <a:lnTo>
                  <a:pt x="843" y="656"/>
                </a:lnTo>
                <a:lnTo>
                  <a:pt x="839" y="657"/>
                </a:lnTo>
                <a:lnTo>
                  <a:pt x="837" y="661"/>
                </a:lnTo>
                <a:lnTo>
                  <a:pt x="836" y="664"/>
                </a:lnTo>
                <a:lnTo>
                  <a:pt x="834" y="668"/>
                </a:lnTo>
                <a:lnTo>
                  <a:pt x="831" y="668"/>
                </a:lnTo>
                <a:lnTo>
                  <a:pt x="829" y="669"/>
                </a:lnTo>
                <a:lnTo>
                  <a:pt x="826" y="670"/>
                </a:lnTo>
                <a:lnTo>
                  <a:pt x="821" y="670"/>
                </a:lnTo>
                <a:lnTo>
                  <a:pt x="818" y="670"/>
                </a:lnTo>
                <a:lnTo>
                  <a:pt x="814" y="669"/>
                </a:lnTo>
                <a:lnTo>
                  <a:pt x="811" y="668"/>
                </a:lnTo>
                <a:lnTo>
                  <a:pt x="808" y="667"/>
                </a:lnTo>
                <a:lnTo>
                  <a:pt x="807" y="665"/>
                </a:lnTo>
                <a:lnTo>
                  <a:pt x="806" y="661"/>
                </a:lnTo>
                <a:lnTo>
                  <a:pt x="805" y="658"/>
                </a:lnTo>
                <a:lnTo>
                  <a:pt x="804" y="656"/>
                </a:lnTo>
                <a:lnTo>
                  <a:pt x="803" y="653"/>
                </a:lnTo>
                <a:lnTo>
                  <a:pt x="803" y="651"/>
                </a:lnTo>
                <a:lnTo>
                  <a:pt x="802" y="649"/>
                </a:lnTo>
                <a:lnTo>
                  <a:pt x="797" y="649"/>
                </a:lnTo>
                <a:lnTo>
                  <a:pt x="796" y="650"/>
                </a:lnTo>
                <a:lnTo>
                  <a:pt x="794" y="652"/>
                </a:lnTo>
                <a:lnTo>
                  <a:pt x="789" y="652"/>
                </a:lnTo>
                <a:lnTo>
                  <a:pt x="786" y="650"/>
                </a:lnTo>
                <a:lnTo>
                  <a:pt x="779" y="648"/>
                </a:lnTo>
                <a:lnTo>
                  <a:pt x="773" y="651"/>
                </a:lnTo>
                <a:lnTo>
                  <a:pt x="772" y="653"/>
                </a:lnTo>
                <a:lnTo>
                  <a:pt x="772" y="657"/>
                </a:lnTo>
                <a:lnTo>
                  <a:pt x="773" y="659"/>
                </a:lnTo>
                <a:lnTo>
                  <a:pt x="774" y="660"/>
                </a:lnTo>
                <a:lnTo>
                  <a:pt x="775" y="662"/>
                </a:lnTo>
                <a:lnTo>
                  <a:pt x="776" y="664"/>
                </a:lnTo>
                <a:lnTo>
                  <a:pt x="779" y="665"/>
                </a:lnTo>
                <a:lnTo>
                  <a:pt x="782" y="667"/>
                </a:lnTo>
                <a:lnTo>
                  <a:pt x="786" y="668"/>
                </a:lnTo>
                <a:lnTo>
                  <a:pt x="787" y="670"/>
                </a:lnTo>
                <a:lnTo>
                  <a:pt x="787" y="672"/>
                </a:lnTo>
                <a:lnTo>
                  <a:pt x="788" y="674"/>
                </a:lnTo>
                <a:lnTo>
                  <a:pt x="788" y="676"/>
                </a:lnTo>
                <a:lnTo>
                  <a:pt x="788" y="681"/>
                </a:lnTo>
                <a:lnTo>
                  <a:pt x="787" y="684"/>
                </a:lnTo>
                <a:lnTo>
                  <a:pt x="786" y="690"/>
                </a:lnTo>
                <a:lnTo>
                  <a:pt x="783" y="700"/>
                </a:lnTo>
                <a:lnTo>
                  <a:pt x="782" y="707"/>
                </a:lnTo>
                <a:lnTo>
                  <a:pt x="782" y="712"/>
                </a:lnTo>
                <a:lnTo>
                  <a:pt x="784" y="716"/>
                </a:lnTo>
                <a:lnTo>
                  <a:pt x="786" y="720"/>
                </a:lnTo>
                <a:lnTo>
                  <a:pt x="788" y="721"/>
                </a:lnTo>
                <a:lnTo>
                  <a:pt x="790" y="721"/>
                </a:lnTo>
                <a:lnTo>
                  <a:pt x="791" y="723"/>
                </a:lnTo>
                <a:lnTo>
                  <a:pt x="794" y="726"/>
                </a:lnTo>
                <a:lnTo>
                  <a:pt x="796" y="730"/>
                </a:lnTo>
                <a:lnTo>
                  <a:pt x="798" y="731"/>
                </a:lnTo>
                <a:lnTo>
                  <a:pt x="802" y="733"/>
                </a:lnTo>
                <a:lnTo>
                  <a:pt x="804" y="736"/>
                </a:lnTo>
                <a:lnTo>
                  <a:pt x="807" y="738"/>
                </a:lnTo>
                <a:lnTo>
                  <a:pt x="810" y="740"/>
                </a:lnTo>
                <a:lnTo>
                  <a:pt x="813" y="742"/>
                </a:lnTo>
                <a:lnTo>
                  <a:pt x="813" y="745"/>
                </a:lnTo>
                <a:lnTo>
                  <a:pt x="811" y="745"/>
                </a:lnTo>
                <a:lnTo>
                  <a:pt x="810" y="747"/>
                </a:lnTo>
                <a:lnTo>
                  <a:pt x="807" y="748"/>
                </a:lnTo>
                <a:lnTo>
                  <a:pt x="805" y="747"/>
                </a:lnTo>
                <a:lnTo>
                  <a:pt x="803" y="746"/>
                </a:lnTo>
                <a:lnTo>
                  <a:pt x="800" y="746"/>
                </a:lnTo>
                <a:lnTo>
                  <a:pt x="800" y="747"/>
                </a:lnTo>
                <a:lnTo>
                  <a:pt x="803" y="749"/>
                </a:lnTo>
                <a:lnTo>
                  <a:pt x="804" y="754"/>
                </a:lnTo>
                <a:lnTo>
                  <a:pt x="803" y="757"/>
                </a:lnTo>
                <a:lnTo>
                  <a:pt x="803" y="758"/>
                </a:lnTo>
                <a:lnTo>
                  <a:pt x="800" y="761"/>
                </a:lnTo>
                <a:lnTo>
                  <a:pt x="799" y="762"/>
                </a:lnTo>
                <a:lnTo>
                  <a:pt x="797" y="763"/>
                </a:lnTo>
                <a:lnTo>
                  <a:pt x="795" y="762"/>
                </a:lnTo>
                <a:lnTo>
                  <a:pt x="794" y="760"/>
                </a:lnTo>
                <a:lnTo>
                  <a:pt x="791" y="755"/>
                </a:lnTo>
                <a:lnTo>
                  <a:pt x="789" y="755"/>
                </a:lnTo>
                <a:lnTo>
                  <a:pt x="786" y="755"/>
                </a:lnTo>
                <a:lnTo>
                  <a:pt x="783" y="756"/>
                </a:lnTo>
                <a:lnTo>
                  <a:pt x="780" y="757"/>
                </a:lnTo>
                <a:lnTo>
                  <a:pt x="776" y="756"/>
                </a:lnTo>
                <a:lnTo>
                  <a:pt x="772" y="756"/>
                </a:lnTo>
                <a:lnTo>
                  <a:pt x="770" y="755"/>
                </a:lnTo>
                <a:lnTo>
                  <a:pt x="767" y="753"/>
                </a:lnTo>
                <a:lnTo>
                  <a:pt x="765" y="750"/>
                </a:lnTo>
                <a:lnTo>
                  <a:pt x="762" y="747"/>
                </a:lnTo>
                <a:lnTo>
                  <a:pt x="757" y="746"/>
                </a:lnTo>
                <a:lnTo>
                  <a:pt x="752" y="745"/>
                </a:lnTo>
                <a:lnTo>
                  <a:pt x="749" y="744"/>
                </a:lnTo>
                <a:lnTo>
                  <a:pt x="744" y="741"/>
                </a:lnTo>
                <a:lnTo>
                  <a:pt x="742" y="740"/>
                </a:lnTo>
                <a:lnTo>
                  <a:pt x="740" y="738"/>
                </a:lnTo>
                <a:lnTo>
                  <a:pt x="739" y="738"/>
                </a:lnTo>
                <a:lnTo>
                  <a:pt x="736" y="737"/>
                </a:lnTo>
                <a:lnTo>
                  <a:pt x="735" y="734"/>
                </a:lnTo>
                <a:lnTo>
                  <a:pt x="736" y="732"/>
                </a:lnTo>
                <a:lnTo>
                  <a:pt x="739" y="729"/>
                </a:lnTo>
                <a:lnTo>
                  <a:pt x="742" y="728"/>
                </a:lnTo>
                <a:lnTo>
                  <a:pt x="746" y="724"/>
                </a:lnTo>
                <a:lnTo>
                  <a:pt x="746" y="721"/>
                </a:lnTo>
                <a:lnTo>
                  <a:pt x="746" y="718"/>
                </a:lnTo>
                <a:lnTo>
                  <a:pt x="744" y="716"/>
                </a:lnTo>
                <a:lnTo>
                  <a:pt x="743" y="715"/>
                </a:lnTo>
                <a:lnTo>
                  <a:pt x="742" y="714"/>
                </a:lnTo>
                <a:lnTo>
                  <a:pt x="740" y="718"/>
                </a:lnTo>
                <a:lnTo>
                  <a:pt x="733" y="721"/>
                </a:lnTo>
                <a:lnTo>
                  <a:pt x="731" y="721"/>
                </a:lnTo>
                <a:lnTo>
                  <a:pt x="726" y="721"/>
                </a:lnTo>
                <a:lnTo>
                  <a:pt x="724" y="723"/>
                </a:lnTo>
                <a:lnTo>
                  <a:pt x="720" y="722"/>
                </a:lnTo>
                <a:lnTo>
                  <a:pt x="716" y="723"/>
                </a:lnTo>
                <a:lnTo>
                  <a:pt x="715" y="725"/>
                </a:lnTo>
                <a:lnTo>
                  <a:pt x="715" y="729"/>
                </a:lnTo>
                <a:lnTo>
                  <a:pt x="714" y="732"/>
                </a:lnTo>
                <a:lnTo>
                  <a:pt x="711" y="734"/>
                </a:lnTo>
                <a:lnTo>
                  <a:pt x="708" y="739"/>
                </a:lnTo>
                <a:lnTo>
                  <a:pt x="708" y="742"/>
                </a:lnTo>
                <a:lnTo>
                  <a:pt x="706" y="746"/>
                </a:lnTo>
                <a:lnTo>
                  <a:pt x="701" y="749"/>
                </a:lnTo>
                <a:lnTo>
                  <a:pt x="699" y="749"/>
                </a:lnTo>
                <a:lnTo>
                  <a:pt x="695" y="748"/>
                </a:lnTo>
                <a:lnTo>
                  <a:pt x="695" y="746"/>
                </a:lnTo>
                <a:lnTo>
                  <a:pt x="695" y="744"/>
                </a:lnTo>
                <a:lnTo>
                  <a:pt x="695" y="741"/>
                </a:lnTo>
                <a:lnTo>
                  <a:pt x="695" y="739"/>
                </a:lnTo>
                <a:lnTo>
                  <a:pt x="693" y="738"/>
                </a:lnTo>
                <a:lnTo>
                  <a:pt x="691" y="736"/>
                </a:lnTo>
                <a:lnTo>
                  <a:pt x="688" y="734"/>
                </a:lnTo>
                <a:lnTo>
                  <a:pt x="684" y="732"/>
                </a:lnTo>
                <a:lnTo>
                  <a:pt x="683" y="730"/>
                </a:lnTo>
                <a:lnTo>
                  <a:pt x="680" y="729"/>
                </a:lnTo>
                <a:lnTo>
                  <a:pt x="678" y="730"/>
                </a:lnTo>
                <a:lnTo>
                  <a:pt x="678" y="732"/>
                </a:lnTo>
                <a:lnTo>
                  <a:pt x="677" y="734"/>
                </a:lnTo>
                <a:lnTo>
                  <a:pt x="672" y="733"/>
                </a:lnTo>
                <a:lnTo>
                  <a:pt x="670" y="733"/>
                </a:lnTo>
                <a:lnTo>
                  <a:pt x="667" y="731"/>
                </a:lnTo>
                <a:lnTo>
                  <a:pt x="662" y="731"/>
                </a:lnTo>
                <a:lnTo>
                  <a:pt x="660" y="730"/>
                </a:lnTo>
                <a:lnTo>
                  <a:pt x="656" y="728"/>
                </a:lnTo>
                <a:lnTo>
                  <a:pt x="653" y="726"/>
                </a:lnTo>
                <a:lnTo>
                  <a:pt x="650" y="725"/>
                </a:lnTo>
                <a:lnTo>
                  <a:pt x="645" y="724"/>
                </a:lnTo>
                <a:lnTo>
                  <a:pt x="642" y="724"/>
                </a:lnTo>
                <a:lnTo>
                  <a:pt x="635" y="724"/>
                </a:lnTo>
                <a:lnTo>
                  <a:pt x="631" y="726"/>
                </a:lnTo>
                <a:lnTo>
                  <a:pt x="627" y="729"/>
                </a:lnTo>
                <a:lnTo>
                  <a:pt x="622" y="729"/>
                </a:lnTo>
                <a:lnTo>
                  <a:pt x="619" y="731"/>
                </a:lnTo>
                <a:lnTo>
                  <a:pt x="614" y="731"/>
                </a:lnTo>
                <a:lnTo>
                  <a:pt x="610" y="731"/>
                </a:lnTo>
                <a:lnTo>
                  <a:pt x="605" y="731"/>
                </a:lnTo>
                <a:lnTo>
                  <a:pt x="604" y="728"/>
                </a:lnTo>
                <a:lnTo>
                  <a:pt x="604" y="726"/>
                </a:lnTo>
                <a:lnTo>
                  <a:pt x="604" y="723"/>
                </a:lnTo>
                <a:lnTo>
                  <a:pt x="604" y="718"/>
                </a:lnTo>
                <a:lnTo>
                  <a:pt x="608" y="710"/>
                </a:lnTo>
                <a:lnTo>
                  <a:pt x="610" y="706"/>
                </a:lnTo>
                <a:lnTo>
                  <a:pt x="610" y="702"/>
                </a:lnTo>
                <a:lnTo>
                  <a:pt x="608" y="700"/>
                </a:lnTo>
                <a:lnTo>
                  <a:pt x="606" y="699"/>
                </a:lnTo>
                <a:lnTo>
                  <a:pt x="603" y="699"/>
                </a:lnTo>
                <a:lnTo>
                  <a:pt x="602" y="701"/>
                </a:lnTo>
                <a:lnTo>
                  <a:pt x="599" y="704"/>
                </a:lnTo>
                <a:lnTo>
                  <a:pt x="598" y="707"/>
                </a:lnTo>
                <a:lnTo>
                  <a:pt x="596" y="710"/>
                </a:lnTo>
                <a:lnTo>
                  <a:pt x="592" y="714"/>
                </a:lnTo>
                <a:lnTo>
                  <a:pt x="590" y="716"/>
                </a:lnTo>
                <a:lnTo>
                  <a:pt x="589" y="720"/>
                </a:lnTo>
                <a:lnTo>
                  <a:pt x="589" y="722"/>
                </a:lnTo>
                <a:lnTo>
                  <a:pt x="589" y="725"/>
                </a:lnTo>
                <a:lnTo>
                  <a:pt x="589" y="729"/>
                </a:lnTo>
                <a:lnTo>
                  <a:pt x="589" y="731"/>
                </a:lnTo>
                <a:lnTo>
                  <a:pt x="588" y="734"/>
                </a:lnTo>
                <a:lnTo>
                  <a:pt x="586" y="738"/>
                </a:lnTo>
                <a:lnTo>
                  <a:pt x="583" y="739"/>
                </a:lnTo>
                <a:lnTo>
                  <a:pt x="582" y="741"/>
                </a:lnTo>
                <a:lnTo>
                  <a:pt x="582" y="745"/>
                </a:lnTo>
                <a:lnTo>
                  <a:pt x="584" y="746"/>
                </a:lnTo>
                <a:lnTo>
                  <a:pt x="586" y="747"/>
                </a:lnTo>
                <a:lnTo>
                  <a:pt x="589" y="750"/>
                </a:lnTo>
                <a:lnTo>
                  <a:pt x="590" y="754"/>
                </a:lnTo>
                <a:lnTo>
                  <a:pt x="589" y="757"/>
                </a:lnTo>
                <a:lnTo>
                  <a:pt x="586" y="761"/>
                </a:lnTo>
                <a:lnTo>
                  <a:pt x="586" y="764"/>
                </a:lnTo>
                <a:lnTo>
                  <a:pt x="583" y="768"/>
                </a:lnTo>
                <a:lnTo>
                  <a:pt x="581" y="769"/>
                </a:lnTo>
                <a:lnTo>
                  <a:pt x="576" y="770"/>
                </a:lnTo>
                <a:lnTo>
                  <a:pt x="573" y="771"/>
                </a:lnTo>
                <a:lnTo>
                  <a:pt x="568" y="772"/>
                </a:lnTo>
                <a:lnTo>
                  <a:pt x="563" y="774"/>
                </a:lnTo>
                <a:lnTo>
                  <a:pt x="560" y="777"/>
                </a:lnTo>
                <a:lnTo>
                  <a:pt x="557" y="781"/>
                </a:lnTo>
                <a:lnTo>
                  <a:pt x="554" y="784"/>
                </a:lnTo>
                <a:lnTo>
                  <a:pt x="552" y="786"/>
                </a:lnTo>
                <a:lnTo>
                  <a:pt x="549" y="787"/>
                </a:lnTo>
                <a:lnTo>
                  <a:pt x="548" y="787"/>
                </a:lnTo>
                <a:lnTo>
                  <a:pt x="544" y="787"/>
                </a:lnTo>
                <a:lnTo>
                  <a:pt x="541" y="788"/>
                </a:lnTo>
                <a:lnTo>
                  <a:pt x="541" y="790"/>
                </a:lnTo>
                <a:lnTo>
                  <a:pt x="541" y="794"/>
                </a:lnTo>
                <a:lnTo>
                  <a:pt x="543" y="796"/>
                </a:lnTo>
                <a:lnTo>
                  <a:pt x="546" y="798"/>
                </a:lnTo>
                <a:lnTo>
                  <a:pt x="550" y="801"/>
                </a:lnTo>
                <a:lnTo>
                  <a:pt x="551" y="804"/>
                </a:lnTo>
                <a:lnTo>
                  <a:pt x="551" y="806"/>
                </a:lnTo>
                <a:lnTo>
                  <a:pt x="551" y="810"/>
                </a:lnTo>
                <a:lnTo>
                  <a:pt x="551" y="811"/>
                </a:lnTo>
                <a:lnTo>
                  <a:pt x="550" y="813"/>
                </a:lnTo>
                <a:lnTo>
                  <a:pt x="539" y="819"/>
                </a:lnTo>
                <a:lnTo>
                  <a:pt x="530" y="824"/>
                </a:lnTo>
                <a:lnTo>
                  <a:pt x="525" y="825"/>
                </a:lnTo>
                <a:lnTo>
                  <a:pt x="522" y="826"/>
                </a:lnTo>
                <a:lnTo>
                  <a:pt x="517" y="826"/>
                </a:lnTo>
                <a:lnTo>
                  <a:pt x="514" y="826"/>
                </a:lnTo>
                <a:lnTo>
                  <a:pt x="510" y="827"/>
                </a:lnTo>
                <a:lnTo>
                  <a:pt x="501" y="830"/>
                </a:lnTo>
                <a:lnTo>
                  <a:pt x="499" y="832"/>
                </a:lnTo>
                <a:lnTo>
                  <a:pt x="498" y="834"/>
                </a:lnTo>
                <a:lnTo>
                  <a:pt x="494" y="835"/>
                </a:lnTo>
                <a:lnTo>
                  <a:pt x="492" y="834"/>
                </a:lnTo>
                <a:lnTo>
                  <a:pt x="490" y="832"/>
                </a:lnTo>
                <a:lnTo>
                  <a:pt x="488" y="830"/>
                </a:lnTo>
                <a:lnTo>
                  <a:pt x="485" y="827"/>
                </a:lnTo>
                <a:lnTo>
                  <a:pt x="484" y="825"/>
                </a:lnTo>
                <a:lnTo>
                  <a:pt x="483" y="824"/>
                </a:lnTo>
                <a:lnTo>
                  <a:pt x="479" y="822"/>
                </a:lnTo>
                <a:lnTo>
                  <a:pt x="477" y="822"/>
                </a:lnTo>
                <a:lnTo>
                  <a:pt x="474" y="824"/>
                </a:lnTo>
                <a:lnTo>
                  <a:pt x="472" y="825"/>
                </a:lnTo>
                <a:lnTo>
                  <a:pt x="471" y="828"/>
                </a:lnTo>
                <a:lnTo>
                  <a:pt x="472" y="829"/>
                </a:lnTo>
                <a:lnTo>
                  <a:pt x="474" y="833"/>
                </a:lnTo>
                <a:lnTo>
                  <a:pt x="477" y="836"/>
                </a:lnTo>
                <a:lnTo>
                  <a:pt x="478" y="838"/>
                </a:lnTo>
                <a:lnTo>
                  <a:pt x="477" y="843"/>
                </a:lnTo>
                <a:lnTo>
                  <a:pt x="475" y="845"/>
                </a:lnTo>
                <a:lnTo>
                  <a:pt x="472" y="846"/>
                </a:lnTo>
                <a:lnTo>
                  <a:pt x="470" y="849"/>
                </a:lnTo>
                <a:lnTo>
                  <a:pt x="467" y="850"/>
                </a:lnTo>
                <a:lnTo>
                  <a:pt x="463" y="851"/>
                </a:lnTo>
                <a:lnTo>
                  <a:pt x="460" y="850"/>
                </a:lnTo>
                <a:lnTo>
                  <a:pt x="455" y="850"/>
                </a:lnTo>
                <a:lnTo>
                  <a:pt x="451" y="850"/>
                </a:lnTo>
                <a:lnTo>
                  <a:pt x="447" y="849"/>
                </a:lnTo>
                <a:lnTo>
                  <a:pt x="445" y="849"/>
                </a:lnTo>
                <a:lnTo>
                  <a:pt x="444" y="848"/>
                </a:lnTo>
                <a:lnTo>
                  <a:pt x="442" y="844"/>
                </a:lnTo>
                <a:lnTo>
                  <a:pt x="440" y="840"/>
                </a:lnTo>
                <a:lnTo>
                  <a:pt x="438" y="834"/>
                </a:lnTo>
                <a:lnTo>
                  <a:pt x="434" y="829"/>
                </a:lnTo>
                <a:lnTo>
                  <a:pt x="430" y="828"/>
                </a:lnTo>
                <a:lnTo>
                  <a:pt x="428" y="828"/>
                </a:lnTo>
                <a:lnTo>
                  <a:pt x="424" y="827"/>
                </a:lnTo>
                <a:lnTo>
                  <a:pt x="422" y="825"/>
                </a:lnTo>
                <a:lnTo>
                  <a:pt x="418" y="821"/>
                </a:lnTo>
                <a:lnTo>
                  <a:pt x="413" y="818"/>
                </a:lnTo>
                <a:lnTo>
                  <a:pt x="410" y="816"/>
                </a:lnTo>
                <a:lnTo>
                  <a:pt x="407" y="814"/>
                </a:lnTo>
                <a:lnTo>
                  <a:pt x="405" y="812"/>
                </a:lnTo>
                <a:lnTo>
                  <a:pt x="402" y="809"/>
                </a:lnTo>
                <a:lnTo>
                  <a:pt x="400" y="805"/>
                </a:lnTo>
                <a:lnTo>
                  <a:pt x="402" y="803"/>
                </a:lnTo>
                <a:lnTo>
                  <a:pt x="402" y="801"/>
                </a:lnTo>
                <a:lnTo>
                  <a:pt x="405" y="797"/>
                </a:lnTo>
                <a:lnTo>
                  <a:pt x="406" y="795"/>
                </a:lnTo>
                <a:lnTo>
                  <a:pt x="408" y="792"/>
                </a:lnTo>
                <a:lnTo>
                  <a:pt x="411" y="789"/>
                </a:lnTo>
                <a:lnTo>
                  <a:pt x="412" y="787"/>
                </a:lnTo>
                <a:lnTo>
                  <a:pt x="415" y="787"/>
                </a:lnTo>
                <a:lnTo>
                  <a:pt x="418" y="788"/>
                </a:lnTo>
                <a:lnTo>
                  <a:pt x="419" y="790"/>
                </a:lnTo>
                <a:lnTo>
                  <a:pt x="420" y="793"/>
                </a:lnTo>
                <a:lnTo>
                  <a:pt x="422" y="797"/>
                </a:lnTo>
                <a:lnTo>
                  <a:pt x="426" y="802"/>
                </a:lnTo>
                <a:lnTo>
                  <a:pt x="428" y="802"/>
                </a:lnTo>
                <a:lnTo>
                  <a:pt x="435" y="802"/>
                </a:lnTo>
                <a:lnTo>
                  <a:pt x="438" y="803"/>
                </a:lnTo>
                <a:lnTo>
                  <a:pt x="440" y="802"/>
                </a:lnTo>
                <a:lnTo>
                  <a:pt x="443" y="798"/>
                </a:lnTo>
                <a:lnTo>
                  <a:pt x="448" y="794"/>
                </a:lnTo>
                <a:lnTo>
                  <a:pt x="454" y="792"/>
                </a:lnTo>
                <a:lnTo>
                  <a:pt x="455" y="792"/>
                </a:lnTo>
                <a:lnTo>
                  <a:pt x="459" y="792"/>
                </a:lnTo>
                <a:lnTo>
                  <a:pt x="462" y="793"/>
                </a:lnTo>
                <a:lnTo>
                  <a:pt x="464" y="794"/>
                </a:lnTo>
                <a:lnTo>
                  <a:pt x="468" y="798"/>
                </a:lnTo>
                <a:lnTo>
                  <a:pt x="469" y="802"/>
                </a:lnTo>
                <a:lnTo>
                  <a:pt x="470" y="804"/>
                </a:lnTo>
                <a:lnTo>
                  <a:pt x="472" y="805"/>
                </a:lnTo>
                <a:lnTo>
                  <a:pt x="475" y="805"/>
                </a:lnTo>
                <a:lnTo>
                  <a:pt x="476" y="804"/>
                </a:lnTo>
                <a:lnTo>
                  <a:pt x="479" y="802"/>
                </a:lnTo>
                <a:lnTo>
                  <a:pt x="484" y="800"/>
                </a:lnTo>
                <a:lnTo>
                  <a:pt x="487" y="793"/>
                </a:lnTo>
                <a:lnTo>
                  <a:pt x="491" y="788"/>
                </a:lnTo>
                <a:lnTo>
                  <a:pt x="492" y="785"/>
                </a:lnTo>
                <a:lnTo>
                  <a:pt x="495" y="781"/>
                </a:lnTo>
                <a:lnTo>
                  <a:pt x="500" y="780"/>
                </a:lnTo>
                <a:lnTo>
                  <a:pt x="502" y="779"/>
                </a:lnTo>
                <a:lnTo>
                  <a:pt x="504" y="777"/>
                </a:lnTo>
                <a:lnTo>
                  <a:pt x="504" y="773"/>
                </a:lnTo>
                <a:lnTo>
                  <a:pt x="502" y="771"/>
                </a:lnTo>
                <a:lnTo>
                  <a:pt x="501" y="770"/>
                </a:lnTo>
                <a:lnTo>
                  <a:pt x="499" y="766"/>
                </a:lnTo>
                <a:lnTo>
                  <a:pt x="495" y="766"/>
                </a:lnTo>
                <a:lnTo>
                  <a:pt x="491" y="765"/>
                </a:lnTo>
                <a:lnTo>
                  <a:pt x="487" y="764"/>
                </a:lnTo>
                <a:lnTo>
                  <a:pt x="486" y="761"/>
                </a:lnTo>
                <a:lnTo>
                  <a:pt x="485" y="758"/>
                </a:lnTo>
                <a:lnTo>
                  <a:pt x="486" y="754"/>
                </a:lnTo>
                <a:lnTo>
                  <a:pt x="487" y="749"/>
                </a:lnTo>
                <a:lnTo>
                  <a:pt x="490" y="742"/>
                </a:lnTo>
                <a:lnTo>
                  <a:pt x="493" y="738"/>
                </a:lnTo>
                <a:lnTo>
                  <a:pt x="496" y="736"/>
                </a:lnTo>
                <a:lnTo>
                  <a:pt x="500" y="732"/>
                </a:lnTo>
                <a:lnTo>
                  <a:pt x="501" y="730"/>
                </a:lnTo>
                <a:lnTo>
                  <a:pt x="501" y="725"/>
                </a:lnTo>
                <a:lnTo>
                  <a:pt x="499" y="722"/>
                </a:lnTo>
                <a:lnTo>
                  <a:pt x="500" y="721"/>
                </a:lnTo>
                <a:lnTo>
                  <a:pt x="500" y="718"/>
                </a:lnTo>
                <a:lnTo>
                  <a:pt x="500" y="715"/>
                </a:lnTo>
                <a:lnTo>
                  <a:pt x="498" y="712"/>
                </a:lnTo>
                <a:lnTo>
                  <a:pt x="495" y="710"/>
                </a:lnTo>
                <a:lnTo>
                  <a:pt x="492" y="709"/>
                </a:lnTo>
                <a:lnTo>
                  <a:pt x="485" y="709"/>
                </a:lnTo>
                <a:lnTo>
                  <a:pt x="483" y="708"/>
                </a:lnTo>
                <a:lnTo>
                  <a:pt x="480" y="707"/>
                </a:lnTo>
                <a:lnTo>
                  <a:pt x="480" y="705"/>
                </a:lnTo>
                <a:lnTo>
                  <a:pt x="482" y="702"/>
                </a:lnTo>
                <a:lnTo>
                  <a:pt x="483" y="698"/>
                </a:lnTo>
                <a:lnTo>
                  <a:pt x="479" y="693"/>
                </a:lnTo>
                <a:lnTo>
                  <a:pt x="478" y="690"/>
                </a:lnTo>
                <a:lnTo>
                  <a:pt x="477" y="688"/>
                </a:lnTo>
                <a:lnTo>
                  <a:pt x="477" y="686"/>
                </a:lnTo>
                <a:lnTo>
                  <a:pt x="478" y="683"/>
                </a:lnTo>
                <a:lnTo>
                  <a:pt x="480" y="682"/>
                </a:lnTo>
                <a:lnTo>
                  <a:pt x="483" y="680"/>
                </a:lnTo>
                <a:lnTo>
                  <a:pt x="484" y="676"/>
                </a:lnTo>
                <a:lnTo>
                  <a:pt x="484" y="674"/>
                </a:lnTo>
                <a:lnTo>
                  <a:pt x="483" y="670"/>
                </a:lnTo>
                <a:lnTo>
                  <a:pt x="485" y="667"/>
                </a:lnTo>
                <a:lnTo>
                  <a:pt x="486" y="666"/>
                </a:lnTo>
                <a:lnTo>
                  <a:pt x="488" y="666"/>
                </a:lnTo>
                <a:lnTo>
                  <a:pt x="491" y="666"/>
                </a:lnTo>
                <a:lnTo>
                  <a:pt x="492" y="665"/>
                </a:lnTo>
                <a:lnTo>
                  <a:pt x="493" y="662"/>
                </a:lnTo>
                <a:lnTo>
                  <a:pt x="495" y="662"/>
                </a:lnTo>
                <a:lnTo>
                  <a:pt x="496" y="662"/>
                </a:lnTo>
                <a:lnTo>
                  <a:pt x="498" y="665"/>
                </a:lnTo>
                <a:lnTo>
                  <a:pt x="498" y="666"/>
                </a:lnTo>
                <a:lnTo>
                  <a:pt x="496" y="668"/>
                </a:lnTo>
                <a:lnTo>
                  <a:pt x="495" y="669"/>
                </a:lnTo>
                <a:lnTo>
                  <a:pt x="495" y="670"/>
                </a:lnTo>
                <a:lnTo>
                  <a:pt x="496" y="673"/>
                </a:lnTo>
                <a:lnTo>
                  <a:pt x="498" y="673"/>
                </a:lnTo>
                <a:lnTo>
                  <a:pt x="500" y="673"/>
                </a:lnTo>
                <a:lnTo>
                  <a:pt x="501" y="675"/>
                </a:lnTo>
                <a:lnTo>
                  <a:pt x="502" y="676"/>
                </a:lnTo>
                <a:lnTo>
                  <a:pt x="503" y="678"/>
                </a:lnTo>
                <a:lnTo>
                  <a:pt x="506" y="678"/>
                </a:lnTo>
                <a:lnTo>
                  <a:pt x="508" y="676"/>
                </a:lnTo>
                <a:lnTo>
                  <a:pt x="509" y="676"/>
                </a:lnTo>
                <a:lnTo>
                  <a:pt x="510" y="675"/>
                </a:lnTo>
                <a:lnTo>
                  <a:pt x="511" y="675"/>
                </a:lnTo>
                <a:lnTo>
                  <a:pt x="518" y="672"/>
                </a:lnTo>
                <a:lnTo>
                  <a:pt x="522" y="669"/>
                </a:lnTo>
                <a:lnTo>
                  <a:pt x="525" y="668"/>
                </a:lnTo>
                <a:lnTo>
                  <a:pt x="524" y="666"/>
                </a:lnTo>
                <a:lnTo>
                  <a:pt x="524" y="662"/>
                </a:lnTo>
                <a:lnTo>
                  <a:pt x="520" y="659"/>
                </a:lnTo>
                <a:lnTo>
                  <a:pt x="518" y="654"/>
                </a:lnTo>
                <a:lnTo>
                  <a:pt x="520" y="652"/>
                </a:lnTo>
                <a:lnTo>
                  <a:pt x="525" y="651"/>
                </a:lnTo>
                <a:lnTo>
                  <a:pt x="527" y="649"/>
                </a:lnTo>
                <a:lnTo>
                  <a:pt x="526" y="644"/>
                </a:lnTo>
                <a:lnTo>
                  <a:pt x="524" y="643"/>
                </a:lnTo>
                <a:lnTo>
                  <a:pt x="519" y="638"/>
                </a:lnTo>
                <a:lnTo>
                  <a:pt x="517" y="635"/>
                </a:lnTo>
                <a:lnTo>
                  <a:pt x="516" y="632"/>
                </a:lnTo>
                <a:lnTo>
                  <a:pt x="515" y="628"/>
                </a:lnTo>
                <a:lnTo>
                  <a:pt x="511" y="628"/>
                </a:lnTo>
                <a:lnTo>
                  <a:pt x="509" y="629"/>
                </a:lnTo>
                <a:lnTo>
                  <a:pt x="507" y="629"/>
                </a:lnTo>
                <a:lnTo>
                  <a:pt x="504" y="626"/>
                </a:lnTo>
                <a:lnTo>
                  <a:pt x="502" y="626"/>
                </a:lnTo>
                <a:lnTo>
                  <a:pt x="500" y="625"/>
                </a:lnTo>
                <a:lnTo>
                  <a:pt x="498" y="625"/>
                </a:lnTo>
                <a:lnTo>
                  <a:pt x="496" y="621"/>
                </a:lnTo>
                <a:lnTo>
                  <a:pt x="500" y="621"/>
                </a:lnTo>
                <a:lnTo>
                  <a:pt x="503" y="621"/>
                </a:lnTo>
                <a:lnTo>
                  <a:pt x="507" y="621"/>
                </a:lnTo>
                <a:lnTo>
                  <a:pt x="508" y="618"/>
                </a:lnTo>
                <a:lnTo>
                  <a:pt x="507" y="614"/>
                </a:lnTo>
                <a:lnTo>
                  <a:pt x="506" y="611"/>
                </a:lnTo>
                <a:lnTo>
                  <a:pt x="502" y="609"/>
                </a:lnTo>
                <a:lnTo>
                  <a:pt x="501" y="604"/>
                </a:lnTo>
                <a:lnTo>
                  <a:pt x="502" y="603"/>
                </a:lnTo>
                <a:lnTo>
                  <a:pt x="504" y="598"/>
                </a:lnTo>
                <a:lnTo>
                  <a:pt x="504" y="595"/>
                </a:lnTo>
                <a:lnTo>
                  <a:pt x="500" y="594"/>
                </a:lnTo>
                <a:lnTo>
                  <a:pt x="498" y="592"/>
                </a:lnTo>
                <a:lnTo>
                  <a:pt x="495" y="589"/>
                </a:lnTo>
                <a:lnTo>
                  <a:pt x="492" y="589"/>
                </a:lnTo>
                <a:lnTo>
                  <a:pt x="490" y="587"/>
                </a:lnTo>
                <a:lnTo>
                  <a:pt x="487" y="585"/>
                </a:lnTo>
                <a:lnTo>
                  <a:pt x="485" y="584"/>
                </a:lnTo>
                <a:lnTo>
                  <a:pt x="480" y="582"/>
                </a:lnTo>
                <a:lnTo>
                  <a:pt x="477" y="584"/>
                </a:lnTo>
                <a:lnTo>
                  <a:pt x="472" y="586"/>
                </a:lnTo>
                <a:lnTo>
                  <a:pt x="469" y="588"/>
                </a:lnTo>
                <a:lnTo>
                  <a:pt x="463" y="593"/>
                </a:lnTo>
                <a:lnTo>
                  <a:pt x="459" y="596"/>
                </a:lnTo>
                <a:lnTo>
                  <a:pt x="455" y="600"/>
                </a:lnTo>
                <a:lnTo>
                  <a:pt x="453" y="602"/>
                </a:lnTo>
                <a:lnTo>
                  <a:pt x="452" y="604"/>
                </a:lnTo>
                <a:lnTo>
                  <a:pt x="447" y="606"/>
                </a:lnTo>
                <a:lnTo>
                  <a:pt x="445" y="606"/>
                </a:lnTo>
                <a:lnTo>
                  <a:pt x="442" y="606"/>
                </a:lnTo>
                <a:lnTo>
                  <a:pt x="438" y="606"/>
                </a:lnTo>
                <a:lnTo>
                  <a:pt x="437" y="604"/>
                </a:lnTo>
                <a:lnTo>
                  <a:pt x="435" y="603"/>
                </a:lnTo>
                <a:lnTo>
                  <a:pt x="431" y="598"/>
                </a:lnTo>
                <a:lnTo>
                  <a:pt x="428" y="596"/>
                </a:lnTo>
                <a:lnTo>
                  <a:pt x="423" y="595"/>
                </a:lnTo>
                <a:lnTo>
                  <a:pt x="419" y="596"/>
                </a:lnTo>
                <a:lnTo>
                  <a:pt x="416" y="598"/>
                </a:lnTo>
                <a:lnTo>
                  <a:pt x="411" y="602"/>
                </a:lnTo>
                <a:lnTo>
                  <a:pt x="412" y="603"/>
                </a:lnTo>
                <a:lnTo>
                  <a:pt x="408" y="604"/>
                </a:lnTo>
                <a:lnTo>
                  <a:pt x="406" y="605"/>
                </a:lnTo>
                <a:lnTo>
                  <a:pt x="404" y="606"/>
                </a:lnTo>
                <a:lnTo>
                  <a:pt x="400" y="606"/>
                </a:lnTo>
                <a:lnTo>
                  <a:pt x="397" y="605"/>
                </a:lnTo>
                <a:lnTo>
                  <a:pt x="388" y="603"/>
                </a:lnTo>
                <a:lnTo>
                  <a:pt x="383" y="601"/>
                </a:lnTo>
                <a:lnTo>
                  <a:pt x="368" y="601"/>
                </a:lnTo>
                <a:lnTo>
                  <a:pt x="354" y="596"/>
                </a:lnTo>
                <a:lnTo>
                  <a:pt x="352" y="596"/>
                </a:lnTo>
                <a:lnTo>
                  <a:pt x="348" y="594"/>
                </a:lnTo>
                <a:lnTo>
                  <a:pt x="344" y="595"/>
                </a:lnTo>
                <a:lnTo>
                  <a:pt x="342" y="597"/>
                </a:lnTo>
                <a:lnTo>
                  <a:pt x="340" y="601"/>
                </a:lnTo>
                <a:lnTo>
                  <a:pt x="339" y="601"/>
                </a:lnTo>
                <a:lnTo>
                  <a:pt x="335" y="598"/>
                </a:lnTo>
                <a:lnTo>
                  <a:pt x="334" y="595"/>
                </a:lnTo>
                <a:lnTo>
                  <a:pt x="332" y="593"/>
                </a:lnTo>
                <a:lnTo>
                  <a:pt x="328" y="589"/>
                </a:lnTo>
                <a:lnTo>
                  <a:pt x="328" y="587"/>
                </a:lnTo>
                <a:lnTo>
                  <a:pt x="328" y="582"/>
                </a:lnTo>
                <a:lnTo>
                  <a:pt x="330" y="580"/>
                </a:lnTo>
                <a:lnTo>
                  <a:pt x="333" y="577"/>
                </a:lnTo>
                <a:lnTo>
                  <a:pt x="335" y="574"/>
                </a:lnTo>
                <a:lnTo>
                  <a:pt x="339" y="572"/>
                </a:lnTo>
                <a:lnTo>
                  <a:pt x="340" y="572"/>
                </a:lnTo>
                <a:lnTo>
                  <a:pt x="341" y="569"/>
                </a:lnTo>
                <a:lnTo>
                  <a:pt x="339" y="566"/>
                </a:lnTo>
                <a:lnTo>
                  <a:pt x="336" y="565"/>
                </a:lnTo>
                <a:lnTo>
                  <a:pt x="333" y="558"/>
                </a:lnTo>
                <a:lnTo>
                  <a:pt x="330" y="556"/>
                </a:lnTo>
                <a:lnTo>
                  <a:pt x="328" y="554"/>
                </a:lnTo>
                <a:lnTo>
                  <a:pt x="327" y="549"/>
                </a:lnTo>
                <a:lnTo>
                  <a:pt x="330" y="548"/>
                </a:lnTo>
                <a:lnTo>
                  <a:pt x="331" y="548"/>
                </a:lnTo>
                <a:lnTo>
                  <a:pt x="333" y="548"/>
                </a:lnTo>
                <a:lnTo>
                  <a:pt x="334" y="549"/>
                </a:lnTo>
                <a:lnTo>
                  <a:pt x="336" y="550"/>
                </a:lnTo>
                <a:lnTo>
                  <a:pt x="341" y="553"/>
                </a:lnTo>
                <a:lnTo>
                  <a:pt x="342" y="554"/>
                </a:lnTo>
                <a:lnTo>
                  <a:pt x="344" y="556"/>
                </a:lnTo>
                <a:lnTo>
                  <a:pt x="347" y="557"/>
                </a:lnTo>
                <a:lnTo>
                  <a:pt x="348" y="560"/>
                </a:lnTo>
                <a:lnTo>
                  <a:pt x="349" y="561"/>
                </a:lnTo>
                <a:lnTo>
                  <a:pt x="355" y="564"/>
                </a:lnTo>
                <a:lnTo>
                  <a:pt x="356" y="564"/>
                </a:lnTo>
                <a:lnTo>
                  <a:pt x="358" y="568"/>
                </a:lnTo>
                <a:lnTo>
                  <a:pt x="359" y="570"/>
                </a:lnTo>
                <a:lnTo>
                  <a:pt x="360" y="571"/>
                </a:lnTo>
                <a:lnTo>
                  <a:pt x="360" y="572"/>
                </a:lnTo>
                <a:lnTo>
                  <a:pt x="362" y="572"/>
                </a:lnTo>
                <a:lnTo>
                  <a:pt x="364" y="571"/>
                </a:lnTo>
                <a:lnTo>
                  <a:pt x="366" y="569"/>
                </a:lnTo>
                <a:lnTo>
                  <a:pt x="371" y="566"/>
                </a:lnTo>
                <a:lnTo>
                  <a:pt x="374" y="565"/>
                </a:lnTo>
                <a:lnTo>
                  <a:pt x="378" y="565"/>
                </a:lnTo>
                <a:lnTo>
                  <a:pt x="379" y="564"/>
                </a:lnTo>
                <a:lnTo>
                  <a:pt x="382" y="563"/>
                </a:lnTo>
                <a:lnTo>
                  <a:pt x="384" y="561"/>
                </a:lnTo>
                <a:lnTo>
                  <a:pt x="386" y="558"/>
                </a:lnTo>
                <a:lnTo>
                  <a:pt x="388" y="556"/>
                </a:lnTo>
                <a:lnTo>
                  <a:pt x="390" y="555"/>
                </a:lnTo>
                <a:lnTo>
                  <a:pt x="391" y="553"/>
                </a:lnTo>
                <a:lnTo>
                  <a:pt x="392" y="552"/>
                </a:lnTo>
                <a:lnTo>
                  <a:pt x="392" y="549"/>
                </a:lnTo>
                <a:lnTo>
                  <a:pt x="391" y="548"/>
                </a:lnTo>
                <a:lnTo>
                  <a:pt x="389" y="547"/>
                </a:lnTo>
                <a:lnTo>
                  <a:pt x="388" y="548"/>
                </a:lnTo>
                <a:lnTo>
                  <a:pt x="387" y="549"/>
                </a:lnTo>
                <a:lnTo>
                  <a:pt x="384" y="550"/>
                </a:lnTo>
                <a:lnTo>
                  <a:pt x="381" y="552"/>
                </a:lnTo>
                <a:lnTo>
                  <a:pt x="380" y="553"/>
                </a:lnTo>
                <a:lnTo>
                  <a:pt x="376" y="554"/>
                </a:lnTo>
                <a:lnTo>
                  <a:pt x="373" y="553"/>
                </a:lnTo>
                <a:lnTo>
                  <a:pt x="372" y="553"/>
                </a:lnTo>
                <a:lnTo>
                  <a:pt x="370" y="553"/>
                </a:lnTo>
                <a:lnTo>
                  <a:pt x="365" y="552"/>
                </a:lnTo>
                <a:lnTo>
                  <a:pt x="363" y="552"/>
                </a:lnTo>
                <a:lnTo>
                  <a:pt x="362" y="554"/>
                </a:lnTo>
                <a:lnTo>
                  <a:pt x="362" y="555"/>
                </a:lnTo>
                <a:lnTo>
                  <a:pt x="360" y="557"/>
                </a:lnTo>
                <a:lnTo>
                  <a:pt x="358" y="557"/>
                </a:lnTo>
                <a:lnTo>
                  <a:pt x="356" y="555"/>
                </a:lnTo>
                <a:lnTo>
                  <a:pt x="355" y="553"/>
                </a:lnTo>
                <a:lnTo>
                  <a:pt x="355" y="552"/>
                </a:lnTo>
                <a:lnTo>
                  <a:pt x="354" y="550"/>
                </a:lnTo>
                <a:lnTo>
                  <a:pt x="351" y="549"/>
                </a:lnTo>
                <a:lnTo>
                  <a:pt x="350" y="547"/>
                </a:lnTo>
                <a:lnTo>
                  <a:pt x="351" y="546"/>
                </a:lnTo>
                <a:lnTo>
                  <a:pt x="350" y="542"/>
                </a:lnTo>
                <a:lnTo>
                  <a:pt x="350" y="541"/>
                </a:lnTo>
                <a:lnTo>
                  <a:pt x="350" y="534"/>
                </a:lnTo>
                <a:lnTo>
                  <a:pt x="348" y="531"/>
                </a:lnTo>
                <a:lnTo>
                  <a:pt x="349" y="529"/>
                </a:lnTo>
                <a:lnTo>
                  <a:pt x="351" y="528"/>
                </a:lnTo>
                <a:lnTo>
                  <a:pt x="355" y="529"/>
                </a:lnTo>
                <a:lnTo>
                  <a:pt x="358" y="533"/>
                </a:lnTo>
                <a:lnTo>
                  <a:pt x="358" y="537"/>
                </a:lnTo>
                <a:lnTo>
                  <a:pt x="360" y="541"/>
                </a:lnTo>
                <a:lnTo>
                  <a:pt x="363" y="542"/>
                </a:lnTo>
                <a:lnTo>
                  <a:pt x="365" y="542"/>
                </a:lnTo>
                <a:lnTo>
                  <a:pt x="366" y="540"/>
                </a:lnTo>
                <a:lnTo>
                  <a:pt x="367" y="537"/>
                </a:lnTo>
                <a:lnTo>
                  <a:pt x="367" y="532"/>
                </a:lnTo>
                <a:lnTo>
                  <a:pt x="367" y="529"/>
                </a:lnTo>
                <a:lnTo>
                  <a:pt x="368" y="526"/>
                </a:lnTo>
                <a:lnTo>
                  <a:pt x="370" y="524"/>
                </a:lnTo>
                <a:lnTo>
                  <a:pt x="368" y="521"/>
                </a:lnTo>
                <a:lnTo>
                  <a:pt x="367" y="517"/>
                </a:lnTo>
                <a:lnTo>
                  <a:pt x="367" y="515"/>
                </a:lnTo>
                <a:lnTo>
                  <a:pt x="367" y="513"/>
                </a:lnTo>
                <a:lnTo>
                  <a:pt x="368" y="510"/>
                </a:lnTo>
                <a:lnTo>
                  <a:pt x="368" y="508"/>
                </a:lnTo>
                <a:lnTo>
                  <a:pt x="365" y="506"/>
                </a:lnTo>
                <a:lnTo>
                  <a:pt x="363" y="505"/>
                </a:lnTo>
                <a:lnTo>
                  <a:pt x="357" y="505"/>
                </a:lnTo>
                <a:lnTo>
                  <a:pt x="354" y="505"/>
                </a:lnTo>
                <a:lnTo>
                  <a:pt x="349" y="505"/>
                </a:lnTo>
                <a:lnTo>
                  <a:pt x="346" y="506"/>
                </a:lnTo>
                <a:lnTo>
                  <a:pt x="339" y="506"/>
                </a:lnTo>
                <a:lnTo>
                  <a:pt x="333" y="506"/>
                </a:lnTo>
                <a:lnTo>
                  <a:pt x="327" y="506"/>
                </a:lnTo>
                <a:lnTo>
                  <a:pt x="325" y="505"/>
                </a:lnTo>
                <a:lnTo>
                  <a:pt x="323" y="506"/>
                </a:lnTo>
                <a:lnTo>
                  <a:pt x="320" y="508"/>
                </a:lnTo>
                <a:lnTo>
                  <a:pt x="320" y="509"/>
                </a:lnTo>
                <a:lnTo>
                  <a:pt x="319" y="514"/>
                </a:lnTo>
                <a:lnTo>
                  <a:pt x="319" y="517"/>
                </a:lnTo>
                <a:lnTo>
                  <a:pt x="319" y="522"/>
                </a:lnTo>
                <a:lnTo>
                  <a:pt x="319" y="524"/>
                </a:lnTo>
                <a:lnTo>
                  <a:pt x="318" y="528"/>
                </a:lnTo>
                <a:lnTo>
                  <a:pt x="316" y="531"/>
                </a:lnTo>
                <a:lnTo>
                  <a:pt x="317" y="534"/>
                </a:lnTo>
                <a:lnTo>
                  <a:pt x="316" y="539"/>
                </a:lnTo>
                <a:lnTo>
                  <a:pt x="311" y="542"/>
                </a:lnTo>
                <a:lnTo>
                  <a:pt x="310" y="545"/>
                </a:lnTo>
                <a:lnTo>
                  <a:pt x="309" y="548"/>
                </a:lnTo>
                <a:lnTo>
                  <a:pt x="308" y="552"/>
                </a:lnTo>
                <a:lnTo>
                  <a:pt x="307" y="555"/>
                </a:lnTo>
                <a:lnTo>
                  <a:pt x="304" y="557"/>
                </a:lnTo>
                <a:lnTo>
                  <a:pt x="302" y="558"/>
                </a:lnTo>
                <a:lnTo>
                  <a:pt x="295" y="561"/>
                </a:lnTo>
                <a:lnTo>
                  <a:pt x="290" y="562"/>
                </a:lnTo>
                <a:lnTo>
                  <a:pt x="284" y="562"/>
                </a:lnTo>
                <a:lnTo>
                  <a:pt x="280" y="562"/>
                </a:lnTo>
                <a:lnTo>
                  <a:pt x="275" y="561"/>
                </a:lnTo>
                <a:lnTo>
                  <a:pt x="274" y="558"/>
                </a:lnTo>
                <a:lnTo>
                  <a:pt x="272" y="556"/>
                </a:lnTo>
                <a:lnTo>
                  <a:pt x="267" y="553"/>
                </a:lnTo>
                <a:lnTo>
                  <a:pt x="264" y="552"/>
                </a:lnTo>
                <a:lnTo>
                  <a:pt x="262" y="552"/>
                </a:lnTo>
                <a:lnTo>
                  <a:pt x="259" y="550"/>
                </a:lnTo>
                <a:lnTo>
                  <a:pt x="256" y="549"/>
                </a:lnTo>
                <a:lnTo>
                  <a:pt x="254" y="548"/>
                </a:lnTo>
                <a:lnTo>
                  <a:pt x="251" y="542"/>
                </a:lnTo>
                <a:lnTo>
                  <a:pt x="247" y="540"/>
                </a:lnTo>
                <a:lnTo>
                  <a:pt x="244" y="538"/>
                </a:lnTo>
                <a:lnTo>
                  <a:pt x="242" y="537"/>
                </a:lnTo>
                <a:lnTo>
                  <a:pt x="237" y="532"/>
                </a:lnTo>
                <a:lnTo>
                  <a:pt x="235" y="531"/>
                </a:lnTo>
                <a:lnTo>
                  <a:pt x="231" y="531"/>
                </a:lnTo>
                <a:lnTo>
                  <a:pt x="228" y="532"/>
                </a:lnTo>
                <a:lnTo>
                  <a:pt x="227" y="536"/>
                </a:lnTo>
                <a:lnTo>
                  <a:pt x="228" y="539"/>
                </a:lnTo>
                <a:lnTo>
                  <a:pt x="229" y="542"/>
                </a:lnTo>
                <a:lnTo>
                  <a:pt x="232" y="546"/>
                </a:lnTo>
                <a:lnTo>
                  <a:pt x="232" y="549"/>
                </a:lnTo>
                <a:lnTo>
                  <a:pt x="236" y="553"/>
                </a:lnTo>
                <a:lnTo>
                  <a:pt x="237" y="557"/>
                </a:lnTo>
                <a:lnTo>
                  <a:pt x="235" y="558"/>
                </a:lnTo>
                <a:lnTo>
                  <a:pt x="232" y="558"/>
                </a:lnTo>
                <a:lnTo>
                  <a:pt x="230" y="556"/>
                </a:lnTo>
                <a:lnTo>
                  <a:pt x="227" y="554"/>
                </a:lnTo>
                <a:lnTo>
                  <a:pt x="226" y="553"/>
                </a:lnTo>
                <a:lnTo>
                  <a:pt x="223" y="553"/>
                </a:lnTo>
                <a:lnTo>
                  <a:pt x="220" y="553"/>
                </a:lnTo>
                <a:lnTo>
                  <a:pt x="219" y="556"/>
                </a:lnTo>
                <a:lnTo>
                  <a:pt x="218" y="560"/>
                </a:lnTo>
                <a:lnTo>
                  <a:pt x="218" y="563"/>
                </a:lnTo>
                <a:lnTo>
                  <a:pt x="218" y="565"/>
                </a:lnTo>
                <a:lnTo>
                  <a:pt x="220" y="565"/>
                </a:lnTo>
                <a:lnTo>
                  <a:pt x="221" y="564"/>
                </a:lnTo>
                <a:lnTo>
                  <a:pt x="226" y="563"/>
                </a:lnTo>
                <a:lnTo>
                  <a:pt x="228" y="564"/>
                </a:lnTo>
                <a:lnTo>
                  <a:pt x="228" y="566"/>
                </a:lnTo>
                <a:lnTo>
                  <a:pt x="229" y="570"/>
                </a:lnTo>
                <a:lnTo>
                  <a:pt x="227" y="573"/>
                </a:lnTo>
                <a:lnTo>
                  <a:pt x="223" y="577"/>
                </a:lnTo>
                <a:lnTo>
                  <a:pt x="220" y="578"/>
                </a:lnTo>
                <a:lnTo>
                  <a:pt x="219" y="582"/>
                </a:lnTo>
                <a:lnTo>
                  <a:pt x="219" y="587"/>
                </a:lnTo>
                <a:lnTo>
                  <a:pt x="219" y="592"/>
                </a:lnTo>
                <a:lnTo>
                  <a:pt x="219" y="595"/>
                </a:lnTo>
                <a:lnTo>
                  <a:pt x="216" y="598"/>
                </a:lnTo>
                <a:lnTo>
                  <a:pt x="214" y="602"/>
                </a:lnTo>
                <a:lnTo>
                  <a:pt x="214" y="605"/>
                </a:lnTo>
                <a:lnTo>
                  <a:pt x="215" y="608"/>
                </a:lnTo>
                <a:lnTo>
                  <a:pt x="219" y="609"/>
                </a:lnTo>
                <a:lnTo>
                  <a:pt x="221" y="609"/>
                </a:lnTo>
                <a:lnTo>
                  <a:pt x="224" y="609"/>
                </a:lnTo>
                <a:lnTo>
                  <a:pt x="226" y="611"/>
                </a:lnTo>
                <a:lnTo>
                  <a:pt x="224" y="614"/>
                </a:lnTo>
                <a:lnTo>
                  <a:pt x="223" y="617"/>
                </a:lnTo>
                <a:lnTo>
                  <a:pt x="220" y="620"/>
                </a:lnTo>
                <a:lnTo>
                  <a:pt x="219" y="622"/>
                </a:lnTo>
                <a:lnTo>
                  <a:pt x="215" y="627"/>
                </a:lnTo>
                <a:lnTo>
                  <a:pt x="211" y="633"/>
                </a:lnTo>
                <a:lnTo>
                  <a:pt x="208" y="636"/>
                </a:lnTo>
                <a:lnTo>
                  <a:pt x="207" y="640"/>
                </a:lnTo>
                <a:lnTo>
                  <a:pt x="206" y="644"/>
                </a:lnTo>
                <a:lnTo>
                  <a:pt x="206" y="648"/>
                </a:lnTo>
                <a:lnTo>
                  <a:pt x="206" y="650"/>
                </a:lnTo>
                <a:lnTo>
                  <a:pt x="204" y="651"/>
                </a:lnTo>
                <a:lnTo>
                  <a:pt x="202" y="652"/>
                </a:lnTo>
                <a:lnTo>
                  <a:pt x="198" y="653"/>
                </a:lnTo>
                <a:lnTo>
                  <a:pt x="198" y="656"/>
                </a:lnTo>
                <a:lnTo>
                  <a:pt x="198" y="657"/>
                </a:lnTo>
                <a:lnTo>
                  <a:pt x="199" y="658"/>
                </a:lnTo>
                <a:lnTo>
                  <a:pt x="202" y="660"/>
                </a:lnTo>
                <a:lnTo>
                  <a:pt x="206" y="664"/>
                </a:lnTo>
                <a:lnTo>
                  <a:pt x="208" y="666"/>
                </a:lnTo>
                <a:lnTo>
                  <a:pt x="211" y="667"/>
                </a:lnTo>
                <a:lnTo>
                  <a:pt x="212" y="666"/>
                </a:lnTo>
                <a:lnTo>
                  <a:pt x="214" y="666"/>
                </a:lnTo>
                <a:lnTo>
                  <a:pt x="219" y="664"/>
                </a:lnTo>
                <a:lnTo>
                  <a:pt x="223" y="667"/>
                </a:lnTo>
                <a:lnTo>
                  <a:pt x="226" y="669"/>
                </a:lnTo>
                <a:lnTo>
                  <a:pt x="230" y="672"/>
                </a:lnTo>
                <a:lnTo>
                  <a:pt x="234" y="673"/>
                </a:lnTo>
                <a:lnTo>
                  <a:pt x="235" y="675"/>
                </a:lnTo>
                <a:lnTo>
                  <a:pt x="232" y="678"/>
                </a:lnTo>
                <a:lnTo>
                  <a:pt x="229" y="681"/>
                </a:lnTo>
                <a:lnTo>
                  <a:pt x="226" y="683"/>
                </a:lnTo>
                <a:lnTo>
                  <a:pt x="223" y="685"/>
                </a:lnTo>
                <a:lnTo>
                  <a:pt x="218" y="692"/>
                </a:lnTo>
                <a:lnTo>
                  <a:pt x="216" y="697"/>
                </a:lnTo>
                <a:lnTo>
                  <a:pt x="216" y="700"/>
                </a:lnTo>
                <a:lnTo>
                  <a:pt x="214" y="705"/>
                </a:lnTo>
                <a:lnTo>
                  <a:pt x="212" y="708"/>
                </a:lnTo>
                <a:lnTo>
                  <a:pt x="212" y="713"/>
                </a:lnTo>
                <a:lnTo>
                  <a:pt x="211" y="716"/>
                </a:lnTo>
                <a:lnTo>
                  <a:pt x="210" y="718"/>
                </a:lnTo>
                <a:lnTo>
                  <a:pt x="208" y="722"/>
                </a:lnTo>
                <a:lnTo>
                  <a:pt x="210" y="723"/>
                </a:lnTo>
                <a:lnTo>
                  <a:pt x="213" y="725"/>
                </a:lnTo>
                <a:lnTo>
                  <a:pt x="216" y="726"/>
                </a:lnTo>
                <a:lnTo>
                  <a:pt x="222" y="728"/>
                </a:lnTo>
                <a:lnTo>
                  <a:pt x="224" y="728"/>
                </a:lnTo>
                <a:lnTo>
                  <a:pt x="228" y="726"/>
                </a:lnTo>
                <a:lnTo>
                  <a:pt x="232" y="728"/>
                </a:lnTo>
                <a:lnTo>
                  <a:pt x="237" y="728"/>
                </a:lnTo>
                <a:lnTo>
                  <a:pt x="240" y="728"/>
                </a:lnTo>
                <a:lnTo>
                  <a:pt x="245" y="726"/>
                </a:lnTo>
                <a:lnTo>
                  <a:pt x="248" y="726"/>
                </a:lnTo>
                <a:lnTo>
                  <a:pt x="251" y="728"/>
                </a:lnTo>
                <a:lnTo>
                  <a:pt x="252" y="729"/>
                </a:lnTo>
                <a:lnTo>
                  <a:pt x="253" y="732"/>
                </a:lnTo>
                <a:lnTo>
                  <a:pt x="254" y="736"/>
                </a:lnTo>
                <a:lnTo>
                  <a:pt x="254" y="738"/>
                </a:lnTo>
                <a:lnTo>
                  <a:pt x="254" y="741"/>
                </a:lnTo>
                <a:lnTo>
                  <a:pt x="253" y="745"/>
                </a:lnTo>
                <a:lnTo>
                  <a:pt x="252" y="748"/>
                </a:lnTo>
                <a:lnTo>
                  <a:pt x="252" y="753"/>
                </a:lnTo>
                <a:lnTo>
                  <a:pt x="253" y="757"/>
                </a:lnTo>
                <a:lnTo>
                  <a:pt x="254" y="761"/>
                </a:lnTo>
                <a:lnTo>
                  <a:pt x="261" y="772"/>
                </a:lnTo>
                <a:lnTo>
                  <a:pt x="264" y="776"/>
                </a:lnTo>
                <a:lnTo>
                  <a:pt x="264" y="778"/>
                </a:lnTo>
                <a:lnTo>
                  <a:pt x="266" y="781"/>
                </a:lnTo>
                <a:lnTo>
                  <a:pt x="266" y="785"/>
                </a:lnTo>
                <a:lnTo>
                  <a:pt x="264" y="787"/>
                </a:lnTo>
                <a:lnTo>
                  <a:pt x="263" y="793"/>
                </a:lnTo>
                <a:lnTo>
                  <a:pt x="262" y="797"/>
                </a:lnTo>
                <a:lnTo>
                  <a:pt x="262" y="801"/>
                </a:lnTo>
                <a:lnTo>
                  <a:pt x="262" y="805"/>
                </a:lnTo>
                <a:lnTo>
                  <a:pt x="262" y="810"/>
                </a:lnTo>
                <a:lnTo>
                  <a:pt x="260" y="814"/>
                </a:lnTo>
                <a:lnTo>
                  <a:pt x="258" y="818"/>
                </a:lnTo>
                <a:lnTo>
                  <a:pt x="255" y="820"/>
                </a:lnTo>
                <a:lnTo>
                  <a:pt x="252" y="825"/>
                </a:lnTo>
                <a:lnTo>
                  <a:pt x="251" y="828"/>
                </a:lnTo>
                <a:lnTo>
                  <a:pt x="251" y="833"/>
                </a:lnTo>
                <a:lnTo>
                  <a:pt x="251" y="837"/>
                </a:lnTo>
                <a:lnTo>
                  <a:pt x="253" y="841"/>
                </a:lnTo>
                <a:lnTo>
                  <a:pt x="254" y="843"/>
                </a:lnTo>
                <a:lnTo>
                  <a:pt x="255" y="846"/>
                </a:lnTo>
                <a:lnTo>
                  <a:pt x="258" y="849"/>
                </a:lnTo>
                <a:lnTo>
                  <a:pt x="260" y="850"/>
                </a:lnTo>
                <a:lnTo>
                  <a:pt x="263" y="857"/>
                </a:lnTo>
                <a:lnTo>
                  <a:pt x="266" y="860"/>
                </a:lnTo>
                <a:lnTo>
                  <a:pt x="268" y="864"/>
                </a:lnTo>
                <a:lnTo>
                  <a:pt x="270" y="866"/>
                </a:lnTo>
                <a:lnTo>
                  <a:pt x="270" y="867"/>
                </a:lnTo>
                <a:lnTo>
                  <a:pt x="270" y="869"/>
                </a:lnTo>
                <a:lnTo>
                  <a:pt x="268" y="873"/>
                </a:lnTo>
                <a:lnTo>
                  <a:pt x="266" y="873"/>
                </a:lnTo>
                <a:lnTo>
                  <a:pt x="262" y="874"/>
                </a:lnTo>
                <a:lnTo>
                  <a:pt x="259" y="877"/>
                </a:lnTo>
                <a:lnTo>
                  <a:pt x="256" y="877"/>
                </a:lnTo>
                <a:lnTo>
                  <a:pt x="253" y="880"/>
                </a:lnTo>
                <a:lnTo>
                  <a:pt x="250" y="881"/>
                </a:lnTo>
                <a:lnTo>
                  <a:pt x="245" y="882"/>
                </a:lnTo>
                <a:lnTo>
                  <a:pt x="244" y="884"/>
                </a:lnTo>
                <a:lnTo>
                  <a:pt x="243" y="883"/>
                </a:lnTo>
                <a:lnTo>
                  <a:pt x="242" y="882"/>
                </a:lnTo>
                <a:lnTo>
                  <a:pt x="237" y="884"/>
                </a:lnTo>
                <a:lnTo>
                  <a:pt x="236" y="889"/>
                </a:lnTo>
                <a:lnTo>
                  <a:pt x="238" y="890"/>
                </a:lnTo>
                <a:lnTo>
                  <a:pt x="239" y="898"/>
                </a:lnTo>
                <a:lnTo>
                  <a:pt x="240" y="900"/>
                </a:lnTo>
                <a:lnTo>
                  <a:pt x="242" y="902"/>
                </a:lnTo>
                <a:lnTo>
                  <a:pt x="240" y="906"/>
                </a:lnTo>
                <a:lnTo>
                  <a:pt x="238" y="908"/>
                </a:lnTo>
                <a:lnTo>
                  <a:pt x="236" y="912"/>
                </a:lnTo>
                <a:lnTo>
                  <a:pt x="235" y="914"/>
                </a:lnTo>
                <a:lnTo>
                  <a:pt x="230" y="916"/>
                </a:lnTo>
                <a:lnTo>
                  <a:pt x="227" y="918"/>
                </a:lnTo>
                <a:lnTo>
                  <a:pt x="223" y="918"/>
                </a:lnTo>
                <a:lnTo>
                  <a:pt x="220" y="917"/>
                </a:lnTo>
                <a:lnTo>
                  <a:pt x="216" y="918"/>
                </a:lnTo>
                <a:lnTo>
                  <a:pt x="214" y="917"/>
                </a:lnTo>
                <a:lnTo>
                  <a:pt x="212" y="916"/>
                </a:lnTo>
                <a:lnTo>
                  <a:pt x="210" y="916"/>
                </a:lnTo>
                <a:lnTo>
                  <a:pt x="207" y="918"/>
                </a:lnTo>
                <a:lnTo>
                  <a:pt x="207" y="922"/>
                </a:lnTo>
                <a:lnTo>
                  <a:pt x="206" y="924"/>
                </a:lnTo>
                <a:lnTo>
                  <a:pt x="204" y="924"/>
                </a:lnTo>
                <a:lnTo>
                  <a:pt x="199" y="925"/>
                </a:lnTo>
                <a:lnTo>
                  <a:pt x="196" y="928"/>
                </a:lnTo>
                <a:lnTo>
                  <a:pt x="190" y="930"/>
                </a:lnTo>
                <a:lnTo>
                  <a:pt x="187" y="930"/>
                </a:lnTo>
                <a:lnTo>
                  <a:pt x="183" y="932"/>
                </a:lnTo>
                <a:lnTo>
                  <a:pt x="181" y="934"/>
                </a:lnTo>
                <a:lnTo>
                  <a:pt x="179" y="936"/>
                </a:lnTo>
                <a:lnTo>
                  <a:pt x="174" y="938"/>
                </a:lnTo>
                <a:lnTo>
                  <a:pt x="171" y="939"/>
                </a:lnTo>
                <a:lnTo>
                  <a:pt x="167" y="941"/>
                </a:lnTo>
                <a:lnTo>
                  <a:pt x="165" y="942"/>
                </a:lnTo>
                <a:lnTo>
                  <a:pt x="160" y="945"/>
                </a:lnTo>
                <a:lnTo>
                  <a:pt x="157" y="947"/>
                </a:lnTo>
                <a:lnTo>
                  <a:pt x="157" y="950"/>
                </a:lnTo>
                <a:lnTo>
                  <a:pt x="157" y="955"/>
                </a:lnTo>
                <a:lnTo>
                  <a:pt x="157" y="958"/>
                </a:lnTo>
                <a:lnTo>
                  <a:pt x="157" y="962"/>
                </a:lnTo>
                <a:lnTo>
                  <a:pt x="157" y="965"/>
                </a:lnTo>
                <a:lnTo>
                  <a:pt x="155" y="969"/>
                </a:lnTo>
                <a:lnTo>
                  <a:pt x="152" y="970"/>
                </a:lnTo>
                <a:lnTo>
                  <a:pt x="150" y="972"/>
                </a:lnTo>
                <a:lnTo>
                  <a:pt x="149" y="974"/>
                </a:lnTo>
                <a:lnTo>
                  <a:pt x="147" y="977"/>
                </a:lnTo>
                <a:lnTo>
                  <a:pt x="143" y="978"/>
                </a:lnTo>
                <a:lnTo>
                  <a:pt x="141" y="979"/>
                </a:lnTo>
                <a:lnTo>
                  <a:pt x="140" y="981"/>
                </a:lnTo>
                <a:lnTo>
                  <a:pt x="141" y="984"/>
                </a:lnTo>
                <a:lnTo>
                  <a:pt x="142" y="984"/>
                </a:lnTo>
                <a:lnTo>
                  <a:pt x="144" y="986"/>
                </a:lnTo>
                <a:lnTo>
                  <a:pt x="146" y="988"/>
                </a:lnTo>
                <a:lnTo>
                  <a:pt x="148" y="990"/>
                </a:lnTo>
                <a:lnTo>
                  <a:pt x="150" y="993"/>
                </a:lnTo>
                <a:lnTo>
                  <a:pt x="152" y="994"/>
                </a:lnTo>
                <a:lnTo>
                  <a:pt x="155" y="995"/>
                </a:lnTo>
                <a:lnTo>
                  <a:pt x="157" y="994"/>
                </a:lnTo>
                <a:lnTo>
                  <a:pt x="159" y="994"/>
                </a:lnTo>
                <a:lnTo>
                  <a:pt x="164" y="995"/>
                </a:lnTo>
                <a:lnTo>
                  <a:pt x="167" y="996"/>
                </a:lnTo>
                <a:lnTo>
                  <a:pt x="170" y="997"/>
                </a:lnTo>
                <a:lnTo>
                  <a:pt x="172" y="998"/>
                </a:lnTo>
                <a:lnTo>
                  <a:pt x="174" y="1001"/>
                </a:lnTo>
                <a:lnTo>
                  <a:pt x="176" y="1001"/>
                </a:lnTo>
                <a:lnTo>
                  <a:pt x="179" y="1000"/>
                </a:lnTo>
                <a:lnTo>
                  <a:pt x="183" y="998"/>
                </a:lnTo>
                <a:lnTo>
                  <a:pt x="186" y="997"/>
                </a:lnTo>
                <a:lnTo>
                  <a:pt x="188" y="997"/>
                </a:lnTo>
                <a:lnTo>
                  <a:pt x="190" y="996"/>
                </a:lnTo>
                <a:lnTo>
                  <a:pt x="191" y="998"/>
                </a:lnTo>
                <a:lnTo>
                  <a:pt x="194" y="1000"/>
                </a:lnTo>
                <a:lnTo>
                  <a:pt x="192" y="1003"/>
                </a:lnTo>
                <a:lnTo>
                  <a:pt x="192" y="1005"/>
                </a:lnTo>
                <a:lnTo>
                  <a:pt x="194" y="1008"/>
                </a:lnTo>
                <a:lnTo>
                  <a:pt x="195" y="1009"/>
                </a:lnTo>
                <a:lnTo>
                  <a:pt x="197" y="1010"/>
                </a:lnTo>
                <a:lnTo>
                  <a:pt x="199" y="1010"/>
                </a:lnTo>
                <a:lnTo>
                  <a:pt x="202" y="1011"/>
                </a:lnTo>
                <a:lnTo>
                  <a:pt x="202" y="1013"/>
                </a:lnTo>
                <a:lnTo>
                  <a:pt x="202" y="1014"/>
                </a:lnTo>
                <a:lnTo>
                  <a:pt x="199" y="1016"/>
                </a:lnTo>
                <a:lnTo>
                  <a:pt x="198" y="1017"/>
                </a:lnTo>
                <a:lnTo>
                  <a:pt x="195" y="1017"/>
                </a:lnTo>
                <a:lnTo>
                  <a:pt x="191" y="1017"/>
                </a:lnTo>
                <a:lnTo>
                  <a:pt x="187" y="1018"/>
                </a:lnTo>
                <a:lnTo>
                  <a:pt x="183" y="1019"/>
                </a:lnTo>
                <a:lnTo>
                  <a:pt x="181" y="1020"/>
                </a:lnTo>
                <a:lnTo>
                  <a:pt x="178" y="1022"/>
                </a:lnTo>
                <a:lnTo>
                  <a:pt x="176" y="1025"/>
                </a:lnTo>
                <a:lnTo>
                  <a:pt x="173" y="1028"/>
                </a:lnTo>
                <a:lnTo>
                  <a:pt x="171" y="1029"/>
                </a:lnTo>
                <a:lnTo>
                  <a:pt x="162" y="1032"/>
                </a:lnTo>
                <a:lnTo>
                  <a:pt x="160" y="1032"/>
                </a:lnTo>
                <a:lnTo>
                  <a:pt x="159" y="1033"/>
                </a:lnTo>
                <a:lnTo>
                  <a:pt x="155" y="1034"/>
                </a:lnTo>
                <a:lnTo>
                  <a:pt x="152" y="1033"/>
                </a:lnTo>
                <a:lnTo>
                  <a:pt x="149" y="1033"/>
                </a:lnTo>
                <a:lnTo>
                  <a:pt x="147" y="1035"/>
                </a:lnTo>
                <a:lnTo>
                  <a:pt x="143" y="1038"/>
                </a:lnTo>
                <a:lnTo>
                  <a:pt x="140" y="1041"/>
                </a:lnTo>
                <a:lnTo>
                  <a:pt x="138" y="1046"/>
                </a:lnTo>
                <a:lnTo>
                  <a:pt x="135" y="1048"/>
                </a:lnTo>
                <a:lnTo>
                  <a:pt x="132" y="1049"/>
                </a:lnTo>
                <a:lnTo>
                  <a:pt x="130" y="1049"/>
                </a:lnTo>
                <a:lnTo>
                  <a:pt x="127" y="1048"/>
                </a:lnTo>
                <a:lnTo>
                  <a:pt x="124" y="1045"/>
                </a:lnTo>
                <a:lnTo>
                  <a:pt x="122" y="1044"/>
                </a:lnTo>
                <a:lnTo>
                  <a:pt x="118" y="1042"/>
                </a:lnTo>
                <a:lnTo>
                  <a:pt x="117" y="1040"/>
                </a:lnTo>
                <a:lnTo>
                  <a:pt x="115" y="1037"/>
                </a:lnTo>
                <a:lnTo>
                  <a:pt x="112" y="1036"/>
                </a:lnTo>
                <a:lnTo>
                  <a:pt x="109" y="1036"/>
                </a:lnTo>
                <a:lnTo>
                  <a:pt x="106" y="1036"/>
                </a:lnTo>
                <a:lnTo>
                  <a:pt x="101" y="1037"/>
                </a:lnTo>
                <a:lnTo>
                  <a:pt x="96" y="1041"/>
                </a:lnTo>
                <a:lnTo>
                  <a:pt x="84" y="1053"/>
                </a:lnTo>
                <a:lnTo>
                  <a:pt x="84" y="1059"/>
                </a:lnTo>
                <a:lnTo>
                  <a:pt x="84" y="1062"/>
                </a:lnTo>
                <a:lnTo>
                  <a:pt x="85" y="1065"/>
                </a:lnTo>
                <a:lnTo>
                  <a:pt x="86" y="1068"/>
                </a:lnTo>
                <a:lnTo>
                  <a:pt x="88" y="1072"/>
                </a:lnTo>
                <a:lnTo>
                  <a:pt x="90" y="1075"/>
                </a:lnTo>
                <a:lnTo>
                  <a:pt x="91" y="1077"/>
                </a:lnTo>
                <a:lnTo>
                  <a:pt x="92" y="1081"/>
                </a:lnTo>
                <a:lnTo>
                  <a:pt x="94" y="1084"/>
                </a:lnTo>
                <a:lnTo>
                  <a:pt x="96" y="1086"/>
                </a:lnTo>
                <a:lnTo>
                  <a:pt x="98" y="1090"/>
                </a:lnTo>
                <a:lnTo>
                  <a:pt x="100" y="1091"/>
                </a:lnTo>
                <a:lnTo>
                  <a:pt x="103" y="1092"/>
                </a:lnTo>
                <a:lnTo>
                  <a:pt x="108" y="1091"/>
                </a:lnTo>
                <a:lnTo>
                  <a:pt x="111" y="1091"/>
                </a:lnTo>
                <a:lnTo>
                  <a:pt x="114" y="1091"/>
                </a:lnTo>
                <a:lnTo>
                  <a:pt x="117" y="1092"/>
                </a:lnTo>
                <a:lnTo>
                  <a:pt x="117" y="1093"/>
                </a:lnTo>
                <a:lnTo>
                  <a:pt x="118" y="1094"/>
                </a:lnTo>
                <a:lnTo>
                  <a:pt x="122" y="1096"/>
                </a:lnTo>
                <a:lnTo>
                  <a:pt x="123" y="1097"/>
                </a:lnTo>
                <a:lnTo>
                  <a:pt x="124" y="1099"/>
                </a:lnTo>
                <a:lnTo>
                  <a:pt x="123" y="1101"/>
                </a:lnTo>
                <a:lnTo>
                  <a:pt x="124" y="1102"/>
                </a:lnTo>
                <a:lnTo>
                  <a:pt x="124" y="1105"/>
                </a:lnTo>
                <a:lnTo>
                  <a:pt x="123" y="1107"/>
                </a:lnTo>
                <a:lnTo>
                  <a:pt x="123" y="1108"/>
                </a:lnTo>
                <a:lnTo>
                  <a:pt x="120" y="1110"/>
                </a:lnTo>
                <a:lnTo>
                  <a:pt x="119" y="1112"/>
                </a:lnTo>
                <a:lnTo>
                  <a:pt x="119" y="1114"/>
                </a:lnTo>
                <a:lnTo>
                  <a:pt x="119" y="1120"/>
                </a:lnTo>
                <a:lnTo>
                  <a:pt x="119" y="1122"/>
                </a:lnTo>
                <a:lnTo>
                  <a:pt x="119" y="1125"/>
                </a:lnTo>
                <a:lnTo>
                  <a:pt x="119" y="1128"/>
                </a:lnTo>
                <a:lnTo>
                  <a:pt x="118" y="1130"/>
                </a:lnTo>
                <a:lnTo>
                  <a:pt x="116" y="1131"/>
                </a:lnTo>
                <a:lnTo>
                  <a:pt x="115" y="1132"/>
                </a:lnTo>
                <a:lnTo>
                  <a:pt x="112" y="1134"/>
                </a:lnTo>
                <a:lnTo>
                  <a:pt x="111" y="1137"/>
                </a:lnTo>
                <a:lnTo>
                  <a:pt x="110" y="1140"/>
                </a:lnTo>
                <a:lnTo>
                  <a:pt x="108" y="1142"/>
                </a:lnTo>
                <a:lnTo>
                  <a:pt x="107" y="1146"/>
                </a:lnTo>
                <a:lnTo>
                  <a:pt x="106" y="1148"/>
                </a:lnTo>
                <a:lnTo>
                  <a:pt x="104" y="1153"/>
                </a:lnTo>
                <a:lnTo>
                  <a:pt x="104" y="1156"/>
                </a:lnTo>
                <a:lnTo>
                  <a:pt x="103" y="1161"/>
                </a:lnTo>
                <a:lnTo>
                  <a:pt x="103" y="1163"/>
                </a:lnTo>
                <a:lnTo>
                  <a:pt x="102" y="1166"/>
                </a:lnTo>
                <a:lnTo>
                  <a:pt x="100" y="1168"/>
                </a:lnTo>
                <a:lnTo>
                  <a:pt x="98" y="1168"/>
                </a:lnTo>
                <a:lnTo>
                  <a:pt x="94" y="1168"/>
                </a:lnTo>
                <a:lnTo>
                  <a:pt x="92" y="1168"/>
                </a:lnTo>
                <a:lnTo>
                  <a:pt x="87" y="1166"/>
                </a:lnTo>
                <a:lnTo>
                  <a:pt x="84" y="1165"/>
                </a:lnTo>
                <a:lnTo>
                  <a:pt x="78" y="1166"/>
                </a:lnTo>
                <a:lnTo>
                  <a:pt x="75" y="1168"/>
                </a:lnTo>
                <a:lnTo>
                  <a:pt x="70" y="1170"/>
                </a:lnTo>
                <a:lnTo>
                  <a:pt x="67" y="1171"/>
                </a:lnTo>
                <a:lnTo>
                  <a:pt x="66" y="1174"/>
                </a:lnTo>
                <a:lnTo>
                  <a:pt x="64" y="1177"/>
                </a:lnTo>
                <a:lnTo>
                  <a:pt x="62" y="1182"/>
                </a:lnTo>
                <a:lnTo>
                  <a:pt x="60" y="1186"/>
                </a:lnTo>
                <a:lnTo>
                  <a:pt x="59" y="1189"/>
                </a:lnTo>
                <a:lnTo>
                  <a:pt x="56" y="1193"/>
                </a:lnTo>
                <a:lnTo>
                  <a:pt x="55" y="1195"/>
                </a:lnTo>
                <a:lnTo>
                  <a:pt x="53" y="1197"/>
                </a:lnTo>
                <a:lnTo>
                  <a:pt x="51" y="1197"/>
                </a:lnTo>
                <a:lnTo>
                  <a:pt x="47" y="1198"/>
                </a:lnTo>
                <a:lnTo>
                  <a:pt x="44" y="1197"/>
                </a:lnTo>
                <a:lnTo>
                  <a:pt x="42" y="1196"/>
                </a:lnTo>
                <a:lnTo>
                  <a:pt x="39" y="1193"/>
                </a:lnTo>
                <a:lnTo>
                  <a:pt x="36" y="1189"/>
                </a:lnTo>
                <a:lnTo>
                  <a:pt x="30" y="1187"/>
                </a:lnTo>
                <a:lnTo>
                  <a:pt x="27" y="1185"/>
                </a:lnTo>
                <a:lnTo>
                  <a:pt x="26" y="1184"/>
                </a:lnTo>
                <a:lnTo>
                  <a:pt x="24" y="1180"/>
                </a:lnTo>
                <a:lnTo>
                  <a:pt x="23" y="1178"/>
                </a:lnTo>
                <a:lnTo>
                  <a:pt x="21" y="1178"/>
                </a:lnTo>
                <a:lnTo>
                  <a:pt x="20" y="1177"/>
                </a:lnTo>
                <a:lnTo>
                  <a:pt x="18" y="1177"/>
                </a:lnTo>
                <a:lnTo>
                  <a:pt x="14" y="1177"/>
                </a:lnTo>
                <a:lnTo>
                  <a:pt x="12" y="1178"/>
                </a:lnTo>
                <a:lnTo>
                  <a:pt x="8" y="1180"/>
                </a:lnTo>
                <a:lnTo>
                  <a:pt x="6" y="1185"/>
                </a:lnTo>
                <a:lnTo>
                  <a:pt x="7" y="1189"/>
                </a:lnTo>
                <a:lnTo>
                  <a:pt x="8" y="1194"/>
                </a:lnTo>
                <a:lnTo>
                  <a:pt x="11" y="1196"/>
                </a:lnTo>
                <a:lnTo>
                  <a:pt x="12" y="1198"/>
                </a:lnTo>
                <a:lnTo>
                  <a:pt x="14" y="1200"/>
                </a:lnTo>
                <a:lnTo>
                  <a:pt x="15" y="1203"/>
                </a:lnTo>
                <a:lnTo>
                  <a:pt x="16" y="1208"/>
                </a:lnTo>
                <a:lnTo>
                  <a:pt x="19" y="1210"/>
                </a:lnTo>
                <a:lnTo>
                  <a:pt x="20" y="1211"/>
                </a:lnTo>
                <a:lnTo>
                  <a:pt x="21" y="1213"/>
                </a:lnTo>
                <a:lnTo>
                  <a:pt x="23" y="1214"/>
                </a:lnTo>
                <a:lnTo>
                  <a:pt x="26" y="1217"/>
                </a:lnTo>
                <a:lnTo>
                  <a:pt x="28" y="1218"/>
                </a:lnTo>
                <a:lnTo>
                  <a:pt x="30" y="1220"/>
                </a:lnTo>
                <a:lnTo>
                  <a:pt x="34" y="1221"/>
                </a:lnTo>
                <a:lnTo>
                  <a:pt x="35" y="1222"/>
                </a:lnTo>
                <a:lnTo>
                  <a:pt x="36" y="1224"/>
                </a:lnTo>
                <a:lnTo>
                  <a:pt x="38" y="1224"/>
                </a:lnTo>
                <a:lnTo>
                  <a:pt x="42" y="1224"/>
                </a:lnTo>
                <a:lnTo>
                  <a:pt x="44" y="1224"/>
                </a:lnTo>
                <a:lnTo>
                  <a:pt x="45" y="1221"/>
                </a:lnTo>
                <a:lnTo>
                  <a:pt x="45" y="1220"/>
                </a:lnTo>
                <a:lnTo>
                  <a:pt x="46" y="1217"/>
                </a:lnTo>
                <a:lnTo>
                  <a:pt x="48" y="1216"/>
                </a:lnTo>
                <a:lnTo>
                  <a:pt x="50" y="1216"/>
                </a:lnTo>
                <a:lnTo>
                  <a:pt x="51" y="1218"/>
                </a:lnTo>
                <a:lnTo>
                  <a:pt x="55" y="1220"/>
                </a:lnTo>
                <a:lnTo>
                  <a:pt x="56" y="1220"/>
                </a:lnTo>
                <a:lnTo>
                  <a:pt x="59" y="1222"/>
                </a:lnTo>
                <a:lnTo>
                  <a:pt x="60" y="1225"/>
                </a:lnTo>
                <a:lnTo>
                  <a:pt x="66" y="1227"/>
                </a:lnTo>
                <a:lnTo>
                  <a:pt x="68" y="1227"/>
                </a:lnTo>
                <a:lnTo>
                  <a:pt x="69" y="1227"/>
                </a:lnTo>
                <a:lnTo>
                  <a:pt x="72" y="1227"/>
                </a:lnTo>
                <a:lnTo>
                  <a:pt x="76" y="1229"/>
                </a:lnTo>
                <a:lnTo>
                  <a:pt x="78" y="1232"/>
                </a:lnTo>
                <a:lnTo>
                  <a:pt x="77" y="1235"/>
                </a:lnTo>
                <a:lnTo>
                  <a:pt x="74" y="1237"/>
                </a:lnTo>
                <a:lnTo>
                  <a:pt x="72" y="1238"/>
                </a:lnTo>
                <a:lnTo>
                  <a:pt x="69" y="1238"/>
                </a:lnTo>
                <a:lnTo>
                  <a:pt x="66" y="1240"/>
                </a:lnTo>
                <a:lnTo>
                  <a:pt x="62" y="1240"/>
                </a:lnTo>
                <a:lnTo>
                  <a:pt x="59" y="1241"/>
                </a:lnTo>
                <a:lnTo>
                  <a:pt x="54" y="1242"/>
                </a:lnTo>
                <a:lnTo>
                  <a:pt x="51" y="1245"/>
                </a:lnTo>
                <a:lnTo>
                  <a:pt x="50" y="1248"/>
                </a:lnTo>
                <a:lnTo>
                  <a:pt x="48" y="1249"/>
                </a:lnTo>
                <a:lnTo>
                  <a:pt x="46" y="1252"/>
                </a:lnTo>
                <a:lnTo>
                  <a:pt x="43" y="1253"/>
                </a:lnTo>
                <a:lnTo>
                  <a:pt x="39" y="1254"/>
                </a:lnTo>
                <a:lnTo>
                  <a:pt x="36" y="1254"/>
                </a:lnTo>
                <a:lnTo>
                  <a:pt x="31" y="1251"/>
                </a:lnTo>
                <a:lnTo>
                  <a:pt x="29" y="1250"/>
                </a:lnTo>
                <a:lnTo>
                  <a:pt x="23" y="1245"/>
                </a:lnTo>
                <a:lnTo>
                  <a:pt x="21" y="1244"/>
                </a:lnTo>
                <a:lnTo>
                  <a:pt x="18" y="1243"/>
                </a:lnTo>
                <a:lnTo>
                  <a:pt x="15" y="1242"/>
                </a:lnTo>
                <a:lnTo>
                  <a:pt x="13" y="1241"/>
                </a:lnTo>
                <a:lnTo>
                  <a:pt x="11" y="1241"/>
                </a:lnTo>
                <a:lnTo>
                  <a:pt x="8" y="1241"/>
                </a:lnTo>
                <a:lnTo>
                  <a:pt x="6" y="1242"/>
                </a:lnTo>
                <a:lnTo>
                  <a:pt x="5" y="1243"/>
                </a:lnTo>
                <a:lnTo>
                  <a:pt x="4" y="1244"/>
                </a:lnTo>
                <a:lnTo>
                  <a:pt x="3" y="1246"/>
                </a:lnTo>
                <a:lnTo>
                  <a:pt x="0" y="1248"/>
                </a:lnTo>
                <a:lnTo>
                  <a:pt x="0" y="1251"/>
                </a:lnTo>
                <a:lnTo>
                  <a:pt x="0" y="1257"/>
                </a:lnTo>
                <a:lnTo>
                  <a:pt x="4" y="1260"/>
                </a:lnTo>
                <a:lnTo>
                  <a:pt x="5" y="1265"/>
                </a:lnTo>
                <a:lnTo>
                  <a:pt x="6" y="1268"/>
                </a:lnTo>
                <a:lnTo>
                  <a:pt x="8" y="1269"/>
                </a:lnTo>
                <a:lnTo>
                  <a:pt x="11" y="1272"/>
                </a:lnTo>
                <a:lnTo>
                  <a:pt x="13" y="1275"/>
                </a:lnTo>
                <a:lnTo>
                  <a:pt x="15" y="1278"/>
                </a:lnTo>
                <a:lnTo>
                  <a:pt x="15" y="1283"/>
                </a:lnTo>
                <a:lnTo>
                  <a:pt x="16" y="1286"/>
                </a:lnTo>
                <a:lnTo>
                  <a:pt x="18" y="1288"/>
                </a:lnTo>
                <a:lnTo>
                  <a:pt x="20" y="1290"/>
                </a:lnTo>
                <a:lnTo>
                  <a:pt x="21" y="1291"/>
                </a:lnTo>
                <a:lnTo>
                  <a:pt x="22" y="1294"/>
                </a:lnTo>
                <a:lnTo>
                  <a:pt x="23" y="1297"/>
                </a:lnTo>
                <a:lnTo>
                  <a:pt x="28" y="1301"/>
                </a:lnTo>
                <a:lnTo>
                  <a:pt x="29" y="1305"/>
                </a:lnTo>
                <a:lnTo>
                  <a:pt x="30" y="1308"/>
                </a:lnTo>
                <a:lnTo>
                  <a:pt x="30" y="1313"/>
                </a:lnTo>
                <a:lnTo>
                  <a:pt x="31" y="1317"/>
                </a:lnTo>
                <a:lnTo>
                  <a:pt x="32" y="1320"/>
                </a:lnTo>
                <a:lnTo>
                  <a:pt x="35" y="1322"/>
                </a:lnTo>
                <a:lnTo>
                  <a:pt x="37" y="1323"/>
                </a:lnTo>
                <a:lnTo>
                  <a:pt x="39" y="1324"/>
                </a:lnTo>
                <a:lnTo>
                  <a:pt x="40" y="1328"/>
                </a:lnTo>
                <a:lnTo>
                  <a:pt x="39" y="1330"/>
                </a:lnTo>
                <a:lnTo>
                  <a:pt x="36" y="1332"/>
                </a:lnTo>
                <a:lnTo>
                  <a:pt x="34" y="1332"/>
                </a:lnTo>
                <a:lnTo>
                  <a:pt x="30" y="1334"/>
                </a:lnTo>
                <a:lnTo>
                  <a:pt x="24" y="1338"/>
                </a:lnTo>
                <a:lnTo>
                  <a:pt x="24" y="1340"/>
                </a:lnTo>
                <a:lnTo>
                  <a:pt x="24" y="1342"/>
                </a:lnTo>
                <a:lnTo>
                  <a:pt x="27" y="1344"/>
                </a:lnTo>
                <a:lnTo>
                  <a:pt x="29" y="1345"/>
                </a:lnTo>
                <a:lnTo>
                  <a:pt x="31" y="1346"/>
                </a:lnTo>
                <a:lnTo>
                  <a:pt x="32" y="1349"/>
                </a:lnTo>
                <a:lnTo>
                  <a:pt x="34" y="1354"/>
                </a:lnTo>
                <a:lnTo>
                  <a:pt x="34" y="1357"/>
                </a:lnTo>
                <a:lnTo>
                  <a:pt x="37" y="1360"/>
                </a:lnTo>
                <a:lnTo>
                  <a:pt x="39" y="1362"/>
                </a:lnTo>
                <a:lnTo>
                  <a:pt x="42" y="1363"/>
                </a:lnTo>
                <a:lnTo>
                  <a:pt x="43" y="1365"/>
                </a:lnTo>
                <a:lnTo>
                  <a:pt x="43" y="1366"/>
                </a:lnTo>
                <a:lnTo>
                  <a:pt x="45" y="1369"/>
                </a:lnTo>
                <a:lnTo>
                  <a:pt x="46" y="1371"/>
                </a:lnTo>
                <a:lnTo>
                  <a:pt x="47" y="1371"/>
                </a:lnTo>
                <a:lnTo>
                  <a:pt x="50" y="1372"/>
                </a:lnTo>
                <a:lnTo>
                  <a:pt x="52" y="1373"/>
                </a:lnTo>
                <a:lnTo>
                  <a:pt x="53" y="1373"/>
                </a:lnTo>
                <a:lnTo>
                  <a:pt x="56" y="1373"/>
                </a:lnTo>
                <a:lnTo>
                  <a:pt x="61" y="1373"/>
                </a:lnTo>
                <a:lnTo>
                  <a:pt x="64" y="1373"/>
                </a:lnTo>
                <a:lnTo>
                  <a:pt x="69" y="1370"/>
                </a:lnTo>
                <a:lnTo>
                  <a:pt x="70" y="1369"/>
                </a:lnTo>
                <a:lnTo>
                  <a:pt x="71" y="1366"/>
                </a:lnTo>
                <a:lnTo>
                  <a:pt x="74" y="1365"/>
                </a:lnTo>
                <a:lnTo>
                  <a:pt x="77" y="1363"/>
                </a:lnTo>
                <a:lnTo>
                  <a:pt x="79" y="1361"/>
                </a:lnTo>
                <a:lnTo>
                  <a:pt x="82" y="1358"/>
                </a:lnTo>
                <a:lnTo>
                  <a:pt x="84" y="1356"/>
                </a:lnTo>
                <a:lnTo>
                  <a:pt x="87" y="1353"/>
                </a:lnTo>
                <a:lnTo>
                  <a:pt x="88" y="1349"/>
                </a:lnTo>
                <a:lnTo>
                  <a:pt x="90" y="1347"/>
                </a:lnTo>
                <a:lnTo>
                  <a:pt x="92" y="1344"/>
                </a:lnTo>
                <a:lnTo>
                  <a:pt x="101" y="1338"/>
                </a:lnTo>
                <a:lnTo>
                  <a:pt x="106" y="1337"/>
                </a:lnTo>
                <a:lnTo>
                  <a:pt x="108" y="1336"/>
                </a:lnTo>
                <a:lnTo>
                  <a:pt x="112" y="1337"/>
                </a:lnTo>
                <a:lnTo>
                  <a:pt x="115" y="1338"/>
                </a:lnTo>
                <a:lnTo>
                  <a:pt x="118" y="1338"/>
                </a:lnTo>
                <a:lnTo>
                  <a:pt x="119" y="1340"/>
                </a:lnTo>
                <a:lnTo>
                  <a:pt x="122" y="1344"/>
                </a:lnTo>
                <a:lnTo>
                  <a:pt x="122" y="1346"/>
                </a:lnTo>
                <a:lnTo>
                  <a:pt x="122" y="1349"/>
                </a:lnTo>
                <a:lnTo>
                  <a:pt x="123" y="1353"/>
                </a:lnTo>
                <a:lnTo>
                  <a:pt x="123" y="1355"/>
                </a:lnTo>
                <a:lnTo>
                  <a:pt x="124" y="1357"/>
                </a:lnTo>
                <a:lnTo>
                  <a:pt x="126" y="1360"/>
                </a:lnTo>
                <a:lnTo>
                  <a:pt x="128" y="1362"/>
                </a:lnTo>
                <a:lnTo>
                  <a:pt x="131" y="1363"/>
                </a:lnTo>
                <a:lnTo>
                  <a:pt x="134" y="1364"/>
                </a:lnTo>
                <a:lnTo>
                  <a:pt x="139" y="1368"/>
                </a:lnTo>
                <a:lnTo>
                  <a:pt x="141" y="1372"/>
                </a:lnTo>
                <a:lnTo>
                  <a:pt x="141" y="1377"/>
                </a:lnTo>
                <a:lnTo>
                  <a:pt x="141" y="1382"/>
                </a:lnTo>
                <a:lnTo>
                  <a:pt x="140" y="1393"/>
                </a:lnTo>
                <a:lnTo>
                  <a:pt x="139" y="1401"/>
                </a:lnTo>
                <a:lnTo>
                  <a:pt x="138" y="1404"/>
                </a:lnTo>
                <a:lnTo>
                  <a:pt x="135" y="1408"/>
                </a:lnTo>
                <a:lnTo>
                  <a:pt x="135" y="1409"/>
                </a:lnTo>
                <a:lnTo>
                  <a:pt x="135" y="1411"/>
                </a:lnTo>
                <a:lnTo>
                  <a:pt x="135" y="1413"/>
                </a:lnTo>
                <a:lnTo>
                  <a:pt x="136" y="1413"/>
                </a:lnTo>
                <a:lnTo>
                  <a:pt x="141" y="1413"/>
                </a:lnTo>
                <a:lnTo>
                  <a:pt x="144" y="1412"/>
                </a:lnTo>
                <a:lnTo>
                  <a:pt x="146" y="1413"/>
                </a:lnTo>
                <a:lnTo>
                  <a:pt x="148" y="1416"/>
                </a:lnTo>
                <a:lnTo>
                  <a:pt x="151" y="1417"/>
                </a:lnTo>
                <a:lnTo>
                  <a:pt x="152" y="1420"/>
                </a:lnTo>
                <a:lnTo>
                  <a:pt x="152" y="1422"/>
                </a:lnTo>
                <a:lnTo>
                  <a:pt x="154" y="1427"/>
                </a:lnTo>
                <a:lnTo>
                  <a:pt x="156" y="1433"/>
                </a:lnTo>
                <a:lnTo>
                  <a:pt x="158" y="1436"/>
                </a:lnTo>
                <a:lnTo>
                  <a:pt x="160" y="1438"/>
                </a:lnTo>
                <a:lnTo>
                  <a:pt x="163" y="1441"/>
                </a:lnTo>
                <a:lnTo>
                  <a:pt x="170" y="1443"/>
                </a:lnTo>
                <a:lnTo>
                  <a:pt x="184" y="1445"/>
                </a:lnTo>
                <a:lnTo>
                  <a:pt x="196" y="1448"/>
                </a:lnTo>
                <a:lnTo>
                  <a:pt x="203" y="1449"/>
                </a:lnTo>
                <a:lnTo>
                  <a:pt x="210" y="1450"/>
                </a:lnTo>
                <a:lnTo>
                  <a:pt x="216" y="1452"/>
                </a:lnTo>
                <a:lnTo>
                  <a:pt x="219" y="1453"/>
                </a:lnTo>
                <a:lnTo>
                  <a:pt x="222" y="1454"/>
                </a:lnTo>
                <a:lnTo>
                  <a:pt x="226" y="1454"/>
                </a:lnTo>
                <a:lnTo>
                  <a:pt x="228" y="1453"/>
                </a:lnTo>
                <a:lnTo>
                  <a:pt x="229" y="1451"/>
                </a:lnTo>
                <a:lnTo>
                  <a:pt x="230" y="1450"/>
                </a:lnTo>
                <a:lnTo>
                  <a:pt x="234" y="1449"/>
                </a:lnTo>
                <a:lnTo>
                  <a:pt x="239" y="1448"/>
                </a:lnTo>
                <a:lnTo>
                  <a:pt x="242" y="1448"/>
                </a:lnTo>
                <a:lnTo>
                  <a:pt x="245" y="1451"/>
                </a:lnTo>
                <a:lnTo>
                  <a:pt x="246" y="1452"/>
                </a:lnTo>
                <a:lnTo>
                  <a:pt x="250" y="1453"/>
                </a:lnTo>
                <a:lnTo>
                  <a:pt x="253" y="1454"/>
                </a:lnTo>
                <a:lnTo>
                  <a:pt x="258" y="1456"/>
                </a:lnTo>
                <a:lnTo>
                  <a:pt x="264" y="1457"/>
                </a:lnTo>
                <a:lnTo>
                  <a:pt x="269" y="1457"/>
                </a:lnTo>
                <a:lnTo>
                  <a:pt x="274" y="1459"/>
                </a:lnTo>
                <a:lnTo>
                  <a:pt x="277" y="1461"/>
                </a:lnTo>
                <a:lnTo>
                  <a:pt x="282" y="1464"/>
                </a:lnTo>
                <a:lnTo>
                  <a:pt x="288" y="1470"/>
                </a:lnTo>
                <a:lnTo>
                  <a:pt x="292" y="1473"/>
                </a:lnTo>
                <a:lnTo>
                  <a:pt x="295" y="1481"/>
                </a:lnTo>
                <a:lnTo>
                  <a:pt x="301" y="1488"/>
                </a:lnTo>
                <a:lnTo>
                  <a:pt x="304" y="1492"/>
                </a:lnTo>
                <a:lnTo>
                  <a:pt x="306" y="1494"/>
                </a:lnTo>
                <a:lnTo>
                  <a:pt x="308" y="1498"/>
                </a:lnTo>
                <a:lnTo>
                  <a:pt x="310" y="1500"/>
                </a:lnTo>
                <a:lnTo>
                  <a:pt x="314" y="1501"/>
                </a:lnTo>
                <a:lnTo>
                  <a:pt x="317" y="1502"/>
                </a:lnTo>
                <a:lnTo>
                  <a:pt x="322" y="1505"/>
                </a:lnTo>
                <a:lnTo>
                  <a:pt x="326" y="1506"/>
                </a:lnTo>
                <a:lnTo>
                  <a:pt x="336" y="1507"/>
                </a:lnTo>
                <a:lnTo>
                  <a:pt x="343" y="1506"/>
                </a:lnTo>
                <a:lnTo>
                  <a:pt x="350" y="1506"/>
                </a:lnTo>
                <a:lnTo>
                  <a:pt x="355" y="1507"/>
                </a:lnTo>
                <a:lnTo>
                  <a:pt x="358" y="1509"/>
                </a:lnTo>
                <a:lnTo>
                  <a:pt x="363" y="1510"/>
                </a:lnTo>
                <a:lnTo>
                  <a:pt x="366" y="1513"/>
                </a:lnTo>
                <a:lnTo>
                  <a:pt x="371" y="1516"/>
                </a:lnTo>
                <a:lnTo>
                  <a:pt x="374" y="1520"/>
                </a:lnTo>
                <a:lnTo>
                  <a:pt x="378" y="1522"/>
                </a:lnTo>
                <a:lnTo>
                  <a:pt x="382" y="1523"/>
                </a:lnTo>
                <a:lnTo>
                  <a:pt x="388" y="1524"/>
                </a:lnTo>
                <a:lnTo>
                  <a:pt x="392" y="1523"/>
                </a:lnTo>
                <a:lnTo>
                  <a:pt x="398" y="1523"/>
                </a:lnTo>
                <a:lnTo>
                  <a:pt x="404" y="1522"/>
                </a:lnTo>
                <a:lnTo>
                  <a:pt x="407" y="1521"/>
                </a:lnTo>
                <a:lnTo>
                  <a:pt x="411" y="1520"/>
                </a:lnTo>
                <a:lnTo>
                  <a:pt x="414" y="1518"/>
                </a:lnTo>
                <a:lnTo>
                  <a:pt x="419" y="1517"/>
                </a:lnTo>
                <a:lnTo>
                  <a:pt x="424" y="1516"/>
                </a:lnTo>
                <a:lnTo>
                  <a:pt x="434" y="1515"/>
                </a:lnTo>
                <a:lnTo>
                  <a:pt x="439" y="1515"/>
                </a:lnTo>
                <a:lnTo>
                  <a:pt x="444" y="1515"/>
                </a:lnTo>
                <a:lnTo>
                  <a:pt x="448" y="1516"/>
                </a:lnTo>
                <a:lnTo>
                  <a:pt x="453" y="1517"/>
                </a:lnTo>
                <a:lnTo>
                  <a:pt x="458" y="1517"/>
                </a:lnTo>
                <a:lnTo>
                  <a:pt x="461" y="1518"/>
                </a:lnTo>
                <a:lnTo>
                  <a:pt x="467" y="1517"/>
                </a:lnTo>
                <a:lnTo>
                  <a:pt x="471" y="1517"/>
                </a:lnTo>
                <a:lnTo>
                  <a:pt x="476" y="1517"/>
                </a:lnTo>
                <a:lnTo>
                  <a:pt x="480" y="1517"/>
                </a:lnTo>
                <a:lnTo>
                  <a:pt x="487" y="1517"/>
                </a:lnTo>
                <a:lnTo>
                  <a:pt x="491" y="1517"/>
                </a:lnTo>
                <a:lnTo>
                  <a:pt x="494" y="1517"/>
                </a:lnTo>
                <a:lnTo>
                  <a:pt x="500" y="1517"/>
                </a:lnTo>
                <a:lnTo>
                  <a:pt x="504" y="1518"/>
                </a:lnTo>
                <a:lnTo>
                  <a:pt x="509" y="1517"/>
                </a:lnTo>
                <a:lnTo>
                  <a:pt x="511" y="1517"/>
                </a:lnTo>
                <a:lnTo>
                  <a:pt x="514" y="1517"/>
                </a:lnTo>
                <a:lnTo>
                  <a:pt x="518" y="1517"/>
                </a:lnTo>
                <a:lnTo>
                  <a:pt x="522" y="1516"/>
                </a:lnTo>
                <a:lnTo>
                  <a:pt x="533" y="1515"/>
                </a:lnTo>
                <a:lnTo>
                  <a:pt x="536" y="1516"/>
                </a:lnTo>
                <a:lnTo>
                  <a:pt x="540" y="1517"/>
                </a:lnTo>
                <a:lnTo>
                  <a:pt x="542" y="1520"/>
                </a:lnTo>
                <a:lnTo>
                  <a:pt x="546" y="1521"/>
                </a:lnTo>
                <a:lnTo>
                  <a:pt x="550" y="1522"/>
                </a:lnTo>
                <a:lnTo>
                  <a:pt x="554" y="1524"/>
                </a:lnTo>
                <a:lnTo>
                  <a:pt x="556" y="1525"/>
                </a:lnTo>
                <a:lnTo>
                  <a:pt x="559" y="1525"/>
                </a:lnTo>
                <a:lnTo>
                  <a:pt x="562" y="1525"/>
                </a:lnTo>
                <a:lnTo>
                  <a:pt x="566" y="1525"/>
                </a:lnTo>
                <a:lnTo>
                  <a:pt x="570" y="1524"/>
                </a:lnTo>
                <a:lnTo>
                  <a:pt x="573" y="1522"/>
                </a:lnTo>
                <a:lnTo>
                  <a:pt x="579" y="1525"/>
                </a:lnTo>
                <a:lnTo>
                  <a:pt x="580" y="1528"/>
                </a:lnTo>
                <a:lnTo>
                  <a:pt x="582" y="1529"/>
                </a:lnTo>
                <a:lnTo>
                  <a:pt x="586" y="1531"/>
                </a:lnTo>
                <a:lnTo>
                  <a:pt x="590" y="1536"/>
                </a:lnTo>
                <a:lnTo>
                  <a:pt x="591" y="1538"/>
                </a:lnTo>
                <a:lnTo>
                  <a:pt x="589" y="1544"/>
                </a:lnTo>
                <a:lnTo>
                  <a:pt x="589" y="1547"/>
                </a:lnTo>
                <a:lnTo>
                  <a:pt x="588" y="1549"/>
                </a:lnTo>
                <a:lnTo>
                  <a:pt x="589" y="1553"/>
                </a:lnTo>
                <a:lnTo>
                  <a:pt x="589" y="1555"/>
                </a:lnTo>
                <a:lnTo>
                  <a:pt x="588" y="1558"/>
                </a:lnTo>
                <a:lnTo>
                  <a:pt x="587" y="1563"/>
                </a:lnTo>
                <a:lnTo>
                  <a:pt x="584" y="1565"/>
                </a:lnTo>
                <a:lnTo>
                  <a:pt x="582" y="1568"/>
                </a:lnTo>
                <a:lnTo>
                  <a:pt x="580" y="1573"/>
                </a:lnTo>
                <a:lnTo>
                  <a:pt x="578" y="1573"/>
                </a:lnTo>
                <a:lnTo>
                  <a:pt x="575" y="1574"/>
                </a:lnTo>
                <a:lnTo>
                  <a:pt x="575" y="1576"/>
                </a:lnTo>
                <a:lnTo>
                  <a:pt x="575" y="1579"/>
                </a:lnTo>
                <a:lnTo>
                  <a:pt x="574" y="1582"/>
                </a:lnTo>
                <a:lnTo>
                  <a:pt x="576" y="1585"/>
                </a:lnTo>
                <a:lnTo>
                  <a:pt x="579" y="1585"/>
                </a:lnTo>
                <a:lnTo>
                  <a:pt x="584" y="1587"/>
                </a:lnTo>
                <a:lnTo>
                  <a:pt x="588" y="1588"/>
                </a:lnTo>
                <a:lnTo>
                  <a:pt x="590" y="1590"/>
                </a:lnTo>
                <a:lnTo>
                  <a:pt x="592" y="1594"/>
                </a:lnTo>
                <a:lnTo>
                  <a:pt x="592" y="1598"/>
                </a:lnTo>
                <a:lnTo>
                  <a:pt x="594" y="1602"/>
                </a:lnTo>
                <a:lnTo>
                  <a:pt x="596" y="1604"/>
                </a:lnTo>
                <a:lnTo>
                  <a:pt x="599" y="1604"/>
                </a:lnTo>
                <a:lnTo>
                  <a:pt x="604" y="1603"/>
                </a:lnTo>
                <a:lnTo>
                  <a:pt x="606" y="1602"/>
                </a:lnTo>
                <a:lnTo>
                  <a:pt x="611" y="1601"/>
                </a:lnTo>
                <a:lnTo>
                  <a:pt x="615" y="1601"/>
                </a:lnTo>
                <a:lnTo>
                  <a:pt x="621" y="1602"/>
                </a:lnTo>
                <a:lnTo>
                  <a:pt x="626" y="1604"/>
                </a:lnTo>
                <a:lnTo>
                  <a:pt x="632" y="1605"/>
                </a:lnTo>
                <a:lnTo>
                  <a:pt x="636" y="1606"/>
                </a:lnTo>
                <a:lnTo>
                  <a:pt x="640" y="1608"/>
                </a:lnTo>
                <a:lnTo>
                  <a:pt x="645" y="1608"/>
                </a:lnTo>
                <a:lnTo>
                  <a:pt x="650" y="1608"/>
                </a:lnTo>
                <a:lnTo>
                  <a:pt x="655" y="1608"/>
                </a:lnTo>
                <a:lnTo>
                  <a:pt x="662" y="1604"/>
                </a:lnTo>
                <a:lnTo>
                  <a:pt x="666" y="1601"/>
                </a:lnTo>
                <a:lnTo>
                  <a:pt x="669" y="1598"/>
                </a:lnTo>
                <a:lnTo>
                  <a:pt x="672" y="1594"/>
                </a:lnTo>
                <a:lnTo>
                  <a:pt x="676" y="1589"/>
                </a:lnTo>
                <a:lnTo>
                  <a:pt x="679" y="1586"/>
                </a:lnTo>
                <a:lnTo>
                  <a:pt x="683" y="1581"/>
                </a:lnTo>
                <a:lnTo>
                  <a:pt x="685" y="1577"/>
                </a:lnTo>
                <a:lnTo>
                  <a:pt x="690" y="1576"/>
                </a:lnTo>
                <a:lnTo>
                  <a:pt x="704" y="1576"/>
                </a:lnTo>
                <a:lnTo>
                  <a:pt x="712" y="1576"/>
                </a:lnTo>
                <a:lnTo>
                  <a:pt x="719" y="1574"/>
                </a:lnTo>
                <a:lnTo>
                  <a:pt x="723" y="1572"/>
                </a:lnTo>
                <a:lnTo>
                  <a:pt x="725" y="1572"/>
                </a:lnTo>
                <a:lnTo>
                  <a:pt x="727" y="1570"/>
                </a:lnTo>
                <a:lnTo>
                  <a:pt x="730" y="1568"/>
                </a:lnTo>
                <a:lnTo>
                  <a:pt x="731" y="1565"/>
                </a:lnTo>
                <a:lnTo>
                  <a:pt x="732" y="1563"/>
                </a:lnTo>
                <a:lnTo>
                  <a:pt x="733" y="1558"/>
                </a:lnTo>
                <a:lnTo>
                  <a:pt x="734" y="1554"/>
                </a:lnTo>
                <a:lnTo>
                  <a:pt x="734" y="1550"/>
                </a:lnTo>
                <a:lnTo>
                  <a:pt x="732" y="1545"/>
                </a:lnTo>
                <a:lnTo>
                  <a:pt x="731" y="1541"/>
                </a:lnTo>
                <a:lnTo>
                  <a:pt x="728" y="1539"/>
                </a:lnTo>
                <a:lnTo>
                  <a:pt x="727" y="1537"/>
                </a:lnTo>
                <a:lnTo>
                  <a:pt x="726" y="1536"/>
                </a:lnTo>
                <a:lnTo>
                  <a:pt x="726" y="1534"/>
                </a:lnTo>
                <a:lnTo>
                  <a:pt x="728" y="1531"/>
                </a:lnTo>
                <a:lnTo>
                  <a:pt x="731" y="1530"/>
                </a:lnTo>
                <a:lnTo>
                  <a:pt x="734" y="1526"/>
                </a:lnTo>
                <a:lnTo>
                  <a:pt x="736" y="1523"/>
                </a:lnTo>
                <a:lnTo>
                  <a:pt x="740" y="1521"/>
                </a:lnTo>
                <a:lnTo>
                  <a:pt x="744" y="1520"/>
                </a:lnTo>
                <a:lnTo>
                  <a:pt x="748" y="1518"/>
                </a:lnTo>
                <a:lnTo>
                  <a:pt x="751" y="1516"/>
                </a:lnTo>
                <a:lnTo>
                  <a:pt x="757" y="1510"/>
                </a:lnTo>
                <a:lnTo>
                  <a:pt x="758" y="1505"/>
                </a:lnTo>
                <a:lnTo>
                  <a:pt x="758" y="1502"/>
                </a:lnTo>
                <a:lnTo>
                  <a:pt x="762" y="1500"/>
                </a:lnTo>
                <a:lnTo>
                  <a:pt x="764" y="1500"/>
                </a:lnTo>
                <a:lnTo>
                  <a:pt x="767" y="1499"/>
                </a:lnTo>
                <a:lnTo>
                  <a:pt x="768" y="1497"/>
                </a:lnTo>
                <a:lnTo>
                  <a:pt x="770" y="1494"/>
                </a:lnTo>
                <a:lnTo>
                  <a:pt x="771" y="1491"/>
                </a:lnTo>
                <a:lnTo>
                  <a:pt x="771" y="1488"/>
                </a:lnTo>
                <a:lnTo>
                  <a:pt x="770" y="1483"/>
                </a:lnTo>
                <a:lnTo>
                  <a:pt x="771" y="1480"/>
                </a:lnTo>
                <a:lnTo>
                  <a:pt x="772" y="1477"/>
                </a:lnTo>
                <a:lnTo>
                  <a:pt x="771" y="1473"/>
                </a:lnTo>
                <a:lnTo>
                  <a:pt x="774" y="1468"/>
                </a:lnTo>
                <a:lnTo>
                  <a:pt x="775" y="1467"/>
                </a:lnTo>
                <a:lnTo>
                  <a:pt x="779" y="1467"/>
                </a:lnTo>
                <a:lnTo>
                  <a:pt x="784" y="1466"/>
                </a:lnTo>
                <a:lnTo>
                  <a:pt x="790" y="1464"/>
                </a:lnTo>
                <a:lnTo>
                  <a:pt x="794" y="1461"/>
                </a:lnTo>
                <a:lnTo>
                  <a:pt x="797" y="1459"/>
                </a:lnTo>
                <a:lnTo>
                  <a:pt x="800" y="1459"/>
                </a:lnTo>
                <a:lnTo>
                  <a:pt x="811" y="1448"/>
                </a:lnTo>
                <a:lnTo>
                  <a:pt x="814" y="1444"/>
                </a:lnTo>
                <a:lnTo>
                  <a:pt x="816" y="1441"/>
                </a:lnTo>
                <a:lnTo>
                  <a:pt x="823" y="1435"/>
                </a:lnTo>
                <a:lnTo>
                  <a:pt x="827" y="1433"/>
                </a:lnTo>
                <a:lnTo>
                  <a:pt x="831" y="1430"/>
                </a:lnTo>
                <a:lnTo>
                  <a:pt x="836" y="1430"/>
                </a:lnTo>
                <a:lnTo>
                  <a:pt x="840" y="1432"/>
                </a:lnTo>
                <a:lnTo>
                  <a:pt x="845" y="1433"/>
                </a:lnTo>
                <a:lnTo>
                  <a:pt x="850" y="1433"/>
                </a:lnTo>
                <a:lnTo>
                  <a:pt x="854" y="1433"/>
                </a:lnTo>
                <a:lnTo>
                  <a:pt x="860" y="1434"/>
                </a:lnTo>
                <a:lnTo>
                  <a:pt x="864" y="1434"/>
                </a:lnTo>
                <a:lnTo>
                  <a:pt x="870" y="1432"/>
                </a:lnTo>
                <a:lnTo>
                  <a:pt x="876" y="1429"/>
                </a:lnTo>
                <a:lnTo>
                  <a:pt x="880" y="1426"/>
                </a:lnTo>
                <a:lnTo>
                  <a:pt x="884" y="1424"/>
                </a:lnTo>
                <a:lnTo>
                  <a:pt x="888" y="1424"/>
                </a:lnTo>
                <a:lnTo>
                  <a:pt x="893" y="1424"/>
                </a:lnTo>
                <a:lnTo>
                  <a:pt x="898" y="1421"/>
                </a:lnTo>
                <a:lnTo>
                  <a:pt x="901" y="1419"/>
                </a:lnTo>
                <a:lnTo>
                  <a:pt x="906" y="1416"/>
                </a:lnTo>
                <a:lnTo>
                  <a:pt x="910" y="1414"/>
                </a:lnTo>
                <a:lnTo>
                  <a:pt x="911" y="1416"/>
                </a:lnTo>
                <a:lnTo>
                  <a:pt x="914" y="1419"/>
                </a:lnTo>
                <a:lnTo>
                  <a:pt x="918" y="1419"/>
                </a:lnTo>
                <a:lnTo>
                  <a:pt x="923" y="1420"/>
                </a:lnTo>
                <a:lnTo>
                  <a:pt x="928" y="1420"/>
                </a:lnTo>
                <a:lnTo>
                  <a:pt x="932" y="1419"/>
                </a:lnTo>
                <a:lnTo>
                  <a:pt x="935" y="1419"/>
                </a:lnTo>
                <a:lnTo>
                  <a:pt x="943" y="1418"/>
                </a:lnTo>
                <a:lnTo>
                  <a:pt x="946" y="1416"/>
                </a:lnTo>
                <a:lnTo>
                  <a:pt x="954" y="1414"/>
                </a:lnTo>
                <a:lnTo>
                  <a:pt x="957" y="1416"/>
                </a:lnTo>
                <a:lnTo>
                  <a:pt x="962" y="1421"/>
                </a:lnTo>
                <a:lnTo>
                  <a:pt x="965" y="1424"/>
                </a:lnTo>
                <a:lnTo>
                  <a:pt x="970" y="1427"/>
                </a:lnTo>
                <a:lnTo>
                  <a:pt x="972" y="1429"/>
                </a:lnTo>
                <a:lnTo>
                  <a:pt x="975" y="1434"/>
                </a:lnTo>
                <a:lnTo>
                  <a:pt x="980" y="1437"/>
                </a:lnTo>
                <a:lnTo>
                  <a:pt x="980" y="1442"/>
                </a:lnTo>
                <a:lnTo>
                  <a:pt x="980" y="1445"/>
                </a:lnTo>
                <a:lnTo>
                  <a:pt x="981" y="1449"/>
                </a:lnTo>
                <a:lnTo>
                  <a:pt x="980" y="1452"/>
                </a:lnTo>
                <a:lnTo>
                  <a:pt x="981" y="1457"/>
                </a:lnTo>
                <a:lnTo>
                  <a:pt x="983" y="1460"/>
                </a:lnTo>
                <a:lnTo>
                  <a:pt x="984" y="1464"/>
                </a:lnTo>
                <a:lnTo>
                  <a:pt x="986" y="1467"/>
                </a:lnTo>
                <a:lnTo>
                  <a:pt x="988" y="1470"/>
                </a:lnTo>
                <a:lnTo>
                  <a:pt x="989" y="1475"/>
                </a:lnTo>
                <a:lnTo>
                  <a:pt x="991" y="1480"/>
                </a:lnTo>
                <a:lnTo>
                  <a:pt x="991" y="1483"/>
                </a:lnTo>
                <a:lnTo>
                  <a:pt x="989" y="1484"/>
                </a:lnTo>
                <a:lnTo>
                  <a:pt x="984" y="1483"/>
                </a:lnTo>
                <a:lnTo>
                  <a:pt x="979" y="1480"/>
                </a:lnTo>
                <a:lnTo>
                  <a:pt x="974" y="1477"/>
                </a:lnTo>
                <a:lnTo>
                  <a:pt x="966" y="1476"/>
                </a:lnTo>
                <a:lnTo>
                  <a:pt x="960" y="1474"/>
                </a:lnTo>
                <a:lnTo>
                  <a:pt x="955" y="1474"/>
                </a:lnTo>
                <a:lnTo>
                  <a:pt x="948" y="1474"/>
                </a:lnTo>
                <a:lnTo>
                  <a:pt x="943" y="1474"/>
                </a:lnTo>
                <a:lnTo>
                  <a:pt x="942" y="1476"/>
                </a:lnTo>
                <a:lnTo>
                  <a:pt x="941" y="1480"/>
                </a:lnTo>
                <a:lnTo>
                  <a:pt x="943" y="1484"/>
                </a:lnTo>
                <a:lnTo>
                  <a:pt x="947" y="1489"/>
                </a:lnTo>
                <a:lnTo>
                  <a:pt x="949" y="1493"/>
                </a:lnTo>
                <a:lnTo>
                  <a:pt x="951" y="1497"/>
                </a:lnTo>
                <a:lnTo>
                  <a:pt x="956" y="1501"/>
                </a:lnTo>
                <a:lnTo>
                  <a:pt x="957" y="1505"/>
                </a:lnTo>
                <a:lnTo>
                  <a:pt x="956" y="1510"/>
                </a:lnTo>
                <a:lnTo>
                  <a:pt x="956" y="1515"/>
                </a:lnTo>
                <a:lnTo>
                  <a:pt x="958" y="1520"/>
                </a:lnTo>
                <a:lnTo>
                  <a:pt x="963" y="1522"/>
                </a:lnTo>
                <a:lnTo>
                  <a:pt x="966" y="1523"/>
                </a:lnTo>
                <a:lnTo>
                  <a:pt x="970" y="1521"/>
                </a:lnTo>
                <a:lnTo>
                  <a:pt x="972" y="1516"/>
                </a:lnTo>
                <a:lnTo>
                  <a:pt x="973" y="1510"/>
                </a:lnTo>
                <a:lnTo>
                  <a:pt x="975" y="1509"/>
                </a:lnTo>
                <a:lnTo>
                  <a:pt x="976" y="1509"/>
                </a:lnTo>
                <a:lnTo>
                  <a:pt x="978" y="1513"/>
                </a:lnTo>
                <a:lnTo>
                  <a:pt x="979" y="1516"/>
                </a:lnTo>
                <a:lnTo>
                  <a:pt x="984" y="1522"/>
                </a:lnTo>
                <a:lnTo>
                  <a:pt x="986" y="1524"/>
                </a:lnTo>
                <a:lnTo>
                  <a:pt x="988" y="1526"/>
                </a:lnTo>
                <a:lnTo>
                  <a:pt x="990" y="1528"/>
                </a:lnTo>
                <a:lnTo>
                  <a:pt x="995" y="1528"/>
                </a:lnTo>
                <a:lnTo>
                  <a:pt x="998" y="1521"/>
                </a:lnTo>
                <a:lnTo>
                  <a:pt x="1003" y="1518"/>
                </a:lnTo>
                <a:lnTo>
                  <a:pt x="1008" y="1518"/>
                </a:lnTo>
                <a:lnTo>
                  <a:pt x="1013" y="1518"/>
                </a:lnTo>
                <a:lnTo>
                  <a:pt x="1014" y="1518"/>
                </a:lnTo>
                <a:lnTo>
                  <a:pt x="1018" y="1522"/>
                </a:lnTo>
                <a:lnTo>
                  <a:pt x="1020" y="1524"/>
                </a:lnTo>
                <a:lnTo>
                  <a:pt x="1023" y="1526"/>
                </a:lnTo>
                <a:lnTo>
                  <a:pt x="1029" y="1528"/>
                </a:lnTo>
                <a:lnTo>
                  <a:pt x="1032" y="1526"/>
                </a:lnTo>
                <a:lnTo>
                  <a:pt x="1037" y="1524"/>
                </a:lnTo>
                <a:lnTo>
                  <a:pt x="1040" y="1521"/>
                </a:lnTo>
                <a:lnTo>
                  <a:pt x="1044" y="1518"/>
                </a:lnTo>
                <a:lnTo>
                  <a:pt x="1048" y="1515"/>
                </a:lnTo>
                <a:lnTo>
                  <a:pt x="1051" y="1514"/>
                </a:lnTo>
                <a:lnTo>
                  <a:pt x="1054" y="1515"/>
                </a:lnTo>
                <a:lnTo>
                  <a:pt x="1058" y="1517"/>
                </a:lnTo>
                <a:lnTo>
                  <a:pt x="1061" y="1518"/>
                </a:lnTo>
                <a:lnTo>
                  <a:pt x="1070" y="1521"/>
                </a:lnTo>
                <a:lnTo>
                  <a:pt x="1075" y="1522"/>
                </a:lnTo>
                <a:lnTo>
                  <a:pt x="1080" y="1522"/>
                </a:lnTo>
                <a:lnTo>
                  <a:pt x="1086" y="1522"/>
                </a:lnTo>
                <a:lnTo>
                  <a:pt x="1091" y="1522"/>
                </a:lnTo>
                <a:lnTo>
                  <a:pt x="1095" y="1522"/>
                </a:lnTo>
                <a:lnTo>
                  <a:pt x="1100" y="1520"/>
                </a:lnTo>
                <a:lnTo>
                  <a:pt x="1103" y="1516"/>
                </a:lnTo>
                <a:lnTo>
                  <a:pt x="1111" y="1512"/>
                </a:lnTo>
                <a:lnTo>
                  <a:pt x="1114" y="1508"/>
                </a:lnTo>
                <a:lnTo>
                  <a:pt x="1117" y="1505"/>
                </a:lnTo>
                <a:lnTo>
                  <a:pt x="1120" y="1501"/>
                </a:lnTo>
                <a:lnTo>
                  <a:pt x="1123" y="1499"/>
                </a:lnTo>
                <a:lnTo>
                  <a:pt x="1127" y="1498"/>
                </a:lnTo>
                <a:lnTo>
                  <a:pt x="1132" y="1497"/>
                </a:lnTo>
                <a:lnTo>
                  <a:pt x="1138" y="1497"/>
                </a:lnTo>
                <a:lnTo>
                  <a:pt x="1143" y="1493"/>
                </a:lnTo>
                <a:lnTo>
                  <a:pt x="1146" y="1492"/>
                </a:lnTo>
                <a:lnTo>
                  <a:pt x="1149" y="1490"/>
                </a:lnTo>
                <a:lnTo>
                  <a:pt x="1151" y="1485"/>
                </a:lnTo>
                <a:lnTo>
                  <a:pt x="1152" y="1482"/>
                </a:lnTo>
                <a:lnTo>
                  <a:pt x="1154" y="1480"/>
                </a:lnTo>
                <a:lnTo>
                  <a:pt x="1156" y="1476"/>
                </a:lnTo>
                <a:lnTo>
                  <a:pt x="1158" y="1475"/>
                </a:lnTo>
                <a:lnTo>
                  <a:pt x="1163" y="1475"/>
                </a:lnTo>
                <a:lnTo>
                  <a:pt x="1167" y="1474"/>
                </a:lnTo>
                <a:lnTo>
                  <a:pt x="1172" y="1470"/>
                </a:lnTo>
                <a:lnTo>
                  <a:pt x="1175" y="1468"/>
                </a:lnTo>
                <a:lnTo>
                  <a:pt x="1181" y="1465"/>
                </a:lnTo>
                <a:lnTo>
                  <a:pt x="1184" y="1465"/>
                </a:lnTo>
                <a:lnTo>
                  <a:pt x="1188" y="1465"/>
                </a:lnTo>
                <a:lnTo>
                  <a:pt x="1195" y="1465"/>
                </a:lnTo>
                <a:lnTo>
                  <a:pt x="1200" y="1465"/>
                </a:lnTo>
                <a:lnTo>
                  <a:pt x="1205" y="1465"/>
                </a:lnTo>
                <a:lnTo>
                  <a:pt x="1208" y="1466"/>
                </a:lnTo>
                <a:lnTo>
                  <a:pt x="1213" y="1469"/>
                </a:lnTo>
                <a:lnTo>
                  <a:pt x="1218" y="1473"/>
                </a:lnTo>
                <a:lnTo>
                  <a:pt x="1221" y="1477"/>
                </a:lnTo>
                <a:lnTo>
                  <a:pt x="1222" y="1482"/>
                </a:lnTo>
                <a:lnTo>
                  <a:pt x="1227" y="1484"/>
                </a:lnTo>
                <a:lnTo>
                  <a:pt x="1231" y="1485"/>
                </a:lnTo>
                <a:lnTo>
                  <a:pt x="1236" y="1484"/>
                </a:lnTo>
                <a:lnTo>
                  <a:pt x="1242" y="1483"/>
                </a:lnTo>
                <a:lnTo>
                  <a:pt x="1248" y="1483"/>
                </a:lnTo>
                <a:lnTo>
                  <a:pt x="1253" y="1483"/>
                </a:lnTo>
                <a:lnTo>
                  <a:pt x="1255" y="1485"/>
                </a:lnTo>
                <a:lnTo>
                  <a:pt x="1260" y="1489"/>
                </a:lnTo>
                <a:lnTo>
                  <a:pt x="1263" y="1491"/>
                </a:lnTo>
                <a:lnTo>
                  <a:pt x="1269" y="1496"/>
                </a:lnTo>
                <a:lnTo>
                  <a:pt x="1272" y="1497"/>
                </a:lnTo>
                <a:lnTo>
                  <a:pt x="1275" y="1498"/>
                </a:lnTo>
                <a:lnTo>
                  <a:pt x="1279" y="1498"/>
                </a:lnTo>
                <a:lnTo>
                  <a:pt x="1285" y="1498"/>
                </a:lnTo>
                <a:lnTo>
                  <a:pt x="1287" y="1497"/>
                </a:lnTo>
                <a:lnTo>
                  <a:pt x="1292" y="1498"/>
                </a:lnTo>
                <a:lnTo>
                  <a:pt x="1296" y="1500"/>
                </a:lnTo>
                <a:lnTo>
                  <a:pt x="1299" y="1501"/>
                </a:lnTo>
                <a:lnTo>
                  <a:pt x="1303" y="1501"/>
                </a:lnTo>
                <a:lnTo>
                  <a:pt x="1307" y="1500"/>
                </a:lnTo>
                <a:lnTo>
                  <a:pt x="1312" y="1500"/>
                </a:lnTo>
                <a:lnTo>
                  <a:pt x="1319" y="1497"/>
                </a:lnTo>
                <a:lnTo>
                  <a:pt x="1327" y="1494"/>
                </a:lnTo>
                <a:lnTo>
                  <a:pt x="1331" y="1494"/>
                </a:lnTo>
                <a:lnTo>
                  <a:pt x="1335" y="1496"/>
                </a:lnTo>
                <a:lnTo>
                  <a:pt x="1339" y="1496"/>
                </a:lnTo>
                <a:lnTo>
                  <a:pt x="1346" y="1496"/>
                </a:lnTo>
                <a:lnTo>
                  <a:pt x="1348" y="1493"/>
                </a:lnTo>
                <a:lnTo>
                  <a:pt x="1351" y="1493"/>
                </a:lnTo>
                <a:lnTo>
                  <a:pt x="1357" y="1494"/>
                </a:lnTo>
                <a:lnTo>
                  <a:pt x="1363" y="1496"/>
                </a:lnTo>
                <a:lnTo>
                  <a:pt x="1367" y="1496"/>
                </a:lnTo>
                <a:lnTo>
                  <a:pt x="1370" y="1493"/>
                </a:lnTo>
                <a:lnTo>
                  <a:pt x="1370" y="1491"/>
                </a:lnTo>
                <a:lnTo>
                  <a:pt x="1367" y="1486"/>
                </a:lnTo>
                <a:lnTo>
                  <a:pt x="1364" y="1482"/>
                </a:lnTo>
                <a:lnTo>
                  <a:pt x="1360" y="1478"/>
                </a:lnTo>
                <a:lnTo>
                  <a:pt x="1356" y="1475"/>
                </a:lnTo>
                <a:lnTo>
                  <a:pt x="1352" y="1473"/>
                </a:lnTo>
                <a:lnTo>
                  <a:pt x="1354" y="1469"/>
                </a:lnTo>
                <a:lnTo>
                  <a:pt x="1356" y="1468"/>
                </a:lnTo>
                <a:lnTo>
                  <a:pt x="1359" y="1467"/>
                </a:lnTo>
                <a:lnTo>
                  <a:pt x="1362" y="1466"/>
                </a:lnTo>
                <a:lnTo>
                  <a:pt x="1366" y="1465"/>
                </a:lnTo>
                <a:lnTo>
                  <a:pt x="1370" y="1462"/>
                </a:lnTo>
                <a:lnTo>
                  <a:pt x="1372" y="1459"/>
                </a:lnTo>
                <a:lnTo>
                  <a:pt x="1375" y="1459"/>
                </a:lnTo>
                <a:lnTo>
                  <a:pt x="1379" y="1459"/>
                </a:lnTo>
                <a:lnTo>
                  <a:pt x="1382" y="1461"/>
                </a:lnTo>
                <a:lnTo>
                  <a:pt x="1388" y="1462"/>
                </a:lnTo>
                <a:lnTo>
                  <a:pt x="1392" y="1461"/>
                </a:lnTo>
                <a:lnTo>
                  <a:pt x="1397" y="1460"/>
                </a:lnTo>
                <a:lnTo>
                  <a:pt x="1408" y="1460"/>
                </a:lnTo>
                <a:lnTo>
                  <a:pt x="1411" y="1457"/>
                </a:lnTo>
                <a:lnTo>
                  <a:pt x="1413" y="1452"/>
                </a:lnTo>
                <a:lnTo>
                  <a:pt x="1415" y="1450"/>
                </a:lnTo>
                <a:lnTo>
                  <a:pt x="1420" y="1449"/>
                </a:lnTo>
                <a:lnTo>
                  <a:pt x="1423" y="1449"/>
                </a:lnTo>
                <a:lnTo>
                  <a:pt x="1428" y="1451"/>
                </a:lnTo>
                <a:lnTo>
                  <a:pt x="1434" y="1451"/>
                </a:lnTo>
                <a:lnTo>
                  <a:pt x="1438" y="1449"/>
                </a:lnTo>
                <a:lnTo>
                  <a:pt x="1440" y="1445"/>
                </a:lnTo>
                <a:lnTo>
                  <a:pt x="1442" y="1441"/>
                </a:lnTo>
                <a:lnTo>
                  <a:pt x="1440" y="1435"/>
                </a:lnTo>
                <a:lnTo>
                  <a:pt x="1440" y="1433"/>
                </a:lnTo>
                <a:lnTo>
                  <a:pt x="1443" y="1427"/>
                </a:lnTo>
                <a:lnTo>
                  <a:pt x="1446" y="1427"/>
                </a:lnTo>
                <a:lnTo>
                  <a:pt x="1450" y="1429"/>
                </a:lnTo>
                <a:lnTo>
                  <a:pt x="1452" y="1433"/>
                </a:lnTo>
                <a:lnTo>
                  <a:pt x="1460" y="1440"/>
                </a:lnTo>
                <a:lnTo>
                  <a:pt x="1463" y="1441"/>
                </a:lnTo>
                <a:lnTo>
                  <a:pt x="1469" y="1441"/>
                </a:lnTo>
                <a:lnTo>
                  <a:pt x="1475" y="1441"/>
                </a:lnTo>
                <a:lnTo>
                  <a:pt x="1484" y="1443"/>
                </a:lnTo>
                <a:lnTo>
                  <a:pt x="1488" y="1443"/>
                </a:lnTo>
                <a:lnTo>
                  <a:pt x="1492" y="1444"/>
                </a:lnTo>
                <a:lnTo>
                  <a:pt x="1499" y="1443"/>
                </a:lnTo>
                <a:lnTo>
                  <a:pt x="1504" y="1442"/>
                </a:lnTo>
                <a:lnTo>
                  <a:pt x="1509" y="1441"/>
                </a:lnTo>
                <a:lnTo>
                  <a:pt x="1514" y="1440"/>
                </a:lnTo>
                <a:lnTo>
                  <a:pt x="1516" y="1440"/>
                </a:lnTo>
                <a:lnTo>
                  <a:pt x="1518" y="1442"/>
                </a:lnTo>
                <a:lnTo>
                  <a:pt x="1518" y="1446"/>
                </a:lnTo>
                <a:lnTo>
                  <a:pt x="1517" y="1451"/>
                </a:lnTo>
                <a:lnTo>
                  <a:pt x="1519" y="1456"/>
                </a:lnTo>
                <a:lnTo>
                  <a:pt x="1519" y="1460"/>
                </a:lnTo>
                <a:lnTo>
                  <a:pt x="1519" y="1464"/>
                </a:lnTo>
                <a:lnTo>
                  <a:pt x="1519" y="1468"/>
                </a:lnTo>
                <a:lnTo>
                  <a:pt x="1522" y="1470"/>
                </a:lnTo>
                <a:lnTo>
                  <a:pt x="1524" y="1473"/>
                </a:lnTo>
                <a:lnTo>
                  <a:pt x="1528" y="1475"/>
                </a:lnTo>
                <a:lnTo>
                  <a:pt x="1534" y="1475"/>
                </a:lnTo>
                <a:lnTo>
                  <a:pt x="1540" y="1474"/>
                </a:lnTo>
                <a:lnTo>
                  <a:pt x="1544" y="1475"/>
                </a:lnTo>
                <a:lnTo>
                  <a:pt x="1547" y="1477"/>
                </a:lnTo>
                <a:lnTo>
                  <a:pt x="1550" y="1478"/>
                </a:lnTo>
                <a:lnTo>
                  <a:pt x="1554" y="1477"/>
                </a:lnTo>
                <a:lnTo>
                  <a:pt x="1557" y="1473"/>
                </a:lnTo>
                <a:lnTo>
                  <a:pt x="1562" y="1467"/>
                </a:lnTo>
                <a:lnTo>
                  <a:pt x="1567" y="1464"/>
                </a:lnTo>
                <a:lnTo>
                  <a:pt x="1574" y="1460"/>
                </a:lnTo>
                <a:lnTo>
                  <a:pt x="1589" y="1458"/>
                </a:lnTo>
                <a:lnTo>
                  <a:pt x="1594" y="1460"/>
                </a:lnTo>
                <a:lnTo>
                  <a:pt x="1599" y="1461"/>
                </a:lnTo>
                <a:lnTo>
                  <a:pt x="1605" y="1462"/>
                </a:lnTo>
                <a:lnTo>
                  <a:pt x="1614" y="1466"/>
                </a:lnTo>
                <a:lnTo>
                  <a:pt x="1623" y="1469"/>
                </a:lnTo>
                <a:lnTo>
                  <a:pt x="1627" y="1470"/>
                </a:lnTo>
                <a:lnTo>
                  <a:pt x="1632" y="1472"/>
                </a:lnTo>
                <a:lnTo>
                  <a:pt x="1638" y="1474"/>
                </a:lnTo>
                <a:lnTo>
                  <a:pt x="1644" y="1474"/>
                </a:lnTo>
                <a:lnTo>
                  <a:pt x="1655" y="1476"/>
                </a:lnTo>
                <a:lnTo>
                  <a:pt x="1661" y="1476"/>
                </a:lnTo>
                <a:lnTo>
                  <a:pt x="1667" y="1476"/>
                </a:lnTo>
                <a:lnTo>
                  <a:pt x="1670" y="1474"/>
                </a:lnTo>
                <a:lnTo>
                  <a:pt x="1676" y="1472"/>
                </a:lnTo>
                <a:lnTo>
                  <a:pt x="1679" y="1467"/>
                </a:lnTo>
                <a:lnTo>
                  <a:pt x="1684" y="1464"/>
                </a:lnTo>
                <a:lnTo>
                  <a:pt x="1688" y="1460"/>
                </a:lnTo>
                <a:lnTo>
                  <a:pt x="1695" y="1457"/>
                </a:lnTo>
                <a:lnTo>
                  <a:pt x="1700" y="1454"/>
                </a:lnTo>
                <a:lnTo>
                  <a:pt x="1706" y="1453"/>
                </a:lnTo>
                <a:lnTo>
                  <a:pt x="1712" y="1453"/>
                </a:lnTo>
                <a:lnTo>
                  <a:pt x="1716" y="1456"/>
                </a:lnTo>
                <a:lnTo>
                  <a:pt x="1722" y="1457"/>
                </a:lnTo>
                <a:lnTo>
                  <a:pt x="1726" y="1459"/>
                </a:lnTo>
                <a:lnTo>
                  <a:pt x="1740" y="1467"/>
                </a:lnTo>
                <a:lnTo>
                  <a:pt x="1743" y="1468"/>
                </a:lnTo>
                <a:lnTo>
                  <a:pt x="1748" y="1470"/>
                </a:lnTo>
                <a:lnTo>
                  <a:pt x="1750" y="1472"/>
                </a:lnTo>
                <a:lnTo>
                  <a:pt x="1755" y="1476"/>
                </a:lnTo>
                <a:lnTo>
                  <a:pt x="1759" y="1483"/>
                </a:lnTo>
                <a:lnTo>
                  <a:pt x="1759" y="1492"/>
                </a:lnTo>
                <a:lnTo>
                  <a:pt x="1763" y="1506"/>
                </a:lnTo>
                <a:lnTo>
                  <a:pt x="1767" y="1513"/>
                </a:lnTo>
                <a:lnTo>
                  <a:pt x="1770" y="1515"/>
                </a:lnTo>
                <a:lnTo>
                  <a:pt x="1772" y="1516"/>
                </a:lnTo>
                <a:lnTo>
                  <a:pt x="1783" y="1520"/>
                </a:lnTo>
                <a:lnTo>
                  <a:pt x="1788" y="1521"/>
                </a:lnTo>
                <a:lnTo>
                  <a:pt x="1794" y="1521"/>
                </a:lnTo>
                <a:lnTo>
                  <a:pt x="1797" y="1521"/>
                </a:lnTo>
                <a:lnTo>
                  <a:pt x="1802" y="1523"/>
                </a:lnTo>
                <a:lnTo>
                  <a:pt x="1805" y="1524"/>
                </a:lnTo>
                <a:lnTo>
                  <a:pt x="1811" y="1529"/>
                </a:lnTo>
                <a:lnTo>
                  <a:pt x="1813" y="1532"/>
                </a:lnTo>
                <a:lnTo>
                  <a:pt x="1816" y="1534"/>
                </a:lnTo>
                <a:lnTo>
                  <a:pt x="1822" y="1536"/>
                </a:lnTo>
                <a:lnTo>
                  <a:pt x="1826" y="1537"/>
                </a:lnTo>
                <a:lnTo>
                  <a:pt x="1830" y="1536"/>
                </a:lnTo>
                <a:lnTo>
                  <a:pt x="1836" y="1536"/>
                </a:lnTo>
                <a:lnTo>
                  <a:pt x="1840" y="1537"/>
                </a:lnTo>
                <a:lnTo>
                  <a:pt x="1842" y="1531"/>
                </a:lnTo>
                <a:lnTo>
                  <a:pt x="1843" y="1530"/>
                </a:lnTo>
                <a:lnTo>
                  <a:pt x="1843" y="1526"/>
                </a:lnTo>
                <a:lnTo>
                  <a:pt x="1844" y="1524"/>
                </a:lnTo>
                <a:lnTo>
                  <a:pt x="1844" y="1522"/>
                </a:lnTo>
                <a:lnTo>
                  <a:pt x="1844" y="1520"/>
                </a:lnTo>
                <a:lnTo>
                  <a:pt x="1846" y="1517"/>
                </a:lnTo>
                <a:lnTo>
                  <a:pt x="1847" y="1513"/>
                </a:lnTo>
                <a:lnTo>
                  <a:pt x="1847" y="1510"/>
                </a:lnTo>
                <a:lnTo>
                  <a:pt x="1846" y="1506"/>
                </a:lnTo>
                <a:lnTo>
                  <a:pt x="1847" y="1502"/>
                </a:lnTo>
                <a:lnTo>
                  <a:pt x="1848" y="1500"/>
                </a:lnTo>
                <a:lnTo>
                  <a:pt x="1851" y="1497"/>
                </a:lnTo>
                <a:lnTo>
                  <a:pt x="1852" y="1496"/>
                </a:lnTo>
                <a:lnTo>
                  <a:pt x="1854" y="1492"/>
                </a:lnTo>
                <a:lnTo>
                  <a:pt x="1854" y="1490"/>
                </a:lnTo>
                <a:lnTo>
                  <a:pt x="1854" y="1486"/>
                </a:lnTo>
                <a:lnTo>
                  <a:pt x="1854" y="1483"/>
                </a:lnTo>
                <a:lnTo>
                  <a:pt x="1853" y="1481"/>
                </a:lnTo>
                <a:lnTo>
                  <a:pt x="1853" y="1478"/>
                </a:lnTo>
                <a:lnTo>
                  <a:pt x="1854" y="1476"/>
                </a:lnTo>
                <a:lnTo>
                  <a:pt x="1856" y="1475"/>
                </a:lnTo>
                <a:lnTo>
                  <a:pt x="1859" y="1474"/>
                </a:lnTo>
                <a:lnTo>
                  <a:pt x="1860" y="1472"/>
                </a:lnTo>
                <a:lnTo>
                  <a:pt x="1861" y="1469"/>
                </a:lnTo>
                <a:lnTo>
                  <a:pt x="1860" y="1466"/>
                </a:lnTo>
                <a:lnTo>
                  <a:pt x="1855" y="1462"/>
                </a:lnTo>
                <a:lnTo>
                  <a:pt x="1853" y="1461"/>
                </a:lnTo>
                <a:lnTo>
                  <a:pt x="1850" y="1459"/>
                </a:lnTo>
                <a:lnTo>
                  <a:pt x="1850" y="1456"/>
                </a:lnTo>
                <a:lnTo>
                  <a:pt x="1852" y="1454"/>
                </a:lnTo>
                <a:lnTo>
                  <a:pt x="1853" y="1452"/>
                </a:lnTo>
                <a:lnTo>
                  <a:pt x="1854" y="1451"/>
                </a:lnTo>
                <a:lnTo>
                  <a:pt x="1854" y="1446"/>
                </a:lnTo>
                <a:lnTo>
                  <a:pt x="1855" y="1438"/>
                </a:lnTo>
                <a:lnTo>
                  <a:pt x="1856" y="1436"/>
                </a:lnTo>
                <a:lnTo>
                  <a:pt x="1858" y="1433"/>
                </a:lnTo>
                <a:lnTo>
                  <a:pt x="1859" y="1429"/>
                </a:lnTo>
                <a:lnTo>
                  <a:pt x="1859" y="1426"/>
                </a:lnTo>
                <a:lnTo>
                  <a:pt x="1859" y="1422"/>
                </a:lnTo>
                <a:lnTo>
                  <a:pt x="1856" y="1420"/>
                </a:lnTo>
                <a:lnTo>
                  <a:pt x="1856" y="1418"/>
                </a:lnTo>
                <a:lnTo>
                  <a:pt x="1856" y="1416"/>
                </a:lnTo>
                <a:lnTo>
                  <a:pt x="1859" y="1413"/>
                </a:lnTo>
                <a:lnTo>
                  <a:pt x="1861" y="1411"/>
                </a:lnTo>
                <a:lnTo>
                  <a:pt x="1862" y="1410"/>
                </a:lnTo>
                <a:lnTo>
                  <a:pt x="1867" y="1409"/>
                </a:lnTo>
                <a:lnTo>
                  <a:pt x="1870" y="1408"/>
                </a:lnTo>
                <a:lnTo>
                  <a:pt x="1875" y="1408"/>
                </a:lnTo>
                <a:lnTo>
                  <a:pt x="1879" y="1410"/>
                </a:lnTo>
                <a:lnTo>
                  <a:pt x="1883" y="1410"/>
                </a:lnTo>
                <a:lnTo>
                  <a:pt x="1886" y="1410"/>
                </a:lnTo>
                <a:lnTo>
                  <a:pt x="1888" y="1409"/>
                </a:lnTo>
                <a:lnTo>
                  <a:pt x="1890" y="1406"/>
                </a:lnTo>
                <a:lnTo>
                  <a:pt x="1890" y="1400"/>
                </a:lnTo>
                <a:lnTo>
                  <a:pt x="1890" y="1396"/>
                </a:lnTo>
                <a:lnTo>
                  <a:pt x="1888" y="1395"/>
                </a:lnTo>
                <a:lnTo>
                  <a:pt x="1888" y="1392"/>
                </a:lnTo>
                <a:lnTo>
                  <a:pt x="1888" y="1387"/>
                </a:lnTo>
                <a:lnTo>
                  <a:pt x="1890" y="1382"/>
                </a:lnTo>
                <a:lnTo>
                  <a:pt x="1891" y="1380"/>
                </a:lnTo>
                <a:lnTo>
                  <a:pt x="1892" y="1379"/>
                </a:lnTo>
                <a:lnTo>
                  <a:pt x="1892" y="1374"/>
                </a:lnTo>
                <a:lnTo>
                  <a:pt x="1891" y="1370"/>
                </a:lnTo>
                <a:lnTo>
                  <a:pt x="1890" y="1365"/>
                </a:lnTo>
                <a:lnTo>
                  <a:pt x="1886" y="1362"/>
                </a:lnTo>
                <a:lnTo>
                  <a:pt x="1884" y="1360"/>
                </a:lnTo>
                <a:lnTo>
                  <a:pt x="1882" y="1356"/>
                </a:lnTo>
                <a:lnTo>
                  <a:pt x="1880" y="1354"/>
                </a:lnTo>
                <a:lnTo>
                  <a:pt x="1882" y="1350"/>
                </a:lnTo>
                <a:lnTo>
                  <a:pt x="1884" y="1347"/>
                </a:lnTo>
                <a:lnTo>
                  <a:pt x="1887" y="1342"/>
                </a:lnTo>
                <a:lnTo>
                  <a:pt x="1890" y="1337"/>
                </a:lnTo>
                <a:lnTo>
                  <a:pt x="1898" y="1323"/>
                </a:lnTo>
                <a:lnTo>
                  <a:pt x="1901" y="1317"/>
                </a:lnTo>
                <a:lnTo>
                  <a:pt x="1904" y="1314"/>
                </a:lnTo>
                <a:lnTo>
                  <a:pt x="1908" y="1314"/>
                </a:lnTo>
                <a:lnTo>
                  <a:pt x="1910" y="1316"/>
                </a:lnTo>
                <a:lnTo>
                  <a:pt x="1911" y="1318"/>
                </a:lnTo>
                <a:lnTo>
                  <a:pt x="1912" y="1321"/>
                </a:lnTo>
                <a:lnTo>
                  <a:pt x="1914" y="1323"/>
                </a:lnTo>
                <a:lnTo>
                  <a:pt x="1915" y="1326"/>
                </a:lnTo>
                <a:lnTo>
                  <a:pt x="1916" y="1329"/>
                </a:lnTo>
                <a:lnTo>
                  <a:pt x="1918" y="1331"/>
                </a:lnTo>
                <a:lnTo>
                  <a:pt x="1922" y="1331"/>
                </a:lnTo>
                <a:lnTo>
                  <a:pt x="1924" y="1330"/>
                </a:lnTo>
                <a:lnTo>
                  <a:pt x="1925" y="1324"/>
                </a:lnTo>
                <a:lnTo>
                  <a:pt x="1924" y="1322"/>
                </a:lnTo>
                <a:lnTo>
                  <a:pt x="1924" y="1318"/>
                </a:lnTo>
                <a:lnTo>
                  <a:pt x="1924" y="1315"/>
                </a:lnTo>
                <a:lnTo>
                  <a:pt x="1928" y="1312"/>
                </a:lnTo>
                <a:lnTo>
                  <a:pt x="1930" y="1310"/>
                </a:lnTo>
                <a:lnTo>
                  <a:pt x="1932" y="1308"/>
                </a:lnTo>
                <a:lnTo>
                  <a:pt x="1932" y="1306"/>
                </a:lnTo>
                <a:lnTo>
                  <a:pt x="1933" y="1302"/>
                </a:lnTo>
                <a:lnTo>
                  <a:pt x="1933" y="1299"/>
                </a:lnTo>
                <a:lnTo>
                  <a:pt x="1933" y="1296"/>
                </a:lnTo>
                <a:lnTo>
                  <a:pt x="1933" y="1293"/>
                </a:lnTo>
                <a:lnTo>
                  <a:pt x="1934" y="1291"/>
                </a:lnTo>
                <a:lnTo>
                  <a:pt x="1935" y="1289"/>
                </a:lnTo>
                <a:lnTo>
                  <a:pt x="1936" y="1285"/>
                </a:lnTo>
                <a:lnTo>
                  <a:pt x="1940" y="1284"/>
                </a:lnTo>
                <a:lnTo>
                  <a:pt x="1941" y="1283"/>
                </a:lnTo>
                <a:lnTo>
                  <a:pt x="1944" y="1282"/>
                </a:lnTo>
                <a:lnTo>
                  <a:pt x="1947" y="1280"/>
                </a:lnTo>
                <a:lnTo>
                  <a:pt x="1949" y="1277"/>
                </a:lnTo>
                <a:lnTo>
                  <a:pt x="1952" y="1276"/>
                </a:lnTo>
                <a:lnTo>
                  <a:pt x="1955" y="1274"/>
                </a:lnTo>
                <a:lnTo>
                  <a:pt x="1957" y="1269"/>
                </a:lnTo>
                <a:lnTo>
                  <a:pt x="1957" y="1266"/>
                </a:lnTo>
                <a:lnTo>
                  <a:pt x="1958" y="1262"/>
                </a:lnTo>
                <a:lnTo>
                  <a:pt x="1957" y="1252"/>
                </a:lnTo>
                <a:lnTo>
                  <a:pt x="1957" y="1249"/>
                </a:lnTo>
                <a:lnTo>
                  <a:pt x="1957" y="1245"/>
                </a:lnTo>
                <a:lnTo>
                  <a:pt x="1957" y="1243"/>
                </a:lnTo>
                <a:lnTo>
                  <a:pt x="1956" y="1241"/>
                </a:lnTo>
                <a:lnTo>
                  <a:pt x="1956" y="1238"/>
                </a:lnTo>
                <a:lnTo>
                  <a:pt x="1956" y="1235"/>
                </a:lnTo>
                <a:lnTo>
                  <a:pt x="1957" y="1232"/>
                </a:lnTo>
                <a:lnTo>
                  <a:pt x="1960" y="1226"/>
                </a:lnTo>
                <a:lnTo>
                  <a:pt x="1963" y="1226"/>
                </a:lnTo>
                <a:lnTo>
                  <a:pt x="1965" y="1222"/>
                </a:lnTo>
                <a:lnTo>
                  <a:pt x="1967" y="1221"/>
                </a:lnTo>
                <a:lnTo>
                  <a:pt x="1968" y="1219"/>
                </a:lnTo>
                <a:lnTo>
                  <a:pt x="1970" y="1216"/>
                </a:lnTo>
                <a:lnTo>
                  <a:pt x="1970" y="1213"/>
                </a:lnTo>
                <a:lnTo>
                  <a:pt x="1971" y="1211"/>
                </a:lnTo>
                <a:lnTo>
                  <a:pt x="1974" y="1211"/>
                </a:lnTo>
                <a:lnTo>
                  <a:pt x="1978" y="1213"/>
                </a:lnTo>
                <a:lnTo>
                  <a:pt x="1979" y="1214"/>
                </a:lnTo>
                <a:lnTo>
                  <a:pt x="1981" y="1216"/>
                </a:lnTo>
                <a:lnTo>
                  <a:pt x="1982" y="1217"/>
                </a:lnTo>
                <a:lnTo>
                  <a:pt x="1983" y="1219"/>
                </a:lnTo>
                <a:lnTo>
                  <a:pt x="1990" y="1220"/>
                </a:lnTo>
                <a:lnTo>
                  <a:pt x="1996" y="1218"/>
                </a:lnTo>
                <a:lnTo>
                  <a:pt x="1997" y="1216"/>
                </a:lnTo>
                <a:lnTo>
                  <a:pt x="1999" y="1214"/>
                </a:lnTo>
                <a:lnTo>
                  <a:pt x="2003" y="1214"/>
                </a:lnTo>
                <a:lnTo>
                  <a:pt x="2007" y="1214"/>
                </a:lnTo>
                <a:lnTo>
                  <a:pt x="2010" y="1216"/>
                </a:lnTo>
                <a:lnTo>
                  <a:pt x="2012" y="1217"/>
                </a:lnTo>
                <a:lnTo>
                  <a:pt x="2013" y="1216"/>
                </a:lnTo>
                <a:lnTo>
                  <a:pt x="2013" y="1214"/>
                </a:lnTo>
                <a:lnTo>
                  <a:pt x="2014" y="1212"/>
                </a:lnTo>
                <a:lnTo>
                  <a:pt x="2015" y="1211"/>
                </a:lnTo>
                <a:lnTo>
                  <a:pt x="2016" y="1209"/>
                </a:lnTo>
                <a:lnTo>
                  <a:pt x="2019" y="1209"/>
                </a:lnTo>
                <a:lnTo>
                  <a:pt x="2022" y="1209"/>
                </a:lnTo>
                <a:lnTo>
                  <a:pt x="2024" y="1209"/>
                </a:lnTo>
                <a:lnTo>
                  <a:pt x="2028" y="1209"/>
                </a:lnTo>
                <a:lnTo>
                  <a:pt x="2031" y="1209"/>
                </a:lnTo>
                <a:lnTo>
                  <a:pt x="2034" y="1211"/>
                </a:lnTo>
                <a:lnTo>
                  <a:pt x="2035" y="1212"/>
                </a:lnTo>
                <a:lnTo>
                  <a:pt x="2036" y="1214"/>
                </a:lnTo>
                <a:lnTo>
                  <a:pt x="2036" y="1220"/>
                </a:lnTo>
                <a:lnTo>
                  <a:pt x="2036" y="1221"/>
                </a:lnTo>
                <a:lnTo>
                  <a:pt x="2037" y="1224"/>
                </a:lnTo>
                <a:lnTo>
                  <a:pt x="2038" y="1225"/>
                </a:lnTo>
                <a:lnTo>
                  <a:pt x="2040" y="1225"/>
                </a:lnTo>
                <a:lnTo>
                  <a:pt x="2042" y="1225"/>
                </a:lnTo>
                <a:lnTo>
                  <a:pt x="2044" y="1225"/>
                </a:lnTo>
                <a:lnTo>
                  <a:pt x="2045" y="1224"/>
                </a:lnTo>
                <a:lnTo>
                  <a:pt x="2048" y="1221"/>
                </a:lnTo>
                <a:lnTo>
                  <a:pt x="2050" y="1220"/>
                </a:lnTo>
                <a:lnTo>
                  <a:pt x="2048" y="1218"/>
                </a:lnTo>
                <a:lnTo>
                  <a:pt x="2048" y="1217"/>
                </a:lnTo>
                <a:lnTo>
                  <a:pt x="2051" y="1216"/>
                </a:lnTo>
                <a:lnTo>
                  <a:pt x="2053" y="1214"/>
                </a:lnTo>
                <a:lnTo>
                  <a:pt x="2055" y="1213"/>
                </a:lnTo>
                <a:lnTo>
                  <a:pt x="2059" y="1213"/>
                </a:lnTo>
                <a:lnTo>
                  <a:pt x="2062" y="1211"/>
                </a:lnTo>
                <a:lnTo>
                  <a:pt x="2064" y="1210"/>
                </a:lnTo>
                <a:lnTo>
                  <a:pt x="2067" y="1206"/>
                </a:lnTo>
                <a:lnTo>
                  <a:pt x="2068" y="1203"/>
                </a:lnTo>
                <a:lnTo>
                  <a:pt x="2070" y="1201"/>
                </a:lnTo>
                <a:lnTo>
                  <a:pt x="2071" y="1200"/>
                </a:lnTo>
                <a:lnTo>
                  <a:pt x="2075" y="1198"/>
                </a:lnTo>
                <a:lnTo>
                  <a:pt x="2077" y="1200"/>
                </a:lnTo>
                <a:lnTo>
                  <a:pt x="2080" y="1202"/>
                </a:lnTo>
                <a:lnTo>
                  <a:pt x="2083" y="1202"/>
                </a:lnTo>
                <a:lnTo>
                  <a:pt x="2086" y="1201"/>
                </a:lnTo>
                <a:lnTo>
                  <a:pt x="2088" y="1198"/>
                </a:lnTo>
                <a:lnTo>
                  <a:pt x="2092" y="1196"/>
                </a:lnTo>
                <a:lnTo>
                  <a:pt x="2095" y="1195"/>
                </a:lnTo>
                <a:lnTo>
                  <a:pt x="2101" y="1194"/>
                </a:lnTo>
                <a:lnTo>
                  <a:pt x="2101" y="1192"/>
                </a:lnTo>
                <a:lnTo>
                  <a:pt x="2103" y="1189"/>
                </a:lnTo>
                <a:lnTo>
                  <a:pt x="2103" y="1188"/>
                </a:lnTo>
                <a:lnTo>
                  <a:pt x="2104" y="1186"/>
                </a:lnTo>
                <a:lnTo>
                  <a:pt x="2104" y="1184"/>
                </a:lnTo>
                <a:lnTo>
                  <a:pt x="2106" y="1181"/>
                </a:lnTo>
                <a:lnTo>
                  <a:pt x="2107" y="1179"/>
                </a:lnTo>
                <a:lnTo>
                  <a:pt x="2111" y="1176"/>
                </a:lnTo>
                <a:lnTo>
                  <a:pt x="2115" y="1174"/>
                </a:lnTo>
                <a:lnTo>
                  <a:pt x="2117" y="1173"/>
                </a:lnTo>
                <a:lnTo>
                  <a:pt x="2118" y="1171"/>
                </a:lnTo>
                <a:lnTo>
                  <a:pt x="2119" y="1169"/>
                </a:lnTo>
                <a:lnTo>
                  <a:pt x="2123" y="1166"/>
                </a:lnTo>
                <a:lnTo>
                  <a:pt x="2125" y="1165"/>
                </a:lnTo>
                <a:lnTo>
                  <a:pt x="2128" y="1166"/>
                </a:lnTo>
                <a:lnTo>
                  <a:pt x="2131" y="1168"/>
                </a:lnTo>
                <a:lnTo>
                  <a:pt x="2133" y="1169"/>
                </a:lnTo>
                <a:lnTo>
                  <a:pt x="2136" y="1169"/>
                </a:lnTo>
                <a:lnTo>
                  <a:pt x="2139" y="1166"/>
                </a:lnTo>
                <a:lnTo>
                  <a:pt x="2139" y="1164"/>
                </a:lnTo>
                <a:lnTo>
                  <a:pt x="2136" y="1157"/>
                </a:lnTo>
                <a:lnTo>
                  <a:pt x="2136" y="1155"/>
                </a:lnTo>
                <a:lnTo>
                  <a:pt x="2135" y="1153"/>
                </a:lnTo>
                <a:lnTo>
                  <a:pt x="2134" y="1149"/>
                </a:lnTo>
                <a:lnTo>
                  <a:pt x="2134" y="1147"/>
                </a:lnTo>
                <a:lnTo>
                  <a:pt x="2135" y="1144"/>
                </a:lnTo>
                <a:lnTo>
                  <a:pt x="2139" y="1142"/>
                </a:lnTo>
                <a:lnTo>
                  <a:pt x="2141" y="1140"/>
                </a:lnTo>
                <a:lnTo>
                  <a:pt x="2142" y="1139"/>
                </a:lnTo>
                <a:lnTo>
                  <a:pt x="2143" y="1137"/>
                </a:lnTo>
                <a:lnTo>
                  <a:pt x="2142" y="1134"/>
                </a:lnTo>
                <a:lnTo>
                  <a:pt x="2142" y="1132"/>
                </a:lnTo>
                <a:lnTo>
                  <a:pt x="2140" y="1130"/>
                </a:lnTo>
                <a:lnTo>
                  <a:pt x="2139" y="1126"/>
                </a:lnTo>
                <a:lnTo>
                  <a:pt x="2139" y="1123"/>
                </a:lnTo>
                <a:lnTo>
                  <a:pt x="2138" y="1120"/>
                </a:lnTo>
                <a:lnTo>
                  <a:pt x="2138" y="1115"/>
                </a:lnTo>
                <a:lnTo>
                  <a:pt x="2138" y="1112"/>
                </a:lnTo>
                <a:lnTo>
                  <a:pt x="2140" y="1108"/>
                </a:lnTo>
                <a:lnTo>
                  <a:pt x="2142" y="1107"/>
                </a:lnTo>
                <a:lnTo>
                  <a:pt x="2146" y="1106"/>
                </a:lnTo>
                <a:lnTo>
                  <a:pt x="2149" y="1106"/>
                </a:lnTo>
                <a:lnTo>
                  <a:pt x="2154" y="1107"/>
                </a:lnTo>
                <a:lnTo>
                  <a:pt x="2156" y="1107"/>
                </a:lnTo>
                <a:lnTo>
                  <a:pt x="2159" y="1106"/>
                </a:lnTo>
                <a:lnTo>
                  <a:pt x="2164" y="1104"/>
                </a:lnTo>
                <a:lnTo>
                  <a:pt x="2165" y="1101"/>
                </a:lnTo>
                <a:lnTo>
                  <a:pt x="2167" y="1099"/>
                </a:lnTo>
                <a:lnTo>
                  <a:pt x="2171" y="1098"/>
                </a:lnTo>
                <a:lnTo>
                  <a:pt x="2175" y="1093"/>
                </a:lnTo>
                <a:lnTo>
                  <a:pt x="2179" y="1092"/>
                </a:lnTo>
                <a:lnTo>
                  <a:pt x="2181" y="1091"/>
                </a:lnTo>
                <a:lnTo>
                  <a:pt x="2183" y="1090"/>
                </a:lnTo>
                <a:lnTo>
                  <a:pt x="2186" y="1086"/>
                </a:lnTo>
                <a:lnTo>
                  <a:pt x="2188" y="1084"/>
                </a:lnTo>
                <a:lnTo>
                  <a:pt x="2188" y="1083"/>
                </a:lnTo>
                <a:lnTo>
                  <a:pt x="2187" y="1080"/>
                </a:lnTo>
                <a:lnTo>
                  <a:pt x="2186" y="1078"/>
                </a:lnTo>
                <a:lnTo>
                  <a:pt x="2182" y="1077"/>
                </a:lnTo>
                <a:lnTo>
                  <a:pt x="2181" y="1074"/>
                </a:lnTo>
                <a:lnTo>
                  <a:pt x="2180" y="1072"/>
                </a:lnTo>
                <a:lnTo>
                  <a:pt x="2180" y="1068"/>
                </a:lnTo>
                <a:lnTo>
                  <a:pt x="2181" y="1065"/>
                </a:lnTo>
                <a:lnTo>
                  <a:pt x="2181" y="1061"/>
                </a:lnTo>
                <a:lnTo>
                  <a:pt x="2183" y="1058"/>
                </a:lnTo>
                <a:lnTo>
                  <a:pt x="2188" y="1056"/>
                </a:lnTo>
                <a:lnTo>
                  <a:pt x="2192" y="1056"/>
                </a:lnTo>
                <a:lnTo>
                  <a:pt x="2197" y="1056"/>
                </a:lnTo>
                <a:lnTo>
                  <a:pt x="2202" y="1054"/>
                </a:lnTo>
                <a:lnTo>
                  <a:pt x="2207" y="1053"/>
                </a:lnTo>
                <a:lnTo>
                  <a:pt x="2211" y="1050"/>
                </a:lnTo>
                <a:lnTo>
                  <a:pt x="2214" y="1048"/>
                </a:lnTo>
                <a:lnTo>
                  <a:pt x="2216" y="1044"/>
                </a:lnTo>
                <a:lnTo>
                  <a:pt x="2219" y="1042"/>
                </a:lnTo>
                <a:lnTo>
                  <a:pt x="2221" y="1040"/>
                </a:lnTo>
                <a:lnTo>
                  <a:pt x="2224" y="1040"/>
                </a:lnTo>
                <a:lnTo>
                  <a:pt x="2229" y="1041"/>
                </a:lnTo>
                <a:lnTo>
                  <a:pt x="2231" y="1042"/>
                </a:lnTo>
                <a:lnTo>
                  <a:pt x="2232" y="1044"/>
                </a:lnTo>
                <a:lnTo>
                  <a:pt x="2234" y="1046"/>
                </a:lnTo>
                <a:lnTo>
                  <a:pt x="2235" y="1046"/>
                </a:lnTo>
                <a:lnTo>
                  <a:pt x="2237" y="1048"/>
                </a:lnTo>
                <a:lnTo>
                  <a:pt x="2238" y="1046"/>
                </a:lnTo>
                <a:lnTo>
                  <a:pt x="2239" y="1044"/>
                </a:lnTo>
                <a:lnTo>
                  <a:pt x="2239" y="1042"/>
                </a:lnTo>
                <a:lnTo>
                  <a:pt x="2240" y="1040"/>
                </a:lnTo>
                <a:lnTo>
                  <a:pt x="2240" y="1037"/>
                </a:lnTo>
                <a:lnTo>
                  <a:pt x="2243" y="1033"/>
                </a:lnTo>
                <a:lnTo>
                  <a:pt x="2245" y="1030"/>
                </a:lnTo>
                <a:lnTo>
                  <a:pt x="2245" y="1028"/>
                </a:lnTo>
                <a:lnTo>
                  <a:pt x="2245" y="1027"/>
                </a:lnTo>
                <a:lnTo>
                  <a:pt x="2244" y="1024"/>
                </a:lnTo>
                <a:lnTo>
                  <a:pt x="2243" y="1021"/>
                </a:lnTo>
                <a:lnTo>
                  <a:pt x="2243" y="1018"/>
                </a:lnTo>
                <a:lnTo>
                  <a:pt x="2243" y="1016"/>
                </a:lnTo>
                <a:lnTo>
                  <a:pt x="2243" y="1011"/>
                </a:lnTo>
                <a:lnTo>
                  <a:pt x="2244" y="1006"/>
                </a:lnTo>
                <a:lnTo>
                  <a:pt x="2245" y="1004"/>
                </a:lnTo>
                <a:lnTo>
                  <a:pt x="2247" y="1002"/>
                </a:lnTo>
                <a:lnTo>
                  <a:pt x="2251" y="1000"/>
                </a:lnTo>
                <a:lnTo>
                  <a:pt x="2253" y="996"/>
                </a:lnTo>
                <a:lnTo>
                  <a:pt x="2254" y="995"/>
                </a:lnTo>
                <a:lnTo>
                  <a:pt x="2255" y="992"/>
                </a:lnTo>
                <a:lnTo>
                  <a:pt x="2256" y="988"/>
                </a:lnTo>
                <a:lnTo>
                  <a:pt x="2255" y="986"/>
                </a:lnTo>
                <a:lnTo>
                  <a:pt x="2253" y="984"/>
                </a:lnTo>
                <a:lnTo>
                  <a:pt x="2252" y="981"/>
                </a:lnTo>
                <a:lnTo>
                  <a:pt x="2248" y="978"/>
                </a:lnTo>
                <a:lnTo>
                  <a:pt x="2246" y="977"/>
                </a:lnTo>
                <a:lnTo>
                  <a:pt x="2244" y="976"/>
                </a:lnTo>
                <a:lnTo>
                  <a:pt x="2239" y="976"/>
                </a:lnTo>
                <a:lnTo>
                  <a:pt x="2237" y="973"/>
                </a:lnTo>
                <a:lnTo>
                  <a:pt x="2236" y="971"/>
                </a:lnTo>
                <a:lnTo>
                  <a:pt x="2232" y="969"/>
                </a:lnTo>
                <a:lnTo>
                  <a:pt x="2230" y="968"/>
                </a:lnTo>
                <a:lnTo>
                  <a:pt x="2222" y="970"/>
                </a:lnTo>
                <a:lnTo>
                  <a:pt x="2220" y="971"/>
                </a:lnTo>
                <a:lnTo>
                  <a:pt x="2215" y="972"/>
                </a:lnTo>
                <a:lnTo>
                  <a:pt x="2212" y="973"/>
                </a:lnTo>
                <a:lnTo>
                  <a:pt x="2210" y="972"/>
                </a:lnTo>
                <a:lnTo>
                  <a:pt x="2210" y="970"/>
                </a:lnTo>
                <a:lnTo>
                  <a:pt x="2211" y="966"/>
                </a:lnTo>
                <a:lnTo>
                  <a:pt x="2208" y="963"/>
                </a:lnTo>
                <a:lnTo>
                  <a:pt x="2208" y="962"/>
                </a:lnTo>
                <a:lnTo>
                  <a:pt x="2206" y="961"/>
                </a:lnTo>
                <a:lnTo>
                  <a:pt x="2203" y="961"/>
                </a:lnTo>
                <a:lnTo>
                  <a:pt x="2200" y="962"/>
                </a:lnTo>
                <a:lnTo>
                  <a:pt x="2197" y="961"/>
                </a:lnTo>
                <a:lnTo>
                  <a:pt x="2195" y="958"/>
                </a:lnTo>
                <a:lnTo>
                  <a:pt x="2194" y="955"/>
                </a:lnTo>
                <a:lnTo>
                  <a:pt x="2194" y="952"/>
                </a:lnTo>
                <a:lnTo>
                  <a:pt x="2192" y="948"/>
                </a:lnTo>
                <a:lnTo>
                  <a:pt x="2190" y="945"/>
                </a:lnTo>
                <a:lnTo>
                  <a:pt x="2187" y="937"/>
                </a:lnTo>
                <a:lnTo>
                  <a:pt x="2183" y="932"/>
                </a:lnTo>
                <a:lnTo>
                  <a:pt x="2178" y="929"/>
                </a:lnTo>
                <a:lnTo>
                  <a:pt x="2175" y="929"/>
                </a:lnTo>
                <a:lnTo>
                  <a:pt x="2171" y="930"/>
                </a:lnTo>
                <a:lnTo>
                  <a:pt x="2168" y="932"/>
                </a:lnTo>
                <a:lnTo>
                  <a:pt x="2165" y="933"/>
                </a:lnTo>
                <a:lnTo>
                  <a:pt x="2163" y="933"/>
                </a:lnTo>
                <a:lnTo>
                  <a:pt x="2160" y="932"/>
                </a:lnTo>
                <a:lnTo>
                  <a:pt x="2157" y="930"/>
                </a:lnTo>
                <a:lnTo>
                  <a:pt x="2152" y="929"/>
                </a:lnTo>
                <a:lnTo>
                  <a:pt x="2149" y="926"/>
                </a:lnTo>
                <a:lnTo>
                  <a:pt x="2147" y="924"/>
                </a:lnTo>
                <a:lnTo>
                  <a:pt x="2143" y="923"/>
                </a:lnTo>
                <a:lnTo>
                  <a:pt x="2141" y="923"/>
                </a:lnTo>
                <a:lnTo>
                  <a:pt x="2139" y="924"/>
                </a:lnTo>
                <a:lnTo>
                  <a:pt x="2136" y="924"/>
                </a:lnTo>
                <a:lnTo>
                  <a:pt x="2135" y="922"/>
                </a:lnTo>
                <a:lnTo>
                  <a:pt x="2134" y="920"/>
                </a:lnTo>
                <a:lnTo>
                  <a:pt x="2132" y="921"/>
                </a:lnTo>
                <a:lnTo>
                  <a:pt x="2128" y="922"/>
                </a:lnTo>
                <a:lnTo>
                  <a:pt x="2127" y="923"/>
                </a:lnTo>
                <a:lnTo>
                  <a:pt x="2125" y="925"/>
                </a:lnTo>
                <a:lnTo>
                  <a:pt x="2123" y="928"/>
                </a:lnTo>
                <a:lnTo>
                  <a:pt x="2122" y="928"/>
                </a:lnTo>
                <a:lnTo>
                  <a:pt x="2118" y="926"/>
                </a:lnTo>
                <a:lnTo>
                  <a:pt x="2115" y="926"/>
                </a:lnTo>
                <a:lnTo>
                  <a:pt x="2114" y="929"/>
                </a:lnTo>
                <a:lnTo>
                  <a:pt x="2112" y="931"/>
                </a:lnTo>
                <a:lnTo>
                  <a:pt x="2110" y="933"/>
                </a:lnTo>
                <a:lnTo>
                  <a:pt x="2108" y="936"/>
                </a:lnTo>
                <a:lnTo>
                  <a:pt x="2107" y="938"/>
                </a:lnTo>
                <a:lnTo>
                  <a:pt x="2104" y="939"/>
                </a:lnTo>
                <a:lnTo>
                  <a:pt x="2102" y="939"/>
                </a:lnTo>
                <a:lnTo>
                  <a:pt x="2100" y="939"/>
                </a:lnTo>
                <a:lnTo>
                  <a:pt x="2099" y="939"/>
                </a:lnTo>
                <a:lnTo>
                  <a:pt x="2096" y="938"/>
                </a:lnTo>
                <a:lnTo>
                  <a:pt x="2095" y="936"/>
                </a:lnTo>
                <a:lnTo>
                  <a:pt x="2095" y="933"/>
                </a:lnTo>
                <a:lnTo>
                  <a:pt x="2095" y="931"/>
                </a:lnTo>
                <a:lnTo>
                  <a:pt x="2094" y="929"/>
                </a:lnTo>
                <a:lnTo>
                  <a:pt x="2094" y="928"/>
                </a:lnTo>
                <a:lnTo>
                  <a:pt x="2094" y="926"/>
                </a:lnTo>
                <a:lnTo>
                  <a:pt x="2093" y="924"/>
                </a:lnTo>
                <a:lnTo>
                  <a:pt x="2091" y="923"/>
                </a:lnTo>
                <a:lnTo>
                  <a:pt x="2087" y="921"/>
                </a:lnTo>
                <a:lnTo>
                  <a:pt x="2085" y="918"/>
                </a:lnTo>
                <a:lnTo>
                  <a:pt x="2084" y="915"/>
                </a:lnTo>
                <a:lnTo>
                  <a:pt x="2084" y="914"/>
                </a:lnTo>
                <a:lnTo>
                  <a:pt x="2085" y="912"/>
                </a:lnTo>
                <a:lnTo>
                  <a:pt x="2086" y="910"/>
                </a:lnTo>
                <a:lnTo>
                  <a:pt x="2087" y="910"/>
                </a:lnTo>
                <a:lnTo>
                  <a:pt x="2090" y="909"/>
                </a:lnTo>
                <a:lnTo>
                  <a:pt x="2094" y="908"/>
                </a:lnTo>
                <a:lnTo>
                  <a:pt x="2096" y="908"/>
                </a:lnTo>
                <a:lnTo>
                  <a:pt x="2098" y="907"/>
                </a:lnTo>
                <a:lnTo>
                  <a:pt x="2095" y="904"/>
                </a:lnTo>
                <a:lnTo>
                  <a:pt x="2092" y="901"/>
                </a:lnTo>
                <a:lnTo>
                  <a:pt x="2091" y="899"/>
                </a:lnTo>
                <a:lnTo>
                  <a:pt x="2091" y="897"/>
                </a:lnTo>
                <a:lnTo>
                  <a:pt x="2093" y="894"/>
                </a:lnTo>
                <a:lnTo>
                  <a:pt x="2094" y="894"/>
                </a:lnTo>
                <a:lnTo>
                  <a:pt x="2098" y="893"/>
                </a:lnTo>
                <a:lnTo>
                  <a:pt x="2101" y="894"/>
                </a:lnTo>
                <a:lnTo>
                  <a:pt x="2103" y="896"/>
                </a:lnTo>
                <a:lnTo>
                  <a:pt x="2106" y="894"/>
                </a:lnTo>
                <a:lnTo>
                  <a:pt x="2107" y="892"/>
                </a:lnTo>
                <a:lnTo>
                  <a:pt x="2107" y="890"/>
                </a:lnTo>
                <a:lnTo>
                  <a:pt x="2108" y="886"/>
                </a:lnTo>
                <a:lnTo>
                  <a:pt x="2109" y="884"/>
                </a:lnTo>
                <a:lnTo>
                  <a:pt x="2110" y="883"/>
                </a:lnTo>
                <a:lnTo>
                  <a:pt x="2112" y="881"/>
                </a:lnTo>
                <a:lnTo>
                  <a:pt x="2115" y="880"/>
                </a:lnTo>
                <a:lnTo>
                  <a:pt x="2115" y="876"/>
                </a:lnTo>
                <a:lnTo>
                  <a:pt x="2117" y="872"/>
                </a:lnTo>
                <a:lnTo>
                  <a:pt x="2118" y="869"/>
                </a:lnTo>
                <a:lnTo>
                  <a:pt x="2118" y="868"/>
                </a:lnTo>
                <a:lnTo>
                  <a:pt x="2117" y="867"/>
                </a:lnTo>
                <a:lnTo>
                  <a:pt x="2115" y="866"/>
                </a:lnTo>
                <a:lnTo>
                  <a:pt x="2111" y="867"/>
                </a:lnTo>
                <a:lnTo>
                  <a:pt x="2109" y="868"/>
                </a:lnTo>
                <a:lnTo>
                  <a:pt x="2104" y="868"/>
                </a:lnTo>
                <a:lnTo>
                  <a:pt x="2103" y="866"/>
                </a:lnTo>
                <a:lnTo>
                  <a:pt x="2102" y="864"/>
                </a:lnTo>
                <a:lnTo>
                  <a:pt x="2101" y="860"/>
                </a:lnTo>
                <a:lnTo>
                  <a:pt x="2101" y="858"/>
                </a:lnTo>
                <a:lnTo>
                  <a:pt x="2103" y="853"/>
                </a:lnTo>
                <a:lnTo>
                  <a:pt x="2103" y="851"/>
                </a:lnTo>
                <a:lnTo>
                  <a:pt x="2104" y="849"/>
                </a:lnTo>
                <a:lnTo>
                  <a:pt x="2102" y="845"/>
                </a:lnTo>
                <a:lnTo>
                  <a:pt x="2102" y="844"/>
                </a:lnTo>
                <a:lnTo>
                  <a:pt x="2099" y="842"/>
                </a:lnTo>
                <a:lnTo>
                  <a:pt x="2095" y="841"/>
                </a:lnTo>
                <a:lnTo>
                  <a:pt x="2094" y="838"/>
                </a:lnTo>
                <a:lnTo>
                  <a:pt x="2092" y="836"/>
                </a:lnTo>
                <a:lnTo>
                  <a:pt x="2092" y="833"/>
                </a:lnTo>
                <a:lnTo>
                  <a:pt x="2093" y="830"/>
                </a:lnTo>
                <a:lnTo>
                  <a:pt x="2095" y="828"/>
                </a:lnTo>
                <a:lnTo>
                  <a:pt x="2098" y="826"/>
                </a:lnTo>
                <a:lnTo>
                  <a:pt x="2099" y="825"/>
                </a:lnTo>
                <a:lnTo>
                  <a:pt x="2101" y="822"/>
                </a:lnTo>
                <a:lnTo>
                  <a:pt x="2104" y="822"/>
                </a:lnTo>
                <a:lnTo>
                  <a:pt x="2108" y="822"/>
                </a:lnTo>
                <a:lnTo>
                  <a:pt x="2111" y="824"/>
                </a:lnTo>
                <a:lnTo>
                  <a:pt x="2115" y="826"/>
                </a:lnTo>
                <a:lnTo>
                  <a:pt x="2117" y="829"/>
                </a:lnTo>
                <a:lnTo>
                  <a:pt x="2119" y="832"/>
                </a:lnTo>
                <a:lnTo>
                  <a:pt x="2122" y="834"/>
                </a:lnTo>
                <a:lnTo>
                  <a:pt x="2125" y="838"/>
                </a:lnTo>
                <a:lnTo>
                  <a:pt x="2127" y="841"/>
                </a:lnTo>
                <a:lnTo>
                  <a:pt x="2130" y="844"/>
                </a:lnTo>
                <a:lnTo>
                  <a:pt x="2132" y="846"/>
                </a:lnTo>
                <a:lnTo>
                  <a:pt x="2133" y="849"/>
                </a:lnTo>
                <a:lnTo>
                  <a:pt x="2135" y="851"/>
                </a:lnTo>
                <a:lnTo>
                  <a:pt x="2139" y="852"/>
                </a:lnTo>
                <a:lnTo>
                  <a:pt x="2142" y="853"/>
                </a:lnTo>
                <a:lnTo>
                  <a:pt x="2146" y="854"/>
                </a:lnTo>
                <a:lnTo>
                  <a:pt x="2149" y="854"/>
                </a:lnTo>
                <a:lnTo>
                  <a:pt x="2157" y="854"/>
                </a:lnTo>
                <a:lnTo>
                  <a:pt x="2162" y="853"/>
                </a:lnTo>
                <a:lnTo>
                  <a:pt x="2165" y="851"/>
                </a:lnTo>
                <a:lnTo>
                  <a:pt x="2168" y="849"/>
                </a:lnTo>
                <a:lnTo>
                  <a:pt x="2172" y="844"/>
                </a:lnTo>
                <a:lnTo>
                  <a:pt x="2175" y="841"/>
                </a:lnTo>
                <a:lnTo>
                  <a:pt x="2178" y="838"/>
                </a:lnTo>
                <a:lnTo>
                  <a:pt x="2181" y="837"/>
                </a:lnTo>
                <a:lnTo>
                  <a:pt x="2186" y="837"/>
                </a:lnTo>
                <a:lnTo>
                  <a:pt x="2190" y="837"/>
                </a:lnTo>
                <a:lnTo>
                  <a:pt x="2195" y="838"/>
                </a:lnTo>
                <a:lnTo>
                  <a:pt x="2204" y="840"/>
                </a:lnTo>
                <a:lnTo>
                  <a:pt x="2208" y="841"/>
                </a:lnTo>
                <a:lnTo>
                  <a:pt x="2212" y="843"/>
                </a:lnTo>
                <a:lnTo>
                  <a:pt x="2213" y="846"/>
                </a:lnTo>
                <a:lnTo>
                  <a:pt x="2215" y="850"/>
                </a:lnTo>
                <a:lnTo>
                  <a:pt x="2216" y="851"/>
                </a:lnTo>
                <a:lnTo>
                  <a:pt x="2218" y="852"/>
                </a:lnTo>
                <a:lnTo>
                  <a:pt x="2221" y="853"/>
                </a:lnTo>
                <a:lnTo>
                  <a:pt x="2226" y="852"/>
                </a:lnTo>
                <a:lnTo>
                  <a:pt x="2236" y="849"/>
                </a:lnTo>
                <a:lnTo>
                  <a:pt x="2240" y="848"/>
                </a:lnTo>
                <a:lnTo>
                  <a:pt x="2245" y="846"/>
                </a:lnTo>
                <a:lnTo>
                  <a:pt x="2248" y="846"/>
                </a:lnTo>
                <a:lnTo>
                  <a:pt x="2254" y="846"/>
                </a:lnTo>
                <a:lnTo>
                  <a:pt x="2259" y="846"/>
                </a:lnTo>
                <a:lnTo>
                  <a:pt x="2261" y="846"/>
                </a:lnTo>
                <a:lnTo>
                  <a:pt x="2267" y="850"/>
                </a:lnTo>
                <a:lnTo>
                  <a:pt x="2269" y="852"/>
                </a:lnTo>
                <a:lnTo>
                  <a:pt x="2271" y="853"/>
                </a:lnTo>
                <a:lnTo>
                  <a:pt x="2275" y="854"/>
                </a:lnTo>
                <a:lnTo>
                  <a:pt x="2279" y="854"/>
                </a:lnTo>
                <a:lnTo>
                  <a:pt x="2284" y="854"/>
                </a:lnTo>
                <a:lnTo>
                  <a:pt x="2291" y="853"/>
                </a:lnTo>
                <a:lnTo>
                  <a:pt x="2295" y="853"/>
                </a:lnTo>
                <a:lnTo>
                  <a:pt x="2303" y="852"/>
                </a:lnTo>
                <a:lnTo>
                  <a:pt x="2310" y="852"/>
                </a:lnTo>
                <a:lnTo>
                  <a:pt x="2314" y="851"/>
                </a:lnTo>
                <a:lnTo>
                  <a:pt x="2316" y="852"/>
                </a:lnTo>
                <a:lnTo>
                  <a:pt x="2318" y="853"/>
                </a:lnTo>
                <a:lnTo>
                  <a:pt x="2320" y="856"/>
                </a:lnTo>
                <a:lnTo>
                  <a:pt x="2324" y="856"/>
                </a:lnTo>
                <a:lnTo>
                  <a:pt x="2326" y="856"/>
                </a:lnTo>
                <a:lnTo>
                  <a:pt x="2328" y="854"/>
                </a:lnTo>
                <a:lnTo>
                  <a:pt x="2332" y="854"/>
                </a:lnTo>
                <a:lnTo>
                  <a:pt x="2334" y="856"/>
                </a:lnTo>
                <a:lnTo>
                  <a:pt x="2335" y="858"/>
                </a:lnTo>
                <a:lnTo>
                  <a:pt x="2338" y="858"/>
                </a:lnTo>
                <a:lnTo>
                  <a:pt x="2341" y="857"/>
                </a:lnTo>
                <a:lnTo>
                  <a:pt x="2344" y="857"/>
                </a:lnTo>
                <a:lnTo>
                  <a:pt x="2347" y="858"/>
                </a:lnTo>
                <a:lnTo>
                  <a:pt x="2349" y="858"/>
                </a:lnTo>
                <a:lnTo>
                  <a:pt x="2354" y="857"/>
                </a:lnTo>
                <a:lnTo>
                  <a:pt x="2355" y="856"/>
                </a:lnTo>
                <a:lnTo>
                  <a:pt x="2355" y="853"/>
                </a:lnTo>
                <a:lnTo>
                  <a:pt x="2352" y="852"/>
                </a:lnTo>
                <a:lnTo>
                  <a:pt x="2351" y="850"/>
                </a:lnTo>
                <a:lnTo>
                  <a:pt x="2352" y="848"/>
                </a:lnTo>
                <a:lnTo>
                  <a:pt x="2355" y="845"/>
                </a:lnTo>
                <a:lnTo>
                  <a:pt x="2357" y="845"/>
                </a:lnTo>
                <a:lnTo>
                  <a:pt x="2366" y="845"/>
                </a:lnTo>
                <a:lnTo>
                  <a:pt x="2370" y="844"/>
                </a:lnTo>
                <a:lnTo>
                  <a:pt x="2375" y="841"/>
                </a:lnTo>
                <a:lnTo>
                  <a:pt x="2380" y="838"/>
                </a:lnTo>
                <a:lnTo>
                  <a:pt x="2381" y="837"/>
                </a:lnTo>
                <a:lnTo>
                  <a:pt x="2383" y="833"/>
                </a:lnTo>
                <a:lnTo>
                  <a:pt x="2383" y="829"/>
                </a:lnTo>
                <a:lnTo>
                  <a:pt x="2384" y="825"/>
                </a:lnTo>
                <a:lnTo>
                  <a:pt x="2386" y="821"/>
                </a:lnTo>
                <a:lnTo>
                  <a:pt x="2388" y="820"/>
                </a:lnTo>
                <a:lnTo>
                  <a:pt x="2390" y="819"/>
                </a:lnTo>
                <a:lnTo>
                  <a:pt x="2394" y="819"/>
                </a:lnTo>
                <a:lnTo>
                  <a:pt x="2397" y="820"/>
                </a:lnTo>
                <a:lnTo>
                  <a:pt x="2403" y="821"/>
                </a:lnTo>
                <a:lnTo>
                  <a:pt x="2405" y="821"/>
                </a:lnTo>
                <a:lnTo>
                  <a:pt x="2407" y="819"/>
                </a:lnTo>
                <a:lnTo>
                  <a:pt x="2410" y="816"/>
                </a:lnTo>
                <a:lnTo>
                  <a:pt x="2411" y="814"/>
                </a:lnTo>
                <a:lnTo>
                  <a:pt x="2414" y="812"/>
                </a:lnTo>
                <a:lnTo>
                  <a:pt x="2415" y="810"/>
                </a:lnTo>
                <a:lnTo>
                  <a:pt x="2418" y="809"/>
                </a:lnTo>
                <a:lnTo>
                  <a:pt x="2420" y="808"/>
                </a:lnTo>
                <a:lnTo>
                  <a:pt x="2424" y="804"/>
                </a:lnTo>
                <a:lnTo>
                  <a:pt x="2428" y="800"/>
                </a:lnTo>
                <a:lnTo>
                  <a:pt x="2424" y="795"/>
                </a:lnTo>
                <a:lnTo>
                  <a:pt x="2421" y="790"/>
                </a:lnTo>
                <a:lnTo>
                  <a:pt x="2420" y="787"/>
                </a:lnTo>
                <a:lnTo>
                  <a:pt x="2420" y="782"/>
                </a:lnTo>
                <a:lnTo>
                  <a:pt x="2419" y="779"/>
                </a:lnTo>
                <a:lnTo>
                  <a:pt x="2419" y="776"/>
                </a:lnTo>
                <a:lnTo>
                  <a:pt x="2416" y="772"/>
                </a:lnTo>
                <a:lnTo>
                  <a:pt x="2412" y="772"/>
                </a:lnTo>
                <a:lnTo>
                  <a:pt x="2407" y="772"/>
                </a:lnTo>
                <a:lnTo>
                  <a:pt x="2404" y="772"/>
                </a:lnTo>
                <a:lnTo>
                  <a:pt x="2400" y="769"/>
                </a:lnTo>
                <a:lnTo>
                  <a:pt x="2398" y="765"/>
                </a:lnTo>
                <a:lnTo>
                  <a:pt x="2397" y="762"/>
                </a:lnTo>
                <a:lnTo>
                  <a:pt x="2397" y="757"/>
                </a:lnTo>
                <a:lnTo>
                  <a:pt x="2397" y="754"/>
                </a:lnTo>
                <a:lnTo>
                  <a:pt x="2397" y="749"/>
                </a:lnTo>
                <a:lnTo>
                  <a:pt x="2399" y="746"/>
                </a:lnTo>
                <a:lnTo>
                  <a:pt x="2403" y="746"/>
                </a:lnTo>
                <a:lnTo>
                  <a:pt x="2406" y="742"/>
                </a:lnTo>
                <a:lnTo>
                  <a:pt x="2408" y="741"/>
                </a:lnTo>
                <a:lnTo>
                  <a:pt x="2411" y="739"/>
                </a:lnTo>
                <a:lnTo>
                  <a:pt x="2412" y="737"/>
                </a:lnTo>
                <a:lnTo>
                  <a:pt x="2411" y="731"/>
                </a:lnTo>
                <a:lnTo>
                  <a:pt x="2408" y="730"/>
                </a:lnTo>
                <a:lnTo>
                  <a:pt x="2406" y="726"/>
                </a:lnTo>
                <a:lnTo>
                  <a:pt x="2406" y="724"/>
                </a:lnTo>
                <a:lnTo>
                  <a:pt x="2410" y="721"/>
                </a:lnTo>
                <a:lnTo>
                  <a:pt x="2412" y="720"/>
                </a:lnTo>
                <a:lnTo>
                  <a:pt x="2416" y="720"/>
                </a:lnTo>
                <a:lnTo>
                  <a:pt x="2420" y="717"/>
                </a:lnTo>
                <a:lnTo>
                  <a:pt x="2421" y="714"/>
                </a:lnTo>
                <a:lnTo>
                  <a:pt x="2419" y="710"/>
                </a:lnTo>
                <a:lnTo>
                  <a:pt x="2418" y="707"/>
                </a:lnTo>
                <a:lnTo>
                  <a:pt x="2415" y="701"/>
                </a:lnTo>
                <a:lnTo>
                  <a:pt x="2415" y="694"/>
                </a:lnTo>
                <a:lnTo>
                  <a:pt x="2414" y="691"/>
                </a:lnTo>
                <a:lnTo>
                  <a:pt x="2413" y="690"/>
                </a:lnTo>
                <a:lnTo>
                  <a:pt x="2407" y="690"/>
                </a:lnTo>
                <a:lnTo>
                  <a:pt x="2404" y="686"/>
                </a:lnTo>
                <a:lnTo>
                  <a:pt x="2404" y="681"/>
                </a:lnTo>
                <a:lnTo>
                  <a:pt x="2404" y="674"/>
                </a:lnTo>
                <a:lnTo>
                  <a:pt x="2404" y="664"/>
                </a:lnTo>
                <a:lnTo>
                  <a:pt x="2404" y="653"/>
                </a:lnTo>
                <a:lnTo>
                  <a:pt x="2404" y="648"/>
                </a:lnTo>
                <a:lnTo>
                  <a:pt x="2404" y="643"/>
                </a:lnTo>
                <a:lnTo>
                  <a:pt x="2404" y="640"/>
                </a:lnTo>
                <a:lnTo>
                  <a:pt x="2408" y="637"/>
                </a:lnTo>
                <a:lnTo>
                  <a:pt x="2412" y="638"/>
                </a:lnTo>
                <a:lnTo>
                  <a:pt x="2416" y="638"/>
                </a:lnTo>
                <a:lnTo>
                  <a:pt x="2421" y="638"/>
                </a:lnTo>
                <a:lnTo>
                  <a:pt x="2424" y="638"/>
                </a:lnTo>
                <a:lnTo>
                  <a:pt x="2426" y="638"/>
                </a:lnTo>
                <a:lnTo>
                  <a:pt x="2427" y="636"/>
                </a:lnTo>
                <a:lnTo>
                  <a:pt x="2424" y="629"/>
                </a:lnTo>
                <a:lnTo>
                  <a:pt x="2422" y="627"/>
                </a:lnTo>
                <a:lnTo>
                  <a:pt x="2419" y="622"/>
                </a:lnTo>
                <a:lnTo>
                  <a:pt x="2418" y="619"/>
                </a:lnTo>
                <a:lnTo>
                  <a:pt x="2416" y="617"/>
                </a:lnTo>
                <a:lnTo>
                  <a:pt x="2416" y="613"/>
                </a:lnTo>
                <a:lnTo>
                  <a:pt x="2414" y="611"/>
                </a:lnTo>
                <a:lnTo>
                  <a:pt x="2410" y="610"/>
                </a:lnTo>
                <a:lnTo>
                  <a:pt x="2403" y="608"/>
                </a:lnTo>
                <a:lnTo>
                  <a:pt x="2398" y="606"/>
                </a:lnTo>
                <a:lnTo>
                  <a:pt x="2394" y="603"/>
                </a:lnTo>
                <a:lnTo>
                  <a:pt x="2392" y="602"/>
                </a:lnTo>
                <a:lnTo>
                  <a:pt x="2388" y="600"/>
                </a:lnTo>
                <a:lnTo>
                  <a:pt x="2382" y="600"/>
                </a:lnTo>
                <a:lnTo>
                  <a:pt x="2378" y="598"/>
                </a:lnTo>
                <a:lnTo>
                  <a:pt x="2372" y="597"/>
                </a:lnTo>
                <a:lnTo>
                  <a:pt x="2366" y="598"/>
                </a:lnTo>
                <a:lnTo>
                  <a:pt x="2362" y="603"/>
                </a:lnTo>
                <a:lnTo>
                  <a:pt x="2357" y="606"/>
                </a:lnTo>
                <a:lnTo>
                  <a:pt x="2352" y="606"/>
                </a:lnTo>
                <a:lnTo>
                  <a:pt x="2348" y="605"/>
                </a:lnTo>
                <a:lnTo>
                  <a:pt x="2343" y="605"/>
                </a:lnTo>
                <a:lnTo>
                  <a:pt x="2334" y="604"/>
                </a:lnTo>
                <a:lnTo>
                  <a:pt x="2330" y="602"/>
                </a:lnTo>
                <a:lnTo>
                  <a:pt x="2323" y="598"/>
                </a:lnTo>
                <a:lnTo>
                  <a:pt x="2317" y="598"/>
                </a:lnTo>
                <a:lnTo>
                  <a:pt x="2316" y="601"/>
                </a:lnTo>
                <a:lnTo>
                  <a:pt x="2317" y="603"/>
                </a:lnTo>
                <a:lnTo>
                  <a:pt x="2318" y="608"/>
                </a:lnTo>
                <a:lnTo>
                  <a:pt x="2316" y="612"/>
                </a:lnTo>
                <a:lnTo>
                  <a:pt x="2316" y="617"/>
                </a:lnTo>
                <a:lnTo>
                  <a:pt x="2316" y="622"/>
                </a:lnTo>
                <a:lnTo>
                  <a:pt x="2312" y="626"/>
                </a:lnTo>
                <a:lnTo>
                  <a:pt x="2308" y="627"/>
                </a:lnTo>
                <a:lnTo>
                  <a:pt x="2303" y="625"/>
                </a:lnTo>
                <a:lnTo>
                  <a:pt x="2298" y="620"/>
                </a:lnTo>
                <a:lnTo>
                  <a:pt x="2293" y="617"/>
                </a:lnTo>
                <a:lnTo>
                  <a:pt x="2285" y="616"/>
                </a:lnTo>
                <a:lnTo>
                  <a:pt x="2280" y="616"/>
                </a:lnTo>
                <a:lnTo>
                  <a:pt x="2280" y="613"/>
                </a:lnTo>
                <a:lnTo>
                  <a:pt x="2284" y="609"/>
                </a:lnTo>
                <a:lnTo>
                  <a:pt x="2284" y="604"/>
                </a:lnTo>
                <a:lnTo>
                  <a:pt x="2280" y="603"/>
                </a:lnTo>
                <a:lnTo>
                  <a:pt x="2276" y="608"/>
                </a:lnTo>
                <a:lnTo>
                  <a:pt x="2271" y="611"/>
                </a:lnTo>
                <a:lnTo>
                  <a:pt x="2268" y="610"/>
                </a:lnTo>
                <a:lnTo>
                  <a:pt x="2268" y="603"/>
                </a:lnTo>
                <a:lnTo>
                  <a:pt x="2270" y="598"/>
                </a:lnTo>
                <a:lnTo>
                  <a:pt x="2274" y="595"/>
                </a:lnTo>
                <a:lnTo>
                  <a:pt x="2275" y="590"/>
                </a:lnTo>
                <a:lnTo>
                  <a:pt x="2275" y="586"/>
                </a:lnTo>
                <a:lnTo>
                  <a:pt x="2275" y="582"/>
                </a:lnTo>
                <a:lnTo>
                  <a:pt x="2272" y="581"/>
                </a:lnTo>
                <a:lnTo>
                  <a:pt x="2268" y="582"/>
                </a:lnTo>
                <a:lnTo>
                  <a:pt x="2264" y="586"/>
                </a:lnTo>
                <a:lnTo>
                  <a:pt x="2262" y="589"/>
                </a:lnTo>
                <a:lnTo>
                  <a:pt x="2259" y="589"/>
                </a:lnTo>
                <a:lnTo>
                  <a:pt x="2258" y="588"/>
                </a:lnTo>
                <a:lnTo>
                  <a:pt x="2259" y="584"/>
                </a:lnTo>
                <a:lnTo>
                  <a:pt x="2261" y="577"/>
                </a:lnTo>
                <a:lnTo>
                  <a:pt x="2260" y="573"/>
                </a:lnTo>
                <a:lnTo>
                  <a:pt x="2256" y="570"/>
                </a:lnTo>
                <a:lnTo>
                  <a:pt x="2254" y="570"/>
                </a:lnTo>
                <a:lnTo>
                  <a:pt x="2251" y="572"/>
                </a:lnTo>
                <a:lnTo>
                  <a:pt x="2247" y="573"/>
                </a:lnTo>
                <a:lnTo>
                  <a:pt x="2242" y="573"/>
                </a:lnTo>
                <a:lnTo>
                  <a:pt x="2238" y="572"/>
                </a:lnTo>
                <a:lnTo>
                  <a:pt x="2234" y="570"/>
                </a:lnTo>
                <a:lnTo>
                  <a:pt x="2229" y="569"/>
                </a:lnTo>
                <a:lnTo>
                  <a:pt x="2223" y="566"/>
                </a:lnTo>
                <a:lnTo>
                  <a:pt x="2215" y="564"/>
                </a:lnTo>
                <a:lnTo>
                  <a:pt x="2211" y="563"/>
                </a:lnTo>
                <a:lnTo>
                  <a:pt x="2207" y="563"/>
                </a:lnTo>
                <a:lnTo>
                  <a:pt x="2202" y="565"/>
                </a:lnTo>
                <a:lnTo>
                  <a:pt x="2197" y="564"/>
                </a:lnTo>
                <a:lnTo>
                  <a:pt x="2194" y="561"/>
                </a:lnTo>
                <a:lnTo>
                  <a:pt x="2191" y="554"/>
                </a:lnTo>
                <a:lnTo>
                  <a:pt x="2183" y="546"/>
                </a:lnTo>
                <a:lnTo>
                  <a:pt x="2180" y="542"/>
                </a:lnTo>
                <a:lnTo>
                  <a:pt x="2179" y="537"/>
                </a:lnTo>
                <a:lnTo>
                  <a:pt x="2179" y="531"/>
                </a:lnTo>
                <a:lnTo>
                  <a:pt x="2179" y="525"/>
                </a:lnTo>
                <a:lnTo>
                  <a:pt x="2181" y="518"/>
                </a:lnTo>
                <a:lnTo>
                  <a:pt x="2181" y="515"/>
                </a:lnTo>
                <a:lnTo>
                  <a:pt x="2178" y="512"/>
                </a:lnTo>
                <a:lnTo>
                  <a:pt x="2173" y="512"/>
                </a:lnTo>
                <a:lnTo>
                  <a:pt x="2168" y="513"/>
                </a:lnTo>
                <a:lnTo>
                  <a:pt x="2165" y="512"/>
                </a:lnTo>
                <a:lnTo>
                  <a:pt x="2160" y="509"/>
                </a:lnTo>
                <a:lnTo>
                  <a:pt x="2158" y="508"/>
                </a:lnTo>
                <a:lnTo>
                  <a:pt x="2152" y="507"/>
                </a:lnTo>
                <a:lnTo>
                  <a:pt x="2150" y="506"/>
                </a:lnTo>
                <a:lnTo>
                  <a:pt x="2148" y="505"/>
                </a:lnTo>
                <a:lnTo>
                  <a:pt x="2146" y="502"/>
                </a:lnTo>
                <a:lnTo>
                  <a:pt x="2143" y="501"/>
                </a:lnTo>
                <a:lnTo>
                  <a:pt x="2139" y="499"/>
                </a:lnTo>
                <a:lnTo>
                  <a:pt x="2133" y="499"/>
                </a:lnTo>
                <a:lnTo>
                  <a:pt x="2128" y="500"/>
                </a:lnTo>
                <a:lnTo>
                  <a:pt x="2124" y="500"/>
                </a:lnTo>
                <a:lnTo>
                  <a:pt x="2120" y="498"/>
                </a:lnTo>
                <a:lnTo>
                  <a:pt x="2118" y="494"/>
                </a:lnTo>
                <a:lnTo>
                  <a:pt x="2116" y="493"/>
                </a:lnTo>
                <a:lnTo>
                  <a:pt x="2115" y="492"/>
                </a:lnTo>
                <a:lnTo>
                  <a:pt x="2111" y="492"/>
                </a:lnTo>
                <a:lnTo>
                  <a:pt x="2108" y="492"/>
                </a:lnTo>
                <a:lnTo>
                  <a:pt x="2102" y="492"/>
                </a:lnTo>
                <a:lnTo>
                  <a:pt x="2101" y="490"/>
                </a:lnTo>
                <a:lnTo>
                  <a:pt x="2101" y="489"/>
                </a:lnTo>
                <a:lnTo>
                  <a:pt x="2103" y="485"/>
                </a:lnTo>
                <a:lnTo>
                  <a:pt x="2107" y="482"/>
                </a:lnTo>
                <a:lnTo>
                  <a:pt x="2109" y="481"/>
                </a:lnTo>
                <a:lnTo>
                  <a:pt x="2109" y="478"/>
                </a:lnTo>
                <a:lnTo>
                  <a:pt x="2107" y="478"/>
                </a:lnTo>
                <a:lnTo>
                  <a:pt x="2102" y="478"/>
                </a:lnTo>
                <a:lnTo>
                  <a:pt x="2099" y="478"/>
                </a:lnTo>
                <a:lnTo>
                  <a:pt x="2096" y="475"/>
                </a:lnTo>
                <a:lnTo>
                  <a:pt x="2095" y="474"/>
                </a:lnTo>
                <a:lnTo>
                  <a:pt x="2098" y="472"/>
                </a:lnTo>
                <a:lnTo>
                  <a:pt x="2101" y="472"/>
                </a:lnTo>
                <a:lnTo>
                  <a:pt x="2104" y="472"/>
                </a:lnTo>
                <a:lnTo>
                  <a:pt x="2106" y="469"/>
                </a:lnTo>
                <a:lnTo>
                  <a:pt x="2106" y="467"/>
                </a:lnTo>
                <a:lnTo>
                  <a:pt x="2103" y="466"/>
                </a:lnTo>
                <a:lnTo>
                  <a:pt x="2100" y="465"/>
                </a:lnTo>
                <a:lnTo>
                  <a:pt x="2098" y="464"/>
                </a:lnTo>
                <a:lnTo>
                  <a:pt x="2094" y="462"/>
                </a:lnTo>
                <a:lnTo>
                  <a:pt x="2092" y="460"/>
                </a:lnTo>
                <a:lnTo>
                  <a:pt x="2088" y="459"/>
                </a:lnTo>
                <a:lnTo>
                  <a:pt x="2084" y="458"/>
                </a:lnTo>
                <a:lnTo>
                  <a:pt x="2080" y="458"/>
                </a:lnTo>
                <a:lnTo>
                  <a:pt x="2076" y="459"/>
                </a:lnTo>
                <a:lnTo>
                  <a:pt x="2074" y="461"/>
                </a:lnTo>
                <a:lnTo>
                  <a:pt x="2070" y="465"/>
                </a:lnTo>
                <a:lnTo>
                  <a:pt x="2069" y="467"/>
                </a:lnTo>
                <a:lnTo>
                  <a:pt x="2068" y="469"/>
                </a:lnTo>
                <a:lnTo>
                  <a:pt x="2066" y="473"/>
                </a:lnTo>
                <a:lnTo>
                  <a:pt x="2063" y="474"/>
                </a:lnTo>
                <a:lnTo>
                  <a:pt x="2060" y="474"/>
                </a:lnTo>
                <a:lnTo>
                  <a:pt x="2058" y="475"/>
                </a:lnTo>
                <a:lnTo>
                  <a:pt x="2061" y="477"/>
                </a:lnTo>
                <a:lnTo>
                  <a:pt x="2067" y="482"/>
                </a:lnTo>
                <a:lnTo>
                  <a:pt x="2067" y="485"/>
                </a:lnTo>
                <a:lnTo>
                  <a:pt x="2066" y="488"/>
                </a:lnTo>
                <a:lnTo>
                  <a:pt x="2063" y="490"/>
                </a:lnTo>
                <a:lnTo>
                  <a:pt x="2060" y="490"/>
                </a:lnTo>
                <a:lnTo>
                  <a:pt x="2053" y="489"/>
                </a:lnTo>
                <a:lnTo>
                  <a:pt x="2051" y="488"/>
                </a:lnTo>
                <a:lnTo>
                  <a:pt x="2047" y="486"/>
                </a:lnTo>
                <a:lnTo>
                  <a:pt x="2045" y="485"/>
                </a:lnTo>
                <a:lnTo>
                  <a:pt x="2045" y="483"/>
                </a:lnTo>
                <a:lnTo>
                  <a:pt x="2046" y="481"/>
                </a:lnTo>
                <a:lnTo>
                  <a:pt x="2048" y="480"/>
                </a:lnTo>
                <a:lnTo>
                  <a:pt x="2051" y="477"/>
                </a:lnTo>
                <a:lnTo>
                  <a:pt x="2051" y="474"/>
                </a:lnTo>
                <a:lnTo>
                  <a:pt x="2047" y="473"/>
                </a:lnTo>
                <a:lnTo>
                  <a:pt x="2043" y="473"/>
                </a:lnTo>
                <a:lnTo>
                  <a:pt x="2040" y="472"/>
                </a:lnTo>
                <a:lnTo>
                  <a:pt x="2034" y="469"/>
                </a:lnTo>
                <a:lnTo>
                  <a:pt x="2030" y="470"/>
                </a:lnTo>
                <a:lnTo>
                  <a:pt x="2028" y="472"/>
                </a:lnTo>
                <a:lnTo>
                  <a:pt x="2028" y="475"/>
                </a:lnTo>
                <a:lnTo>
                  <a:pt x="2027" y="478"/>
                </a:lnTo>
                <a:lnTo>
                  <a:pt x="2026" y="480"/>
                </a:lnTo>
                <a:lnTo>
                  <a:pt x="2023" y="480"/>
                </a:lnTo>
                <a:lnTo>
                  <a:pt x="2021" y="476"/>
                </a:lnTo>
                <a:lnTo>
                  <a:pt x="2021" y="474"/>
                </a:lnTo>
                <a:lnTo>
                  <a:pt x="2016" y="473"/>
                </a:lnTo>
                <a:lnTo>
                  <a:pt x="2010" y="473"/>
                </a:lnTo>
                <a:lnTo>
                  <a:pt x="2005" y="474"/>
                </a:lnTo>
                <a:lnTo>
                  <a:pt x="1999" y="474"/>
                </a:lnTo>
                <a:lnTo>
                  <a:pt x="1995" y="475"/>
                </a:lnTo>
                <a:lnTo>
                  <a:pt x="1994" y="476"/>
                </a:lnTo>
                <a:lnTo>
                  <a:pt x="1994" y="478"/>
                </a:lnTo>
                <a:lnTo>
                  <a:pt x="1998" y="484"/>
                </a:lnTo>
                <a:lnTo>
                  <a:pt x="2004" y="490"/>
                </a:lnTo>
                <a:lnTo>
                  <a:pt x="2004" y="494"/>
                </a:lnTo>
                <a:lnTo>
                  <a:pt x="2004" y="498"/>
                </a:lnTo>
                <a:lnTo>
                  <a:pt x="1999" y="505"/>
                </a:lnTo>
                <a:lnTo>
                  <a:pt x="1997" y="509"/>
                </a:lnTo>
                <a:lnTo>
                  <a:pt x="1995" y="514"/>
                </a:lnTo>
                <a:lnTo>
                  <a:pt x="1994" y="518"/>
                </a:lnTo>
                <a:lnTo>
                  <a:pt x="1992" y="522"/>
                </a:lnTo>
                <a:lnTo>
                  <a:pt x="1994" y="525"/>
                </a:lnTo>
                <a:lnTo>
                  <a:pt x="1995" y="529"/>
                </a:lnTo>
                <a:lnTo>
                  <a:pt x="1995" y="533"/>
                </a:lnTo>
                <a:lnTo>
                  <a:pt x="1994" y="536"/>
                </a:lnTo>
                <a:lnTo>
                  <a:pt x="1991" y="536"/>
                </a:lnTo>
                <a:lnTo>
                  <a:pt x="1988" y="534"/>
                </a:lnTo>
                <a:lnTo>
                  <a:pt x="1986" y="532"/>
                </a:lnTo>
                <a:lnTo>
                  <a:pt x="1981" y="531"/>
                </a:lnTo>
                <a:lnTo>
                  <a:pt x="1980" y="536"/>
                </a:lnTo>
                <a:lnTo>
                  <a:pt x="1978" y="540"/>
                </a:lnTo>
                <a:lnTo>
                  <a:pt x="1976" y="544"/>
                </a:lnTo>
                <a:lnTo>
                  <a:pt x="1974" y="547"/>
                </a:lnTo>
                <a:lnTo>
                  <a:pt x="1970" y="546"/>
                </a:lnTo>
                <a:lnTo>
                  <a:pt x="1966" y="544"/>
                </a:lnTo>
                <a:lnTo>
                  <a:pt x="1962" y="541"/>
                </a:lnTo>
                <a:lnTo>
                  <a:pt x="1957" y="539"/>
                </a:lnTo>
                <a:lnTo>
                  <a:pt x="1954" y="534"/>
                </a:lnTo>
                <a:lnTo>
                  <a:pt x="1951" y="532"/>
                </a:lnTo>
                <a:lnTo>
                  <a:pt x="1948" y="530"/>
                </a:lnTo>
                <a:lnTo>
                  <a:pt x="1944" y="530"/>
                </a:lnTo>
                <a:lnTo>
                  <a:pt x="1940" y="531"/>
                </a:lnTo>
                <a:lnTo>
                  <a:pt x="1939" y="533"/>
                </a:lnTo>
                <a:lnTo>
                  <a:pt x="1934" y="537"/>
                </a:lnTo>
                <a:lnTo>
                  <a:pt x="1928" y="538"/>
                </a:lnTo>
                <a:lnTo>
                  <a:pt x="1924" y="539"/>
                </a:lnTo>
                <a:lnTo>
                  <a:pt x="1920" y="536"/>
                </a:lnTo>
                <a:lnTo>
                  <a:pt x="1918" y="533"/>
                </a:lnTo>
                <a:lnTo>
                  <a:pt x="1914" y="532"/>
                </a:lnTo>
                <a:lnTo>
                  <a:pt x="1910" y="537"/>
                </a:lnTo>
                <a:lnTo>
                  <a:pt x="1907" y="540"/>
                </a:lnTo>
                <a:lnTo>
                  <a:pt x="1899" y="540"/>
                </a:lnTo>
                <a:lnTo>
                  <a:pt x="1892" y="539"/>
                </a:lnTo>
                <a:lnTo>
                  <a:pt x="1885" y="538"/>
                </a:lnTo>
                <a:lnTo>
                  <a:pt x="1883" y="538"/>
                </a:lnTo>
                <a:lnTo>
                  <a:pt x="1883" y="534"/>
                </a:lnTo>
                <a:lnTo>
                  <a:pt x="1885" y="531"/>
                </a:lnTo>
                <a:lnTo>
                  <a:pt x="1885" y="526"/>
                </a:lnTo>
                <a:lnTo>
                  <a:pt x="1887" y="522"/>
                </a:lnTo>
                <a:lnTo>
                  <a:pt x="1891" y="517"/>
                </a:lnTo>
                <a:lnTo>
                  <a:pt x="1892" y="513"/>
                </a:lnTo>
                <a:lnTo>
                  <a:pt x="1894" y="507"/>
                </a:lnTo>
                <a:lnTo>
                  <a:pt x="1900" y="499"/>
                </a:lnTo>
                <a:lnTo>
                  <a:pt x="1900" y="493"/>
                </a:lnTo>
                <a:lnTo>
                  <a:pt x="1900" y="488"/>
                </a:lnTo>
                <a:lnTo>
                  <a:pt x="1903" y="483"/>
                </a:lnTo>
                <a:lnTo>
                  <a:pt x="1907" y="477"/>
                </a:lnTo>
                <a:lnTo>
                  <a:pt x="1904" y="472"/>
                </a:lnTo>
                <a:lnTo>
                  <a:pt x="1903" y="468"/>
                </a:lnTo>
                <a:lnTo>
                  <a:pt x="1899" y="466"/>
                </a:lnTo>
                <a:lnTo>
                  <a:pt x="1893" y="468"/>
                </a:lnTo>
                <a:lnTo>
                  <a:pt x="1890" y="473"/>
                </a:lnTo>
                <a:lnTo>
                  <a:pt x="1887" y="477"/>
                </a:lnTo>
                <a:lnTo>
                  <a:pt x="1890" y="483"/>
                </a:lnTo>
                <a:lnTo>
                  <a:pt x="1890" y="488"/>
                </a:lnTo>
                <a:lnTo>
                  <a:pt x="1886" y="490"/>
                </a:lnTo>
                <a:lnTo>
                  <a:pt x="1883" y="488"/>
                </a:lnTo>
                <a:lnTo>
                  <a:pt x="1880" y="480"/>
                </a:lnTo>
                <a:lnTo>
                  <a:pt x="1876" y="480"/>
                </a:lnTo>
                <a:lnTo>
                  <a:pt x="1871" y="482"/>
                </a:lnTo>
                <a:lnTo>
                  <a:pt x="1864" y="483"/>
                </a:lnTo>
                <a:lnTo>
                  <a:pt x="1859" y="481"/>
                </a:lnTo>
                <a:lnTo>
                  <a:pt x="1854" y="482"/>
                </a:lnTo>
                <a:lnTo>
                  <a:pt x="1853" y="485"/>
                </a:lnTo>
                <a:lnTo>
                  <a:pt x="1856" y="489"/>
                </a:lnTo>
                <a:lnTo>
                  <a:pt x="1863" y="493"/>
                </a:lnTo>
                <a:lnTo>
                  <a:pt x="1868" y="497"/>
                </a:lnTo>
                <a:lnTo>
                  <a:pt x="1871" y="501"/>
                </a:lnTo>
                <a:lnTo>
                  <a:pt x="1871" y="504"/>
                </a:lnTo>
                <a:lnTo>
                  <a:pt x="1868" y="505"/>
                </a:lnTo>
                <a:lnTo>
                  <a:pt x="1862" y="505"/>
                </a:lnTo>
                <a:lnTo>
                  <a:pt x="1860" y="502"/>
                </a:lnTo>
                <a:lnTo>
                  <a:pt x="1856" y="501"/>
                </a:lnTo>
                <a:lnTo>
                  <a:pt x="1852" y="501"/>
                </a:lnTo>
                <a:lnTo>
                  <a:pt x="1847" y="504"/>
                </a:lnTo>
                <a:lnTo>
                  <a:pt x="1843" y="502"/>
                </a:lnTo>
                <a:lnTo>
                  <a:pt x="1844" y="499"/>
                </a:lnTo>
                <a:lnTo>
                  <a:pt x="1845" y="496"/>
                </a:lnTo>
                <a:lnTo>
                  <a:pt x="1844" y="493"/>
                </a:lnTo>
                <a:lnTo>
                  <a:pt x="1842" y="491"/>
                </a:lnTo>
                <a:lnTo>
                  <a:pt x="1838" y="488"/>
                </a:lnTo>
                <a:lnTo>
                  <a:pt x="1836" y="485"/>
                </a:lnTo>
                <a:lnTo>
                  <a:pt x="1834" y="482"/>
                </a:lnTo>
                <a:lnTo>
                  <a:pt x="1831" y="480"/>
                </a:lnTo>
                <a:lnTo>
                  <a:pt x="1827" y="478"/>
                </a:lnTo>
                <a:lnTo>
                  <a:pt x="1823" y="478"/>
                </a:lnTo>
                <a:lnTo>
                  <a:pt x="1822" y="483"/>
                </a:lnTo>
                <a:lnTo>
                  <a:pt x="1826" y="486"/>
                </a:lnTo>
                <a:lnTo>
                  <a:pt x="1830" y="488"/>
                </a:lnTo>
                <a:lnTo>
                  <a:pt x="1834" y="491"/>
                </a:lnTo>
                <a:lnTo>
                  <a:pt x="1830" y="494"/>
                </a:lnTo>
                <a:lnTo>
                  <a:pt x="1826" y="493"/>
                </a:lnTo>
                <a:lnTo>
                  <a:pt x="1822" y="491"/>
                </a:lnTo>
                <a:lnTo>
                  <a:pt x="1819" y="490"/>
                </a:lnTo>
                <a:lnTo>
                  <a:pt x="1818" y="491"/>
                </a:lnTo>
                <a:lnTo>
                  <a:pt x="1819" y="493"/>
                </a:lnTo>
                <a:lnTo>
                  <a:pt x="1823" y="499"/>
                </a:lnTo>
                <a:lnTo>
                  <a:pt x="1820" y="500"/>
                </a:lnTo>
                <a:lnTo>
                  <a:pt x="1813" y="499"/>
                </a:lnTo>
                <a:lnTo>
                  <a:pt x="1811" y="501"/>
                </a:lnTo>
                <a:lnTo>
                  <a:pt x="1806" y="500"/>
                </a:lnTo>
                <a:lnTo>
                  <a:pt x="1806" y="496"/>
                </a:lnTo>
                <a:lnTo>
                  <a:pt x="1806" y="493"/>
                </a:lnTo>
                <a:lnTo>
                  <a:pt x="1800" y="488"/>
                </a:lnTo>
                <a:lnTo>
                  <a:pt x="1797" y="492"/>
                </a:lnTo>
                <a:lnTo>
                  <a:pt x="1797" y="498"/>
                </a:lnTo>
                <a:lnTo>
                  <a:pt x="1800" y="502"/>
                </a:lnTo>
                <a:lnTo>
                  <a:pt x="1806" y="506"/>
                </a:lnTo>
                <a:lnTo>
                  <a:pt x="1808" y="509"/>
                </a:lnTo>
                <a:lnTo>
                  <a:pt x="1812" y="513"/>
                </a:lnTo>
                <a:lnTo>
                  <a:pt x="1812" y="517"/>
                </a:lnTo>
                <a:lnTo>
                  <a:pt x="1806" y="515"/>
                </a:lnTo>
                <a:lnTo>
                  <a:pt x="1797" y="514"/>
                </a:lnTo>
                <a:lnTo>
                  <a:pt x="1794" y="524"/>
                </a:lnTo>
                <a:lnTo>
                  <a:pt x="1787" y="525"/>
                </a:lnTo>
                <a:lnTo>
                  <a:pt x="1783" y="522"/>
                </a:lnTo>
                <a:lnTo>
                  <a:pt x="1782" y="517"/>
                </a:lnTo>
                <a:lnTo>
                  <a:pt x="1780" y="513"/>
                </a:lnTo>
                <a:lnTo>
                  <a:pt x="1780" y="510"/>
                </a:lnTo>
                <a:lnTo>
                  <a:pt x="1781" y="508"/>
                </a:lnTo>
                <a:lnTo>
                  <a:pt x="1787" y="508"/>
                </a:lnTo>
                <a:lnTo>
                  <a:pt x="1791" y="510"/>
                </a:lnTo>
                <a:lnTo>
                  <a:pt x="1796" y="509"/>
                </a:lnTo>
                <a:lnTo>
                  <a:pt x="1792" y="502"/>
                </a:lnTo>
                <a:lnTo>
                  <a:pt x="1786" y="501"/>
                </a:lnTo>
                <a:lnTo>
                  <a:pt x="1781" y="497"/>
                </a:lnTo>
                <a:lnTo>
                  <a:pt x="1776" y="497"/>
                </a:lnTo>
                <a:lnTo>
                  <a:pt x="1772" y="500"/>
                </a:lnTo>
                <a:lnTo>
                  <a:pt x="1766" y="504"/>
                </a:lnTo>
                <a:lnTo>
                  <a:pt x="1762" y="505"/>
                </a:lnTo>
                <a:lnTo>
                  <a:pt x="1760" y="507"/>
                </a:lnTo>
                <a:lnTo>
                  <a:pt x="1764" y="512"/>
                </a:lnTo>
                <a:lnTo>
                  <a:pt x="1766" y="516"/>
                </a:lnTo>
                <a:lnTo>
                  <a:pt x="1763" y="517"/>
                </a:lnTo>
                <a:lnTo>
                  <a:pt x="1759" y="515"/>
                </a:lnTo>
                <a:lnTo>
                  <a:pt x="1755" y="512"/>
                </a:lnTo>
                <a:lnTo>
                  <a:pt x="1754" y="515"/>
                </a:lnTo>
                <a:lnTo>
                  <a:pt x="1752" y="518"/>
                </a:lnTo>
                <a:lnTo>
                  <a:pt x="1749" y="521"/>
                </a:lnTo>
                <a:lnTo>
                  <a:pt x="1742" y="521"/>
                </a:lnTo>
                <a:lnTo>
                  <a:pt x="1740" y="517"/>
                </a:lnTo>
                <a:lnTo>
                  <a:pt x="1736" y="514"/>
                </a:lnTo>
                <a:lnTo>
                  <a:pt x="1732" y="510"/>
                </a:lnTo>
                <a:lnTo>
                  <a:pt x="1728" y="507"/>
                </a:lnTo>
                <a:lnTo>
                  <a:pt x="1727" y="504"/>
                </a:lnTo>
                <a:lnTo>
                  <a:pt x="1731" y="500"/>
                </a:lnTo>
                <a:lnTo>
                  <a:pt x="1734" y="502"/>
                </a:lnTo>
                <a:lnTo>
                  <a:pt x="1740" y="504"/>
                </a:lnTo>
                <a:lnTo>
                  <a:pt x="1747" y="504"/>
                </a:lnTo>
                <a:lnTo>
                  <a:pt x="1750" y="501"/>
                </a:lnTo>
                <a:lnTo>
                  <a:pt x="1752" y="498"/>
                </a:lnTo>
                <a:lnTo>
                  <a:pt x="1756" y="494"/>
                </a:lnTo>
                <a:lnTo>
                  <a:pt x="1760" y="490"/>
                </a:lnTo>
                <a:lnTo>
                  <a:pt x="1763" y="486"/>
                </a:lnTo>
                <a:lnTo>
                  <a:pt x="1767" y="483"/>
                </a:lnTo>
                <a:lnTo>
                  <a:pt x="1772" y="477"/>
                </a:lnTo>
                <a:lnTo>
                  <a:pt x="1772" y="475"/>
                </a:lnTo>
                <a:lnTo>
                  <a:pt x="1771" y="472"/>
                </a:lnTo>
                <a:lnTo>
                  <a:pt x="1772" y="467"/>
                </a:lnTo>
                <a:lnTo>
                  <a:pt x="1771" y="464"/>
                </a:lnTo>
                <a:lnTo>
                  <a:pt x="1766" y="460"/>
                </a:lnTo>
                <a:lnTo>
                  <a:pt x="1763" y="458"/>
                </a:lnTo>
                <a:lnTo>
                  <a:pt x="1760" y="456"/>
                </a:lnTo>
                <a:lnTo>
                  <a:pt x="1759" y="452"/>
                </a:lnTo>
                <a:lnTo>
                  <a:pt x="1757" y="449"/>
                </a:lnTo>
                <a:lnTo>
                  <a:pt x="1751" y="437"/>
                </a:lnTo>
                <a:lnTo>
                  <a:pt x="1748" y="428"/>
                </a:lnTo>
                <a:lnTo>
                  <a:pt x="1747" y="421"/>
                </a:lnTo>
                <a:lnTo>
                  <a:pt x="1746" y="416"/>
                </a:lnTo>
                <a:lnTo>
                  <a:pt x="1741" y="412"/>
                </a:lnTo>
                <a:lnTo>
                  <a:pt x="1736" y="409"/>
                </a:lnTo>
                <a:lnTo>
                  <a:pt x="1734" y="405"/>
                </a:lnTo>
                <a:lnTo>
                  <a:pt x="1731" y="405"/>
                </a:lnTo>
                <a:lnTo>
                  <a:pt x="1726" y="408"/>
                </a:lnTo>
                <a:lnTo>
                  <a:pt x="1720" y="408"/>
                </a:lnTo>
                <a:lnTo>
                  <a:pt x="1717" y="405"/>
                </a:lnTo>
                <a:lnTo>
                  <a:pt x="1712" y="409"/>
                </a:lnTo>
                <a:lnTo>
                  <a:pt x="1710" y="413"/>
                </a:lnTo>
                <a:lnTo>
                  <a:pt x="1709" y="417"/>
                </a:lnTo>
                <a:lnTo>
                  <a:pt x="1703" y="417"/>
                </a:lnTo>
                <a:lnTo>
                  <a:pt x="1700" y="420"/>
                </a:lnTo>
                <a:lnTo>
                  <a:pt x="1696" y="424"/>
                </a:lnTo>
                <a:lnTo>
                  <a:pt x="1692" y="424"/>
                </a:lnTo>
                <a:lnTo>
                  <a:pt x="1687" y="424"/>
                </a:lnTo>
                <a:lnTo>
                  <a:pt x="1684" y="425"/>
                </a:lnTo>
                <a:lnTo>
                  <a:pt x="1678" y="427"/>
                </a:lnTo>
                <a:lnTo>
                  <a:pt x="1672" y="429"/>
                </a:lnTo>
                <a:lnTo>
                  <a:pt x="1669" y="434"/>
                </a:lnTo>
                <a:lnTo>
                  <a:pt x="1666" y="436"/>
                </a:lnTo>
                <a:lnTo>
                  <a:pt x="1655" y="443"/>
                </a:lnTo>
                <a:lnTo>
                  <a:pt x="1650" y="444"/>
                </a:lnTo>
                <a:lnTo>
                  <a:pt x="1644" y="446"/>
                </a:lnTo>
                <a:lnTo>
                  <a:pt x="1640" y="450"/>
                </a:lnTo>
                <a:lnTo>
                  <a:pt x="1637" y="452"/>
                </a:lnTo>
                <a:lnTo>
                  <a:pt x="1632" y="453"/>
                </a:lnTo>
                <a:lnTo>
                  <a:pt x="1629" y="452"/>
                </a:lnTo>
                <a:lnTo>
                  <a:pt x="1626" y="451"/>
                </a:lnTo>
                <a:lnTo>
                  <a:pt x="1623" y="452"/>
                </a:lnTo>
                <a:lnTo>
                  <a:pt x="1616" y="454"/>
                </a:lnTo>
                <a:lnTo>
                  <a:pt x="1615" y="459"/>
                </a:lnTo>
                <a:lnTo>
                  <a:pt x="1618" y="460"/>
                </a:lnTo>
                <a:lnTo>
                  <a:pt x="1619" y="470"/>
                </a:lnTo>
                <a:lnTo>
                  <a:pt x="1623" y="474"/>
                </a:lnTo>
                <a:lnTo>
                  <a:pt x="1623" y="478"/>
                </a:lnTo>
                <a:lnTo>
                  <a:pt x="1620" y="482"/>
                </a:lnTo>
                <a:lnTo>
                  <a:pt x="1615" y="483"/>
                </a:lnTo>
                <a:lnTo>
                  <a:pt x="1612" y="485"/>
                </a:lnTo>
                <a:lnTo>
                  <a:pt x="1611" y="489"/>
                </a:lnTo>
                <a:lnTo>
                  <a:pt x="1608" y="490"/>
                </a:lnTo>
                <a:lnTo>
                  <a:pt x="1605" y="490"/>
                </a:lnTo>
                <a:lnTo>
                  <a:pt x="1600" y="488"/>
                </a:lnTo>
                <a:lnTo>
                  <a:pt x="1598" y="485"/>
                </a:lnTo>
                <a:lnTo>
                  <a:pt x="1596" y="482"/>
                </a:lnTo>
                <a:lnTo>
                  <a:pt x="1592" y="480"/>
                </a:lnTo>
                <a:lnTo>
                  <a:pt x="1589" y="480"/>
                </a:lnTo>
                <a:lnTo>
                  <a:pt x="1586" y="482"/>
                </a:lnTo>
                <a:lnTo>
                  <a:pt x="1575" y="482"/>
                </a:lnTo>
                <a:lnTo>
                  <a:pt x="1571" y="483"/>
                </a:lnTo>
                <a:lnTo>
                  <a:pt x="1565" y="485"/>
                </a:lnTo>
                <a:lnTo>
                  <a:pt x="1559" y="486"/>
                </a:lnTo>
                <a:lnTo>
                  <a:pt x="1554" y="483"/>
                </a:lnTo>
                <a:lnTo>
                  <a:pt x="1550" y="480"/>
                </a:lnTo>
                <a:lnTo>
                  <a:pt x="1543" y="478"/>
                </a:lnTo>
                <a:lnTo>
                  <a:pt x="1541" y="475"/>
                </a:lnTo>
                <a:lnTo>
                  <a:pt x="1535" y="473"/>
                </a:lnTo>
                <a:lnTo>
                  <a:pt x="1535" y="476"/>
                </a:lnTo>
                <a:lnTo>
                  <a:pt x="1530" y="480"/>
                </a:lnTo>
                <a:lnTo>
                  <a:pt x="1526" y="485"/>
                </a:lnTo>
                <a:lnTo>
                  <a:pt x="1522" y="490"/>
                </a:lnTo>
                <a:lnTo>
                  <a:pt x="1519" y="494"/>
                </a:lnTo>
                <a:lnTo>
                  <a:pt x="1514" y="496"/>
                </a:lnTo>
                <a:lnTo>
                  <a:pt x="1509" y="492"/>
                </a:lnTo>
                <a:lnTo>
                  <a:pt x="1509" y="488"/>
                </a:lnTo>
                <a:lnTo>
                  <a:pt x="1507" y="485"/>
                </a:lnTo>
                <a:lnTo>
                  <a:pt x="1506" y="488"/>
                </a:lnTo>
                <a:lnTo>
                  <a:pt x="1499" y="491"/>
                </a:lnTo>
                <a:lnTo>
                  <a:pt x="1494" y="491"/>
                </a:lnTo>
                <a:lnTo>
                  <a:pt x="1490" y="496"/>
                </a:lnTo>
                <a:lnTo>
                  <a:pt x="1488" y="501"/>
                </a:lnTo>
                <a:lnTo>
                  <a:pt x="1486" y="506"/>
                </a:lnTo>
                <a:lnTo>
                  <a:pt x="1483" y="506"/>
                </a:lnTo>
                <a:lnTo>
                  <a:pt x="1479" y="502"/>
                </a:lnTo>
                <a:lnTo>
                  <a:pt x="1477" y="499"/>
                </a:lnTo>
                <a:lnTo>
                  <a:pt x="1477" y="494"/>
                </a:lnTo>
                <a:lnTo>
                  <a:pt x="1479" y="488"/>
                </a:lnTo>
                <a:lnTo>
                  <a:pt x="1480" y="483"/>
                </a:lnTo>
                <a:lnTo>
                  <a:pt x="1485" y="477"/>
                </a:lnTo>
                <a:lnTo>
                  <a:pt x="1488" y="470"/>
                </a:lnTo>
                <a:lnTo>
                  <a:pt x="1493" y="465"/>
                </a:lnTo>
                <a:lnTo>
                  <a:pt x="1499" y="459"/>
                </a:lnTo>
                <a:lnTo>
                  <a:pt x="1504" y="452"/>
                </a:lnTo>
                <a:lnTo>
                  <a:pt x="1510" y="448"/>
                </a:lnTo>
                <a:lnTo>
                  <a:pt x="1510" y="443"/>
                </a:lnTo>
                <a:lnTo>
                  <a:pt x="1510" y="438"/>
                </a:lnTo>
                <a:lnTo>
                  <a:pt x="1507" y="437"/>
                </a:lnTo>
                <a:lnTo>
                  <a:pt x="1503" y="441"/>
                </a:lnTo>
                <a:lnTo>
                  <a:pt x="1500" y="444"/>
                </a:lnTo>
                <a:lnTo>
                  <a:pt x="1494" y="446"/>
                </a:lnTo>
                <a:lnTo>
                  <a:pt x="1488" y="446"/>
                </a:lnTo>
                <a:lnTo>
                  <a:pt x="1484" y="444"/>
                </a:lnTo>
                <a:lnTo>
                  <a:pt x="1479" y="441"/>
                </a:lnTo>
                <a:lnTo>
                  <a:pt x="1476" y="440"/>
                </a:lnTo>
                <a:lnTo>
                  <a:pt x="1471" y="446"/>
                </a:lnTo>
                <a:lnTo>
                  <a:pt x="1474" y="449"/>
                </a:lnTo>
                <a:lnTo>
                  <a:pt x="1476" y="451"/>
                </a:lnTo>
                <a:lnTo>
                  <a:pt x="1477" y="454"/>
                </a:lnTo>
                <a:lnTo>
                  <a:pt x="1475" y="454"/>
                </a:lnTo>
                <a:lnTo>
                  <a:pt x="1470" y="457"/>
                </a:lnTo>
                <a:lnTo>
                  <a:pt x="1472" y="460"/>
                </a:lnTo>
                <a:lnTo>
                  <a:pt x="1471" y="462"/>
                </a:lnTo>
                <a:lnTo>
                  <a:pt x="1468" y="461"/>
                </a:lnTo>
                <a:lnTo>
                  <a:pt x="1466" y="459"/>
                </a:lnTo>
                <a:lnTo>
                  <a:pt x="1463" y="456"/>
                </a:lnTo>
                <a:lnTo>
                  <a:pt x="1460" y="454"/>
                </a:lnTo>
                <a:lnTo>
                  <a:pt x="1458" y="458"/>
                </a:lnTo>
                <a:lnTo>
                  <a:pt x="1460" y="461"/>
                </a:lnTo>
                <a:lnTo>
                  <a:pt x="1460" y="466"/>
                </a:lnTo>
                <a:lnTo>
                  <a:pt x="1461" y="470"/>
                </a:lnTo>
                <a:lnTo>
                  <a:pt x="1462" y="475"/>
                </a:lnTo>
                <a:lnTo>
                  <a:pt x="1462" y="478"/>
                </a:lnTo>
                <a:lnTo>
                  <a:pt x="1462" y="482"/>
                </a:lnTo>
                <a:lnTo>
                  <a:pt x="1461" y="484"/>
                </a:lnTo>
                <a:lnTo>
                  <a:pt x="1456" y="483"/>
                </a:lnTo>
                <a:lnTo>
                  <a:pt x="1454" y="482"/>
                </a:lnTo>
                <a:lnTo>
                  <a:pt x="1452" y="478"/>
                </a:lnTo>
                <a:lnTo>
                  <a:pt x="1448" y="475"/>
                </a:lnTo>
                <a:lnTo>
                  <a:pt x="1446" y="475"/>
                </a:lnTo>
                <a:lnTo>
                  <a:pt x="1444" y="476"/>
                </a:lnTo>
                <a:lnTo>
                  <a:pt x="1445" y="481"/>
                </a:lnTo>
                <a:lnTo>
                  <a:pt x="1444" y="486"/>
                </a:lnTo>
                <a:lnTo>
                  <a:pt x="1438" y="485"/>
                </a:lnTo>
                <a:lnTo>
                  <a:pt x="1434" y="483"/>
                </a:lnTo>
                <a:lnTo>
                  <a:pt x="1432" y="480"/>
                </a:lnTo>
                <a:lnTo>
                  <a:pt x="1431" y="476"/>
                </a:lnTo>
                <a:lnTo>
                  <a:pt x="1428" y="476"/>
                </a:lnTo>
                <a:lnTo>
                  <a:pt x="1427" y="478"/>
                </a:lnTo>
                <a:lnTo>
                  <a:pt x="1428" y="483"/>
                </a:lnTo>
                <a:lnTo>
                  <a:pt x="1430" y="486"/>
                </a:lnTo>
                <a:lnTo>
                  <a:pt x="1428" y="490"/>
                </a:lnTo>
                <a:lnTo>
                  <a:pt x="1424" y="490"/>
                </a:lnTo>
                <a:lnTo>
                  <a:pt x="1420" y="490"/>
                </a:lnTo>
                <a:lnTo>
                  <a:pt x="1416" y="489"/>
                </a:lnTo>
                <a:lnTo>
                  <a:pt x="1413" y="485"/>
                </a:lnTo>
                <a:lnTo>
                  <a:pt x="1413" y="481"/>
                </a:lnTo>
                <a:lnTo>
                  <a:pt x="1413" y="477"/>
                </a:lnTo>
                <a:lnTo>
                  <a:pt x="1412" y="474"/>
                </a:lnTo>
                <a:lnTo>
                  <a:pt x="1407" y="473"/>
                </a:lnTo>
                <a:lnTo>
                  <a:pt x="1400" y="474"/>
                </a:lnTo>
                <a:lnTo>
                  <a:pt x="1398" y="478"/>
                </a:lnTo>
                <a:lnTo>
                  <a:pt x="1395" y="483"/>
                </a:lnTo>
                <a:lnTo>
                  <a:pt x="1390" y="484"/>
                </a:lnTo>
                <a:lnTo>
                  <a:pt x="1386" y="481"/>
                </a:lnTo>
                <a:lnTo>
                  <a:pt x="1387" y="476"/>
                </a:lnTo>
                <a:lnTo>
                  <a:pt x="1386" y="472"/>
                </a:lnTo>
                <a:lnTo>
                  <a:pt x="1386" y="467"/>
                </a:lnTo>
                <a:lnTo>
                  <a:pt x="1388" y="466"/>
                </a:lnTo>
                <a:lnTo>
                  <a:pt x="1396" y="465"/>
                </a:lnTo>
                <a:lnTo>
                  <a:pt x="1398" y="460"/>
                </a:lnTo>
                <a:lnTo>
                  <a:pt x="1394" y="457"/>
                </a:lnTo>
                <a:lnTo>
                  <a:pt x="1390" y="453"/>
                </a:lnTo>
                <a:lnTo>
                  <a:pt x="1386" y="451"/>
                </a:lnTo>
                <a:lnTo>
                  <a:pt x="1381" y="449"/>
                </a:lnTo>
                <a:lnTo>
                  <a:pt x="1378" y="446"/>
                </a:lnTo>
                <a:lnTo>
                  <a:pt x="1375" y="449"/>
                </a:lnTo>
                <a:lnTo>
                  <a:pt x="1375" y="452"/>
                </a:lnTo>
                <a:lnTo>
                  <a:pt x="1378" y="457"/>
                </a:lnTo>
                <a:lnTo>
                  <a:pt x="1381" y="460"/>
                </a:lnTo>
                <a:lnTo>
                  <a:pt x="1382" y="464"/>
                </a:lnTo>
                <a:lnTo>
                  <a:pt x="1381" y="465"/>
                </a:lnTo>
                <a:lnTo>
                  <a:pt x="1378" y="465"/>
                </a:lnTo>
                <a:lnTo>
                  <a:pt x="1373" y="462"/>
                </a:lnTo>
                <a:lnTo>
                  <a:pt x="1368" y="462"/>
                </a:lnTo>
                <a:lnTo>
                  <a:pt x="1365" y="461"/>
                </a:lnTo>
                <a:lnTo>
                  <a:pt x="1360" y="462"/>
                </a:lnTo>
                <a:lnTo>
                  <a:pt x="1355" y="472"/>
                </a:lnTo>
                <a:lnTo>
                  <a:pt x="1350" y="475"/>
                </a:lnTo>
                <a:lnTo>
                  <a:pt x="1346" y="475"/>
                </a:lnTo>
                <a:lnTo>
                  <a:pt x="1346" y="473"/>
                </a:lnTo>
                <a:lnTo>
                  <a:pt x="1344" y="469"/>
                </a:lnTo>
                <a:lnTo>
                  <a:pt x="1343" y="461"/>
                </a:lnTo>
                <a:lnTo>
                  <a:pt x="1342" y="457"/>
                </a:lnTo>
                <a:lnTo>
                  <a:pt x="1346" y="451"/>
                </a:lnTo>
                <a:lnTo>
                  <a:pt x="1349" y="448"/>
                </a:lnTo>
                <a:lnTo>
                  <a:pt x="1357" y="448"/>
                </a:lnTo>
                <a:lnTo>
                  <a:pt x="1362" y="445"/>
                </a:lnTo>
                <a:lnTo>
                  <a:pt x="1366" y="442"/>
                </a:lnTo>
                <a:lnTo>
                  <a:pt x="1365" y="437"/>
                </a:lnTo>
                <a:lnTo>
                  <a:pt x="1364" y="430"/>
                </a:lnTo>
                <a:lnTo>
                  <a:pt x="1359" y="429"/>
                </a:lnTo>
                <a:lnTo>
                  <a:pt x="1355" y="428"/>
                </a:lnTo>
                <a:lnTo>
                  <a:pt x="1350" y="428"/>
                </a:lnTo>
                <a:lnTo>
                  <a:pt x="1347" y="430"/>
                </a:lnTo>
                <a:lnTo>
                  <a:pt x="1343" y="436"/>
                </a:lnTo>
                <a:lnTo>
                  <a:pt x="1343" y="443"/>
                </a:lnTo>
                <a:lnTo>
                  <a:pt x="1342" y="450"/>
                </a:lnTo>
                <a:lnTo>
                  <a:pt x="1336" y="454"/>
                </a:lnTo>
                <a:lnTo>
                  <a:pt x="1332" y="456"/>
                </a:lnTo>
                <a:lnTo>
                  <a:pt x="1327" y="453"/>
                </a:lnTo>
                <a:lnTo>
                  <a:pt x="1325" y="450"/>
                </a:lnTo>
                <a:lnTo>
                  <a:pt x="1324" y="443"/>
                </a:lnTo>
                <a:lnTo>
                  <a:pt x="1326" y="437"/>
                </a:lnTo>
                <a:lnTo>
                  <a:pt x="1330" y="430"/>
                </a:lnTo>
                <a:lnTo>
                  <a:pt x="1332" y="425"/>
                </a:lnTo>
                <a:lnTo>
                  <a:pt x="1335" y="421"/>
                </a:lnTo>
                <a:lnTo>
                  <a:pt x="1340" y="418"/>
                </a:lnTo>
                <a:lnTo>
                  <a:pt x="1344" y="417"/>
                </a:lnTo>
                <a:lnTo>
                  <a:pt x="1356" y="420"/>
                </a:lnTo>
                <a:lnTo>
                  <a:pt x="1360" y="422"/>
                </a:lnTo>
                <a:lnTo>
                  <a:pt x="1365" y="422"/>
                </a:lnTo>
                <a:lnTo>
                  <a:pt x="1368" y="421"/>
                </a:lnTo>
                <a:lnTo>
                  <a:pt x="1366" y="414"/>
                </a:lnTo>
                <a:lnTo>
                  <a:pt x="1368" y="412"/>
                </a:lnTo>
                <a:lnTo>
                  <a:pt x="1371" y="408"/>
                </a:lnTo>
                <a:lnTo>
                  <a:pt x="1371" y="403"/>
                </a:lnTo>
                <a:lnTo>
                  <a:pt x="1368" y="402"/>
                </a:lnTo>
                <a:lnTo>
                  <a:pt x="1365" y="398"/>
                </a:lnTo>
                <a:lnTo>
                  <a:pt x="1360" y="400"/>
                </a:lnTo>
                <a:lnTo>
                  <a:pt x="1356" y="398"/>
                </a:lnTo>
                <a:lnTo>
                  <a:pt x="1356" y="390"/>
                </a:lnTo>
                <a:lnTo>
                  <a:pt x="1358" y="385"/>
                </a:lnTo>
                <a:lnTo>
                  <a:pt x="1365" y="377"/>
                </a:lnTo>
                <a:lnTo>
                  <a:pt x="1363" y="371"/>
                </a:lnTo>
                <a:lnTo>
                  <a:pt x="1358" y="368"/>
                </a:lnTo>
                <a:lnTo>
                  <a:pt x="1354" y="366"/>
                </a:lnTo>
                <a:lnTo>
                  <a:pt x="1349" y="368"/>
                </a:lnTo>
                <a:lnTo>
                  <a:pt x="1344" y="370"/>
                </a:lnTo>
                <a:lnTo>
                  <a:pt x="1344" y="372"/>
                </a:lnTo>
                <a:lnTo>
                  <a:pt x="1340" y="387"/>
                </a:lnTo>
                <a:lnTo>
                  <a:pt x="1341" y="393"/>
                </a:lnTo>
                <a:lnTo>
                  <a:pt x="1340" y="397"/>
                </a:lnTo>
                <a:lnTo>
                  <a:pt x="1333" y="397"/>
                </a:lnTo>
                <a:lnTo>
                  <a:pt x="1328" y="394"/>
                </a:lnTo>
                <a:lnTo>
                  <a:pt x="1326" y="389"/>
                </a:lnTo>
                <a:lnTo>
                  <a:pt x="1322" y="387"/>
                </a:lnTo>
                <a:lnTo>
                  <a:pt x="1317" y="387"/>
                </a:lnTo>
                <a:lnTo>
                  <a:pt x="1312" y="390"/>
                </a:lnTo>
                <a:lnTo>
                  <a:pt x="1312" y="394"/>
                </a:lnTo>
                <a:lnTo>
                  <a:pt x="1317" y="397"/>
                </a:lnTo>
                <a:lnTo>
                  <a:pt x="1320" y="402"/>
                </a:lnTo>
                <a:lnTo>
                  <a:pt x="1319" y="405"/>
                </a:lnTo>
                <a:lnTo>
                  <a:pt x="1316" y="406"/>
                </a:lnTo>
                <a:lnTo>
                  <a:pt x="1312" y="404"/>
                </a:lnTo>
                <a:lnTo>
                  <a:pt x="1309" y="403"/>
                </a:lnTo>
                <a:lnTo>
                  <a:pt x="1308" y="409"/>
                </a:lnTo>
                <a:lnTo>
                  <a:pt x="1309" y="412"/>
                </a:lnTo>
                <a:lnTo>
                  <a:pt x="1314" y="414"/>
                </a:lnTo>
                <a:lnTo>
                  <a:pt x="1316" y="418"/>
                </a:lnTo>
                <a:lnTo>
                  <a:pt x="1315" y="421"/>
                </a:lnTo>
                <a:lnTo>
                  <a:pt x="1311" y="425"/>
                </a:lnTo>
                <a:lnTo>
                  <a:pt x="1308" y="426"/>
                </a:lnTo>
                <a:lnTo>
                  <a:pt x="1304" y="426"/>
                </a:lnTo>
                <a:lnTo>
                  <a:pt x="1301" y="425"/>
                </a:lnTo>
                <a:lnTo>
                  <a:pt x="1299" y="421"/>
                </a:lnTo>
                <a:lnTo>
                  <a:pt x="1294" y="420"/>
                </a:lnTo>
                <a:lnTo>
                  <a:pt x="1287" y="420"/>
                </a:lnTo>
                <a:lnTo>
                  <a:pt x="1286" y="416"/>
                </a:lnTo>
                <a:lnTo>
                  <a:pt x="1277" y="411"/>
                </a:lnTo>
                <a:lnTo>
                  <a:pt x="1274" y="408"/>
                </a:lnTo>
                <a:lnTo>
                  <a:pt x="1270" y="405"/>
                </a:lnTo>
                <a:lnTo>
                  <a:pt x="1268" y="405"/>
                </a:lnTo>
                <a:lnTo>
                  <a:pt x="1264" y="409"/>
                </a:lnTo>
                <a:lnTo>
                  <a:pt x="1261" y="412"/>
                </a:lnTo>
                <a:lnTo>
                  <a:pt x="1260" y="417"/>
                </a:lnTo>
                <a:lnTo>
                  <a:pt x="1260" y="420"/>
                </a:lnTo>
                <a:lnTo>
                  <a:pt x="1256" y="421"/>
                </a:lnTo>
                <a:lnTo>
                  <a:pt x="1253" y="420"/>
                </a:lnTo>
                <a:lnTo>
                  <a:pt x="1250" y="420"/>
                </a:lnTo>
                <a:lnTo>
                  <a:pt x="1247" y="424"/>
                </a:lnTo>
                <a:lnTo>
                  <a:pt x="1248" y="429"/>
                </a:lnTo>
                <a:lnTo>
                  <a:pt x="1250" y="434"/>
                </a:lnTo>
                <a:lnTo>
                  <a:pt x="1245" y="436"/>
                </a:lnTo>
                <a:lnTo>
                  <a:pt x="1237" y="434"/>
                </a:lnTo>
                <a:lnTo>
                  <a:pt x="1232" y="434"/>
                </a:lnTo>
                <a:lnTo>
                  <a:pt x="1224" y="437"/>
                </a:lnTo>
                <a:lnTo>
                  <a:pt x="1222" y="441"/>
                </a:lnTo>
                <a:lnTo>
                  <a:pt x="1222" y="442"/>
                </a:lnTo>
                <a:lnTo>
                  <a:pt x="1226" y="444"/>
                </a:lnTo>
                <a:lnTo>
                  <a:pt x="1228" y="445"/>
                </a:lnTo>
                <a:lnTo>
                  <a:pt x="1246" y="450"/>
                </a:lnTo>
                <a:lnTo>
                  <a:pt x="1252" y="452"/>
                </a:lnTo>
                <a:lnTo>
                  <a:pt x="1258" y="454"/>
                </a:lnTo>
                <a:lnTo>
                  <a:pt x="1263" y="458"/>
                </a:lnTo>
                <a:lnTo>
                  <a:pt x="1268" y="460"/>
                </a:lnTo>
                <a:lnTo>
                  <a:pt x="1271" y="464"/>
                </a:lnTo>
                <a:lnTo>
                  <a:pt x="1271" y="469"/>
                </a:lnTo>
                <a:lnTo>
                  <a:pt x="1271" y="474"/>
                </a:lnTo>
                <a:lnTo>
                  <a:pt x="1269" y="480"/>
                </a:lnTo>
                <a:lnTo>
                  <a:pt x="1268" y="490"/>
                </a:lnTo>
                <a:lnTo>
                  <a:pt x="1272" y="496"/>
                </a:lnTo>
                <a:lnTo>
                  <a:pt x="1277" y="500"/>
                </a:lnTo>
                <a:lnTo>
                  <a:pt x="1283" y="504"/>
                </a:lnTo>
                <a:lnTo>
                  <a:pt x="1287" y="507"/>
                </a:lnTo>
                <a:lnTo>
                  <a:pt x="1291" y="510"/>
                </a:lnTo>
                <a:lnTo>
                  <a:pt x="1291" y="515"/>
                </a:lnTo>
                <a:lnTo>
                  <a:pt x="1290" y="518"/>
                </a:lnTo>
                <a:lnTo>
                  <a:pt x="1287" y="523"/>
                </a:lnTo>
                <a:lnTo>
                  <a:pt x="1285" y="526"/>
                </a:lnTo>
                <a:lnTo>
                  <a:pt x="1283" y="530"/>
                </a:lnTo>
                <a:lnTo>
                  <a:pt x="1282" y="532"/>
                </a:lnTo>
                <a:lnTo>
                  <a:pt x="1282" y="536"/>
                </a:lnTo>
                <a:lnTo>
                  <a:pt x="1284" y="545"/>
                </a:lnTo>
                <a:lnTo>
                  <a:pt x="1288" y="549"/>
                </a:lnTo>
                <a:lnTo>
                  <a:pt x="1296" y="549"/>
                </a:lnTo>
                <a:lnTo>
                  <a:pt x="1303" y="550"/>
                </a:lnTo>
                <a:lnTo>
                  <a:pt x="1309" y="553"/>
                </a:lnTo>
                <a:lnTo>
                  <a:pt x="1312" y="555"/>
                </a:lnTo>
                <a:lnTo>
                  <a:pt x="1315" y="560"/>
                </a:lnTo>
                <a:lnTo>
                  <a:pt x="1316" y="563"/>
                </a:lnTo>
                <a:lnTo>
                  <a:pt x="1312" y="571"/>
                </a:lnTo>
                <a:lnTo>
                  <a:pt x="1310" y="577"/>
                </a:lnTo>
                <a:lnTo>
                  <a:pt x="1310" y="584"/>
                </a:lnTo>
                <a:lnTo>
                  <a:pt x="1312" y="592"/>
                </a:lnTo>
                <a:lnTo>
                  <a:pt x="1317" y="597"/>
                </a:lnTo>
                <a:lnTo>
                  <a:pt x="1319" y="602"/>
                </a:lnTo>
                <a:lnTo>
                  <a:pt x="1315" y="612"/>
                </a:lnTo>
                <a:lnTo>
                  <a:pt x="1314" y="614"/>
                </a:lnTo>
                <a:lnTo>
                  <a:pt x="1312" y="618"/>
                </a:lnTo>
                <a:lnTo>
                  <a:pt x="1312" y="620"/>
                </a:lnTo>
                <a:lnTo>
                  <a:pt x="1314" y="622"/>
                </a:lnTo>
                <a:lnTo>
                  <a:pt x="1314" y="625"/>
                </a:lnTo>
                <a:lnTo>
                  <a:pt x="1315" y="626"/>
                </a:lnTo>
                <a:lnTo>
                  <a:pt x="1318" y="627"/>
                </a:lnTo>
                <a:lnTo>
                  <a:pt x="1324" y="626"/>
                </a:lnTo>
                <a:lnTo>
                  <a:pt x="1326" y="627"/>
                </a:lnTo>
                <a:lnTo>
                  <a:pt x="1336" y="626"/>
                </a:lnTo>
                <a:lnTo>
                  <a:pt x="1343" y="622"/>
                </a:lnTo>
                <a:lnTo>
                  <a:pt x="1348" y="622"/>
                </a:lnTo>
                <a:lnTo>
                  <a:pt x="1351" y="627"/>
                </a:lnTo>
                <a:lnTo>
                  <a:pt x="1352" y="635"/>
                </a:lnTo>
                <a:lnTo>
                  <a:pt x="1356" y="642"/>
                </a:lnTo>
                <a:lnTo>
                  <a:pt x="1359" y="646"/>
                </a:lnTo>
                <a:lnTo>
                  <a:pt x="1359" y="651"/>
                </a:lnTo>
                <a:lnTo>
                  <a:pt x="1358" y="656"/>
                </a:lnTo>
                <a:lnTo>
                  <a:pt x="1355" y="660"/>
                </a:lnTo>
                <a:lnTo>
                  <a:pt x="1354" y="666"/>
                </a:lnTo>
                <a:lnTo>
                  <a:pt x="1355" y="670"/>
                </a:lnTo>
                <a:lnTo>
                  <a:pt x="1364" y="676"/>
                </a:lnTo>
                <a:lnTo>
                  <a:pt x="1368" y="680"/>
                </a:lnTo>
                <a:lnTo>
                  <a:pt x="1370" y="685"/>
                </a:lnTo>
                <a:lnTo>
                  <a:pt x="1373" y="691"/>
                </a:lnTo>
                <a:lnTo>
                  <a:pt x="1378" y="697"/>
                </a:lnTo>
                <a:lnTo>
                  <a:pt x="1376" y="702"/>
                </a:lnTo>
                <a:lnTo>
                  <a:pt x="1372" y="707"/>
                </a:lnTo>
                <a:lnTo>
                  <a:pt x="1366" y="709"/>
                </a:lnTo>
                <a:lnTo>
                  <a:pt x="1362" y="712"/>
                </a:lnTo>
                <a:lnTo>
                  <a:pt x="1355" y="714"/>
                </a:lnTo>
                <a:lnTo>
                  <a:pt x="1349" y="716"/>
                </a:lnTo>
                <a:lnTo>
                  <a:pt x="1348" y="721"/>
                </a:lnTo>
                <a:lnTo>
                  <a:pt x="1342" y="729"/>
                </a:lnTo>
                <a:lnTo>
                  <a:pt x="1336" y="733"/>
                </a:lnTo>
                <a:lnTo>
                  <a:pt x="1331" y="736"/>
                </a:lnTo>
                <a:lnTo>
                  <a:pt x="1327" y="738"/>
                </a:lnTo>
                <a:lnTo>
                  <a:pt x="1320" y="740"/>
                </a:lnTo>
                <a:lnTo>
                  <a:pt x="1317" y="738"/>
                </a:lnTo>
                <a:lnTo>
                  <a:pt x="1315" y="733"/>
                </a:lnTo>
                <a:lnTo>
                  <a:pt x="1312" y="729"/>
                </a:lnTo>
                <a:lnTo>
                  <a:pt x="1310" y="725"/>
                </a:lnTo>
                <a:lnTo>
                  <a:pt x="1307" y="728"/>
                </a:lnTo>
                <a:lnTo>
                  <a:pt x="1302" y="731"/>
                </a:lnTo>
                <a:lnTo>
                  <a:pt x="1301" y="733"/>
                </a:lnTo>
                <a:lnTo>
                  <a:pt x="1295" y="732"/>
                </a:lnTo>
                <a:lnTo>
                  <a:pt x="1292" y="730"/>
                </a:lnTo>
                <a:lnTo>
                  <a:pt x="1288" y="728"/>
                </a:lnTo>
                <a:lnTo>
                  <a:pt x="1284" y="728"/>
                </a:lnTo>
                <a:lnTo>
                  <a:pt x="1279" y="726"/>
                </a:lnTo>
                <a:lnTo>
                  <a:pt x="1276" y="723"/>
                </a:lnTo>
                <a:lnTo>
                  <a:pt x="1274" y="718"/>
                </a:lnTo>
                <a:lnTo>
                  <a:pt x="1269" y="715"/>
                </a:lnTo>
                <a:lnTo>
                  <a:pt x="1266" y="712"/>
                </a:lnTo>
                <a:lnTo>
                  <a:pt x="1263" y="708"/>
                </a:lnTo>
                <a:lnTo>
                  <a:pt x="1259" y="701"/>
                </a:lnTo>
                <a:lnTo>
                  <a:pt x="1255" y="689"/>
                </a:lnTo>
                <a:lnTo>
                  <a:pt x="1252" y="685"/>
                </a:lnTo>
                <a:lnTo>
                  <a:pt x="1247" y="685"/>
                </a:lnTo>
                <a:lnTo>
                  <a:pt x="1243" y="686"/>
                </a:lnTo>
                <a:lnTo>
                  <a:pt x="1239" y="686"/>
                </a:lnTo>
                <a:lnTo>
                  <a:pt x="1236" y="689"/>
                </a:lnTo>
                <a:lnTo>
                  <a:pt x="1234" y="692"/>
                </a:lnTo>
                <a:lnTo>
                  <a:pt x="1231" y="697"/>
                </a:lnTo>
                <a:lnTo>
                  <a:pt x="1230" y="700"/>
                </a:lnTo>
                <a:lnTo>
                  <a:pt x="1228" y="704"/>
                </a:lnTo>
                <a:lnTo>
                  <a:pt x="1227" y="707"/>
                </a:lnTo>
                <a:lnTo>
                  <a:pt x="1220" y="716"/>
                </a:lnTo>
                <a:lnTo>
                  <a:pt x="1218" y="718"/>
                </a:lnTo>
                <a:lnTo>
                  <a:pt x="1216" y="720"/>
                </a:lnTo>
                <a:lnTo>
                  <a:pt x="1213" y="720"/>
                </a:lnTo>
                <a:lnTo>
                  <a:pt x="1205" y="716"/>
                </a:lnTo>
                <a:lnTo>
                  <a:pt x="1198" y="713"/>
                </a:lnTo>
                <a:lnTo>
                  <a:pt x="1192" y="710"/>
                </a:lnTo>
                <a:lnTo>
                  <a:pt x="1189" y="708"/>
                </a:lnTo>
                <a:lnTo>
                  <a:pt x="1187" y="705"/>
                </a:lnTo>
                <a:lnTo>
                  <a:pt x="1187" y="702"/>
                </a:lnTo>
                <a:lnTo>
                  <a:pt x="1192" y="700"/>
                </a:lnTo>
                <a:lnTo>
                  <a:pt x="1196" y="699"/>
                </a:lnTo>
                <a:lnTo>
                  <a:pt x="1199" y="697"/>
                </a:lnTo>
                <a:lnTo>
                  <a:pt x="1202" y="692"/>
                </a:lnTo>
                <a:lnTo>
                  <a:pt x="1199" y="689"/>
                </a:lnTo>
                <a:lnTo>
                  <a:pt x="1196" y="685"/>
                </a:lnTo>
                <a:lnTo>
                  <a:pt x="1192" y="683"/>
                </a:lnTo>
                <a:lnTo>
                  <a:pt x="1189" y="680"/>
                </a:lnTo>
                <a:lnTo>
                  <a:pt x="1183" y="677"/>
                </a:lnTo>
                <a:lnTo>
                  <a:pt x="1181" y="674"/>
                </a:lnTo>
                <a:lnTo>
                  <a:pt x="1179" y="670"/>
                </a:lnTo>
                <a:lnTo>
                  <a:pt x="1176" y="667"/>
                </a:lnTo>
                <a:lnTo>
                  <a:pt x="1174" y="665"/>
                </a:lnTo>
                <a:lnTo>
                  <a:pt x="1168" y="659"/>
                </a:lnTo>
                <a:lnTo>
                  <a:pt x="1167" y="653"/>
                </a:lnTo>
                <a:lnTo>
                  <a:pt x="1165" y="649"/>
                </a:lnTo>
                <a:lnTo>
                  <a:pt x="1165" y="645"/>
                </a:lnTo>
                <a:lnTo>
                  <a:pt x="1165" y="641"/>
                </a:lnTo>
                <a:lnTo>
                  <a:pt x="1167" y="637"/>
                </a:lnTo>
                <a:lnTo>
                  <a:pt x="1166" y="634"/>
                </a:lnTo>
                <a:lnTo>
                  <a:pt x="1165" y="630"/>
                </a:lnTo>
                <a:lnTo>
                  <a:pt x="1167" y="625"/>
                </a:lnTo>
                <a:lnTo>
                  <a:pt x="1171" y="620"/>
                </a:lnTo>
                <a:lnTo>
                  <a:pt x="1170" y="609"/>
                </a:lnTo>
                <a:lnTo>
                  <a:pt x="1167" y="605"/>
                </a:lnTo>
                <a:lnTo>
                  <a:pt x="1167" y="600"/>
                </a:lnTo>
                <a:lnTo>
                  <a:pt x="1171" y="593"/>
                </a:lnTo>
                <a:lnTo>
                  <a:pt x="1174" y="586"/>
                </a:lnTo>
                <a:lnTo>
                  <a:pt x="1168" y="576"/>
                </a:lnTo>
                <a:lnTo>
                  <a:pt x="1162" y="573"/>
                </a:lnTo>
                <a:lnTo>
                  <a:pt x="1157" y="572"/>
                </a:lnTo>
                <a:lnTo>
                  <a:pt x="1154" y="570"/>
                </a:lnTo>
                <a:lnTo>
                  <a:pt x="1150" y="564"/>
                </a:lnTo>
                <a:lnTo>
                  <a:pt x="1150" y="555"/>
                </a:lnTo>
                <a:lnTo>
                  <a:pt x="1152" y="550"/>
                </a:lnTo>
                <a:lnTo>
                  <a:pt x="1154" y="548"/>
                </a:lnTo>
                <a:lnTo>
                  <a:pt x="1158" y="546"/>
                </a:lnTo>
                <a:lnTo>
                  <a:pt x="1162" y="547"/>
                </a:lnTo>
                <a:lnTo>
                  <a:pt x="1166" y="548"/>
                </a:lnTo>
                <a:lnTo>
                  <a:pt x="1173" y="548"/>
                </a:lnTo>
                <a:lnTo>
                  <a:pt x="1176" y="547"/>
                </a:lnTo>
                <a:lnTo>
                  <a:pt x="1181" y="542"/>
                </a:lnTo>
                <a:lnTo>
                  <a:pt x="1187" y="538"/>
                </a:lnTo>
                <a:lnTo>
                  <a:pt x="1190" y="533"/>
                </a:lnTo>
                <a:lnTo>
                  <a:pt x="1191" y="529"/>
                </a:lnTo>
                <a:lnTo>
                  <a:pt x="1191" y="524"/>
                </a:lnTo>
                <a:lnTo>
                  <a:pt x="1191" y="520"/>
                </a:lnTo>
                <a:lnTo>
                  <a:pt x="1192" y="515"/>
                </a:lnTo>
                <a:lnTo>
                  <a:pt x="1192" y="512"/>
                </a:lnTo>
                <a:lnTo>
                  <a:pt x="1194" y="507"/>
                </a:lnTo>
                <a:lnTo>
                  <a:pt x="1197" y="504"/>
                </a:lnTo>
                <a:lnTo>
                  <a:pt x="1202" y="500"/>
                </a:lnTo>
                <a:lnTo>
                  <a:pt x="1204" y="494"/>
                </a:lnTo>
                <a:lnTo>
                  <a:pt x="1207" y="491"/>
                </a:lnTo>
                <a:lnTo>
                  <a:pt x="1213" y="489"/>
                </a:lnTo>
                <a:lnTo>
                  <a:pt x="1216" y="484"/>
                </a:lnTo>
                <a:lnTo>
                  <a:pt x="1215" y="478"/>
                </a:lnTo>
                <a:lnTo>
                  <a:pt x="1214" y="477"/>
                </a:lnTo>
                <a:lnTo>
                  <a:pt x="1212" y="476"/>
                </a:lnTo>
                <a:lnTo>
                  <a:pt x="1206" y="475"/>
                </a:lnTo>
                <a:lnTo>
                  <a:pt x="1204" y="474"/>
                </a:lnTo>
                <a:lnTo>
                  <a:pt x="1205" y="472"/>
                </a:lnTo>
                <a:lnTo>
                  <a:pt x="1203" y="462"/>
                </a:lnTo>
                <a:lnTo>
                  <a:pt x="1200" y="460"/>
                </a:lnTo>
                <a:lnTo>
                  <a:pt x="1196" y="454"/>
                </a:lnTo>
                <a:lnTo>
                  <a:pt x="1195" y="451"/>
                </a:lnTo>
                <a:lnTo>
                  <a:pt x="1194" y="448"/>
                </a:lnTo>
                <a:lnTo>
                  <a:pt x="1192" y="445"/>
                </a:lnTo>
                <a:lnTo>
                  <a:pt x="1190" y="444"/>
                </a:lnTo>
                <a:lnTo>
                  <a:pt x="1186" y="442"/>
                </a:lnTo>
                <a:lnTo>
                  <a:pt x="1184" y="438"/>
                </a:lnTo>
                <a:lnTo>
                  <a:pt x="1186" y="434"/>
                </a:lnTo>
                <a:lnTo>
                  <a:pt x="1187" y="429"/>
                </a:lnTo>
                <a:lnTo>
                  <a:pt x="1183" y="422"/>
                </a:lnTo>
                <a:lnTo>
                  <a:pt x="1181" y="419"/>
                </a:lnTo>
                <a:lnTo>
                  <a:pt x="1183" y="414"/>
                </a:lnTo>
                <a:lnTo>
                  <a:pt x="1186" y="411"/>
                </a:lnTo>
                <a:lnTo>
                  <a:pt x="1190" y="409"/>
                </a:lnTo>
                <a:lnTo>
                  <a:pt x="1196" y="404"/>
                </a:lnTo>
                <a:lnTo>
                  <a:pt x="1199" y="401"/>
                </a:lnTo>
                <a:lnTo>
                  <a:pt x="1205" y="396"/>
                </a:lnTo>
                <a:lnTo>
                  <a:pt x="1211" y="390"/>
                </a:lnTo>
                <a:lnTo>
                  <a:pt x="1215" y="386"/>
                </a:lnTo>
                <a:lnTo>
                  <a:pt x="1215" y="380"/>
                </a:lnTo>
                <a:lnTo>
                  <a:pt x="1216" y="376"/>
                </a:lnTo>
                <a:lnTo>
                  <a:pt x="1218" y="372"/>
                </a:lnTo>
                <a:lnTo>
                  <a:pt x="1224" y="370"/>
                </a:lnTo>
                <a:lnTo>
                  <a:pt x="1230" y="369"/>
                </a:lnTo>
                <a:lnTo>
                  <a:pt x="1235" y="368"/>
                </a:lnTo>
                <a:lnTo>
                  <a:pt x="1239" y="366"/>
                </a:lnTo>
                <a:lnTo>
                  <a:pt x="1244" y="364"/>
                </a:lnTo>
                <a:lnTo>
                  <a:pt x="1247" y="364"/>
                </a:lnTo>
                <a:lnTo>
                  <a:pt x="1252" y="364"/>
                </a:lnTo>
                <a:lnTo>
                  <a:pt x="1256" y="365"/>
                </a:lnTo>
                <a:lnTo>
                  <a:pt x="1260" y="366"/>
                </a:lnTo>
                <a:lnTo>
                  <a:pt x="1264" y="368"/>
                </a:lnTo>
                <a:lnTo>
                  <a:pt x="1269" y="368"/>
                </a:lnTo>
                <a:lnTo>
                  <a:pt x="1275" y="368"/>
                </a:lnTo>
                <a:lnTo>
                  <a:pt x="1278" y="366"/>
                </a:lnTo>
                <a:lnTo>
                  <a:pt x="1284" y="363"/>
                </a:lnTo>
                <a:lnTo>
                  <a:pt x="1292" y="358"/>
                </a:lnTo>
                <a:lnTo>
                  <a:pt x="1298" y="354"/>
                </a:lnTo>
                <a:lnTo>
                  <a:pt x="1302" y="352"/>
                </a:lnTo>
                <a:lnTo>
                  <a:pt x="1308" y="350"/>
                </a:lnTo>
                <a:lnTo>
                  <a:pt x="1316" y="349"/>
                </a:lnTo>
                <a:lnTo>
                  <a:pt x="1324" y="345"/>
                </a:lnTo>
                <a:lnTo>
                  <a:pt x="1325" y="338"/>
                </a:lnTo>
                <a:lnTo>
                  <a:pt x="1323" y="334"/>
                </a:lnTo>
                <a:lnTo>
                  <a:pt x="1320" y="330"/>
                </a:lnTo>
                <a:lnTo>
                  <a:pt x="1318" y="325"/>
                </a:lnTo>
                <a:lnTo>
                  <a:pt x="1316" y="323"/>
                </a:lnTo>
                <a:lnTo>
                  <a:pt x="1315" y="318"/>
                </a:lnTo>
                <a:lnTo>
                  <a:pt x="1316" y="315"/>
                </a:lnTo>
                <a:lnTo>
                  <a:pt x="1323" y="306"/>
                </a:lnTo>
                <a:lnTo>
                  <a:pt x="1323" y="301"/>
                </a:lnTo>
                <a:lnTo>
                  <a:pt x="1327" y="298"/>
                </a:lnTo>
                <a:lnTo>
                  <a:pt x="1331" y="297"/>
                </a:lnTo>
                <a:lnTo>
                  <a:pt x="1334" y="297"/>
                </a:lnTo>
                <a:lnTo>
                  <a:pt x="1339" y="294"/>
                </a:lnTo>
                <a:lnTo>
                  <a:pt x="1341" y="293"/>
                </a:lnTo>
                <a:lnTo>
                  <a:pt x="1341" y="288"/>
                </a:lnTo>
                <a:lnTo>
                  <a:pt x="1341" y="283"/>
                </a:lnTo>
                <a:lnTo>
                  <a:pt x="1342" y="281"/>
                </a:lnTo>
                <a:lnTo>
                  <a:pt x="1346" y="278"/>
                </a:lnTo>
                <a:lnTo>
                  <a:pt x="1348" y="277"/>
                </a:lnTo>
                <a:lnTo>
                  <a:pt x="1352" y="274"/>
                </a:lnTo>
                <a:lnTo>
                  <a:pt x="1358" y="269"/>
                </a:lnTo>
                <a:lnTo>
                  <a:pt x="1362" y="267"/>
                </a:lnTo>
                <a:lnTo>
                  <a:pt x="1364" y="264"/>
                </a:lnTo>
                <a:lnTo>
                  <a:pt x="1366" y="258"/>
                </a:lnTo>
                <a:lnTo>
                  <a:pt x="1367" y="256"/>
                </a:lnTo>
                <a:lnTo>
                  <a:pt x="1368" y="251"/>
                </a:lnTo>
                <a:lnTo>
                  <a:pt x="1368" y="250"/>
                </a:lnTo>
                <a:lnTo>
                  <a:pt x="1367" y="245"/>
                </a:lnTo>
                <a:lnTo>
                  <a:pt x="1366" y="240"/>
                </a:lnTo>
                <a:lnTo>
                  <a:pt x="1364" y="237"/>
                </a:lnTo>
                <a:lnTo>
                  <a:pt x="1363" y="236"/>
                </a:lnTo>
                <a:lnTo>
                  <a:pt x="1362" y="234"/>
                </a:lnTo>
                <a:lnTo>
                  <a:pt x="1363" y="233"/>
                </a:lnTo>
                <a:lnTo>
                  <a:pt x="1365" y="230"/>
                </a:lnTo>
                <a:lnTo>
                  <a:pt x="1367" y="230"/>
                </a:lnTo>
                <a:lnTo>
                  <a:pt x="1371" y="229"/>
                </a:lnTo>
                <a:lnTo>
                  <a:pt x="1374" y="227"/>
                </a:lnTo>
                <a:lnTo>
                  <a:pt x="1376" y="225"/>
                </a:lnTo>
                <a:lnTo>
                  <a:pt x="1378" y="222"/>
                </a:lnTo>
                <a:lnTo>
                  <a:pt x="1378" y="221"/>
                </a:lnTo>
                <a:lnTo>
                  <a:pt x="1376" y="219"/>
                </a:lnTo>
                <a:lnTo>
                  <a:pt x="1374" y="217"/>
                </a:lnTo>
                <a:lnTo>
                  <a:pt x="1372" y="216"/>
                </a:lnTo>
                <a:lnTo>
                  <a:pt x="1367" y="212"/>
                </a:lnTo>
                <a:lnTo>
                  <a:pt x="1365" y="211"/>
                </a:lnTo>
                <a:lnTo>
                  <a:pt x="1364" y="208"/>
                </a:lnTo>
                <a:lnTo>
                  <a:pt x="1363" y="206"/>
                </a:lnTo>
                <a:lnTo>
                  <a:pt x="1364" y="204"/>
                </a:lnTo>
                <a:lnTo>
                  <a:pt x="1366" y="203"/>
                </a:lnTo>
                <a:lnTo>
                  <a:pt x="1371" y="203"/>
                </a:lnTo>
                <a:lnTo>
                  <a:pt x="1374" y="203"/>
                </a:lnTo>
                <a:lnTo>
                  <a:pt x="1379" y="202"/>
                </a:lnTo>
                <a:lnTo>
                  <a:pt x="1379" y="200"/>
                </a:lnTo>
                <a:lnTo>
                  <a:pt x="1381" y="196"/>
                </a:lnTo>
                <a:lnTo>
                  <a:pt x="1383" y="192"/>
                </a:lnTo>
                <a:lnTo>
                  <a:pt x="1382" y="188"/>
                </a:lnTo>
                <a:lnTo>
                  <a:pt x="1381" y="187"/>
                </a:lnTo>
                <a:lnTo>
                  <a:pt x="1379" y="186"/>
                </a:lnTo>
                <a:lnTo>
                  <a:pt x="1376" y="185"/>
                </a:lnTo>
                <a:lnTo>
                  <a:pt x="1375" y="182"/>
                </a:lnTo>
                <a:lnTo>
                  <a:pt x="1376" y="181"/>
                </a:lnTo>
                <a:lnTo>
                  <a:pt x="1381" y="179"/>
                </a:lnTo>
                <a:lnTo>
                  <a:pt x="1386" y="178"/>
                </a:lnTo>
                <a:lnTo>
                  <a:pt x="1391" y="177"/>
                </a:lnTo>
                <a:lnTo>
                  <a:pt x="1394" y="174"/>
                </a:lnTo>
                <a:lnTo>
                  <a:pt x="1394" y="171"/>
                </a:lnTo>
                <a:lnTo>
                  <a:pt x="1396" y="166"/>
                </a:lnTo>
                <a:lnTo>
                  <a:pt x="1399" y="164"/>
                </a:lnTo>
                <a:lnTo>
                  <a:pt x="1406" y="153"/>
                </a:lnTo>
                <a:lnTo>
                  <a:pt x="1404" y="145"/>
                </a:lnTo>
                <a:lnTo>
                  <a:pt x="1403" y="141"/>
                </a:lnTo>
                <a:lnTo>
                  <a:pt x="1403" y="131"/>
                </a:lnTo>
                <a:lnTo>
                  <a:pt x="1403" y="122"/>
                </a:lnTo>
                <a:lnTo>
                  <a:pt x="1403" y="120"/>
                </a:lnTo>
                <a:lnTo>
                  <a:pt x="1403" y="115"/>
                </a:lnTo>
                <a:lnTo>
                  <a:pt x="1399" y="110"/>
                </a:lnTo>
                <a:lnTo>
                  <a:pt x="1396" y="101"/>
                </a:lnTo>
                <a:lnTo>
                  <a:pt x="1394" y="97"/>
                </a:lnTo>
                <a:lnTo>
                  <a:pt x="1387" y="88"/>
                </a:lnTo>
                <a:lnTo>
                  <a:pt x="1380" y="86"/>
                </a:lnTo>
                <a:lnTo>
                  <a:pt x="1373" y="85"/>
                </a:lnTo>
                <a:lnTo>
                  <a:pt x="1368" y="83"/>
                </a:lnTo>
                <a:lnTo>
                  <a:pt x="1371" y="75"/>
                </a:lnTo>
                <a:lnTo>
                  <a:pt x="1376" y="75"/>
                </a:lnTo>
                <a:lnTo>
                  <a:pt x="1379" y="73"/>
                </a:lnTo>
                <a:lnTo>
                  <a:pt x="1380" y="70"/>
                </a:lnTo>
                <a:lnTo>
                  <a:pt x="1379" y="61"/>
                </a:lnTo>
                <a:lnTo>
                  <a:pt x="1378" y="56"/>
                </a:lnTo>
                <a:lnTo>
                  <a:pt x="1376" y="50"/>
                </a:lnTo>
                <a:lnTo>
                  <a:pt x="1375" y="49"/>
                </a:lnTo>
                <a:lnTo>
                  <a:pt x="1372" y="48"/>
                </a:lnTo>
                <a:lnTo>
                  <a:pt x="1365" y="49"/>
                </a:lnTo>
                <a:lnTo>
                  <a:pt x="1364" y="53"/>
                </a:lnTo>
                <a:lnTo>
                  <a:pt x="1362" y="57"/>
                </a:lnTo>
                <a:lnTo>
                  <a:pt x="1357" y="58"/>
                </a:lnTo>
                <a:lnTo>
                  <a:pt x="1351" y="57"/>
                </a:lnTo>
                <a:lnTo>
                  <a:pt x="1349" y="54"/>
                </a:lnTo>
                <a:lnTo>
                  <a:pt x="1347" y="52"/>
                </a:lnTo>
                <a:lnTo>
                  <a:pt x="1343" y="49"/>
                </a:lnTo>
                <a:lnTo>
                  <a:pt x="1342" y="44"/>
                </a:lnTo>
                <a:lnTo>
                  <a:pt x="1341" y="41"/>
                </a:lnTo>
                <a:lnTo>
                  <a:pt x="1339" y="34"/>
                </a:lnTo>
                <a:lnTo>
                  <a:pt x="1333" y="27"/>
                </a:lnTo>
                <a:lnTo>
                  <a:pt x="1330" y="25"/>
                </a:lnTo>
                <a:lnTo>
                  <a:pt x="1327" y="22"/>
                </a:lnTo>
                <a:lnTo>
                  <a:pt x="1324" y="21"/>
                </a:lnTo>
                <a:lnTo>
                  <a:pt x="1320" y="25"/>
                </a:lnTo>
                <a:lnTo>
                  <a:pt x="1318" y="28"/>
                </a:lnTo>
                <a:lnTo>
                  <a:pt x="1315" y="30"/>
                </a:lnTo>
                <a:lnTo>
                  <a:pt x="1307" y="33"/>
                </a:lnTo>
                <a:lnTo>
                  <a:pt x="1302" y="33"/>
                </a:lnTo>
                <a:lnTo>
                  <a:pt x="1298" y="28"/>
                </a:lnTo>
                <a:lnTo>
                  <a:pt x="1295" y="26"/>
                </a:lnTo>
                <a:lnTo>
                  <a:pt x="1290" y="27"/>
                </a:lnTo>
                <a:lnTo>
                  <a:pt x="1284" y="26"/>
                </a:lnTo>
                <a:lnTo>
                  <a:pt x="1279" y="24"/>
                </a:lnTo>
                <a:lnTo>
                  <a:pt x="1277" y="22"/>
                </a:lnTo>
                <a:lnTo>
                  <a:pt x="1272" y="22"/>
                </a:lnTo>
                <a:lnTo>
                  <a:pt x="1266" y="24"/>
                </a:lnTo>
                <a:lnTo>
                  <a:pt x="1260" y="22"/>
                </a:lnTo>
                <a:lnTo>
                  <a:pt x="1254" y="22"/>
                </a:lnTo>
                <a:lnTo>
                  <a:pt x="1251" y="25"/>
                </a:lnTo>
                <a:lnTo>
                  <a:pt x="1248" y="29"/>
                </a:lnTo>
                <a:lnTo>
                  <a:pt x="1243" y="30"/>
                </a:lnTo>
                <a:lnTo>
                  <a:pt x="1237" y="30"/>
                </a:lnTo>
                <a:lnTo>
                  <a:pt x="1229" y="24"/>
                </a:lnTo>
                <a:lnTo>
                  <a:pt x="1224" y="20"/>
                </a:lnTo>
                <a:lnTo>
                  <a:pt x="1223" y="14"/>
                </a:lnTo>
                <a:lnTo>
                  <a:pt x="1221" y="10"/>
                </a:lnTo>
                <a:lnTo>
                  <a:pt x="1216" y="8"/>
                </a:lnTo>
                <a:lnTo>
                  <a:pt x="1212" y="5"/>
                </a:lnTo>
                <a:lnTo>
                  <a:pt x="1207" y="2"/>
                </a:lnTo>
                <a:lnTo>
                  <a:pt x="1204" y="0"/>
                </a:lnTo>
                <a:lnTo>
                  <a:pt x="1202" y="0"/>
                </a:lnTo>
                <a:lnTo>
                  <a:pt x="1199" y="2"/>
                </a:lnTo>
                <a:lnTo>
                  <a:pt x="1195" y="5"/>
                </a:lnTo>
                <a:lnTo>
                  <a:pt x="1191" y="10"/>
                </a:lnTo>
                <a:lnTo>
                  <a:pt x="1188" y="13"/>
                </a:lnTo>
                <a:lnTo>
                  <a:pt x="1182" y="18"/>
                </a:lnTo>
                <a:lnTo>
                  <a:pt x="1175" y="18"/>
                </a:lnTo>
                <a:lnTo>
                  <a:pt x="1170" y="20"/>
                </a:lnTo>
                <a:lnTo>
                  <a:pt x="1159" y="22"/>
                </a:lnTo>
                <a:lnTo>
                  <a:pt x="1155" y="22"/>
                </a:lnTo>
                <a:lnTo>
                  <a:pt x="1149" y="21"/>
                </a:lnTo>
                <a:close/>
              </a:path>
            </a:pathLst>
          </a:custGeom>
          <a:solidFill>
            <a:srgbClr val="C0C0C0"/>
          </a:solidFill>
          <a:ln w="9525" cap="flat" cmpd="sng">
            <a:solidFill>
              <a:schemeClr val="tx1"/>
            </a:solidFill>
            <a:prstDash val="solid"/>
            <a:round/>
            <a:headEnd type="none" w="med" len="med"/>
            <a:tailEnd type="none" w="med" len="med"/>
          </a:ln>
          <a:effectLst/>
          <a:extLst/>
        </p:spPr>
        <p:txBody>
          <a:bodyPr wrap="none"/>
          <a:lstStyle/>
          <a:p>
            <a:pPr eaLnBrk="1" hangingPunct="1">
              <a:defRPr/>
            </a:pPr>
            <a:endParaRPr lang="en-GB" sz="1176" dirty="0">
              <a:latin typeface="Arial" pitchFamily="34" charset="0"/>
              <a:cs typeface="Arial" pitchFamily="34" charset="0"/>
            </a:endParaRPr>
          </a:p>
        </p:txBody>
      </p:sp>
      <p:sp>
        <p:nvSpPr>
          <p:cNvPr id="120" name="OS">
            <a:extLst>
              <a:ext uri="{FF2B5EF4-FFF2-40B4-BE49-F238E27FC236}"/>
            </a:extLst>
          </p:cNvPr>
          <p:cNvSpPr>
            <a:spLocks/>
          </p:cNvSpPr>
          <p:nvPr/>
        </p:nvSpPr>
        <p:spPr bwMode="auto">
          <a:xfrm>
            <a:off x="5029200" y="3424238"/>
            <a:ext cx="1473200" cy="1104900"/>
          </a:xfrm>
          <a:custGeom>
            <a:avLst/>
            <a:gdLst>
              <a:gd name="T0" fmla="*/ 537 w 791"/>
              <a:gd name="T1" fmla="*/ 375 h 617"/>
              <a:gd name="T2" fmla="*/ 563 w 791"/>
              <a:gd name="T3" fmla="*/ 370 h 617"/>
              <a:gd name="T4" fmla="*/ 623 w 791"/>
              <a:gd name="T5" fmla="*/ 351 h 617"/>
              <a:gd name="T6" fmla="*/ 654 w 791"/>
              <a:gd name="T7" fmla="*/ 327 h 617"/>
              <a:gd name="T8" fmla="*/ 699 w 791"/>
              <a:gd name="T9" fmla="*/ 289 h 617"/>
              <a:gd name="T10" fmla="*/ 696 w 791"/>
              <a:gd name="T11" fmla="*/ 283 h 617"/>
              <a:gd name="T12" fmla="*/ 722 w 791"/>
              <a:gd name="T13" fmla="*/ 250 h 617"/>
              <a:gd name="T14" fmla="*/ 724 w 791"/>
              <a:gd name="T15" fmla="*/ 242 h 617"/>
              <a:gd name="T16" fmla="*/ 710 w 791"/>
              <a:gd name="T17" fmla="*/ 232 h 617"/>
              <a:gd name="T18" fmla="*/ 706 w 791"/>
              <a:gd name="T19" fmla="*/ 189 h 617"/>
              <a:gd name="T20" fmla="*/ 765 w 791"/>
              <a:gd name="T21" fmla="*/ 133 h 617"/>
              <a:gd name="T22" fmla="*/ 790 w 791"/>
              <a:gd name="T23" fmla="*/ 127 h 617"/>
              <a:gd name="T24" fmla="*/ 760 w 791"/>
              <a:gd name="T25" fmla="*/ 82 h 617"/>
              <a:gd name="T26" fmla="*/ 726 w 791"/>
              <a:gd name="T27" fmla="*/ 80 h 617"/>
              <a:gd name="T28" fmla="*/ 696 w 791"/>
              <a:gd name="T29" fmla="*/ 56 h 617"/>
              <a:gd name="T30" fmla="*/ 651 w 791"/>
              <a:gd name="T31" fmla="*/ 31 h 617"/>
              <a:gd name="T32" fmla="*/ 603 w 791"/>
              <a:gd name="T33" fmla="*/ 2 h 617"/>
              <a:gd name="T34" fmla="*/ 600 w 791"/>
              <a:gd name="T35" fmla="*/ 37 h 617"/>
              <a:gd name="T36" fmla="*/ 569 w 791"/>
              <a:gd name="T37" fmla="*/ 66 h 617"/>
              <a:gd name="T38" fmla="*/ 508 w 791"/>
              <a:gd name="T39" fmla="*/ 60 h 617"/>
              <a:gd name="T40" fmla="*/ 473 w 791"/>
              <a:gd name="T41" fmla="*/ 45 h 617"/>
              <a:gd name="T42" fmla="*/ 466 w 791"/>
              <a:gd name="T43" fmla="*/ 15 h 617"/>
              <a:gd name="T44" fmla="*/ 419 w 791"/>
              <a:gd name="T45" fmla="*/ 18 h 617"/>
              <a:gd name="T46" fmla="*/ 329 w 791"/>
              <a:gd name="T47" fmla="*/ 8 h 617"/>
              <a:gd name="T48" fmla="*/ 286 w 791"/>
              <a:gd name="T49" fmla="*/ 45 h 617"/>
              <a:gd name="T50" fmla="*/ 278 w 791"/>
              <a:gd name="T51" fmla="*/ 98 h 617"/>
              <a:gd name="T52" fmla="*/ 255 w 791"/>
              <a:gd name="T53" fmla="*/ 160 h 617"/>
              <a:gd name="T54" fmla="*/ 194 w 791"/>
              <a:gd name="T55" fmla="*/ 183 h 617"/>
              <a:gd name="T56" fmla="*/ 117 w 791"/>
              <a:gd name="T57" fmla="*/ 229 h 617"/>
              <a:gd name="T58" fmla="*/ 126 w 791"/>
              <a:gd name="T59" fmla="*/ 317 h 617"/>
              <a:gd name="T60" fmla="*/ 154 w 791"/>
              <a:gd name="T61" fmla="*/ 366 h 617"/>
              <a:gd name="T62" fmla="*/ 105 w 791"/>
              <a:gd name="T63" fmla="*/ 335 h 617"/>
              <a:gd name="T64" fmla="*/ 57 w 791"/>
              <a:gd name="T65" fmla="*/ 333 h 617"/>
              <a:gd name="T66" fmla="*/ 84 w 791"/>
              <a:gd name="T67" fmla="*/ 379 h 617"/>
              <a:gd name="T68" fmla="*/ 97 w 791"/>
              <a:gd name="T69" fmla="*/ 417 h 617"/>
              <a:gd name="T70" fmla="*/ 107 w 791"/>
              <a:gd name="T71" fmla="*/ 476 h 617"/>
              <a:gd name="T72" fmla="*/ 66 w 791"/>
              <a:gd name="T73" fmla="*/ 511 h 617"/>
              <a:gd name="T74" fmla="*/ 41 w 791"/>
              <a:gd name="T75" fmla="*/ 546 h 617"/>
              <a:gd name="T76" fmla="*/ 12 w 791"/>
              <a:gd name="T77" fmla="*/ 578 h 617"/>
              <a:gd name="T78" fmla="*/ 26 w 791"/>
              <a:gd name="T79" fmla="*/ 611 h 617"/>
              <a:gd name="T80" fmla="*/ 86 w 791"/>
              <a:gd name="T81" fmla="*/ 586 h 617"/>
              <a:gd name="T82" fmla="*/ 114 w 791"/>
              <a:gd name="T83" fmla="*/ 587 h 617"/>
              <a:gd name="T84" fmla="*/ 117 w 791"/>
              <a:gd name="T85" fmla="*/ 564 h 617"/>
              <a:gd name="T86" fmla="*/ 121 w 791"/>
              <a:gd name="T87" fmla="*/ 539 h 617"/>
              <a:gd name="T88" fmla="*/ 145 w 791"/>
              <a:gd name="T89" fmla="*/ 539 h 617"/>
              <a:gd name="T90" fmla="*/ 169 w 791"/>
              <a:gd name="T91" fmla="*/ 553 h 617"/>
              <a:gd name="T92" fmla="*/ 197 w 791"/>
              <a:gd name="T93" fmla="*/ 546 h 617"/>
              <a:gd name="T94" fmla="*/ 217 w 791"/>
              <a:gd name="T95" fmla="*/ 527 h 617"/>
              <a:gd name="T96" fmla="*/ 225 w 791"/>
              <a:gd name="T97" fmla="*/ 493 h 617"/>
              <a:gd name="T98" fmla="*/ 246 w 791"/>
              <a:gd name="T99" fmla="*/ 489 h 617"/>
              <a:gd name="T100" fmla="*/ 245 w 791"/>
              <a:gd name="T101" fmla="*/ 469 h 617"/>
              <a:gd name="T102" fmla="*/ 272 w 791"/>
              <a:gd name="T103" fmla="*/ 465 h 617"/>
              <a:gd name="T104" fmla="*/ 288 w 791"/>
              <a:gd name="T105" fmla="*/ 449 h 617"/>
              <a:gd name="T106" fmla="*/ 305 w 791"/>
              <a:gd name="T107" fmla="*/ 469 h 617"/>
              <a:gd name="T108" fmla="*/ 324 w 791"/>
              <a:gd name="T109" fmla="*/ 490 h 617"/>
              <a:gd name="T110" fmla="*/ 371 w 791"/>
              <a:gd name="T111" fmla="*/ 493 h 617"/>
              <a:gd name="T112" fmla="*/ 396 w 791"/>
              <a:gd name="T113" fmla="*/ 467 h 617"/>
              <a:gd name="T114" fmla="*/ 436 w 791"/>
              <a:gd name="T115" fmla="*/ 459 h 617"/>
              <a:gd name="T116" fmla="*/ 458 w 791"/>
              <a:gd name="T117" fmla="*/ 430 h 617"/>
              <a:gd name="T118" fmla="*/ 518 w 791"/>
              <a:gd name="T119" fmla="*/ 388 h 617"/>
              <a:gd name="T120" fmla="*/ 497 w 791"/>
              <a:gd name="T121" fmla="*/ 385 h 617"/>
              <a:gd name="T122" fmla="*/ 489 w 791"/>
              <a:gd name="T123" fmla="*/ 401 h 617"/>
              <a:gd name="T124" fmla="*/ 489 w 791"/>
              <a:gd name="T125" fmla="*/ 384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1" h="617">
                <a:moveTo>
                  <a:pt x="541" y="365"/>
                </a:moveTo>
                <a:lnTo>
                  <a:pt x="541" y="366"/>
                </a:lnTo>
                <a:lnTo>
                  <a:pt x="539" y="366"/>
                </a:lnTo>
                <a:lnTo>
                  <a:pt x="538" y="367"/>
                </a:lnTo>
                <a:lnTo>
                  <a:pt x="538" y="367"/>
                </a:lnTo>
                <a:lnTo>
                  <a:pt x="535" y="368"/>
                </a:lnTo>
                <a:lnTo>
                  <a:pt x="529" y="373"/>
                </a:lnTo>
                <a:lnTo>
                  <a:pt x="526" y="375"/>
                </a:lnTo>
                <a:lnTo>
                  <a:pt x="525" y="375"/>
                </a:lnTo>
                <a:lnTo>
                  <a:pt x="525" y="376"/>
                </a:lnTo>
                <a:lnTo>
                  <a:pt x="525" y="377"/>
                </a:lnTo>
                <a:lnTo>
                  <a:pt x="525" y="377"/>
                </a:lnTo>
                <a:lnTo>
                  <a:pt x="526" y="377"/>
                </a:lnTo>
                <a:lnTo>
                  <a:pt x="526" y="377"/>
                </a:lnTo>
                <a:lnTo>
                  <a:pt x="527" y="377"/>
                </a:lnTo>
                <a:lnTo>
                  <a:pt x="527" y="377"/>
                </a:lnTo>
                <a:lnTo>
                  <a:pt x="529" y="376"/>
                </a:lnTo>
                <a:lnTo>
                  <a:pt x="530" y="375"/>
                </a:lnTo>
                <a:lnTo>
                  <a:pt x="530" y="375"/>
                </a:lnTo>
                <a:lnTo>
                  <a:pt x="531" y="375"/>
                </a:lnTo>
                <a:lnTo>
                  <a:pt x="533" y="373"/>
                </a:lnTo>
                <a:lnTo>
                  <a:pt x="538" y="369"/>
                </a:lnTo>
                <a:lnTo>
                  <a:pt x="539" y="369"/>
                </a:lnTo>
                <a:lnTo>
                  <a:pt x="540" y="368"/>
                </a:lnTo>
                <a:lnTo>
                  <a:pt x="541" y="368"/>
                </a:lnTo>
                <a:lnTo>
                  <a:pt x="542" y="369"/>
                </a:lnTo>
                <a:lnTo>
                  <a:pt x="542" y="370"/>
                </a:lnTo>
                <a:lnTo>
                  <a:pt x="541" y="371"/>
                </a:lnTo>
                <a:lnTo>
                  <a:pt x="541" y="372"/>
                </a:lnTo>
                <a:lnTo>
                  <a:pt x="539" y="373"/>
                </a:lnTo>
                <a:lnTo>
                  <a:pt x="537" y="375"/>
                </a:lnTo>
                <a:lnTo>
                  <a:pt x="537" y="375"/>
                </a:lnTo>
                <a:lnTo>
                  <a:pt x="536" y="375"/>
                </a:lnTo>
                <a:lnTo>
                  <a:pt x="535" y="375"/>
                </a:lnTo>
                <a:lnTo>
                  <a:pt x="535" y="376"/>
                </a:lnTo>
                <a:lnTo>
                  <a:pt x="534" y="376"/>
                </a:lnTo>
                <a:lnTo>
                  <a:pt x="535" y="377"/>
                </a:lnTo>
                <a:lnTo>
                  <a:pt x="535" y="377"/>
                </a:lnTo>
                <a:lnTo>
                  <a:pt x="537" y="377"/>
                </a:lnTo>
                <a:lnTo>
                  <a:pt x="538" y="377"/>
                </a:lnTo>
                <a:lnTo>
                  <a:pt x="539" y="376"/>
                </a:lnTo>
                <a:lnTo>
                  <a:pt x="541" y="376"/>
                </a:lnTo>
                <a:lnTo>
                  <a:pt x="541" y="376"/>
                </a:lnTo>
                <a:lnTo>
                  <a:pt x="542" y="376"/>
                </a:lnTo>
                <a:lnTo>
                  <a:pt x="543" y="376"/>
                </a:lnTo>
                <a:lnTo>
                  <a:pt x="544" y="376"/>
                </a:lnTo>
                <a:lnTo>
                  <a:pt x="545" y="376"/>
                </a:lnTo>
                <a:lnTo>
                  <a:pt x="546" y="376"/>
                </a:lnTo>
                <a:lnTo>
                  <a:pt x="548" y="376"/>
                </a:lnTo>
                <a:lnTo>
                  <a:pt x="549" y="375"/>
                </a:lnTo>
                <a:lnTo>
                  <a:pt x="549" y="375"/>
                </a:lnTo>
                <a:lnTo>
                  <a:pt x="550" y="375"/>
                </a:lnTo>
                <a:lnTo>
                  <a:pt x="550" y="375"/>
                </a:lnTo>
                <a:lnTo>
                  <a:pt x="552" y="373"/>
                </a:lnTo>
                <a:lnTo>
                  <a:pt x="553" y="373"/>
                </a:lnTo>
                <a:lnTo>
                  <a:pt x="554" y="372"/>
                </a:lnTo>
                <a:lnTo>
                  <a:pt x="556" y="372"/>
                </a:lnTo>
                <a:lnTo>
                  <a:pt x="557" y="372"/>
                </a:lnTo>
                <a:lnTo>
                  <a:pt x="559" y="372"/>
                </a:lnTo>
                <a:lnTo>
                  <a:pt x="560" y="371"/>
                </a:lnTo>
                <a:lnTo>
                  <a:pt x="561" y="371"/>
                </a:lnTo>
                <a:lnTo>
                  <a:pt x="563" y="370"/>
                </a:lnTo>
                <a:lnTo>
                  <a:pt x="564" y="369"/>
                </a:lnTo>
                <a:lnTo>
                  <a:pt x="566" y="369"/>
                </a:lnTo>
                <a:lnTo>
                  <a:pt x="568" y="368"/>
                </a:lnTo>
                <a:lnTo>
                  <a:pt x="570" y="368"/>
                </a:lnTo>
                <a:lnTo>
                  <a:pt x="572" y="367"/>
                </a:lnTo>
                <a:lnTo>
                  <a:pt x="573" y="367"/>
                </a:lnTo>
                <a:lnTo>
                  <a:pt x="576" y="366"/>
                </a:lnTo>
                <a:lnTo>
                  <a:pt x="577" y="365"/>
                </a:lnTo>
                <a:lnTo>
                  <a:pt x="580" y="365"/>
                </a:lnTo>
                <a:lnTo>
                  <a:pt x="581" y="364"/>
                </a:lnTo>
                <a:lnTo>
                  <a:pt x="584" y="364"/>
                </a:lnTo>
                <a:lnTo>
                  <a:pt x="587" y="362"/>
                </a:lnTo>
                <a:lnTo>
                  <a:pt x="591" y="361"/>
                </a:lnTo>
                <a:lnTo>
                  <a:pt x="592" y="361"/>
                </a:lnTo>
                <a:lnTo>
                  <a:pt x="594" y="360"/>
                </a:lnTo>
                <a:lnTo>
                  <a:pt x="596" y="360"/>
                </a:lnTo>
                <a:lnTo>
                  <a:pt x="598" y="360"/>
                </a:lnTo>
                <a:lnTo>
                  <a:pt x="600" y="359"/>
                </a:lnTo>
                <a:lnTo>
                  <a:pt x="602" y="358"/>
                </a:lnTo>
                <a:lnTo>
                  <a:pt x="603" y="358"/>
                </a:lnTo>
                <a:lnTo>
                  <a:pt x="605" y="357"/>
                </a:lnTo>
                <a:lnTo>
                  <a:pt x="606" y="356"/>
                </a:lnTo>
                <a:lnTo>
                  <a:pt x="608" y="356"/>
                </a:lnTo>
                <a:lnTo>
                  <a:pt x="610" y="355"/>
                </a:lnTo>
                <a:lnTo>
                  <a:pt x="612" y="354"/>
                </a:lnTo>
                <a:lnTo>
                  <a:pt x="613" y="354"/>
                </a:lnTo>
                <a:lnTo>
                  <a:pt x="615" y="353"/>
                </a:lnTo>
                <a:lnTo>
                  <a:pt x="616" y="353"/>
                </a:lnTo>
                <a:lnTo>
                  <a:pt x="619" y="352"/>
                </a:lnTo>
                <a:lnTo>
                  <a:pt x="622" y="351"/>
                </a:lnTo>
                <a:lnTo>
                  <a:pt x="623" y="351"/>
                </a:lnTo>
                <a:lnTo>
                  <a:pt x="625" y="349"/>
                </a:lnTo>
                <a:lnTo>
                  <a:pt x="627" y="349"/>
                </a:lnTo>
                <a:lnTo>
                  <a:pt x="629" y="349"/>
                </a:lnTo>
                <a:lnTo>
                  <a:pt x="631" y="348"/>
                </a:lnTo>
                <a:lnTo>
                  <a:pt x="632" y="348"/>
                </a:lnTo>
                <a:lnTo>
                  <a:pt x="634" y="347"/>
                </a:lnTo>
                <a:lnTo>
                  <a:pt x="636" y="347"/>
                </a:lnTo>
                <a:lnTo>
                  <a:pt x="637" y="346"/>
                </a:lnTo>
                <a:lnTo>
                  <a:pt x="639" y="345"/>
                </a:lnTo>
                <a:lnTo>
                  <a:pt x="640" y="344"/>
                </a:lnTo>
                <a:lnTo>
                  <a:pt x="643" y="343"/>
                </a:lnTo>
                <a:lnTo>
                  <a:pt x="643" y="343"/>
                </a:lnTo>
                <a:lnTo>
                  <a:pt x="644" y="342"/>
                </a:lnTo>
                <a:lnTo>
                  <a:pt x="644" y="342"/>
                </a:lnTo>
                <a:lnTo>
                  <a:pt x="644" y="341"/>
                </a:lnTo>
                <a:lnTo>
                  <a:pt x="644" y="340"/>
                </a:lnTo>
                <a:lnTo>
                  <a:pt x="646" y="339"/>
                </a:lnTo>
                <a:lnTo>
                  <a:pt x="646" y="339"/>
                </a:lnTo>
                <a:lnTo>
                  <a:pt x="647" y="339"/>
                </a:lnTo>
                <a:lnTo>
                  <a:pt x="647" y="339"/>
                </a:lnTo>
                <a:lnTo>
                  <a:pt x="650" y="338"/>
                </a:lnTo>
                <a:lnTo>
                  <a:pt x="651" y="338"/>
                </a:lnTo>
                <a:lnTo>
                  <a:pt x="651" y="337"/>
                </a:lnTo>
                <a:lnTo>
                  <a:pt x="652" y="335"/>
                </a:lnTo>
                <a:lnTo>
                  <a:pt x="652" y="333"/>
                </a:lnTo>
                <a:lnTo>
                  <a:pt x="652" y="332"/>
                </a:lnTo>
                <a:lnTo>
                  <a:pt x="652" y="331"/>
                </a:lnTo>
                <a:lnTo>
                  <a:pt x="652" y="330"/>
                </a:lnTo>
                <a:lnTo>
                  <a:pt x="653" y="328"/>
                </a:lnTo>
                <a:lnTo>
                  <a:pt x="654" y="328"/>
                </a:lnTo>
                <a:lnTo>
                  <a:pt x="654" y="327"/>
                </a:lnTo>
                <a:lnTo>
                  <a:pt x="655" y="327"/>
                </a:lnTo>
                <a:lnTo>
                  <a:pt x="657" y="326"/>
                </a:lnTo>
                <a:lnTo>
                  <a:pt x="658" y="325"/>
                </a:lnTo>
                <a:lnTo>
                  <a:pt x="659" y="323"/>
                </a:lnTo>
                <a:lnTo>
                  <a:pt x="660" y="322"/>
                </a:lnTo>
                <a:lnTo>
                  <a:pt x="661" y="322"/>
                </a:lnTo>
                <a:lnTo>
                  <a:pt x="662" y="320"/>
                </a:lnTo>
                <a:lnTo>
                  <a:pt x="663" y="317"/>
                </a:lnTo>
                <a:lnTo>
                  <a:pt x="664" y="314"/>
                </a:lnTo>
                <a:lnTo>
                  <a:pt x="665" y="313"/>
                </a:lnTo>
                <a:lnTo>
                  <a:pt x="666" y="312"/>
                </a:lnTo>
                <a:lnTo>
                  <a:pt x="667" y="311"/>
                </a:lnTo>
                <a:lnTo>
                  <a:pt x="668" y="311"/>
                </a:lnTo>
                <a:lnTo>
                  <a:pt x="669" y="310"/>
                </a:lnTo>
                <a:lnTo>
                  <a:pt x="670" y="309"/>
                </a:lnTo>
                <a:lnTo>
                  <a:pt x="672" y="308"/>
                </a:lnTo>
                <a:lnTo>
                  <a:pt x="674" y="307"/>
                </a:lnTo>
                <a:lnTo>
                  <a:pt x="676" y="306"/>
                </a:lnTo>
                <a:lnTo>
                  <a:pt x="678" y="305"/>
                </a:lnTo>
                <a:lnTo>
                  <a:pt x="681" y="303"/>
                </a:lnTo>
                <a:lnTo>
                  <a:pt x="681" y="302"/>
                </a:lnTo>
                <a:lnTo>
                  <a:pt x="684" y="301"/>
                </a:lnTo>
                <a:lnTo>
                  <a:pt x="685" y="301"/>
                </a:lnTo>
                <a:lnTo>
                  <a:pt x="689" y="298"/>
                </a:lnTo>
                <a:lnTo>
                  <a:pt x="691" y="297"/>
                </a:lnTo>
                <a:lnTo>
                  <a:pt x="693" y="297"/>
                </a:lnTo>
                <a:lnTo>
                  <a:pt x="694" y="297"/>
                </a:lnTo>
                <a:lnTo>
                  <a:pt x="696" y="294"/>
                </a:lnTo>
                <a:lnTo>
                  <a:pt x="697" y="292"/>
                </a:lnTo>
                <a:lnTo>
                  <a:pt x="698" y="291"/>
                </a:lnTo>
                <a:lnTo>
                  <a:pt x="699" y="289"/>
                </a:lnTo>
                <a:lnTo>
                  <a:pt x="699" y="289"/>
                </a:lnTo>
                <a:lnTo>
                  <a:pt x="700" y="289"/>
                </a:lnTo>
                <a:lnTo>
                  <a:pt x="701" y="289"/>
                </a:lnTo>
                <a:lnTo>
                  <a:pt x="701" y="287"/>
                </a:lnTo>
                <a:lnTo>
                  <a:pt x="702" y="286"/>
                </a:lnTo>
                <a:lnTo>
                  <a:pt x="702" y="286"/>
                </a:lnTo>
                <a:lnTo>
                  <a:pt x="702" y="285"/>
                </a:lnTo>
                <a:lnTo>
                  <a:pt x="701" y="284"/>
                </a:lnTo>
                <a:lnTo>
                  <a:pt x="701" y="283"/>
                </a:lnTo>
                <a:lnTo>
                  <a:pt x="701" y="282"/>
                </a:lnTo>
                <a:lnTo>
                  <a:pt x="701" y="281"/>
                </a:lnTo>
                <a:lnTo>
                  <a:pt x="701" y="280"/>
                </a:lnTo>
                <a:lnTo>
                  <a:pt x="701" y="279"/>
                </a:lnTo>
                <a:lnTo>
                  <a:pt x="701" y="279"/>
                </a:lnTo>
                <a:lnTo>
                  <a:pt x="701" y="277"/>
                </a:lnTo>
                <a:lnTo>
                  <a:pt x="701" y="276"/>
                </a:lnTo>
                <a:lnTo>
                  <a:pt x="701" y="275"/>
                </a:lnTo>
                <a:lnTo>
                  <a:pt x="701" y="274"/>
                </a:lnTo>
                <a:lnTo>
                  <a:pt x="701" y="273"/>
                </a:lnTo>
                <a:lnTo>
                  <a:pt x="700" y="273"/>
                </a:lnTo>
                <a:lnTo>
                  <a:pt x="700" y="272"/>
                </a:lnTo>
                <a:lnTo>
                  <a:pt x="699" y="272"/>
                </a:lnTo>
                <a:lnTo>
                  <a:pt x="699" y="273"/>
                </a:lnTo>
                <a:lnTo>
                  <a:pt x="699" y="274"/>
                </a:lnTo>
                <a:lnTo>
                  <a:pt x="699" y="276"/>
                </a:lnTo>
                <a:lnTo>
                  <a:pt x="699" y="277"/>
                </a:lnTo>
                <a:lnTo>
                  <a:pt x="698" y="278"/>
                </a:lnTo>
                <a:lnTo>
                  <a:pt x="698" y="279"/>
                </a:lnTo>
                <a:lnTo>
                  <a:pt x="697" y="280"/>
                </a:lnTo>
                <a:lnTo>
                  <a:pt x="697" y="282"/>
                </a:lnTo>
                <a:lnTo>
                  <a:pt x="696" y="283"/>
                </a:lnTo>
                <a:lnTo>
                  <a:pt x="695" y="283"/>
                </a:lnTo>
                <a:lnTo>
                  <a:pt x="694" y="283"/>
                </a:lnTo>
                <a:lnTo>
                  <a:pt x="693" y="283"/>
                </a:lnTo>
                <a:lnTo>
                  <a:pt x="692" y="283"/>
                </a:lnTo>
                <a:lnTo>
                  <a:pt x="691" y="282"/>
                </a:lnTo>
                <a:lnTo>
                  <a:pt x="691" y="281"/>
                </a:lnTo>
                <a:lnTo>
                  <a:pt x="691" y="280"/>
                </a:lnTo>
                <a:lnTo>
                  <a:pt x="691" y="278"/>
                </a:lnTo>
                <a:lnTo>
                  <a:pt x="691" y="278"/>
                </a:lnTo>
                <a:lnTo>
                  <a:pt x="692" y="276"/>
                </a:lnTo>
                <a:lnTo>
                  <a:pt x="692" y="275"/>
                </a:lnTo>
                <a:lnTo>
                  <a:pt x="694" y="274"/>
                </a:lnTo>
                <a:lnTo>
                  <a:pt x="695" y="273"/>
                </a:lnTo>
                <a:lnTo>
                  <a:pt x="696" y="271"/>
                </a:lnTo>
                <a:lnTo>
                  <a:pt x="697" y="270"/>
                </a:lnTo>
                <a:lnTo>
                  <a:pt x="698" y="268"/>
                </a:lnTo>
                <a:lnTo>
                  <a:pt x="699" y="267"/>
                </a:lnTo>
                <a:lnTo>
                  <a:pt x="701" y="265"/>
                </a:lnTo>
                <a:lnTo>
                  <a:pt x="702" y="264"/>
                </a:lnTo>
                <a:lnTo>
                  <a:pt x="705" y="262"/>
                </a:lnTo>
                <a:lnTo>
                  <a:pt x="707" y="261"/>
                </a:lnTo>
                <a:lnTo>
                  <a:pt x="708" y="260"/>
                </a:lnTo>
                <a:lnTo>
                  <a:pt x="710" y="258"/>
                </a:lnTo>
                <a:lnTo>
                  <a:pt x="712" y="257"/>
                </a:lnTo>
                <a:lnTo>
                  <a:pt x="714" y="256"/>
                </a:lnTo>
                <a:lnTo>
                  <a:pt x="716" y="255"/>
                </a:lnTo>
                <a:lnTo>
                  <a:pt x="718" y="253"/>
                </a:lnTo>
                <a:lnTo>
                  <a:pt x="719" y="252"/>
                </a:lnTo>
                <a:lnTo>
                  <a:pt x="719" y="251"/>
                </a:lnTo>
                <a:lnTo>
                  <a:pt x="721" y="251"/>
                </a:lnTo>
                <a:lnTo>
                  <a:pt x="722" y="250"/>
                </a:lnTo>
                <a:lnTo>
                  <a:pt x="723" y="249"/>
                </a:lnTo>
                <a:lnTo>
                  <a:pt x="725" y="249"/>
                </a:lnTo>
                <a:lnTo>
                  <a:pt x="726" y="248"/>
                </a:lnTo>
                <a:lnTo>
                  <a:pt x="726" y="247"/>
                </a:lnTo>
                <a:lnTo>
                  <a:pt x="728" y="246"/>
                </a:lnTo>
                <a:lnTo>
                  <a:pt x="729" y="245"/>
                </a:lnTo>
                <a:lnTo>
                  <a:pt x="730" y="244"/>
                </a:lnTo>
                <a:lnTo>
                  <a:pt x="731" y="244"/>
                </a:lnTo>
                <a:lnTo>
                  <a:pt x="731" y="243"/>
                </a:lnTo>
                <a:lnTo>
                  <a:pt x="731" y="242"/>
                </a:lnTo>
                <a:lnTo>
                  <a:pt x="731" y="242"/>
                </a:lnTo>
                <a:lnTo>
                  <a:pt x="731" y="241"/>
                </a:lnTo>
                <a:lnTo>
                  <a:pt x="731" y="241"/>
                </a:lnTo>
                <a:lnTo>
                  <a:pt x="729" y="242"/>
                </a:lnTo>
                <a:lnTo>
                  <a:pt x="727" y="242"/>
                </a:lnTo>
                <a:lnTo>
                  <a:pt x="726" y="243"/>
                </a:lnTo>
                <a:lnTo>
                  <a:pt x="725" y="244"/>
                </a:lnTo>
                <a:lnTo>
                  <a:pt x="725" y="244"/>
                </a:lnTo>
                <a:lnTo>
                  <a:pt x="723" y="245"/>
                </a:lnTo>
                <a:lnTo>
                  <a:pt x="722" y="247"/>
                </a:lnTo>
                <a:lnTo>
                  <a:pt x="720" y="247"/>
                </a:lnTo>
                <a:lnTo>
                  <a:pt x="719" y="248"/>
                </a:lnTo>
                <a:lnTo>
                  <a:pt x="718" y="248"/>
                </a:lnTo>
                <a:lnTo>
                  <a:pt x="718" y="248"/>
                </a:lnTo>
                <a:lnTo>
                  <a:pt x="718" y="247"/>
                </a:lnTo>
                <a:lnTo>
                  <a:pt x="718" y="245"/>
                </a:lnTo>
                <a:lnTo>
                  <a:pt x="719" y="245"/>
                </a:lnTo>
                <a:lnTo>
                  <a:pt x="721" y="244"/>
                </a:lnTo>
                <a:lnTo>
                  <a:pt x="722" y="243"/>
                </a:lnTo>
                <a:lnTo>
                  <a:pt x="723" y="242"/>
                </a:lnTo>
                <a:lnTo>
                  <a:pt x="724" y="242"/>
                </a:lnTo>
                <a:lnTo>
                  <a:pt x="725" y="241"/>
                </a:lnTo>
                <a:lnTo>
                  <a:pt x="726" y="240"/>
                </a:lnTo>
                <a:lnTo>
                  <a:pt x="726" y="239"/>
                </a:lnTo>
                <a:lnTo>
                  <a:pt x="726" y="237"/>
                </a:lnTo>
                <a:lnTo>
                  <a:pt x="725" y="237"/>
                </a:lnTo>
                <a:lnTo>
                  <a:pt x="724" y="236"/>
                </a:lnTo>
                <a:lnTo>
                  <a:pt x="722" y="235"/>
                </a:lnTo>
                <a:lnTo>
                  <a:pt x="721" y="235"/>
                </a:lnTo>
                <a:lnTo>
                  <a:pt x="719" y="235"/>
                </a:lnTo>
                <a:lnTo>
                  <a:pt x="717" y="236"/>
                </a:lnTo>
                <a:lnTo>
                  <a:pt x="715" y="237"/>
                </a:lnTo>
                <a:lnTo>
                  <a:pt x="714" y="238"/>
                </a:lnTo>
                <a:lnTo>
                  <a:pt x="712" y="238"/>
                </a:lnTo>
                <a:lnTo>
                  <a:pt x="712" y="240"/>
                </a:lnTo>
                <a:lnTo>
                  <a:pt x="711" y="241"/>
                </a:lnTo>
                <a:lnTo>
                  <a:pt x="710" y="241"/>
                </a:lnTo>
                <a:lnTo>
                  <a:pt x="710" y="241"/>
                </a:lnTo>
                <a:lnTo>
                  <a:pt x="710" y="242"/>
                </a:lnTo>
                <a:lnTo>
                  <a:pt x="710" y="242"/>
                </a:lnTo>
                <a:lnTo>
                  <a:pt x="708" y="242"/>
                </a:lnTo>
                <a:lnTo>
                  <a:pt x="707" y="241"/>
                </a:lnTo>
                <a:lnTo>
                  <a:pt x="707" y="240"/>
                </a:lnTo>
                <a:lnTo>
                  <a:pt x="706" y="239"/>
                </a:lnTo>
                <a:lnTo>
                  <a:pt x="705" y="238"/>
                </a:lnTo>
                <a:lnTo>
                  <a:pt x="706" y="237"/>
                </a:lnTo>
                <a:lnTo>
                  <a:pt x="706" y="236"/>
                </a:lnTo>
                <a:lnTo>
                  <a:pt x="706" y="235"/>
                </a:lnTo>
                <a:lnTo>
                  <a:pt x="706" y="234"/>
                </a:lnTo>
                <a:lnTo>
                  <a:pt x="708" y="234"/>
                </a:lnTo>
                <a:lnTo>
                  <a:pt x="709" y="233"/>
                </a:lnTo>
                <a:lnTo>
                  <a:pt x="710" y="232"/>
                </a:lnTo>
                <a:lnTo>
                  <a:pt x="711" y="232"/>
                </a:lnTo>
                <a:lnTo>
                  <a:pt x="712" y="232"/>
                </a:lnTo>
                <a:lnTo>
                  <a:pt x="713" y="232"/>
                </a:lnTo>
                <a:lnTo>
                  <a:pt x="714" y="232"/>
                </a:lnTo>
                <a:lnTo>
                  <a:pt x="716" y="232"/>
                </a:lnTo>
                <a:lnTo>
                  <a:pt x="717" y="232"/>
                </a:lnTo>
                <a:lnTo>
                  <a:pt x="718" y="232"/>
                </a:lnTo>
                <a:lnTo>
                  <a:pt x="718" y="232"/>
                </a:lnTo>
                <a:lnTo>
                  <a:pt x="719" y="232"/>
                </a:lnTo>
                <a:lnTo>
                  <a:pt x="721" y="232"/>
                </a:lnTo>
                <a:lnTo>
                  <a:pt x="721" y="232"/>
                </a:lnTo>
                <a:lnTo>
                  <a:pt x="722" y="231"/>
                </a:lnTo>
                <a:lnTo>
                  <a:pt x="722" y="230"/>
                </a:lnTo>
                <a:lnTo>
                  <a:pt x="722" y="229"/>
                </a:lnTo>
                <a:lnTo>
                  <a:pt x="722" y="228"/>
                </a:lnTo>
                <a:lnTo>
                  <a:pt x="722" y="226"/>
                </a:lnTo>
                <a:lnTo>
                  <a:pt x="723" y="226"/>
                </a:lnTo>
                <a:lnTo>
                  <a:pt x="723" y="224"/>
                </a:lnTo>
                <a:lnTo>
                  <a:pt x="719" y="219"/>
                </a:lnTo>
                <a:lnTo>
                  <a:pt x="715" y="213"/>
                </a:lnTo>
                <a:lnTo>
                  <a:pt x="714" y="210"/>
                </a:lnTo>
                <a:lnTo>
                  <a:pt x="713" y="208"/>
                </a:lnTo>
                <a:lnTo>
                  <a:pt x="712" y="207"/>
                </a:lnTo>
                <a:lnTo>
                  <a:pt x="712" y="207"/>
                </a:lnTo>
                <a:lnTo>
                  <a:pt x="711" y="204"/>
                </a:lnTo>
                <a:lnTo>
                  <a:pt x="710" y="203"/>
                </a:lnTo>
                <a:lnTo>
                  <a:pt x="710" y="202"/>
                </a:lnTo>
                <a:lnTo>
                  <a:pt x="708" y="199"/>
                </a:lnTo>
                <a:lnTo>
                  <a:pt x="706" y="193"/>
                </a:lnTo>
                <a:lnTo>
                  <a:pt x="706" y="191"/>
                </a:lnTo>
                <a:lnTo>
                  <a:pt x="706" y="189"/>
                </a:lnTo>
                <a:lnTo>
                  <a:pt x="705" y="187"/>
                </a:lnTo>
                <a:lnTo>
                  <a:pt x="705" y="184"/>
                </a:lnTo>
                <a:lnTo>
                  <a:pt x="706" y="183"/>
                </a:lnTo>
                <a:lnTo>
                  <a:pt x="707" y="178"/>
                </a:lnTo>
                <a:lnTo>
                  <a:pt x="714" y="169"/>
                </a:lnTo>
                <a:lnTo>
                  <a:pt x="718" y="162"/>
                </a:lnTo>
                <a:lnTo>
                  <a:pt x="721" y="157"/>
                </a:lnTo>
                <a:lnTo>
                  <a:pt x="722" y="156"/>
                </a:lnTo>
                <a:lnTo>
                  <a:pt x="723" y="155"/>
                </a:lnTo>
                <a:lnTo>
                  <a:pt x="725" y="153"/>
                </a:lnTo>
                <a:lnTo>
                  <a:pt x="730" y="149"/>
                </a:lnTo>
                <a:lnTo>
                  <a:pt x="731" y="148"/>
                </a:lnTo>
                <a:lnTo>
                  <a:pt x="733" y="146"/>
                </a:lnTo>
                <a:lnTo>
                  <a:pt x="735" y="145"/>
                </a:lnTo>
                <a:lnTo>
                  <a:pt x="737" y="144"/>
                </a:lnTo>
                <a:lnTo>
                  <a:pt x="738" y="143"/>
                </a:lnTo>
                <a:lnTo>
                  <a:pt x="741" y="143"/>
                </a:lnTo>
                <a:lnTo>
                  <a:pt x="742" y="141"/>
                </a:lnTo>
                <a:lnTo>
                  <a:pt x="746" y="139"/>
                </a:lnTo>
                <a:lnTo>
                  <a:pt x="747" y="138"/>
                </a:lnTo>
                <a:lnTo>
                  <a:pt x="748" y="137"/>
                </a:lnTo>
                <a:lnTo>
                  <a:pt x="750" y="136"/>
                </a:lnTo>
                <a:lnTo>
                  <a:pt x="752" y="136"/>
                </a:lnTo>
                <a:lnTo>
                  <a:pt x="753" y="136"/>
                </a:lnTo>
                <a:lnTo>
                  <a:pt x="755" y="136"/>
                </a:lnTo>
                <a:lnTo>
                  <a:pt x="757" y="135"/>
                </a:lnTo>
                <a:lnTo>
                  <a:pt x="760" y="135"/>
                </a:lnTo>
                <a:lnTo>
                  <a:pt x="761" y="134"/>
                </a:lnTo>
                <a:lnTo>
                  <a:pt x="763" y="134"/>
                </a:lnTo>
                <a:lnTo>
                  <a:pt x="764" y="133"/>
                </a:lnTo>
                <a:lnTo>
                  <a:pt x="765" y="133"/>
                </a:lnTo>
                <a:lnTo>
                  <a:pt x="766" y="133"/>
                </a:lnTo>
                <a:lnTo>
                  <a:pt x="767" y="134"/>
                </a:lnTo>
                <a:lnTo>
                  <a:pt x="768" y="134"/>
                </a:lnTo>
                <a:lnTo>
                  <a:pt x="770" y="135"/>
                </a:lnTo>
                <a:lnTo>
                  <a:pt x="771" y="135"/>
                </a:lnTo>
                <a:lnTo>
                  <a:pt x="772" y="135"/>
                </a:lnTo>
                <a:lnTo>
                  <a:pt x="773" y="134"/>
                </a:lnTo>
                <a:lnTo>
                  <a:pt x="774" y="134"/>
                </a:lnTo>
                <a:lnTo>
                  <a:pt x="774" y="133"/>
                </a:lnTo>
                <a:lnTo>
                  <a:pt x="773" y="132"/>
                </a:lnTo>
                <a:lnTo>
                  <a:pt x="772" y="132"/>
                </a:lnTo>
                <a:lnTo>
                  <a:pt x="773" y="131"/>
                </a:lnTo>
                <a:lnTo>
                  <a:pt x="774" y="131"/>
                </a:lnTo>
                <a:lnTo>
                  <a:pt x="775" y="132"/>
                </a:lnTo>
                <a:lnTo>
                  <a:pt x="775" y="133"/>
                </a:lnTo>
                <a:lnTo>
                  <a:pt x="776" y="133"/>
                </a:lnTo>
                <a:lnTo>
                  <a:pt x="776" y="134"/>
                </a:lnTo>
                <a:lnTo>
                  <a:pt x="777" y="134"/>
                </a:lnTo>
                <a:lnTo>
                  <a:pt x="778" y="134"/>
                </a:lnTo>
                <a:lnTo>
                  <a:pt x="778" y="134"/>
                </a:lnTo>
                <a:lnTo>
                  <a:pt x="778" y="133"/>
                </a:lnTo>
                <a:lnTo>
                  <a:pt x="779" y="132"/>
                </a:lnTo>
                <a:lnTo>
                  <a:pt x="782" y="131"/>
                </a:lnTo>
                <a:lnTo>
                  <a:pt x="783" y="130"/>
                </a:lnTo>
                <a:lnTo>
                  <a:pt x="785" y="129"/>
                </a:lnTo>
                <a:lnTo>
                  <a:pt x="786" y="128"/>
                </a:lnTo>
                <a:lnTo>
                  <a:pt x="787" y="128"/>
                </a:lnTo>
                <a:lnTo>
                  <a:pt x="789" y="128"/>
                </a:lnTo>
                <a:lnTo>
                  <a:pt x="790" y="128"/>
                </a:lnTo>
                <a:lnTo>
                  <a:pt x="791" y="127"/>
                </a:lnTo>
                <a:lnTo>
                  <a:pt x="790" y="127"/>
                </a:lnTo>
                <a:lnTo>
                  <a:pt x="788" y="125"/>
                </a:lnTo>
                <a:lnTo>
                  <a:pt x="786" y="123"/>
                </a:lnTo>
                <a:lnTo>
                  <a:pt x="785" y="120"/>
                </a:lnTo>
                <a:lnTo>
                  <a:pt x="785" y="117"/>
                </a:lnTo>
                <a:lnTo>
                  <a:pt x="785" y="115"/>
                </a:lnTo>
                <a:lnTo>
                  <a:pt x="785" y="113"/>
                </a:lnTo>
                <a:lnTo>
                  <a:pt x="785" y="111"/>
                </a:lnTo>
                <a:lnTo>
                  <a:pt x="785" y="108"/>
                </a:lnTo>
                <a:lnTo>
                  <a:pt x="784" y="105"/>
                </a:lnTo>
                <a:lnTo>
                  <a:pt x="783" y="104"/>
                </a:lnTo>
                <a:lnTo>
                  <a:pt x="782" y="103"/>
                </a:lnTo>
                <a:lnTo>
                  <a:pt x="780" y="102"/>
                </a:lnTo>
                <a:lnTo>
                  <a:pt x="778" y="102"/>
                </a:lnTo>
                <a:lnTo>
                  <a:pt x="775" y="101"/>
                </a:lnTo>
                <a:lnTo>
                  <a:pt x="772" y="101"/>
                </a:lnTo>
                <a:lnTo>
                  <a:pt x="771" y="101"/>
                </a:lnTo>
                <a:lnTo>
                  <a:pt x="769" y="100"/>
                </a:lnTo>
                <a:lnTo>
                  <a:pt x="767" y="99"/>
                </a:lnTo>
                <a:lnTo>
                  <a:pt x="764" y="99"/>
                </a:lnTo>
                <a:lnTo>
                  <a:pt x="761" y="98"/>
                </a:lnTo>
                <a:lnTo>
                  <a:pt x="760" y="98"/>
                </a:lnTo>
                <a:lnTo>
                  <a:pt x="759" y="97"/>
                </a:lnTo>
                <a:lnTo>
                  <a:pt x="759" y="96"/>
                </a:lnTo>
                <a:lnTo>
                  <a:pt x="758" y="95"/>
                </a:lnTo>
                <a:lnTo>
                  <a:pt x="759" y="94"/>
                </a:lnTo>
                <a:lnTo>
                  <a:pt x="759" y="91"/>
                </a:lnTo>
                <a:lnTo>
                  <a:pt x="760" y="89"/>
                </a:lnTo>
                <a:lnTo>
                  <a:pt x="761" y="86"/>
                </a:lnTo>
                <a:lnTo>
                  <a:pt x="761" y="84"/>
                </a:lnTo>
                <a:lnTo>
                  <a:pt x="760" y="83"/>
                </a:lnTo>
                <a:lnTo>
                  <a:pt x="760" y="82"/>
                </a:lnTo>
                <a:lnTo>
                  <a:pt x="759" y="82"/>
                </a:lnTo>
                <a:lnTo>
                  <a:pt x="757" y="81"/>
                </a:lnTo>
                <a:lnTo>
                  <a:pt x="757" y="80"/>
                </a:lnTo>
                <a:lnTo>
                  <a:pt x="755" y="80"/>
                </a:lnTo>
                <a:lnTo>
                  <a:pt x="753" y="80"/>
                </a:lnTo>
                <a:lnTo>
                  <a:pt x="751" y="79"/>
                </a:lnTo>
                <a:lnTo>
                  <a:pt x="748" y="78"/>
                </a:lnTo>
                <a:lnTo>
                  <a:pt x="746" y="78"/>
                </a:lnTo>
                <a:lnTo>
                  <a:pt x="745" y="78"/>
                </a:lnTo>
                <a:lnTo>
                  <a:pt x="744" y="79"/>
                </a:lnTo>
                <a:lnTo>
                  <a:pt x="743" y="80"/>
                </a:lnTo>
                <a:lnTo>
                  <a:pt x="743" y="82"/>
                </a:lnTo>
                <a:lnTo>
                  <a:pt x="742" y="83"/>
                </a:lnTo>
                <a:lnTo>
                  <a:pt x="741" y="84"/>
                </a:lnTo>
                <a:lnTo>
                  <a:pt x="740" y="85"/>
                </a:lnTo>
                <a:lnTo>
                  <a:pt x="739" y="85"/>
                </a:lnTo>
                <a:lnTo>
                  <a:pt x="738" y="86"/>
                </a:lnTo>
                <a:lnTo>
                  <a:pt x="737" y="86"/>
                </a:lnTo>
                <a:lnTo>
                  <a:pt x="736" y="89"/>
                </a:lnTo>
                <a:lnTo>
                  <a:pt x="736" y="90"/>
                </a:lnTo>
                <a:lnTo>
                  <a:pt x="736" y="91"/>
                </a:lnTo>
                <a:lnTo>
                  <a:pt x="735" y="93"/>
                </a:lnTo>
                <a:lnTo>
                  <a:pt x="734" y="92"/>
                </a:lnTo>
                <a:lnTo>
                  <a:pt x="734" y="92"/>
                </a:lnTo>
                <a:lnTo>
                  <a:pt x="733" y="90"/>
                </a:lnTo>
                <a:lnTo>
                  <a:pt x="731" y="88"/>
                </a:lnTo>
                <a:lnTo>
                  <a:pt x="730" y="87"/>
                </a:lnTo>
                <a:lnTo>
                  <a:pt x="727" y="86"/>
                </a:lnTo>
                <a:lnTo>
                  <a:pt x="726" y="85"/>
                </a:lnTo>
                <a:lnTo>
                  <a:pt x="726" y="83"/>
                </a:lnTo>
                <a:lnTo>
                  <a:pt x="726" y="80"/>
                </a:lnTo>
                <a:lnTo>
                  <a:pt x="726" y="79"/>
                </a:lnTo>
                <a:lnTo>
                  <a:pt x="727" y="78"/>
                </a:lnTo>
                <a:lnTo>
                  <a:pt x="727" y="76"/>
                </a:lnTo>
                <a:lnTo>
                  <a:pt x="728" y="75"/>
                </a:lnTo>
                <a:lnTo>
                  <a:pt x="730" y="73"/>
                </a:lnTo>
                <a:lnTo>
                  <a:pt x="730" y="71"/>
                </a:lnTo>
                <a:lnTo>
                  <a:pt x="729" y="70"/>
                </a:lnTo>
                <a:lnTo>
                  <a:pt x="729" y="70"/>
                </a:lnTo>
                <a:lnTo>
                  <a:pt x="727" y="69"/>
                </a:lnTo>
                <a:lnTo>
                  <a:pt x="726" y="69"/>
                </a:lnTo>
                <a:lnTo>
                  <a:pt x="725" y="68"/>
                </a:lnTo>
                <a:lnTo>
                  <a:pt x="723" y="67"/>
                </a:lnTo>
                <a:lnTo>
                  <a:pt x="723" y="66"/>
                </a:lnTo>
                <a:lnTo>
                  <a:pt x="720" y="64"/>
                </a:lnTo>
                <a:lnTo>
                  <a:pt x="720" y="63"/>
                </a:lnTo>
                <a:lnTo>
                  <a:pt x="719" y="63"/>
                </a:lnTo>
                <a:lnTo>
                  <a:pt x="717" y="62"/>
                </a:lnTo>
                <a:lnTo>
                  <a:pt x="716" y="62"/>
                </a:lnTo>
                <a:lnTo>
                  <a:pt x="714" y="62"/>
                </a:lnTo>
                <a:lnTo>
                  <a:pt x="710" y="62"/>
                </a:lnTo>
                <a:lnTo>
                  <a:pt x="710" y="62"/>
                </a:lnTo>
                <a:lnTo>
                  <a:pt x="707" y="61"/>
                </a:lnTo>
                <a:lnTo>
                  <a:pt x="706" y="60"/>
                </a:lnTo>
                <a:lnTo>
                  <a:pt x="704" y="60"/>
                </a:lnTo>
                <a:lnTo>
                  <a:pt x="703" y="59"/>
                </a:lnTo>
                <a:lnTo>
                  <a:pt x="702" y="57"/>
                </a:lnTo>
                <a:lnTo>
                  <a:pt x="701" y="56"/>
                </a:lnTo>
                <a:lnTo>
                  <a:pt x="699" y="55"/>
                </a:lnTo>
                <a:lnTo>
                  <a:pt x="697" y="55"/>
                </a:lnTo>
                <a:lnTo>
                  <a:pt x="696" y="55"/>
                </a:lnTo>
                <a:lnTo>
                  <a:pt x="696" y="56"/>
                </a:lnTo>
                <a:lnTo>
                  <a:pt x="695" y="56"/>
                </a:lnTo>
                <a:lnTo>
                  <a:pt x="693" y="56"/>
                </a:lnTo>
                <a:lnTo>
                  <a:pt x="692" y="56"/>
                </a:lnTo>
                <a:lnTo>
                  <a:pt x="691" y="55"/>
                </a:lnTo>
                <a:lnTo>
                  <a:pt x="691" y="53"/>
                </a:lnTo>
                <a:lnTo>
                  <a:pt x="690" y="51"/>
                </a:lnTo>
                <a:lnTo>
                  <a:pt x="689" y="49"/>
                </a:lnTo>
                <a:lnTo>
                  <a:pt x="688" y="48"/>
                </a:lnTo>
                <a:lnTo>
                  <a:pt x="687" y="46"/>
                </a:lnTo>
                <a:lnTo>
                  <a:pt x="688" y="43"/>
                </a:lnTo>
                <a:lnTo>
                  <a:pt x="685" y="42"/>
                </a:lnTo>
                <a:lnTo>
                  <a:pt x="680" y="40"/>
                </a:lnTo>
                <a:lnTo>
                  <a:pt x="678" y="39"/>
                </a:lnTo>
                <a:lnTo>
                  <a:pt x="677" y="39"/>
                </a:lnTo>
                <a:lnTo>
                  <a:pt x="677" y="38"/>
                </a:lnTo>
                <a:lnTo>
                  <a:pt x="675" y="38"/>
                </a:lnTo>
                <a:lnTo>
                  <a:pt x="673" y="37"/>
                </a:lnTo>
                <a:lnTo>
                  <a:pt x="671" y="35"/>
                </a:lnTo>
                <a:lnTo>
                  <a:pt x="670" y="34"/>
                </a:lnTo>
                <a:lnTo>
                  <a:pt x="668" y="33"/>
                </a:lnTo>
                <a:lnTo>
                  <a:pt x="667" y="33"/>
                </a:lnTo>
                <a:lnTo>
                  <a:pt x="665" y="31"/>
                </a:lnTo>
                <a:lnTo>
                  <a:pt x="663" y="31"/>
                </a:lnTo>
                <a:lnTo>
                  <a:pt x="662" y="31"/>
                </a:lnTo>
                <a:lnTo>
                  <a:pt x="661" y="31"/>
                </a:lnTo>
                <a:lnTo>
                  <a:pt x="659" y="31"/>
                </a:lnTo>
                <a:lnTo>
                  <a:pt x="658" y="31"/>
                </a:lnTo>
                <a:lnTo>
                  <a:pt x="657" y="31"/>
                </a:lnTo>
                <a:lnTo>
                  <a:pt x="654" y="31"/>
                </a:lnTo>
                <a:lnTo>
                  <a:pt x="653" y="31"/>
                </a:lnTo>
                <a:lnTo>
                  <a:pt x="651" y="31"/>
                </a:lnTo>
                <a:lnTo>
                  <a:pt x="649" y="31"/>
                </a:lnTo>
                <a:lnTo>
                  <a:pt x="648" y="31"/>
                </a:lnTo>
                <a:lnTo>
                  <a:pt x="647" y="30"/>
                </a:lnTo>
                <a:lnTo>
                  <a:pt x="646" y="29"/>
                </a:lnTo>
                <a:lnTo>
                  <a:pt x="644" y="29"/>
                </a:lnTo>
                <a:lnTo>
                  <a:pt x="643" y="27"/>
                </a:lnTo>
                <a:lnTo>
                  <a:pt x="642" y="27"/>
                </a:lnTo>
                <a:lnTo>
                  <a:pt x="638" y="22"/>
                </a:lnTo>
                <a:lnTo>
                  <a:pt x="635" y="19"/>
                </a:lnTo>
                <a:lnTo>
                  <a:pt x="634" y="18"/>
                </a:lnTo>
                <a:lnTo>
                  <a:pt x="633" y="17"/>
                </a:lnTo>
                <a:lnTo>
                  <a:pt x="632" y="16"/>
                </a:lnTo>
                <a:lnTo>
                  <a:pt x="630" y="16"/>
                </a:lnTo>
                <a:lnTo>
                  <a:pt x="628" y="16"/>
                </a:lnTo>
                <a:lnTo>
                  <a:pt x="627" y="16"/>
                </a:lnTo>
                <a:lnTo>
                  <a:pt x="625" y="16"/>
                </a:lnTo>
                <a:lnTo>
                  <a:pt x="624" y="15"/>
                </a:lnTo>
                <a:lnTo>
                  <a:pt x="623" y="14"/>
                </a:lnTo>
                <a:lnTo>
                  <a:pt x="622" y="12"/>
                </a:lnTo>
                <a:lnTo>
                  <a:pt x="621" y="12"/>
                </a:lnTo>
                <a:lnTo>
                  <a:pt x="620" y="12"/>
                </a:lnTo>
                <a:lnTo>
                  <a:pt x="618" y="12"/>
                </a:lnTo>
                <a:lnTo>
                  <a:pt x="617" y="12"/>
                </a:lnTo>
                <a:lnTo>
                  <a:pt x="616" y="12"/>
                </a:lnTo>
                <a:lnTo>
                  <a:pt x="614" y="12"/>
                </a:lnTo>
                <a:lnTo>
                  <a:pt x="613" y="12"/>
                </a:lnTo>
                <a:lnTo>
                  <a:pt x="611" y="11"/>
                </a:lnTo>
                <a:lnTo>
                  <a:pt x="609" y="10"/>
                </a:lnTo>
                <a:lnTo>
                  <a:pt x="608" y="8"/>
                </a:lnTo>
                <a:lnTo>
                  <a:pt x="605" y="5"/>
                </a:lnTo>
                <a:lnTo>
                  <a:pt x="603" y="2"/>
                </a:lnTo>
                <a:lnTo>
                  <a:pt x="602" y="0"/>
                </a:lnTo>
                <a:lnTo>
                  <a:pt x="601" y="0"/>
                </a:lnTo>
                <a:lnTo>
                  <a:pt x="599" y="0"/>
                </a:lnTo>
                <a:lnTo>
                  <a:pt x="598" y="0"/>
                </a:lnTo>
                <a:lnTo>
                  <a:pt x="598" y="2"/>
                </a:lnTo>
                <a:lnTo>
                  <a:pt x="597" y="3"/>
                </a:lnTo>
                <a:lnTo>
                  <a:pt x="597" y="5"/>
                </a:lnTo>
                <a:lnTo>
                  <a:pt x="595" y="6"/>
                </a:lnTo>
                <a:lnTo>
                  <a:pt x="594" y="7"/>
                </a:lnTo>
                <a:lnTo>
                  <a:pt x="592" y="7"/>
                </a:lnTo>
                <a:lnTo>
                  <a:pt x="591" y="6"/>
                </a:lnTo>
                <a:lnTo>
                  <a:pt x="590" y="7"/>
                </a:lnTo>
                <a:lnTo>
                  <a:pt x="590" y="7"/>
                </a:lnTo>
                <a:lnTo>
                  <a:pt x="590" y="8"/>
                </a:lnTo>
                <a:lnTo>
                  <a:pt x="591" y="10"/>
                </a:lnTo>
                <a:lnTo>
                  <a:pt x="593" y="10"/>
                </a:lnTo>
                <a:lnTo>
                  <a:pt x="595" y="11"/>
                </a:lnTo>
                <a:lnTo>
                  <a:pt x="596" y="15"/>
                </a:lnTo>
                <a:lnTo>
                  <a:pt x="597" y="18"/>
                </a:lnTo>
                <a:lnTo>
                  <a:pt x="597" y="20"/>
                </a:lnTo>
                <a:lnTo>
                  <a:pt x="597" y="23"/>
                </a:lnTo>
                <a:lnTo>
                  <a:pt x="597" y="26"/>
                </a:lnTo>
                <a:lnTo>
                  <a:pt x="597" y="29"/>
                </a:lnTo>
                <a:lnTo>
                  <a:pt x="597" y="31"/>
                </a:lnTo>
                <a:lnTo>
                  <a:pt x="597" y="32"/>
                </a:lnTo>
                <a:lnTo>
                  <a:pt x="598" y="33"/>
                </a:lnTo>
                <a:lnTo>
                  <a:pt x="600" y="33"/>
                </a:lnTo>
                <a:lnTo>
                  <a:pt x="601" y="34"/>
                </a:lnTo>
                <a:lnTo>
                  <a:pt x="601" y="35"/>
                </a:lnTo>
                <a:lnTo>
                  <a:pt x="601" y="37"/>
                </a:lnTo>
                <a:lnTo>
                  <a:pt x="600" y="37"/>
                </a:lnTo>
                <a:lnTo>
                  <a:pt x="599" y="37"/>
                </a:lnTo>
                <a:lnTo>
                  <a:pt x="598" y="38"/>
                </a:lnTo>
                <a:lnTo>
                  <a:pt x="597" y="39"/>
                </a:lnTo>
                <a:lnTo>
                  <a:pt x="595" y="40"/>
                </a:lnTo>
                <a:lnTo>
                  <a:pt x="594" y="42"/>
                </a:lnTo>
                <a:lnTo>
                  <a:pt x="595" y="44"/>
                </a:lnTo>
                <a:lnTo>
                  <a:pt x="597" y="45"/>
                </a:lnTo>
                <a:lnTo>
                  <a:pt x="598" y="47"/>
                </a:lnTo>
                <a:lnTo>
                  <a:pt x="598" y="48"/>
                </a:lnTo>
                <a:lnTo>
                  <a:pt x="597" y="53"/>
                </a:lnTo>
                <a:lnTo>
                  <a:pt x="595" y="57"/>
                </a:lnTo>
                <a:lnTo>
                  <a:pt x="595" y="59"/>
                </a:lnTo>
                <a:lnTo>
                  <a:pt x="594" y="63"/>
                </a:lnTo>
                <a:lnTo>
                  <a:pt x="592" y="67"/>
                </a:lnTo>
                <a:lnTo>
                  <a:pt x="589" y="72"/>
                </a:lnTo>
                <a:lnTo>
                  <a:pt x="585" y="77"/>
                </a:lnTo>
                <a:lnTo>
                  <a:pt x="581" y="80"/>
                </a:lnTo>
                <a:lnTo>
                  <a:pt x="577" y="82"/>
                </a:lnTo>
                <a:lnTo>
                  <a:pt x="574" y="83"/>
                </a:lnTo>
                <a:lnTo>
                  <a:pt x="572" y="83"/>
                </a:lnTo>
                <a:lnTo>
                  <a:pt x="569" y="82"/>
                </a:lnTo>
                <a:lnTo>
                  <a:pt x="567" y="80"/>
                </a:lnTo>
                <a:lnTo>
                  <a:pt x="565" y="78"/>
                </a:lnTo>
                <a:lnTo>
                  <a:pt x="565" y="74"/>
                </a:lnTo>
                <a:lnTo>
                  <a:pt x="565" y="72"/>
                </a:lnTo>
                <a:lnTo>
                  <a:pt x="565" y="71"/>
                </a:lnTo>
                <a:lnTo>
                  <a:pt x="567" y="70"/>
                </a:lnTo>
                <a:lnTo>
                  <a:pt x="567" y="70"/>
                </a:lnTo>
                <a:lnTo>
                  <a:pt x="568" y="69"/>
                </a:lnTo>
                <a:lnTo>
                  <a:pt x="568" y="68"/>
                </a:lnTo>
                <a:lnTo>
                  <a:pt x="569" y="66"/>
                </a:lnTo>
                <a:lnTo>
                  <a:pt x="571" y="65"/>
                </a:lnTo>
                <a:lnTo>
                  <a:pt x="572" y="65"/>
                </a:lnTo>
                <a:lnTo>
                  <a:pt x="573" y="64"/>
                </a:lnTo>
                <a:lnTo>
                  <a:pt x="574" y="64"/>
                </a:lnTo>
                <a:lnTo>
                  <a:pt x="574" y="63"/>
                </a:lnTo>
                <a:lnTo>
                  <a:pt x="573" y="61"/>
                </a:lnTo>
                <a:lnTo>
                  <a:pt x="573" y="61"/>
                </a:lnTo>
                <a:lnTo>
                  <a:pt x="572" y="59"/>
                </a:lnTo>
                <a:lnTo>
                  <a:pt x="572" y="58"/>
                </a:lnTo>
                <a:lnTo>
                  <a:pt x="571" y="58"/>
                </a:lnTo>
                <a:lnTo>
                  <a:pt x="569" y="59"/>
                </a:lnTo>
                <a:lnTo>
                  <a:pt x="568" y="60"/>
                </a:lnTo>
                <a:lnTo>
                  <a:pt x="567" y="60"/>
                </a:lnTo>
                <a:lnTo>
                  <a:pt x="566" y="62"/>
                </a:lnTo>
                <a:lnTo>
                  <a:pt x="565" y="63"/>
                </a:lnTo>
                <a:lnTo>
                  <a:pt x="564" y="63"/>
                </a:lnTo>
                <a:lnTo>
                  <a:pt x="563" y="63"/>
                </a:lnTo>
                <a:lnTo>
                  <a:pt x="562" y="64"/>
                </a:lnTo>
                <a:lnTo>
                  <a:pt x="559" y="64"/>
                </a:lnTo>
                <a:lnTo>
                  <a:pt x="557" y="64"/>
                </a:lnTo>
                <a:lnTo>
                  <a:pt x="548" y="61"/>
                </a:lnTo>
                <a:lnTo>
                  <a:pt x="544" y="60"/>
                </a:lnTo>
                <a:lnTo>
                  <a:pt x="533" y="57"/>
                </a:lnTo>
                <a:lnTo>
                  <a:pt x="528" y="55"/>
                </a:lnTo>
                <a:lnTo>
                  <a:pt x="523" y="53"/>
                </a:lnTo>
                <a:lnTo>
                  <a:pt x="521" y="52"/>
                </a:lnTo>
                <a:lnTo>
                  <a:pt x="519" y="52"/>
                </a:lnTo>
                <a:lnTo>
                  <a:pt x="517" y="53"/>
                </a:lnTo>
                <a:lnTo>
                  <a:pt x="513" y="56"/>
                </a:lnTo>
                <a:lnTo>
                  <a:pt x="510" y="59"/>
                </a:lnTo>
                <a:lnTo>
                  <a:pt x="508" y="60"/>
                </a:lnTo>
                <a:lnTo>
                  <a:pt x="503" y="62"/>
                </a:lnTo>
                <a:lnTo>
                  <a:pt x="501" y="62"/>
                </a:lnTo>
                <a:lnTo>
                  <a:pt x="500" y="63"/>
                </a:lnTo>
                <a:lnTo>
                  <a:pt x="498" y="63"/>
                </a:lnTo>
                <a:lnTo>
                  <a:pt x="496" y="64"/>
                </a:lnTo>
                <a:lnTo>
                  <a:pt x="495" y="64"/>
                </a:lnTo>
                <a:lnTo>
                  <a:pt x="493" y="64"/>
                </a:lnTo>
                <a:lnTo>
                  <a:pt x="492" y="64"/>
                </a:lnTo>
                <a:lnTo>
                  <a:pt x="490" y="65"/>
                </a:lnTo>
                <a:lnTo>
                  <a:pt x="486" y="65"/>
                </a:lnTo>
                <a:lnTo>
                  <a:pt x="484" y="65"/>
                </a:lnTo>
                <a:lnTo>
                  <a:pt x="482" y="65"/>
                </a:lnTo>
                <a:lnTo>
                  <a:pt x="481" y="65"/>
                </a:lnTo>
                <a:lnTo>
                  <a:pt x="480" y="64"/>
                </a:lnTo>
                <a:lnTo>
                  <a:pt x="478" y="63"/>
                </a:lnTo>
                <a:lnTo>
                  <a:pt x="477" y="62"/>
                </a:lnTo>
                <a:lnTo>
                  <a:pt x="476" y="60"/>
                </a:lnTo>
                <a:lnTo>
                  <a:pt x="476" y="60"/>
                </a:lnTo>
                <a:lnTo>
                  <a:pt x="475" y="59"/>
                </a:lnTo>
                <a:lnTo>
                  <a:pt x="474" y="59"/>
                </a:lnTo>
                <a:lnTo>
                  <a:pt x="473" y="59"/>
                </a:lnTo>
                <a:lnTo>
                  <a:pt x="470" y="61"/>
                </a:lnTo>
                <a:lnTo>
                  <a:pt x="467" y="64"/>
                </a:lnTo>
                <a:lnTo>
                  <a:pt x="466" y="64"/>
                </a:lnTo>
                <a:lnTo>
                  <a:pt x="465" y="64"/>
                </a:lnTo>
                <a:lnTo>
                  <a:pt x="466" y="61"/>
                </a:lnTo>
                <a:lnTo>
                  <a:pt x="468" y="56"/>
                </a:lnTo>
                <a:lnTo>
                  <a:pt x="469" y="52"/>
                </a:lnTo>
                <a:lnTo>
                  <a:pt x="471" y="49"/>
                </a:lnTo>
                <a:lnTo>
                  <a:pt x="471" y="47"/>
                </a:lnTo>
                <a:lnTo>
                  <a:pt x="473" y="45"/>
                </a:lnTo>
                <a:lnTo>
                  <a:pt x="474" y="43"/>
                </a:lnTo>
                <a:lnTo>
                  <a:pt x="475" y="41"/>
                </a:lnTo>
                <a:lnTo>
                  <a:pt x="476" y="40"/>
                </a:lnTo>
                <a:lnTo>
                  <a:pt x="477" y="39"/>
                </a:lnTo>
                <a:lnTo>
                  <a:pt x="479" y="35"/>
                </a:lnTo>
                <a:lnTo>
                  <a:pt x="479" y="35"/>
                </a:lnTo>
                <a:lnTo>
                  <a:pt x="479" y="33"/>
                </a:lnTo>
                <a:lnTo>
                  <a:pt x="480" y="31"/>
                </a:lnTo>
                <a:lnTo>
                  <a:pt x="480" y="31"/>
                </a:lnTo>
                <a:lnTo>
                  <a:pt x="479" y="30"/>
                </a:lnTo>
                <a:lnTo>
                  <a:pt x="478" y="30"/>
                </a:lnTo>
                <a:lnTo>
                  <a:pt x="476" y="27"/>
                </a:lnTo>
                <a:lnTo>
                  <a:pt x="476" y="26"/>
                </a:lnTo>
                <a:lnTo>
                  <a:pt x="476" y="24"/>
                </a:lnTo>
                <a:lnTo>
                  <a:pt x="476" y="23"/>
                </a:lnTo>
                <a:lnTo>
                  <a:pt x="476" y="22"/>
                </a:lnTo>
                <a:lnTo>
                  <a:pt x="476" y="20"/>
                </a:lnTo>
                <a:lnTo>
                  <a:pt x="476" y="19"/>
                </a:lnTo>
                <a:lnTo>
                  <a:pt x="475" y="18"/>
                </a:lnTo>
                <a:lnTo>
                  <a:pt x="475" y="17"/>
                </a:lnTo>
                <a:lnTo>
                  <a:pt x="475" y="16"/>
                </a:lnTo>
                <a:lnTo>
                  <a:pt x="475" y="15"/>
                </a:lnTo>
                <a:lnTo>
                  <a:pt x="476" y="12"/>
                </a:lnTo>
                <a:lnTo>
                  <a:pt x="476" y="12"/>
                </a:lnTo>
                <a:lnTo>
                  <a:pt x="474" y="11"/>
                </a:lnTo>
                <a:lnTo>
                  <a:pt x="473" y="11"/>
                </a:lnTo>
                <a:lnTo>
                  <a:pt x="471" y="11"/>
                </a:lnTo>
                <a:lnTo>
                  <a:pt x="469" y="12"/>
                </a:lnTo>
                <a:lnTo>
                  <a:pt x="468" y="13"/>
                </a:lnTo>
                <a:lnTo>
                  <a:pt x="467" y="14"/>
                </a:lnTo>
                <a:lnTo>
                  <a:pt x="466" y="15"/>
                </a:lnTo>
                <a:lnTo>
                  <a:pt x="465" y="15"/>
                </a:lnTo>
                <a:lnTo>
                  <a:pt x="463" y="15"/>
                </a:lnTo>
                <a:lnTo>
                  <a:pt x="461" y="15"/>
                </a:lnTo>
                <a:lnTo>
                  <a:pt x="460" y="15"/>
                </a:lnTo>
                <a:lnTo>
                  <a:pt x="459" y="15"/>
                </a:lnTo>
                <a:lnTo>
                  <a:pt x="458" y="14"/>
                </a:lnTo>
                <a:lnTo>
                  <a:pt x="456" y="14"/>
                </a:lnTo>
                <a:lnTo>
                  <a:pt x="455" y="14"/>
                </a:lnTo>
                <a:lnTo>
                  <a:pt x="455" y="15"/>
                </a:lnTo>
                <a:lnTo>
                  <a:pt x="453" y="16"/>
                </a:lnTo>
                <a:lnTo>
                  <a:pt x="452" y="17"/>
                </a:lnTo>
                <a:lnTo>
                  <a:pt x="452" y="18"/>
                </a:lnTo>
                <a:lnTo>
                  <a:pt x="451" y="18"/>
                </a:lnTo>
                <a:lnTo>
                  <a:pt x="450" y="18"/>
                </a:lnTo>
                <a:lnTo>
                  <a:pt x="449" y="17"/>
                </a:lnTo>
                <a:lnTo>
                  <a:pt x="447" y="16"/>
                </a:lnTo>
                <a:lnTo>
                  <a:pt x="446" y="15"/>
                </a:lnTo>
                <a:lnTo>
                  <a:pt x="445" y="15"/>
                </a:lnTo>
                <a:lnTo>
                  <a:pt x="444" y="14"/>
                </a:lnTo>
                <a:lnTo>
                  <a:pt x="443" y="14"/>
                </a:lnTo>
                <a:lnTo>
                  <a:pt x="441" y="15"/>
                </a:lnTo>
                <a:lnTo>
                  <a:pt x="440" y="15"/>
                </a:lnTo>
                <a:lnTo>
                  <a:pt x="439" y="16"/>
                </a:lnTo>
                <a:lnTo>
                  <a:pt x="438" y="16"/>
                </a:lnTo>
                <a:lnTo>
                  <a:pt x="436" y="16"/>
                </a:lnTo>
                <a:lnTo>
                  <a:pt x="434" y="18"/>
                </a:lnTo>
                <a:lnTo>
                  <a:pt x="431" y="19"/>
                </a:lnTo>
                <a:lnTo>
                  <a:pt x="427" y="19"/>
                </a:lnTo>
                <a:lnTo>
                  <a:pt x="424" y="19"/>
                </a:lnTo>
                <a:lnTo>
                  <a:pt x="421" y="19"/>
                </a:lnTo>
                <a:lnTo>
                  <a:pt x="419" y="18"/>
                </a:lnTo>
                <a:lnTo>
                  <a:pt x="417" y="18"/>
                </a:lnTo>
                <a:lnTo>
                  <a:pt x="414" y="17"/>
                </a:lnTo>
                <a:lnTo>
                  <a:pt x="412" y="16"/>
                </a:lnTo>
                <a:lnTo>
                  <a:pt x="410" y="16"/>
                </a:lnTo>
                <a:lnTo>
                  <a:pt x="407" y="16"/>
                </a:lnTo>
                <a:lnTo>
                  <a:pt x="406" y="18"/>
                </a:lnTo>
                <a:lnTo>
                  <a:pt x="402" y="19"/>
                </a:lnTo>
                <a:lnTo>
                  <a:pt x="398" y="20"/>
                </a:lnTo>
                <a:lnTo>
                  <a:pt x="398" y="22"/>
                </a:lnTo>
                <a:lnTo>
                  <a:pt x="394" y="26"/>
                </a:lnTo>
                <a:lnTo>
                  <a:pt x="392" y="27"/>
                </a:lnTo>
                <a:lnTo>
                  <a:pt x="389" y="29"/>
                </a:lnTo>
                <a:lnTo>
                  <a:pt x="387" y="30"/>
                </a:lnTo>
                <a:lnTo>
                  <a:pt x="383" y="29"/>
                </a:lnTo>
                <a:lnTo>
                  <a:pt x="380" y="29"/>
                </a:lnTo>
                <a:lnTo>
                  <a:pt x="377" y="30"/>
                </a:lnTo>
                <a:lnTo>
                  <a:pt x="374" y="30"/>
                </a:lnTo>
                <a:lnTo>
                  <a:pt x="371" y="29"/>
                </a:lnTo>
                <a:lnTo>
                  <a:pt x="369" y="27"/>
                </a:lnTo>
                <a:lnTo>
                  <a:pt x="364" y="26"/>
                </a:lnTo>
                <a:lnTo>
                  <a:pt x="359" y="23"/>
                </a:lnTo>
                <a:lnTo>
                  <a:pt x="356" y="22"/>
                </a:lnTo>
                <a:lnTo>
                  <a:pt x="354" y="18"/>
                </a:lnTo>
                <a:lnTo>
                  <a:pt x="353" y="15"/>
                </a:lnTo>
                <a:lnTo>
                  <a:pt x="350" y="10"/>
                </a:lnTo>
                <a:lnTo>
                  <a:pt x="345" y="7"/>
                </a:lnTo>
                <a:lnTo>
                  <a:pt x="338" y="5"/>
                </a:lnTo>
                <a:lnTo>
                  <a:pt x="336" y="4"/>
                </a:lnTo>
                <a:lnTo>
                  <a:pt x="333" y="5"/>
                </a:lnTo>
                <a:lnTo>
                  <a:pt x="330" y="7"/>
                </a:lnTo>
                <a:lnTo>
                  <a:pt x="329" y="8"/>
                </a:lnTo>
                <a:lnTo>
                  <a:pt x="330" y="11"/>
                </a:lnTo>
                <a:lnTo>
                  <a:pt x="332" y="11"/>
                </a:lnTo>
                <a:lnTo>
                  <a:pt x="335" y="12"/>
                </a:lnTo>
                <a:lnTo>
                  <a:pt x="338" y="14"/>
                </a:lnTo>
                <a:lnTo>
                  <a:pt x="339" y="16"/>
                </a:lnTo>
                <a:lnTo>
                  <a:pt x="339" y="18"/>
                </a:lnTo>
                <a:lnTo>
                  <a:pt x="339" y="20"/>
                </a:lnTo>
                <a:lnTo>
                  <a:pt x="338" y="23"/>
                </a:lnTo>
                <a:lnTo>
                  <a:pt x="337" y="23"/>
                </a:lnTo>
                <a:lnTo>
                  <a:pt x="336" y="25"/>
                </a:lnTo>
                <a:lnTo>
                  <a:pt x="335" y="26"/>
                </a:lnTo>
                <a:lnTo>
                  <a:pt x="334" y="26"/>
                </a:lnTo>
                <a:lnTo>
                  <a:pt x="331" y="26"/>
                </a:lnTo>
                <a:lnTo>
                  <a:pt x="330" y="27"/>
                </a:lnTo>
                <a:lnTo>
                  <a:pt x="327" y="27"/>
                </a:lnTo>
                <a:lnTo>
                  <a:pt x="324" y="29"/>
                </a:lnTo>
                <a:lnTo>
                  <a:pt x="323" y="30"/>
                </a:lnTo>
                <a:lnTo>
                  <a:pt x="320" y="31"/>
                </a:lnTo>
                <a:lnTo>
                  <a:pt x="318" y="31"/>
                </a:lnTo>
                <a:lnTo>
                  <a:pt x="316" y="31"/>
                </a:lnTo>
                <a:lnTo>
                  <a:pt x="315" y="31"/>
                </a:lnTo>
                <a:lnTo>
                  <a:pt x="313" y="33"/>
                </a:lnTo>
                <a:lnTo>
                  <a:pt x="311" y="35"/>
                </a:lnTo>
                <a:lnTo>
                  <a:pt x="308" y="37"/>
                </a:lnTo>
                <a:lnTo>
                  <a:pt x="306" y="39"/>
                </a:lnTo>
                <a:lnTo>
                  <a:pt x="304" y="41"/>
                </a:lnTo>
                <a:lnTo>
                  <a:pt x="302" y="42"/>
                </a:lnTo>
                <a:lnTo>
                  <a:pt x="299" y="42"/>
                </a:lnTo>
                <a:lnTo>
                  <a:pt x="297" y="42"/>
                </a:lnTo>
                <a:lnTo>
                  <a:pt x="290" y="44"/>
                </a:lnTo>
                <a:lnTo>
                  <a:pt x="286" y="45"/>
                </a:lnTo>
                <a:lnTo>
                  <a:pt x="283" y="49"/>
                </a:lnTo>
                <a:lnTo>
                  <a:pt x="280" y="54"/>
                </a:lnTo>
                <a:lnTo>
                  <a:pt x="278" y="57"/>
                </a:lnTo>
                <a:lnTo>
                  <a:pt x="278" y="60"/>
                </a:lnTo>
                <a:lnTo>
                  <a:pt x="280" y="62"/>
                </a:lnTo>
                <a:lnTo>
                  <a:pt x="283" y="65"/>
                </a:lnTo>
                <a:lnTo>
                  <a:pt x="283" y="67"/>
                </a:lnTo>
                <a:lnTo>
                  <a:pt x="281" y="67"/>
                </a:lnTo>
                <a:lnTo>
                  <a:pt x="279" y="67"/>
                </a:lnTo>
                <a:lnTo>
                  <a:pt x="277" y="67"/>
                </a:lnTo>
                <a:lnTo>
                  <a:pt x="274" y="67"/>
                </a:lnTo>
                <a:lnTo>
                  <a:pt x="273" y="68"/>
                </a:lnTo>
                <a:lnTo>
                  <a:pt x="272" y="70"/>
                </a:lnTo>
                <a:lnTo>
                  <a:pt x="271" y="71"/>
                </a:lnTo>
                <a:lnTo>
                  <a:pt x="273" y="74"/>
                </a:lnTo>
                <a:lnTo>
                  <a:pt x="274" y="78"/>
                </a:lnTo>
                <a:lnTo>
                  <a:pt x="275" y="79"/>
                </a:lnTo>
                <a:lnTo>
                  <a:pt x="275" y="81"/>
                </a:lnTo>
                <a:lnTo>
                  <a:pt x="277" y="82"/>
                </a:lnTo>
                <a:lnTo>
                  <a:pt x="278" y="83"/>
                </a:lnTo>
                <a:lnTo>
                  <a:pt x="280" y="85"/>
                </a:lnTo>
                <a:lnTo>
                  <a:pt x="280" y="86"/>
                </a:lnTo>
                <a:lnTo>
                  <a:pt x="280" y="88"/>
                </a:lnTo>
                <a:lnTo>
                  <a:pt x="279" y="89"/>
                </a:lnTo>
                <a:lnTo>
                  <a:pt x="278" y="90"/>
                </a:lnTo>
                <a:lnTo>
                  <a:pt x="278" y="92"/>
                </a:lnTo>
                <a:lnTo>
                  <a:pt x="278" y="93"/>
                </a:lnTo>
                <a:lnTo>
                  <a:pt x="279" y="94"/>
                </a:lnTo>
                <a:lnTo>
                  <a:pt x="279" y="95"/>
                </a:lnTo>
                <a:lnTo>
                  <a:pt x="279" y="97"/>
                </a:lnTo>
                <a:lnTo>
                  <a:pt x="278" y="98"/>
                </a:lnTo>
                <a:lnTo>
                  <a:pt x="277" y="98"/>
                </a:lnTo>
                <a:lnTo>
                  <a:pt x="275" y="98"/>
                </a:lnTo>
                <a:lnTo>
                  <a:pt x="274" y="99"/>
                </a:lnTo>
                <a:lnTo>
                  <a:pt x="274" y="101"/>
                </a:lnTo>
                <a:lnTo>
                  <a:pt x="275" y="102"/>
                </a:lnTo>
                <a:lnTo>
                  <a:pt x="275" y="105"/>
                </a:lnTo>
                <a:lnTo>
                  <a:pt x="274" y="107"/>
                </a:lnTo>
                <a:lnTo>
                  <a:pt x="273" y="108"/>
                </a:lnTo>
                <a:lnTo>
                  <a:pt x="270" y="108"/>
                </a:lnTo>
                <a:lnTo>
                  <a:pt x="269" y="109"/>
                </a:lnTo>
                <a:lnTo>
                  <a:pt x="269" y="111"/>
                </a:lnTo>
                <a:lnTo>
                  <a:pt x="270" y="115"/>
                </a:lnTo>
                <a:lnTo>
                  <a:pt x="269" y="117"/>
                </a:lnTo>
                <a:lnTo>
                  <a:pt x="267" y="119"/>
                </a:lnTo>
                <a:lnTo>
                  <a:pt x="266" y="119"/>
                </a:lnTo>
                <a:lnTo>
                  <a:pt x="264" y="119"/>
                </a:lnTo>
                <a:lnTo>
                  <a:pt x="263" y="119"/>
                </a:lnTo>
                <a:lnTo>
                  <a:pt x="260" y="117"/>
                </a:lnTo>
                <a:lnTo>
                  <a:pt x="259" y="118"/>
                </a:lnTo>
                <a:lnTo>
                  <a:pt x="258" y="119"/>
                </a:lnTo>
                <a:lnTo>
                  <a:pt x="258" y="121"/>
                </a:lnTo>
                <a:lnTo>
                  <a:pt x="256" y="124"/>
                </a:lnTo>
                <a:lnTo>
                  <a:pt x="253" y="128"/>
                </a:lnTo>
                <a:lnTo>
                  <a:pt x="250" y="133"/>
                </a:lnTo>
                <a:lnTo>
                  <a:pt x="247" y="139"/>
                </a:lnTo>
                <a:lnTo>
                  <a:pt x="248" y="140"/>
                </a:lnTo>
                <a:lnTo>
                  <a:pt x="249" y="143"/>
                </a:lnTo>
                <a:lnTo>
                  <a:pt x="255" y="151"/>
                </a:lnTo>
                <a:lnTo>
                  <a:pt x="256" y="156"/>
                </a:lnTo>
                <a:lnTo>
                  <a:pt x="256" y="159"/>
                </a:lnTo>
                <a:lnTo>
                  <a:pt x="255" y="160"/>
                </a:lnTo>
                <a:lnTo>
                  <a:pt x="253" y="159"/>
                </a:lnTo>
                <a:lnTo>
                  <a:pt x="250" y="158"/>
                </a:lnTo>
                <a:lnTo>
                  <a:pt x="244" y="154"/>
                </a:lnTo>
                <a:lnTo>
                  <a:pt x="242" y="155"/>
                </a:lnTo>
                <a:lnTo>
                  <a:pt x="241" y="156"/>
                </a:lnTo>
                <a:lnTo>
                  <a:pt x="239" y="157"/>
                </a:lnTo>
                <a:lnTo>
                  <a:pt x="238" y="161"/>
                </a:lnTo>
                <a:lnTo>
                  <a:pt x="237" y="163"/>
                </a:lnTo>
                <a:lnTo>
                  <a:pt x="237" y="165"/>
                </a:lnTo>
                <a:lnTo>
                  <a:pt x="236" y="169"/>
                </a:lnTo>
                <a:lnTo>
                  <a:pt x="235" y="170"/>
                </a:lnTo>
                <a:lnTo>
                  <a:pt x="233" y="172"/>
                </a:lnTo>
                <a:lnTo>
                  <a:pt x="232" y="173"/>
                </a:lnTo>
                <a:lnTo>
                  <a:pt x="231" y="175"/>
                </a:lnTo>
                <a:lnTo>
                  <a:pt x="231" y="178"/>
                </a:lnTo>
                <a:lnTo>
                  <a:pt x="231" y="181"/>
                </a:lnTo>
                <a:lnTo>
                  <a:pt x="230" y="184"/>
                </a:lnTo>
                <a:lnTo>
                  <a:pt x="228" y="188"/>
                </a:lnTo>
                <a:lnTo>
                  <a:pt x="226" y="189"/>
                </a:lnTo>
                <a:lnTo>
                  <a:pt x="221" y="191"/>
                </a:lnTo>
                <a:lnTo>
                  <a:pt x="215" y="191"/>
                </a:lnTo>
                <a:lnTo>
                  <a:pt x="210" y="191"/>
                </a:lnTo>
                <a:lnTo>
                  <a:pt x="204" y="190"/>
                </a:lnTo>
                <a:lnTo>
                  <a:pt x="202" y="188"/>
                </a:lnTo>
                <a:lnTo>
                  <a:pt x="202" y="185"/>
                </a:lnTo>
                <a:lnTo>
                  <a:pt x="202" y="183"/>
                </a:lnTo>
                <a:lnTo>
                  <a:pt x="202" y="181"/>
                </a:lnTo>
                <a:lnTo>
                  <a:pt x="201" y="180"/>
                </a:lnTo>
                <a:lnTo>
                  <a:pt x="199" y="180"/>
                </a:lnTo>
                <a:lnTo>
                  <a:pt x="197" y="180"/>
                </a:lnTo>
                <a:lnTo>
                  <a:pt x="194" y="183"/>
                </a:lnTo>
                <a:lnTo>
                  <a:pt x="190" y="184"/>
                </a:lnTo>
                <a:lnTo>
                  <a:pt x="177" y="185"/>
                </a:lnTo>
                <a:lnTo>
                  <a:pt x="170" y="183"/>
                </a:lnTo>
                <a:lnTo>
                  <a:pt x="165" y="181"/>
                </a:lnTo>
                <a:lnTo>
                  <a:pt x="161" y="181"/>
                </a:lnTo>
                <a:lnTo>
                  <a:pt x="158" y="183"/>
                </a:lnTo>
                <a:lnTo>
                  <a:pt x="156" y="185"/>
                </a:lnTo>
                <a:lnTo>
                  <a:pt x="154" y="188"/>
                </a:lnTo>
                <a:lnTo>
                  <a:pt x="155" y="193"/>
                </a:lnTo>
                <a:lnTo>
                  <a:pt x="157" y="198"/>
                </a:lnTo>
                <a:lnTo>
                  <a:pt x="157" y="201"/>
                </a:lnTo>
                <a:lnTo>
                  <a:pt x="155" y="204"/>
                </a:lnTo>
                <a:lnTo>
                  <a:pt x="152" y="208"/>
                </a:lnTo>
                <a:lnTo>
                  <a:pt x="150" y="211"/>
                </a:lnTo>
                <a:lnTo>
                  <a:pt x="147" y="211"/>
                </a:lnTo>
                <a:lnTo>
                  <a:pt x="145" y="213"/>
                </a:lnTo>
                <a:lnTo>
                  <a:pt x="141" y="215"/>
                </a:lnTo>
                <a:lnTo>
                  <a:pt x="138" y="217"/>
                </a:lnTo>
                <a:lnTo>
                  <a:pt x="137" y="217"/>
                </a:lnTo>
                <a:lnTo>
                  <a:pt x="137" y="220"/>
                </a:lnTo>
                <a:lnTo>
                  <a:pt x="138" y="225"/>
                </a:lnTo>
                <a:lnTo>
                  <a:pt x="137" y="227"/>
                </a:lnTo>
                <a:lnTo>
                  <a:pt x="136" y="228"/>
                </a:lnTo>
                <a:lnTo>
                  <a:pt x="132" y="228"/>
                </a:lnTo>
                <a:lnTo>
                  <a:pt x="129" y="228"/>
                </a:lnTo>
                <a:lnTo>
                  <a:pt x="124" y="225"/>
                </a:lnTo>
                <a:lnTo>
                  <a:pt x="123" y="223"/>
                </a:lnTo>
                <a:lnTo>
                  <a:pt x="122" y="222"/>
                </a:lnTo>
                <a:lnTo>
                  <a:pt x="120" y="222"/>
                </a:lnTo>
                <a:lnTo>
                  <a:pt x="119" y="224"/>
                </a:lnTo>
                <a:lnTo>
                  <a:pt x="117" y="229"/>
                </a:lnTo>
                <a:lnTo>
                  <a:pt x="117" y="232"/>
                </a:lnTo>
                <a:lnTo>
                  <a:pt x="119" y="236"/>
                </a:lnTo>
                <a:lnTo>
                  <a:pt x="121" y="242"/>
                </a:lnTo>
                <a:lnTo>
                  <a:pt x="121" y="248"/>
                </a:lnTo>
                <a:lnTo>
                  <a:pt x="121" y="253"/>
                </a:lnTo>
                <a:lnTo>
                  <a:pt x="120" y="258"/>
                </a:lnTo>
                <a:lnTo>
                  <a:pt x="118" y="262"/>
                </a:lnTo>
                <a:lnTo>
                  <a:pt x="117" y="266"/>
                </a:lnTo>
                <a:lnTo>
                  <a:pt x="119" y="266"/>
                </a:lnTo>
                <a:lnTo>
                  <a:pt x="121" y="266"/>
                </a:lnTo>
                <a:lnTo>
                  <a:pt x="122" y="268"/>
                </a:lnTo>
                <a:lnTo>
                  <a:pt x="123" y="271"/>
                </a:lnTo>
                <a:lnTo>
                  <a:pt x="123" y="273"/>
                </a:lnTo>
                <a:lnTo>
                  <a:pt x="124" y="274"/>
                </a:lnTo>
                <a:lnTo>
                  <a:pt x="126" y="274"/>
                </a:lnTo>
                <a:lnTo>
                  <a:pt x="127" y="273"/>
                </a:lnTo>
                <a:lnTo>
                  <a:pt x="129" y="275"/>
                </a:lnTo>
                <a:lnTo>
                  <a:pt x="130" y="277"/>
                </a:lnTo>
                <a:lnTo>
                  <a:pt x="130" y="279"/>
                </a:lnTo>
                <a:lnTo>
                  <a:pt x="129" y="283"/>
                </a:lnTo>
                <a:lnTo>
                  <a:pt x="128" y="285"/>
                </a:lnTo>
                <a:lnTo>
                  <a:pt x="127" y="289"/>
                </a:lnTo>
                <a:lnTo>
                  <a:pt x="127" y="291"/>
                </a:lnTo>
                <a:lnTo>
                  <a:pt x="128" y="294"/>
                </a:lnTo>
                <a:lnTo>
                  <a:pt x="130" y="297"/>
                </a:lnTo>
                <a:lnTo>
                  <a:pt x="131" y="301"/>
                </a:lnTo>
                <a:lnTo>
                  <a:pt x="131" y="304"/>
                </a:lnTo>
                <a:lnTo>
                  <a:pt x="131" y="307"/>
                </a:lnTo>
                <a:lnTo>
                  <a:pt x="129" y="309"/>
                </a:lnTo>
                <a:lnTo>
                  <a:pt x="128" y="313"/>
                </a:lnTo>
                <a:lnTo>
                  <a:pt x="126" y="317"/>
                </a:lnTo>
                <a:lnTo>
                  <a:pt x="127" y="322"/>
                </a:lnTo>
                <a:lnTo>
                  <a:pt x="126" y="326"/>
                </a:lnTo>
                <a:lnTo>
                  <a:pt x="128" y="328"/>
                </a:lnTo>
                <a:lnTo>
                  <a:pt x="128" y="329"/>
                </a:lnTo>
                <a:lnTo>
                  <a:pt x="130" y="331"/>
                </a:lnTo>
                <a:lnTo>
                  <a:pt x="134" y="333"/>
                </a:lnTo>
                <a:lnTo>
                  <a:pt x="136" y="334"/>
                </a:lnTo>
                <a:lnTo>
                  <a:pt x="139" y="336"/>
                </a:lnTo>
                <a:lnTo>
                  <a:pt x="146" y="337"/>
                </a:lnTo>
                <a:lnTo>
                  <a:pt x="161" y="336"/>
                </a:lnTo>
                <a:lnTo>
                  <a:pt x="165" y="336"/>
                </a:lnTo>
                <a:lnTo>
                  <a:pt x="167" y="337"/>
                </a:lnTo>
                <a:lnTo>
                  <a:pt x="169" y="339"/>
                </a:lnTo>
                <a:lnTo>
                  <a:pt x="169" y="341"/>
                </a:lnTo>
                <a:lnTo>
                  <a:pt x="169" y="343"/>
                </a:lnTo>
                <a:lnTo>
                  <a:pt x="169" y="346"/>
                </a:lnTo>
                <a:lnTo>
                  <a:pt x="169" y="348"/>
                </a:lnTo>
                <a:lnTo>
                  <a:pt x="168" y="351"/>
                </a:lnTo>
                <a:lnTo>
                  <a:pt x="168" y="352"/>
                </a:lnTo>
                <a:lnTo>
                  <a:pt x="168" y="354"/>
                </a:lnTo>
                <a:lnTo>
                  <a:pt x="168" y="356"/>
                </a:lnTo>
                <a:lnTo>
                  <a:pt x="167" y="358"/>
                </a:lnTo>
                <a:lnTo>
                  <a:pt x="166" y="359"/>
                </a:lnTo>
                <a:lnTo>
                  <a:pt x="165" y="359"/>
                </a:lnTo>
                <a:lnTo>
                  <a:pt x="163" y="359"/>
                </a:lnTo>
                <a:lnTo>
                  <a:pt x="161" y="360"/>
                </a:lnTo>
                <a:lnTo>
                  <a:pt x="160" y="360"/>
                </a:lnTo>
                <a:lnTo>
                  <a:pt x="159" y="362"/>
                </a:lnTo>
                <a:lnTo>
                  <a:pt x="157" y="363"/>
                </a:lnTo>
                <a:lnTo>
                  <a:pt x="157" y="364"/>
                </a:lnTo>
                <a:lnTo>
                  <a:pt x="154" y="366"/>
                </a:lnTo>
                <a:lnTo>
                  <a:pt x="153" y="366"/>
                </a:lnTo>
                <a:lnTo>
                  <a:pt x="151" y="366"/>
                </a:lnTo>
                <a:lnTo>
                  <a:pt x="150" y="366"/>
                </a:lnTo>
                <a:lnTo>
                  <a:pt x="149" y="365"/>
                </a:lnTo>
                <a:lnTo>
                  <a:pt x="150" y="362"/>
                </a:lnTo>
                <a:lnTo>
                  <a:pt x="150" y="360"/>
                </a:lnTo>
                <a:lnTo>
                  <a:pt x="150" y="358"/>
                </a:lnTo>
                <a:lnTo>
                  <a:pt x="149" y="357"/>
                </a:lnTo>
                <a:lnTo>
                  <a:pt x="146" y="356"/>
                </a:lnTo>
                <a:lnTo>
                  <a:pt x="145" y="354"/>
                </a:lnTo>
                <a:lnTo>
                  <a:pt x="142" y="353"/>
                </a:lnTo>
                <a:lnTo>
                  <a:pt x="139" y="352"/>
                </a:lnTo>
                <a:lnTo>
                  <a:pt x="137" y="351"/>
                </a:lnTo>
                <a:lnTo>
                  <a:pt x="134" y="349"/>
                </a:lnTo>
                <a:lnTo>
                  <a:pt x="132" y="348"/>
                </a:lnTo>
                <a:lnTo>
                  <a:pt x="130" y="349"/>
                </a:lnTo>
                <a:lnTo>
                  <a:pt x="128" y="351"/>
                </a:lnTo>
                <a:lnTo>
                  <a:pt x="124" y="354"/>
                </a:lnTo>
                <a:lnTo>
                  <a:pt x="123" y="357"/>
                </a:lnTo>
                <a:lnTo>
                  <a:pt x="122" y="358"/>
                </a:lnTo>
                <a:lnTo>
                  <a:pt x="120" y="359"/>
                </a:lnTo>
                <a:lnTo>
                  <a:pt x="119" y="359"/>
                </a:lnTo>
                <a:lnTo>
                  <a:pt x="117" y="356"/>
                </a:lnTo>
                <a:lnTo>
                  <a:pt x="117" y="353"/>
                </a:lnTo>
                <a:lnTo>
                  <a:pt x="116" y="351"/>
                </a:lnTo>
                <a:lnTo>
                  <a:pt x="113" y="349"/>
                </a:lnTo>
                <a:lnTo>
                  <a:pt x="112" y="345"/>
                </a:lnTo>
                <a:lnTo>
                  <a:pt x="108" y="339"/>
                </a:lnTo>
                <a:lnTo>
                  <a:pt x="108" y="337"/>
                </a:lnTo>
                <a:lnTo>
                  <a:pt x="107" y="336"/>
                </a:lnTo>
                <a:lnTo>
                  <a:pt x="105" y="335"/>
                </a:lnTo>
                <a:lnTo>
                  <a:pt x="104" y="335"/>
                </a:lnTo>
                <a:lnTo>
                  <a:pt x="102" y="337"/>
                </a:lnTo>
                <a:lnTo>
                  <a:pt x="100" y="338"/>
                </a:lnTo>
                <a:lnTo>
                  <a:pt x="98" y="339"/>
                </a:lnTo>
                <a:lnTo>
                  <a:pt x="97" y="338"/>
                </a:lnTo>
                <a:lnTo>
                  <a:pt x="94" y="335"/>
                </a:lnTo>
                <a:lnTo>
                  <a:pt x="93" y="333"/>
                </a:lnTo>
                <a:lnTo>
                  <a:pt x="91" y="332"/>
                </a:lnTo>
                <a:lnTo>
                  <a:pt x="89" y="332"/>
                </a:lnTo>
                <a:lnTo>
                  <a:pt x="87" y="333"/>
                </a:lnTo>
                <a:lnTo>
                  <a:pt x="84" y="333"/>
                </a:lnTo>
                <a:lnTo>
                  <a:pt x="82" y="332"/>
                </a:lnTo>
                <a:lnTo>
                  <a:pt x="81" y="333"/>
                </a:lnTo>
                <a:lnTo>
                  <a:pt x="79" y="334"/>
                </a:lnTo>
                <a:lnTo>
                  <a:pt x="78" y="334"/>
                </a:lnTo>
                <a:lnTo>
                  <a:pt x="77" y="334"/>
                </a:lnTo>
                <a:lnTo>
                  <a:pt x="77" y="332"/>
                </a:lnTo>
                <a:lnTo>
                  <a:pt x="77" y="330"/>
                </a:lnTo>
                <a:lnTo>
                  <a:pt x="75" y="328"/>
                </a:lnTo>
                <a:lnTo>
                  <a:pt x="73" y="327"/>
                </a:lnTo>
                <a:lnTo>
                  <a:pt x="72" y="325"/>
                </a:lnTo>
                <a:lnTo>
                  <a:pt x="70" y="323"/>
                </a:lnTo>
                <a:lnTo>
                  <a:pt x="69" y="323"/>
                </a:lnTo>
                <a:lnTo>
                  <a:pt x="67" y="324"/>
                </a:lnTo>
                <a:lnTo>
                  <a:pt x="66" y="326"/>
                </a:lnTo>
                <a:lnTo>
                  <a:pt x="64" y="328"/>
                </a:lnTo>
                <a:lnTo>
                  <a:pt x="63" y="329"/>
                </a:lnTo>
                <a:lnTo>
                  <a:pt x="62" y="330"/>
                </a:lnTo>
                <a:lnTo>
                  <a:pt x="60" y="331"/>
                </a:lnTo>
                <a:lnTo>
                  <a:pt x="58" y="332"/>
                </a:lnTo>
                <a:lnTo>
                  <a:pt x="57" y="333"/>
                </a:lnTo>
                <a:lnTo>
                  <a:pt x="57" y="335"/>
                </a:lnTo>
                <a:lnTo>
                  <a:pt x="57" y="337"/>
                </a:lnTo>
                <a:lnTo>
                  <a:pt x="58" y="338"/>
                </a:lnTo>
                <a:lnTo>
                  <a:pt x="58" y="340"/>
                </a:lnTo>
                <a:lnTo>
                  <a:pt x="57" y="342"/>
                </a:lnTo>
                <a:lnTo>
                  <a:pt x="55" y="344"/>
                </a:lnTo>
                <a:lnTo>
                  <a:pt x="55" y="346"/>
                </a:lnTo>
                <a:lnTo>
                  <a:pt x="55" y="349"/>
                </a:lnTo>
                <a:lnTo>
                  <a:pt x="55" y="350"/>
                </a:lnTo>
                <a:lnTo>
                  <a:pt x="57" y="351"/>
                </a:lnTo>
                <a:lnTo>
                  <a:pt x="60" y="352"/>
                </a:lnTo>
                <a:lnTo>
                  <a:pt x="63" y="352"/>
                </a:lnTo>
                <a:lnTo>
                  <a:pt x="66" y="353"/>
                </a:lnTo>
                <a:lnTo>
                  <a:pt x="69" y="354"/>
                </a:lnTo>
                <a:lnTo>
                  <a:pt x="71" y="356"/>
                </a:lnTo>
                <a:lnTo>
                  <a:pt x="72" y="358"/>
                </a:lnTo>
                <a:lnTo>
                  <a:pt x="72" y="362"/>
                </a:lnTo>
                <a:lnTo>
                  <a:pt x="72" y="362"/>
                </a:lnTo>
                <a:lnTo>
                  <a:pt x="74" y="362"/>
                </a:lnTo>
                <a:lnTo>
                  <a:pt x="77" y="361"/>
                </a:lnTo>
                <a:lnTo>
                  <a:pt x="80" y="361"/>
                </a:lnTo>
                <a:lnTo>
                  <a:pt x="82" y="362"/>
                </a:lnTo>
                <a:lnTo>
                  <a:pt x="83" y="364"/>
                </a:lnTo>
                <a:lnTo>
                  <a:pt x="83" y="366"/>
                </a:lnTo>
                <a:lnTo>
                  <a:pt x="83" y="367"/>
                </a:lnTo>
                <a:lnTo>
                  <a:pt x="84" y="371"/>
                </a:lnTo>
                <a:lnTo>
                  <a:pt x="83" y="373"/>
                </a:lnTo>
                <a:lnTo>
                  <a:pt x="83" y="375"/>
                </a:lnTo>
                <a:lnTo>
                  <a:pt x="83" y="376"/>
                </a:lnTo>
                <a:lnTo>
                  <a:pt x="83" y="378"/>
                </a:lnTo>
                <a:lnTo>
                  <a:pt x="84" y="379"/>
                </a:lnTo>
                <a:lnTo>
                  <a:pt x="84" y="381"/>
                </a:lnTo>
                <a:lnTo>
                  <a:pt x="84" y="385"/>
                </a:lnTo>
                <a:lnTo>
                  <a:pt x="84" y="387"/>
                </a:lnTo>
                <a:lnTo>
                  <a:pt x="84" y="389"/>
                </a:lnTo>
                <a:lnTo>
                  <a:pt x="83" y="391"/>
                </a:lnTo>
                <a:lnTo>
                  <a:pt x="83" y="392"/>
                </a:lnTo>
                <a:lnTo>
                  <a:pt x="82" y="394"/>
                </a:lnTo>
                <a:lnTo>
                  <a:pt x="81" y="397"/>
                </a:lnTo>
                <a:lnTo>
                  <a:pt x="81" y="399"/>
                </a:lnTo>
                <a:lnTo>
                  <a:pt x="81" y="401"/>
                </a:lnTo>
                <a:lnTo>
                  <a:pt x="82" y="402"/>
                </a:lnTo>
                <a:lnTo>
                  <a:pt x="83" y="402"/>
                </a:lnTo>
                <a:lnTo>
                  <a:pt x="85" y="401"/>
                </a:lnTo>
                <a:lnTo>
                  <a:pt x="87" y="401"/>
                </a:lnTo>
                <a:lnTo>
                  <a:pt x="87" y="401"/>
                </a:lnTo>
                <a:lnTo>
                  <a:pt x="90" y="402"/>
                </a:lnTo>
                <a:lnTo>
                  <a:pt x="90" y="403"/>
                </a:lnTo>
                <a:lnTo>
                  <a:pt x="90" y="405"/>
                </a:lnTo>
                <a:lnTo>
                  <a:pt x="90" y="406"/>
                </a:lnTo>
                <a:lnTo>
                  <a:pt x="90" y="406"/>
                </a:lnTo>
                <a:lnTo>
                  <a:pt x="91" y="407"/>
                </a:lnTo>
                <a:lnTo>
                  <a:pt x="93" y="408"/>
                </a:lnTo>
                <a:lnTo>
                  <a:pt x="94" y="408"/>
                </a:lnTo>
                <a:lnTo>
                  <a:pt x="95" y="409"/>
                </a:lnTo>
                <a:lnTo>
                  <a:pt x="96" y="410"/>
                </a:lnTo>
                <a:lnTo>
                  <a:pt x="97" y="411"/>
                </a:lnTo>
                <a:lnTo>
                  <a:pt x="97" y="411"/>
                </a:lnTo>
                <a:lnTo>
                  <a:pt x="98" y="413"/>
                </a:lnTo>
                <a:lnTo>
                  <a:pt x="99" y="414"/>
                </a:lnTo>
                <a:lnTo>
                  <a:pt x="98" y="415"/>
                </a:lnTo>
                <a:lnTo>
                  <a:pt x="97" y="417"/>
                </a:lnTo>
                <a:lnTo>
                  <a:pt x="97" y="418"/>
                </a:lnTo>
                <a:lnTo>
                  <a:pt x="97" y="421"/>
                </a:lnTo>
                <a:lnTo>
                  <a:pt x="98" y="422"/>
                </a:lnTo>
                <a:lnTo>
                  <a:pt x="100" y="423"/>
                </a:lnTo>
                <a:lnTo>
                  <a:pt x="101" y="425"/>
                </a:lnTo>
                <a:lnTo>
                  <a:pt x="101" y="426"/>
                </a:lnTo>
                <a:lnTo>
                  <a:pt x="100" y="428"/>
                </a:lnTo>
                <a:lnTo>
                  <a:pt x="99" y="428"/>
                </a:lnTo>
                <a:lnTo>
                  <a:pt x="98" y="430"/>
                </a:lnTo>
                <a:lnTo>
                  <a:pt x="97" y="431"/>
                </a:lnTo>
                <a:lnTo>
                  <a:pt x="97" y="433"/>
                </a:lnTo>
                <a:lnTo>
                  <a:pt x="97" y="435"/>
                </a:lnTo>
                <a:lnTo>
                  <a:pt x="97" y="437"/>
                </a:lnTo>
                <a:lnTo>
                  <a:pt x="98" y="441"/>
                </a:lnTo>
                <a:lnTo>
                  <a:pt x="98" y="445"/>
                </a:lnTo>
                <a:lnTo>
                  <a:pt x="100" y="447"/>
                </a:lnTo>
                <a:lnTo>
                  <a:pt x="100" y="450"/>
                </a:lnTo>
                <a:lnTo>
                  <a:pt x="101" y="451"/>
                </a:lnTo>
                <a:lnTo>
                  <a:pt x="102" y="454"/>
                </a:lnTo>
                <a:lnTo>
                  <a:pt x="102" y="455"/>
                </a:lnTo>
                <a:lnTo>
                  <a:pt x="103" y="457"/>
                </a:lnTo>
                <a:lnTo>
                  <a:pt x="103" y="458"/>
                </a:lnTo>
                <a:lnTo>
                  <a:pt x="103" y="460"/>
                </a:lnTo>
                <a:lnTo>
                  <a:pt x="104" y="462"/>
                </a:lnTo>
                <a:lnTo>
                  <a:pt x="105" y="466"/>
                </a:lnTo>
                <a:lnTo>
                  <a:pt x="106" y="467"/>
                </a:lnTo>
                <a:lnTo>
                  <a:pt x="107" y="468"/>
                </a:lnTo>
                <a:lnTo>
                  <a:pt x="107" y="469"/>
                </a:lnTo>
                <a:lnTo>
                  <a:pt x="108" y="472"/>
                </a:lnTo>
                <a:lnTo>
                  <a:pt x="108" y="475"/>
                </a:lnTo>
                <a:lnTo>
                  <a:pt x="107" y="476"/>
                </a:lnTo>
                <a:lnTo>
                  <a:pt x="105" y="477"/>
                </a:lnTo>
                <a:lnTo>
                  <a:pt x="105" y="478"/>
                </a:lnTo>
                <a:lnTo>
                  <a:pt x="104" y="479"/>
                </a:lnTo>
                <a:lnTo>
                  <a:pt x="102" y="481"/>
                </a:lnTo>
                <a:lnTo>
                  <a:pt x="101" y="482"/>
                </a:lnTo>
                <a:lnTo>
                  <a:pt x="101" y="484"/>
                </a:lnTo>
                <a:lnTo>
                  <a:pt x="100" y="485"/>
                </a:lnTo>
                <a:lnTo>
                  <a:pt x="100" y="487"/>
                </a:lnTo>
                <a:lnTo>
                  <a:pt x="99" y="489"/>
                </a:lnTo>
                <a:lnTo>
                  <a:pt x="97" y="492"/>
                </a:lnTo>
                <a:lnTo>
                  <a:pt x="96" y="493"/>
                </a:lnTo>
                <a:lnTo>
                  <a:pt x="95" y="494"/>
                </a:lnTo>
                <a:lnTo>
                  <a:pt x="94" y="495"/>
                </a:lnTo>
                <a:lnTo>
                  <a:pt x="93" y="497"/>
                </a:lnTo>
                <a:lnTo>
                  <a:pt x="90" y="500"/>
                </a:lnTo>
                <a:lnTo>
                  <a:pt x="89" y="500"/>
                </a:lnTo>
                <a:lnTo>
                  <a:pt x="88" y="501"/>
                </a:lnTo>
                <a:lnTo>
                  <a:pt x="85" y="503"/>
                </a:lnTo>
                <a:lnTo>
                  <a:pt x="83" y="503"/>
                </a:lnTo>
                <a:lnTo>
                  <a:pt x="82" y="503"/>
                </a:lnTo>
                <a:lnTo>
                  <a:pt x="80" y="503"/>
                </a:lnTo>
                <a:lnTo>
                  <a:pt x="78" y="503"/>
                </a:lnTo>
                <a:lnTo>
                  <a:pt x="77" y="504"/>
                </a:lnTo>
                <a:lnTo>
                  <a:pt x="75" y="505"/>
                </a:lnTo>
                <a:lnTo>
                  <a:pt x="73" y="507"/>
                </a:lnTo>
                <a:lnTo>
                  <a:pt x="72" y="508"/>
                </a:lnTo>
                <a:lnTo>
                  <a:pt x="70" y="508"/>
                </a:lnTo>
                <a:lnTo>
                  <a:pt x="69" y="509"/>
                </a:lnTo>
                <a:lnTo>
                  <a:pt x="67" y="510"/>
                </a:lnTo>
                <a:lnTo>
                  <a:pt x="66" y="510"/>
                </a:lnTo>
                <a:lnTo>
                  <a:pt x="66" y="511"/>
                </a:lnTo>
                <a:lnTo>
                  <a:pt x="65" y="513"/>
                </a:lnTo>
                <a:lnTo>
                  <a:pt x="67" y="515"/>
                </a:lnTo>
                <a:lnTo>
                  <a:pt x="70" y="517"/>
                </a:lnTo>
                <a:lnTo>
                  <a:pt x="71" y="519"/>
                </a:lnTo>
                <a:lnTo>
                  <a:pt x="71" y="521"/>
                </a:lnTo>
                <a:lnTo>
                  <a:pt x="71" y="522"/>
                </a:lnTo>
                <a:lnTo>
                  <a:pt x="70" y="523"/>
                </a:lnTo>
                <a:lnTo>
                  <a:pt x="69" y="523"/>
                </a:lnTo>
                <a:lnTo>
                  <a:pt x="67" y="524"/>
                </a:lnTo>
                <a:lnTo>
                  <a:pt x="66" y="524"/>
                </a:lnTo>
                <a:lnTo>
                  <a:pt x="64" y="524"/>
                </a:lnTo>
                <a:lnTo>
                  <a:pt x="63" y="525"/>
                </a:lnTo>
                <a:lnTo>
                  <a:pt x="60" y="526"/>
                </a:lnTo>
                <a:lnTo>
                  <a:pt x="60" y="526"/>
                </a:lnTo>
                <a:lnTo>
                  <a:pt x="59" y="527"/>
                </a:lnTo>
                <a:lnTo>
                  <a:pt x="58" y="529"/>
                </a:lnTo>
                <a:lnTo>
                  <a:pt x="57" y="530"/>
                </a:lnTo>
                <a:lnTo>
                  <a:pt x="57" y="531"/>
                </a:lnTo>
                <a:lnTo>
                  <a:pt x="56" y="531"/>
                </a:lnTo>
                <a:lnTo>
                  <a:pt x="56" y="532"/>
                </a:lnTo>
                <a:lnTo>
                  <a:pt x="54" y="534"/>
                </a:lnTo>
                <a:lnTo>
                  <a:pt x="51" y="537"/>
                </a:lnTo>
                <a:lnTo>
                  <a:pt x="51" y="538"/>
                </a:lnTo>
                <a:lnTo>
                  <a:pt x="49" y="538"/>
                </a:lnTo>
                <a:lnTo>
                  <a:pt x="48" y="539"/>
                </a:lnTo>
                <a:lnTo>
                  <a:pt x="47" y="539"/>
                </a:lnTo>
                <a:lnTo>
                  <a:pt x="45" y="540"/>
                </a:lnTo>
                <a:lnTo>
                  <a:pt x="42" y="542"/>
                </a:lnTo>
                <a:lnTo>
                  <a:pt x="42" y="544"/>
                </a:lnTo>
                <a:lnTo>
                  <a:pt x="41" y="545"/>
                </a:lnTo>
                <a:lnTo>
                  <a:pt x="41" y="546"/>
                </a:lnTo>
                <a:lnTo>
                  <a:pt x="40" y="547"/>
                </a:lnTo>
                <a:lnTo>
                  <a:pt x="40" y="548"/>
                </a:lnTo>
                <a:lnTo>
                  <a:pt x="39" y="549"/>
                </a:lnTo>
                <a:lnTo>
                  <a:pt x="38" y="550"/>
                </a:lnTo>
                <a:lnTo>
                  <a:pt x="37" y="550"/>
                </a:lnTo>
                <a:lnTo>
                  <a:pt x="36" y="550"/>
                </a:lnTo>
                <a:lnTo>
                  <a:pt x="34" y="550"/>
                </a:lnTo>
                <a:lnTo>
                  <a:pt x="34" y="549"/>
                </a:lnTo>
                <a:lnTo>
                  <a:pt x="33" y="550"/>
                </a:lnTo>
                <a:lnTo>
                  <a:pt x="32" y="550"/>
                </a:lnTo>
                <a:lnTo>
                  <a:pt x="32" y="551"/>
                </a:lnTo>
                <a:lnTo>
                  <a:pt x="30" y="551"/>
                </a:lnTo>
                <a:lnTo>
                  <a:pt x="28" y="553"/>
                </a:lnTo>
                <a:lnTo>
                  <a:pt x="27" y="554"/>
                </a:lnTo>
                <a:lnTo>
                  <a:pt x="26" y="554"/>
                </a:lnTo>
                <a:lnTo>
                  <a:pt x="25" y="556"/>
                </a:lnTo>
                <a:lnTo>
                  <a:pt x="24" y="556"/>
                </a:lnTo>
                <a:lnTo>
                  <a:pt x="21" y="559"/>
                </a:lnTo>
                <a:lnTo>
                  <a:pt x="18" y="560"/>
                </a:lnTo>
                <a:lnTo>
                  <a:pt x="17" y="562"/>
                </a:lnTo>
                <a:lnTo>
                  <a:pt x="16" y="562"/>
                </a:lnTo>
                <a:lnTo>
                  <a:pt x="15" y="563"/>
                </a:lnTo>
                <a:lnTo>
                  <a:pt x="14" y="564"/>
                </a:lnTo>
                <a:lnTo>
                  <a:pt x="14" y="565"/>
                </a:lnTo>
                <a:lnTo>
                  <a:pt x="14" y="567"/>
                </a:lnTo>
                <a:lnTo>
                  <a:pt x="14" y="568"/>
                </a:lnTo>
                <a:lnTo>
                  <a:pt x="13" y="569"/>
                </a:lnTo>
                <a:lnTo>
                  <a:pt x="13" y="570"/>
                </a:lnTo>
                <a:lnTo>
                  <a:pt x="13" y="571"/>
                </a:lnTo>
                <a:lnTo>
                  <a:pt x="13" y="573"/>
                </a:lnTo>
                <a:lnTo>
                  <a:pt x="12" y="578"/>
                </a:lnTo>
                <a:lnTo>
                  <a:pt x="12" y="579"/>
                </a:lnTo>
                <a:lnTo>
                  <a:pt x="11" y="581"/>
                </a:lnTo>
                <a:lnTo>
                  <a:pt x="11" y="582"/>
                </a:lnTo>
                <a:lnTo>
                  <a:pt x="10" y="584"/>
                </a:lnTo>
                <a:lnTo>
                  <a:pt x="9" y="586"/>
                </a:lnTo>
                <a:lnTo>
                  <a:pt x="7" y="593"/>
                </a:lnTo>
                <a:lnTo>
                  <a:pt x="6" y="595"/>
                </a:lnTo>
                <a:lnTo>
                  <a:pt x="6" y="597"/>
                </a:lnTo>
                <a:lnTo>
                  <a:pt x="6" y="599"/>
                </a:lnTo>
                <a:lnTo>
                  <a:pt x="4" y="603"/>
                </a:lnTo>
                <a:lnTo>
                  <a:pt x="2" y="605"/>
                </a:lnTo>
                <a:lnTo>
                  <a:pt x="1" y="605"/>
                </a:lnTo>
                <a:lnTo>
                  <a:pt x="0" y="607"/>
                </a:lnTo>
                <a:lnTo>
                  <a:pt x="0" y="609"/>
                </a:lnTo>
                <a:lnTo>
                  <a:pt x="0" y="612"/>
                </a:lnTo>
                <a:lnTo>
                  <a:pt x="0" y="614"/>
                </a:lnTo>
                <a:lnTo>
                  <a:pt x="3" y="616"/>
                </a:lnTo>
                <a:lnTo>
                  <a:pt x="4" y="616"/>
                </a:lnTo>
                <a:lnTo>
                  <a:pt x="5" y="616"/>
                </a:lnTo>
                <a:lnTo>
                  <a:pt x="7" y="616"/>
                </a:lnTo>
                <a:lnTo>
                  <a:pt x="8" y="617"/>
                </a:lnTo>
                <a:lnTo>
                  <a:pt x="10" y="617"/>
                </a:lnTo>
                <a:lnTo>
                  <a:pt x="12" y="616"/>
                </a:lnTo>
                <a:lnTo>
                  <a:pt x="13" y="616"/>
                </a:lnTo>
                <a:lnTo>
                  <a:pt x="15" y="615"/>
                </a:lnTo>
                <a:lnTo>
                  <a:pt x="16" y="614"/>
                </a:lnTo>
                <a:lnTo>
                  <a:pt x="18" y="614"/>
                </a:lnTo>
                <a:lnTo>
                  <a:pt x="19" y="613"/>
                </a:lnTo>
                <a:lnTo>
                  <a:pt x="24" y="612"/>
                </a:lnTo>
                <a:lnTo>
                  <a:pt x="25" y="612"/>
                </a:lnTo>
                <a:lnTo>
                  <a:pt x="26" y="611"/>
                </a:lnTo>
                <a:lnTo>
                  <a:pt x="28" y="610"/>
                </a:lnTo>
                <a:lnTo>
                  <a:pt x="29" y="610"/>
                </a:lnTo>
                <a:lnTo>
                  <a:pt x="30" y="609"/>
                </a:lnTo>
                <a:lnTo>
                  <a:pt x="32" y="609"/>
                </a:lnTo>
                <a:lnTo>
                  <a:pt x="33" y="609"/>
                </a:lnTo>
                <a:lnTo>
                  <a:pt x="35" y="609"/>
                </a:lnTo>
                <a:lnTo>
                  <a:pt x="36" y="610"/>
                </a:lnTo>
                <a:lnTo>
                  <a:pt x="37" y="610"/>
                </a:lnTo>
                <a:lnTo>
                  <a:pt x="38" y="611"/>
                </a:lnTo>
                <a:lnTo>
                  <a:pt x="40" y="611"/>
                </a:lnTo>
                <a:lnTo>
                  <a:pt x="42" y="610"/>
                </a:lnTo>
                <a:lnTo>
                  <a:pt x="44" y="609"/>
                </a:lnTo>
                <a:lnTo>
                  <a:pt x="47" y="609"/>
                </a:lnTo>
                <a:lnTo>
                  <a:pt x="48" y="608"/>
                </a:lnTo>
                <a:lnTo>
                  <a:pt x="51" y="607"/>
                </a:lnTo>
                <a:lnTo>
                  <a:pt x="54" y="604"/>
                </a:lnTo>
                <a:lnTo>
                  <a:pt x="58" y="601"/>
                </a:lnTo>
                <a:lnTo>
                  <a:pt x="60" y="598"/>
                </a:lnTo>
                <a:lnTo>
                  <a:pt x="62" y="597"/>
                </a:lnTo>
                <a:lnTo>
                  <a:pt x="64" y="595"/>
                </a:lnTo>
                <a:lnTo>
                  <a:pt x="66" y="595"/>
                </a:lnTo>
                <a:lnTo>
                  <a:pt x="68" y="594"/>
                </a:lnTo>
                <a:lnTo>
                  <a:pt x="70" y="593"/>
                </a:lnTo>
                <a:lnTo>
                  <a:pt x="73" y="590"/>
                </a:lnTo>
                <a:lnTo>
                  <a:pt x="75" y="590"/>
                </a:lnTo>
                <a:lnTo>
                  <a:pt x="76" y="589"/>
                </a:lnTo>
                <a:lnTo>
                  <a:pt x="79" y="588"/>
                </a:lnTo>
                <a:lnTo>
                  <a:pt x="81" y="588"/>
                </a:lnTo>
                <a:lnTo>
                  <a:pt x="83" y="588"/>
                </a:lnTo>
                <a:lnTo>
                  <a:pt x="85" y="587"/>
                </a:lnTo>
                <a:lnTo>
                  <a:pt x="86" y="586"/>
                </a:lnTo>
                <a:lnTo>
                  <a:pt x="87" y="585"/>
                </a:lnTo>
                <a:lnTo>
                  <a:pt x="89" y="584"/>
                </a:lnTo>
                <a:lnTo>
                  <a:pt x="89" y="584"/>
                </a:lnTo>
                <a:lnTo>
                  <a:pt x="90" y="585"/>
                </a:lnTo>
                <a:lnTo>
                  <a:pt x="92" y="586"/>
                </a:lnTo>
                <a:lnTo>
                  <a:pt x="93" y="586"/>
                </a:lnTo>
                <a:lnTo>
                  <a:pt x="94" y="586"/>
                </a:lnTo>
                <a:lnTo>
                  <a:pt x="95" y="587"/>
                </a:lnTo>
                <a:lnTo>
                  <a:pt x="96" y="587"/>
                </a:lnTo>
                <a:lnTo>
                  <a:pt x="97" y="588"/>
                </a:lnTo>
                <a:lnTo>
                  <a:pt x="97" y="589"/>
                </a:lnTo>
                <a:lnTo>
                  <a:pt x="97" y="590"/>
                </a:lnTo>
                <a:lnTo>
                  <a:pt x="97" y="591"/>
                </a:lnTo>
                <a:lnTo>
                  <a:pt x="97" y="592"/>
                </a:lnTo>
                <a:lnTo>
                  <a:pt x="98" y="593"/>
                </a:lnTo>
                <a:lnTo>
                  <a:pt x="100" y="592"/>
                </a:lnTo>
                <a:lnTo>
                  <a:pt x="101" y="593"/>
                </a:lnTo>
                <a:lnTo>
                  <a:pt x="102" y="593"/>
                </a:lnTo>
                <a:lnTo>
                  <a:pt x="104" y="593"/>
                </a:lnTo>
                <a:lnTo>
                  <a:pt x="105" y="593"/>
                </a:lnTo>
                <a:lnTo>
                  <a:pt x="105" y="593"/>
                </a:lnTo>
                <a:lnTo>
                  <a:pt x="107" y="593"/>
                </a:lnTo>
                <a:lnTo>
                  <a:pt x="108" y="593"/>
                </a:lnTo>
                <a:lnTo>
                  <a:pt x="109" y="591"/>
                </a:lnTo>
                <a:lnTo>
                  <a:pt x="109" y="590"/>
                </a:lnTo>
                <a:lnTo>
                  <a:pt x="109" y="589"/>
                </a:lnTo>
                <a:lnTo>
                  <a:pt x="110" y="589"/>
                </a:lnTo>
                <a:lnTo>
                  <a:pt x="111" y="587"/>
                </a:lnTo>
                <a:lnTo>
                  <a:pt x="111" y="586"/>
                </a:lnTo>
                <a:lnTo>
                  <a:pt x="113" y="586"/>
                </a:lnTo>
                <a:lnTo>
                  <a:pt x="114" y="587"/>
                </a:lnTo>
                <a:lnTo>
                  <a:pt x="115" y="588"/>
                </a:lnTo>
                <a:lnTo>
                  <a:pt x="116" y="588"/>
                </a:lnTo>
                <a:lnTo>
                  <a:pt x="117" y="587"/>
                </a:lnTo>
                <a:lnTo>
                  <a:pt x="118" y="587"/>
                </a:lnTo>
                <a:lnTo>
                  <a:pt x="119" y="586"/>
                </a:lnTo>
                <a:lnTo>
                  <a:pt x="119" y="584"/>
                </a:lnTo>
                <a:lnTo>
                  <a:pt x="119" y="583"/>
                </a:lnTo>
                <a:lnTo>
                  <a:pt x="119" y="579"/>
                </a:lnTo>
                <a:lnTo>
                  <a:pt x="119" y="579"/>
                </a:lnTo>
                <a:lnTo>
                  <a:pt x="120" y="578"/>
                </a:lnTo>
                <a:lnTo>
                  <a:pt x="120" y="578"/>
                </a:lnTo>
                <a:lnTo>
                  <a:pt x="121" y="576"/>
                </a:lnTo>
                <a:lnTo>
                  <a:pt x="121" y="576"/>
                </a:lnTo>
                <a:lnTo>
                  <a:pt x="122" y="576"/>
                </a:lnTo>
                <a:lnTo>
                  <a:pt x="123" y="576"/>
                </a:lnTo>
                <a:lnTo>
                  <a:pt x="123" y="575"/>
                </a:lnTo>
                <a:lnTo>
                  <a:pt x="123" y="574"/>
                </a:lnTo>
                <a:lnTo>
                  <a:pt x="123" y="572"/>
                </a:lnTo>
                <a:lnTo>
                  <a:pt x="122" y="572"/>
                </a:lnTo>
                <a:lnTo>
                  <a:pt x="120" y="571"/>
                </a:lnTo>
                <a:lnTo>
                  <a:pt x="119" y="571"/>
                </a:lnTo>
                <a:lnTo>
                  <a:pt x="118" y="571"/>
                </a:lnTo>
                <a:lnTo>
                  <a:pt x="117" y="571"/>
                </a:lnTo>
                <a:lnTo>
                  <a:pt x="116" y="570"/>
                </a:lnTo>
                <a:lnTo>
                  <a:pt x="115" y="570"/>
                </a:lnTo>
                <a:lnTo>
                  <a:pt x="115" y="569"/>
                </a:lnTo>
                <a:lnTo>
                  <a:pt x="115" y="568"/>
                </a:lnTo>
                <a:lnTo>
                  <a:pt x="115" y="567"/>
                </a:lnTo>
                <a:lnTo>
                  <a:pt x="116" y="565"/>
                </a:lnTo>
                <a:lnTo>
                  <a:pt x="117" y="565"/>
                </a:lnTo>
                <a:lnTo>
                  <a:pt x="117" y="564"/>
                </a:lnTo>
                <a:lnTo>
                  <a:pt x="117" y="563"/>
                </a:lnTo>
                <a:lnTo>
                  <a:pt x="117" y="562"/>
                </a:lnTo>
                <a:lnTo>
                  <a:pt x="118" y="561"/>
                </a:lnTo>
                <a:lnTo>
                  <a:pt x="119" y="559"/>
                </a:lnTo>
                <a:lnTo>
                  <a:pt x="120" y="558"/>
                </a:lnTo>
                <a:lnTo>
                  <a:pt x="121" y="558"/>
                </a:lnTo>
                <a:lnTo>
                  <a:pt x="122" y="558"/>
                </a:lnTo>
                <a:lnTo>
                  <a:pt x="123" y="558"/>
                </a:lnTo>
                <a:lnTo>
                  <a:pt x="124" y="557"/>
                </a:lnTo>
                <a:lnTo>
                  <a:pt x="125" y="557"/>
                </a:lnTo>
                <a:lnTo>
                  <a:pt x="127" y="555"/>
                </a:lnTo>
                <a:lnTo>
                  <a:pt x="127" y="554"/>
                </a:lnTo>
                <a:lnTo>
                  <a:pt x="128" y="554"/>
                </a:lnTo>
                <a:lnTo>
                  <a:pt x="128" y="552"/>
                </a:lnTo>
                <a:lnTo>
                  <a:pt x="128" y="551"/>
                </a:lnTo>
                <a:lnTo>
                  <a:pt x="127" y="550"/>
                </a:lnTo>
                <a:lnTo>
                  <a:pt x="126" y="550"/>
                </a:lnTo>
                <a:lnTo>
                  <a:pt x="124" y="550"/>
                </a:lnTo>
                <a:lnTo>
                  <a:pt x="123" y="551"/>
                </a:lnTo>
                <a:lnTo>
                  <a:pt x="121" y="552"/>
                </a:lnTo>
                <a:lnTo>
                  <a:pt x="120" y="552"/>
                </a:lnTo>
                <a:lnTo>
                  <a:pt x="119" y="552"/>
                </a:lnTo>
                <a:lnTo>
                  <a:pt x="119" y="552"/>
                </a:lnTo>
                <a:lnTo>
                  <a:pt x="118" y="551"/>
                </a:lnTo>
                <a:lnTo>
                  <a:pt x="118" y="550"/>
                </a:lnTo>
                <a:lnTo>
                  <a:pt x="119" y="548"/>
                </a:lnTo>
                <a:lnTo>
                  <a:pt x="120" y="544"/>
                </a:lnTo>
                <a:lnTo>
                  <a:pt x="121" y="543"/>
                </a:lnTo>
                <a:lnTo>
                  <a:pt x="121" y="542"/>
                </a:lnTo>
                <a:lnTo>
                  <a:pt x="121" y="541"/>
                </a:lnTo>
                <a:lnTo>
                  <a:pt x="121" y="539"/>
                </a:lnTo>
                <a:lnTo>
                  <a:pt x="121" y="538"/>
                </a:lnTo>
                <a:lnTo>
                  <a:pt x="121" y="538"/>
                </a:lnTo>
                <a:lnTo>
                  <a:pt x="122" y="537"/>
                </a:lnTo>
                <a:lnTo>
                  <a:pt x="123" y="537"/>
                </a:lnTo>
                <a:lnTo>
                  <a:pt x="124" y="537"/>
                </a:lnTo>
                <a:lnTo>
                  <a:pt x="126" y="537"/>
                </a:lnTo>
                <a:lnTo>
                  <a:pt x="126" y="537"/>
                </a:lnTo>
                <a:lnTo>
                  <a:pt x="128" y="537"/>
                </a:lnTo>
                <a:lnTo>
                  <a:pt x="130" y="536"/>
                </a:lnTo>
                <a:lnTo>
                  <a:pt x="131" y="535"/>
                </a:lnTo>
                <a:lnTo>
                  <a:pt x="132" y="534"/>
                </a:lnTo>
                <a:lnTo>
                  <a:pt x="134" y="532"/>
                </a:lnTo>
                <a:lnTo>
                  <a:pt x="134" y="531"/>
                </a:lnTo>
                <a:lnTo>
                  <a:pt x="135" y="530"/>
                </a:lnTo>
                <a:lnTo>
                  <a:pt x="136" y="527"/>
                </a:lnTo>
                <a:lnTo>
                  <a:pt x="137" y="527"/>
                </a:lnTo>
                <a:lnTo>
                  <a:pt x="139" y="526"/>
                </a:lnTo>
                <a:lnTo>
                  <a:pt x="140" y="525"/>
                </a:lnTo>
                <a:lnTo>
                  <a:pt x="141" y="526"/>
                </a:lnTo>
                <a:lnTo>
                  <a:pt x="142" y="527"/>
                </a:lnTo>
                <a:lnTo>
                  <a:pt x="143" y="527"/>
                </a:lnTo>
                <a:lnTo>
                  <a:pt x="144" y="529"/>
                </a:lnTo>
                <a:lnTo>
                  <a:pt x="145" y="529"/>
                </a:lnTo>
                <a:lnTo>
                  <a:pt x="145" y="531"/>
                </a:lnTo>
                <a:lnTo>
                  <a:pt x="144" y="532"/>
                </a:lnTo>
                <a:lnTo>
                  <a:pt x="143" y="533"/>
                </a:lnTo>
                <a:lnTo>
                  <a:pt x="143" y="534"/>
                </a:lnTo>
                <a:lnTo>
                  <a:pt x="142" y="535"/>
                </a:lnTo>
                <a:lnTo>
                  <a:pt x="143" y="537"/>
                </a:lnTo>
                <a:lnTo>
                  <a:pt x="144" y="538"/>
                </a:lnTo>
                <a:lnTo>
                  <a:pt x="145" y="539"/>
                </a:lnTo>
                <a:lnTo>
                  <a:pt x="145" y="541"/>
                </a:lnTo>
                <a:lnTo>
                  <a:pt x="144" y="542"/>
                </a:lnTo>
                <a:lnTo>
                  <a:pt x="145" y="544"/>
                </a:lnTo>
                <a:lnTo>
                  <a:pt x="146" y="545"/>
                </a:lnTo>
                <a:lnTo>
                  <a:pt x="148" y="544"/>
                </a:lnTo>
                <a:lnTo>
                  <a:pt x="150" y="544"/>
                </a:lnTo>
                <a:lnTo>
                  <a:pt x="151" y="544"/>
                </a:lnTo>
                <a:lnTo>
                  <a:pt x="153" y="545"/>
                </a:lnTo>
                <a:lnTo>
                  <a:pt x="153" y="547"/>
                </a:lnTo>
                <a:lnTo>
                  <a:pt x="154" y="549"/>
                </a:lnTo>
                <a:lnTo>
                  <a:pt x="154" y="553"/>
                </a:lnTo>
                <a:lnTo>
                  <a:pt x="153" y="555"/>
                </a:lnTo>
                <a:lnTo>
                  <a:pt x="153" y="557"/>
                </a:lnTo>
                <a:lnTo>
                  <a:pt x="154" y="559"/>
                </a:lnTo>
                <a:lnTo>
                  <a:pt x="154" y="560"/>
                </a:lnTo>
                <a:lnTo>
                  <a:pt x="154" y="561"/>
                </a:lnTo>
                <a:lnTo>
                  <a:pt x="154" y="562"/>
                </a:lnTo>
                <a:lnTo>
                  <a:pt x="154" y="563"/>
                </a:lnTo>
                <a:lnTo>
                  <a:pt x="154" y="564"/>
                </a:lnTo>
                <a:lnTo>
                  <a:pt x="156" y="564"/>
                </a:lnTo>
                <a:lnTo>
                  <a:pt x="157" y="564"/>
                </a:lnTo>
                <a:lnTo>
                  <a:pt x="158" y="564"/>
                </a:lnTo>
                <a:lnTo>
                  <a:pt x="160" y="564"/>
                </a:lnTo>
                <a:lnTo>
                  <a:pt x="160" y="561"/>
                </a:lnTo>
                <a:lnTo>
                  <a:pt x="161" y="559"/>
                </a:lnTo>
                <a:lnTo>
                  <a:pt x="162" y="557"/>
                </a:lnTo>
                <a:lnTo>
                  <a:pt x="163" y="556"/>
                </a:lnTo>
                <a:lnTo>
                  <a:pt x="164" y="555"/>
                </a:lnTo>
                <a:lnTo>
                  <a:pt x="166" y="554"/>
                </a:lnTo>
                <a:lnTo>
                  <a:pt x="168" y="554"/>
                </a:lnTo>
                <a:lnTo>
                  <a:pt x="169" y="553"/>
                </a:lnTo>
                <a:lnTo>
                  <a:pt x="171" y="552"/>
                </a:lnTo>
                <a:lnTo>
                  <a:pt x="172" y="552"/>
                </a:lnTo>
                <a:lnTo>
                  <a:pt x="173" y="551"/>
                </a:lnTo>
                <a:lnTo>
                  <a:pt x="175" y="551"/>
                </a:lnTo>
                <a:lnTo>
                  <a:pt x="177" y="550"/>
                </a:lnTo>
                <a:lnTo>
                  <a:pt x="178" y="549"/>
                </a:lnTo>
                <a:lnTo>
                  <a:pt x="179" y="549"/>
                </a:lnTo>
                <a:lnTo>
                  <a:pt x="180" y="546"/>
                </a:lnTo>
                <a:lnTo>
                  <a:pt x="180" y="545"/>
                </a:lnTo>
                <a:lnTo>
                  <a:pt x="180" y="544"/>
                </a:lnTo>
                <a:lnTo>
                  <a:pt x="180" y="543"/>
                </a:lnTo>
                <a:lnTo>
                  <a:pt x="180" y="541"/>
                </a:lnTo>
                <a:lnTo>
                  <a:pt x="179" y="540"/>
                </a:lnTo>
                <a:lnTo>
                  <a:pt x="179" y="539"/>
                </a:lnTo>
                <a:lnTo>
                  <a:pt x="180" y="537"/>
                </a:lnTo>
                <a:lnTo>
                  <a:pt x="181" y="537"/>
                </a:lnTo>
                <a:lnTo>
                  <a:pt x="183" y="537"/>
                </a:lnTo>
                <a:lnTo>
                  <a:pt x="185" y="537"/>
                </a:lnTo>
                <a:lnTo>
                  <a:pt x="185" y="538"/>
                </a:lnTo>
                <a:lnTo>
                  <a:pt x="188" y="539"/>
                </a:lnTo>
                <a:lnTo>
                  <a:pt x="191" y="539"/>
                </a:lnTo>
                <a:lnTo>
                  <a:pt x="192" y="539"/>
                </a:lnTo>
                <a:lnTo>
                  <a:pt x="194" y="539"/>
                </a:lnTo>
                <a:lnTo>
                  <a:pt x="194" y="540"/>
                </a:lnTo>
                <a:lnTo>
                  <a:pt x="194" y="541"/>
                </a:lnTo>
                <a:lnTo>
                  <a:pt x="193" y="543"/>
                </a:lnTo>
                <a:lnTo>
                  <a:pt x="193" y="545"/>
                </a:lnTo>
                <a:lnTo>
                  <a:pt x="194" y="546"/>
                </a:lnTo>
                <a:lnTo>
                  <a:pt x="194" y="547"/>
                </a:lnTo>
                <a:lnTo>
                  <a:pt x="196" y="547"/>
                </a:lnTo>
                <a:lnTo>
                  <a:pt x="197" y="546"/>
                </a:lnTo>
                <a:lnTo>
                  <a:pt x="199" y="545"/>
                </a:lnTo>
                <a:lnTo>
                  <a:pt x="200" y="545"/>
                </a:lnTo>
                <a:lnTo>
                  <a:pt x="202" y="546"/>
                </a:lnTo>
                <a:lnTo>
                  <a:pt x="202" y="547"/>
                </a:lnTo>
                <a:lnTo>
                  <a:pt x="202" y="548"/>
                </a:lnTo>
                <a:lnTo>
                  <a:pt x="203" y="548"/>
                </a:lnTo>
                <a:lnTo>
                  <a:pt x="205" y="548"/>
                </a:lnTo>
                <a:lnTo>
                  <a:pt x="206" y="548"/>
                </a:lnTo>
                <a:lnTo>
                  <a:pt x="207" y="546"/>
                </a:lnTo>
                <a:lnTo>
                  <a:pt x="209" y="545"/>
                </a:lnTo>
                <a:lnTo>
                  <a:pt x="210" y="545"/>
                </a:lnTo>
                <a:lnTo>
                  <a:pt x="211" y="544"/>
                </a:lnTo>
                <a:lnTo>
                  <a:pt x="213" y="543"/>
                </a:lnTo>
                <a:lnTo>
                  <a:pt x="214" y="541"/>
                </a:lnTo>
                <a:lnTo>
                  <a:pt x="215" y="540"/>
                </a:lnTo>
                <a:lnTo>
                  <a:pt x="215" y="539"/>
                </a:lnTo>
                <a:lnTo>
                  <a:pt x="214" y="538"/>
                </a:lnTo>
                <a:lnTo>
                  <a:pt x="213" y="537"/>
                </a:lnTo>
                <a:lnTo>
                  <a:pt x="211" y="537"/>
                </a:lnTo>
                <a:lnTo>
                  <a:pt x="210" y="536"/>
                </a:lnTo>
                <a:lnTo>
                  <a:pt x="209" y="535"/>
                </a:lnTo>
                <a:lnTo>
                  <a:pt x="209" y="533"/>
                </a:lnTo>
                <a:lnTo>
                  <a:pt x="210" y="532"/>
                </a:lnTo>
                <a:lnTo>
                  <a:pt x="211" y="532"/>
                </a:lnTo>
                <a:lnTo>
                  <a:pt x="213" y="531"/>
                </a:lnTo>
                <a:lnTo>
                  <a:pt x="213" y="531"/>
                </a:lnTo>
                <a:lnTo>
                  <a:pt x="214" y="531"/>
                </a:lnTo>
                <a:lnTo>
                  <a:pt x="216" y="530"/>
                </a:lnTo>
                <a:lnTo>
                  <a:pt x="217" y="529"/>
                </a:lnTo>
                <a:lnTo>
                  <a:pt x="217" y="528"/>
                </a:lnTo>
                <a:lnTo>
                  <a:pt x="217" y="527"/>
                </a:lnTo>
                <a:lnTo>
                  <a:pt x="215" y="526"/>
                </a:lnTo>
                <a:lnTo>
                  <a:pt x="214" y="525"/>
                </a:lnTo>
                <a:lnTo>
                  <a:pt x="213" y="523"/>
                </a:lnTo>
                <a:lnTo>
                  <a:pt x="211" y="523"/>
                </a:lnTo>
                <a:lnTo>
                  <a:pt x="211" y="522"/>
                </a:lnTo>
                <a:lnTo>
                  <a:pt x="211" y="520"/>
                </a:lnTo>
                <a:lnTo>
                  <a:pt x="213" y="520"/>
                </a:lnTo>
                <a:lnTo>
                  <a:pt x="214" y="519"/>
                </a:lnTo>
                <a:lnTo>
                  <a:pt x="215" y="518"/>
                </a:lnTo>
                <a:lnTo>
                  <a:pt x="215" y="517"/>
                </a:lnTo>
                <a:lnTo>
                  <a:pt x="215" y="516"/>
                </a:lnTo>
                <a:lnTo>
                  <a:pt x="215" y="516"/>
                </a:lnTo>
                <a:lnTo>
                  <a:pt x="214" y="516"/>
                </a:lnTo>
                <a:lnTo>
                  <a:pt x="212" y="516"/>
                </a:lnTo>
                <a:lnTo>
                  <a:pt x="211" y="516"/>
                </a:lnTo>
                <a:lnTo>
                  <a:pt x="210" y="517"/>
                </a:lnTo>
                <a:lnTo>
                  <a:pt x="209" y="517"/>
                </a:lnTo>
                <a:lnTo>
                  <a:pt x="209" y="516"/>
                </a:lnTo>
                <a:lnTo>
                  <a:pt x="209" y="515"/>
                </a:lnTo>
                <a:lnTo>
                  <a:pt x="209" y="514"/>
                </a:lnTo>
                <a:lnTo>
                  <a:pt x="213" y="510"/>
                </a:lnTo>
                <a:lnTo>
                  <a:pt x="215" y="507"/>
                </a:lnTo>
                <a:lnTo>
                  <a:pt x="217" y="505"/>
                </a:lnTo>
                <a:lnTo>
                  <a:pt x="218" y="504"/>
                </a:lnTo>
                <a:lnTo>
                  <a:pt x="218" y="502"/>
                </a:lnTo>
                <a:lnTo>
                  <a:pt x="220" y="500"/>
                </a:lnTo>
                <a:lnTo>
                  <a:pt x="220" y="500"/>
                </a:lnTo>
                <a:lnTo>
                  <a:pt x="222" y="495"/>
                </a:lnTo>
                <a:lnTo>
                  <a:pt x="224" y="494"/>
                </a:lnTo>
                <a:lnTo>
                  <a:pt x="224" y="493"/>
                </a:lnTo>
                <a:lnTo>
                  <a:pt x="225" y="493"/>
                </a:lnTo>
                <a:lnTo>
                  <a:pt x="226" y="493"/>
                </a:lnTo>
                <a:lnTo>
                  <a:pt x="226" y="495"/>
                </a:lnTo>
                <a:lnTo>
                  <a:pt x="226" y="495"/>
                </a:lnTo>
                <a:lnTo>
                  <a:pt x="226" y="496"/>
                </a:lnTo>
                <a:lnTo>
                  <a:pt x="228" y="496"/>
                </a:lnTo>
                <a:lnTo>
                  <a:pt x="229" y="495"/>
                </a:lnTo>
                <a:lnTo>
                  <a:pt x="230" y="494"/>
                </a:lnTo>
                <a:lnTo>
                  <a:pt x="230" y="493"/>
                </a:lnTo>
                <a:lnTo>
                  <a:pt x="231" y="493"/>
                </a:lnTo>
                <a:lnTo>
                  <a:pt x="232" y="493"/>
                </a:lnTo>
                <a:lnTo>
                  <a:pt x="232" y="495"/>
                </a:lnTo>
                <a:lnTo>
                  <a:pt x="232" y="496"/>
                </a:lnTo>
                <a:lnTo>
                  <a:pt x="232" y="497"/>
                </a:lnTo>
                <a:lnTo>
                  <a:pt x="233" y="498"/>
                </a:lnTo>
                <a:lnTo>
                  <a:pt x="233" y="499"/>
                </a:lnTo>
                <a:lnTo>
                  <a:pt x="234" y="500"/>
                </a:lnTo>
                <a:lnTo>
                  <a:pt x="234" y="500"/>
                </a:lnTo>
                <a:lnTo>
                  <a:pt x="235" y="500"/>
                </a:lnTo>
                <a:lnTo>
                  <a:pt x="235" y="500"/>
                </a:lnTo>
                <a:lnTo>
                  <a:pt x="236" y="499"/>
                </a:lnTo>
                <a:lnTo>
                  <a:pt x="235" y="497"/>
                </a:lnTo>
                <a:lnTo>
                  <a:pt x="236" y="496"/>
                </a:lnTo>
                <a:lnTo>
                  <a:pt x="236" y="495"/>
                </a:lnTo>
                <a:lnTo>
                  <a:pt x="237" y="495"/>
                </a:lnTo>
                <a:lnTo>
                  <a:pt x="238" y="494"/>
                </a:lnTo>
                <a:lnTo>
                  <a:pt x="239" y="493"/>
                </a:lnTo>
                <a:lnTo>
                  <a:pt x="240" y="493"/>
                </a:lnTo>
                <a:lnTo>
                  <a:pt x="241" y="493"/>
                </a:lnTo>
                <a:lnTo>
                  <a:pt x="243" y="493"/>
                </a:lnTo>
                <a:lnTo>
                  <a:pt x="245" y="491"/>
                </a:lnTo>
                <a:lnTo>
                  <a:pt x="246" y="489"/>
                </a:lnTo>
                <a:lnTo>
                  <a:pt x="246" y="488"/>
                </a:lnTo>
                <a:lnTo>
                  <a:pt x="247" y="487"/>
                </a:lnTo>
                <a:lnTo>
                  <a:pt x="248" y="486"/>
                </a:lnTo>
                <a:lnTo>
                  <a:pt x="249" y="485"/>
                </a:lnTo>
                <a:lnTo>
                  <a:pt x="251" y="485"/>
                </a:lnTo>
                <a:lnTo>
                  <a:pt x="252" y="485"/>
                </a:lnTo>
                <a:lnTo>
                  <a:pt x="254" y="485"/>
                </a:lnTo>
                <a:lnTo>
                  <a:pt x="256" y="485"/>
                </a:lnTo>
                <a:lnTo>
                  <a:pt x="258" y="484"/>
                </a:lnTo>
                <a:lnTo>
                  <a:pt x="259" y="484"/>
                </a:lnTo>
                <a:lnTo>
                  <a:pt x="259" y="482"/>
                </a:lnTo>
                <a:lnTo>
                  <a:pt x="259" y="481"/>
                </a:lnTo>
                <a:lnTo>
                  <a:pt x="258" y="481"/>
                </a:lnTo>
                <a:lnTo>
                  <a:pt x="256" y="480"/>
                </a:lnTo>
                <a:lnTo>
                  <a:pt x="255" y="480"/>
                </a:lnTo>
                <a:lnTo>
                  <a:pt x="254" y="479"/>
                </a:lnTo>
                <a:lnTo>
                  <a:pt x="253" y="477"/>
                </a:lnTo>
                <a:lnTo>
                  <a:pt x="253" y="476"/>
                </a:lnTo>
                <a:lnTo>
                  <a:pt x="254" y="474"/>
                </a:lnTo>
                <a:lnTo>
                  <a:pt x="255" y="473"/>
                </a:lnTo>
                <a:lnTo>
                  <a:pt x="254" y="471"/>
                </a:lnTo>
                <a:lnTo>
                  <a:pt x="253" y="470"/>
                </a:lnTo>
                <a:lnTo>
                  <a:pt x="251" y="471"/>
                </a:lnTo>
                <a:lnTo>
                  <a:pt x="250" y="473"/>
                </a:lnTo>
                <a:lnTo>
                  <a:pt x="249" y="474"/>
                </a:lnTo>
                <a:lnTo>
                  <a:pt x="247" y="473"/>
                </a:lnTo>
                <a:lnTo>
                  <a:pt x="247" y="472"/>
                </a:lnTo>
                <a:lnTo>
                  <a:pt x="247" y="471"/>
                </a:lnTo>
                <a:lnTo>
                  <a:pt x="245" y="470"/>
                </a:lnTo>
                <a:lnTo>
                  <a:pt x="245" y="469"/>
                </a:lnTo>
                <a:lnTo>
                  <a:pt x="245" y="469"/>
                </a:lnTo>
                <a:lnTo>
                  <a:pt x="246" y="467"/>
                </a:lnTo>
                <a:lnTo>
                  <a:pt x="247" y="466"/>
                </a:lnTo>
                <a:lnTo>
                  <a:pt x="248" y="465"/>
                </a:lnTo>
                <a:lnTo>
                  <a:pt x="249" y="465"/>
                </a:lnTo>
                <a:lnTo>
                  <a:pt x="250" y="463"/>
                </a:lnTo>
                <a:lnTo>
                  <a:pt x="252" y="463"/>
                </a:lnTo>
                <a:lnTo>
                  <a:pt x="252" y="463"/>
                </a:lnTo>
                <a:lnTo>
                  <a:pt x="254" y="465"/>
                </a:lnTo>
                <a:lnTo>
                  <a:pt x="254" y="465"/>
                </a:lnTo>
                <a:lnTo>
                  <a:pt x="256" y="466"/>
                </a:lnTo>
                <a:lnTo>
                  <a:pt x="257" y="466"/>
                </a:lnTo>
                <a:lnTo>
                  <a:pt x="258" y="466"/>
                </a:lnTo>
                <a:lnTo>
                  <a:pt x="259" y="466"/>
                </a:lnTo>
                <a:lnTo>
                  <a:pt x="262" y="465"/>
                </a:lnTo>
                <a:lnTo>
                  <a:pt x="264" y="465"/>
                </a:lnTo>
                <a:lnTo>
                  <a:pt x="264" y="463"/>
                </a:lnTo>
                <a:lnTo>
                  <a:pt x="266" y="460"/>
                </a:lnTo>
                <a:lnTo>
                  <a:pt x="266" y="459"/>
                </a:lnTo>
                <a:lnTo>
                  <a:pt x="266" y="458"/>
                </a:lnTo>
                <a:lnTo>
                  <a:pt x="266" y="456"/>
                </a:lnTo>
                <a:lnTo>
                  <a:pt x="265" y="455"/>
                </a:lnTo>
                <a:lnTo>
                  <a:pt x="266" y="454"/>
                </a:lnTo>
                <a:lnTo>
                  <a:pt x="267" y="454"/>
                </a:lnTo>
                <a:lnTo>
                  <a:pt x="268" y="454"/>
                </a:lnTo>
                <a:lnTo>
                  <a:pt x="269" y="455"/>
                </a:lnTo>
                <a:lnTo>
                  <a:pt x="270" y="456"/>
                </a:lnTo>
                <a:lnTo>
                  <a:pt x="270" y="458"/>
                </a:lnTo>
                <a:lnTo>
                  <a:pt x="270" y="460"/>
                </a:lnTo>
                <a:lnTo>
                  <a:pt x="271" y="462"/>
                </a:lnTo>
                <a:lnTo>
                  <a:pt x="271" y="463"/>
                </a:lnTo>
                <a:lnTo>
                  <a:pt x="272" y="465"/>
                </a:lnTo>
                <a:lnTo>
                  <a:pt x="273" y="465"/>
                </a:lnTo>
                <a:lnTo>
                  <a:pt x="274" y="465"/>
                </a:lnTo>
                <a:lnTo>
                  <a:pt x="274" y="464"/>
                </a:lnTo>
                <a:lnTo>
                  <a:pt x="274" y="462"/>
                </a:lnTo>
                <a:lnTo>
                  <a:pt x="274" y="461"/>
                </a:lnTo>
                <a:lnTo>
                  <a:pt x="274" y="460"/>
                </a:lnTo>
                <a:lnTo>
                  <a:pt x="274" y="458"/>
                </a:lnTo>
                <a:lnTo>
                  <a:pt x="275" y="456"/>
                </a:lnTo>
                <a:lnTo>
                  <a:pt x="275" y="455"/>
                </a:lnTo>
                <a:lnTo>
                  <a:pt x="275" y="455"/>
                </a:lnTo>
                <a:lnTo>
                  <a:pt x="275" y="454"/>
                </a:lnTo>
                <a:lnTo>
                  <a:pt x="276" y="454"/>
                </a:lnTo>
                <a:lnTo>
                  <a:pt x="277" y="454"/>
                </a:lnTo>
                <a:lnTo>
                  <a:pt x="278" y="455"/>
                </a:lnTo>
                <a:lnTo>
                  <a:pt x="278" y="455"/>
                </a:lnTo>
                <a:lnTo>
                  <a:pt x="279" y="456"/>
                </a:lnTo>
                <a:lnTo>
                  <a:pt x="279" y="455"/>
                </a:lnTo>
                <a:lnTo>
                  <a:pt x="280" y="455"/>
                </a:lnTo>
                <a:lnTo>
                  <a:pt x="280" y="454"/>
                </a:lnTo>
                <a:lnTo>
                  <a:pt x="281" y="453"/>
                </a:lnTo>
                <a:lnTo>
                  <a:pt x="281" y="453"/>
                </a:lnTo>
                <a:lnTo>
                  <a:pt x="282" y="452"/>
                </a:lnTo>
                <a:lnTo>
                  <a:pt x="282" y="452"/>
                </a:lnTo>
                <a:lnTo>
                  <a:pt x="283" y="450"/>
                </a:lnTo>
                <a:lnTo>
                  <a:pt x="284" y="448"/>
                </a:lnTo>
                <a:lnTo>
                  <a:pt x="285" y="447"/>
                </a:lnTo>
                <a:lnTo>
                  <a:pt x="286" y="446"/>
                </a:lnTo>
                <a:lnTo>
                  <a:pt x="286" y="446"/>
                </a:lnTo>
                <a:lnTo>
                  <a:pt x="288" y="447"/>
                </a:lnTo>
                <a:lnTo>
                  <a:pt x="288" y="447"/>
                </a:lnTo>
                <a:lnTo>
                  <a:pt x="288" y="449"/>
                </a:lnTo>
                <a:lnTo>
                  <a:pt x="288" y="450"/>
                </a:lnTo>
                <a:lnTo>
                  <a:pt x="289" y="451"/>
                </a:lnTo>
                <a:lnTo>
                  <a:pt x="289" y="452"/>
                </a:lnTo>
                <a:lnTo>
                  <a:pt x="289" y="453"/>
                </a:lnTo>
                <a:lnTo>
                  <a:pt x="290" y="454"/>
                </a:lnTo>
                <a:lnTo>
                  <a:pt x="290" y="455"/>
                </a:lnTo>
                <a:lnTo>
                  <a:pt x="290" y="456"/>
                </a:lnTo>
                <a:lnTo>
                  <a:pt x="291" y="456"/>
                </a:lnTo>
                <a:lnTo>
                  <a:pt x="291" y="457"/>
                </a:lnTo>
                <a:lnTo>
                  <a:pt x="292" y="458"/>
                </a:lnTo>
                <a:lnTo>
                  <a:pt x="293" y="458"/>
                </a:lnTo>
                <a:lnTo>
                  <a:pt x="294" y="459"/>
                </a:lnTo>
                <a:lnTo>
                  <a:pt x="295" y="460"/>
                </a:lnTo>
                <a:lnTo>
                  <a:pt x="296" y="461"/>
                </a:lnTo>
                <a:lnTo>
                  <a:pt x="297" y="462"/>
                </a:lnTo>
                <a:lnTo>
                  <a:pt x="298" y="466"/>
                </a:lnTo>
                <a:lnTo>
                  <a:pt x="298" y="467"/>
                </a:lnTo>
                <a:lnTo>
                  <a:pt x="299" y="468"/>
                </a:lnTo>
                <a:lnTo>
                  <a:pt x="299" y="469"/>
                </a:lnTo>
                <a:lnTo>
                  <a:pt x="300" y="470"/>
                </a:lnTo>
                <a:lnTo>
                  <a:pt x="300" y="471"/>
                </a:lnTo>
                <a:lnTo>
                  <a:pt x="301" y="474"/>
                </a:lnTo>
                <a:lnTo>
                  <a:pt x="302" y="475"/>
                </a:lnTo>
                <a:lnTo>
                  <a:pt x="304" y="475"/>
                </a:lnTo>
                <a:lnTo>
                  <a:pt x="304" y="475"/>
                </a:lnTo>
                <a:lnTo>
                  <a:pt x="305" y="475"/>
                </a:lnTo>
                <a:lnTo>
                  <a:pt x="305" y="473"/>
                </a:lnTo>
                <a:lnTo>
                  <a:pt x="304" y="472"/>
                </a:lnTo>
                <a:lnTo>
                  <a:pt x="304" y="470"/>
                </a:lnTo>
                <a:lnTo>
                  <a:pt x="305" y="469"/>
                </a:lnTo>
                <a:lnTo>
                  <a:pt x="305" y="469"/>
                </a:lnTo>
                <a:lnTo>
                  <a:pt x="305" y="466"/>
                </a:lnTo>
                <a:lnTo>
                  <a:pt x="305" y="465"/>
                </a:lnTo>
                <a:lnTo>
                  <a:pt x="305" y="463"/>
                </a:lnTo>
                <a:lnTo>
                  <a:pt x="305" y="462"/>
                </a:lnTo>
                <a:lnTo>
                  <a:pt x="306" y="462"/>
                </a:lnTo>
                <a:lnTo>
                  <a:pt x="307" y="462"/>
                </a:lnTo>
                <a:lnTo>
                  <a:pt x="307" y="463"/>
                </a:lnTo>
                <a:lnTo>
                  <a:pt x="307" y="463"/>
                </a:lnTo>
                <a:lnTo>
                  <a:pt x="308" y="464"/>
                </a:lnTo>
                <a:lnTo>
                  <a:pt x="309" y="465"/>
                </a:lnTo>
                <a:lnTo>
                  <a:pt x="309" y="466"/>
                </a:lnTo>
                <a:lnTo>
                  <a:pt x="310" y="467"/>
                </a:lnTo>
                <a:lnTo>
                  <a:pt x="311" y="469"/>
                </a:lnTo>
                <a:lnTo>
                  <a:pt x="311" y="470"/>
                </a:lnTo>
                <a:lnTo>
                  <a:pt x="312" y="471"/>
                </a:lnTo>
                <a:lnTo>
                  <a:pt x="312" y="473"/>
                </a:lnTo>
                <a:lnTo>
                  <a:pt x="312" y="475"/>
                </a:lnTo>
                <a:lnTo>
                  <a:pt x="313" y="479"/>
                </a:lnTo>
                <a:lnTo>
                  <a:pt x="314" y="480"/>
                </a:lnTo>
                <a:lnTo>
                  <a:pt x="315" y="481"/>
                </a:lnTo>
                <a:lnTo>
                  <a:pt x="315" y="482"/>
                </a:lnTo>
                <a:lnTo>
                  <a:pt x="315" y="484"/>
                </a:lnTo>
                <a:lnTo>
                  <a:pt x="316" y="484"/>
                </a:lnTo>
                <a:lnTo>
                  <a:pt x="316" y="485"/>
                </a:lnTo>
                <a:lnTo>
                  <a:pt x="318" y="486"/>
                </a:lnTo>
                <a:lnTo>
                  <a:pt x="319" y="486"/>
                </a:lnTo>
                <a:lnTo>
                  <a:pt x="320" y="487"/>
                </a:lnTo>
                <a:lnTo>
                  <a:pt x="322" y="489"/>
                </a:lnTo>
                <a:lnTo>
                  <a:pt x="323" y="490"/>
                </a:lnTo>
                <a:lnTo>
                  <a:pt x="324" y="490"/>
                </a:lnTo>
                <a:lnTo>
                  <a:pt x="324" y="490"/>
                </a:lnTo>
                <a:lnTo>
                  <a:pt x="326" y="490"/>
                </a:lnTo>
                <a:lnTo>
                  <a:pt x="328" y="490"/>
                </a:lnTo>
                <a:lnTo>
                  <a:pt x="330" y="490"/>
                </a:lnTo>
                <a:lnTo>
                  <a:pt x="331" y="489"/>
                </a:lnTo>
                <a:lnTo>
                  <a:pt x="333" y="488"/>
                </a:lnTo>
                <a:lnTo>
                  <a:pt x="334" y="488"/>
                </a:lnTo>
                <a:lnTo>
                  <a:pt x="335" y="488"/>
                </a:lnTo>
                <a:lnTo>
                  <a:pt x="337" y="488"/>
                </a:lnTo>
                <a:lnTo>
                  <a:pt x="339" y="489"/>
                </a:lnTo>
                <a:lnTo>
                  <a:pt x="339" y="490"/>
                </a:lnTo>
                <a:lnTo>
                  <a:pt x="340" y="490"/>
                </a:lnTo>
                <a:lnTo>
                  <a:pt x="342" y="493"/>
                </a:lnTo>
                <a:lnTo>
                  <a:pt x="342" y="494"/>
                </a:lnTo>
                <a:lnTo>
                  <a:pt x="343" y="495"/>
                </a:lnTo>
                <a:lnTo>
                  <a:pt x="344" y="495"/>
                </a:lnTo>
                <a:lnTo>
                  <a:pt x="345" y="495"/>
                </a:lnTo>
                <a:lnTo>
                  <a:pt x="346" y="495"/>
                </a:lnTo>
                <a:lnTo>
                  <a:pt x="349" y="495"/>
                </a:lnTo>
                <a:lnTo>
                  <a:pt x="349" y="495"/>
                </a:lnTo>
                <a:lnTo>
                  <a:pt x="351" y="494"/>
                </a:lnTo>
                <a:lnTo>
                  <a:pt x="355" y="492"/>
                </a:lnTo>
                <a:lnTo>
                  <a:pt x="357" y="492"/>
                </a:lnTo>
                <a:lnTo>
                  <a:pt x="360" y="492"/>
                </a:lnTo>
                <a:lnTo>
                  <a:pt x="361" y="492"/>
                </a:lnTo>
                <a:lnTo>
                  <a:pt x="363" y="492"/>
                </a:lnTo>
                <a:lnTo>
                  <a:pt x="364" y="492"/>
                </a:lnTo>
                <a:lnTo>
                  <a:pt x="365" y="492"/>
                </a:lnTo>
                <a:lnTo>
                  <a:pt x="367" y="492"/>
                </a:lnTo>
                <a:lnTo>
                  <a:pt x="368" y="492"/>
                </a:lnTo>
                <a:lnTo>
                  <a:pt x="369" y="492"/>
                </a:lnTo>
                <a:lnTo>
                  <a:pt x="371" y="493"/>
                </a:lnTo>
                <a:lnTo>
                  <a:pt x="371" y="493"/>
                </a:lnTo>
                <a:lnTo>
                  <a:pt x="372" y="493"/>
                </a:lnTo>
                <a:lnTo>
                  <a:pt x="373" y="493"/>
                </a:lnTo>
                <a:lnTo>
                  <a:pt x="374" y="492"/>
                </a:lnTo>
                <a:lnTo>
                  <a:pt x="375" y="492"/>
                </a:lnTo>
                <a:lnTo>
                  <a:pt x="376" y="492"/>
                </a:lnTo>
                <a:lnTo>
                  <a:pt x="376" y="491"/>
                </a:lnTo>
                <a:lnTo>
                  <a:pt x="377" y="490"/>
                </a:lnTo>
                <a:lnTo>
                  <a:pt x="378" y="489"/>
                </a:lnTo>
                <a:lnTo>
                  <a:pt x="379" y="489"/>
                </a:lnTo>
                <a:lnTo>
                  <a:pt x="379" y="488"/>
                </a:lnTo>
                <a:lnTo>
                  <a:pt x="380" y="487"/>
                </a:lnTo>
                <a:lnTo>
                  <a:pt x="381" y="486"/>
                </a:lnTo>
                <a:lnTo>
                  <a:pt x="382" y="485"/>
                </a:lnTo>
                <a:lnTo>
                  <a:pt x="383" y="484"/>
                </a:lnTo>
                <a:lnTo>
                  <a:pt x="386" y="482"/>
                </a:lnTo>
                <a:lnTo>
                  <a:pt x="390" y="475"/>
                </a:lnTo>
                <a:lnTo>
                  <a:pt x="391" y="473"/>
                </a:lnTo>
                <a:lnTo>
                  <a:pt x="390" y="471"/>
                </a:lnTo>
                <a:lnTo>
                  <a:pt x="390" y="470"/>
                </a:lnTo>
                <a:lnTo>
                  <a:pt x="390" y="469"/>
                </a:lnTo>
                <a:lnTo>
                  <a:pt x="389" y="467"/>
                </a:lnTo>
                <a:lnTo>
                  <a:pt x="389" y="465"/>
                </a:lnTo>
                <a:lnTo>
                  <a:pt x="390" y="465"/>
                </a:lnTo>
                <a:lnTo>
                  <a:pt x="391" y="465"/>
                </a:lnTo>
                <a:lnTo>
                  <a:pt x="392" y="466"/>
                </a:lnTo>
                <a:lnTo>
                  <a:pt x="392" y="466"/>
                </a:lnTo>
                <a:lnTo>
                  <a:pt x="393" y="466"/>
                </a:lnTo>
                <a:lnTo>
                  <a:pt x="394" y="467"/>
                </a:lnTo>
                <a:lnTo>
                  <a:pt x="395" y="467"/>
                </a:lnTo>
                <a:lnTo>
                  <a:pt x="396" y="467"/>
                </a:lnTo>
                <a:lnTo>
                  <a:pt x="397" y="466"/>
                </a:lnTo>
                <a:lnTo>
                  <a:pt x="398" y="465"/>
                </a:lnTo>
                <a:lnTo>
                  <a:pt x="404" y="458"/>
                </a:lnTo>
                <a:lnTo>
                  <a:pt x="406" y="455"/>
                </a:lnTo>
                <a:lnTo>
                  <a:pt x="406" y="455"/>
                </a:lnTo>
                <a:lnTo>
                  <a:pt x="407" y="455"/>
                </a:lnTo>
                <a:lnTo>
                  <a:pt x="408" y="455"/>
                </a:lnTo>
                <a:lnTo>
                  <a:pt x="409" y="457"/>
                </a:lnTo>
                <a:lnTo>
                  <a:pt x="410" y="457"/>
                </a:lnTo>
                <a:lnTo>
                  <a:pt x="411" y="458"/>
                </a:lnTo>
                <a:lnTo>
                  <a:pt x="412" y="458"/>
                </a:lnTo>
                <a:lnTo>
                  <a:pt x="412" y="458"/>
                </a:lnTo>
                <a:lnTo>
                  <a:pt x="413" y="458"/>
                </a:lnTo>
                <a:lnTo>
                  <a:pt x="416" y="458"/>
                </a:lnTo>
                <a:lnTo>
                  <a:pt x="417" y="456"/>
                </a:lnTo>
                <a:lnTo>
                  <a:pt x="418" y="455"/>
                </a:lnTo>
                <a:lnTo>
                  <a:pt x="418" y="454"/>
                </a:lnTo>
                <a:lnTo>
                  <a:pt x="419" y="453"/>
                </a:lnTo>
                <a:lnTo>
                  <a:pt x="420" y="451"/>
                </a:lnTo>
                <a:lnTo>
                  <a:pt x="420" y="451"/>
                </a:lnTo>
                <a:lnTo>
                  <a:pt x="421" y="450"/>
                </a:lnTo>
                <a:lnTo>
                  <a:pt x="422" y="450"/>
                </a:lnTo>
                <a:lnTo>
                  <a:pt x="424" y="450"/>
                </a:lnTo>
                <a:lnTo>
                  <a:pt x="425" y="450"/>
                </a:lnTo>
                <a:lnTo>
                  <a:pt x="426" y="451"/>
                </a:lnTo>
                <a:lnTo>
                  <a:pt x="428" y="451"/>
                </a:lnTo>
                <a:lnTo>
                  <a:pt x="428" y="452"/>
                </a:lnTo>
                <a:lnTo>
                  <a:pt x="429" y="453"/>
                </a:lnTo>
                <a:lnTo>
                  <a:pt x="431" y="454"/>
                </a:lnTo>
                <a:lnTo>
                  <a:pt x="436" y="457"/>
                </a:lnTo>
                <a:lnTo>
                  <a:pt x="436" y="459"/>
                </a:lnTo>
                <a:lnTo>
                  <a:pt x="436" y="457"/>
                </a:lnTo>
                <a:lnTo>
                  <a:pt x="436" y="456"/>
                </a:lnTo>
                <a:lnTo>
                  <a:pt x="436" y="455"/>
                </a:lnTo>
                <a:lnTo>
                  <a:pt x="435" y="454"/>
                </a:lnTo>
                <a:lnTo>
                  <a:pt x="433" y="453"/>
                </a:lnTo>
                <a:lnTo>
                  <a:pt x="432" y="453"/>
                </a:lnTo>
                <a:lnTo>
                  <a:pt x="432" y="452"/>
                </a:lnTo>
                <a:lnTo>
                  <a:pt x="432" y="451"/>
                </a:lnTo>
                <a:lnTo>
                  <a:pt x="432" y="450"/>
                </a:lnTo>
                <a:lnTo>
                  <a:pt x="432" y="449"/>
                </a:lnTo>
                <a:lnTo>
                  <a:pt x="433" y="448"/>
                </a:lnTo>
                <a:lnTo>
                  <a:pt x="434" y="447"/>
                </a:lnTo>
                <a:lnTo>
                  <a:pt x="435" y="447"/>
                </a:lnTo>
                <a:lnTo>
                  <a:pt x="436" y="448"/>
                </a:lnTo>
                <a:lnTo>
                  <a:pt x="436" y="448"/>
                </a:lnTo>
                <a:lnTo>
                  <a:pt x="436" y="448"/>
                </a:lnTo>
                <a:lnTo>
                  <a:pt x="436" y="449"/>
                </a:lnTo>
                <a:lnTo>
                  <a:pt x="437" y="450"/>
                </a:lnTo>
                <a:lnTo>
                  <a:pt x="438" y="450"/>
                </a:lnTo>
                <a:lnTo>
                  <a:pt x="439" y="450"/>
                </a:lnTo>
                <a:lnTo>
                  <a:pt x="440" y="450"/>
                </a:lnTo>
                <a:lnTo>
                  <a:pt x="441" y="448"/>
                </a:lnTo>
                <a:lnTo>
                  <a:pt x="442" y="447"/>
                </a:lnTo>
                <a:lnTo>
                  <a:pt x="443" y="446"/>
                </a:lnTo>
                <a:lnTo>
                  <a:pt x="447" y="440"/>
                </a:lnTo>
                <a:lnTo>
                  <a:pt x="448" y="439"/>
                </a:lnTo>
                <a:lnTo>
                  <a:pt x="451" y="437"/>
                </a:lnTo>
                <a:lnTo>
                  <a:pt x="455" y="433"/>
                </a:lnTo>
                <a:lnTo>
                  <a:pt x="455" y="432"/>
                </a:lnTo>
                <a:lnTo>
                  <a:pt x="457" y="431"/>
                </a:lnTo>
                <a:lnTo>
                  <a:pt x="458" y="430"/>
                </a:lnTo>
                <a:lnTo>
                  <a:pt x="460" y="427"/>
                </a:lnTo>
                <a:lnTo>
                  <a:pt x="468" y="421"/>
                </a:lnTo>
                <a:lnTo>
                  <a:pt x="470" y="420"/>
                </a:lnTo>
                <a:lnTo>
                  <a:pt x="474" y="418"/>
                </a:lnTo>
                <a:lnTo>
                  <a:pt x="475" y="417"/>
                </a:lnTo>
                <a:lnTo>
                  <a:pt x="481" y="413"/>
                </a:lnTo>
                <a:lnTo>
                  <a:pt x="482" y="412"/>
                </a:lnTo>
                <a:lnTo>
                  <a:pt x="483" y="411"/>
                </a:lnTo>
                <a:lnTo>
                  <a:pt x="485" y="409"/>
                </a:lnTo>
                <a:lnTo>
                  <a:pt x="492" y="405"/>
                </a:lnTo>
                <a:lnTo>
                  <a:pt x="493" y="403"/>
                </a:lnTo>
                <a:lnTo>
                  <a:pt x="495" y="403"/>
                </a:lnTo>
                <a:lnTo>
                  <a:pt x="498" y="401"/>
                </a:lnTo>
                <a:lnTo>
                  <a:pt x="513" y="392"/>
                </a:lnTo>
                <a:lnTo>
                  <a:pt x="522" y="389"/>
                </a:lnTo>
                <a:lnTo>
                  <a:pt x="525" y="387"/>
                </a:lnTo>
                <a:lnTo>
                  <a:pt x="535" y="383"/>
                </a:lnTo>
                <a:lnTo>
                  <a:pt x="541" y="380"/>
                </a:lnTo>
                <a:lnTo>
                  <a:pt x="541" y="379"/>
                </a:lnTo>
                <a:lnTo>
                  <a:pt x="543" y="379"/>
                </a:lnTo>
                <a:lnTo>
                  <a:pt x="544" y="378"/>
                </a:lnTo>
                <a:lnTo>
                  <a:pt x="543" y="377"/>
                </a:lnTo>
                <a:lnTo>
                  <a:pt x="542" y="377"/>
                </a:lnTo>
                <a:lnTo>
                  <a:pt x="541" y="377"/>
                </a:lnTo>
                <a:lnTo>
                  <a:pt x="541" y="377"/>
                </a:lnTo>
                <a:lnTo>
                  <a:pt x="539" y="378"/>
                </a:lnTo>
                <a:lnTo>
                  <a:pt x="535" y="380"/>
                </a:lnTo>
                <a:lnTo>
                  <a:pt x="527" y="383"/>
                </a:lnTo>
                <a:lnTo>
                  <a:pt x="525" y="384"/>
                </a:lnTo>
                <a:lnTo>
                  <a:pt x="522" y="386"/>
                </a:lnTo>
                <a:lnTo>
                  <a:pt x="518" y="388"/>
                </a:lnTo>
                <a:lnTo>
                  <a:pt x="516" y="389"/>
                </a:lnTo>
                <a:lnTo>
                  <a:pt x="516" y="390"/>
                </a:lnTo>
                <a:lnTo>
                  <a:pt x="515" y="390"/>
                </a:lnTo>
                <a:lnTo>
                  <a:pt x="513" y="391"/>
                </a:lnTo>
                <a:lnTo>
                  <a:pt x="510" y="391"/>
                </a:lnTo>
                <a:lnTo>
                  <a:pt x="509" y="391"/>
                </a:lnTo>
                <a:lnTo>
                  <a:pt x="509" y="391"/>
                </a:lnTo>
                <a:lnTo>
                  <a:pt x="508" y="391"/>
                </a:lnTo>
                <a:lnTo>
                  <a:pt x="507" y="391"/>
                </a:lnTo>
                <a:lnTo>
                  <a:pt x="507" y="391"/>
                </a:lnTo>
                <a:lnTo>
                  <a:pt x="507" y="391"/>
                </a:lnTo>
                <a:lnTo>
                  <a:pt x="507" y="390"/>
                </a:lnTo>
                <a:lnTo>
                  <a:pt x="508" y="389"/>
                </a:lnTo>
                <a:lnTo>
                  <a:pt x="508" y="388"/>
                </a:lnTo>
                <a:lnTo>
                  <a:pt x="509" y="387"/>
                </a:lnTo>
                <a:lnTo>
                  <a:pt x="509" y="386"/>
                </a:lnTo>
                <a:lnTo>
                  <a:pt x="508" y="386"/>
                </a:lnTo>
                <a:lnTo>
                  <a:pt x="508" y="385"/>
                </a:lnTo>
                <a:lnTo>
                  <a:pt x="507" y="384"/>
                </a:lnTo>
                <a:lnTo>
                  <a:pt x="505" y="384"/>
                </a:lnTo>
                <a:lnTo>
                  <a:pt x="504" y="383"/>
                </a:lnTo>
                <a:lnTo>
                  <a:pt x="504" y="383"/>
                </a:lnTo>
                <a:lnTo>
                  <a:pt x="503" y="382"/>
                </a:lnTo>
                <a:lnTo>
                  <a:pt x="503" y="381"/>
                </a:lnTo>
                <a:lnTo>
                  <a:pt x="501" y="381"/>
                </a:lnTo>
                <a:lnTo>
                  <a:pt x="501" y="381"/>
                </a:lnTo>
                <a:lnTo>
                  <a:pt x="500" y="383"/>
                </a:lnTo>
                <a:lnTo>
                  <a:pt x="499" y="383"/>
                </a:lnTo>
                <a:lnTo>
                  <a:pt x="498" y="383"/>
                </a:lnTo>
                <a:lnTo>
                  <a:pt x="498" y="384"/>
                </a:lnTo>
                <a:lnTo>
                  <a:pt x="497" y="385"/>
                </a:lnTo>
                <a:lnTo>
                  <a:pt x="497" y="386"/>
                </a:lnTo>
                <a:lnTo>
                  <a:pt x="497" y="387"/>
                </a:lnTo>
                <a:lnTo>
                  <a:pt x="497" y="388"/>
                </a:lnTo>
                <a:lnTo>
                  <a:pt x="497" y="388"/>
                </a:lnTo>
                <a:lnTo>
                  <a:pt x="498" y="389"/>
                </a:lnTo>
                <a:lnTo>
                  <a:pt x="498" y="390"/>
                </a:lnTo>
                <a:lnTo>
                  <a:pt x="497" y="391"/>
                </a:lnTo>
                <a:lnTo>
                  <a:pt x="497" y="391"/>
                </a:lnTo>
                <a:lnTo>
                  <a:pt x="496" y="391"/>
                </a:lnTo>
                <a:lnTo>
                  <a:pt x="496" y="391"/>
                </a:lnTo>
                <a:lnTo>
                  <a:pt x="495" y="392"/>
                </a:lnTo>
                <a:lnTo>
                  <a:pt x="495" y="392"/>
                </a:lnTo>
                <a:lnTo>
                  <a:pt x="495" y="393"/>
                </a:lnTo>
                <a:lnTo>
                  <a:pt x="496" y="394"/>
                </a:lnTo>
                <a:lnTo>
                  <a:pt x="496" y="394"/>
                </a:lnTo>
                <a:lnTo>
                  <a:pt x="497" y="395"/>
                </a:lnTo>
                <a:lnTo>
                  <a:pt x="496" y="395"/>
                </a:lnTo>
                <a:lnTo>
                  <a:pt x="496" y="396"/>
                </a:lnTo>
                <a:lnTo>
                  <a:pt x="496" y="396"/>
                </a:lnTo>
                <a:lnTo>
                  <a:pt x="495" y="396"/>
                </a:lnTo>
                <a:lnTo>
                  <a:pt x="494" y="396"/>
                </a:lnTo>
                <a:lnTo>
                  <a:pt x="494" y="396"/>
                </a:lnTo>
                <a:lnTo>
                  <a:pt x="493" y="398"/>
                </a:lnTo>
                <a:lnTo>
                  <a:pt x="493" y="398"/>
                </a:lnTo>
                <a:lnTo>
                  <a:pt x="493" y="399"/>
                </a:lnTo>
                <a:lnTo>
                  <a:pt x="493" y="399"/>
                </a:lnTo>
                <a:lnTo>
                  <a:pt x="492" y="399"/>
                </a:lnTo>
                <a:lnTo>
                  <a:pt x="492" y="400"/>
                </a:lnTo>
                <a:lnTo>
                  <a:pt x="490" y="400"/>
                </a:lnTo>
                <a:lnTo>
                  <a:pt x="489" y="400"/>
                </a:lnTo>
                <a:lnTo>
                  <a:pt x="489" y="401"/>
                </a:lnTo>
                <a:lnTo>
                  <a:pt x="488" y="402"/>
                </a:lnTo>
                <a:lnTo>
                  <a:pt x="488" y="403"/>
                </a:lnTo>
                <a:lnTo>
                  <a:pt x="488" y="404"/>
                </a:lnTo>
                <a:lnTo>
                  <a:pt x="487" y="405"/>
                </a:lnTo>
                <a:lnTo>
                  <a:pt x="485" y="405"/>
                </a:lnTo>
                <a:lnTo>
                  <a:pt x="485" y="404"/>
                </a:lnTo>
                <a:lnTo>
                  <a:pt x="485" y="403"/>
                </a:lnTo>
                <a:lnTo>
                  <a:pt x="484" y="403"/>
                </a:lnTo>
                <a:lnTo>
                  <a:pt x="484" y="402"/>
                </a:lnTo>
                <a:lnTo>
                  <a:pt x="484" y="402"/>
                </a:lnTo>
                <a:lnTo>
                  <a:pt x="483" y="402"/>
                </a:lnTo>
                <a:lnTo>
                  <a:pt x="482" y="402"/>
                </a:lnTo>
                <a:lnTo>
                  <a:pt x="482" y="401"/>
                </a:lnTo>
                <a:lnTo>
                  <a:pt x="482" y="401"/>
                </a:lnTo>
                <a:lnTo>
                  <a:pt x="482" y="400"/>
                </a:lnTo>
                <a:lnTo>
                  <a:pt x="483" y="399"/>
                </a:lnTo>
                <a:lnTo>
                  <a:pt x="484" y="398"/>
                </a:lnTo>
                <a:lnTo>
                  <a:pt x="484" y="398"/>
                </a:lnTo>
                <a:lnTo>
                  <a:pt x="484" y="396"/>
                </a:lnTo>
                <a:lnTo>
                  <a:pt x="484" y="395"/>
                </a:lnTo>
                <a:lnTo>
                  <a:pt x="484" y="394"/>
                </a:lnTo>
                <a:lnTo>
                  <a:pt x="485" y="394"/>
                </a:lnTo>
                <a:lnTo>
                  <a:pt x="485" y="393"/>
                </a:lnTo>
                <a:lnTo>
                  <a:pt x="485" y="392"/>
                </a:lnTo>
                <a:lnTo>
                  <a:pt x="486" y="390"/>
                </a:lnTo>
                <a:lnTo>
                  <a:pt x="486" y="388"/>
                </a:lnTo>
                <a:lnTo>
                  <a:pt x="486" y="387"/>
                </a:lnTo>
                <a:lnTo>
                  <a:pt x="487" y="386"/>
                </a:lnTo>
                <a:lnTo>
                  <a:pt x="488" y="386"/>
                </a:lnTo>
                <a:lnTo>
                  <a:pt x="488" y="385"/>
                </a:lnTo>
                <a:lnTo>
                  <a:pt x="489" y="384"/>
                </a:lnTo>
                <a:lnTo>
                  <a:pt x="490" y="384"/>
                </a:lnTo>
                <a:lnTo>
                  <a:pt x="541" y="365"/>
                </a:lnTo>
                <a:close/>
              </a:path>
            </a:pathLst>
          </a:custGeom>
          <a:solidFill>
            <a:srgbClr val="FFCCFF"/>
          </a:solidFill>
          <a:ln w="9525" cap="flat" cmpd="sng">
            <a:solidFill>
              <a:schemeClr val="tx1"/>
            </a:solidFill>
            <a:prstDash val="solid"/>
            <a:round/>
            <a:headEnd type="none" w="med" len="med"/>
            <a:tailEnd type="none" w="med" len="med"/>
          </a:ln>
          <a:effectLst/>
          <a:extLst/>
        </p:spPr>
        <p:txBody>
          <a:bodyPr wrap="none"/>
          <a:lstStyle/>
          <a:p>
            <a:pPr eaLnBrk="1" hangingPunct="1">
              <a:defRPr/>
            </a:pPr>
            <a:endParaRPr lang="en-GB" sz="1176" dirty="0">
              <a:latin typeface="Arial" pitchFamily="34" charset="0"/>
              <a:cs typeface="Arial" pitchFamily="34" charset="0"/>
            </a:endParaRPr>
          </a:p>
        </p:txBody>
      </p:sp>
      <p:sp>
        <p:nvSpPr>
          <p:cNvPr id="121" name="MZ">
            <a:extLst>
              <a:ext uri="{FF2B5EF4-FFF2-40B4-BE49-F238E27FC236}"/>
            </a:extLst>
          </p:cNvPr>
          <p:cNvSpPr>
            <a:spLocks/>
          </p:cNvSpPr>
          <p:nvPr/>
        </p:nvSpPr>
        <p:spPr bwMode="auto">
          <a:xfrm>
            <a:off x="7656513" y="2979738"/>
            <a:ext cx="292100" cy="590550"/>
          </a:xfrm>
          <a:custGeom>
            <a:avLst/>
            <a:gdLst>
              <a:gd name="T0" fmla="*/ 5 w 332"/>
              <a:gd name="T1" fmla="*/ 239 h 704"/>
              <a:gd name="T2" fmla="*/ 26 w 332"/>
              <a:gd name="T3" fmla="*/ 272 h 704"/>
              <a:gd name="T4" fmla="*/ 32 w 332"/>
              <a:gd name="T5" fmla="*/ 330 h 704"/>
              <a:gd name="T6" fmla="*/ 32 w 332"/>
              <a:gd name="T7" fmla="*/ 375 h 704"/>
              <a:gd name="T8" fmla="*/ 38 w 332"/>
              <a:gd name="T9" fmla="*/ 409 h 704"/>
              <a:gd name="T10" fmla="*/ 37 w 332"/>
              <a:gd name="T11" fmla="*/ 440 h 704"/>
              <a:gd name="T12" fmla="*/ 64 w 332"/>
              <a:gd name="T13" fmla="*/ 456 h 704"/>
              <a:gd name="T14" fmla="*/ 66 w 332"/>
              <a:gd name="T15" fmla="*/ 496 h 704"/>
              <a:gd name="T16" fmla="*/ 83 w 332"/>
              <a:gd name="T17" fmla="*/ 531 h 704"/>
              <a:gd name="T18" fmla="*/ 92 w 332"/>
              <a:gd name="T19" fmla="*/ 568 h 704"/>
              <a:gd name="T20" fmla="*/ 99 w 332"/>
              <a:gd name="T21" fmla="*/ 626 h 704"/>
              <a:gd name="T22" fmla="*/ 106 w 332"/>
              <a:gd name="T23" fmla="*/ 660 h 704"/>
              <a:gd name="T24" fmla="*/ 116 w 332"/>
              <a:gd name="T25" fmla="*/ 703 h 704"/>
              <a:gd name="T26" fmla="*/ 132 w 332"/>
              <a:gd name="T27" fmla="*/ 689 h 704"/>
              <a:gd name="T28" fmla="*/ 135 w 332"/>
              <a:gd name="T29" fmla="*/ 655 h 704"/>
              <a:gd name="T30" fmla="*/ 162 w 332"/>
              <a:gd name="T31" fmla="*/ 664 h 704"/>
              <a:gd name="T32" fmla="*/ 190 w 332"/>
              <a:gd name="T33" fmla="*/ 696 h 704"/>
              <a:gd name="T34" fmla="*/ 206 w 332"/>
              <a:gd name="T35" fmla="*/ 683 h 704"/>
              <a:gd name="T36" fmla="*/ 222 w 332"/>
              <a:gd name="T37" fmla="*/ 690 h 704"/>
              <a:gd name="T38" fmla="*/ 224 w 332"/>
              <a:gd name="T39" fmla="*/ 660 h 704"/>
              <a:gd name="T40" fmla="*/ 235 w 332"/>
              <a:gd name="T41" fmla="*/ 650 h 704"/>
              <a:gd name="T42" fmla="*/ 245 w 332"/>
              <a:gd name="T43" fmla="*/ 634 h 704"/>
              <a:gd name="T44" fmla="*/ 260 w 332"/>
              <a:gd name="T45" fmla="*/ 631 h 704"/>
              <a:gd name="T46" fmla="*/ 278 w 332"/>
              <a:gd name="T47" fmla="*/ 612 h 704"/>
              <a:gd name="T48" fmla="*/ 275 w 332"/>
              <a:gd name="T49" fmla="*/ 572 h 704"/>
              <a:gd name="T50" fmla="*/ 255 w 332"/>
              <a:gd name="T51" fmla="*/ 543 h 704"/>
              <a:gd name="T52" fmla="*/ 252 w 332"/>
              <a:gd name="T53" fmla="*/ 507 h 704"/>
              <a:gd name="T54" fmla="*/ 245 w 332"/>
              <a:gd name="T55" fmla="*/ 479 h 704"/>
              <a:gd name="T56" fmla="*/ 254 w 332"/>
              <a:gd name="T57" fmla="*/ 440 h 704"/>
              <a:gd name="T58" fmla="*/ 252 w 332"/>
              <a:gd name="T59" fmla="*/ 407 h 704"/>
              <a:gd name="T60" fmla="*/ 280 w 332"/>
              <a:gd name="T61" fmla="*/ 410 h 704"/>
              <a:gd name="T62" fmla="*/ 310 w 332"/>
              <a:gd name="T63" fmla="*/ 393 h 704"/>
              <a:gd name="T64" fmla="*/ 316 w 332"/>
              <a:gd name="T65" fmla="*/ 357 h 704"/>
              <a:gd name="T66" fmla="*/ 315 w 332"/>
              <a:gd name="T67" fmla="*/ 327 h 704"/>
              <a:gd name="T68" fmla="*/ 325 w 332"/>
              <a:gd name="T69" fmla="*/ 289 h 704"/>
              <a:gd name="T70" fmla="*/ 327 w 332"/>
              <a:gd name="T71" fmla="*/ 256 h 704"/>
              <a:gd name="T72" fmla="*/ 327 w 332"/>
              <a:gd name="T73" fmla="*/ 207 h 704"/>
              <a:gd name="T74" fmla="*/ 319 w 332"/>
              <a:gd name="T75" fmla="*/ 177 h 704"/>
              <a:gd name="T76" fmla="*/ 307 w 332"/>
              <a:gd name="T77" fmla="*/ 137 h 704"/>
              <a:gd name="T78" fmla="*/ 286 w 332"/>
              <a:gd name="T79" fmla="*/ 120 h 704"/>
              <a:gd name="T80" fmla="*/ 262 w 332"/>
              <a:gd name="T81" fmla="*/ 117 h 704"/>
              <a:gd name="T82" fmla="*/ 248 w 332"/>
              <a:gd name="T83" fmla="*/ 105 h 704"/>
              <a:gd name="T84" fmla="*/ 230 w 332"/>
              <a:gd name="T85" fmla="*/ 108 h 704"/>
              <a:gd name="T86" fmla="*/ 198 w 332"/>
              <a:gd name="T87" fmla="*/ 98 h 704"/>
              <a:gd name="T88" fmla="*/ 203 w 332"/>
              <a:gd name="T89" fmla="*/ 67 h 704"/>
              <a:gd name="T90" fmla="*/ 202 w 332"/>
              <a:gd name="T91" fmla="*/ 33 h 704"/>
              <a:gd name="T92" fmla="*/ 179 w 332"/>
              <a:gd name="T93" fmla="*/ 21 h 704"/>
              <a:gd name="T94" fmla="*/ 151 w 332"/>
              <a:gd name="T95" fmla="*/ 32 h 704"/>
              <a:gd name="T96" fmla="*/ 141 w 332"/>
              <a:gd name="T97" fmla="*/ 5 h 704"/>
              <a:gd name="T98" fmla="*/ 122 w 332"/>
              <a:gd name="T99" fmla="*/ 17 h 704"/>
              <a:gd name="T100" fmla="*/ 101 w 332"/>
              <a:gd name="T101" fmla="*/ 44 h 704"/>
              <a:gd name="T102" fmla="*/ 84 w 332"/>
              <a:gd name="T103" fmla="*/ 68 h 704"/>
              <a:gd name="T104" fmla="*/ 70 w 332"/>
              <a:gd name="T105" fmla="*/ 92 h 704"/>
              <a:gd name="T106" fmla="*/ 46 w 332"/>
              <a:gd name="T107" fmla="*/ 90 h 704"/>
              <a:gd name="T108" fmla="*/ 31 w 332"/>
              <a:gd name="T109" fmla="*/ 65 h 704"/>
              <a:gd name="T110" fmla="*/ 11 w 332"/>
              <a:gd name="T111" fmla="*/ 85 h 704"/>
              <a:gd name="T112" fmla="*/ 20 w 332"/>
              <a:gd name="T113" fmla="*/ 101 h 704"/>
              <a:gd name="T114" fmla="*/ 12 w 332"/>
              <a:gd name="T115" fmla="*/ 131 h 704"/>
              <a:gd name="T116" fmla="*/ 24 w 332"/>
              <a:gd name="T117" fmla="*/ 160 h 704"/>
              <a:gd name="T118" fmla="*/ 16 w 332"/>
              <a:gd name="T119" fmla="*/ 180 h 704"/>
              <a:gd name="T120" fmla="*/ 6 w 332"/>
              <a:gd name="T121" fmla="*/ 199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2" h="704">
                <a:moveTo>
                  <a:pt x="6" y="203"/>
                </a:moveTo>
                <a:lnTo>
                  <a:pt x="10" y="204"/>
                </a:lnTo>
                <a:lnTo>
                  <a:pt x="10" y="208"/>
                </a:lnTo>
                <a:lnTo>
                  <a:pt x="10" y="215"/>
                </a:lnTo>
                <a:lnTo>
                  <a:pt x="8" y="219"/>
                </a:lnTo>
                <a:lnTo>
                  <a:pt x="8" y="224"/>
                </a:lnTo>
                <a:lnTo>
                  <a:pt x="7" y="231"/>
                </a:lnTo>
                <a:lnTo>
                  <a:pt x="5" y="235"/>
                </a:lnTo>
                <a:lnTo>
                  <a:pt x="5" y="239"/>
                </a:lnTo>
                <a:lnTo>
                  <a:pt x="4" y="242"/>
                </a:lnTo>
                <a:lnTo>
                  <a:pt x="4" y="247"/>
                </a:lnTo>
                <a:lnTo>
                  <a:pt x="5" y="252"/>
                </a:lnTo>
                <a:lnTo>
                  <a:pt x="10" y="255"/>
                </a:lnTo>
                <a:lnTo>
                  <a:pt x="12" y="257"/>
                </a:lnTo>
                <a:lnTo>
                  <a:pt x="15" y="259"/>
                </a:lnTo>
                <a:lnTo>
                  <a:pt x="19" y="263"/>
                </a:lnTo>
                <a:lnTo>
                  <a:pt x="21" y="265"/>
                </a:lnTo>
                <a:lnTo>
                  <a:pt x="26" y="272"/>
                </a:lnTo>
                <a:lnTo>
                  <a:pt x="28" y="277"/>
                </a:lnTo>
                <a:lnTo>
                  <a:pt x="30" y="282"/>
                </a:lnTo>
                <a:lnTo>
                  <a:pt x="32" y="288"/>
                </a:lnTo>
                <a:lnTo>
                  <a:pt x="34" y="300"/>
                </a:lnTo>
                <a:lnTo>
                  <a:pt x="34" y="308"/>
                </a:lnTo>
                <a:lnTo>
                  <a:pt x="32" y="314"/>
                </a:lnTo>
                <a:lnTo>
                  <a:pt x="32" y="320"/>
                </a:lnTo>
                <a:lnTo>
                  <a:pt x="31" y="324"/>
                </a:lnTo>
                <a:lnTo>
                  <a:pt x="32" y="330"/>
                </a:lnTo>
                <a:lnTo>
                  <a:pt x="35" y="336"/>
                </a:lnTo>
                <a:lnTo>
                  <a:pt x="37" y="341"/>
                </a:lnTo>
                <a:lnTo>
                  <a:pt x="36" y="346"/>
                </a:lnTo>
                <a:lnTo>
                  <a:pt x="31" y="353"/>
                </a:lnTo>
                <a:lnTo>
                  <a:pt x="31" y="356"/>
                </a:lnTo>
                <a:lnTo>
                  <a:pt x="32" y="363"/>
                </a:lnTo>
                <a:lnTo>
                  <a:pt x="32" y="368"/>
                </a:lnTo>
                <a:lnTo>
                  <a:pt x="32" y="371"/>
                </a:lnTo>
                <a:lnTo>
                  <a:pt x="32" y="375"/>
                </a:lnTo>
                <a:lnTo>
                  <a:pt x="35" y="383"/>
                </a:lnTo>
                <a:lnTo>
                  <a:pt x="36" y="386"/>
                </a:lnTo>
                <a:lnTo>
                  <a:pt x="36" y="388"/>
                </a:lnTo>
                <a:lnTo>
                  <a:pt x="36" y="392"/>
                </a:lnTo>
                <a:lnTo>
                  <a:pt x="37" y="395"/>
                </a:lnTo>
                <a:lnTo>
                  <a:pt x="38" y="397"/>
                </a:lnTo>
                <a:lnTo>
                  <a:pt x="38" y="401"/>
                </a:lnTo>
                <a:lnTo>
                  <a:pt x="38" y="405"/>
                </a:lnTo>
                <a:lnTo>
                  <a:pt x="38" y="409"/>
                </a:lnTo>
                <a:lnTo>
                  <a:pt x="38" y="412"/>
                </a:lnTo>
                <a:lnTo>
                  <a:pt x="37" y="417"/>
                </a:lnTo>
                <a:lnTo>
                  <a:pt x="37" y="420"/>
                </a:lnTo>
                <a:lnTo>
                  <a:pt x="36" y="424"/>
                </a:lnTo>
                <a:lnTo>
                  <a:pt x="35" y="433"/>
                </a:lnTo>
                <a:lnTo>
                  <a:pt x="35" y="435"/>
                </a:lnTo>
                <a:lnTo>
                  <a:pt x="35" y="439"/>
                </a:lnTo>
                <a:lnTo>
                  <a:pt x="36" y="439"/>
                </a:lnTo>
                <a:lnTo>
                  <a:pt x="37" y="440"/>
                </a:lnTo>
                <a:lnTo>
                  <a:pt x="38" y="441"/>
                </a:lnTo>
                <a:lnTo>
                  <a:pt x="42" y="441"/>
                </a:lnTo>
                <a:lnTo>
                  <a:pt x="47" y="443"/>
                </a:lnTo>
                <a:lnTo>
                  <a:pt x="50" y="445"/>
                </a:lnTo>
                <a:lnTo>
                  <a:pt x="55" y="448"/>
                </a:lnTo>
                <a:lnTo>
                  <a:pt x="59" y="450"/>
                </a:lnTo>
                <a:lnTo>
                  <a:pt x="61" y="451"/>
                </a:lnTo>
                <a:lnTo>
                  <a:pt x="63" y="453"/>
                </a:lnTo>
                <a:lnTo>
                  <a:pt x="64" y="456"/>
                </a:lnTo>
                <a:lnTo>
                  <a:pt x="64" y="459"/>
                </a:lnTo>
                <a:lnTo>
                  <a:pt x="66" y="463"/>
                </a:lnTo>
                <a:lnTo>
                  <a:pt x="66" y="466"/>
                </a:lnTo>
                <a:lnTo>
                  <a:pt x="64" y="468"/>
                </a:lnTo>
                <a:lnTo>
                  <a:pt x="64" y="473"/>
                </a:lnTo>
                <a:lnTo>
                  <a:pt x="63" y="483"/>
                </a:lnTo>
                <a:lnTo>
                  <a:pt x="63" y="487"/>
                </a:lnTo>
                <a:lnTo>
                  <a:pt x="63" y="490"/>
                </a:lnTo>
                <a:lnTo>
                  <a:pt x="66" y="496"/>
                </a:lnTo>
                <a:lnTo>
                  <a:pt x="68" y="500"/>
                </a:lnTo>
                <a:lnTo>
                  <a:pt x="74" y="507"/>
                </a:lnTo>
                <a:lnTo>
                  <a:pt x="76" y="509"/>
                </a:lnTo>
                <a:lnTo>
                  <a:pt x="77" y="515"/>
                </a:lnTo>
                <a:lnTo>
                  <a:pt x="77" y="516"/>
                </a:lnTo>
                <a:lnTo>
                  <a:pt x="79" y="521"/>
                </a:lnTo>
                <a:lnTo>
                  <a:pt x="82" y="527"/>
                </a:lnTo>
                <a:lnTo>
                  <a:pt x="83" y="529"/>
                </a:lnTo>
                <a:lnTo>
                  <a:pt x="83" y="531"/>
                </a:lnTo>
                <a:lnTo>
                  <a:pt x="84" y="535"/>
                </a:lnTo>
                <a:lnTo>
                  <a:pt x="85" y="537"/>
                </a:lnTo>
                <a:lnTo>
                  <a:pt x="86" y="540"/>
                </a:lnTo>
                <a:lnTo>
                  <a:pt x="87" y="543"/>
                </a:lnTo>
                <a:lnTo>
                  <a:pt x="88" y="548"/>
                </a:lnTo>
                <a:lnTo>
                  <a:pt x="90" y="551"/>
                </a:lnTo>
                <a:lnTo>
                  <a:pt x="90" y="555"/>
                </a:lnTo>
                <a:lnTo>
                  <a:pt x="91" y="559"/>
                </a:lnTo>
                <a:lnTo>
                  <a:pt x="92" y="568"/>
                </a:lnTo>
                <a:lnTo>
                  <a:pt x="92" y="573"/>
                </a:lnTo>
                <a:lnTo>
                  <a:pt x="92" y="578"/>
                </a:lnTo>
                <a:lnTo>
                  <a:pt x="92" y="587"/>
                </a:lnTo>
                <a:lnTo>
                  <a:pt x="92" y="592"/>
                </a:lnTo>
                <a:lnTo>
                  <a:pt x="92" y="600"/>
                </a:lnTo>
                <a:lnTo>
                  <a:pt x="93" y="602"/>
                </a:lnTo>
                <a:lnTo>
                  <a:pt x="96" y="617"/>
                </a:lnTo>
                <a:lnTo>
                  <a:pt x="98" y="621"/>
                </a:lnTo>
                <a:lnTo>
                  <a:pt x="99" y="626"/>
                </a:lnTo>
                <a:lnTo>
                  <a:pt x="101" y="632"/>
                </a:lnTo>
                <a:lnTo>
                  <a:pt x="102" y="636"/>
                </a:lnTo>
                <a:lnTo>
                  <a:pt x="102" y="641"/>
                </a:lnTo>
                <a:lnTo>
                  <a:pt x="103" y="645"/>
                </a:lnTo>
                <a:lnTo>
                  <a:pt x="104" y="647"/>
                </a:lnTo>
                <a:lnTo>
                  <a:pt x="106" y="651"/>
                </a:lnTo>
                <a:lnTo>
                  <a:pt x="106" y="655"/>
                </a:lnTo>
                <a:lnTo>
                  <a:pt x="106" y="658"/>
                </a:lnTo>
                <a:lnTo>
                  <a:pt x="106" y="660"/>
                </a:lnTo>
                <a:lnTo>
                  <a:pt x="104" y="669"/>
                </a:lnTo>
                <a:lnTo>
                  <a:pt x="104" y="673"/>
                </a:lnTo>
                <a:lnTo>
                  <a:pt x="104" y="677"/>
                </a:lnTo>
                <a:lnTo>
                  <a:pt x="106" y="685"/>
                </a:lnTo>
                <a:lnTo>
                  <a:pt x="107" y="690"/>
                </a:lnTo>
                <a:lnTo>
                  <a:pt x="108" y="696"/>
                </a:lnTo>
                <a:lnTo>
                  <a:pt x="111" y="701"/>
                </a:lnTo>
                <a:lnTo>
                  <a:pt x="116" y="704"/>
                </a:lnTo>
                <a:lnTo>
                  <a:pt x="116" y="703"/>
                </a:lnTo>
                <a:lnTo>
                  <a:pt x="117" y="703"/>
                </a:lnTo>
                <a:lnTo>
                  <a:pt x="118" y="701"/>
                </a:lnTo>
                <a:lnTo>
                  <a:pt x="119" y="700"/>
                </a:lnTo>
                <a:lnTo>
                  <a:pt x="120" y="699"/>
                </a:lnTo>
                <a:lnTo>
                  <a:pt x="122" y="697"/>
                </a:lnTo>
                <a:lnTo>
                  <a:pt x="124" y="697"/>
                </a:lnTo>
                <a:lnTo>
                  <a:pt x="127" y="695"/>
                </a:lnTo>
                <a:lnTo>
                  <a:pt x="130" y="691"/>
                </a:lnTo>
                <a:lnTo>
                  <a:pt x="132" y="689"/>
                </a:lnTo>
                <a:lnTo>
                  <a:pt x="133" y="685"/>
                </a:lnTo>
                <a:lnTo>
                  <a:pt x="134" y="682"/>
                </a:lnTo>
                <a:lnTo>
                  <a:pt x="135" y="680"/>
                </a:lnTo>
                <a:lnTo>
                  <a:pt x="136" y="676"/>
                </a:lnTo>
                <a:lnTo>
                  <a:pt x="138" y="673"/>
                </a:lnTo>
                <a:lnTo>
                  <a:pt x="138" y="668"/>
                </a:lnTo>
                <a:lnTo>
                  <a:pt x="139" y="664"/>
                </a:lnTo>
                <a:lnTo>
                  <a:pt x="138" y="658"/>
                </a:lnTo>
                <a:lnTo>
                  <a:pt x="135" y="655"/>
                </a:lnTo>
                <a:lnTo>
                  <a:pt x="134" y="651"/>
                </a:lnTo>
                <a:lnTo>
                  <a:pt x="135" y="650"/>
                </a:lnTo>
                <a:lnTo>
                  <a:pt x="138" y="650"/>
                </a:lnTo>
                <a:lnTo>
                  <a:pt x="142" y="651"/>
                </a:lnTo>
                <a:lnTo>
                  <a:pt x="146" y="655"/>
                </a:lnTo>
                <a:lnTo>
                  <a:pt x="149" y="657"/>
                </a:lnTo>
                <a:lnTo>
                  <a:pt x="154" y="659"/>
                </a:lnTo>
                <a:lnTo>
                  <a:pt x="158" y="660"/>
                </a:lnTo>
                <a:lnTo>
                  <a:pt x="162" y="664"/>
                </a:lnTo>
                <a:lnTo>
                  <a:pt x="166" y="667"/>
                </a:lnTo>
                <a:lnTo>
                  <a:pt x="168" y="671"/>
                </a:lnTo>
                <a:lnTo>
                  <a:pt x="172" y="673"/>
                </a:lnTo>
                <a:lnTo>
                  <a:pt x="175" y="676"/>
                </a:lnTo>
                <a:lnTo>
                  <a:pt x="179" y="680"/>
                </a:lnTo>
                <a:lnTo>
                  <a:pt x="183" y="683"/>
                </a:lnTo>
                <a:lnTo>
                  <a:pt x="186" y="688"/>
                </a:lnTo>
                <a:lnTo>
                  <a:pt x="189" y="691"/>
                </a:lnTo>
                <a:lnTo>
                  <a:pt x="190" y="696"/>
                </a:lnTo>
                <a:lnTo>
                  <a:pt x="190" y="699"/>
                </a:lnTo>
                <a:lnTo>
                  <a:pt x="191" y="700"/>
                </a:lnTo>
                <a:lnTo>
                  <a:pt x="194" y="701"/>
                </a:lnTo>
                <a:lnTo>
                  <a:pt x="197" y="700"/>
                </a:lnTo>
                <a:lnTo>
                  <a:pt x="200" y="692"/>
                </a:lnTo>
                <a:lnTo>
                  <a:pt x="202" y="687"/>
                </a:lnTo>
                <a:lnTo>
                  <a:pt x="203" y="683"/>
                </a:lnTo>
                <a:lnTo>
                  <a:pt x="204" y="683"/>
                </a:lnTo>
                <a:lnTo>
                  <a:pt x="206" y="683"/>
                </a:lnTo>
                <a:lnTo>
                  <a:pt x="207" y="685"/>
                </a:lnTo>
                <a:lnTo>
                  <a:pt x="208" y="688"/>
                </a:lnTo>
                <a:lnTo>
                  <a:pt x="210" y="690"/>
                </a:lnTo>
                <a:lnTo>
                  <a:pt x="211" y="692"/>
                </a:lnTo>
                <a:lnTo>
                  <a:pt x="212" y="693"/>
                </a:lnTo>
                <a:lnTo>
                  <a:pt x="214" y="695"/>
                </a:lnTo>
                <a:lnTo>
                  <a:pt x="216" y="695"/>
                </a:lnTo>
                <a:lnTo>
                  <a:pt x="220" y="693"/>
                </a:lnTo>
                <a:lnTo>
                  <a:pt x="222" y="690"/>
                </a:lnTo>
                <a:lnTo>
                  <a:pt x="222" y="687"/>
                </a:lnTo>
                <a:lnTo>
                  <a:pt x="222" y="683"/>
                </a:lnTo>
                <a:lnTo>
                  <a:pt x="223" y="680"/>
                </a:lnTo>
                <a:lnTo>
                  <a:pt x="222" y="673"/>
                </a:lnTo>
                <a:lnTo>
                  <a:pt x="222" y="668"/>
                </a:lnTo>
                <a:lnTo>
                  <a:pt x="222" y="666"/>
                </a:lnTo>
                <a:lnTo>
                  <a:pt x="222" y="664"/>
                </a:lnTo>
                <a:lnTo>
                  <a:pt x="223" y="661"/>
                </a:lnTo>
                <a:lnTo>
                  <a:pt x="224" y="660"/>
                </a:lnTo>
                <a:lnTo>
                  <a:pt x="228" y="659"/>
                </a:lnTo>
                <a:lnTo>
                  <a:pt x="231" y="658"/>
                </a:lnTo>
                <a:lnTo>
                  <a:pt x="234" y="658"/>
                </a:lnTo>
                <a:lnTo>
                  <a:pt x="235" y="657"/>
                </a:lnTo>
                <a:lnTo>
                  <a:pt x="236" y="657"/>
                </a:lnTo>
                <a:lnTo>
                  <a:pt x="237" y="656"/>
                </a:lnTo>
                <a:lnTo>
                  <a:pt x="237" y="653"/>
                </a:lnTo>
                <a:lnTo>
                  <a:pt x="236" y="652"/>
                </a:lnTo>
                <a:lnTo>
                  <a:pt x="235" y="650"/>
                </a:lnTo>
                <a:lnTo>
                  <a:pt x="234" y="649"/>
                </a:lnTo>
                <a:lnTo>
                  <a:pt x="234" y="645"/>
                </a:lnTo>
                <a:lnTo>
                  <a:pt x="232" y="642"/>
                </a:lnTo>
                <a:lnTo>
                  <a:pt x="232" y="640"/>
                </a:lnTo>
                <a:lnTo>
                  <a:pt x="232" y="637"/>
                </a:lnTo>
                <a:lnTo>
                  <a:pt x="235" y="634"/>
                </a:lnTo>
                <a:lnTo>
                  <a:pt x="238" y="633"/>
                </a:lnTo>
                <a:lnTo>
                  <a:pt x="243" y="633"/>
                </a:lnTo>
                <a:lnTo>
                  <a:pt x="245" y="634"/>
                </a:lnTo>
                <a:lnTo>
                  <a:pt x="250" y="635"/>
                </a:lnTo>
                <a:lnTo>
                  <a:pt x="252" y="637"/>
                </a:lnTo>
                <a:lnTo>
                  <a:pt x="254" y="640"/>
                </a:lnTo>
                <a:lnTo>
                  <a:pt x="256" y="640"/>
                </a:lnTo>
                <a:lnTo>
                  <a:pt x="259" y="640"/>
                </a:lnTo>
                <a:lnTo>
                  <a:pt x="261" y="639"/>
                </a:lnTo>
                <a:lnTo>
                  <a:pt x="262" y="637"/>
                </a:lnTo>
                <a:lnTo>
                  <a:pt x="262" y="634"/>
                </a:lnTo>
                <a:lnTo>
                  <a:pt x="260" y="631"/>
                </a:lnTo>
                <a:lnTo>
                  <a:pt x="258" y="626"/>
                </a:lnTo>
                <a:lnTo>
                  <a:pt x="258" y="621"/>
                </a:lnTo>
                <a:lnTo>
                  <a:pt x="259" y="620"/>
                </a:lnTo>
                <a:lnTo>
                  <a:pt x="264" y="619"/>
                </a:lnTo>
                <a:lnTo>
                  <a:pt x="268" y="620"/>
                </a:lnTo>
                <a:lnTo>
                  <a:pt x="271" y="620"/>
                </a:lnTo>
                <a:lnTo>
                  <a:pt x="275" y="618"/>
                </a:lnTo>
                <a:lnTo>
                  <a:pt x="276" y="616"/>
                </a:lnTo>
                <a:lnTo>
                  <a:pt x="278" y="612"/>
                </a:lnTo>
                <a:lnTo>
                  <a:pt x="278" y="609"/>
                </a:lnTo>
                <a:lnTo>
                  <a:pt x="279" y="607"/>
                </a:lnTo>
                <a:lnTo>
                  <a:pt x="278" y="603"/>
                </a:lnTo>
                <a:lnTo>
                  <a:pt x="276" y="599"/>
                </a:lnTo>
                <a:lnTo>
                  <a:pt x="275" y="595"/>
                </a:lnTo>
                <a:lnTo>
                  <a:pt x="274" y="591"/>
                </a:lnTo>
                <a:lnTo>
                  <a:pt x="275" y="580"/>
                </a:lnTo>
                <a:lnTo>
                  <a:pt x="276" y="577"/>
                </a:lnTo>
                <a:lnTo>
                  <a:pt x="275" y="572"/>
                </a:lnTo>
                <a:lnTo>
                  <a:pt x="274" y="569"/>
                </a:lnTo>
                <a:lnTo>
                  <a:pt x="271" y="564"/>
                </a:lnTo>
                <a:lnTo>
                  <a:pt x="268" y="562"/>
                </a:lnTo>
                <a:lnTo>
                  <a:pt x="264" y="560"/>
                </a:lnTo>
                <a:lnTo>
                  <a:pt x="262" y="556"/>
                </a:lnTo>
                <a:lnTo>
                  <a:pt x="260" y="554"/>
                </a:lnTo>
                <a:lnTo>
                  <a:pt x="258" y="551"/>
                </a:lnTo>
                <a:lnTo>
                  <a:pt x="256" y="547"/>
                </a:lnTo>
                <a:lnTo>
                  <a:pt x="255" y="543"/>
                </a:lnTo>
                <a:lnTo>
                  <a:pt x="255" y="539"/>
                </a:lnTo>
                <a:lnTo>
                  <a:pt x="256" y="536"/>
                </a:lnTo>
                <a:lnTo>
                  <a:pt x="262" y="530"/>
                </a:lnTo>
                <a:lnTo>
                  <a:pt x="263" y="527"/>
                </a:lnTo>
                <a:lnTo>
                  <a:pt x="263" y="522"/>
                </a:lnTo>
                <a:lnTo>
                  <a:pt x="262" y="520"/>
                </a:lnTo>
                <a:lnTo>
                  <a:pt x="258" y="513"/>
                </a:lnTo>
                <a:lnTo>
                  <a:pt x="255" y="509"/>
                </a:lnTo>
                <a:lnTo>
                  <a:pt x="252" y="507"/>
                </a:lnTo>
                <a:lnTo>
                  <a:pt x="250" y="505"/>
                </a:lnTo>
                <a:lnTo>
                  <a:pt x="247" y="503"/>
                </a:lnTo>
                <a:lnTo>
                  <a:pt x="245" y="499"/>
                </a:lnTo>
                <a:lnTo>
                  <a:pt x="245" y="497"/>
                </a:lnTo>
                <a:lnTo>
                  <a:pt x="244" y="493"/>
                </a:lnTo>
                <a:lnTo>
                  <a:pt x="244" y="490"/>
                </a:lnTo>
                <a:lnTo>
                  <a:pt x="244" y="488"/>
                </a:lnTo>
                <a:lnTo>
                  <a:pt x="245" y="483"/>
                </a:lnTo>
                <a:lnTo>
                  <a:pt x="245" y="479"/>
                </a:lnTo>
                <a:lnTo>
                  <a:pt x="246" y="475"/>
                </a:lnTo>
                <a:lnTo>
                  <a:pt x="245" y="472"/>
                </a:lnTo>
                <a:lnTo>
                  <a:pt x="244" y="468"/>
                </a:lnTo>
                <a:lnTo>
                  <a:pt x="246" y="465"/>
                </a:lnTo>
                <a:lnTo>
                  <a:pt x="247" y="461"/>
                </a:lnTo>
                <a:lnTo>
                  <a:pt x="250" y="452"/>
                </a:lnTo>
                <a:lnTo>
                  <a:pt x="251" y="448"/>
                </a:lnTo>
                <a:lnTo>
                  <a:pt x="253" y="445"/>
                </a:lnTo>
                <a:lnTo>
                  <a:pt x="254" y="440"/>
                </a:lnTo>
                <a:lnTo>
                  <a:pt x="255" y="435"/>
                </a:lnTo>
                <a:lnTo>
                  <a:pt x="256" y="429"/>
                </a:lnTo>
                <a:lnTo>
                  <a:pt x="255" y="423"/>
                </a:lnTo>
                <a:lnTo>
                  <a:pt x="256" y="417"/>
                </a:lnTo>
                <a:lnTo>
                  <a:pt x="258" y="416"/>
                </a:lnTo>
                <a:lnTo>
                  <a:pt x="258" y="413"/>
                </a:lnTo>
                <a:lnTo>
                  <a:pt x="255" y="410"/>
                </a:lnTo>
                <a:lnTo>
                  <a:pt x="253" y="409"/>
                </a:lnTo>
                <a:lnTo>
                  <a:pt x="252" y="407"/>
                </a:lnTo>
                <a:lnTo>
                  <a:pt x="252" y="404"/>
                </a:lnTo>
                <a:lnTo>
                  <a:pt x="253" y="401"/>
                </a:lnTo>
                <a:lnTo>
                  <a:pt x="255" y="400"/>
                </a:lnTo>
                <a:lnTo>
                  <a:pt x="259" y="400"/>
                </a:lnTo>
                <a:lnTo>
                  <a:pt x="264" y="401"/>
                </a:lnTo>
                <a:lnTo>
                  <a:pt x="270" y="403"/>
                </a:lnTo>
                <a:lnTo>
                  <a:pt x="274" y="405"/>
                </a:lnTo>
                <a:lnTo>
                  <a:pt x="278" y="408"/>
                </a:lnTo>
                <a:lnTo>
                  <a:pt x="280" y="410"/>
                </a:lnTo>
                <a:lnTo>
                  <a:pt x="283" y="412"/>
                </a:lnTo>
                <a:lnTo>
                  <a:pt x="287" y="412"/>
                </a:lnTo>
                <a:lnTo>
                  <a:pt x="291" y="412"/>
                </a:lnTo>
                <a:lnTo>
                  <a:pt x="294" y="411"/>
                </a:lnTo>
                <a:lnTo>
                  <a:pt x="295" y="410"/>
                </a:lnTo>
                <a:lnTo>
                  <a:pt x="300" y="408"/>
                </a:lnTo>
                <a:lnTo>
                  <a:pt x="302" y="405"/>
                </a:lnTo>
                <a:lnTo>
                  <a:pt x="304" y="401"/>
                </a:lnTo>
                <a:lnTo>
                  <a:pt x="310" y="393"/>
                </a:lnTo>
                <a:lnTo>
                  <a:pt x="311" y="392"/>
                </a:lnTo>
                <a:lnTo>
                  <a:pt x="311" y="388"/>
                </a:lnTo>
                <a:lnTo>
                  <a:pt x="314" y="385"/>
                </a:lnTo>
                <a:lnTo>
                  <a:pt x="314" y="380"/>
                </a:lnTo>
                <a:lnTo>
                  <a:pt x="315" y="378"/>
                </a:lnTo>
                <a:lnTo>
                  <a:pt x="318" y="371"/>
                </a:lnTo>
                <a:lnTo>
                  <a:pt x="318" y="364"/>
                </a:lnTo>
                <a:lnTo>
                  <a:pt x="318" y="362"/>
                </a:lnTo>
                <a:lnTo>
                  <a:pt x="316" y="357"/>
                </a:lnTo>
                <a:lnTo>
                  <a:pt x="315" y="354"/>
                </a:lnTo>
                <a:lnTo>
                  <a:pt x="316" y="349"/>
                </a:lnTo>
                <a:lnTo>
                  <a:pt x="317" y="346"/>
                </a:lnTo>
                <a:lnTo>
                  <a:pt x="317" y="344"/>
                </a:lnTo>
                <a:lnTo>
                  <a:pt x="317" y="340"/>
                </a:lnTo>
                <a:lnTo>
                  <a:pt x="317" y="338"/>
                </a:lnTo>
                <a:lnTo>
                  <a:pt x="315" y="333"/>
                </a:lnTo>
                <a:lnTo>
                  <a:pt x="314" y="331"/>
                </a:lnTo>
                <a:lnTo>
                  <a:pt x="315" y="327"/>
                </a:lnTo>
                <a:lnTo>
                  <a:pt x="316" y="322"/>
                </a:lnTo>
                <a:lnTo>
                  <a:pt x="317" y="320"/>
                </a:lnTo>
                <a:lnTo>
                  <a:pt x="320" y="316"/>
                </a:lnTo>
                <a:lnTo>
                  <a:pt x="324" y="313"/>
                </a:lnTo>
                <a:lnTo>
                  <a:pt x="325" y="307"/>
                </a:lnTo>
                <a:lnTo>
                  <a:pt x="325" y="303"/>
                </a:lnTo>
                <a:lnTo>
                  <a:pt x="326" y="297"/>
                </a:lnTo>
                <a:lnTo>
                  <a:pt x="325" y="293"/>
                </a:lnTo>
                <a:lnTo>
                  <a:pt x="325" y="289"/>
                </a:lnTo>
                <a:lnTo>
                  <a:pt x="325" y="284"/>
                </a:lnTo>
                <a:lnTo>
                  <a:pt x="322" y="280"/>
                </a:lnTo>
                <a:lnTo>
                  <a:pt x="322" y="276"/>
                </a:lnTo>
                <a:lnTo>
                  <a:pt x="322" y="273"/>
                </a:lnTo>
                <a:lnTo>
                  <a:pt x="322" y="272"/>
                </a:lnTo>
                <a:lnTo>
                  <a:pt x="322" y="267"/>
                </a:lnTo>
                <a:lnTo>
                  <a:pt x="324" y="263"/>
                </a:lnTo>
                <a:lnTo>
                  <a:pt x="325" y="259"/>
                </a:lnTo>
                <a:lnTo>
                  <a:pt x="327" y="256"/>
                </a:lnTo>
                <a:lnTo>
                  <a:pt x="328" y="249"/>
                </a:lnTo>
                <a:lnTo>
                  <a:pt x="331" y="237"/>
                </a:lnTo>
                <a:lnTo>
                  <a:pt x="331" y="235"/>
                </a:lnTo>
                <a:lnTo>
                  <a:pt x="331" y="229"/>
                </a:lnTo>
                <a:lnTo>
                  <a:pt x="331" y="225"/>
                </a:lnTo>
                <a:lnTo>
                  <a:pt x="332" y="223"/>
                </a:lnTo>
                <a:lnTo>
                  <a:pt x="332" y="215"/>
                </a:lnTo>
                <a:lnTo>
                  <a:pt x="331" y="211"/>
                </a:lnTo>
                <a:lnTo>
                  <a:pt x="327" y="207"/>
                </a:lnTo>
                <a:lnTo>
                  <a:pt x="326" y="204"/>
                </a:lnTo>
                <a:lnTo>
                  <a:pt x="325" y="200"/>
                </a:lnTo>
                <a:lnTo>
                  <a:pt x="324" y="197"/>
                </a:lnTo>
                <a:lnTo>
                  <a:pt x="322" y="195"/>
                </a:lnTo>
                <a:lnTo>
                  <a:pt x="322" y="192"/>
                </a:lnTo>
                <a:lnTo>
                  <a:pt x="322" y="187"/>
                </a:lnTo>
                <a:lnTo>
                  <a:pt x="320" y="184"/>
                </a:lnTo>
                <a:lnTo>
                  <a:pt x="320" y="180"/>
                </a:lnTo>
                <a:lnTo>
                  <a:pt x="319" y="177"/>
                </a:lnTo>
                <a:lnTo>
                  <a:pt x="316" y="172"/>
                </a:lnTo>
                <a:lnTo>
                  <a:pt x="316" y="168"/>
                </a:lnTo>
                <a:lnTo>
                  <a:pt x="317" y="164"/>
                </a:lnTo>
                <a:lnTo>
                  <a:pt x="318" y="159"/>
                </a:lnTo>
                <a:lnTo>
                  <a:pt x="316" y="146"/>
                </a:lnTo>
                <a:lnTo>
                  <a:pt x="315" y="145"/>
                </a:lnTo>
                <a:lnTo>
                  <a:pt x="312" y="143"/>
                </a:lnTo>
                <a:lnTo>
                  <a:pt x="309" y="139"/>
                </a:lnTo>
                <a:lnTo>
                  <a:pt x="307" y="137"/>
                </a:lnTo>
                <a:lnTo>
                  <a:pt x="303" y="135"/>
                </a:lnTo>
                <a:lnTo>
                  <a:pt x="301" y="132"/>
                </a:lnTo>
                <a:lnTo>
                  <a:pt x="296" y="129"/>
                </a:lnTo>
                <a:lnTo>
                  <a:pt x="295" y="124"/>
                </a:lnTo>
                <a:lnTo>
                  <a:pt x="294" y="121"/>
                </a:lnTo>
                <a:lnTo>
                  <a:pt x="294" y="119"/>
                </a:lnTo>
                <a:lnTo>
                  <a:pt x="292" y="120"/>
                </a:lnTo>
                <a:lnTo>
                  <a:pt x="290" y="120"/>
                </a:lnTo>
                <a:lnTo>
                  <a:pt x="286" y="120"/>
                </a:lnTo>
                <a:lnTo>
                  <a:pt x="285" y="120"/>
                </a:lnTo>
                <a:lnTo>
                  <a:pt x="282" y="119"/>
                </a:lnTo>
                <a:lnTo>
                  <a:pt x="280" y="116"/>
                </a:lnTo>
                <a:lnTo>
                  <a:pt x="278" y="114"/>
                </a:lnTo>
                <a:lnTo>
                  <a:pt x="275" y="113"/>
                </a:lnTo>
                <a:lnTo>
                  <a:pt x="271" y="112"/>
                </a:lnTo>
                <a:lnTo>
                  <a:pt x="268" y="113"/>
                </a:lnTo>
                <a:lnTo>
                  <a:pt x="267" y="115"/>
                </a:lnTo>
                <a:lnTo>
                  <a:pt x="262" y="117"/>
                </a:lnTo>
                <a:lnTo>
                  <a:pt x="259" y="121"/>
                </a:lnTo>
                <a:lnTo>
                  <a:pt x="256" y="120"/>
                </a:lnTo>
                <a:lnTo>
                  <a:pt x="253" y="120"/>
                </a:lnTo>
                <a:lnTo>
                  <a:pt x="251" y="120"/>
                </a:lnTo>
                <a:lnTo>
                  <a:pt x="248" y="116"/>
                </a:lnTo>
                <a:lnTo>
                  <a:pt x="247" y="112"/>
                </a:lnTo>
                <a:lnTo>
                  <a:pt x="247" y="111"/>
                </a:lnTo>
                <a:lnTo>
                  <a:pt x="248" y="107"/>
                </a:lnTo>
                <a:lnTo>
                  <a:pt x="248" y="105"/>
                </a:lnTo>
                <a:lnTo>
                  <a:pt x="247" y="103"/>
                </a:lnTo>
                <a:lnTo>
                  <a:pt x="244" y="100"/>
                </a:lnTo>
                <a:lnTo>
                  <a:pt x="242" y="101"/>
                </a:lnTo>
                <a:lnTo>
                  <a:pt x="239" y="105"/>
                </a:lnTo>
                <a:lnTo>
                  <a:pt x="239" y="107"/>
                </a:lnTo>
                <a:lnTo>
                  <a:pt x="237" y="109"/>
                </a:lnTo>
                <a:lnTo>
                  <a:pt x="235" y="109"/>
                </a:lnTo>
                <a:lnTo>
                  <a:pt x="232" y="109"/>
                </a:lnTo>
                <a:lnTo>
                  <a:pt x="230" y="108"/>
                </a:lnTo>
                <a:lnTo>
                  <a:pt x="227" y="105"/>
                </a:lnTo>
                <a:lnTo>
                  <a:pt x="224" y="104"/>
                </a:lnTo>
                <a:lnTo>
                  <a:pt x="222" y="101"/>
                </a:lnTo>
                <a:lnTo>
                  <a:pt x="218" y="101"/>
                </a:lnTo>
                <a:lnTo>
                  <a:pt x="214" y="103"/>
                </a:lnTo>
                <a:lnTo>
                  <a:pt x="208" y="104"/>
                </a:lnTo>
                <a:lnTo>
                  <a:pt x="203" y="103"/>
                </a:lnTo>
                <a:lnTo>
                  <a:pt x="199" y="101"/>
                </a:lnTo>
                <a:lnTo>
                  <a:pt x="198" y="98"/>
                </a:lnTo>
                <a:lnTo>
                  <a:pt x="198" y="93"/>
                </a:lnTo>
                <a:lnTo>
                  <a:pt x="199" y="91"/>
                </a:lnTo>
                <a:lnTo>
                  <a:pt x="203" y="87"/>
                </a:lnTo>
                <a:lnTo>
                  <a:pt x="205" y="83"/>
                </a:lnTo>
                <a:lnTo>
                  <a:pt x="206" y="79"/>
                </a:lnTo>
                <a:lnTo>
                  <a:pt x="207" y="76"/>
                </a:lnTo>
                <a:lnTo>
                  <a:pt x="206" y="73"/>
                </a:lnTo>
                <a:lnTo>
                  <a:pt x="205" y="69"/>
                </a:lnTo>
                <a:lnTo>
                  <a:pt x="203" y="67"/>
                </a:lnTo>
                <a:lnTo>
                  <a:pt x="202" y="64"/>
                </a:lnTo>
                <a:lnTo>
                  <a:pt x="200" y="56"/>
                </a:lnTo>
                <a:lnTo>
                  <a:pt x="200" y="53"/>
                </a:lnTo>
                <a:lnTo>
                  <a:pt x="200" y="50"/>
                </a:lnTo>
                <a:lnTo>
                  <a:pt x="202" y="48"/>
                </a:lnTo>
                <a:lnTo>
                  <a:pt x="203" y="44"/>
                </a:lnTo>
                <a:lnTo>
                  <a:pt x="203" y="41"/>
                </a:lnTo>
                <a:lnTo>
                  <a:pt x="203" y="36"/>
                </a:lnTo>
                <a:lnTo>
                  <a:pt x="202" y="33"/>
                </a:lnTo>
                <a:lnTo>
                  <a:pt x="200" y="31"/>
                </a:lnTo>
                <a:lnTo>
                  <a:pt x="199" y="29"/>
                </a:lnTo>
                <a:lnTo>
                  <a:pt x="198" y="28"/>
                </a:lnTo>
                <a:lnTo>
                  <a:pt x="197" y="27"/>
                </a:lnTo>
                <a:lnTo>
                  <a:pt x="192" y="26"/>
                </a:lnTo>
                <a:lnTo>
                  <a:pt x="188" y="25"/>
                </a:lnTo>
                <a:lnTo>
                  <a:pt x="187" y="24"/>
                </a:lnTo>
                <a:lnTo>
                  <a:pt x="182" y="21"/>
                </a:lnTo>
                <a:lnTo>
                  <a:pt x="179" y="21"/>
                </a:lnTo>
                <a:lnTo>
                  <a:pt x="176" y="21"/>
                </a:lnTo>
                <a:lnTo>
                  <a:pt x="171" y="24"/>
                </a:lnTo>
                <a:lnTo>
                  <a:pt x="167" y="25"/>
                </a:lnTo>
                <a:lnTo>
                  <a:pt x="165" y="26"/>
                </a:lnTo>
                <a:lnTo>
                  <a:pt x="163" y="27"/>
                </a:lnTo>
                <a:lnTo>
                  <a:pt x="160" y="29"/>
                </a:lnTo>
                <a:lnTo>
                  <a:pt x="158" y="32"/>
                </a:lnTo>
                <a:lnTo>
                  <a:pt x="155" y="33"/>
                </a:lnTo>
                <a:lnTo>
                  <a:pt x="151" y="32"/>
                </a:lnTo>
                <a:lnTo>
                  <a:pt x="151" y="31"/>
                </a:lnTo>
                <a:lnTo>
                  <a:pt x="150" y="29"/>
                </a:lnTo>
                <a:lnTo>
                  <a:pt x="149" y="25"/>
                </a:lnTo>
                <a:lnTo>
                  <a:pt x="148" y="23"/>
                </a:lnTo>
                <a:lnTo>
                  <a:pt x="149" y="19"/>
                </a:lnTo>
                <a:lnTo>
                  <a:pt x="147" y="16"/>
                </a:lnTo>
                <a:lnTo>
                  <a:pt x="146" y="13"/>
                </a:lnTo>
                <a:lnTo>
                  <a:pt x="143" y="9"/>
                </a:lnTo>
                <a:lnTo>
                  <a:pt x="141" y="5"/>
                </a:lnTo>
                <a:lnTo>
                  <a:pt x="135" y="0"/>
                </a:lnTo>
                <a:lnTo>
                  <a:pt x="134" y="0"/>
                </a:lnTo>
                <a:lnTo>
                  <a:pt x="131" y="0"/>
                </a:lnTo>
                <a:lnTo>
                  <a:pt x="128" y="0"/>
                </a:lnTo>
                <a:lnTo>
                  <a:pt x="126" y="1"/>
                </a:lnTo>
                <a:lnTo>
                  <a:pt x="126" y="3"/>
                </a:lnTo>
                <a:lnTo>
                  <a:pt x="123" y="5"/>
                </a:lnTo>
                <a:lnTo>
                  <a:pt x="123" y="9"/>
                </a:lnTo>
                <a:lnTo>
                  <a:pt x="122" y="17"/>
                </a:lnTo>
                <a:lnTo>
                  <a:pt x="120" y="23"/>
                </a:lnTo>
                <a:lnTo>
                  <a:pt x="118" y="27"/>
                </a:lnTo>
                <a:lnTo>
                  <a:pt x="117" y="29"/>
                </a:lnTo>
                <a:lnTo>
                  <a:pt x="116" y="34"/>
                </a:lnTo>
                <a:lnTo>
                  <a:pt x="115" y="36"/>
                </a:lnTo>
                <a:lnTo>
                  <a:pt x="114" y="41"/>
                </a:lnTo>
                <a:lnTo>
                  <a:pt x="110" y="43"/>
                </a:lnTo>
                <a:lnTo>
                  <a:pt x="107" y="43"/>
                </a:lnTo>
                <a:lnTo>
                  <a:pt x="101" y="44"/>
                </a:lnTo>
                <a:lnTo>
                  <a:pt x="98" y="47"/>
                </a:lnTo>
                <a:lnTo>
                  <a:pt x="98" y="50"/>
                </a:lnTo>
                <a:lnTo>
                  <a:pt x="96" y="53"/>
                </a:lnTo>
                <a:lnTo>
                  <a:pt x="95" y="58"/>
                </a:lnTo>
                <a:lnTo>
                  <a:pt x="94" y="61"/>
                </a:lnTo>
                <a:lnTo>
                  <a:pt x="92" y="65"/>
                </a:lnTo>
                <a:lnTo>
                  <a:pt x="88" y="67"/>
                </a:lnTo>
                <a:lnTo>
                  <a:pt x="86" y="67"/>
                </a:lnTo>
                <a:lnTo>
                  <a:pt x="84" y="68"/>
                </a:lnTo>
                <a:lnTo>
                  <a:pt x="80" y="68"/>
                </a:lnTo>
                <a:lnTo>
                  <a:pt x="79" y="71"/>
                </a:lnTo>
                <a:lnTo>
                  <a:pt x="77" y="73"/>
                </a:lnTo>
                <a:lnTo>
                  <a:pt x="77" y="75"/>
                </a:lnTo>
                <a:lnTo>
                  <a:pt x="77" y="79"/>
                </a:lnTo>
                <a:lnTo>
                  <a:pt x="77" y="80"/>
                </a:lnTo>
                <a:lnTo>
                  <a:pt x="75" y="88"/>
                </a:lnTo>
                <a:lnTo>
                  <a:pt x="72" y="90"/>
                </a:lnTo>
                <a:lnTo>
                  <a:pt x="70" y="92"/>
                </a:lnTo>
                <a:lnTo>
                  <a:pt x="67" y="93"/>
                </a:lnTo>
                <a:lnTo>
                  <a:pt x="63" y="95"/>
                </a:lnTo>
                <a:lnTo>
                  <a:pt x="60" y="97"/>
                </a:lnTo>
                <a:lnTo>
                  <a:pt x="56" y="98"/>
                </a:lnTo>
                <a:lnTo>
                  <a:pt x="53" y="98"/>
                </a:lnTo>
                <a:lnTo>
                  <a:pt x="50" y="97"/>
                </a:lnTo>
                <a:lnTo>
                  <a:pt x="48" y="96"/>
                </a:lnTo>
                <a:lnTo>
                  <a:pt x="47" y="95"/>
                </a:lnTo>
                <a:lnTo>
                  <a:pt x="46" y="90"/>
                </a:lnTo>
                <a:lnTo>
                  <a:pt x="45" y="87"/>
                </a:lnTo>
                <a:lnTo>
                  <a:pt x="45" y="82"/>
                </a:lnTo>
                <a:lnTo>
                  <a:pt x="44" y="77"/>
                </a:lnTo>
                <a:lnTo>
                  <a:pt x="44" y="74"/>
                </a:lnTo>
                <a:lnTo>
                  <a:pt x="44" y="71"/>
                </a:lnTo>
                <a:lnTo>
                  <a:pt x="42" y="66"/>
                </a:lnTo>
                <a:lnTo>
                  <a:pt x="38" y="65"/>
                </a:lnTo>
                <a:lnTo>
                  <a:pt x="35" y="65"/>
                </a:lnTo>
                <a:lnTo>
                  <a:pt x="31" y="65"/>
                </a:lnTo>
                <a:lnTo>
                  <a:pt x="28" y="65"/>
                </a:lnTo>
                <a:lnTo>
                  <a:pt x="24" y="67"/>
                </a:lnTo>
                <a:lnTo>
                  <a:pt x="22" y="67"/>
                </a:lnTo>
                <a:lnTo>
                  <a:pt x="19" y="68"/>
                </a:lnTo>
                <a:lnTo>
                  <a:pt x="13" y="69"/>
                </a:lnTo>
                <a:lnTo>
                  <a:pt x="14" y="79"/>
                </a:lnTo>
                <a:lnTo>
                  <a:pt x="14" y="82"/>
                </a:lnTo>
                <a:lnTo>
                  <a:pt x="13" y="83"/>
                </a:lnTo>
                <a:lnTo>
                  <a:pt x="11" y="85"/>
                </a:lnTo>
                <a:lnTo>
                  <a:pt x="8" y="88"/>
                </a:lnTo>
                <a:lnTo>
                  <a:pt x="8" y="91"/>
                </a:lnTo>
                <a:lnTo>
                  <a:pt x="10" y="93"/>
                </a:lnTo>
                <a:lnTo>
                  <a:pt x="11" y="96"/>
                </a:lnTo>
                <a:lnTo>
                  <a:pt x="11" y="98"/>
                </a:lnTo>
                <a:lnTo>
                  <a:pt x="13" y="99"/>
                </a:lnTo>
                <a:lnTo>
                  <a:pt x="14" y="100"/>
                </a:lnTo>
                <a:lnTo>
                  <a:pt x="16" y="101"/>
                </a:lnTo>
                <a:lnTo>
                  <a:pt x="20" y="101"/>
                </a:lnTo>
                <a:lnTo>
                  <a:pt x="22" y="104"/>
                </a:lnTo>
                <a:lnTo>
                  <a:pt x="23" y="107"/>
                </a:lnTo>
                <a:lnTo>
                  <a:pt x="22" y="111"/>
                </a:lnTo>
                <a:lnTo>
                  <a:pt x="21" y="114"/>
                </a:lnTo>
                <a:lnTo>
                  <a:pt x="19" y="119"/>
                </a:lnTo>
                <a:lnTo>
                  <a:pt x="16" y="121"/>
                </a:lnTo>
                <a:lnTo>
                  <a:pt x="14" y="125"/>
                </a:lnTo>
                <a:lnTo>
                  <a:pt x="13" y="128"/>
                </a:lnTo>
                <a:lnTo>
                  <a:pt x="12" y="131"/>
                </a:lnTo>
                <a:lnTo>
                  <a:pt x="11" y="137"/>
                </a:lnTo>
                <a:lnTo>
                  <a:pt x="10" y="139"/>
                </a:lnTo>
                <a:lnTo>
                  <a:pt x="11" y="143"/>
                </a:lnTo>
                <a:lnTo>
                  <a:pt x="11" y="145"/>
                </a:lnTo>
                <a:lnTo>
                  <a:pt x="11" y="148"/>
                </a:lnTo>
                <a:lnTo>
                  <a:pt x="13" y="152"/>
                </a:lnTo>
                <a:lnTo>
                  <a:pt x="15" y="154"/>
                </a:lnTo>
                <a:lnTo>
                  <a:pt x="20" y="157"/>
                </a:lnTo>
                <a:lnTo>
                  <a:pt x="24" y="160"/>
                </a:lnTo>
                <a:lnTo>
                  <a:pt x="27" y="162"/>
                </a:lnTo>
                <a:lnTo>
                  <a:pt x="28" y="163"/>
                </a:lnTo>
                <a:lnTo>
                  <a:pt x="29" y="168"/>
                </a:lnTo>
                <a:lnTo>
                  <a:pt x="29" y="171"/>
                </a:lnTo>
                <a:lnTo>
                  <a:pt x="27" y="176"/>
                </a:lnTo>
                <a:lnTo>
                  <a:pt x="24" y="179"/>
                </a:lnTo>
                <a:lnTo>
                  <a:pt x="21" y="179"/>
                </a:lnTo>
                <a:lnTo>
                  <a:pt x="19" y="179"/>
                </a:lnTo>
                <a:lnTo>
                  <a:pt x="16" y="180"/>
                </a:lnTo>
                <a:lnTo>
                  <a:pt x="13" y="180"/>
                </a:lnTo>
                <a:lnTo>
                  <a:pt x="10" y="180"/>
                </a:lnTo>
                <a:lnTo>
                  <a:pt x="5" y="181"/>
                </a:lnTo>
                <a:lnTo>
                  <a:pt x="0" y="185"/>
                </a:lnTo>
                <a:lnTo>
                  <a:pt x="2" y="188"/>
                </a:lnTo>
                <a:lnTo>
                  <a:pt x="3" y="192"/>
                </a:lnTo>
                <a:lnTo>
                  <a:pt x="5" y="194"/>
                </a:lnTo>
                <a:lnTo>
                  <a:pt x="6" y="196"/>
                </a:lnTo>
                <a:lnTo>
                  <a:pt x="6" y="199"/>
                </a:lnTo>
                <a:lnTo>
                  <a:pt x="6" y="203"/>
                </a:lnTo>
                <a:close/>
              </a:path>
            </a:pathLst>
          </a:custGeom>
          <a:solidFill>
            <a:schemeClr val="bg1"/>
          </a:solidFill>
          <a:ln w="9525" cap="flat" cmpd="sng">
            <a:solidFill>
              <a:schemeClr val="tx1"/>
            </a:solidFill>
            <a:prstDash val="solid"/>
            <a:round/>
            <a:headEnd type="none" w="med" len="med"/>
            <a:tailEnd type="none" w="med" len="med"/>
          </a:ln>
          <a:effectLst/>
          <a:extLst/>
        </p:spPr>
        <p:txBody>
          <a:bodyPr wrap="none"/>
          <a:lstStyle/>
          <a:p>
            <a:pPr eaLnBrk="1" hangingPunct="1">
              <a:defRPr/>
            </a:pPr>
            <a:endParaRPr lang="en-GB" sz="1176" dirty="0">
              <a:latin typeface="Arial" pitchFamily="34" charset="0"/>
              <a:cs typeface="Arial" pitchFamily="34" charset="0"/>
            </a:endParaRPr>
          </a:p>
        </p:txBody>
      </p:sp>
      <p:sp>
        <p:nvSpPr>
          <p:cNvPr id="122" name="MN">
            <a:extLst>
              <a:ext uri="{FF2B5EF4-FFF2-40B4-BE49-F238E27FC236}"/>
            </a:extLst>
          </p:cNvPr>
          <p:cNvSpPr>
            <a:spLocks/>
          </p:cNvSpPr>
          <p:nvPr/>
        </p:nvSpPr>
        <p:spPr bwMode="auto">
          <a:xfrm>
            <a:off x="7829550" y="2697163"/>
            <a:ext cx="419100" cy="428625"/>
          </a:xfrm>
          <a:custGeom>
            <a:avLst/>
            <a:gdLst>
              <a:gd name="T0" fmla="*/ 106 w 480"/>
              <a:gd name="T1" fmla="*/ 126 h 515"/>
              <a:gd name="T2" fmla="*/ 95 w 480"/>
              <a:gd name="T3" fmla="*/ 173 h 515"/>
              <a:gd name="T4" fmla="*/ 68 w 480"/>
              <a:gd name="T5" fmla="*/ 188 h 515"/>
              <a:gd name="T6" fmla="*/ 53 w 480"/>
              <a:gd name="T7" fmla="*/ 224 h 515"/>
              <a:gd name="T8" fmla="*/ 33 w 480"/>
              <a:gd name="T9" fmla="*/ 264 h 515"/>
              <a:gd name="T10" fmla="*/ 20 w 480"/>
              <a:gd name="T11" fmla="*/ 293 h 515"/>
              <a:gd name="T12" fmla="*/ 10 w 480"/>
              <a:gd name="T13" fmla="*/ 332 h 515"/>
              <a:gd name="T14" fmla="*/ 17 w 480"/>
              <a:gd name="T15" fmla="*/ 358 h 515"/>
              <a:gd name="T16" fmla="*/ 4 w 480"/>
              <a:gd name="T17" fmla="*/ 388 h 515"/>
              <a:gd name="T18" fmla="*/ 9 w 480"/>
              <a:gd name="T19" fmla="*/ 416 h 515"/>
              <a:gd name="T20" fmla="*/ 5 w 480"/>
              <a:gd name="T21" fmla="*/ 443 h 515"/>
              <a:gd name="T22" fmla="*/ 34 w 480"/>
              <a:gd name="T23" fmla="*/ 449 h 515"/>
              <a:gd name="T24" fmla="*/ 50 w 480"/>
              <a:gd name="T25" fmla="*/ 445 h 515"/>
              <a:gd name="T26" fmla="*/ 61 w 480"/>
              <a:gd name="T27" fmla="*/ 461 h 515"/>
              <a:gd name="T28" fmla="*/ 84 w 480"/>
              <a:gd name="T29" fmla="*/ 459 h 515"/>
              <a:gd name="T30" fmla="*/ 98 w 480"/>
              <a:gd name="T31" fmla="*/ 446 h 515"/>
              <a:gd name="T32" fmla="*/ 128 w 480"/>
              <a:gd name="T33" fmla="*/ 465 h 515"/>
              <a:gd name="T34" fmla="*/ 146 w 480"/>
              <a:gd name="T35" fmla="*/ 487 h 515"/>
              <a:gd name="T36" fmla="*/ 169 w 480"/>
              <a:gd name="T37" fmla="*/ 479 h 515"/>
              <a:gd name="T38" fmla="*/ 185 w 480"/>
              <a:gd name="T39" fmla="*/ 470 h 515"/>
              <a:gd name="T40" fmla="*/ 214 w 480"/>
              <a:gd name="T41" fmla="*/ 470 h 515"/>
              <a:gd name="T42" fmla="*/ 239 w 480"/>
              <a:gd name="T43" fmla="*/ 489 h 515"/>
              <a:gd name="T44" fmla="*/ 268 w 480"/>
              <a:gd name="T45" fmla="*/ 483 h 515"/>
              <a:gd name="T46" fmla="*/ 301 w 480"/>
              <a:gd name="T47" fmla="*/ 497 h 515"/>
              <a:gd name="T48" fmla="*/ 319 w 480"/>
              <a:gd name="T49" fmla="*/ 511 h 515"/>
              <a:gd name="T50" fmla="*/ 332 w 480"/>
              <a:gd name="T51" fmla="*/ 487 h 515"/>
              <a:gd name="T52" fmla="*/ 343 w 480"/>
              <a:gd name="T53" fmla="*/ 454 h 515"/>
              <a:gd name="T54" fmla="*/ 352 w 480"/>
              <a:gd name="T55" fmla="*/ 421 h 515"/>
              <a:gd name="T56" fmla="*/ 368 w 480"/>
              <a:gd name="T57" fmla="*/ 388 h 515"/>
              <a:gd name="T58" fmla="*/ 383 w 480"/>
              <a:gd name="T59" fmla="*/ 350 h 515"/>
              <a:gd name="T60" fmla="*/ 400 w 480"/>
              <a:gd name="T61" fmla="*/ 318 h 515"/>
              <a:gd name="T62" fmla="*/ 426 w 480"/>
              <a:gd name="T63" fmla="*/ 291 h 515"/>
              <a:gd name="T64" fmla="*/ 434 w 480"/>
              <a:gd name="T65" fmla="*/ 271 h 515"/>
              <a:gd name="T66" fmla="*/ 447 w 480"/>
              <a:gd name="T67" fmla="*/ 248 h 515"/>
              <a:gd name="T68" fmla="*/ 468 w 480"/>
              <a:gd name="T69" fmla="*/ 206 h 515"/>
              <a:gd name="T70" fmla="*/ 476 w 480"/>
              <a:gd name="T71" fmla="*/ 189 h 515"/>
              <a:gd name="T72" fmla="*/ 474 w 480"/>
              <a:gd name="T73" fmla="*/ 153 h 515"/>
              <a:gd name="T74" fmla="*/ 438 w 480"/>
              <a:gd name="T75" fmla="*/ 139 h 515"/>
              <a:gd name="T76" fmla="*/ 433 w 480"/>
              <a:gd name="T77" fmla="*/ 115 h 515"/>
              <a:gd name="T78" fmla="*/ 447 w 480"/>
              <a:gd name="T79" fmla="*/ 83 h 515"/>
              <a:gd name="T80" fmla="*/ 447 w 480"/>
              <a:gd name="T81" fmla="*/ 64 h 515"/>
              <a:gd name="T82" fmla="*/ 422 w 480"/>
              <a:gd name="T83" fmla="*/ 53 h 515"/>
              <a:gd name="T84" fmla="*/ 428 w 480"/>
              <a:gd name="T85" fmla="*/ 37 h 515"/>
              <a:gd name="T86" fmla="*/ 436 w 480"/>
              <a:gd name="T87" fmla="*/ 15 h 515"/>
              <a:gd name="T88" fmla="*/ 436 w 480"/>
              <a:gd name="T89" fmla="*/ 0 h 515"/>
              <a:gd name="T90" fmla="*/ 422 w 480"/>
              <a:gd name="T91" fmla="*/ 13 h 515"/>
              <a:gd name="T92" fmla="*/ 400 w 480"/>
              <a:gd name="T93" fmla="*/ 22 h 515"/>
              <a:gd name="T94" fmla="*/ 373 w 480"/>
              <a:gd name="T95" fmla="*/ 45 h 515"/>
              <a:gd name="T96" fmla="*/ 343 w 480"/>
              <a:gd name="T97" fmla="*/ 53 h 515"/>
              <a:gd name="T98" fmla="*/ 324 w 480"/>
              <a:gd name="T99" fmla="*/ 45 h 515"/>
              <a:gd name="T100" fmla="*/ 302 w 480"/>
              <a:gd name="T101" fmla="*/ 48 h 515"/>
              <a:gd name="T102" fmla="*/ 282 w 480"/>
              <a:gd name="T103" fmla="*/ 48 h 515"/>
              <a:gd name="T104" fmla="*/ 258 w 480"/>
              <a:gd name="T105" fmla="*/ 49 h 515"/>
              <a:gd name="T106" fmla="*/ 223 w 480"/>
              <a:gd name="T107" fmla="*/ 49 h 515"/>
              <a:gd name="T108" fmla="*/ 204 w 480"/>
              <a:gd name="T109" fmla="*/ 46 h 515"/>
              <a:gd name="T110" fmla="*/ 217 w 480"/>
              <a:gd name="T111" fmla="*/ 68 h 515"/>
              <a:gd name="T112" fmla="*/ 194 w 480"/>
              <a:gd name="T113" fmla="*/ 91 h 515"/>
              <a:gd name="T114" fmla="*/ 177 w 480"/>
              <a:gd name="T115" fmla="*/ 117 h 515"/>
              <a:gd name="T116" fmla="*/ 161 w 480"/>
              <a:gd name="T117" fmla="*/ 132 h 515"/>
              <a:gd name="T118" fmla="*/ 152 w 480"/>
              <a:gd name="T119" fmla="*/ 129 h 515"/>
              <a:gd name="T120" fmla="*/ 138 w 480"/>
              <a:gd name="T121" fmla="*/ 127 h 515"/>
              <a:gd name="T122" fmla="*/ 125 w 480"/>
              <a:gd name="T123" fmla="*/ 113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0" h="515">
                <a:moveTo>
                  <a:pt x="125" y="113"/>
                </a:moveTo>
                <a:lnTo>
                  <a:pt x="120" y="118"/>
                </a:lnTo>
                <a:lnTo>
                  <a:pt x="118" y="119"/>
                </a:lnTo>
                <a:lnTo>
                  <a:pt x="116" y="120"/>
                </a:lnTo>
                <a:lnTo>
                  <a:pt x="113" y="121"/>
                </a:lnTo>
                <a:lnTo>
                  <a:pt x="111" y="123"/>
                </a:lnTo>
                <a:lnTo>
                  <a:pt x="109" y="124"/>
                </a:lnTo>
                <a:lnTo>
                  <a:pt x="106" y="126"/>
                </a:lnTo>
                <a:lnTo>
                  <a:pt x="102" y="131"/>
                </a:lnTo>
                <a:lnTo>
                  <a:pt x="100" y="134"/>
                </a:lnTo>
                <a:lnTo>
                  <a:pt x="97" y="140"/>
                </a:lnTo>
                <a:lnTo>
                  <a:pt x="97" y="143"/>
                </a:lnTo>
                <a:lnTo>
                  <a:pt x="96" y="149"/>
                </a:lnTo>
                <a:lnTo>
                  <a:pt x="96" y="150"/>
                </a:lnTo>
                <a:lnTo>
                  <a:pt x="97" y="167"/>
                </a:lnTo>
                <a:lnTo>
                  <a:pt x="95" y="173"/>
                </a:lnTo>
                <a:lnTo>
                  <a:pt x="93" y="175"/>
                </a:lnTo>
                <a:lnTo>
                  <a:pt x="88" y="177"/>
                </a:lnTo>
                <a:lnTo>
                  <a:pt x="85" y="180"/>
                </a:lnTo>
                <a:lnTo>
                  <a:pt x="80" y="182"/>
                </a:lnTo>
                <a:lnTo>
                  <a:pt x="76" y="183"/>
                </a:lnTo>
                <a:lnTo>
                  <a:pt x="72" y="184"/>
                </a:lnTo>
                <a:lnTo>
                  <a:pt x="70" y="185"/>
                </a:lnTo>
                <a:lnTo>
                  <a:pt x="68" y="188"/>
                </a:lnTo>
                <a:lnTo>
                  <a:pt x="65" y="190"/>
                </a:lnTo>
                <a:lnTo>
                  <a:pt x="64" y="192"/>
                </a:lnTo>
                <a:lnTo>
                  <a:pt x="62" y="199"/>
                </a:lnTo>
                <a:lnTo>
                  <a:pt x="56" y="213"/>
                </a:lnTo>
                <a:lnTo>
                  <a:pt x="56" y="215"/>
                </a:lnTo>
                <a:lnTo>
                  <a:pt x="55" y="219"/>
                </a:lnTo>
                <a:lnTo>
                  <a:pt x="54" y="221"/>
                </a:lnTo>
                <a:lnTo>
                  <a:pt x="53" y="224"/>
                </a:lnTo>
                <a:lnTo>
                  <a:pt x="52" y="229"/>
                </a:lnTo>
                <a:lnTo>
                  <a:pt x="49" y="232"/>
                </a:lnTo>
                <a:lnTo>
                  <a:pt x="46" y="244"/>
                </a:lnTo>
                <a:lnTo>
                  <a:pt x="42" y="251"/>
                </a:lnTo>
                <a:lnTo>
                  <a:pt x="40" y="254"/>
                </a:lnTo>
                <a:lnTo>
                  <a:pt x="39" y="255"/>
                </a:lnTo>
                <a:lnTo>
                  <a:pt x="34" y="261"/>
                </a:lnTo>
                <a:lnTo>
                  <a:pt x="33" y="264"/>
                </a:lnTo>
                <a:lnTo>
                  <a:pt x="32" y="268"/>
                </a:lnTo>
                <a:lnTo>
                  <a:pt x="31" y="270"/>
                </a:lnTo>
                <a:lnTo>
                  <a:pt x="28" y="272"/>
                </a:lnTo>
                <a:lnTo>
                  <a:pt x="26" y="275"/>
                </a:lnTo>
                <a:lnTo>
                  <a:pt x="24" y="276"/>
                </a:lnTo>
                <a:lnTo>
                  <a:pt x="21" y="283"/>
                </a:lnTo>
                <a:lnTo>
                  <a:pt x="21" y="287"/>
                </a:lnTo>
                <a:lnTo>
                  <a:pt x="20" y="293"/>
                </a:lnTo>
                <a:lnTo>
                  <a:pt x="20" y="296"/>
                </a:lnTo>
                <a:lnTo>
                  <a:pt x="22" y="301"/>
                </a:lnTo>
                <a:lnTo>
                  <a:pt x="24" y="309"/>
                </a:lnTo>
                <a:lnTo>
                  <a:pt x="24" y="313"/>
                </a:lnTo>
                <a:lnTo>
                  <a:pt x="22" y="323"/>
                </a:lnTo>
                <a:lnTo>
                  <a:pt x="18" y="325"/>
                </a:lnTo>
                <a:lnTo>
                  <a:pt x="15" y="328"/>
                </a:lnTo>
                <a:lnTo>
                  <a:pt x="10" y="332"/>
                </a:lnTo>
                <a:lnTo>
                  <a:pt x="9" y="335"/>
                </a:lnTo>
                <a:lnTo>
                  <a:pt x="8" y="340"/>
                </a:lnTo>
                <a:lnTo>
                  <a:pt x="9" y="343"/>
                </a:lnTo>
                <a:lnTo>
                  <a:pt x="10" y="347"/>
                </a:lnTo>
                <a:lnTo>
                  <a:pt x="13" y="349"/>
                </a:lnTo>
                <a:lnTo>
                  <a:pt x="15" y="351"/>
                </a:lnTo>
                <a:lnTo>
                  <a:pt x="16" y="353"/>
                </a:lnTo>
                <a:lnTo>
                  <a:pt x="17" y="358"/>
                </a:lnTo>
                <a:lnTo>
                  <a:pt x="13" y="366"/>
                </a:lnTo>
                <a:lnTo>
                  <a:pt x="10" y="371"/>
                </a:lnTo>
                <a:lnTo>
                  <a:pt x="9" y="373"/>
                </a:lnTo>
                <a:lnTo>
                  <a:pt x="8" y="374"/>
                </a:lnTo>
                <a:lnTo>
                  <a:pt x="5" y="376"/>
                </a:lnTo>
                <a:lnTo>
                  <a:pt x="5" y="381"/>
                </a:lnTo>
                <a:lnTo>
                  <a:pt x="5" y="384"/>
                </a:lnTo>
                <a:lnTo>
                  <a:pt x="4" y="388"/>
                </a:lnTo>
                <a:lnTo>
                  <a:pt x="2" y="390"/>
                </a:lnTo>
                <a:lnTo>
                  <a:pt x="2" y="393"/>
                </a:lnTo>
                <a:lnTo>
                  <a:pt x="2" y="396"/>
                </a:lnTo>
                <a:lnTo>
                  <a:pt x="4" y="404"/>
                </a:lnTo>
                <a:lnTo>
                  <a:pt x="5" y="407"/>
                </a:lnTo>
                <a:lnTo>
                  <a:pt x="7" y="409"/>
                </a:lnTo>
                <a:lnTo>
                  <a:pt x="8" y="413"/>
                </a:lnTo>
                <a:lnTo>
                  <a:pt x="9" y="416"/>
                </a:lnTo>
                <a:lnTo>
                  <a:pt x="8" y="419"/>
                </a:lnTo>
                <a:lnTo>
                  <a:pt x="7" y="423"/>
                </a:lnTo>
                <a:lnTo>
                  <a:pt x="5" y="427"/>
                </a:lnTo>
                <a:lnTo>
                  <a:pt x="1" y="431"/>
                </a:lnTo>
                <a:lnTo>
                  <a:pt x="0" y="433"/>
                </a:lnTo>
                <a:lnTo>
                  <a:pt x="0" y="438"/>
                </a:lnTo>
                <a:lnTo>
                  <a:pt x="1" y="441"/>
                </a:lnTo>
                <a:lnTo>
                  <a:pt x="5" y="443"/>
                </a:lnTo>
                <a:lnTo>
                  <a:pt x="10" y="444"/>
                </a:lnTo>
                <a:lnTo>
                  <a:pt x="16" y="443"/>
                </a:lnTo>
                <a:lnTo>
                  <a:pt x="20" y="441"/>
                </a:lnTo>
                <a:lnTo>
                  <a:pt x="24" y="441"/>
                </a:lnTo>
                <a:lnTo>
                  <a:pt x="26" y="444"/>
                </a:lnTo>
                <a:lnTo>
                  <a:pt x="29" y="445"/>
                </a:lnTo>
                <a:lnTo>
                  <a:pt x="32" y="448"/>
                </a:lnTo>
                <a:lnTo>
                  <a:pt x="34" y="449"/>
                </a:lnTo>
                <a:lnTo>
                  <a:pt x="37" y="449"/>
                </a:lnTo>
                <a:lnTo>
                  <a:pt x="39" y="449"/>
                </a:lnTo>
                <a:lnTo>
                  <a:pt x="41" y="447"/>
                </a:lnTo>
                <a:lnTo>
                  <a:pt x="41" y="445"/>
                </a:lnTo>
                <a:lnTo>
                  <a:pt x="44" y="441"/>
                </a:lnTo>
                <a:lnTo>
                  <a:pt x="46" y="440"/>
                </a:lnTo>
                <a:lnTo>
                  <a:pt x="49" y="443"/>
                </a:lnTo>
                <a:lnTo>
                  <a:pt x="50" y="445"/>
                </a:lnTo>
                <a:lnTo>
                  <a:pt x="50" y="447"/>
                </a:lnTo>
                <a:lnTo>
                  <a:pt x="49" y="451"/>
                </a:lnTo>
                <a:lnTo>
                  <a:pt x="49" y="452"/>
                </a:lnTo>
                <a:lnTo>
                  <a:pt x="50" y="456"/>
                </a:lnTo>
                <a:lnTo>
                  <a:pt x="53" y="460"/>
                </a:lnTo>
                <a:lnTo>
                  <a:pt x="55" y="460"/>
                </a:lnTo>
                <a:lnTo>
                  <a:pt x="58" y="460"/>
                </a:lnTo>
                <a:lnTo>
                  <a:pt x="61" y="461"/>
                </a:lnTo>
                <a:lnTo>
                  <a:pt x="64" y="457"/>
                </a:lnTo>
                <a:lnTo>
                  <a:pt x="69" y="455"/>
                </a:lnTo>
                <a:lnTo>
                  <a:pt x="70" y="453"/>
                </a:lnTo>
                <a:lnTo>
                  <a:pt x="73" y="452"/>
                </a:lnTo>
                <a:lnTo>
                  <a:pt x="77" y="453"/>
                </a:lnTo>
                <a:lnTo>
                  <a:pt x="80" y="454"/>
                </a:lnTo>
                <a:lnTo>
                  <a:pt x="82" y="456"/>
                </a:lnTo>
                <a:lnTo>
                  <a:pt x="84" y="459"/>
                </a:lnTo>
                <a:lnTo>
                  <a:pt x="87" y="460"/>
                </a:lnTo>
                <a:lnTo>
                  <a:pt x="88" y="460"/>
                </a:lnTo>
                <a:lnTo>
                  <a:pt x="92" y="460"/>
                </a:lnTo>
                <a:lnTo>
                  <a:pt x="94" y="460"/>
                </a:lnTo>
                <a:lnTo>
                  <a:pt x="96" y="459"/>
                </a:lnTo>
                <a:lnTo>
                  <a:pt x="96" y="453"/>
                </a:lnTo>
                <a:lnTo>
                  <a:pt x="97" y="448"/>
                </a:lnTo>
                <a:lnTo>
                  <a:pt x="98" y="446"/>
                </a:lnTo>
                <a:lnTo>
                  <a:pt x="104" y="446"/>
                </a:lnTo>
                <a:lnTo>
                  <a:pt x="109" y="447"/>
                </a:lnTo>
                <a:lnTo>
                  <a:pt x="114" y="451"/>
                </a:lnTo>
                <a:lnTo>
                  <a:pt x="118" y="453"/>
                </a:lnTo>
                <a:lnTo>
                  <a:pt x="121" y="456"/>
                </a:lnTo>
                <a:lnTo>
                  <a:pt x="125" y="462"/>
                </a:lnTo>
                <a:lnTo>
                  <a:pt x="127" y="463"/>
                </a:lnTo>
                <a:lnTo>
                  <a:pt x="128" y="465"/>
                </a:lnTo>
                <a:lnTo>
                  <a:pt x="128" y="470"/>
                </a:lnTo>
                <a:lnTo>
                  <a:pt x="129" y="472"/>
                </a:lnTo>
                <a:lnTo>
                  <a:pt x="133" y="479"/>
                </a:lnTo>
                <a:lnTo>
                  <a:pt x="135" y="484"/>
                </a:lnTo>
                <a:lnTo>
                  <a:pt x="137" y="486"/>
                </a:lnTo>
                <a:lnTo>
                  <a:pt x="141" y="487"/>
                </a:lnTo>
                <a:lnTo>
                  <a:pt x="143" y="487"/>
                </a:lnTo>
                <a:lnTo>
                  <a:pt x="146" y="487"/>
                </a:lnTo>
                <a:lnTo>
                  <a:pt x="149" y="486"/>
                </a:lnTo>
                <a:lnTo>
                  <a:pt x="152" y="484"/>
                </a:lnTo>
                <a:lnTo>
                  <a:pt x="156" y="481"/>
                </a:lnTo>
                <a:lnTo>
                  <a:pt x="157" y="479"/>
                </a:lnTo>
                <a:lnTo>
                  <a:pt x="159" y="478"/>
                </a:lnTo>
                <a:lnTo>
                  <a:pt x="162" y="478"/>
                </a:lnTo>
                <a:lnTo>
                  <a:pt x="166" y="479"/>
                </a:lnTo>
                <a:lnTo>
                  <a:pt x="169" y="479"/>
                </a:lnTo>
                <a:lnTo>
                  <a:pt x="172" y="477"/>
                </a:lnTo>
                <a:lnTo>
                  <a:pt x="172" y="476"/>
                </a:lnTo>
                <a:lnTo>
                  <a:pt x="172" y="471"/>
                </a:lnTo>
                <a:lnTo>
                  <a:pt x="172" y="469"/>
                </a:lnTo>
                <a:lnTo>
                  <a:pt x="174" y="468"/>
                </a:lnTo>
                <a:lnTo>
                  <a:pt x="176" y="468"/>
                </a:lnTo>
                <a:lnTo>
                  <a:pt x="182" y="468"/>
                </a:lnTo>
                <a:lnTo>
                  <a:pt x="185" y="470"/>
                </a:lnTo>
                <a:lnTo>
                  <a:pt x="186" y="471"/>
                </a:lnTo>
                <a:lnTo>
                  <a:pt x="190" y="471"/>
                </a:lnTo>
                <a:lnTo>
                  <a:pt x="194" y="470"/>
                </a:lnTo>
                <a:lnTo>
                  <a:pt x="197" y="470"/>
                </a:lnTo>
                <a:lnTo>
                  <a:pt x="200" y="468"/>
                </a:lnTo>
                <a:lnTo>
                  <a:pt x="205" y="467"/>
                </a:lnTo>
                <a:lnTo>
                  <a:pt x="209" y="467"/>
                </a:lnTo>
                <a:lnTo>
                  <a:pt x="214" y="470"/>
                </a:lnTo>
                <a:lnTo>
                  <a:pt x="216" y="473"/>
                </a:lnTo>
                <a:lnTo>
                  <a:pt x="220" y="478"/>
                </a:lnTo>
                <a:lnTo>
                  <a:pt x="223" y="481"/>
                </a:lnTo>
                <a:lnTo>
                  <a:pt x="225" y="484"/>
                </a:lnTo>
                <a:lnTo>
                  <a:pt x="228" y="487"/>
                </a:lnTo>
                <a:lnTo>
                  <a:pt x="230" y="489"/>
                </a:lnTo>
                <a:lnTo>
                  <a:pt x="236" y="489"/>
                </a:lnTo>
                <a:lnTo>
                  <a:pt x="239" y="489"/>
                </a:lnTo>
                <a:lnTo>
                  <a:pt x="242" y="486"/>
                </a:lnTo>
                <a:lnTo>
                  <a:pt x="246" y="484"/>
                </a:lnTo>
                <a:lnTo>
                  <a:pt x="248" y="483"/>
                </a:lnTo>
                <a:lnTo>
                  <a:pt x="253" y="480"/>
                </a:lnTo>
                <a:lnTo>
                  <a:pt x="257" y="479"/>
                </a:lnTo>
                <a:lnTo>
                  <a:pt x="262" y="479"/>
                </a:lnTo>
                <a:lnTo>
                  <a:pt x="266" y="481"/>
                </a:lnTo>
                <a:lnTo>
                  <a:pt x="268" y="483"/>
                </a:lnTo>
                <a:lnTo>
                  <a:pt x="272" y="484"/>
                </a:lnTo>
                <a:lnTo>
                  <a:pt x="278" y="486"/>
                </a:lnTo>
                <a:lnTo>
                  <a:pt x="282" y="488"/>
                </a:lnTo>
                <a:lnTo>
                  <a:pt x="286" y="492"/>
                </a:lnTo>
                <a:lnTo>
                  <a:pt x="289" y="495"/>
                </a:lnTo>
                <a:lnTo>
                  <a:pt x="290" y="496"/>
                </a:lnTo>
                <a:lnTo>
                  <a:pt x="296" y="496"/>
                </a:lnTo>
                <a:lnTo>
                  <a:pt x="301" y="497"/>
                </a:lnTo>
                <a:lnTo>
                  <a:pt x="304" y="500"/>
                </a:lnTo>
                <a:lnTo>
                  <a:pt x="306" y="502"/>
                </a:lnTo>
                <a:lnTo>
                  <a:pt x="310" y="508"/>
                </a:lnTo>
                <a:lnTo>
                  <a:pt x="311" y="510"/>
                </a:lnTo>
                <a:lnTo>
                  <a:pt x="312" y="512"/>
                </a:lnTo>
                <a:lnTo>
                  <a:pt x="314" y="515"/>
                </a:lnTo>
                <a:lnTo>
                  <a:pt x="317" y="515"/>
                </a:lnTo>
                <a:lnTo>
                  <a:pt x="319" y="511"/>
                </a:lnTo>
                <a:lnTo>
                  <a:pt x="320" y="510"/>
                </a:lnTo>
                <a:lnTo>
                  <a:pt x="322" y="507"/>
                </a:lnTo>
                <a:lnTo>
                  <a:pt x="325" y="503"/>
                </a:lnTo>
                <a:lnTo>
                  <a:pt x="326" y="500"/>
                </a:lnTo>
                <a:lnTo>
                  <a:pt x="327" y="495"/>
                </a:lnTo>
                <a:lnTo>
                  <a:pt x="328" y="493"/>
                </a:lnTo>
                <a:lnTo>
                  <a:pt x="330" y="489"/>
                </a:lnTo>
                <a:lnTo>
                  <a:pt x="332" y="487"/>
                </a:lnTo>
                <a:lnTo>
                  <a:pt x="332" y="484"/>
                </a:lnTo>
                <a:lnTo>
                  <a:pt x="333" y="480"/>
                </a:lnTo>
                <a:lnTo>
                  <a:pt x="333" y="477"/>
                </a:lnTo>
                <a:lnTo>
                  <a:pt x="334" y="475"/>
                </a:lnTo>
                <a:lnTo>
                  <a:pt x="336" y="470"/>
                </a:lnTo>
                <a:lnTo>
                  <a:pt x="342" y="461"/>
                </a:lnTo>
                <a:lnTo>
                  <a:pt x="342" y="459"/>
                </a:lnTo>
                <a:lnTo>
                  <a:pt x="343" y="454"/>
                </a:lnTo>
                <a:lnTo>
                  <a:pt x="344" y="451"/>
                </a:lnTo>
                <a:lnTo>
                  <a:pt x="345" y="448"/>
                </a:lnTo>
                <a:lnTo>
                  <a:pt x="350" y="440"/>
                </a:lnTo>
                <a:lnTo>
                  <a:pt x="350" y="437"/>
                </a:lnTo>
                <a:lnTo>
                  <a:pt x="351" y="432"/>
                </a:lnTo>
                <a:lnTo>
                  <a:pt x="350" y="429"/>
                </a:lnTo>
                <a:lnTo>
                  <a:pt x="350" y="425"/>
                </a:lnTo>
                <a:lnTo>
                  <a:pt x="352" y="421"/>
                </a:lnTo>
                <a:lnTo>
                  <a:pt x="354" y="417"/>
                </a:lnTo>
                <a:lnTo>
                  <a:pt x="358" y="412"/>
                </a:lnTo>
                <a:lnTo>
                  <a:pt x="359" y="408"/>
                </a:lnTo>
                <a:lnTo>
                  <a:pt x="360" y="401"/>
                </a:lnTo>
                <a:lnTo>
                  <a:pt x="361" y="397"/>
                </a:lnTo>
                <a:lnTo>
                  <a:pt x="364" y="393"/>
                </a:lnTo>
                <a:lnTo>
                  <a:pt x="365" y="390"/>
                </a:lnTo>
                <a:lnTo>
                  <a:pt x="368" y="388"/>
                </a:lnTo>
                <a:lnTo>
                  <a:pt x="368" y="384"/>
                </a:lnTo>
                <a:lnTo>
                  <a:pt x="368" y="382"/>
                </a:lnTo>
                <a:lnTo>
                  <a:pt x="368" y="379"/>
                </a:lnTo>
                <a:lnTo>
                  <a:pt x="368" y="376"/>
                </a:lnTo>
                <a:lnTo>
                  <a:pt x="374" y="372"/>
                </a:lnTo>
                <a:lnTo>
                  <a:pt x="377" y="367"/>
                </a:lnTo>
                <a:lnTo>
                  <a:pt x="381" y="358"/>
                </a:lnTo>
                <a:lnTo>
                  <a:pt x="383" y="350"/>
                </a:lnTo>
                <a:lnTo>
                  <a:pt x="384" y="347"/>
                </a:lnTo>
                <a:lnTo>
                  <a:pt x="385" y="343"/>
                </a:lnTo>
                <a:lnTo>
                  <a:pt x="386" y="340"/>
                </a:lnTo>
                <a:lnTo>
                  <a:pt x="390" y="333"/>
                </a:lnTo>
                <a:lnTo>
                  <a:pt x="391" y="329"/>
                </a:lnTo>
                <a:lnTo>
                  <a:pt x="394" y="326"/>
                </a:lnTo>
                <a:lnTo>
                  <a:pt x="397" y="324"/>
                </a:lnTo>
                <a:lnTo>
                  <a:pt x="400" y="318"/>
                </a:lnTo>
                <a:lnTo>
                  <a:pt x="402" y="316"/>
                </a:lnTo>
                <a:lnTo>
                  <a:pt x="407" y="313"/>
                </a:lnTo>
                <a:lnTo>
                  <a:pt x="409" y="309"/>
                </a:lnTo>
                <a:lnTo>
                  <a:pt x="412" y="305"/>
                </a:lnTo>
                <a:lnTo>
                  <a:pt x="414" y="303"/>
                </a:lnTo>
                <a:lnTo>
                  <a:pt x="420" y="299"/>
                </a:lnTo>
                <a:lnTo>
                  <a:pt x="425" y="293"/>
                </a:lnTo>
                <a:lnTo>
                  <a:pt x="426" y="291"/>
                </a:lnTo>
                <a:lnTo>
                  <a:pt x="426" y="287"/>
                </a:lnTo>
                <a:lnTo>
                  <a:pt x="426" y="281"/>
                </a:lnTo>
                <a:lnTo>
                  <a:pt x="424" y="278"/>
                </a:lnTo>
                <a:lnTo>
                  <a:pt x="424" y="275"/>
                </a:lnTo>
                <a:lnTo>
                  <a:pt x="425" y="271"/>
                </a:lnTo>
                <a:lnTo>
                  <a:pt x="429" y="270"/>
                </a:lnTo>
                <a:lnTo>
                  <a:pt x="431" y="270"/>
                </a:lnTo>
                <a:lnTo>
                  <a:pt x="434" y="271"/>
                </a:lnTo>
                <a:lnTo>
                  <a:pt x="436" y="271"/>
                </a:lnTo>
                <a:lnTo>
                  <a:pt x="438" y="272"/>
                </a:lnTo>
                <a:lnTo>
                  <a:pt x="440" y="270"/>
                </a:lnTo>
                <a:lnTo>
                  <a:pt x="442" y="268"/>
                </a:lnTo>
                <a:lnTo>
                  <a:pt x="444" y="264"/>
                </a:lnTo>
                <a:lnTo>
                  <a:pt x="445" y="260"/>
                </a:lnTo>
                <a:lnTo>
                  <a:pt x="444" y="255"/>
                </a:lnTo>
                <a:lnTo>
                  <a:pt x="447" y="248"/>
                </a:lnTo>
                <a:lnTo>
                  <a:pt x="448" y="244"/>
                </a:lnTo>
                <a:lnTo>
                  <a:pt x="449" y="240"/>
                </a:lnTo>
                <a:lnTo>
                  <a:pt x="452" y="235"/>
                </a:lnTo>
                <a:lnTo>
                  <a:pt x="454" y="229"/>
                </a:lnTo>
                <a:lnTo>
                  <a:pt x="457" y="221"/>
                </a:lnTo>
                <a:lnTo>
                  <a:pt x="463" y="213"/>
                </a:lnTo>
                <a:lnTo>
                  <a:pt x="465" y="209"/>
                </a:lnTo>
                <a:lnTo>
                  <a:pt x="468" y="206"/>
                </a:lnTo>
                <a:lnTo>
                  <a:pt x="470" y="204"/>
                </a:lnTo>
                <a:lnTo>
                  <a:pt x="470" y="201"/>
                </a:lnTo>
                <a:lnTo>
                  <a:pt x="469" y="200"/>
                </a:lnTo>
                <a:lnTo>
                  <a:pt x="468" y="199"/>
                </a:lnTo>
                <a:lnTo>
                  <a:pt x="469" y="196"/>
                </a:lnTo>
                <a:lnTo>
                  <a:pt x="471" y="193"/>
                </a:lnTo>
                <a:lnTo>
                  <a:pt x="472" y="191"/>
                </a:lnTo>
                <a:lnTo>
                  <a:pt x="476" y="189"/>
                </a:lnTo>
                <a:lnTo>
                  <a:pt x="477" y="185"/>
                </a:lnTo>
                <a:lnTo>
                  <a:pt x="479" y="182"/>
                </a:lnTo>
                <a:lnTo>
                  <a:pt x="480" y="174"/>
                </a:lnTo>
                <a:lnTo>
                  <a:pt x="480" y="171"/>
                </a:lnTo>
                <a:lnTo>
                  <a:pt x="480" y="168"/>
                </a:lnTo>
                <a:lnTo>
                  <a:pt x="479" y="161"/>
                </a:lnTo>
                <a:lnTo>
                  <a:pt x="477" y="156"/>
                </a:lnTo>
                <a:lnTo>
                  <a:pt x="474" y="153"/>
                </a:lnTo>
                <a:lnTo>
                  <a:pt x="469" y="149"/>
                </a:lnTo>
                <a:lnTo>
                  <a:pt x="464" y="147"/>
                </a:lnTo>
                <a:lnTo>
                  <a:pt x="456" y="144"/>
                </a:lnTo>
                <a:lnTo>
                  <a:pt x="453" y="143"/>
                </a:lnTo>
                <a:lnTo>
                  <a:pt x="448" y="141"/>
                </a:lnTo>
                <a:lnTo>
                  <a:pt x="445" y="139"/>
                </a:lnTo>
                <a:lnTo>
                  <a:pt x="444" y="137"/>
                </a:lnTo>
                <a:lnTo>
                  <a:pt x="438" y="139"/>
                </a:lnTo>
                <a:lnTo>
                  <a:pt x="436" y="137"/>
                </a:lnTo>
                <a:lnTo>
                  <a:pt x="434" y="137"/>
                </a:lnTo>
                <a:lnTo>
                  <a:pt x="432" y="134"/>
                </a:lnTo>
                <a:lnTo>
                  <a:pt x="431" y="132"/>
                </a:lnTo>
                <a:lnTo>
                  <a:pt x="432" y="127"/>
                </a:lnTo>
                <a:lnTo>
                  <a:pt x="432" y="125"/>
                </a:lnTo>
                <a:lnTo>
                  <a:pt x="432" y="119"/>
                </a:lnTo>
                <a:lnTo>
                  <a:pt x="433" y="115"/>
                </a:lnTo>
                <a:lnTo>
                  <a:pt x="434" y="110"/>
                </a:lnTo>
                <a:lnTo>
                  <a:pt x="438" y="105"/>
                </a:lnTo>
                <a:lnTo>
                  <a:pt x="441" y="101"/>
                </a:lnTo>
                <a:lnTo>
                  <a:pt x="445" y="97"/>
                </a:lnTo>
                <a:lnTo>
                  <a:pt x="446" y="94"/>
                </a:lnTo>
                <a:lnTo>
                  <a:pt x="447" y="93"/>
                </a:lnTo>
                <a:lnTo>
                  <a:pt x="447" y="87"/>
                </a:lnTo>
                <a:lnTo>
                  <a:pt x="447" y="83"/>
                </a:lnTo>
                <a:lnTo>
                  <a:pt x="449" y="79"/>
                </a:lnTo>
                <a:lnTo>
                  <a:pt x="452" y="77"/>
                </a:lnTo>
                <a:lnTo>
                  <a:pt x="454" y="75"/>
                </a:lnTo>
                <a:lnTo>
                  <a:pt x="456" y="72"/>
                </a:lnTo>
                <a:lnTo>
                  <a:pt x="456" y="69"/>
                </a:lnTo>
                <a:lnTo>
                  <a:pt x="454" y="68"/>
                </a:lnTo>
                <a:lnTo>
                  <a:pt x="450" y="67"/>
                </a:lnTo>
                <a:lnTo>
                  <a:pt x="447" y="64"/>
                </a:lnTo>
                <a:lnTo>
                  <a:pt x="445" y="63"/>
                </a:lnTo>
                <a:lnTo>
                  <a:pt x="438" y="61"/>
                </a:lnTo>
                <a:lnTo>
                  <a:pt x="434" y="60"/>
                </a:lnTo>
                <a:lnTo>
                  <a:pt x="430" y="57"/>
                </a:lnTo>
                <a:lnTo>
                  <a:pt x="429" y="56"/>
                </a:lnTo>
                <a:lnTo>
                  <a:pt x="425" y="54"/>
                </a:lnTo>
                <a:lnTo>
                  <a:pt x="423" y="54"/>
                </a:lnTo>
                <a:lnTo>
                  <a:pt x="422" y="53"/>
                </a:lnTo>
                <a:lnTo>
                  <a:pt x="420" y="51"/>
                </a:lnTo>
                <a:lnTo>
                  <a:pt x="421" y="48"/>
                </a:lnTo>
                <a:lnTo>
                  <a:pt x="423" y="47"/>
                </a:lnTo>
                <a:lnTo>
                  <a:pt x="425" y="46"/>
                </a:lnTo>
                <a:lnTo>
                  <a:pt x="426" y="45"/>
                </a:lnTo>
                <a:lnTo>
                  <a:pt x="428" y="43"/>
                </a:lnTo>
                <a:lnTo>
                  <a:pt x="428" y="40"/>
                </a:lnTo>
                <a:lnTo>
                  <a:pt x="428" y="37"/>
                </a:lnTo>
                <a:lnTo>
                  <a:pt x="426" y="35"/>
                </a:lnTo>
                <a:lnTo>
                  <a:pt x="428" y="30"/>
                </a:lnTo>
                <a:lnTo>
                  <a:pt x="429" y="28"/>
                </a:lnTo>
                <a:lnTo>
                  <a:pt x="430" y="25"/>
                </a:lnTo>
                <a:lnTo>
                  <a:pt x="431" y="22"/>
                </a:lnTo>
                <a:lnTo>
                  <a:pt x="433" y="20"/>
                </a:lnTo>
                <a:lnTo>
                  <a:pt x="433" y="17"/>
                </a:lnTo>
                <a:lnTo>
                  <a:pt x="436" y="15"/>
                </a:lnTo>
                <a:lnTo>
                  <a:pt x="437" y="13"/>
                </a:lnTo>
                <a:lnTo>
                  <a:pt x="438" y="11"/>
                </a:lnTo>
                <a:lnTo>
                  <a:pt x="440" y="8"/>
                </a:lnTo>
                <a:lnTo>
                  <a:pt x="440" y="6"/>
                </a:lnTo>
                <a:lnTo>
                  <a:pt x="440" y="5"/>
                </a:lnTo>
                <a:lnTo>
                  <a:pt x="440" y="3"/>
                </a:lnTo>
                <a:lnTo>
                  <a:pt x="438" y="1"/>
                </a:lnTo>
                <a:lnTo>
                  <a:pt x="436" y="0"/>
                </a:lnTo>
                <a:lnTo>
                  <a:pt x="434" y="0"/>
                </a:lnTo>
                <a:lnTo>
                  <a:pt x="432" y="1"/>
                </a:lnTo>
                <a:lnTo>
                  <a:pt x="431" y="3"/>
                </a:lnTo>
                <a:lnTo>
                  <a:pt x="429" y="4"/>
                </a:lnTo>
                <a:lnTo>
                  <a:pt x="426" y="8"/>
                </a:lnTo>
                <a:lnTo>
                  <a:pt x="424" y="9"/>
                </a:lnTo>
                <a:lnTo>
                  <a:pt x="423" y="12"/>
                </a:lnTo>
                <a:lnTo>
                  <a:pt x="422" y="13"/>
                </a:lnTo>
                <a:lnTo>
                  <a:pt x="420" y="16"/>
                </a:lnTo>
                <a:lnTo>
                  <a:pt x="416" y="17"/>
                </a:lnTo>
                <a:lnTo>
                  <a:pt x="413" y="20"/>
                </a:lnTo>
                <a:lnTo>
                  <a:pt x="410" y="21"/>
                </a:lnTo>
                <a:lnTo>
                  <a:pt x="407" y="22"/>
                </a:lnTo>
                <a:lnTo>
                  <a:pt x="405" y="21"/>
                </a:lnTo>
                <a:lnTo>
                  <a:pt x="402" y="21"/>
                </a:lnTo>
                <a:lnTo>
                  <a:pt x="400" y="22"/>
                </a:lnTo>
                <a:lnTo>
                  <a:pt x="397" y="24"/>
                </a:lnTo>
                <a:lnTo>
                  <a:pt x="394" y="24"/>
                </a:lnTo>
                <a:lnTo>
                  <a:pt x="389" y="31"/>
                </a:lnTo>
                <a:lnTo>
                  <a:pt x="386" y="35"/>
                </a:lnTo>
                <a:lnTo>
                  <a:pt x="384" y="37"/>
                </a:lnTo>
                <a:lnTo>
                  <a:pt x="381" y="39"/>
                </a:lnTo>
                <a:lnTo>
                  <a:pt x="377" y="41"/>
                </a:lnTo>
                <a:lnTo>
                  <a:pt x="373" y="45"/>
                </a:lnTo>
                <a:lnTo>
                  <a:pt x="370" y="47"/>
                </a:lnTo>
                <a:lnTo>
                  <a:pt x="366" y="49"/>
                </a:lnTo>
                <a:lnTo>
                  <a:pt x="361" y="51"/>
                </a:lnTo>
                <a:lnTo>
                  <a:pt x="358" y="52"/>
                </a:lnTo>
                <a:lnTo>
                  <a:pt x="354" y="52"/>
                </a:lnTo>
                <a:lnTo>
                  <a:pt x="351" y="52"/>
                </a:lnTo>
                <a:lnTo>
                  <a:pt x="348" y="52"/>
                </a:lnTo>
                <a:lnTo>
                  <a:pt x="343" y="53"/>
                </a:lnTo>
                <a:lnTo>
                  <a:pt x="343" y="55"/>
                </a:lnTo>
                <a:lnTo>
                  <a:pt x="342" y="56"/>
                </a:lnTo>
                <a:lnTo>
                  <a:pt x="340" y="57"/>
                </a:lnTo>
                <a:lnTo>
                  <a:pt x="337" y="57"/>
                </a:lnTo>
                <a:lnTo>
                  <a:pt x="335" y="56"/>
                </a:lnTo>
                <a:lnTo>
                  <a:pt x="333" y="54"/>
                </a:lnTo>
                <a:lnTo>
                  <a:pt x="326" y="47"/>
                </a:lnTo>
                <a:lnTo>
                  <a:pt x="324" y="45"/>
                </a:lnTo>
                <a:lnTo>
                  <a:pt x="320" y="41"/>
                </a:lnTo>
                <a:lnTo>
                  <a:pt x="318" y="40"/>
                </a:lnTo>
                <a:lnTo>
                  <a:pt x="314" y="39"/>
                </a:lnTo>
                <a:lnTo>
                  <a:pt x="312" y="39"/>
                </a:lnTo>
                <a:lnTo>
                  <a:pt x="309" y="43"/>
                </a:lnTo>
                <a:lnTo>
                  <a:pt x="308" y="44"/>
                </a:lnTo>
                <a:lnTo>
                  <a:pt x="305" y="46"/>
                </a:lnTo>
                <a:lnTo>
                  <a:pt x="302" y="48"/>
                </a:lnTo>
                <a:lnTo>
                  <a:pt x="300" y="49"/>
                </a:lnTo>
                <a:lnTo>
                  <a:pt x="298" y="51"/>
                </a:lnTo>
                <a:lnTo>
                  <a:pt x="295" y="51"/>
                </a:lnTo>
                <a:lnTo>
                  <a:pt x="292" y="51"/>
                </a:lnTo>
                <a:lnTo>
                  <a:pt x="289" y="51"/>
                </a:lnTo>
                <a:lnTo>
                  <a:pt x="287" y="49"/>
                </a:lnTo>
                <a:lnTo>
                  <a:pt x="285" y="49"/>
                </a:lnTo>
                <a:lnTo>
                  <a:pt x="282" y="48"/>
                </a:lnTo>
                <a:lnTo>
                  <a:pt x="280" y="47"/>
                </a:lnTo>
                <a:lnTo>
                  <a:pt x="278" y="47"/>
                </a:lnTo>
                <a:lnTo>
                  <a:pt x="273" y="48"/>
                </a:lnTo>
                <a:lnTo>
                  <a:pt x="270" y="48"/>
                </a:lnTo>
                <a:lnTo>
                  <a:pt x="268" y="49"/>
                </a:lnTo>
                <a:lnTo>
                  <a:pt x="263" y="49"/>
                </a:lnTo>
                <a:lnTo>
                  <a:pt x="262" y="49"/>
                </a:lnTo>
                <a:lnTo>
                  <a:pt x="258" y="49"/>
                </a:lnTo>
                <a:lnTo>
                  <a:pt x="256" y="48"/>
                </a:lnTo>
                <a:lnTo>
                  <a:pt x="248" y="47"/>
                </a:lnTo>
                <a:lnTo>
                  <a:pt x="246" y="47"/>
                </a:lnTo>
                <a:lnTo>
                  <a:pt x="241" y="47"/>
                </a:lnTo>
                <a:lnTo>
                  <a:pt x="240" y="47"/>
                </a:lnTo>
                <a:lnTo>
                  <a:pt x="230" y="49"/>
                </a:lnTo>
                <a:lnTo>
                  <a:pt x="226" y="49"/>
                </a:lnTo>
                <a:lnTo>
                  <a:pt x="223" y="49"/>
                </a:lnTo>
                <a:lnTo>
                  <a:pt x="221" y="48"/>
                </a:lnTo>
                <a:lnTo>
                  <a:pt x="218" y="47"/>
                </a:lnTo>
                <a:lnTo>
                  <a:pt x="216" y="46"/>
                </a:lnTo>
                <a:lnTo>
                  <a:pt x="213" y="44"/>
                </a:lnTo>
                <a:lnTo>
                  <a:pt x="209" y="44"/>
                </a:lnTo>
                <a:lnTo>
                  <a:pt x="206" y="44"/>
                </a:lnTo>
                <a:lnTo>
                  <a:pt x="204" y="45"/>
                </a:lnTo>
                <a:lnTo>
                  <a:pt x="204" y="46"/>
                </a:lnTo>
                <a:lnTo>
                  <a:pt x="204" y="49"/>
                </a:lnTo>
                <a:lnTo>
                  <a:pt x="205" y="53"/>
                </a:lnTo>
                <a:lnTo>
                  <a:pt x="206" y="55"/>
                </a:lnTo>
                <a:lnTo>
                  <a:pt x="208" y="57"/>
                </a:lnTo>
                <a:lnTo>
                  <a:pt x="212" y="59"/>
                </a:lnTo>
                <a:lnTo>
                  <a:pt x="214" y="61"/>
                </a:lnTo>
                <a:lnTo>
                  <a:pt x="217" y="64"/>
                </a:lnTo>
                <a:lnTo>
                  <a:pt x="217" y="68"/>
                </a:lnTo>
                <a:lnTo>
                  <a:pt x="216" y="70"/>
                </a:lnTo>
                <a:lnTo>
                  <a:pt x="212" y="77"/>
                </a:lnTo>
                <a:lnTo>
                  <a:pt x="209" y="78"/>
                </a:lnTo>
                <a:lnTo>
                  <a:pt x="207" y="80"/>
                </a:lnTo>
                <a:lnTo>
                  <a:pt x="204" y="84"/>
                </a:lnTo>
                <a:lnTo>
                  <a:pt x="201" y="86"/>
                </a:lnTo>
                <a:lnTo>
                  <a:pt x="198" y="88"/>
                </a:lnTo>
                <a:lnTo>
                  <a:pt x="194" y="91"/>
                </a:lnTo>
                <a:lnTo>
                  <a:pt x="192" y="92"/>
                </a:lnTo>
                <a:lnTo>
                  <a:pt x="190" y="94"/>
                </a:lnTo>
                <a:lnTo>
                  <a:pt x="189" y="95"/>
                </a:lnTo>
                <a:lnTo>
                  <a:pt x="188" y="97"/>
                </a:lnTo>
                <a:lnTo>
                  <a:pt x="185" y="101"/>
                </a:lnTo>
                <a:lnTo>
                  <a:pt x="180" y="111"/>
                </a:lnTo>
                <a:lnTo>
                  <a:pt x="178" y="113"/>
                </a:lnTo>
                <a:lnTo>
                  <a:pt x="177" y="117"/>
                </a:lnTo>
                <a:lnTo>
                  <a:pt x="176" y="119"/>
                </a:lnTo>
                <a:lnTo>
                  <a:pt x="174" y="121"/>
                </a:lnTo>
                <a:lnTo>
                  <a:pt x="172" y="123"/>
                </a:lnTo>
                <a:lnTo>
                  <a:pt x="168" y="125"/>
                </a:lnTo>
                <a:lnTo>
                  <a:pt x="166" y="127"/>
                </a:lnTo>
                <a:lnTo>
                  <a:pt x="165" y="129"/>
                </a:lnTo>
                <a:lnTo>
                  <a:pt x="162" y="131"/>
                </a:lnTo>
                <a:lnTo>
                  <a:pt x="161" y="132"/>
                </a:lnTo>
                <a:lnTo>
                  <a:pt x="161" y="134"/>
                </a:lnTo>
                <a:lnTo>
                  <a:pt x="159" y="135"/>
                </a:lnTo>
                <a:lnTo>
                  <a:pt x="157" y="135"/>
                </a:lnTo>
                <a:lnTo>
                  <a:pt x="156" y="135"/>
                </a:lnTo>
                <a:lnTo>
                  <a:pt x="154" y="134"/>
                </a:lnTo>
                <a:lnTo>
                  <a:pt x="154" y="133"/>
                </a:lnTo>
                <a:lnTo>
                  <a:pt x="153" y="131"/>
                </a:lnTo>
                <a:lnTo>
                  <a:pt x="152" y="129"/>
                </a:lnTo>
                <a:lnTo>
                  <a:pt x="151" y="127"/>
                </a:lnTo>
                <a:lnTo>
                  <a:pt x="151" y="126"/>
                </a:lnTo>
                <a:lnTo>
                  <a:pt x="150" y="125"/>
                </a:lnTo>
                <a:lnTo>
                  <a:pt x="149" y="125"/>
                </a:lnTo>
                <a:lnTo>
                  <a:pt x="146" y="125"/>
                </a:lnTo>
                <a:lnTo>
                  <a:pt x="144" y="126"/>
                </a:lnTo>
                <a:lnTo>
                  <a:pt x="141" y="127"/>
                </a:lnTo>
                <a:lnTo>
                  <a:pt x="138" y="127"/>
                </a:lnTo>
                <a:lnTo>
                  <a:pt x="136" y="125"/>
                </a:lnTo>
                <a:lnTo>
                  <a:pt x="133" y="123"/>
                </a:lnTo>
                <a:lnTo>
                  <a:pt x="132" y="121"/>
                </a:lnTo>
                <a:lnTo>
                  <a:pt x="130" y="119"/>
                </a:lnTo>
                <a:lnTo>
                  <a:pt x="129" y="118"/>
                </a:lnTo>
                <a:lnTo>
                  <a:pt x="128" y="117"/>
                </a:lnTo>
                <a:lnTo>
                  <a:pt x="127" y="115"/>
                </a:lnTo>
                <a:lnTo>
                  <a:pt x="125" y="113"/>
                </a:lnTo>
                <a:close/>
              </a:path>
            </a:pathLst>
          </a:custGeom>
          <a:solidFill>
            <a:schemeClr val="bg1"/>
          </a:solidFill>
          <a:ln w="9525" cap="flat" cmpd="sng">
            <a:solidFill>
              <a:schemeClr val="tx1"/>
            </a:solidFill>
            <a:prstDash val="solid"/>
            <a:round/>
            <a:headEnd type="none" w="med" len="med"/>
            <a:tailEnd type="none" w="med" len="med"/>
          </a:ln>
          <a:effectLst/>
          <a:extLst/>
        </p:spPr>
        <p:txBody>
          <a:bodyPr wrap="none"/>
          <a:lstStyle/>
          <a:p>
            <a:pPr eaLnBrk="1" hangingPunct="1">
              <a:defRPr/>
            </a:pPr>
            <a:endParaRPr lang="en-GB" sz="1176" dirty="0">
              <a:latin typeface="Arial" pitchFamily="34" charset="0"/>
              <a:cs typeface="Arial" pitchFamily="34" charset="0"/>
            </a:endParaRPr>
          </a:p>
        </p:txBody>
      </p:sp>
      <p:sp>
        <p:nvSpPr>
          <p:cNvPr id="123" name="AR">
            <a:extLst>
              <a:ext uri="{FF2B5EF4-FFF2-40B4-BE49-F238E27FC236}"/>
            </a:extLst>
          </p:cNvPr>
          <p:cNvSpPr>
            <a:spLocks/>
          </p:cNvSpPr>
          <p:nvPr/>
        </p:nvSpPr>
        <p:spPr bwMode="auto">
          <a:xfrm>
            <a:off x="7451725" y="1830388"/>
            <a:ext cx="1419225" cy="646112"/>
          </a:xfrm>
          <a:custGeom>
            <a:avLst/>
            <a:gdLst>
              <a:gd name="T0" fmla="*/ 223 w 1617"/>
              <a:gd name="T1" fmla="*/ 692 h 770"/>
              <a:gd name="T2" fmla="*/ 297 w 1617"/>
              <a:gd name="T3" fmla="*/ 669 h 770"/>
              <a:gd name="T4" fmla="*/ 370 w 1617"/>
              <a:gd name="T5" fmla="*/ 681 h 770"/>
              <a:gd name="T6" fmla="*/ 480 w 1617"/>
              <a:gd name="T7" fmla="*/ 686 h 770"/>
              <a:gd name="T8" fmla="*/ 579 w 1617"/>
              <a:gd name="T9" fmla="*/ 683 h 770"/>
              <a:gd name="T10" fmla="*/ 627 w 1617"/>
              <a:gd name="T11" fmla="*/ 633 h 770"/>
              <a:gd name="T12" fmla="*/ 696 w 1617"/>
              <a:gd name="T13" fmla="*/ 568 h 770"/>
              <a:gd name="T14" fmla="*/ 747 w 1617"/>
              <a:gd name="T15" fmla="*/ 523 h 770"/>
              <a:gd name="T16" fmla="*/ 755 w 1617"/>
              <a:gd name="T17" fmla="*/ 512 h 770"/>
              <a:gd name="T18" fmla="*/ 829 w 1617"/>
              <a:gd name="T19" fmla="*/ 510 h 770"/>
              <a:gd name="T20" fmla="*/ 948 w 1617"/>
              <a:gd name="T21" fmla="*/ 461 h 770"/>
              <a:gd name="T22" fmla="*/ 1063 w 1617"/>
              <a:gd name="T23" fmla="*/ 440 h 770"/>
              <a:gd name="T24" fmla="*/ 1179 w 1617"/>
              <a:gd name="T25" fmla="*/ 406 h 770"/>
              <a:gd name="T26" fmla="*/ 1175 w 1617"/>
              <a:gd name="T27" fmla="*/ 457 h 770"/>
              <a:gd name="T28" fmla="*/ 1192 w 1617"/>
              <a:gd name="T29" fmla="*/ 524 h 770"/>
              <a:gd name="T30" fmla="*/ 1209 w 1617"/>
              <a:gd name="T31" fmla="*/ 552 h 770"/>
              <a:gd name="T32" fmla="*/ 1204 w 1617"/>
              <a:gd name="T33" fmla="*/ 601 h 770"/>
              <a:gd name="T34" fmla="*/ 1124 w 1617"/>
              <a:gd name="T35" fmla="*/ 608 h 770"/>
              <a:gd name="T36" fmla="*/ 1076 w 1617"/>
              <a:gd name="T37" fmla="*/ 627 h 770"/>
              <a:gd name="T38" fmla="*/ 1012 w 1617"/>
              <a:gd name="T39" fmla="*/ 662 h 770"/>
              <a:gd name="T40" fmla="*/ 995 w 1617"/>
              <a:gd name="T41" fmla="*/ 693 h 770"/>
              <a:gd name="T42" fmla="*/ 1003 w 1617"/>
              <a:gd name="T43" fmla="*/ 740 h 770"/>
              <a:gd name="T44" fmla="*/ 1095 w 1617"/>
              <a:gd name="T45" fmla="*/ 717 h 770"/>
              <a:gd name="T46" fmla="*/ 1223 w 1617"/>
              <a:gd name="T47" fmla="*/ 638 h 770"/>
              <a:gd name="T48" fmla="*/ 1323 w 1617"/>
              <a:gd name="T49" fmla="*/ 593 h 770"/>
              <a:gd name="T50" fmla="*/ 1425 w 1617"/>
              <a:gd name="T51" fmla="*/ 573 h 770"/>
              <a:gd name="T52" fmla="*/ 1485 w 1617"/>
              <a:gd name="T53" fmla="*/ 628 h 770"/>
              <a:gd name="T54" fmla="*/ 1517 w 1617"/>
              <a:gd name="T55" fmla="*/ 590 h 770"/>
              <a:gd name="T56" fmla="*/ 1495 w 1617"/>
              <a:gd name="T57" fmla="*/ 491 h 770"/>
              <a:gd name="T58" fmla="*/ 1581 w 1617"/>
              <a:gd name="T59" fmla="*/ 426 h 770"/>
              <a:gd name="T60" fmla="*/ 1605 w 1617"/>
              <a:gd name="T61" fmla="*/ 390 h 770"/>
              <a:gd name="T62" fmla="*/ 1578 w 1617"/>
              <a:gd name="T63" fmla="*/ 328 h 770"/>
              <a:gd name="T64" fmla="*/ 1477 w 1617"/>
              <a:gd name="T65" fmla="*/ 302 h 770"/>
              <a:gd name="T66" fmla="*/ 1349 w 1617"/>
              <a:gd name="T67" fmla="*/ 290 h 770"/>
              <a:gd name="T68" fmla="*/ 1316 w 1617"/>
              <a:gd name="T69" fmla="*/ 280 h 770"/>
              <a:gd name="T70" fmla="*/ 1378 w 1617"/>
              <a:gd name="T71" fmla="*/ 212 h 770"/>
              <a:gd name="T72" fmla="*/ 1372 w 1617"/>
              <a:gd name="T73" fmla="*/ 121 h 770"/>
              <a:gd name="T74" fmla="*/ 1275 w 1617"/>
              <a:gd name="T75" fmla="*/ 146 h 770"/>
              <a:gd name="T76" fmla="*/ 1332 w 1617"/>
              <a:gd name="T77" fmla="*/ 82 h 770"/>
              <a:gd name="T78" fmla="*/ 1287 w 1617"/>
              <a:gd name="T79" fmla="*/ 40 h 770"/>
              <a:gd name="T80" fmla="*/ 1201 w 1617"/>
              <a:gd name="T81" fmla="*/ 19 h 770"/>
              <a:gd name="T82" fmla="*/ 1106 w 1617"/>
              <a:gd name="T83" fmla="*/ 65 h 770"/>
              <a:gd name="T84" fmla="*/ 1043 w 1617"/>
              <a:gd name="T85" fmla="*/ 112 h 770"/>
              <a:gd name="T86" fmla="*/ 964 w 1617"/>
              <a:gd name="T87" fmla="*/ 81 h 770"/>
              <a:gd name="T88" fmla="*/ 896 w 1617"/>
              <a:gd name="T89" fmla="*/ 70 h 770"/>
              <a:gd name="T90" fmla="*/ 805 w 1617"/>
              <a:gd name="T91" fmla="*/ 62 h 770"/>
              <a:gd name="T92" fmla="*/ 723 w 1617"/>
              <a:gd name="T93" fmla="*/ 121 h 770"/>
              <a:gd name="T94" fmla="*/ 664 w 1617"/>
              <a:gd name="T95" fmla="*/ 197 h 770"/>
              <a:gd name="T96" fmla="*/ 602 w 1617"/>
              <a:gd name="T97" fmla="*/ 210 h 770"/>
              <a:gd name="T98" fmla="*/ 521 w 1617"/>
              <a:gd name="T99" fmla="*/ 213 h 770"/>
              <a:gd name="T100" fmla="*/ 453 w 1617"/>
              <a:gd name="T101" fmla="*/ 274 h 770"/>
              <a:gd name="T102" fmla="*/ 389 w 1617"/>
              <a:gd name="T103" fmla="*/ 324 h 770"/>
              <a:gd name="T104" fmla="*/ 305 w 1617"/>
              <a:gd name="T105" fmla="*/ 373 h 770"/>
              <a:gd name="T106" fmla="*/ 253 w 1617"/>
              <a:gd name="T107" fmla="*/ 437 h 770"/>
              <a:gd name="T108" fmla="*/ 177 w 1617"/>
              <a:gd name="T109" fmla="*/ 432 h 770"/>
              <a:gd name="T110" fmla="*/ 74 w 1617"/>
              <a:gd name="T111" fmla="*/ 452 h 770"/>
              <a:gd name="T112" fmla="*/ 16 w 1617"/>
              <a:gd name="T113" fmla="*/ 449 h 770"/>
              <a:gd name="T114" fmla="*/ 4 w 1617"/>
              <a:gd name="T115" fmla="*/ 522 h 770"/>
              <a:gd name="T116" fmla="*/ 73 w 1617"/>
              <a:gd name="T117" fmla="*/ 545 h 770"/>
              <a:gd name="T118" fmla="*/ 140 w 1617"/>
              <a:gd name="T119" fmla="*/ 586 h 770"/>
              <a:gd name="T120" fmla="*/ 131 w 1617"/>
              <a:gd name="T121" fmla="*/ 620 h 770"/>
              <a:gd name="T122" fmla="*/ 152 w 1617"/>
              <a:gd name="T123" fmla="*/ 69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7" h="770">
                <a:moveTo>
                  <a:pt x="148" y="700"/>
                </a:moveTo>
                <a:lnTo>
                  <a:pt x="152" y="704"/>
                </a:lnTo>
                <a:lnTo>
                  <a:pt x="153" y="705"/>
                </a:lnTo>
                <a:lnTo>
                  <a:pt x="155" y="706"/>
                </a:lnTo>
                <a:lnTo>
                  <a:pt x="157" y="706"/>
                </a:lnTo>
                <a:lnTo>
                  <a:pt x="163" y="707"/>
                </a:lnTo>
                <a:lnTo>
                  <a:pt x="164" y="706"/>
                </a:lnTo>
                <a:lnTo>
                  <a:pt x="168" y="707"/>
                </a:lnTo>
                <a:lnTo>
                  <a:pt x="170" y="707"/>
                </a:lnTo>
                <a:lnTo>
                  <a:pt x="172" y="707"/>
                </a:lnTo>
                <a:lnTo>
                  <a:pt x="176" y="707"/>
                </a:lnTo>
                <a:lnTo>
                  <a:pt x="179" y="706"/>
                </a:lnTo>
                <a:lnTo>
                  <a:pt x="180" y="705"/>
                </a:lnTo>
                <a:lnTo>
                  <a:pt x="184" y="702"/>
                </a:lnTo>
                <a:lnTo>
                  <a:pt x="185" y="701"/>
                </a:lnTo>
                <a:lnTo>
                  <a:pt x="187" y="701"/>
                </a:lnTo>
                <a:lnTo>
                  <a:pt x="192" y="700"/>
                </a:lnTo>
                <a:lnTo>
                  <a:pt x="194" y="700"/>
                </a:lnTo>
                <a:lnTo>
                  <a:pt x="200" y="701"/>
                </a:lnTo>
                <a:lnTo>
                  <a:pt x="202" y="701"/>
                </a:lnTo>
                <a:lnTo>
                  <a:pt x="207" y="701"/>
                </a:lnTo>
                <a:lnTo>
                  <a:pt x="212" y="698"/>
                </a:lnTo>
                <a:lnTo>
                  <a:pt x="213" y="697"/>
                </a:lnTo>
                <a:lnTo>
                  <a:pt x="217" y="694"/>
                </a:lnTo>
                <a:lnTo>
                  <a:pt x="219" y="693"/>
                </a:lnTo>
                <a:lnTo>
                  <a:pt x="223" y="692"/>
                </a:lnTo>
                <a:lnTo>
                  <a:pt x="226" y="691"/>
                </a:lnTo>
                <a:lnTo>
                  <a:pt x="229" y="691"/>
                </a:lnTo>
                <a:lnTo>
                  <a:pt x="233" y="691"/>
                </a:lnTo>
                <a:lnTo>
                  <a:pt x="236" y="690"/>
                </a:lnTo>
                <a:lnTo>
                  <a:pt x="240" y="689"/>
                </a:lnTo>
                <a:lnTo>
                  <a:pt x="243" y="689"/>
                </a:lnTo>
                <a:lnTo>
                  <a:pt x="245" y="689"/>
                </a:lnTo>
                <a:lnTo>
                  <a:pt x="249" y="690"/>
                </a:lnTo>
                <a:lnTo>
                  <a:pt x="252" y="690"/>
                </a:lnTo>
                <a:lnTo>
                  <a:pt x="263" y="689"/>
                </a:lnTo>
                <a:lnTo>
                  <a:pt x="266" y="688"/>
                </a:lnTo>
                <a:lnTo>
                  <a:pt x="269" y="686"/>
                </a:lnTo>
                <a:lnTo>
                  <a:pt x="272" y="685"/>
                </a:lnTo>
                <a:lnTo>
                  <a:pt x="276" y="685"/>
                </a:lnTo>
                <a:lnTo>
                  <a:pt x="279" y="684"/>
                </a:lnTo>
                <a:lnTo>
                  <a:pt x="281" y="683"/>
                </a:lnTo>
                <a:lnTo>
                  <a:pt x="284" y="682"/>
                </a:lnTo>
                <a:lnTo>
                  <a:pt x="288" y="681"/>
                </a:lnTo>
                <a:lnTo>
                  <a:pt x="291" y="681"/>
                </a:lnTo>
                <a:lnTo>
                  <a:pt x="293" y="680"/>
                </a:lnTo>
                <a:lnTo>
                  <a:pt x="296" y="678"/>
                </a:lnTo>
                <a:lnTo>
                  <a:pt x="297" y="677"/>
                </a:lnTo>
                <a:lnTo>
                  <a:pt x="297" y="675"/>
                </a:lnTo>
                <a:lnTo>
                  <a:pt x="298" y="674"/>
                </a:lnTo>
                <a:lnTo>
                  <a:pt x="297" y="670"/>
                </a:lnTo>
                <a:lnTo>
                  <a:pt x="297" y="669"/>
                </a:lnTo>
                <a:lnTo>
                  <a:pt x="296" y="666"/>
                </a:lnTo>
                <a:lnTo>
                  <a:pt x="296" y="665"/>
                </a:lnTo>
                <a:lnTo>
                  <a:pt x="299" y="664"/>
                </a:lnTo>
                <a:lnTo>
                  <a:pt x="300" y="664"/>
                </a:lnTo>
                <a:lnTo>
                  <a:pt x="303" y="664"/>
                </a:lnTo>
                <a:lnTo>
                  <a:pt x="305" y="665"/>
                </a:lnTo>
                <a:lnTo>
                  <a:pt x="308" y="665"/>
                </a:lnTo>
                <a:lnTo>
                  <a:pt x="311" y="665"/>
                </a:lnTo>
                <a:lnTo>
                  <a:pt x="315" y="666"/>
                </a:lnTo>
                <a:lnTo>
                  <a:pt x="320" y="666"/>
                </a:lnTo>
                <a:lnTo>
                  <a:pt x="322" y="666"/>
                </a:lnTo>
                <a:lnTo>
                  <a:pt x="325" y="666"/>
                </a:lnTo>
                <a:lnTo>
                  <a:pt x="329" y="666"/>
                </a:lnTo>
                <a:lnTo>
                  <a:pt x="332" y="666"/>
                </a:lnTo>
                <a:lnTo>
                  <a:pt x="336" y="667"/>
                </a:lnTo>
                <a:lnTo>
                  <a:pt x="339" y="668"/>
                </a:lnTo>
                <a:lnTo>
                  <a:pt x="343" y="668"/>
                </a:lnTo>
                <a:lnTo>
                  <a:pt x="346" y="669"/>
                </a:lnTo>
                <a:lnTo>
                  <a:pt x="349" y="669"/>
                </a:lnTo>
                <a:lnTo>
                  <a:pt x="355" y="670"/>
                </a:lnTo>
                <a:lnTo>
                  <a:pt x="359" y="670"/>
                </a:lnTo>
                <a:lnTo>
                  <a:pt x="361" y="672"/>
                </a:lnTo>
                <a:lnTo>
                  <a:pt x="363" y="673"/>
                </a:lnTo>
                <a:lnTo>
                  <a:pt x="368" y="677"/>
                </a:lnTo>
                <a:lnTo>
                  <a:pt x="368" y="678"/>
                </a:lnTo>
                <a:lnTo>
                  <a:pt x="370" y="681"/>
                </a:lnTo>
                <a:lnTo>
                  <a:pt x="375" y="684"/>
                </a:lnTo>
                <a:lnTo>
                  <a:pt x="376" y="685"/>
                </a:lnTo>
                <a:lnTo>
                  <a:pt x="378" y="688"/>
                </a:lnTo>
                <a:lnTo>
                  <a:pt x="381" y="690"/>
                </a:lnTo>
                <a:lnTo>
                  <a:pt x="384" y="691"/>
                </a:lnTo>
                <a:lnTo>
                  <a:pt x="389" y="694"/>
                </a:lnTo>
                <a:lnTo>
                  <a:pt x="393" y="696"/>
                </a:lnTo>
                <a:lnTo>
                  <a:pt x="401" y="697"/>
                </a:lnTo>
                <a:lnTo>
                  <a:pt x="405" y="697"/>
                </a:lnTo>
                <a:lnTo>
                  <a:pt x="409" y="697"/>
                </a:lnTo>
                <a:lnTo>
                  <a:pt x="416" y="696"/>
                </a:lnTo>
                <a:lnTo>
                  <a:pt x="420" y="696"/>
                </a:lnTo>
                <a:lnTo>
                  <a:pt x="424" y="694"/>
                </a:lnTo>
                <a:lnTo>
                  <a:pt x="427" y="694"/>
                </a:lnTo>
                <a:lnTo>
                  <a:pt x="432" y="693"/>
                </a:lnTo>
                <a:lnTo>
                  <a:pt x="435" y="692"/>
                </a:lnTo>
                <a:lnTo>
                  <a:pt x="441" y="691"/>
                </a:lnTo>
                <a:lnTo>
                  <a:pt x="448" y="688"/>
                </a:lnTo>
                <a:lnTo>
                  <a:pt x="453" y="688"/>
                </a:lnTo>
                <a:lnTo>
                  <a:pt x="460" y="686"/>
                </a:lnTo>
                <a:lnTo>
                  <a:pt x="461" y="686"/>
                </a:lnTo>
                <a:lnTo>
                  <a:pt x="464" y="685"/>
                </a:lnTo>
                <a:lnTo>
                  <a:pt x="468" y="685"/>
                </a:lnTo>
                <a:lnTo>
                  <a:pt x="471" y="685"/>
                </a:lnTo>
                <a:lnTo>
                  <a:pt x="475" y="686"/>
                </a:lnTo>
                <a:lnTo>
                  <a:pt x="480" y="686"/>
                </a:lnTo>
                <a:lnTo>
                  <a:pt x="483" y="686"/>
                </a:lnTo>
                <a:lnTo>
                  <a:pt x="487" y="686"/>
                </a:lnTo>
                <a:lnTo>
                  <a:pt x="490" y="686"/>
                </a:lnTo>
                <a:lnTo>
                  <a:pt x="493" y="688"/>
                </a:lnTo>
                <a:lnTo>
                  <a:pt x="497" y="688"/>
                </a:lnTo>
                <a:lnTo>
                  <a:pt x="500" y="688"/>
                </a:lnTo>
                <a:lnTo>
                  <a:pt x="504" y="688"/>
                </a:lnTo>
                <a:lnTo>
                  <a:pt x="507" y="689"/>
                </a:lnTo>
                <a:lnTo>
                  <a:pt x="509" y="689"/>
                </a:lnTo>
                <a:lnTo>
                  <a:pt x="513" y="689"/>
                </a:lnTo>
                <a:lnTo>
                  <a:pt x="516" y="689"/>
                </a:lnTo>
                <a:lnTo>
                  <a:pt x="523" y="689"/>
                </a:lnTo>
                <a:lnTo>
                  <a:pt x="528" y="689"/>
                </a:lnTo>
                <a:lnTo>
                  <a:pt x="532" y="689"/>
                </a:lnTo>
                <a:lnTo>
                  <a:pt x="537" y="689"/>
                </a:lnTo>
                <a:lnTo>
                  <a:pt x="543" y="690"/>
                </a:lnTo>
                <a:lnTo>
                  <a:pt x="545" y="689"/>
                </a:lnTo>
                <a:lnTo>
                  <a:pt x="549" y="689"/>
                </a:lnTo>
                <a:lnTo>
                  <a:pt x="552" y="689"/>
                </a:lnTo>
                <a:lnTo>
                  <a:pt x="559" y="689"/>
                </a:lnTo>
                <a:lnTo>
                  <a:pt x="561" y="689"/>
                </a:lnTo>
                <a:lnTo>
                  <a:pt x="565" y="688"/>
                </a:lnTo>
                <a:lnTo>
                  <a:pt x="568" y="686"/>
                </a:lnTo>
                <a:lnTo>
                  <a:pt x="572" y="685"/>
                </a:lnTo>
                <a:lnTo>
                  <a:pt x="575" y="685"/>
                </a:lnTo>
                <a:lnTo>
                  <a:pt x="579" y="683"/>
                </a:lnTo>
                <a:lnTo>
                  <a:pt x="580" y="682"/>
                </a:lnTo>
                <a:lnTo>
                  <a:pt x="583" y="681"/>
                </a:lnTo>
                <a:lnTo>
                  <a:pt x="591" y="674"/>
                </a:lnTo>
                <a:lnTo>
                  <a:pt x="597" y="668"/>
                </a:lnTo>
                <a:lnTo>
                  <a:pt x="602" y="662"/>
                </a:lnTo>
                <a:lnTo>
                  <a:pt x="603" y="662"/>
                </a:lnTo>
                <a:lnTo>
                  <a:pt x="605" y="660"/>
                </a:lnTo>
                <a:lnTo>
                  <a:pt x="607" y="658"/>
                </a:lnTo>
                <a:lnTo>
                  <a:pt x="608" y="658"/>
                </a:lnTo>
                <a:lnTo>
                  <a:pt x="610" y="657"/>
                </a:lnTo>
                <a:lnTo>
                  <a:pt x="613" y="654"/>
                </a:lnTo>
                <a:lnTo>
                  <a:pt x="617" y="654"/>
                </a:lnTo>
                <a:lnTo>
                  <a:pt x="619" y="656"/>
                </a:lnTo>
                <a:lnTo>
                  <a:pt x="620" y="656"/>
                </a:lnTo>
                <a:lnTo>
                  <a:pt x="624" y="656"/>
                </a:lnTo>
                <a:lnTo>
                  <a:pt x="625" y="657"/>
                </a:lnTo>
                <a:lnTo>
                  <a:pt x="627" y="656"/>
                </a:lnTo>
                <a:lnTo>
                  <a:pt x="628" y="653"/>
                </a:lnTo>
                <a:lnTo>
                  <a:pt x="628" y="651"/>
                </a:lnTo>
                <a:lnTo>
                  <a:pt x="629" y="649"/>
                </a:lnTo>
                <a:lnTo>
                  <a:pt x="631" y="646"/>
                </a:lnTo>
                <a:lnTo>
                  <a:pt x="631" y="642"/>
                </a:lnTo>
                <a:lnTo>
                  <a:pt x="629" y="641"/>
                </a:lnTo>
                <a:lnTo>
                  <a:pt x="628" y="637"/>
                </a:lnTo>
                <a:lnTo>
                  <a:pt x="628" y="635"/>
                </a:lnTo>
                <a:lnTo>
                  <a:pt x="627" y="633"/>
                </a:lnTo>
                <a:lnTo>
                  <a:pt x="627" y="630"/>
                </a:lnTo>
                <a:lnTo>
                  <a:pt x="627" y="628"/>
                </a:lnTo>
                <a:lnTo>
                  <a:pt x="628" y="626"/>
                </a:lnTo>
                <a:lnTo>
                  <a:pt x="629" y="622"/>
                </a:lnTo>
                <a:lnTo>
                  <a:pt x="631" y="620"/>
                </a:lnTo>
                <a:lnTo>
                  <a:pt x="633" y="618"/>
                </a:lnTo>
                <a:lnTo>
                  <a:pt x="636" y="614"/>
                </a:lnTo>
                <a:lnTo>
                  <a:pt x="640" y="611"/>
                </a:lnTo>
                <a:lnTo>
                  <a:pt x="652" y="600"/>
                </a:lnTo>
                <a:lnTo>
                  <a:pt x="656" y="594"/>
                </a:lnTo>
                <a:lnTo>
                  <a:pt x="657" y="594"/>
                </a:lnTo>
                <a:lnTo>
                  <a:pt x="660" y="590"/>
                </a:lnTo>
                <a:lnTo>
                  <a:pt x="661" y="589"/>
                </a:lnTo>
                <a:lnTo>
                  <a:pt x="663" y="587"/>
                </a:lnTo>
                <a:lnTo>
                  <a:pt x="665" y="585"/>
                </a:lnTo>
                <a:lnTo>
                  <a:pt x="667" y="584"/>
                </a:lnTo>
                <a:lnTo>
                  <a:pt x="669" y="582"/>
                </a:lnTo>
                <a:lnTo>
                  <a:pt x="672" y="580"/>
                </a:lnTo>
                <a:lnTo>
                  <a:pt x="674" y="580"/>
                </a:lnTo>
                <a:lnTo>
                  <a:pt x="676" y="579"/>
                </a:lnTo>
                <a:lnTo>
                  <a:pt x="679" y="578"/>
                </a:lnTo>
                <a:lnTo>
                  <a:pt x="682" y="576"/>
                </a:lnTo>
                <a:lnTo>
                  <a:pt x="685" y="573"/>
                </a:lnTo>
                <a:lnTo>
                  <a:pt x="688" y="572"/>
                </a:lnTo>
                <a:lnTo>
                  <a:pt x="691" y="570"/>
                </a:lnTo>
                <a:lnTo>
                  <a:pt x="696" y="568"/>
                </a:lnTo>
                <a:lnTo>
                  <a:pt x="697" y="565"/>
                </a:lnTo>
                <a:lnTo>
                  <a:pt x="699" y="564"/>
                </a:lnTo>
                <a:lnTo>
                  <a:pt x="703" y="562"/>
                </a:lnTo>
                <a:lnTo>
                  <a:pt x="704" y="561"/>
                </a:lnTo>
                <a:lnTo>
                  <a:pt x="707" y="557"/>
                </a:lnTo>
                <a:lnTo>
                  <a:pt x="708" y="556"/>
                </a:lnTo>
                <a:lnTo>
                  <a:pt x="709" y="554"/>
                </a:lnTo>
                <a:lnTo>
                  <a:pt x="714" y="548"/>
                </a:lnTo>
                <a:lnTo>
                  <a:pt x="714" y="546"/>
                </a:lnTo>
                <a:lnTo>
                  <a:pt x="715" y="545"/>
                </a:lnTo>
                <a:lnTo>
                  <a:pt x="716" y="542"/>
                </a:lnTo>
                <a:lnTo>
                  <a:pt x="717" y="540"/>
                </a:lnTo>
                <a:lnTo>
                  <a:pt x="720" y="538"/>
                </a:lnTo>
                <a:lnTo>
                  <a:pt x="724" y="536"/>
                </a:lnTo>
                <a:lnTo>
                  <a:pt x="727" y="534"/>
                </a:lnTo>
                <a:lnTo>
                  <a:pt x="730" y="533"/>
                </a:lnTo>
                <a:lnTo>
                  <a:pt x="732" y="533"/>
                </a:lnTo>
                <a:lnTo>
                  <a:pt x="736" y="533"/>
                </a:lnTo>
                <a:lnTo>
                  <a:pt x="739" y="532"/>
                </a:lnTo>
                <a:lnTo>
                  <a:pt x="741" y="532"/>
                </a:lnTo>
                <a:lnTo>
                  <a:pt x="743" y="531"/>
                </a:lnTo>
                <a:lnTo>
                  <a:pt x="745" y="530"/>
                </a:lnTo>
                <a:lnTo>
                  <a:pt x="746" y="529"/>
                </a:lnTo>
                <a:lnTo>
                  <a:pt x="747" y="528"/>
                </a:lnTo>
                <a:lnTo>
                  <a:pt x="747" y="525"/>
                </a:lnTo>
                <a:lnTo>
                  <a:pt x="747" y="523"/>
                </a:lnTo>
                <a:lnTo>
                  <a:pt x="744" y="521"/>
                </a:lnTo>
                <a:lnTo>
                  <a:pt x="741" y="518"/>
                </a:lnTo>
                <a:lnTo>
                  <a:pt x="739" y="517"/>
                </a:lnTo>
                <a:lnTo>
                  <a:pt x="737" y="515"/>
                </a:lnTo>
                <a:lnTo>
                  <a:pt x="736" y="514"/>
                </a:lnTo>
                <a:lnTo>
                  <a:pt x="735" y="510"/>
                </a:lnTo>
                <a:lnTo>
                  <a:pt x="735" y="507"/>
                </a:lnTo>
                <a:lnTo>
                  <a:pt x="733" y="505"/>
                </a:lnTo>
                <a:lnTo>
                  <a:pt x="733" y="502"/>
                </a:lnTo>
                <a:lnTo>
                  <a:pt x="733" y="500"/>
                </a:lnTo>
                <a:lnTo>
                  <a:pt x="735" y="498"/>
                </a:lnTo>
                <a:lnTo>
                  <a:pt x="736" y="496"/>
                </a:lnTo>
                <a:lnTo>
                  <a:pt x="738" y="493"/>
                </a:lnTo>
                <a:lnTo>
                  <a:pt x="740" y="493"/>
                </a:lnTo>
                <a:lnTo>
                  <a:pt x="743" y="493"/>
                </a:lnTo>
                <a:lnTo>
                  <a:pt x="745" y="494"/>
                </a:lnTo>
                <a:lnTo>
                  <a:pt x="747" y="497"/>
                </a:lnTo>
                <a:lnTo>
                  <a:pt x="747" y="499"/>
                </a:lnTo>
                <a:lnTo>
                  <a:pt x="746" y="500"/>
                </a:lnTo>
                <a:lnTo>
                  <a:pt x="745" y="502"/>
                </a:lnTo>
                <a:lnTo>
                  <a:pt x="745" y="504"/>
                </a:lnTo>
                <a:lnTo>
                  <a:pt x="746" y="506"/>
                </a:lnTo>
                <a:lnTo>
                  <a:pt x="746" y="508"/>
                </a:lnTo>
                <a:lnTo>
                  <a:pt x="748" y="509"/>
                </a:lnTo>
                <a:lnTo>
                  <a:pt x="752" y="510"/>
                </a:lnTo>
                <a:lnTo>
                  <a:pt x="755" y="512"/>
                </a:lnTo>
                <a:lnTo>
                  <a:pt x="759" y="512"/>
                </a:lnTo>
                <a:lnTo>
                  <a:pt x="763" y="510"/>
                </a:lnTo>
                <a:lnTo>
                  <a:pt x="767" y="510"/>
                </a:lnTo>
                <a:lnTo>
                  <a:pt x="770" y="513"/>
                </a:lnTo>
                <a:lnTo>
                  <a:pt x="772" y="514"/>
                </a:lnTo>
                <a:lnTo>
                  <a:pt x="777" y="514"/>
                </a:lnTo>
                <a:lnTo>
                  <a:pt x="780" y="514"/>
                </a:lnTo>
                <a:lnTo>
                  <a:pt x="783" y="513"/>
                </a:lnTo>
                <a:lnTo>
                  <a:pt x="785" y="509"/>
                </a:lnTo>
                <a:lnTo>
                  <a:pt x="786" y="508"/>
                </a:lnTo>
                <a:lnTo>
                  <a:pt x="788" y="508"/>
                </a:lnTo>
                <a:lnTo>
                  <a:pt x="789" y="508"/>
                </a:lnTo>
                <a:lnTo>
                  <a:pt x="791" y="509"/>
                </a:lnTo>
                <a:lnTo>
                  <a:pt x="792" y="512"/>
                </a:lnTo>
                <a:lnTo>
                  <a:pt x="792" y="514"/>
                </a:lnTo>
                <a:lnTo>
                  <a:pt x="793" y="517"/>
                </a:lnTo>
                <a:lnTo>
                  <a:pt x="794" y="520"/>
                </a:lnTo>
                <a:lnTo>
                  <a:pt x="797" y="520"/>
                </a:lnTo>
                <a:lnTo>
                  <a:pt x="802" y="518"/>
                </a:lnTo>
                <a:lnTo>
                  <a:pt x="805" y="517"/>
                </a:lnTo>
                <a:lnTo>
                  <a:pt x="811" y="516"/>
                </a:lnTo>
                <a:lnTo>
                  <a:pt x="817" y="515"/>
                </a:lnTo>
                <a:lnTo>
                  <a:pt x="820" y="514"/>
                </a:lnTo>
                <a:lnTo>
                  <a:pt x="823" y="514"/>
                </a:lnTo>
                <a:lnTo>
                  <a:pt x="826" y="512"/>
                </a:lnTo>
                <a:lnTo>
                  <a:pt x="829" y="510"/>
                </a:lnTo>
                <a:lnTo>
                  <a:pt x="835" y="508"/>
                </a:lnTo>
                <a:lnTo>
                  <a:pt x="842" y="504"/>
                </a:lnTo>
                <a:lnTo>
                  <a:pt x="851" y="498"/>
                </a:lnTo>
                <a:lnTo>
                  <a:pt x="858" y="494"/>
                </a:lnTo>
                <a:lnTo>
                  <a:pt x="865" y="493"/>
                </a:lnTo>
                <a:lnTo>
                  <a:pt x="869" y="493"/>
                </a:lnTo>
                <a:lnTo>
                  <a:pt x="873" y="492"/>
                </a:lnTo>
                <a:lnTo>
                  <a:pt x="876" y="491"/>
                </a:lnTo>
                <a:lnTo>
                  <a:pt x="880" y="491"/>
                </a:lnTo>
                <a:lnTo>
                  <a:pt x="882" y="490"/>
                </a:lnTo>
                <a:lnTo>
                  <a:pt x="883" y="489"/>
                </a:lnTo>
                <a:lnTo>
                  <a:pt x="885" y="488"/>
                </a:lnTo>
                <a:lnTo>
                  <a:pt x="889" y="485"/>
                </a:lnTo>
                <a:lnTo>
                  <a:pt x="890" y="484"/>
                </a:lnTo>
                <a:lnTo>
                  <a:pt x="891" y="482"/>
                </a:lnTo>
                <a:lnTo>
                  <a:pt x="893" y="480"/>
                </a:lnTo>
                <a:lnTo>
                  <a:pt x="896" y="478"/>
                </a:lnTo>
                <a:lnTo>
                  <a:pt x="899" y="477"/>
                </a:lnTo>
                <a:lnTo>
                  <a:pt x="903" y="477"/>
                </a:lnTo>
                <a:lnTo>
                  <a:pt x="915" y="469"/>
                </a:lnTo>
                <a:lnTo>
                  <a:pt x="925" y="465"/>
                </a:lnTo>
                <a:lnTo>
                  <a:pt x="933" y="462"/>
                </a:lnTo>
                <a:lnTo>
                  <a:pt x="937" y="462"/>
                </a:lnTo>
                <a:lnTo>
                  <a:pt x="939" y="462"/>
                </a:lnTo>
                <a:lnTo>
                  <a:pt x="945" y="462"/>
                </a:lnTo>
                <a:lnTo>
                  <a:pt x="948" y="461"/>
                </a:lnTo>
                <a:lnTo>
                  <a:pt x="953" y="461"/>
                </a:lnTo>
                <a:lnTo>
                  <a:pt x="959" y="460"/>
                </a:lnTo>
                <a:lnTo>
                  <a:pt x="962" y="460"/>
                </a:lnTo>
                <a:lnTo>
                  <a:pt x="965" y="460"/>
                </a:lnTo>
                <a:lnTo>
                  <a:pt x="970" y="459"/>
                </a:lnTo>
                <a:lnTo>
                  <a:pt x="973" y="459"/>
                </a:lnTo>
                <a:lnTo>
                  <a:pt x="977" y="458"/>
                </a:lnTo>
                <a:lnTo>
                  <a:pt x="980" y="457"/>
                </a:lnTo>
                <a:lnTo>
                  <a:pt x="984" y="454"/>
                </a:lnTo>
                <a:lnTo>
                  <a:pt x="986" y="453"/>
                </a:lnTo>
                <a:lnTo>
                  <a:pt x="988" y="451"/>
                </a:lnTo>
                <a:lnTo>
                  <a:pt x="994" y="448"/>
                </a:lnTo>
                <a:lnTo>
                  <a:pt x="999" y="445"/>
                </a:lnTo>
                <a:lnTo>
                  <a:pt x="1002" y="444"/>
                </a:lnTo>
                <a:lnTo>
                  <a:pt x="1005" y="443"/>
                </a:lnTo>
                <a:lnTo>
                  <a:pt x="1010" y="442"/>
                </a:lnTo>
                <a:lnTo>
                  <a:pt x="1017" y="441"/>
                </a:lnTo>
                <a:lnTo>
                  <a:pt x="1023" y="440"/>
                </a:lnTo>
                <a:lnTo>
                  <a:pt x="1026" y="440"/>
                </a:lnTo>
                <a:lnTo>
                  <a:pt x="1032" y="440"/>
                </a:lnTo>
                <a:lnTo>
                  <a:pt x="1035" y="440"/>
                </a:lnTo>
                <a:lnTo>
                  <a:pt x="1041" y="440"/>
                </a:lnTo>
                <a:lnTo>
                  <a:pt x="1051" y="440"/>
                </a:lnTo>
                <a:lnTo>
                  <a:pt x="1057" y="438"/>
                </a:lnTo>
                <a:lnTo>
                  <a:pt x="1059" y="438"/>
                </a:lnTo>
                <a:lnTo>
                  <a:pt x="1063" y="440"/>
                </a:lnTo>
                <a:lnTo>
                  <a:pt x="1067" y="440"/>
                </a:lnTo>
                <a:lnTo>
                  <a:pt x="1069" y="440"/>
                </a:lnTo>
                <a:lnTo>
                  <a:pt x="1075" y="438"/>
                </a:lnTo>
                <a:lnTo>
                  <a:pt x="1076" y="438"/>
                </a:lnTo>
                <a:lnTo>
                  <a:pt x="1083" y="434"/>
                </a:lnTo>
                <a:lnTo>
                  <a:pt x="1084" y="433"/>
                </a:lnTo>
                <a:lnTo>
                  <a:pt x="1089" y="428"/>
                </a:lnTo>
                <a:lnTo>
                  <a:pt x="1090" y="426"/>
                </a:lnTo>
                <a:lnTo>
                  <a:pt x="1091" y="424"/>
                </a:lnTo>
                <a:lnTo>
                  <a:pt x="1092" y="421"/>
                </a:lnTo>
                <a:lnTo>
                  <a:pt x="1095" y="419"/>
                </a:lnTo>
                <a:lnTo>
                  <a:pt x="1099" y="414"/>
                </a:lnTo>
                <a:lnTo>
                  <a:pt x="1101" y="413"/>
                </a:lnTo>
                <a:lnTo>
                  <a:pt x="1106" y="411"/>
                </a:lnTo>
                <a:lnTo>
                  <a:pt x="1109" y="411"/>
                </a:lnTo>
                <a:lnTo>
                  <a:pt x="1117" y="410"/>
                </a:lnTo>
                <a:lnTo>
                  <a:pt x="1120" y="410"/>
                </a:lnTo>
                <a:lnTo>
                  <a:pt x="1125" y="410"/>
                </a:lnTo>
                <a:lnTo>
                  <a:pt x="1133" y="409"/>
                </a:lnTo>
                <a:lnTo>
                  <a:pt x="1138" y="409"/>
                </a:lnTo>
                <a:lnTo>
                  <a:pt x="1145" y="409"/>
                </a:lnTo>
                <a:lnTo>
                  <a:pt x="1153" y="409"/>
                </a:lnTo>
                <a:lnTo>
                  <a:pt x="1157" y="409"/>
                </a:lnTo>
                <a:lnTo>
                  <a:pt x="1165" y="408"/>
                </a:lnTo>
                <a:lnTo>
                  <a:pt x="1176" y="406"/>
                </a:lnTo>
                <a:lnTo>
                  <a:pt x="1179" y="406"/>
                </a:lnTo>
                <a:lnTo>
                  <a:pt x="1188" y="406"/>
                </a:lnTo>
                <a:lnTo>
                  <a:pt x="1195" y="406"/>
                </a:lnTo>
                <a:lnTo>
                  <a:pt x="1202" y="408"/>
                </a:lnTo>
                <a:lnTo>
                  <a:pt x="1210" y="408"/>
                </a:lnTo>
                <a:lnTo>
                  <a:pt x="1216" y="408"/>
                </a:lnTo>
                <a:lnTo>
                  <a:pt x="1219" y="409"/>
                </a:lnTo>
                <a:lnTo>
                  <a:pt x="1220" y="411"/>
                </a:lnTo>
                <a:lnTo>
                  <a:pt x="1219" y="414"/>
                </a:lnTo>
                <a:lnTo>
                  <a:pt x="1217" y="418"/>
                </a:lnTo>
                <a:lnTo>
                  <a:pt x="1217" y="420"/>
                </a:lnTo>
                <a:lnTo>
                  <a:pt x="1216" y="421"/>
                </a:lnTo>
                <a:lnTo>
                  <a:pt x="1212" y="427"/>
                </a:lnTo>
                <a:lnTo>
                  <a:pt x="1211" y="429"/>
                </a:lnTo>
                <a:lnTo>
                  <a:pt x="1209" y="430"/>
                </a:lnTo>
                <a:lnTo>
                  <a:pt x="1202" y="436"/>
                </a:lnTo>
                <a:lnTo>
                  <a:pt x="1200" y="437"/>
                </a:lnTo>
                <a:lnTo>
                  <a:pt x="1197" y="438"/>
                </a:lnTo>
                <a:lnTo>
                  <a:pt x="1194" y="441"/>
                </a:lnTo>
                <a:lnTo>
                  <a:pt x="1193" y="443"/>
                </a:lnTo>
                <a:lnTo>
                  <a:pt x="1191" y="445"/>
                </a:lnTo>
                <a:lnTo>
                  <a:pt x="1188" y="448"/>
                </a:lnTo>
                <a:lnTo>
                  <a:pt x="1186" y="449"/>
                </a:lnTo>
                <a:lnTo>
                  <a:pt x="1180" y="450"/>
                </a:lnTo>
                <a:lnTo>
                  <a:pt x="1178" y="452"/>
                </a:lnTo>
                <a:lnTo>
                  <a:pt x="1176" y="454"/>
                </a:lnTo>
                <a:lnTo>
                  <a:pt x="1175" y="457"/>
                </a:lnTo>
                <a:lnTo>
                  <a:pt x="1173" y="460"/>
                </a:lnTo>
                <a:lnTo>
                  <a:pt x="1171" y="464"/>
                </a:lnTo>
                <a:lnTo>
                  <a:pt x="1169" y="466"/>
                </a:lnTo>
                <a:lnTo>
                  <a:pt x="1168" y="468"/>
                </a:lnTo>
                <a:lnTo>
                  <a:pt x="1163" y="472"/>
                </a:lnTo>
                <a:lnTo>
                  <a:pt x="1160" y="474"/>
                </a:lnTo>
                <a:lnTo>
                  <a:pt x="1159" y="475"/>
                </a:lnTo>
                <a:lnTo>
                  <a:pt x="1157" y="476"/>
                </a:lnTo>
                <a:lnTo>
                  <a:pt x="1157" y="478"/>
                </a:lnTo>
                <a:lnTo>
                  <a:pt x="1157" y="481"/>
                </a:lnTo>
                <a:lnTo>
                  <a:pt x="1161" y="485"/>
                </a:lnTo>
                <a:lnTo>
                  <a:pt x="1162" y="489"/>
                </a:lnTo>
                <a:lnTo>
                  <a:pt x="1162" y="491"/>
                </a:lnTo>
                <a:lnTo>
                  <a:pt x="1163" y="494"/>
                </a:lnTo>
                <a:lnTo>
                  <a:pt x="1164" y="499"/>
                </a:lnTo>
                <a:lnTo>
                  <a:pt x="1165" y="504"/>
                </a:lnTo>
                <a:lnTo>
                  <a:pt x="1165" y="507"/>
                </a:lnTo>
                <a:lnTo>
                  <a:pt x="1168" y="509"/>
                </a:lnTo>
                <a:lnTo>
                  <a:pt x="1172" y="515"/>
                </a:lnTo>
                <a:lnTo>
                  <a:pt x="1176" y="517"/>
                </a:lnTo>
                <a:lnTo>
                  <a:pt x="1177" y="518"/>
                </a:lnTo>
                <a:lnTo>
                  <a:pt x="1179" y="522"/>
                </a:lnTo>
                <a:lnTo>
                  <a:pt x="1183" y="524"/>
                </a:lnTo>
                <a:lnTo>
                  <a:pt x="1185" y="524"/>
                </a:lnTo>
                <a:lnTo>
                  <a:pt x="1189" y="524"/>
                </a:lnTo>
                <a:lnTo>
                  <a:pt x="1192" y="524"/>
                </a:lnTo>
                <a:lnTo>
                  <a:pt x="1193" y="524"/>
                </a:lnTo>
                <a:lnTo>
                  <a:pt x="1195" y="526"/>
                </a:lnTo>
                <a:lnTo>
                  <a:pt x="1196" y="529"/>
                </a:lnTo>
                <a:lnTo>
                  <a:pt x="1196" y="530"/>
                </a:lnTo>
                <a:lnTo>
                  <a:pt x="1195" y="532"/>
                </a:lnTo>
                <a:lnTo>
                  <a:pt x="1194" y="536"/>
                </a:lnTo>
                <a:lnTo>
                  <a:pt x="1194" y="538"/>
                </a:lnTo>
                <a:lnTo>
                  <a:pt x="1194" y="539"/>
                </a:lnTo>
                <a:lnTo>
                  <a:pt x="1192" y="544"/>
                </a:lnTo>
                <a:lnTo>
                  <a:pt x="1191" y="545"/>
                </a:lnTo>
                <a:lnTo>
                  <a:pt x="1189" y="548"/>
                </a:lnTo>
                <a:lnTo>
                  <a:pt x="1188" y="550"/>
                </a:lnTo>
                <a:lnTo>
                  <a:pt x="1186" y="554"/>
                </a:lnTo>
                <a:lnTo>
                  <a:pt x="1185" y="556"/>
                </a:lnTo>
                <a:lnTo>
                  <a:pt x="1185" y="558"/>
                </a:lnTo>
                <a:lnTo>
                  <a:pt x="1185" y="560"/>
                </a:lnTo>
                <a:lnTo>
                  <a:pt x="1187" y="560"/>
                </a:lnTo>
                <a:lnTo>
                  <a:pt x="1188" y="558"/>
                </a:lnTo>
                <a:lnTo>
                  <a:pt x="1191" y="557"/>
                </a:lnTo>
                <a:lnTo>
                  <a:pt x="1193" y="555"/>
                </a:lnTo>
                <a:lnTo>
                  <a:pt x="1195" y="555"/>
                </a:lnTo>
                <a:lnTo>
                  <a:pt x="1199" y="555"/>
                </a:lnTo>
                <a:lnTo>
                  <a:pt x="1201" y="555"/>
                </a:lnTo>
                <a:lnTo>
                  <a:pt x="1203" y="554"/>
                </a:lnTo>
                <a:lnTo>
                  <a:pt x="1207" y="553"/>
                </a:lnTo>
                <a:lnTo>
                  <a:pt x="1209" y="552"/>
                </a:lnTo>
                <a:lnTo>
                  <a:pt x="1211" y="552"/>
                </a:lnTo>
                <a:lnTo>
                  <a:pt x="1212" y="552"/>
                </a:lnTo>
                <a:lnTo>
                  <a:pt x="1215" y="553"/>
                </a:lnTo>
                <a:lnTo>
                  <a:pt x="1217" y="555"/>
                </a:lnTo>
                <a:lnTo>
                  <a:pt x="1218" y="556"/>
                </a:lnTo>
                <a:lnTo>
                  <a:pt x="1220" y="558"/>
                </a:lnTo>
                <a:lnTo>
                  <a:pt x="1221" y="558"/>
                </a:lnTo>
                <a:lnTo>
                  <a:pt x="1224" y="560"/>
                </a:lnTo>
                <a:lnTo>
                  <a:pt x="1226" y="562"/>
                </a:lnTo>
                <a:lnTo>
                  <a:pt x="1226" y="564"/>
                </a:lnTo>
                <a:lnTo>
                  <a:pt x="1226" y="566"/>
                </a:lnTo>
                <a:lnTo>
                  <a:pt x="1224" y="569"/>
                </a:lnTo>
                <a:lnTo>
                  <a:pt x="1224" y="572"/>
                </a:lnTo>
                <a:lnTo>
                  <a:pt x="1224" y="574"/>
                </a:lnTo>
                <a:lnTo>
                  <a:pt x="1224" y="578"/>
                </a:lnTo>
                <a:lnTo>
                  <a:pt x="1223" y="579"/>
                </a:lnTo>
                <a:lnTo>
                  <a:pt x="1220" y="580"/>
                </a:lnTo>
                <a:lnTo>
                  <a:pt x="1217" y="581"/>
                </a:lnTo>
                <a:lnTo>
                  <a:pt x="1216" y="584"/>
                </a:lnTo>
                <a:lnTo>
                  <a:pt x="1211" y="587"/>
                </a:lnTo>
                <a:lnTo>
                  <a:pt x="1210" y="590"/>
                </a:lnTo>
                <a:lnTo>
                  <a:pt x="1209" y="593"/>
                </a:lnTo>
                <a:lnTo>
                  <a:pt x="1208" y="595"/>
                </a:lnTo>
                <a:lnTo>
                  <a:pt x="1205" y="597"/>
                </a:lnTo>
                <a:lnTo>
                  <a:pt x="1204" y="598"/>
                </a:lnTo>
                <a:lnTo>
                  <a:pt x="1204" y="601"/>
                </a:lnTo>
                <a:lnTo>
                  <a:pt x="1203" y="602"/>
                </a:lnTo>
                <a:lnTo>
                  <a:pt x="1202" y="603"/>
                </a:lnTo>
                <a:lnTo>
                  <a:pt x="1201" y="604"/>
                </a:lnTo>
                <a:lnTo>
                  <a:pt x="1196" y="603"/>
                </a:lnTo>
                <a:lnTo>
                  <a:pt x="1194" y="603"/>
                </a:lnTo>
                <a:lnTo>
                  <a:pt x="1194" y="601"/>
                </a:lnTo>
                <a:lnTo>
                  <a:pt x="1193" y="598"/>
                </a:lnTo>
                <a:lnTo>
                  <a:pt x="1192" y="597"/>
                </a:lnTo>
                <a:lnTo>
                  <a:pt x="1187" y="596"/>
                </a:lnTo>
                <a:lnTo>
                  <a:pt x="1185" y="595"/>
                </a:lnTo>
                <a:lnTo>
                  <a:pt x="1183" y="596"/>
                </a:lnTo>
                <a:lnTo>
                  <a:pt x="1179" y="596"/>
                </a:lnTo>
                <a:lnTo>
                  <a:pt x="1175" y="597"/>
                </a:lnTo>
                <a:lnTo>
                  <a:pt x="1171" y="598"/>
                </a:lnTo>
                <a:lnTo>
                  <a:pt x="1168" y="600"/>
                </a:lnTo>
                <a:lnTo>
                  <a:pt x="1164" y="601"/>
                </a:lnTo>
                <a:lnTo>
                  <a:pt x="1160" y="602"/>
                </a:lnTo>
                <a:lnTo>
                  <a:pt x="1154" y="603"/>
                </a:lnTo>
                <a:lnTo>
                  <a:pt x="1148" y="602"/>
                </a:lnTo>
                <a:lnTo>
                  <a:pt x="1144" y="602"/>
                </a:lnTo>
                <a:lnTo>
                  <a:pt x="1139" y="603"/>
                </a:lnTo>
                <a:lnTo>
                  <a:pt x="1137" y="602"/>
                </a:lnTo>
                <a:lnTo>
                  <a:pt x="1131" y="602"/>
                </a:lnTo>
                <a:lnTo>
                  <a:pt x="1128" y="602"/>
                </a:lnTo>
                <a:lnTo>
                  <a:pt x="1124" y="604"/>
                </a:lnTo>
                <a:lnTo>
                  <a:pt x="1124" y="608"/>
                </a:lnTo>
                <a:lnTo>
                  <a:pt x="1123" y="610"/>
                </a:lnTo>
                <a:lnTo>
                  <a:pt x="1121" y="612"/>
                </a:lnTo>
                <a:lnTo>
                  <a:pt x="1120" y="612"/>
                </a:lnTo>
                <a:lnTo>
                  <a:pt x="1114" y="612"/>
                </a:lnTo>
                <a:lnTo>
                  <a:pt x="1111" y="611"/>
                </a:lnTo>
                <a:lnTo>
                  <a:pt x="1109" y="610"/>
                </a:lnTo>
                <a:lnTo>
                  <a:pt x="1108" y="608"/>
                </a:lnTo>
                <a:lnTo>
                  <a:pt x="1106" y="606"/>
                </a:lnTo>
                <a:lnTo>
                  <a:pt x="1104" y="604"/>
                </a:lnTo>
                <a:lnTo>
                  <a:pt x="1101" y="602"/>
                </a:lnTo>
                <a:lnTo>
                  <a:pt x="1098" y="601"/>
                </a:lnTo>
                <a:lnTo>
                  <a:pt x="1093" y="600"/>
                </a:lnTo>
                <a:lnTo>
                  <a:pt x="1090" y="601"/>
                </a:lnTo>
                <a:lnTo>
                  <a:pt x="1087" y="602"/>
                </a:lnTo>
                <a:lnTo>
                  <a:pt x="1084" y="603"/>
                </a:lnTo>
                <a:lnTo>
                  <a:pt x="1084" y="605"/>
                </a:lnTo>
                <a:lnTo>
                  <a:pt x="1084" y="609"/>
                </a:lnTo>
                <a:lnTo>
                  <a:pt x="1082" y="610"/>
                </a:lnTo>
                <a:lnTo>
                  <a:pt x="1081" y="611"/>
                </a:lnTo>
                <a:lnTo>
                  <a:pt x="1079" y="612"/>
                </a:lnTo>
                <a:lnTo>
                  <a:pt x="1077" y="614"/>
                </a:lnTo>
                <a:lnTo>
                  <a:pt x="1076" y="616"/>
                </a:lnTo>
                <a:lnTo>
                  <a:pt x="1076" y="618"/>
                </a:lnTo>
                <a:lnTo>
                  <a:pt x="1077" y="621"/>
                </a:lnTo>
                <a:lnTo>
                  <a:pt x="1076" y="625"/>
                </a:lnTo>
                <a:lnTo>
                  <a:pt x="1076" y="627"/>
                </a:lnTo>
                <a:lnTo>
                  <a:pt x="1075" y="630"/>
                </a:lnTo>
                <a:lnTo>
                  <a:pt x="1074" y="635"/>
                </a:lnTo>
                <a:lnTo>
                  <a:pt x="1074" y="638"/>
                </a:lnTo>
                <a:lnTo>
                  <a:pt x="1075" y="643"/>
                </a:lnTo>
                <a:lnTo>
                  <a:pt x="1075" y="645"/>
                </a:lnTo>
                <a:lnTo>
                  <a:pt x="1074" y="648"/>
                </a:lnTo>
                <a:lnTo>
                  <a:pt x="1073" y="650"/>
                </a:lnTo>
                <a:lnTo>
                  <a:pt x="1071" y="652"/>
                </a:lnTo>
                <a:lnTo>
                  <a:pt x="1069" y="652"/>
                </a:lnTo>
                <a:lnTo>
                  <a:pt x="1065" y="653"/>
                </a:lnTo>
                <a:lnTo>
                  <a:pt x="1058" y="653"/>
                </a:lnTo>
                <a:lnTo>
                  <a:pt x="1055" y="653"/>
                </a:lnTo>
                <a:lnTo>
                  <a:pt x="1050" y="653"/>
                </a:lnTo>
                <a:lnTo>
                  <a:pt x="1047" y="653"/>
                </a:lnTo>
                <a:lnTo>
                  <a:pt x="1041" y="653"/>
                </a:lnTo>
                <a:lnTo>
                  <a:pt x="1037" y="654"/>
                </a:lnTo>
                <a:lnTo>
                  <a:pt x="1034" y="656"/>
                </a:lnTo>
                <a:lnTo>
                  <a:pt x="1032" y="657"/>
                </a:lnTo>
                <a:lnTo>
                  <a:pt x="1025" y="660"/>
                </a:lnTo>
                <a:lnTo>
                  <a:pt x="1023" y="662"/>
                </a:lnTo>
                <a:lnTo>
                  <a:pt x="1021" y="664"/>
                </a:lnTo>
                <a:lnTo>
                  <a:pt x="1019" y="665"/>
                </a:lnTo>
                <a:lnTo>
                  <a:pt x="1018" y="665"/>
                </a:lnTo>
                <a:lnTo>
                  <a:pt x="1016" y="665"/>
                </a:lnTo>
                <a:lnTo>
                  <a:pt x="1015" y="664"/>
                </a:lnTo>
                <a:lnTo>
                  <a:pt x="1012" y="662"/>
                </a:lnTo>
                <a:lnTo>
                  <a:pt x="1010" y="662"/>
                </a:lnTo>
                <a:lnTo>
                  <a:pt x="1009" y="662"/>
                </a:lnTo>
                <a:lnTo>
                  <a:pt x="1007" y="662"/>
                </a:lnTo>
                <a:lnTo>
                  <a:pt x="1005" y="662"/>
                </a:lnTo>
                <a:lnTo>
                  <a:pt x="1004" y="662"/>
                </a:lnTo>
                <a:lnTo>
                  <a:pt x="1003" y="664"/>
                </a:lnTo>
                <a:lnTo>
                  <a:pt x="1002" y="665"/>
                </a:lnTo>
                <a:lnTo>
                  <a:pt x="1001" y="666"/>
                </a:lnTo>
                <a:lnTo>
                  <a:pt x="1000" y="666"/>
                </a:lnTo>
                <a:lnTo>
                  <a:pt x="999" y="667"/>
                </a:lnTo>
                <a:lnTo>
                  <a:pt x="1000" y="669"/>
                </a:lnTo>
                <a:lnTo>
                  <a:pt x="1000" y="672"/>
                </a:lnTo>
                <a:lnTo>
                  <a:pt x="999" y="675"/>
                </a:lnTo>
                <a:lnTo>
                  <a:pt x="999" y="677"/>
                </a:lnTo>
                <a:lnTo>
                  <a:pt x="999" y="678"/>
                </a:lnTo>
                <a:lnTo>
                  <a:pt x="1001" y="681"/>
                </a:lnTo>
                <a:lnTo>
                  <a:pt x="1002" y="682"/>
                </a:lnTo>
                <a:lnTo>
                  <a:pt x="1002" y="683"/>
                </a:lnTo>
                <a:lnTo>
                  <a:pt x="1002" y="684"/>
                </a:lnTo>
                <a:lnTo>
                  <a:pt x="1002" y="685"/>
                </a:lnTo>
                <a:lnTo>
                  <a:pt x="1001" y="685"/>
                </a:lnTo>
                <a:lnTo>
                  <a:pt x="999" y="688"/>
                </a:lnTo>
                <a:lnTo>
                  <a:pt x="996" y="689"/>
                </a:lnTo>
                <a:lnTo>
                  <a:pt x="995" y="689"/>
                </a:lnTo>
                <a:lnTo>
                  <a:pt x="994" y="691"/>
                </a:lnTo>
                <a:lnTo>
                  <a:pt x="995" y="693"/>
                </a:lnTo>
                <a:lnTo>
                  <a:pt x="996" y="693"/>
                </a:lnTo>
                <a:lnTo>
                  <a:pt x="999" y="696"/>
                </a:lnTo>
                <a:lnTo>
                  <a:pt x="1000" y="697"/>
                </a:lnTo>
                <a:lnTo>
                  <a:pt x="1000" y="699"/>
                </a:lnTo>
                <a:lnTo>
                  <a:pt x="1000" y="701"/>
                </a:lnTo>
                <a:lnTo>
                  <a:pt x="1000" y="702"/>
                </a:lnTo>
                <a:lnTo>
                  <a:pt x="1000" y="704"/>
                </a:lnTo>
                <a:lnTo>
                  <a:pt x="1001" y="705"/>
                </a:lnTo>
                <a:lnTo>
                  <a:pt x="1004" y="707"/>
                </a:lnTo>
                <a:lnTo>
                  <a:pt x="1007" y="708"/>
                </a:lnTo>
                <a:lnTo>
                  <a:pt x="1008" y="709"/>
                </a:lnTo>
                <a:lnTo>
                  <a:pt x="1008" y="710"/>
                </a:lnTo>
                <a:lnTo>
                  <a:pt x="1008" y="714"/>
                </a:lnTo>
                <a:lnTo>
                  <a:pt x="1007" y="715"/>
                </a:lnTo>
                <a:lnTo>
                  <a:pt x="1005" y="715"/>
                </a:lnTo>
                <a:lnTo>
                  <a:pt x="1007" y="717"/>
                </a:lnTo>
                <a:lnTo>
                  <a:pt x="1008" y="720"/>
                </a:lnTo>
                <a:lnTo>
                  <a:pt x="1009" y="721"/>
                </a:lnTo>
                <a:lnTo>
                  <a:pt x="1009" y="723"/>
                </a:lnTo>
                <a:lnTo>
                  <a:pt x="1009" y="725"/>
                </a:lnTo>
                <a:lnTo>
                  <a:pt x="1005" y="729"/>
                </a:lnTo>
                <a:lnTo>
                  <a:pt x="1004" y="731"/>
                </a:lnTo>
                <a:lnTo>
                  <a:pt x="1002" y="734"/>
                </a:lnTo>
                <a:lnTo>
                  <a:pt x="1002" y="737"/>
                </a:lnTo>
                <a:lnTo>
                  <a:pt x="1002" y="739"/>
                </a:lnTo>
                <a:lnTo>
                  <a:pt x="1003" y="740"/>
                </a:lnTo>
                <a:lnTo>
                  <a:pt x="1004" y="744"/>
                </a:lnTo>
                <a:lnTo>
                  <a:pt x="1008" y="746"/>
                </a:lnTo>
                <a:lnTo>
                  <a:pt x="1009" y="747"/>
                </a:lnTo>
                <a:lnTo>
                  <a:pt x="1011" y="748"/>
                </a:lnTo>
                <a:lnTo>
                  <a:pt x="1015" y="749"/>
                </a:lnTo>
                <a:lnTo>
                  <a:pt x="1017" y="750"/>
                </a:lnTo>
                <a:lnTo>
                  <a:pt x="1020" y="753"/>
                </a:lnTo>
                <a:lnTo>
                  <a:pt x="1023" y="754"/>
                </a:lnTo>
                <a:lnTo>
                  <a:pt x="1025" y="756"/>
                </a:lnTo>
                <a:lnTo>
                  <a:pt x="1026" y="757"/>
                </a:lnTo>
                <a:lnTo>
                  <a:pt x="1027" y="760"/>
                </a:lnTo>
                <a:lnTo>
                  <a:pt x="1028" y="763"/>
                </a:lnTo>
                <a:lnTo>
                  <a:pt x="1029" y="765"/>
                </a:lnTo>
                <a:lnTo>
                  <a:pt x="1032" y="770"/>
                </a:lnTo>
                <a:lnTo>
                  <a:pt x="1039" y="769"/>
                </a:lnTo>
                <a:lnTo>
                  <a:pt x="1044" y="764"/>
                </a:lnTo>
                <a:lnTo>
                  <a:pt x="1048" y="762"/>
                </a:lnTo>
                <a:lnTo>
                  <a:pt x="1053" y="758"/>
                </a:lnTo>
                <a:lnTo>
                  <a:pt x="1060" y="755"/>
                </a:lnTo>
                <a:lnTo>
                  <a:pt x="1069" y="752"/>
                </a:lnTo>
                <a:lnTo>
                  <a:pt x="1074" y="746"/>
                </a:lnTo>
                <a:lnTo>
                  <a:pt x="1082" y="739"/>
                </a:lnTo>
                <a:lnTo>
                  <a:pt x="1085" y="733"/>
                </a:lnTo>
                <a:lnTo>
                  <a:pt x="1087" y="729"/>
                </a:lnTo>
                <a:lnTo>
                  <a:pt x="1092" y="718"/>
                </a:lnTo>
                <a:lnTo>
                  <a:pt x="1095" y="717"/>
                </a:lnTo>
                <a:lnTo>
                  <a:pt x="1103" y="718"/>
                </a:lnTo>
                <a:lnTo>
                  <a:pt x="1107" y="722"/>
                </a:lnTo>
                <a:lnTo>
                  <a:pt x="1112" y="722"/>
                </a:lnTo>
                <a:lnTo>
                  <a:pt x="1116" y="722"/>
                </a:lnTo>
                <a:lnTo>
                  <a:pt x="1123" y="718"/>
                </a:lnTo>
                <a:lnTo>
                  <a:pt x="1125" y="714"/>
                </a:lnTo>
                <a:lnTo>
                  <a:pt x="1129" y="705"/>
                </a:lnTo>
                <a:lnTo>
                  <a:pt x="1130" y="700"/>
                </a:lnTo>
                <a:lnTo>
                  <a:pt x="1136" y="697"/>
                </a:lnTo>
                <a:lnTo>
                  <a:pt x="1143" y="700"/>
                </a:lnTo>
                <a:lnTo>
                  <a:pt x="1145" y="704"/>
                </a:lnTo>
                <a:lnTo>
                  <a:pt x="1152" y="705"/>
                </a:lnTo>
                <a:lnTo>
                  <a:pt x="1154" y="700"/>
                </a:lnTo>
                <a:lnTo>
                  <a:pt x="1156" y="697"/>
                </a:lnTo>
                <a:lnTo>
                  <a:pt x="1156" y="691"/>
                </a:lnTo>
                <a:lnTo>
                  <a:pt x="1160" y="686"/>
                </a:lnTo>
                <a:lnTo>
                  <a:pt x="1162" y="681"/>
                </a:lnTo>
                <a:lnTo>
                  <a:pt x="1167" y="676"/>
                </a:lnTo>
                <a:lnTo>
                  <a:pt x="1171" y="674"/>
                </a:lnTo>
                <a:lnTo>
                  <a:pt x="1177" y="674"/>
                </a:lnTo>
                <a:lnTo>
                  <a:pt x="1184" y="674"/>
                </a:lnTo>
                <a:lnTo>
                  <a:pt x="1192" y="670"/>
                </a:lnTo>
                <a:lnTo>
                  <a:pt x="1205" y="662"/>
                </a:lnTo>
                <a:lnTo>
                  <a:pt x="1210" y="659"/>
                </a:lnTo>
                <a:lnTo>
                  <a:pt x="1217" y="646"/>
                </a:lnTo>
                <a:lnTo>
                  <a:pt x="1223" y="638"/>
                </a:lnTo>
                <a:lnTo>
                  <a:pt x="1228" y="629"/>
                </a:lnTo>
                <a:lnTo>
                  <a:pt x="1236" y="621"/>
                </a:lnTo>
                <a:lnTo>
                  <a:pt x="1241" y="617"/>
                </a:lnTo>
                <a:lnTo>
                  <a:pt x="1245" y="613"/>
                </a:lnTo>
                <a:lnTo>
                  <a:pt x="1249" y="612"/>
                </a:lnTo>
                <a:lnTo>
                  <a:pt x="1253" y="611"/>
                </a:lnTo>
                <a:lnTo>
                  <a:pt x="1257" y="610"/>
                </a:lnTo>
                <a:lnTo>
                  <a:pt x="1259" y="609"/>
                </a:lnTo>
                <a:lnTo>
                  <a:pt x="1263" y="608"/>
                </a:lnTo>
                <a:lnTo>
                  <a:pt x="1264" y="606"/>
                </a:lnTo>
                <a:lnTo>
                  <a:pt x="1269" y="605"/>
                </a:lnTo>
                <a:lnTo>
                  <a:pt x="1273" y="603"/>
                </a:lnTo>
                <a:lnTo>
                  <a:pt x="1279" y="602"/>
                </a:lnTo>
                <a:lnTo>
                  <a:pt x="1280" y="601"/>
                </a:lnTo>
                <a:lnTo>
                  <a:pt x="1282" y="601"/>
                </a:lnTo>
                <a:lnTo>
                  <a:pt x="1285" y="598"/>
                </a:lnTo>
                <a:lnTo>
                  <a:pt x="1290" y="598"/>
                </a:lnTo>
                <a:lnTo>
                  <a:pt x="1292" y="598"/>
                </a:lnTo>
                <a:lnTo>
                  <a:pt x="1293" y="600"/>
                </a:lnTo>
                <a:lnTo>
                  <a:pt x="1298" y="600"/>
                </a:lnTo>
                <a:lnTo>
                  <a:pt x="1303" y="598"/>
                </a:lnTo>
                <a:lnTo>
                  <a:pt x="1307" y="595"/>
                </a:lnTo>
                <a:lnTo>
                  <a:pt x="1311" y="594"/>
                </a:lnTo>
                <a:lnTo>
                  <a:pt x="1316" y="594"/>
                </a:lnTo>
                <a:lnTo>
                  <a:pt x="1319" y="593"/>
                </a:lnTo>
                <a:lnTo>
                  <a:pt x="1323" y="593"/>
                </a:lnTo>
                <a:lnTo>
                  <a:pt x="1325" y="594"/>
                </a:lnTo>
                <a:lnTo>
                  <a:pt x="1329" y="594"/>
                </a:lnTo>
                <a:lnTo>
                  <a:pt x="1331" y="594"/>
                </a:lnTo>
                <a:lnTo>
                  <a:pt x="1335" y="593"/>
                </a:lnTo>
                <a:lnTo>
                  <a:pt x="1338" y="592"/>
                </a:lnTo>
                <a:lnTo>
                  <a:pt x="1344" y="590"/>
                </a:lnTo>
                <a:lnTo>
                  <a:pt x="1346" y="592"/>
                </a:lnTo>
                <a:lnTo>
                  <a:pt x="1351" y="590"/>
                </a:lnTo>
                <a:lnTo>
                  <a:pt x="1354" y="590"/>
                </a:lnTo>
                <a:lnTo>
                  <a:pt x="1357" y="590"/>
                </a:lnTo>
                <a:lnTo>
                  <a:pt x="1361" y="592"/>
                </a:lnTo>
                <a:lnTo>
                  <a:pt x="1364" y="593"/>
                </a:lnTo>
                <a:lnTo>
                  <a:pt x="1369" y="594"/>
                </a:lnTo>
                <a:lnTo>
                  <a:pt x="1376" y="592"/>
                </a:lnTo>
                <a:lnTo>
                  <a:pt x="1380" y="588"/>
                </a:lnTo>
                <a:lnTo>
                  <a:pt x="1386" y="585"/>
                </a:lnTo>
                <a:lnTo>
                  <a:pt x="1389" y="582"/>
                </a:lnTo>
                <a:lnTo>
                  <a:pt x="1392" y="581"/>
                </a:lnTo>
                <a:lnTo>
                  <a:pt x="1395" y="577"/>
                </a:lnTo>
                <a:lnTo>
                  <a:pt x="1397" y="573"/>
                </a:lnTo>
                <a:lnTo>
                  <a:pt x="1400" y="572"/>
                </a:lnTo>
                <a:lnTo>
                  <a:pt x="1405" y="570"/>
                </a:lnTo>
                <a:lnTo>
                  <a:pt x="1410" y="571"/>
                </a:lnTo>
                <a:lnTo>
                  <a:pt x="1415" y="572"/>
                </a:lnTo>
                <a:lnTo>
                  <a:pt x="1417" y="573"/>
                </a:lnTo>
                <a:lnTo>
                  <a:pt x="1425" y="573"/>
                </a:lnTo>
                <a:lnTo>
                  <a:pt x="1429" y="574"/>
                </a:lnTo>
                <a:lnTo>
                  <a:pt x="1434" y="574"/>
                </a:lnTo>
                <a:lnTo>
                  <a:pt x="1439" y="576"/>
                </a:lnTo>
                <a:lnTo>
                  <a:pt x="1443" y="577"/>
                </a:lnTo>
                <a:lnTo>
                  <a:pt x="1448" y="580"/>
                </a:lnTo>
                <a:lnTo>
                  <a:pt x="1450" y="582"/>
                </a:lnTo>
                <a:lnTo>
                  <a:pt x="1451" y="585"/>
                </a:lnTo>
                <a:lnTo>
                  <a:pt x="1452" y="587"/>
                </a:lnTo>
                <a:lnTo>
                  <a:pt x="1453" y="589"/>
                </a:lnTo>
                <a:lnTo>
                  <a:pt x="1457" y="592"/>
                </a:lnTo>
                <a:lnTo>
                  <a:pt x="1458" y="594"/>
                </a:lnTo>
                <a:lnTo>
                  <a:pt x="1461" y="597"/>
                </a:lnTo>
                <a:lnTo>
                  <a:pt x="1463" y="600"/>
                </a:lnTo>
                <a:lnTo>
                  <a:pt x="1468" y="602"/>
                </a:lnTo>
                <a:lnTo>
                  <a:pt x="1472" y="605"/>
                </a:lnTo>
                <a:lnTo>
                  <a:pt x="1472" y="608"/>
                </a:lnTo>
                <a:lnTo>
                  <a:pt x="1473" y="611"/>
                </a:lnTo>
                <a:lnTo>
                  <a:pt x="1471" y="613"/>
                </a:lnTo>
                <a:lnTo>
                  <a:pt x="1468" y="614"/>
                </a:lnTo>
                <a:lnTo>
                  <a:pt x="1466" y="617"/>
                </a:lnTo>
                <a:lnTo>
                  <a:pt x="1466" y="620"/>
                </a:lnTo>
                <a:lnTo>
                  <a:pt x="1467" y="622"/>
                </a:lnTo>
                <a:lnTo>
                  <a:pt x="1472" y="624"/>
                </a:lnTo>
                <a:lnTo>
                  <a:pt x="1475" y="626"/>
                </a:lnTo>
                <a:lnTo>
                  <a:pt x="1481" y="627"/>
                </a:lnTo>
                <a:lnTo>
                  <a:pt x="1485" y="628"/>
                </a:lnTo>
                <a:lnTo>
                  <a:pt x="1492" y="630"/>
                </a:lnTo>
                <a:lnTo>
                  <a:pt x="1499" y="633"/>
                </a:lnTo>
                <a:lnTo>
                  <a:pt x="1505" y="634"/>
                </a:lnTo>
                <a:lnTo>
                  <a:pt x="1511" y="636"/>
                </a:lnTo>
                <a:lnTo>
                  <a:pt x="1516" y="640"/>
                </a:lnTo>
                <a:lnTo>
                  <a:pt x="1521" y="642"/>
                </a:lnTo>
                <a:lnTo>
                  <a:pt x="1523" y="643"/>
                </a:lnTo>
                <a:lnTo>
                  <a:pt x="1527" y="645"/>
                </a:lnTo>
                <a:lnTo>
                  <a:pt x="1530" y="645"/>
                </a:lnTo>
                <a:lnTo>
                  <a:pt x="1531" y="643"/>
                </a:lnTo>
                <a:lnTo>
                  <a:pt x="1533" y="642"/>
                </a:lnTo>
                <a:lnTo>
                  <a:pt x="1537" y="642"/>
                </a:lnTo>
                <a:lnTo>
                  <a:pt x="1540" y="643"/>
                </a:lnTo>
                <a:lnTo>
                  <a:pt x="1544" y="644"/>
                </a:lnTo>
                <a:lnTo>
                  <a:pt x="1547" y="643"/>
                </a:lnTo>
                <a:lnTo>
                  <a:pt x="1551" y="641"/>
                </a:lnTo>
                <a:lnTo>
                  <a:pt x="1551" y="637"/>
                </a:lnTo>
                <a:lnTo>
                  <a:pt x="1552" y="635"/>
                </a:lnTo>
                <a:lnTo>
                  <a:pt x="1549" y="632"/>
                </a:lnTo>
                <a:lnTo>
                  <a:pt x="1544" y="626"/>
                </a:lnTo>
                <a:lnTo>
                  <a:pt x="1533" y="614"/>
                </a:lnTo>
                <a:lnTo>
                  <a:pt x="1528" y="608"/>
                </a:lnTo>
                <a:lnTo>
                  <a:pt x="1525" y="605"/>
                </a:lnTo>
                <a:lnTo>
                  <a:pt x="1522" y="601"/>
                </a:lnTo>
                <a:lnTo>
                  <a:pt x="1519" y="594"/>
                </a:lnTo>
                <a:lnTo>
                  <a:pt x="1517" y="590"/>
                </a:lnTo>
                <a:lnTo>
                  <a:pt x="1512" y="586"/>
                </a:lnTo>
                <a:lnTo>
                  <a:pt x="1506" y="581"/>
                </a:lnTo>
                <a:lnTo>
                  <a:pt x="1504" y="578"/>
                </a:lnTo>
                <a:lnTo>
                  <a:pt x="1500" y="573"/>
                </a:lnTo>
                <a:lnTo>
                  <a:pt x="1498" y="571"/>
                </a:lnTo>
                <a:lnTo>
                  <a:pt x="1495" y="565"/>
                </a:lnTo>
                <a:lnTo>
                  <a:pt x="1491" y="561"/>
                </a:lnTo>
                <a:lnTo>
                  <a:pt x="1485" y="555"/>
                </a:lnTo>
                <a:lnTo>
                  <a:pt x="1483" y="553"/>
                </a:lnTo>
                <a:lnTo>
                  <a:pt x="1481" y="550"/>
                </a:lnTo>
                <a:lnTo>
                  <a:pt x="1481" y="548"/>
                </a:lnTo>
                <a:lnTo>
                  <a:pt x="1481" y="541"/>
                </a:lnTo>
                <a:lnTo>
                  <a:pt x="1483" y="537"/>
                </a:lnTo>
                <a:lnTo>
                  <a:pt x="1483" y="530"/>
                </a:lnTo>
                <a:lnTo>
                  <a:pt x="1482" y="526"/>
                </a:lnTo>
                <a:lnTo>
                  <a:pt x="1481" y="523"/>
                </a:lnTo>
                <a:lnTo>
                  <a:pt x="1477" y="517"/>
                </a:lnTo>
                <a:lnTo>
                  <a:pt x="1476" y="515"/>
                </a:lnTo>
                <a:lnTo>
                  <a:pt x="1476" y="512"/>
                </a:lnTo>
                <a:lnTo>
                  <a:pt x="1476" y="508"/>
                </a:lnTo>
                <a:lnTo>
                  <a:pt x="1479" y="506"/>
                </a:lnTo>
                <a:lnTo>
                  <a:pt x="1481" y="505"/>
                </a:lnTo>
                <a:lnTo>
                  <a:pt x="1482" y="502"/>
                </a:lnTo>
                <a:lnTo>
                  <a:pt x="1489" y="496"/>
                </a:lnTo>
                <a:lnTo>
                  <a:pt x="1491" y="493"/>
                </a:lnTo>
                <a:lnTo>
                  <a:pt x="1495" y="491"/>
                </a:lnTo>
                <a:lnTo>
                  <a:pt x="1499" y="485"/>
                </a:lnTo>
                <a:lnTo>
                  <a:pt x="1503" y="483"/>
                </a:lnTo>
                <a:lnTo>
                  <a:pt x="1506" y="480"/>
                </a:lnTo>
                <a:lnTo>
                  <a:pt x="1509" y="475"/>
                </a:lnTo>
                <a:lnTo>
                  <a:pt x="1515" y="470"/>
                </a:lnTo>
                <a:lnTo>
                  <a:pt x="1519" y="468"/>
                </a:lnTo>
                <a:lnTo>
                  <a:pt x="1521" y="468"/>
                </a:lnTo>
                <a:lnTo>
                  <a:pt x="1527" y="470"/>
                </a:lnTo>
                <a:lnTo>
                  <a:pt x="1529" y="470"/>
                </a:lnTo>
                <a:lnTo>
                  <a:pt x="1530" y="469"/>
                </a:lnTo>
                <a:lnTo>
                  <a:pt x="1531" y="466"/>
                </a:lnTo>
                <a:lnTo>
                  <a:pt x="1531" y="464"/>
                </a:lnTo>
                <a:lnTo>
                  <a:pt x="1533" y="460"/>
                </a:lnTo>
                <a:lnTo>
                  <a:pt x="1536" y="459"/>
                </a:lnTo>
                <a:lnTo>
                  <a:pt x="1539" y="458"/>
                </a:lnTo>
                <a:lnTo>
                  <a:pt x="1543" y="456"/>
                </a:lnTo>
                <a:lnTo>
                  <a:pt x="1546" y="453"/>
                </a:lnTo>
                <a:lnTo>
                  <a:pt x="1548" y="451"/>
                </a:lnTo>
                <a:lnTo>
                  <a:pt x="1552" y="448"/>
                </a:lnTo>
                <a:lnTo>
                  <a:pt x="1555" y="445"/>
                </a:lnTo>
                <a:lnTo>
                  <a:pt x="1559" y="443"/>
                </a:lnTo>
                <a:lnTo>
                  <a:pt x="1562" y="440"/>
                </a:lnTo>
                <a:lnTo>
                  <a:pt x="1565" y="436"/>
                </a:lnTo>
                <a:lnTo>
                  <a:pt x="1568" y="434"/>
                </a:lnTo>
                <a:lnTo>
                  <a:pt x="1576" y="428"/>
                </a:lnTo>
                <a:lnTo>
                  <a:pt x="1581" y="426"/>
                </a:lnTo>
                <a:lnTo>
                  <a:pt x="1583" y="426"/>
                </a:lnTo>
                <a:lnTo>
                  <a:pt x="1585" y="428"/>
                </a:lnTo>
                <a:lnTo>
                  <a:pt x="1589" y="432"/>
                </a:lnTo>
                <a:lnTo>
                  <a:pt x="1592" y="434"/>
                </a:lnTo>
                <a:lnTo>
                  <a:pt x="1596" y="434"/>
                </a:lnTo>
                <a:lnTo>
                  <a:pt x="1600" y="435"/>
                </a:lnTo>
                <a:lnTo>
                  <a:pt x="1603" y="435"/>
                </a:lnTo>
                <a:lnTo>
                  <a:pt x="1607" y="434"/>
                </a:lnTo>
                <a:lnTo>
                  <a:pt x="1609" y="432"/>
                </a:lnTo>
                <a:lnTo>
                  <a:pt x="1609" y="428"/>
                </a:lnTo>
                <a:lnTo>
                  <a:pt x="1608" y="426"/>
                </a:lnTo>
                <a:lnTo>
                  <a:pt x="1607" y="422"/>
                </a:lnTo>
                <a:lnTo>
                  <a:pt x="1607" y="419"/>
                </a:lnTo>
                <a:lnTo>
                  <a:pt x="1605" y="418"/>
                </a:lnTo>
                <a:lnTo>
                  <a:pt x="1602" y="414"/>
                </a:lnTo>
                <a:lnTo>
                  <a:pt x="1602" y="411"/>
                </a:lnTo>
                <a:lnTo>
                  <a:pt x="1604" y="409"/>
                </a:lnTo>
                <a:lnTo>
                  <a:pt x="1608" y="405"/>
                </a:lnTo>
                <a:lnTo>
                  <a:pt x="1611" y="403"/>
                </a:lnTo>
                <a:lnTo>
                  <a:pt x="1616" y="402"/>
                </a:lnTo>
                <a:lnTo>
                  <a:pt x="1617" y="397"/>
                </a:lnTo>
                <a:lnTo>
                  <a:pt x="1615" y="394"/>
                </a:lnTo>
                <a:lnTo>
                  <a:pt x="1612" y="394"/>
                </a:lnTo>
                <a:lnTo>
                  <a:pt x="1608" y="394"/>
                </a:lnTo>
                <a:lnTo>
                  <a:pt x="1607" y="393"/>
                </a:lnTo>
                <a:lnTo>
                  <a:pt x="1605" y="390"/>
                </a:lnTo>
                <a:lnTo>
                  <a:pt x="1602" y="388"/>
                </a:lnTo>
                <a:lnTo>
                  <a:pt x="1601" y="386"/>
                </a:lnTo>
                <a:lnTo>
                  <a:pt x="1596" y="386"/>
                </a:lnTo>
                <a:lnTo>
                  <a:pt x="1594" y="386"/>
                </a:lnTo>
                <a:lnTo>
                  <a:pt x="1591" y="386"/>
                </a:lnTo>
                <a:lnTo>
                  <a:pt x="1586" y="386"/>
                </a:lnTo>
                <a:lnTo>
                  <a:pt x="1585" y="382"/>
                </a:lnTo>
                <a:lnTo>
                  <a:pt x="1587" y="379"/>
                </a:lnTo>
                <a:lnTo>
                  <a:pt x="1594" y="376"/>
                </a:lnTo>
                <a:lnTo>
                  <a:pt x="1595" y="372"/>
                </a:lnTo>
                <a:lnTo>
                  <a:pt x="1594" y="369"/>
                </a:lnTo>
                <a:lnTo>
                  <a:pt x="1593" y="365"/>
                </a:lnTo>
                <a:lnTo>
                  <a:pt x="1593" y="361"/>
                </a:lnTo>
                <a:lnTo>
                  <a:pt x="1595" y="357"/>
                </a:lnTo>
                <a:lnTo>
                  <a:pt x="1600" y="356"/>
                </a:lnTo>
                <a:lnTo>
                  <a:pt x="1604" y="353"/>
                </a:lnTo>
                <a:lnTo>
                  <a:pt x="1608" y="350"/>
                </a:lnTo>
                <a:lnTo>
                  <a:pt x="1610" y="347"/>
                </a:lnTo>
                <a:lnTo>
                  <a:pt x="1611" y="344"/>
                </a:lnTo>
                <a:lnTo>
                  <a:pt x="1608" y="341"/>
                </a:lnTo>
                <a:lnTo>
                  <a:pt x="1604" y="339"/>
                </a:lnTo>
                <a:lnTo>
                  <a:pt x="1600" y="338"/>
                </a:lnTo>
                <a:lnTo>
                  <a:pt x="1593" y="333"/>
                </a:lnTo>
                <a:lnTo>
                  <a:pt x="1588" y="331"/>
                </a:lnTo>
                <a:lnTo>
                  <a:pt x="1585" y="330"/>
                </a:lnTo>
                <a:lnTo>
                  <a:pt x="1578" y="328"/>
                </a:lnTo>
                <a:lnTo>
                  <a:pt x="1573" y="326"/>
                </a:lnTo>
                <a:lnTo>
                  <a:pt x="1569" y="325"/>
                </a:lnTo>
                <a:lnTo>
                  <a:pt x="1563" y="323"/>
                </a:lnTo>
                <a:lnTo>
                  <a:pt x="1559" y="322"/>
                </a:lnTo>
                <a:lnTo>
                  <a:pt x="1554" y="321"/>
                </a:lnTo>
                <a:lnTo>
                  <a:pt x="1549" y="320"/>
                </a:lnTo>
                <a:lnTo>
                  <a:pt x="1546" y="317"/>
                </a:lnTo>
                <a:lnTo>
                  <a:pt x="1545" y="315"/>
                </a:lnTo>
                <a:lnTo>
                  <a:pt x="1541" y="312"/>
                </a:lnTo>
                <a:lnTo>
                  <a:pt x="1538" y="308"/>
                </a:lnTo>
                <a:lnTo>
                  <a:pt x="1535" y="307"/>
                </a:lnTo>
                <a:lnTo>
                  <a:pt x="1530" y="306"/>
                </a:lnTo>
                <a:lnTo>
                  <a:pt x="1527" y="307"/>
                </a:lnTo>
                <a:lnTo>
                  <a:pt x="1522" y="308"/>
                </a:lnTo>
                <a:lnTo>
                  <a:pt x="1520" y="308"/>
                </a:lnTo>
                <a:lnTo>
                  <a:pt x="1516" y="312"/>
                </a:lnTo>
                <a:lnTo>
                  <a:pt x="1512" y="313"/>
                </a:lnTo>
                <a:lnTo>
                  <a:pt x="1507" y="314"/>
                </a:lnTo>
                <a:lnTo>
                  <a:pt x="1504" y="314"/>
                </a:lnTo>
                <a:lnTo>
                  <a:pt x="1499" y="314"/>
                </a:lnTo>
                <a:lnTo>
                  <a:pt x="1495" y="313"/>
                </a:lnTo>
                <a:lnTo>
                  <a:pt x="1491" y="310"/>
                </a:lnTo>
                <a:lnTo>
                  <a:pt x="1488" y="308"/>
                </a:lnTo>
                <a:lnTo>
                  <a:pt x="1484" y="306"/>
                </a:lnTo>
                <a:lnTo>
                  <a:pt x="1482" y="302"/>
                </a:lnTo>
                <a:lnTo>
                  <a:pt x="1477" y="302"/>
                </a:lnTo>
                <a:lnTo>
                  <a:pt x="1474" y="299"/>
                </a:lnTo>
                <a:lnTo>
                  <a:pt x="1472" y="299"/>
                </a:lnTo>
                <a:lnTo>
                  <a:pt x="1468" y="299"/>
                </a:lnTo>
                <a:lnTo>
                  <a:pt x="1465" y="299"/>
                </a:lnTo>
                <a:lnTo>
                  <a:pt x="1463" y="300"/>
                </a:lnTo>
                <a:lnTo>
                  <a:pt x="1460" y="301"/>
                </a:lnTo>
                <a:lnTo>
                  <a:pt x="1453" y="302"/>
                </a:lnTo>
                <a:lnTo>
                  <a:pt x="1442" y="300"/>
                </a:lnTo>
                <a:lnTo>
                  <a:pt x="1439" y="297"/>
                </a:lnTo>
                <a:lnTo>
                  <a:pt x="1436" y="293"/>
                </a:lnTo>
                <a:lnTo>
                  <a:pt x="1432" y="291"/>
                </a:lnTo>
                <a:lnTo>
                  <a:pt x="1427" y="286"/>
                </a:lnTo>
                <a:lnTo>
                  <a:pt x="1421" y="283"/>
                </a:lnTo>
                <a:lnTo>
                  <a:pt x="1416" y="282"/>
                </a:lnTo>
                <a:lnTo>
                  <a:pt x="1408" y="280"/>
                </a:lnTo>
                <a:lnTo>
                  <a:pt x="1402" y="278"/>
                </a:lnTo>
                <a:lnTo>
                  <a:pt x="1399" y="277"/>
                </a:lnTo>
                <a:lnTo>
                  <a:pt x="1394" y="277"/>
                </a:lnTo>
                <a:lnTo>
                  <a:pt x="1389" y="280"/>
                </a:lnTo>
                <a:lnTo>
                  <a:pt x="1384" y="282"/>
                </a:lnTo>
                <a:lnTo>
                  <a:pt x="1378" y="285"/>
                </a:lnTo>
                <a:lnTo>
                  <a:pt x="1372" y="288"/>
                </a:lnTo>
                <a:lnTo>
                  <a:pt x="1362" y="289"/>
                </a:lnTo>
                <a:lnTo>
                  <a:pt x="1356" y="288"/>
                </a:lnTo>
                <a:lnTo>
                  <a:pt x="1354" y="288"/>
                </a:lnTo>
                <a:lnTo>
                  <a:pt x="1349" y="290"/>
                </a:lnTo>
                <a:lnTo>
                  <a:pt x="1346" y="292"/>
                </a:lnTo>
                <a:lnTo>
                  <a:pt x="1344" y="297"/>
                </a:lnTo>
                <a:lnTo>
                  <a:pt x="1343" y="300"/>
                </a:lnTo>
                <a:lnTo>
                  <a:pt x="1344" y="304"/>
                </a:lnTo>
                <a:lnTo>
                  <a:pt x="1343" y="307"/>
                </a:lnTo>
                <a:lnTo>
                  <a:pt x="1340" y="307"/>
                </a:lnTo>
                <a:lnTo>
                  <a:pt x="1337" y="306"/>
                </a:lnTo>
                <a:lnTo>
                  <a:pt x="1335" y="305"/>
                </a:lnTo>
                <a:lnTo>
                  <a:pt x="1330" y="301"/>
                </a:lnTo>
                <a:lnTo>
                  <a:pt x="1328" y="299"/>
                </a:lnTo>
                <a:lnTo>
                  <a:pt x="1325" y="297"/>
                </a:lnTo>
                <a:lnTo>
                  <a:pt x="1320" y="297"/>
                </a:lnTo>
                <a:lnTo>
                  <a:pt x="1316" y="296"/>
                </a:lnTo>
                <a:lnTo>
                  <a:pt x="1314" y="294"/>
                </a:lnTo>
                <a:lnTo>
                  <a:pt x="1312" y="292"/>
                </a:lnTo>
                <a:lnTo>
                  <a:pt x="1308" y="292"/>
                </a:lnTo>
                <a:lnTo>
                  <a:pt x="1304" y="292"/>
                </a:lnTo>
                <a:lnTo>
                  <a:pt x="1300" y="291"/>
                </a:lnTo>
                <a:lnTo>
                  <a:pt x="1300" y="289"/>
                </a:lnTo>
                <a:lnTo>
                  <a:pt x="1304" y="288"/>
                </a:lnTo>
                <a:lnTo>
                  <a:pt x="1306" y="286"/>
                </a:lnTo>
                <a:lnTo>
                  <a:pt x="1308" y="284"/>
                </a:lnTo>
                <a:lnTo>
                  <a:pt x="1312" y="283"/>
                </a:lnTo>
                <a:lnTo>
                  <a:pt x="1313" y="281"/>
                </a:lnTo>
                <a:lnTo>
                  <a:pt x="1315" y="280"/>
                </a:lnTo>
                <a:lnTo>
                  <a:pt x="1316" y="280"/>
                </a:lnTo>
                <a:lnTo>
                  <a:pt x="1324" y="272"/>
                </a:lnTo>
                <a:lnTo>
                  <a:pt x="1328" y="268"/>
                </a:lnTo>
                <a:lnTo>
                  <a:pt x="1327" y="267"/>
                </a:lnTo>
                <a:lnTo>
                  <a:pt x="1325" y="265"/>
                </a:lnTo>
                <a:lnTo>
                  <a:pt x="1324" y="262"/>
                </a:lnTo>
                <a:lnTo>
                  <a:pt x="1323" y="260"/>
                </a:lnTo>
                <a:lnTo>
                  <a:pt x="1323" y="257"/>
                </a:lnTo>
                <a:lnTo>
                  <a:pt x="1324" y="254"/>
                </a:lnTo>
                <a:lnTo>
                  <a:pt x="1325" y="251"/>
                </a:lnTo>
                <a:lnTo>
                  <a:pt x="1327" y="251"/>
                </a:lnTo>
                <a:lnTo>
                  <a:pt x="1331" y="251"/>
                </a:lnTo>
                <a:lnTo>
                  <a:pt x="1336" y="249"/>
                </a:lnTo>
                <a:lnTo>
                  <a:pt x="1340" y="246"/>
                </a:lnTo>
                <a:lnTo>
                  <a:pt x="1346" y="244"/>
                </a:lnTo>
                <a:lnTo>
                  <a:pt x="1349" y="242"/>
                </a:lnTo>
                <a:lnTo>
                  <a:pt x="1353" y="238"/>
                </a:lnTo>
                <a:lnTo>
                  <a:pt x="1356" y="236"/>
                </a:lnTo>
                <a:lnTo>
                  <a:pt x="1360" y="235"/>
                </a:lnTo>
                <a:lnTo>
                  <a:pt x="1362" y="233"/>
                </a:lnTo>
                <a:lnTo>
                  <a:pt x="1364" y="228"/>
                </a:lnTo>
                <a:lnTo>
                  <a:pt x="1365" y="224"/>
                </a:lnTo>
                <a:lnTo>
                  <a:pt x="1365" y="220"/>
                </a:lnTo>
                <a:lnTo>
                  <a:pt x="1368" y="219"/>
                </a:lnTo>
                <a:lnTo>
                  <a:pt x="1372" y="216"/>
                </a:lnTo>
                <a:lnTo>
                  <a:pt x="1376" y="213"/>
                </a:lnTo>
                <a:lnTo>
                  <a:pt x="1378" y="212"/>
                </a:lnTo>
                <a:lnTo>
                  <a:pt x="1383" y="210"/>
                </a:lnTo>
                <a:lnTo>
                  <a:pt x="1386" y="209"/>
                </a:lnTo>
                <a:lnTo>
                  <a:pt x="1389" y="206"/>
                </a:lnTo>
                <a:lnTo>
                  <a:pt x="1392" y="204"/>
                </a:lnTo>
                <a:lnTo>
                  <a:pt x="1393" y="202"/>
                </a:lnTo>
                <a:lnTo>
                  <a:pt x="1394" y="200"/>
                </a:lnTo>
                <a:lnTo>
                  <a:pt x="1396" y="196"/>
                </a:lnTo>
                <a:lnTo>
                  <a:pt x="1396" y="192"/>
                </a:lnTo>
                <a:lnTo>
                  <a:pt x="1397" y="188"/>
                </a:lnTo>
                <a:lnTo>
                  <a:pt x="1393" y="180"/>
                </a:lnTo>
                <a:lnTo>
                  <a:pt x="1380" y="165"/>
                </a:lnTo>
                <a:lnTo>
                  <a:pt x="1379" y="161"/>
                </a:lnTo>
                <a:lnTo>
                  <a:pt x="1379" y="156"/>
                </a:lnTo>
                <a:lnTo>
                  <a:pt x="1378" y="152"/>
                </a:lnTo>
                <a:lnTo>
                  <a:pt x="1378" y="148"/>
                </a:lnTo>
                <a:lnTo>
                  <a:pt x="1377" y="144"/>
                </a:lnTo>
                <a:lnTo>
                  <a:pt x="1376" y="141"/>
                </a:lnTo>
                <a:lnTo>
                  <a:pt x="1371" y="140"/>
                </a:lnTo>
                <a:lnTo>
                  <a:pt x="1369" y="142"/>
                </a:lnTo>
                <a:lnTo>
                  <a:pt x="1364" y="142"/>
                </a:lnTo>
                <a:lnTo>
                  <a:pt x="1363" y="139"/>
                </a:lnTo>
                <a:lnTo>
                  <a:pt x="1363" y="134"/>
                </a:lnTo>
                <a:lnTo>
                  <a:pt x="1365" y="131"/>
                </a:lnTo>
                <a:lnTo>
                  <a:pt x="1367" y="129"/>
                </a:lnTo>
                <a:lnTo>
                  <a:pt x="1369" y="125"/>
                </a:lnTo>
                <a:lnTo>
                  <a:pt x="1372" y="121"/>
                </a:lnTo>
                <a:lnTo>
                  <a:pt x="1375" y="118"/>
                </a:lnTo>
                <a:lnTo>
                  <a:pt x="1378" y="115"/>
                </a:lnTo>
                <a:lnTo>
                  <a:pt x="1379" y="110"/>
                </a:lnTo>
                <a:lnTo>
                  <a:pt x="1377" y="110"/>
                </a:lnTo>
                <a:lnTo>
                  <a:pt x="1375" y="110"/>
                </a:lnTo>
                <a:lnTo>
                  <a:pt x="1370" y="113"/>
                </a:lnTo>
                <a:lnTo>
                  <a:pt x="1365" y="115"/>
                </a:lnTo>
                <a:lnTo>
                  <a:pt x="1360" y="117"/>
                </a:lnTo>
                <a:lnTo>
                  <a:pt x="1353" y="120"/>
                </a:lnTo>
                <a:lnTo>
                  <a:pt x="1346" y="120"/>
                </a:lnTo>
                <a:lnTo>
                  <a:pt x="1339" y="120"/>
                </a:lnTo>
                <a:lnTo>
                  <a:pt x="1333" y="121"/>
                </a:lnTo>
                <a:lnTo>
                  <a:pt x="1325" y="122"/>
                </a:lnTo>
                <a:lnTo>
                  <a:pt x="1319" y="125"/>
                </a:lnTo>
                <a:lnTo>
                  <a:pt x="1312" y="129"/>
                </a:lnTo>
                <a:lnTo>
                  <a:pt x="1307" y="134"/>
                </a:lnTo>
                <a:lnTo>
                  <a:pt x="1301" y="140"/>
                </a:lnTo>
                <a:lnTo>
                  <a:pt x="1297" y="146"/>
                </a:lnTo>
                <a:lnTo>
                  <a:pt x="1292" y="148"/>
                </a:lnTo>
                <a:lnTo>
                  <a:pt x="1288" y="150"/>
                </a:lnTo>
                <a:lnTo>
                  <a:pt x="1285" y="153"/>
                </a:lnTo>
                <a:lnTo>
                  <a:pt x="1283" y="153"/>
                </a:lnTo>
                <a:lnTo>
                  <a:pt x="1281" y="152"/>
                </a:lnTo>
                <a:lnTo>
                  <a:pt x="1279" y="150"/>
                </a:lnTo>
                <a:lnTo>
                  <a:pt x="1276" y="148"/>
                </a:lnTo>
                <a:lnTo>
                  <a:pt x="1275" y="146"/>
                </a:lnTo>
                <a:lnTo>
                  <a:pt x="1274" y="144"/>
                </a:lnTo>
                <a:lnTo>
                  <a:pt x="1276" y="141"/>
                </a:lnTo>
                <a:lnTo>
                  <a:pt x="1280" y="138"/>
                </a:lnTo>
                <a:lnTo>
                  <a:pt x="1281" y="130"/>
                </a:lnTo>
                <a:lnTo>
                  <a:pt x="1280" y="128"/>
                </a:lnTo>
                <a:lnTo>
                  <a:pt x="1280" y="124"/>
                </a:lnTo>
                <a:lnTo>
                  <a:pt x="1279" y="120"/>
                </a:lnTo>
                <a:lnTo>
                  <a:pt x="1277" y="117"/>
                </a:lnTo>
                <a:lnTo>
                  <a:pt x="1273" y="114"/>
                </a:lnTo>
                <a:lnTo>
                  <a:pt x="1271" y="110"/>
                </a:lnTo>
                <a:lnTo>
                  <a:pt x="1268" y="108"/>
                </a:lnTo>
                <a:lnTo>
                  <a:pt x="1268" y="106"/>
                </a:lnTo>
                <a:lnTo>
                  <a:pt x="1271" y="105"/>
                </a:lnTo>
                <a:lnTo>
                  <a:pt x="1272" y="104"/>
                </a:lnTo>
                <a:lnTo>
                  <a:pt x="1280" y="101"/>
                </a:lnTo>
                <a:lnTo>
                  <a:pt x="1284" y="100"/>
                </a:lnTo>
                <a:lnTo>
                  <a:pt x="1288" y="98"/>
                </a:lnTo>
                <a:lnTo>
                  <a:pt x="1290" y="97"/>
                </a:lnTo>
                <a:lnTo>
                  <a:pt x="1295" y="89"/>
                </a:lnTo>
                <a:lnTo>
                  <a:pt x="1299" y="85"/>
                </a:lnTo>
                <a:lnTo>
                  <a:pt x="1304" y="84"/>
                </a:lnTo>
                <a:lnTo>
                  <a:pt x="1308" y="83"/>
                </a:lnTo>
                <a:lnTo>
                  <a:pt x="1314" y="83"/>
                </a:lnTo>
                <a:lnTo>
                  <a:pt x="1320" y="82"/>
                </a:lnTo>
                <a:lnTo>
                  <a:pt x="1325" y="83"/>
                </a:lnTo>
                <a:lnTo>
                  <a:pt x="1332" y="82"/>
                </a:lnTo>
                <a:lnTo>
                  <a:pt x="1336" y="78"/>
                </a:lnTo>
                <a:lnTo>
                  <a:pt x="1338" y="75"/>
                </a:lnTo>
                <a:lnTo>
                  <a:pt x="1339" y="72"/>
                </a:lnTo>
                <a:lnTo>
                  <a:pt x="1341" y="67"/>
                </a:lnTo>
                <a:lnTo>
                  <a:pt x="1343" y="62"/>
                </a:lnTo>
                <a:lnTo>
                  <a:pt x="1344" y="59"/>
                </a:lnTo>
                <a:lnTo>
                  <a:pt x="1344" y="54"/>
                </a:lnTo>
                <a:lnTo>
                  <a:pt x="1343" y="50"/>
                </a:lnTo>
                <a:lnTo>
                  <a:pt x="1339" y="49"/>
                </a:lnTo>
                <a:lnTo>
                  <a:pt x="1337" y="49"/>
                </a:lnTo>
                <a:lnTo>
                  <a:pt x="1335" y="51"/>
                </a:lnTo>
                <a:lnTo>
                  <a:pt x="1333" y="53"/>
                </a:lnTo>
                <a:lnTo>
                  <a:pt x="1330" y="54"/>
                </a:lnTo>
                <a:lnTo>
                  <a:pt x="1327" y="58"/>
                </a:lnTo>
                <a:lnTo>
                  <a:pt x="1323" y="58"/>
                </a:lnTo>
                <a:lnTo>
                  <a:pt x="1321" y="61"/>
                </a:lnTo>
                <a:lnTo>
                  <a:pt x="1316" y="65"/>
                </a:lnTo>
                <a:lnTo>
                  <a:pt x="1311" y="66"/>
                </a:lnTo>
                <a:lnTo>
                  <a:pt x="1306" y="65"/>
                </a:lnTo>
                <a:lnTo>
                  <a:pt x="1303" y="64"/>
                </a:lnTo>
                <a:lnTo>
                  <a:pt x="1299" y="60"/>
                </a:lnTo>
                <a:lnTo>
                  <a:pt x="1298" y="57"/>
                </a:lnTo>
                <a:lnTo>
                  <a:pt x="1296" y="53"/>
                </a:lnTo>
                <a:lnTo>
                  <a:pt x="1291" y="49"/>
                </a:lnTo>
                <a:lnTo>
                  <a:pt x="1289" y="43"/>
                </a:lnTo>
                <a:lnTo>
                  <a:pt x="1287" y="40"/>
                </a:lnTo>
                <a:lnTo>
                  <a:pt x="1287" y="36"/>
                </a:lnTo>
                <a:lnTo>
                  <a:pt x="1284" y="32"/>
                </a:lnTo>
                <a:lnTo>
                  <a:pt x="1283" y="27"/>
                </a:lnTo>
                <a:lnTo>
                  <a:pt x="1283" y="24"/>
                </a:lnTo>
                <a:lnTo>
                  <a:pt x="1281" y="20"/>
                </a:lnTo>
                <a:lnTo>
                  <a:pt x="1279" y="17"/>
                </a:lnTo>
                <a:lnTo>
                  <a:pt x="1275" y="13"/>
                </a:lnTo>
                <a:lnTo>
                  <a:pt x="1272" y="11"/>
                </a:lnTo>
                <a:lnTo>
                  <a:pt x="1267" y="8"/>
                </a:lnTo>
                <a:lnTo>
                  <a:pt x="1265" y="4"/>
                </a:lnTo>
                <a:lnTo>
                  <a:pt x="1264" y="2"/>
                </a:lnTo>
                <a:lnTo>
                  <a:pt x="1258" y="0"/>
                </a:lnTo>
                <a:lnTo>
                  <a:pt x="1255" y="1"/>
                </a:lnTo>
                <a:lnTo>
                  <a:pt x="1250" y="2"/>
                </a:lnTo>
                <a:lnTo>
                  <a:pt x="1247" y="4"/>
                </a:lnTo>
                <a:lnTo>
                  <a:pt x="1243" y="8"/>
                </a:lnTo>
                <a:lnTo>
                  <a:pt x="1241" y="9"/>
                </a:lnTo>
                <a:lnTo>
                  <a:pt x="1237" y="11"/>
                </a:lnTo>
                <a:lnTo>
                  <a:pt x="1233" y="12"/>
                </a:lnTo>
                <a:lnTo>
                  <a:pt x="1224" y="13"/>
                </a:lnTo>
                <a:lnTo>
                  <a:pt x="1223" y="14"/>
                </a:lnTo>
                <a:lnTo>
                  <a:pt x="1220" y="17"/>
                </a:lnTo>
                <a:lnTo>
                  <a:pt x="1217" y="19"/>
                </a:lnTo>
                <a:lnTo>
                  <a:pt x="1212" y="21"/>
                </a:lnTo>
                <a:lnTo>
                  <a:pt x="1204" y="19"/>
                </a:lnTo>
                <a:lnTo>
                  <a:pt x="1201" y="19"/>
                </a:lnTo>
                <a:lnTo>
                  <a:pt x="1195" y="21"/>
                </a:lnTo>
                <a:lnTo>
                  <a:pt x="1192" y="22"/>
                </a:lnTo>
                <a:lnTo>
                  <a:pt x="1187" y="25"/>
                </a:lnTo>
                <a:lnTo>
                  <a:pt x="1184" y="27"/>
                </a:lnTo>
                <a:lnTo>
                  <a:pt x="1179" y="28"/>
                </a:lnTo>
                <a:lnTo>
                  <a:pt x="1172" y="29"/>
                </a:lnTo>
                <a:lnTo>
                  <a:pt x="1169" y="30"/>
                </a:lnTo>
                <a:lnTo>
                  <a:pt x="1163" y="33"/>
                </a:lnTo>
                <a:lnTo>
                  <a:pt x="1161" y="37"/>
                </a:lnTo>
                <a:lnTo>
                  <a:pt x="1159" y="38"/>
                </a:lnTo>
                <a:lnTo>
                  <a:pt x="1156" y="42"/>
                </a:lnTo>
                <a:lnTo>
                  <a:pt x="1153" y="43"/>
                </a:lnTo>
                <a:lnTo>
                  <a:pt x="1147" y="45"/>
                </a:lnTo>
                <a:lnTo>
                  <a:pt x="1136" y="56"/>
                </a:lnTo>
                <a:lnTo>
                  <a:pt x="1131" y="57"/>
                </a:lnTo>
                <a:lnTo>
                  <a:pt x="1128" y="56"/>
                </a:lnTo>
                <a:lnTo>
                  <a:pt x="1123" y="56"/>
                </a:lnTo>
                <a:lnTo>
                  <a:pt x="1120" y="53"/>
                </a:lnTo>
                <a:lnTo>
                  <a:pt x="1117" y="53"/>
                </a:lnTo>
                <a:lnTo>
                  <a:pt x="1116" y="56"/>
                </a:lnTo>
                <a:lnTo>
                  <a:pt x="1116" y="59"/>
                </a:lnTo>
                <a:lnTo>
                  <a:pt x="1114" y="62"/>
                </a:lnTo>
                <a:lnTo>
                  <a:pt x="1112" y="64"/>
                </a:lnTo>
                <a:lnTo>
                  <a:pt x="1109" y="65"/>
                </a:lnTo>
                <a:lnTo>
                  <a:pt x="1107" y="65"/>
                </a:lnTo>
                <a:lnTo>
                  <a:pt x="1106" y="65"/>
                </a:lnTo>
                <a:lnTo>
                  <a:pt x="1100" y="62"/>
                </a:lnTo>
                <a:lnTo>
                  <a:pt x="1098" y="66"/>
                </a:lnTo>
                <a:lnTo>
                  <a:pt x="1097" y="68"/>
                </a:lnTo>
                <a:lnTo>
                  <a:pt x="1097" y="69"/>
                </a:lnTo>
                <a:lnTo>
                  <a:pt x="1104" y="75"/>
                </a:lnTo>
                <a:lnTo>
                  <a:pt x="1105" y="78"/>
                </a:lnTo>
                <a:lnTo>
                  <a:pt x="1105" y="83"/>
                </a:lnTo>
                <a:lnTo>
                  <a:pt x="1104" y="85"/>
                </a:lnTo>
                <a:lnTo>
                  <a:pt x="1099" y="88"/>
                </a:lnTo>
                <a:lnTo>
                  <a:pt x="1095" y="89"/>
                </a:lnTo>
                <a:lnTo>
                  <a:pt x="1092" y="88"/>
                </a:lnTo>
                <a:lnTo>
                  <a:pt x="1090" y="88"/>
                </a:lnTo>
                <a:lnTo>
                  <a:pt x="1088" y="90"/>
                </a:lnTo>
                <a:lnTo>
                  <a:pt x="1088" y="94"/>
                </a:lnTo>
                <a:lnTo>
                  <a:pt x="1088" y="99"/>
                </a:lnTo>
                <a:lnTo>
                  <a:pt x="1088" y="102"/>
                </a:lnTo>
                <a:lnTo>
                  <a:pt x="1087" y="107"/>
                </a:lnTo>
                <a:lnTo>
                  <a:pt x="1084" y="109"/>
                </a:lnTo>
                <a:lnTo>
                  <a:pt x="1082" y="112"/>
                </a:lnTo>
                <a:lnTo>
                  <a:pt x="1079" y="114"/>
                </a:lnTo>
                <a:lnTo>
                  <a:pt x="1074" y="116"/>
                </a:lnTo>
                <a:lnTo>
                  <a:pt x="1068" y="117"/>
                </a:lnTo>
                <a:lnTo>
                  <a:pt x="1063" y="116"/>
                </a:lnTo>
                <a:lnTo>
                  <a:pt x="1050" y="114"/>
                </a:lnTo>
                <a:lnTo>
                  <a:pt x="1045" y="113"/>
                </a:lnTo>
                <a:lnTo>
                  <a:pt x="1043" y="112"/>
                </a:lnTo>
                <a:lnTo>
                  <a:pt x="1042" y="110"/>
                </a:lnTo>
                <a:lnTo>
                  <a:pt x="1036" y="108"/>
                </a:lnTo>
                <a:lnTo>
                  <a:pt x="1034" y="108"/>
                </a:lnTo>
                <a:lnTo>
                  <a:pt x="1029" y="110"/>
                </a:lnTo>
                <a:lnTo>
                  <a:pt x="1028" y="112"/>
                </a:lnTo>
                <a:lnTo>
                  <a:pt x="1025" y="112"/>
                </a:lnTo>
                <a:lnTo>
                  <a:pt x="1021" y="109"/>
                </a:lnTo>
                <a:lnTo>
                  <a:pt x="1021" y="106"/>
                </a:lnTo>
                <a:lnTo>
                  <a:pt x="1023" y="104"/>
                </a:lnTo>
                <a:lnTo>
                  <a:pt x="1023" y="101"/>
                </a:lnTo>
                <a:lnTo>
                  <a:pt x="1023" y="98"/>
                </a:lnTo>
                <a:lnTo>
                  <a:pt x="1019" y="97"/>
                </a:lnTo>
                <a:lnTo>
                  <a:pt x="1009" y="96"/>
                </a:lnTo>
                <a:lnTo>
                  <a:pt x="1007" y="96"/>
                </a:lnTo>
                <a:lnTo>
                  <a:pt x="1004" y="96"/>
                </a:lnTo>
                <a:lnTo>
                  <a:pt x="1000" y="94"/>
                </a:lnTo>
                <a:lnTo>
                  <a:pt x="994" y="94"/>
                </a:lnTo>
                <a:lnTo>
                  <a:pt x="991" y="93"/>
                </a:lnTo>
                <a:lnTo>
                  <a:pt x="986" y="92"/>
                </a:lnTo>
                <a:lnTo>
                  <a:pt x="984" y="91"/>
                </a:lnTo>
                <a:lnTo>
                  <a:pt x="980" y="89"/>
                </a:lnTo>
                <a:lnTo>
                  <a:pt x="977" y="86"/>
                </a:lnTo>
                <a:lnTo>
                  <a:pt x="973" y="84"/>
                </a:lnTo>
                <a:lnTo>
                  <a:pt x="970" y="83"/>
                </a:lnTo>
                <a:lnTo>
                  <a:pt x="968" y="82"/>
                </a:lnTo>
                <a:lnTo>
                  <a:pt x="964" y="81"/>
                </a:lnTo>
                <a:lnTo>
                  <a:pt x="960" y="80"/>
                </a:lnTo>
                <a:lnTo>
                  <a:pt x="956" y="80"/>
                </a:lnTo>
                <a:lnTo>
                  <a:pt x="953" y="76"/>
                </a:lnTo>
                <a:lnTo>
                  <a:pt x="948" y="75"/>
                </a:lnTo>
                <a:lnTo>
                  <a:pt x="946" y="75"/>
                </a:lnTo>
                <a:lnTo>
                  <a:pt x="945" y="78"/>
                </a:lnTo>
                <a:lnTo>
                  <a:pt x="947" y="81"/>
                </a:lnTo>
                <a:lnTo>
                  <a:pt x="952" y="83"/>
                </a:lnTo>
                <a:lnTo>
                  <a:pt x="954" y="85"/>
                </a:lnTo>
                <a:lnTo>
                  <a:pt x="954" y="89"/>
                </a:lnTo>
                <a:lnTo>
                  <a:pt x="952" y="89"/>
                </a:lnTo>
                <a:lnTo>
                  <a:pt x="949" y="89"/>
                </a:lnTo>
                <a:lnTo>
                  <a:pt x="947" y="88"/>
                </a:lnTo>
                <a:lnTo>
                  <a:pt x="944" y="86"/>
                </a:lnTo>
                <a:lnTo>
                  <a:pt x="940" y="84"/>
                </a:lnTo>
                <a:lnTo>
                  <a:pt x="937" y="83"/>
                </a:lnTo>
                <a:lnTo>
                  <a:pt x="932" y="83"/>
                </a:lnTo>
                <a:lnTo>
                  <a:pt x="925" y="82"/>
                </a:lnTo>
                <a:lnTo>
                  <a:pt x="921" y="80"/>
                </a:lnTo>
                <a:lnTo>
                  <a:pt x="916" y="78"/>
                </a:lnTo>
                <a:lnTo>
                  <a:pt x="911" y="78"/>
                </a:lnTo>
                <a:lnTo>
                  <a:pt x="906" y="80"/>
                </a:lnTo>
                <a:lnTo>
                  <a:pt x="901" y="80"/>
                </a:lnTo>
                <a:lnTo>
                  <a:pt x="899" y="78"/>
                </a:lnTo>
                <a:lnTo>
                  <a:pt x="897" y="74"/>
                </a:lnTo>
                <a:lnTo>
                  <a:pt x="896" y="70"/>
                </a:lnTo>
                <a:lnTo>
                  <a:pt x="895" y="67"/>
                </a:lnTo>
                <a:lnTo>
                  <a:pt x="892" y="61"/>
                </a:lnTo>
                <a:lnTo>
                  <a:pt x="888" y="57"/>
                </a:lnTo>
                <a:lnTo>
                  <a:pt x="882" y="50"/>
                </a:lnTo>
                <a:lnTo>
                  <a:pt x="879" y="48"/>
                </a:lnTo>
                <a:lnTo>
                  <a:pt x="874" y="44"/>
                </a:lnTo>
                <a:lnTo>
                  <a:pt x="872" y="42"/>
                </a:lnTo>
                <a:lnTo>
                  <a:pt x="866" y="38"/>
                </a:lnTo>
                <a:lnTo>
                  <a:pt x="863" y="36"/>
                </a:lnTo>
                <a:lnTo>
                  <a:pt x="859" y="34"/>
                </a:lnTo>
                <a:lnTo>
                  <a:pt x="856" y="30"/>
                </a:lnTo>
                <a:lnTo>
                  <a:pt x="851" y="29"/>
                </a:lnTo>
                <a:lnTo>
                  <a:pt x="848" y="33"/>
                </a:lnTo>
                <a:lnTo>
                  <a:pt x="848" y="36"/>
                </a:lnTo>
                <a:lnTo>
                  <a:pt x="847" y="40"/>
                </a:lnTo>
                <a:lnTo>
                  <a:pt x="844" y="42"/>
                </a:lnTo>
                <a:lnTo>
                  <a:pt x="842" y="44"/>
                </a:lnTo>
                <a:lnTo>
                  <a:pt x="839" y="46"/>
                </a:lnTo>
                <a:lnTo>
                  <a:pt x="836" y="51"/>
                </a:lnTo>
                <a:lnTo>
                  <a:pt x="833" y="57"/>
                </a:lnTo>
                <a:lnTo>
                  <a:pt x="831" y="59"/>
                </a:lnTo>
                <a:lnTo>
                  <a:pt x="828" y="61"/>
                </a:lnTo>
                <a:lnTo>
                  <a:pt x="818" y="64"/>
                </a:lnTo>
                <a:lnTo>
                  <a:pt x="815" y="62"/>
                </a:lnTo>
                <a:lnTo>
                  <a:pt x="809" y="62"/>
                </a:lnTo>
                <a:lnTo>
                  <a:pt x="805" y="62"/>
                </a:lnTo>
                <a:lnTo>
                  <a:pt x="801" y="62"/>
                </a:lnTo>
                <a:lnTo>
                  <a:pt x="795" y="62"/>
                </a:lnTo>
                <a:lnTo>
                  <a:pt x="793" y="62"/>
                </a:lnTo>
                <a:lnTo>
                  <a:pt x="789" y="62"/>
                </a:lnTo>
                <a:lnTo>
                  <a:pt x="784" y="66"/>
                </a:lnTo>
                <a:lnTo>
                  <a:pt x="781" y="67"/>
                </a:lnTo>
                <a:lnTo>
                  <a:pt x="779" y="69"/>
                </a:lnTo>
                <a:lnTo>
                  <a:pt x="777" y="73"/>
                </a:lnTo>
                <a:lnTo>
                  <a:pt x="775" y="76"/>
                </a:lnTo>
                <a:lnTo>
                  <a:pt x="773" y="78"/>
                </a:lnTo>
                <a:lnTo>
                  <a:pt x="770" y="82"/>
                </a:lnTo>
                <a:lnTo>
                  <a:pt x="767" y="83"/>
                </a:lnTo>
                <a:lnTo>
                  <a:pt x="761" y="83"/>
                </a:lnTo>
                <a:lnTo>
                  <a:pt x="757" y="83"/>
                </a:lnTo>
                <a:lnTo>
                  <a:pt x="754" y="85"/>
                </a:lnTo>
                <a:lnTo>
                  <a:pt x="753" y="86"/>
                </a:lnTo>
                <a:lnTo>
                  <a:pt x="752" y="89"/>
                </a:lnTo>
                <a:lnTo>
                  <a:pt x="749" y="91"/>
                </a:lnTo>
                <a:lnTo>
                  <a:pt x="747" y="93"/>
                </a:lnTo>
                <a:lnTo>
                  <a:pt x="746" y="96"/>
                </a:lnTo>
                <a:lnTo>
                  <a:pt x="741" y="98"/>
                </a:lnTo>
                <a:lnTo>
                  <a:pt x="733" y="102"/>
                </a:lnTo>
                <a:lnTo>
                  <a:pt x="730" y="107"/>
                </a:lnTo>
                <a:lnTo>
                  <a:pt x="728" y="112"/>
                </a:lnTo>
                <a:lnTo>
                  <a:pt x="725" y="115"/>
                </a:lnTo>
                <a:lnTo>
                  <a:pt x="723" y="121"/>
                </a:lnTo>
                <a:lnTo>
                  <a:pt x="722" y="124"/>
                </a:lnTo>
                <a:lnTo>
                  <a:pt x="719" y="130"/>
                </a:lnTo>
                <a:lnTo>
                  <a:pt x="717" y="133"/>
                </a:lnTo>
                <a:lnTo>
                  <a:pt x="716" y="136"/>
                </a:lnTo>
                <a:lnTo>
                  <a:pt x="713" y="138"/>
                </a:lnTo>
                <a:lnTo>
                  <a:pt x="711" y="140"/>
                </a:lnTo>
                <a:lnTo>
                  <a:pt x="699" y="149"/>
                </a:lnTo>
                <a:lnTo>
                  <a:pt x="687" y="160"/>
                </a:lnTo>
                <a:lnTo>
                  <a:pt x="683" y="162"/>
                </a:lnTo>
                <a:lnTo>
                  <a:pt x="681" y="163"/>
                </a:lnTo>
                <a:lnTo>
                  <a:pt x="677" y="164"/>
                </a:lnTo>
                <a:lnTo>
                  <a:pt x="676" y="166"/>
                </a:lnTo>
                <a:lnTo>
                  <a:pt x="676" y="170"/>
                </a:lnTo>
                <a:lnTo>
                  <a:pt x="675" y="172"/>
                </a:lnTo>
                <a:lnTo>
                  <a:pt x="673" y="174"/>
                </a:lnTo>
                <a:lnTo>
                  <a:pt x="672" y="178"/>
                </a:lnTo>
                <a:lnTo>
                  <a:pt x="674" y="180"/>
                </a:lnTo>
                <a:lnTo>
                  <a:pt x="676" y="182"/>
                </a:lnTo>
                <a:lnTo>
                  <a:pt x="676" y="184"/>
                </a:lnTo>
                <a:lnTo>
                  <a:pt x="676" y="186"/>
                </a:lnTo>
                <a:lnTo>
                  <a:pt x="674" y="187"/>
                </a:lnTo>
                <a:lnTo>
                  <a:pt x="673" y="188"/>
                </a:lnTo>
                <a:lnTo>
                  <a:pt x="667" y="189"/>
                </a:lnTo>
                <a:lnTo>
                  <a:pt x="665" y="190"/>
                </a:lnTo>
                <a:lnTo>
                  <a:pt x="665" y="194"/>
                </a:lnTo>
                <a:lnTo>
                  <a:pt x="664" y="197"/>
                </a:lnTo>
                <a:lnTo>
                  <a:pt x="664" y="203"/>
                </a:lnTo>
                <a:lnTo>
                  <a:pt x="664" y="206"/>
                </a:lnTo>
                <a:lnTo>
                  <a:pt x="663" y="209"/>
                </a:lnTo>
                <a:lnTo>
                  <a:pt x="660" y="211"/>
                </a:lnTo>
                <a:lnTo>
                  <a:pt x="655" y="213"/>
                </a:lnTo>
                <a:lnTo>
                  <a:pt x="652" y="213"/>
                </a:lnTo>
                <a:lnTo>
                  <a:pt x="647" y="212"/>
                </a:lnTo>
                <a:lnTo>
                  <a:pt x="643" y="211"/>
                </a:lnTo>
                <a:lnTo>
                  <a:pt x="643" y="210"/>
                </a:lnTo>
                <a:lnTo>
                  <a:pt x="641" y="208"/>
                </a:lnTo>
                <a:lnTo>
                  <a:pt x="637" y="206"/>
                </a:lnTo>
                <a:lnTo>
                  <a:pt x="634" y="206"/>
                </a:lnTo>
                <a:lnTo>
                  <a:pt x="629" y="209"/>
                </a:lnTo>
                <a:lnTo>
                  <a:pt x="626" y="210"/>
                </a:lnTo>
                <a:lnTo>
                  <a:pt x="625" y="211"/>
                </a:lnTo>
                <a:lnTo>
                  <a:pt x="623" y="213"/>
                </a:lnTo>
                <a:lnTo>
                  <a:pt x="619" y="216"/>
                </a:lnTo>
                <a:lnTo>
                  <a:pt x="617" y="216"/>
                </a:lnTo>
                <a:lnTo>
                  <a:pt x="616" y="214"/>
                </a:lnTo>
                <a:lnTo>
                  <a:pt x="615" y="214"/>
                </a:lnTo>
                <a:lnTo>
                  <a:pt x="612" y="213"/>
                </a:lnTo>
                <a:lnTo>
                  <a:pt x="611" y="213"/>
                </a:lnTo>
                <a:lnTo>
                  <a:pt x="610" y="212"/>
                </a:lnTo>
                <a:lnTo>
                  <a:pt x="609" y="211"/>
                </a:lnTo>
                <a:lnTo>
                  <a:pt x="607" y="210"/>
                </a:lnTo>
                <a:lnTo>
                  <a:pt x="602" y="210"/>
                </a:lnTo>
                <a:lnTo>
                  <a:pt x="597" y="211"/>
                </a:lnTo>
                <a:lnTo>
                  <a:pt x="592" y="213"/>
                </a:lnTo>
                <a:lnTo>
                  <a:pt x="587" y="213"/>
                </a:lnTo>
                <a:lnTo>
                  <a:pt x="585" y="213"/>
                </a:lnTo>
                <a:lnTo>
                  <a:pt x="580" y="216"/>
                </a:lnTo>
                <a:lnTo>
                  <a:pt x="577" y="217"/>
                </a:lnTo>
                <a:lnTo>
                  <a:pt x="573" y="218"/>
                </a:lnTo>
                <a:lnTo>
                  <a:pt x="570" y="218"/>
                </a:lnTo>
                <a:lnTo>
                  <a:pt x="567" y="218"/>
                </a:lnTo>
                <a:lnTo>
                  <a:pt x="563" y="219"/>
                </a:lnTo>
                <a:lnTo>
                  <a:pt x="557" y="218"/>
                </a:lnTo>
                <a:lnTo>
                  <a:pt x="553" y="217"/>
                </a:lnTo>
                <a:lnTo>
                  <a:pt x="548" y="218"/>
                </a:lnTo>
                <a:lnTo>
                  <a:pt x="543" y="217"/>
                </a:lnTo>
                <a:lnTo>
                  <a:pt x="540" y="216"/>
                </a:lnTo>
                <a:lnTo>
                  <a:pt x="539" y="213"/>
                </a:lnTo>
                <a:lnTo>
                  <a:pt x="536" y="212"/>
                </a:lnTo>
                <a:lnTo>
                  <a:pt x="532" y="212"/>
                </a:lnTo>
                <a:lnTo>
                  <a:pt x="531" y="213"/>
                </a:lnTo>
                <a:lnTo>
                  <a:pt x="530" y="214"/>
                </a:lnTo>
                <a:lnTo>
                  <a:pt x="528" y="216"/>
                </a:lnTo>
                <a:lnTo>
                  <a:pt x="527" y="216"/>
                </a:lnTo>
                <a:lnTo>
                  <a:pt x="525" y="214"/>
                </a:lnTo>
                <a:lnTo>
                  <a:pt x="524" y="213"/>
                </a:lnTo>
                <a:lnTo>
                  <a:pt x="522" y="213"/>
                </a:lnTo>
                <a:lnTo>
                  <a:pt x="521" y="213"/>
                </a:lnTo>
                <a:lnTo>
                  <a:pt x="515" y="216"/>
                </a:lnTo>
                <a:lnTo>
                  <a:pt x="513" y="218"/>
                </a:lnTo>
                <a:lnTo>
                  <a:pt x="512" y="220"/>
                </a:lnTo>
                <a:lnTo>
                  <a:pt x="508" y="221"/>
                </a:lnTo>
                <a:lnTo>
                  <a:pt x="505" y="221"/>
                </a:lnTo>
                <a:lnTo>
                  <a:pt x="500" y="221"/>
                </a:lnTo>
                <a:lnTo>
                  <a:pt x="498" y="221"/>
                </a:lnTo>
                <a:lnTo>
                  <a:pt x="496" y="220"/>
                </a:lnTo>
                <a:lnTo>
                  <a:pt x="493" y="220"/>
                </a:lnTo>
                <a:lnTo>
                  <a:pt x="490" y="220"/>
                </a:lnTo>
                <a:lnTo>
                  <a:pt x="489" y="224"/>
                </a:lnTo>
                <a:lnTo>
                  <a:pt x="488" y="225"/>
                </a:lnTo>
                <a:lnTo>
                  <a:pt x="487" y="228"/>
                </a:lnTo>
                <a:lnTo>
                  <a:pt x="484" y="230"/>
                </a:lnTo>
                <a:lnTo>
                  <a:pt x="482" y="235"/>
                </a:lnTo>
                <a:lnTo>
                  <a:pt x="481" y="238"/>
                </a:lnTo>
                <a:lnTo>
                  <a:pt x="479" y="244"/>
                </a:lnTo>
                <a:lnTo>
                  <a:pt x="477" y="248"/>
                </a:lnTo>
                <a:lnTo>
                  <a:pt x="476" y="250"/>
                </a:lnTo>
                <a:lnTo>
                  <a:pt x="474" y="253"/>
                </a:lnTo>
                <a:lnTo>
                  <a:pt x="472" y="256"/>
                </a:lnTo>
                <a:lnTo>
                  <a:pt x="468" y="260"/>
                </a:lnTo>
                <a:lnTo>
                  <a:pt x="465" y="264"/>
                </a:lnTo>
                <a:lnTo>
                  <a:pt x="458" y="270"/>
                </a:lnTo>
                <a:lnTo>
                  <a:pt x="456" y="272"/>
                </a:lnTo>
                <a:lnTo>
                  <a:pt x="453" y="274"/>
                </a:lnTo>
                <a:lnTo>
                  <a:pt x="450" y="278"/>
                </a:lnTo>
                <a:lnTo>
                  <a:pt x="452" y="282"/>
                </a:lnTo>
                <a:lnTo>
                  <a:pt x="457" y="285"/>
                </a:lnTo>
                <a:lnTo>
                  <a:pt x="459" y="289"/>
                </a:lnTo>
                <a:lnTo>
                  <a:pt x="459" y="293"/>
                </a:lnTo>
                <a:lnTo>
                  <a:pt x="460" y="297"/>
                </a:lnTo>
                <a:lnTo>
                  <a:pt x="458" y="302"/>
                </a:lnTo>
                <a:lnTo>
                  <a:pt x="457" y="306"/>
                </a:lnTo>
                <a:lnTo>
                  <a:pt x="455" y="307"/>
                </a:lnTo>
                <a:lnTo>
                  <a:pt x="451" y="308"/>
                </a:lnTo>
                <a:lnTo>
                  <a:pt x="445" y="309"/>
                </a:lnTo>
                <a:lnTo>
                  <a:pt x="439" y="310"/>
                </a:lnTo>
                <a:lnTo>
                  <a:pt x="431" y="312"/>
                </a:lnTo>
                <a:lnTo>
                  <a:pt x="420" y="313"/>
                </a:lnTo>
                <a:lnTo>
                  <a:pt x="416" y="313"/>
                </a:lnTo>
                <a:lnTo>
                  <a:pt x="410" y="313"/>
                </a:lnTo>
                <a:lnTo>
                  <a:pt x="407" y="313"/>
                </a:lnTo>
                <a:lnTo>
                  <a:pt x="403" y="314"/>
                </a:lnTo>
                <a:lnTo>
                  <a:pt x="404" y="316"/>
                </a:lnTo>
                <a:lnTo>
                  <a:pt x="404" y="322"/>
                </a:lnTo>
                <a:lnTo>
                  <a:pt x="405" y="326"/>
                </a:lnTo>
                <a:lnTo>
                  <a:pt x="404" y="329"/>
                </a:lnTo>
                <a:lnTo>
                  <a:pt x="401" y="332"/>
                </a:lnTo>
                <a:lnTo>
                  <a:pt x="396" y="332"/>
                </a:lnTo>
                <a:lnTo>
                  <a:pt x="393" y="328"/>
                </a:lnTo>
                <a:lnTo>
                  <a:pt x="389" y="324"/>
                </a:lnTo>
                <a:lnTo>
                  <a:pt x="384" y="324"/>
                </a:lnTo>
                <a:lnTo>
                  <a:pt x="380" y="325"/>
                </a:lnTo>
                <a:lnTo>
                  <a:pt x="377" y="326"/>
                </a:lnTo>
                <a:lnTo>
                  <a:pt x="375" y="330"/>
                </a:lnTo>
                <a:lnTo>
                  <a:pt x="372" y="332"/>
                </a:lnTo>
                <a:lnTo>
                  <a:pt x="368" y="344"/>
                </a:lnTo>
                <a:lnTo>
                  <a:pt x="359" y="348"/>
                </a:lnTo>
                <a:lnTo>
                  <a:pt x="353" y="349"/>
                </a:lnTo>
                <a:lnTo>
                  <a:pt x="351" y="350"/>
                </a:lnTo>
                <a:lnTo>
                  <a:pt x="348" y="350"/>
                </a:lnTo>
                <a:lnTo>
                  <a:pt x="346" y="348"/>
                </a:lnTo>
                <a:lnTo>
                  <a:pt x="346" y="345"/>
                </a:lnTo>
                <a:lnTo>
                  <a:pt x="344" y="342"/>
                </a:lnTo>
                <a:lnTo>
                  <a:pt x="341" y="342"/>
                </a:lnTo>
                <a:lnTo>
                  <a:pt x="339" y="344"/>
                </a:lnTo>
                <a:lnTo>
                  <a:pt x="336" y="346"/>
                </a:lnTo>
                <a:lnTo>
                  <a:pt x="333" y="350"/>
                </a:lnTo>
                <a:lnTo>
                  <a:pt x="332" y="352"/>
                </a:lnTo>
                <a:lnTo>
                  <a:pt x="325" y="354"/>
                </a:lnTo>
                <a:lnTo>
                  <a:pt x="321" y="356"/>
                </a:lnTo>
                <a:lnTo>
                  <a:pt x="316" y="360"/>
                </a:lnTo>
                <a:lnTo>
                  <a:pt x="314" y="362"/>
                </a:lnTo>
                <a:lnTo>
                  <a:pt x="312" y="364"/>
                </a:lnTo>
                <a:lnTo>
                  <a:pt x="309" y="366"/>
                </a:lnTo>
                <a:lnTo>
                  <a:pt x="307" y="370"/>
                </a:lnTo>
                <a:lnTo>
                  <a:pt x="305" y="373"/>
                </a:lnTo>
                <a:lnTo>
                  <a:pt x="304" y="377"/>
                </a:lnTo>
                <a:lnTo>
                  <a:pt x="305" y="379"/>
                </a:lnTo>
                <a:lnTo>
                  <a:pt x="306" y="381"/>
                </a:lnTo>
                <a:lnTo>
                  <a:pt x="308" y="384"/>
                </a:lnTo>
                <a:lnTo>
                  <a:pt x="313" y="385"/>
                </a:lnTo>
                <a:lnTo>
                  <a:pt x="316" y="388"/>
                </a:lnTo>
                <a:lnTo>
                  <a:pt x="319" y="392"/>
                </a:lnTo>
                <a:lnTo>
                  <a:pt x="319" y="395"/>
                </a:lnTo>
                <a:lnTo>
                  <a:pt x="317" y="398"/>
                </a:lnTo>
                <a:lnTo>
                  <a:pt x="312" y="405"/>
                </a:lnTo>
                <a:lnTo>
                  <a:pt x="308" y="411"/>
                </a:lnTo>
                <a:lnTo>
                  <a:pt x="304" y="413"/>
                </a:lnTo>
                <a:lnTo>
                  <a:pt x="299" y="414"/>
                </a:lnTo>
                <a:lnTo>
                  <a:pt x="295" y="417"/>
                </a:lnTo>
                <a:lnTo>
                  <a:pt x="291" y="419"/>
                </a:lnTo>
                <a:lnTo>
                  <a:pt x="288" y="421"/>
                </a:lnTo>
                <a:lnTo>
                  <a:pt x="285" y="422"/>
                </a:lnTo>
                <a:lnTo>
                  <a:pt x="281" y="427"/>
                </a:lnTo>
                <a:lnTo>
                  <a:pt x="269" y="438"/>
                </a:lnTo>
                <a:lnTo>
                  <a:pt x="267" y="440"/>
                </a:lnTo>
                <a:lnTo>
                  <a:pt x="264" y="438"/>
                </a:lnTo>
                <a:lnTo>
                  <a:pt x="264" y="437"/>
                </a:lnTo>
                <a:lnTo>
                  <a:pt x="265" y="435"/>
                </a:lnTo>
                <a:lnTo>
                  <a:pt x="260" y="432"/>
                </a:lnTo>
                <a:lnTo>
                  <a:pt x="256" y="435"/>
                </a:lnTo>
                <a:lnTo>
                  <a:pt x="253" y="437"/>
                </a:lnTo>
                <a:lnTo>
                  <a:pt x="247" y="441"/>
                </a:lnTo>
                <a:lnTo>
                  <a:pt x="241" y="443"/>
                </a:lnTo>
                <a:lnTo>
                  <a:pt x="237" y="444"/>
                </a:lnTo>
                <a:lnTo>
                  <a:pt x="232" y="442"/>
                </a:lnTo>
                <a:lnTo>
                  <a:pt x="229" y="442"/>
                </a:lnTo>
                <a:lnTo>
                  <a:pt x="226" y="444"/>
                </a:lnTo>
                <a:lnTo>
                  <a:pt x="226" y="445"/>
                </a:lnTo>
                <a:lnTo>
                  <a:pt x="221" y="450"/>
                </a:lnTo>
                <a:lnTo>
                  <a:pt x="217" y="451"/>
                </a:lnTo>
                <a:lnTo>
                  <a:pt x="211" y="450"/>
                </a:lnTo>
                <a:lnTo>
                  <a:pt x="209" y="450"/>
                </a:lnTo>
                <a:lnTo>
                  <a:pt x="205" y="449"/>
                </a:lnTo>
                <a:lnTo>
                  <a:pt x="205" y="448"/>
                </a:lnTo>
                <a:lnTo>
                  <a:pt x="203" y="443"/>
                </a:lnTo>
                <a:lnTo>
                  <a:pt x="201" y="443"/>
                </a:lnTo>
                <a:lnTo>
                  <a:pt x="199" y="441"/>
                </a:lnTo>
                <a:lnTo>
                  <a:pt x="197" y="438"/>
                </a:lnTo>
                <a:lnTo>
                  <a:pt x="196" y="436"/>
                </a:lnTo>
                <a:lnTo>
                  <a:pt x="196" y="434"/>
                </a:lnTo>
                <a:lnTo>
                  <a:pt x="194" y="429"/>
                </a:lnTo>
                <a:lnTo>
                  <a:pt x="193" y="428"/>
                </a:lnTo>
                <a:lnTo>
                  <a:pt x="189" y="428"/>
                </a:lnTo>
                <a:lnTo>
                  <a:pt x="186" y="428"/>
                </a:lnTo>
                <a:lnTo>
                  <a:pt x="184" y="429"/>
                </a:lnTo>
                <a:lnTo>
                  <a:pt x="181" y="429"/>
                </a:lnTo>
                <a:lnTo>
                  <a:pt x="177" y="432"/>
                </a:lnTo>
                <a:lnTo>
                  <a:pt x="169" y="436"/>
                </a:lnTo>
                <a:lnTo>
                  <a:pt x="163" y="441"/>
                </a:lnTo>
                <a:lnTo>
                  <a:pt x="161" y="442"/>
                </a:lnTo>
                <a:lnTo>
                  <a:pt x="157" y="443"/>
                </a:lnTo>
                <a:lnTo>
                  <a:pt x="153" y="445"/>
                </a:lnTo>
                <a:lnTo>
                  <a:pt x="151" y="448"/>
                </a:lnTo>
                <a:lnTo>
                  <a:pt x="145" y="452"/>
                </a:lnTo>
                <a:lnTo>
                  <a:pt x="139" y="453"/>
                </a:lnTo>
                <a:lnTo>
                  <a:pt x="136" y="456"/>
                </a:lnTo>
                <a:lnTo>
                  <a:pt x="133" y="457"/>
                </a:lnTo>
                <a:lnTo>
                  <a:pt x="123" y="461"/>
                </a:lnTo>
                <a:lnTo>
                  <a:pt x="117" y="464"/>
                </a:lnTo>
                <a:lnTo>
                  <a:pt x="111" y="467"/>
                </a:lnTo>
                <a:lnTo>
                  <a:pt x="106" y="470"/>
                </a:lnTo>
                <a:lnTo>
                  <a:pt x="101" y="473"/>
                </a:lnTo>
                <a:lnTo>
                  <a:pt x="98" y="473"/>
                </a:lnTo>
                <a:lnTo>
                  <a:pt x="93" y="470"/>
                </a:lnTo>
                <a:lnTo>
                  <a:pt x="90" y="470"/>
                </a:lnTo>
                <a:lnTo>
                  <a:pt x="88" y="469"/>
                </a:lnTo>
                <a:lnTo>
                  <a:pt x="85" y="467"/>
                </a:lnTo>
                <a:lnTo>
                  <a:pt x="83" y="465"/>
                </a:lnTo>
                <a:lnTo>
                  <a:pt x="82" y="460"/>
                </a:lnTo>
                <a:lnTo>
                  <a:pt x="81" y="457"/>
                </a:lnTo>
                <a:lnTo>
                  <a:pt x="79" y="454"/>
                </a:lnTo>
                <a:lnTo>
                  <a:pt x="76" y="453"/>
                </a:lnTo>
                <a:lnTo>
                  <a:pt x="74" y="452"/>
                </a:lnTo>
                <a:lnTo>
                  <a:pt x="71" y="450"/>
                </a:lnTo>
                <a:lnTo>
                  <a:pt x="67" y="450"/>
                </a:lnTo>
                <a:lnTo>
                  <a:pt x="65" y="449"/>
                </a:lnTo>
                <a:lnTo>
                  <a:pt x="61" y="450"/>
                </a:lnTo>
                <a:lnTo>
                  <a:pt x="56" y="450"/>
                </a:lnTo>
                <a:lnTo>
                  <a:pt x="51" y="451"/>
                </a:lnTo>
                <a:lnTo>
                  <a:pt x="47" y="451"/>
                </a:lnTo>
                <a:lnTo>
                  <a:pt x="45" y="450"/>
                </a:lnTo>
                <a:lnTo>
                  <a:pt x="43" y="448"/>
                </a:lnTo>
                <a:lnTo>
                  <a:pt x="41" y="445"/>
                </a:lnTo>
                <a:lnTo>
                  <a:pt x="36" y="441"/>
                </a:lnTo>
                <a:lnTo>
                  <a:pt x="34" y="438"/>
                </a:lnTo>
                <a:lnTo>
                  <a:pt x="33" y="436"/>
                </a:lnTo>
                <a:lnTo>
                  <a:pt x="31" y="435"/>
                </a:lnTo>
                <a:lnTo>
                  <a:pt x="27" y="434"/>
                </a:lnTo>
                <a:lnTo>
                  <a:pt x="23" y="435"/>
                </a:lnTo>
                <a:lnTo>
                  <a:pt x="20" y="436"/>
                </a:lnTo>
                <a:lnTo>
                  <a:pt x="15" y="436"/>
                </a:lnTo>
                <a:lnTo>
                  <a:pt x="12" y="436"/>
                </a:lnTo>
                <a:lnTo>
                  <a:pt x="9" y="435"/>
                </a:lnTo>
                <a:lnTo>
                  <a:pt x="8" y="437"/>
                </a:lnTo>
                <a:lnTo>
                  <a:pt x="8" y="441"/>
                </a:lnTo>
                <a:lnTo>
                  <a:pt x="9" y="444"/>
                </a:lnTo>
                <a:lnTo>
                  <a:pt x="11" y="444"/>
                </a:lnTo>
                <a:lnTo>
                  <a:pt x="15" y="446"/>
                </a:lnTo>
                <a:lnTo>
                  <a:pt x="16" y="449"/>
                </a:lnTo>
                <a:lnTo>
                  <a:pt x="17" y="452"/>
                </a:lnTo>
                <a:lnTo>
                  <a:pt x="17" y="456"/>
                </a:lnTo>
                <a:lnTo>
                  <a:pt x="16" y="458"/>
                </a:lnTo>
                <a:lnTo>
                  <a:pt x="15" y="460"/>
                </a:lnTo>
                <a:lnTo>
                  <a:pt x="16" y="462"/>
                </a:lnTo>
                <a:lnTo>
                  <a:pt x="16" y="467"/>
                </a:lnTo>
                <a:lnTo>
                  <a:pt x="15" y="469"/>
                </a:lnTo>
                <a:lnTo>
                  <a:pt x="12" y="473"/>
                </a:lnTo>
                <a:lnTo>
                  <a:pt x="11" y="476"/>
                </a:lnTo>
                <a:lnTo>
                  <a:pt x="11" y="480"/>
                </a:lnTo>
                <a:lnTo>
                  <a:pt x="9" y="482"/>
                </a:lnTo>
                <a:lnTo>
                  <a:pt x="5" y="483"/>
                </a:lnTo>
                <a:lnTo>
                  <a:pt x="4" y="484"/>
                </a:lnTo>
                <a:lnTo>
                  <a:pt x="3" y="490"/>
                </a:lnTo>
                <a:lnTo>
                  <a:pt x="2" y="492"/>
                </a:lnTo>
                <a:lnTo>
                  <a:pt x="2" y="496"/>
                </a:lnTo>
                <a:lnTo>
                  <a:pt x="2" y="499"/>
                </a:lnTo>
                <a:lnTo>
                  <a:pt x="2" y="502"/>
                </a:lnTo>
                <a:lnTo>
                  <a:pt x="2" y="504"/>
                </a:lnTo>
                <a:lnTo>
                  <a:pt x="0" y="509"/>
                </a:lnTo>
                <a:lnTo>
                  <a:pt x="0" y="513"/>
                </a:lnTo>
                <a:lnTo>
                  <a:pt x="1" y="515"/>
                </a:lnTo>
                <a:lnTo>
                  <a:pt x="2" y="516"/>
                </a:lnTo>
                <a:lnTo>
                  <a:pt x="3" y="518"/>
                </a:lnTo>
                <a:lnTo>
                  <a:pt x="4" y="521"/>
                </a:lnTo>
                <a:lnTo>
                  <a:pt x="4" y="522"/>
                </a:lnTo>
                <a:lnTo>
                  <a:pt x="7" y="524"/>
                </a:lnTo>
                <a:lnTo>
                  <a:pt x="8" y="525"/>
                </a:lnTo>
                <a:lnTo>
                  <a:pt x="11" y="526"/>
                </a:lnTo>
                <a:lnTo>
                  <a:pt x="11" y="529"/>
                </a:lnTo>
                <a:lnTo>
                  <a:pt x="13" y="531"/>
                </a:lnTo>
                <a:lnTo>
                  <a:pt x="16" y="532"/>
                </a:lnTo>
                <a:lnTo>
                  <a:pt x="17" y="534"/>
                </a:lnTo>
                <a:lnTo>
                  <a:pt x="18" y="537"/>
                </a:lnTo>
                <a:lnTo>
                  <a:pt x="24" y="540"/>
                </a:lnTo>
                <a:lnTo>
                  <a:pt x="27" y="540"/>
                </a:lnTo>
                <a:lnTo>
                  <a:pt x="28" y="540"/>
                </a:lnTo>
                <a:lnTo>
                  <a:pt x="32" y="540"/>
                </a:lnTo>
                <a:lnTo>
                  <a:pt x="33" y="539"/>
                </a:lnTo>
                <a:lnTo>
                  <a:pt x="36" y="539"/>
                </a:lnTo>
                <a:lnTo>
                  <a:pt x="39" y="540"/>
                </a:lnTo>
                <a:lnTo>
                  <a:pt x="39" y="545"/>
                </a:lnTo>
                <a:lnTo>
                  <a:pt x="41" y="548"/>
                </a:lnTo>
                <a:lnTo>
                  <a:pt x="43" y="549"/>
                </a:lnTo>
                <a:lnTo>
                  <a:pt x="45" y="549"/>
                </a:lnTo>
                <a:lnTo>
                  <a:pt x="48" y="548"/>
                </a:lnTo>
                <a:lnTo>
                  <a:pt x="52" y="548"/>
                </a:lnTo>
                <a:lnTo>
                  <a:pt x="56" y="547"/>
                </a:lnTo>
                <a:lnTo>
                  <a:pt x="60" y="545"/>
                </a:lnTo>
                <a:lnTo>
                  <a:pt x="64" y="544"/>
                </a:lnTo>
                <a:lnTo>
                  <a:pt x="68" y="544"/>
                </a:lnTo>
                <a:lnTo>
                  <a:pt x="73" y="545"/>
                </a:lnTo>
                <a:lnTo>
                  <a:pt x="75" y="547"/>
                </a:lnTo>
                <a:lnTo>
                  <a:pt x="77" y="548"/>
                </a:lnTo>
                <a:lnTo>
                  <a:pt x="82" y="547"/>
                </a:lnTo>
                <a:lnTo>
                  <a:pt x="85" y="546"/>
                </a:lnTo>
                <a:lnTo>
                  <a:pt x="91" y="546"/>
                </a:lnTo>
                <a:lnTo>
                  <a:pt x="96" y="544"/>
                </a:lnTo>
                <a:lnTo>
                  <a:pt x="99" y="542"/>
                </a:lnTo>
                <a:lnTo>
                  <a:pt x="101" y="542"/>
                </a:lnTo>
                <a:lnTo>
                  <a:pt x="105" y="544"/>
                </a:lnTo>
                <a:lnTo>
                  <a:pt x="106" y="545"/>
                </a:lnTo>
                <a:lnTo>
                  <a:pt x="108" y="546"/>
                </a:lnTo>
                <a:lnTo>
                  <a:pt x="115" y="545"/>
                </a:lnTo>
                <a:lnTo>
                  <a:pt x="117" y="545"/>
                </a:lnTo>
                <a:lnTo>
                  <a:pt x="121" y="548"/>
                </a:lnTo>
                <a:lnTo>
                  <a:pt x="122" y="552"/>
                </a:lnTo>
                <a:lnTo>
                  <a:pt x="123" y="555"/>
                </a:lnTo>
                <a:lnTo>
                  <a:pt x="125" y="557"/>
                </a:lnTo>
                <a:lnTo>
                  <a:pt x="129" y="560"/>
                </a:lnTo>
                <a:lnTo>
                  <a:pt x="130" y="563"/>
                </a:lnTo>
                <a:lnTo>
                  <a:pt x="130" y="566"/>
                </a:lnTo>
                <a:lnTo>
                  <a:pt x="129" y="572"/>
                </a:lnTo>
                <a:lnTo>
                  <a:pt x="130" y="579"/>
                </a:lnTo>
                <a:lnTo>
                  <a:pt x="132" y="580"/>
                </a:lnTo>
                <a:lnTo>
                  <a:pt x="135" y="582"/>
                </a:lnTo>
                <a:lnTo>
                  <a:pt x="137" y="584"/>
                </a:lnTo>
                <a:lnTo>
                  <a:pt x="140" y="586"/>
                </a:lnTo>
                <a:lnTo>
                  <a:pt x="143" y="587"/>
                </a:lnTo>
                <a:lnTo>
                  <a:pt x="144" y="588"/>
                </a:lnTo>
                <a:lnTo>
                  <a:pt x="147" y="589"/>
                </a:lnTo>
                <a:lnTo>
                  <a:pt x="149" y="592"/>
                </a:lnTo>
                <a:lnTo>
                  <a:pt x="151" y="593"/>
                </a:lnTo>
                <a:lnTo>
                  <a:pt x="153" y="595"/>
                </a:lnTo>
                <a:lnTo>
                  <a:pt x="155" y="596"/>
                </a:lnTo>
                <a:lnTo>
                  <a:pt x="157" y="596"/>
                </a:lnTo>
                <a:lnTo>
                  <a:pt x="159" y="598"/>
                </a:lnTo>
                <a:lnTo>
                  <a:pt x="157" y="601"/>
                </a:lnTo>
                <a:lnTo>
                  <a:pt x="154" y="602"/>
                </a:lnTo>
                <a:lnTo>
                  <a:pt x="149" y="602"/>
                </a:lnTo>
                <a:lnTo>
                  <a:pt x="145" y="600"/>
                </a:lnTo>
                <a:lnTo>
                  <a:pt x="141" y="597"/>
                </a:lnTo>
                <a:lnTo>
                  <a:pt x="139" y="597"/>
                </a:lnTo>
                <a:lnTo>
                  <a:pt x="136" y="597"/>
                </a:lnTo>
                <a:lnTo>
                  <a:pt x="133" y="600"/>
                </a:lnTo>
                <a:lnTo>
                  <a:pt x="133" y="601"/>
                </a:lnTo>
                <a:lnTo>
                  <a:pt x="133" y="602"/>
                </a:lnTo>
                <a:lnTo>
                  <a:pt x="136" y="604"/>
                </a:lnTo>
                <a:lnTo>
                  <a:pt x="138" y="605"/>
                </a:lnTo>
                <a:lnTo>
                  <a:pt x="139" y="609"/>
                </a:lnTo>
                <a:lnTo>
                  <a:pt x="137" y="611"/>
                </a:lnTo>
                <a:lnTo>
                  <a:pt x="136" y="613"/>
                </a:lnTo>
                <a:lnTo>
                  <a:pt x="133" y="616"/>
                </a:lnTo>
                <a:lnTo>
                  <a:pt x="131" y="620"/>
                </a:lnTo>
                <a:lnTo>
                  <a:pt x="130" y="622"/>
                </a:lnTo>
                <a:lnTo>
                  <a:pt x="129" y="625"/>
                </a:lnTo>
                <a:lnTo>
                  <a:pt x="127" y="630"/>
                </a:lnTo>
                <a:lnTo>
                  <a:pt x="125" y="636"/>
                </a:lnTo>
                <a:lnTo>
                  <a:pt x="125" y="642"/>
                </a:lnTo>
                <a:lnTo>
                  <a:pt x="125" y="644"/>
                </a:lnTo>
                <a:lnTo>
                  <a:pt x="127" y="648"/>
                </a:lnTo>
                <a:lnTo>
                  <a:pt x="127" y="651"/>
                </a:lnTo>
                <a:lnTo>
                  <a:pt x="127" y="654"/>
                </a:lnTo>
                <a:lnTo>
                  <a:pt x="128" y="658"/>
                </a:lnTo>
                <a:lnTo>
                  <a:pt x="130" y="659"/>
                </a:lnTo>
                <a:lnTo>
                  <a:pt x="133" y="662"/>
                </a:lnTo>
                <a:lnTo>
                  <a:pt x="136" y="664"/>
                </a:lnTo>
                <a:lnTo>
                  <a:pt x="138" y="666"/>
                </a:lnTo>
                <a:lnTo>
                  <a:pt x="139" y="668"/>
                </a:lnTo>
                <a:lnTo>
                  <a:pt x="141" y="670"/>
                </a:lnTo>
                <a:lnTo>
                  <a:pt x="144" y="673"/>
                </a:lnTo>
                <a:lnTo>
                  <a:pt x="145" y="675"/>
                </a:lnTo>
                <a:lnTo>
                  <a:pt x="148" y="677"/>
                </a:lnTo>
                <a:lnTo>
                  <a:pt x="149" y="678"/>
                </a:lnTo>
                <a:lnTo>
                  <a:pt x="151" y="682"/>
                </a:lnTo>
                <a:lnTo>
                  <a:pt x="151" y="685"/>
                </a:lnTo>
                <a:lnTo>
                  <a:pt x="151" y="688"/>
                </a:lnTo>
                <a:lnTo>
                  <a:pt x="149" y="690"/>
                </a:lnTo>
                <a:lnTo>
                  <a:pt x="151" y="693"/>
                </a:lnTo>
                <a:lnTo>
                  <a:pt x="152" y="694"/>
                </a:lnTo>
                <a:lnTo>
                  <a:pt x="153" y="696"/>
                </a:lnTo>
                <a:lnTo>
                  <a:pt x="153" y="698"/>
                </a:lnTo>
                <a:lnTo>
                  <a:pt x="153" y="699"/>
                </a:lnTo>
                <a:lnTo>
                  <a:pt x="151" y="698"/>
                </a:lnTo>
                <a:lnTo>
                  <a:pt x="148" y="700"/>
                </a:lnTo>
                <a:close/>
              </a:path>
            </a:pathLst>
          </a:custGeom>
          <a:solidFill>
            <a:schemeClr val="bg1"/>
          </a:solidFill>
          <a:ln w="9525" cap="flat" cmpd="sng">
            <a:solidFill>
              <a:schemeClr val="tx1"/>
            </a:solidFill>
            <a:prstDash val="solid"/>
            <a:round/>
            <a:headEnd type="none" w="med" len="med"/>
            <a:tailEnd type="none" w="med" len="med"/>
          </a:ln>
          <a:effectLst/>
          <a:extLst/>
        </p:spPr>
        <p:txBody>
          <a:bodyPr wrap="none"/>
          <a:lstStyle/>
          <a:p>
            <a:pPr eaLnBrk="1" hangingPunct="1">
              <a:defRPr/>
            </a:pPr>
            <a:endParaRPr lang="en-GB" sz="1176" dirty="0">
              <a:latin typeface="Arial" pitchFamily="34" charset="0"/>
              <a:cs typeface="Arial" pitchFamily="34" charset="0"/>
            </a:endParaRPr>
          </a:p>
        </p:txBody>
      </p:sp>
      <p:sp>
        <p:nvSpPr>
          <p:cNvPr id="124" name="NG">
            <a:extLst>
              <a:ext uri="{FF2B5EF4-FFF2-40B4-BE49-F238E27FC236}"/>
            </a:extLst>
          </p:cNvPr>
          <p:cNvSpPr>
            <a:spLocks/>
          </p:cNvSpPr>
          <p:nvPr/>
        </p:nvSpPr>
        <p:spPr bwMode="auto">
          <a:xfrm>
            <a:off x="7915275" y="2393950"/>
            <a:ext cx="463550" cy="411163"/>
          </a:xfrm>
          <a:custGeom>
            <a:avLst/>
            <a:gdLst>
              <a:gd name="T0" fmla="*/ 513 w 528"/>
              <a:gd name="T1" fmla="*/ 81 h 495"/>
              <a:gd name="T2" fmla="*/ 498 w 528"/>
              <a:gd name="T3" fmla="*/ 65 h 495"/>
              <a:gd name="T4" fmla="*/ 503 w 528"/>
              <a:gd name="T5" fmla="*/ 46 h 495"/>
              <a:gd name="T6" fmla="*/ 496 w 528"/>
              <a:gd name="T7" fmla="*/ 32 h 495"/>
              <a:gd name="T8" fmla="*/ 495 w 528"/>
              <a:gd name="T9" fmla="*/ 19 h 495"/>
              <a:gd name="T10" fmla="*/ 495 w 528"/>
              <a:gd name="T11" fmla="*/ 6 h 495"/>
              <a:gd name="T12" fmla="*/ 455 w 528"/>
              <a:gd name="T13" fmla="*/ 22 h 495"/>
              <a:gd name="T14" fmla="*/ 433 w 528"/>
              <a:gd name="T15" fmla="*/ 23 h 495"/>
              <a:gd name="T16" fmla="*/ 404 w 528"/>
              <a:gd name="T17" fmla="*/ 25 h 495"/>
              <a:gd name="T18" fmla="*/ 381 w 528"/>
              <a:gd name="T19" fmla="*/ 61 h 495"/>
              <a:gd name="T20" fmla="*/ 341 w 528"/>
              <a:gd name="T21" fmla="*/ 81 h 495"/>
              <a:gd name="T22" fmla="*/ 308 w 528"/>
              <a:gd name="T23" fmla="*/ 94 h 495"/>
              <a:gd name="T24" fmla="*/ 283 w 528"/>
              <a:gd name="T25" fmla="*/ 111 h 495"/>
              <a:gd name="T26" fmla="*/ 255 w 528"/>
              <a:gd name="T27" fmla="*/ 150 h 495"/>
              <a:gd name="T28" fmla="*/ 248 w 528"/>
              <a:gd name="T29" fmla="*/ 134 h 495"/>
              <a:gd name="T30" fmla="*/ 241 w 528"/>
              <a:gd name="T31" fmla="*/ 124 h 495"/>
              <a:gd name="T32" fmla="*/ 220 w 528"/>
              <a:gd name="T33" fmla="*/ 156 h 495"/>
              <a:gd name="T34" fmla="*/ 212 w 528"/>
              <a:gd name="T35" fmla="*/ 187 h 495"/>
              <a:gd name="T36" fmla="*/ 178 w 528"/>
              <a:gd name="T37" fmla="*/ 221 h 495"/>
              <a:gd name="T38" fmla="*/ 167 w 528"/>
              <a:gd name="T39" fmla="*/ 255 h 495"/>
              <a:gd name="T40" fmla="*/ 159 w 528"/>
              <a:gd name="T41" fmla="*/ 278 h 495"/>
              <a:gd name="T42" fmla="*/ 156 w 528"/>
              <a:gd name="T43" fmla="*/ 307 h 495"/>
              <a:gd name="T44" fmla="*/ 135 w 528"/>
              <a:gd name="T45" fmla="*/ 312 h 495"/>
              <a:gd name="T46" fmla="*/ 105 w 528"/>
              <a:gd name="T47" fmla="*/ 309 h 495"/>
              <a:gd name="T48" fmla="*/ 91 w 528"/>
              <a:gd name="T49" fmla="*/ 302 h 495"/>
              <a:gd name="T50" fmla="*/ 79 w 528"/>
              <a:gd name="T51" fmla="*/ 325 h 495"/>
              <a:gd name="T52" fmla="*/ 50 w 528"/>
              <a:gd name="T53" fmla="*/ 356 h 495"/>
              <a:gd name="T54" fmla="*/ 17 w 528"/>
              <a:gd name="T55" fmla="*/ 373 h 495"/>
              <a:gd name="T56" fmla="*/ 0 w 528"/>
              <a:gd name="T57" fmla="*/ 407 h 495"/>
              <a:gd name="T58" fmla="*/ 13 w 528"/>
              <a:gd name="T59" fmla="*/ 444 h 495"/>
              <a:gd name="T60" fmla="*/ 25 w 528"/>
              <a:gd name="T61" fmla="*/ 468 h 495"/>
              <a:gd name="T62" fmla="*/ 37 w 528"/>
              <a:gd name="T63" fmla="*/ 487 h 495"/>
              <a:gd name="T64" fmla="*/ 52 w 528"/>
              <a:gd name="T65" fmla="*/ 491 h 495"/>
              <a:gd name="T66" fmla="*/ 64 w 528"/>
              <a:gd name="T67" fmla="*/ 489 h 495"/>
              <a:gd name="T68" fmla="*/ 84 w 528"/>
              <a:gd name="T69" fmla="*/ 461 h 495"/>
              <a:gd name="T70" fmla="*/ 106 w 528"/>
              <a:gd name="T71" fmla="*/ 440 h 495"/>
              <a:gd name="T72" fmla="*/ 105 w 528"/>
              <a:gd name="T73" fmla="*/ 415 h 495"/>
              <a:gd name="T74" fmla="*/ 117 w 528"/>
              <a:gd name="T75" fmla="*/ 407 h 495"/>
              <a:gd name="T76" fmla="*/ 155 w 528"/>
              <a:gd name="T77" fmla="*/ 408 h 495"/>
              <a:gd name="T78" fmla="*/ 181 w 528"/>
              <a:gd name="T79" fmla="*/ 408 h 495"/>
              <a:gd name="T80" fmla="*/ 204 w 528"/>
              <a:gd name="T81" fmla="*/ 406 h 495"/>
              <a:gd name="T82" fmla="*/ 232 w 528"/>
              <a:gd name="T83" fmla="*/ 414 h 495"/>
              <a:gd name="T84" fmla="*/ 253 w 528"/>
              <a:gd name="T85" fmla="*/ 412 h 495"/>
              <a:gd name="T86" fmla="*/ 285 w 528"/>
              <a:gd name="T87" fmla="*/ 395 h 495"/>
              <a:gd name="T88" fmla="*/ 312 w 528"/>
              <a:gd name="T89" fmla="*/ 380 h 495"/>
              <a:gd name="T90" fmla="*/ 331 w 528"/>
              <a:gd name="T91" fmla="*/ 361 h 495"/>
              <a:gd name="T92" fmla="*/ 336 w 528"/>
              <a:gd name="T93" fmla="*/ 373 h 495"/>
              <a:gd name="T94" fmla="*/ 327 w 528"/>
              <a:gd name="T95" fmla="*/ 397 h 495"/>
              <a:gd name="T96" fmla="*/ 322 w 528"/>
              <a:gd name="T97" fmla="*/ 414 h 495"/>
              <a:gd name="T98" fmla="*/ 353 w 528"/>
              <a:gd name="T99" fmla="*/ 428 h 495"/>
              <a:gd name="T100" fmla="*/ 376 w 528"/>
              <a:gd name="T101" fmla="*/ 420 h 495"/>
              <a:gd name="T102" fmla="*/ 397 w 528"/>
              <a:gd name="T103" fmla="*/ 406 h 495"/>
              <a:gd name="T104" fmla="*/ 421 w 528"/>
              <a:gd name="T105" fmla="*/ 384 h 495"/>
              <a:gd name="T106" fmla="*/ 457 w 528"/>
              <a:gd name="T107" fmla="*/ 337 h 495"/>
              <a:gd name="T108" fmla="*/ 456 w 528"/>
              <a:gd name="T109" fmla="*/ 295 h 495"/>
              <a:gd name="T110" fmla="*/ 491 w 528"/>
              <a:gd name="T111" fmla="*/ 261 h 495"/>
              <a:gd name="T112" fmla="*/ 480 w 528"/>
              <a:gd name="T113" fmla="*/ 216 h 495"/>
              <a:gd name="T114" fmla="*/ 471 w 528"/>
              <a:gd name="T115" fmla="*/ 160 h 495"/>
              <a:gd name="T116" fmla="*/ 487 w 528"/>
              <a:gd name="T117" fmla="*/ 112 h 495"/>
              <a:gd name="T118" fmla="*/ 521 w 528"/>
              <a:gd name="T119" fmla="*/ 99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8" h="495">
                <a:moveTo>
                  <a:pt x="528" y="101"/>
                </a:moveTo>
                <a:lnTo>
                  <a:pt x="525" y="96"/>
                </a:lnTo>
                <a:lnTo>
                  <a:pt x="524" y="94"/>
                </a:lnTo>
                <a:lnTo>
                  <a:pt x="523" y="91"/>
                </a:lnTo>
                <a:lnTo>
                  <a:pt x="522" y="88"/>
                </a:lnTo>
                <a:lnTo>
                  <a:pt x="521" y="87"/>
                </a:lnTo>
                <a:lnTo>
                  <a:pt x="519" y="85"/>
                </a:lnTo>
                <a:lnTo>
                  <a:pt x="516" y="84"/>
                </a:lnTo>
                <a:lnTo>
                  <a:pt x="513" y="81"/>
                </a:lnTo>
                <a:lnTo>
                  <a:pt x="511" y="80"/>
                </a:lnTo>
                <a:lnTo>
                  <a:pt x="507" y="79"/>
                </a:lnTo>
                <a:lnTo>
                  <a:pt x="505" y="78"/>
                </a:lnTo>
                <a:lnTo>
                  <a:pt x="504" y="77"/>
                </a:lnTo>
                <a:lnTo>
                  <a:pt x="500" y="75"/>
                </a:lnTo>
                <a:lnTo>
                  <a:pt x="499" y="71"/>
                </a:lnTo>
                <a:lnTo>
                  <a:pt x="498" y="70"/>
                </a:lnTo>
                <a:lnTo>
                  <a:pt x="498" y="68"/>
                </a:lnTo>
                <a:lnTo>
                  <a:pt x="498" y="65"/>
                </a:lnTo>
                <a:lnTo>
                  <a:pt x="500" y="62"/>
                </a:lnTo>
                <a:lnTo>
                  <a:pt x="501" y="60"/>
                </a:lnTo>
                <a:lnTo>
                  <a:pt x="505" y="56"/>
                </a:lnTo>
                <a:lnTo>
                  <a:pt x="505" y="54"/>
                </a:lnTo>
                <a:lnTo>
                  <a:pt x="505" y="52"/>
                </a:lnTo>
                <a:lnTo>
                  <a:pt x="504" y="51"/>
                </a:lnTo>
                <a:lnTo>
                  <a:pt x="503" y="48"/>
                </a:lnTo>
                <a:lnTo>
                  <a:pt x="501" y="46"/>
                </a:lnTo>
                <a:lnTo>
                  <a:pt x="503" y="46"/>
                </a:lnTo>
                <a:lnTo>
                  <a:pt x="504" y="45"/>
                </a:lnTo>
                <a:lnTo>
                  <a:pt x="504" y="41"/>
                </a:lnTo>
                <a:lnTo>
                  <a:pt x="504" y="40"/>
                </a:lnTo>
                <a:lnTo>
                  <a:pt x="503" y="39"/>
                </a:lnTo>
                <a:lnTo>
                  <a:pt x="500" y="38"/>
                </a:lnTo>
                <a:lnTo>
                  <a:pt x="497" y="36"/>
                </a:lnTo>
                <a:lnTo>
                  <a:pt x="496" y="35"/>
                </a:lnTo>
                <a:lnTo>
                  <a:pt x="496" y="33"/>
                </a:lnTo>
                <a:lnTo>
                  <a:pt x="496" y="32"/>
                </a:lnTo>
                <a:lnTo>
                  <a:pt x="496" y="30"/>
                </a:lnTo>
                <a:lnTo>
                  <a:pt x="496" y="28"/>
                </a:lnTo>
                <a:lnTo>
                  <a:pt x="495" y="27"/>
                </a:lnTo>
                <a:lnTo>
                  <a:pt x="492" y="24"/>
                </a:lnTo>
                <a:lnTo>
                  <a:pt x="491" y="24"/>
                </a:lnTo>
                <a:lnTo>
                  <a:pt x="490" y="22"/>
                </a:lnTo>
                <a:lnTo>
                  <a:pt x="491" y="20"/>
                </a:lnTo>
                <a:lnTo>
                  <a:pt x="492" y="20"/>
                </a:lnTo>
                <a:lnTo>
                  <a:pt x="495" y="19"/>
                </a:lnTo>
                <a:lnTo>
                  <a:pt x="497" y="16"/>
                </a:lnTo>
                <a:lnTo>
                  <a:pt x="498" y="16"/>
                </a:lnTo>
                <a:lnTo>
                  <a:pt x="498" y="15"/>
                </a:lnTo>
                <a:lnTo>
                  <a:pt x="498" y="14"/>
                </a:lnTo>
                <a:lnTo>
                  <a:pt x="498" y="13"/>
                </a:lnTo>
                <a:lnTo>
                  <a:pt x="497" y="12"/>
                </a:lnTo>
                <a:lnTo>
                  <a:pt x="495" y="9"/>
                </a:lnTo>
                <a:lnTo>
                  <a:pt x="495" y="8"/>
                </a:lnTo>
                <a:lnTo>
                  <a:pt x="495" y="6"/>
                </a:lnTo>
                <a:lnTo>
                  <a:pt x="496" y="3"/>
                </a:lnTo>
                <a:lnTo>
                  <a:pt x="496" y="0"/>
                </a:lnTo>
                <a:lnTo>
                  <a:pt x="488" y="5"/>
                </a:lnTo>
                <a:lnTo>
                  <a:pt x="473" y="17"/>
                </a:lnTo>
                <a:lnTo>
                  <a:pt x="467" y="20"/>
                </a:lnTo>
                <a:lnTo>
                  <a:pt x="463" y="21"/>
                </a:lnTo>
                <a:lnTo>
                  <a:pt x="459" y="21"/>
                </a:lnTo>
                <a:lnTo>
                  <a:pt x="457" y="22"/>
                </a:lnTo>
                <a:lnTo>
                  <a:pt x="455" y="22"/>
                </a:lnTo>
                <a:lnTo>
                  <a:pt x="451" y="22"/>
                </a:lnTo>
                <a:lnTo>
                  <a:pt x="449" y="23"/>
                </a:lnTo>
                <a:lnTo>
                  <a:pt x="445" y="25"/>
                </a:lnTo>
                <a:lnTo>
                  <a:pt x="443" y="27"/>
                </a:lnTo>
                <a:lnTo>
                  <a:pt x="442" y="28"/>
                </a:lnTo>
                <a:lnTo>
                  <a:pt x="440" y="27"/>
                </a:lnTo>
                <a:lnTo>
                  <a:pt x="437" y="27"/>
                </a:lnTo>
                <a:lnTo>
                  <a:pt x="435" y="24"/>
                </a:lnTo>
                <a:lnTo>
                  <a:pt x="433" y="23"/>
                </a:lnTo>
                <a:lnTo>
                  <a:pt x="428" y="22"/>
                </a:lnTo>
                <a:lnTo>
                  <a:pt x="426" y="22"/>
                </a:lnTo>
                <a:lnTo>
                  <a:pt x="424" y="22"/>
                </a:lnTo>
                <a:lnTo>
                  <a:pt x="420" y="21"/>
                </a:lnTo>
                <a:lnTo>
                  <a:pt x="417" y="21"/>
                </a:lnTo>
                <a:lnTo>
                  <a:pt x="413" y="22"/>
                </a:lnTo>
                <a:lnTo>
                  <a:pt x="408" y="23"/>
                </a:lnTo>
                <a:lnTo>
                  <a:pt x="405" y="24"/>
                </a:lnTo>
                <a:lnTo>
                  <a:pt x="404" y="25"/>
                </a:lnTo>
                <a:lnTo>
                  <a:pt x="402" y="27"/>
                </a:lnTo>
                <a:lnTo>
                  <a:pt x="401" y="29"/>
                </a:lnTo>
                <a:lnTo>
                  <a:pt x="400" y="30"/>
                </a:lnTo>
                <a:lnTo>
                  <a:pt x="399" y="32"/>
                </a:lnTo>
                <a:lnTo>
                  <a:pt x="397" y="35"/>
                </a:lnTo>
                <a:lnTo>
                  <a:pt x="396" y="40"/>
                </a:lnTo>
                <a:lnTo>
                  <a:pt x="391" y="48"/>
                </a:lnTo>
                <a:lnTo>
                  <a:pt x="384" y="57"/>
                </a:lnTo>
                <a:lnTo>
                  <a:pt x="381" y="61"/>
                </a:lnTo>
                <a:lnTo>
                  <a:pt x="379" y="62"/>
                </a:lnTo>
                <a:lnTo>
                  <a:pt x="376" y="64"/>
                </a:lnTo>
                <a:lnTo>
                  <a:pt x="371" y="68"/>
                </a:lnTo>
                <a:lnTo>
                  <a:pt x="367" y="70"/>
                </a:lnTo>
                <a:lnTo>
                  <a:pt x="364" y="72"/>
                </a:lnTo>
                <a:lnTo>
                  <a:pt x="362" y="73"/>
                </a:lnTo>
                <a:lnTo>
                  <a:pt x="359" y="75"/>
                </a:lnTo>
                <a:lnTo>
                  <a:pt x="345" y="79"/>
                </a:lnTo>
                <a:lnTo>
                  <a:pt x="341" y="81"/>
                </a:lnTo>
                <a:lnTo>
                  <a:pt x="337" y="83"/>
                </a:lnTo>
                <a:lnTo>
                  <a:pt x="335" y="84"/>
                </a:lnTo>
                <a:lnTo>
                  <a:pt x="328" y="86"/>
                </a:lnTo>
                <a:lnTo>
                  <a:pt x="324" y="87"/>
                </a:lnTo>
                <a:lnTo>
                  <a:pt x="320" y="88"/>
                </a:lnTo>
                <a:lnTo>
                  <a:pt x="317" y="89"/>
                </a:lnTo>
                <a:lnTo>
                  <a:pt x="314" y="92"/>
                </a:lnTo>
                <a:lnTo>
                  <a:pt x="311" y="94"/>
                </a:lnTo>
                <a:lnTo>
                  <a:pt x="308" y="94"/>
                </a:lnTo>
                <a:lnTo>
                  <a:pt x="301" y="97"/>
                </a:lnTo>
                <a:lnTo>
                  <a:pt x="298" y="99"/>
                </a:lnTo>
                <a:lnTo>
                  <a:pt x="296" y="100"/>
                </a:lnTo>
                <a:lnTo>
                  <a:pt x="292" y="101"/>
                </a:lnTo>
                <a:lnTo>
                  <a:pt x="290" y="102"/>
                </a:lnTo>
                <a:lnTo>
                  <a:pt x="288" y="104"/>
                </a:lnTo>
                <a:lnTo>
                  <a:pt x="285" y="107"/>
                </a:lnTo>
                <a:lnTo>
                  <a:pt x="284" y="109"/>
                </a:lnTo>
                <a:lnTo>
                  <a:pt x="283" y="111"/>
                </a:lnTo>
                <a:lnTo>
                  <a:pt x="281" y="112"/>
                </a:lnTo>
                <a:lnTo>
                  <a:pt x="280" y="115"/>
                </a:lnTo>
                <a:lnTo>
                  <a:pt x="279" y="117"/>
                </a:lnTo>
                <a:lnTo>
                  <a:pt x="276" y="123"/>
                </a:lnTo>
                <a:lnTo>
                  <a:pt x="273" y="127"/>
                </a:lnTo>
                <a:lnTo>
                  <a:pt x="263" y="140"/>
                </a:lnTo>
                <a:lnTo>
                  <a:pt x="260" y="144"/>
                </a:lnTo>
                <a:lnTo>
                  <a:pt x="258" y="147"/>
                </a:lnTo>
                <a:lnTo>
                  <a:pt x="255" y="150"/>
                </a:lnTo>
                <a:lnTo>
                  <a:pt x="252" y="151"/>
                </a:lnTo>
                <a:lnTo>
                  <a:pt x="250" y="151"/>
                </a:lnTo>
                <a:lnTo>
                  <a:pt x="248" y="150"/>
                </a:lnTo>
                <a:lnTo>
                  <a:pt x="247" y="148"/>
                </a:lnTo>
                <a:lnTo>
                  <a:pt x="248" y="145"/>
                </a:lnTo>
                <a:lnTo>
                  <a:pt x="248" y="141"/>
                </a:lnTo>
                <a:lnTo>
                  <a:pt x="248" y="140"/>
                </a:lnTo>
                <a:lnTo>
                  <a:pt x="247" y="137"/>
                </a:lnTo>
                <a:lnTo>
                  <a:pt x="248" y="134"/>
                </a:lnTo>
                <a:lnTo>
                  <a:pt x="248" y="132"/>
                </a:lnTo>
                <a:lnTo>
                  <a:pt x="249" y="129"/>
                </a:lnTo>
                <a:lnTo>
                  <a:pt x="249" y="127"/>
                </a:lnTo>
                <a:lnTo>
                  <a:pt x="249" y="125"/>
                </a:lnTo>
                <a:lnTo>
                  <a:pt x="249" y="124"/>
                </a:lnTo>
                <a:lnTo>
                  <a:pt x="247" y="123"/>
                </a:lnTo>
                <a:lnTo>
                  <a:pt x="245" y="121"/>
                </a:lnTo>
                <a:lnTo>
                  <a:pt x="244" y="123"/>
                </a:lnTo>
                <a:lnTo>
                  <a:pt x="241" y="124"/>
                </a:lnTo>
                <a:lnTo>
                  <a:pt x="240" y="125"/>
                </a:lnTo>
                <a:lnTo>
                  <a:pt x="237" y="128"/>
                </a:lnTo>
                <a:lnTo>
                  <a:pt x="235" y="131"/>
                </a:lnTo>
                <a:lnTo>
                  <a:pt x="234" y="133"/>
                </a:lnTo>
                <a:lnTo>
                  <a:pt x="228" y="139"/>
                </a:lnTo>
                <a:lnTo>
                  <a:pt x="227" y="144"/>
                </a:lnTo>
                <a:lnTo>
                  <a:pt x="224" y="149"/>
                </a:lnTo>
                <a:lnTo>
                  <a:pt x="223" y="152"/>
                </a:lnTo>
                <a:lnTo>
                  <a:pt x="220" y="156"/>
                </a:lnTo>
                <a:lnTo>
                  <a:pt x="218" y="159"/>
                </a:lnTo>
                <a:lnTo>
                  <a:pt x="217" y="161"/>
                </a:lnTo>
                <a:lnTo>
                  <a:pt x="217" y="165"/>
                </a:lnTo>
                <a:lnTo>
                  <a:pt x="216" y="168"/>
                </a:lnTo>
                <a:lnTo>
                  <a:pt x="216" y="172"/>
                </a:lnTo>
                <a:lnTo>
                  <a:pt x="216" y="181"/>
                </a:lnTo>
                <a:lnTo>
                  <a:pt x="215" y="183"/>
                </a:lnTo>
                <a:lnTo>
                  <a:pt x="215" y="185"/>
                </a:lnTo>
                <a:lnTo>
                  <a:pt x="212" y="187"/>
                </a:lnTo>
                <a:lnTo>
                  <a:pt x="210" y="187"/>
                </a:lnTo>
                <a:lnTo>
                  <a:pt x="204" y="187"/>
                </a:lnTo>
                <a:lnTo>
                  <a:pt x="202" y="187"/>
                </a:lnTo>
                <a:lnTo>
                  <a:pt x="199" y="188"/>
                </a:lnTo>
                <a:lnTo>
                  <a:pt x="197" y="190"/>
                </a:lnTo>
                <a:lnTo>
                  <a:pt x="196" y="192"/>
                </a:lnTo>
                <a:lnTo>
                  <a:pt x="193" y="195"/>
                </a:lnTo>
                <a:lnTo>
                  <a:pt x="188" y="204"/>
                </a:lnTo>
                <a:lnTo>
                  <a:pt x="178" y="221"/>
                </a:lnTo>
                <a:lnTo>
                  <a:pt x="175" y="224"/>
                </a:lnTo>
                <a:lnTo>
                  <a:pt x="172" y="228"/>
                </a:lnTo>
                <a:lnTo>
                  <a:pt x="170" y="231"/>
                </a:lnTo>
                <a:lnTo>
                  <a:pt x="168" y="238"/>
                </a:lnTo>
                <a:lnTo>
                  <a:pt x="168" y="241"/>
                </a:lnTo>
                <a:lnTo>
                  <a:pt x="168" y="243"/>
                </a:lnTo>
                <a:lnTo>
                  <a:pt x="168" y="245"/>
                </a:lnTo>
                <a:lnTo>
                  <a:pt x="167" y="253"/>
                </a:lnTo>
                <a:lnTo>
                  <a:pt x="167" y="255"/>
                </a:lnTo>
                <a:lnTo>
                  <a:pt x="167" y="257"/>
                </a:lnTo>
                <a:lnTo>
                  <a:pt x="167" y="261"/>
                </a:lnTo>
                <a:lnTo>
                  <a:pt x="165" y="264"/>
                </a:lnTo>
                <a:lnTo>
                  <a:pt x="164" y="265"/>
                </a:lnTo>
                <a:lnTo>
                  <a:pt x="163" y="268"/>
                </a:lnTo>
                <a:lnTo>
                  <a:pt x="162" y="270"/>
                </a:lnTo>
                <a:lnTo>
                  <a:pt x="160" y="272"/>
                </a:lnTo>
                <a:lnTo>
                  <a:pt x="159" y="275"/>
                </a:lnTo>
                <a:lnTo>
                  <a:pt x="159" y="278"/>
                </a:lnTo>
                <a:lnTo>
                  <a:pt x="159" y="279"/>
                </a:lnTo>
                <a:lnTo>
                  <a:pt x="161" y="286"/>
                </a:lnTo>
                <a:lnTo>
                  <a:pt x="162" y="289"/>
                </a:lnTo>
                <a:lnTo>
                  <a:pt x="163" y="293"/>
                </a:lnTo>
                <a:lnTo>
                  <a:pt x="163" y="297"/>
                </a:lnTo>
                <a:lnTo>
                  <a:pt x="161" y="301"/>
                </a:lnTo>
                <a:lnTo>
                  <a:pt x="160" y="303"/>
                </a:lnTo>
                <a:lnTo>
                  <a:pt x="159" y="305"/>
                </a:lnTo>
                <a:lnTo>
                  <a:pt x="156" y="307"/>
                </a:lnTo>
                <a:lnTo>
                  <a:pt x="155" y="308"/>
                </a:lnTo>
                <a:lnTo>
                  <a:pt x="153" y="310"/>
                </a:lnTo>
                <a:lnTo>
                  <a:pt x="149" y="311"/>
                </a:lnTo>
                <a:lnTo>
                  <a:pt x="148" y="312"/>
                </a:lnTo>
                <a:lnTo>
                  <a:pt x="145" y="312"/>
                </a:lnTo>
                <a:lnTo>
                  <a:pt x="143" y="312"/>
                </a:lnTo>
                <a:lnTo>
                  <a:pt x="140" y="312"/>
                </a:lnTo>
                <a:lnTo>
                  <a:pt x="137" y="311"/>
                </a:lnTo>
                <a:lnTo>
                  <a:pt x="135" y="312"/>
                </a:lnTo>
                <a:lnTo>
                  <a:pt x="131" y="312"/>
                </a:lnTo>
                <a:lnTo>
                  <a:pt x="125" y="311"/>
                </a:lnTo>
                <a:lnTo>
                  <a:pt x="123" y="310"/>
                </a:lnTo>
                <a:lnTo>
                  <a:pt x="121" y="310"/>
                </a:lnTo>
                <a:lnTo>
                  <a:pt x="119" y="310"/>
                </a:lnTo>
                <a:lnTo>
                  <a:pt x="115" y="310"/>
                </a:lnTo>
                <a:lnTo>
                  <a:pt x="113" y="309"/>
                </a:lnTo>
                <a:lnTo>
                  <a:pt x="111" y="309"/>
                </a:lnTo>
                <a:lnTo>
                  <a:pt x="105" y="309"/>
                </a:lnTo>
                <a:lnTo>
                  <a:pt x="104" y="308"/>
                </a:lnTo>
                <a:lnTo>
                  <a:pt x="101" y="307"/>
                </a:lnTo>
                <a:lnTo>
                  <a:pt x="100" y="305"/>
                </a:lnTo>
                <a:lnTo>
                  <a:pt x="99" y="304"/>
                </a:lnTo>
                <a:lnTo>
                  <a:pt x="98" y="303"/>
                </a:lnTo>
                <a:lnTo>
                  <a:pt x="96" y="301"/>
                </a:lnTo>
                <a:lnTo>
                  <a:pt x="93" y="302"/>
                </a:lnTo>
                <a:lnTo>
                  <a:pt x="92" y="301"/>
                </a:lnTo>
                <a:lnTo>
                  <a:pt x="91" y="302"/>
                </a:lnTo>
                <a:lnTo>
                  <a:pt x="90" y="304"/>
                </a:lnTo>
                <a:lnTo>
                  <a:pt x="90" y="308"/>
                </a:lnTo>
                <a:lnTo>
                  <a:pt x="90" y="310"/>
                </a:lnTo>
                <a:lnTo>
                  <a:pt x="90" y="311"/>
                </a:lnTo>
                <a:lnTo>
                  <a:pt x="90" y="312"/>
                </a:lnTo>
                <a:lnTo>
                  <a:pt x="88" y="317"/>
                </a:lnTo>
                <a:lnTo>
                  <a:pt x="85" y="320"/>
                </a:lnTo>
                <a:lnTo>
                  <a:pt x="81" y="323"/>
                </a:lnTo>
                <a:lnTo>
                  <a:pt x="79" y="325"/>
                </a:lnTo>
                <a:lnTo>
                  <a:pt x="76" y="328"/>
                </a:lnTo>
                <a:lnTo>
                  <a:pt x="74" y="331"/>
                </a:lnTo>
                <a:lnTo>
                  <a:pt x="72" y="334"/>
                </a:lnTo>
                <a:lnTo>
                  <a:pt x="69" y="337"/>
                </a:lnTo>
                <a:lnTo>
                  <a:pt x="68" y="340"/>
                </a:lnTo>
                <a:lnTo>
                  <a:pt x="65" y="343"/>
                </a:lnTo>
                <a:lnTo>
                  <a:pt x="63" y="347"/>
                </a:lnTo>
                <a:lnTo>
                  <a:pt x="59" y="349"/>
                </a:lnTo>
                <a:lnTo>
                  <a:pt x="50" y="356"/>
                </a:lnTo>
                <a:lnTo>
                  <a:pt x="49" y="357"/>
                </a:lnTo>
                <a:lnTo>
                  <a:pt x="47" y="360"/>
                </a:lnTo>
                <a:lnTo>
                  <a:pt x="43" y="363"/>
                </a:lnTo>
                <a:lnTo>
                  <a:pt x="40" y="365"/>
                </a:lnTo>
                <a:lnTo>
                  <a:pt x="37" y="367"/>
                </a:lnTo>
                <a:lnTo>
                  <a:pt x="33" y="367"/>
                </a:lnTo>
                <a:lnTo>
                  <a:pt x="29" y="368"/>
                </a:lnTo>
                <a:lnTo>
                  <a:pt x="21" y="372"/>
                </a:lnTo>
                <a:lnTo>
                  <a:pt x="17" y="373"/>
                </a:lnTo>
                <a:lnTo>
                  <a:pt x="13" y="375"/>
                </a:lnTo>
                <a:lnTo>
                  <a:pt x="7" y="380"/>
                </a:lnTo>
                <a:lnTo>
                  <a:pt x="4" y="383"/>
                </a:lnTo>
                <a:lnTo>
                  <a:pt x="3" y="385"/>
                </a:lnTo>
                <a:lnTo>
                  <a:pt x="1" y="391"/>
                </a:lnTo>
                <a:lnTo>
                  <a:pt x="1" y="393"/>
                </a:lnTo>
                <a:lnTo>
                  <a:pt x="1" y="399"/>
                </a:lnTo>
                <a:lnTo>
                  <a:pt x="0" y="404"/>
                </a:lnTo>
                <a:lnTo>
                  <a:pt x="0" y="407"/>
                </a:lnTo>
                <a:lnTo>
                  <a:pt x="0" y="412"/>
                </a:lnTo>
                <a:lnTo>
                  <a:pt x="0" y="416"/>
                </a:lnTo>
                <a:lnTo>
                  <a:pt x="0" y="420"/>
                </a:lnTo>
                <a:lnTo>
                  <a:pt x="1" y="422"/>
                </a:lnTo>
                <a:lnTo>
                  <a:pt x="2" y="425"/>
                </a:lnTo>
                <a:lnTo>
                  <a:pt x="3" y="429"/>
                </a:lnTo>
                <a:lnTo>
                  <a:pt x="5" y="432"/>
                </a:lnTo>
                <a:lnTo>
                  <a:pt x="7" y="437"/>
                </a:lnTo>
                <a:lnTo>
                  <a:pt x="13" y="444"/>
                </a:lnTo>
                <a:lnTo>
                  <a:pt x="16" y="446"/>
                </a:lnTo>
                <a:lnTo>
                  <a:pt x="19" y="449"/>
                </a:lnTo>
                <a:lnTo>
                  <a:pt x="20" y="452"/>
                </a:lnTo>
                <a:lnTo>
                  <a:pt x="21" y="455"/>
                </a:lnTo>
                <a:lnTo>
                  <a:pt x="23" y="457"/>
                </a:lnTo>
                <a:lnTo>
                  <a:pt x="23" y="461"/>
                </a:lnTo>
                <a:lnTo>
                  <a:pt x="24" y="463"/>
                </a:lnTo>
                <a:lnTo>
                  <a:pt x="25" y="465"/>
                </a:lnTo>
                <a:lnTo>
                  <a:pt x="25" y="468"/>
                </a:lnTo>
                <a:lnTo>
                  <a:pt x="24" y="473"/>
                </a:lnTo>
                <a:lnTo>
                  <a:pt x="26" y="475"/>
                </a:lnTo>
                <a:lnTo>
                  <a:pt x="27" y="477"/>
                </a:lnTo>
                <a:lnTo>
                  <a:pt x="28" y="478"/>
                </a:lnTo>
                <a:lnTo>
                  <a:pt x="29" y="479"/>
                </a:lnTo>
                <a:lnTo>
                  <a:pt x="31" y="481"/>
                </a:lnTo>
                <a:lnTo>
                  <a:pt x="32" y="483"/>
                </a:lnTo>
                <a:lnTo>
                  <a:pt x="35" y="485"/>
                </a:lnTo>
                <a:lnTo>
                  <a:pt x="37" y="487"/>
                </a:lnTo>
                <a:lnTo>
                  <a:pt x="40" y="487"/>
                </a:lnTo>
                <a:lnTo>
                  <a:pt x="43" y="486"/>
                </a:lnTo>
                <a:lnTo>
                  <a:pt x="45" y="485"/>
                </a:lnTo>
                <a:lnTo>
                  <a:pt x="48" y="485"/>
                </a:lnTo>
                <a:lnTo>
                  <a:pt x="49" y="485"/>
                </a:lnTo>
                <a:lnTo>
                  <a:pt x="50" y="486"/>
                </a:lnTo>
                <a:lnTo>
                  <a:pt x="50" y="487"/>
                </a:lnTo>
                <a:lnTo>
                  <a:pt x="51" y="489"/>
                </a:lnTo>
                <a:lnTo>
                  <a:pt x="52" y="491"/>
                </a:lnTo>
                <a:lnTo>
                  <a:pt x="53" y="493"/>
                </a:lnTo>
                <a:lnTo>
                  <a:pt x="53" y="494"/>
                </a:lnTo>
                <a:lnTo>
                  <a:pt x="55" y="495"/>
                </a:lnTo>
                <a:lnTo>
                  <a:pt x="56" y="495"/>
                </a:lnTo>
                <a:lnTo>
                  <a:pt x="58" y="495"/>
                </a:lnTo>
                <a:lnTo>
                  <a:pt x="60" y="494"/>
                </a:lnTo>
                <a:lnTo>
                  <a:pt x="60" y="492"/>
                </a:lnTo>
                <a:lnTo>
                  <a:pt x="61" y="491"/>
                </a:lnTo>
                <a:lnTo>
                  <a:pt x="64" y="489"/>
                </a:lnTo>
                <a:lnTo>
                  <a:pt x="65" y="487"/>
                </a:lnTo>
                <a:lnTo>
                  <a:pt x="67" y="485"/>
                </a:lnTo>
                <a:lnTo>
                  <a:pt x="71" y="483"/>
                </a:lnTo>
                <a:lnTo>
                  <a:pt x="73" y="481"/>
                </a:lnTo>
                <a:lnTo>
                  <a:pt x="75" y="479"/>
                </a:lnTo>
                <a:lnTo>
                  <a:pt x="76" y="477"/>
                </a:lnTo>
                <a:lnTo>
                  <a:pt x="77" y="473"/>
                </a:lnTo>
                <a:lnTo>
                  <a:pt x="79" y="471"/>
                </a:lnTo>
                <a:lnTo>
                  <a:pt x="84" y="461"/>
                </a:lnTo>
                <a:lnTo>
                  <a:pt x="87" y="457"/>
                </a:lnTo>
                <a:lnTo>
                  <a:pt x="88" y="455"/>
                </a:lnTo>
                <a:lnTo>
                  <a:pt x="89" y="454"/>
                </a:lnTo>
                <a:lnTo>
                  <a:pt x="91" y="452"/>
                </a:lnTo>
                <a:lnTo>
                  <a:pt x="93" y="451"/>
                </a:lnTo>
                <a:lnTo>
                  <a:pt x="97" y="448"/>
                </a:lnTo>
                <a:lnTo>
                  <a:pt x="100" y="446"/>
                </a:lnTo>
                <a:lnTo>
                  <a:pt x="103" y="444"/>
                </a:lnTo>
                <a:lnTo>
                  <a:pt x="106" y="440"/>
                </a:lnTo>
                <a:lnTo>
                  <a:pt x="108" y="438"/>
                </a:lnTo>
                <a:lnTo>
                  <a:pt x="111" y="437"/>
                </a:lnTo>
                <a:lnTo>
                  <a:pt x="115" y="430"/>
                </a:lnTo>
                <a:lnTo>
                  <a:pt x="116" y="428"/>
                </a:lnTo>
                <a:lnTo>
                  <a:pt x="116" y="424"/>
                </a:lnTo>
                <a:lnTo>
                  <a:pt x="113" y="421"/>
                </a:lnTo>
                <a:lnTo>
                  <a:pt x="111" y="419"/>
                </a:lnTo>
                <a:lnTo>
                  <a:pt x="107" y="417"/>
                </a:lnTo>
                <a:lnTo>
                  <a:pt x="105" y="415"/>
                </a:lnTo>
                <a:lnTo>
                  <a:pt x="104" y="413"/>
                </a:lnTo>
                <a:lnTo>
                  <a:pt x="103" y="409"/>
                </a:lnTo>
                <a:lnTo>
                  <a:pt x="103" y="406"/>
                </a:lnTo>
                <a:lnTo>
                  <a:pt x="103" y="405"/>
                </a:lnTo>
                <a:lnTo>
                  <a:pt x="105" y="404"/>
                </a:lnTo>
                <a:lnTo>
                  <a:pt x="108" y="404"/>
                </a:lnTo>
                <a:lnTo>
                  <a:pt x="112" y="404"/>
                </a:lnTo>
                <a:lnTo>
                  <a:pt x="115" y="406"/>
                </a:lnTo>
                <a:lnTo>
                  <a:pt x="117" y="407"/>
                </a:lnTo>
                <a:lnTo>
                  <a:pt x="120" y="408"/>
                </a:lnTo>
                <a:lnTo>
                  <a:pt x="122" y="409"/>
                </a:lnTo>
                <a:lnTo>
                  <a:pt x="125" y="409"/>
                </a:lnTo>
                <a:lnTo>
                  <a:pt x="129" y="409"/>
                </a:lnTo>
                <a:lnTo>
                  <a:pt x="139" y="407"/>
                </a:lnTo>
                <a:lnTo>
                  <a:pt x="140" y="407"/>
                </a:lnTo>
                <a:lnTo>
                  <a:pt x="145" y="407"/>
                </a:lnTo>
                <a:lnTo>
                  <a:pt x="147" y="407"/>
                </a:lnTo>
                <a:lnTo>
                  <a:pt x="155" y="408"/>
                </a:lnTo>
                <a:lnTo>
                  <a:pt x="157" y="409"/>
                </a:lnTo>
                <a:lnTo>
                  <a:pt x="161" y="409"/>
                </a:lnTo>
                <a:lnTo>
                  <a:pt x="162" y="409"/>
                </a:lnTo>
                <a:lnTo>
                  <a:pt x="167" y="409"/>
                </a:lnTo>
                <a:lnTo>
                  <a:pt x="169" y="408"/>
                </a:lnTo>
                <a:lnTo>
                  <a:pt x="172" y="408"/>
                </a:lnTo>
                <a:lnTo>
                  <a:pt x="177" y="407"/>
                </a:lnTo>
                <a:lnTo>
                  <a:pt x="179" y="407"/>
                </a:lnTo>
                <a:lnTo>
                  <a:pt x="181" y="408"/>
                </a:lnTo>
                <a:lnTo>
                  <a:pt x="184" y="409"/>
                </a:lnTo>
                <a:lnTo>
                  <a:pt x="186" y="409"/>
                </a:lnTo>
                <a:lnTo>
                  <a:pt x="188" y="411"/>
                </a:lnTo>
                <a:lnTo>
                  <a:pt x="191" y="411"/>
                </a:lnTo>
                <a:lnTo>
                  <a:pt x="194" y="411"/>
                </a:lnTo>
                <a:lnTo>
                  <a:pt x="197" y="411"/>
                </a:lnTo>
                <a:lnTo>
                  <a:pt x="199" y="409"/>
                </a:lnTo>
                <a:lnTo>
                  <a:pt x="201" y="408"/>
                </a:lnTo>
                <a:lnTo>
                  <a:pt x="204" y="406"/>
                </a:lnTo>
                <a:lnTo>
                  <a:pt x="207" y="404"/>
                </a:lnTo>
                <a:lnTo>
                  <a:pt x="208" y="403"/>
                </a:lnTo>
                <a:lnTo>
                  <a:pt x="211" y="399"/>
                </a:lnTo>
                <a:lnTo>
                  <a:pt x="213" y="399"/>
                </a:lnTo>
                <a:lnTo>
                  <a:pt x="217" y="400"/>
                </a:lnTo>
                <a:lnTo>
                  <a:pt x="219" y="401"/>
                </a:lnTo>
                <a:lnTo>
                  <a:pt x="223" y="405"/>
                </a:lnTo>
                <a:lnTo>
                  <a:pt x="225" y="407"/>
                </a:lnTo>
                <a:lnTo>
                  <a:pt x="232" y="414"/>
                </a:lnTo>
                <a:lnTo>
                  <a:pt x="234" y="416"/>
                </a:lnTo>
                <a:lnTo>
                  <a:pt x="236" y="417"/>
                </a:lnTo>
                <a:lnTo>
                  <a:pt x="239" y="417"/>
                </a:lnTo>
                <a:lnTo>
                  <a:pt x="241" y="416"/>
                </a:lnTo>
                <a:lnTo>
                  <a:pt x="242" y="415"/>
                </a:lnTo>
                <a:lnTo>
                  <a:pt x="242" y="413"/>
                </a:lnTo>
                <a:lnTo>
                  <a:pt x="247" y="412"/>
                </a:lnTo>
                <a:lnTo>
                  <a:pt x="250" y="412"/>
                </a:lnTo>
                <a:lnTo>
                  <a:pt x="253" y="412"/>
                </a:lnTo>
                <a:lnTo>
                  <a:pt x="257" y="412"/>
                </a:lnTo>
                <a:lnTo>
                  <a:pt x="260" y="411"/>
                </a:lnTo>
                <a:lnTo>
                  <a:pt x="265" y="409"/>
                </a:lnTo>
                <a:lnTo>
                  <a:pt x="269" y="407"/>
                </a:lnTo>
                <a:lnTo>
                  <a:pt x="272" y="405"/>
                </a:lnTo>
                <a:lnTo>
                  <a:pt x="276" y="401"/>
                </a:lnTo>
                <a:lnTo>
                  <a:pt x="280" y="399"/>
                </a:lnTo>
                <a:lnTo>
                  <a:pt x="283" y="397"/>
                </a:lnTo>
                <a:lnTo>
                  <a:pt x="285" y="395"/>
                </a:lnTo>
                <a:lnTo>
                  <a:pt x="288" y="391"/>
                </a:lnTo>
                <a:lnTo>
                  <a:pt x="293" y="384"/>
                </a:lnTo>
                <a:lnTo>
                  <a:pt x="296" y="384"/>
                </a:lnTo>
                <a:lnTo>
                  <a:pt x="299" y="382"/>
                </a:lnTo>
                <a:lnTo>
                  <a:pt x="301" y="381"/>
                </a:lnTo>
                <a:lnTo>
                  <a:pt x="304" y="381"/>
                </a:lnTo>
                <a:lnTo>
                  <a:pt x="306" y="382"/>
                </a:lnTo>
                <a:lnTo>
                  <a:pt x="309" y="381"/>
                </a:lnTo>
                <a:lnTo>
                  <a:pt x="312" y="380"/>
                </a:lnTo>
                <a:lnTo>
                  <a:pt x="315" y="377"/>
                </a:lnTo>
                <a:lnTo>
                  <a:pt x="319" y="376"/>
                </a:lnTo>
                <a:lnTo>
                  <a:pt x="321" y="373"/>
                </a:lnTo>
                <a:lnTo>
                  <a:pt x="322" y="372"/>
                </a:lnTo>
                <a:lnTo>
                  <a:pt x="323" y="369"/>
                </a:lnTo>
                <a:lnTo>
                  <a:pt x="325" y="368"/>
                </a:lnTo>
                <a:lnTo>
                  <a:pt x="328" y="364"/>
                </a:lnTo>
                <a:lnTo>
                  <a:pt x="330" y="363"/>
                </a:lnTo>
                <a:lnTo>
                  <a:pt x="331" y="361"/>
                </a:lnTo>
                <a:lnTo>
                  <a:pt x="333" y="360"/>
                </a:lnTo>
                <a:lnTo>
                  <a:pt x="335" y="360"/>
                </a:lnTo>
                <a:lnTo>
                  <a:pt x="337" y="361"/>
                </a:lnTo>
                <a:lnTo>
                  <a:pt x="339" y="363"/>
                </a:lnTo>
                <a:lnTo>
                  <a:pt x="339" y="365"/>
                </a:lnTo>
                <a:lnTo>
                  <a:pt x="339" y="366"/>
                </a:lnTo>
                <a:lnTo>
                  <a:pt x="339" y="368"/>
                </a:lnTo>
                <a:lnTo>
                  <a:pt x="337" y="371"/>
                </a:lnTo>
                <a:lnTo>
                  <a:pt x="336" y="373"/>
                </a:lnTo>
                <a:lnTo>
                  <a:pt x="335" y="375"/>
                </a:lnTo>
                <a:lnTo>
                  <a:pt x="332" y="377"/>
                </a:lnTo>
                <a:lnTo>
                  <a:pt x="332" y="380"/>
                </a:lnTo>
                <a:lnTo>
                  <a:pt x="330" y="382"/>
                </a:lnTo>
                <a:lnTo>
                  <a:pt x="329" y="385"/>
                </a:lnTo>
                <a:lnTo>
                  <a:pt x="328" y="388"/>
                </a:lnTo>
                <a:lnTo>
                  <a:pt x="327" y="390"/>
                </a:lnTo>
                <a:lnTo>
                  <a:pt x="325" y="395"/>
                </a:lnTo>
                <a:lnTo>
                  <a:pt x="327" y="397"/>
                </a:lnTo>
                <a:lnTo>
                  <a:pt x="327" y="400"/>
                </a:lnTo>
                <a:lnTo>
                  <a:pt x="327" y="403"/>
                </a:lnTo>
                <a:lnTo>
                  <a:pt x="325" y="405"/>
                </a:lnTo>
                <a:lnTo>
                  <a:pt x="324" y="406"/>
                </a:lnTo>
                <a:lnTo>
                  <a:pt x="322" y="407"/>
                </a:lnTo>
                <a:lnTo>
                  <a:pt x="320" y="408"/>
                </a:lnTo>
                <a:lnTo>
                  <a:pt x="319" y="411"/>
                </a:lnTo>
                <a:lnTo>
                  <a:pt x="321" y="413"/>
                </a:lnTo>
                <a:lnTo>
                  <a:pt x="322" y="414"/>
                </a:lnTo>
                <a:lnTo>
                  <a:pt x="324" y="414"/>
                </a:lnTo>
                <a:lnTo>
                  <a:pt x="328" y="416"/>
                </a:lnTo>
                <a:lnTo>
                  <a:pt x="329" y="417"/>
                </a:lnTo>
                <a:lnTo>
                  <a:pt x="333" y="420"/>
                </a:lnTo>
                <a:lnTo>
                  <a:pt x="337" y="421"/>
                </a:lnTo>
                <a:lnTo>
                  <a:pt x="344" y="423"/>
                </a:lnTo>
                <a:lnTo>
                  <a:pt x="346" y="424"/>
                </a:lnTo>
                <a:lnTo>
                  <a:pt x="349" y="427"/>
                </a:lnTo>
                <a:lnTo>
                  <a:pt x="353" y="428"/>
                </a:lnTo>
                <a:lnTo>
                  <a:pt x="355" y="429"/>
                </a:lnTo>
                <a:lnTo>
                  <a:pt x="357" y="425"/>
                </a:lnTo>
                <a:lnTo>
                  <a:pt x="361" y="423"/>
                </a:lnTo>
                <a:lnTo>
                  <a:pt x="364" y="421"/>
                </a:lnTo>
                <a:lnTo>
                  <a:pt x="368" y="417"/>
                </a:lnTo>
                <a:lnTo>
                  <a:pt x="372" y="416"/>
                </a:lnTo>
                <a:lnTo>
                  <a:pt x="375" y="416"/>
                </a:lnTo>
                <a:lnTo>
                  <a:pt x="376" y="417"/>
                </a:lnTo>
                <a:lnTo>
                  <a:pt x="376" y="420"/>
                </a:lnTo>
                <a:lnTo>
                  <a:pt x="376" y="421"/>
                </a:lnTo>
                <a:lnTo>
                  <a:pt x="378" y="421"/>
                </a:lnTo>
                <a:lnTo>
                  <a:pt x="380" y="420"/>
                </a:lnTo>
                <a:lnTo>
                  <a:pt x="383" y="419"/>
                </a:lnTo>
                <a:lnTo>
                  <a:pt x="387" y="417"/>
                </a:lnTo>
                <a:lnTo>
                  <a:pt x="391" y="416"/>
                </a:lnTo>
                <a:lnTo>
                  <a:pt x="393" y="413"/>
                </a:lnTo>
                <a:lnTo>
                  <a:pt x="395" y="409"/>
                </a:lnTo>
                <a:lnTo>
                  <a:pt x="397" y="406"/>
                </a:lnTo>
                <a:lnTo>
                  <a:pt x="401" y="403"/>
                </a:lnTo>
                <a:lnTo>
                  <a:pt x="404" y="400"/>
                </a:lnTo>
                <a:lnTo>
                  <a:pt x="407" y="398"/>
                </a:lnTo>
                <a:lnTo>
                  <a:pt x="412" y="396"/>
                </a:lnTo>
                <a:lnTo>
                  <a:pt x="415" y="393"/>
                </a:lnTo>
                <a:lnTo>
                  <a:pt x="415" y="390"/>
                </a:lnTo>
                <a:lnTo>
                  <a:pt x="417" y="388"/>
                </a:lnTo>
                <a:lnTo>
                  <a:pt x="419" y="387"/>
                </a:lnTo>
                <a:lnTo>
                  <a:pt x="421" y="384"/>
                </a:lnTo>
                <a:lnTo>
                  <a:pt x="425" y="379"/>
                </a:lnTo>
                <a:lnTo>
                  <a:pt x="427" y="371"/>
                </a:lnTo>
                <a:lnTo>
                  <a:pt x="433" y="365"/>
                </a:lnTo>
                <a:lnTo>
                  <a:pt x="434" y="361"/>
                </a:lnTo>
                <a:lnTo>
                  <a:pt x="447" y="355"/>
                </a:lnTo>
                <a:lnTo>
                  <a:pt x="449" y="352"/>
                </a:lnTo>
                <a:lnTo>
                  <a:pt x="453" y="347"/>
                </a:lnTo>
                <a:lnTo>
                  <a:pt x="456" y="343"/>
                </a:lnTo>
                <a:lnTo>
                  <a:pt x="457" y="337"/>
                </a:lnTo>
                <a:lnTo>
                  <a:pt x="457" y="332"/>
                </a:lnTo>
                <a:lnTo>
                  <a:pt x="457" y="326"/>
                </a:lnTo>
                <a:lnTo>
                  <a:pt x="453" y="320"/>
                </a:lnTo>
                <a:lnTo>
                  <a:pt x="450" y="315"/>
                </a:lnTo>
                <a:lnTo>
                  <a:pt x="447" y="310"/>
                </a:lnTo>
                <a:lnTo>
                  <a:pt x="447" y="305"/>
                </a:lnTo>
                <a:lnTo>
                  <a:pt x="448" y="301"/>
                </a:lnTo>
                <a:lnTo>
                  <a:pt x="451" y="297"/>
                </a:lnTo>
                <a:lnTo>
                  <a:pt x="456" y="295"/>
                </a:lnTo>
                <a:lnTo>
                  <a:pt x="460" y="291"/>
                </a:lnTo>
                <a:lnTo>
                  <a:pt x="465" y="289"/>
                </a:lnTo>
                <a:lnTo>
                  <a:pt x="471" y="286"/>
                </a:lnTo>
                <a:lnTo>
                  <a:pt x="477" y="281"/>
                </a:lnTo>
                <a:lnTo>
                  <a:pt x="480" y="278"/>
                </a:lnTo>
                <a:lnTo>
                  <a:pt x="482" y="272"/>
                </a:lnTo>
                <a:lnTo>
                  <a:pt x="483" y="268"/>
                </a:lnTo>
                <a:lnTo>
                  <a:pt x="489" y="262"/>
                </a:lnTo>
                <a:lnTo>
                  <a:pt x="491" y="261"/>
                </a:lnTo>
                <a:lnTo>
                  <a:pt x="493" y="256"/>
                </a:lnTo>
                <a:lnTo>
                  <a:pt x="490" y="254"/>
                </a:lnTo>
                <a:lnTo>
                  <a:pt x="485" y="251"/>
                </a:lnTo>
                <a:lnTo>
                  <a:pt x="481" y="248"/>
                </a:lnTo>
                <a:lnTo>
                  <a:pt x="479" y="245"/>
                </a:lnTo>
                <a:lnTo>
                  <a:pt x="479" y="239"/>
                </a:lnTo>
                <a:lnTo>
                  <a:pt x="480" y="236"/>
                </a:lnTo>
                <a:lnTo>
                  <a:pt x="480" y="223"/>
                </a:lnTo>
                <a:lnTo>
                  <a:pt x="480" y="216"/>
                </a:lnTo>
                <a:lnTo>
                  <a:pt x="476" y="208"/>
                </a:lnTo>
                <a:lnTo>
                  <a:pt x="476" y="198"/>
                </a:lnTo>
                <a:lnTo>
                  <a:pt x="477" y="192"/>
                </a:lnTo>
                <a:lnTo>
                  <a:pt x="479" y="187"/>
                </a:lnTo>
                <a:lnTo>
                  <a:pt x="479" y="179"/>
                </a:lnTo>
                <a:lnTo>
                  <a:pt x="480" y="172"/>
                </a:lnTo>
                <a:lnTo>
                  <a:pt x="476" y="168"/>
                </a:lnTo>
                <a:lnTo>
                  <a:pt x="473" y="164"/>
                </a:lnTo>
                <a:lnTo>
                  <a:pt x="471" y="160"/>
                </a:lnTo>
                <a:lnTo>
                  <a:pt x="467" y="156"/>
                </a:lnTo>
                <a:lnTo>
                  <a:pt x="463" y="155"/>
                </a:lnTo>
                <a:lnTo>
                  <a:pt x="463" y="149"/>
                </a:lnTo>
                <a:lnTo>
                  <a:pt x="471" y="140"/>
                </a:lnTo>
                <a:lnTo>
                  <a:pt x="473" y="133"/>
                </a:lnTo>
                <a:lnTo>
                  <a:pt x="476" y="128"/>
                </a:lnTo>
                <a:lnTo>
                  <a:pt x="481" y="125"/>
                </a:lnTo>
                <a:lnTo>
                  <a:pt x="484" y="120"/>
                </a:lnTo>
                <a:lnTo>
                  <a:pt x="487" y="112"/>
                </a:lnTo>
                <a:lnTo>
                  <a:pt x="484" y="108"/>
                </a:lnTo>
                <a:lnTo>
                  <a:pt x="488" y="104"/>
                </a:lnTo>
                <a:lnTo>
                  <a:pt x="497" y="101"/>
                </a:lnTo>
                <a:lnTo>
                  <a:pt x="501" y="97"/>
                </a:lnTo>
                <a:lnTo>
                  <a:pt x="505" y="93"/>
                </a:lnTo>
                <a:lnTo>
                  <a:pt x="508" y="91"/>
                </a:lnTo>
                <a:lnTo>
                  <a:pt x="514" y="92"/>
                </a:lnTo>
                <a:lnTo>
                  <a:pt x="515" y="95"/>
                </a:lnTo>
                <a:lnTo>
                  <a:pt x="521" y="99"/>
                </a:lnTo>
                <a:lnTo>
                  <a:pt x="528" y="101"/>
                </a:lnTo>
                <a:close/>
              </a:path>
            </a:pathLst>
          </a:custGeom>
          <a:solidFill>
            <a:schemeClr val="bg1"/>
          </a:solidFill>
          <a:ln w="9525" cap="flat" cmpd="sng">
            <a:solidFill>
              <a:schemeClr val="tx1"/>
            </a:solidFill>
            <a:prstDash val="solid"/>
            <a:round/>
            <a:headEnd type="none" w="med" len="med"/>
            <a:tailEnd type="none" w="med" len="med"/>
          </a:ln>
          <a:effectLst/>
          <a:extLst/>
        </p:spPr>
        <p:txBody>
          <a:bodyPr wrap="none"/>
          <a:lstStyle/>
          <a:p>
            <a:pPr eaLnBrk="1" hangingPunct="1">
              <a:defRPr/>
            </a:pPr>
            <a:endParaRPr lang="en-GB" sz="1176" dirty="0">
              <a:latin typeface="Arial" pitchFamily="34" charset="0"/>
              <a:cs typeface="Arial" pitchFamily="34" charset="0"/>
            </a:endParaRPr>
          </a:p>
        </p:txBody>
      </p:sp>
      <p:sp>
        <p:nvSpPr>
          <p:cNvPr id="125" name="WB">
            <a:extLst>
              <a:ext uri="{FF2B5EF4-FFF2-40B4-BE49-F238E27FC236}"/>
            </a:extLst>
          </p:cNvPr>
          <p:cNvSpPr>
            <a:spLocks/>
          </p:cNvSpPr>
          <p:nvPr/>
        </p:nvSpPr>
        <p:spPr bwMode="auto">
          <a:xfrm>
            <a:off x="6099175" y="2347913"/>
            <a:ext cx="971550" cy="1308100"/>
          </a:xfrm>
          <a:custGeom>
            <a:avLst/>
            <a:gdLst>
              <a:gd name="T0" fmla="*/ 763 w 1108"/>
              <a:gd name="T1" fmla="*/ 484 h 1557"/>
              <a:gd name="T2" fmla="*/ 683 w 1108"/>
              <a:gd name="T3" fmla="*/ 423 h 1557"/>
              <a:gd name="T4" fmla="*/ 628 w 1108"/>
              <a:gd name="T5" fmla="*/ 383 h 1557"/>
              <a:gd name="T6" fmla="*/ 648 w 1108"/>
              <a:gd name="T7" fmla="*/ 304 h 1557"/>
              <a:gd name="T8" fmla="*/ 715 w 1108"/>
              <a:gd name="T9" fmla="*/ 247 h 1557"/>
              <a:gd name="T10" fmla="*/ 696 w 1108"/>
              <a:gd name="T11" fmla="*/ 214 h 1557"/>
              <a:gd name="T12" fmla="*/ 712 w 1108"/>
              <a:gd name="T13" fmla="*/ 193 h 1557"/>
              <a:gd name="T14" fmla="*/ 784 w 1108"/>
              <a:gd name="T15" fmla="*/ 241 h 1557"/>
              <a:gd name="T16" fmla="*/ 784 w 1108"/>
              <a:gd name="T17" fmla="*/ 289 h 1557"/>
              <a:gd name="T18" fmla="*/ 834 w 1108"/>
              <a:gd name="T19" fmla="*/ 265 h 1557"/>
              <a:gd name="T20" fmla="*/ 859 w 1108"/>
              <a:gd name="T21" fmla="*/ 241 h 1557"/>
              <a:gd name="T22" fmla="*/ 900 w 1108"/>
              <a:gd name="T23" fmla="*/ 246 h 1557"/>
              <a:gd name="T24" fmla="*/ 970 w 1108"/>
              <a:gd name="T25" fmla="*/ 339 h 1557"/>
              <a:gd name="T26" fmla="*/ 1034 w 1108"/>
              <a:gd name="T27" fmla="*/ 329 h 1557"/>
              <a:gd name="T28" fmla="*/ 1046 w 1108"/>
              <a:gd name="T29" fmla="*/ 275 h 1557"/>
              <a:gd name="T30" fmla="*/ 1082 w 1108"/>
              <a:gd name="T31" fmla="*/ 253 h 1557"/>
              <a:gd name="T32" fmla="*/ 1107 w 1108"/>
              <a:gd name="T33" fmla="*/ 176 h 1557"/>
              <a:gd name="T34" fmla="*/ 1064 w 1108"/>
              <a:gd name="T35" fmla="*/ 139 h 1557"/>
              <a:gd name="T36" fmla="*/ 988 w 1108"/>
              <a:gd name="T37" fmla="*/ 111 h 1557"/>
              <a:gd name="T38" fmla="*/ 895 w 1108"/>
              <a:gd name="T39" fmla="*/ 103 h 1557"/>
              <a:gd name="T40" fmla="*/ 814 w 1108"/>
              <a:gd name="T41" fmla="*/ 30 h 1557"/>
              <a:gd name="T42" fmla="*/ 739 w 1108"/>
              <a:gd name="T43" fmla="*/ 15 h 1557"/>
              <a:gd name="T44" fmla="*/ 654 w 1108"/>
              <a:gd name="T45" fmla="*/ 29 h 1557"/>
              <a:gd name="T46" fmla="*/ 618 w 1108"/>
              <a:gd name="T47" fmla="*/ 68 h 1557"/>
              <a:gd name="T48" fmla="*/ 620 w 1108"/>
              <a:gd name="T49" fmla="*/ 193 h 1557"/>
              <a:gd name="T50" fmla="*/ 607 w 1108"/>
              <a:gd name="T51" fmla="*/ 297 h 1557"/>
              <a:gd name="T52" fmla="*/ 609 w 1108"/>
              <a:gd name="T53" fmla="*/ 452 h 1557"/>
              <a:gd name="T54" fmla="*/ 558 w 1108"/>
              <a:gd name="T55" fmla="*/ 548 h 1557"/>
              <a:gd name="T56" fmla="*/ 568 w 1108"/>
              <a:gd name="T57" fmla="*/ 728 h 1557"/>
              <a:gd name="T58" fmla="*/ 500 w 1108"/>
              <a:gd name="T59" fmla="*/ 827 h 1557"/>
              <a:gd name="T60" fmla="*/ 443 w 1108"/>
              <a:gd name="T61" fmla="*/ 895 h 1557"/>
              <a:gd name="T62" fmla="*/ 403 w 1108"/>
              <a:gd name="T63" fmla="*/ 918 h 1557"/>
              <a:gd name="T64" fmla="*/ 359 w 1108"/>
              <a:gd name="T65" fmla="*/ 935 h 1557"/>
              <a:gd name="T66" fmla="*/ 265 w 1108"/>
              <a:gd name="T67" fmla="*/ 964 h 1557"/>
              <a:gd name="T68" fmla="*/ 134 w 1108"/>
              <a:gd name="T69" fmla="*/ 1045 h 1557"/>
              <a:gd name="T70" fmla="*/ 50 w 1108"/>
              <a:gd name="T71" fmla="*/ 1006 h 1557"/>
              <a:gd name="T72" fmla="*/ 4 w 1108"/>
              <a:gd name="T73" fmla="*/ 1119 h 1557"/>
              <a:gd name="T74" fmla="*/ 110 w 1108"/>
              <a:gd name="T75" fmla="*/ 1169 h 1557"/>
              <a:gd name="T76" fmla="*/ 160 w 1108"/>
              <a:gd name="T77" fmla="*/ 1225 h 1557"/>
              <a:gd name="T78" fmla="*/ 262 w 1108"/>
              <a:gd name="T79" fmla="*/ 1303 h 1557"/>
              <a:gd name="T80" fmla="*/ 282 w 1108"/>
              <a:gd name="T81" fmla="*/ 1381 h 1557"/>
              <a:gd name="T82" fmla="*/ 271 w 1108"/>
              <a:gd name="T83" fmla="*/ 1408 h 1557"/>
              <a:gd name="T84" fmla="*/ 337 w 1108"/>
              <a:gd name="T85" fmla="*/ 1481 h 1557"/>
              <a:gd name="T86" fmla="*/ 392 w 1108"/>
              <a:gd name="T87" fmla="*/ 1492 h 1557"/>
              <a:gd name="T88" fmla="*/ 497 w 1108"/>
              <a:gd name="T89" fmla="*/ 1551 h 1557"/>
              <a:gd name="T90" fmla="*/ 604 w 1108"/>
              <a:gd name="T91" fmla="*/ 1463 h 1557"/>
              <a:gd name="T92" fmla="*/ 635 w 1108"/>
              <a:gd name="T93" fmla="*/ 1396 h 1557"/>
              <a:gd name="T94" fmla="*/ 561 w 1108"/>
              <a:gd name="T95" fmla="*/ 1312 h 1557"/>
              <a:gd name="T96" fmla="*/ 616 w 1108"/>
              <a:gd name="T97" fmla="*/ 1380 h 1557"/>
              <a:gd name="T98" fmla="*/ 638 w 1108"/>
              <a:gd name="T99" fmla="*/ 1468 h 1557"/>
              <a:gd name="T100" fmla="*/ 687 w 1108"/>
              <a:gd name="T101" fmla="*/ 1504 h 1557"/>
              <a:gd name="T102" fmla="*/ 763 w 1108"/>
              <a:gd name="T103" fmla="*/ 1443 h 1557"/>
              <a:gd name="T104" fmla="*/ 834 w 1108"/>
              <a:gd name="T105" fmla="*/ 1465 h 1557"/>
              <a:gd name="T106" fmla="*/ 884 w 1108"/>
              <a:gd name="T107" fmla="*/ 1414 h 1557"/>
              <a:gd name="T108" fmla="*/ 863 w 1108"/>
              <a:gd name="T109" fmla="*/ 1209 h 1557"/>
              <a:gd name="T110" fmla="*/ 816 w 1108"/>
              <a:gd name="T111" fmla="*/ 1108 h 1557"/>
              <a:gd name="T112" fmla="*/ 775 w 1108"/>
              <a:gd name="T113" fmla="*/ 1011 h 1557"/>
              <a:gd name="T114" fmla="*/ 799 w 1108"/>
              <a:gd name="T115" fmla="*/ 896 h 1557"/>
              <a:gd name="T116" fmla="*/ 691 w 1108"/>
              <a:gd name="T117" fmla="*/ 780 h 1557"/>
              <a:gd name="T118" fmla="*/ 626 w 1108"/>
              <a:gd name="T119" fmla="*/ 665 h 1557"/>
              <a:gd name="T120" fmla="*/ 678 w 1108"/>
              <a:gd name="T121" fmla="*/ 648 h 1557"/>
              <a:gd name="T122" fmla="*/ 774 w 1108"/>
              <a:gd name="T123" fmla="*/ 567 h 1557"/>
              <a:gd name="T124" fmla="*/ 874 w 1108"/>
              <a:gd name="T125" fmla="*/ 529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8" h="1557">
                <a:moveTo>
                  <a:pt x="830" y="518"/>
                </a:moveTo>
                <a:lnTo>
                  <a:pt x="826" y="516"/>
                </a:lnTo>
                <a:lnTo>
                  <a:pt x="824" y="510"/>
                </a:lnTo>
                <a:lnTo>
                  <a:pt x="822" y="503"/>
                </a:lnTo>
                <a:lnTo>
                  <a:pt x="823" y="500"/>
                </a:lnTo>
                <a:lnTo>
                  <a:pt x="823" y="495"/>
                </a:lnTo>
                <a:lnTo>
                  <a:pt x="822" y="491"/>
                </a:lnTo>
                <a:lnTo>
                  <a:pt x="819" y="487"/>
                </a:lnTo>
                <a:lnTo>
                  <a:pt x="818" y="485"/>
                </a:lnTo>
                <a:lnTo>
                  <a:pt x="818" y="481"/>
                </a:lnTo>
                <a:lnTo>
                  <a:pt x="816" y="478"/>
                </a:lnTo>
                <a:lnTo>
                  <a:pt x="812" y="478"/>
                </a:lnTo>
                <a:lnTo>
                  <a:pt x="809" y="480"/>
                </a:lnTo>
                <a:lnTo>
                  <a:pt x="808" y="479"/>
                </a:lnTo>
                <a:lnTo>
                  <a:pt x="806" y="478"/>
                </a:lnTo>
                <a:lnTo>
                  <a:pt x="803" y="479"/>
                </a:lnTo>
                <a:lnTo>
                  <a:pt x="801" y="483"/>
                </a:lnTo>
                <a:lnTo>
                  <a:pt x="801" y="484"/>
                </a:lnTo>
                <a:lnTo>
                  <a:pt x="799" y="486"/>
                </a:lnTo>
                <a:lnTo>
                  <a:pt x="798" y="486"/>
                </a:lnTo>
                <a:lnTo>
                  <a:pt x="795" y="485"/>
                </a:lnTo>
                <a:lnTo>
                  <a:pt x="793" y="484"/>
                </a:lnTo>
                <a:lnTo>
                  <a:pt x="791" y="484"/>
                </a:lnTo>
                <a:lnTo>
                  <a:pt x="788" y="485"/>
                </a:lnTo>
                <a:lnTo>
                  <a:pt x="786" y="485"/>
                </a:lnTo>
                <a:lnTo>
                  <a:pt x="785" y="488"/>
                </a:lnTo>
                <a:lnTo>
                  <a:pt x="784" y="489"/>
                </a:lnTo>
                <a:lnTo>
                  <a:pt x="780" y="492"/>
                </a:lnTo>
                <a:lnTo>
                  <a:pt x="778" y="492"/>
                </a:lnTo>
                <a:lnTo>
                  <a:pt x="775" y="492"/>
                </a:lnTo>
                <a:lnTo>
                  <a:pt x="774" y="491"/>
                </a:lnTo>
                <a:lnTo>
                  <a:pt x="770" y="487"/>
                </a:lnTo>
                <a:lnTo>
                  <a:pt x="763" y="484"/>
                </a:lnTo>
                <a:lnTo>
                  <a:pt x="760" y="483"/>
                </a:lnTo>
                <a:lnTo>
                  <a:pt x="756" y="480"/>
                </a:lnTo>
                <a:lnTo>
                  <a:pt x="754" y="480"/>
                </a:lnTo>
                <a:lnTo>
                  <a:pt x="752" y="481"/>
                </a:lnTo>
                <a:lnTo>
                  <a:pt x="748" y="481"/>
                </a:lnTo>
                <a:lnTo>
                  <a:pt x="744" y="481"/>
                </a:lnTo>
                <a:lnTo>
                  <a:pt x="742" y="480"/>
                </a:lnTo>
                <a:lnTo>
                  <a:pt x="738" y="480"/>
                </a:lnTo>
                <a:lnTo>
                  <a:pt x="734" y="476"/>
                </a:lnTo>
                <a:lnTo>
                  <a:pt x="732" y="475"/>
                </a:lnTo>
                <a:lnTo>
                  <a:pt x="730" y="472"/>
                </a:lnTo>
                <a:lnTo>
                  <a:pt x="728" y="470"/>
                </a:lnTo>
                <a:lnTo>
                  <a:pt x="724" y="468"/>
                </a:lnTo>
                <a:lnTo>
                  <a:pt x="723" y="465"/>
                </a:lnTo>
                <a:lnTo>
                  <a:pt x="722" y="462"/>
                </a:lnTo>
                <a:lnTo>
                  <a:pt x="716" y="456"/>
                </a:lnTo>
                <a:lnTo>
                  <a:pt x="714" y="453"/>
                </a:lnTo>
                <a:lnTo>
                  <a:pt x="713" y="451"/>
                </a:lnTo>
                <a:lnTo>
                  <a:pt x="713" y="447"/>
                </a:lnTo>
                <a:lnTo>
                  <a:pt x="712" y="445"/>
                </a:lnTo>
                <a:lnTo>
                  <a:pt x="708" y="441"/>
                </a:lnTo>
                <a:lnTo>
                  <a:pt x="706" y="440"/>
                </a:lnTo>
                <a:lnTo>
                  <a:pt x="704" y="438"/>
                </a:lnTo>
                <a:lnTo>
                  <a:pt x="700" y="437"/>
                </a:lnTo>
                <a:lnTo>
                  <a:pt x="698" y="436"/>
                </a:lnTo>
                <a:lnTo>
                  <a:pt x="697" y="435"/>
                </a:lnTo>
                <a:lnTo>
                  <a:pt x="696" y="432"/>
                </a:lnTo>
                <a:lnTo>
                  <a:pt x="695" y="429"/>
                </a:lnTo>
                <a:lnTo>
                  <a:pt x="694" y="427"/>
                </a:lnTo>
                <a:lnTo>
                  <a:pt x="691" y="424"/>
                </a:lnTo>
                <a:lnTo>
                  <a:pt x="689" y="423"/>
                </a:lnTo>
                <a:lnTo>
                  <a:pt x="687" y="423"/>
                </a:lnTo>
                <a:lnTo>
                  <a:pt x="683" y="423"/>
                </a:lnTo>
                <a:lnTo>
                  <a:pt x="681" y="422"/>
                </a:lnTo>
                <a:lnTo>
                  <a:pt x="680" y="421"/>
                </a:lnTo>
                <a:lnTo>
                  <a:pt x="678" y="420"/>
                </a:lnTo>
                <a:lnTo>
                  <a:pt x="675" y="419"/>
                </a:lnTo>
                <a:lnTo>
                  <a:pt x="674" y="416"/>
                </a:lnTo>
                <a:lnTo>
                  <a:pt x="670" y="409"/>
                </a:lnTo>
                <a:lnTo>
                  <a:pt x="667" y="407"/>
                </a:lnTo>
                <a:lnTo>
                  <a:pt x="665" y="404"/>
                </a:lnTo>
                <a:lnTo>
                  <a:pt x="663" y="403"/>
                </a:lnTo>
                <a:lnTo>
                  <a:pt x="660" y="399"/>
                </a:lnTo>
                <a:lnTo>
                  <a:pt x="657" y="397"/>
                </a:lnTo>
                <a:lnTo>
                  <a:pt x="652" y="396"/>
                </a:lnTo>
                <a:lnTo>
                  <a:pt x="650" y="398"/>
                </a:lnTo>
                <a:lnTo>
                  <a:pt x="648" y="400"/>
                </a:lnTo>
                <a:lnTo>
                  <a:pt x="647" y="401"/>
                </a:lnTo>
                <a:lnTo>
                  <a:pt x="644" y="403"/>
                </a:lnTo>
                <a:lnTo>
                  <a:pt x="643" y="404"/>
                </a:lnTo>
                <a:lnTo>
                  <a:pt x="640" y="404"/>
                </a:lnTo>
                <a:lnTo>
                  <a:pt x="638" y="404"/>
                </a:lnTo>
                <a:lnTo>
                  <a:pt x="635" y="405"/>
                </a:lnTo>
                <a:lnTo>
                  <a:pt x="633" y="406"/>
                </a:lnTo>
                <a:lnTo>
                  <a:pt x="631" y="407"/>
                </a:lnTo>
                <a:lnTo>
                  <a:pt x="627" y="407"/>
                </a:lnTo>
                <a:lnTo>
                  <a:pt x="626" y="406"/>
                </a:lnTo>
                <a:lnTo>
                  <a:pt x="624" y="404"/>
                </a:lnTo>
                <a:lnTo>
                  <a:pt x="624" y="403"/>
                </a:lnTo>
                <a:lnTo>
                  <a:pt x="625" y="400"/>
                </a:lnTo>
                <a:lnTo>
                  <a:pt x="627" y="398"/>
                </a:lnTo>
                <a:lnTo>
                  <a:pt x="630" y="395"/>
                </a:lnTo>
                <a:lnTo>
                  <a:pt x="630" y="392"/>
                </a:lnTo>
                <a:lnTo>
                  <a:pt x="628" y="389"/>
                </a:lnTo>
                <a:lnTo>
                  <a:pt x="628" y="385"/>
                </a:lnTo>
                <a:lnTo>
                  <a:pt x="628" y="383"/>
                </a:lnTo>
                <a:lnTo>
                  <a:pt x="627" y="381"/>
                </a:lnTo>
                <a:lnTo>
                  <a:pt x="626" y="380"/>
                </a:lnTo>
                <a:lnTo>
                  <a:pt x="624" y="375"/>
                </a:lnTo>
                <a:lnTo>
                  <a:pt x="622" y="372"/>
                </a:lnTo>
                <a:lnTo>
                  <a:pt x="622" y="368"/>
                </a:lnTo>
                <a:lnTo>
                  <a:pt x="622" y="366"/>
                </a:lnTo>
                <a:lnTo>
                  <a:pt x="623" y="361"/>
                </a:lnTo>
                <a:lnTo>
                  <a:pt x="622" y="358"/>
                </a:lnTo>
                <a:lnTo>
                  <a:pt x="624" y="352"/>
                </a:lnTo>
                <a:lnTo>
                  <a:pt x="627" y="348"/>
                </a:lnTo>
                <a:lnTo>
                  <a:pt x="630" y="348"/>
                </a:lnTo>
                <a:lnTo>
                  <a:pt x="632" y="347"/>
                </a:lnTo>
                <a:lnTo>
                  <a:pt x="634" y="347"/>
                </a:lnTo>
                <a:lnTo>
                  <a:pt x="635" y="345"/>
                </a:lnTo>
                <a:lnTo>
                  <a:pt x="636" y="344"/>
                </a:lnTo>
                <a:lnTo>
                  <a:pt x="638" y="343"/>
                </a:lnTo>
                <a:lnTo>
                  <a:pt x="639" y="341"/>
                </a:lnTo>
                <a:lnTo>
                  <a:pt x="639" y="340"/>
                </a:lnTo>
                <a:lnTo>
                  <a:pt x="639" y="337"/>
                </a:lnTo>
                <a:lnTo>
                  <a:pt x="638" y="334"/>
                </a:lnTo>
                <a:lnTo>
                  <a:pt x="636" y="332"/>
                </a:lnTo>
                <a:lnTo>
                  <a:pt x="636" y="331"/>
                </a:lnTo>
                <a:lnTo>
                  <a:pt x="635" y="328"/>
                </a:lnTo>
                <a:lnTo>
                  <a:pt x="635" y="325"/>
                </a:lnTo>
                <a:lnTo>
                  <a:pt x="635" y="323"/>
                </a:lnTo>
                <a:lnTo>
                  <a:pt x="636" y="318"/>
                </a:lnTo>
                <a:lnTo>
                  <a:pt x="638" y="317"/>
                </a:lnTo>
                <a:lnTo>
                  <a:pt x="639" y="315"/>
                </a:lnTo>
                <a:lnTo>
                  <a:pt x="640" y="312"/>
                </a:lnTo>
                <a:lnTo>
                  <a:pt x="641" y="310"/>
                </a:lnTo>
                <a:lnTo>
                  <a:pt x="643" y="308"/>
                </a:lnTo>
                <a:lnTo>
                  <a:pt x="644" y="307"/>
                </a:lnTo>
                <a:lnTo>
                  <a:pt x="648" y="304"/>
                </a:lnTo>
                <a:lnTo>
                  <a:pt x="652" y="302"/>
                </a:lnTo>
                <a:lnTo>
                  <a:pt x="655" y="301"/>
                </a:lnTo>
                <a:lnTo>
                  <a:pt x="658" y="299"/>
                </a:lnTo>
                <a:lnTo>
                  <a:pt x="659" y="297"/>
                </a:lnTo>
                <a:lnTo>
                  <a:pt x="664" y="296"/>
                </a:lnTo>
                <a:lnTo>
                  <a:pt x="665" y="295"/>
                </a:lnTo>
                <a:lnTo>
                  <a:pt x="667" y="293"/>
                </a:lnTo>
                <a:lnTo>
                  <a:pt x="670" y="292"/>
                </a:lnTo>
                <a:lnTo>
                  <a:pt x="676" y="289"/>
                </a:lnTo>
                <a:lnTo>
                  <a:pt x="678" y="289"/>
                </a:lnTo>
                <a:lnTo>
                  <a:pt x="679" y="288"/>
                </a:lnTo>
                <a:lnTo>
                  <a:pt x="681" y="288"/>
                </a:lnTo>
                <a:lnTo>
                  <a:pt x="684" y="287"/>
                </a:lnTo>
                <a:lnTo>
                  <a:pt x="686" y="286"/>
                </a:lnTo>
                <a:lnTo>
                  <a:pt x="688" y="284"/>
                </a:lnTo>
                <a:lnTo>
                  <a:pt x="689" y="278"/>
                </a:lnTo>
                <a:lnTo>
                  <a:pt x="689" y="276"/>
                </a:lnTo>
                <a:lnTo>
                  <a:pt x="689" y="273"/>
                </a:lnTo>
                <a:lnTo>
                  <a:pt x="690" y="271"/>
                </a:lnTo>
                <a:lnTo>
                  <a:pt x="690" y="269"/>
                </a:lnTo>
                <a:lnTo>
                  <a:pt x="691" y="268"/>
                </a:lnTo>
                <a:lnTo>
                  <a:pt x="692" y="265"/>
                </a:lnTo>
                <a:lnTo>
                  <a:pt x="695" y="263"/>
                </a:lnTo>
                <a:lnTo>
                  <a:pt x="697" y="263"/>
                </a:lnTo>
                <a:lnTo>
                  <a:pt x="702" y="261"/>
                </a:lnTo>
                <a:lnTo>
                  <a:pt x="703" y="261"/>
                </a:lnTo>
                <a:lnTo>
                  <a:pt x="706" y="260"/>
                </a:lnTo>
                <a:lnTo>
                  <a:pt x="706" y="257"/>
                </a:lnTo>
                <a:lnTo>
                  <a:pt x="707" y="256"/>
                </a:lnTo>
                <a:lnTo>
                  <a:pt x="710" y="254"/>
                </a:lnTo>
                <a:lnTo>
                  <a:pt x="711" y="253"/>
                </a:lnTo>
                <a:lnTo>
                  <a:pt x="712" y="251"/>
                </a:lnTo>
                <a:lnTo>
                  <a:pt x="715" y="247"/>
                </a:lnTo>
                <a:lnTo>
                  <a:pt x="718" y="245"/>
                </a:lnTo>
                <a:lnTo>
                  <a:pt x="719" y="244"/>
                </a:lnTo>
                <a:lnTo>
                  <a:pt x="721" y="244"/>
                </a:lnTo>
                <a:lnTo>
                  <a:pt x="722" y="245"/>
                </a:lnTo>
                <a:lnTo>
                  <a:pt x="723" y="246"/>
                </a:lnTo>
                <a:lnTo>
                  <a:pt x="724" y="247"/>
                </a:lnTo>
                <a:lnTo>
                  <a:pt x="727" y="248"/>
                </a:lnTo>
                <a:lnTo>
                  <a:pt x="728" y="249"/>
                </a:lnTo>
                <a:lnTo>
                  <a:pt x="732" y="249"/>
                </a:lnTo>
                <a:lnTo>
                  <a:pt x="736" y="248"/>
                </a:lnTo>
                <a:lnTo>
                  <a:pt x="737" y="247"/>
                </a:lnTo>
                <a:lnTo>
                  <a:pt x="738" y="246"/>
                </a:lnTo>
                <a:lnTo>
                  <a:pt x="738" y="244"/>
                </a:lnTo>
                <a:lnTo>
                  <a:pt x="738" y="241"/>
                </a:lnTo>
                <a:lnTo>
                  <a:pt x="738" y="239"/>
                </a:lnTo>
                <a:lnTo>
                  <a:pt x="737" y="237"/>
                </a:lnTo>
                <a:lnTo>
                  <a:pt x="736" y="235"/>
                </a:lnTo>
                <a:lnTo>
                  <a:pt x="734" y="233"/>
                </a:lnTo>
                <a:lnTo>
                  <a:pt x="729" y="230"/>
                </a:lnTo>
                <a:lnTo>
                  <a:pt x="728" y="229"/>
                </a:lnTo>
                <a:lnTo>
                  <a:pt x="727" y="227"/>
                </a:lnTo>
                <a:lnTo>
                  <a:pt x="724" y="225"/>
                </a:lnTo>
                <a:lnTo>
                  <a:pt x="722" y="222"/>
                </a:lnTo>
                <a:lnTo>
                  <a:pt x="720" y="220"/>
                </a:lnTo>
                <a:lnTo>
                  <a:pt x="718" y="220"/>
                </a:lnTo>
                <a:lnTo>
                  <a:pt x="714" y="217"/>
                </a:lnTo>
                <a:lnTo>
                  <a:pt x="713" y="216"/>
                </a:lnTo>
                <a:lnTo>
                  <a:pt x="710" y="215"/>
                </a:lnTo>
                <a:lnTo>
                  <a:pt x="706" y="215"/>
                </a:lnTo>
                <a:lnTo>
                  <a:pt x="704" y="215"/>
                </a:lnTo>
                <a:lnTo>
                  <a:pt x="702" y="215"/>
                </a:lnTo>
                <a:lnTo>
                  <a:pt x="699" y="213"/>
                </a:lnTo>
                <a:lnTo>
                  <a:pt x="696" y="214"/>
                </a:lnTo>
                <a:lnTo>
                  <a:pt x="696" y="216"/>
                </a:lnTo>
                <a:lnTo>
                  <a:pt x="695" y="219"/>
                </a:lnTo>
                <a:lnTo>
                  <a:pt x="694" y="219"/>
                </a:lnTo>
                <a:lnTo>
                  <a:pt x="691" y="220"/>
                </a:lnTo>
                <a:lnTo>
                  <a:pt x="690" y="220"/>
                </a:lnTo>
                <a:lnTo>
                  <a:pt x="689" y="219"/>
                </a:lnTo>
                <a:lnTo>
                  <a:pt x="688" y="217"/>
                </a:lnTo>
                <a:lnTo>
                  <a:pt x="688" y="214"/>
                </a:lnTo>
                <a:lnTo>
                  <a:pt x="690" y="213"/>
                </a:lnTo>
                <a:lnTo>
                  <a:pt x="690" y="211"/>
                </a:lnTo>
                <a:lnTo>
                  <a:pt x="692" y="208"/>
                </a:lnTo>
                <a:lnTo>
                  <a:pt x="694" y="207"/>
                </a:lnTo>
                <a:lnTo>
                  <a:pt x="695" y="205"/>
                </a:lnTo>
                <a:lnTo>
                  <a:pt x="696" y="201"/>
                </a:lnTo>
                <a:lnTo>
                  <a:pt x="696" y="200"/>
                </a:lnTo>
                <a:lnTo>
                  <a:pt x="697" y="198"/>
                </a:lnTo>
                <a:lnTo>
                  <a:pt x="698" y="195"/>
                </a:lnTo>
                <a:lnTo>
                  <a:pt x="700" y="192"/>
                </a:lnTo>
                <a:lnTo>
                  <a:pt x="700" y="191"/>
                </a:lnTo>
                <a:lnTo>
                  <a:pt x="700" y="189"/>
                </a:lnTo>
                <a:lnTo>
                  <a:pt x="700" y="187"/>
                </a:lnTo>
                <a:lnTo>
                  <a:pt x="702" y="184"/>
                </a:lnTo>
                <a:lnTo>
                  <a:pt x="702" y="182"/>
                </a:lnTo>
                <a:lnTo>
                  <a:pt x="704" y="179"/>
                </a:lnTo>
                <a:lnTo>
                  <a:pt x="705" y="177"/>
                </a:lnTo>
                <a:lnTo>
                  <a:pt x="707" y="177"/>
                </a:lnTo>
                <a:lnTo>
                  <a:pt x="711" y="181"/>
                </a:lnTo>
                <a:lnTo>
                  <a:pt x="711" y="183"/>
                </a:lnTo>
                <a:lnTo>
                  <a:pt x="712" y="185"/>
                </a:lnTo>
                <a:lnTo>
                  <a:pt x="713" y="188"/>
                </a:lnTo>
                <a:lnTo>
                  <a:pt x="713" y="189"/>
                </a:lnTo>
                <a:lnTo>
                  <a:pt x="712" y="191"/>
                </a:lnTo>
                <a:lnTo>
                  <a:pt x="712" y="193"/>
                </a:lnTo>
                <a:lnTo>
                  <a:pt x="713" y="195"/>
                </a:lnTo>
                <a:lnTo>
                  <a:pt x="714" y="197"/>
                </a:lnTo>
                <a:lnTo>
                  <a:pt x="718" y="197"/>
                </a:lnTo>
                <a:lnTo>
                  <a:pt x="719" y="196"/>
                </a:lnTo>
                <a:lnTo>
                  <a:pt x="719" y="193"/>
                </a:lnTo>
                <a:lnTo>
                  <a:pt x="721" y="193"/>
                </a:lnTo>
                <a:lnTo>
                  <a:pt x="722" y="195"/>
                </a:lnTo>
                <a:lnTo>
                  <a:pt x="724" y="197"/>
                </a:lnTo>
                <a:lnTo>
                  <a:pt x="727" y="199"/>
                </a:lnTo>
                <a:lnTo>
                  <a:pt x="728" y="201"/>
                </a:lnTo>
                <a:lnTo>
                  <a:pt x="729" y="205"/>
                </a:lnTo>
                <a:lnTo>
                  <a:pt x="731" y="208"/>
                </a:lnTo>
                <a:lnTo>
                  <a:pt x="735" y="212"/>
                </a:lnTo>
                <a:lnTo>
                  <a:pt x="737" y="213"/>
                </a:lnTo>
                <a:lnTo>
                  <a:pt x="739" y="216"/>
                </a:lnTo>
                <a:lnTo>
                  <a:pt x="742" y="219"/>
                </a:lnTo>
                <a:lnTo>
                  <a:pt x="744" y="220"/>
                </a:lnTo>
                <a:lnTo>
                  <a:pt x="747" y="222"/>
                </a:lnTo>
                <a:lnTo>
                  <a:pt x="750" y="223"/>
                </a:lnTo>
                <a:lnTo>
                  <a:pt x="752" y="223"/>
                </a:lnTo>
                <a:lnTo>
                  <a:pt x="753" y="222"/>
                </a:lnTo>
                <a:lnTo>
                  <a:pt x="755" y="219"/>
                </a:lnTo>
                <a:lnTo>
                  <a:pt x="758" y="216"/>
                </a:lnTo>
                <a:lnTo>
                  <a:pt x="758" y="214"/>
                </a:lnTo>
                <a:lnTo>
                  <a:pt x="759" y="213"/>
                </a:lnTo>
                <a:lnTo>
                  <a:pt x="762" y="214"/>
                </a:lnTo>
                <a:lnTo>
                  <a:pt x="766" y="217"/>
                </a:lnTo>
                <a:lnTo>
                  <a:pt x="770" y="221"/>
                </a:lnTo>
                <a:lnTo>
                  <a:pt x="777" y="231"/>
                </a:lnTo>
                <a:lnTo>
                  <a:pt x="779" y="233"/>
                </a:lnTo>
                <a:lnTo>
                  <a:pt x="782" y="237"/>
                </a:lnTo>
                <a:lnTo>
                  <a:pt x="783" y="239"/>
                </a:lnTo>
                <a:lnTo>
                  <a:pt x="784" y="241"/>
                </a:lnTo>
                <a:lnTo>
                  <a:pt x="784" y="245"/>
                </a:lnTo>
                <a:lnTo>
                  <a:pt x="785" y="247"/>
                </a:lnTo>
                <a:lnTo>
                  <a:pt x="787" y="249"/>
                </a:lnTo>
                <a:lnTo>
                  <a:pt x="791" y="249"/>
                </a:lnTo>
                <a:lnTo>
                  <a:pt x="793" y="249"/>
                </a:lnTo>
                <a:lnTo>
                  <a:pt x="794" y="249"/>
                </a:lnTo>
                <a:lnTo>
                  <a:pt x="794" y="252"/>
                </a:lnTo>
                <a:lnTo>
                  <a:pt x="794" y="254"/>
                </a:lnTo>
                <a:lnTo>
                  <a:pt x="794" y="256"/>
                </a:lnTo>
                <a:lnTo>
                  <a:pt x="793" y="257"/>
                </a:lnTo>
                <a:lnTo>
                  <a:pt x="791" y="257"/>
                </a:lnTo>
                <a:lnTo>
                  <a:pt x="787" y="259"/>
                </a:lnTo>
                <a:lnTo>
                  <a:pt x="785" y="256"/>
                </a:lnTo>
                <a:lnTo>
                  <a:pt x="783" y="257"/>
                </a:lnTo>
                <a:lnTo>
                  <a:pt x="780" y="259"/>
                </a:lnTo>
                <a:lnTo>
                  <a:pt x="780" y="261"/>
                </a:lnTo>
                <a:lnTo>
                  <a:pt x="780" y="265"/>
                </a:lnTo>
                <a:lnTo>
                  <a:pt x="782" y="267"/>
                </a:lnTo>
                <a:lnTo>
                  <a:pt x="782" y="268"/>
                </a:lnTo>
                <a:lnTo>
                  <a:pt x="783" y="270"/>
                </a:lnTo>
                <a:lnTo>
                  <a:pt x="783" y="272"/>
                </a:lnTo>
                <a:lnTo>
                  <a:pt x="782" y="273"/>
                </a:lnTo>
                <a:lnTo>
                  <a:pt x="779" y="275"/>
                </a:lnTo>
                <a:lnTo>
                  <a:pt x="778" y="277"/>
                </a:lnTo>
                <a:lnTo>
                  <a:pt x="777" y="279"/>
                </a:lnTo>
                <a:lnTo>
                  <a:pt x="777" y="281"/>
                </a:lnTo>
                <a:lnTo>
                  <a:pt x="777" y="284"/>
                </a:lnTo>
                <a:lnTo>
                  <a:pt x="778" y="285"/>
                </a:lnTo>
                <a:lnTo>
                  <a:pt x="779" y="286"/>
                </a:lnTo>
                <a:lnTo>
                  <a:pt x="779" y="287"/>
                </a:lnTo>
                <a:lnTo>
                  <a:pt x="780" y="288"/>
                </a:lnTo>
                <a:lnTo>
                  <a:pt x="782" y="289"/>
                </a:lnTo>
                <a:lnTo>
                  <a:pt x="784" y="289"/>
                </a:lnTo>
                <a:lnTo>
                  <a:pt x="785" y="291"/>
                </a:lnTo>
                <a:lnTo>
                  <a:pt x="787" y="292"/>
                </a:lnTo>
                <a:lnTo>
                  <a:pt x="790" y="292"/>
                </a:lnTo>
                <a:lnTo>
                  <a:pt x="791" y="292"/>
                </a:lnTo>
                <a:lnTo>
                  <a:pt x="793" y="292"/>
                </a:lnTo>
                <a:lnTo>
                  <a:pt x="794" y="291"/>
                </a:lnTo>
                <a:lnTo>
                  <a:pt x="795" y="288"/>
                </a:lnTo>
                <a:lnTo>
                  <a:pt x="795" y="287"/>
                </a:lnTo>
                <a:lnTo>
                  <a:pt x="795" y="285"/>
                </a:lnTo>
                <a:lnTo>
                  <a:pt x="795" y="283"/>
                </a:lnTo>
                <a:lnTo>
                  <a:pt x="794" y="280"/>
                </a:lnTo>
                <a:lnTo>
                  <a:pt x="795" y="278"/>
                </a:lnTo>
                <a:lnTo>
                  <a:pt x="795" y="277"/>
                </a:lnTo>
                <a:lnTo>
                  <a:pt x="793" y="275"/>
                </a:lnTo>
                <a:lnTo>
                  <a:pt x="792" y="272"/>
                </a:lnTo>
                <a:lnTo>
                  <a:pt x="793" y="270"/>
                </a:lnTo>
                <a:lnTo>
                  <a:pt x="795" y="268"/>
                </a:lnTo>
                <a:lnTo>
                  <a:pt x="798" y="267"/>
                </a:lnTo>
                <a:lnTo>
                  <a:pt x="800" y="265"/>
                </a:lnTo>
                <a:lnTo>
                  <a:pt x="803" y="264"/>
                </a:lnTo>
                <a:lnTo>
                  <a:pt x="806" y="264"/>
                </a:lnTo>
                <a:lnTo>
                  <a:pt x="809" y="265"/>
                </a:lnTo>
                <a:lnTo>
                  <a:pt x="810" y="268"/>
                </a:lnTo>
                <a:lnTo>
                  <a:pt x="810" y="269"/>
                </a:lnTo>
                <a:lnTo>
                  <a:pt x="812" y="271"/>
                </a:lnTo>
                <a:lnTo>
                  <a:pt x="815" y="271"/>
                </a:lnTo>
                <a:lnTo>
                  <a:pt x="819" y="272"/>
                </a:lnTo>
                <a:lnTo>
                  <a:pt x="824" y="272"/>
                </a:lnTo>
                <a:lnTo>
                  <a:pt x="826" y="272"/>
                </a:lnTo>
                <a:lnTo>
                  <a:pt x="831" y="272"/>
                </a:lnTo>
                <a:lnTo>
                  <a:pt x="832" y="271"/>
                </a:lnTo>
                <a:lnTo>
                  <a:pt x="833" y="269"/>
                </a:lnTo>
                <a:lnTo>
                  <a:pt x="834" y="265"/>
                </a:lnTo>
                <a:lnTo>
                  <a:pt x="835" y="264"/>
                </a:lnTo>
                <a:lnTo>
                  <a:pt x="838" y="263"/>
                </a:lnTo>
                <a:lnTo>
                  <a:pt x="839" y="263"/>
                </a:lnTo>
                <a:lnTo>
                  <a:pt x="841" y="263"/>
                </a:lnTo>
                <a:lnTo>
                  <a:pt x="842" y="264"/>
                </a:lnTo>
                <a:lnTo>
                  <a:pt x="844" y="265"/>
                </a:lnTo>
                <a:lnTo>
                  <a:pt x="851" y="267"/>
                </a:lnTo>
                <a:lnTo>
                  <a:pt x="855" y="268"/>
                </a:lnTo>
                <a:lnTo>
                  <a:pt x="860" y="269"/>
                </a:lnTo>
                <a:lnTo>
                  <a:pt x="863" y="270"/>
                </a:lnTo>
                <a:lnTo>
                  <a:pt x="865" y="270"/>
                </a:lnTo>
                <a:lnTo>
                  <a:pt x="871" y="271"/>
                </a:lnTo>
                <a:lnTo>
                  <a:pt x="873" y="272"/>
                </a:lnTo>
                <a:lnTo>
                  <a:pt x="875" y="272"/>
                </a:lnTo>
                <a:lnTo>
                  <a:pt x="878" y="273"/>
                </a:lnTo>
                <a:lnTo>
                  <a:pt x="881" y="272"/>
                </a:lnTo>
                <a:lnTo>
                  <a:pt x="883" y="272"/>
                </a:lnTo>
                <a:lnTo>
                  <a:pt x="886" y="272"/>
                </a:lnTo>
                <a:lnTo>
                  <a:pt x="886" y="270"/>
                </a:lnTo>
                <a:lnTo>
                  <a:pt x="886" y="269"/>
                </a:lnTo>
                <a:lnTo>
                  <a:pt x="884" y="265"/>
                </a:lnTo>
                <a:lnTo>
                  <a:pt x="883" y="262"/>
                </a:lnTo>
                <a:lnTo>
                  <a:pt x="882" y="260"/>
                </a:lnTo>
                <a:lnTo>
                  <a:pt x="880" y="257"/>
                </a:lnTo>
                <a:lnTo>
                  <a:pt x="874" y="255"/>
                </a:lnTo>
                <a:lnTo>
                  <a:pt x="872" y="253"/>
                </a:lnTo>
                <a:lnTo>
                  <a:pt x="868" y="251"/>
                </a:lnTo>
                <a:lnTo>
                  <a:pt x="868" y="248"/>
                </a:lnTo>
                <a:lnTo>
                  <a:pt x="868" y="246"/>
                </a:lnTo>
                <a:lnTo>
                  <a:pt x="868" y="244"/>
                </a:lnTo>
                <a:lnTo>
                  <a:pt x="867" y="241"/>
                </a:lnTo>
                <a:lnTo>
                  <a:pt x="865" y="241"/>
                </a:lnTo>
                <a:lnTo>
                  <a:pt x="859" y="241"/>
                </a:lnTo>
                <a:lnTo>
                  <a:pt x="855" y="240"/>
                </a:lnTo>
                <a:lnTo>
                  <a:pt x="852" y="239"/>
                </a:lnTo>
                <a:lnTo>
                  <a:pt x="850" y="237"/>
                </a:lnTo>
                <a:lnTo>
                  <a:pt x="849" y="233"/>
                </a:lnTo>
                <a:lnTo>
                  <a:pt x="849" y="231"/>
                </a:lnTo>
                <a:lnTo>
                  <a:pt x="850" y="228"/>
                </a:lnTo>
                <a:lnTo>
                  <a:pt x="850" y="227"/>
                </a:lnTo>
                <a:lnTo>
                  <a:pt x="852" y="223"/>
                </a:lnTo>
                <a:lnTo>
                  <a:pt x="855" y="222"/>
                </a:lnTo>
                <a:lnTo>
                  <a:pt x="857" y="221"/>
                </a:lnTo>
                <a:lnTo>
                  <a:pt x="859" y="220"/>
                </a:lnTo>
                <a:lnTo>
                  <a:pt x="863" y="220"/>
                </a:lnTo>
                <a:lnTo>
                  <a:pt x="865" y="220"/>
                </a:lnTo>
                <a:lnTo>
                  <a:pt x="867" y="220"/>
                </a:lnTo>
                <a:lnTo>
                  <a:pt x="872" y="221"/>
                </a:lnTo>
                <a:lnTo>
                  <a:pt x="874" y="222"/>
                </a:lnTo>
                <a:lnTo>
                  <a:pt x="876" y="224"/>
                </a:lnTo>
                <a:lnTo>
                  <a:pt x="880" y="224"/>
                </a:lnTo>
                <a:lnTo>
                  <a:pt x="883" y="225"/>
                </a:lnTo>
                <a:lnTo>
                  <a:pt x="883" y="227"/>
                </a:lnTo>
                <a:lnTo>
                  <a:pt x="883" y="229"/>
                </a:lnTo>
                <a:lnTo>
                  <a:pt x="886" y="229"/>
                </a:lnTo>
                <a:lnTo>
                  <a:pt x="888" y="229"/>
                </a:lnTo>
                <a:lnTo>
                  <a:pt x="889" y="229"/>
                </a:lnTo>
                <a:lnTo>
                  <a:pt x="892" y="231"/>
                </a:lnTo>
                <a:lnTo>
                  <a:pt x="894" y="233"/>
                </a:lnTo>
                <a:lnTo>
                  <a:pt x="894" y="236"/>
                </a:lnTo>
                <a:lnTo>
                  <a:pt x="895" y="237"/>
                </a:lnTo>
                <a:lnTo>
                  <a:pt x="895" y="239"/>
                </a:lnTo>
                <a:lnTo>
                  <a:pt x="894" y="241"/>
                </a:lnTo>
                <a:lnTo>
                  <a:pt x="895" y="244"/>
                </a:lnTo>
                <a:lnTo>
                  <a:pt x="898" y="246"/>
                </a:lnTo>
                <a:lnTo>
                  <a:pt x="900" y="246"/>
                </a:lnTo>
                <a:lnTo>
                  <a:pt x="902" y="247"/>
                </a:lnTo>
                <a:lnTo>
                  <a:pt x="903" y="249"/>
                </a:lnTo>
                <a:lnTo>
                  <a:pt x="902" y="251"/>
                </a:lnTo>
                <a:lnTo>
                  <a:pt x="899" y="252"/>
                </a:lnTo>
                <a:lnTo>
                  <a:pt x="898" y="254"/>
                </a:lnTo>
                <a:lnTo>
                  <a:pt x="898" y="256"/>
                </a:lnTo>
                <a:lnTo>
                  <a:pt x="900" y="259"/>
                </a:lnTo>
                <a:lnTo>
                  <a:pt x="902" y="260"/>
                </a:lnTo>
                <a:lnTo>
                  <a:pt x="904" y="267"/>
                </a:lnTo>
                <a:lnTo>
                  <a:pt x="905" y="271"/>
                </a:lnTo>
                <a:lnTo>
                  <a:pt x="906" y="277"/>
                </a:lnTo>
                <a:lnTo>
                  <a:pt x="910" y="280"/>
                </a:lnTo>
                <a:lnTo>
                  <a:pt x="910" y="286"/>
                </a:lnTo>
                <a:lnTo>
                  <a:pt x="912" y="289"/>
                </a:lnTo>
                <a:lnTo>
                  <a:pt x="913" y="293"/>
                </a:lnTo>
                <a:lnTo>
                  <a:pt x="916" y="296"/>
                </a:lnTo>
                <a:lnTo>
                  <a:pt x="921" y="300"/>
                </a:lnTo>
                <a:lnTo>
                  <a:pt x="924" y="302"/>
                </a:lnTo>
                <a:lnTo>
                  <a:pt x="928" y="304"/>
                </a:lnTo>
                <a:lnTo>
                  <a:pt x="934" y="310"/>
                </a:lnTo>
                <a:lnTo>
                  <a:pt x="937" y="311"/>
                </a:lnTo>
                <a:lnTo>
                  <a:pt x="942" y="313"/>
                </a:lnTo>
                <a:lnTo>
                  <a:pt x="945" y="316"/>
                </a:lnTo>
                <a:lnTo>
                  <a:pt x="947" y="318"/>
                </a:lnTo>
                <a:lnTo>
                  <a:pt x="950" y="319"/>
                </a:lnTo>
                <a:lnTo>
                  <a:pt x="950" y="321"/>
                </a:lnTo>
                <a:lnTo>
                  <a:pt x="952" y="325"/>
                </a:lnTo>
                <a:lnTo>
                  <a:pt x="954" y="328"/>
                </a:lnTo>
                <a:lnTo>
                  <a:pt x="956" y="329"/>
                </a:lnTo>
                <a:lnTo>
                  <a:pt x="961" y="333"/>
                </a:lnTo>
                <a:lnTo>
                  <a:pt x="966" y="336"/>
                </a:lnTo>
                <a:lnTo>
                  <a:pt x="968" y="339"/>
                </a:lnTo>
                <a:lnTo>
                  <a:pt x="970" y="339"/>
                </a:lnTo>
                <a:lnTo>
                  <a:pt x="974" y="340"/>
                </a:lnTo>
                <a:lnTo>
                  <a:pt x="975" y="340"/>
                </a:lnTo>
                <a:lnTo>
                  <a:pt x="977" y="340"/>
                </a:lnTo>
                <a:lnTo>
                  <a:pt x="980" y="337"/>
                </a:lnTo>
                <a:lnTo>
                  <a:pt x="983" y="336"/>
                </a:lnTo>
                <a:lnTo>
                  <a:pt x="984" y="334"/>
                </a:lnTo>
                <a:lnTo>
                  <a:pt x="987" y="333"/>
                </a:lnTo>
                <a:lnTo>
                  <a:pt x="991" y="333"/>
                </a:lnTo>
                <a:lnTo>
                  <a:pt x="993" y="334"/>
                </a:lnTo>
                <a:lnTo>
                  <a:pt x="994" y="335"/>
                </a:lnTo>
                <a:lnTo>
                  <a:pt x="995" y="337"/>
                </a:lnTo>
                <a:lnTo>
                  <a:pt x="998" y="339"/>
                </a:lnTo>
                <a:lnTo>
                  <a:pt x="999" y="341"/>
                </a:lnTo>
                <a:lnTo>
                  <a:pt x="1000" y="342"/>
                </a:lnTo>
                <a:lnTo>
                  <a:pt x="1004" y="342"/>
                </a:lnTo>
                <a:lnTo>
                  <a:pt x="1008" y="341"/>
                </a:lnTo>
                <a:lnTo>
                  <a:pt x="1009" y="340"/>
                </a:lnTo>
                <a:lnTo>
                  <a:pt x="1014" y="340"/>
                </a:lnTo>
                <a:lnTo>
                  <a:pt x="1016" y="341"/>
                </a:lnTo>
                <a:lnTo>
                  <a:pt x="1017" y="342"/>
                </a:lnTo>
                <a:lnTo>
                  <a:pt x="1017" y="344"/>
                </a:lnTo>
                <a:lnTo>
                  <a:pt x="1020" y="349"/>
                </a:lnTo>
                <a:lnTo>
                  <a:pt x="1023" y="349"/>
                </a:lnTo>
                <a:lnTo>
                  <a:pt x="1026" y="349"/>
                </a:lnTo>
                <a:lnTo>
                  <a:pt x="1030" y="348"/>
                </a:lnTo>
                <a:lnTo>
                  <a:pt x="1030" y="345"/>
                </a:lnTo>
                <a:lnTo>
                  <a:pt x="1030" y="343"/>
                </a:lnTo>
                <a:lnTo>
                  <a:pt x="1030" y="341"/>
                </a:lnTo>
                <a:lnTo>
                  <a:pt x="1027" y="339"/>
                </a:lnTo>
                <a:lnTo>
                  <a:pt x="1027" y="336"/>
                </a:lnTo>
                <a:lnTo>
                  <a:pt x="1028" y="334"/>
                </a:lnTo>
                <a:lnTo>
                  <a:pt x="1030" y="332"/>
                </a:lnTo>
                <a:lnTo>
                  <a:pt x="1034" y="329"/>
                </a:lnTo>
                <a:lnTo>
                  <a:pt x="1035" y="328"/>
                </a:lnTo>
                <a:lnTo>
                  <a:pt x="1036" y="326"/>
                </a:lnTo>
                <a:lnTo>
                  <a:pt x="1040" y="323"/>
                </a:lnTo>
                <a:lnTo>
                  <a:pt x="1041" y="320"/>
                </a:lnTo>
                <a:lnTo>
                  <a:pt x="1043" y="318"/>
                </a:lnTo>
                <a:lnTo>
                  <a:pt x="1044" y="315"/>
                </a:lnTo>
                <a:lnTo>
                  <a:pt x="1044" y="313"/>
                </a:lnTo>
                <a:lnTo>
                  <a:pt x="1043" y="311"/>
                </a:lnTo>
                <a:lnTo>
                  <a:pt x="1042" y="309"/>
                </a:lnTo>
                <a:lnTo>
                  <a:pt x="1040" y="309"/>
                </a:lnTo>
                <a:lnTo>
                  <a:pt x="1039" y="309"/>
                </a:lnTo>
                <a:lnTo>
                  <a:pt x="1036" y="309"/>
                </a:lnTo>
                <a:lnTo>
                  <a:pt x="1035" y="307"/>
                </a:lnTo>
                <a:lnTo>
                  <a:pt x="1035" y="305"/>
                </a:lnTo>
                <a:lnTo>
                  <a:pt x="1036" y="303"/>
                </a:lnTo>
                <a:lnTo>
                  <a:pt x="1038" y="302"/>
                </a:lnTo>
                <a:lnTo>
                  <a:pt x="1036" y="300"/>
                </a:lnTo>
                <a:lnTo>
                  <a:pt x="1034" y="299"/>
                </a:lnTo>
                <a:lnTo>
                  <a:pt x="1031" y="296"/>
                </a:lnTo>
                <a:lnTo>
                  <a:pt x="1032" y="294"/>
                </a:lnTo>
                <a:lnTo>
                  <a:pt x="1033" y="294"/>
                </a:lnTo>
                <a:lnTo>
                  <a:pt x="1034" y="293"/>
                </a:lnTo>
                <a:lnTo>
                  <a:pt x="1036" y="292"/>
                </a:lnTo>
                <a:lnTo>
                  <a:pt x="1039" y="291"/>
                </a:lnTo>
                <a:lnTo>
                  <a:pt x="1040" y="289"/>
                </a:lnTo>
                <a:lnTo>
                  <a:pt x="1041" y="288"/>
                </a:lnTo>
                <a:lnTo>
                  <a:pt x="1042" y="287"/>
                </a:lnTo>
                <a:lnTo>
                  <a:pt x="1043" y="285"/>
                </a:lnTo>
                <a:lnTo>
                  <a:pt x="1044" y="283"/>
                </a:lnTo>
                <a:lnTo>
                  <a:pt x="1044" y="281"/>
                </a:lnTo>
                <a:lnTo>
                  <a:pt x="1044" y="278"/>
                </a:lnTo>
                <a:lnTo>
                  <a:pt x="1044" y="277"/>
                </a:lnTo>
                <a:lnTo>
                  <a:pt x="1046" y="275"/>
                </a:lnTo>
                <a:lnTo>
                  <a:pt x="1047" y="275"/>
                </a:lnTo>
                <a:lnTo>
                  <a:pt x="1049" y="273"/>
                </a:lnTo>
                <a:lnTo>
                  <a:pt x="1050" y="273"/>
                </a:lnTo>
                <a:lnTo>
                  <a:pt x="1052" y="272"/>
                </a:lnTo>
                <a:lnTo>
                  <a:pt x="1056" y="272"/>
                </a:lnTo>
                <a:lnTo>
                  <a:pt x="1059" y="273"/>
                </a:lnTo>
                <a:lnTo>
                  <a:pt x="1059" y="275"/>
                </a:lnTo>
                <a:lnTo>
                  <a:pt x="1060" y="278"/>
                </a:lnTo>
                <a:lnTo>
                  <a:pt x="1060" y="280"/>
                </a:lnTo>
                <a:lnTo>
                  <a:pt x="1059" y="281"/>
                </a:lnTo>
                <a:lnTo>
                  <a:pt x="1058" y="284"/>
                </a:lnTo>
                <a:lnTo>
                  <a:pt x="1058" y="286"/>
                </a:lnTo>
                <a:lnTo>
                  <a:pt x="1059" y="288"/>
                </a:lnTo>
                <a:lnTo>
                  <a:pt x="1060" y="289"/>
                </a:lnTo>
                <a:lnTo>
                  <a:pt x="1062" y="289"/>
                </a:lnTo>
                <a:lnTo>
                  <a:pt x="1065" y="289"/>
                </a:lnTo>
                <a:lnTo>
                  <a:pt x="1068" y="289"/>
                </a:lnTo>
                <a:lnTo>
                  <a:pt x="1068" y="286"/>
                </a:lnTo>
                <a:lnTo>
                  <a:pt x="1068" y="284"/>
                </a:lnTo>
                <a:lnTo>
                  <a:pt x="1067" y="280"/>
                </a:lnTo>
                <a:lnTo>
                  <a:pt x="1066" y="277"/>
                </a:lnTo>
                <a:lnTo>
                  <a:pt x="1067" y="275"/>
                </a:lnTo>
                <a:lnTo>
                  <a:pt x="1068" y="272"/>
                </a:lnTo>
                <a:lnTo>
                  <a:pt x="1068" y="269"/>
                </a:lnTo>
                <a:lnTo>
                  <a:pt x="1070" y="265"/>
                </a:lnTo>
                <a:lnTo>
                  <a:pt x="1072" y="264"/>
                </a:lnTo>
                <a:lnTo>
                  <a:pt x="1074" y="264"/>
                </a:lnTo>
                <a:lnTo>
                  <a:pt x="1078" y="263"/>
                </a:lnTo>
                <a:lnTo>
                  <a:pt x="1080" y="262"/>
                </a:lnTo>
                <a:lnTo>
                  <a:pt x="1079" y="259"/>
                </a:lnTo>
                <a:lnTo>
                  <a:pt x="1080" y="255"/>
                </a:lnTo>
                <a:lnTo>
                  <a:pt x="1080" y="254"/>
                </a:lnTo>
                <a:lnTo>
                  <a:pt x="1082" y="253"/>
                </a:lnTo>
                <a:lnTo>
                  <a:pt x="1086" y="253"/>
                </a:lnTo>
                <a:lnTo>
                  <a:pt x="1088" y="254"/>
                </a:lnTo>
                <a:lnTo>
                  <a:pt x="1092" y="254"/>
                </a:lnTo>
                <a:lnTo>
                  <a:pt x="1095" y="253"/>
                </a:lnTo>
                <a:lnTo>
                  <a:pt x="1095" y="249"/>
                </a:lnTo>
                <a:lnTo>
                  <a:pt x="1095" y="248"/>
                </a:lnTo>
                <a:lnTo>
                  <a:pt x="1096" y="246"/>
                </a:lnTo>
                <a:lnTo>
                  <a:pt x="1096" y="245"/>
                </a:lnTo>
                <a:lnTo>
                  <a:pt x="1094" y="243"/>
                </a:lnTo>
                <a:lnTo>
                  <a:pt x="1094" y="241"/>
                </a:lnTo>
                <a:lnTo>
                  <a:pt x="1096" y="240"/>
                </a:lnTo>
                <a:lnTo>
                  <a:pt x="1098" y="238"/>
                </a:lnTo>
                <a:lnTo>
                  <a:pt x="1099" y="235"/>
                </a:lnTo>
                <a:lnTo>
                  <a:pt x="1102" y="231"/>
                </a:lnTo>
                <a:lnTo>
                  <a:pt x="1102" y="229"/>
                </a:lnTo>
                <a:lnTo>
                  <a:pt x="1104" y="225"/>
                </a:lnTo>
                <a:lnTo>
                  <a:pt x="1105" y="224"/>
                </a:lnTo>
                <a:lnTo>
                  <a:pt x="1105" y="221"/>
                </a:lnTo>
                <a:lnTo>
                  <a:pt x="1105" y="219"/>
                </a:lnTo>
                <a:lnTo>
                  <a:pt x="1106" y="215"/>
                </a:lnTo>
                <a:lnTo>
                  <a:pt x="1106" y="213"/>
                </a:lnTo>
                <a:lnTo>
                  <a:pt x="1106" y="211"/>
                </a:lnTo>
                <a:lnTo>
                  <a:pt x="1107" y="208"/>
                </a:lnTo>
                <a:lnTo>
                  <a:pt x="1107" y="206"/>
                </a:lnTo>
                <a:lnTo>
                  <a:pt x="1107" y="203"/>
                </a:lnTo>
                <a:lnTo>
                  <a:pt x="1107" y="200"/>
                </a:lnTo>
                <a:lnTo>
                  <a:pt x="1107" y="196"/>
                </a:lnTo>
                <a:lnTo>
                  <a:pt x="1108" y="192"/>
                </a:lnTo>
                <a:lnTo>
                  <a:pt x="1107" y="189"/>
                </a:lnTo>
                <a:lnTo>
                  <a:pt x="1108" y="185"/>
                </a:lnTo>
                <a:lnTo>
                  <a:pt x="1108" y="183"/>
                </a:lnTo>
                <a:lnTo>
                  <a:pt x="1108" y="179"/>
                </a:lnTo>
                <a:lnTo>
                  <a:pt x="1107" y="176"/>
                </a:lnTo>
                <a:lnTo>
                  <a:pt x="1107" y="174"/>
                </a:lnTo>
                <a:lnTo>
                  <a:pt x="1108" y="172"/>
                </a:lnTo>
                <a:lnTo>
                  <a:pt x="1108" y="169"/>
                </a:lnTo>
                <a:lnTo>
                  <a:pt x="1107" y="165"/>
                </a:lnTo>
                <a:lnTo>
                  <a:pt x="1107" y="163"/>
                </a:lnTo>
                <a:lnTo>
                  <a:pt x="1107" y="160"/>
                </a:lnTo>
                <a:lnTo>
                  <a:pt x="1107" y="156"/>
                </a:lnTo>
                <a:lnTo>
                  <a:pt x="1107" y="152"/>
                </a:lnTo>
                <a:lnTo>
                  <a:pt x="1107" y="149"/>
                </a:lnTo>
                <a:lnTo>
                  <a:pt x="1105" y="147"/>
                </a:lnTo>
                <a:lnTo>
                  <a:pt x="1105" y="143"/>
                </a:lnTo>
                <a:lnTo>
                  <a:pt x="1105" y="140"/>
                </a:lnTo>
                <a:lnTo>
                  <a:pt x="1108" y="136"/>
                </a:lnTo>
                <a:lnTo>
                  <a:pt x="1102" y="136"/>
                </a:lnTo>
                <a:lnTo>
                  <a:pt x="1099" y="137"/>
                </a:lnTo>
                <a:lnTo>
                  <a:pt x="1099" y="140"/>
                </a:lnTo>
                <a:lnTo>
                  <a:pt x="1100" y="141"/>
                </a:lnTo>
                <a:lnTo>
                  <a:pt x="1102" y="144"/>
                </a:lnTo>
                <a:lnTo>
                  <a:pt x="1102" y="145"/>
                </a:lnTo>
                <a:lnTo>
                  <a:pt x="1102" y="147"/>
                </a:lnTo>
                <a:lnTo>
                  <a:pt x="1100" y="148"/>
                </a:lnTo>
                <a:lnTo>
                  <a:pt x="1097" y="148"/>
                </a:lnTo>
                <a:lnTo>
                  <a:pt x="1092" y="148"/>
                </a:lnTo>
                <a:lnTo>
                  <a:pt x="1090" y="148"/>
                </a:lnTo>
                <a:lnTo>
                  <a:pt x="1086" y="148"/>
                </a:lnTo>
                <a:lnTo>
                  <a:pt x="1084" y="147"/>
                </a:lnTo>
                <a:lnTo>
                  <a:pt x="1082" y="145"/>
                </a:lnTo>
                <a:lnTo>
                  <a:pt x="1080" y="143"/>
                </a:lnTo>
                <a:lnTo>
                  <a:pt x="1078" y="142"/>
                </a:lnTo>
                <a:lnTo>
                  <a:pt x="1072" y="139"/>
                </a:lnTo>
                <a:lnTo>
                  <a:pt x="1070" y="139"/>
                </a:lnTo>
                <a:lnTo>
                  <a:pt x="1067" y="140"/>
                </a:lnTo>
                <a:lnTo>
                  <a:pt x="1064" y="139"/>
                </a:lnTo>
                <a:lnTo>
                  <a:pt x="1060" y="137"/>
                </a:lnTo>
                <a:lnTo>
                  <a:pt x="1058" y="136"/>
                </a:lnTo>
                <a:lnTo>
                  <a:pt x="1056" y="136"/>
                </a:lnTo>
                <a:lnTo>
                  <a:pt x="1050" y="140"/>
                </a:lnTo>
                <a:lnTo>
                  <a:pt x="1047" y="141"/>
                </a:lnTo>
                <a:lnTo>
                  <a:pt x="1043" y="142"/>
                </a:lnTo>
                <a:lnTo>
                  <a:pt x="1040" y="142"/>
                </a:lnTo>
                <a:lnTo>
                  <a:pt x="1038" y="141"/>
                </a:lnTo>
                <a:lnTo>
                  <a:pt x="1039" y="139"/>
                </a:lnTo>
                <a:lnTo>
                  <a:pt x="1039" y="135"/>
                </a:lnTo>
                <a:lnTo>
                  <a:pt x="1041" y="132"/>
                </a:lnTo>
                <a:lnTo>
                  <a:pt x="1042" y="128"/>
                </a:lnTo>
                <a:lnTo>
                  <a:pt x="1043" y="126"/>
                </a:lnTo>
                <a:lnTo>
                  <a:pt x="1042" y="124"/>
                </a:lnTo>
                <a:lnTo>
                  <a:pt x="1041" y="123"/>
                </a:lnTo>
                <a:lnTo>
                  <a:pt x="1035" y="123"/>
                </a:lnTo>
                <a:lnTo>
                  <a:pt x="1034" y="120"/>
                </a:lnTo>
                <a:lnTo>
                  <a:pt x="1032" y="120"/>
                </a:lnTo>
                <a:lnTo>
                  <a:pt x="1031" y="119"/>
                </a:lnTo>
                <a:lnTo>
                  <a:pt x="1028" y="118"/>
                </a:lnTo>
                <a:lnTo>
                  <a:pt x="1024" y="117"/>
                </a:lnTo>
                <a:lnTo>
                  <a:pt x="1022" y="117"/>
                </a:lnTo>
                <a:lnTo>
                  <a:pt x="1018" y="117"/>
                </a:lnTo>
                <a:lnTo>
                  <a:pt x="1014" y="117"/>
                </a:lnTo>
                <a:lnTo>
                  <a:pt x="1009" y="117"/>
                </a:lnTo>
                <a:lnTo>
                  <a:pt x="1007" y="117"/>
                </a:lnTo>
                <a:lnTo>
                  <a:pt x="1003" y="117"/>
                </a:lnTo>
                <a:lnTo>
                  <a:pt x="998" y="117"/>
                </a:lnTo>
                <a:lnTo>
                  <a:pt x="994" y="117"/>
                </a:lnTo>
                <a:lnTo>
                  <a:pt x="993" y="117"/>
                </a:lnTo>
                <a:lnTo>
                  <a:pt x="992" y="116"/>
                </a:lnTo>
                <a:lnTo>
                  <a:pt x="990" y="113"/>
                </a:lnTo>
                <a:lnTo>
                  <a:pt x="988" y="111"/>
                </a:lnTo>
                <a:lnTo>
                  <a:pt x="988" y="110"/>
                </a:lnTo>
                <a:lnTo>
                  <a:pt x="986" y="108"/>
                </a:lnTo>
                <a:lnTo>
                  <a:pt x="984" y="107"/>
                </a:lnTo>
                <a:lnTo>
                  <a:pt x="980" y="104"/>
                </a:lnTo>
                <a:lnTo>
                  <a:pt x="978" y="104"/>
                </a:lnTo>
                <a:lnTo>
                  <a:pt x="975" y="103"/>
                </a:lnTo>
                <a:lnTo>
                  <a:pt x="972" y="103"/>
                </a:lnTo>
                <a:lnTo>
                  <a:pt x="968" y="102"/>
                </a:lnTo>
                <a:lnTo>
                  <a:pt x="966" y="102"/>
                </a:lnTo>
                <a:lnTo>
                  <a:pt x="962" y="104"/>
                </a:lnTo>
                <a:lnTo>
                  <a:pt x="960" y="105"/>
                </a:lnTo>
                <a:lnTo>
                  <a:pt x="958" y="105"/>
                </a:lnTo>
                <a:lnTo>
                  <a:pt x="956" y="107"/>
                </a:lnTo>
                <a:lnTo>
                  <a:pt x="953" y="108"/>
                </a:lnTo>
                <a:lnTo>
                  <a:pt x="951" y="109"/>
                </a:lnTo>
                <a:lnTo>
                  <a:pt x="947" y="110"/>
                </a:lnTo>
                <a:lnTo>
                  <a:pt x="945" y="112"/>
                </a:lnTo>
                <a:lnTo>
                  <a:pt x="942" y="113"/>
                </a:lnTo>
                <a:lnTo>
                  <a:pt x="938" y="115"/>
                </a:lnTo>
                <a:lnTo>
                  <a:pt x="936" y="115"/>
                </a:lnTo>
                <a:lnTo>
                  <a:pt x="932" y="115"/>
                </a:lnTo>
                <a:lnTo>
                  <a:pt x="927" y="113"/>
                </a:lnTo>
                <a:lnTo>
                  <a:pt x="924" y="112"/>
                </a:lnTo>
                <a:lnTo>
                  <a:pt x="921" y="112"/>
                </a:lnTo>
                <a:lnTo>
                  <a:pt x="919" y="112"/>
                </a:lnTo>
                <a:lnTo>
                  <a:pt x="918" y="113"/>
                </a:lnTo>
                <a:lnTo>
                  <a:pt x="915" y="115"/>
                </a:lnTo>
                <a:lnTo>
                  <a:pt x="912" y="116"/>
                </a:lnTo>
                <a:lnTo>
                  <a:pt x="910" y="116"/>
                </a:lnTo>
                <a:lnTo>
                  <a:pt x="903" y="110"/>
                </a:lnTo>
                <a:lnTo>
                  <a:pt x="900" y="109"/>
                </a:lnTo>
                <a:lnTo>
                  <a:pt x="897" y="107"/>
                </a:lnTo>
                <a:lnTo>
                  <a:pt x="895" y="103"/>
                </a:lnTo>
                <a:lnTo>
                  <a:pt x="892" y="99"/>
                </a:lnTo>
                <a:lnTo>
                  <a:pt x="889" y="95"/>
                </a:lnTo>
                <a:lnTo>
                  <a:pt x="884" y="89"/>
                </a:lnTo>
                <a:lnTo>
                  <a:pt x="882" y="87"/>
                </a:lnTo>
                <a:lnTo>
                  <a:pt x="879" y="84"/>
                </a:lnTo>
                <a:lnTo>
                  <a:pt x="874" y="81"/>
                </a:lnTo>
                <a:lnTo>
                  <a:pt x="872" y="81"/>
                </a:lnTo>
                <a:lnTo>
                  <a:pt x="870" y="84"/>
                </a:lnTo>
                <a:lnTo>
                  <a:pt x="867" y="85"/>
                </a:lnTo>
                <a:lnTo>
                  <a:pt x="865" y="86"/>
                </a:lnTo>
                <a:lnTo>
                  <a:pt x="862" y="86"/>
                </a:lnTo>
                <a:lnTo>
                  <a:pt x="859" y="86"/>
                </a:lnTo>
                <a:lnTo>
                  <a:pt x="857" y="84"/>
                </a:lnTo>
                <a:lnTo>
                  <a:pt x="854" y="78"/>
                </a:lnTo>
                <a:lnTo>
                  <a:pt x="852" y="76"/>
                </a:lnTo>
                <a:lnTo>
                  <a:pt x="852" y="72"/>
                </a:lnTo>
                <a:lnTo>
                  <a:pt x="851" y="70"/>
                </a:lnTo>
                <a:lnTo>
                  <a:pt x="847" y="70"/>
                </a:lnTo>
                <a:lnTo>
                  <a:pt x="844" y="71"/>
                </a:lnTo>
                <a:lnTo>
                  <a:pt x="842" y="73"/>
                </a:lnTo>
                <a:lnTo>
                  <a:pt x="839" y="76"/>
                </a:lnTo>
                <a:lnTo>
                  <a:pt x="836" y="75"/>
                </a:lnTo>
                <a:lnTo>
                  <a:pt x="834" y="75"/>
                </a:lnTo>
                <a:lnTo>
                  <a:pt x="834" y="72"/>
                </a:lnTo>
                <a:lnTo>
                  <a:pt x="834" y="70"/>
                </a:lnTo>
                <a:lnTo>
                  <a:pt x="833" y="67"/>
                </a:lnTo>
                <a:lnTo>
                  <a:pt x="834" y="51"/>
                </a:lnTo>
                <a:lnTo>
                  <a:pt x="834" y="43"/>
                </a:lnTo>
                <a:lnTo>
                  <a:pt x="832" y="39"/>
                </a:lnTo>
                <a:lnTo>
                  <a:pt x="828" y="37"/>
                </a:lnTo>
                <a:lnTo>
                  <a:pt x="824" y="35"/>
                </a:lnTo>
                <a:lnTo>
                  <a:pt x="818" y="31"/>
                </a:lnTo>
                <a:lnTo>
                  <a:pt x="814" y="30"/>
                </a:lnTo>
                <a:lnTo>
                  <a:pt x="809" y="28"/>
                </a:lnTo>
                <a:lnTo>
                  <a:pt x="804" y="25"/>
                </a:lnTo>
                <a:lnTo>
                  <a:pt x="803" y="24"/>
                </a:lnTo>
                <a:lnTo>
                  <a:pt x="803" y="23"/>
                </a:lnTo>
                <a:lnTo>
                  <a:pt x="806" y="17"/>
                </a:lnTo>
                <a:lnTo>
                  <a:pt x="801" y="20"/>
                </a:lnTo>
                <a:lnTo>
                  <a:pt x="795" y="20"/>
                </a:lnTo>
                <a:lnTo>
                  <a:pt x="793" y="19"/>
                </a:lnTo>
                <a:lnTo>
                  <a:pt x="791" y="17"/>
                </a:lnTo>
                <a:lnTo>
                  <a:pt x="788" y="15"/>
                </a:lnTo>
                <a:lnTo>
                  <a:pt x="788" y="12"/>
                </a:lnTo>
                <a:lnTo>
                  <a:pt x="787" y="11"/>
                </a:lnTo>
                <a:lnTo>
                  <a:pt x="785" y="9"/>
                </a:lnTo>
                <a:lnTo>
                  <a:pt x="784" y="9"/>
                </a:lnTo>
                <a:lnTo>
                  <a:pt x="783" y="11"/>
                </a:lnTo>
                <a:lnTo>
                  <a:pt x="780" y="11"/>
                </a:lnTo>
                <a:lnTo>
                  <a:pt x="778" y="12"/>
                </a:lnTo>
                <a:lnTo>
                  <a:pt x="777" y="13"/>
                </a:lnTo>
                <a:lnTo>
                  <a:pt x="775" y="13"/>
                </a:lnTo>
                <a:lnTo>
                  <a:pt x="771" y="13"/>
                </a:lnTo>
                <a:lnTo>
                  <a:pt x="768" y="12"/>
                </a:lnTo>
                <a:lnTo>
                  <a:pt x="767" y="12"/>
                </a:lnTo>
                <a:lnTo>
                  <a:pt x="763" y="9"/>
                </a:lnTo>
                <a:lnTo>
                  <a:pt x="762" y="7"/>
                </a:lnTo>
                <a:lnTo>
                  <a:pt x="760" y="6"/>
                </a:lnTo>
                <a:lnTo>
                  <a:pt x="758" y="7"/>
                </a:lnTo>
                <a:lnTo>
                  <a:pt x="754" y="8"/>
                </a:lnTo>
                <a:lnTo>
                  <a:pt x="753" y="11"/>
                </a:lnTo>
                <a:lnTo>
                  <a:pt x="752" y="11"/>
                </a:lnTo>
                <a:lnTo>
                  <a:pt x="750" y="11"/>
                </a:lnTo>
                <a:lnTo>
                  <a:pt x="747" y="12"/>
                </a:lnTo>
                <a:lnTo>
                  <a:pt x="744" y="14"/>
                </a:lnTo>
                <a:lnTo>
                  <a:pt x="739" y="15"/>
                </a:lnTo>
                <a:lnTo>
                  <a:pt x="736" y="15"/>
                </a:lnTo>
                <a:lnTo>
                  <a:pt x="734" y="16"/>
                </a:lnTo>
                <a:lnTo>
                  <a:pt x="730" y="19"/>
                </a:lnTo>
                <a:lnTo>
                  <a:pt x="728" y="20"/>
                </a:lnTo>
                <a:lnTo>
                  <a:pt x="727" y="21"/>
                </a:lnTo>
                <a:lnTo>
                  <a:pt x="724" y="23"/>
                </a:lnTo>
                <a:lnTo>
                  <a:pt x="724" y="24"/>
                </a:lnTo>
                <a:lnTo>
                  <a:pt x="722" y="27"/>
                </a:lnTo>
                <a:lnTo>
                  <a:pt x="720" y="28"/>
                </a:lnTo>
                <a:lnTo>
                  <a:pt x="719" y="29"/>
                </a:lnTo>
                <a:lnTo>
                  <a:pt x="716" y="31"/>
                </a:lnTo>
                <a:lnTo>
                  <a:pt x="714" y="33"/>
                </a:lnTo>
                <a:lnTo>
                  <a:pt x="713" y="35"/>
                </a:lnTo>
                <a:lnTo>
                  <a:pt x="711" y="35"/>
                </a:lnTo>
                <a:lnTo>
                  <a:pt x="707" y="36"/>
                </a:lnTo>
                <a:lnTo>
                  <a:pt x="705" y="36"/>
                </a:lnTo>
                <a:lnTo>
                  <a:pt x="702" y="36"/>
                </a:lnTo>
                <a:lnTo>
                  <a:pt x="698" y="35"/>
                </a:lnTo>
                <a:lnTo>
                  <a:pt x="696" y="35"/>
                </a:lnTo>
                <a:lnTo>
                  <a:pt x="694" y="33"/>
                </a:lnTo>
                <a:lnTo>
                  <a:pt x="690" y="32"/>
                </a:lnTo>
                <a:lnTo>
                  <a:pt x="686" y="31"/>
                </a:lnTo>
                <a:lnTo>
                  <a:pt x="682" y="30"/>
                </a:lnTo>
                <a:lnTo>
                  <a:pt x="680" y="30"/>
                </a:lnTo>
                <a:lnTo>
                  <a:pt x="678" y="29"/>
                </a:lnTo>
                <a:lnTo>
                  <a:pt x="674" y="29"/>
                </a:lnTo>
                <a:lnTo>
                  <a:pt x="673" y="29"/>
                </a:lnTo>
                <a:lnTo>
                  <a:pt x="671" y="29"/>
                </a:lnTo>
                <a:lnTo>
                  <a:pt x="668" y="29"/>
                </a:lnTo>
                <a:lnTo>
                  <a:pt x="665" y="30"/>
                </a:lnTo>
                <a:lnTo>
                  <a:pt x="660" y="30"/>
                </a:lnTo>
                <a:lnTo>
                  <a:pt x="658" y="29"/>
                </a:lnTo>
                <a:lnTo>
                  <a:pt x="654" y="29"/>
                </a:lnTo>
                <a:lnTo>
                  <a:pt x="649" y="30"/>
                </a:lnTo>
                <a:lnTo>
                  <a:pt x="646" y="30"/>
                </a:lnTo>
                <a:lnTo>
                  <a:pt x="641" y="30"/>
                </a:lnTo>
                <a:lnTo>
                  <a:pt x="636" y="29"/>
                </a:lnTo>
                <a:lnTo>
                  <a:pt x="632" y="30"/>
                </a:lnTo>
                <a:lnTo>
                  <a:pt x="628" y="30"/>
                </a:lnTo>
                <a:lnTo>
                  <a:pt x="625" y="30"/>
                </a:lnTo>
                <a:lnTo>
                  <a:pt x="622" y="28"/>
                </a:lnTo>
                <a:lnTo>
                  <a:pt x="620" y="27"/>
                </a:lnTo>
                <a:lnTo>
                  <a:pt x="618" y="24"/>
                </a:lnTo>
                <a:lnTo>
                  <a:pt x="617" y="23"/>
                </a:lnTo>
                <a:lnTo>
                  <a:pt x="617" y="21"/>
                </a:lnTo>
                <a:lnTo>
                  <a:pt x="617" y="17"/>
                </a:lnTo>
                <a:lnTo>
                  <a:pt x="617" y="16"/>
                </a:lnTo>
                <a:lnTo>
                  <a:pt x="617" y="14"/>
                </a:lnTo>
                <a:lnTo>
                  <a:pt x="617" y="13"/>
                </a:lnTo>
                <a:lnTo>
                  <a:pt x="616" y="8"/>
                </a:lnTo>
                <a:lnTo>
                  <a:pt x="614" y="6"/>
                </a:lnTo>
                <a:lnTo>
                  <a:pt x="612" y="5"/>
                </a:lnTo>
                <a:lnTo>
                  <a:pt x="610" y="4"/>
                </a:lnTo>
                <a:lnTo>
                  <a:pt x="609" y="3"/>
                </a:lnTo>
                <a:lnTo>
                  <a:pt x="607" y="0"/>
                </a:lnTo>
                <a:lnTo>
                  <a:pt x="602" y="0"/>
                </a:lnTo>
                <a:lnTo>
                  <a:pt x="599" y="9"/>
                </a:lnTo>
                <a:lnTo>
                  <a:pt x="596" y="15"/>
                </a:lnTo>
                <a:lnTo>
                  <a:pt x="594" y="21"/>
                </a:lnTo>
                <a:lnTo>
                  <a:pt x="591" y="27"/>
                </a:lnTo>
                <a:lnTo>
                  <a:pt x="588" y="32"/>
                </a:lnTo>
                <a:lnTo>
                  <a:pt x="588" y="37"/>
                </a:lnTo>
                <a:lnTo>
                  <a:pt x="591" y="43"/>
                </a:lnTo>
                <a:lnTo>
                  <a:pt x="594" y="49"/>
                </a:lnTo>
                <a:lnTo>
                  <a:pt x="609" y="61"/>
                </a:lnTo>
                <a:lnTo>
                  <a:pt x="618" y="68"/>
                </a:lnTo>
                <a:lnTo>
                  <a:pt x="623" y="73"/>
                </a:lnTo>
                <a:lnTo>
                  <a:pt x="626" y="78"/>
                </a:lnTo>
                <a:lnTo>
                  <a:pt x="628" y="85"/>
                </a:lnTo>
                <a:lnTo>
                  <a:pt x="628" y="94"/>
                </a:lnTo>
                <a:lnTo>
                  <a:pt x="630" y="95"/>
                </a:lnTo>
                <a:lnTo>
                  <a:pt x="631" y="97"/>
                </a:lnTo>
                <a:lnTo>
                  <a:pt x="633" y="99"/>
                </a:lnTo>
                <a:lnTo>
                  <a:pt x="636" y="100"/>
                </a:lnTo>
                <a:lnTo>
                  <a:pt x="639" y="100"/>
                </a:lnTo>
                <a:lnTo>
                  <a:pt x="641" y="101"/>
                </a:lnTo>
                <a:lnTo>
                  <a:pt x="641" y="104"/>
                </a:lnTo>
                <a:lnTo>
                  <a:pt x="640" y="107"/>
                </a:lnTo>
                <a:lnTo>
                  <a:pt x="639" y="109"/>
                </a:lnTo>
                <a:lnTo>
                  <a:pt x="639" y="115"/>
                </a:lnTo>
                <a:lnTo>
                  <a:pt x="640" y="117"/>
                </a:lnTo>
                <a:lnTo>
                  <a:pt x="642" y="120"/>
                </a:lnTo>
                <a:lnTo>
                  <a:pt x="643" y="125"/>
                </a:lnTo>
                <a:lnTo>
                  <a:pt x="644" y="129"/>
                </a:lnTo>
                <a:lnTo>
                  <a:pt x="646" y="134"/>
                </a:lnTo>
                <a:lnTo>
                  <a:pt x="646" y="137"/>
                </a:lnTo>
                <a:lnTo>
                  <a:pt x="646" y="141"/>
                </a:lnTo>
                <a:lnTo>
                  <a:pt x="643" y="148"/>
                </a:lnTo>
                <a:lnTo>
                  <a:pt x="641" y="151"/>
                </a:lnTo>
                <a:lnTo>
                  <a:pt x="638" y="155"/>
                </a:lnTo>
                <a:lnTo>
                  <a:pt x="635" y="159"/>
                </a:lnTo>
                <a:lnTo>
                  <a:pt x="633" y="163"/>
                </a:lnTo>
                <a:lnTo>
                  <a:pt x="632" y="167"/>
                </a:lnTo>
                <a:lnTo>
                  <a:pt x="630" y="173"/>
                </a:lnTo>
                <a:lnTo>
                  <a:pt x="628" y="177"/>
                </a:lnTo>
                <a:lnTo>
                  <a:pt x="625" y="182"/>
                </a:lnTo>
                <a:lnTo>
                  <a:pt x="623" y="187"/>
                </a:lnTo>
                <a:lnTo>
                  <a:pt x="622" y="190"/>
                </a:lnTo>
                <a:lnTo>
                  <a:pt x="620" y="193"/>
                </a:lnTo>
                <a:lnTo>
                  <a:pt x="630" y="197"/>
                </a:lnTo>
                <a:lnTo>
                  <a:pt x="640" y="198"/>
                </a:lnTo>
                <a:lnTo>
                  <a:pt x="644" y="200"/>
                </a:lnTo>
                <a:lnTo>
                  <a:pt x="647" y="203"/>
                </a:lnTo>
                <a:lnTo>
                  <a:pt x="650" y="207"/>
                </a:lnTo>
                <a:lnTo>
                  <a:pt x="651" y="211"/>
                </a:lnTo>
                <a:lnTo>
                  <a:pt x="652" y="213"/>
                </a:lnTo>
                <a:lnTo>
                  <a:pt x="652" y="215"/>
                </a:lnTo>
                <a:lnTo>
                  <a:pt x="654" y="217"/>
                </a:lnTo>
                <a:lnTo>
                  <a:pt x="656" y="219"/>
                </a:lnTo>
                <a:lnTo>
                  <a:pt x="658" y="221"/>
                </a:lnTo>
                <a:lnTo>
                  <a:pt x="660" y="221"/>
                </a:lnTo>
                <a:lnTo>
                  <a:pt x="663" y="223"/>
                </a:lnTo>
                <a:lnTo>
                  <a:pt x="664" y="224"/>
                </a:lnTo>
                <a:lnTo>
                  <a:pt x="666" y="227"/>
                </a:lnTo>
                <a:lnTo>
                  <a:pt x="668" y="232"/>
                </a:lnTo>
                <a:lnTo>
                  <a:pt x="670" y="233"/>
                </a:lnTo>
                <a:lnTo>
                  <a:pt x="671" y="236"/>
                </a:lnTo>
                <a:lnTo>
                  <a:pt x="673" y="241"/>
                </a:lnTo>
                <a:lnTo>
                  <a:pt x="673" y="245"/>
                </a:lnTo>
                <a:lnTo>
                  <a:pt x="672" y="248"/>
                </a:lnTo>
                <a:lnTo>
                  <a:pt x="667" y="254"/>
                </a:lnTo>
                <a:lnTo>
                  <a:pt x="663" y="255"/>
                </a:lnTo>
                <a:lnTo>
                  <a:pt x="656" y="262"/>
                </a:lnTo>
                <a:lnTo>
                  <a:pt x="650" y="268"/>
                </a:lnTo>
                <a:lnTo>
                  <a:pt x="647" y="269"/>
                </a:lnTo>
                <a:lnTo>
                  <a:pt x="643" y="270"/>
                </a:lnTo>
                <a:lnTo>
                  <a:pt x="639" y="272"/>
                </a:lnTo>
                <a:lnTo>
                  <a:pt x="638" y="273"/>
                </a:lnTo>
                <a:lnTo>
                  <a:pt x="634" y="277"/>
                </a:lnTo>
                <a:lnTo>
                  <a:pt x="633" y="283"/>
                </a:lnTo>
                <a:lnTo>
                  <a:pt x="617" y="294"/>
                </a:lnTo>
                <a:lnTo>
                  <a:pt x="607" y="297"/>
                </a:lnTo>
                <a:lnTo>
                  <a:pt x="599" y="302"/>
                </a:lnTo>
                <a:lnTo>
                  <a:pt x="594" y="304"/>
                </a:lnTo>
                <a:lnTo>
                  <a:pt x="591" y="307"/>
                </a:lnTo>
                <a:lnTo>
                  <a:pt x="582" y="312"/>
                </a:lnTo>
                <a:lnTo>
                  <a:pt x="571" y="324"/>
                </a:lnTo>
                <a:lnTo>
                  <a:pt x="568" y="328"/>
                </a:lnTo>
                <a:lnTo>
                  <a:pt x="562" y="334"/>
                </a:lnTo>
                <a:lnTo>
                  <a:pt x="561" y="336"/>
                </a:lnTo>
                <a:lnTo>
                  <a:pt x="560" y="341"/>
                </a:lnTo>
                <a:lnTo>
                  <a:pt x="560" y="343"/>
                </a:lnTo>
                <a:lnTo>
                  <a:pt x="554" y="351"/>
                </a:lnTo>
                <a:lnTo>
                  <a:pt x="551" y="364"/>
                </a:lnTo>
                <a:lnTo>
                  <a:pt x="551" y="369"/>
                </a:lnTo>
                <a:lnTo>
                  <a:pt x="550" y="376"/>
                </a:lnTo>
                <a:lnTo>
                  <a:pt x="552" y="380"/>
                </a:lnTo>
                <a:lnTo>
                  <a:pt x="556" y="381"/>
                </a:lnTo>
                <a:lnTo>
                  <a:pt x="562" y="382"/>
                </a:lnTo>
                <a:lnTo>
                  <a:pt x="568" y="385"/>
                </a:lnTo>
                <a:lnTo>
                  <a:pt x="572" y="388"/>
                </a:lnTo>
                <a:lnTo>
                  <a:pt x="574" y="393"/>
                </a:lnTo>
                <a:lnTo>
                  <a:pt x="575" y="400"/>
                </a:lnTo>
                <a:lnTo>
                  <a:pt x="574" y="404"/>
                </a:lnTo>
                <a:lnTo>
                  <a:pt x="576" y="407"/>
                </a:lnTo>
                <a:lnTo>
                  <a:pt x="580" y="411"/>
                </a:lnTo>
                <a:lnTo>
                  <a:pt x="586" y="416"/>
                </a:lnTo>
                <a:lnTo>
                  <a:pt x="588" y="422"/>
                </a:lnTo>
                <a:lnTo>
                  <a:pt x="592" y="425"/>
                </a:lnTo>
                <a:lnTo>
                  <a:pt x="601" y="428"/>
                </a:lnTo>
                <a:lnTo>
                  <a:pt x="608" y="430"/>
                </a:lnTo>
                <a:lnTo>
                  <a:pt x="612" y="435"/>
                </a:lnTo>
                <a:lnTo>
                  <a:pt x="616" y="439"/>
                </a:lnTo>
                <a:lnTo>
                  <a:pt x="611" y="446"/>
                </a:lnTo>
                <a:lnTo>
                  <a:pt x="609" y="452"/>
                </a:lnTo>
                <a:lnTo>
                  <a:pt x="607" y="459"/>
                </a:lnTo>
                <a:lnTo>
                  <a:pt x="607" y="463"/>
                </a:lnTo>
                <a:lnTo>
                  <a:pt x="611" y="471"/>
                </a:lnTo>
                <a:lnTo>
                  <a:pt x="614" y="480"/>
                </a:lnTo>
                <a:lnTo>
                  <a:pt x="609" y="486"/>
                </a:lnTo>
                <a:lnTo>
                  <a:pt x="604" y="487"/>
                </a:lnTo>
                <a:lnTo>
                  <a:pt x="599" y="487"/>
                </a:lnTo>
                <a:lnTo>
                  <a:pt x="594" y="484"/>
                </a:lnTo>
                <a:lnTo>
                  <a:pt x="590" y="480"/>
                </a:lnTo>
                <a:lnTo>
                  <a:pt x="585" y="477"/>
                </a:lnTo>
                <a:lnTo>
                  <a:pt x="580" y="475"/>
                </a:lnTo>
                <a:lnTo>
                  <a:pt x="578" y="475"/>
                </a:lnTo>
                <a:lnTo>
                  <a:pt x="575" y="475"/>
                </a:lnTo>
                <a:lnTo>
                  <a:pt x="572" y="476"/>
                </a:lnTo>
                <a:lnTo>
                  <a:pt x="568" y="479"/>
                </a:lnTo>
                <a:lnTo>
                  <a:pt x="564" y="483"/>
                </a:lnTo>
                <a:lnTo>
                  <a:pt x="558" y="492"/>
                </a:lnTo>
                <a:lnTo>
                  <a:pt x="554" y="492"/>
                </a:lnTo>
                <a:lnTo>
                  <a:pt x="552" y="493"/>
                </a:lnTo>
                <a:lnTo>
                  <a:pt x="551" y="496"/>
                </a:lnTo>
                <a:lnTo>
                  <a:pt x="550" y="502"/>
                </a:lnTo>
                <a:lnTo>
                  <a:pt x="547" y="507"/>
                </a:lnTo>
                <a:lnTo>
                  <a:pt x="544" y="509"/>
                </a:lnTo>
                <a:lnTo>
                  <a:pt x="543" y="511"/>
                </a:lnTo>
                <a:lnTo>
                  <a:pt x="540" y="515"/>
                </a:lnTo>
                <a:lnTo>
                  <a:pt x="540" y="519"/>
                </a:lnTo>
                <a:lnTo>
                  <a:pt x="542" y="523"/>
                </a:lnTo>
                <a:lnTo>
                  <a:pt x="546" y="527"/>
                </a:lnTo>
                <a:lnTo>
                  <a:pt x="550" y="531"/>
                </a:lnTo>
                <a:lnTo>
                  <a:pt x="554" y="535"/>
                </a:lnTo>
                <a:lnTo>
                  <a:pt x="558" y="540"/>
                </a:lnTo>
                <a:lnTo>
                  <a:pt x="558" y="544"/>
                </a:lnTo>
                <a:lnTo>
                  <a:pt x="558" y="548"/>
                </a:lnTo>
                <a:lnTo>
                  <a:pt x="553" y="552"/>
                </a:lnTo>
                <a:lnTo>
                  <a:pt x="547" y="553"/>
                </a:lnTo>
                <a:lnTo>
                  <a:pt x="543" y="556"/>
                </a:lnTo>
                <a:lnTo>
                  <a:pt x="538" y="560"/>
                </a:lnTo>
                <a:lnTo>
                  <a:pt x="535" y="565"/>
                </a:lnTo>
                <a:lnTo>
                  <a:pt x="535" y="572"/>
                </a:lnTo>
                <a:lnTo>
                  <a:pt x="535" y="584"/>
                </a:lnTo>
                <a:lnTo>
                  <a:pt x="536" y="590"/>
                </a:lnTo>
                <a:lnTo>
                  <a:pt x="539" y="595"/>
                </a:lnTo>
                <a:lnTo>
                  <a:pt x="545" y="600"/>
                </a:lnTo>
                <a:lnTo>
                  <a:pt x="548" y="606"/>
                </a:lnTo>
                <a:lnTo>
                  <a:pt x="553" y="613"/>
                </a:lnTo>
                <a:lnTo>
                  <a:pt x="559" y="627"/>
                </a:lnTo>
                <a:lnTo>
                  <a:pt x="561" y="645"/>
                </a:lnTo>
                <a:lnTo>
                  <a:pt x="563" y="654"/>
                </a:lnTo>
                <a:lnTo>
                  <a:pt x="563" y="661"/>
                </a:lnTo>
                <a:lnTo>
                  <a:pt x="563" y="664"/>
                </a:lnTo>
                <a:lnTo>
                  <a:pt x="560" y="669"/>
                </a:lnTo>
                <a:lnTo>
                  <a:pt x="558" y="671"/>
                </a:lnTo>
                <a:lnTo>
                  <a:pt x="553" y="673"/>
                </a:lnTo>
                <a:lnTo>
                  <a:pt x="547" y="680"/>
                </a:lnTo>
                <a:lnTo>
                  <a:pt x="547" y="684"/>
                </a:lnTo>
                <a:lnTo>
                  <a:pt x="548" y="687"/>
                </a:lnTo>
                <a:lnTo>
                  <a:pt x="554" y="689"/>
                </a:lnTo>
                <a:lnTo>
                  <a:pt x="559" y="693"/>
                </a:lnTo>
                <a:lnTo>
                  <a:pt x="562" y="695"/>
                </a:lnTo>
                <a:lnTo>
                  <a:pt x="563" y="699"/>
                </a:lnTo>
                <a:lnTo>
                  <a:pt x="562" y="704"/>
                </a:lnTo>
                <a:lnTo>
                  <a:pt x="561" y="708"/>
                </a:lnTo>
                <a:lnTo>
                  <a:pt x="562" y="713"/>
                </a:lnTo>
                <a:lnTo>
                  <a:pt x="566" y="719"/>
                </a:lnTo>
                <a:lnTo>
                  <a:pt x="568" y="724"/>
                </a:lnTo>
                <a:lnTo>
                  <a:pt x="568" y="728"/>
                </a:lnTo>
                <a:lnTo>
                  <a:pt x="564" y="732"/>
                </a:lnTo>
                <a:lnTo>
                  <a:pt x="561" y="734"/>
                </a:lnTo>
                <a:lnTo>
                  <a:pt x="560" y="739"/>
                </a:lnTo>
                <a:lnTo>
                  <a:pt x="553" y="739"/>
                </a:lnTo>
                <a:lnTo>
                  <a:pt x="547" y="739"/>
                </a:lnTo>
                <a:lnTo>
                  <a:pt x="544" y="736"/>
                </a:lnTo>
                <a:lnTo>
                  <a:pt x="539" y="732"/>
                </a:lnTo>
                <a:lnTo>
                  <a:pt x="536" y="731"/>
                </a:lnTo>
                <a:lnTo>
                  <a:pt x="532" y="731"/>
                </a:lnTo>
                <a:lnTo>
                  <a:pt x="532" y="734"/>
                </a:lnTo>
                <a:lnTo>
                  <a:pt x="534" y="737"/>
                </a:lnTo>
                <a:lnTo>
                  <a:pt x="537" y="741"/>
                </a:lnTo>
                <a:lnTo>
                  <a:pt x="537" y="749"/>
                </a:lnTo>
                <a:lnTo>
                  <a:pt x="538" y="753"/>
                </a:lnTo>
                <a:lnTo>
                  <a:pt x="540" y="760"/>
                </a:lnTo>
                <a:lnTo>
                  <a:pt x="544" y="765"/>
                </a:lnTo>
                <a:lnTo>
                  <a:pt x="545" y="768"/>
                </a:lnTo>
                <a:lnTo>
                  <a:pt x="542" y="773"/>
                </a:lnTo>
                <a:lnTo>
                  <a:pt x="537" y="777"/>
                </a:lnTo>
                <a:lnTo>
                  <a:pt x="538" y="781"/>
                </a:lnTo>
                <a:lnTo>
                  <a:pt x="537" y="785"/>
                </a:lnTo>
                <a:lnTo>
                  <a:pt x="536" y="788"/>
                </a:lnTo>
                <a:lnTo>
                  <a:pt x="531" y="793"/>
                </a:lnTo>
                <a:lnTo>
                  <a:pt x="528" y="800"/>
                </a:lnTo>
                <a:lnTo>
                  <a:pt x="523" y="805"/>
                </a:lnTo>
                <a:lnTo>
                  <a:pt x="520" y="809"/>
                </a:lnTo>
                <a:lnTo>
                  <a:pt x="519" y="813"/>
                </a:lnTo>
                <a:lnTo>
                  <a:pt x="515" y="816"/>
                </a:lnTo>
                <a:lnTo>
                  <a:pt x="513" y="819"/>
                </a:lnTo>
                <a:lnTo>
                  <a:pt x="510" y="821"/>
                </a:lnTo>
                <a:lnTo>
                  <a:pt x="506" y="824"/>
                </a:lnTo>
                <a:lnTo>
                  <a:pt x="503" y="825"/>
                </a:lnTo>
                <a:lnTo>
                  <a:pt x="500" y="827"/>
                </a:lnTo>
                <a:lnTo>
                  <a:pt x="497" y="828"/>
                </a:lnTo>
                <a:lnTo>
                  <a:pt x="494" y="829"/>
                </a:lnTo>
                <a:lnTo>
                  <a:pt x="492" y="830"/>
                </a:lnTo>
                <a:lnTo>
                  <a:pt x="494" y="833"/>
                </a:lnTo>
                <a:lnTo>
                  <a:pt x="496" y="836"/>
                </a:lnTo>
                <a:lnTo>
                  <a:pt x="500" y="839"/>
                </a:lnTo>
                <a:lnTo>
                  <a:pt x="505" y="843"/>
                </a:lnTo>
                <a:lnTo>
                  <a:pt x="508" y="846"/>
                </a:lnTo>
                <a:lnTo>
                  <a:pt x="508" y="849"/>
                </a:lnTo>
                <a:lnTo>
                  <a:pt x="508" y="851"/>
                </a:lnTo>
                <a:lnTo>
                  <a:pt x="504" y="852"/>
                </a:lnTo>
                <a:lnTo>
                  <a:pt x="498" y="852"/>
                </a:lnTo>
                <a:lnTo>
                  <a:pt x="491" y="849"/>
                </a:lnTo>
                <a:lnTo>
                  <a:pt x="487" y="848"/>
                </a:lnTo>
                <a:lnTo>
                  <a:pt x="482" y="849"/>
                </a:lnTo>
                <a:lnTo>
                  <a:pt x="479" y="853"/>
                </a:lnTo>
                <a:lnTo>
                  <a:pt x="482" y="855"/>
                </a:lnTo>
                <a:lnTo>
                  <a:pt x="483" y="857"/>
                </a:lnTo>
                <a:lnTo>
                  <a:pt x="481" y="862"/>
                </a:lnTo>
                <a:lnTo>
                  <a:pt x="478" y="865"/>
                </a:lnTo>
                <a:lnTo>
                  <a:pt x="474" y="868"/>
                </a:lnTo>
                <a:lnTo>
                  <a:pt x="471" y="867"/>
                </a:lnTo>
                <a:lnTo>
                  <a:pt x="466" y="864"/>
                </a:lnTo>
                <a:lnTo>
                  <a:pt x="462" y="861"/>
                </a:lnTo>
                <a:lnTo>
                  <a:pt x="459" y="861"/>
                </a:lnTo>
                <a:lnTo>
                  <a:pt x="458" y="867"/>
                </a:lnTo>
                <a:lnTo>
                  <a:pt x="457" y="871"/>
                </a:lnTo>
                <a:lnTo>
                  <a:pt x="455" y="876"/>
                </a:lnTo>
                <a:lnTo>
                  <a:pt x="454" y="881"/>
                </a:lnTo>
                <a:lnTo>
                  <a:pt x="454" y="885"/>
                </a:lnTo>
                <a:lnTo>
                  <a:pt x="454" y="888"/>
                </a:lnTo>
                <a:lnTo>
                  <a:pt x="449" y="892"/>
                </a:lnTo>
                <a:lnTo>
                  <a:pt x="443" y="895"/>
                </a:lnTo>
                <a:lnTo>
                  <a:pt x="442" y="899"/>
                </a:lnTo>
                <a:lnTo>
                  <a:pt x="439" y="899"/>
                </a:lnTo>
                <a:lnTo>
                  <a:pt x="434" y="897"/>
                </a:lnTo>
                <a:lnTo>
                  <a:pt x="427" y="894"/>
                </a:lnTo>
                <a:lnTo>
                  <a:pt x="423" y="893"/>
                </a:lnTo>
                <a:lnTo>
                  <a:pt x="419" y="892"/>
                </a:lnTo>
                <a:lnTo>
                  <a:pt x="417" y="892"/>
                </a:lnTo>
                <a:lnTo>
                  <a:pt x="415" y="893"/>
                </a:lnTo>
                <a:lnTo>
                  <a:pt x="412" y="894"/>
                </a:lnTo>
                <a:lnTo>
                  <a:pt x="409" y="896"/>
                </a:lnTo>
                <a:lnTo>
                  <a:pt x="409" y="895"/>
                </a:lnTo>
                <a:lnTo>
                  <a:pt x="408" y="892"/>
                </a:lnTo>
                <a:lnTo>
                  <a:pt x="407" y="887"/>
                </a:lnTo>
                <a:lnTo>
                  <a:pt x="406" y="885"/>
                </a:lnTo>
                <a:lnTo>
                  <a:pt x="404" y="885"/>
                </a:lnTo>
                <a:lnTo>
                  <a:pt x="401" y="886"/>
                </a:lnTo>
                <a:lnTo>
                  <a:pt x="395" y="886"/>
                </a:lnTo>
                <a:lnTo>
                  <a:pt x="393" y="885"/>
                </a:lnTo>
                <a:lnTo>
                  <a:pt x="391" y="884"/>
                </a:lnTo>
                <a:lnTo>
                  <a:pt x="387" y="883"/>
                </a:lnTo>
                <a:lnTo>
                  <a:pt x="385" y="883"/>
                </a:lnTo>
                <a:lnTo>
                  <a:pt x="384" y="884"/>
                </a:lnTo>
                <a:lnTo>
                  <a:pt x="385" y="888"/>
                </a:lnTo>
                <a:lnTo>
                  <a:pt x="387" y="892"/>
                </a:lnTo>
                <a:lnTo>
                  <a:pt x="392" y="895"/>
                </a:lnTo>
                <a:lnTo>
                  <a:pt x="401" y="903"/>
                </a:lnTo>
                <a:lnTo>
                  <a:pt x="407" y="909"/>
                </a:lnTo>
                <a:lnTo>
                  <a:pt x="410" y="912"/>
                </a:lnTo>
                <a:lnTo>
                  <a:pt x="412" y="916"/>
                </a:lnTo>
                <a:lnTo>
                  <a:pt x="411" y="918"/>
                </a:lnTo>
                <a:lnTo>
                  <a:pt x="410" y="918"/>
                </a:lnTo>
                <a:lnTo>
                  <a:pt x="406" y="918"/>
                </a:lnTo>
                <a:lnTo>
                  <a:pt x="403" y="918"/>
                </a:lnTo>
                <a:lnTo>
                  <a:pt x="401" y="920"/>
                </a:lnTo>
                <a:lnTo>
                  <a:pt x="399" y="924"/>
                </a:lnTo>
                <a:lnTo>
                  <a:pt x="396" y="926"/>
                </a:lnTo>
                <a:lnTo>
                  <a:pt x="394" y="926"/>
                </a:lnTo>
                <a:lnTo>
                  <a:pt x="393" y="924"/>
                </a:lnTo>
                <a:lnTo>
                  <a:pt x="393" y="920"/>
                </a:lnTo>
                <a:lnTo>
                  <a:pt x="394" y="917"/>
                </a:lnTo>
                <a:lnTo>
                  <a:pt x="394" y="915"/>
                </a:lnTo>
                <a:lnTo>
                  <a:pt x="394" y="913"/>
                </a:lnTo>
                <a:lnTo>
                  <a:pt x="392" y="913"/>
                </a:lnTo>
                <a:lnTo>
                  <a:pt x="390" y="915"/>
                </a:lnTo>
                <a:lnTo>
                  <a:pt x="388" y="918"/>
                </a:lnTo>
                <a:lnTo>
                  <a:pt x="388" y="921"/>
                </a:lnTo>
                <a:lnTo>
                  <a:pt x="388" y="926"/>
                </a:lnTo>
                <a:lnTo>
                  <a:pt x="388" y="931"/>
                </a:lnTo>
                <a:lnTo>
                  <a:pt x="388" y="935"/>
                </a:lnTo>
                <a:lnTo>
                  <a:pt x="388" y="937"/>
                </a:lnTo>
                <a:lnTo>
                  <a:pt x="387" y="940"/>
                </a:lnTo>
                <a:lnTo>
                  <a:pt x="385" y="939"/>
                </a:lnTo>
                <a:lnTo>
                  <a:pt x="383" y="936"/>
                </a:lnTo>
                <a:lnTo>
                  <a:pt x="380" y="934"/>
                </a:lnTo>
                <a:lnTo>
                  <a:pt x="379" y="934"/>
                </a:lnTo>
                <a:lnTo>
                  <a:pt x="377" y="935"/>
                </a:lnTo>
                <a:lnTo>
                  <a:pt x="375" y="936"/>
                </a:lnTo>
                <a:lnTo>
                  <a:pt x="372" y="937"/>
                </a:lnTo>
                <a:lnTo>
                  <a:pt x="370" y="937"/>
                </a:lnTo>
                <a:lnTo>
                  <a:pt x="368" y="936"/>
                </a:lnTo>
                <a:lnTo>
                  <a:pt x="367" y="934"/>
                </a:lnTo>
                <a:lnTo>
                  <a:pt x="363" y="932"/>
                </a:lnTo>
                <a:lnTo>
                  <a:pt x="361" y="931"/>
                </a:lnTo>
                <a:lnTo>
                  <a:pt x="359" y="931"/>
                </a:lnTo>
                <a:lnTo>
                  <a:pt x="359" y="932"/>
                </a:lnTo>
                <a:lnTo>
                  <a:pt x="359" y="935"/>
                </a:lnTo>
                <a:lnTo>
                  <a:pt x="360" y="937"/>
                </a:lnTo>
                <a:lnTo>
                  <a:pt x="362" y="940"/>
                </a:lnTo>
                <a:lnTo>
                  <a:pt x="362" y="941"/>
                </a:lnTo>
                <a:lnTo>
                  <a:pt x="360" y="942"/>
                </a:lnTo>
                <a:lnTo>
                  <a:pt x="358" y="943"/>
                </a:lnTo>
                <a:lnTo>
                  <a:pt x="350" y="943"/>
                </a:lnTo>
                <a:lnTo>
                  <a:pt x="345" y="943"/>
                </a:lnTo>
                <a:lnTo>
                  <a:pt x="336" y="943"/>
                </a:lnTo>
                <a:lnTo>
                  <a:pt x="334" y="942"/>
                </a:lnTo>
                <a:lnTo>
                  <a:pt x="330" y="940"/>
                </a:lnTo>
                <a:lnTo>
                  <a:pt x="328" y="939"/>
                </a:lnTo>
                <a:lnTo>
                  <a:pt x="322" y="936"/>
                </a:lnTo>
                <a:lnTo>
                  <a:pt x="308" y="931"/>
                </a:lnTo>
                <a:lnTo>
                  <a:pt x="302" y="928"/>
                </a:lnTo>
                <a:lnTo>
                  <a:pt x="298" y="927"/>
                </a:lnTo>
                <a:lnTo>
                  <a:pt x="296" y="928"/>
                </a:lnTo>
                <a:lnTo>
                  <a:pt x="292" y="927"/>
                </a:lnTo>
                <a:lnTo>
                  <a:pt x="291" y="926"/>
                </a:lnTo>
                <a:lnTo>
                  <a:pt x="288" y="924"/>
                </a:lnTo>
                <a:lnTo>
                  <a:pt x="286" y="924"/>
                </a:lnTo>
                <a:lnTo>
                  <a:pt x="282" y="924"/>
                </a:lnTo>
                <a:lnTo>
                  <a:pt x="280" y="925"/>
                </a:lnTo>
                <a:lnTo>
                  <a:pt x="279" y="927"/>
                </a:lnTo>
                <a:lnTo>
                  <a:pt x="278" y="929"/>
                </a:lnTo>
                <a:lnTo>
                  <a:pt x="275" y="933"/>
                </a:lnTo>
                <a:lnTo>
                  <a:pt x="272" y="937"/>
                </a:lnTo>
                <a:lnTo>
                  <a:pt x="272" y="942"/>
                </a:lnTo>
                <a:lnTo>
                  <a:pt x="272" y="945"/>
                </a:lnTo>
                <a:lnTo>
                  <a:pt x="273" y="951"/>
                </a:lnTo>
                <a:lnTo>
                  <a:pt x="272" y="958"/>
                </a:lnTo>
                <a:lnTo>
                  <a:pt x="270" y="960"/>
                </a:lnTo>
                <a:lnTo>
                  <a:pt x="268" y="961"/>
                </a:lnTo>
                <a:lnTo>
                  <a:pt x="265" y="964"/>
                </a:lnTo>
                <a:lnTo>
                  <a:pt x="260" y="966"/>
                </a:lnTo>
                <a:lnTo>
                  <a:pt x="258" y="968"/>
                </a:lnTo>
                <a:lnTo>
                  <a:pt x="256" y="972"/>
                </a:lnTo>
                <a:lnTo>
                  <a:pt x="254" y="973"/>
                </a:lnTo>
                <a:lnTo>
                  <a:pt x="250" y="973"/>
                </a:lnTo>
                <a:lnTo>
                  <a:pt x="246" y="973"/>
                </a:lnTo>
                <a:lnTo>
                  <a:pt x="242" y="973"/>
                </a:lnTo>
                <a:lnTo>
                  <a:pt x="238" y="974"/>
                </a:lnTo>
                <a:lnTo>
                  <a:pt x="234" y="976"/>
                </a:lnTo>
                <a:lnTo>
                  <a:pt x="228" y="977"/>
                </a:lnTo>
                <a:lnTo>
                  <a:pt x="217" y="980"/>
                </a:lnTo>
                <a:lnTo>
                  <a:pt x="215" y="981"/>
                </a:lnTo>
                <a:lnTo>
                  <a:pt x="210" y="982"/>
                </a:lnTo>
                <a:lnTo>
                  <a:pt x="206" y="982"/>
                </a:lnTo>
                <a:lnTo>
                  <a:pt x="200" y="982"/>
                </a:lnTo>
                <a:lnTo>
                  <a:pt x="192" y="982"/>
                </a:lnTo>
                <a:lnTo>
                  <a:pt x="184" y="985"/>
                </a:lnTo>
                <a:lnTo>
                  <a:pt x="175" y="989"/>
                </a:lnTo>
                <a:lnTo>
                  <a:pt x="168" y="992"/>
                </a:lnTo>
                <a:lnTo>
                  <a:pt x="162" y="996"/>
                </a:lnTo>
                <a:lnTo>
                  <a:pt x="156" y="999"/>
                </a:lnTo>
                <a:lnTo>
                  <a:pt x="146" y="1012"/>
                </a:lnTo>
                <a:lnTo>
                  <a:pt x="142" y="1022"/>
                </a:lnTo>
                <a:lnTo>
                  <a:pt x="140" y="1028"/>
                </a:lnTo>
                <a:lnTo>
                  <a:pt x="140" y="1031"/>
                </a:lnTo>
                <a:lnTo>
                  <a:pt x="142" y="1033"/>
                </a:lnTo>
                <a:lnTo>
                  <a:pt x="145" y="1035"/>
                </a:lnTo>
                <a:lnTo>
                  <a:pt x="146" y="1036"/>
                </a:lnTo>
                <a:lnTo>
                  <a:pt x="146" y="1038"/>
                </a:lnTo>
                <a:lnTo>
                  <a:pt x="143" y="1039"/>
                </a:lnTo>
                <a:lnTo>
                  <a:pt x="140" y="1040"/>
                </a:lnTo>
                <a:lnTo>
                  <a:pt x="136" y="1043"/>
                </a:lnTo>
                <a:lnTo>
                  <a:pt x="134" y="1045"/>
                </a:lnTo>
                <a:lnTo>
                  <a:pt x="132" y="1047"/>
                </a:lnTo>
                <a:lnTo>
                  <a:pt x="132" y="1049"/>
                </a:lnTo>
                <a:lnTo>
                  <a:pt x="132" y="1052"/>
                </a:lnTo>
                <a:lnTo>
                  <a:pt x="131" y="1054"/>
                </a:lnTo>
                <a:lnTo>
                  <a:pt x="128" y="1054"/>
                </a:lnTo>
                <a:lnTo>
                  <a:pt x="123" y="1051"/>
                </a:lnTo>
                <a:lnTo>
                  <a:pt x="121" y="1049"/>
                </a:lnTo>
                <a:lnTo>
                  <a:pt x="118" y="1051"/>
                </a:lnTo>
                <a:lnTo>
                  <a:pt x="115" y="1052"/>
                </a:lnTo>
                <a:lnTo>
                  <a:pt x="114" y="1053"/>
                </a:lnTo>
                <a:lnTo>
                  <a:pt x="110" y="1054"/>
                </a:lnTo>
                <a:lnTo>
                  <a:pt x="106" y="1053"/>
                </a:lnTo>
                <a:lnTo>
                  <a:pt x="105" y="1052"/>
                </a:lnTo>
                <a:lnTo>
                  <a:pt x="104" y="1048"/>
                </a:lnTo>
                <a:lnTo>
                  <a:pt x="97" y="1043"/>
                </a:lnTo>
                <a:lnTo>
                  <a:pt x="90" y="1041"/>
                </a:lnTo>
                <a:lnTo>
                  <a:pt x="87" y="1038"/>
                </a:lnTo>
                <a:lnTo>
                  <a:pt x="86" y="1036"/>
                </a:lnTo>
                <a:lnTo>
                  <a:pt x="86" y="1032"/>
                </a:lnTo>
                <a:lnTo>
                  <a:pt x="86" y="1029"/>
                </a:lnTo>
                <a:lnTo>
                  <a:pt x="84" y="1020"/>
                </a:lnTo>
                <a:lnTo>
                  <a:pt x="83" y="1015"/>
                </a:lnTo>
                <a:lnTo>
                  <a:pt x="81" y="1013"/>
                </a:lnTo>
                <a:lnTo>
                  <a:pt x="80" y="1012"/>
                </a:lnTo>
                <a:lnTo>
                  <a:pt x="76" y="1011"/>
                </a:lnTo>
                <a:lnTo>
                  <a:pt x="73" y="1011"/>
                </a:lnTo>
                <a:lnTo>
                  <a:pt x="70" y="1011"/>
                </a:lnTo>
                <a:lnTo>
                  <a:pt x="65" y="1009"/>
                </a:lnTo>
                <a:lnTo>
                  <a:pt x="59" y="1008"/>
                </a:lnTo>
                <a:lnTo>
                  <a:pt x="57" y="1006"/>
                </a:lnTo>
                <a:lnTo>
                  <a:pt x="55" y="1005"/>
                </a:lnTo>
                <a:lnTo>
                  <a:pt x="52" y="1005"/>
                </a:lnTo>
                <a:lnTo>
                  <a:pt x="50" y="1006"/>
                </a:lnTo>
                <a:lnTo>
                  <a:pt x="49" y="1006"/>
                </a:lnTo>
                <a:lnTo>
                  <a:pt x="47" y="1008"/>
                </a:lnTo>
                <a:lnTo>
                  <a:pt x="44" y="1012"/>
                </a:lnTo>
                <a:lnTo>
                  <a:pt x="44" y="1016"/>
                </a:lnTo>
                <a:lnTo>
                  <a:pt x="44" y="1022"/>
                </a:lnTo>
                <a:lnTo>
                  <a:pt x="49" y="1028"/>
                </a:lnTo>
                <a:lnTo>
                  <a:pt x="50" y="1030"/>
                </a:lnTo>
                <a:lnTo>
                  <a:pt x="50" y="1033"/>
                </a:lnTo>
                <a:lnTo>
                  <a:pt x="49" y="1036"/>
                </a:lnTo>
                <a:lnTo>
                  <a:pt x="39" y="1037"/>
                </a:lnTo>
                <a:lnTo>
                  <a:pt x="32" y="1038"/>
                </a:lnTo>
                <a:lnTo>
                  <a:pt x="24" y="1037"/>
                </a:lnTo>
                <a:lnTo>
                  <a:pt x="11" y="1035"/>
                </a:lnTo>
                <a:lnTo>
                  <a:pt x="7" y="1035"/>
                </a:lnTo>
                <a:lnTo>
                  <a:pt x="3" y="1036"/>
                </a:lnTo>
                <a:lnTo>
                  <a:pt x="1" y="1038"/>
                </a:lnTo>
                <a:lnTo>
                  <a:pt x="1" y="1043"/>
                </a:lnTo>
                <a:lnTo>
                  <a:pt x="3" y="1047"/>
                </a:lnTo>
                <a:lnTo>
                  <a:pt x="6" y="1054"/>
                </a:lnTo>
                <a:lnTo>
                  <a:pt x="7" y="1057"/>
                </a:lnTo>
                <a:lnTo>
                  <a:pt x="8" y="1064"/>
                </a:lnTo>
                <a:lnTo>
                  <a:pt x="8" y="1069"/>
                </a:lnTo>
                <a:lnTo>
                  <a:pt x="7" y="1076"/>
                </a:lnTo>
                <a:lnTo>
                  <a:pt x="3" y="1083"/>
                </a:lnTo>
                <a:lnTo>
                  <a:pt x="1" y="1087"/>
                </a:lnTo>
                <a:lnTo>
                  <a:pt x="0" y="1092"/>
                </a:lnTo>
                <a:lnTo>
                  <a:pt x="0" y="1096"/>
                </a:lnTo>
                <a:lnTo>
                  <a:pt x="0" y="1101"/>
                </a:lnTo>
                <a:lnTo>
                  <a:pt x="1" y="1104"/>
                </a:lnTo>
                <a:lnTo>
                  <a:pt x="2" y="1108"/>
                </a:lnTo>
                <a:lnTo>
                  <a:pt x="3" y="1112"/>
                </a:lnTo>
                <a:lnTo>
                  <a:pt x="4" y="1116"/>
                </a:lnTo>
                <a:lnTo>
                  <a:pt x="4" y="1119"/>
                </a:lnTo>
                <a:lnTo>
                  <a:pt x="7" y="1123"/>
                </a:lnTo>
                <a:lnTo>
                  <a:pt x="8" y="1126"/>
                </a:lnTo>
                <a:lnTo>
                  <a:pt x="10" y="1128"/>
                </a:lnTo>
                <a:lnTo>
                  <a:pt x="15" y="1131"/>
                </a:lnTo>
                <a:lnTo>
                  <a:pt x="19" y="1132"/>
                </a:lnTo>
                <a:lnTo>
                  <a:pt x="25" y="1129"/>
                </a:lnTo>
                <a:lnTo>
                  <a:pt x="27" y="1128"/>
                </a:lnTo>
                <a:lnTo>
                  <a:pt x="31" y="1127"/>
                </a:lnTo>
                <a:lnTo>
                  <a:pt x="32" y="1127"/>
                </a:lnTo>
                <a:lnTo>
                  <a:pt x="36" y="1127"/>
                </a:lnTo>
                <a:lnTo>
                  <a:pt x="40" y="1127"/>
                </a:lnTo>
                <a:lnTo>
                  <a:pt x="43" y="1127"/>
                </a:lnTo>
                <a:lnTo>
                  <a:pt x="47" y="1127"/>
                </a:lnTo>
                <a:lnTo>
                  <a:pt x="50" y="1127"/>
                </a:lnTo>
                <a:lnTo>
                  <a:pt x="54" y="1128"/>
                </a:lnTo>
                <a:lnTo>
                  <a:pt x="56" y="1129"/>
                </a:lnTo>
                <a:lnTo>
                  <a:pt x="57" y="1132"/>
                </a:lnTo>
                <a:lnTo>
                  <a:pt x="58" y="1135"/>
                </a:lnTo>
                <a:lnTo>
                  <a:pt x="59" y="1137"/>
                </a:lnTo>
                <a:lnTo>
                  <a:pt x="60" y="1141"/>
                </a:lnTo>
                <a:lnTo>
                  <a:pt x="63" y="1143"/>
                </a:lnTo>
                <a:lnTo>
                  <a:pt x="67" y="1145"/>
                </a:lnTo>
                <a:lnTo>
                  <a:pt x="74" y="1147"/>
                </a:lnTo>
                <a:lnTo>
                  <a:pt x="76" y="1147"/>
                </a:lnTo>
                <a:lnTo>
                  <a:pt x="79" y="1148"/>
                </a:lnTo>
                <a:lnTo>
                  <a:pt x="80" y="1149"/>
                </a:lnTo>
                <a:lnTo>
                  <a:pt x="82" y="1151"/>
                </a:lnTo>
                <a:lnTo>
                  <a:pt x="86" y="1156"/>
                </a:lnTo>
                <a:lnTo>
                  <a:pt x="90" y="1164"/>
                </a:lnTo>
                <a:lnTo>
                  <a:pt x="92" y="1166"/>
                </a:lnTo>
                <a:lnTo>
                  <a:pt x="98" y="1168"/>
                </a:lnTo>
                <a:lnTo>
                  <a:pt x="103" y="1169"/>
                </a:lnTo>
                <a:lnTo>
                  <a:pt x="110" y="1169"/>
                </a:lnTo>
                <a:lnTo>
                  <a:pt x="115" y="1169"/>
                </a:lnTo>
                <a:lnTo>
                  <a:pt x="122" y="1169"/>
                </a:lnTo>
                <a:lnTo>
                  <a:pt x="129" y="1169"/>
                </a:lnTo>
                <a:lnTo>
                  <a:pt x="136" y="1169"/>
                </a:lnTo>
                <a:lnTo>
                  <a:pt x="143" y="1169"/>
                </a:lnTo>
                <a:lnTo>
                  <a:pt x="148" y="1169"/>
                </a:lnTo>
                <a:lnTo>
                  <a:pt x="156" y="1169"/>
                </a:lnTo>
                <a:lnTo>
                  <a:pt x="163" y="1169"/>
                </a:lnTo>
                <a:lnTo>
                  <a:pt x="170" y="1169"/>
                </a:lnTo>
                <a:lnTo>
                  <a:pt x="177" y="1169"/>
                </a:lnTo>
                <a:lnTo>
                  <a:pt x="183" y="1171"/>
                </a:lnTo>
                <a:lnTo>
                  <a:pt x="187" y="1172"/>
                </a:lnTo>
                <a:lnTo>
                  <a:pt x="192" y="1174"/>
                </a:lnTo>
                <a:lnTo>
                  <a:pt x="193" y="1176"/>
                </a:lnTo>
                <a:lnTo>
                  <a:pt x="193" y="1179"/>
                </a:lnTo>
                <a:lnTo>
                  <a:pt x="191" y="1180"/>
                </a:lnTo>
                <a:lnTo>
                  <a:pt x="187" y="1181"/>
                </a:lnTo>
                <a:lnTo>
                  <a:pt x="175" y="1181"/>
                </a:lnTo>
                <a:lnTo>
                  <a:pt x="172" y="1181"/>
                </a:lnTo>
                <a:lnTo>
                  <a:pt x="169" y="1182"/>
                </a:lnTo>
                <a:lnTo>
                  <a:pt x="167" y="1183"/>
                </a:lnTo>
                <a:lnTo>
                  <a:pt x="163" y="1188"/>
                </a:lnTo>
                <a:lnTo>
                  <a:pt x="162" y="1190"/>
                </a:lnTo>
                <a:lnTo>
                  <a:pt x="162" y="1193"/>
                </a:lnTo>
                <a:lnTo>
                  <a:pt x="162" y="1196"/>
                </a:lnTo>
                <a:lnTo>
                  <a:pt x="164" y="1199"/>
                </a:lnTo>
                <a:lnTo>
                  <a:pt x="166" y="1201"/>
                </a:lnTo>
                <a:lnTo>
                  <a:pt x="166" y="1206"/>
                </a:lnTo>
                <a:lnTo>
                  <a:pt x="163" y="1211"/>
                </a:lnTo>
                <a:lnTo>
                  <a:pt x="160" y="1214"/>
                </a:lnTo>
                <a:lnTo>
                  <a:pt x="158" y="1217"/>
                </a:lnTo>
                <a:lnTo>
                  <a:pt x="158" y="1221"/>
                </a:lnTo>
                <a:lnTo>
                  <a:pt x="160" y="1225"/>
                </a:lnTo>
                <a:lnTo>
                  <a:pt x="168" y="1235"/>
                </a:lnTo>
                <a:lnTo>
                  <a:pt x="178" y="1244"/>
                </a:lnTo>
                <a:lnTo>
                  <a:pt x="182" y="1246"/>
                </a:lnTo>
                <a:lnTo>
                  <a:pt x="184" y="1247"/>
                </a:lnTo>
                <a:lnTo>
                  <a:pt x="187" y="1247"/>
                </a:lnTo>
                <a:lnTo>
                  <a:pt x="190" y="1247"/>
                </a:lnTo>
                <a:lnTo>
                  <a:pt x="192" y="1246"/>
                </a:lnTo>
                <a:lnTo>
                  <a:pt x="194" y="1245"/>
                </a:lnTo>
                <a:lnTo>
                  <a:pt x="199" y="1246"/>
                </a:lnTo>
                <a:lnTo>
                  <a:pt x="200" y="1248"/>
                </a:lnTo>
                <a:lnTo>
                  <a:pt x="202" y="1251"/>
                </a:lnTo>
                <a:lnTo>
                  <a:pt x="206" y="1252"/>
                </a:lnTo>
                <a:lnTo>
                  <a:pt x="209" y="1253"/>
                </a:lnTo>
                <a:lnTo>
                  <a:pt x="211" y="1255"/>
                </a:lnTo>
                <a:lnTo>
                  <a:pt x="215" y="1261"/>
                </a:lnTo>
                <a:lnTo>
                  <a:pt x="217" y="1267"/>
                </a:lnTo>
                <a:lnTo>
                  <a:pt x="216" y="1273"/>
                </a:lnTo>
                <a:lnTo>
                  <a:pt x="217" y="1277"/>
                </a:lnTo>
                <a:lnTo>
                  <a:pt x="219" y="1280"/>
                </a:lnTo>
                <a:lnTo>
                  <a:pt x="220" y="1283"/>
                </a:lnTo>
                <a:lnTo>
                  <a:pt x="224" y="1284"/>
                </a:lnTo>
                <a:lnTo>
                  <a:pt x="227" y="1284"/>
                </a:lnTo>
                <a:lnTo>
                  <a:pt x="233" y="1285"/>
                </a:lnTo>
                <a:lnTo>
                  <a:pt x="238" y="1286"/>
                </a:lnTo>
                <a:lnTo>
                  <a:pt x="240" y="1286"/>
                </a:lnTo>
                <a:lnTo>
                  <a:pt x="246" y="1286"/>
                </a:lnTo>
                <a:lnTo>
                  <a:pt x="249" y="1286"/>
                </a:lnTo>
                <a:lnTo>
                  <a:pt x="254" y="1288"/>
                </a:lnTo>
                <a:lnTo>
                  <a:pt x="257" y="1291"/>
                </a:lnTo>
                <a:lnTo>
                  <a:pt x="259" y="1294"/>
                </a:lnTo>
                <a:lnTo>
                  <a:pt x="260" y="1297"/>
                </a:lnTo>
                <a:lnTo>
                  <a:pt x="262" y="1300"/>
                </a:lnTo>
                <a:lnTo>
                  <a:pt x="262" y="1303"/>
                </a:lnTo>
                <a:lnTo>
                  <a:pt x="260" y="1305"/>
                </a:lnTo>
                <a:lnTo>
                  <a:pt x="258" y="1307"/>
                </a:lnTo>
                <a:lnTo>
                  <a:pt x="255" y="1307"/>
                </a:lnTo>
                <a:lnTo>
                  <a:pt x="249" y="1304"/>
                </a:lnTo>
                <a:lnTo>
                  <a:pt x="244" y="1302"/>
                </a:lnTo>
                <a:lnTo>
                  <a:pt x="243" y="1302"/>
                </a:lnTo>
                <a:lnTo>
                  <a:pt x="241" y="1303"/>
                </a:lnTo>
                <a:lnTo>
                  <a:pt x="242" y="1307"/>
                </a:lnTo>
                <a:lnTo>
                  <a:pt x="244" y="1310"/>
                </a:lnTo>
                <a:lnTo>
                  <a:pt x="247" y="1312"/>
                </a:lnTo>
                <a:lnTo>
                  <a:pt x="250" y="1316"/>
                </a:lnTo>
                <a:lnTo>
                  <a:pt x="255" y="1319"/>
                </a:lnTo>
                <a:lnTo>
                  <a:pt x="257" y="1321"/>
                </a:lnTo>
                <a:lnTo>
                  <a:pt x="259" y="1324"/>
                </a:lnTo>
                <a:lnTo>
                  <a:pt x="263" y="1327"/>
                </a:lnTo>
                <a:lnTo>
                  <a:pt x="267" y="1327"/>
                </a:lnTo>
                <a:lnTo>
                  <a:pt x="272" y="1328"/>
                </a:lnTo>
                <a:lnTo>
                  <a:pt x="275" y="1332"/>
                </a:lnTo>
                <a:lnTo>
                  <a:pt x="275" y="1336"/>
                </a:lnTo>
                <a:lnTo>
                  <a:pt x="274" y="1340"/>
                </a:lnTo>
                <a:lnTo>
                  <a:pt x="273" y="1343"/>
                </a:lnTo>
                <a:lnTo>
                  <a:pt x="274" y="1348"/>
                </a:lnTo>
                <a:lnTo>
                  <a:pt x="274" y="1353"/>
                </a:lnTo>
                <a:lnTo>
                  <a:pt x="274" y="1358"/>
                </a:lnTo>
                <a:lnTo>
                  <a:pt x="276" y="1365"/>
                </a:lnTo>
                <a:lnTo>
                  <a:pt x="279" y="1367"/>
                </a:lnTo>
                <a:lnTo>
                  <a:pt x="281" y="1371"/>
                </a:lnTo>
                <a:lnTo>
                  <a:pt x="283" y="1373"/>
                </a:lnTo>
                <a:lnTo>
                  <a:pt x="286" y="1374"/>
                </a:lnTo>
                <a:lnTo>
                  <a:pt x="287" y="1376"/>
                </a:lnTo>
                <a:lnTo>
                  <a:pt x="287" y="1379"/>
                </a:lnTo>
                <a:lnTo>
                  <a:pt x="286" y="1381"/>
                </a:lnTo>
                <a:lnTo>
                  <a:pt x="282" y="1381"/>
                </a:lnTo>
                <a:lnTo>
                  <a:pt x="279" y="1380"/>
                </a:lnTo>
                <a:lnTo>
                  <a:pt x="275" y="1380"/>
                </a:lnTo>
                <a:lnTo>
                  <a:pt x="272" y="1377"/>
                </a:lnTo>
                <a:lnTo>
                  <a:pt x="268" y="1375"/>
                </a:lnTo>
                <a:lnTo>
                  <a:pt x="267" y="1375"/>
                </a:lnTo>
                <a:lnTo>
                  <a:pt x="265" y="1375"/>
                </a:lnTo>
                <a:lnTo>
                  <a:pt x="264" y="1376"/>
                </a:lnTo>
                <a:lnTo>
                  <a:pt x="264" y="1380"/>
                </a:lnTo>
                <a:lnTo>
                  <a:pt x="263" y="1382"/>
                </a:lnTo>
                <a:lnTo>
                  <a:pt x="260" y="1382"/>
                </a:lnTo>
                <a:lnTo>
                  <a:pt x="257" y="1382"/>
                </a:lnTo>
                <a:lnTo>
                  <a:pt x="255" y="1382"/>
                </a:lnTo>
                <a:lnTo>
                  <a:pt x="251" y="1382"/>
                </a:lnTo>
                <a:lnTo>
                  <a:pt x="249" y="1381"/>
                </a:lnTo>
                <a:lnTo>
                  <a:pt x="247" y="1379"/>
                </a:lnTo>
                <a:lnTo>
                  <a:pt x="246" y="1377"/>
                </a:lnTo>
                <a:lnTo>
                  <a:pt x="243" y="1377"/>
                </a:lnTo>
                <a:lnTo>
                  <a:pt x="240" y="1377"/>
                </a:lnTo>
                <a:lnTo>
                  <a:pt x="239" y="1383"/>
                </a:lnTo>
                <a:lnTo>
                  <a:pt x="241" y="1388"/>
                </a:lnTo>
                <a:lnTo>
                  <a:pt x="242" y="1390"/>
                </a:lnTo>
                <a:lnTo>
                  <a:pt x="244" y="1395"/>
                </a:lnTo>
                <a:lnTo>
                  <a:pt x="246" y="1398"/>
                </a:lnTo>
                <a:lnTo>
                  <a:pt x="247" y="1403"/>
                </a:lnTo>
                <a:lnTo>
                  <a:pt x="249" y="1405"/>
                </a:lnTo>
                <a:lnTo>
                  <a:pt x="251" y="1406"/>
                </a:lnTo>
                <a:lnTo>
                  <a:pt x="255" y="1406"/>
                </a:lnTo>
                <a:lnTo>
                  <a:pt x="257" y="1405"/>
                </a:lnTo>
                <a:lnTo>
                  <a:pt x="257" y="1404"/>
                </a:lnTo>
                <a:lnTo>
                  <a:pt x="260" y="1404"/>
                </a:lnTo>
                <a:lnTo>
                  <a:pt x="264" y="1404"/>
                </a:lnTo>
                <a:lnTo>
                  <a:pt x="267" y="1406"/>
                </a:lnTo>
                <a:lnTo>
                  <a:pt x="271" y="1408"/>
                </a:lnTo>
                <a:lnTo>
                  <a:pt x="273" y="1411"/>
                </a:lnTo>
                <a:lnTo>
                  <a:pt x="275" y="1413"/>
                </a:lnTo>
                <a:lnTo>
                  <a:pt x="278" y="1414"/>
                </a:lnTo>
                <a:lnTo>
                  <a:pt x="281" y="1416"/>
                </a:lnTo>
                <a:lnTo>
                  <a:pt x="286" y="1417"/>
                </a:lnTo>
                <a:lnTo>
                  <a:pt x="288" y="1417"/>
                </a:lnTo>
                <a:lnTo>
                  <a:pt x="296" y="1417"/>
                </a:lnTo>
                <a:lnTo>
                  <a:pt x="299" y="1419"/>
                </a:lnTo>
                <a:lnTo>
                  <a:pt x="302" y="1419"/>
                </a:lnTo>
                <a:lnTo>
                  <a:pt x="306" y="1420"/>
                </a:lnTo>
                <a:lnTo>
                  <a:pt x="308" y="1421"/>
                </a:lnTo>
                <a:lnTo>
                  <a:pt x="308" y="1422"/>
                </a:lnTo>
                <a:lnTo>
                  <a:pt x="314" y="1427"/>
                </a:lnTo>
                <a:lnTo>
                  <a:pt x="315" y="1428"/>
                </a:lnTo>
                <a:lnTo>
                  <a:pt x="318" y="1430"/>
                </a:lnTo>
                <a:lnTo>
                  <a:pt x="320" y="1432"/>
                </a:lnTo>
                <a:lnTo>
                  <a:pt x="323" y="1433"/>
                </a:lnTo>
                <a:lnTo>
                  <a:pt x="327" y="1435"/>
                </a:lnTo>
                <a:lnTo>
                  <a:pt x="328" y="1436"/>
                </a:lnTo>
                <a:lnTo>
                  <a:pt x="329" y="1438"/>
                </a:lnTo>
                <a:lnTo>
                  <a:pt x="329" y="1441"/>
                </a:lnTo>
                <a:lnTo>
                  <a:pt x="326" y="1445"/>
                </a:lnTo>
                <a:lnTo>
                  <a:pt x="323" y="1447"/>
                </a:lnTo>
                <a:lnTo>
                  <a:pt x="323" y="1451"/>
                </a:lnTo>
                <a:lnTo>
                  <a:pt x="321" y="1454"/>
                </a:lnTo>
                <a:lnTo>
                  <a:pt x="320" y="1457"/>
                </a:lnTo>
                <a:lnTo>
                  <a:pt x="320" y="1463"/>
                </a:lnTo>
                <a:lnTo>
                  <a:pt x="322" y="1467"/>
                </a:lnTo>
                <a:lnTo>
                  <a:pt x="324" y="1468"/>
                </a:lnTo>
                <a:lnTo>
                  <a:pt x="330" y="1471"/>
                </a:lnTo>
                <a:lnTo>
                  <a:pt x="332" y="1473"/>
                </a:lnTo>
                <a:lnTo>
                  <a:pt x="335" y="1477"/>
                </a:lnTo>
                <a:lnTo>
                  <a:pt x="337" y="1481"/>
                </a:lnTo>
                <a:lnTo>
                  <a:pt x="338" y="1481"/>
                </a:lnTo>
                <a:lnTo>
                  <a:pt x="339" y="1483"/>
                </a:lnTo>
                <a:lnTo>
                  <a:pt x="342" y="1480"/>
                </a:lnTo>
                <a:lnTo>
                  <a:pt x="342" y="1478"/>
                </a:lnTo>
                <a:lnTo>
                  <a:pt x="342" y="1476"/>
                </a:lnTo>
                <a:lnTo>
                  <a:pt x="344" y="1470"/>
                </a:lnTo>
                <a:lnTo>
                  <a:pt x="346" y="1468"/>
                </a:lnTo>
                <a:lnTo>
                  <a:pt x="348" y="1467"/>
                </a:lnTo>
                <a:lnTo>
                  <a:pt x="351" y="1467"/>
                </a:lnTo>
                <a:lnTo>
                  <a:pt x="352" y="1464"/>
                </a:lnTo>
                <a:lnTo>
                  <a:pt x="354" y="1463"/>
                </a:lnTo>
                <a:lnTo>
                  <a:pt x="356" y="1461"/>
                </a:lnTo>
                <a:lnTo>
                  <a:pt x="358" y="1457"/>
                </a:lnTo>
                <a:lnTo>
                  <a:pt x="359" y="1455"/>
                </a:lnTo>
                <a:lnTo>
                  <a:pt x="361" y="1453"/>
                </a:lnTo>
                <a:lnTo>
                  <a:pt x="363" y="1452"/>
                </a:lnTo>
                <a:lnTo>
                  <a:pt x="368" y="1452"/>
                </a:lnTo>
                <a:lnTo>
                  <a:pt x="375" y="1455"/>
                </a:lnTo>
                <a:lnTo>
                  <a:pt x="378" y="1456"/>
                </a:lnTo>
                <a:lnTo>
                  <a:pt x="383" y="1456"/>
                </a:lnTo>
                <a:lnTo>
                  <a:pt x="386" y="1457"/>
                </a:lnTo>
                <a:lnTo>
                  <a:pt x="387" y="1459"/>
                </a:lnTo>
                <a:lnTo>
                  <a:pt x="391" y="1460"/>
                </a:lnTo>
                <a:lnTo>
                  <a:pt x="393" y="1461"/>
                </a:lnTo>
                <a:lnTo>
                  <a:pt x="394" y="1462"/>
                </a:lnTo>
                <a:lnTo>
                  <a:pt x="395" y="1465"/>
                </a:lnTo>
                <a:lnTo>
                  <a:pt x="395" y="1469"/>
                </a:lnTo>
                <a:lnTo>
                  <a:pt x="394" y="1476"/>
                </a:lnTo>
                <a:lnTo>
                  <a:pt x="392" y="1479"/>
                </a:lnTo>
                <a:lnTo>
                  <a:pt x="390" y="1486"/>
                </a:lnTo>
                <a:lnTo>
                  <a:pt x="388" y="1488"/>
                </a:lnTo>
                <a:lnTo>
                  <a:pt x="390" y="1491"/>
                </a:lnTo>
                <a:lnTo>
                  <a:pt x="392" y="1492"/>
                </a:lnTo>
                <a:lnTo>
                  <a:pt x="394" y="1494"/>
                </a:lnTo>
                <a:lnTo>
                  <a:pt x="396" y="1495"/>
                </a:lnTo>
                <a:lnTo>
                  <a:pt x="401" y="1496"/>
                </a:lnTo>
                <a:lnTo>
                  <a:pt x="407" y="1496"/>
                </a:lnTo>
                <a:lnTo>
                  <a:pt x="412" y="1499"/>
                </a:lnTo>
                <a:lnTo>
                  <a:pt x="416" y="1500"/>
                </a:lnTo>
                <a:lnTo>
                  <a:pt x="419" y="1500"/>
                </a:lnTo>
                <a:lnTo>
                  <a:pt x="424" y="1501"/>
                </a:lnTo>
                <a:lnTo>
                  <a:pt x="432" y="1503"/>
                </a:lnTo>
                <a:lnTo>
                  <a:pt x="435" y="1504"/>
                </a:lnTo>
                <a:lnTo>
                  <a:pt x="440" y="1505"/>
                </a:lnTo>
                <a:lnTo>
                  <a:pt x="442" y="1508"/>
                </a:lnTo>
                <a:lnTo>
                  <a:pt x="444" y="1510"/>
                </a:lnTo>
                <a:lnTo>
                  <a:pt x="446" y="1516"/>
                </a:lnTo>
                <a:lnTo>
                  <a:pt x="446" y="1523"/>
                </a:lnTo>
                <a:lnTo>
                  <a:pt x="447" y="1527"/>
                </a:lnTo>
                <a:lnTo>
                  <a:pt x="446" y="1531"/>
                </a:lnTo>
                <a:lnTo>
                  <a:pt x="446" y="1536"/>
                </a:lnTo>
                <a:lnTo>
                  <a:pt x="447" y="1541"/>
                </a:lnTo>
                <a:lnTo>
                  <a:pt x="449" y="1548"/>
                </a:lnTo>
                <a:lnTo>
                  <a:pt x="452" y="1552"/>
                </a:lnTo>
                <a:lnTo>
                  <a:pt x="456" y="1556"/>
                </a:lnTo>
                <a:lnTo>
                  <a:pt x="459" y="1557"/>
                </a:lnTo>
                <a:lnTo>
                  <a:pt x="464" y="1556"/>
                </a:lnTo>
                <a:lnTo>
                  <a:pt x="467" y="1555"/>
                </a:lnTo>
                <a:lnTo>
                  <a:pt x="471" y="1553"/>
                </a:lnTo>
                <a:lnTo>
                  <a:pt x="473" y="1553"/>
                </a:lnTo>
                <a:lnTo>
                  <a:pt x="475" y="1553"/>
                </a:lnTo>
                <a:lnTo>
                  <a:pt x="482" y="1553"/>
                </a:lnTo>
                <a:lnTo>
                  <a:pt x="486" y="1552"/>
                </a:lnTo>
                <a:lnTo>
                  <a:pt x="489" y="1552"/>
                </a:lnTo>
                <a:lnTo>
                  <a:pt x="494" y="1551"/>
                </a:lnTo>
                <a:lnTo>
                  <a:pt x="497" y="1551"/>
                </a:lnTo>
                <a:lnTo>
                  <a:pt x="502" y="1549"/>
                </a:lnTo>
                <a:lnTo>
                  <a:pt x="504" y="1548"/>
                </a:lnTo>
                <a:lnTo>
                  <a:pt x="508" y="1545"/>
                </a:lnTo>
                <a:lnTo>
                  <a:pt x="513" y="1542"/>
                </a:lnTo>
                <a:lnTo>
                  <a:pt x="522" y="1537"/>
                </a:lnTo>
                <a:lnTo>
                  <a:pt x="524" y="1535"/>
                </a:lnTo>
                <a:lnTo>
                  <a:pt x="528" y="1534"/>
                </a:lnTo>
                <a:lnTo>
                  <a:pt x="531" y="1533"/>
                </a:lnTo>
                <a:lnTo>
                  <a:pt x="535" y="1532"/>
                </a:lnTo>
                <a:lnTo>
                  <a:pt x="537" y="1531"/>
                </a:lnTo>
                <a:lnTo>
                  <a:pt x="540" y="1531"/>
                </a:lnTo>
                <a:lnTo>
                  <a:pt x="545" y="1529"/>
                </a:lnTo>
                <a:lnTo>
                  <a:pt x="546" y="1528"/>
                </a:lnTo>
                <a:lnTo>
                  <a:pt x="547" y="1527"/>
                </a:lnTo>
                <a:lnTo>
                  <a:pt x="548" y="1525"/>
                </a:lnTo>
                <a:lnTo>
                  <a:pt x="552" y="1521"/>
                </a:lnTo>
                <a:lnTo>
                  <a:pt x="554" y="1519"/>
                </a:lnTo>
                <a:lnTo>
                  <a:pt x="556" y="1518"/>
                </a:lnTo>
                <a:lnTo>
                  <a:pt x="559" y="1518"/>
                </a:lnTo>
                <a:lnTo>
                  <a:pt x="562" y="1518"/>
                </a:lnTo>
                <a:lnTo>
                  <a:pt x="566" y="1518"/>
                </a:lnTo>
                <a:lnTo>
                  <a:pt x="568" y="1516"/>
                </a:lnTo>
                <a:lnTo>
                  <a:pt x="569" y="1513"/>
                </a:lnTo>
                <a:lnTo>
                  <a:pt x="575" y="1502"/>
                </a:lnTo>
                <a:lnTo>
                  <a:pt x="578" y="1499"/>
                </a:lnTo>
                <a:lnTo>
                  <a:pt x="583" y="1496"/>
                </a:lnTo>
                <a:lnTo>
                  <a:pt x="586" y="1494"/>
                </a:lnTo>
                <a:lnTo>
                  <a:pt x="588" y="1491"/>
                </a:lnTo>
                <a:lnTo>
                  <a:pt x="591" y="1485"/>
                </a:lnTo>
                <a:lnTo>
                  <a:pt x="594" y="1483"/>
                </a:lnTo>
                <a:lnTo>
                  <a:pt x="596" y="1479"/>
                </a:lnTo>
                <a:lnTo>
                  <a:pt x="600" y="1473"/>
                </a:lnTo>
                <a:lnTo>
                  <a:pt x="604" y="1463"/>
                </a:lnTo>
                <a:lnTo>
                  <a:pt x="607" y="1461"/>
                </a:lnTo>
                <a:lnTo>
                  <a:pt x="610" y="1456"/>
                </a:lnTo>
                <a:lnTo>
                  <a:pt x="612" y="1454"/>
                </a:lnTo>
                <a:lnTo>
                  <a:pt x="616" y="1449"/>
                </a:lnTo>
                <a:lnTo>
                  <a:pt x="617" y="1448"/>
                </a:lnTo>
                <a:lnTo>
                  <a:pt x="618" y="1447"/>
                </a:lnTo>
                <a:lnTo>
                  <a:pt x="620" y="1445"/>
                </a:lnTo>
                <a:lnTo>
                  <a:pt x="622" y="1444"/>
                </a:lnTo>
                <a:lnTo>
                  <a:pt x="623" y="1443"/>
                </a:lnTo>
                <a:lnTo>
                  <a:pt x="623" y="1441"/>
                </a:lnTo>
                <a:lnTo>
                  <a:pt x="626" y="1438"/>
                </a:lnTo>
                <a:lnTo>
                  <a:pt x="627" y="1436"/>
                </a:lnTo>
                <a:lnTo>
                  <a:pt x="630" y="1435"/>
                </a:lnTo>
                <a:lnTo>
                  <a:pt x="632" y="1433"/>
                </a:lnTo>
                <a:lnTo>
                  <a:pt x="634" y="1432"/>
                </a:lnTo>
                <a:lnTo>
                  <a:pt x="638" y="1431"/>
                </a:lnTo>
                <a:lnTo>
                  <a:pt x="640" y="1429"/>
                </a:lnTo>
                <a:lnTo>
                  <a:pt x="642" y="1427"/>
                </a:lnTo>
                <a:lnTo>
                  <a:pt x="646" y="1424"/>
                </a:lnTo>
                <a:lnTo>
                  <a:pt x="649" y="1421"/>
                </a:lnTo>
                <a:lnTo>
                  <a:pt x="649" y="1420"/>
                </a:lnTo>
                <a:lnTo>
                  <a:pt x="650" y="1419"/>
                </a:lnTo>
                <a:lnTo>
                  <a:pt x="650" y="1416"/>
                </a:lnTo>
                <a:lnTo>
                  <a:pt x="649" y="1414"/>
                </a:lnTo>
                <a:lnTo>
                  <a:pt x="649" y="1411"/>
                </a:lnTo>
                <a:lnTo>
                  <a:pt x="649" y="1408"/>
                </a:lnTo>
                <a:lnTo>
                  <a:pt x="648" y="1406"/>
                </a:lnTo>
                <a:lnTo>
                  <a:pt x="647" y="1405"/>
                </a:lnTo>
                <a:lnTo>
                  <a:pt x="646" y="1403"/>
                </a:lnTo>
                <a:lnTo>
                  <a:pt x="643" y="1401"/>
                </a:lnTo>
                <a:lnTo>
                  <a:pt x="642" y="1399"/>
                </a:lnTo>
                <a:lnTo>
                  <a:pt x="638" y="1397"/>
                </a:lnTo>
                <a:lnTo>
                  <a:pt x="635" y="1396"/>
                </a:lnTo>
                <a:lnTo>
                  <a:pt x="632" y="1395"/>
                </a:lnTo>
                <a:lnTo>
                  <a:pt x="628" y="1393"/>
                </a:lnTo>
                <a:lnTo>
                  <a:pt x="625" y="1392"/>
                </a:lnTo>
                <a:lnTo>
                  <a:pt x="619" y="1391"/>
                </a:lnTo>
                <a:lnTo>
                  <a:pt x="615" y="1390"/>
                </a:lnTo>
                <a:lnTo>
                  <a:pt x="608" y="1388"/>
                </a:lnTo>
                <a:lnTo>
                  <a:pt x="602" y="1387"/>
                </a:lnTo>
                <a:lnTo>
                  <a:pt x="593" y="1383"/>
                </a:lnTo>
                <a:lnTo>
                  <a:pt x="592" y="1382"/>
                </a:lnTo>
                <a:lnTo>
                  <a:pt x="591" y="1381"/>
                </a:lnTo>
                <a:lnTo>
                  <a:pt x="588" y="1377"/>
                </a:lnTo>
                <a:lnTo>
                  <a:pt x="586" y="1376"/>
                </a:lnTo>
                <a:lnTo>
                  <a:pt x="585" y="1374"/>
                </a:lnTo>
                <a:lnTo>
                  <a:pt x="583" y="1372"/>
                </a:lnTo>
                <a:lnTo>
                  <a:pt x="583" y="1368"/>
                </a:lnTo>
                <a:lnTo>
                  <a:pt x="580" y="1360"/>
                </a:lnTo>
                <a:lnTo>
                  <a:pt x="579" y="1358"/>
                </a:lnTo>
                <a:lnTo>
                  <a:pt x="579" y="1356"/>
                </a:lnTo>
                <a:lnTo>
                  <a:pt x="579" y="1352"/>
                </a:lnTo>
                <a:lnTo>
                  <a:pt x="579" y="1350"/>
                </a:lnTo>
                <a:lnTo>
                  <a:pt x="577" y="1342"/>
                </a:lnTo>
                <a:lnTo>
                  <a:pt x="576" y="1340"/>
                </a:lnTo>
                <a:lnTo>
                  <a:pt x="575" y="1337"/>
                </a:lnTo>
                <a:lnTo>
                  <a:pt x="574" y="1335"/>
                </a:lnTo>
                <a:lnTo>
                  <a:pt x="571" y="1332"/>
                </a:lnTo>
                <a:lnTo>
                  <a:pt x="570" y="1329"/>
                </a:lnTo>
                <a:lnTo>
                  <a:pt x="569" y="1327"/>
                </a:lnTo>
                <a:lnTo>
                  <a:pt x="567" y="1325"/>
                </a:lnTo>
                <a:lnTo>
                  <a:pt x="566" y="1323"/>
                </a:lnTo>
                <a:lnTo>
                  <a:pt x="563" y="1319"/>
                </a:lnTo>
                <a:lnTo>
                  <a:pt x="562" y="1318"/>
                </a:lnTo>
                <a:lnTo>
                  <a:pt x="562" y="1316"/>
                </a:lnTo>
                <a:lnTo>
                  <a:pt x="561" y="1312"/>
                </a:lnTo>
                <a:lnTo>
                  <a:pt x="561" y="1309"/>
                </a:lnTo>
                <a:lnTo>
                  <a:pt x="561" y="1307"/>
                </a:lnTo>
                <a:lnTo>
                  <a:pt x="562" y="1302"/>
                </a:lnTo>
                <a:lnTo>
                  <a:pt x="561" y="1300"/>
                </a:lnTo>
                <a:lnTo>
                  <a:pt x="564" y="1303"/>
                </a:lnTo>
                <a:lnTo>
                  <a:pt x="567" y="1304"/>
                </a:lnTo>
                <a:lnTo>
                  <a:pt x="570" y="1309"/>
                </a:lnTo>
                <a:lnTo>
                  <a:pt x="572" y="1310"/>
                </a:lnTo>
                <a:lnTo>
                  <a:pt x="574" y="1313"/>
                </a:lnTo>
                <a:lnTo>
                  <a:pt x="576" y="1316"/>
                </a:lnTo>
                <a:lnTo>
                  <a:pt x="577" y="1319"/>
                </a:lnTo>
                <a:lnTo>
                  <a:pt x="579" y="1323"/>
                </a:lnTo>
                <a:lnTo>
                  <a:pt x="580" y="1325"/>
                </a:lnTo>
                <a:lnTo>
                  <a:pt x="582" y="1328"/>
                </a:lnTo>
                <a:lnTo>
                  <a:pt x="584" y="1331"/>
                </a:lnTo>
                <a:lnTo>
                  <a:pt x="585" y="1335"/>
                </a:lnTo>
                <a:lnTo>
                  <a:pt x="585" y="1339"/>
                </a:lnTo>
                <a:lnTo>
                  <a:pt x="585" y="1342"/>
                </a:lnTo>
                <a:lnTo>
                  <a:pt x="586" y="1345"/>
                </a:lnTo>
                <a:lnTo>
                  <a:pt x="587" y="1353"/>
                </a:lnTo>
                <a:lnTo>
                  <a:pt x="590" y="1355"/>
                </a:lnTo>
                <a:lnTo>
                  <a:pt x="591" y="1357"/>
                </a:lnTo>
                <a:lnTo>
                  <a:pt x="592" y="1361"/>
                </a:lnTo>
                <a:lnTo>
                  <a:pt x="595" y="1366"/>
                </a:lnTo>
                <a:lnTo>
                  <a:pt x="596" y="1368"/>
                </a:lnTo>
                <a:lnTo>
                  <a:pt x="599" y="1371"/>
                </a:lnTo>
                <a:lnTo>
                  <a:pt x="604" y="1376"/>
                </a:lnTo>
                <a:lnTo>
                  <a:pt x="607" y="1377"/>
                </a:lnTo>
                <a:lnTo>
                  <a:pt x="610" y="1379"/>
                </a:lnTo>
                <a:lnTo>
                  <a:pt x="612" y="1379"/>
                </a:lnTo>
                <a:lnTo>
                  <a:pt x="614" y="1379"/>
                </a:lnTo>
                <a:lnTo>
                  <a:pt x="615" y="1380"/>
                </a:lnTo>
                <a:lnTo>
                  <a:pt x="616" y="1380"/>
                </a:lnTo>
                <a:lnTo>
                  <a:pt x="618" y="1381"/>
                </a:lnTo>
                <a:lnTo>
                  <a:pt x="619" y="1381"/>
                </a:lnTo>
                <a:lnTo>
                  <a:pt x="623" y="1382"/>
                </a:lnTo>
                <a:lnTo>
                  <a:pt x="626" y="1383"/>
                </a:lnTo>
                <a:lnTo>
                  <a:pt x="632" y="1387"/>
                </a:lnTo>
                <a:lnTo>
                  <a:pt x="635" y="1388"/>
                </a:lnTo>
                <a:lnTo>
                  <a:pt x="639" y="1390"/>
                </a:lnTo>
                <a:lnTo>
                  <a:pt x="641" y="1391"/>
                </a:lnTo>
                <a:lnTo>
                  <a:pt x="643" y="1393"/>
                </a:lnTo>
                <a:lnTo>
                  <a:pt x="647" y="1395"/>
                </a:lnTo>
                <a:lnTo>
                  <a:pt x="649" y="1397"/>
                </a:lnTo>
                <a:lnTo>
                  <a:pt x="651" y="1399"/>
                </a:lnTo>
                <a:lnTo>
                  <a:pt x="652" y="1401"/>
                </a:lnTo>
                <a:lnTo>
                  <a:pt x="654" y="1405"/>
                </a:lnTo>
                <a:lnTo>
                  <a:pt x="655" y="1407"/>
                </a:lnTo>
                <a:lnTo>
                  <a:pt x="657" y="1412"/>
                </a:lnTo>
                <a:lnTo>
                  <a:pt x="657" y="1414"/>
                </a:lnTo>
                <a:lnTo>
                  <a:pt x="658" y="1417"/>
                </a:lnTo>
                <a:lnTo>
                  <a:pt x="658" y="1421"/>
                </a:lnTo>
                <a:lnTo>
                  <a:pt x="658" y="1424"/>
                </a:lnTo>
                <a:lnTo>
                  <a:pt x="658" y="1428"/>
                </a:lnTo>
                <a:lnTo>
                  <a:pt x="657" y="1430"/>
                </a:lnTo>
                <a:lnTo>
                  <a:pt x="654" y="1438"/>
                </a:lnTo>
                <a:lnTo>
                  <a:pt x="651" y="1441"/>
                </a:lnTo>
                <a:lnTo>
                  <a:pt x="649" y="1444"/>
                </a:lnTo>
                <a:lnTo>
                  <a:pt x="648" y="1447"/>
                </a:lnTo>
                <a:lnTo>
                  <a:pt x="647" y="1449"/>
                </a:lnTo>
                <a:lnTo>
                  <a:pt x="644" y="1453"/>
                </a:lnTo>
                <a:lnTo>
                  <a:pt x="642" y="1455"/>
                </a:lnTo>
                <a:lnTo>
                  <a:pt x="641" y="1459"/>
                </a:lnTo>
                <a:lnTo>
                  <a:pt x="639" y="1462"/>
                </a:lnTo>
                <a:lnTo>
                  <a:pt x="638" y="1467"/>
                </a:lnTo>
                <a:lnTo>
                  <a:pt x="638" y="1468"/>
                </a:lnTo>
                <a:lnTo>
                  <a:pt x="638" y="1471"/>
                </a:lnTo>
                <a:lnTo>
                  <a:pt x="639" y="1472"/>
                </a:lnTo>
                <a:lnTo>
                  <a:pt x="642" y="1480"/>
                </a:lnTo>
                <a:lnTo>
                  <a:pt x="643" y="1483"/>
                </a:lnTo>
                <a:lnTo>
                  <a:pt x="643" y="1485"/>
                </a:lnTo>
                <a:lnTo>
                  <a:pt x="643" y="1487"/>
                </a:lnTo>
                <a:lnTo>
                  <a:pt x="646" y="1491"/>
                </a:lnTo>
                <a:lnTo>
                  <a:pt x="647" y="1493"/>
                </a:lnTo>
                <a:lnTo>
                  <a:pt x="648" y="1494"/>
                </a:lnTo>
                <a:lnTo>
                  <a:pt x="649" y="1495"/>
                </a:lnTo>
                <a:lnTo>
                  <a:pt x="650" y="1497"/>
                </a:lnTo>
                <a:lnTo>
                  <a:pt x="651" y="1500"/>
                </a:lnTo>
                <a:lnTo>
                  <a:pt x="650" y="1502"/>
                </a:lnTo>
                <a:lnTo>
                  <a:pt x="650" y="1504"/>
                </a:lnTo>
                <a:lnTo>
                  <a:pt x="650" y="1505"/>
                </a:lnTo>
                <a:lnTo>
                  <a:pt x="651" y="1508"/>
                </a:lnTo>
                <a:lnTo>
                  <a:pt x="652" y="1509"/>
                </a:lnTo>
                <a:lnTo>
                  <a:pt x="654" y="1509"/>
                </a:lnTo>
                <a:lnTo>
                  <a:pt x="657" y="1509"/>
                </a:lnTo>
                <a:lnTo>
                  <a:pt x="658" y="1508"/>
                </a:lnTo>
                <a:lnTo>
                  <a:pt x="659" y="1505"/>
                </a:lnTo>
                <a:lnTo>
                  <a:pt x="659" y="1503"/>
                </a:lnTo>
                <a:lnTo>
                  <a:pt x="662" y="1502"/>
                </a:lnTo>
                <a:lnTo>
                  <a:pt x="664" y="1500"/>
                </a:lnTo>
                <a:lnTo>
                  <a:pt x="665" y="1500"/>
                </a:lnTo>
                <a:lnTo>
                  <a:pt x="667" y="1500"/>
                </a:lnTo>
                <a:lnTo>
                  <a:pt x="670" y="1499"/>
                </a:lnTo>
                <a:lnTo>
                  <a:pt x="674" y="1500"/>
                </a:lnTo>
                <a:lnTo>
                  <a:pt x="676" y="1502"/>
                </a:lnTo>
                <a:lnTo>
                  <a:pt x="679" y="1502"/>
                </a:lnTo>
                <a:lnTo>
                  <a:pt x="682" y="1503"/>
                </a:lnTo>
                <a:lnTo>
                  <a:pt x="684" y="1504"/>
                </a:lnTo>
                <a:lnTo>
                  <a:pt x="687" y="1504"/>
                </a:lnTo>
                <a:lnTo>
                  <a:pt x="689" y="1504"/>
                </a:lnTo>
                <a:lnTo>
                  <a:pt x="691" y="1503"/>
                </a:lnTo>
                <a:lnTo>
                  <a:pt x="694" y="1502"/>
                </a:lnTo>
                <a:lnTo>
                  <a:pt x="696" y="1501"/>
                </a:lnTo>
                <a:lnTo>
                  <a:pt x="699" y="1500"/>
                </a:lnTo>
                <a:lnTo>
                  <a:pt x="702" y="1499"/>
                </a:lnTo>
                <a:lnTo>
                  <a:pt x="706" y="1499"/>
                </a:lnTo>
                <a:lnTo>
                  <a:pt x="711" y="1497"/>
                </a:lnTo>
                <a:lnTo>
                  <a:pt x="714" y="1496"/>
                </a:lnTo>
                <a:lnTo>
                  <a:pt x="718" y="1493"/>
                </a:lnTo>
                <a:lnTo>
                  <a:pt x="721" y="1492"/>
                </a:lnTo>
                <a:lnTo>
                  <a:pt x="723" y="1491"/>
                </a:lnTo>
                <a:lnTo>
                  <a:pt x="727" y="1489"/>
                </a:lnTo>
                <a:lnTo>
                  <a:pt x="729" y="1487"/>
                </a:lnTo>
                <a:lnTo>
                  <a:pt x="732" y="1486"/>
                </a:lnTo>
                <a:lnTo>
                  <a:pt x="735" y="1483"/>
                </a:lnTo>
                <a:lnTo>
                  <a:pt x="737" y="1480"/>
                </a:lnTo>
                <a:lnTo>
                  <a:pt x="738" y="1478"/>
                </a:lnTo>
                <a:lnTo>
                  <a:pt x="739" y="1477"/>
                </a:lnTo>
                <a:lnTo>
                  <a:pt x="742" y="1475"/>
                </a:lnTo>
                <a:lnTo>
                  <a:pt x="745" y="1473"/>
                </a:lnTo>
                <a:lnTo>
                  <a:pt x="747" y="1473"/>
                </a:lnTo>
                <a:lnTo>
                  <a:pt x="750" y="1472"/>
                </a:lnTo>
                <a:lnTo>
                  <a:pt x="754" y="1473"/>
                </a:lnTo>
                <a:lnTo>
                  <a:pt x="759" y="1472"/>
                </a:lnTo>
                <a:lnTo>
                  <a:pt x="760" y="1471"/>
                </a:lnTo>
                <a:lnTo>
                  <a:pt x="761" y="1467"/>
                </a:lnTo>
                <a:lnTo>
                  <a:pt x="760" y="1459"/>
                </a:lnTo>
                <a:lnTo>
                  <a:pt x="760" y="1456"/>
                </a:lnTo>
                <a:lnTo>
                  <a:pt x="760" y="1453"/>
                </a:lnTo>
                <a:lnTo>
                  <a:pt x="760" y="1448"/>
                </a:lnTo>
                <a:lnTo>
                  <a:pt x="761" y="1446"/>
                </a:lnTo>
                <a:lnTo>
                  <a:pt x="763" y="1443"/>
                </a:lnTo>
                <a:lnTo>
                  <a:pt x="764" y="1439"/>
                </a:lnTo>
                <a:lnTo>
                  <a:pt x="767" y="1438"/>
                </a:lnTo>
                <a:lnTo>
                  <a:pt x="768" y="1438"/>
                </a:lnTo>
                <a:lnTo>
                  <a:pt x="770" y="1438"/>
                </a:lnTo>
                <a:lnTo>
                  <a:pt x="775" y="1439"/>
                </a:lnTo>
                <a:lnTo>
                  <a:pt x="777" y="1440"/>
                </a:lnTo>
                <a:lnTo>
                  <a:pt x="780" y="1441"/>
                </a:lnTo>
                <a:lnTo>
                  <a:pt x="783" y="1443"/>
                </a:lnTo>
                <a:lnTo>
                  <a:pt x="786" y="1440"/>
                </a:lnTo>
                <a:lnTo>
                  <a:pt x="788" y="1440"/>
                </a:lnTo>
                <a:lnTo>
                  <a:pt x="791" y="1441"/>
                </a:lnTo>
                <a:lnTo>
                  <a:pt x="793" y="1441"/>
                </a:lnTo>
                <a:lnTo>
                  <a:pt x="795" y="1439"/>
                </a:lnTo>
                <a:lnTo>
                  <a:pt x="796" y="1437"/>
                </a:lnTo>
                <a:lnTo>
                  <a:pt x="796" y="1435"/>
                </a:lnTo>
                <a:lnTo>
                  <a:pt x="799" y="1433"/>
                </a:lnTo>
                <a:lnTo>
                  <a:pt x="800" y="1432"/>
                </a:lnTo>
                <a:lnTo>
                  <a:pt x="801" y="1435"/>
                </a:lnTo>
                <a:lnTo>
                  <a:pt x="801" y="1436"/>
                </a:lnTo>
                <a:lnTo>
                  <a:pt x="802" y="1437"/>
                </a:lnTo>
                <a:lnTo>
                  <a:pt x="801" y="1440"/>
                </a:lnTo>
                <a:lnTo>
                  <a:pt x="800" y="1445"/>
                </a:lnTo>
                <a:lnTo>
                  <a:pt x="800" y="1448"/>
                </a:lnTo>
                <a:lnTo>
                  <a:pt x="802" y="1452"/>
                </a:lnTo>
                <a:lnTo>
                  <a:pt x="806" y="1454"/>
                </a:lnTo>
                <a:lnTo>
                  <a:pt x="810" y="1456"/>
                </a:lnTo>
                <a:lnTo>
                  <a:pt x="812" y="1459"/>
                </a:lnTo>
                <a:lnTo>
                  <a:pt x="815" y="1460"/>
                </a:lnTo>
                <a:lnTo>
                  <a:pt x="817" y="1462"/>
                </a:lnTo>
                <a:lnTo>
                  <a:pt x="820" y="1463"/>
                </a:lnTo>
                <a:lnTo>
                  <a:pt x="825" y="1464"/>
                </a:lnTo>
                <a:lnTo>
                  <a:pt x="830" y="1464"/>
                </a:lnTo>
                <a:lnTo>
                  <a:pt x="834" y="1465"/>
                </a:lnTo>
                <a:lnTo>
                  <a:pt x="838" y="1465"/>
                </a:lnTo>
                <a:lnTo>
                  <a:pt x="843" y="1464"/>
                </a:lnTo>
                <a:lnTo>
                  <a:pt x="847" y="1463"/>
                </a:lnTo>
                <a:lnTo>
                  <a:pt x="855" y="1463"/>
                </a:lnTo>
                <a:lnTo>
                  <a:pt x="859" y="1467"/>
                </a:lnTo>
                <a:lnTo>
                  <a:pt x="863" y="1468"/>
                </a:lnTo>
                <a:lnTo>
                  <a:pt x="864" y="1469"/>
                </a:lnTo>
                <a:lnTo>
                  <a:pt x="865" y="1469"/>
                </a:lnTo>
                <a:lnTo>
                  <a:pt x="867" y="1469"/>
                </a:lnTo>
                <a:lnTo>
                  <a:pt x="870" y="1470"/>
                </a:lnTo>
                <a:lnTo>
                  <a:pt x="871" y="1470"/>
                </a:lnTo>
                <a:lnTo>
                  <a:pt x="873" y="1470"/>
                </a:lnTo>
                <a:lnTo>
                  <a:pt x="875" y="1470"/>
                </a:lnTo>
                <a:lnTo>
                  <a:pt x="876" y="1470"/>
                </a:lnTo>
                <a:lnTo>
                  <a:pt x="878" y="1469"/>
                </a:lnTo>
                <a:lnTo>
                  <a:pt x="879" y="1469"/>
                </a:lnTo>
                <a:lnTo>
                  <a:pt x="881" y="1464"/>
                </a:lnTo>
                <a:lnTo>
                  <a:pt x="882" y="1463"/>
                </a:lnTo>
                <a:lnTo>
                  <a:pt x="883" y="1462"/>
                </a:lnTo>
                <a:lnTo>
                  <a:pt x="884" y="1461"/>
                </a:lnTo>
                <a:lnTo>
                  <a:pt x="886" y="1460"/>
                </a:lnTo>
                <a:lnTo>
                  <a:pt x="887" y="1460"/>
                </a:lnTo>
                <a:lnTo>
                  <a:pt x="889" y="1460"/>
                </a:lnTo>
                <a:lnTo>
                  <a:pt x="890" y="1461"/>
                </a:lnTo>
                <a:lnTo>
                  <a:pt x="897" y="1449"/>
                </a:lnTo>
                <a:lnTo>
                  <a:pt x="897" y="1446"/>
                </a:lnTo>
                <a:lnTo>
                  <a:pt x="897" y="1444"/>
                </a:lnTo>
                <a:lnTo>
                  <a:pt x="896" y="1441"/>
                </a:lnTo>
                <a:lnTo>
                  <a:pt x="890" y="1436"/>
                </a:lnTo>
                <a:lnTo>
                  <a:pt x="886" y="1430"/>
                </a:lnTo>
                <a:lnTo>
                  <a:pt x="883" y="1424"/>
                </a:lnTo>
                <a:lnTo>
                  <a:pt x="883" y="1420"/>
                </a:lnTo>
                <a:lnTo>
                  <a:pt x="884" y="1414"/>
                </a:lnTo>
                <a:lnTo>
                  <a:pt x="888" y="1407"/>
                </a:lnTo>
                <a:lnTo>
                  <a:pt x="891" y="1399"/>
                </a:lnTo>
                <a:lnTo>
                  <a:pt x="891" y="1395"/>
                </a:lnTo>
                <a:lnTo>
                  <a:pt x="891" y="1390"/>
                </a:lnTo>
                <a:lnTo>
                  <a:pt x="891" y="1387"/>
                </a:lnTo>
                <a:lnTo>
                  <a:pt x="889" y="1382"/>
                </a:lnTo>
                <a:lnTo>
                  <a:pt x="883" y="1369"/>
                </a:lnTo>
                <a:lnTo>
                  <a:pt x="878" y="1360"/>
                </a:lnTo>
                <a:lnTo>
                  <a:pt x="873" y="1352"/>
                </a:lnTo>
                <a:lnTo>
                  <a:pt x="873" y="1347"/>
                </a:lnTo>
                <a:lnTo>
                  <a:pt x="872" y="1336"/>
                </a:lnTo>
                <a:lnTo>
                  <a:pt x="872" y="1329"/>
                </a:lnTo>
                <a:lnTo>
                  <a:pt x="872" y="1325"/>
                </a:lnTo>
                <a:lnTo>
                  <a:pt x="871" y="1319"/>
                </a:lnTo>
                <a:lnTo>
                  <a:pt x="871" y="1315"/>
                </a:lnTo>
                <a:lnTo>
                  <a:pt x="870" y="1311"/>
                </a:lnTo>
                <a:lnTo>
                  <a:pt x="868" y="1307"/>
                </a:lnTo>
                <a:lnTo>
                  <a:pt x="866" y="1301"/>
                </a:lnTo>
                <a:lnTo>
                  <a:pt x="862" y="1287"/>
                </a:lnTo>
                <a:lnTo>
                  <a:pt x="858" y="1279"/>
                </a:lnTo>
                <a:lnTo>
                  <a:pt x="858" y="1271"/>
                </a:lnTo>
                <a:lnTo>
                  <a:pt x="858" y="1261"/>
                </a:lnTo>
                <a:lnTo>
                  <a:pt x="857" y="1254"/>
                </a:lnTo>
                <a:lnTo>
                  <a:pt x="855" y="1248"/>
                </a:lnTo>
                <a:lnTo>
                  <a:pt x="852" y="1245"/>
                </a:lnTo>
                <a:lnTo>
                  <a:pt x="851" y="1240"/>
                </a:lnTo>
                <a:lnTo>
                  <a:pt x="851" y="1236"/>
                </a:lnTo>
                <a:lnTo>
                  <a:pt x="852" y="1231"/>
                </a:lnTo>
                <a:lnTo>
                  <a:pt x="855" y="1228"/>
                </a:lnTo>
                <a:lnTo>
                  <a:pt x="858" y="1223"/>
                </a:lnTo>
                <a:lnTo>
                  <a:pt x="862" y="1220"/>
                </a:lnTo>
                <a:lnTo>
                  <a:pt x="863" y="1214"/>
                </a:lnTo>
                <a:lnTo>
                  <a:pt x="863" y="1209"/>
                </a:lnTo>
                <a:lnTo>
                  <a:pt x="859" y="1206"/>
                </a:lnTo>
                <a:lnTo>
                  <a:pt x="856" y="1205"/>
                </a:lnTo>
                <a:lnTo>
                  <a:pt x="852" y="1203"/>
                </a:lnTo>
                <a:lnTo>
                  <a:pt x="840" y="1185"/>
                </a:lnTo>
                <a:lnTo>
                  <a:pt x="836" y="1183"/>
                </a:lnTo>
                <a:lnTo>
                  <a:pt x="834" y="1175"/>
                </a:lnTo>
                <a:lnTo>
                  <a:pt x="832" y="1173"/>
                </a:lnTo>
                <a:lnTo>
                  <a:pt x="832" y="1171"/>
                </a:lnTo>
                <a:lnTo>
                  <a:pt x="833" y="1168"/>
                </a:lnTo>
                <a:lnTo>
                  <a:pt x="835" y="1167"/>
                </a:lnTo>
                <a:lnTo>
                  <a:pt x="839" y="1161"/>
                </a:lnTo>
                <a:lnTo>
                  <a:pt x="838" y="1155"/>
                </a:lnTo>
                <a:lnTo>
                  <a:pt x="839" y="1151"/>
                </a:lnTo>
                <a:lnTo>
                  <a:pt x="841" y="1147"/>
                </a:lnTo>
                <a:lnTo>
                  <a:pt x="844" y="1143"/>
                </a:lnTo>
                <a:lnTo>
                  <a:pt x="849" y="1140"/>
                </a:lnTo>
                <a:lnTo>
                  <a:pt x="851" y="1136"/>
                </a:lnTo>
                <a:lnTo>
                  <a:pt x="852" y="1132"/>
                </a:lnTo>
                <a:lnTo>
                  <a:pt x="852" y="1127"/>
                </a:lnTo>
                <a:lnTo>
                  <a:pt x="855" y="1124"/>
                </a:lnTo>
                <a:lnTo>
                  <a:pt x="857" y="1123"/>
                </a:lnTo>
                <a:lnTo>
                  <a:pt x="859" y="1120"/>
                </a:lnTo>
                <a:lnTo>
                  <a:pt x="860" y="1117"/>
                </a:lnTo>
                <a:lnTo>
                  <a:pt x="857" y="1115"/>
                </a:lnTo>
                <a:lnTo>
                  <a:pt x="854" y="1113"/>
                </a:lnTo>
                <a:lnTo>
                  <a:pt x="849" y="1111"/>
                </a:lnTo>
                <a:lnTo>
                  <a:pt x="846" y="1111"/>
                </a:lnTo>
                <a:lnTo>
                  <a:pt x="842" y="1110"/>
                </a:lnTo>
                <a:lnTo>
                  <a:pt x="831" y="1105"/>
                </a:lnTo>
                <a:lnTo>
                  <a:pt x="826" y="1104"/>
                </a:lnTo>
                <a:lnTo>
                  <a:pt x="823" y="1105"/>
                </a:lnTo>
                <a:lnTo>
                  <a:pt x="820" y="1107"/>
                </a:lnTo>
                <a:lnTo>
                  <a:pt x="816" y="1108"/>
                </a:lnTo>
                <a:lnTo>
                  <a:pt x="812" y="1108"/>
                </a:lnTo>
                <a:lnTo>
                  <a:pt x="806" y="1108"/>
                </a:lnTo>
                <a:lnTo>
                  <a:pt x="800" y="1107"/>
                </a:lnTo>
                <a:lnTo>
                  <a:pt x="795" y="1107"/>
                </a:lnTo>
                <a:lnTo>
                  <a:pt x="790" y="1104"/>
                </a:lnTo>
                <a:lnTo>
                  <a:pt x="786" y="1102"/>
                </a:lnTo>
                <a:lnTo>
                  <a:pt x="786" y="1100"/>
                </a:lnTo>
                <a:lnTo>
                  <a:pt x="786" y="1096"/>
                </a:lnTo>
                <a:lnTo>
                  <a:pt x="793" y="1092"/>
                </a:lnTo>
                <a:lnTo>
                  <a:pt x="801" y="1087"/>
                </a:lnTo>
                <a:lnTo>
                  <a:pt x="804" y="1084"/>
                </a:lnTo>
                <a:lnTo>
                  <a:pt x="804" y="1079"/>
                </a:lnTo>
                <a:lnTo>
                  <a:pt x="801" y="1076"/>
                </a:lnTo>
                <a:lnTo>
                  <a:pt x="799" y="1073"/>
                </a:lnTo>
                <a:lnTo>
                  <a:pt x="799" y="1067"/>
                </a:lnTo>
                <a:lnTo>
                  <a:pt x="800" y="1062"/>
                </a:lnTo>
                <a:lnTo>
                  <a:pt x="802" y="1056"/>
                </a:lnTo>
                <a:lnTo>
                  <a:pt x="806" y="1052"/>
                </a:lnTo>
                <a:lnTo>
                  <a:pt x="808" y="1048"/>
                </a:lnTo>
                <a:lnTo>
                  <a:pt x="809" y="1046"/>
                </a:lnTo>
                <a:lnTo>
                  <a:pt x="809" y="1044"/>
                </a:lnTo>
                <a:lnTo>
                  <a:pt x="808" y="1041"/>
                </a:lnTo>
                <a:lnTo>
                  <a:pt x="806" y="1039"/>
                </a:lnTo>
                <a:lnTo>
                  <a:pt x="800" y="1037"/>
                </a:lnTo>
                <a:lnTo>
                  <a:pt x="796" y="1035"/>
                </a:lnTo>
                <a:lnTo>
                  <a:pt x="790" y="1032"/>
                </a:lnTo>
                <a:lnTo>
                  <a:pt x="786" y="1031"/>
                </a:lnTo>
                <a:lnTo>
                  <a:pt x="783" y="1029"/>
                </a:lnTo>
                <a:lnTo>
                  <a:pt x="779" y="1024"/>
                </a:lnTo>
                <a:lnTo>
                  <a:pt x="777" y="1022"/>
                </a:lnTo>
                <a:lnTo>
                  <a:pt x="775" y="1017"/>
                </a:lnTo>
                <a:lnTo>
                  <a:pt x="775" y="1014"/>
                </a:lnTo>
                <a:lnTo>
                  <a:pt x="775" y="1011"/>
                </a:lnTo>
                <a:lnTo>
                  <a:pt x="775" y="1009"/>
                </a:lnTo>
                <a:lnTo>
                  <a:pt x="772" y="1007"/>
                </a:lnTo>
                <a:lnTo>
                  <a:pt x="770" y="1005"/>
                </a:lnTo>
                <a:lnTo>
                  <a:pt x="767" y="1004"/>
                </a:lnTo>
                <a:lnTo>
                  <a:pt x="759" y="998"/>
                </a:lnTo>
                <a:lnTo>
                  <a:pt x="753" y="995"/>
                </a:lnTo>
                <a:lnTo>
                  <a:pt x="750" y="991"/>
                </a:lnTo>
                <a:lnTo>
                  <a:pt x="748" y="987"/>
                </a:lnTo>
                <a:lnTo>
                  <a:pt x="748" y="981"/>
                </a:lnTo>
                <a:lnTo>
                  <a:pt x="750" y="974"/>
                </a:lnTo>
                <a:lnTo>
                  <a:pt x="751" y="968"/>
                </a:lnTo>
                <a:lnTo>
                  <a:pt x="751" y="963"/>
                </a:lnTo>
                <a:lnTo>
                  <a:pt x="748" y="957"/>
                </a:lnTo>
                <a:lnTo>
                  <a:pt x="750" y="953"/>
                </a:lnTo>
                <a:lnTo>
                  <a:pt x="750" y="951"/>
                </a:lnTo>
                <a:lnTo>
                  <a:pt x="750" y="949"/>
                </a:lnTo>
                <a:lnTo>
                  <a:pt x="750" y="940"/>
                </a:lnTo>
                <a:lnTo>
                  <a:pt x="750" y="925"/>
                </a:lnTo>
                <a:lnTo>
                  <a:pt x="752" y="924"/>
                </a:lnTo>
                <a:lnTo>
                  <a:pt x="754" y="923"/>
                </a:lnTo>
                <a:lnTo>
                  <a:pt x="755" y="923"/>
                </a:lnTo>
                <a:lnTo>
                  <a:pt x="761" y="923"/>
                </a:lnTo>
                <a:lnTo>
                  <a:pt x="767" y="923"/>
                </a:lnTo>
                <a:lnTo>
                  <a:pt x="774" y="921"/>
                </a:lnTo>
                <a:lnTo>
                  <a:pt x="778" y="919"/>
                </a:lnTo>
                <a:lnTo>
                  <a:pt x="782" y="918"/>
                </a:lnTo>
                <a:lnTo>
                  <a:pt x="786" y="916"/>
                </a:lnTo>
                <a:lnTo>
                  <a:pt x="791" y="915"/>
                </a:lnTo>
                <a:lnTo>
                  <a:pt x="794" y="912"/>
                </a:lnTo>
                <a:lnTo>
                  <a:pt x="798" y="910"/>
                </a:lnTo>
                <a:lnTo>
                  <a:pt x="799" y="907"/>
                </a:lnTo>
                <a:lnTo>
                  <a:pt x="799" y="902"/>
                </a:lnTo>
                <a:lnTo>
                  <a:pt x="799" y="896"/>
                </a:lnTo>
                <a:lnTo>
                  <a:pt x="796" y="891"/>
                </a:lnTo>
                <a:lnTo>
                  <a:pt x="795" y="885"/>
                </a:lnTo>
                <a:lnTo>
                  <a:pt x="792" y="871"/>
                </a:lnTo>
                <a:lnTo>
                  <a:pt x="791" y="867"/>
                </a:lnTo>
                <a:lnTo>
                  <a:pt x="790" y="862"/>
                </a:lnTo>
                <a:lnTo>
                  <a:pt x="791" y="859"/>
                </a:lnTo>
                <a:lnTo>
                  <a:pt x="792" y="856"/>
                </a:lnTo>
                <a:lnTo>
                  <a:pt x="795" y="851"/>
                </a:lnTo>
                <a:lnTo>
                  <a:pt x="796" y="846"/>
                </a:lnTo>
                <a:lnTo>
                  <a:pt x="798" y="836"/>
                </a:lnTo>
                <a:lnTo>
                  <a:pt x="798" y="829"/>
                </a:lnTo>
                <a:lnTo>
                  <a:pt x="798" y="823"/>
                </a:lnTo>
                <a:lnTo>
                  <a:pt x="795" y="819"/>
                </a:lnTo>
                <a:lnTo>
                  <a:pt x="792" y="814"/>
                </a:lnTo>
                <a:lnTo>
                  <a:pt x="787" y="809"/>
                </a:lnTo>
                <a:lnTo>
                  <a:pt x="784" y="806"/>
                </a:lnTo>
                <a:lnTo>
                  <a:pt x="778" y="804"/>
                </a:lnTo>
                <a:lnTo>
                  <a:pt x="774" y="804"/>
                </a:lnTo>
                <a:lnTo>
                  <a:pt x="768" y="801"/>
                </a:lnTo>
                <a:lnTo>
                  <a:pt x="762" y="800"/>
                </a:lnTo>
                <a:lnTo>
                  <a:pt x="758" y="800"/>
                </a:lnTo>
                <a:lnTo>
                  <a:pt x="752" y="799"/>
                </a:lnTo>
                <a:lnTo>
                  <a:pt x="745" y="799"/>
                </a:lnTo>
                <a:lnTo>
                  <a:pt x="738" y="798"/>
                </a:lnTo>
                <a:lnTo>
                  <a:pt x="732" y="797"/>
                </a:lnTo>
                <a:lnTo>
                  <a:pt x="728" y="795"/>
                </a:lnTo>
                <a:lnTo>
                  <a:pt x="722" y="793"/>
                </a:lnTo>
                <a:lnTo>
                  <a:pt x="718" y="791"/>
                </a:lnTo>
                <a:lnTo>
                  <a:pt x="712" y="790"/>
                </a:lnTo>
                <a:lnTo>
                  <a:pt x="707" y="788"/>
                </a:lnTo>
                <a:lnTo>
                  <a:pt x="702" y="785"/>
                </a:lnTo>
                <a:lnTo>
                  <a:pt x="696" y="782"/>
                </a:lnTo>
                <a:lnTo>
                  <a:pt x="691" y="780"/>
                </a:lnTo>
                <a:lnTo>
                  <a:pt x="686" y="777"/>
                </a:lnTo>
                <a:lnTo>
                  <a:pt x="678" y="776"/>
                </a:lnTo>
                <a:lnTo>
                  <a:pt x="673" y="774"/>
                </a:lnTo>
                <a:lnTo>
                  <a:pt x="665" y="769"/>
                </a:lnTo>
                <a:lnTo>
                  <a:pt x="659" y="767"/>
                </a:lnTo>
                <a:lnTo>
                  <a:pt x="652" y="765"/>
                </a:lnTo>
                <a:lnTo>
                  <a:pt x="647" y="764"/>
                </a:lnTo>
                <a:lnTo>
                  <a:pt x="639" y="759"/>
                </a:lnTo>
                <a:lnTo>
                  <a:pt x="633" y="755"/>
                </a:lnTo>
                <a:lnTo>
                  <a:pt x="630" y="751"/>
                </a:lnTo>
                <a:lnTo>
                  <a:pt x="627" y="749"/>
                </a:lnTo>
                <a:lnTo>
                  <a:pt x="625" y="747"/>
                </a:lnTo>
                <a:lnTo>
                  <a:pt x="624" y="742"/>
                </a:lnTo>
                <a:lnTo>
                  <a:pt x="623" y="737"/>
                </a:lnTo>
                <a:lnTo>
                  <a:pt x="622" y="733"/>
                </a:lnTo>
                <a:lnTo>
                  <a:pt x="618" y="727"/>
                </a:lnTo>
                <a:lnTo>
                  <a:pt x="615" y="721"/>
                </a:lnTo>
                <a:lnTo>
                  <a:pt x="610" y="717"/>
                </a:lnTo>
                <a:lnTo>
                  <a:pt x="607" y="712"/>
                </a:lnTo>
                <a:lnTo>
                  <a:pt x="606" y="709"/>
                </a:lnTo>
                <a:lnTo>
                  <a:pt x="606" y="705"/>
                </a:lnTo>
                <a:lnTo>
                  <a:pt x="607" y="700"/>
                </a:lnTo>
                <a:lnTo>
                  <a:pt x="608" y="697"/>
                </a:lnTo>
                <a:lnTo>
                  <a:pt x="609" y="695"/>
                </a:lnTo>
                <a:lnTo>
                  <a:pt x="611" y="692"/>
                </a:lnTo>
                <a:lnTo>
                  <a:pt x="612" y="691"/>
                </a:lnTo>
                <a:lnTo>
                  <a:pt x="615" y="688"/>
                </a:lnTo>
                <a:lnTo>
                  <a:pt x="617" y="684"/>
                </a:lnTo>
                <a:lnTo>
                  <a:pt x="620" y="680"/>
                </a:lnTo>
                <a:lnTo>
                  <a:pt x="623" y="676"/>
                </a:lnTo>
                <a:lnTo>
                  <a:pt x="624" y="671"/>
                </a:lnTo>
                <a:lnTo>
                  <a:pt x="626" y="668"/>
                </a:lnTo>
                <a:lnTo>
                  <a:pt x="626" y="665"/>
                </a:lnTo>
                <a:lnTo>
                  <a:pt x="628" y="662"/>
                </a:lnTo>
                <a:lnTo>
                  <a:pt x="630" y="661"/>
                </a:lnTo>
                <a:lnTo>
                  <a:pt x="633" y="660"/>
                </a:lnTo>
                <a:lnTo>
                  <a:pt x="635" y="659"/>
                </a:lnTo>
                <a:lnTo>
                  <a:pt x="639" y="656"/>
                </a:lnTo>
                <a:lnTo>
                  <a:pt x="639" y="654"/>
                </a:lnTo>
                <a:lnTo>
                  <a:pt x="639" y="652"/>
                </a:lnTo>
                <a:lnTo>
                  <a:pt x="636" y="649"/>
                </a:lnTo>
                <a:lnTo>
                  <a:pt x="636" y="647"/>
                </a:lnTo>
                <a:lnTo>
                  <a:pt x="632" y="643"/>
                </a:lnTo>
                <a:lnTo>
                  <a:pt x="631" y="639"/>
                </a:lnTo>
                <a:lnTo>
                  <a:pt x="631" y="637"/>
                </a:lnTo>
                <a:lnTo>
                  <a:pt x="632" y="635"/>
                </a:lnTo>
                <a:lnTo>
                  <a:pt x="634" y="632"/>
                </a:lnTo>
                <a:lnTo>
                  <a:pt x="636" y="631"/>
                </a:lnTo>
                <a:lnTo>
                  <a:pt x="641" y="629"/>
                </a:lnTo>
                <a:lnTo>
                  <a:pt x="646" y="627"/>
                </a:lnTo>
                <a:lnTo>
                  <a:pt x="648" y="627"/>
                </a:lnTo>
                <a:lnTo>
                  <a:pt x="651" y="629"/>
                </a:lnTo>
                <a:lnTo>
                  <a:pt x="654" y="630"/>
                </a:lnTo>
                <a:lnTo>
                  <a:pt x="655" y="632"/>
                </a:lnTo>
                <a:lnTo>
                  <a:pt x="657" y="636"/>
                </a:lnTo>
                <a:lnTo>
                  <a:pt x="657" y="640"/>
                </a:lnTo>
                <a:lnTo>
                  <a:pt x="657" y="645"/>
                </a:lnTo>
                <a:lnTo>
                  <a:pt x="658" y="649"/>
                </a:lnTo>
                <a:lnTo>
                  <a:pt x="660" y="651"/>
                </a:lnTo>
                <a:lnTo>
                  <a:pt x="663" y="651"/>
                </a:lnTo>
                <a:lnTo>
                  <a:pt x="665" y="649"/>
                </a:lnTo>
                <a:lnTo>
                  <a:pt x="667" y="648"/>
                </a:lnTo>
                <a:lnTo>
                  <a:pt x="670" y="647"/>
                </a:lnTo>
                <a:lnTo>
                  <a:pt x="671" y="647"/>
                </a:lnTo>
                <a:lnTo>
                  <a:pt x="674" y="647"/>
                </a:lnTo>
                <a:lnTo>
                  <a:pt x="678" y="648"/>
                </a:lnTo>
                <a:lnTo>
                  <a:pt x="681" y="649"/>
                </a:lnTo>
                <a:lnTo>
                  <a:pt x="683" y="648"/>
                </a:lnTo>
                <a:lnTo>
                  <a:pt x="684" y="647"/>
                </a:lnTo>
                <a:lnTo>
                  <a:pt x="686" y="646"/>
                </a:lnTo>
                <a:lnTo>
                  <a:pt x="684" y="644"/>
                </a:lnTo>
                <a:lnTo>
                  <a:pt x="683" y="641"/>
                </a:lnTo>
                <a:lnTo>
                  <a:pt x="682" y="638"/>
                </a:lnTo>
                <a:lnTo>
                  <a:pt x="683" y="636"/>
                </a:lnTo>
                <a:lnTo>
                  <a:pt x="686" y="633"/>
                </a:lnTo>
                <a:lnTo>
                  <a:pt x="689" y="633"/>
                </a:lnTo>
                <a:lnTo>
                  <a:pt x="691" y="633"/>
                </a:lnTo>
                <a:lnTo>
                  <a:pt x="695" y="632"/>
                </a:lnTo>
                <a:lnTo>
                  <a:pt x="699" y="629"/>
                </a:lnTo>
                <a:lnTo>
                  <a:pt x="704" y="623"/>
                </a:lnTo>
                <a:lnTo>
                  <a:pt x="707" y="613"/>
                </a:lnTo>
                <a:lnTo>
                  <a:pt x="713" y="596"/>
                </a:lnTo>
                <a:lnTo>
                  <a:pt x="715" y="590"/>
                </a:lnTo>
                <a:lnTo>
                  <a:pt x="715" y="584"/>
                </a:lnTo>
                <a:lnTo>
                  <a:pt x="716" y="581"/>
                </a:lnTo>
                <a:lnTo>
                  <a:pt x="718" y="579"/>
                </a:lnTo>
                <a:lnTo>
                  <a:pt x="716" y="575"/>
                </a:lnTo>
                <a:lnTo>
                  <a:pt x="714" y="567"/>
                </a:lnTo>
                <a:lnTo>
                  <a:pt x="715" y="563"/>
                </a:lnTo>
                <a:lnTo>
                  <a:pt x="716" y="563"/>
                </a:lnTo>
                <a:lnTo>
                  <a:pt x="720" y="561"/>
                </a:lnTo>
                <a:lnTo>
                  <a:pt x="722" y="563"/>
                </a:lnTo>
                <a:lnTo>
                  <a:pt x="728" y="564"/>
                </a:lnTo>
                <a:lnTo>
                  <a:pt x="732" y="565"/>
                </a:lnTo>
                <a:lnTo>
                  <a:pt x="738" y="567"/>
                </a:lnTo>
                <a:lnTo>
                  <a:pt x="745" y="568"/>
                </a:lnTo>
                <a:lnTo>
                  <a:pt x="752" y="568"/>
                </a:lnTo>
                <a:lnTo>
                  <a:pt x="762" y="568"/>
                </a:lnTo>
                <a:lnTo>
                  <a:pt x="774" y="567"/>
                </a:lnTo>
                <a:lnTo>
                  <a:pt x="782" y="566"/>
                </a:lnTo>
                <a:lnTo>
                  <a:pt x="790" y="566"/>
                </a:lnTo>
                <a:lnTo>
                  <a:pt x="793" y="566"/>
                </a:lnTo>
                <a:lnTo>
                  <a:pt x="795" y="567"/>
                </a:lnTo>
                <a:lnTo>
                  <a:pt x="801" y="571"/>
                </a:lnTo>
                <a:lnTo>
                  <a:pt x="806" y="573"/>
                </a:lnTo>
                <a:lnTo>
                  <a:pt x="808" y="573"/>
                </a:lnTo>
                <a:lnTo>
                  <a:pt x="810" y="573"/>
                </a:lnTo>
                <a:lnTo>
                  <a:pt x="816" y="571"/>
                </a:lnTo>
                <a:lnTo>
                  <a:pt x="820" y="567"/>
                </a:lnTo>
                <a:lnTo>
                  <a:pt x="825" y="565"/>
                </a:lnTo>
                <a:lnTo>
                  <a:pt x="828" y="565"/>
                </a:lnTo>
                <a:lnTo>
                  <a:pt x="832" y="565"/>
                </a:lnTo>
                <a:lnTo>
                  <a:pt x="838" y="566"/>
                </a:lnTo>
                <a:lnTo>
                  <a:pt x="842" y="568"/>
                </a:lnTo>
                <a:lnTo>
                  <a:pt x="846" y="569"/>
                </a:lnTo>
                <a:lnTo>
                  <a:pt x="850" y="569"/>
                </a:lnTo>
                <a:lnTo>
                  <a:pt x="851" y="568"/>
                </a:lnTo>
                <a:lnTo>
                  <a:pt x="855" y="566"/>
                </a:lnTo>
                <a:lnTo>
                  <a:pt x="855" y="560"/>
                </a:lnTo>
                <a:lnTo>
                  <a:pt x="856" y="558"/>
                </a:lnTo>
                <a:lnTo>
                  <a:pt x="858" y="557"/>
                </a:lnTo>
                <a:lnTo>
                  <a:pt x="859" y="553"/>
                </a:lnTo>
                <a:lnTo>
                  <a:pt x="859" y="549"/>
                </a:lnTo>
                <a:lnTo>
                  <a:pt x="858" y="545"/>
                </a:lnTo>
                <a:lnTo>
                  <a:pt x="858" y="541"/>
                </a:lnTo>
                <a:lnTo>
                  <a:pt x="860" y="540"/>
                </a:lnTo>
                <a:lnTo>
                  <a:pt x="864" y="540"/>
                </a:lnTo>
                <a:lnTo>
                  <a:pt x="868" y="540"/>
                </a:lnTo>
                <a:lnTo>
                  <a:pt x="872" y="539"/>
                </a:lnTo>
                <a:lnTo>
                  <a:pt x="874" y="535"/>
                </a:lnTo>
                <a:lnTo>
                  <a:pt x="875" y="532"/>
                </a:lnTo>
                <a:lnTo>
                  <a:pt x="874" y="529"/>
                </a:lnTo>
                <a:lnTo>
                  <a:pt x="871" y="529"/>
                </a:lnTo>
                <a:lnTo>
                  <a:pt x="867" y="528"/>
                </a:lnTo>
                <a:lnTo>
                  <a:pt x="862" y="528"/>
                </a:lnTo>
                <a:lnTo>
                  <a:pt x="857" y="526"/>
                </a:lnTo>
                <a:lnTo>
                  <a:pt x="852" y="524"/>
                </a:lnTo>
                <a:lnTo>
                  <a:pt x="847" y="521"/>
                </a:lnTo>
                <a:lnTo>
                  <a:pt x="835" y="520"/>
                </a:lnTo>
                <a:lnTo>
                  <a:pt x="830" y="518"/>
                </a:lnTo>
                <a:close/>
              </a:path>
            </a:pathLst>
          </a:custGeom>
          <a:solidFill>
            <a:srgbClr val="FFFF66"/>
          </a:solidFill>
          <a:ln w="9525" cap="flat" cmpd="sng">
            <a:solidFill>
              <a:schemeClr val="tx1"/>
            </a:solidFill>
            <a:prstDash val="solid"/>
            <a:round/>
            <a:headEnd type="none" w="med" len="med"/>
            <a:tailEnd type="none" w="med" len="med"/>
          </a:ln>
          <a:effectLst/>
          <a:extLst/>
        </p:spPr>
        <p:txBody>
          <a:bodyPr wrap="none"/>
          <a:lstStyle/>
          <a:p>
            <a:pPr eaLnBrk="1" hangingPunct="1">
              <a:defRPr/>
            </a:pPr>
            <a:endParaRPr lang="en-GB" sz="1176" dirty="0">
              <a:latin typeface="Arial" pitchFamily="34" charset="0"/>
              <a:cs typeface="Arial" pitchFamily="34" charset="0"/>
            </a:endParaRPr>
          </a:p>
        </p:txBody>
      </p:sp>
      <p:sp>
        <p:nvSpPr>
          <p:cNvPr id="126" name="JH">
            <a:extLst>
              <a:ext uri="{FF2B5EF4-FFF2-40B4-BE49-F238E27FC236}"/>
            </a:extLst>
          </p:cNvPr>
          <p:cNvSpPr>
            <a:spLocks/>
          </p:cNvSpPr>
          <p:nvPr/>
        </p:nvSpPr>
        <p:spPr bwMode="auto">
          <a:xfrm>
            <a:off x="5497513" y="2784475"/>
            <a:ext cx="1098550" cy="788988"/>
          </a:xfrm>
          <a:custGeom>
            <a:avLst/>
            <a:gdLst>
              <a:gd name="T0" fmla="*/ 6 w 1256"/>
              <a:gd name="T1" fmla="*/ 312 h 939"/>
              <a:gd name="T2" fmla="*/ 106 w 1256"/>
              <a:gd name="T3" fmla="*/ 461 h 939"/>
              <a:gd name="T4" fmla="*/ 192 w 1256"/>
              <a:gd name="T5" fmla="*/ 557 h 939"/>
              <a:gd name="T6" fmla="*/ 281 w 1256"/>
              <a:gd name="T7" fmla="*/ 654 h 939"/>
              <a:gd name="T8" fmla="*/ 180 w 1256"/>
              <a:gd name="T9" fmla="*/ 769 h 939"/>
              <a:gd name="T10" fmla="*/ 342 w 1256"/>
              <a:gd name="T11" fmla="*/ 798 h 939"/>
              <a:gd name="T12" fmla="*/ 434 w 1256"/>
              <a:gd name="T13" fmla="*/ 793 h 939"/>
              <a:gd name="T14" fmla="*/ 479 w 1256"/>
              <a:gd name="T15" fmla="*/ 818 h 939"/>
              <a:gd name="T16" fmla="*/ 478 w 1256"/>
              <a:gd name="T17" fmla="*/ 890 h 939"/>
              <a:gd name="T18" fmla="*/ 600 w 1256"/>
              <a:gd name="T19" fmla="*/ 884 h 939"/>
              <a:gd name="T20" fmla="*/ 672 w 1256"/>
              <a:gd name="T21" fmla="*/ 912 h 939"/>
              <a:gd name="T22" fmla="*/ 737 w 1256"/>
              <a:gd name="T23" fmla="*/ 844 h 939"/>
              <a:gd name="T24" fmla="*/ 735 w 1256"/>
              <a:gd name="T25" fmla="*/ 773 h 939"/>
              <a:gd name="T26" fmla="*/ 809 w 1256"/>
              <a:gd name="T27" fmla="*/ 798 h 939"/>
              <a:gd name="T28" fmla="*/ 896 w 1256"/>
              <a:gd name="T29" fmla="*/ 841 h 939"/>
              <a:gd name="T30" fmla="*/ 974 w 1256"/>
              <a:gd name="T31" fmla="*/ 858 h 939"/>
              <a:gd name="T32" fmla="*/ 931 w 1256"/>
              <a:gd name="T33" fmla="*/ 779 h 939"/>
              <a:gd name="T34" fmla="*/ 897 w 1256"/>
              <a:gd name="T35" fmla="*/ 730 h 939"/>
              <a:gd name="T36" fmla="*/ 857 w 1256"/>
              <a:gd name="T37" fmla="*/ 659 h 939"/>
              <a:gd name="T38" fmla="*/ 770 w 1256"/>
              <a:gd name="T39" fmla="*/ 628 h 939"/>
              <a:gd name="T40" fmla="*/ 695 w 1256"/>
              <a:gd name="T41" fmla="*/ 600 h 939"/>
              <a:gd name="T42" fmla="*/ 738 w 1256"/>
              <a:gd name="T43" fmla="*/ 510 h 939"/>
              <a:gd name="T44" fmla="*/ 785 w 1256"/>
              <a:gd name="T45" fmla="*/ 520 h 939"/>
              <a:gd name="T46" fmla="*/ 834 w 1256"/>
              <a:gd name="T47" fmla="*/ 489 h 939"/>
              <a:gd name="T48" fmla="*/ 961 w 1256"/>
              <a:gd name="T49" fmla="*/ 428 h 939"/>
              <a:gd name="T50" fmla="*/ 1050 w 1256"/>
              <a:gd name="T51" fmla="*/ 418 h 939"/>
              <a:gd name="T52" fmla="*/ 1080 w 1256"/>
              <a:gd name="T53" fmla="*/ 390 h 939"/>
              <a:gd name="T54" fmla="*/ 1083 w 1256"/>
              <a:gd name="T55" fmla="*/ 363 h 939"/>
              <a:gd name="T56" fmla="*/ 1150 w 1256"/>
              <a:gd name="T57" fmla="*/ 338 h 939"/>
              <a:gd name="T58" fmla="*/ 1194 w 1256"/>
              <a:gd name="T59" fmla="*/ 301 h 939"/>
              <a:gd name="T60" fmla="*/ 1235 w 1256"/>
              <a:gd name="T61" fmla="*/ 216 h 939"/>
              <a:gd name="T62" fmla="*/ 1241 w 1256"/>
              <a:gd name="T63" fmla="*/ 90 h 939"/>
              <a:gd name="T64" fmla="*/ 1163 w 1256"/>
              <a:gd name="T65" fmla="*/ 5 h 939"/>
              <a:gd name="T66" fmla="*/ 1132 w 1256"/>
              <a:gd name="T67" fmla="*/ 18 h 939"/>
              <a:gd name="T68" fmla="*/ 1097 w 1256"/>
              <a:gd name="T69" fmla="*/ 36 h 939"/>
              <a:gd name="T70" fmla="*/ 1063 w 1256"/>
              <a:gd name="T71" fmla="*/ 68 h 939"/>
              <a:gd name="T72" fmla="*/ 1027 w 1256"/>
              <a:gd name="T73" fmla="*/ 138 h 939"/>
              <a:gd name="T74" fmla="*/ 1020 w 1256"/>
              <a:gd name="T75" fmla="*/ 180 h 939"/>
              <a:gd name="T76" fmla="*/ 980 w 1256"/>
              <a:gd name="T77" fmla="*/ 204 h 939"/>
              <a:gd name="T78" fmla="*/ 930 w 1256"/>
              <a:gd name="T79" fmla="*/ 203 h 939"/>
              <a:gd name="T80" fmla="*/ 887 w 1256"/>
              <a:gd name="T81" fmla="*/ 209 h 939"/>
              <a:gd name="T82" fmla="*/ 856 w 1256"/>
              <a:gd name="T83" fmla="*/ 256 h 939"/>
              <a:gd name="T84" fmla="*/ 804 w 1256"/>
              <a:gd name="T85" fmla="*/ 245 h 939"/>
              <a:gd name="T86" fmla="*/ 804 w 1256"/>
              <a:gd name="T87" fmla="*/ 210 h 939"/>
              <a:gd name="T88" fmla="*/ 767 w 1256"/>
              <a:gd name="T89" fmla="*/ 201 h 939"/>
              <a:gd name="T90" fmla="*/ 735 w 1256"/>
              <a:gd name="T91" fmla="*/ 166 h 939"/>
              <a:gd name="T92" fmla="*/ 672 w 1256"/>
              <a:gd name="T93" fmla="*/ 149 h 939"/>
              <a:gd name="T94" fmla="*/ 640 w 1256"/>
              <a:gd name="T95" fmla="*/ 195 h 939"/>
              <a:gd name="T96" fmla="*/ 596 w 1256"/>
              <a:gd name="T97" fmla="*/ 226 h 939"/>
              <a:gd name="T98" fmla="*/ 548 w 1256"/>
              <a:gd name="T99" fmla="*/ 230 h 939"/>
              <a:gd name="T100" fmla="*/ 503 w 1256"/>
              <a:gd name="T101" fmla="*/ 252 h 939"/>
              <a:gd name="T102" fmla="*/ 474 w 1256"/>
              <a:gd name="T103" fmla="*/ 256 h 939"/>
              <a:gd name="T104" fmla="*/ 420 w 1256"/>
              <a:gd name="T105" fmla="*/ 246 h 939"/>
              <a:gd name="T106" fmla="*/ 395 w 1256"/>
              <a:gd name="T107" fmla="*/ 233 h 939"/>
              <a:gd name="T108" fmla="*/ 360 w 1256"/>
              <a:gd name="T109" fmla="*/ 259 h 939"/>
              <a:gd name="T110" fmla="*/ 323 w 1256"/>
              <a:gd name="T111" fmla="*/ 275 h 939"/>
              <a:gd name="T112" fmla="*/ 299 w 1256"/>
              <a:gd name="T113" fmla="*/ 269 h 939"/>
              <a:gd name="T114" fmla="*/ 272 w 1256"/>
              <a:gd name="T115" fmla="*/ 236 h 939"/>
              <a:gd name="T116" fmla="*/ 249 w 1256"/>
              <a:gd name="T117" fmla="*/ 219 h 939"/>
              <a:gd name="T118" fmla="*/ 226 w 1256"/>
              <a:gd name="T119" fmla="*/ 233 h 939"/>
              <a:gd name="T120" fmla="*/ 198 w 1256"/>
              <a:gd name="T121" fmla="*/ 202 h 939"/>
              <a:gd name="T122" fmla="*/ 155 w 1256"/>
              <a:gd name="T123" fmla="*/ 214 h 939"/>
              <a:gd name="T124" fmla="*/ 71 w 1256"/>
              <a:gd name="T125" fmla="*/ 224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6" h="939">
                <a:moveTo>
                  <a:pt x="35" y="224"/>
                </a:moveTo>
                <a:lnTo>
                  <a:pt x="33" y="226"/>
                </a:lnTo>
                <a:lnTo>
                  <a:pt x="28" y="226"/>
                </a:lnTo>
                <a:lnTo>
                  <a:pt x="24" y="226"/>
                </a:lnTo>
                <a:lnTo>
                  <a:pt x="19" y="227"/>
                </a:lnTo>
                <a:lnTo>
                  <a:pt x="18" y="227"/>
                </a:lnTo>
                <a:lnTo>
                  <a:pt x="16" y="229"/>
                </a:lnTo>
                <a:lnTo>
                  <a:pt x="15" y="232"/>
                </a:lnTo>
                <a:lnTo>
                  <a:pt x="12" y="234"/>
                </a:lnTo>
                <a:lnTo>
                  <a:pt x="12" y="238"/>
                </a:lnTo>
                <a:lnTo>
                  <a:pt x="12" y="243"/>
                </a:lnTo>
                <a:lnTo>
                  <a:pt x="12" y="248"/>
                </a:lnTo>
                <a:lnTo>
                  <a:pt x="16" y="253"/>
                </a:lnTo>
                <a:lnTo>
                  <a:pt x="19" y="259"/>
                </a:lnTo>
                <a:lnTo>
                  <a:pt x="22" y="264"/>
                </a:lnTo>
                <a:lnTo>
                  <a:pt x="22" y="268"/>
                </a:lnTo>
                <a:lnTo>
                  <a:pt x="22" y="272"/>
                </a:lnTo>
                <a:lnTo>
                  <a:pt x="19" y="275"/>
                </a:lnTo>
                <a:lnTo>
                  <a:pt x="15" y="278"/>
                </a:lnTo>
                <a:lnTo>
                  <a:pt x="12" y="283"/>
                </a:lnTo>
                <a:lnTo>
                  <a:pt x="11" y="286"/>
                </a:lnTo>
                <a:lnTo>
                  <a:pt x="11" y="292"/>
                </a:lnTo>
                <a:lnTo>
                  <a:pt x="10" y="297"/>
                </a:lnTo>
                <a:lnTo>
                  <a:pt x="9" y="304"/>
                </a:lnTo>
                <a:lnTo>
                  <a:pt x="8" y="307"/>
                </a:lnTo>
                <a:lnTo>
                  <a:pt x="6" y="312"/>
                </a:lnTo>
                <a:lnTo>
                  <a:pt x="4" y="315"/>
                </a:lnTo>
                <a:lnTo>
                  <a:pt x="2" y="325"/>
                </a:lnTo>
                <a:lnTo>
                  <a:pt x="0" y="333"/>
                </a:lnTo>
                <a:lnTo>
                  <a:pt x="11" y="340"/>
                </a:lnTo>
                <a:lnTo>
                  <a:pt x="17" y="355"/>
                </a:lnTo>
                <a:lnTo>
                  <a:pt x="22" y="362"/>
                </a:lnTo>
                <a:lnTo>
                  <a:pt x="30" y="369"/>
                </a:lnTo>
                <a:lnTo>
                  <a:pt x="42" y="371"/>
                </a:lnTo>
                <a:lnTo>
                  <a:pt x="46" y="372"/>
                </a:lnTo>
                <a:lnTo>
                  <a:pt x="49" y="376"/>
                </a:lnTo>
                <a:lnTo>
                  <a:pt x="51" y="380"/>
                </a:lnTo>
                <a:lnTo>
                  <a:pt x="55" y="389"/>
                </a:lnTo>
                <a:lnTo>
                  <a:pt x="57" y="394"/>
                </a:lnTo>
                <a:lnTo>
                  <a:pt x="60" y="398"/>
                </a:lnTo>
                <a:lnTo>
                  <a:pt x="65" y="402"/>
                </a:lnTo>
                <a:lnTo>
                  <a:pt x="70" y="404"/>
                </a:lnTo>
                <a:lnTo>
                  <a:pt x="75" y="405"/>
                </a:lnTo>
                <a:lnTo>
                  <a:pt x="81" y="409"/>
                </a:lnTo>
                <a:lnTo>
                  <a:pt x="84" y="412"/>
                </a:lnTo>
                <a:lnTo>
                  <a:pt x="88" y="421"/>
                </a:lnTo>
                <a:lnTo>
                  <a:pt x="88" y="426"/>
                </a:lnTo>
                <a:lnTo>
                  <a:pt x="90" y="432"/>
                </a:lnTo>
                <a:lnTo>
                  <a:pt x="95" y="442"/>
                </a:lnTo>
                <a:lnTo>
                  <a:pt x="98" y="448"/>
                </a:lnTo>
                <a:lnTo>
                  <a:pt x="104" y="454"/>
                </a:lnTo>
                <a:lnTo>
                  <a:pt x="106" y="461"/>
                </a:lnTo>
                <a:lnTo>
                  <a:pt x="108" y="469"/>
                </a:lnTo>
                <a:lnTo>
                  <a:pt x="116" y="484"/>
                </a:lnTo>
                <a:lnTo>
                  <a:pt x="121" y="486"/>
                </a:lnTo>
                <a:lnTo>
                  <a:pt x="127" y="488"/>
                </a:lnTo>
                <a:lnTo>
                  <a:pt x="132" y="490"/>
                </a:lnTo>
                <a:lnTo>
                  <a:pt x="138" y="492"/>
                </a:lnTo>
                <a:lnTo>
                  <a:pt x="144" y="494"/>
                </a:lnTo>
                <a:lnTo>
                  <a:pt x="148" y="494"/>
                </a:lnTo>
                <a:lnTo>
                  <a:pt x="154" y="494"/>
                </a:lnTo>
                <a:lnTo>
                  <a:pt x="156" y="491"/>
                </a:lnTo>
                <a:lnTo>
                  <a:pt x="158" y="486"/>
                </a:lnTo>
                <a:lnTo>
                  <a:pt x="160" y="481"/>
                </a:lnTo>
                <a:lnTo>
                  <a:pt x="164" y="475"/>
                </a:lnTo>
                <a:lnTo>
                  <a:pt x="170" y="474"/>
                </a:lnTo>
                <a:lnTo>
                  <a:pt x="176" y="476"/>
                </a:lnTo>
                <a:lnTo>
                  <a:pt x="180" y="480"/>
                </a:lnTo>
                <a:lnTo>
                  <a:pt x="183" y="486"/>
                </a:lnTo>
                <a:lnTo>
                  <a:pt x="182" y="493"/>
                </a:lnTo>
                <a:lnTo>
                  <a:pt x="179" y="501"/>
                </a:lnTo>
                <a:lnTo>
                  <a:pt x="175" y="509"/>
                </a:lnTo>
                <a:lnTo>
                  <a:pt x="169" y="520"/>
                </a:lnTo>
                <a:lnTo>
                  <a:pt x="168" y="525"/>
                </a:lnTo>
                <a:lnTo>
                  <a:pt x="172" y="531"/>
                </a:lnTo>
                <a:lnTo>
                  <a:pt x="180" y="537"/>
                </a:lnTo>
                <a:lnTo>
                  <a:pt x="188" y="548"/>
                </a:lnTo>
                <a:lnTo>
                  <a:pt x="192" y="557"/>
                </a:lnTo>
                <a:lnTo>
                  <a:pt x="194" y="569"/>
                </a:lnTo>
                <a:lnTo>
                  <a:pt x="193" y="579"/>
                </a:lnTo>
                <a:lnTo>
                  <a:pt x="186" y="597"/>
                </a:lnTo>
                <a:lnTo>
                  <a:pt x="187" y="604"/>
                </a:lnTo>
                <a:lnTo>
                  <a:pt x="190" y="610"/>
                </a:lnTo>
                <a:lnTo>
                  <a:pt x="194" y="614"/>
                </a:lnTo>
                <a:lnTo>
                  <a:pt x="199" y="616"/>
                </a:lnTo>
                <a:lnTo>
                  <a:pt x="204" y="619"/>
                </a:lnTo>
                <a:lnTo>
                  <a:pt x="210" y="621"/>
                </a:lnTo>
                <a:lnTo>
                  <a:pt x="214" y="626"/>
                </a:lnTo>
                <a:lnTo>
                  <a:pt x="216" y="634"/>
                </a:lnTo>
                <a:lnTo>
                  <a:pt x="214" y="644"/>
                </a:lnTo>
                <a:lnTo>
                  <a:pt x="216" y="649"/>
                </a:lnTo>
                <a:lnTo>
                  <a:pt x="222" y="652"/>
                </a:lnTo>
                <a:lnTo>
                  <a:pt x="226" y="651"/>
                </a:lnTo>
                <a:lnTo>
                  <a:pt x="228" y="645"/>
                </a:lnTo>
                <a:lnTo>
                  <a:pt x="231" y="641"/>
                </a:lnTo>
                <a:lnTo>
                  <a:pt x="234" y="641"/>
                </a:lnTo>
                <a:lnTo>
                  <a:pt x="236" y="644"/>
                </a:lnTo>
                <a:lnTo>
                  <a:pt x="239" y="649"/>
                </a:lnTo>
                <a:lnTo>
                  <a:pt x="244" y="651"/>
                </a:lnTo>
                <a:lnTo>
                  <a:pt x="252" y="651"/>
                </a:lnTo>
                <a:lnTo>
                  <a:pt x="260" y="652"/>
                </a:lnTo>
                <a:lnTo>
                  <a:pt x="268" y="653"/>
                </a:lnTo>
                <a:lnTo>
                  <a:pt x="274" y="653"/>
                </a:lnTo>
                <a:lnTo>
                  <a:pt x="281" y="654"/>
                </a:lnTo>
                <a:lnTo>
                  <a:pt x="288" y="657"/>
                </a:lnTo>
                <a:lnTo>
                  <a:pt x="289" y="661"/>
                </a:lnTo>
                <a:lnTo>
                  <a:pt x="289" y="667"/>
                </a:lnTo>
                <a:lnTo>
                  <a:pt x="286" y="675"/>
                </a:lnTo>
                <a:lnTo>
                  <a:pt x="278" y="681"/>
                </a:lnTo>
                <a:lnTo>
                  <a:pt x="272" y="686"/>
                </a:lnTo>
                <a:lnTo>
                  <a:pt x="267" y="698"/>
                </a:lnTo>
                <a:lnTo>
                  <a:pt x="263" y="706"/>
                </a:lnTo>
                <a:lnTo>
                  <a:pt x="259" y="707"/>
                </a:lnTo>
                <a:lnTo>
                  <a:pt x="252" y="710"/>
                </a:lnTo>
                <a:lnTo>
                  <a:pt x="248" y="713"/>
                </a:lnTo>
                <a:lnTo>
                  <a:pt x="247" y="716"/>
                </a:lnTo>
                <a:lnTo>
                  <a:pt x="243" y="724"/>
                </a:lnTo>
                <a:lnTo>
                  <a:pt x="240" y="732"/>
                </a:lnTo>
                <a:lnTo>
                  <a:pt x="234" y="738"/>
                </a:lnTo>
                <a:lnTo>
                  <a:pt x="224" y="740"/>
                </a:lnTo>
                <a:lnTo>
                  <a:pt x="216" y="741"/>
                </a:lnTo>
                <a:lnTo>
                  <a:pt x="210" y="744"/>
                </a:lnTo>
                <a:lnTo>
                  <a:pt x="206" y="746"/>
                </a:lnTo>
                <a:lnTo>
                  <a:pt x="201" y="749"/>
                </a:lnTo>
                <a:lnTo>
                  <a:pt x="198" y="752"/>
                </a:lnTo>
                <a:lnTo>
                  <a:pt x="194" y="754"/>
                </a:lnTo>
                <a:lnTo>
                  <a:pt x="190" y="757"/>
                </a:lnTo>
                <a:lnTo>
                  <a:pt x="185" y="761"/>
                </a:lnTo>
                <a:lnTo>
                  <a:pt x="183" y="763"/>
                </a:lnTo>
                <a:lnTo>
                  <a:pt x="180" y="769"/>
                </a:lnTo>
                <a:lnTo>
                  <a:pt x="180" y="772"/>
                </a:lnTo>
                <a:lnTo>
                  <a:pt x="185" y="773"/>
                </a:lnTo>
                <a:lnTo>
                  <a:pt x="199" y="778"/>
                </a:lnTo>
                <a:lnTo>
                  <a:pt x="210" y="785"/>
                </a:lnTo>
                <a:lnTo>
                  <a:pt x="216" y="794"/>
                </a:lnTo>
                <a:lnTo>
                  <a:pt x="218" y="802"/>
                </a:lnTo>
                <a:lnTo>
                  <a:pt x="223" y="810"/>
                </a:lnTo>
                <a:lnTo>
                  <a:pt x="230" y="813"/>
                </a:lnTo>
                <a:lnTo>
                  <a:pt x="241" y="818"/>
                </a:lnTo>
                <a:lnTo>
                  <a:pt x="251" y="820"/>
                </a:lnTo>
                <a:lnTo>
                  <a:pt x="256" y="824"/>
                </a:lnTo>
                <a:lnTo>
                  <a:pt x="262" y="826"/>
                </a:lnTo>
                <a:lnTo>
                  <a:pt x="268" y="827"/>
                </a:lnTo>
                <a:lnTo>
                  <a:pt x="275" y="825"/>
                </a:lnTo>
                <a:lnTo>
                  <a:pt x="281" y="825"/>
                </a:lnTo>
                <a:lnTo>
                  <a:pt x="289" y="826"/>
                </a:lnTo>
                <a:lnTo>
                  <a:pt x="294" y="824"/>
                </a:lnTo>
                <a:lnTo>
                  <a:pt x="299" y="821"/>
                </a:lnTo>
                <a:lnTo>
                  <a:pt x="304" y="818"/>
                </a:lnTo>
                <a:lnTo>
                  <a:pt x="312" y="810"/>
                </a:lnTo>
                <a:lnTo>
                  <a:pt x="313" y="806"/>
                </a:lnTo>
                <a:lnTo>
                  <a:pt x="321" y="804"/>
                </a:lnTo>
                <a:lnTo>
                  <a:pt x="329" y="801"/>
                </a:lnTo>
                <a:lnTo>
                  <a:pt x="332" y="797"/>
                </a:lnTo>
                <a:lnTo>
                  <a:pt x="337" y="797"/>
                </a:lnTo>
                <a:lnTo>
                  <a:pt x="342" y="798"/>
                </a:lnTo>
                <a:lnTo>
                  <a:pt x="346" y="800"/>
                </a:lnTo>
                <a:lnTo>
                  <a:pt x="353" y="802"/>
                </a:lnTo>
                <a:lnTo>
                  <a:pt x="356" y="802"/>
                </a:lnTo>
                <a:lnTo>
                  <a:pt x="362" y="803"/>
                </a:lnTo>
                <a:lnTo>
                  <a:pt x="367" y="804"/>
                </a:lnTo>
                <a:lnTo>
                  <a:pt x="374" y="804"/>
                </a:lnTo>
                <a:lnTo>
                  <a:pt x="382" y="804"/>
                </a:lnTo>
                <a:lnTo>
                  <a:pt x="388" y="801"/>
                </a:lnTo>
                <a:lnTo>
                  <a:pt x="393" y="798"/>
                </a:lnTo>
                <a:lnTo>
                  <a:pt x="398" y="797"/>
                </a:lnTo>
                <a:lnTo>
                  <a:pt x="400" y="796"/>
                </a:lnTo>
                <a:lnTo>
                  <a:pt x="401" y="795"/>
                </a:lnTo>
                <a:lnTo>
                  <a:pt x="404" y="794"/>
                </a:lnTo>
                <a:lnTo>
                  <a:pt x="408" y="793"/>
                </a:lnTo>
                <a:lnTo>
                  <a:pt x="410" y="793"/>
                </a:lnTo>
                <a:lnTo>
                  <a:pt x="412" y="794"/>
                </a:lnTo>
                <a:lnTo>
                  <a:pt x="415" y="795"/>
                </a:lnTo>
                <a:lnTo>
                  <a:pt x="417" y="797"/>
                </a:lnTo>
                <a:lnTo>
                  <a:pt x="420" y="800"/>
                </a:lnTo>
                <a:lnTo>
                  <a:pt x="423" y="801"/>
                </a:lnTo>
                <a:lnTo>
                  <a:pt x="424" y="801"/>
                </a:lnTo>
                <a:lnTo>
                  <a:pt x="426" y="801"/>
                </a:lnTo>
                <a:lnTo>
                  <a:pt x="428" y="800"/>
                </a:lnTo>
                <a:lnTo>
                  <a:pt x="430" y="798"/>
                </a:lnTo>
                <a:lnTo>
                  <a:pt x="433" y="795"/>
                </a:lnTo>
                <a:lnTo>
                  <a:pt x="434" y="793"/>
                </a:lnTo>
                <a:lnTo>
                  <a:pt x="436" y="792"/>
                </a:lnTo>
                <a:lnTo>
                  <a:pt x="440" y="792"/>
                </a:lnTo>
                <a:lnTo>
                  <a:pt x="442" y="794"/>
                </a:lnTo>
                <a:lnTo>
                  <a:pt x="444" y="795"/>
                </a:lnTo>
                <a:lnTo>
                  <a:pt x="447" y="795"/>
                </a:lnTo>
                <a:lnTo>
                  <a:pt x="451" y="795"/>
                </a:lnTo>
                <a:lnTo>
                  <a:pt x="454" y="795"/>
                </a:lnTo>
                <a:lnTo>
                  <a:pt x="456" y="794"/>
                </a:lnTo>
                <a:lnTo>
                  <a:pt x="458" y="793"/>
                </a:lnTo>
                <a:lnTo>
                  <a:pt x="460" y="790"/>
                </a:lnTo>
                <a:lnTo>
                  <a:pt x="463" y="788"/>
                </a:lnTo>
                <a:lnTo>
                  <a:pt x="467" y="787"/>
                </a:lnTo>
                <a:lnTo>
                  <a:pt x="472" y="787"/>
                </a:lnTo>
                <a:lnTo>
                  <a:pt x="474" y="787"/>
                </a:lnTo>
                <a:lnTo>
                  <a:pt x="478" y="788"/>
                </a:lnTo>
                <a:lnTo>
                  <a:pt x="478" y="789"/>
                </a:lnTo>
                <a:lnTo>
                  <a:pt x="476" y="794"/>
                </a:lnTo>
                <a:lnTo>
                  <a:pt x="475" y="796"/>
                </a:lnTo>
                <a:lnTo>
                  <a:pt x="476" y="800"/>
                </a:lnTo>
                <a:lnTo>
                  <a:pt x="476" y="802"/>
                </a:lnTo>
                <a:lnTo>
                  <a:pt x="478" y="804"/>
                </a:lnTo>
                <a:lnTo>
                  <a:pt x="478" y="806"/>
                </a:lnTo>
                <a:lnTo>
                  <a:pt x="478" y="809"/>
                </a:lnTo>
                <a:lnTo>
                  <a:pt x="478" y="812"/>
                </a:lnTo>
                <a:lnTo>
                  <a:pt x="478" y="814"/>
                </a:lnTo>
                <a:lnTo>
                  <a:pt x="479" y="818"/>
                </a:lnTo>
                <a:lnTo>
                  <a:pt x="479" y="821"/>
                </a:lnTo>
                <a:lnTo>
                  <a:pt x="482" y="826"/>
                </a:lnTo>
                <a:lnTo>
                  <a:pt x="484" y="827"/>
                </a:lnTo>
                <a:lnTo>
                  <a:pt x="486" y="828"/>
                </a:lnTo>
                <a:lnTo>
                  <a:pt x="486" y="830"/>
                </a:lnTo>
                <a:lnTo>
                  <a:pt x="484" y="834"/>
                </a:lnTo>
                <a:lnTo>
                  <a:pt x="484" y="837"/>
                </a:lnTo>
                <a:lnTo>
                  <a:pt x="484" y="838"/>
                </a:lnTo>
                <a:lnTo>
                  <a:pt x="481" y="845"/>
                </a:lnTo>
                <a:lnTo>
                  <a:pt x="479" y="848"/>
                </a:lnTo>
                <a:lnTo>
                  <a:pt x="475" y="851"/>
                </a:lnTo>
                <a:lnTo>
                  <a:pt x="473" y="854"/>
                </a:lnTo>
                <a:lnTo>
                  <a:pt x="471" y="858"/>
                </a:lnTo>
                <a:lnTo>
                  <a:pt x="467" y="864"/>
                </a:lnTo>
                <a:lnTo>
                  <a:pt x="467" y="868"/>
                </a:lnTo>
                <a:lnTo>
                  <a:pt x="464" y="874"/>
                </a:lnTo>
                <a:lnTo>
                  <a:pt x="460" y="883"/>
                </a:lnTo>
                <a:lnTo>
                  <a:pt x="457" y="893"/>
                </a:lnTo>
                <a:lnTo>
                  <a:pt x="455" y="899"/>
                </a:lnTo>
                <a:lnTo>
                  <a:pt x="457" y="900"/>
                </a:lnTo>
                <a:lnTo>
                  <a:pt x="458" y="900"/>
                </a:lnTo>
                <a:lnTo>
                  <a:pt x="466" y="892"/>
                </a:lnTo>
                <a:lnTo>
                  <a:pt x="471" y="889"/>
                </a:lnTo>
                <a:lnTo>
                  <a:pt x="473" y="889"/>
                </a:lnTo>
                <a:lnTo>
                  <a:pt x="476" y="889"/>
                </a:lnTo>
                <a:lnTo>
                  <a:pt x="478" y="890"/>
                </a:lnTo>
                <a:lnTo>
                  <a:pt x="479" y="891"/>
                </a:lnTo>
                <a:lnTo>
                  <a:pt x="481" y="894"/>
                </a:lnTo>
                <a:lnTo>
                  <a:pt x="483" y="897"/>
                </a:lnTo>
                <a:lnTo>
                  <a:pt x="486" y="899"/>
                </a:lnTo>
                <a:lnTo>
                  <a:pt x="488" y="902"/>
                </a:lnTo>
                <a:lnTo>
                  <a:pt x="490" y="902"/>
                </a:lnTo>
                <a:lnTo>
                  <a:pt x="496" y="902"/>
                </a:lnTo>
                <a:lnTo>
                  <a:pt x="500" y="902"/>
                </a:lnTo>
                <a:lnTo>
                  <a:pt x="507" y="901"/>
                </a:lnTo>
                <a:lnTo>
                  <a:pt x="512" y="900"/>
                </a:lnTo>
                <a:lnTo>
                  <a:pt x="515" y="899"/>
                </a:lnTo>
                <a:lnTo>
                  <a:pt x="519" y="899"/>
                </a:lnTo>
                <a:lnTo>
                  <a:pt x="521" y="899"/>
                </a:lnTo>
                <a:lnTo>
                  <a:pt x="524" y="897"/>
                </a:lnTo>
                <a:lnTo>
                  <a:pt x="529" y="897"/>
                </a:lnTo>
                <a:lnTo>
                  <a:pt x="532" y="896"/>
                </a:lnTo>
                <a:lnTo>
                  <a:pt x="536" y="894"/>
                </a:lnTo>
                <a:lnTo>
                  <a:pt x="546" y="890"/>
                </a:lnTo>
                <a:lnTo>
                  <a:pt x="550" y="888"/>
                </a:lnTo>
                <a:lnTo>
                  <a:pt x="556" y="882"/>
                </a:lnTo>
                <a:lnTo>
                  <a:pt x="564" y="876"/>
                </a:lnTo>
                <a:lnTo>
                  <a:pt x="569" y="874"/>
                </a:lnTo>
                <a:lnTo>
                  <a:pt x="574" y="874"/>
                </a:lnTo>
                <a:lnTo>
                  <a:pt x="578" y="876"/>
                </a:lnTo>
                <a:lnTo>
                  <a:pt x="588" y="881"/>
                </a:lnTo>
                <a:lnTo>
                  <a:pt x="600" y="884"/>
                </a:lnTo>
                <a:lnTo>
                  <a:pt x="622" y="891"/>
                </a:lnTo>
                <a:lnTo>
                  <a:pt x="630" y="893"/>
                </a:lnTo>
                <a:lnTo>
                  <a:pt x="649" y="899"/>
                </a:lnTo>
                <a:lnTo>
                  <a:pt x="655" y="900"/>
                </a:lnTo>
                <a:lnTo>
                  <a:pt x="660" y="899"/>
                </a:lnTo>
                <a:lnTo>
                  <a:pt x="663" y="898"/>
                </a:lnTo>
                <a:lnTo>
                  <a:pt x="665" y="898"/>
                </a:lnTo>
                <a:lnTo>
                  <a:pt x="666" y="897"/>
                </a:lnTo>
                <a:lnTo>
                  <a:pt x="670" y="894"/>
                </a:lnTo>
                <a:lnTo>
                  <a:pt x="672" y="891"/>
                </a:lnTo>
                <a:lnTo>
                  <a:pt x="674" y="890"/>
                </a:lnTo>
                <a:lnTo>
                  <a:pt x="676" y="888"/>
                </a:lnTo>
                <a:lnTo>
                  <a:pt x="679" y="886"/>
                </a:lnTo>
                <a:lnTo>
                  <a:pt x="681" y="886"/>
                </a:lnTo>
                <a:lnTo>
                  <a:pt x="682" y="889"/>
                </a:lnTo>
                <a:lnTo>
                  <a:pt x="683" y="892"/>
                </a:lnTo>
                <a:lnTo>
                  <a:pt x="684" y="893"/>
                </a:lnTo>
                <a:lnTo>
                  <a:pt x="686" y="897"/>
                </a:lnTo>
                <a:lnTo>
                  <a:pt x="686" y="899"/>
                </a:lnTo>
                <a:lnTo>
                  <a:pt x="683" y="900"/>
                </a:lnTo>
                <a:lnTo>
                  <a:pt x="681" y="901"/>
                </a:lnTo>
                <a:lnTo>
                  <a:pt x="679" y="902"/>
                </a:lnTo>
                <a:lnTo>
                  <a:pt x="676" y="904"/>
                </a:lnTo>
                <a:lnTo>
                  <a:pt x="674" y="907"/>
                </a:lnTo>
                <a:lnTo>
                  <a:pt x="674" y="909"/>
                </a:lnTo>
                <a:lnTo>
                  <a:pt x="672" y="912"/>
                </a:lnTo>
                <a:lnTo>
                  <a:pt x="671" y="913"/>
                </a:lnTo>
                <a:lnTo>
                  <a:pt x="668" y="914"/>
                </a:lnTo>
                <a:lnTo>
                  <a:pt x="666" y="916"/>
                </a:lnTo>
                <a:lnTo>
                  <a:pt x="666" y="920"/>
                </a:lnTo>
                <a:lnTo>
                  <a:pt x="667" y="928"/>
                </a:lnTo>
                <a:lnTo>
                  <a:pt x="671" y="933"/>
                </a:lnTo>
                <a:lnTo>
                  <a:pt x="675" y="937"/>
                </a:lnTo>
                <a:lnTo>
                  <a:pt x="681" y="939"/>
                </a:lnTo>
                <a:lnTo>
                  <a:pt x="687" y="939"/>
                </a:lnTo>
                <a:lnTo>
                  <a:pt x="692" y="937"/>
                </a:lnTo>
                <a:lnTo>
                  <a:pt x="702" y="933"/>
                </a:lnTo>
                <a:lnTo>
                  <a:pt x="710" y="926"/>
                </a:lnTo>
                <a:lnTo>
                  <a:pt x="719" y="916"/>
                </a:lnTo>
                <a:lnTo>
                  <a:pt x="724" y="905"/>
                </a:lnTo>
                <a:lnTo>
                  <a:pt x="729" y="897"/>
                </a:lnTo>
                <a:lnTo>
                  <a:pt x="730" y="889"/>
                </a:lnTo>
                <a:lnTo>
                  <a:pt x="731" y="884"/>
                </a:lnTo>
                <a:lnTo>
                  <a:pt x="736" y="876"/>
                </a:lnTo>
                <a:lnTo>
                  <a:pt x="737" y="865"/>
                </a:lnTo>
                <a:lnTo>
                  <a:pt x="737" y="862"/>
                </a:lnTo>
                <a:lnTo>
                  <a:pt x="734" y="859"/>
                </a:lnTo>
                <a:lnTo>
                  <a:pt x="730" y="857"/>
                </a:lnTo>
                <a:lnTo>
                  <a:pt x="729" y="852"/>
                </a:lnTo>
                <a:lnTo>
                  <a:pt x="731" y="848"/>
                </a:lnTo>
                <a:lnTo>
                  <a:pt x="734" y="845"/>
                </a:lnTo>
                <a:lnTo>
                  <a:pt x="737" y="844"/>
                </a:lnTo>
                <a:lnTo>
                  <a:pt x="740" y="842"/>
                </a:lnTo>
                <a:lnTo>
                  <a:pt x="742" y="841"/>
                </a:lnTo>
                <a:lnTo>
                  <a:pt x="743" y="841"/>
                </a:lnTo>
                <a:lnTo>
                  <a:pt x="744" y="838"/>
                </a:lnTo>
                <a:lnTo>
                  <a:pt x="743" y="835"/>
                </a:lnTo>
                <a:lnTo>
                  <a:pt x="742" y="834"/>
                </a:lnTo>
                <a:lnTo>
                  <a:pt x="738" y="833"/>
                </a:lnTo>
                <a:lnTo>
                  <a:pt x="736" y="832"/>
                </a:lnTo>
                <a:lnTo>
                  <a:pt x="736" y="828"/>
                </a:lnTo>
                <a:lnTo>
                  <a:pt x="736" y="824"/>
                </a:lnTo>
                <a:lnTo>
                  <a:pt x="736" y="819"/>
                </a:lnTo>
                <a:lnTo>
                  <a:pt x="736" y="813"/>
                </a:lnTo>
                <a:lnTo>
                  <a:pt x="735" y="806"/>
                </a:lnTo>
                <a:lnTo>
                  <a:pt x="734" y="801"/>
                </a:lnTo>
                <a:lnTo>
                  <a:pt x="732" y="794"/>
                </a:lnTo>
                <a:lnTo>
                  <a:pt x="730" y="787"/>
                </a:lnTo>
                <a:lnTo>
                  <a:pt x="727" y="785"/>
                </a:lnTo>
                <a:lnTo>
                  <a:pt x="723" y="784"/>
                </a:lnTo>
                <a:lnTo>
                  <a:pt x="721" y="781"/>
                </a:lnTo>
                <a:lnTo>
                  <a:pt x="720" y="778"/>
                </a:lnTo>
                <a:lnTo>
                  <a:pt x="721" y="777"/>
                </a:lnTo>
                <a:lnTo>
                  <a:pt x="722" y="776"/>
                </a:lnTo>
                <a:lnTo>
                  <a:pt x="724" y="777"/>
                </a:lnTo>
                <a:lnTo>
                  <a:pt x="728" y="777"/>
                </a:lnTo>
                <a:lnTo>
                  <a:pt x="731" y="776"/>
                </a:lnTo>
                <a:lnTo>
                  <a:pt x="735" y="773"/>
                </a:lnTo>
                <a:lnTo>
                  <a:pt x="736" y="770"/>
                </a:lnTo>
                <a:lnTo>
                  <a:pt x="737" y="768"/>
                </a:lnTo>
                <a:lnTo>
                  <a:pt x="738" y="764"/>
                </a:lnTo>
                <a:lnTo>
                  <a:pt x="739" y="763"/>
                </a:lnTo>
                <a:lnTo>
                  <a:pt x="743" y="763"/>
                </a:lnTo>
                <a:lnTo>
                  <a:pt x="745" y="764"/>
                </a:lnTo>
                <a:lnTo>
                  <a:pt x="747" y="768"/>
                </a:lnTo>
                <a:lnTo>
                  <a:pt x="753" y="774"/>
                </a:lnTo>
                <a:lnTo>
                  <a:pt x="759" y="781"/>
                </a:lnTo>
                <a:lnTo>
                  <a:pt x="761" y="785"/>
                </a:lnTo>
                <a:lnTo>
                  <a:pt x="764" y="787"/>
                </a:lnTo>
                <a:lnTo>
                  <a:pt x="768" y="788"/>
                </a:lnTo>
                <a:lnTo>
                  <a:pt x="771" y="788"/>
                </a:lnTo>
                <a:lnTo>
                  <a:pt x="775" y="789"/>
                </a:lnTo>
                <a:lnTo>
                  <a:pt x="778" y="789"/>
                </a:lnTo>
                <a:lnTo>
                  <a:pt x="780" y="788"/>
                </a:lnTo>
                <a:lnTo>
                  <a:pt x="783" y="788"/>
                </a:lnTo>
                <a:lnTo>
                  <a:pt x="786" y="788"/>
                </a:lnTo>
                <a:lnTo>
                  <a:pt x="788" y="789"/>
                </a:lnTo>
                <a:lnTo>
                  <a:pt x="791" y="792"/>
                </a:lnTo>
                <a:lnTo>
                  <a:pt x="792" y="794"/>
                </a:lnTo>
                <a:lnTo>
                  <a:pt x="794" y="796"/>
                </a:lnTo>
                <a:lnTo>
                  <a:pt x="798" y="796"/>
                </a:lnTo>
                <a:lnTo>
                  <a:pt x="801" y="797"/>
                </a:lnTo>
                <a:lnTo>
                  <a:pt x="804" y="798"/>
                </a:lnTo>
                <a:lnTo>
                  <a:pt x="809" y="798"/>
                </a:lnTo>
                <a:lnTo>
                  <a:pt x="811" y="800"/>
                </a:lnTo>
                <a:lnTo>
                  <a:pt x="814" y="801"/>
                </a:lnTo>
                <a:lnTo>
                  <a:pt x="816" y="804"/>
                </a:lnTo>
                <a:lnTo>
                  <a:pt x="822" y="809"/>
                </a:lnTo>
                <a:lnTo>
                  <a:pt x="831" y="820"/>
                </a:lnTo>
                <a:lnTo>
                  <a:pt x="833" y="821"/>
                </a:lnTo>
                <a:lnTo>
                  <a:pt x="834" y="824"/>
                </a:lnTo>
                <a:lnTo>
                  <a:pt x="838" y="825"/>
                </a:lnTo>
                <a:lnTo>
                  <a:pt x="841" y="827"/>
                </a:lnTo>
                <a:lnTo>
                  <a:pt x="843" y="829"/>
                </a:lnTo>
                <a:lnTo>
                  <a:pt x="846" y="829"/>
                </a:lnTo>
                <a:lnTo>
                  <a:pt x="849" y="829"/>
                </a:lnTo>
                <a:lnTo>
                  <a:pt x="854" y="829"/>
                </a:lnTo>
                <a:lnTo>
                  <a:pt x="857" y="829"/>
                </a:lnTo>
                <a:lnTo>
                  <a:pt x="862" y="829"/>
                </a:lnTo>
                <a:lnTo>
                  <a:pt x="864" y="829"/>
                </a:lnTo>
                <a:lnTo>
                  <a:pt x="867" y="829"/>
                </a:lnTo>
                <a:lnTo>
                  <a:pt x="871" y="829"/>
                </a:lnTo>
                <a:lnTo>
                  <a:pt x="874" y="829"/>
                </a:lnTo>
                <a:lnTo>
                  <a:pt x="876" y="830"/>
                </a:lnTo>
                <a:lnTo>
                  <a:pt x="879" y="830"/>
                </a:lnTo>
                <a:lnTo>
                  <a:pt x="883" y="833"/>
                </a:lnTo>
                <a:lnTo>
                  <a:pt x="886" y="834"/>
                </a:lnTo>
                <a:lnTo>
                  <a:pt x="889" y="836"/>
                </a:lnTo>
                <a:lnTo>
                  <a:pt x="892" y="838"/>
                </a:lnTo>
                <a:lnTo>
                  <a:pt x="896" y="841"/>
                </a:lnTo>
                <a:lnTo>
                  <a:pt x="900" y="843"/>
                </a:lnTo>
                <a:lnTo>
                  <a:pt x="904" y="844"/>
                </a:lnTo>
                <a:lnTo>
                  <a:pt x="905" y="845"/>
                </a:lnTo>
                <a:lnTo>
                  <a:pt x="907" y="846"/>
                </a:lnTo>
                <a:lnTo>
                  <a:pt x="912" y="848"/>
                </a:lnTo>
                <a:lnTo>
                  <a:pt x="922" y="852"/>
                </a:lnTo>
                <a:lnTo>
                  <a:pt x="928" y="854"/>
                </a:lnTo>
                <a:lnTo>
                  <a:pt x="931" y="854"/>
                </a:lnTo>
                <a:lnTo>
                  <a:pt x="934" y="854"/>
                </a:lnTo>
                <a:lnTo>
                  <a:pt x="935" y="856"/>
                </a:lnTo>
                <a:lnTo>
                  <a:pt x="937" y="858"/>
                </a:lnTo>
                <a:lnTo>
                  <a:pt x="939" y="859"/>
                </a:lnTo>
                <a:lnTo>
                  <a:pt x="943" y="859"/>
                </a:lnTo>
                <a:lnTo>
                  <a:pt x="945" y="859"/>
                </a:lnTo>
                <a:lnTo>
                  <a:pt x="948" y="859"/>
                </a:lnTo>
                <a:lnTo>
                  <a:pt x="951" y="859"/>
                </a:lnTo>
                <a:lnTo>
                  <a:pt x="952" y="857"/>
                </a:lnTo>
                <a:lnTo>
                  <a:pt x="952" y="853"/>
                </a:lnTo>
                <a:lnTo>
                  <a:pt x="953" y="852"/>
                </a:lnTo>
                <a:lnTo>
                  <a:pt x="955" y="852"/>
                </a:lnTo>
                <a:lnTo>
                  <a:pt x="956" y="852"/>
                </a:lnTo>
                <a:lnTo>
                  <a:pt x="960" y="854"/>
                </a:lnTo>
                <a:lnTo>
                  <a:pt x="963" y="857"/>
                </a:lnTo>
                <a:lnTo>
                  <a:pt x="967" y="857"/>
                </a:lnTo>
                <a:lnTo>
                  <a:pt x="970" y="858"/>
                </a:lnTo>
                <a:lnTo>
                  <a:pt x="974" y="858"/>
                </a:lnTo>
                <a:lnTo>
                  <a:pt x="975" y="856"/>
                </a:lnTo>
                <a:lnTo>
                  <a:pt x="975" y="853"/>
                </a:lnTo>
                <a:lnTo>
                  <a:pt x="974" y="851"/>
                </a:lnTo>
                <a:lnTo>
                  <a:pt x="971" y="850"/>
                </a:lnTo>
                <a:lnTo>
                  <a:pt x="969" y="848"/>
                </a:lnTo>
                <a:lnTo>
                  <a:pt x="967" y="844"/>
                </a:lnTo>
                <a:lnTo>
                  <a:pt x="964" y="842"/>
                </a:lnTo>
                <a:lnTo>
                  <a:pt x="962" y="835"/>
                </a:lnTo>
                <a:lnTo>
                  <a:pt x="962" y="830"/>
                </a:lnTo>
                <a:lnTo>
                  <a:pt x="962" y="825"/>
                </a:lnTo>
                <a:lnTo>
                  <a:pt x="961" y="820"/>
                </a:lnTo>
                <a:lnTo>
                  <a:pt x="962" y="817"/>
                </a:lnTo>
                <a:lnTo>
                  <a:pt x="963" y="813"/>
                </a:lnTo>
                <a:lnTo>
                  <a:pt x="963" y="809"/>
                </a:lnTo>
                <a:lnTo>
                  <a:pt x="960" y="805"/>
                </a:lnTo>
                <a:lnTo>
                  <a:pt x="955" y="804"/>
                </a:lnTo>
                <a:lnTo>
                  <a:pt x="951" y="804"/>
                </a:lnTo>
                <a:lnTo>
                  <a:pt x="947" y="801"/>
                </a:lnTo>
                <a:lnTo>
                  <a:pt x="945" y="798"/>
                </a:lnTo>
                <a:lnTo>
                  <a:pt x="943" y="796"/>
                </a:lnTo>
                <a:lnTo>
                  <a:pt x="938" y="793"/>
                </a:lnTo>
                <a:lnTo>
                  <a:pt x="935" y="789"/>
                </a:lnTo>
                <a:lnTo>
                  <a:pt x="932" y="787"/>
                </a:lnTo>
                <a:lnTo>
                  <a:pt x="930" y="784"/>
                </a:lnTo>
                <a:lnTo>
                  <a:pt x="929" y="780"/>
                </a:lnTo>
                <a:lnTo>
                  <a:pt x="931" y="779"/>
                </a:lnTo>
                <a:lnTo>
                  <a:pt x="932" y="779"/>
                </a:lnTo>
                <a:lnTo>
                  <a:pt x="937" y="781"/>
                </a:lnTo>
                <a:lnTo>
                  <a:pt x="943" y="784"/>
                </a:lnTo>
                <a:lnTo>
                  <a:pt x="946" y="784"/>
                </a:lnTo>
                <a:lnTo>
                  <a:pt x="948" y="782"/>
                </a:lnTo>
                <a:lnTo>
                  <a:pt x="950" y="780"/>
                </a:lnTo>
                <a:lnTo>
                  <a:pt x="950" y="777"/>
                </a:lnTo>
                <a:lnTo>
                  <a:pt x="948" y="774"/>
                </a:lnTo>
                <a:lnTo>
                  <a:pt x="947" y="771"/>
                </a:lnTo>
                <a:lnTo>
                  <a:pt x="945" y="768"/>
                </a:lnTo>
                <a:lnTo>
                  <a:pt x="942" y="765"/>
                </a:lnTo>
                <a:lnTo>
                  <a:pt x="937" y="763"/>
                </a:lnTo>
                <a:lnTo>
                  <a:pt x="934" y="763"/>
                </a:lnTo>
                <a:lnTo>
                  <a:pt x="928" y="763"/>
                </a:lnTo>
                <a:lnTo>
                  <a:pt x="926" y="763"/>
                </a:lnTo>
                <a:lnTo>
                  <a:pt x="921" y="762"/>
                </a:lnTo>
                <a:lnTo>
                  <a:pt x="915" y="761"/>
                </a:lnTo>
                <a:lnTo>
                  <a:pt x="912" y="761"/>
                </a:lnTo>
                <a:lnTo>
                  <a:pt x="908" y="760"/>
                </a:lnTo>
                <a:lnTo>
                  <a:pt x="907" y="757"/>
                </a:lnTo>
                <a:lnTo>
                  <a:pt x="905" y="754"/>
                </a:lnTo>
                <a:lnTo>
                  <a:pt x="904" y="750"/>
                </a:lnTo>
                <a:lnTo>
                  <a:pt x="905" y="744"/>
                </a:lnTo>
                <a:lnTo>
                  <a:pt x="903" y="738"/>
                </a:lnTo>
                <a:lnTo>
                  <a:pt x="899" y="732"/>
                </a:lnTo>
                <a:lnTo>
                  <a:pt x="897" y="730"/>
                </a:lnTo>
                <a:lnTo>
                  <a:pt x="894" y="729"/>
                </a:lnTo>
                <a:lnTo>
                  <a:pt x="890" y="728"/>
                </a:lnTo>
                <a:lnTo>
                  <a:pt x="888" y="725"/>
                </a:lnTo>
                <a:lnTo>
                  <a:pt x="887" y="723"/>
                </a:lnTo>
                <a:lnTo>
                  <a:pt x="882" y="722"/>
                </a:lnTo>
                <a:lnTo>
                  <a:pt x="880" y="723"/>
                </a:lnTo>
                <a:lnTo>
                  <a:pt x="878" y="724"/>
                </a:lnTo>
                <a:lnTo>
                  <a:pt x="875" y="724"/>
                </a:lnTo>
                <a:lnTo>
                  <a:pt x="872" y="724"/>
                </a:lnTo>
                <a:lnTo>
                  <a:pt x="870" y="723"/>
                </a:lnTo>
                <a:lnTo>
                  <a:pt x="866" y="721"/>
                </a:lnTo>
                <a:lnTo>
                  <a:pt x="856" y="712"/>
                </a:lnTo>
                <a:lnTo>
                  <a:pt x="848" y="702"/>
                </a:lnTo>
                <a:lnTo>
                  <a:pt x="846" y="698"/>
                </a:lnTo>
                <a:lnTo>
                  <a:pt x="846" y="694"/>
                </a:lnTo>
                <a:lnTo>
                  <a:pt x="848" y="691"/>
                </a:lnTo>
                <a:lnTo>
                  <a:pt x="851" y="688"/>
                </a:lnTo>
                <a:lnTo>
                  <a:pt x="854" y="683"/>
                </a:lnTo>
                <a:lnTo>
                  <a:pt x="854" y="678"/>
                </a:lnTo>
                <a:lnTo>
                  <a:pt x="852" y="676"/>
                </a:lnTo>
                <a:lnTo>
                  <a:pt x="850" y="673"/>
                </a:lnTo>
                <a:lnTo>
                  <a:pt x="850" y="670"/>
                </a:lnTo>
                <a:lnTo>
                  <a:pt x="850" y="667"/>
                </a:lnTo>
                <a:lnTo>
                  <a:pt x="851" y="665"/>
                </a:lnTo>
                <a:lnTo>
                  <a:pt x="855" y="660"/>
                </a:lnTo>
                <a:lnTo>
                  <a:pt x="857" y="659"/>
                </a:lnTo>
                <a:lnTo>
                  <a:pt x="860" y="658"/>
                </a:lnTo>
                <a:lnTo>
                  <a:pt x="863" y="658"/>
                </a:lnTo>
                <a:lnTo>
                  <a:pt x="875" y="658"/>
                </a:lnTo>
                <a:lnTo>
                  <a:pt x="879" y="657"/>
                </a:lnTo>
                <a:lnTo>
                  <a:pt x="881" y="656"/>
                </a:lnTo>
                <a:lnTo>
                  <a:pt x="881" y="653"/>
                </a:lnTo>
                <a:lnTo>
                  <a:pt x="880" y="651"/>
                </a:lnTo>
                <a:lnTo>
                  <a:pt x="875" y="649"/>
                </a:lnTo>
                <a:lnTo>
                  <a:pt x="871" y="648"/>
                </a:lnTo>
                <a:lnTo>
                  <a:pt x="865" y="646"/>
                </a:lnTo>
                <a:lnTo>
                  <a:pt x="858" y="646"/>
                </a:lnTo>
                <a:lnTo>
                  <a:pt x="851" y="646"/>
                </a:lnTo>
                <a:lnTo>
                  <a:pt x="844" y="646"/>
                </a:lnTo>
                <a:lnTo>
                  <a:pt x="836" y="646"/>
                </a:lnTo>
                <a:lnTo>
                  <a:pt x="831" y="646"/>
                </a:lnTo>
                <a:lnTo>
                  <a:pt x="824" y="646"/>
                </a:lnTo>
                <a:lnTo>
                  <a:pt x="817" y="646"/>
                </a:lnTo>
                <a:lnTo>
                  <a:pt x="810" y="646"/>
                </a:lnTo>
                <a:lnTo>
                  <a:pt x="803" y="646"/>
                </a:lnTo>
                <a:lnTo>
                  <a:pt x="798" y="646"/>
                </a:lnTo>
                <a:lnTo>
                  <a:pt x="791" y="646"/>
                </a:lnTo>
                <a:lnTo>
                  <a:pt x="786" y="645"/>
                </a:lnTo>
                <a:lnTo>
                  <a:pt x="780" y="643"/>
                </a:lnTo>
                <a:lnTo>
                  <a:pt x="778" y="641"/>
                </a:lnTo>
                <a:lnTo>
                  <a:pt x="774" y="633"/>
                </a:lnTo>
                <a:lnTo>
                  <a:pt x="770" y="628"/>
                </a:lnTo>
                <a:lnTo>
                  <a:pt x="768" y="626"/>
                </a:lnTo>
                <a:lnTo>
                  <a:pt x="767" y="625"/>
                </a:lnTo>
                <a:lnTo>
                  <a:pt x="764" y="624"/>
                </a:lnTo>
                <a:lnTo>
                  <a:pt x="762" y="624"/>
                </a:lnTo>
                <a:lnTo>
                  <a:pt x="755" y="622"/>
                </a:lnTo>
                <a:lnTo>
                  <a:pt x="751" y="620"/>
                </a:lnTo>
                <a:lnTo>
                  <a:pt x="748" y="618"/>
                </a:lnTo>
                <a:lnTo>
                  <a:pt x="747" y="614"/>
                </a:lnTo>
                <a:lnTo>
                  <a:pt x="746" y="612"/>
                </a:lnTo>
                <a:lnTo>
                  <a:pt x="745" y="609"/>
                </a:lnTo>
                <a:lnTo>
                  <a:pt x="744" y="606"/>
                </a:lnTo>
                <a:lnTo>
                  <a:pt x="742" y="605"/>
                </a:lnTo>
                <a:lnTo>
                  <a:pt x="738" y="604"/>
                </a:lnTo>
                <a:lnTo>
                  <a:pt x="735" y="604"/>
                </a:lnTo>
                <a:lnTo>
                  <a:pt x="731" y="604"/>
                </a:lnTo>
                <a:lnTo>
                  <a:pt x="728" y="604"/>
                </a:lnTo>
                <a:lnTo>
                  <a:pt x="724" y="604"/>
                </a:lnTo>
                <a:lnTo>
                  <a:pt x="720" y="604"/>
                </a:lnTo>
                <a:lnTo>
                  <a:pt x="719" y="604"/>
                </a:lnTo>
                <a:lnTo>
                  <a:pt x="715" y="605"/>
                </a:lnTo>
                <a:lnTo>
                  <a:pt x="713" y="606"/>
                </a:lnTo>
                <a:lnTo>
                  <a:pt x="707" y="609"/>
                </a:lnTo>
                <a:lnTo>
                  <a:pt x="703" y="608"/>
                </a:lnTo>
                <a:lnTo>
                  <a:pt x="698" y="605"/>
                </a:lnTo>
                <a:lnTo>
                  <a:pt x="696" y="603"/>
                </a:lnTo>
                <a:lnTo>
                  <a:pt x="695" y="600"/>
                </a:lnTo>
                <a:lnTo>
                  <a:pt x="692" y="596"/>
                </a:lnTo>
                <a:lnTo>
                  <a:pt x="692" y="593"/>
                </a:lnTo>
                <a:lnTo>
                  <a:pt x="691" y="589"/>
                </a:lnTo>
                <a:lnTo>
                  <a:pt x="690" y="585"/>
                </a:lnTo>
                <a:lnTo>
                  <a:pt x="689" y="581"/>
                </a:lnTo>
                <a:lnTo>
                  <a:pt x="688" y="578"/>
                </a:lnTo>
                <a:lnTo>
                  <a:pt x="688" y="573"/>
                </a:lnTo>
                <a:lnTo>
                  <a:pt x="688" y="569"/>
                </a:lnTo>
                <a:lnTo>
                  <a:pt x="689" y="564"/>
                </a:lnTo>
                <a:lnTo>
                  <a:pt x="691" y="560"/>
                </a:lnTo>
                <a:lnTo>
                  <a:pt x="695" y="553"/>
                </a:lnTo>
                <a:lnTo>
                  <a:pt x="696" y="546"/>
                </a:lnTo>
                <a:lnTo>
                  <a:pt x="696" y="541"/>
                </a:lnTo>
                <a:lnTo>
                  <a:pt x="695" y="534"/>
                </a:lnTo>
                <a:lnTo>
                  <a:pt x="694" y="531"/>
                </a:lnTo>
                <a:lnTo>
                  <a:pt x="691" y="524"/>
                </a:lnTo>
                <a:lnTo>
                  <a:pt x="689" y="520"/>
                </a:lnTo>
                <a:lnTo>
                  <a:pt x="689" y="515"/>
                </a:lnTo>
                <a:lnTo>
                  <a:pt x="691" y="513"/>
                </a:lnTo>
                <a:lnTo>
                  <a:pt x="695" y="512"/>
                </a:lnTo>
                <a:lnTo>
                  <a:pt x="699" y="512"/>
                </a:lnTo>
                <a:lnTo>
                  <a:pt x="712" y="514"/>
                </a:lnTo>
                <a:lnTo>
                  <a:pt x="720" y="515"/>
                </a:lnTo>
                <a:lnTo>
                  <a:pt x="727" y="514"/>
                </a:lnTo>
                <a:lnTo>
                  <a:pt x="737" y="513"/>
                </a:lnTo>
                <a:lnTo>
                  <a:pt x="738" y="510"/>
                </a:lnTo>
                <a:lnTo>
                  <a:pt x="738" y="507"/>
                </a:lnTo>
                <a:lnTo>
                  <a:pt x="737" y="505"/>
                </a:lnTo>
                <a:lnTo>
                  <a:pt x="732" y="499"/>
                </a:lnTo>
                <a:lnTo>
                  <a:pt x="732" y="493"/>
                </a:lnTo>
                <a:lnTo>
                  <a:pt x="732" y="489"/>
                </a:lnTo>
                <a:lnTo>
                  <a:pt x="735" y="485"/>
                </a:lnTo>
                <a:lnTo>
                  <a:pt x="737" y="483"/>
                </a:lnTo>
                <a:lnTo>
                  <a:pt x="738" y="483"/>
                </a:lnTo>
                <a:lnTo>
                  <a:pt x="740" y="482"/>
                </a:lnTo>
                <a:lnTo>
                  <a:pt x="743" y="482"/>
                </a:lnTo>
                <a:lnTo>
                  <a:pt x="745" y="483"/>
                </a:lnTo>
                <a:lnTo>
                  <a:pt x="747" y="485"/>
                </a:lnTo>
                <a:lnTo>
                  <a:pt x="753" y="486"/>
                </a:lnTo>
                <a:lnTo>
                  <a:pt x="758" y="488"/>
                </a:lnTo>
                <a:lnTo>
                  <a:pt x="761" y="488"/>
                </a:lnTo>
                <a:lnTo>
                  <a:pt x="764" y="488"/>
                </a:lnTo>
                <a:lnTo>
                  <a:pt x="768" y="489"/>
                </a:lnTo>
                <a:lnTo>
                  <a:pt x="769" y="490"/>
                </a:lnTo>
                <a:lnTo>
                  <a:pt x="771" y="492"/>
                </a:lnTo>
                <a:lnTo>
                  <a:pt x="772" y="497"/>
                </a:lnTo>
                <a:lnTo>
                  <a:pt x="774" y="506"/>
                </a:lnTo>
                <a:lnTo>
                  <a:pt x="774" y="509"/>
                </a:lnTo>
                <a:lnTo>
                  <a:pt x="774" y="513"/>
                </a:lnTo>
                <a:lnTo>
                  <a:pt x="775" y="515"/>
                </a:lnTo>
                <a:lnTo>
                  <a:pt x="778" y="518"/>
                </a:lnTo>
                <a:lnTo>
                  <a:pt x="785" y="520"/>
                </a:lnTo>
                <a:lnTo>
                  <a:pt x="792" y="525"/>
                </a:lnTo>
                <a:lnTo>
                  <a:pt x="793" y="529"/>
                </a:lnTo>
                <a:lnTo>
                  <a:pt x="794" y="530"/>
                </a:lnTo>
                <a:lnTo>
                  <a:pt x="798" y="531"/>
                </a:lnTo>
                <a:lnTo>
                  <a:pt x="802" y="530"/>
                </a:lnTo>
                <a:lnTo>
                  <a:pt x="803" y="529"/>
                </a:lnTo>
                <a:lnTo>
                  <a:pt x="806" y="528"/>
                </a:lnTo>
                <a:lnTo>
                  <a:pt x="809" y="526"/>
                </a:lnTo>
                <a:lnTo>
                  <a:pt x="811" y="528"/>
                </a:lnTo>
                <a:lnTo>
                  <a:pt x="816" y="531"/>
                </a:lnTo>
                <a:lnTo>
                  <a:pt x="819" y="531"/>
                </a:lnTo>
                <a:lnTo>
                  <a:pt x="820" y="529"/>
                </a:lnTo>
                <a:lnTo>
                  <a:pt x="820" y="526"/>
                </a:lnTo>
                <a:lnTo>
                  <a:pt x="820" y="524"/>
                </a:lnTo>
                <a:lnTo>
                  <a:pt x="822" y="522"/>
                </a:lnTo>
                <a:lnTo>
                  <a:pt x="824" y="520"/>
                </a:lnTo>
                <a:lnTo>
                  <a:pt x="828" y="517"/>
                </a:lnTo>
                <a:lnTo>
                  <a:pt x="831" y="516"/>
                </a:lnTo>
                <a:lnTo>
                  <a:pt x="834" y="515"/>
                </a:lnTo>
                <a:lnTo>
                  <a:pt x="834" y="513"/>
                </a:lnTo>
                <a:lnTo>
                  <a:pt x="833" y="512"/>
                </a:lnTo>
                <a:lnTo>
                  <a:pt x="830" y="510"/>
                </a:lnTo>
                <a:lnTo>
                  <a:pt x="828" y="508"/>
                </a:lnTo>
                <a:lnTo>
                  <a:pt x="828" y="505"/>
                </a:lnTo>
                <a:lnTo>
                  <a:pt x="830" y="499"/>
                </a:lnTo>
                <a:lnTo>
                  <a:pt x="834" y="489"/>
                </a:lnTo>
                <a:lnTo>
                  <a:pt x="844" y="476"/>
                </a:lnTo>
                <a:lnTo>
                  <a:pt x="850" y="473"/>
                </a:lnTo>
                <a:lnTo>
                  <a:pt x="856" y="469"/>
                </a:lnTo>
                <a:lnTo>
                  <a:pt x="863" y="466"/>
                </a:lnTo>
                <a:lnTo>
                  <a:pt x="872" y="462"/>
                </a:lnTo>
                <a:lnTo>
                  <a:pt x="880" y="459"/>
                </a:lnTo>
                <a:lnTo>
                  <a:pt x="888" y="459"/>
                </a:lnTo>
                <a:lnTo>
                  <a:pt x="894" y="459"/>
                </a:lnTo>
                <a:lnTo>
                  <a:pt x="898" y="459"/>
                </a:lnTo>
                <a:lnTo>
                  <a:pt x="903" y="458"/>
                </a:lnTo>
                <a:lnTo>
                  <a:pt x="905" y="457"/>
                </a:lnTo>
                <a:lnTo>
                  <a:pt x="916" y="454"/>
                </a:lnTo>
                <a:lnTo>
                  <a:pt x="922" y="453"/>
                </a:lnTo>
                <a:lnTo>
                  <a:pt x="926" y="451"/>
                </a:lnTo>
                <a:lnTo>
                  <a:pt x="930" y="450"/>
                </a:lnTo>
                <a:lnTo>
                  <a:pt x="934" y="450"/>
                </a:lnTo>
                <a:lnTo>
                  <a:pt x="938" y="450"/>
                </a:lnTo>
                <a:lnTo>
                  <a:pt x="942" y="450"/>
                </a:lnTo>
                <a:lnTo>
                  <a:pt x="944" y="449"/>
                </a:lnTo>
                <a:lnTo>
                  <a:pt x="946" y="445"/>
                </a:lnTo>
                <a:lnTo>
                  <a:pt x="948" y="443"/>
                </a:lnTo>
                <a:lnTo>
                  <a:pt x="953" y="441"/>
                </a:lnTo>
                <a:lnTo>
                  <a:pt x="956" y="438"/>
                </a:lnTo>
                <a:lnTo>
                  <a:pt x="958" y="437"/>
                </a:lnTo>
                <a:lnTo>
                  <a:pt x="960" y="435"/>
                </a:lnTo>
                <a:lnTo>
                  <a:pt x="961" y="428"/>
                </a:lnTo>
                <a:lnTo>
                  <a:pt x="960" y="422"/>
                </a:lnTo>
                <a:lnTo>
                  <a:pt x="960" y="419"/>
                </a:lnTo>
                <a:lnTo>
                  <a:pt x="960" y="414"/>
                </a:lnTo>
                <a:lnTo>
                  <a:pt x="963" y="410"/>
                </a:lnTo>
                <a:lnTo>
                  <a:pt x="966" y="406"/>
                </a:lnTo>
                <a:lnTo>
                  <a:pt x="967" y="404"/>
                </a:lnTo>
                <a:lnTo>
                  <a:pt x="968" y="402"/>
                </a:lnTo>
                <a:lnTo>
                  <a:pt x="970" y="401"/>
                </a:lnTo>
                <a:lnTo>
                  <a:pt x="974" y="401"/>
                </a:lnTo>
                <a:lnTo>
                  <a:pt x="976" y="401"/>
                </a:lnTo>
                <a:lnTo>
                  <a:pt x="979" y="403"/>
                </a:lnTo>
                <a:lnTo>
                  <a:pt x="980" y="404"/>
                </a:lnTo>
                <a:lnTo>
                  <a:pt x="984" y="405"/>
                </a:lnTo>
                <a:lnTo>
                  <a:pt x="986" y="404"/>
                </a:lnTo>
                <a:lnTo>
                  <a:pt x="990" y="405"/>
                </a:lnTo>
                <a:lnTo>
                  <a:pt x="996" y="408"/>
                </a:lnTo>
                <a:lnTo>
                  <a:pt x="1010" y="413"/>
                </a:lnTo>
                <a:lnTo>
                  <a:pt x="1016" y="416"/>
                </a:lnTo>
                <a:lnTo>
                  <a:pt x="1018" y="417"/>
                </a:lnTo>
                <a:lnTo>
                  <a:pt x="1022" y="419"/>
                </a:lnTo>
                <a:lnTo>
                  <a:pt x="1024" y="420"/>
                </a:lnTo>
                <a:lnTo>
                  <a:pt x="1033" y="420"/>
                </a:lnTo>
                <a:lnTo>
                  <a:pt x="1038" y="420"/>
                </a:lnTo>
                <a:lnTo>
                  <a:pt x="1046" y="420"/>
                </a:lnTo>
                <a:lnTo>
                  <a:pt x="1048" y="419"/>
                </a:lnTo>
                <a:lnTo>
                  <a:pt x="1050" y="418"/>
                </a:lnTo>
                <a:lnTo>
                  <a:pt x="1050" y="417"/>
                </a:lnTo>
                <a:lnTo>
                  <a:pt x="1048" y="414"/>
                </a:lnTo>
                <a:lnTo>
                  <a:pt x="1047" y="412"/>
                </a:lnTo>
                <a:lnTo>
                  <a:pt x="1047" y="409"/>
                </a:lnTo>
                <a:lnTo>
                  <a:pt x="1047" y="408"/>
                </a:lnTo>
                <a:lnTo>
                  <a:pt x="1049" y="408"/>
                </a:lnTo>
                <a:lnTo>
                  <a:pt x="1051" y="409"/>
                </a:lnTo>
                <a:lnTo>
                  <a:pt x="1055" y="411"/>
                </a:lnTo>
                <a:lnTo>
                  <a:pt x="1056" y="413"/>
                </a:lnTo>
                <a:lnTo>
                  <a:pt x="1058" y="414"/>
                </a:lnTo>
                <a:lnTo>
                  <a:pt x="1060" y="414"/>
                </a:lnTo>
                <a:lnTo>
                  <a:pt x="1063" y="413"/>
                </a:lnTo>
                <a:lnTo>
                  <a:pt x="1065" y="412"/>
                </a:lnTo>
                <a:lnTo>
                  <a:pt x="1067" y="411"/>
                </a:lnTo>
                <a:lnTo>
                  <a:pt x="1068" y="411"/>
                </a:lnTo>
                <a:lnTo>
                  <a:pt x="1071" y="413"/>
                </a:lnTo>
                <a:lnTo>
                  <a:pt x="1073" y="416"/>
                </a:lnTo>
                <a:lnTo>
                  <a:pt x="1075" y="417"/>
                </a:lnTo>
                <a:lnTo>
                  <a:pt x="1076" y="414"/>
                </a:lnTo>
                <a:lnTo>
                  <a:pt x="1076" y="412"/>
                </a:lnTo>
                <a:lnTo>
                  <a:pt x="1076" y="408"/>
                </a:lnTo>
                <a:lnTo>
                  <a:pt x="1076" y="403"/>
                </a:lnTo>
                <a:lnTo>
                  <a:pt x="1076" y="398"/>
                </a:lnTo>
                <a:lnTo>
                  <a:pt x="1076" y="395"/>
                </a:lnTo>
                <a:lnTo>
                  <a:pt x="1078" y="392"/>
                </a:lnTo>
                <a:lnTo>
                  <a:pt x="1080" y="390"/>
                </a:lnTo>
                <a:lnTo>
                  <a:pt x="1082" y="390"/>
                </a:lnTo>
                <a:lnTo>
                  <a:pt x="1082" y="392"/>
                </a:lnTo>
                <a:lnTo>
                  <a:pt x="1082" y="394"/>
                </a:lnTo>
                <a:lnTo>
                  <a:pt x="1081" y="397"/>
                </a:lnTo>
                <a:lnTo>
                  <a:pt x="1081" y="401"/>
                </a:lnTo>
                <a:lnTo>
                  <a:pt x="1082" y="403"/>
                </a:lnTo>
                <a:lnTo>
                  <a:pt x="1084" y="403"/>
                </a:lnTo>
                <a:lnTo>
                  <a:pt x="1087" y="401"/>
                </a:lnTo>
                <a:lnTo>
                  <a:pt x="1089" y="397"/>
                </a:lnTo>
                <a:lnTo>
                  <a:pt x="1091" y="395"/>
                </a:lnTo>
                <a:lnTo>
                  <a:pt x="1094" y="395"/>
                </a:lnTo>
                <a:lnTo>
                  <a:pt x="1098" y="395"/>
                </a:lnTo>
                <a:lnTo>
                  <a:pt x="1099" y="395"/>
                </a:lnTo>
                <a:lnTo>
                  <a:pt x="1100" y="393"/>
                </a:lnTo>
                <a:lnTo>
                  <a:pt x="1098" y="389"/>
                </a:lnTo>
                <a:lnTo>
                  <a:pt x="1095" y="386"/>
                </a:lnTo>
                <a:lnTo>
                  <a:pt x="1089" y="380"/>
                </a:lnTo>
                <a:lnTo>
                  <a:pt x="1080" y="372"/>
                </a:lnTo>
                <a:lnTo>
                  <a:pt x="1075" y="369"/>
                </a:lnTo>
                <a:lnTo>
                  <a:pt x="1073" y="365"/>
                </a:lnTo>
                <a:lnTo>
                  <a:pt x="1072" y="361"/>
                </a:lnTo>
                <a:lnTo>
                  <a:pt x="1073" y="360"/>
                </a:lnTo>
                <a:lnTo>
                  <a:pt x="1075" y="360"/>
                </a:lnTo>
                <a:lnTo>
                  <a:pt x="1079" y="361"/>
                </a:lnTo>
                <a:lnTo>
                  <a:pt x="1081" y="362"/>
                </a:lnTo>
                <a:lnTo>
                  <a:pt x="1083" y="363"/>
                </a:lnTo>
                <a:lnTo>
                  <a:pt x="1089" y="363"/>
                </a:lnTo>
                <a:lnTo>
                  <a:pt x="1092" y="362"/>
                </a:lnTo>
                <a:lnTo>
                  <a:pt x="1094" y="362"/>
                </a:lnTo>
                <a:lnTo>
                  <a:pt x="1095" y="364"/>
                </a:lnTo>
                <a:lnTo>
                  <a:pt x="1096" y="369"/>
                </a:lnTo>
                <a:lnTo>
                  <a:pt x="1097" y="372"/>
                </a:lnTo>
                <a:lnTo>
                  <a:pt x="1097" y="373"/>
                </a:lnTo>
                <a:lnTo>
                  <a:pt x="1100" y="371"/>
                </a:lnTo>
                <a:lnTo>
                  <a:pt x="1103" y="370"/>
                </a:lnTo>
                <a:lnTo>
                  <a:pt x="1105" y="369"/>
                </a:lnTo>
                <a:lnTo>
                  <a:pt x="1107" y="369"/>
                </a:lnTo>
                <a:lnTo>
                  <a:pt x="1111" y="370"/>
                </a:lnTo>
                <a:lnTo>
                  <a:pt x="1115" y="371"/>
                </a:lnTo>
                <a:lnTo>
                  <a:pt x="1122" y="374"/>
                </a:lnTo>
                <a:lnTo>
                  <a:pt x="1127" y="376"/>
                </a:lnTo>
                <a:lnTo>
                  <a:pt x="1130" y="376"/>
                </a:lnTo>
                <a:lnTo>
                  <a:pt x="1131" y="372"/>
                </a:lnTo>
                <a:lnTo>
                  <a:pt x="1137" y="369"/>
                </a:lnTo>
                <a:lnTo>
                  <a:pt x="1142" y="365"/>
                </a:lnTo>
                <a:lnTo>
                  <a:pt x="1142" y="362"/>
                </a:lnTo>
                <a:lnTo>
                  <a:pt x="1142" y="358"/>
                </a:lnTo>
                <a:lnTo>
                  <a:pt x="1143" y="353"/>
                </a:lnTo>
                <a:lnTo>
                  <a:pt x="1145" y="348"/>
                </a:lnTo>
                <a:lnTo>
                  <a:pt x="1146" y="344"/>
                </a:lnTo>
                <a:lnTo>
                  <a:pt x="1147" y="338"/>
                </a:lnTo>
                <a:lnTo>
                  <a:pt x="1150" y="338"/>
                </a:lnTo>
                <a:lnTo>
                  <a:pt x="1154" y="341"/>
                </a:lnTo>
                <a:lnTo>
                  <a:pt x="1159" y="344"/>
                </a:lnTo>
                <a:lnTo>
                  <a:pt x="1162" y="345"/>
                </a:lnTo>
                <a:lnTo>
                  <a:pt x="1166" y="342"/>
                </a:lnTo>
                <a:lnTo>
                  <a:pt x="1169" y="339"/>
                </a:lnTo>
                <a:lnTo>
                  <a:pt x="1171" y="334"/>
                </a:lnTo>
                <a:lnTo>
                  <a:pt x="1170" y="332"/>
                </a:lnTo>
                <a:lnTo>
                  <a:pt x="1167" y="330"/>
                </a:lnTo>
                <a:lnTo>
                  <a:pt x="1170" y="326"/>
                </a:lnTo>
                <a:lnTo>
                  <a:pt x="1175" y="325"/>
                </a:lnTo>
                <a:lnTo>
                  <a:pt x="1179" y="326"/>
                </a:lnTo>
                <a:lnTo>
                  <a:pt x="1186" y="329"/>
                </a:lnTo>
                <a:lnTo>
                  <a:pt x="1192" y="329"/>
                </a:lnTo>
                <a:lnTo>
                  <a:pt x="1196" y="328"/>
                </a:lnTo>
                <a:lnTo>
                  <a:pt x="1196" y="326"/>
                </a:lnTo>
                <a:lnTo>
                  <a:pt x="1196" y="323"/>
                </a:lnTo>
                <a:lnTo>
                  <a:pt x="1193" y="320"/>
                </a:lnTo>
                <a:lnTo>
                  <a:pt x="1188" y="316"/>
                </a:lnTo>
                <a:lnTo>
                  <a:pt x="1184" y="313"/>
                </a:lnTo>
                <a:lnTo>
                  <a:pt x="1182" y="310"/>
                </a:lnTo>
                <a:lnTo>
                  <a:pt x="1180" y="307"/>
                </a:lnTo>
                <a:lnTo>
                  <a:pt x="1182" y="306"/>
                </a:lnTo>
                <a:lnTo>
                  <a:pt x="1185" y="305"/>
                </a:lnTo>
                <a:lnTo>
                  <a:pt x="1188" y="304"/>
                </a:lnTo>
                <a:lnTo>
                  <a:pt x="1191" y="302"/>
                </a:lnTo>
                <a:lnTo>
                  <a:pt x="1194" y="301"/>
                </a:lnTo>
                <a:lnTo>
                  <a:pt x="1198" y="298"/>
                </a:lnTo>
                <a:lnTo>
                  <a:pt x="1201" y="296"/>
                </a:lnTo>
                <a:lnTo>
                  <a:pt x="1203" y="293"/>
                </a:lnTo>
                <a:lnTo>
                  <a:pt x="1207" y="290"/>
                </a:lnTo>
                <a:lnTo>
                  <a:pt x="1208" y="286"/>
                </a:lnTo>
                <a:lnTo>
                  <a:pt x="1211" y="282"/>
                </a:lnTo>
                <a:lnTo>
                  <a:pt x="1216" y="277"/>
                </a:lnTo>
                <a:lnTo>
                  <a:pt x="1219" y="270"/>
                </a:lnTo>
                <a:lnTo>
                  <a:pt x="1224" y="265"/>
                </a:lnTo>
                <a:lnTo>
                  <a:pt x="1225" y="262"/>
                </a:lnTo>
                <a:lnTo>
                  <a:pt x="1226" y="258"/>
                </a:lnTo>
                <a:lnTo>
                  <a:pt x="1225" y="254"/>
                </a:lnTo>
                <a:lnTo>
                  <a:pt x="1230" y="250"/>
                </a:lnTo>
                <a:lnTo>
                  <a:pt x="1233" y="245"/>
                </a:lnTo>
                <a:lnTo>
                  <a:pt x="1232" y="242"/>
                </a:lnTo>
                <a:lnTo>
                  <a:pt x="1228" y="237"/>
                </a:lnTo>
                <a:lnTo>
                  <a:pt x="1226" y="230"/>
                </a:lnTo>
                <a:lnTo>
                  <a:pt x="1225" y="226"/>
                </a:lnTo>
                <a:lnTo>
                  <a:pt x="1225" y="218"/>
                </a:lnTo>
                <a:lnTo>
                  <a:pt x="1222" y="214"/>
                </a:lnTo>
                <a:lnTo>
                  <a:pt x="1220" y="211"/>
                </a:lnTo>
                <a:lnTo>
                  <a:pt x="1220" y="208"/>
                </a:lnTo>
                <a:lnTo>
                  <a:pt x="1224" y="208"/>
                </a:lnTo>
                <a:lnTo>
                  <a:pt x="1227" y="209"/>
                </a:lnTo>
                <a:lnTo>
                  <a:pt x="1232" y="213"/>
                </a:lnTo>
                <a:lnTo>
                  <a:pt x="1235" y="216"/>
                </a:lnTo>
                <a:lnTo>
                  <a:pt x="1241" y="216"/>
                </a:lnTo>
                <a:lnTo>
                  <a:pt x="1248" y="216"/>
                </a:lnTo>
                <a:lnTo>
                  <a:pt x="1249" y="211"/>
                </a:lnTo>
                <a:lnTo>
                  <a:pt x="1252" y="209"/>
                </a:lnTo>
                <a:lnTo>
                  <a:pt x="1256" y="205"/>
                </a:lnTo>
                <a:lnTo>
                  <a:pt x="1256" y="201"/>
                </a:lnTo>
                <a:lnTo>
                  <a:pt x="1254" y="196"/>
                </a:lnTo>
                <a:lnTo>
                  <a:pt x="1250" y="190"/>
                </a:lnTo>
                <a:lnTo>
                  <a:pt x="1249" y="185"/>
                </a:lnTo>
                <a:lnTo>
                  <a:pt x="1250" y="181"/>
                </a:lnTo>
                <a:lnTo>
                  <a:pt x="1251" y="176"/>
                </a:lnTo>
                <a:lnTo>
                  <a:pt x="1250" y="172"/>
                </a:lnTo>
                <a:lnTo>
                  <a:pt x="1247" y="170"/>
                </a:lnTo>
                <a:lnTo>
                  <a:pt x="1242" y="166"/>
                </a:lnTo>
                <a:lnTo>
                  <a:pt x="1236" y="164"/>
                </a:lnTo>
                <a:lnTo>
                  <a:pt x="1235" y="161"/>
                </a:lnTo>
                <a:lnTo>
                  <a:pt x="1235" y="157"/>
                </a:lnTo>
                <a:lnTo>
                  <a:pt x="1241" y="150"/>
                </a:lnTo>
                <a:lnTo>
                  <a:pt x="1246" y="148"/>
                </a:lnTo>
                <a:lnTo>
                  <a:pt x="1248" y="146"/>
                </a:lnTo>
                <a:lnTo>
                  <a:pt x="1251" y="141"/>
                </a:lnTo>
                <a:lnTo>
                  <a:pt x="1251" y="138"/>
                </a:lnTo>
                <a:lnTo>
                  <a:pt x="1251" y="131"/>
                </a:lnTo>
                <a:lnTo>
                  <a:pt x="1249" y="122"/>
                </a:lnTo>
                <a:lnTo>
                  <a:pt x="1247" y="104"/>
                </a:lnTo>
                <a:lnTo>
                  <a:pt x="1241" y="90"/>
                </a:lnTo>
                <a:lnTo>
                  <a:pt x="1236" y="83"/>
                </a:lnTo>
                <a:lnTo>
                  <a:pt x="1233" y="77"/>
                </a:lnTo>
                <a:lnTo>
                  <a:pt x="1227" y="72"/>
                </a:lnTo>
                <a:lnTo>
                  <a:pt x="1224" y="67"/>
                </a:lnTo>
                <a:lnTo>
                  <a:pt x="1223" y="61"/>
                </a:lnTo>
                <a:lnTo>
                  <a:pt x="1223" y="49"/>
                </a:lnTo>
                <a:lnTo>
                  <a:pt x="1223" y="42"/>
                </a:lnTo>
                <a:lnTo>
                  <a:pt x="1226" y="37"/>
                </a:lnTo>
                <a:lnTo>
                  <a:pt x="1219" y="33"/>
                </a:lnTo>
                <a:lnTo>
                  <a:pt x="1217" y="32"/>
                </a:lnTo>
                <a:lnTo>
                  <a:pt x="1215" y="29"/>
                </a:lnTo>
                <a:lnTo>
                  <a:pt x="1211" y="27"/>
                </a:lnTo>
                <a:lnTo>
                  <a:pt x="1208" y="26"/>
                </a:lnTo>
                <a:lnTo>
                  <a:pt x="1206" y="24"/>
                </a:lnTo>
                <a:lnTo>
                  <a:pt x="1204" y="21"/>
                </a:lnTo>
                <a:lnTo>
                  <a:pt x="1200" y="18"/>
                </a:lnTo>
                <a:lnTo>
                  <a:pt x="1195" y="17"/>
                </a:lnTo>
                <a:lnTo>
                  <a:pt x="1186" y="11"/>
                </a:lnTo>
                <a:lnTo>
                  <a:pt x="1184" y="10"/>
                </a:lnTo>
                <a:lnTo>
                  <a:pt x="1180" y="10"/>
                </a:lnTo>
                <a:lnTo>
                  <a:pt x="1176" y="9"/>
                </a:lnTo>
                <a:lnTo>
                  <a:pt x="1172" y="9"/>
                </a:lnTo>
                <a:lnTo>
                  <a:pt x="1169" y="9"/>
                </a:lnTo>
                <a:lnTo>
                  <a:pt x="1167" y="8"/>
                </a:lnTo>
                <a:lnTo>
                  <a:pt x="1164" y="6"/>
                </a:lnTo>
                <a:lnTo>
                  <a:pt x="1163" y="5"/>
                </a:lnTo>
                <a:lnTo>
                  <a:pt x="1161" y="4"/>
                </a:lnTo>
                <a:lnTo>
                  <a:pt x="1159" y="4"/>
                </a:lnTo>
                <a:lnTo>
                  <a:pt x="1158" y="2"/>
                </a:lnTo>
                <a:lnTo>
                  <a:pt x="1156" y="1"/>
                </a:lnTo>
                <a:lnTo>
                  <a:pt x="1155" y="0"/>
                </a:lnTo>
                <a:lnTo>
                  <a:pt x="1153" y="0"/>
                </a:lnTo>
                <a:lnTo>
                  <a:pt x="1152" y="0"/>
                </a:lnTo>
                <a:lnTo>
                  <a:pt x="1151" y="1"/>
                </a:lnTo>
                <a:lnTo>
                  <a:pt x="1148" y="3"/>
                </a:lnTo>
                <a:lnTo>
                  <a:pt x="1147" y="4"/>
                </a:lnTo>
                <a:lnTo>
                  <a:pt x="1146" y="6"/>
                </a:lnTo>
                <a:lnTo>
                  <a:pt x="1146" y="9"/>
                </a:lnTo>
                <a:lnTo>
                  <a:pt x="1146" y="11"/>
                </a:lnTo>
                <a:lnTo>
                  <a:pt x="1146" y="13"/>
                </a:lnTo>
                <a:lnTo>
                  <a:pt x="1146" y="16"/>
                </a:lnTo>
                <a:lnTo>
                  <a:pt x="1144" y="16"/>
                </a:lnTo>
                <a:lnTo>
                  <a:pt x="1143" y="14"/>
                </a:lnTo>
                <a:lnTo>
                  <a:pt x="1138" y="12"/>
                </a:lnTo>
                <a:lnTo>
                  <a:pt x="1136" y="11"/>
                </a:lnTo>
                <a:lnTo>
                  <a:pt x="1132" y="10"/>
                </a:lnTo>
                <a:lnTo>
                  <a:pt x="1130" y="10"/>
                </a:lnTo>
                <a:lnTo>
                  <a:pt x="1130" y="11"/>
                </a:lnTo>
                <a:lnTo>
                  <a:pt x="1130" y="13"/>
                </a:lnTo>
                <a:lnTo>
                  <a:pt x="1131" y="14"/>
                </a:lnTo>
                <a:lnTo>
                  <a:pt x="1132" y="16"/>
                </a:lnTo>
                <a:lnTo>
                  <a:pt x="1132" y="18"/>
                </a:lnTo>
                <a:lnTo>
                  <a:pt x="1134" y="20"/>
                </a:lnTo>
                <a:lnTo>
                  <a:pt x="1134" y="21"/>
                </a:lnTo>
                <a:lnTo>
                  <a:pt x="1135" y="24"/>
                </a:lnTo>
                <a:lnTo>
                  <a:pt x="1135" y="26"/>
                </a:lnTo>
                <a:lnTo>
                  <a:pt x="1135" y="27"/>
                </a:lnTo>
                <a:lnTo>
                  <a:pt x="1132" y="30"/>
                </a:lnTo>
                <a:lnTo>
                  <a:pt x="1128" y="36"/>
                </a:lnTo>
                <a:lnTo>
                  <a:pt x="1126" y="38"/>
                </a:lnTo>
                <a:lnTo>
                  <a:pt x="1123" y="40"/>
                </a:lnTo>
                <a:lnTo>
                  <a:pt x="1122" y="40"/>
                </a:lnTo>
                <a:lnTo>
                  <a:pt x="1120" y="38"/>
                </a:lnTo>
                <a:lnTo>
                  <a:pt x="1119" y="37"/>
                </a:lnTo>
                <a:lnTo>
                  <a:pt x="1118" y="36"/>
                </a:lnTo>
                <a:lnTo>
                  <a:pt x="1116" y="35"/>
                </a:lnTo>
                <a:lnTo>
                  <a:pt x="1114" y="34"/>
                </a:lnTo>
                <a:lnTo>
                  <a:pt x="1112" y="33"/>
                </a:lnTo>
                <a:lnTo>
                  <a:pt x="1108" y="33"/>
                </a:lnTo>
                <a:lnTo>
                  <a:pt x="1105" y="32"/>
                </a:lnTo>
                <a:lnTo>
                  <a:pt x="1104" y="30"/>
                </a:lnTo>
                <a:lnTo>
                  <a:pt x="1102" y="28"/>
                </a:lnTo>
                <a:lnTo>
                  <a:pt x="1099" y="28"/>
                </a:lnTo>
                <a:lnTo>
                  <a:pt x="1097" y="29"/>
                </a:lnTo>
                <a:lnTo>
                  <a:pt x="1098" y="30"/>
                </a:lnTo>
                <a:lnTo>
                  <a:pt x="1098" y="32"/>
                </a:lnTo>
                <a:lnTo>
                  <a:pt x="1098" y="34"/>
                </a:lnTo>
                <a:lnTo>
                  <a:pt x="1097" y="36"/>
                </a:lnTo>
                <a:lnTo>
                  <a:pt x="1095" y="36"/>
                </a:lnTo>
                <a:lnTo>
                  <a:pt x="1092" y="35"/>
                </a:lnTo>
                <a:lnTo>
                  <a:pt x="1090" y="35"/>
                </a:lnTo>
                <a:lnTo>
                  <a:pt x="1089" y="35"/>
                </a:lnTo>
                <a:lnTo>
                  <a:pt x="1088" y="36"/>
                </a:lnTo>
                <a:lnTo>
                  <a:pt x="1086" y="38"/>
                </a:lnTo>
                <a:lnTo>
                  <a:pt x="1084" y="41"/>
                </a:lnTo>
                <a:lnTo>
                  <a:pt x="1083" y="42"/>
                </a:lnTo>
                <a:lnTo>
                  <a:pt x="1082" y="44"/>
                </a:lnTo>
                <a:lnTo>
                  <a:pt x="1083" y="46"/>
                </a:lnTo>
                <a:lnTo>
                  <a:pt x="1084" y="49"/>
                </a:lnTo>
                <a:lnTo>
                  <a:pt x="1084" y="51"/>
                </a:lnTo>
                <a:lnTo>
                  <a:pt x="1086" y="54"/>
                </a:lnTo>
                <a:lnTo>
                  <a:pt x="1086" y="58"/>
                </a:lnTo>
                <a:lnTo>
                  <a:pt x="1086" y="60"/>
                </a:lnTo>
                <a:lnTo>
                  <a:pt x="1084" y="62"/>
                </a:lnTo>
                <a:lnTo>
                  <a:pt x="1082" y="65"/>
                </a:lnTo>
                <a:lnTo>
                  <a:pt x="1082" y="66"/>
                </a:lnTo>
                <a:lnTo>
                  <a:pt x="1082" y="68"/>
                </a:lnTo>
                <a:lnTo>
                  <a:pt x="1081" y="69"/>
                </a:lnTo>
                <a:lnTo>
                  <a:pt x="1079" y="69"/>
                </a:lnTo>
                <a:lnTo>
                  <a:pt x="1075" y="69"/>
                </a:lnTo>
                <a:lnTo>
                  <a:pt x="1073" y="69"/>
                </a:lnTo>
                <a:lnTo>
                  <a:pt x="1070" y="69"/>
                </a:lnTo>
                <a:lnTo>
                  <a:pt x="1067" y="69"/>
                </a:lnTo>
                <a:lnTo>
                  <a:pt x="1063" y="68"/>
                </a:lnTo>
                <a:lnTo>
                  <a:pt x="1059" y="67"/>
                </a:lnTo>
                <a:lnTo>
                  <a:pt x="1056" y="68"/>
                </a:lnTo>
                <a:lnTo>
                  <a:pt x="1054" y="69"/>
                </a:lnTo>
                <a:lnTo>
                  <a:pt x="1051" y="73"/>
                </a:lnTo>
                <a:lnTo>
                  <a:pt x="1048" y="78"/>
                </a:lnTo>
                <a:lnTo>
                  <a:pt x="1044" y="81"/>
                </a:lnTo>
                <a:lnTo>
                  <a:pt x="1042" y="83"/>
                </a:lnTo>
                <a:lnTo>
                  <a:pt x="1040" y="85"/>
                </a:lnTo>
                <a:lnTo>
                  <a:pt x="1035" y="91"/>
                </a:lnTo>
                <a:lnTo>
                  <a:pt x="1034" y="93"/>
                </a:lnTo>
                <a:lnTo>
                  <a:pt x="1033" y="96"/>
                </a:lnTo>
                <a:lnTo>
                  <a:pt x="1033" y="99"/>
                </a:lnTo>
                <a:lnTo>
                  <a:pt x="1034" y="104"/>
                </a:lnTo>
                <a:lnTo>
                  <a:pt x="1034" y="106"/>
                </a:lnTo>
                <a:lnTo>
                  <a:pt x="1034" y="108"/>
                </a:lnTo>
                <a:lnTo>
                  <a:pt x="1034" y="112"/>
                </a:lnTo>
                <a:lnTo>
                  <a:pt x="1035" y="117"/>
                </a:lnTo>
                <a:lnTo>
                  <a:pt x="1035" y="123"/>
                </a:lnTo>
                <a:lnTo>
                  <a:pt x="1034" y="125"/>
                </a:lnTo>
                <a:lnTo>
                  <a:pt x="1034" y="128"/>
                </a:lnTo>
                <a:lnTo>
                  <a:pt x="1033" y="130"/>
                </a:lnTo>
                <a:lnTo>
                  <a:pt x="1031" y="130"/>
                </a:lnTo>
                <a:lnTo>
                  <a:pt x="1028" y="131"/>
                </a:lnTo>
                <a:lnTo>
                  <a:pt x="1027" y="133"/>
                </a:lnTo>
                <a:lnTo>
                  <a:pt x="1027" y="136"/>
                </a:lnTo>
                <a:lnTo>
                  <a:pt x="1027" y="138"/>
                </a:lnTo>
                <a:lnTo>
                  <a:pt x="1027" y="140"/>
                </a:lnTo>
                <a:lnTo>
                  <a:pt x="1027" y="141"/>
                </a:lnTo>
                <a:lnTo>
                  <a:pt x="1026" y="142"/>
                </a:lnTo>
                <a:lnTo>
                  <a:pt x="1024" y="147"/>
                </a:lnTo>
                <a:lnTo>
                  <a:pt x="1023" y="149"/>
                </a:lnTo>
                <a:lnTo>
                  <a:pt x="1024" y="150"/>
                </a:lnTo>
                <a:lnTo>
                  <a:pt x="1025" y="152"/>
                </a:lnTo>
                <a:lnTo>
                  <a:pt x="1026" y="152"/>
                </a:lnTo>
                <a:lnTo>
                  <a:pt x="1030" y="153"/>
                </a:lnTo>
                <a:lnTo>
                  <a:pt x="1032" y="153"/>
                </a:lnTo>
                <a:lnTo>
                  <a:pt x="1033" y="155"/>
                </a:lnTo>
                <a:lnTo>
                  <a:pt x="1034" y="156"/>
                </a:lnTo>
                <a:lnTo>
                  <a:pt x="1034" y="157"/>
                </a:lnTo>
                <a:lnTo>
                  <a:pt x="1033" y="158"/>
                </a:lnTo>
                <a:lnTo>
                  <a:pt x="1031" y="160"/>
                </a:lnTo>
                <a:lnTo>
                  <a:pt x="1030" y="160"/>
                </a:lnTo>
                <a:lnTo>
                  <a:pt x="1027" y="161"/>
                </a:lnTo>
                <a:lnTo>
                  <a:pt x="1026" y="162"/>
                </a:lnTo>
                <a:lnTo>
                  <a:pt x="1025" y="163"/>
                </a:lnTo>
                <a:lnTo>
                  <a:pt x="1024" y="165"/>
                </a:lnTo>
                <a:lnTo>
                  <a:pt x="1024" y="166"/>
                </a:lnTo>
                <a:lnTo>
                  <a:pt x="1022" y="172"/>
                </a:lnTo>
                <a:lnTo>
                  <a:pt x="1022" y="173"/>
                </a:lnTo>
                <a:lnTo>
                  <a:pt x="1022" y="176"/>
                </a:lnTo>
                <a:lnTo>
                  <a:pt x="1022" y="178"/>
                </a:lnTo>
                <a:lnTo>
                  <a:pt x="1020" y="180"/>
                </a:lnTo>
                <a:lnTo>
                  <a:pt x="1019" y="187"/>
                </a:lnTo>
                <a:lnTo>
                  <a:pt x="1018" y="194"/>
                </a:lnTo>
                <a:lnTo>
                  <a:pt x="1018" y="196"/>
                </a:lnTo>
                <a:lnTo>
                  <a:pt x="1019" y="198"/>
                </a:lnTo>
                <a:lnTo>
                  <a:pt x="1019" y="201"/>
                </a:lnTo>
                <a:lnTo>
                  <a:pt x="1018" y="202"/>
                </a:lnTo>
                <a:lnTo>
                  <a:pt x="1017" y="202"/>
                </a:lnTo>
                <a:lnTo>
                  <a:pt x="1015" y="202"/>
                </a:lnTo>
                <a:lnTo>
                  <a:pt x="1012" y="203"/>
                </a:lnTo>
                <a:lnTo>
                  <a:pt x="1010" y="202"/>
                </a:lnTo>
                <a:lnTo>
                  <a:pt x="1008" y="202"/>
                </a:lnTo>
                <a:lnTo>
                  <a:pt x="1006" y="202"/>
                </a:lnTo>
                <a:lnTo>
                  <a:pt x="1001" y="201"/>
                </a:lnTo>
                <a:lnTo>
                  <a:pt x="1000" y="200"/>
                </a:lnTo>
                <a:lnTo>
                  <a:pt x="996" y="200"/>
                </a:lnTo>
                <a:lnTo>
                  <a:pt x="994" y="200"/>
                </a:lnTo>
                <a:lnTo>
                  <a:pt x="992" y="200"/>
                </a:lnTo>
                <a:lnTo>
                  <a:pt x="990" y="200"/>
                </a:lnTo>
                <a:lnTo>
                  <a:pt x="990" y="197"/>
                </a:lnTo>
                <a:lnTo>
                  <a:pt x="988" y="196"/>
                </a:lnTo>
                <a:lnTo>
                  <a:pt x="986" y="195"/>
                </a:lnTo>
                <a:lnTo>
                  <a:pt x="985" y="196"/>
                </a:lnTo>
                <a:lnTo>
                  <a:pt x="984" y="197"/>
                </a:lnTo>
                <a:lnTo>
                  <a:pt x="983" y="200"/>
                </a:lnTo>
                <a:lnTo>
                  <a:pt x="982" y="202"/>
                </a:lnTo>
                <a:lnTo>
                  <a:pt x="980" y="204"/>
                </a:lnTo>
                <a:lnTo>
                  <a:pt x="978" y="209"/>
                </a:lnTo>
                <a:lnTo>
                  <a:pt x="977" y="211"/>
                </a:lnTo>
                <a:lnTo>
                  <a:pt x="975" y="212"/>
                </a:lnTo>
                <a:lnTo>
                  <a:pt x="972" y="212"/>
                </a:lnTo>
                <a:lnTo>
                  <a:pt x="969" y="212"/>
                </a:lnTo>
                <a:lnTo>
                  <a:pt x="967" y="214"/>
                </a:lnTo>
                <a:lnTo>
                  <a:pt x="964" y="216"/>
                </a:lnTo>
                <a:lnTo>
                  <a:pt x="962" y="218"/>
                </a:lnTo>
                <a:lnTo>
                  <a:pt x="956" y="218"/>
                </a:lnTo>
                <a:lnTo>
                  <a:pt x="954" y="218"/>
                </a:lnTo>
                <a:lnTo>
                  <a:pt x="951" y="218"/>
                </a:lnTo>
                <a:lnTo>
                  <a:pt x="948" y="218"/>
                </a:lnTo>
                <a:lnTo>
                  <a:pt x="948" y="217"/>
                </a:lnTo>
                <a:lnTo>
                  <a:pt x="948" y="216"/>
                </a:lnTo>
                <a:lnTo>
                  <a:pt x="950" y="214"/>
                </a:lnTo>
                <a:lnTo>
                  <a:pt x="950" y="212"/>
                </a:lnTo>
                <a:lnTo>
                  <a:pt x="950" y="211"/>
                </a:lnTo>
                <a:lnTo>
                  <a:pt x="948" y="209"/>
                </a:lnTo>
                <a:lnTo>
                  <a:pt x="946" y="206"/>
                </a:lnTo>
                <a:lnTo>
                  <a:pt x="944" y="205"/>
                </a:lnTo>
                <a:lnTo>
                  <a:pt x="942" y="203"/>
                </a:lnTo>
                <a:lnTo>
                  <a:pt x="938" y="202"/>
                </a:lnTo>
                <a:lnTo>
                  <a:pt x="936" y="202"/>
                </a:lnTo>
                <a:lnTo>
                  <a:pt x="934" y="202"/>
                </a:lnTo>
                <a:lnTo>
                  <a:pt x="931" y="202"/>
                </a:lnTo>
                <a:lnTo>
                  <a:pt x="930" y="203"/>
                </a:lnTo>
                <a:lnTo>
                  <a:pt x="929" y="204"/>
                </a:lnTo>
                <a:lnTo>
                  <a:pt x="929" y="205"/>
                </a:lnTo>
                <a:lnTo>
                  <a:pt x="929" y="208"/>
                </a:lnTo>
                <a:lnTo>
                  <a:pt x="929" y="210"/>
                </a:lnTo>
                <a:lnTo>
                  <a:pt x="929" y="213"/>
                </a:lnTo>
                <a:lnTo>
                  <a:pt x="928" y="214"/>
                </a:lnTo>
                <a:lnTo>
                  <a:pt x="924" y="216"/>
                </a:lnTo>
                <a:lnTo>
                  <a:pt x="922" y="216"/>
                </a:lnTo>
                <a:lnTo>
                  <a:pt x="920" y="214"/>
                </a:lnTo>
                <a:lnTo>
                  <a:pt x="918" y="214"/>
                </a:lnTo>
                <a:lnTo>
                  <a:pt x="915" y="216"/>
                </a:lnTo>
                <a:lnTo>
                  <a:pt x="914" y="217"/>
                </a:lnTo>
                <a:lnTo>
                  <a:pt x="912" y="218"/>
                </a:lnTo>
                <a:lnTo>
                  <a:pt x="910" y="218"/>
                </a:lnTo>
                <a:lnTo>
                  <a:pt x="907" y="217"/>
                </a:lnTo>
                <a:lnTo>
                  <a:pt x="905" y="216"/>
                </a:lnTo>
                <a:lnTo>
                  <a:pt x="903" y="214"/>
                </a:lnTo>
                <a:lnTo>
                  <a:pt x="902" y="213"/>
                </a:lnTo>
                <a:lnTo>
                  <a:pt x="899" y="211"/>
                </a:lnTo>
                <a:lnTo>
                  <a:pt x="897" y="210"/>
                </a:lnTo>
                <a:lnTo>
                  <a:pt x="895" y="209"/>
                </a:lnTo>
                <a:lnTo>
                  <a:pt x="892" y="208"/>
                </a:lnTo>
                <a:lnTo>
                  <a:pt x="891" y="206"/>
                </a:lnTo>
                <a:lnTo>
                  <a:pt x="889" y="206"/>
                </a:lnTo>
                <a:lnTo>
                  <a:pt x="888" y="208"/>
                </a:lnTo>
                <a:lnTo>
                  <a:pt x="887" y="209"/>
                </a:lnTo>
                <a:lnTo>
                  <a:pt x="886" y="211"/>
                </a:lnTo>
                <a:lnTo>
                  <a:pt x="886" y="216"/>
                </a:lnTo>
                <a:lnTo>
                  <a:pt x="884" y="218"/>
                </a:lnTo>
                <a:lnTo>
                  <a:pt x="883" y="219"/>
                </a:lnTo>
                <a:lnTo>
                  <a:pt x="880" y="218"/>
                </a:lnTo>
                <a:lnTo>
                  <a:pt x="879" y="219"/>
                </a:lnTo>
                <a:lnTo>
                  <a:pt x="878" y="220"/>
                </a:lnTo>
                <a:lnTo>
                  <a:pt x="879" y="224"/>
                </a:lnTo>
                <a:lnTo>
                  <a:pt x="876" y="225"/>
                </a:lnTo>
                <a:lnTo>
                  <a:pt x="874" y="227"/>
                </a:lnTo>
                <a:lnTo>
                  <a:pt x="873" y="228"/>
                </a:lnTo>
                <a:lnTo>
                  <a:pt x="871" y="228"/>
                </a:lnTo>
                <a:lnTo>
                  <a:pt x="868" y="228"/>
                </a:lnTo>
                <a:lnTo>
                  <a:pt x="866" y="229"/>
                </a:lnTo>
                <a:lnTo>
                  <a:pt x="865" y="232"/>
                </a:lnTo>
                <a:lnTo>
                  <a:pt x="864" y="234"/>
                </a:lnTo>
                <a:lnTo>
                  <a:pt x="865" y="235"/>
                </a:lnTo>
                <a:lnTo>
                  <a:pt x="862" y="240"/>
                </a:lnTo>
                <a:lnTo>
                  <a:pt x="860" y="241"/>
                </a:lnTo>
                <a:lnTo>
                  <a:pt x="860" y="243"/>
                </a:lnTo>
                <a:lnTo>
                  <a:pt x="862" y="248"/>
                </a:lnTo>
                <a:lnTo>
                  <a:pt x="863" y="250"/>
                </a:lnTo>
                <a:lnTo>
                  <a:pt x="863" y="252"/>
                </a:lnTo>
                <a:lnTo>
                  <a:pt x="862" y="254"/>
                </a:lnTo>
                <a:lnTo>
                  <a:pt x="859" y="254"/>
                </a:lnTo>
                <a:lnTo>
                  <a:pt x="856" y="256"/>
                </a:lnTo>
                <a:lnTo>
                  <a:pt x="854" y="257"/>
                </a:lnTo>
                <a:lnTo>
                  <a:pt x="854" y="259"/>
                </a:lnTo>
                <a:lnTo>
                  <a:pt x="855" y="260"/>
                </a:lnTo>
                <a:lnTo>
                  <a:pt x="855" y="262"/>
                </a:lnTo>
                <a:lnTo>
                  <a:pt x="854" y="264"/>
                </a:lnTo>
                <a:lnTo>
                  <a:pt x="852" y="265"/>
                </a:lnTo>
                <a:lnTo>
                  <a:pt x="852" y="267"/>
                </a:lnTo>
                <a:lnTo>
                  <a:pt x="851" y="269"/>
                </a:lnTo>
                <a:lnTo>
                  <a:pt x="851" y="272"/>
                </a:lnTo>
                <a:lnTo>
                  <a:pt x="849" y="272"/>
                </a:lnTo>
                <a:lnTo>
                  <a:pt x="844" y="270"/>
                </a:lnTo>
                <a:lnTo>
                  <a:pt x="842" y="269"/>
                </a:lnTo>
                <a:lnTo>
                  <a:pt x="840" y="268"/>
                </a:lnTo>
                <a:lnTo>
                  <a:pt x="839" y="267"/>
                </a:lnTo>
                <a:lnTo>
                  <a:pt x="836" y="265"/>
                </a:lnTo>
                <a:lnTo>
                  <a:pt x="834" y="261"/>
                </a:lnTo>
                <a:lnTo>
                  <a:pt x="831" y="259"/>
                </a:lnTo>
                <a:lnTo>
                  <a:pt x="828" y="257"/>
                </a:lnTo>
                <a:lnTo>
                  <a:pt x="825" y="254"/>
                </a:lnTo>
                <a:lnTo>
                  <a:pt x="820" y="251"/>
                </a:lnTo>
                <a:lnTo>
                  <a:pt x="818" y="250"/>
                </a:lnTo>
                <a:lnTo>
                  <a:pt x="814" y="248"/>
                </a:lnTo>
                <a:lnTo>
                  <a:pt x="811" y="248"/>
                </a:lnTo>
                <a:lnTo>
                  <a:pt x="809" y="246"/>
                </a:lnTo>
                <a:lnTo>
                  <a:pt x="807" y="246"/>
                </a:lnTo>
                <a:lnTo>
                  <a:pt x="804" y="245"/>
                </a:lnTo>
                <a:lnTo>
                  <a:pt x="803" y="244"/>
                </a:lnTo>
                <a:lnTo>
                  <a:pt x="802" y="242"/>
                </a:lnTo>
                <a:lnTo>
                  <a:pt x="802" y="241"/>
                </a:lnTo>
                <a:lnTo>
                  <a:pt x="803" y="240"/>
                </a:lnTo>
                <a:lnTo>
                  <a:pt x="804" y="238"/>
                </a:lnTo>
                <a:lnTo>
                  <a:pt x="807" y="236"/>
                </a:lnTo>
                <a:lnTo>
                  <a:pt x="810" y="233"/>
                </a:lnTo>
                <a:lnTo>
                  <a:pt x="811" y="232"/>
                </a:lnTo>
                <a:lnTo>
                  <a:pt x="812" y="230"/>
                </a:lnTo>
                <a:lnTo>
                  <a:pt x="812" y="229"/>
                </a:lnTo>
                <a:lnTo>
                  <a:pt x="812" y="227"/>
                </a:lnTo>
                <a:lnTo>
                  <a:pt x="811" y="226"/>
                </a:lnTo>
                <a:lnTo>
                  <a:pt x="810" y="224"/>
                </a:lnTo>
                <a:lnTo>
                  <a:pt x="809" y="222"/>
                </a:lnTo>
                <a:lnTo>
                  <a:pt x="809" y="220"/>
                </a:lnTo>
                <a:lnTo>
                  <a:pt x="809" y="219"/>
                </a:lnTo>
                <a:lnTo>
                  <a:pt x="810" y="218"/>
                </a:lnTo>
                <a:lnTo>
                  <a:pt x="811" y="217"/>
                </a:lnTo>
                <a:lnTo>
                  <a:pt x="811" y="216"/>
                </a:lnTo>
                <a:lnTo>
                  <a:pt x="811" y="213"/>
                </a:lnTo>
                <a:lnTo>
                  <a:pt x="810" y="213"/>
                </a:lnTo>
                <a:lnTo>
                  <a:pt x="810" y="212"/>
                </a:lnTo>
                <a:lnTo>
                  <a:pt x="808" y="210"/>
                </a:lnTo>
                <a:lnTo>
                  <a:pt x="807" y="210"/>
                </a:lnTo>
                <a:lnTo>
                  <a:pt x="806" y="210"/>
                </a:lnTo>
                <a:lnTo>
                  <a:pt x="804" y="210"/>
                </a:lnTo>
                <a:lnTo>
                  <a:pt x="804" y="212"/>
                </a:lnTo>
                <a:lnTo>
                  <a:pt x="803" y="212"/>
                </a:lnTo>
                <a:lnTo>
                  <a:pt x="801" y="211"/>
                </a:lnTo>
                <a:lnTo>
                  <a:pt x="800" y="210"/>
                </a:lnTo>
                <a:lnTo>
                  <a:pt x="799" y="209"/>
                </a:lnTo>
                <a:lnTo>
                  <a:pt x="798" y="208"/>
                </a:lnTo>
                <a:lnTo>
                  <a:pt x="796" y="208"/>
                </a:lnTo>
                <a:lnTo>
                  <a:pt x="795" y="209"/>
                </a:lnTo>
                <a:lnTo>
                  <a:pt x="795" y="210"/>
                </a:lnTo>
                <a:lnTo>
                  <a:pt x="793" y="212"/>
                </a:lnTo>
                <a:lnTo>
                  <a:pt x="792" y="213"/>
                </a:lnTo>
                <a:lnTo>
                  <a:pt x="791" y="213"/>
                </a:lnTo>
                <a:lnTo>
                  <a:pt x="788" y="214"/>
                </a:lnTo>
                <a:lnTo>
                  <a:pt x="786" y="214"/>
                </a:lnTo>
                <a:lnTo>
                  <a:pt x="784" y="214"/>
                </a:lnTo>
                <a:lnTo>
                  <a:pt x="782" y="214"/>
                </a:lnTo>
                <a:lnTo>
                  <a:pt x="779" y="214"/>
                </a:lnTo>
                <a:lnTo>
                  <a:pt x="778" y="213"/>
                </a:lnTo>
                <a:lnTo>
                  <a:pt x="776" y="211"/>
                </a:lnTo>
                <a:lnTo>
                  <a:pt x="775" y="209"/>
                </a:lnTo>
                <a:lnTo>
                  <a:pt x="774" y="209"/>
                </a:lnTo>
                <a:lnTo>
                  <a:pt x="771" y="208"/>
                </a:lnTo>
                <a:lnTo>
                  <a:pt x="770" y="205"/>
                </a:lnTo>
                <a:lnTo>
                  <a:pt x="768" y="204"/>
                </a:lnTo>
                <a:lnTo>
                  <a:pt x="767" y="203"/>
                </a:lnTo>
                <a:lnTo>
                  <a:pt x="767" y="201"/>
                </a:lnTo>
                <a:lnTo>
                  <a:pt x="767" y="198"/>
                </a:lnTo>
                <a:lnTo>
                  <a:pt x="767" y="196"/>
                </a:lnTo>
                <a:lnTo>
                  <a:pt x="768" y="194"/>
                </a:lnTo>
                <a:lnTo>
                  <a:pt x="769" y="192"/>
                </a:lnTo>
                <a:lnTo>
                  <a:pt x="769" y="189"/>
                </a:lnTo>
                <a:lnTo>
                  <a:pt x="770" y="187"/>
                </a:lnTo>
                <a:lnTo>
                  <a:pt x="771" y="184"/>
                </a:lnTo>
                <a:lnTo>
                  <a:pt x="770" y="180"/>
                </a:lnTo>
                <a:lnTo>
                  <a:pt x="769" y="178"/>
                </a:lnTo>
                <a:lnTo>
                  <a:pt x="767" y="177"/>
                </a:lnTo>
                <a:lnTo>
                  <a:pt x="766" y="176"/>
                </a:lnTo>
                <a:lnTo>
                  <a:pt x="763" y="174"/>
                </a:lnTo>
                <a:lnTo>
                  <a:pt x="762" y="173"/>
                </a:lnTo>
                <a:lnTo>
                  <a:pt x="759" y="171"/>
                </a:lnTo>
                <a:lnTo>
                  <a:pt x="758" y="171"/>
                </a:lnTo>
                <a:lnTo>
                  <a:pt x="755" y="170"/>
                </a:lnTo>
                <a:lnTo>
                  <a:pt x="753" y="170"/>
                </a:lnTo>
                <a:lnTo>
                  <a:pt x="752" y="170"/>
                </a:lnTo>
                <a:lnTo>
                  <a:pt x="750" y="170"/>
                </a:lnTo>
                <a:lnTo>
                  <a:pt x="747" y="170"/>
                </a:lnTo>
                <a:lnTo>
                  <a:pt x="745" y="169"/>
                </a:lnTo>
                <a:lnTo>
                  <a:pt x="744" y="168"/>
                </a:lnTo>
                <a:lnTo>
                  <a:pt x="740" y="165"/>
                </a:lnTo>
                <a:lnTo>
                  <a:pt x="739" y="165"/>
                </a:lnTo>
                <a:lnTo>
                  <a:pt x="737" y="166"/>
                </a:lnTo>
                <a:lnTo>
                  <a:pt x="735" y="166"/>
                </a:lnTo>
                <a:lnTo>
                  <a:pt x="732" y="168"/>
                </a:lnTo>
                <a:lnTo>
                  <a:pt x="730" y="169"/>
                </a:lnTo>
                <a:lnTo>
                  <a:pt x="728" y="170"/>
                </a:lnTo>
                <a:lnTo>
                  <a:pt x="727" y="171"/>
                </a:lnTo>
                <a:lnTo>
                  <a:pt x="724" y="171"/>
                </a:lnTo>
                <a:lnTo>
                  <a:pt x="722" y="170"/>
                </a:lnTo>
                <a:lnTo>
                  <a:pt x="720" y="170"/>
                </a:lnTo>
                <a:lnTo>
                  <a:pt x="716" y="170"/>
                </a:lnTo>
                <a:lnTo>
                  <a:pt x="713" y="169"/>
                </a:lnTo>
                <a:lnTo>
                  <a:pt x="711" y="166"/>
                </a:lnTo>
                <a:lnTo>
                  <a:pt x="708" y="164"/>
                </a:lnTo>
                <a:lnTo>
                  <a:pt x="706" y="162"/>
                </a:lnTo>
                <a:lnTo>
                  <a:pt x="704" y="161"/>
                </a:lnTo>
                <a:lnTo>
                  <a:pt x="700" y="158"/>
                </a:lnTo>
                <a:lnTo>
                  <a:pt x="699" y="156"/>
                </a:lnTo>
                <a:lnTo>
                  <a:pt x="696" y="154"/>
                </a:lnTo>
                <a:lnTo>
                  <a:pt x="694" y="153"/>
                </a:lnTo>
                <a:lnTo>
                  <a:pt x="691" y="153"/>
                </a:lnTo>
                <a:lnTo>
                  <a:pt x="689" y="153"/>
                </a:lnTo>
                <a:lnTo>
                  <a:pt x="686" y="153"/>
                </a:lnTo>
                <a:lnTo>
                  <a:pt x="683" y="153"/>
                </a:lnTo>
                <a:lnTo>
                  <a:pt x="680" y="153"/>
                </a:lnTo>
                <a:lnTo>
                  <a:pt x="679" y="152"/>
                </a:lnTo>
                <a:lnTo>
                  <a:pt x="676" y="150"/>
                </a:lnTo>
                <a:lnTo>
                  <a:pt x="674" y="150"/>
                </a:lnTo>
                <a:lnTo>
                  <a:pt x="672" y="149"/>
                </a:lnTo>
                <a:lnTo>
                  <a:pt x="668" y="149"/>
                </a:lnTo>
                <a:lnTo>
                  <a:pt x="666" y="148"/>
                </a:lnTo>
                <a:lnTo>
                  <a:pt x="664" y="148"/>
                </a:lnTo>
                <a:lnTo>
                  <a:pt x="662" y="148"/>
                </a:lnTo>
                <a:lnTo>
                  <a:pt x="659" y="149"/>
                </a:lnTo>
                <a:lnTo>
                  <a:pt x="656" y="152"/>
                </a:lnTo>
                <a:lnTo>
                  <a:pt x="655" y="154"/>
                </a:lnTo>
                <a:lnTo>
                  <a:pt x="655" y="156"/>
                </a:lnTo>
                <a:lnTo>
                  <a:pt x="654" y="158"/>
                </a:lnTo>
                <a:lnTo>
                  <a:pt x="654" y="161"/>
                </a:lnTo>
                <a:lnTo>
                  <a:pt x="655" y="163"/>
                </a:lnTo>
                <a:lnTo>
                  <a:pt x="655" y="165"/>
                </a:lnTo>
                <a:lnTo>
                  <a:pt x="655" y="168"/>
                </a:lnTo>
                <a:lnTo>
                  <a:pt x="656" y="170"/>
                </a:lnTo>
                <a:lnTo>
                  <a:pt x="655" y="173"/>
                </a:lnTo>
                <a:lnTo>
                  <a:pt x="652" y="176"/>
                </a:lnTo>
                <a:lnTo>
                  <a:pt x="650" y="178"/>
                </a:lnTo>
                <a:lnTo>
                  <a:pt x="649" y="179"/>
                </a:lnTo>
                <a:lnTo>
                  <a:pt x="646" y="184"/>
                </a:lnTo>
                <a:lnTo>
                  <a:pt x="643" y="185"/>
                </a:lnTo>
                <a:lnTo>
                  <a:pt x="642" y="186"/>
                </a:lnTo>
                <a:lnTo>
                  <a:pt x="640" y="187"/>
                </a:lnTo>
                <a:lnTo>
                  <a:pt x="640" y="189"/>
                </a:lnTo>
                <a:lnTo>
                  <a:pt x="640" y="192"/>
                </a:lnTo>
                <a:lnTo>
                  <a:pt x="640" y="193"/>
                </a:lnTo>
                <a:lnTo>
                  <a:pt x="640" y="195"/>
                </a:lnTo>
                <a:lnTo>
                  <a:pt x="641" y="197"/>
                </a:lnTo>
                <a:lnTo>
                  <a:pt x="641" y="200"/>
                </a:lnTo>
                <a:lnTo>
                  <a:pt x="642" y="202"/>
                </a:lnTo>
                <a:lnTo>
                  <a:pt x="642" y="206"/>
                </a:lnTo>
                <a:lnTo>
                  <a:pt x="641" y="210"/>
                </a:lnTo>
                <a:lnTo>
                  <a:pt x="640" y="212"/>
                </a:lnTo>
                <a:lnTo>
                  <a:pt x="639" y="214"/>
                </a:lnTo>
                <a:lnTo>
                  <a:pt x="636" y="214"/>
                </a:lnTo>
                <a:lnTo>
                  <a:pt x="633" y="214"/>
                </a:lnTo>
                <a:lnTo>
                  <a:pt x="630" y="214"/>
                </a:lnTo>
                <a:lnTo>
                  <a:pt x="627" y="214"/>
                </a:lnTo>
                <a:lnTo>
                  <a:pt x="625" y="213"/>
                </a:lnTo>
                <a:lnTo>
                  <a:pt x="623" y="213"/>
                </a:lnTo>
                <a:lnTo>
                  <a:pt x="620" y="213"/>
                </a:lnTo>
                <a:lnTo>
                  <a:pt x="619" y="214"/>
                </a:lnTo>
                <a:lnTo>
                  <a:pt x="616" y="216"/>
                </a:lnTo>
                <a:lnTo>
                  <a:pt x="615" y="217"/>
                </a:lnTo>
                <a:lnTo>
                  <a:pt x="614" y="219"/>
                </a:lnTo>
                <a:lnTo>
                  <a:pt x="611" y="220"/>
                </a:lnTo>
                <a:lnTo>
                  <a:pt x="610" y="221"/>
                </a:lnTo>
                <a:lnTo>
                  <a:pt x="607" y="222"/>
                </a:lnTo>
                <a:lnTo>
                  <a:pt x="606" y="224"/>
                </a:lnTo>
                <a:lnTo>
                  <a:pt x="603" y="226"/>
                </a:lnTo>
                <a:lnTo>
                  <a:pt x="602" y="226"/>
                </a:lnTo>
                <a:lnTo>
                  <a:pt x="600" y="226"/>
                </a:lnTo>
                <a:lnTo>
                  <a:pt x="596" y="226"/>
                </a:lnTo>
                <a:lnTo>
                  <a:pt x="595" y="225"/>
                </a:lnTo>
                <a:lnTo>
                  <a:pt x="591" y="224"/>
                </a:lnTo>
                <a:lnTo>
                  <a:pt x="588" y="222"/>
                </a:lnTo>
                <a:lnTo>
                  <a:pt x="585" y="222"/>
                </a:lnTo>
                <a:lnTo>
                  <a:pt x="583" y="222"/>
                </a:lnTo>
                <a:lnTo>
                  <a:pt x="577" y="222"/>
                </a:lnTo>
                <a:lnTo>
                  <a:pt x="575" y="221"/>
                </a:lnTo>
                <a:lnTo>
                  <a:pt x="571" y="221"/>
                </a:lnTo>
                <a:lnTo>
                  <a:pt x="569" y="221"/>
                </a:lnTo>
                <a:lnTo>
                  <a:pt x="568" y="220"/>
                </a:lnTo>
                <a:lnTo>
                  <a:pt x="566" y="219"/>
                </a:lnTo>
                <a:lnTo>
                  <a:pt x="562" y="219"/>
                </a:lnTo>
                <a:lnTo>
                  <a:pt x="561" y="220"/>
                </a:lnTo>
                <a:lnTo>
                  <a:pt x="560" y="221"/>
                </a:lnTo>
                <a:lnTo>
                  <a:pt x="561" y="222"/>
                </a:lnTo>
                <a:lnTo>
                  <a:pt x="561" y="224"/>
                </a:lnTo>
                <a:lnTo>
                  <a:pt x="562" y="225"/>
                </a:lnTo>
                <a:lnTo>
                  <a:pt x="564" y="225"/>
                </a:lnTo>
                <a:lnTo>
                  <a:pt x="564" y="226"/>
                </a:lnTo>
                <a:lnTo>
                  <a:pt x="563" y="227"/>
                </a:lnTo>
                <a:lnTo>
                  <a:pt x="562" y="228"/>
                </a:lnTo>
                <a:lnTo>
                  <a:pt x="560" y="229"/>
                </a:lnTo>
                <a:lnTo>
                  <a:pt x="556" y="229"/>
                </a:lnTo>
                <a:lnTo>
                  <a:pt x="553" y="230"/>
                </a:lnTo>
                <a:lnTo>
                  <a:pt x="551" y="230"/>
                </a:lnTo>
                <a:lnTo>
                  <a:pt x="548" y="230"/>
                </a:lnTo>
                <a:lnTo>
                  <a:pt x="547" y="230"/>
                </a:lnTo>
                <a:lnTo>
                  <a:pt x="545" y="229"/>
                </a:lnTo>
                <a:lnTo>
                  <a:pt x="542" y="229"/>
                </a:lnTo>
                <a:lnTo>
                  <a:pt x="539" y="228"/>
                </a:lnTo>
                <a:lnTo>
                  <a:pt x="536" y="228"/>
                </a:lnTo>
                <a:lnTo>
                  <a:pt x="534" y="229"/>
                </a:lnTo>
                <a:lnTo>
                  <a:pt x="531" y="230"/>
                </a:lnTo>
                <a:lnTo>
                  <a:pt x="530" y="232"/>
                </a:lnTo>
                <a:lnTo>
                  <a:pt x="529" y="233"/>
                </a:lnTo>
                <a:lnTo>
                  <a:pt x="528" y="235"/>
                </a:lnTo>
                <a:lnTo>
                  <a:pt x="526" y="237"/>
                </a:lnTo>
                <a:lnTo>
                  <a:pt x="522" y="240"/>
                </a:lnTo>
                <a:lnTo>
                  <a:pt x="519" y="242"/>
                </a:lnTo>
                <a:lnTo>
                  <a:pt x="516" y="243"/>
                </a:lnTo>
                <a:lnTo>
                  <a:pt x="514" y="244"/>
                </a:lnTo>
                <a:lnTo>
                  <a:pt x="512" y="244"/>
                </a:lnTo>
                <a:lnTo>
                  <a:pt x="511" y="243"/>
                </a:lnTo>
                <a:lnTo>
                  <a:pt x="508" y="243"/>
                </a:lnTo>
                <a:lnTo>
                  <a:pt x="505" y="244"/>
                </a:lnTo>
                <a:lnTo>
                  <a:pt x="503" y="244"/>
                </a:lnTo>
                <a:lnTo>
                  <a:pt x="502" y="245"/>
                </a:lnTo>
                <a:lnTo>
                  <a:pt x="500" y="246"/>
                </a:lnTo>
                <a:lnTo>
                  <a:pt x="500" y="248"/>
                </a:lnTo>
                <a:lnTo>
                  <a:pt x="500" y="250"/>
                </a:lnTo>
                <a:lnTo>
                  <a:pt x="502" y="251"/>
                </a:lnTo>
                <a:lnTo>
                  <a:pt x="503" y="252"/>
                </a:lnTo>
                <a:lnTo>
                  <a:pt x="503" y="254"/>
                </a:lnTo>
                <a:lnTo>
                  <a:pt x="502" y="256"/>
                </a:lnTo>
                <a:lnTo>
                  <a:pt x="500" y="257"/>
                </a:lnTo>
                <a:lnTo>
                  <a:pt x="498" y="258"/>
                </a:lnTo>
                <a:lnTo>
                  <a:pt x="496" y="259"/>
                </a:lnTo>
                <a:lnTo>
                  <a:pt x="495" y="260"/>
                </a:lnTo>
                <a:lnTo>
                  <a:pt x="492" y="261"/>
                </a:lnTo>
                <a:lnTo>
                  <a:pt x="490" y="262"/>
                </a:lnTo>
                <a:lnTo>
                  <a:pt x="490" y="264"/>
                </a:lnTo>
                <a:lnTo>
                  <a:pt x="489" y="266"/>
                </a:lnTo>
                <a:lnTo>
                  <a:pt x="488" y="267"/>
                </a:lnTo>
                <a:lnTo>
                  <a:pt x="488" y="268"/>
                </a:lnTo>
                <a:lnTo>
                  <a:pt x="488" y="270"/>
                </a:lnTo>
                <a:lnTo>
                  <a:pt x="486" y="272"/>
                </a:lnTo>
                <a:lnTo>
                  <a:pt x="483" y="272"/>
                </a:lnTo>
                <a:lnTo>
                  <a:pt x="482" y="270"/>
                </a:lnTo>
                <a:lnTo>
                  <a:pt x="481" y="269"/>
                </a:lnTo>
                <a:lnTo>
                  <a:pt x="481" y="268"/>
                </a:lnTo>
                <a:lnTo>
                  <a:pt x="481" y="266"/>
                </a:lnTo>
                <a:lnTo>
                  <a:pt x="481" y="262"/>
                </a:lnTo>
                <a:lnTo>
                  <a:pt x="481" y="259"/>
                </a:lnTo>
                <a:lnTo>
                  <a:pt x="481" y="257"/>
                </a:lnTo>
                <a:lnTo>
                  <a:pt x="480" y="256"/>
                </a:lnTo>
                <a:lnTo>
                  <a:pt x="479" y="254"/>
                </a:lnTo>
                <a:lnTo>
                  <a:pt x="476" y="254"/>
                </a:lnTo>
                <a:lnTo>
                  <a:pt x="474" y="256"/>
                </a:lnTo>
                <a:lnTo>
                  <a:pt x="473" y="260"/>
                </a:lnTo>
                <a:lnTo>
                  <a:pt x="472" y="260"/>
                </a:lnTo>
                <a:lnTo>
                  <a:pt x="470" y="259"/>
                </a:lnTo>
                <a:lnTo>
                  <a:pt x="466" y="259"/>
                </a:lnTo>
                <a:lnTo>
                  <a:pt x="464" y="260"/>
                </a:lnTo>
                <a:lnTo>
                  <a:pt x="462" y="261"/>
                </a:lnTo>
                <a:lnTo>
                  <a:pt x="460" y="262"/>
                </a:lnTo>
                <a:lnTo>
                  <a:pt x="456" y="266"/>
                </a:lnTo>
                <a:lnTo>
                  <a:pt x="454" y="268"/>
                </a:lnTo>
                <a:lnTo>
                  <a:pt x="452" y="272"/>
                </a:lnTo>
                <a:lnTo>
                  <a:pt x="450" y="272"/>
                </a:lnTo>
                <a:lnTo>
                  <a:pt x="448" y="270"/>
                </a:lnTo>
                <a:lnTo>
                  <a:pt x="443" y="269"/>
                </a:lnTo>
                <a:lnTo>
                  <a:pt x="441" y="269"/>
                </a:lnTo>
                <a:lnTo>
                  <a:pt x="439" y="268"/>
                </a:lnTo>
                <a:lnTo>
                  <a:pt x="435" y="268"/>
                </a:lnTo>
                <a:lnTo>
                  <a:pt x="432" y="268"/>
                </a:lnTo>
                <a:lnTo>
                  <a:pt x="431" y="268"/>
                </a:lnTo>
                <a:lnTo>
                  <a:pt x="427" y="264"/>
                </a:lnTo>
                <a:lnTo>
                  <a:pt x="426" y="260"/>
                </a:lnTo>
                <a:lnTo>
                  <a:pt x="425" y="257"/>
                </a:lnTo>
                <a:lnTo>
                  <a:pt x="425" y="253"/>
                </a:lnTo>
                <a:lnTo>
                  <a:pt x="425" y="252"/>
                </a:lnTo>
                <a:lnTo>
                  <a:pt x="425" y="250"/>
                </a:lnTo>
                <a:lnTo>
                  <a:pt x="422" y="246"/>
                </a:lnTo>
                <a:lnTo>
                  <a:pt x="420" y="246"/>
                </a:lnTo>
                <a:lnTo>
                  <a:pt x="418" y="248"/>
                </a:lnTo>
                <a:lnTo>
                  <a:pt x="415" y="248"/>
                </a:lnTo>
                <a:lnTo>
                  <a:pt x="411" y="248"/>
                </a:lnTo>
                <a:lnTo>
                  <a:pt x="410" y="248"/>
                </a:lnTo>
                <a:lnTo>
                  <a:pt x="409" y="246"/>
                </a:lnTo>
                <a:lnTo>
                  <a:pt x="408" y="244"/>
                </a:lnTo>
                <a:lnTo>
                  <a:pt x="408" y="243"/>
                </a:lnTo>
                <a:lnTo>
                  <a:pt x="409" y="241"/>
                </a:lnTo>
                <a:lnTo>
                  <a:pt x="410" y="238"/>
                </a:lnTo>
                <a:lnTo>
                  <a:pt x="411" y="235"/>
                </a:lnTo>
                <a:lnTo>
                  <a:pt x="411" y="234"/>
                </a:lnTo>
                <a:lnTo>
                  <a:pt x="411" y="232"/>
                </a:lnTo>
                <a:lnTo>
                  <a:pt x="411" y="230"/>
                </a:lnTo>
                <a:lnTo>
                  <a:pt x="410" y="228"/>
                </a:lnTo>
                <a:lnTo>
                  <a:pt x="409" y="227"/>
                </a:lnTo>
                <a:lnTo>
                  <a:pt x="408" y="226"/>
                </a:lnTo>
                <a:lnTo>
                  <a:pt x="406" y="226"/>
                </a:lnTo>
                <a:lnTo>
                  <a:pt x="403" y="226"/>
                </a:lnTo>
                <a:lnTo>
                  <a:pt x="402" y="226"/>
                </a:lnTo>
                <a:lnTo>
                  <a:pt x="401" y="226"/>
                </a:lnTo>
                <a:lnTo>
                  <a:pt x="399" y="226"/>
                </a:lnTo>
                <a:lnTo>
                  <a:pt x="398" y="227"/>
                </a:lnTo>
                <a:lnTo>
                  <a:pt x="396" y="229"/>
                </a:lnTo>
                <a:lnTo>
                  <a:pt x="396" y="230"/>
                </a:lnTo>
                <a:lnTo>
                  <a:pt x="396" y="232"/>
                </a:lnTo>
                <a:lnTo>
                  <a:pt x="395" y="233"/>
                </a:lnTo>
                <a:lnTo>
                  <a:pt x="393" y="234"/>
                </a:lnTo>
                <a:lnTo>
                  <a:pt x="392" y="233"/>
                </a:lnTo>
                <a:lnTo>
                  <a:pt x="390" y="237"/>
                </a:lnTo>
                <a:lnTo>
                  <a:pt x="388" y="238"/>
                </a:lnTo>
                <a:lnTo>
                  <a:pt x="387" y="240"/>
                </a:lnTo>
                <a:lnTo>
                  <a:pt x="385" y="241"/>
                </a:lnTo>
                <a:lnTo>
                  <a:pt x="384" y="241"/>
                </a:lnTo>
                <a:lnTo>
                  <a:pt x="382" y="241"/>
                </a:lnTo>
                <a:lnTo>
                  <a:pt x="380" y="240"/>
                </a:lnTo>
                <a:lnTo>
                  <a:pt x="379" y="240"/>
                </a:lnTo>
                <a:lnTo>
                  <a:pt x="378" y="240"/>
                </a:lnTo>
                <a:lnTo>
                  <a:pt x="376" y="240"/>
                </a:lnTo>
                <a:lnTo>
                  <a:pt x="374" y="241"/>
                </a:lnTo>
                <a:lnTo>
                  <a:pt x="372" y="242"/>
                </a:lnTo>
                <a:lnTo>
                  <a:pt x="371" y="244"/>
                </a:lnTo>
                <a:lnTo>
                  <a:pt x="370" y="245"/>
                </a:lnTo>
                <a:lnTo>
                  <a:pt x="368" y="249"/>
                </a:lnTo>
                <a:lnTo>
                  <a:pt x="366" y="251"/>
                </a:lnTo>
                <a:lnTo>
                  <a:pt x="366" y="256"/>
                </a:lnTo>
                <a:lnTo>
                  <a:pt x="367" y="257"/>
                </a:lnTo>
                <a:lnTo>
                  <a:pt x="367" y="259"/>
                </a:lnTo>
                <a:lnTo>
                  <a:pt x="366" y="261"/>
                </a:lnTo>
                <a:lnTo>
                  <a:pt x="363" y="261"/>
                </a:lnTo>
                <a:lnTo>
                  <a:pt x="362" y="260"/>
                </a:lnTo>
                <a:lnTo>
                  <a:pt x="361" y="259"/>
                </a:lnTo>
                <a:lnTo>
                  <a:pt x="360" y="259"/>
                </a:lnTo>
                <a:lnTo>
                  <a:pt x="354" y="260"/>
                </a:lnTo>
                <a:lnTo>
                  <a:pt x="352" y="260"/>
                </a:lnTo>
                <a:lnTo>
                  <a:pt x="350" y="260"/>
                </a:lnTo>
                <a:lnTo>
                  <a:pt x="348" y="259"/>
                </a:lnTo>
                <a:lnTo>
                  <a:pt x="346" y="258"/>
                </a:lnTo>
                <a:lnTo>
                  <a:pt x="346" y="257"/>
                </a:lnTo>
                <a:lnTo>
                  <a:pt x="346" y="256"/>
                </a:lnTo>
                <a:lnTo>
                  <a:pt x="345" y="253"/>
                </a:lnTo>
                <a:lnTo>
                  <a:pt x="344" y="252"/>
                </a:lnTo>
                <a:lnTo>
                  <a:pt x="343" y="252"/>
                </a:lnTo>
                <a:lnTo>
                  <a:pt x="342" y="253"/>
                </a:lnTo>
                <a:lnTo>
                  <a:pt x="340" y="254"/>
                </a:lnTo>
                <a:lnTo>
                  <a:pt x="339" y="257"/>
                </a:lnTo>
                <a:lnTo>
                  <a:pt x="339" y="258"/>
                </a:lnTo>
                <a:lnTo>
                  <a:pt x="338" y="259"/>
                </a:lnTo>
                <a:lnTo>
                  <a:pt x="338" y="260"/>
                </a:lnTo>
                <a:lnTo>
                  <a:pt x="337" y="260"/>
                </a:lnTo>
                <a:lnTo>
                  <a:pt x="336" y="261"/>
                </a:lnTo>
                <a:lnTo>
                  <a:pt x="335" y="262"/>
                </a:lnTo>
                <a:lnTo>
                  <a:pt x="334" y="265"/>
                </a:lnTo>
                <a:lnTo>
                  <a:pt x="334" y="266"/>
                </a:lnTo>
                <a:lnTo>
                  <a:pt x="330" y="268"/>
                </a:lnTo>
                <a:lnTo>
                  <a:pt x="328" y="269"/>
                </a:lnTo>
                <a:lnTo>
                  <a:pt x="326" y="270"/>
                </a:lnTo>
                <a:lnTo>
                  <a:pt x="323" y="273"/>
                </a:lnTo>
                <a:lnTo>
                  <a:pt x="323" y="275"/>
                </a:lnTo>
                <a:lnTo>
                  <a:pt x="324" y="278"/>
                </a:lnTo>
                <a:lnTo>
                  <a:pt x="323" y="280"/>
                </a:lnTo>
                <a:lnTo>
                  <a:pt x="321" y="281"/>
                </a:lnTo>
                <a:lnTo>
                  <a:pt x="321" y="282"/>
                </a:lnTo>
                <a:lnTo>
                  <a:pt x="321" y="284"/>
                </a:lnTo>
                <a:lnTo>
                  <a:pt x="321" y="286"/>
                </a:lnTo>
                <a:lnTo>
                  <a:pt x="321" y="288"/>
                </a:lnTo>
                <a:lnTo>
                  <a:pt x="321" y="289"/>
                </a:lnTo>
                <a:lnTo>
                  <a:pt x="321" y="291"/>
                </a:lnTo>
                <a:lnTo>
                  <a:pt x="320" y="291"/>
                </a:lnTo>
                <a:lnTo>
                  <a:pt x="318" y="291"/>
                </a:lnTo>
                <a:lnTo>
                  <a:pt x="316" y="289"/>
                </a:lnTo>
                <a:lnTo>
                  <a:pt x="315" y="289"/>
                </a:lnTo>
                <a:lnTo>
                  <a:pt x="314" y="288"/>
                </a:lnTo>
                <a:lnTo>
                  <a:pt x="314" y="286"/>
                </a:lnTo>
                <a:lnTo>
                  <a:pt x="314" y="285"/>
                </a:lnTo>
                <a:lnTo>
                  <a:pt x="315" y="283"/>
                </a:lnTo>
                <a:lnTo>
                  <a:pt x="314" y="281"/>
                </a:lnTo>
                <a:lnTo>
                  <a:pt x="313" y="281"/>
                </a:lnTo>
                <a:lnTo>
                  <a:pt x="311" y="278"/>
                </a:lnTo>
                <a:lnTo>
                  <a:pt x="310" y="278"/>
                </a:lnTo>
                <a:lnTo>
                  <a:pt x="307" y="278"/>
                </a:lnTo>
                <a:lnTo>
                  <a:pt x="305" y="277"/>
                </a:lnTo>
                <a:lnTo>
                  <a:pt x="303" y="275"/>
                </a:lnTo>
                <a:lnTo>
                  <a:pt x="302" y="273"/>
                </a:lnTo>
                <a:lnTo>
                  <a:pt x="299" y="269"/>
                </a:lnTo>
                <a:lnTo>
                  <a:pt x="297" y="267"/>
                </a:lnTo>
                <a:lnTo>
                  <a:pt x="295" y="265"/>
                </a:lnTo>
                <a:lnTo>
                  <a:pt x="294" y="264"/>
                </a:lnTo>
                <a:lnTo>
                  <a:pt x="292" y="264"/>
                </a:lnTo>
                <a:lnTo>
                  <a:pt x="290" y="262"/>
                </a:lnTo>
                <a:lnTo>
                  <a:pt x="289" y="261"/>
                </a:lnTo>
                <a:lnTo>
                  <a:pt x="287" y="261"/>
                </a:lnTo>
                <a:lnTo>
                  <a:pt x="284" y="260"/>
                </a:lnTo>
                <a:lnTo>
                  <a:pt x="282" y="259"/>
                </a:lnTo>
                <a:lnTo>
                  <a:pt x="280" y="257"/>
                </a:lnTo>
                <a:lnTo>
                  <a:pt x="280" y="254"/>
                </a:lnTo>
                <a:lnTo>
                  <a:pt x="279" y="253"/>
                </a:lnTo>
                <a:lnTo>
                  <a:pt x="278" y="251"/>
                </a:lnTo>
                <a:lnTo>
                  <a:pt x="276" y="250"/>
                </a:lnTo>
                <a:lnTo>
                  <a:pt x="275" y="249"/>
                </a:lnTo>
                <a:lnTo>
                  <a:pt x="274" y="248"/>
                </a:lnTo>
                <a:lnTo>
                  <a:pt x="272" y="246"/>
                </a:lnTo>
                <a:lnTo>
                  <a:pt x="271" y="245"/>
                </a:lnTo>
                <a:lnTo>
                  <a:pt x="267" y="244"/>
                </a:lnTo>
                <a:lnTo>
                  <a:pt x="265" y="243"/>
                </a:lnTo>
                <a:lnTo>
                  <a:pt x="264" y="242"/>
                </a:lnTo>
                <a:lnTo>
                  <a:pt x="264" y="240"/>
                </a:lnTo>
                <a:lnTo>
                  <a:pt x="265" y="238"/>
                </a:lnTo>
                <a:lnTo>
                  <a:pt x="267" y="238"/>
                </a:lnTo>
                <a:lnTo>
                  <a:pt x="270" y="238"/>
                </a:lnTo>
                <a:lnTo>
                  <a:pt x="272" y="236"/>
                </a:lnTo>
                <a:lnTo>
                  <a:pt x="273" y="232"/>
                </a:lnTo>
                <a:lnTo>
                  <a:pt x="272" y="230"/>
                </a:lnTo>
                <a:lnTo>
                  <a:pt x="271" y="229"/>
                </a:lnTo>
                <a:lnTo>
                  <a:pt x="268" y="228"/>
                </a:lnTo>
                <a:lnTo>
                  <a:pt x="267" y="226"/>
                </a:lnTo>
                <a:lnTo>
                  <a:pt x="266" y="225"/>
                </a:lnTo>
                <a:lnTo>
                  <a:pt x="266" y="222"/>
                </a:lnTo>
                <a:lnTo>
                  <a:pt x="266" y="220"/>
                </a:lnTo>
                <a:lnTo>
                  <a:pt x="266" y="218"/>
                </a:lnTo>
                <a:lnTo>
                  <a:pt x="266" y="216"/>
                </a:lnTo>
                <a:lnTo>
                  <a:pt x="266" y="212"/>
                </a:lnTo>
                <a:lnTo>
                  <a:pt x="265" y="211"/>
                </a:lnTo>
                <a:lnTo>
                  <a:pt x="264" y="210"/>
                </a:lnTo>
                <a:lnTo>
                  <a:pt x="262" y="211"/>
                </a:lnTo>
                <a:lnTo>
                  <a:pt x="259" y="211"/>
                </a:lnTo>
                <a:lnTo>
                  <a:pt x="257" y="212"/>
                </a:lnTo>
                <a:lnTo>
                  <a:pt x="256" y="213"/>
                </a:lnTo>
                <a:lnTo>
                  <a:pt x="256" y="216"/>
                </a:lnTo>
                <a:lnTo>
                  <a:pt x="257" y="218"/>
                </a:lnTo>
                <a:lnTo>
                  <a:pt x="257" y="219"/>
                </a:lnTo>
                <a:lnTo>
                  <a:pt x="256" y="221"/>
                </a:lnTo>
                <a:lnTo>
                  <a:pt x="256" y="222"/>
                </a:lnTo>
                <a:lnTo>
                  <a:pt x="254" y="222"/>
                </a:lnTo>
                <a:lnTo>
                  <a:pt x="251" y="221"/>
                </a:lnTo>
                <a:lnTo>
                  <a:pt x="250" y="221"/>
                </a:lnTo>
                <a:lnTo>
                  <a:pt x="249" y="219"/>
                </a:lnTo>
                <a:lnTo>
                  <a:pt x="248" y="218"/>
                </a:lnTo>
                <a:lnTo>
                  <a:pt x="247" y="218"/>
                </a:lnTo>
                <a:lnTo>
                  <a:pt x="246" y="218"/>
                </a:lnTo>
                <a:lnTo>
                  <a:pt x="244" y="219"/>
                </a:lnTo>
                <a:lnTo>
                  <a:pt x="243" y="219"/>
                </a:lnTo>
                <a:lnTo>
                  <a:pt x="242" y="220"/>
                </a:lnTo>
                <a:lnTo>
                  <a:pt x="240" y="219"/>
                </a:lnTo>
                <a:lnTo>
                  <a:pt x="240" y="218"/>
                </a:lnTo>
                <a:lnTo>
                  <a:pt x="239" y="218"/>
                </a:lnTo>
                <a:lnTo>
                  <a:pt x="236" y="219"/>
                </a:lnTo>
                <a:lnTo>
                  <a:pt x="235" y="219"/>
                </a:lnTo>
                <a:lnTo>
                  <a:pt x="233" y="219"/>
                </a:lnTo>
                <a:lnTo>
                  <a:pt x="231" y="221"/>
                </a:lnTo>
                <a:lnTo>
                  <a:pt x="231" y="224"/>
                </a:lnTo>
                <a:lnTo>
                  <a:pt x="231" y="225"/>
                </a:lnTo>
                <a:lnTo>
                  <a:pt x="234" y="229"/>
                </a:lnTo>
                <a:lnTo>
                  <a:pt x="235" y="230"/>
                </a:lnTo>
                <a:lnTo>
                  <a:pt x="234" y="233"/>
                </a:lnTo>
                <a:lnTo>
                  <a:pt x="234" y="234"/>
                </a:lnTo>
                <a:lnTo>
                  <a:pt x="233" y="235"/>
                </a:lnTo>
                <a:lnTo>
                  <a:pt x="232" y="236"/>
                </a:lnTo>
                <a:lnTo>
                  <a:pt x="230" y="236"/>
                </a:lnTo>
                <a:lnTo>
                  <a:pt x="228" y="236"/>
                </a:lnTo>
                <a:lnTo>
                  <a:pt x="227" y="235"/>
                </a:lnTo>
                <a:lnTo>
                  <a:pt x="227" y="234"/>
                </a:lnTo>
                <a:lnTo>
                  <a:pt x="226" y="233"/>
                </a:lnTo>
                <a:lnTo>
                  <a:pt x="226" y="230"/>
                </a:lnTo>
                <a:lnTo>
                  <a:pt x="226" y="228"/>
                </a:lnTo>
                <a:lnTo>
                  <a:pt x="227" y="225"/>
                </a:lnTo>
                <a:lnTo>
                  <a:pt x="226" y="224"/>
                </a:lnTo>
                <a:lnTo>
                  <a:pt x="224" y="224"/>
                </a:lnTo>
                <a:lnTo>
                  <a:pt x="222" y="224"/>
                </a:lnTo>
                <a:lnTo>
                  <a:pt x="220" y="226"/>
                </a:lnTo>
                <a:lnTo>
                  <a:pt x="220" y="227"/>
                </a:lnTo>
                <a:lnTo>
                  <a:pt x="220" y="229"/>
                </a:lnTo>
                <a:lnTo>
                  <a:pt x="220" y="230"/>
                </a:lnTo>
                <a:lnTo>
                  <a:pt x="220" y="233"/>
                </a:lnTo>
                <a:lnTo>
                  <a:pt x="219" y="234"/>
                </a:lnTo>
                <a:lnTo>
                  <a:pt x="218" y="235"/>
                </a:lnTo>
                <a:lnTo>
                  <a:pt x="216" y="235"/>
                </a:lnTo>
                <a:lnTo>
                  <a:pt x="214" y="233"/>
                </a:lnTo>
                <a:lnTo>
                  <a:pt x="214" y="230"/>
                </a:lnTo>
                <a:lnTo>
                  <a:pt x="212" y="228"/>
                </a:lnTo>
                <a:lnTo>
                  <a:pt x="211" y="225"/>
                </a:lnTo>
                <a:lnTo>
                  <a:pt x="210" y="221"/>
                </a:lnTo>
                <a:lnTo>
                  <a:pt x="210" y="220"/>
                </a:lnTo>
                <a:lnTo>
                  <a:pt x="208" y="216"/>
                </a:lnTo>
                <a:lnTo>
                  <a:pt x="206" y="214"/>
                </a:lnTo>
                <a:lnTo>
                  <a:pt x="204" y="212"/>
                </a:lnTo>
                <a:lnTo>
                  <a:pt x="203" y="210"/>
                </a:lnTo>
                <a:lnTo>
                  <a:pt x="200" y="204"/>
                </a:lnTo>
                <a:lnTo>
                  <a:pt x="198" y="202"/>
                </a:lnTo>
                <a:lnTo>
                  <a:pt x="196" y="201"/>
                </a:lnTo>
                <a:lnTo>
                  <a:pt x="195" y="200"/>
                </a:lnTo>
                <a:lnTo>
                  <a:pt x="195" y="198"/>
                </a:lnTo>
                <a:lnTo>
                  <a:pt x="193" y="197"/>
                </a:lnTo>
                <a:lnTo>
                  <a:pt x="191" y="196"/>
                </a:lnTo>
                <a:lnTo>
                  <a:pt x="190" y="195"/>
                </a:lnTo>
                <a:lnTo>
                  <a:pt x="187" y="193"/>
                </a:lnTo>
                <a:lnTo>
                  <a:pt x="186" y="192"/>
                </a:lnTo>
                <a:lnTo>
                  <a:pt x="185" y="189"/>
                </a:lnTo>
                <a:lnTo>
                  <a:pt x="184" y="188"/>
                </a:lnTo>
                <a:lnTo>
                  <a:pt x="182" y="188"/>
                </a:lnTo>
                <a:lnTo>
                  <a:pt x="180" y="189"/>
                </a:lnTo>
                <a:lnTo>
                  <a:pt x="179" y="190"/>
                </a:lnTo>
                <a:lnTo>
                  <a:pt x="178" y="192"/>
                </a:lnTo>
                <a:lnTo>
                  <a:pt x="177" y="193"/>
                </a:lnTo>
                <a:lnTo>
                  <a:pt x="176" y="195"/>
                </a:lnTo>
                <a:lnTo>
                  <a:pt x="175" y="196"/>
                </a:lnTo>
                <a:lnTo>
                  <a:pt x="172" y="200"/>
                </a:lnTo>
                <a:lnTo>
                  <a:pt x="171" y="202"/>
                </a:lnTo>
                <a:lnTo>
                  <a:pt x="169" y="204"/>
                </a:lnTo>
                <a:lnTo>
                  <a:pt x="167" y="205"/>
                </a:lnTo>
                <a:lnTo>
                  <a:pt x="164" y="209"/>
                </a:lnTo>
                <a:lnTo>
                  <a:pt x="163" y="210"/>
                </a:lnTo>
                <a:lnTo>
                  <a:pt x="160" y="212"/>
                </a:lnTo>
                <a:lnTo>
                  <a:pt x="158" y="213"/>
                </a:lnTo>
                <a:lnTo>
                  <a:pt x="155" y="214"/>
                </a:lnTo>
                <a:lnTo>
                  <a:pt x="153" y="214"/>
                </a:lnTo>
                <a:lnTo>
                  <a:pt x="151" y="216"/>
                </a:lnTo>
                <a:lnTo>
                  <a:pt x="147" y="216"/>
                </a:lnTo>
                <a:lnTo>
                  <a:pt x="145" y="217"/>
                </a:lnTo>
                <a:lnTo>
                  <a:pt x="142" y="218"/>
                </a:lnTo>
                <a:lnTo>
                  <a:pt x="139" y="218"/>
                </a:lnTo>
                <a:lnTo>
                  <a:pt x="136" y="219"/>
                </a:lnTo>
                <a:lnTo>
                  <a:pt x="134" y="220"/>
                </a:lnTo>
                <a:lnTo>
                  <a:pt x="130" y="221"/>
                </a:lnTo>
                <a:lnTo>
                  <a:pt x="128" y="222"/>
                </a:lnTo>
                <a:lnTo>
                  <a:pt x="126" y="224"/>
                </a:lnTo>
                <a:lnTo>
                  <a:pt x="122" y="224"/>
                </a:lnTo>
                <a:lnTo>
                  <a:pt x="120" y="225"/>
                </a:lnTo>
                <a:lnTo>
                  <a:pt x="116" y="226"/>
                </a:lnTo>
                <a:lnTo>
                  <a:pt x="113" y="226"/>
                </a:lnTo>
                <a:lnTo>
                  <a:pt x="107" y="227"/>
                </a:lnTo>
                <a:lnTo>
                  <a:pt x="106" y="226"/>
                </a:lnTo>
                <a:lnTo>
                  <a:pt x="103" y="226"/>
                </a:lnTo>
                <a:lnTo>
                  <a:pt x="98" y="226"/>
                </a:lnTo>
                <a:lnTo>
                  <a:pt x="95" y="226"/>
                </a:lnTo>
                <a:lnTo>
                  <a:pt x="91" y="225"/>
                </a:lnTo>
                <a:lnTo>
                  <a:pt x="83" y="225"/>
                </a:lnTo>
                <a:lnTo>
                  <a:pt x="81" y="225"/>
                </a:lnTo>
                <a:lnTo>
                  <a:pt x="78" y="225"/>
                </a:lnTo>
                <a:lnTo>
                  <a:pt x="74" y="224"/>
                </a:lnTo>
                <a:lnTo>
                  <a:pt x="71" y="224"/>
                </a:lnTo>
                <a:lnTo>
                  <a:pt x="67" y="222"/>
                </a:lnTo>
                <a:lnTo>
                  <a:pt x="65" y="222"/>
                </a:lnTo>
                <a:lnTo>
                  <a:pt x="62" y="222"/>
                </a:lnTo>
                <a:lnTo>
                  <a:pt x="58" y="222"/>
                </a:lnTo>
                <a:lnTo>
                  <a:pt x="55" y="222"/>
                </a:lnTo>
                <a:lnTo>
                  <a:pt x="51" y="222"/>
                </a:lnTo>
                <a:lnTo>
                  <a:pt x="46" y="222"/>
                </a:lnTo>
                <a:lnTo>
                  <a:pt x="44" y="224"/>
                </a:lnTo>
                <a:lnTo>
                  <a:pt x="41" y="224"/>
                </a:lnTo>
                <a:lnTo>
                  <a:pt x="35" y="224"/>
                </a:lnTo>
                <a:close/>
              </a:path>
            </a:pathLst>
          </a:custGeom>
          <a:solidFill>
            <a:schemeClr val="bg1"/>
          </a:solidFill>
          <a:ln w="9525" cap="flat" cmpd="sng">
            <a:solidFill>
              <a:schemeClr val="tx1"/>
            </a:solidFill>
            <a:prstDash val="solid"/>
            <a:round/>
            <a:headEnd type="none" w="med" len="med"/>
            <a:tailEnd type="none" w="med" len="med"/>
          </a:ln>
          <a:effectLst/>
          <a:extLst/>
        </p:spPr>
        <p:txBody>
          <a:bodyPr wrap="none"/>
          <a:lstStyle/>
          <a:p>
            <a:pPr eaLnBrk="1" hangingPunct="1">
              <a:defRPr/>
            </a:pPr>
            <a:endParaRPr lang="en-GB" sz="1176" dirty="0">
              <a:latin typeface="Arial" pitchFamily="34" charset="0"/>
              <a:cs typeface="Arial" pitchFamily="34" charset="0"/>
            </a:endParaRPr>
          </a:p>
        </p:txBody>
      </p:sp>
      <p:sp>
        <p:nvSpPr>
          <p:cNvPr id="127" name="ASM">
            <a:extLst>
              <a:ext uri="{FF2B5EF4-FFF2-40B4-BE49-F238E27FC236}"/>
            </a:extLst>
          </p:cNvPr>
          <p:cNvSpPr>
            <a:spLocks/>
          </p:cNvSpPr>
          <p:nvPr/>
        </p:nvSpPr>
        <p:spPr bwMode="auto">
          <a:xfrm>
            <a:off x="7029450" y="2173288"/>
            <a:ext cx="1520825" cy="887412"/>
          </a:xfrm>
          <a:custGeom>
            <a:avLst/>
            <a:gdLst>
              <a:gd name="T0" fmla="*/ 722 w 1735"/>
              <a:gd name="T1" fmla="*/ 1031 h 1061"/>
              <a:gd name="T2" fmla="*/ 791 w 1735"/>
              <a:gd name="T3" fmla="*/ 1036 h 1061"/>
              <a:gd name="T4" fmla="*/ 855 w 1735"/>
              <a:gd name="T5" fmla="*/ 968 h 1061"/>
              <a:gd name="T6" fmla="*/ 921 w 1735"/>
              <a:gd name="T7" fmla="*/ 996 h 1061"/>
              <a:gd name="T8" fmla="*/ 952 w 1735"/>
              <a:gd name="T9" fmla="*/ 877 h 1061"/>
              <a:gd name="T10" fmla="*/ 1021 w 1735"/>
              <a:gd name="T11" fmla="*/ 747 h 1061"/>
              <a:gd name="T12" fmla="*/ 1014 w 1735"/>
              <a:gd name="T13" fmla="*/ 654 h 1061"/>
              <a:gd name="T14" fmla="*/ 1103 w 1735"/>
              <a:gd name="T15" fmla="*/ 571 h 1061"/>
              <a:gd name="T16" fmla="*/ 1172 w 1735"/>
              <a:gd name="T17" fmla="*/ 568 h 1061"/>
              <a:gd name="T18" fmla="*/ 1210 w 1735"/>
              <a:gd name="T19" fmla="*/ 453 h 1061"/>
              <a:gd name="T20" fmla="*/ 1262 w 1735"/>
              <a:gd name="T21" fmla="*/ 392 h 1061"/>
              <a:gd name="T22" fmla="*/ 1324 w 1735"/>
              <a:gd name="T23" fmla="*/ 357 h 1061"/>
              <a:gd name="T24" fmla="*/ 1430 w 1735"/>
              <a:gd name="T25" fmla="*/ 284 h 1061"/>
              <a:gd name="T26" fmla="*/ 1514 w 1735"/>
              <a:gd name="T27" fmla="*/ 256 h 1061"/>
              <a:gd name="T28" fmla="*/ 1585 w 1735"/>
              <a:gd name="T29" fmla="*/ 221 h 1061"/>
              <a:gd name="T30" fmla="*/ 1646 w 1735"/>
              <a:gd name="T31" fmla="*/ 196 h 1061"/>
              <a:gd name="T32" fmla="*/ 1726 w 1735"/>
              <a:gd name="T33" fmla="*/ 175 h 1061"/>
              <a:gd name="T34" fmla="*/ 1694 w 1735"/>
              <a:gd name="T35" fmla="*/ 150 h 1061"/>
              <a:gd name="T36" fmla="*/ 1666 w 1735"/>
              <a:gd name="T37" fmla="*/ 72 h 1061"/>
              <a:gd name="T38" fmla="*/ 1725 w 1735"/>
              <a:gd name="T39" fmla="*/ 2 h 1061"/>
              <a:gd name="T40" fmla="*/ 1576 w 1735"/>
              <a:gd name="T41" fmla="*/ 34 h 1061"/>
              <a:gd name="T42" fmla="*/ 1446 w 1735"/>
              <a:gd name="T43" fmla="*/ 56 h 1061"/>
              <a:gd name="T44" fmla="*/ 1311 w 1735"/>
              <a:gd name="T45" fmla="*/ 112 h 1061"/>
              <a:gd name="T46" fmla="*/ 1252 w 1735"/>
              <a:gd name="T47" fmla="*/ 87 h 1061"/>
              <a:gd name="T48" fmla="*/ 1225 w 1735"/>
              <a:gd name="T49" fmla="*/ 136 h 1061"/>
              <a:gd name="T50" fmla="*/ 1145 w 1735"/>
              <a:gd name="T51" fmla="*/ 208 h 1061"/>
              <a:gd name="T52" fmla="*/ 1100 w 1735"/>
              <a:gd name="T53" fmla="*/ 268 h 1061"/>
              <a:gd name="T54" fmla="*/ 984 w 1735"/>
              <a:gd name="T55" fmla="*/ 280 h 1061"/>
              <a:gd name="T56" fmla="*/ 868 w 1735"/>
              <a:gd name="T57" fmla="*/ 264 h 1061"/>
              <a:gd name="T58" fmla="*/ 793 w 1735"/>
              <a:gd name="T59" fmla="*/ 276 h 1061"/>
              <a:gd name="T60" fmla="*/ 689 w 1735"/>
              <a:gd name="T61" fmla="*/ 299 h 1061"/>
              <a:gd name="T62" fmla="*/ 614 w 1735"/>
              <a:gd name="T63" fmla="*/ 302 h 1061"/>
              <a:gd name="T64" fmla="*/ 528 w 1735"/>
              <a:gd name="T65" fmla="*/ 319 h 1061"/>
              <a:gd name="T66" fmla="*/ 456 w 1735"/>
              <a:gd name="T67" fmla="*/ 318 h 1061"/>
              <a:gd name="T68" fmla="*/ 377 w 1735"/>
              <a:gd name="T69" fmla="*/ 319 h 1061"/>
              <a:gd name="T70" fmla="*/ 292 w 1735"/>
              <a:gd name="T71" fmla="*/ 331 h 1061"/>
              <a:gd name="T72" fmla="*/ 229 w 1735"/>
              <a:gd name="T73" fmla="*/ 316 h 1061"/>
              <a:gd name="T74" fmla="*/ 135 w 1735"/>
              <a:gd name="T75" fmla="*/ 315 h 1061"/>
              <a:gd name="T76" fmla="*/ 39 w 1735"/>
              <a:gd name="T77" fmla="*/ 347 h 1061"/>
              <a:gd name="T78" fmla="*/ 36 w 1735"/>
              <a:gd name="T79" fmla="*/ 436 h 1061"/>
              <a:gd name="T80" fmla="*/ 2 w 1735"/>
              <a:gd name="T81" fmla="*/ 493 h 1061"/>
              <a:gd name="T82" fmla="*/ 39 w 1735"/>
              <a:gd name="T83" fmla="*/ 556 h 1061"/>
              <a:gd name="T84" fmla="*/ 38 w 1735"/>
              <a:gd name="T85" fmla="*/ 645 h 1061"/>
              <a:gd name="T86" fmla="*/ 65 w 1735"/>
              <a:gd name="T87" fmla="*/ 643 h 1061"/>
              <a:gd name="T88" fmla="*/ 101 w 1735"/>
              <a:gd name="T89" fmla="*/ 568 h 1061"/>
              <a:gd name="T90" fmla="*/ 228 w 1735"/>
              <a:gd name="T91" fmla="*/ 562 h 1061"/>
              <a:gd name="T92" fmla="*/ 271 w 1735"/>
              <a:gd name="T93" fmla="*/ 563 h 1061"/>
              <a:gd name="T94" fmla="*/ 333 w 1735"/>
              <a:gd name="T95" fmla="*/ 568 h 1061"/>
              <a:gd name="T96" fmla="*/ 373 w 1735"/>
              <a:gd name="T97" fmla="*/ 584 h 1061"/>
              <a:gd name="T98" fmla="*/ 406 w 1735"/>
              <a:gd name="T99" fmla="*/ 606 h 1061"/>
              <a:gd name="T100" fmla="*/ 462 w 1735"/>
              <a:gd name="T101" fmla="*/ 587 h 1061"/>
              <a:gd name="T102" fmla="*/ 495 w 1735"/>
              <a:gd name="T103" fmla="*/ 559 h 1061"/>
              <a:gd name="T104" fmla="*/ 533 w 1735"/>
              <a:gd name="T105" fmla="*/ 568 h 1061"/>
              <a:gd name="T106" fmla="*/ 569 w 1735"/>
              <a:gd name="T107" fmla="*/ 525 h 1061"/>
              <a:gd name="T108" fmla="*/ 625 w 1735"/>
              <a:gd name="T109" fmla="*/ 531 h 1061"/>
              <a:gd name="T110" fmla="*/ 682 w 1735"/>
              <a:gd name="T111" fmla="*/ 550 h 1061"/>
              <a:gd name="T112" fmla="*/ 672 w 1735"/>
              <a:gd name="T113" fmla="*/ 613 h 1061"/>
              <a:gd name="T114" fmla="*/ 726 w 1735"/>
              <a:gd name="T115" fmla="*/ 612 h 1061"/>
              <a:gd name="T116" fmla="*/ 808 w 1735"/>
              <a:gd name="T117" fmla="*/ 655 h 1061"/>
              <a:gd name="T118" fmla="*/ 839 w 1735"/>
              <a:gd name="T119" fmla="*/ 724 h 1061"/>
              <a:gd name="T120" fmla="*/ 798 w 1735"/>
              <a:gd name="T121" fmla="*/ 786 h 1061"/>
              <a:gd name="T122" fmla="*/ 752 w 1735"/>
              <a:gd name="T123" fmla="*/ 819 h 1061"/>
              <a:gd name="T124" fmla="*/ 698 w 1735"/>
              <a:gd name="T125" fmla="*/ 858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35" h="1061">
                <a:moveTo>
                  <a:pt x="703" y="957"/>
                </a:moveTo>
                <a:lnTo>
                  <a:pt x="702" y="959"/>
                </a:lnTo>
                <a:lnTo>
                  <a:pt x="701" y="966"/>
                </a:lnTo>
                <a:lnTo>
                  <a:pt x="704" y="970"/>
                </a:lnTo>
                <a:lnTo>
                  <a:pt x="704" y="972"/>
                </a:lnTo>
                <a:lnTo>
                  <a:pt x="704" y="978"/>
                </a:lnTo>
                <a:lnTo>
                  <a:pt x="706" y="982"/>
                </a:lnTo>
                <a:lnTo>
                  <a:pt x="708" y="984"/>
                </a:lnTo>
                <a:lnTo>
                  <a:pt x="709" y="986"/>
                </a:lnTo>
                <a:lnTo>
                  <a:pt x="710" y="988"/>
                </a:lnTo>
                <a:lnTo>
                  <a:pt x="711" y="990"/>
                </a:lnTo>
                <a:lnTo>
                  <a:pt x="711" y="994"/>
                </a:lnTo>
                <a:lnTo>
                  <a:pt x="710" y="998"/>
                </a:lnTo>
                <a:lnTo>
                  <a:pt x="710" y="1002"/>
                </a:lnTo>
                <a:lnTo>
                  <a:pt x="709" y="1005"/>
                </a:lnTo>
                <a:lnTo>
                  <a:pt x="706" y="1008"/>
                </a:lnTo>
                <a:lnTo>
                  <a:pt x="705" y="1011"/>
                </a:lnTo>
                <a:lnTo>
                  <a:pt x="704" y="1014"/>
                </a:lnTo>
                <a:lnTo>
                  <a:pt x="703" y="1018"/>
                </a:lnTo>
                <a:lnTo>
                  <a:pt x="702" y="1021"/>
                </a:lnTo>
                <a:lnTo>
                  <a:pt x="702" y="1024"/>
                </a:lnTo>
                <a:lnTo>
                  <a:pt x="702" y="1027"/>
                </a:lnTo>
                <a:lnTo>
                  <a:pt x="702" y="1028"/>
                </a:lnTo>
                <a:lnTo>
                  <a:pt x="703" y="1030"/>
                </a:lnTo>
                <a:lnTo>
                  <a:pt x="704" y="1032"/>
                </a:lnTo>
                <a:lnTo>
                  <a:pt x="708" y="1034"/>
                </a:lnTo>
                <a:lnTo>
                  <a:pt x="711" y="1034"/>
                </a:lnTo>
                <a:lnTo>
                  <a:pt x="716" y="1034"/>
                </a:lnTo>
                <a:lnTo>
                  <a:pt x="720" y="1032"/>
                </a:lnTo>
                <a:lnTo>
                  <a:pt x="722" y="1031"/>
                </a:lnTo>
                <a:lnTo>
                  <a:pt x="727" y="1032"/>
                </a:lnTo>
                <a:lnTo>
                  <a:pt x="733" y="1031"/>
                </a:lnTo>
                <a:lnTo>
                  <a:pt x="736" y="1030"/>
                </a:lnTo>
                <a:lnTo>
                  <a:pt x="738" y="1030"/>
                </a:lnTo>
                <a:lnTo>
                  <a:pt x="742" y="1028"/>
                </a:lnTo>
                <a:lnTo>
                  <a:pt x="745" y="1028"/>
                </a:lnTo>
                <a:lnTo>
                  <a:pt x="749" y="1028"/>
                </a:lnTo>
                <a:lnTo>
                  <a:pt x="752" y="1028"/>
                </a:lnTo>
                <a:lnTo>
                  <a:pt x="756" y="1029"/>
                </a:lnTo>
                <a:lnTo>
                  <a:pt x="758" y="1034"/>
                </a:lnTo>
                <a:lnTo>
                  <a:pt x="758" y="1037"/>
                </a:lnTo>
                <a:lnTo>
                  <a:pt x="758" y="1040"/>
                </a:lnTo>
                <a:lnTo>
                  <a:pt x="759" y="1045"/>
                </a:lnTo>
                <a:lnTo>
                  <a:pt x="759" y="1050"/>
                </a:lnTo>
                <a:lnTo>
                  <a:pt x="760" y="1053"/>
                </a:lnTo>
                <a:lnTo>
                  <a:pt x="761" y="1058"/>
                </a:lnTo>
                <a:lnTo>
                  <a:pt x="762" y="1059"/>
                </a:lnTo>
                <a:lnTo>
                  <a:pt x="764" y="1060"/>
                </a:lnTo>
                <a:lnTo>
                  <a:pt x="767" y="1061"/>
                </a:lnTo>
                <a:lnTo>
                  <a:pt x="770" y="1061"/>
                </a:lnTo>
                <a:lnTo>
                  <a:pt x="774" y="1060"/>
                </a:lnTo>
                <a:lnTo>
                  <a:pt x="777" y="1058"/>
                </a:lnTo>
                <a:lnTo>
                  <a:pt x="781" y="1056"/>
                </a:lnTo>
                <a:lnTo>
                  <a:pt x="784" y="1055"/>
                </a:lnTo>
                <a:lnTo>
                  <a:pt x="786" y="1053"/>
                </a:lnTo>
                <a:lnTo>
                  <a:pt x="789" y="1051"/>
                </a:lnTo>
                <a:lnTo>
                  <a:pt x="791" y="1043"/>
                </a:lnTo>
                <a:lnTo>
                  <a:pt x="791" y="1042"/>
                </a:lnTo>
                <a:lnTo>
                  <a:pt x="791" y="1038"/>
                </a:lnTo>
                <a:lnTo>
                  <a:pt x="791" y="1036"/>
                </a:lnTo>
                <a:lnTo>
                  <a:pt x="793" y="1034"/>
                </a:lnTo>
                <a:lnTo>
                  <a:pt x="794" y="1031"/>
                </a:lnTo>
                <a:lnTo>
                  <a:pt x="798" y="1031"/>
                </a:lnTo>
                <a:lnTo>
                  <a:pt x="800" y="1030"/>
                </a:lnTo>
                <a:lnTo>
                  <a:pt x="802" y="1030"/>
                </a:lnTo>
                <a:lnTo>
                  <a:pt x="806" y="1028"/>
                </a:lnTo>
                <a:lnTo>
                  <a:pt x="808" y="1024"/>
                </a:lnTo>
                <a:lnTo>
                  <a:pt x="809" y="1021"/>
                </a:lnTo>
                <a:lnTo>
                  <a:pt x="810" y="1016"/>
                </a:lnTo>
                <a:lnTo>
                  <a:pt x="812" y="1013"/>
                </a:lnTo>
                <a:lnTo>
                  <a:pt x="812" y="1010"/>
                </a:lnTo>
                <a:lnTo>
                  <a:pt x="815" y="1007"/>
                </a:lnTo>
                <a:lnTo>
                  <a:pt x="821" y="1006"/>
                </a:lnTo>
                <a:lnTo>
                  <a:pt x="824" y="1006"/>
                </a:lnTo>
                <a:lnTo>
                  <a:pt x="828" y="1004"/>
                </a:lnTo>
                <a:lnTo>
                  <a:pt x="829" y="999"/>
                </a:lnTo>
                <a:lnTo>
                  <a:pt x="830" y="997"/>
                </a:lnTo>
                <a:lnTo>
                  <a:pt x="831" y="992"/>
                </a:lnTo>
                <a:lnTo>
                  <a:pt x="832" y="990"/>
                </a:lnTo>
                <a:lnTo>
                  <a:pt x="834" y="986"/>
                </a:lnTo>
                <a:lnTo>
                  <a:pt x="836" y="980"/>
                </a:lnTo>
                <a:lnTo>
                  <a:pt x="837" y="972"/>
                </a:lnTo>
                <a:lnTo>
                  <a:pt x="837" y="968"/>
                </a:lnTo>
                <a:lnTo>
                  <a:pt x="840" y="966"/>
                </a:lnTo>
                <a:lnTo>
                  <a:pt x="840" y="964"/>
                </a:lnTo>
                <a:lnTo>
                  <a:pt x="842" y="963"/>
                </a:lnTo>
                <a:lnTo>
                  <a:pt x="845" y="963"/>
                </a:lnTo>
                <a:lnTo>
                  <a:pt x="848" y="963"/>
                </a:lnTo>
                <a:lnTo>
                  <a:pt x="849" y="963"/>
                </a:lnTo>
                <a:lnTo>
                  <a:pt x="855" y="968"/>
                </a:lnTo>
                <a:lnTo>
                  <a:pt x="857" y="972"/>
                </a:lnTo>
                <a:lnTo>
                  <a:pt x="860" y="976"/>
                </a:lnTo>
                <a:lnTo>
                  <a:pt x="861" y="979"/>
                </a:lnTo>
                <a:lnTo>
                  <a:pt x="863" y="982"/>
                </a:lnTo>
                <a:lnTo>
                  <a:pt x="862" y="986"/>
                </a:lnTo>
                <a:lnTo>
                  <a:pt x="863" y="988"/>
                </a:lnTo>
                <a:lnTo>
                  <a:pt x="864" y="992"/>
                </a:lnTo>
                <a:lnTo>
                  <a:pt x="865" y="994"/>
                </a:lnTo>
                <a:lnTo>
                  <a:pt x="865" y="995"/>
                </a:lnTo>
                <a:lnTo>
                  <a:pt x="869" y="996"/>
                </a:lnTo>
                <a:lnTo>
                  <a:pt x="872" y="995"/>
                </a:lnTo>
                <a:lnTo>
                  <a:pt x="874" y="992"/>
                </a:lnTo>
                <a:lnTo>
                  <a:pt x="877" y="990"/>
                </a:lnTo>
                <a:lnTo>
                  <a:pt x="879" y="989"/>
                </a:lnTo>
                <a:lnTo>
                  <a:pt x="881" y="988"/>
                </a:lnTo>
                <a:lnTo>
                  <a:pt x="885" y="987"/>
                </a:lnTo>
                <a:lnTo>
                  <a:pt x="890" y="984"/>
                </a:lnTo>
                <a:lnTo>
                  <a:pt x="893" y="984"/>
                </a:lnTo>
                <a:lnTo>
                  <a:pt x="896" y="984"/>
                </a:lnTo>
                <a:lnTo>
                  <a:pt x="901" y="987"/>
                </a:lnTo>
                <a:lnTo>
                  <a:pt x="902" y="988"/>
                </a:lnTo>
                <a:lnTo>
                  <a:pt x="906" y="989"/>
                </a:lnTo>
                <a:lnTo>
                  <a:pt x="911" y="990"/>
                </a:lnTo>
                <a:lnTo>
                  <a:pt x="912" y="991"/>
                </a:lnTo>
                <a:lnTo>
                  <a:pt x="913" y="992"/>
                </a:lnTo>
                <a:lnTo>
                  <a:pt x="914" y="994"/>
                </a:lnTo>
                <a:lnTo>
                  <a:pt x="916" y="996"/>
                </a:lnTo>
                <a:lnTo>
                  <a:pt x="917" y="999"/>
                </a:lnTo>
                <a:lnTo>
                  <a:pt x="920" y="997"/>
                </a:lnTo>
                <a:lnTo>
                  <a:pt x="921" y="996"/>
                </a:lnTo>
                <a:lnTo>
                  <a:pt x="922" y="994"/>
                </a:lnTo>
                <a:lnTo>
                  <a:pt x="925" y="989"/>
                </a:lnTo>
                <a:lnTo>
                  <a:pt x="929" y="981"/>
                </a:lnTo>
                <a:lnTo>
                  <a:pt x="928" y="976"/>
                </a:lnTo>
                <a:lnTo>
                  <a:pt x="927" y="974"/>
                </a:lnTo>
                <a:lnTo>
                  <a:pt x="925" y="972"/>
                </a:lnTo>
                <a:lnTo>
                  <a:pt x="922" y="970"/>
                </a:lnTo>
                <a:lnTo>
                  <a:pt x="921" y="966"/>
                </a:lnTo>
                <a:lnTo>
                  <a:pt x="920" y="963"/>
                </a:lnTo>
                <a:lnTo>
                  <a:pt x="921" y="958"/>
                </a:lnTo>
                <a:lnTo>
                  <a:pt x="922" y="955"/>
                </a:lnTo>
                <a:lnTo>
                  <a:pt x="927" y="951"/>
                </a:lnTo>
                <a:lnTo>
                  <a:pt x="930" y="948"/>
                </a:lnTo>
                <a:lnTo>
                  <a:pt x="934" y="946"/>
                </a:lnTo>
                <a:lnTo>
                  <a:pt x="936" y="936"/>
                </a:lnTo>
                <a:lnTo>
                  <a:pt x="936" y="932"/>
                </a:lnTo>
                <a:lnTo>
                  <a:pt x="934" y="924"/>
                </a:lnTo>
                <a:lnTo>
                  <a:pt x="932" y="919"/>
                </a:lnTo>
                <a:lnTo>
                  <a:pt x="932" y="916"/>
                </a:lnTo>
                <a:lnTo>
                  <a:pt x="933" y="910"/>
                </a:lnTo>
                <a:lnTo>
                  <a:pt x="933" y="906"/>
                </a:lnTo>
                <a:lnTo>
                  <a:pt x="936" y="899"/>
                </a:lnTo>
                <a:lnTo>
                  <a:pt x="938" y="898"/>
                </a:lnTo>
                <a:lnTo>
                  <a:pt x="940" y="895"/>
                </a:lnTo>
                <a:lnTo>
                  <a:pt x="943" y="893"/>
                </a:lnTo>
                <a:lnTo>
                  <a:pt x="944" y="891"/>
                </a:lnTo>
                <a:lnTo>
                  <a:pt x="945" y="887"/>
                </a:lnTo>
                <a:lnTo>
                  <a:pt x="946" y="884"/>
                </a:lnTo>
                <a:lnTo>
                  <a:pt x="951" y="878"/>
                </a:lnTo>
                <a:lnTo>
                  <a:pt x="952" y="877"/>
                </a:lnTo>
                <a:lnTo>
                  <a:pt x="954" y="874"/>
                </a:lnTo>
                <a:lnTo>
                  <a:pt x="958" y="867"/>
                </a:lnTo>
                <a:lnTo>
                  <a:pt x="961" y="855"/>
                </a:lnTo>
                <a:lnTo>
                  <a:pt x="964" y="852"/>
                </a:lnTo>
                <a:lnTo>
                  <a:pt x="965" y="847"/>
                </a:lnTo>
                <a:lnTo>
                  <a:pt x="966" y="844"/>
                </a:lnTo>
                <a:lnTo>
                  <a:pt x="967" y="842"/>
                </a:lnTo>
                <a:lnTo>
                  <a:pt x="968" y="838"/>
                </a:lnTo>
                <a:lnTo>
                  <a:pt x="968" y="836"/>
                </a:lnTo>
                <a:lnTo>
                  <a:pt x="974" y="822"/>
                </a:lnTo>
                <a:lnTo>
                  <a:pt x="976" y="815"/>
                </a:lnTo>
                <a:lnTo>
                  <a:pt x="977" y="813"/>
                </a:lnTo>
                <a:lnTo>
                  <a:pt x="980" y="811"/>
                </a:lnTo>
                <a:lnTo>
                  <a:pt x="982" y="808"/>
                </a:lnTo>
                <a:lnTo>
                  <a:pt x="984" y="807"/>
                </a:lnTo>
                <a:lnTo>
                  <a:pt x="988" y="806"/>
                </a:lnTo>
                <a:lnTo>
                  <a:pt x="992" y="805"/>
                </a:lnTo>
                <a:lnTo>
                  <a:pt x="997" y="803"/>
                </a:lnTo>
                <a:lnTo>
                  <a:pt x="1000" y="800"/>
                </a:lnTo>
                <a:lnTo>
                  <a:pt x="1005" y="798"/>
                </a:lnTo>
                <a:lnTo>
                  <a:pt x="1007" y="796"/>
                </a:lnTo>
                <a:lnTo>
                  <a:pt x="1009" y="790"/>
                </a:lnTo>
                <a:lnTo>
                  <a:pt x="1008" y="773"/>
                </a:lnTo>
                <a:lnTo>
                  <a:pt x="1008" y="772"/>
                </a:lnTo>
                <a:lnTo>
                  <a:pt x="1009" y="766"/>
                </a:lnTo>
                <a:lnTo>
                  <a:pt x="1009" y="763"/>
                </a:lnTo>
                <a:lnTo>
                  <a:pt x="1012" y="757"/>
                </a:lnTo>
                <a:lnTo>
                  <a:pt x="1014" y="754"/>
                </a:lnTo>
                <a:lnTo>
                  <a:pt x="1018" y="749"/>
                </a:lnTo>
                <a:lnTo>
                  <a:pt x="1021" y="747"/>
                </a:lnTo>
                <a:lnTo>
                  <a:pt x="1023" y="746"/>
                </a:lnTo>
                <a:lnTo>
                  <a:pt x="1025" y="744"/>
                </a:lnTo>
                <a:lnTo>
                  <a:pt x="1028" y="743"/>
                </a:lnTo>
                <a:lnTo>
                  <a:pt x="1030" y="742"/>
                </a:lnTo>
                <a:lnTo>
                  <a:pt x="1032" y="741"/>
                </a:lnTo>
                <a:lnTo>
                  <a:pt x="1034" y="739"/>
                </a:lnTo>
                <a:lnTo>
                  <a:pt x="1037" y="736"/>
                </a:lnTo>
                <a:lnTo>
                  <a:pt x="1038" y="731"/>
                </a:lnTo>
                <a:lnTo>
                  <a:pt x="1038" y="728"/>
                </a:lnTo>
                <a:lnTo>
                  <a:pt x="1037" y="726"/>
                </a:lnTo>
                <a:lnTo>
                  <a:pt x="1036" y="724"/>
                </a:lnTo>
                <a:lnTo>
                  <a:pt x="1036" y="720"/>
                </a:lnTo>
                <a:lnTo>
                  <a:pt x="1034" y="718"/>
                </a:lnTo>
                <a:lnTo>
                  <a:pt x="1033" y="715"/>
                </a:lnTo>
                <a:lnTo>
                  <a:pt x="1032" y="712"/>
                </a:lnTo>
                <a:lnTo>
                  <a:pt x="1029" y="709"/>
                </a:lnTo>
                <a:lnTo>
                  <a:pt x="1026" y="707"/>
                </a:lnTo>
                <a:lnTo>
                  <a:pt x="1020" y="700"/>
                </a:lnTo>
                <a:lnTo>
                  <a:pt x="1018" y="695"/>
                </a:lnTo>
                <a:lnTo>
                  <a:pt x="1016" y="692"/>
                </a:lnTo>
                <a:lnTo>
                  <a:pt x="1015" y="688"/>
                </a:lnTo>
                <a:lnTo>
                  <a:pt x="1014" y="685"/>
                </a:lnTo>
                <a:lnTo>
                  <a:pt x="1013" y="683"/>
                </a:lnTo>
                <a:lnTo>
                  <a:pt x="1013" y="679"/>
                </a:lnTo>
                <a:lnTo>
                  <a:pt x="1013" y="675"/>
                </a:lnTo>
                <a:lnTo>
                  <a:pt x="1013" y="670"/>
                </a:lnTo>
                <a:lnTo>
                  <a:pt x="1013" y="667"/>
                </a:lnTo>
                <a:lnTo>
                  <a:pt x="1014" y="662"/>
                </a:lnTo>
                <a:lnTo>
                  <a:pt x="1014" y="656"/>
                </a:lnTo>
                <a:lnTo>
                  <a:pt x="1014" y="654"/>
                </a:lnTo>
                <a:lnTo>
                  <a:pt x="1016" y="648"/>
                </a:lnTo>
                <a:lnTo>
                  <a:pt x="1017" y="646"/>
                </a:lnTo>
                <a:lnTo>
                  <a:pt x="1020" y="643"/>
                </a:lnTo>
                <a:lnTo>
                  <a:pt x="1026" y="638"/>
                </a:lnTo>
                <a:lnTo>
                  <a:pt x="1030" y="636"/>
                </a:lnTo>
                <a:lnTo>
                  <a:pt x="1034" y="635"/>
                </a:lnTo>
                <a:lnTo>
                  <a:pt x="1042" y="631"/>
                </a:lnTo>
                <a:lnTo>
                  <a:pt x="1046" y="630"/>
                </a:lnTo>
                <a:lnTo>
                  <a:pt x="1050" y="630"/>
                </a:lnTo>
                <a:lnTo>
                  <a:pt x="1053" y="628"/>
                </a:lnTo>
                <a:lnTo>
                  <a:pt x="1056" y="626"/>
                </a:lnTo>
                <a:lnTo>
                  <a:pt x="1060" y="623"/>
                </a:lnTo>
                <a:lnTo>
                  <a:pt x="1062" y="620"/>
                </a:lnTo>
                <a:lnTo>
                  <a:pt x="1063" y="619"/>
                </a:lnTo>
                <a:lnTo>
                  <a:pt x="1072" y="612"/>
                </a:lnTo>
                <a:lnTo>
                  <a:pt x="1076" y="610"/>
                </a:lnTo>
                <a:lnTo>
                  <a:pt x="1078" y="606"/>
                </a:lnTo>
                <a:lnTo>
                  <a:pt x="1081" y="603"/>
                </a:lnTo>
                <a:lnTo>
                  <a:pt x="1082" y="600"/>
                </a:lnTo>
                <a:lnTo>
                  <a:pt x="1085" y="597"/>
                </a:lnTo>
                <a:lnTo>
                  <a:pt x="1087" y="594"/>
                </a:lnTo>
                <a:lnTo>
                  <a:pt x="1089" y="591"/>
                </a:lnTo>
                <a:lnTo>
                  <a:pt x="1092" y="588"/>
                </a:lnTo>
                <a:lnTo>
                  <a:pt x="1094" y="586"/>
                </a:lnTo>
                <a:lnTo>
                  <a:pt x="1098" y="583"/>
                </a:lnTo>
                <a:lnTo>
                  <a:pt x="1101" y="580"/>
                </a:lnTo>
                <a:lnTo>
                  <a:pt x="1103" y="575"/>
                </a:lnTo>
                <a:lnTo>
                  <a:pt x="1103" y="574"/>
                </a:lnTo>
                <a:lnTo>
                  <a:pt x="1103" y="573"/>
                </a:lnTo>
                <a:lnTo>
                  <a:pt x="1103" y="571"/>
                </a:lnTo>
                <a:lnTo>
                  <a:pt x="1103" y="567"/>
                </a:lnTo>
                <a:lnTo>
                  <a:pt x="1104" y="565"/>
                </a:lnTo>
                <a:lnTo>
                  <a:pt x="1105" y="564"/>
                </a:lnTo>
                <a:lnTo>
                  <a:pt x="1106" y="565"/>
                </a:lnTo>
                <a:lnTo>
                  <a:pt x="1109" y="564"/>
                </a:lnTo>
                <a:lnTo>
                  <a:pt x="1111" y="566"/>
                </a:lnTo>
                <a:lnTo>
                  <a:pt x="1112" y="567"/>
                </a:lnTo>
                <a:lnTo>
                  <a:pt x="1113" y="568"/>
                </a:lnTo>
                <a:lnTo>
                  <a:pt x="1114" y="570"/>
                </a:lnTo>
                <a:lnTo>
                  <a:pt x="1117" y="571"/>
                </a:lnTo>
                <a:lnTo>
                  <a:pt x="1118" y="572"/>
                </a:lnTo>
                <a:lnTo>
                  <a:pt x="1124" y="572"/>
                </a:lnTo>
                <a:lnTo>
                  <a:pt x="1126" y="572"/>
                </a:lnTo>
                <a:lnTo>
                  <a:pt x="1128" y="573"/>
                </a:lnTo>
                <a:lnTo>
                  <a:pt x="1132" y="573"/>
                </a:lnTo>
                <a:lnTo>
                  <a:pt x="1134" y="573"/>
                </a:lnTo>
                <a:lnTo>
                  <a:pt x="1136" y="573"/>
                </a:lnTo>
                <a:lnTo>
                  <a:pt x="1138" y="574"/>
                </a:lnTo>
                <a:lnTo>
                  <a:pt x="1144" y="575"/>
                </a:lnTo>
                <a:lnTo>
                  <a:pt x="1148" y="575"/>
                </a:lnTo>
                <a:lnTo>
                  <a:pt x="1150" y="574"/>
                </a:lnTo>
                <a:lnTo>
                  <a:pt x="1153" y="575"/>
                </a:lnTo>
                <a:lnTo>
                  <a:pt x="1156" y="575"/>
                </a:lnTo>
                <a:lnTo>
                  <a:pt x="1158" y="575"/>
                </a:lnTo>
                <a:lnTo>
                  <a:pt x="1161" y="575"/>
                </a:lnTo>
                <a:lnTo>
                  <a:pt x="1162" y="574"/>
                </a:lnTo>
                <a:lnTo>
                  <a:pt x="1166" y="573"/>
                </a:lnTo>
                <a:lnTo>
                  <a:pt x="1168" y="571"/>
                </a:lnTo>
                <a:lnTo>
                  <a:pt x="1169" y="570"/>
                </a:lnTo>
                <a:lnTo>
                  <a:pt x="1172" y="568"/>
                </a:lnTo>
                <a:lnTo>
                  <a:pt x="1173" y="566"/>
                </a:lnTo>
                <a:lnTo>
                  <a:pt x="1174" y="564"/>
                </a:lnTo>
                <a:lnTo>
                  <a:pt x="1176" y="560"/>
                </a:lnTo>
                <a:lnTo>
                  <a:pt x="1176" y="556"/>
                </a:lnTo>
                <a:lnTo>
                  <a:pt x="1175" y="552"/>
                </a:lnTo>
                <a:lnTo>
                  <a:pt x="1174" y="549"/>
                </a:lnTo>
                <a:lnTo>
                  <a:pt x="1172" y="542"/>
                </a:lnTo>
                <a:lnTo>
                  <a:pt x="1172" y="541"/>
                </a:lnTo>
                <a:lnTo>
                  <a:pt x="1172" y="538"/>
                </a:lnTo>
                <a:lnTo>
                  <a:pt x="1173" y="535"/>
                </a:lnTo>
                <a:lnTo>
                  <a:pt x="1175" y="533"/>
                </a:lnTo>
                <a:lnTo>
                  <a:pt x="1176" y="531"/>
                </a:lnTo>
                <a:lnTo>
                  <a:pt x="1177" y="528"/>
                </a:lnTo>
                <a:lnTo>
                  <a:pt x="1178" y="527"/>
                </a:lnTo>
                <a:lnTo>
                  <a:pt x="1180" y="524"/>
                </a:lnTo>
                <a:lnTo>
                  <a:pt x="1180" y="520"/>
                </a:lnTo>
                <a:lnTo>
                  <a:pt x="1180" y="518"/>
                </a:lnTo>
                <a:lnTo>
                  <a:pt x="1180" y="516"/>
                </a:lnTo>
                <a:lnTo>
                  <a:pt x="1181" y="508"/>
                </a:lnTo>
                <a:lnTo>
                  <a:pt x="1181" y="506"/>
                </a:lnTo>
                <a:lnTo>
                  <a:pt x="1181" y="504"/>
                </a:lnTo>
                <a:lnTo>
                  <a:pt x="1181" y="501"/>
                </a:lnTo>
                <a:lnTo>
                  <a:pt x="1183" y="494"/>
                </a:lnTo>
                <a:lnTo>
                  <a:pt x="1185" y="491"/>
                </a:lnTo>
                <a:lnTo>
                  <a:pt x="1188" y="487"/>
                </a:lnTo>
                <a:lnTo>
                  <a:pt x="1191" y="484"/>
                </a:lnTo>
                <a:lnTo>
                  <a:pt x="1201" y="467"/>
                </a:lnTo>
                <a:lnTo>
                  <a:pt x="1206" y="458"/>
                </a:lnTo>
                <a:lnTo>
                  <a:pt x="1209" y="455"/>
                </a:lnTo>
                <a:lnTo>
                  <a:pt x="1210" y="453"/>
                </a:lnTo>
                <a:lnTo>
                  <a:pt x="1212" y="451"/>
                </a:lnTo>
                <a:lnTo>
                  <a:pt x="1215" y="450"/>
                </a:lnTo>
                <a:lnTo>
                  <a:pt x="1217" y="450"/>
                </a:lnTo>
                <a:lnTo>
                  <a:pt x="1223" y="450"/>
                </a:lnTo>
                <a:lnTo>
                  <a:pt x="1225" y="450"/>
                </a:lnTo>
                <a:lnTo>
                  <a:pt x="1228" y="448"/>
                </a:lnTo>
                <a:lnTo>
                  <a:pt x="1228" y="446"/>
                </a:lnTo>
                <a:lnTo>
                  <a:pt x="1229" y="444"/>
                </a:lnTo>
                <a:lnTo>
                  <a:pt x="1229" y="435"/>
                </a:lnTo>
                <a:lnTo>
                  <a:pt x="1229" y="431"/>
                </a:lnTo>
                <a:lnTo>
                  <a:pt x="1230" y="428"/>
                </a:lnTo>
                <a:lnTo>
                  <a:pt x="1230" y="424"/>
                </a:lnTo>
                <a:lnTo>
                  <a:pt x="1231" y="422"/>
                </a:lnTo>
                <a:lnTo>
                  <a:pt x="1233" y="419"/>
                </a:lnTo>
                <a:lnTo>
                  <a:pt x="1236" y="415"/>
                </a:lnTo>
                <a:lnTo>
                  <a:pt x="1237" y="412"/>
                </a:lnTo>
                <a:lnTo>
                  <a:pt x="1240" y="407"/>
                </a:lnTo>
                <a:lnTo>
                  <a:pt x="1241" y="402"/>
                </a:lnTo>
                <a:lnTo>
                  <a:pt x="1247" y="396"/>
                </a:lnTo>
                <a:lnTo>
                  <a:pt x="1248" y="394"/>
                </a:lnTo>
                <a:lnTo>
                  <a:pt x="1250" y="391"/>
                </a:lnTo>
                <a:lnTo>
                  <a:pt x="1253" y="388"/>
                </a:lnTo>
                <a:lnTo>
                  <a:pt x="1254" y="387"/>
                </a:lnTo>
                <a:lnTo>
                  <a:pt x="1257" y="386"/>
                </a:lnTo>
                <a:lnTo>
                  <a:pt x="1258" y="384"/>
                </a:lnTo>
                <a:lnTo>
                  <a:pt x="1260" y="386"/>
                </a:lnTo>
                <a:lnTo>
                  <a:pt x="1262" y="387"/>
                </a:lnTo>
                <a:lnTo>
                  <a:pt x="1262" y="388"/>
                </a:lnTo>
                <a:lnTo>
                  <a:pt x="1262" y="390"/>
                </a:lnTo>
                <a:lnTo>
                  <a:pt x="1262" y="392"/>
                </a:lnTo>
                <a:lnTo>
                  <a:pt x="1261" y="395"/>
                </a:lnTo>
                <a:lnTo>
                  <a:pt x="1261" y="397"/>
                </a:lnTo>
                <a:lnTo>
                  <a:pt x="1260" y="400"/>
                </a:lnTo>
                <a:lnTo>
                  <a:pt x="1261" y="403"/>
                </a:lnTo>
                <a:lnTo>
                  <a:pt x="1261" y="404"/>
                </a:lnTo>
                <a:lnTo>
                  <a:pt x="1261" y="408"/>
                </a:lnTo>
                <a:lnTo>
                  <a:pt x="1260" y="411"/>
                </a:lnTo>
                <a:lnTo>
                  <a:pt x="1261" y="413"/>
                </a:lnTo>
                <a:lnTo>
                  <a:pt x="1263" y="414"/>
                </a:lnTo>
                <a:lnTo>
                  <a:pt x="1265" y="414"/>
                </a:lnTo>
                <a:lnTo>
                  <a:pt x="1268" y="413"/>
                </a:lnTo>
                <a:lnTo>
                  <a:pt x="1271" y="410"/>
                </a:lnTo>
                <a:lnTo>
                  <a:pt x="1273" y="407"/>
                </a:lnTo>
                <a:lnTo>
                  <a:pt x="1276" y="403"/>
                </a:lnTo>
                <a:lnTo>
                  <a:pt x="1286" y="390"/>
                </a:lnTo>
                <a:lnTo>
                  <a:pt x="1289" y="386"/>
                </a:lnTo>
                <a:lnTo>
                  <a:pt x="1292" y="380"/>
                </a:lnTo>
                <a:lnTo>
                  <a:pt x="1293" y="378"/>
                </a:lnTo>
                <a:lnTo>
                  <a:pt x="1294" y="375"/>
                </a:lnTo>
                <a:lnTo>
                  <a:pt x="1296" y="374"/>
                </a:lnTo>
                <a:lnTo>
                  <a:pt x="1297" y="372"/>
                </a:lnTo>
                <a:lnTo>
                  <a:pt x="1298" y="370"/>
                </a:lnTo>
                <a:lnTo>
                  <a:pt x="1301" y="367"/>
                </a:lnTo>
                <a:lnTo>
                  <a:pt x="1303" y="365"/>
                </a:lnTo>
                <a:lnTo>
                  <a:pt x="1305" y="364"/>
                </a:lnTo>
                <a:lnTo>
                  <a:pt x="1309" y="363"/>
                </a:lnTo>
                <a:lnTo>
                  <a:pt x="1311" y="362"/>
                </a:lnTo>
                <a:lnTo>
                  <a:pt x="1314" y="360"/>
                </a:lnTo>
                <a:lnTo>
                  <a:pt x="1321" y="357"/>
                </a:lnTo>
                <a:lnTo>
                  <a:pt x="1324" y="357"/>
                </a:lnTo>
                <a:lnTo>
                  <a:pt x="1327" y="355"/>
                </a:lnTo>
                <a:lnTo>
                  <a:pt x="1330" y="352"/>
                </a:lnTo>
                <a:lnTo>
                  <a:pt x="1333" y="351"/>
                </a:lnTo>
                <a:lnTo>
                  <a:pt x="1337" y="350"/>
                </a:lnTo>
                <a:lnTo>
                  <a:pt x="1341" y="349"/>
                </a:lnTo>
                <a:lnTo>
                  <a:pt x="1348" y="347"/>
                </a:lnTo>
                <a:lnTo>
                  <a:pt x="1350" y="346"/>
                </a:lnTo>
                <a:lnTo>
                  <a:pt x="1354" y="344"/>
                </a:lnTo>
                <a:lnTo>
                  <a:pt x="1358" y="342"/>
                </a:lnTo>
                <a:lnTo>
                  <a:pt x="1372" y="338"/>
                </a:lnTo>
                <a:lnTo>
                  <a:pt x="1375" y="336"/>
                </a:lnTo>
                <a:lnTo>
                  <a:pt x="1377" y="335"/>
                </a:lnTo>
                <a:lnTo>
                  <a:pt x="1380" y="333"/>
                </a:lnTo>
                <a:lnTo>
                  <a:pt x="1384" y="331"/>
                </a:lnTo>
                <a:lnTo>
                  <a:pt x="1389" y="327"/>
                </a:lnTo>
                <a:lnTo>
                  <a:pt x="1392" y="325"/>
                </a:lnTo>
                <a:lnTo>
                  <a:pt x="1394" y="324"/>
                </a:lnTo>
                <a:lnTo>
                  <a:pt x="1397" y="320"/>
                </a:lnTo>
                <a:lnTo>
                  <a:pt x="1404" y="311"/>
                </a:lnTo>
                <a:lnTo>
                  <a:pt x="1409" y="303"/>
                </a:lnTo>
                <a:lnTo>
                  <a:pt x="1410" y="298"/>
                </a:lnTo>
                <a:lnTo>
                  <a:pt x="1412" y="295"/>
                </a:lnTo>
                <a:lnTo>
                  <a:pt x="1413" y="293"/>
                </a:lnTo>
                <a:lnTo>
                  <a:pt x="1414" y="292"/>
                </a:lnTo>
                <a:lnTo>
                  <a:pt x="1415" y="290"/>
                </a:lnTo>
                <a:lnTo>
                  <a:pt x="1417" y="288"/>
                </a:lnTo>
                <a:lnTo>
                  <a:pt x="1418" y="287"/>
                </a:lnTo>
                <a:lnTo>
                  <a:pt x="1421" y="286"/>
                </a:lnTo>
                <a:lnTo>
                  <a:pt x="1426" y="285"/>
                </a:lnTo>
                <a:lnTo>
                  <a:pt x="1430" y="284"/>
                </a:lnTo>
                <a:lnTo>
                  <a:pt x="1433" y="284"/>
                </a:lnTo>
                <a:lnTo>
                  <a:pt x="1437" y="285"/>
                </a:lnTo>
                <a:lnTo>
                  <a:pt x="1439" y="285"/>
                </a:lnTo>
                <a:lnTo>
                  <a:pt x="1441" y="285"/>
                </a:lnTo>
                <a:lnTo>
                  <a:pt x="1446" y="286"/>
                </a:lnTo>
                <a:lnTo>
                  <a:pt x="1448" y="287"/>
                </a:lnTo>
                <a:lnTo>
                  <a:pt x="1450" y="290"/>
                </a:lnTo>
                <a:lnTo>
                  <a:pt x="1453" y="290"/>
                </a:lnTo>
                <a:lnTo>
                  <a:pt x="1455" y="291"/>
                </a:lnTo>
                <a:lnTo>
                  <a:pt x="1456" y="290"/>
                </a:lnTo>
                <a:lnTo>
                  <a:pt x="1458" y="288"/>
                </a:lnTo>
                <a:lnTo>
                  <a:pt x="1462" y="286"/>
                </a:lnTo>
                <a:lnTo>
                  <a:pt x="1464" y="285"/>
                </a:lnTo>
                <a:lnTo>
                  <a:pt x="1468" y="285"/>
                </a:lnTo>
                <a:lnTo>
                  <a:pt x="1470" y="285"/>
                </a:lnTo>
                <a:lnTo>
                  <a:pt x="1472" y="284"/>
                </a:lnTo>
                <a:lnTo>
                  <a:pt x="1476" y="284"/>
                </a:lnTo>
                <a:lnTo>
                  <a:pt x="1480" y="283"/>
                </a:lnTo>
                <a:lnTo>
                  <a:pt x="1486" y="280"/>
                </a:lnTo>
                <a:lnTo>
                  <a:pt x="1501" y="268"/>
                </a:lnTo>
                <a:lnTo>
                  <a:pt x="1503" y="267"/>
                </a:lnTo>
                <a:lnTo>
                  <a:pt x="1505" y="264"/>
                </a:lnTo>
                <a:lnTo>
                  <a:pt x="1506" y="262"/>
                </a:lnTo>
                <a:lnTo>
                  <a:pt x="1508" y="261"/>
                </a:lnTo>
                <a:lnTo>
                  <a:pt x="1509" y="260"/>
                </a:lnTo>
                <a:lnTo>
                  <a:pt x="1510" y="260"/>
                </a:lnTo>
                <a:lnTo>
                  <a:pt x="1511" y="259"/>
                </a:lnTo>
                <a:lnTo>
                  <a:pt x="1512" y="258"/>
                </a:lnTo>
                <a:lnTo>
                  <a:pt x="1513" y="256"/>
                </a:lnTo>
                <a:lnTo>
                  <a:pt x="1514" y="256"/>
                </a:lnTo>
                <a:lnTo>
                  <a:pt x="1516" y="256"/>
                </a:lnTo>
                <a:lnTo>
                  <a:pt x="1518" y="256"/>
                </a:lnTo>
                <a:lnTo>
                  <a:pt x="1519" y="256"/>
                </a:lnTo>
                <a:lnTo>
                  <a:pt x="1521" y="256"/>
                </a:lnTo>
                <a:lnTo>
                  <a:pt x="1524" y="258"/>
                </a:lnTo>
                <a:lnTo>
                  <a:pt x="1525" y="259"/>
                </a:lnTo>
                <a:lnTo>
                  <a:pt x="1527" y="259"/>
                </a:lnTo>
                <a:lnTo>
                  <a:pt x="1528" y="259"/>
                </a:lnTo>
                <a:lnTo>
                  <a:pt x="1530" y="258"/>
                </a:lnTo>
                <a:lnTo>
                  <a:pt x="1532" y="256"/>
                </a:lnTo>
                <a:lnTo>
                  <a:pt x="1534" y="254"/>
                </a:lnTo>
                <a:lnTo>
                  <a:pt x="1541" y="251"/>
                </a:lnTo>
                <a:lnTo>
                  <a:pt x="1543" y="250"/>
                </a:lnTo>
                <a:lnTo>
                  <a:pt x="1546" y="248"/>
                </a:lnTo>
                <a:lnTo>
                  <a:pt x="1550" y="247"/>
                </a:lnTo>
                <a:lnTo>
                  <a:pt x="1556" y="247"/>
                </a:lnTo>
                <a:lnTo>
                  <a:pt x="1559" y="247"/>
                </a:lnTo>
                <a:lnTo>
                  <a:pt x="1564" y="247"/>
                </a:lnTo>
                <a:lnTo>
                  <a:pt x="1567" y="247"/>
                </a:lnTo>
                <a:lnTo>
                  <a:pt x="1574" y="247"/>
                </a:lnTo>
                <a:lnTo>
                  <a:pt x="1578" y="246"/>
                </a:lnTo>
                <a:lnTo>
                  <a:pt x="1580" y="246"/>
                </a:lnTo>
                <a:lnTo>
                  <a:pt x="1582" y="244"/>
                </a:lnTo>
                <a:lnTo>
                  <a:pt x="1583" y="242"/>
                </a:lnTo>
                <a:lnTo>
                  <a:pt x="1584" y="239"/>
                </a:lnTo>
                <a:lnTo>
                  <a:pt x="1584" y="237"/>
                </a:lnTo>
                <a:lnTo>
                  <a:pt x="1583" y="232"/>
                </a:lnTo>
                <a:lnTo>
                  <a:pt x="1583" y="229"/>
                </a:lnTo>
                <a:lnTo>
                  <a:pt x="1584" y="224"/>
                </a:lnTo>
                <a:lnTo>
                  <a:pt x="1585" y="221"/>
                </a:lnTo>
                <a:lnTo>
                  <a:pt x="1585" y="219"/>
                </a:lnTo>
                <a:lnTo>
                  <a:pt x="1586" y="215"/>
                </a:lnTo>
                <a:lnTo>
                  <a:pt x="1585" y="212"/>
                </a:lnTo>
                <a:lnTo>
                  <a:pt x="1585" y="210"/>
                </a:lnTo>
                <a:lnTo>
                  <a:pt x="1586" y="208"/>
                </a:lnTo>
                <a:lnTo>
                  <a:pt x="1588" y="206"/>
                </a:lnTo>
                <a:lnTo>
                  <a:pt x="1590" y="205"/>
                </a:lnTo>
                <a:lnTo>
                  <a:pt x="1591" y="204"/>
                </a:lnTo>
                <a:lnTo>
                  <a:pt x="1593" y="203"/>
                </a:lnTo>
                <a:lnTo>
                  <a:pt x="1593" y="199"/>
                </a:lnTo>
                <a:lnTo>
                  <a:pt x="1593" y="197"/>
                </a:lnTo>
                <a:lnTo>
                  <a:pt x="1596" y="196"/>
                </a:lnTo>
                <a:lnTo>
                  <a:pt x="1599" y="195"/>
                </a:lnTo>
                <a:lnTo>
                  <a:pt x="1602" y="194"/>
                </a:lnTo>
                <a:lnTo>
                  <a:pt x="1607" y="195"/>
                </a:lnTo>
                <a:lnTo>
                  <a:pt x="1610" y="196"/>
                </a:lnTo>
                <a:lnTo>
                  <a:pt x="1613" y="198"/>
                </a:lnTo>
                <a:lnTo>
                  <a:pt x="1615" y="200"/>
                </a:lnTo>
                <a:lnTo>
                  <a:pt x="1617" y="202"/>
                </a:lnTo>
                <a:lnTo>
                  <a:pt x="1618" y="204"/>
                </a:lnTo>
                <a:lnTo>
                  <a:pt x="1620" y="205"/>
                </a:lnTo>
                <a:lnTo>
                  <a:pt x="1623" y="206"/>
                </a:lnTo>
                <a:lnTo>
                  <a:pt x="1629" y="206"/>
                </a:lnTo>
                <a:lnTo>
                  <a:pt x="1630" y="206"/>
                </a:lnTo>
                <a:lnTo>
                  <a:pt x="1632" y="204"/>
                </a:lnTo>
                <a:lnTo>
                  <a:pt x="1633" y="202"/>
                </a:lnTo>
                <a:lnTo>
                  <a:pt x="1633" y="198"/>
                </a:lnTo>
                <a:lnTo>
                  <a:pt x="1637" y="196"/>
                </a:lnTo>
                <a:lnTo>
                  <a:pt x="1640" y="196"/>
                </a:lnTo>
                <a:lnTo>
                  <a:pt x="1646" y="196"/>
                </a:lnTo>
                <a:lnTo>
                  <a:pt x="1648" y="197"/>
                </a:lnTo>
                <a:lnTo>
                  <a:pt x="1653" y="196"/>
                </a:lnTo>
                <a:lnTo>
                  <a:pt x="1657" y="196"/>
                </a:lnTo>
                <a:lnTo>
                  <a:pt x="1663" y="197"/>
                </a:lnTo>
                <a:lnTo>
                  <a:pt x="1669" y="196"/>
                </a:lnTo>
                <a:lnTo>
                  <a:pt x="1673" y="195"/>
                </a:lnTo>
                <a:lnTo>
                  <a:pt x="1677" y="194"/>
                </a:lnTo>
                <a:lnTo>
                  <a:pt x="1680" y="192"/>
                </a:lnTo>
                <a:lnTo>
                  <a:pt x="1684" y="191"/>
                </a:lnTo>
                <a:lnTo>
                  <a:pt x="1688" y="190"/>
                </a:lnTo>
                <a:lnTo>
                  <a:pt x="1692" y="190"/>
                </a:lnTo>
                <a:lnTo>
                  <a:pt x="1694" y="189"/>
                </a:lnTo>
                <a:lnTo>
                  <a:pt x="1696" y="190"/>
                </a:lnTo>
                <a:lnTo>
                  <a:pt x="1701" y="191"/>
                </a:lnTo>
                <a:lnTo>
                  <a:pt x="1702" y="192"/>
                </a:lnTo>
                <a:lnTo>
                  <a:pt x="1703" y="195"/>
                </a:lnTo>
                <a:lnTo>
                  <a:pt x="1703" y="197"/>
                </a:lnTo>
                <a:lnTo>
                  <a:pt x="1705" y="197"/>
                </a:lnTo>
                <a:lnTo>
                  <a:pt x="1710" y="198"/>
                </a:lnTo>
                <a:lnTo>
                  <a:pt x="1711" y="197"/>
                </a:lnTo>
                <a:lnTo>
                  <a:pt x="1712" y="196"/>
                </a:lnTo>
                <a:lnTo>
                  <a:pt x="1713" y="195"/>
                </a:lnTo>
                <a:lnTo>
                  <a:pt x="1713" y="192"/>
                </a:lnTo>
                <a:lnTo>
                  <a:pt x="1714" y="191"/>
                </a:lnTo>
                <a:lnTo>
                  <a:pt x="1717" y="189"/>
                </a:lnTo>
                <a:lnTo>
                  <a:pt x="1718" y="187"/>
                </a:lnTo>
                <a:lnTo>
                  <a:pt x="1719" y="184"/>
                </a:lnTo>
                <a:lnTo>
                  <a:pt x="1720" y="181"/>
                </a:lnTo>
                <a:lnTo>
                  <a:pt x="1725" y="178"/>
                </a:lnTo>
                <a:lnTo>
                  <a:pt x="1726" y="175"/>
                </a:lnTo>
                <a:lnTo>
                  <a:pt x="1729" y="174"/>
                </a:lnTo>
                <a:lnTo>
                  <a:pt x="1732" y="173"/>
                </a:lnTo>
                <a:lnTo>
                  <a:pt x="1733" y="172"/>
                </a:lnTo>
                <a:lnTo>
                  <a:pt x="1733" y="168"/>
                </a:lnTo>
                <a:lnTo>
                  <a:pt x="1733" y="166"/>
                </a:lnTo>
                <a:lnTo>
                  <a:pt x="1733" y="163"/>
                </a:lnTo>
                <a:lnTo>
                  <a:pt x="1735" y="160"/>
                </a:lnTo>
                <a:lnTo>
                  <a:pt x="1735" y="158"/>
                </a:lnTo>
                <a:lnTo>
                  <a:pt x="1735" y="156"/>
                </a:lnTo>
                <a:lnTo>
                  <a:pt x="1733" y="154"/>
                </a:lnTo>
                <a:lnTo>
                  <a:pt x="1730" y="152"/>
                </a:lnTo>
                <a:lnTo>
                  <a:pt x="1729" y="152"/>
                </a:lnTo>
                <a:lnTo>
                  <a:pt x="1727" y="150"/>
                </a:lnTo>
                <a:lnTo>
                  <a:pt x="1726" y="149"/>
                </a:lnTo>
                <a:lnTo>
                  <a:pt x="1724" y="147"/>
                </a:lnTo>
                <a:lnTo>
                  <a:pt x="1721" y="146"/>
                </a:lnTo>
                <a:lnTo>
                  <a:pt x="1720" y="146"/>
                </a:lnTo>
                <a:lnTo>
                  <a:pt x="1718" y="146"/>
                </a:lnTo>
                <a:lnTo>
                  <a:pt x="1716" y="147"/>
                </a:lnTo>
                <a:lnTo>
                  <a:pt x="1712" y="148"/>
                </a:lnTo>
                <a:lnTo>
                  <a:pt x="1710" y="149"/>
                </a:lnTo>
                <a:lnTo>
                  <a:pt x="1708" y="149"/>
                </a:lnTo>
                <a:lnTo>
                  <a:pt x="1704" y="149"/>
                </a:lnTo>
                <a:lnTo>
                  <a:pt x="1702" y="149"/>
                </a:lnTo>
                <a:lnTo>
                  <a:pt x="1700" y="151"/>
                </a:lnTo>
                <a:lnTo>
                  <a:pt x="1697" y="152"/>
                </a:lnTo>
                <a:lnTo>
                  <a:pt x="1696" y="154"/>
                </a:lnTo>
                <a:lnTo>
                  <a:pt x="1694" y="154"/>
                </a:lnTo>
                <a:lnTo>
                  <a:pt x="1694" y="152"/>
                </a:lnTo>
                <a:lnTo>
                  <a:pt x="1694" y="150"/>
                </a:lnTo>
                <a:lnTo>
                  <a:pt x="1695" y="148"/>
                </a:lnTo>
                <a:lnTo>
                  <a:pt x="1697" y="144"/>
                </a:lnTo>
                <a:lnTo>
                  <a:pt x="1698" y="142"/>
                </a:lnTo>
                <a:lnTo>
                  <a:pt x="1700" y="139"/>
                </a:lnTo>
                <a:lnTo>
                  <a:pt x="1701" y="138"/>
                </a:lnTo>
                <a:lnTo>
                  <a:pt x="1703" y="133"/>
                </a:lnTo>
                <a:lnTo>
                  <a:pt x="1703" y="132"/>
                </a:lnTo>
                <a:lnTo>
                  <a:pt x="1703" y="130"/>
                </a:lnTo>
                <a:lnTo>
                  <a:pt x="1704" y="126"/>
                </a:lnTo>
                <a:lnTo>
                  <a:pt x="1705" y="124"/>
                </a:lnTo>
                <a:lnTo>
                  <a:pt x="1705" y="123"/>
                </a:lnTo>
                <a:lnTo>
                  <a:pt x="1704" y="120"/>
                </a:lnTo>
                <a:lnTo>
                  <a:pt x="1702" y="118"/>
                </a:lnTo>
                <a:lnTo>
                  <a:pt x="1701" y="118"/>
                </a:lnTo>
                <a:lnTo>
                  <a:pt x="1698" y="118"/>
                </a:lnTo>
                <a:lnTo>
                  <a:pt x="1694" y="118"/>
                </a:lnTo>
                <a:lnTo>
                  <a:pt x="1692" y="118"/>
                </a:lnTo>
                <a:lnTo>
                  <a:pt x="1688" y="116"/>
                </a:lnTo>
                <a:lnTo>
                  <a:pt x="1686" y="112"/>
                </a:lnTo>
                <a:lnTo>
                  <a:pt x="1685" y="111"/>
                </a:lnTo>
                <a:lnTo>
                  <a:pt x="1677" y="103"/>
                </a:lnTo>
                <a:lnTo>
                  <a:pt x="1674" y="101"/>
                </a:lnTo>
                <a:lnTo>
                  <a:pt x="1674" y="98"/>
                </a:lnTo>
                <a:lnTo>
                  <a:pt x="1673" y="93"/>
                </a:lnTo>
                <a:lnTo>
                  <a:pt x="1672" y="88"/>
                </a:lnTo>
                <a:lnTo>
                  <a:pt x="1671" y="85"/>
                </a:lnTo>
                <a:lnTo>
                  <a:pt x="1671" y="83"/>
                </a:lnTo>
                <a:lnTo>
                  <a:pt x="1670" y="79"/>
                </a:lnTo>
                <a:lnTo>
                  <a:pt x="1666" y="75"/>
                </a:lnTo>
                <a:lnTo>
                  <a:pt x="1666" y="72"/>
                </a:lnTo>
                <a:lnTo>
                  <a:pt x="1666" y="70"/>
                </a:lnTo>
                <a:lnTo>
                  <a:pt x="1668" y="69"/>
                </a:lnTo>
                <a:lnTo>
                  <a:pt x="1669" y="68"/>
                </a:lnTo>
                <a:lnTo>
                  <a:pt x="1672" y="66"/>
                </a:lnTo>
                <a:lnTo>
                  <a:pt x="1677" y="62"/>
                </a:lnTo>
                <a:lnTo>
                  <a:pt x="1678" y="60"/>
                </a:lnTo>
                <a:lnTo>
                  <a:pt x="1680" y="58"/>
                </a:lnTo>
                <a:lnTo>
                  <a:pt x="1682" y="54"/>
                </a:lnTo>
                <a:lnTo>
                  <a:pt x="1684" y="51"/>
                </a:lnTo>
                <a:lnTo>
                  <a:pt x="1685" y="48"/>
                </a:lnTo>
                <a:lnTo>
                  <a:pt x="1687" y="46"/>
                </a:lnTo>
                <a:lnTo>
                  <a:pt x="1689" y="44"/>
                </a:lnTo>
                <a:lnTo>
                  <a:pt x="1695" y="43"/>
                </a:lnTo>
                <a:lnTo>
                  <a:pt x="1697" y="42"/>
                </a:lnTo>
                <a:lnTo>
                  <a:pt x="1700" y="39"/>
                </a:lnTo>
                <a:lnTo>
                  <a:pt x="1702" y="37"/>
                </a:lnTo>
                <a:lnTo>
                  <a:pt x="1703" y="35"/>
                </a:lnTo>
                <a:lnTo>
                  <a:pt x="1706" y="32"/>
                </a:lnTo>
                <a:lnTo>
                  <a:pt x="1709" y="31"/>
                </a:lnTo>
                <a:lnTo>
                  <a:pt x="1711" y="30"/>
                </a:lnTo>
                <a:lnTo>
                  <a:pt x="1718" y="24"/>
                </a:lnTo>
                <a:lnTo>
                  <a:pt x="1720" y="23"/>
                </a:lnTo>
                <a:lnTo>
                  <a:pt x="1721" y="21"/>
                </a:lnTo>
                <a:lnTo>
                  <a:pt x="1725" y="15"/>
                </a:lnTo>
                <a:lnTo>
                  <a:pt x="1726" y="14"/>
                </a:lnTo>
                <a:lnTo>
                  <a:pt x="1726" y="12"/>
                </a:lnTo>
                <a:lnTo>
                  <a:pt x="1728" y="8"/>
                </a:lnTo>
                <a:lnTo>
                  <a:pt x="1729" y="5"/>
                </a:lnTo>
                <a:lnTo>
                  <a:pt x="1728" y="3"/>
                </a:lnTo>
                <a:lnTo>
                  <a:pt x="1725" y="2"/>
                </a:lnTo>
                <a:lnTo>
                  <a:pt x="1719" y="2"/>
                </a:lnTo>
                <a:lnTo>
                  <a:pt x="1711" y="2"/>
                </a:lnTo>
                <a:lnTo>
                  <a:pt x="1704" y="0"/>
                </a:lnTo>
                <a:lnTo>
                  <a:pt x="1697" y="0"/>
                </a:lnTo>
                <a:lnTo>
                  <a:pt x="1688" y="0"/>
                </a:lnTo>
                <a:lnTo>
                  <a:pt x="1685" y="0"/>
                </a:lnTo>
                <a:lnTo>
                  <a:pt x="1674" y="2"/>
                </a:lnTo>
                <a:lnTo>
                  <a:pt x="1666" y="3"/>
                </a:lnTo>
                <a:lnTo>
                  <a:pt x="1662" y="3"/>
                </a:lnTo>
                <a:lnTo>
                  <a:pt x="1654" y="3"/>
                </a:lnTo>
                <a:lnTo>
                  <a:pt x="1647" y="3"/>
                </a:lnTo>
                <a:lnTo>
                  <a:pt x="1642" y="3"/>
                </a:lnTo>
                <a:lnTo>
                  <a:pt x="1634" y="4"/>
                </a:lnTo>
                <a:lnTo>
                  <a:pt x="1629" y="4"/>
                </a:lnTo>
                <a:lnTo>
                  <a:pt x="1626" y="4"/>
                </a:lnTo>
                <a:lnTo>
                  <a:pt x="1618" y="5"/>
                </a:lnTo>
                <a:lnTo>
                  <a:pt x="1615" y="5"/>
                </a:lnTo>
                <a:lnTo>
                  <a:pt x="1610" y="7"/>
                </a:lnTo>
                <a:lnTo>
                  <a:pt x="1608" y="8"/>
                </a:lnTo>
                <a:lnTo>
                  <a:pt x="1604" y="13"/>
                </a:lnTo>
                <a:lnTo>
                  <a:pt x="1601" y="15"/>
                </a:lnTo>
                <a:lnTo>
                  <a:pt x="1600" y="18"/>
                </a:lnTo>
                <a:lnTo>
                  <a:pt x="1599" y="20"/>
                </a:lnTo>
                <a:lnTo>
                  <a:pt x="1598" y="22"/>
                </a:lnTo>
                <a:lnTo>
                  <a:pt x="1593" y="27"/>
                </a:lnTo>
                <a:lnTo>
                  <a:pt x="1592" y="28"/>
                </a:lnTo>
                <a:lnTo>
                  <a:pt x="1585" y="32"/>
                </a:lnTo>
                <a:lnTo>
                  <a:pt x="1584" y="32"/>
                </a:lnTo>
                <a:lnTo>
                  <a:pt x="1578" y="34"/>
                </a:lnTo>
                <a:lnTo>
                  <a:pt x="1576" y="34"/>
                </a:lnTo>
                <a:lnTo>
                  <a:pt x="1572" y="34"/>
                </a:lnTo>
                <a:lnTo>
                  <a:pt x="1568" y="32"/>
                </a:lnTo>
                <a:lnTo>
                  <a:pt x="1566" y="32"/>
                </a:lnTo>
                <a:lnTo>
                  <a:pt x="1560" y="34"/>
                </a:lnTo>
                <a:lnTo>
                  <a:pt x="1550" y="34"/>
                </a:lnTo>
                <a:lnTo>
                  <a:pt x="1544" y="34"/>
                </a:lnTo>
                <a:lnTo>
                  <a:pt x="1541" y="34"/>
                </a:lnTo>
                <a:lnTo>
                  <a:pt x="1535" y="34"/>
                </a:lnTo>
                <a:lnTo>
                  <a:pt x="1532" y="34"/>
                </a:lnTo>
                <a:lnTo>
                  <a:pt x="1526" y="35"/>
                </a:lnTo>
                <a:lnTo>
                  <a:pt x="1519" y="36"/>
                </a:lnTo>
                <a:lnTo>
                  <a:pt x="1514" y="37"/>
                </a:lnTo>
                <a:lnTo>
                  <a:pt x="1511" y="38"/>
                </a:lnTo>
                <a:lnTo>
                  <a:pt x="1508" y="39"/>
                </a:lnTo>
                <a:lnTo>
                  <a:pt x="1503" y="42"/>
                </a:lnTo>
                <a:lnTo>
                  <a:pt x="1497" y="45"/>
                </a:lnTo>
                <a:lnTo>
                  <a:pt x="1495" y="47"/>
                </a:lnTo>
                <a:lnTo>
                  <a:pt x="1493" y="48"/>
                </a:lnTo>
                <a:lnTo>
                  <a:pt x="1489" y="51"/>
                </a:lnTo>
                <a:lnTo>
                  <a:pt x="1486" y="52"/>
                </a:lnTo>
                <a:lnTo>
                  <a:pt x="1482" y="53"/>
                </a:lnTo>
                <a:lnTo>
                  <a:pt x="1479" y="53"/>
                </a:lnTo>
                <a:lnTo>
                  <a:pt x="1474" y="54"/>
                </a:lnTo>
                <a:lnTo>
                  <a:pt x="1471" y="54"/>
                </a:lnTo>
                <a:lnTo>
                  <a:pt x="1468" y="54"/>
                </a:lnTo>
                <a:lnTo>
                  <a:pt x="1462" y="55"/>
                </a:lnTo>
                <a:lnTo>
                  <a:pt x="1457" y="55"/>
                </a:lnTo>
                <a:lnTo>
                  <a:pt x="1454" y="56"/>
                </a:lnTo>
                <a:lnTo>
                  <a:pt x="1448" y="56"/>
                </a:lnTo>
                <a:lnTo>
                  <a:pt x="1446" y="56"/>
                </a:lnTo>
                <a:lnTo>
                  <a:pt x="1442" y="56"/>
                </a:lnTo>
                <a:lnTo>
                  <a:pt x="1434" y="59"/>
                </a:lnTo>
                <a:lnTo>
                  <a:pt x="1424" y="63"/>
                </a:lnTo>
                <a:lnTo>
                  <a:pt x="1412" y="71"/>
                </a:lnTo>
                <a:lnTo>
                  <a:pt x="1408" y="71"/>
                </a:lnTo>
                <a:lnTo>
                  <a:pt x="1405" y="72"/>
                </a:lnTo>
                <a:lnTo>
                  <a:pt x="1402" y="74"/>
                </a:lnTo>
                <a:lnTo>
                  <a:pt x="1400" y="76"/>
                </a:lnTo>
                <a:lnTo>
                  <a:pt x="1399" y="78"/>
                </a:lnTo>
                <a:lnTo>
                  <a:pt x="1398" y="79"/>
                </a:lnTo>
                <a:lnTo>
                  <a:pt x="1394" y="82"/>
                </a:lnTo>
                <a:lnTo>
                  <a:pt x="1392" y="83"/>
                </a:lnTo>
                <a:lnTo>
                  <a:pt x="1391" y="84"/>
                </a:lnTo>
                <a:lnTo>
                  <a:pt x="1389" y="85"/>
                </a:lnTo>
                <a:lnTo>
                  <a:pt x="1385" y="85"/>
                </a:lnTo>
                <a:lnTo>
                  <a:pt x="1382" y="86"/>
                </a:lnTo>
                <a:lnTo>
                  <a:pt x="1378" y="87"/>
                </a:lnTo>
                <a:lnTo>
                  <a:pt x="1374" y="87"/>
                </a:lnTo>
                <a:lnTo>
                  <a:pt x="1367" y="88"/>
                </a:lnTo>
                <a:lnTo>
                  <a:pt x="1360" y="92"/>
                </a:lnTo>
                <a:lnTo>
                  <a:pt x="1351" y="98"/>
                </a:lnTo>
                <a:lnTo>
                  <a:pt x="1344" y="102"/>
                </a:lnTo>
                <a:lnTo>
                  <a:pt x="1338" y="104"/>
                </a:lnTo>
                <a:lnTo>
                  <a:pt x="1335" y="106"/>
                </a:lnTo>
                <a:lnTo>
                  <a:pt x="1332" y="108"/>
                </a:lnTo>
                <a:lnTo>
                  <a:pt x="1329" y="108"/>
                </a:lnTo>
                <a:lnTo>
                  <a:pt x="1326" y="109"/>
                </a:lnTo>
                <a:lnTo>
                  <a:pt x="1320" y="110"/>
                </a:lnTo>
                <a:lnTo>
                  <a:pt x="1314" y="111"/>
                </a:lnTo>
                <a:lnTo>
                  <a:pt x="1311" y="112"/>
                </a:lnTo>
                <a:lnTo>
                  <a:pt x="1306" y="114"/>
                </a:lnTo>
                <a:lnTo>
                  <a:pt x="1303" y="114"/>
                </a:lnTo>
                <a:lnTo>
                  <a:pt x="1302" y="111"/>
                </a:lnTo>
                <a:lnTo>
                  <a:pt x="1301" y="108"/>
                </a:lnTo>
                <a:lnTo>
                  <a:pt x="1301" y="106"/>
                </a:lnTo>
                <a:lnTo>
                  <a:pt x="1300" y="103"/>
                </a:lnTo>
                <a:lnTo>
                  <a:pt x="1298" y="102"/>
                </a:lnTo>
                <a:lnTo>
                  <a:pt x="1297" y="102"/>
                </a:lnTo>
                <a:lnTo>
                  <a:pt x="1295" y="102"/>
                </a:lnTo>
                <a:lnTo>
                  <a:pt x="1294" y="103"/>
                </a:lnTo>
                <a:lnTo>
                  <a:pt x="1292" y="107"/>
                </a:lnTo>
                <a:lnTo>
                  <a:pt x="1289" y="108"/>
                </a:lnTo>
                <a:lnTo>
                  <a:pt x="1286" y="108"/>
                </a:lnTo>
                <a:lnTo>
                  <a:pt x="1281" y="108"/>
                </a:lnTo>
                <a:lnTo>
                  <a:pt x="1279" y="107"/>
                </a:lnTo>
                <a:lnTo>
                  <a:pt x="1276" y="104"/>
                </a:lnTo>
                <a:lnTo>
                  <a:pt x="1272" y="104"/>
                </a:lnTo>
                <a:lnTo>
                  <a:pt x="1268" y="106"/>
                </a:lnTo>
                <a:lnTo>
                  <a:pt x="1264" y="106"/>
                </a:lnTo>
                <a:lnTo>
                  <a:pt x="1261" y="104"/>
                </a:lnTo>
                <a:lnTo>
                  <a:pt x="1257" y="103"/>
                </a:lnTo>
                <a:lnTo>
                  <a:pt x="1255" y="102"/>
                </a:lnTo>
                <a:lnTo>
                  <a:pt x="1255" y="100"/>
                </a:lnTo>
                <a:lnTo>
                  <a:pt x="1254" y="98"/>
                </a:lnTo>
                <a:lnTo>
                  <a:pt x="1254" y="96"/>
                </a:lnTo>
                <a:lnTo>
                  <a:pt x="1255" y="94"/>
                </a:lnTo>
                <a:lnTo>
                  <a:pt x="1256" y="93"/>
                </a:lnTo>
                <a:lnTo>
                  <a:pt x="1256" y="91"/>
                </a:lnTo>
                <a:lnTo>
                  <a:pt x="1254" y="88"/>
                </a:lnTo>
                <a:lnTo>
                  <a:pt x="1252" y="87"/>
                </a:lnTo>
                <a:lnTo>
                  <a:pt x="1249" y="87"/>
                </a:lnTo>
                <a:lnTo>
                  <a:pt x="1247" y="87"/>
                </a:lnTo>
                <a:lnTo>
                  <a:pt x="1245" y="90"/>
                </a:lnTo>
                <a:lnTo>
                  <a:pt x="1244" y="92"/>
                </a:lnTo>
                <a:lnTo>
                  <a:pt x="1242" y="94"/>
                </a:lnTo>
                <a:lnTo>
                  <a:pt x="1242" y="96"/>
                </a:lnTo>
                <a:lnTo>
                  <a:pt x="1242" y="99"/>
                </a:lnTo>
                <a:lnTo>
                  <a:pt x="1244" y="101"/>
                </a:lnTo>
                <a:lnTo>
                  <a:pt x="1244" y="104"/>
                </a:lnTo>
                <a:lnTo>
                  <a:pt x="1245" y="108"/>
                </a:lnTo>
                <a:lnTo>
                  <a:pt x="1246" y="109"/>
                </a:lnTo>
                <a:lnTo>
                  <a:pt x="1248" y="111"/>
                </a:lnTo>
                <a:lnTo>
                  <a:pt x="1250" y="112"/>
                </a:lnTo>
                <a:lnTo>
                  <a:pt x="1253" y="115"/>
                </a:lnTo>
                <a:lnTo>
                  <a:pt x="1256" y="117"/>
                </a:lnTo>
                <a:lnTo>
                  <a:pt x="1256" y="119"/>
                </a:lnTo>
                <a:lnTo>
                  <a:pt x="1256" y="122"/>
                </a:lnTo>
                <a:lnTo>
                  <a:pt x="1255" y="123"/>
                </a:lnTo>
                <a:lnTo>
                  <a:pt x="1254" y="124"/>
                </a:lnTo>
                <a:lnTo>
                  <a:pt x="1252" y="125"/>
                </a:lnTo>
                <a:lnTo>
                  <a:pt x="1250" y="126"/>
                </a:lnTo>
                <a:lnTo>
                  <a:pt x="1248" y="126"/>
                </a:lnTo>
                <a:lnTo>
                  <a:pt x="1245" y="127"/>
                </a:lnTo>
                <a:lnTo>
                  <a:pt x="1241" y="127"/>
                </a:lnTo>
                <a:lnTo>
                  <a:pt x="1239" y="127"/>
                </a:lnTo>
                <a:lnTo>
                  <a:pt x="1236" y="128"/>
                </a:lnTo>
                <a:lnTo>
                  <a:pt x="1233" y="130"/>
                </a:lnTo>
                <a:lnTo>
                  <a:pt x="1229" y="132"/>
                </a:lnTo>
                <a:lnTo>
                  <a:pt x="1226" y="134"/>
                </a:lnTo>
                <a:lnTo>
                  <a:pt x="1225" y="136"/>
                </a:lnTo>
                <a:lnTo>
                  <a:pt x="1224" y="139"/>
                </a:lnTo>
                <a:lnTo>
                  <a:pt x="1223" y="140"/>
                </a:lnTo>
                <a:lnTo>
                  <a:pt x="1223" y="142"/>
                </a:lnTo>
                <a:lnTo>
                  <a:pt x="1218" y="148"/>
                </a:lnTo>
                <a:lnTo>
                  <a:pt x="1217" y="150"/>
                </a:lnTo>
                <a:lnTo>
                  <a:pt x="1216" y="151"/>
                </a:lnTo>
                <a:lnTo>
                  <a:pt x="1213" y="155"/>
                </a:lnTo>
                <a:lnTo>
                  <a:pt x="1212" y="156"/>
                </a:lnTo>
                <a:lnTo>
                  <a:pt x="1208" y="158"/>
                </a:lnTo>
                <a:lnTo>
                  <a:pt x="1206" y="159"/>
                </a:lnTo>
                <a:lnTo>
                  <a:pt x="1205" y="162"/>
                </a:lnTo>
                <a:lnTo>
                  <a:pt x="1200" y="164"/>
                </a:lnTo>
                <a:lnTo>
                  <a:pt x="1197" y="166"/>
                </a:lnTo>
                <a:lnTo>
                  <a:pt x="1194" y="167"/>
                </a:lnTo>
                <a:lnTo>
                  <a:pt x="1191" y="170"/>
                </a:lnTo>
                <a:lnTo>
                  <a:pt x="1188" y="172"/>
                </a:lnTo>
                <a:lnTo>
                  <a:pt x="1185" y="173"/>
                </a:lnTo>
                <a:lnTo>
                  <a:pt x="1183" y="174"/>
                </a:lnTo>
                <a:lnTo>
                  <a:pt x="1181" y="174"/>
                </a:lnTo>
                <a:lnTo>
                  <a:pt x="1178" y="176"/>
                </a:lnTo>
                <a:lnTo>
                  <a:pt x="1176" y="178"/>
                </a:lnTo>
                <a:lnTo>
                  <a:pt x="1174" y="179"/>
                </a:lnTo>
                <a:lnTo>
                  <a:pt x="1172" y="181"/>
                </a:lnTo>
                <a:lnTo>
                  <a:pt x="1170" y="183"/>
                </a:lnTo>
                <a:lnTo>
                  <a:pt x="1169" y="184"/>
                </a:lnTo>
                <a:lnTo>
                  <a:pt x="1166" y="188"/>
                </a:lnTo>
                <a:lnTo>
                  <a:pt x="1165" y="188"/>
                </a:lnTo>
                <a:lnTo>
                  <a:pt x="1161" y="194"/>
                </a:lnTo>
                <a:lnTo>
                  <a:pt x="1149" y="205"/>
                </a:lnTo>
                <a:lnTo>
                  <a:pt x="1145" y="208"/>
                </a:lnTo>
                <a:lnTo>
                  <a:pt x="1142" y="212"/>
                </a:lnTo>
                <a:lnTo>
                  <a:pt x="1140" y="214"/>
                </a:lnTo>
                <a:lnTo>
                  <a:pt x="1138" y="216"/>
                </a:lnTo>
                <a:lnTo>
                  <a:pt x="1137" y="220"/>
                </a:lnTo>
                <a:lnTo>
                  <a:pt x="1136" y="222"/>
                </a:lnTo>
                <a:lnTo>
                  <a:pt x="1136" y="224"/>
                </a:lnTo>
                <a:lnTo>
                  <a:pt x="1136" y="227"/>
                </a:lnTo>
                <a:lnTo>
                  <a:pt x="1137" y="229"/>
                </a:lnTo>
                <a:lnTo>
                  <a:pt x="1137" y="231"/>
                </a:lnTo>
                <a:lnTo>
                  <a:pt x="1138" y="235"/>
                </a:lnTo>
                <a:lnTo>
                  <a:pt x="1140" y="236"/>
                </a:lnTo>
                <a:lnTo>
                  <a:pt x="1140" y="240"/>
                </a:lnTo>
                <a:lnTo>
                  <a:pt x="1138" y="243"/>
                </a:lnTo>
                <a:lnTo>
                  <a:pt x="1137" y="245"/>
                </a:lnTo>
                <a:lnTo>
                  <a:pt x="1137" y="247"/>
                </a:lnTo>
                <a:lnTo>
                  <a:pt x="1136" y="250"/>
                </a:lnTo>
                <a:lnTo>
                  <a:pt x="1134" y="251"/>
                </a:lnTo>
                <a:lnTo>
                  <a:pt x="1133" y="250"/>
                </a:lnTo>
                <a:lnTo>
                  <a:pt x="1129" y="250"/>
                </a:lnTo>
                <a:lnTo>
                  <a:pt x="1128" y="250"/>
                </a:lnTo>
                <a:lnTo>
                  <a:pt x="1126" y="248"/>
                </a:lnTo>
                <a:lnTo>
                  <a:pt x="1122" y="248"/>
                </a:lnTo>
                <a:lnTo>
                  <a:pt x="1119" y="251"/>
                </a:lnTo>
                <a:lnTo>
                  <a:pt x="1117" y="252"/>
                </a:lnTo>
                <a:lnTo>
                  <a:pt x="1116" y="252"/>
                </a:lnTo>
                <a:lnTo>
                  <a:pt x="1114" y="254"/>
                </a:lnTo>
                <a:lnTo>
                  <a:pt x="1112" y="256"/>
                </a:lnTo>
                <a:lnTo>
                  <a:pt x="1111" y="256"/>
                </a:lnTo>
                <a:lnTo>
                  <a:pt x="1106" y="262"/>
                </a:lnTo>
                <a:lnTo>
                  <a:pt x="1100" y="268"/>
                </a:lnTo>
                <a:lnTo>
                  <a:pt x="1092" y="275"/>
                </a:lnTo>
                <a:lnTo>
                  <a:pt x="1089" y="276"/>
                </a:lnTo>
                <a:lnTo>
                  <a:pt x="1088" y="277"/>
                </a:lnTo>
                <a:lnTo>
                  <a:pt x="1084" y="279"/>
                </a:lnTo>
                <a:lnTo>
                  <a:pt x="1081" y="279"/>
                </a:lnTo>
                <a:lnTo>
                  <a:pt x="1077" y="280"/>
                </a:lnTo>
                <a:lnTo>
                  <a:pt x="1074" y="282"/>
                </a:lnTo>
                <a:lnTo>
                  <a:pt x="1070" y="283"/>
                </a:lnTo>
                <a:lnTo>
                  <a:pt x="1068" y="283"/>
                </a:lnTo>
                <a:lnTo>
                  <a:pt x="1061" y="283"/>
                </a:lnTo>
                <a:lnTo>
                  <a:pt x="1058" y="283"/>
                </a:lnTo>
                <a:lnTo>
                  <a:pt x="1054" y="283"/>
                </a:lnTo>
                <a:lnTo>
                  <a:pt x="1052" y="284"/>
                </a:lnTo>
                <a:lnTo>
                  <a:pt x="1046" y="283"/>
                </a:lnTo>
                <a:lnTo>
                  <a:pt x="1041" y="283"/>
                </a:lnTo>
                <a:lnTo>
                  <a:pt x="1037" y="283"/>
                </a:lnTo>
                <a:lnTo>
                  <a:pt x="1032" y="283"/>
                </a:lnTo>
                <a:lnTo>
                  <a:pt x="1025" y="283"/>
                </a:lnTo>
                <a:lnTo>
                  <a:pt x="1022" y="283"/>
                </a:lnTo>
                <a:lnTo>
                  <a:pt x="1018" y="283"/>
                </a:lnTo>
                <a:lnTo>
                  <a:pt x="1016" y="283"/>
                </a:lnTo>
                <a:lnTo>
                  <a:pt x="1013" y="282"/>
                </a:lnTo>
                <a:lnTo>
                  <a:pt x="1009" y="282"/>
                </a:lnTo>
                <a:lnTo>
                  <a:pt x="1006" y="282"/>
                </a:lnTo>
                <a:lnTo>
                  <a:pt x="1002" y="282"/>
                </a:lnTo>
                <a:lnTo>
                  <a:pt x="999" y="280"/>
                </a:lnTo>
                <a:lnTo>
                  <a:pt x="996" y="280"/>
                </a:lnTo>
                <a:lnTo>
                  <a:pt x="992" y="280"/>
                </a:lnTo>
                <a:lnTo>
                  <a:pt x="989" y="280"/>
                </a:lnTo>
                <a:lnTo>
                  <a:pt x="984" y="280"/>
                </a:lnTo>
                <a:lnTo>
                  <a:pt x="980" y="279"/>
                </a:lnTo>
                <a:lnTo>
                  <a:pt x="977" y="279"/>
                </a:lnTo>
                <a:lnTo>
                  <a:pt x="973" y="279"/>
                </a:lnTo>
                <a:lnTo>
                  <a:pt x="970" y="280"/>
                </a:lnTo>
                <a:lnTo>
                  <a:pt x="969" y="280"/>
                </a:lnTo>
                <a:lnTo>
                  <a:pt x="962" y="282"/>
                </a:lnTo>
                <a:lnTo>
                  <a:pt x="957" y="282"/>
                </a:lnTo>
                <a:lnTo>
                  <a:pt x="950" y="285"/>
                </a:lnTo>
                <a:lnTo>
                  <a:pt x="944" y="286"/>
                </a:lnTo>
                <a:lnTo>
                  <a:pt x="941" y="287"/>
                </a:lnTo>
                <a:lnTo>
                  <a:pt x="936" y="288"/>
                </a:lnTo>
                <a:lnTo>
                  <a:pt x="933" y="288"/>
                </a:lnTo>
                <a:lnTo>
                  <a:pt x="929" y="290"/>
                </a:lnTo>
                <a:lnTo>
                  <a:pt x="925" y="290"/>
                </a:lnTo>
                <a:lnTo>
                  <a:pt x="918" y="291"/>
                </a:lnTo>
                <a:lnTo>
                  <a:pt x="914" y="291"/>
                </a:lnTo>
                <a:lnTo>
                  <a:pt x="910" y="291"/>
                </a:lnTo>
                <a:lnTo>
                  <a:pt x="902" y="290"/>
                </a:lnTo>
                <a:lnTo>
                  <a:pt x="898" y="288"/>
                </a:lnTo>
                <a:lnTo>
                  <a:pt x="893" y="285"/>
                </a:lnTo>
                <a:lnTo>
                  <a:pt x="890" y="284"/>
                </a:lnTo>
                <a:lnTo>
                  <a:pt x="887" y="282"/>
                </a:lnTo>
                <a:lnTo>
                  <a:pt x="885" y="279"/>
                </a:lnTo>
                <a:lnTo>
                  <a:pt x="884" y="278"/>
                </a:lnTo>
                <a:lnTo>
                  <a:pt x="879" y="275"/>
                </a:lnTo>
                <a:lnTo>
                  <a:pt x="877" y="272"/>
                </a:lnTo>
                <a:lnTo>
                  <a:pt x="877" y="271"/>
                </a:lnTo>
                <a:lnTo>
                  <a:pt x="872" y="267"/>
                </a:lnTo>
                <a:lnTo>
                  <a:pt x="870" y="266"/>
                </a:lnTo>
                <a:lnTo>
                  <a:pt x="868" y="264"/>
                </a:lnTo>
                <a:lnTo>
                  <a:pt x="864" y="264"/>
                </a:lnTo>
                <a:lnTo>
                  <a:pt x="858" y="263"/>
                </a:lnTo>
                <a:lnTo>
                  <a:pt x="855" y="263"/>
                </a:lnTo>
                <a:lnTo>
                  <a:pt x="852" y="262"/>
                </a:lnTo>
                <a:lnTo>
                  <a:pt x="848" y="262"/>
                </a:lnTo>
                <a:lnTo>
                  <a:pt x="845" y="261"/>
                </a:lnTo>
                <a:lnTo>
                  <a:pt x="841" y="260"/>
                </a:lnTo>
                <a:lnTo>
                  <a:pt x="838" y="260"/>
                </a:lnTo>
                <a:lnTo>
                  <a:pt x="834" y="260"/>
                </a:lnTo>
                <a:lnTo>
                  <a:pt x="831" y="260"/>
                </a:lnTo>
                <a:lnTo>
                  <a:pt x="829" y="260"/>
                </a:lnTo>
                <a:lnTo>
                  <a:pt x="824" y="260"/>
                </a:lnTo>
                <a:lnTo>
                  <a:pt x="820" y="259"/>
                </a:lnTo>
                <a:lnTo>
                  <a:pt x="817" y="259"/>
                </a:lnTo>
                <a:lnTo>
                  <a:pt x="814" y="259"/>
                </a:lnTo>
                <a:lnTo>
                  <a:pt x="812" y="258"/>
                </a:lnTo>
                <a:lnTo>
                  <a:pt x="809" y="258"/>
                </a:lnTo>
                <a:lnTo>
                  <a:pt x="808" y="258"/>
                </a:lnTo>
                <a:lnTo>
                  <a:pt x="805" y="259"/>
                </a:lnTo>
                <a:lnTo>
                  <a:pt x="805" y="260"/>
                </a:lnTo>
                <a:lnTo>
                  <a:pt x="806" y="263"/>
                </a:lnTo>
                <a:lnTo>
                  <a:pt x="806" y="264"/>
                </a:lnTo>
                <a:lnTo>
                  <a:pt x="807" y="268"/>
                </a:lnTo>
                <a:lnTo>
                  <a:pt x="806" y="269"/>
                </a:lnTo>
                <a:lnTo>
                  <a:pt x="806" y="271"/>
                </a:lnTo>
                <a:lnTo>
                  <a:pt x="805" y="272"/>
                </a:lnTo>
                <a:lnTo>
                  <a:pt x="802" y="274"/>
                </a:lnTo>
                <a:lnTo>
                  <a:pt x="800" y="275"/>
                </a:lnTo>
                <a:lnTo>
                  <a:pt x="797" y="275"/>
                </a:lnTo>
                <a:lnTo>
                  <a:pt x="793" y="276"/>
                </a:lnTo>
                <a:lnTo>
                  <a:pt x="790" y="277"/>
                </a:lnTo>
                <a:lnTo>
                  <a:pt x="788" y="278"/>
                </a:lnTo>
                <a:lnTo>
                  <a:pt x="785" y="279"/>
                </a:lnTo>
                <a:lnTo>
                  <a:pt x="781" y="279"/>
                </a:lnTo>
                <a:lnTo>
                  <a:pt x="778" y="280"/>
                </a:lnTo>
                <a:lnTo>
                  <a:pt x="775" y="282"/>
                </a:lnTo>
                <a:lnTo>
                  <a:pt x="772" y="283"/>
                </a:lnTo>
                <a:lnTo>
                  <a:pt x="761" y="284"/>
                </a:lnTo>
                <a:lnTo>
                  <a:pt x="758" y="284"/>
                </a:lnTo>
                <a:lnTo>
                  <a:pt x="754" y="283"/>
                </a:lnTo>
                <a:lnTo>
                  <a:pt x="752" y="283"/>
                </a:lnTo>
                <a:lnTo>
                  <a:pt x="749" y="283"/>
                </a:lnTo>
                <a:lnTo>
                  <a:pt x="745" y="284"/>
                </a:lnTo>
                <a:lnTo>
                  <a:pt x="742" y="285"/>
                </a:lnTo>
                <a:lnTo>
                  <a:pt x="738" y="285"/>
                </a:lnTo>
                <a:lnTo>
                  <a:pt x="735" y="285"/>
                </a:lnTo>
                <a:lnTo>
                  <a:pt x="732" y="286"/>
                </a:lnTo>
                <a:lnTo>
                  <a:pt x="728" y="287"/>
                </a:lnTo>
                <a:lnTo>
                  <a:pt x="726" y="288"/>
                </a:lnTo>
                <a:lnTo>
                  <a:pt x="722" y="291"/>
                </a:lnTo>
                <a:lnTo>
                  <a:pt x="721" y="292"/>
                </a:lnTo>
                <a:lnTo>
                  <a:pt x="716" y="295"/>
                </a:lnTo>
                <a:lnTo>
                  <a:pt x="711" y="295"/>
                </a:lnTo>
                <a:lnTo>
                  <a:pt x="709" y="295"/>
                </a:lnTo>
                <a:lnTo>
                  <a:pt x="703" y="294"/>
                </a:lnTo>
                <a:lnTo>
                  <a:pt x="701" y="294"/>
                </a:lnTo>
                <a:lnTo>
                  <a:pt x="696" y="295"/>
                </a:lnTo>
                <a:lnTo>
                  <a:pt x="694" y="295"/>
                </a:lnTo>
                <a:lnTo>
                  <a:pt x="693" y="296"/>
                </a:lnTo>
                <a:lnTo>
                  <a:pt x="689" y="299"/>
                </a:lnTo>
                <a:lnTo>
                  <a:pt x="688" y="300"/>
                </a:lnTo>
                <a:lnTo>
                  <a:pt x="685" y="301"/>
                </a:lnTo>
                <a:lnTo>
                  <a:pt x="681" y="301"/>
                </a:lnTo>
                <a:lnTo>
                  <a:pt x="679" y="301"/>
                </a:lnTo>
                <a:lnTo>
                  <a:pt x="677" y="301"/>
                </a:lnTo>
                <a:lnTo>
                  <a:pt x="673" y="300"/>
                </a:lnTo>
                <a:lnTo>
                  <a:pt x="672" y="301"/>
                </a:lnTo>
                <a:lnTo>
                  <a:pt x="666" y="300"/>
                </a:lnTo>
                <a:lnTo>
                  <a:pt x="664" y="300"/>
                </a:lnTo>
                <a:lnTo>
                  <a:pt x="662" y="299"/>
                </a:lnTo>
                <a:lnTo>
                  <a:pt x="661" y="298"/>
                </a:lnTo>
                <a:lnTo>
                  <a:pt x="657" y="294"/>
                </a:lnTo>
                <a:lnTo>
                  <a:pt x="657" y="296"/>
                </a:lnTo>
                <a:lnTo>
                  <a:pt x="656" y="300"/>
                </a:lnTo>
                <a:lnTo>
                  <a:pt x="655" y="303"/>
                </a:lnTo>
                <a:lnTo>
                  <a:pt x="654" y="304"/>
                </a:lnTo>
                <a:lnTo>
                  <a:pt x="653" y="306"/>
                </a:lnTo>
                <a:lnTo>
                  <a:pt x="650" y="307"/>
                </a:lnTo>
                <a:lnTo>
                  <a:pt x="648" y="308"/>
                </a:lnTo>
                <a:lnTo>
                  <a:pt x="645" y="309"/>
                </a:lnTo>
                <a:lnTo>
                  <a:pt x="641" y="310"/>
                </a:lnTo>
                <a:lnTo>
                  <a:pt x="639" y="309"/>
                </a:lnTo>
                <a:lnTo>
                  <a:pt x="637" y="307"/>
                </a:lnTo>
                <a:lnTo>
                  <a:pt x="634" y="306"/>
                </a:lnTo>
                <a:lnTo>
                  <a:pt x="632" y="306"/>
                </a:lnTo>
                <a:lnTo>
                  <a:pt x="628" y="309"/>
                </a:lnTo>
                <a:lnTo>
                  <a:pt x="625" y="308"/>
                </a:lnTo>
                <a:lnTo>
                  <a:pt x="620" y="307"/>
                </a:lnTo>
                <a:lnTo>
                  <a:pt x="616" y="304"/>
                </a:lnTo>
                <a:lnTo>
                  <a:pt x="614" y="302"/>
                </a:lnTo>
                <a:lnTo>
                  <a:pt x="612" y="299"/>
                </a:lnTo>
                <a:lnTo>
                  <a:pt x="609" y="295"/>
                </a:lnTo>
                <a:lnTo>
                  <a:pt x="606" y="293"/>
                </a:lnTo>
                <a:lnTo>
                  <a:pt x="604" y="292"/>
                </a:lnTo>
                <a:lnTo>
                  <a:pt x="599" y="291"/>
                </a:lnTo>
                <a:lnTo>
                  <a:pt x="593" y="291"/>
                </a:lnTo>
                <a:lnTo>
                  <a:pt x="589" y="291"/>
                </a:lnTo>
                <a:lnTo>
                  <a:pt x="584" y="293"/>
                </a:lnTo>
                <a:lnTo>
                  <a:pt x="583" y="295"/>
                </a:lnTo>
                <a:lnTo>
                  <a:pt x="582" y="300"/>
                </a:lnTo>
                <a:lnTo>
                  <a:pt x="580" y="302"/>
                </a:lnTo>
                <a:lnTo>
                  <a:pt x="577" y="304"/>
                </a:lnTo>
                <a:lnTo>
                  <a:pt x="575" y="307"/>
                </a:lnTo>
                <a:lnTo>
                  <a:pt x="572" y="307"/>
                </a:lnTo>
                <a:lnTo>
                  <a:pt x="569" y="308"/>
                </a:lnTo>
                <a:lnTo>
                  <a:pt x="565" y="309"/>
                </a:lnTo>
                <a:lnTo>
                  <a:pt x="561" y="311"/>
                </a:lnTo>
                <a:lnTo>
                  <a:pt x="559" y="314"/>
                </a:lnTo>
                <a:lnTo>
                  <a:pt x="558" y="315"/>
                </a:lnTo>
                <a:lnTo>
                  <a:pt x="554" y="317"/>
                </a:lnTo>
                <a:lnTo>
                  <a:pt x="551" y="318"/>
                </a:lnTo>
                <a:lnTo>
                  <a:pt x="550" y="319"/>
                </a:lnTo>
                <a:lnTo>
                  <a:pt x="546" y="320"/>
                </a:lnTo>
                <a:lnTo>
                  <a:pt x="543" y="320"/>
                </a:lnTo>
                <a:lnTo>
                  <a:pt x="541" y="322"/>
                </a:lnTo>
                <a:lnTo>
                  <a:pt x="537" y="323"/>
                </a:lnTo>
                <a:lnTo>
                  <a:pt x="536" y="324"/>
                </a:lnTo>
                <a:lnTo>
                  <a:pt x="534" y="323"/>
                </a:lnTo>
                <a:lnTo>
                  <a:pt x="532" y="322"/>
                </a:lnTo>
                <a:lnTo>
                  <a:pt x="528" y="319"/>
                </a:lnTo>
                <a:lnTo>
                  <a:pt x="527" y="317"/>
                </a:lnTo>
                <a:lnTo>
                  <a:pt x="525" y="315"/>
                </a:lnTo>
                <a:lnTo>
                  <a:pt x="522" y="314"/>
                </a:lnTo>
                <a:lnTo>
                  <a:pt x="520" y="314"/>
                </a:lnTo>
                <a:lnTo>
                  <a:pt x="518" y="315"/>
                </a:lnTo>
                <a:lnTo>
                  <a:pt x="517" y="317"/>
                </a:lnTo>
                <a:lnTo>
                  <a:pt x="514" y="319"/>
                </a:lnTo>
                <a:lnTo>
                  <a:pt x="511" y="322"/>
                </a:lnTo>
                <a:lnTo>
                  <a:pt x="508" y="322"/>
                </a:lnTo>
                <a:lnTo>
                  <a:pt x="506" y="322"/>
                </a:lnTo>
                <a:lnTo>
                  <a:pt x="501" y="324"/>
                </a:lnTo>
                <a:lnTo>
                  <a:pt x="500" y="325"/>
                </a:lnTo>
                <a:lnTo>
                  <a:pt x="497" y="326"/>
                </a:lnTo>
                <a:lnTo>
                  <a:pt x="494" y="326"/>
                </a:lnTo>
                <a:lnTo>
                  <a:pt x="490" y="326"/>
                </a:lnTo>
                <a:lnTo>
                  <a:pt x="486" y="325"/>
                </a:lnTo>
                <a:lnTo>
                  <a:pt x="484" y="324"/>
                </a:lnTo>
                <a:lnTo>
                  <a:pt x="480" y="323"/>
                </a:lnTo>
                <a:lnTo>
                  <a:pt x="478" y="322"/>
                </a:lnTo>
                <a:lnTo>
                  <a:pt x="477" y="319"/>
                </a:lnTo>
                <a:lnTo>
                  <a:pt x="476" y="318"/>
                </a:lnTo>
                <a:lnTo>
                  <a:pt x="472" y="316"/>
                </a:lnTo>
                <a:lnTo>
                  <a:pt x="468" y="314"/>
                </a:lnTo>
                <a:lnTo>
                  <a:pt x="465" y="311"/>
                </a:lnTo>
                <a:lnTo>
                  <a:pt x="464" y="309"/>
                </a:lnTo>
                <a:lnTo>
                  <a:pt x="461" y="308"/>
                </a:lnTo>
                <a:lnTo>
                  <a:pt x="458" y="309"/>
                </a:lnTo>
                <a:lnTo>
                  <a:pt x="460" y="312"/>
                </a:lnTo>
                <a:lnTo>
                  <a:pt x="460" y="314"/>
                </a:lnTo>
                <a:lnTo>
                  <a:pt x="456" y="318"/>
                </a:lnTo>
                <a:lnTo>
                  <a:pt x="455" y="320"/>
                </a:lnTo>
                <a:lnTo>
                  <a:pt x="454" y="322"/>
                </a:lnTo>
                <a:lnTo>
                  <a:pt x="452" y="325"/>
                </a:lnTo>
                <a:lnTo>
                  <a:pt x="449" y="326"/>
                </a:lnTo>
                <a:lnTo>
                  <a:pt x="445" y="328"/>
                </a:lnTo>
                <a:lnTo>
                  <a:pt x="442" y="328"/>
                </a:lnTo>
                <a:lnTo>
                  <a:pt x="438" y="328"/>
                </a:lnTo>
                <a:lnTo>
                  <a:pt x="437" y="328"/>
                </a:lnTo>
                <a:lnTo>
                  <a:pt x="434" y="327"/>
                </a:lnTo>
                <a:lnTo>
                  <a:pt x="432" y="326"/>
                </a:lnTo>
                <a:lnTo>
                  <a:pt x="429" y="324"/>
                </a:lnTo>
                <a:lnTo>
                  <a:pt x="426" y="323"/>
                </a:lnTo>
                <a:lnTo>
                  <a:pt x="425" y="322"/>
                </a:lnTo>
                <a:lnTo>
                  <a:pt x="422" y="319"/>
                </a:lnTo>
                <a:lnTo>
                  <a:pt x="420" y="318"/>
                </a:lnTo>
                <a:lnTo>
                  <a:pt x="416" y="317"/>
                </a:lnTo>
                <a:lnTo>
                  <a:pt x="412" y="316"/>
                </a:lnTo>
                <a:lnTo>
                  <a:pt x="408" y="316"/>
                </a:lnTo>
                <a:lnTo>
                  <a:pt x="404" y="317"/>
                </a:lnTo>
                <a:lnTo>
                  <a:pt x="400" y="318"/>
                </a:lnTo>
                <a:lnTo>
                  <a:pt x="398" y="317"/>
                </a:lnTo>
                <a:lnTo>
                  <a:pt x="393" y="317"/>
                </a:lnTo>
                <a:lnTo>
                  <a:pt x="391" y="316"/>
                </a:lnTo>
                <a:lnTo>
                  <a:pt x="390" y="315"/>
                </a:lnTo>
                <a:lnTo>
                  <a:pt x="389" y="314"/>
                </a:lnTo>
                <a:lnTo>
                  <a:pt x="385" y="312"/>
                </a:lnTo>
                <a:lnTo>
                  <a:pt x="383" y="314"/>
                </a:lnTo>
                <a:lnTo>
                  <a:pt x="381" y="315"/>
                </a:lnTo>
                <a:lnTo>
                  <a:pt x="380" y="317"/>
                </a:lnTo>
                <a:lnTo>
                  <a:pt x="377" y="319"/>
                </a:lnTo>
                <a:lnTo>
                  <a:pt x="377" y="322"/>
                </a:lnTo>
                <a:lnTo>
                  <a:pt x="375" y="322"/>
                </a:lnTo>
                <a:lnTo>
                  <a:pt x="372" y="323"/>
                </a:lnTo>
                <a:lnTo>
                  <a:pt x="369" y="324"/>
                </a:lnTo>
                <a:lnTo>
                  <a:pt x="367" y="324"/>
                </a:lnTo>
                <a:lnTo>
                  <a:pt x="362" y="325"/>
                </a:lnTo>
                <a:lnTo>
                  <a:pt x="358" y="327"/>
                </a:lnTo>
                <a:lnTo>
                  <a:pt x="353" y="327"/>
                </a:lnTo>
                <a:lnTo>
                  <a:pt x="350" y="326"/>
                </a:lnTo>
                <a:lnTo>
                  <a:pt x="346" y="326"/>
                </a:lnTo>
                <a:lnTo>
                  <a:pt x="343" y="326"/>
                </a:lnTo>
                <a:lnTo>
                  <a:pt x="340" y="328"/>
                </a:lnTo>
                <a:lnTo>
                  <a:pt x="337" y="330"/>
                </a:lnTo>
                <a:lnTo>
                  <a:pt x="335" y="330"/>
                </a:lnTo>
                <a:lnTo>
                  <a:pt x="333" y="330"/>
                </a:lnTo>
                <a:lnTo>
                  <a:pt x="328" y="328"/>
                </a:lnTo>
                <a:lnTo>
                  <a:pt x="326" y="327"/>
                </a:lnTo>
                <a:lnTo>
                  <a:pt x="324" y="327"/>
                </a:lnTo>
                <a:lnTo>
                  <a:pt x="320" y="328"/>
                </a:lnTo>
                <a:lnTo>
                  <a:pt x="318" y="330"/>
                </a:lnTo>
                <a:lnTo>
                  <a:pt x="314" y="330"/>
                </a:lnTo>
                <a:lnTo>
                  <a:pt x="312" y="330"/>
                </a:lnTo>
                <a:lnTo>
                  <a:pt x="311" y="328"/>
                </a:lnTo>
                <a:lnTo>
                  <a:pt x="305" y="328"/>
                </a:lnTo>
                <a:lnTo>
                  <a:pt x="303" y="327"/>
                </a:lnTo>
                <a:lnTo>
                  <a:pt x="301" y="328"/>
                </a:lnTo>
                <a:lnTo>
                  <a:pt x="297" y="328"/>
                </a:lnTo>
                <a:lnTo>
                  <a:pt x="295" y="330"/>
                </a:lnTo>
                <a:lnTo>
                  <a:pt x="293" y="331"/>
                </a:lnTo>
                <a:lnTo>
                  <a:pt x="292" y="331"/>
                </a:lnTo>
                <a:lnTo>
                  <a:pt x="289" y="331"/>
                </a:lnTo>
                <a:lnTo>
                  <a:pt x="286" y="331"/>
                </a:lnTo>
                <a:lnTo>
                  <a:pt x="282" y="332"/>
                </a:lnTo>
                <a:lnTo>
                  <a:pt x="280" y="332"/>
                </a:lnTo>
                <a:lnTo>
                  <a:pt x="279" y="331"/>
                </a:lnTo>
                <a:lnTo>
                  <a:pt x="278" y="330"/>
                </a:lnTo>
                <a:lnTo>
                  <a:pt x="276" y="328"/>
                </a:lnTo>
                <a:lnTo>
                  <a:pt x="274" y="327"/>
                </a:lnTo>
                <a:lnTo>
                  <a:pt x="271" y="327"/>
                </a:lnTo>
                <a:lnTo>
                  <a:pt x="269" y="327"/>
                </a:lnTo>
                <a:lnTo>
                  <a:pt x="268" y="327"/>
                </a:lnTo>
                <a:lnTo>
                  <a:pt x="264" y="328"/>
                </a:lnTo>
                <a:lnTo>
                  <a:pt x="263" y="328"/>
                </a:lnTo>
                <a:lnTo>
                  <a:pt x="262" y="330"/>
                </a:lnTo>
                <a:lnTo>
                  <a:pt x="258" y="331"/>
                </a:lnTo>
                <a:lnTo>
                  <a:pt x="257" y="331"/>
                </a:lnTo>
                <a:lnTo>
                  <a:pt x="255" y="330"/>
                </a:lnTo>
                <a:lnTo>
                  <a:pt x="254" y="328"/>
                </a:lnTo>
                <a:lnTo>
                  <a:pt x="254" y="326"/>
                </a:lnTo>
                <a:lnTo>
                  <a:pt x="253" y="325"/>
                </a:lnTo>
                <a:lnTo>
                  <a:pt x="250" y="324"/>
                </a:lnTo>
                <a:lnTo>
                  <a:pt x="248" y="324"/>
                </a:lnTo>
                <a:lnTo>
                  <a:pt x="246" y="324"/>
                </a:lnTo>
                <a:lnTo>
                  <a:pt x="245" y="323"/>
                </a:lnTo>
                <a:lnTo>
                  <a:pt x="242" y="323"/>
                </a:lnTo>
                <a:lnTo>
                  <a:pt x="239" y="320"/>
                </a:lnTo>
                <a:lnTo>
                  <a:pt x="236" y="320"/>
                </a:lnTo>
                <a:lnTo>
                  <a:pt x="232" y="319"/>
                </a:lnTo>
                <a:lnTo>
                  <a:pt x="230" y="317"/>
                </a:lnTo>
                <a:lnTo>
                  <a:pt x="229" y="316"/>
                </a:lnTo>
                <a:lnTo>
                  <a:pt x="225" y="314"/>
                </a:lnTo>
                <a:lnTo>
                  <a:pt x="223" y="314"/>
                </a:lnTo>
                <a:lnTo>
                  <a:pt x="218" y="311"/>
                </a:lnTo>
                <a:lnTo>
                  <a:pt x="212" y="309"/>
                </a:lnTo>
                <a:lnTo>
                  <a:pt x="209" y="309"/>
                </a:lnTo>
                <a:lnTo>
                  <a:pt x="207" y="308"/>
                </a:lnTo>
                <a:lnTo>
                  <a:pt x="205" y="306"/>
                </a:lnTo>
                <a:lnTo>
                  <a:pt x="204" y="306"/>
                </a:lnTo>
                <a:lnTo>
                  <a:pt x="200" y="303"/>
                </a:lnTo>
                <a:lnTo>
                  <a:pt x="194" y="296"/>
                </a:lnTo>
                <a:lnTo>
                  <a:pt x="191" y="295"/>
                </a:lnTo>
                <a:lnTo>
                  <a:pt x="189" y="294"/>
                </a:lnTo>
                <a:lnTo>
                  <a:pt x="185" y="294"/>
                </a:lnTo>
                <a:lnTo>
                  <a:pt x="182" y="293"/>
                </a:lnTo>
                <a:lnTo>
                  <a:pt x="177" y="294"/>
                </a:lnTo>
                <a:lnTo>
                  <a:pt x="174" y="296"/>
                </a:lnTo>
                <a:lnTo>
                  <a:pt x="173" y="296"/>
                </a:lnTo>
                <a:lnTo>
                  <a:pt x="172" y="299"/>
                </a:lnTo>
                <a:lnTo>
                  <a:pt x="170" y="300"/>
                </a:lnTo>
                <a:lnTo>
                  <a:pt x="168" y="303"/>
                </a:lnTo>
                <a:lnTo>
                  <a:pt x="164" y="307"/>
                </a:lnTo>
                <a:lnTo>
                  <a:pt x="161" y="308"/>
                </a:lnTo>
                <a:lnTo>
                  <a:pt x="159" y="309"/>
                </a:lnTo>
                <a:lnTo>
                  <a:pt x="156" y="309"/>
                </a:lnTo>
                <a:lnTo>
                  <a:pt x="153" y="309"/>
                </a:lnTo>
                <a:lnTo>
                  <a:pt x="149" y="308"/>
                </a:lnTo>
                <a:lnTo>
                  <a:pt x="145" y="308"/>
                </a:lnTo>
                <a:lnTo>
                  <a:pt x="140" y="309"/>
                </a:lnTo>
                <a:lnTo>
                  <a:pt x="138" y="310"/>
                </a:lnTo>
                <a:lnTo>
                  <a:pt x="135" y="315"/>
                </a:lnTo>
                <a:lnTo>
                  <a:pt x="133" y="318"/>
                </a:lnTo>
                <a:lnTo>
                  <a:pt x="133" y="324"/>
                </a:lnTo>
                <a:lnTo>
                  <a:pt x="133" y="327"/>
                </a:lnTo>
                <a:lnTo>
                  <a:pt x="132" y="331"/>
                </a:lnTo>
                <a:lnTo>
                  <a:pt x="130" y="333"/>
                </a:lnTo>
                <a:lnTo>
                  <a:pt x="127" y="335"/>
                </a:lnTo>
                <a:lnTo>
                  <a:pt x="124" y="336"/>
                </a:lnTo>
                <a:lnTo>
                  <a:pt x="122" y="338"/>
                </a:lnTo>
                <a:lnTo>
                  <a:pt x="116" y="339"/>
                </a:lnTo>
                <a:lnTo>
                  <a:pt x="110" y="340"/>
                </a:lnTo>
                <a:lnTo>
                  <a:pt x="108" y="340"/>
                </a:lnTo>
                <a:lnTo>
                  <a:pt x="103" y="342"/>
                </a:lnTo>
                <a:lnTo>
                  <a:pt x="98" y="343"/>
                </a:lnTo>
                <a:lnTo>
                  <a:pt x="95" y="343"/>
                </a:lnTo>
                <a:lnTo>
                  <a:pt x="90" y="344"/>
                </a:lnTo>
                <a:lnTo>
                  <a:pt x="87" y="346"/>
                </a:lnTo>
                <a:lnTo>
                  <a:pt x="82" y="346"/>
                </a:lnTo>
                <a:lnTo>
                  <a:pt x="77" y="346"/>
                </a:lnTo>
                <a:lnTo>
                  <a:pt x="72" y="344"/>
                </a:lnTo>
                <a:lnTo>
                  <a:pt x="69" y="346"/>
                </a:lnTo>
                <a:lnTo>
                  <a:pt x="64" y="347"/>
                </a:lnTo>
                <a:lnTo>
                  <a:pt x="63" y="347"/>
                </a:lnTo>
                <a:lnTo>
                  <a:pt x="62" y="348"/>
                </a:lnTo>
                <a:lnTo>
                  <a:pt x="57" y="347"/>
                </a:lnTo>
                <a:lnTo>
                  <a:pt x="53" y="347"/>
                </a:lnTo>
                <a:lnTo>
                  <a:pt x="49" y="346"/>
                </a:lnTo>
                <a:lnTo>
                  <a:pt x="47" y="344"/>
                </a:lnTo>
                <a:lnTo>
                  <a:pt x="46" y="344"/>
                </a:lnTo>
                <a:lnTo>
                  <a:pt x="42" y="343"/>
                </a:lnTo>
                <a:lnTo>
                  <a:pt x="39" y="347"/>
                </a:lnTo>
                <a:lnTo>
                  <a:pt x="39" y="350"/>
                </a:lnTo>
                <a:lnTo>
                  <a:pt x="39" y="354"/>
                </a:lnTo>
                <a:lnTo>
                  <a:pt x="41" y="356"/>
                </a:lnTo>
                <a:lnTo>
                  <a:pt x="41" y="359"/>
                </a:lnTo>
                <a:lnTo>
                  <a:pt x="41" y="363"/>
                </a:lnTo>
                <a:lnTo>
                  <a:pt x="41" y="367"/>
                </a:lnTo>
                <a:lnTo>
                  <a:pt x="41" y="370"/>
                </a:lnTo>
                <a:lnTo>
                  <a:pt x="41" y="372"/>
                </a:lnTo>
                <a:lnTo>
                  <a:pt x="42" y="376"/>
                </a:lnTo>
                <a:lnTo>
                  <a:pt x="42" y="379"/>
                </a:lnTo>
                <a:lnTo>
                  <a:pt x="41" y="381"/>
                </a:lnTo>
                <a:lnTo>
                  <a:pt x="41" y="383"/>
                </a:lnTo>
                <a:lnTo>
                  <a:pt x="42" y="386"/>
                </a:lnTo>
                <a:lnTo>
                  <a:pt x="42" y="390"/>
                </a:lnTo>
                <a:lnTo>
                  <a:pt x="42" y="392"/>
                </a:lnTo>
                <a:lnTo>
                  <a:pt x="41" y="396"/>
                </a:lnTo>
                <a:lnTo>
                  <a:pt x="42" y="399"/>
                </a:lnTo>
                <a:lnTo>
                  <a:pt x="41" y="403"/>
                </a:lnTo>
                <a:lnTo>
                  <a:pt x="41" y="407"/>
                </a:lnTo>
                <a:lnTo>
                  <a:pt x="41" y="410"/>
                </a:lnTo>
                <a:lnTo>
                  <a:pt x="41" y="413"/>
                </a:lnTo>
                <a:lnTo>
                  <a:pt x="41" y="415"/>
                </a:lnTo>
                <a:lnTo>
                  <a:pt x="40" y="418"/>
                </a:lnTo>
                <a:lnTo>
                  <a:pt x="40" y="420"/>
                </a:lnTo>
                <a:lnTo>
                  <a:pt x="40" y="422"/>
                </a:lnTo>
                <a:lnTo>
                  <a:pt x="39" y="426"/>
                </a:lnTo>
                <a:lnTo>
                  <a:pt x="39" y="428"/>
                </a:lnTo>
                <a:lnTo>
                  <a:pt x="39" y="431"/>
                </a:lnTo>
                <a:lnTo>
                  <a:pt x="38" y="432"/>
                </a:lnTo>
                <a:lnTo>
                  <a:pt x="36" y="436"/>
                </a:lnTo>
                <a:lnTo>
                  <a:pt x="36" y="438"/>
                </a:lnTo>
                <a:lnTo>
                  <a:pt x="33" y="442"/>
                </a:lnTo>
                <a:lnTo>
                  <a:pt x="32" y="445"/>
                </a:lnTo>
                <a:lnTo>
                  <a:pt x="30" y="447"/>
                </a:lnTo>
                <a:lnTo>
                  <a:pt x="28" y="448"/>
                </a:lnTo>
                <a:lnTo>
                  <a:pt x="28" y="450"/>
                </a:lnTo>
                <a:lnTo>
                  <a:pt x="30" y="452"/>
                </a:lnTo>
                <a:lnTo>
                  <a:pt x="30" y="453"/>
                </a:lnTo>
                <a:lnTo>
                  <a:pt x="29" y="455"/>
                </a:lnTo>
                <a:lnTo>
                  <a:pt x="29" y="456"/>
                </a:lnTo>
                <a:lnTo>
                  <a:pt x="29" y="460"/>
                </a:lnTo>
                <a:lnTo>
                  <a:pt x="26" y="461"/>
                </a:lnTo>
                <a:lnTo>
                  <a:pt x="22" y="461"/>
                </a:lnTo>
                <a:lnTo>
                  <a:pt x="20" y="460"/>
                </a:lnTo>
                <a:lnTo>
                  <a:pt x="16" y="460"/>
                </a:lnTo>
                <a:lnTo>
                  <a:pt x="14" y="461"/>
                </a:lnTo>
                <a:lnTo>
                  <a:pt x="14" y="462"/>
                </a:lnTo>
                <a:lnTo>
                  <a:pt x="13" y="466"/>
                </a:lnTo>
                <a:lnTo>
                  <a:pt x="14" y="469"/>
                </a:lnTo>
                <a:lnTo>
                  <a:pt x="12" y="470"/>
                </a:lnTo>
                <a:lnTo>
                  <a:pt x="8" y="471"/>
                </a:lnTo>
                <a:lnTo>
                  <a:pt x="6" y="471"/>
                </a:lnTo>
                <a:lnTo>
                  <a:pt x="4" y="472"/>
                </a:lnTo>
                <a:lnTo>
                  <a:pt x="2" y="476"/>
                </a:lnTo>
                <a:lnTo>
                  <a:pt x="2" y="479"/>
                </a:lnTo>
                <a:lnTo>
                  <a:pt x="1" y="482"/>
                </a:lnTo>
                <a:lnTo>
                  <a:pt x="0" y="484"/>
                </a:lnTo>
                <a:lnTo>
                  <a:pt x="1" y="487"/>
                </a:lnTo>
                <a:lnTo>
                  <a:pt x="2" y="491"/>
                </a:lnTo>
                <a:lnTo>
                  <a:pt x="2" y="493"/>
                </a:lnTo>
                <a:lnTo>
                  <a:pt x="2" y="496"/>
                </a:lnTo>
                <a:lnTo>
                  <a:pt x="5" y="498"/>
                </a:lnTo>
                <a:lnTo>
                  <a:pt x="7" y="500"/>
                </a:lnTo>
                <a:lnTo>
                  <a:pt x="9" y="501"/>
                </a:lnTo>
                <a:lnTo>
                  <a:pt x="10" y="503"/>
                </a:lnTo>
                <a:lnTo>
                  <a:pt x="10" y="506"/>
                </a:lnTo>
                <a:lnTo>
                  <a:pt x="12" y="509"/>
                </a:lnTo>
                <a:lnTo>
                  <a:pt x="13" y="511"/>
                </a:lnTo>
                <a:lnTo>
                  <a:pt x="15" y="516"/>
                </a:lnTo>
                <a:lnTo>
                  <a:pt x="17" y="518"/>
                </a:lnTo>
                <a:lnTo>
                  <a:pt x="18" y="520"/>
                </a:lnTo>
                <a:lnTo>
                  <a:pt x="18" y="523"/>
                </a:lnTo>
                <a:lnTo>
                  <a:pt x="21" y="526"/>
                </a:lnTo>
                <a:lnTo>
                  <a:pt x="21" y="530"/>
                </a:lnTo>
                <a:lnTo>
                  <a:pt x="22" y="532"/>
                </a:lnTo>
                <a:lnTo>
                  <a:pt x="23" y="534"/>
                </a:lnTo>
                <a:lnTo>
                  <a:pt x="24" y="536"/>
                </a:lnTo>
                <a:lnTo>
                  <a:pt x="26" y="539"/>
                </a:lnTo>
                <a:lnTo>
                  <a:pt x="28" y="541"/>
                </a:lnTo>
                <a:lnTo>
                  <a:pt x="32" y="541"/>
                </a:lnTo>
                <a:lnTo>
                  <a:pt x="34" y="540"/>
                </a:lnTo>
                <a:lnTo>
                  <a:pt x="37" y="541"/>
                </a:lnTo>
                <a:lnTo>
                  <a:pt x="39" y="543"/>
                </a:lnTo>
                <a:lnTo>
                  <a:pt x="39" y="544"/>
                </a:lnTo>
                <a:lnTo>
                  <a:pt x="40" y="547"/>
                </a:lnTo>
                <a:lnTo>
                  <a:pt x="37" y="549"/>
                </a:lnTo>
                <a:lnTo>
                  <a:pt x="37" y="550"/>
                </a:lnTo>
                <a:lnTo>
                  <a:pt x="36" y="552"/>
                </a:lnTo>
                <a:lnTo>
                  <a:pt x="37" y="555"/>
                </a:lnTo>
                <a:lnTo>
                  <a:pt x="39" y="556"/>
                </a:lnTo>
                <a:lnTo>
                  <a:pt x="42" y="557"/>
                </a:lnTo>
                <a:lnTo>
                  <a:pt x="45" y="558"/>
                </a:lnTo>
                <a:lnTo>
                  <a:pt x="45" y="560"/>
                </a:lnTo>
                <a:lnTo>
                  <a:pt x="44" y="563"/>
                </a:lnTo>
                <a:lnTo>
                  <a:pt x="42" y="565"/>
                </a:lnTo>
                <a:lnTo>
                  <a:pt x="42" y="567"/>
                </a:lnTo>
                <a:lnTo>
                  <a:pt x="42" y="570"/>
                </a:lnTo>
                <a:lnTo>
                  <a:pt x="42" y="572"/>
                </a:lnTo>
                <a:lnTo>
                  <a:pt x="40" y="574"/>
                </a:lnTo>
                <a:lnTo>
                  <a:pt x="39" y="575"/>
                </a:lnTo>
                <a:lnTo>
                  <a:pt x="37" y="576"/>
                </a:lnTo>
                <a:lnTo>
                  <a:pt x="34" y="578"/>
                </a:lnTo>
                <a:lnTo>
                  <a:pt x="33" y="580"/>
                </a:lnTo>
                <a:lnTo>
                  <a:pt x="31" y="582"/>
                </a:lnTo>
                <a:lnTo>
                  <a:pt x="31" y="586"/>
                </a:lnTo>
                <a:lnTo>
                  <a:pt x="31" y="589"/>
                </a:lnTo>
                <a:lnTo>
                  <a:pt x="32" y="592"/>
                </a:lnTo>
                <a:lnTo>
                  <a:pt x="31" y="596"/>
                </a:lnTo>
                <a:lnTo>
                  <a:pt x="30" y="599"/>
                </a:lnTo>
                <a:lnTo>
                  <a:pt x="30" y="605"/>
                </a:lnTo>
                <a:lnTo>
                  <a:pt x="30" y="606"/>
                </a:lnTo>
                <a:lnTo>
                  <a:pt x="31" y="610"/>
                </a:lnTo>
                <a:lnTo>
                  <a:pt x="30" y="614"/>
                </a:lnTo>
                <a:lnTo>
                  <a:pt x="31" y="619"/>
                </a:lnTo>
                <a:lnTo>
                  <a:pt x="30" y="623"/>
                </a:lnTo>
                <a:lnTo>
                  <a:pt x="30" y="626"/>
                </a:lnTo>
                <a:lnTo>
                  <a:pt x="31" y="634"/>
                </a:lnTo>
                <a:lnTo>
                  <a:pt x="32" y="637"/>
                </a:lnTo>
                <a:lnTo>
                  <a:pt x="37" y="642"/>
                </a:lnTo>
                <a:lnTo>
                  <a:pt x="38" y="645"/>
                </a:lnTo>
                <a:lnTo>
                  <a:pt x="40" y="648"/>
                </a:lnTo>
                <a:lnTo>
                  <a:pt x="42" y="651"/>
                </a:lnTo>
                <a:lnTo>
                  <a:pt x="45" y="658"/>
                </a:lnTo>
                <a:lnTo>
                  <a:pt x="45" y="661"/>
                </a:lnTo>
                <a:lnTo>
                  <a:pt x="41" y="666"/>
                </a:lnTo>
                <a:lnTo>
                  <a:pt x="47" y="668"/>
                </a:lnTo>
                <a:lnTo>
                  <a:pt x="49" y="670"/>
                </a:lnTo>
                <a:lnTo>
                  <a:pt x="52" y="671"/>
                </a:lnTo>
                <a:lnTo>
                  <a:pt x="56" y="674"/>
                </a:lnTo>
                <a:lnTo>
                  <a:pt x="58" y="675"/>
                </a:lnTo>
                <a:lnTo>
                  <a:pt x="61" y="675"/>
                </a:lnTo>
                <a:lnTo>
                  <a:pt x="63" y="675"/>
                </a:lnTo>
                <a:lnTo>
                  <a:pt x="64" y="675"/>
                </a:lnTo>
                <a:lnTo>
                  <a:pt x="65" y="674"/>
                </a:lnTo>
                <a:lnTo>
                  <a:pt x="65" y="671"/>
                </a:lnTo>
                <a:lnTo>
                  <a:pt x="66" y="669"/>
                </a:lnTo>
                <a:lnTo>
                  <a:pt x="68" y="668"/>
                </a:lnTo>
                <a:lnTo>
                  <a:pt x="71" y="667"/>
                </a:lnTo>
                <a:lnTo>
                  <a:pt x="76" y="666"/>
                </a:lnTo>
                <a:lnTo>
                  <a:pt x="79" y="664"/>
                </a:lnTo>
                <a:lnTo>
                  <a:pt x="80" y="663"/>
                </a:lnTo>
                <a:lnTo>
                  <a:pt x="82" y="661"/>
                </a:lnTo>
                <a:lnTo>
                  <a:pt x="84" y="660"/>
                </a:lnTo>
                <a:lnTo>
                  <a:pt x="84" y="658"/>
                </a:lnTo>
                <a:lnTo>
                  <a:pt x="82" y="656"/>
                </a:lnTo>
                <a:lnTo>
                  <a:pt x="79" y="654"/>
                </a:lnTo>
                <a:lnTo>
                  <a:pt x="76" y="652"/>
                </a:lnTo>
                <a:lnTo>
                  <a:pt x="71" y="648"/>
                </a:lnTo>
                <a:lnTo>
                  <a:pt x="69" y="647"/>
                </a:lnTo>
                <a:lnTo>
                  <a:pt x="65" y="643"/>
                </a:lnTo>
                <a:lnTo>
                  <a:pt x="63" y="640"/>
                </a:lnTo>
                <a:lnTo>
                  <a:pt x="62" y="638"/>
                </a:lnTo>
                <a:lnTo>
                  <a:pt x="58" y="636"/>
                </a:lnTo>
                <a:lnTo>
                  <a:pt x="57" y="635"/>
                </a:lnTo>
                <a:lnTo>
                  <a:pt x="54" y="630"/>
                </a:lnTo>
                <a:lnTo>
                  <a:pt x="52" y="628"/>
                </a:lnTo>
                <a:lnTo>
                  <a:pt x="50" y="626"/>
                </a:lnTo>
                <a:lnTo>
                  <a:pt x="50" y="624"/>
                </a:lnTo>
                <a:lnTo>
                  <a:pt x="54" y="623"/>
                </a:lnTo>
                <a:lnTo>
                  <a:pt x="56" y="623"/>
                </a:lnTo>
                <a:lnTo>
                  <a:pt x="60" y="621"/>
                </a:lnTo>
                <a:lnTo>
                  <a:pt x="61" y="619"/>
                </a:lnTo>
                <a:lnTo>
                  <a:pt x="62" y="616"/>
                </a:lnTo>
                <a:lnTo>
                  <a:pt x="63" y="614"/>
                </a:lnTo>
                <a:lnTo>
                  <a:pt x="64" y="612"/>
                </a:lnTo>
                <a:lnTo>
                  <a:pt x="65" y="608"/>
                </a:lnTo>
                <a:lnTo>
                  <a:pt x="66" y="605"/>
                </a:lnTo>
                <a:lnTo>
                  <a:pt x="68" y="603"/>
                </a:lnTo>
                <a:lnTo>
                  <a:pt x="69" y="600"/>
                </a:lnTo>
                <a:lnTo>
                  <a:pt x="71" y="598"/>
                </a:lnTo>
                <a:lnTo>
                  <a:pt x="74" y="596"/>
                </a:lnTo>
                <a:lnTo>
                  <a:pt x="77" y="594"/>
                </a:lnTo>
                <a:lnTo>
                  <a:pt x="80" y="590"/>
                </a:lnTo>
                <a:lnTo>
                  <a:pt x="82" y="588"/>
                </a:lnTo>
                <a:lnTo>
                  <a:pt x="85" y="584"/>
                </a:lnTo>
                <a:lnTo>
                  <a:pt x="88" y="580"/>
                </a:lnTo>
                <a:lnTo>
                  <a:pt x="90" y="579"/>
                </a:lnTo>
                <a:lnTo>
                  <a:pt x="94" y="575"/>
                </a:lnTo>
                <a:lnTo>
                  <a:pt x="97" y="572"/>
                </a:lnTo>
                <a:lnTo>
                  <a:pt x="101" y="568"/>
                </a:lnTo>
                <a:lnTo>
                  <a:pt x="112" y="564"/>
                </a:lnTo>
                <a:lnTo>
                  <a:pt x="126" y="556"/>
                </a:lnTo>
                <a:lnTo>
                  <a:pt x="137" y="552"/>
                </a:lnTo>
                <a:lnTo>
                  <a:pt x="141" y="551"/>
                </a:lnTo>
                <a:lnTo>
                  <a:pt x="145" y="550"/>
                </a:lnTo>
                <a:lnTo>
                  <a:pt x="149" y="550"/>
                </a:lnTo>
                <a:lnTo>
                  <a:pt x="152" y="550"/>
                </a:lnTo>
                <a:lnTo>
                  <a:pt x="156" y="550"/>
                </a:lnTo>
                <a:lnTo>
                  <a:pt x="159" y="550"/>
                </a:lnTo>
                <a:lnTo>
                  <a:pt x="162" y="549"/>
                </a:lnTo>
                <a:lnTo>
                  <a:pt x="168" y="548"/>
                </a:lnTo>
                <a:lnTo>
                  <a:pt x="170" y="548"/>
                </a:lnTo>
                <a:lnTo>
                  <a:pt x="180" y="548"/>
                </a:lnTo>
                <a:lnTo>
                  <a:pt x="183" y="549"/>
                </a:lnTo>
                <a:lnTo>
                  <a:pt x="186" y="548"/>
                </a:lnTo>
                <a:lnTo>
                  <a:pt x="190" y="548"/>
                </a:lnTo>
                <a:lnTo>
                  <a:pt x="192" y="548"/>
                </a:lnTo>
                <a:lnTo>
                  <a:pt x="196" y="547"/>
                </a:lnTo>
                <a:lnTo>
                  <a:pt x="199" y="546"/>
                </a:lnTo>
                <a:lnTo>
                  <a:pt x="205" y="547"/>
                </a:lnTo>
                <a:lnTo>
                  <a:pt x="209" y="548"/>
                </a:lnTo>
                <a:lnTo>
                  <a:pt x="214" y="547"/>
                </a:lnTo>
                <a:lnTo>
                  <a:pt x="216" y="546"/>
                </a:lnTo>
                <a:lnTo>
                  <a:pt x="221" y="546"/>
                </a:lnTo>
                <a:lnTo>
                  <a:pt x="223" y="547"/>
                </a:lnTo>
                <a:lnTo>
                  <a:pt x="225" y="548"/>
                </a:lnTo>
                <a:lnTo>
                  <a:pt x="226" y="550"/>
                </a:lnTo>
                <a:lnTo>
                  <a:pt x="226" y="554"/>
                </a:lnTo>
                <a:lnTo>
                  <a:pt x="226" y="556"/>
                </a:lnTo>
                <a:lnTo>
                  <a:pt x="228" y="562"/>
                </a:lnTo>
                <a:lnTo>
                  <a:pt x="226" y="564"/>
                </a:lnTo>
                <a:lnTo>
                  <a:pt x="228" y="565"/>
                </a:lnTo>
                <a:lnTo>
                  <a:pt x="229" y="567"/>
                </a:lnTo>
                <a:lnTo>
                  <a:pt x="230" y="570"/>
                </a:lnTo>
                <a:lnTo>
                  <a:pt x="232" y="570"/>
                </a:lnTo>
                <a:lnTo>
                  <a:pt x="234" y="571"/>
                </a:lnTo>
                <a:lnTo>
                  <a:pt x="238" y="570"/>
                </a:lnTo>
                <a:lnTo>
                  <a:pt x="239" y="567"/>
                </a:lnTo>
                <a:lnTo>
                  <a:pt x="242" y="566"/>
                </a:lnTo>
                <a:lnTo>
                  <a:pt x="246" y="564"/>
                </a:lnTo>
                <a:lnTo>
                  <a:pt x="249" y="564"/>
                </a:lnTo>
                <a:lnTo>
                  <a:pt x="252" y="565"/>
                </a:lnTo>
                <a:lnTo>
                  <a:pt x="252" y="567"/>
                </a:lnTo>
                <a:lnTo>
                  <a:pt x="250" y="570"/>
                </a:lnTo>
                <a:lnTo>
                  <a:pt x="250" y="571"/>
                </a:lnTo>
                <a:lnTo>
                  <a:pt x="250" y="572"/>
                </a:lnTo>
                <a:lnTo>
                  <a:pt x="253" y="573"/>
                </a:lnTo>
                <a:lnTo>
                  <a:pt x="253" y="576"/>
                </a:lnTo>
                <a:lnTo>
                  <a:pt x="252" y="578"/>
                </a:lnTo>
                <a:lnTo>
                  <a:pt x="255" y="579"/>
                </a:lnTo>
                <a:lnTo>
                  <a:pt x="256" y="579"/>
                </a:lnTo>
                <a:lnTo>
                  <a:pt x="257" y="575"/>
                </a:lnTo>
                <a:lnTo>
                  <a:pt x="257" y="573"/>
                </a:lnTo>
                <a:lnTo>
                  <a:pt x="260" y="572"/>
                </a:lnTo>
                <a:lnTo>
                  <a:pt x="261" y="570"/>
                </a:lnTo>
                <a:lnTo>
                  <a:pt x="264" y="568"/>
                </a:lnTo>
                <a:lnTo>
                  <a:pt x="266" y="567"/>
                </a:lnTo>
                <a:lnTo>
                  <a:pt x="268" y="566"/>
                </a:lnTo>
                <a:lnTo>
                  <a:pt x="270" y="565"/>
                </a:lnTo>
                <a:lnTo>
                  <a:pt x="271" y="563"/>
                </a:lnTo>
                <a:lnTo>
                  <a:pt x="273" y="562"/>
                </a:lnTo>
                <a:lnTo>
                  <a:pt x="280" y="559"/>
                </a:lnTo>
                <a:lnTo>
                  <a:pt x="282" y="560"/>
                </a:lnTo>
                <a:lnTo>
                  <a:pt x="284" y="563"/>
                </a:lnTo>
                <a:lnTo>
                  <a:pt x="285" y="564"/>
                </a:lnTo>
                <a:lnTo>
                  <a:pt x="285" y="565"/>
                </a:lnTo>
                <a:lnTo>
                  <a:pt x="287" y="566"/>
                </a:lnTo>
                <a:lnTo>
                  <a:pt x="287" y="567"/>
                </a:lnTo>
                <a:lnTo>
                  <a:pt x="289" y="568"/>
                </a:lnTo>
                <a:lnTo>
                  <a:pt x="290" y="570"/>
                </a:lnTo>
                <a:lnTo>
                  <a:pt x="293" y="570"/>
                </a:lnTo>
                <a:lnTo>
                  <a:pt x="295" y="571"/>
                </a:lnTo>
                <a:lnTo>
                  <a:pt x="298" y="570"/>
                </a:lnTo>
                <a:lnTo>
                  <a:pt x="301" y="567"/>
                </a:lnTo>
                <a:lnTo>
                  <a:pt x="302" y="566"/>
                </a:lnTo>
                <a:lnTo>
                  <a:pt x="303" y="565"/>
                </a:lnTo>
                <a:lnTo>
                  <a:pt x="304" y="564"/>
                </a:lnTo>
                <a:lnTo>
                  <a:pt x="308" y="564"/>
                </a:lnTo>
                <a:lnTo>
                  <a:pt x="311" y="564"/>
                </a:lnTo>
                <a:lnTo>
                  <a:pt x="313" y="566"/>
                </a:lnTo>
                <a:lnTo>
                  <a:pt x="317" y="566"/>
                </a:lnTo>
                <a:lnTo>
                  <a:pt x="320" y="566"/>
                </a:lnTo>
                <a:lnTo>
                  <a:pt x="321" y="566"/>
                </a:lnTo>
                <a:lnTo>
                  <a:pt x="324" y="565"/>
                </a:lnTo>
                <a:lnTo>
                  <a:pt x="326" y="566"/>
                </a:lnTo>
                <a:lnTo>
                  <a:pt x="326" y="567"/>
                </a:lnTo>
                <a:lnTo>
                  <a:pt x="329" y="567"/>
                </a:lnTo>
                <a:lnTo>
                  <a:pt x="330" y="566"/>
                </a:lnTo>
                <a:lnTo>
                  <a:pt x="333" y="567"/>
                </a:lnTo>
                <a:lnTo>
                  <a:pt x="333" y="568"/>
                </a:lnTo>
                <a:lnTo>
                  <a:pt x="335" y="568"/>
                </a:lnTo>
                <a:lnTo>
                  <a:pt x="336" y="568"/>
                </a:lnTo>
                <a:lnTo>
                  <a:pt x="338" y="570"/>
                </a:lnTo>
                <a:lnTo>
                  <a:pt x="340" y="570"/>
                </a:lnTo>
                <a:lnTo>
                  <a:pt x="341" y="572"/>
                </a:lnTo>
                <a:lnTo>
                  <a:pt x="344" y="572"/>
                </a:lnTo>
                <a:lnTo>
                  <a:pt x="345" y="571"/>
                </a:lnTo>
                <a:lnTo>
                  <a:pt x="348" y="571"/>
                </a:lnTo>
                <a:lnTo>
                  <a:pt x="349" y="572"/>
                </a:lnTo>
                <a:lnTo>
                  <a:pt x="351" y="571"/>
                </a:lnTo>
                <a:lnTo>
                  <a:pt x="352" y="570"/>
                </a:lnTo>
                <a:lnTo>
                  <a:pt x="356" y="570"/>
                </a:lnTo>
                <a:lnTo>
                  <a:pt x="357" y="571"/>
                </a:lnTo>
                <a:lnTo>
                  <a:pt x="357" y="572"/>
                </a:lnTo>
                <a:lnTo>
                  <a:pt x="358" y="573"/>
                </a:lnTo>
                <a:lnTo>
                  <a:pt x="359" y="574"/>
                </a:lnTo>
                <a:lnTo>
                  <a:pt x="359" y="576"/>
                </a:lnTo>
                <a:lnTo>
                  <a:pt x="358" y="579"/>
                </a:lnTo>
                <a:lnTo>
                  <a:pt x="361" y="580"/>
                </a:lnTo>
                <a:lnTo>
                  <a:pt x="362" y="580"/>
                </a:lnTo>
                <a:lnTo>
                  <a:pt x="362" y="583"/>
                </a:lnTo>
                <a:lnTo>
                  <a:pt x="361" y="586"/>
                </a:lnTo>
                <a:lnTo>
                  <a:pt x="361" y="587"/>
                </a:lnTo>
                <a:lnTo>
                  <a:pt x="360" y="589"/>
                </a:lnTo>
                <a:lnTo>
                  <a:pt x="361" y="592"/>
                </a:lnTo>
                <a:lnTo>
                  <a:pt x="364" y="591"/>
                </a:lnTo>
                <a:lnTo>
                  <a:pt x="367" y="590"/>
                </a:lnTo>
                <a:lnTo>
                  <a:pt x="368" y="587"/>
                </a:lnTo>
                <a:lnTo>
                  <a:pt x="369" y="586"/>
                </a:lnTo>
                <a:lnTo>
                  <a:pt x="373" y="584"/>
                </a:lnTo>
                <a:lnTo>
                  <a:pt x="376" y="584"/>
                </a:lnTo>
                <a:lnTo>
                  <a:pt x="380" y="584"/>
                </a:lnTo>
                <a:lnTo>
                  <a:pt x="380" y="586"/>
                </a:lnTo>
                <a:lnTo>
                  <a:pt x="378" y="588"/>
                </a:lnTo>
                <a:lnTo>
                  <a:pt x="377" y="590"/>
                </a:lnTo>
                <a:lnTo>
                  <a:pt x="376" y="591"/>
                </a:lnTo>
                <a:lnTo>
                  <a:pt x="375" y="594"/>
                </a:lnTo>
                <a:lnTo>
                  <a:pt x="376" y="594"/>
                </a:lnTo>
                <a:lnTo>
                  <a:pt x="378" y="594"/>
                </a:lnTo>
                <a:lnTo>
                  <a:pt x="381" y="592"/>
                </a:lnTo>
                <a:lnTo>
                  <a:pt x="384" y="591"/>
                </a:lnTo>
                <a:lnTo>
                  <a:pt x="388" y="590"/>
                </a:lnTo>
                <a:lnTo>
                  <a:pt x="391" y="589"/>
                </a:lnTo>
                <a:lnTo>
                  <a:pt x="396" y="587"/>
                </a:lnTo>
                <a:lnTo>
                  <a:pt x="399" y="586"/>
                </a:lnTo>
                <a:lnTo>
                  <a:pt x="401" y="586"/>
                </a:lnTo>
                <a:lnTo>
                  <a:pt x="405" y="584"/>
                </a:lnTo>
                <a:lnTo>
                  <a:pt x="408" y="583"/>
                </a:lnTo>
                <a:lnTo>
                  <a:pt x="412" y="583"/>
                </a:lnTo>
                <a:lnTo>
                  <a:pt x="413" y="587"/>
                </a:lnTo>
                <a:lnTo>
                  <a:pt x="412" y="589"/>
                </a:lnTo>
                <a:lnTo>
                  <a:pt x="410" y="591"/>
                </a:lnTo>
                <a:lnTo>
                  <a:pt x="407" y="595"/>
                </a:lnTo>
                <a:lnTo>
                  <a:pt x="406" y="596"/>
                </a:lnTo>
                <a:lnTo>
                  <a:pt x="405" y="597"/>
                </a:lnTo>
                <a:lnTo>
                  <a:pt x="404" y="598"/>
                </a:lnTo>
                <a:lnTo>
                  <a:pt x="404" y="600"/>
                </a:lnTo>
                <a:lnTo>
                  <a:pt x="404" y="603"/>
                </a:lnTo>
                <a:lnTo>
                  <a:pt x="405" y="605"/>
                </a:lnTo>
                <a:lnTo>
                  <a:pt x="406" y="606"/>
                </a:lnTo>
                <a:lnTo>
                  <a:pt x="406" y="608"/>
                </a:lnTo>
                <a:lnTo>
                  <a:pt x="407" y="611"/>
                </a:lnTo>
                <a:lnTo>
                  <a:pt x="409" y="614"/>
                </a:lnTo>
                <a:lnTo>
                  <a:pt x="409" y="616"/>
                </a:lnTo>
                <a:lnTo>
                  <a:pt x="410" y="619"/>
                </a:lnTo>
                <a:lnTo>
                  <a:pt x="412" y="621"/>
                </a:lnTo>
                <a:lnTo>
                  <a:pt x="413" y="623"/>
                </a:lnTo>
                <a:lnTo>
                  <a:pt x="413" y="626"/>
                </a:lnTo>
                <a:lnTo>
                  <a:pt x="415" y="627"/>
                </a:lnTo>
                <a:lnTo>
                  <a:pt x="416" y="628"/>
                </a:lnTo>
                <a:lnTo>
                  <a:pt x="417" y="628"/>
                </a:lnTo>
                <a:lnTo>
                  <a:pt x="421" y="624"/>
                </a:lnTo>
                <a:lnTo>
                  <a:pt x="422" y="623"/>
                </a:lnTo>
                <a:lnTo>
                  <a:pt x="423" y="619"/>
                </a:lnTo>
                <a:lnTo>
                  <a:pt x="425" y="616"/>
                </a:lnTo>
                <a:lnTo>
                  <a:pt x="428" y="614"/>
                </a:lnTo>
                <a:lnTo>
                  <a:pt x="430" y="612"/>
                </a:lnTo>
                <a:lnTo>
                  <a:pt x="432" y="610"/>
                </a:lnTo>
                <a:lnTo>
                  <a:pt x="434" y="607"/>
                </a:lnTo>
                <a:lnTo>
                  <a:pt x="436" y="605"/>
                </a:lnTo>
                <a:lnTo>
                  <a:pt x="437" y="602"/>
                </a:lnTo>
                <a:lnTo>
                  <a:pt x="440" y="599"/>
                </a:lnTo>
                <a:lnTo>
                  <a:pt x="445" y="595"/>
                </a:lnTo>
                <a:lnTo>
                  <a:pt x="446" y="595"/>
                </a:lnTo>
                <a:lnTo>
                  <a:pt x="448" y="592"/>
                </a:lnTo>
                <a:lnTo>
                  <a:pt x="450" y="591"/>
                </a:lnTo>
                <a:lnTo>
                  <a:pt x="452" y="590"/>
                </a:lnTo>
                <a:lnTo>
                  <a:pt x="454" y="588"/>
                </a:lnTo>
                <a:lnTo>
                  <a:pt x="457" y="587"/>
                </a:lnTo>
                <a:lnTo>
                  <a:pt x="462" y="587"/>
                </a:lnTo>
                <a:lnTo>
                  <a:pt x="464" y="586"/>
                </a:lnTo>
                <a:lnTo>
                  <a:pt x="468" y="584"/>
                </a:lnTo>
                <a:lnTo>
                  <a:pt x="474" y="584"/>
                </a:lnTo>
                <a:lnTo>
                  <a:pt x="477" y="584"/>
                </a:lnTo>
                <a:lnTo>
                  <a:pt x="481" y="586"/>
                </a:lnTo>
                <a:lnTo>
                  <a:pt x="485" y="586"/>
                </a:lnTo>
                <a:lnTo>
                  <a:pt x="488" y="586"/>
                </a:lnTo>
                <a:lnTo>
                  <a:pt x="490" y="584"/>
                </a:lnTo>
                <a:lnTo>
                  <a:pt x="495" y="584"/>
                </a:lnTo>
                <a:lnTo>
                  <a:pt x="497" y="582"/>
                </a:lnTo>
                <a:lnTo>
                  <a:pt x="498" y="580"/>
                </a:lnTo>
                <a:lnTo>
                  <a:pt x="498" y="579"/>
                </a:lnTo>
                <a:lnTo>
                  <a:pt x="496" y="576"/>
                </a:lnTo>
                <a:lnTo>
                  <a:pt x="494" y="576"/>
                </a:lnTo>
                <a:lnTo>
                  <a:pt x="493" y="576"/>
                </a:lnTo>
                <a:lnTo>
                  <a:pt x="490" y="575"/>
                </a:lnTo>
                <a:lnTo>
                  <a:pt x="490" y="572"/>
                </a:lnTo>
                <a:lnTo>
                  <a:pt x="493" y="572"/>
                </a:lnTo>
                <a:lnTo>
                  <a:pt x="495" y="572"/>
                </a:lnTo>
                <a:lnTo>
                  <a:pt x="497" y="572"/>
                </a:lnTo>
                <a:lnTo>
                  <a:pt x="498" y="572"/>
                </a:lnTo>
                <a:lnTo>
                  <a:pt x="501" y="570"/>
                </a:lnTo>
                <a:lnTo>
                  <a:pt x="501" y="568"/>
                </a:lnTo>
                <a:lnTo>
                  <a:pt x="500" y="567"/>
                </a:lnTo>
                <a:lnTo>
                  <a:pt x="497" y="566"/>
                </a:lnTo>
                <a:lnTo>
                  <a:pt x="496" y="566"/>
                </a:lnTo>
                <a:lnTo>
                  <a:pt x="493" y="566"/>
                </a:lnTo>
                <a:lnTo>
                  <a:pt x="493" y="564"/>
                </a:lnTo>
                <a:lnTo>
                  <a:pt x="493" y="563"/>
                </a:lnTo>
                <a:lnTo>
                  <a:pt x="495" y="559"/>
                </a:lnTo>
                <a:lnTo>
                  <a:pt x="497" y="559"/>
                </a:lnTo>
                <a:lnTo>
                  <a:pt x="500" y="558"/>
                </a:lnTo>
                <a:lnTo>
                  <a:pt x="502" y="559"/>
                </a:lnTo>
                <a:lnTo>
                  <a:pt x="504" y="558"/>
                </a:lnTo>
                <a:lnTo>
                  <a:pt x="505" y="557"/>
                </a:lnTo>
                <a:lnTo>
                  <a:pt x="506" y="556"/>
                </a:lnTo>
                <a:lnTo>
                  <a:pt x="506" y="555"/>
                </a:lnTo>
                <a:lnTo>
                  <a:pt x="508" y="551"/>
                </a:lnTo>
                <a:lnTo>
                  <a:pt x="508" y="549"/>
                </a:lnTo>
                <a:lnTo>
                  <a:pt x="510" y="546"/>
                </a:lnTo>
                <a:lnTo>
                  <a:pt x="512" y="544"/>
                </a:lnTo>
                <a:lnTo>
                  <a:pt x="513" y="542"/>
                </a:lnTo>
                <a:lnTo>
                  <a:pt x="516" y="540"/>
                </a:lnTo>
                <a:lnTo>
                  <a:pt x="518" y="539"/>
                </a:lnTo>
                <a:lnTo>
                  <a:pt x="519" y="539"/>
                </a:lnTo>
                <a:lnTo>
                  <a:pt x="522" y="539"/>
                </a:lnTo>
                <a:lnTo>
                  <a:pt x="526" y="540"/>
                </a:lnTo>
                <a:lnTo>
                  <a:pt x="529" y="542"/>
                </a:lnTo>
                <a:lnTo>
                  <a:pt x="530" y="544"/>
                </a:lnTo>
                <a:lnTo>
                  <a:pt x="530" y="548"/>
                </a:lnTo>
                <a:lnTo>
                  <a:pt x="529" y="550"/>
                </a:lnTo>
                <a:lnTo>
                  <a:pt x="529" y="552"/>
                </a:lnTo>
                <a:lnTo>
                  <a:pt x="529" y="557"/>
                </a:lnTo>
                <a:lnTo>
                  <a:pt x="528" y="559"/>
                </a:lnTo>
                <a:lnTo>
                  <a:pt x="528" y="563"/>
                </a:lnTo>
                <a:lnTo>
                  <a:pt x="528" y="565"/>
                </a:lnTo>
                <a:lnTo>
                  <a:pt x="529" y="566"/>
                </a:lnTo>
                <a:lnTo>
                  <a:pt x="529" y="567"/>
                </a:lnTo>
                <a:lnTo>
                  <a:pt x="530" y="567"/>
                </a:lnTo>
                <a:lnTo>
                  <a:pt x="533" y="568"/>
                </a:lnTo>
                <a:lnTo>
                  <a:pt x="534" y="568"/>
                </a:lnTo>
                <a:lnTo>
                  <a:pt x="534" y="570"/>
                </a:lnTo>
                <a:lnTo>
                  <a:pt x="535" y="571"/>
                </a:lnTo>
                <a:lnTo>
                  <a:pt x="535" y="572"/>
                </a:lnTo>
                <a:lnTo>
                  <a:pt x="537" y="573"/>
                </a:lnTo>
                <a:lnTo>
                  <a:pt x="540" y="572"/>
                </a:lnTo>
                <a:lnTo>
                  <a:pt x="541" y="571"/>
                </a:lnTo>
                <a:lnTo>
                  <a:pt x="542" y="566"/>
                </a:lnTo>
                <a:lnTo>
                  <a:pt x="543" y="565"/>
                </a:lnTo>
                <a:lnTo>
                  <a:pt x="544" y="563"/>
                </a:lnTo>
                <a:lnTo>
                  <a:pt x="546" y="562"/>
                </a:lnTo>
                <a:lnTo>
                  <a:pt x="548" y="560"/>
                </a:lnTo>
                <a:lnTo>
                  <a:pt x="550" y="559"/>
                </a:lnTo>
                <a:lnTo>
                  <a:pt x="551" y="557"/>
                </a:lnTo>
                <a:lnTo>
                  <a:pt x="552" y="555"/>
                </a:lnTo>
                <a:lnTo>
                  <a:pt x="552" y="554"/>
                </a:lnTo>
                <a:lnTo>
                  <a:pt x="552" y="551"/>
                </a:lnTo>
                <a:lnTo>
                  <a:pt x="552" y="549"/>
                </a:lnTo>
                <a:lnTo>
                  <a:pt x="552" y="548"/>
                </a:lnTo>
                <a:lnTo>
                  <a:pt x="553" y="544"/>
                </a:lnTo>
                <a:lnTo>
                  <a:pt x="553" y="543"/>
                </a:lnTo>
                <a:lnTo>
                  <a:pt x="553" y="541"/>
                </a:lnTo>
                <a:lnTo>
                  <a:pt x="553" y="539"/>
                </a:lnTo>
                <a:lnTo>
                  <a:pt x="556" y="535"/>
                </a:lnTo>
                <a:lnTo>
                  <a:pt x="558" y="534"/>
                </a:lnTo>
                <a:lnTo>
                  <a:pt x="559" y="533"/>
                </a:lnTo>
                <a:lnTo>
                  <a:pt x="562" y="530"/>
                </a:lnTo>
                <a:lnTo>
                  <a:pt x="565" y="528"/>
                </a:lnTo>
                <a:lnTo>
                  <a:pt x="567" y="527"/>
                </a:lnTo>
                <a:lnTo>
                  <a:pt x="569" y="525"/>
                </a:lnTo>
                <a:lnTo>
                  <a:pt x="572" y="523"/>
                </a:lnTo>
                <a:lnTo>
                  <a:pt x="573" y="522"/>
                </a:lnTo>
                <a:lnTo>
                  <a:pt x="575" y="519"/>
                </a:lnTo>
                <a:lnTo>
                  <a:pt x="578" y="518"/>
                </a:lnTo>
                <a:lnTo>
                  <a:pt x="581" y="518"/>
                </a:lnTo>
                <a:lnTo>
                  <a:pt x="584" y="518"/>
                </a:lnTo>
                <a:lnTo>
                  <a:pt x="586" y="519"/>
                </a:lnTo>
                <a:lnTo>
                  <a:pt x="590" y="520"/>
                </a:lnTo>
                <a:lnTo>
                  <a:pt x="591" y="523"/>
                </a:lnTo>
                <a:lnTo>
                  <a:pt x="592" y="526"/>
                </a:lnTo>
                <a:lnTo>
                  <a:pt x="593" y="528"/>
                </a:lnTo>
                <a:lnTo>
                  <a:pt x="593" y="531"/>
                </a:lnTo>
                <a:lnTo>
                  <a:pt x="596" y="534"/>
                </a:lnTo>
                <a:lnTo>
                  <a:pt x="596" y="535"/>
                </a:lnTo>
                <a:lnTo>
                  <a:pt x="597" y="536"/>
                </a:lnTo>
                <a:lnTo>
                  <a:pt x="598" y="539"/>
                </a:lnTo>
                <a:lnTo>
                  <a:pt x="599" y="540"/>
                </a:lnTo>
                <a:lnTo>
                  <a:pt x="600" y="540"/>
                </a:lnTo>
                <a:lnTo>
                  <a:pt x="602" y="541"/>
                </a:lnTo>
                <a:lnTo>
                  <a:pt x="605" y="541"/>
                </a:lnTo>
                <a:lnTo>
                  <a:pt x="607" y="542"/>
                </a:lnTo>
                <a:lnTo>
                  <a:pt x="610" y="542"/>
                </a:lnTo>
                <a:lnTo>
                  <a:pt x="613" y="542"/>
                </a:lnTo>
                <a:lnTo>
                  <a:pt x="616" y="541"/>
                </a:lnTo>
                <a:lnTo>
                  <a:pt x="618" y="540"/>
                </a:lnTo>
                <a:lnTo>
                  <a:pt x="620" y="539"/>
                </a:lnTo>
                <a:lnTo>
                  <a:pt x="621" y="536"/>
                </a:lnTo>
                <a:lnTo>
                  <a:pt x="622" y="535"/>
                </a:lnTo>
                <a:lnTo>
                  <a:pt x="623" y="533"/>
                </a:lnTo>
                <a:lnTo>
                  <a:pt x="625" y="531"/>
                </a:lnTo>
                <a:lnTo>
                  <a:pt x="628" y="528"/>
                </a:lnTo>
                <a:lnTo>
                  <a:pt x="630" y="527"/>
                </a:lnTo>
                <a:lnTo>
                  <a:pt x="632" y="526"/>
                </a:lnTo>
                <a:lnTo>
                  <a:pt x="636" y="526"/>
                </a:lnTo>
                <a:lnTo>
                  <a:pt x="641" y="526"/>
                </a:lnTo>
                <a:lnTo>
                  <a:pt x="645" y="526"/>
                </a:lnTo>
                <a:lnTo>
                  <a:pt x="649" y="527"/>
                </a:lnTo>
                <a:lnTo>
                  <a:pt x="653" y="527"/>
                </a:lnTo>
                <a:lnTo>
                  <a:pt x="657" y="527"/>
                </a:lnTo>
                <a:lnTo>
                  <a:pt x="661" y="527"/>
                </a:lnTo>
                <a:lnTo>
                  <a:pt x="664" y="527"/>
                </a:lnTo>
                <a:lnTo>
                  <a:pt x="668" y="526"/>
                </a:lnTo>
                <a:lnTo>
                  <a:pt x="672" y="526"/>
                </a:lnTo>
                <a:lnTo>
                  <a:pt x="677" y="526"/>
                </a:lnTo>
                <a:lnTo>
                  <a:pt x="680" y="526"/>
                </a:lnTo>
                <a:lnTo>
                  <a:pt x="685" y="526"/>
                </a:lnTo>
                <a:lnTo>
                  <a:pt x="689" y="526"/>
                </a:lnTo>
                <a:lnTo>
                  <a:pt x="692" y="526"/>
                </a:lnTo>
                <a:lnTo>
                  <a:pt x="695" y="526"/>
                </a:lnTo>
                <a:lnTo>
                  <a:pt x="697" y="526"/>
                </a:lnTo>
                <a:lnTo>
                  <a:pt x="700" y="527"/>
                </a:lnTo>
                <a:lnTo>
                  <a:pt x="702" y="528"/>
                </a:lnTo>
                <a:lnTo>
                  <a:pt x="702" y="531"/>
                </a:lnTo>
                <a:lnTo>
                  <a:pt x="702" y="532"/>
                </a:lnTo>
                <a:lnTo>
                  <a:pt x="701" y="534"/>
                </a:lnTo>
                <a:lnTo>
                  <a:pt x="700" y="536"/>
                </a:lnTo>
                <a:lnTo>
                  <a:pt x="697" y="540"/>
                </a:lnTo>
                <a:lnTo>
                  <a:pt x="694" y="541"/>
                </a:lnTo>
                <a:lnTo>
                  <a:pt x="690" y="543"/>
                </a:lnTo>
                <a:lnTo>
                  <a:pt x="682" y="550"/>
                </a:lnTo>
                <a:lnTo>
                  <a:pt x="680" y="551"/>
                </a:lnTo>
                <a:lnTo>
                  <a:pt x="678" y="554"/>
                </a:lnTo>
                <a:lnTo>
                  <a:pt x="678" y="556"/>
                </a:lnTo>
                <a:lnTo>
                  <a:pt x="677" y="558"/>
                </a:lnTo>
                <a:lnTo>
                  <a:pt x="676" y="560"/>
                </a:lnTo>
                <a:lnTo>
                  <a:pt x="676" y="564"/>
                </a:lnTo>
                <a:lnTo>
                  <a:pt x="676" y="565"/>
                </a:lnTo>
                <a:lnTo>
                  <a:pt x="677" y="566"/>
                </a:lnTo>
                <a:lnTo>
                  <a:pt x="679" y="567"/>
                </a:lnTo>
                <a:lnTo>
                  <a:pt x="681" y="567"/>
                </a:lnTo>
                <a:lnTo>
                  <a:pt x="684" y="568"/>
                </a:lnTo>
                <a:lnTo>
                  <a:pt x="686" y="568"/>
                </a:lnTo>
                <a:lnTo>
                  <a:pt x="687" y="570"/>
                </a:lnTo>
                <a:lnTo>
                  <a:pt x="688" y="571"/>
                </a:lnTo>
                <a:lnTo>
                  <a:pt x="688" y="573"/>
                </a:lnTo>
                <a:lnTo>
                  <a:pt x="687" y="575"/>
                </a:lnTo>
                <a:lnTo>
                  <a:pt x="685" y="578"/>
                </a:lnTo>
                <a:lnTo>
                  <a:pt x="682" y="581"/>
                </a:lnTo>
                <a:lnTo>
                  <a:pt x="680" y="583"/>
                </a:lnTo>
                <a:lnTo>
                  <a:pt x="678" y="587"/>
                </a:lnTo>
                <a:lnTo>
                  <a:pt x="677" y="589"/>
                </a:lnTo>
                <a:lnTo>
                  <a:pt x="674" y="594"/>
                </a:lnTo>
                <a:lnTo>
                  <a:pt x="672" y="596"/>
                </a:lnTo>
                <a:lnTo>
                  <a:pt x="671" y="599"/>
                </a:lnTo>
                <a:lnTo>
                  <a:pt x="671" y="602"/>
                </a:lnTo>
                <a:lnTo>
                  <a:pt x="671" y="604"/>
                </a:lnTo>
                <a:lnTo>
                  <a:pt x="671" y="606"/>
                </a:lnTo>
                <a:lnTo>
                  <a:pt x="672" y="607"/>
                </a:lnTo>
                <a:lnTo>
                  <a:pt x="672" y="611"/>
                </a:lnTo>
                <a:lnTo>
                  <a:pt x="672" y="613"/>
                </a:lnTo>
                <a:lnTo>
                  <a:pt x="672" y="615"/>
                </a:lnTo>
                <a:lnTo>
                  <a:pt x="672" y="618"/>
                </a:lnTo>
                <a:lnTo>
                  <a:pt x="671" y="620"/>
                </a:lnTo>
                <a:lnTo>
                  <a:pt x="671" y="623"/>
                </a:lnTo>
                <a:lnTo>
                  <a:pt x="671" y="628"/>
                </a:lnTo>
                <a:lnTo>
                  <a:pt x="671" y="630"/>
                </a:lnTo>
                <a:lnTo>
                  <a:pt x="672" y="634"/>
                </a:lnTo>
                <a:lnTo>
                  <a:pt x="673" y="635"/>
                </a:lnTo>
                <a:lnTo>
                  <a:pt x="676" y="635"/>
                </a:lnTo>
                <a:lnTo>
                  <a:pt x="677" y="634"/>
                </a:lnTo>
                <a:lnTo>
                  <a:pt x="678" y="632"/>
                </a:lnTo>
                <a:lnTo>
                  <a:pt x="679" y="630"/>
                </a:lnTo>
                <a:lnTo>
                  <a:pt x="681" y="628"/>
                </a:lnTo>
                <a:lnTo>
                  <a:pt x="682" y="627"/>
                </a:lnTo>
                <a:lnTo>
                  <a:pt x="684" y="626"/>
                </a:lnTo>
                <a:lnTo>
                  <a:pt x="684" y="623"/>
                </a:lnTo>
                <a:lnTo>
                  <a:pt x="685" y="621"/>
                </a:lnTo>
                <a:lnTo>
                  <a:pt x="687" y="619"/>
                </a:lnTo>
                <a:lnTo>
                  <a:pt x="689" y="618"/>
                </a:lnTo>
                <a:lnTo>
                  <a:pt x="694" y="616"/>
                </a:lnTo>
                <a:lnTo>
                  <a:pt x="698" y="618"/>
                </a:lnTo>
                <a:lnTo>
                  <a:pt x="701" y="618"/>
                </a:lnTo>
                <a:lnTo>
                  <a:pt x="703" y="619"/>
                </a:lnTo>
                <a:lnTo>
                  <a:pt x="705" y="619"/>
                </a:lnTo>
                <a:lnTo>
                  <a:pt x="710" y="618"/>
                </a:lnTo>
                <a:lnTo>
                  <a:pt x="713" y="616"/>
                </a:lnTo>
                <a:lnTo>
                  <a:pt x="718" y="614"/>
                </a:lnTo>
                <a:lnTo>
                  <a:pt x="722" y="613"/>
                </a:lnTo>
                <a:lnTo>
                  <a:pt x="724" y="612"/>
                </a:lnTo>
                <a:lnTo>
                  <a:pt x="726" y="612"/>
                </a:lnTo>
                <a:lnTo>
                  <a:pt x="729" y="612"/>
                </a:lnTo>
                <a:lnTo>
                  <a:pt x="730" y="611"/>
                </a:lnTo>
                <a:lnTo>
                  <a:pt x="735" y="612"/>
                </a:lnTo>
                <a:lnTo>
                  <a:pt x="741" y="612"/>
                </a:lnTo>
                <a:lnTo>
                  <a:pt x="743" y="614"/>
                </a:lnTo>
                <a:lnTo>
                  <a:pt x="745" y="615"/>
                </a:lnTo>
                <a:lnTo>
                  <a:pt x="748" y="619"/>
                </a:lnTo>
                <a:lnTo>
                  <a:pt x="750" y="621"/>
                </a:lnTo>
                <a:lnTo>
                  <a:pt x="754" y="627"/>
                </a:lnTo>
                <a:lnTo>
                  <a:pt x="757" y="629"/>
                </a:lnTo>
                <a:lnTo>
                  <a:pt x="759" y="630"/>
                </a:lnTo>
                <a:lnTo>
                  <a:pt x="761" y="631"/>
                </a:lnTo>
                <a:lnTo>
                  <a:pt x="762" y="632"/>
                </a:lnTo>
                <a:lnTo>
                  <a:pt x="766" y="634"/>
                </a:lnTo>
                <a:lnTo>
                  <a:pt x="769" y="635"/>
                </a:lnTo>
                <a:lnTo>
                  <a:pt x="773" y="636"/>
                </a:lnTo>
                <a:lnTo>
                  <a:pt x="777" y="637"/>
                </a:lnTo>
                <a:lnTo>
                  <a:pt x="780" y="637"/>
                </a:lnTo>
                <a:lnTo>
                  <a:pt x="782" y="637"/>
                </a:lnTo>
                <a:lnTo>
                  <a:pt x="785" y="639"/>
                </a:lnTo>
                <a:lnTo>
                  <a:pt x="788" y="642"/>
                </a:lnTo>
                <a:lnTo>
                  <a:pt x="789" y="644"/>
                </a:lnTo>
                <a:lnTo>
                  <a:pt x="791" y="646"/>
                </a:lnTo>
                <a:lnTo>
                  <a:pt x="793" y="648"/>
                </a:lnTo>
                <a:lnTo>
                  <a:pt x="796" y="650"/>
                </a:lnTo>
                <a:lnTo>
                  <a:pt x="798" y="651"/>
                </a:lnTo>
                <a:lnTo>
                  <a:pt x="801" y="652"/>
                </a:lnTo>
                <a:lnTo>
                  <a:pt x="802" y="653"/>
                </a:lnTo>
                <a:lnTo>
                  <a:pt x="806" y="655"/>
                </a:lnTo>
                <a:lnTo>
                  <a:pt x="808" y="655"/>
                </a:lnTo>
                <a:lnTo>
                  <a:pt x="810" y="656"/>
                </a:lnTo>
                <a:lnTo>
                  <a:pt x="812" y="656"/>
                </a:lnTo>
                <a:lnTo>
                  <a:pt x="813" y="659"/>
                </a:lnTo>
                <a:lnTo>
                  <a:pt x="814" y="662"/>
                </a:lnTo>
                <a:lnTo>
                  <a:pt x="812" y="663"/>
                </a:lnTo>
                <a:lnTo>
                  <a:pt x="810" y="664"/>
                </a:lnTo>
                <a:lnTo>
                  <a:pt x="809" y="667"/>
                </a:lnTo>
                <a:lnTo>
                  <a:pt x="808" y="669"/>
                </a:lnTo>
                <a:lnTo>
                  <a:pt x="806" y="670"/>
                </a:lnTo>
                <a:lnTo>
                  <a:pt x="805" y="672"/>
                </a:lnTo>
                <a:lnTo>
                  <a:pt x="805" y="675"/>
                </a:lnTo>
                <a:lnTo>
                  <a:pt x="802" y="677"/>
                </a:lnTo>
                <a:lnTo>
                  <a:pt x="801" y="678"/>
                </a:lnTo>
                <a:lnTo>
                  <a:pt x="799" y="679"/>
                </a:lnTo>
                <a:lnTo>
                  <a:pt x="798" y="680"/>
                </a:lnTo>
                <a:lnTo>
                  <a:pt x="798" y="683"/>
                </a:lnTo>
                <a:lnTo>
                  <a:pt x="799" y="685"/>
                </a:lnTo>
                <a:lnTo>
                  <a:pt x="800" y="688"/>
                </a:lnTo>
                <a:lnTo>
                  <a:pt x="801" y="691"/>
                </a:lnTo>
                <a:lnTo>
                  <a:pt x="804" y="694"/>
                </a:lnTo>
                <a:lnTo>
                  <a:pt x="807" y="698"/>
                </a:lnTo>
                <a:lnTo>
                  <a:pt x="808" y="699"/>
                </a:lnTo>
                <a:lnTo>
                  <a:pt x="810" y="701"/>
                </a:lnTo>
                <a:lnTo>
                  <a:pt x="814" y="703"/>
                </a:lnTo>
                <a:lnTo>
                  <a:pt x="818" y="706"/>
                </a:lnTo>
                <a:lnTo>
                  <a:pt x="824" y="711"/>
                </a:lnTo>
                <a:lnTo>
                  <a:pt x="826" y="714"/>
                </a:lnTo>
                <a:lnTo>
                  <a:pt x="828" y="716"/>
                </a:lnTo>
                <a:lnTo>
                  <a:pt x="836" y="720"/>
                </a:lnTo>
                <a:lnTo>
                  <a:pt x="839" y="724"/>
                </a:lnTo>
                <a:lnTo>
                  <a:pt x="844" y="728"/>
                </a:lnTo>
                <a:lnTo>
                  <a:pt x="845" y="731"/>
                </a:lnTo>
                <a:lnTo>
                  <a:pt x="846" y="733"/>
                </a:lnTo>
                <a:lnTo>
                  <a:pt x="848" y="735"/>
                </a:lnTo>
                <a:lnTo>
                  <a:pt x="849" y="738"/>
                </a:lnTo>
                <a:lnTo>
                  <a:pt x="849" y="740"/>
                </a:lnTo>
                <a:lnTo>
                  <a:pt x="849" y="743"/>
                </a:lnTo>
                <a:lnTo>
                  <a:pt x="848" y="746"/>
                </a:lnTo>
                <a:lnTo>
                  <a:pt x="846" y="748"/>
                </a:lnTo>
                <a:lnTo>
                  <a:pt x="846" y="750"/>
                </a:lnTo>
                <a:lnTo>
                  <a:pt x="846" y="755"/>
                </a:lnTo>
                <a:lnTo>
                  <a:pt x="848" y="758"/>
                </a:lnTo>
                <a:lnTo>
                  <a:pt x="849" y="759"/>
                </a:lnTo>
                <a:lnTo>
                  <a:pt x="852" y="760"/>
                </a:lnTo>
                <a:lnTo>
                  <a:pt x="852" y="763"/>
                </a:lnTo>
                <a:lnTo>
                  <a:pt x="849" y="765"/>
                </a:lnTo>
                <a:lnTo>
                  <a:pt x="847" y="767"/>
                </a:lnTo>
                <a:lnTo>
                  <a:pt x="844" y="768"/>
                </a:lnTo>
                <a:lnTo>
                  <a:pt x="839" y="766"/>
                </a:lnTo>
                <a:lnTo>
                  <a:pt x="836" y="765"/>
                </a:lnTo>
                <a:lnTo>
                  <a:pt x="832" y="763"/>
                </a:lnTo>
                <a:lnTo>
                  <a:pt x="828" y="763"/>
                </a:lnTo>
                <a:lnTo>
                  <a:pt x="823" y="765"/>
                </a:lnTo>
                <a:lnTo>
                  <a:pt x="821" y="767"/>
                </a:lnTo>
                <a:lnTo>
                  <a:pt x="817" y="772"/>
                </a:lnTo>
                <a:lnTo>
                  <a:pt x="814" y="775"/>
                </a:lnTo>
                <a:lnTo>
                  <a:pt x="808" y="779"/>
                </a:lnTo>
                <a:lnTo>
                  <a:pt x="804" y="782"/>
                </a:lnTo>
                <a:lnTo>
                  <a:pt x="800" y="783"/>
                </a:lnTo>
                <a:lnTo>
                  <a:pt x="798" y="786"/>
                </a:lnTo>
                <a:lnTo>
                  <a:pt x="797" y="787"/>
                </a:lnTo>
                <a:lnTo>
                  <a:pt x="794" y="788"/>
                </a:lnTo>
                <a:lnTo>
                  <a:pt x="793" y="786"/>
                </a:lnTo>
                <a:lnTo>
                  <a:pt x="791" y="783"/>
                </a:lnTo>
                <a:lnTo>
                  <a:pt x="789" y="781"/>
                </a:lnTo>
                <a:lnTo>
                  <a:pt x="785" y="780"/>
                </a:lnTo>
                <a:lnTo>
                  <a:pt x="782" y="779"/>
                </a:lnTo>
                <a:lnTo>
                  <a:pt x="780" y="782"/>
                </a:lnTo>
                <a:lnTo>
                  <a:pt x="780" y="783"/>
                </a:lnTo>
                <a:lnTo>
                  <a:pt x="781" y="786"/>
                </a:lnTo>
                <a:lnTo>
                  <a:pt x="782" y="787"/>
                </a:lnTo>
                <a:lnTo>
                  <a:pt x="783" y="788"/>
                </a:lnTo>
                <a:lnTo>
                  <a:pt x="783" y="790"/>
                </a:lnTo>
                <a:lnTo>
                  <a:pt x="782" y="792"/>
                </a:lnTo>
                <a:lnTo>
                  <a:pt x="777" y="794"/>
                </a:lnTo>
                <a:lnTo>
                  <a:pt x="775" y="794"/>
                </a:lnTo>
                <a:lnTo>
                  <a:pt x="770" y="794"/>
                </a:lnTo>
                <a:lnTo>
                  <a:pt x="769" y="794"/>
                </a:lnTo>
                <a:lnTo>
                  <a:pt x="768" y="795"/>
                </a:lnTo>
                <a:lnTo>
                  <a:pt x="766" y="798"/>
                </a:lnTo>
                <a:lnTo>
                  <a:pt x="765" y="799"/>
                </a:lnTo>
                <a:lnTo>
                  <a:pt x="764" y="803"/>
                </a:lnTo>
                <a:lnTo>
                  <a:pt x="762" y="804"/>
                </a:lnTo>
                <a:lnTo>
                  <a:pt x="760" y="806"/>
                </a:lnTo>
                <a:lnTo>
                  <a:pt x="759" y="808"/>
                </a:lnTo>
                <a:lnTo>
                  <a:pt x="757" y="810"/>
                </a:lnTo>
                <a:lnTo>
                  <a:pt x="754" y="812"/>
                </a:lnTo>
                <a:lnTo>
                  <a:pt x="750" y="813"/>
                </a:lnTo>
                <a:lnTo>
                  <a:pt x="753" y="815"/>
                </a:lnTo>
                <a:lnTo>
                  <a:pt x="752" y="819"/>
                </a:lnTo>
                <a:lnTo>
                  <a:pt x="751" y="822"/>
                </a:lnTo>
                <a:lnTo>
                  <a:pt x="750" y="823"/>
                </a:lnTo>
                <a:lnTo>
                  <a:pt x="750" y="827"/>
                </a:lnTo>
                <a:lnTo>
                  <a:pt x="754" y="830"/>
                </a:lnTo>
                <a:lnTo>
                  <a:pt x="757" y="831"/>
                </a:lnTo>
                <a:lnTo>
                  <a:pt x="762" y="836"/>
                </a:lnTo>
                <a:lnTo>
                  <a:pt x="767" y="839"/>
                </a:lnTo>
                <a:lnTo>
                  <a:pt x="768" y="842"/>
                </a:lnTo>
                <a:lnTo>
                  <a:pt x="769" y="846"/>
                </a:lnTo>
                <a:lnTo>
                  <a:pt x="773" y="850"/>
                </a:lnTo>
                <a:lnTo>
                  <a:pt x="773" y="854"/>
                </a:lnTo>
                <a:lnTo>
                  <a:pt x="769" y="856"/>
                </a:lnTo>
                <a:lnTo>
                  <a:pt x="765" y="859"/>
                </a:lnTo>
                <a:lnTo>
                  <a:pt x="761" y="860"/>
                </a:lnTo>
                <a:lnTo>
                  <a:pt x="758" y="861"/>
                </a:lnTo>
                <a:lnTo>
                  <a:pt x="754" y="861"/>
                </a:lnTo>
                <a:lnTo>
                  <a:pt x="746" y="859"/>
                </a:lnTo>
                <a:lnTo>
                  <a:pt x="742" y="856"/>
                </a:lnTo>
                <a:lnTo>
                  <a:pt x="736" y="853"/>
                </a:lnTo>
                <a:lnTo>
                  <a:pt x="732" y="851"/>
                </a:lnTo>
                <a:lnTo>
                  <a:pt x="730" y="847"/>
                </a:lnTo>
                <a:lnTo>
                  <a:pt x="728" y="844"/>
                </a:lnTo>
                <a:lnTo>
                  <a:pt x="724" y="842"/>
                </a:lnTo>
                <a:lnTo>
                  <a:pt x="716" y="840"/>
                </a:lnTo>
                <a:lnTo>
                  <a:pt x="710" y="840"/>
                </a:lnTo>
                <a:lnTo>
                  <a:pt x="708" y="842"/>
                </a:lnTo>
                <a:lnTo>
                  <a:pt x="704" y="844"/>
                </a:lnTo>
                <a:lnTo>
                  <a:pt x="702" y="847"/>
                </a:lnTo>
                <a:lnTo>
                  <a:pt x="701" y="850"/>
                </a:lnTo>
                <a:lnTo>
                  <a:pt x="698" y="858"/>
                </a:lnTo>
                <a:lnTo>
                  <a:pt x="701" y="863"/>
                </a:lnTo>
                <a:lnTo>
                  <a:pt x="703" y="866"/>
                </a:lnTo>
                <a:lnTo>
                  <a:pt x="705" y="868"/>
                </a:lnTo>
                <a:lnTo>
                  <a:pt x="709" y="872"/>
                </a:lnTo>
                <a:lnTo>
                  <a:pt x="711" y="875"/>
                </a:lnTo>
                <a:lnTo>
                  <a:pt x="711" y="876"/>
                </a:lnTo>
                <a:lnTo>
                  <a:pt x="710" y="879"/>
                </a:lnTo>
                <a:lnTo>
                  <a:pt x="710" y="883"/>
                </a:lnTo>
                <a:lnTo>
                  <a:pt x="710" y="885"/>
                </a:lnTo>
                <a:lnTo>
                  <a:pt x="713" y="887"/>
                </a:lnTo>
                <a:lnTo>
                  <a:pt x="716" y="891"/>
                </a:lnTo>
                <a:lnTo>
                  <a:pt x="716" y="894"/>
                </a:lnTo>
                <a:lnTo>
                  <a:pt x="716" y="898"/>
                </a:lnTo>
                <a:lnTo>
                  <a:pt x="714" y="902"/>
                </a:lnTo>
                <a:lnTo>
                  <a:pt x="712" y="907"/>
                </a:lnTo>
                <a:lnTo>
                  <a:pt x="710" y="910"/>
                </a:lnTo>
                <a:lnTo>
                  <a:pt x="709" y="914"/>
                </a:lnTo>
                <a:lnTo>
                  <a:pt x="705" y="920"/>
                </a:lnTo>
                <a:lnTo>
                  <a:pt x="704" y="925"/>
                </a:lnTo>
                <a:lnTo>
                  <a:pt x="703" y="928"/>
                </a:lnTo>
                <a:lnTo>
                  <a:pt x="701" y="935"/>
                </a:lnTo>
                <a:lnTo>
                  <a:pt x="701" y="938"/>
                </a:lnTo>
                <a:lnTo>
                  <a:pt x="698" y="943"/>
                </a:lnTo>
                <a:lnTo>
                  <a:pt x="700" y="946"/>
                </a:lnTo>
                <a:lnTo>
                  <a:pt x="700" y="948"/>
                </a:lnTo>
                <a:lnTo>
                  <a:pt x="701" y="951"/>
                </a:lnTo>
                <a:lnTo>
                  <a:pt x="703" y="955"/>
                </a:lnTo>
                <a:lnTo>
                  <a:pt x="703" y="957"/>
                </a:lnTo>
                <a:close/>
              </a:path>
            </a:pathLst>
          </a:custGeom>
          <a:solidFill>
            <a:srgbClr val="66FF99"/>
          </a:solidFill>
          <a:ln w="9525" cap="flat" cmpd="sng">
            <a:solidFill>
              <a:schemeClr val="tx1"/>
            </a:solidFill>
            <a:prstDash val="solid"/>
            <a:round/>
            <a:headEnd type="none" w="med" len="med"/>
            <a:tailEnd type="none" w="med" len="med"/>
          </a:ln>
          <a:effectLst/>
          <a:extLst/>
        </p:spPr>
        <p:txBody>
          <a:bodyPr wrap="none"/>
          <a:lstStyle/>
          <a:p>
            <a:pPr eaLnBrk="1" hangingPunct="1">
              <a:defRPr/>
            </a:pPr>
            <a:endParaRPr lang="en-GB" sz="1176" dirty="0">
              <a:latin typeface="Arial" pitchFamily="34" charset="0"/>
              <a:cs typeface="Arial" pitchFamily="34" charset="0"/>
            </a:endParaRPr>
          </a:p>
        </p:txBody>
      </p:sp>
      <p:sp>
        <p:nvSpPr>
          <p:cNvPr id="128" name="SK">
            <a:extLst>
              <a:ext uri="{FF2B5EF4-FFF2-40B4-BE49-F238E27FC236}"/>
            </a:extLst>
          </p:cNvPr>
          <p:cNvSpPr>
            <a:spLocks/>
          </p:cNvSpPr>
          <p:nvPr/>
        </p:nvSpPr>
        <p:spPr bwMode="auto">
          <a:xfrm>
            <a:off x="6624638" y="2141538"/>
            <a:ext cx="214312" cy="233362"/>
          </a:xfrm>
          <a:custGeom>
            <a:avLst/>
            <a:gdLst>
              <a:gd name="T0" fmla="*/ 8 w 245"/>
              <a:gd name="T1" fmla="*/ 251 h 283"/>
              <a:gd name="T2" fmla="*/ 15 w 245"/>
              <a:gd name="T3" fmla="*/ 260 h 283"/>
              <a:gd name="T4" fmla="*/ 15 w 245"/>
              <a:gd name="T5" fmla="*/ 268 h 283"/>
              <a:gd name="T6" fmla="*/ 20 w 245"/>
              <a:gd name="T7" fmla="*/ 275 h 283"/>
              <a:gd name="T8" fmla="*/ 34 w 245"/>
              <a:gd name="T9" fmla="*/ 276 h 283"/>
              <a:gd name="T10" fmla="*/ 52 w 245"/>
              <a:gd name="T11" fmla="*/ 276 h 283"/>
              <a:gd name="T12" fmla="*/ 66 w 245"/>
              <a:gd name="T13" fmla="*/ 276 h 283"/>
              <a:gd name="T14" fmla="*/ 76 w 245"/>
              <a:gd name="T15" fmla="*/ 276 h 283"/>
              <a:gd name="T16" fmla="*/ 88 w 245"/>
              <a:gd name="T17" fmla="*/ 279 h 283"/>
              <a:gd name="T18" fmla="*/ 100 w 245"/>
              <a:gd name="T19" fmla="*/ 283 h 283"/>
              <a:gd name="T20" fmla="*/ 111 w 245"/>
              <a:gd name="T21" fmla="*/ 282 h 283"/>
              <a:gd name="T22" fmla="*/ 118 w 245"/>
              <a:gd name="T23" fmla="*/ 275 h 283"/>
              <a:gd name="T24" fmla="*/ 125 w 245"/>
              <a:gd name="T25" fmla="*/ 268 h 283"/>
              <a:gd name="T26" fmla="*/ 134 w 245"/>
              <a:gd name="T27" fmla="*/ 262 h 283"/>
              <a:gd name="T28" fmla="*/ 148 w 245"/>
              <a:gd name="T29" fmla="*/ 258 h 283"/>
              <a:gd name="T30" fmla="*/ 156 w 245"/>
              <a:gd name="T31" fmla="*/ 254 h 283"/>
              <a:gd name="T32" fmla="*/ 165 w 245"/>
              <a:gd name="T33" fmla="*/ 259 h 283"/>
              <a:gd name="T34" fmla="*/ 175 w 245"/>
              <a:gd name="T35" fmla="*/ 260 h 283"/>
              <a:gd name="T36" fmla="*/ 182 w 245"/>
              <a:gd name="T37" fmla="*/ 256 h 283"/>
              <a:gd name="T38" fmla="*/ 186 w 245"/>
              <a:gd name="T39" fmla="*/ 262 h 283"/>
              <a:gd name="T40" fmla="*/ 199 w 245"/>
              <a:gd name="T41" fmla="*/ 267 h 283"/>
              <a:gd name="T42" fmla="*/ 209 w 245"/>
              <a:gd name="T43" fmla="*/ 256 h 283"/>
              <a:gd name="T44" fmla="*/ 214 w 245"/>
              <a:gd name="T45" fmla="*/ 243 h 283"/>
              <a:gd name="T46" fmla="*/ 225 w 245"/>
              <a:gd name="T47" fmla="*/ 238 h 283"/>
              <a:gd name="T48" fmla="*/ 239 w 245"/>
              <a:gd name="T49" fmla="*/ 235 h 283"/>
              <a:gd name="T50" fmla="*/ 245 w 245"/>
              <a:gd name="T51" fmla="*/ 224 h 283"/>
              <a:gd name="T52" fmla="*/ 237 w 245"/>
              <a:gd name="T53" fmla="*/ 215 h 283"/>
              <a:gd name="T54" fmla="*/ 226 w 245"/>
              <a:gd name="T55" fmla="*/ 206 h 283"/>
              <a:gd name="T56" fmla="*/ 214 w 245"/>
              <a:gd name="T57" fmla="*/ 190 h 283"/>
              <a:gd name="T58" fmla="*/ 209 w 245"/>
              <a:gd name="T59" fmla="*/ 174 h 283"/>
              <a:gd name="T60" fmla="*/ 208 w 245"/>
              <a:gd name="T61" fmla="*/ 157 h 283"/>
              <a:gd name="T62" fmla="*/ 216 w 245"/>
              <a:gd name="T63" fmla="*/ 143 h 283"/>
              <a:gd name="T64" fmla="*/ 225 w 245"/>
              <a:gd name="T65" fmla="*/ 132 h 283"/>
              <a:gd name="T66" fmla="*/ 225 w 245"/>
              <a:gd name="T67" fmla="*/ 120 h 283"/>
              <a:gd name="T68" fmla="*/ 230 w 245"/>
              <a:gd name="T69" fmla="*/ 109 h 283"/>
              <a:gd name="T70" fmla="*/ 231 w 245"/>
              <a:gd name="T71" fmla="*/ 88 h 283"/>
              <a:gd name="T72" fmla="*/ 239 w 245"/>
              <a:gd name="T73" fmla="*/ 70 h 283"/>
              <a:gd name="T74" fmla="*/ 229 w 245"/>
              <a:gd name="T75" fmla="*/ 55 h 283"/>
              <a:gd name="T76" fmla="*/ 224 w 245"/>
              <a:gd name="T77" fmla="*/ 36 h 283"/>
              <a:gd name="T78" fmla="*/ 213 w 245"/>
              <a:gd name="T79" fmla="*/ 26 h 283"/>
              <a:gd name="T80" fmla="*/ 199 w 245"/>
              <a:gd name="T81" fmla="*/ 15 h 283"/>
              <a:gd name="T82" fmla="*/ 175 w 245"/>
              <a:gd name="T83" fmla="*/ 13 h 283"/>
              <a:gd name="T84" fmla="*/ 166 w 245"/>
              <a:gd name="T85" fmla="*/ 0 h 283"/>
              <a:gd name="T86" fmla="*/ 159 w 245"/>
              <a:gd name="T87" fmla="*/ 10 h 283"/>
              <a:gd name="T88" fmla="*/ 144 w 245"/>
              <a:gd name="T89" fmla="*/ 26 h 283"/>
              <a:gd name="T90" fmla="*/ 128 w 245"/>
              <a:gd name="T91" fmla="*/ 21 h 283"/>
              <a:gd name="T92" fmla="*/ 96 w 245"/>
              <a:gd name="T93" fmla="*/ 45 h 283"/>
              <a:gd name="T94" fmla="*/ 77 w 245"/>
              <a:gd name="T95" fmla="*/ 50 h 283"/>
              <a:gd name="T96" fmla="*/ 58 w 245"/>
              <a:gd name="T97" fmla="*/ 52 h 283"/>
              <a:gd name="T98" fmla="*/ 42 w 245"/>
              <a:gd name="T99" fmla="*/ 52 h 283"/>
              <a:gd name="T100" fmla="*/ 28 w 245"/>
              <a:gd name="T101" fmla="*/ 55 h 283"/>
              <a:gd name="T102" fmla="*/ 34 w 245"/>
              <a:gd name="T103" fmla="*/ 71 h 283"/>
              <a:gd name="T104" fmla="*/ 44 w 245"/>
              <a:gd name="T105" fmla="*/ 82 h 283"/>
              <a:gd name="T106" fmla="*/ 42 w 245"/>
              <a:gd name="T107" fmla="*/ 101 h 283"/>
              <a:gd name="T108" fmla="*/ 20 w 245"/>
              <a:gd name="T109" fmla="*/ 143 h 283"/>
              <a:gd name="T110" fmla="*/ 7 w 245"/>
              <a:gd name="T111" fmla="*/ 195 h 283"/>
              <a:gd name="T112" fmla="*/ 6 w 245"/>
              <a:gd name="T113" fmla="*/ 227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5" h="283">
                <a:moveTo>
                  <a:pt x="0" y="247"/>
                </a:moveTo>
                <a:lnTo>
                  <a:pt x="5" y="247"/>
                </a:lnTo>
                <a:lnTo>
                  <a:pt x="7" y="250"/>
                </a:lnTo>
                <a:lnTo>
                  <a:pt x="8" y="251"/>
                </a:lnTo>
                <a:lnTo>
                  <a:pt x="10" y="252"/>
                </a:lnTo>
                <a:lnTo>
                  <a:pt x="12" y="253"/>
                </a:lnTo>
                <a:lnTo>
                  <a:pt x="14" y="255"/>
                </a:lnTo>
                <a:lnTo>
                  <a:pt x="15" y="260"/>
                </a:lnTo>
                <a:lnTo>
                  <a:pt x="15" y="261"/>
                </a:lnTo>
                <a:lnTo>
                  <a:pt x="15" y="263"/>
                </a:lnTo>
                <a:lnTo>
                  <a:pt x="15" y="264"/>
                </a:lnTo>
                <a:lnTo>
                  <a:pt x="15" y="268"/>
                </a:lnTo>
                <a:lnTo>
                  <a:pt x="15" y="270"/>
                </a:lnTo>
                <a:lnTo>
                  <a:pt x="16" y="271"/>
                </a:lnTo>
                <a:lnTo>
                  <a:pt x="18" y="274"/>
                </a:lnTo>
                <a:lnTo>
                  <a:pt x="20" y="275"/>
                </a:lnTo>
                <a:lnTo>
                  <a:pt x="23" y="277"/>
                </a:lnTo>
                <a:lnTo>
                  <a:pt x="26" y="277"/>
                </a:lnTo>
                <a:lnTo>
                  <a:pt x="30" y="277"/>
                </a:lnTo>
                <a:lnTo>
                  <a:pt x="34" y="276"/>
                </a:lnTo>
                <a:lnTo>
                  <a:pt x="39" y="277"/>
                </a:lnTo>
                <a:lnTo>
                  <a:pt x="44" y="277"/>
                </a:lnTo>
                <a:lnTo>
                  <a:pt x="47" y="277"/>
                </a:lnTo>
                <a:lnTo>
                  <a:pt x="52" y="276"/>
                </a:lnTo>
                <a:lnTo>
                  <a:pt x="56" y="276"/>
                </a:lnTo>
                <a:lnTo>
                  <a:pt x="58" y="277"/>
                </a:lnTo>
                <a:lnTo>
                  <a:pt x="63" y="277"/>
                </a:lnTo>
                <a:lnTo>
                  <a:pt x="66" y="276"/>
                </a:lnTo>
                <a:lnTo>
                  <a:pt x="69" y="276"/>
                </a:lnTo>
                <a:lnTo>
                  <a:pt x="71" y="276"/>
                </a:lnTo>
                <a:lnTo>
                  <a:pt x="72" y="276"/>
                </a:lnTo>
                <a:lnTo>
                  <a:pt x="76" y="276"/>
                </a:lnTo>
                <a:lnTo>
                  <a:pt x="78" y="277"/>
                </a:lnTo>
                <a:lnTo>
                  <a:pt x="80" y="277"/>
                </a:lnTo>
                <a:lnTo>
                  <a:pt x="84" y="278"/>
                </a:lnTo>
                <a:lnTo>
                  <a:pt x="88" y="279"/>
                </a:lnTo>
                <a:lnTo>
                  <a:pt x="92" y="280"/>
                </a:lnTo>
                <a:lnTo>
                  <a:pt x="94" y="282"/>
                </a:lnTo>
                <a:lnTo>
                  <a:pt x="96" y="282"/>
                </a:lnTo>
                <a:lnTo>
                  <a:pt x="100" y="283"/>
                </a:lnTo>
                <a:lnTo>
                  <a:pt x="103" y="283"/>
                </a:lnTo>
                <a:lnTo>
                  <a:pt x="105" y="283"/>
                </a:lnTo>
                <a:lnTo>
                  <a:pt x="109" y="282"/>
                </a:lnTo>
                <a:lnTo>
                  <a:pt x="111" y="282"/>
                </a:lnTo>
                <a:lnTo>
                  <a:pt x="112" y="280"/>
                </a:lnTo>
                <a:lnTo>
                  <a:pt x="114" y="278"/>
                </a:lnTo>
                <a:lnTo>
                  <a:pt x="117" y="276"/>
                </a:lnTo>
                <a:lnTo>
                  <a:pt x="118" y="275"/>
                </a:lnTo>
                <a:lnTo>
                  <a:pt x="120" y="274"/>
                </a:lnTo>
                <a:lnTo>
                  <a:pt x="122" y="271"/>
                </a:lnTo>
                <a:lnTo>
                  <a:pt x="122" y="270"/>
                </a:lnTo>
                <a:lnTo>
                  <a:pt x="125" y="268"/>
                </a:lnTo>
                <a:lnTo>
                  <a:pt x="126" y="267"/>
                </a:lnTo>
                <a:lnTo>
                  <a:pt x="128" y="266"/>
                </a:lnTo>
                <a:lnTo>
                  <a:pt x="132" y="263"/>
                </a:lnTo>
                <a:lnTo>
                  <a:pt x="134" y="262"/>
                </a:lnTo>
                <a:lnTo>
                  <a:pt x="137" y="262"/>
                </a:lnTo>
                <a:lnTo>
                  <a:pt x="142" y="261"/>
                </a:lnTo>
                <a:lnTo>
                  <a:pt x="145" y="259"/>
                </a:lnTo>
                <a:lnTo>
                  <a:pt x="148" y="258"/>
                </a:lnTo>
                <a:lnTo>
                  <a:pt x="150" y="258"/>
                </a:lnTo>
                <a:lnTo>
                  <a:pt x="151" y="258"/>
                </a:lnTo>
                <a:lnTo>
                  <a:pt x="152" y="255"/>
                </a:lnTo>
                <a:lnTo>
                  <a:pt x="156" y="254"/>
                </a:lnTo>
                <a:lnTo>
                  <a:pt x="158" y="253"/>
                </a:lnTo>
                <a:lnTo>
                  <a:pt x="160" y="254"/>
                </a:lnTo>
                <a:lnTo>
                  <a:pt x="161" y="256"/>
                </a:lnTo>
                <a:lnTo>
                  <a:pt x="165" y="259"/>
                </a:lnTo>
                <a:lnTo>
                  <a:pt x="166" y="259"/>
                </a:lnTo>
                <a:lnTo>
                  <a:pt x="169" y="260"/>
                </a:lnTo>
                <a:lnTo>
                  <a:pt x="173" y="260"/>
                </a:lnTo>
                <a:lnTo>
                  <a:pt x="175" y="260"/>
                </a:lnTo>
                <a:lnTo>
                  <a:pt x="176" y="259"/>
                </a:lnTo>
                <a:lnTo>
                  <a:pt x="178" y="258"/>
                </a:lnTo>
                <a:lnTo>
                  <a:pt x="181" y="258"/>
                </a:lnTo>
                <a:lnTo>
                  <a:pt x="182" y="256"/>
                </a:lnTo>
                <a:lnTo>
                  <a:pt x="183" y="256"/>
                </a:lnTo>
                <a:lnTo>
                  <a:pt x="185" y="258"/>
                </a:lnTo>
                <a:lnTo>
                  <a:pt x="186" y="259"/>
                </a:lnTo>
                <a:lnTo>
                  <a:pt x="186" y="262"/>
                </a:lnTo>
                <a:lnTo>
                  <a:pt x="189" y="264"/>
                </a:lnTo>
                <a:lnTo>
                  <a:pt x="191" y="266"/>
                </a:lnTo>
                <a:lnTo>
                  <a:pt x="193" y="267"/>
                </a:lnTo>
                <a:lnTo>
                  <a:pt x="199" y="267"/>
                </a:lnTo>
                <a:lnTo>
                  <a:pt x="204" y="264"/>
                </a:lnTo>
                <a:lnTo>
                  <a:pt x="205" y="262"/>
                </a:lnTo>
                <a:lnTo>
                  <a:pt x="207" y="259"/>
                </a:lnTo>
                <a:lnTo>
                  <a:pt x="209" y="256"/>
                </a:lnTo>
                <a:lnTo>
                  <a:pt x="210" y="253"/>
                </a:lnTo>
                <a:lnTo>
                  <a:pt x="213" y="250"/>
                </a:lnTo>
                <a:lnTo>
                  <a:pt x="213" y="246"/>
                </a:lnTo>
                <a:lnTo>
                  <a:pt x="214" y="243"/>
                </a:lnTo>
                <a:lnTo>
                  <a:pt x="216" y="240"/>
                </a:lnTo>
                <a:lnTo>
                  <a:pt x="218" y="239"/>
                </a:lnTo>
                <a:lnTo>
                  <a:pt x="221" y="238"/>
                </a:lnTo>
                <a:lnTo>
                  <a:pt x="225" y="238"/>
                </a:lnTo>
                <a:lnTo>
                  <a:pt x="229" y="238"/>
                </a:lnTo>
                <a:lnTo>
                  <a:pt x="233" y="237"/>
                </a:lnTo>
                <a:lnTo>
                  <a:pt x="236" y="236"/>
                </a:lnTo>
                <a:lnTo>
                  <a:pt x="239" y="235"/>
                </a:lnTo>
                <a:lnTo>
                  <a:pt x="241" y="232"/>
                </a:lnTo>
                <a:lnTo>
                  <a:pt x="244" y="230"/>
                </a:lnTo>
                <a:lnTo>
                  <a:pt x="245" y="228"/>
                </a:lnTo>
                <a:lnTo>
                  <a:pt x="245" y="224"/>
                </a:lnTo>
                <a:lnTo>
                  <a:pt x="245" y="221"/>
                </a:lnTo>
                <a:lnTo>
                  <a:pt x="242" y="219"/>
                </a:lnTo>
                <a:lnTo>
                  <a:pt x="240" y="218"/>
                </a:lnTo>
                <a:lnTo>
                  <a:pt x="237" y="215"/>
                </a:lnTo>
                <a:lnTo>
                  <a:pt x="234" y="214"/>
                </a:lnTo>
                <a:lnTo>
                  <a:pt x="231" y="212"/>
                </a:lnTo>
                <a:lnTo>
                  <a:pt x="228" y="208"/>
                </a:lnTo>
                <a:lnTo>
                  <a:pt x="226" y="206"/>
                </a:lnTo>
                <a:lnTo>
                  <a:pt x="222" y="202"/>
                </a:lnTo>
                <a:lnTo>
                  <a:pt x="221" y="199"/>
                </a:lnTo>
                <a:lnTo>
                  <a:pt x="217" y="195"/>
                </a:lnTo>
                <a:lnTo>
                  <a:pt x="214" y="190"/>
                </a:lnTo>
                <a:lnTo>
                  <a:pt x="212" y="187"/>
                </a:lnTo>
                <a:lnTo>
                  <a:pt x="209" y="183"/>
                </a:lnTo>
                <a:lnTo>
                  <a:pt x="209" y="180"/>
                </a:lnTo>
                <a:lnTo>
                  <a:pt x="209" y="174"/>
                </a:lnTo>
                <a:lnTo>
                  <a:pt x="208" y="168"/>
                </a:lnTo>
                <a:lnTo>
                  <a:pt x="207" y="163"/>
                </a:lnTo>
                <a:lnTo>
                  <a:pt x="208" y="158"/>
                </a:lnTo>
                <a:lnTo>
                  <a:pt x="208" y="157"/>
                </a:lnTo>
                <a:lnTo>
                  <a:pt x="210" y="154"/>
                </a:lnTo>
                <a:lnTo>
                  <a:pt x="213" y="151"/>
                </a:lnTo>
                <a:lnTo>
                  <a:pt x="215" y="148"/>
                </a:lnTo>
                <a:lnTo>
                  <a:pt x="216" y="143"/>
                </a:lnTo>
                <a:lnTo>
                  <a:pt x="218" y="141"/>
                </a:lnTo>
                <a:lnTo>
                  <a:pt x="222" y="136"/>
                </a:lnTo>
                <a:lnTo>
                  <a:pt x="223" y="134"/>
                </a:lnTo>
                <a:lnTo>
                  <a:pt x="225" y="132"/>
                </a:lnTo>
                <a:lnTo>
                  <a:pt x="226" y="128"/>
                </a:lnTo>
                <a:lnTo>
                  <a:pt x="226" y="126"/>
                </a:lnTo>
                <a:lnTo>
                  <a:pt x="225" y="124"/>
                </a:lnTo>
                <a:lnTo>
                  <a:pt x="225" y="120"/>
                </a:lnTo>
                <a:lnTo>
                  <a:pt x="226" y="117"/>
                </a:lnTo>
                <a:lnTo>
                  <a:pt x="228" y="115"/>
                </a:lnTo>
                <a:lnTo>
                  <a:pt x="229" y="111"/>
                </a:lnTo>
                <a:lnTo>
                  <a:pt x="230" y="109"/>
                </a:lnTo>
                <a:lnTo>
                  <a:pt x="230" y="107"/>
                </a:lnTo>
                <a:lnTo>
                  <a:pt x="230" y="102"/>
                </a:lnTo>
                <a:lnTo>
                  <a:pt x="231" y="95"/>
                </a:lnTo>
                <a:lnTo>
                  <a:pt x="231" y="88"/>
                </a:lnTo>
                <a:lnTo>
                  <a:pt x="233" y="84"/>
                </a:lnTo>
                <a:lnTo>
                  <a:pt x="237" y="79"/>
                </a:lnTo>
                <a:lnTo>
                  <a:pt x="239" y="76"/>
                </a:lnTo>
                <a:lnTo>
                  <a:pt x="239" y="70"/>
                </a:lnTo>
                <a:lnTo>
                  <a:pt x="238" y="66"/>
                </a:lnTo>
                <a:lnTo>
                  <a:pt x="234" y="62"/>
                </a:lnTo>
                <a:lnTo>
                  <a:pt x="232" y="59"/>
                </a:lnTo>
                <a:lnTo>
                  <a:pt x="229" y="55"/>
                </a:lnTo>
                <a:lnTo>
                  <a:pt x="225" y="52"/>
                </a:lnTo>
                <a:lnTo>
                  <a:pt x="224" y="47"/>
                </a:lnTo>
                <a:lnTo>
                  <a:pt x="224" y="43"/>
                </a:lnTo>
                <a:lnTo>
                  <a:pt x="224" y="36"/>
                </a:lnTo>
                <a:lnTo>
                  <a:pt x="223" y="32"/>
                </a:lnTo>
                <a:lnTo>
                  <a:pt x="221" y="29"/>
                </a:lnTo>
                <a:lnTo>
                  <a:pt x="217" y="28"/>
                </a:lnTo>
                <a:lnTo>
                  <a:pt x="213" y="26"/>
                </a:lnTo>
                <a:lnTo>
                  <a:pt x="208" y="23"/>
                </a:lnTo>
                <a:lnTo>
                  <a:pt x="205" y="20"/>
                </a:lnTo>
                <a:lnTo>
                  <a:pt x="201" y="16"/>
                </a:lnTo>
                <a:lnTo>
                  <a:pt x="199" y="15"/>
                </a:lnTo>
                <a:lnTo>
                  <a:pt x="193" y="14"/>
                </a:lnTo>
                <a:lnTo>
                  <a:pt x="188" y="15"/>
                </a:lnTo>
                <a:lnTo>
                  <a:pt x="180" y="15"/>
                </a:lnTo>
                <a:lnTo>
                  <a:pt x="175" y="13"/>
                </a:lnTo>
                <a:lnTo>
                  <a:pt x="173" y="11"/>
                </a:lnTo>
                <a:lnTo>
                  <a:pt x="170" y="7"/>
                </a:lnTo>
                <a:lnTo>
                  <a:pt x="168" y="4"/>
                </a:lnTo>
                <a:lnTo>
                  <a:pt x="166" y="0"/>
                </a:lnTo>
                <a:lnTo>
                  <a:pt x="162" y="2"/>
                </a:lnTo>
                <a:lnTo>
                  <a:pt x="162" y="4"/>
                </a:lnTo>
                <a:lnTo>
                  <a:pt x="162" y="7"/>
                </a:lnTo>
                <a:lnTo>
                  <a:pt x="159" y="10"/>
                </a:lnTo>
                <a:lnTo>
                  <a:pt x="154" y="14"/>
                </a:lnTo>
                <a:lnTo>
                  <a:pt x="149" y="20"/>
                </a:lnTo>
                <a:lnTo>
                  <a:pt x="146" y="24"/>
                </a:lnTo>
                <a:lnTo>
                  <a:pt x="144" y="26"/>
                </a:lnTo>
                <a:lnTo>
                  <a:pt x="138" y="24"/>
                </a:lnTo>
                <a:lnTo>
                  <a:pt x="136" y="23"/>
                </a:lnTo>
                <a:lnTo>
                  <a:pt x="132" y="21"/>
                </a:lnTo>
                <a:lnTo>
                  <a:pt x="128" y="21"/>
                </a:lnTo>
                <a:lnTo>
                  <a:pt x="122" y="28"/>
                </a:lnTo>
                <a:lnTo>
                  <a:pt x="114" y="37"/>
                </a:lnTo>
                <a:lnTo>
                  <a:pt x="102" y="44"/>
                </a:lnTo>
                <a:lnTo>
                  <a:pt x="96" y="45"/>
                </a:lnTo>
                <a:lnTo>
                  <a:pt x="90" y="44"/>
                </a:lnTo>
                <a:lnTo>
                  <a:pt x="84" y="45"/>
                </a:lnTo>
                <a:lnTo>
                  <a:pt x="80" y="46"/>
                </a:lnTo>
                <a:lnTo>
                  <a:pt x="77" y="50"/>
                </a:lnTo>
                <a:lnTo>
                  <a:pt x="70" y="52"/>
                </a:lnTo>
                <a:lnTo>
                  <a:pt x="65" y="52"/>
                </a:lnTo>
                <a:lnTo>
                  <a:pt x="62" y="53"/>
                </a:lnTo>
                <a:lnTo>
                  <a:pt x="58" y="52"/>
                </a:lnTo>
                <a:lnTo>
                  <a:pt x="56" y="51"/>
                </a:lnTo>
                <a:lnTo>
                  <a:pt x="53" y="50"/>
                </a:lnTo>
                <a:lnTo>
                  <a:pt x="47" y="50"/>
                </a:lnTo>
                <a:lnTo>
                  <a:pt x="42" y="52"/>
                </a:lnTo>
                <a:lnTo>
                  <a:pt x="38" y="52"/>
                </a:lnTo>
                <a:lnTo>
                  <a:pt x="34" y="52"/>
                </a:lnTo>
                <a:lnTo>
                  <a:pt x="30" y="53"/>
                </a:lnTo>
                <a:lnTo>
                  <a:pt x="28" y="55"/>
                </a:lnTo>
                <a:lnTo>
                  <a:pt x="25" y="58"/>
                </a:lnTo>
                <a:lnTo>
                  <a:pt x="25" y="62"/>
                </a:lnTo>
                <a:lnTo>
                  <a:pt x="26" y="66"/>
                </a:lnTo>
                <a:lnTo>
                  <a:pt x="34" y="71"/>
                </a:lnTo>
                <a:lnTo>
                  <a:pt x="38" y="74"/>
                </a:lnTo>
                <a:lnTo>
                  <a:pt x="41" y="76"/>
                </a:lnTo>
                <a:lnTo>
                  <a:pt x="44" y="79"/>
                </a:lnTo>
                <a:lnTo>
                  <a:pt x="44" y="82"/>
                </a:lnTo>
                <a:lnTo>
                  <a:pt x="41" y="85"/>
                </a:lnTo>
                <a:lnTo>
                  <a:pt x="40" y="90"/>
                </a:lnTo>
                <a:lnTo>
                  <a:pt x="41" y="95"/>
                </a:lnTo>
                <a:lnTo>
                  <a:pt x="42" y="101"/>
                </a:lnTo>
                <a:lnTo>
                  <a:pt x="40" y="104"/>
                </a:lnTo>
                <a:lnTo>
                  <a:pt x="33" y="115"/>
                </a:lnTo>
                <a:lnTo>
                  <a:pt x="26" y="130"/>
                </a:lnTo>
                <a:lnTo>
                  <a:pt x="20" y="143"/>
                </a:lnTo>
                <a:lnTo>
                  <a:pt x="9" y="163"/>
                </a:lnTo>
                <a:lnTo>
                  <a:pt x="6" y="172"/>
                </a:lnTo>
                <a:lnTo>
                  <a:pt x="5" y="179"/>
                </a:lnTo>
                <a:lnTo>
                  <a:pt x="7" y="195"/>
                </a:lnTo>
                <a:lnTo>
                  <a:pt x="8" y="203"/>
                </a:lnTo>
                <a:lnTo>
                  <a:pt x="7" y="212"/>
                </a:lnTo>
                <a:lnTo>
                  <a:pt x="6" y="219"/>
                </a:lnTo>
                <a:lnTo>
                  <a:pt x="6" y="227"/>
                </a:lnTo>
                <a:lnTo>
                  <a:pt x="5" y="235"/>
                </a:lnTo>
                <a:lnTo>
                  <a:pt x="2" y="240"/>
                </a:lnTo>
                <a:lnTo>
                  <a:pt x="0" y="247"/>
                </a:lnTo>
                <a:close/>
              </a:path>
            </a:pathLst>
          </a:custGeom>
          <a:solidFill>
            <a:schemeClr val="bg1"/>
          </a:solidFill>
          <a:ln w="9525" cap="flat" cmpd="sng">
            <a:solidFill>
              <a:schemeClr val="tx1"/>
            </a:solidFill>
            <a:prstDash val="solid"/>
            <a:round/>
            <a:headEnd type="none" w="med" len="med"/>
            <a:tailEnd type="none" w="med" len="med"/>
          </a:ln>
          <a:effectLst/>
          <a:extLst/>
        </p:spPr>
        <p:txBody>
          <a:bodyPr wrap="none"/>
          <a:lstStyle/>
          <a:p>
            <a:pPr eaLnBrk="1" hangingPunct="1">
              <a:defRPr/>
            </a:pPr>
            <a:endParaRPr lang="en-GB" sz="1176" dirty="0">
              <a:latin typeface="Arial" pitchFamily="34" charset="0"/>
              <a:cs typeface="Arial" pitchFamily="34" charset="0"/>
            </a:endParaRPr>
          </a:p>
        </p:txBody>
      </p:sp>
      <p:sp>
        <p:nvSpPr>
          <p:cNvPr id="129" name="PB">
            <a:extLst>
              <a:ext uri="{FF2B5EF4-FFF2-40B4-BE49-F238E27FC236}"/>
            </a:extLst>
          </p:cNvPr>
          <p:cNvSpPr>
            <a:spLocks/>
          </p:cNvSpPr>
          <p:nvPr/>
        </p:nvSpPr>
        <p:spPr bwMode="auto">
          <a:xfrm>
            <a:off x="3203575" y="1117600"/>
            <a:ext cx="741363" cy="693738"/>
          </a:xfrm>
          <a:custGeom>
            <a:avLst/>
            <a:gdLst>
              <a:gd name="T0" fmla="*/ 106 w 847"/>
              <a:gd name="T1" fmla="*/ 492 h 831"/>
              <a:gd name="T2" fmla="*/ 58 w 847"/>
              <a:gd name="T3" fmla="*/ 536 h 831"/>
              <a:gd name="T4" fmla="*/ 39 w 847"/>
              <a:gd name="T5" fmla="*/ 551 h 831"/>
              <a:gd name="T6" fmla="*/ 23 w 847"/>
              <a:gd name="T7" fmla="*/ 581 h 831"/>
              <a:gd name="T8" fmla="*/ 20 w 847"/>
              <a:gd name="T9" fmla="*/ 652 h 831"/>
              <a:gd name="T10" fmla="*/ 8 w 847"/>
              <a:gd name="T11" fmla="*/ 691 h 831"/>
              <a:gd name="T12" fmla="*/ 32 w 847"/>
              <a:gd name="T13" fmla="*/ 712 h 831"/>
              <a:gd name="T14" fmla="*/ 103 w 847"/>
              <a:gd name="T15" fmla="*/ 713 h 831"/>
              <a:gd name="T16" fmla="*/ 178 w 847"/>
              <a:gd name="T17" fmla="*/ 719 h 831"/>
              <a:gd name="T18" fmla="*/ 249 w 847"/>
              <a:gd name="T19" fmla="*/ 711 h 831"/>
              <a:gd name="T20" fmla="*/ 301 w 847"/>
              <a:gd name="T21" fmla="*/ 732 h 831"/>
              <a:gd name="T22" fmla="*/ 343 w 847"/>
              <a:gd name="T23" fmla="*/ 740 h 831"/>
              <a:gd name="T24" fmla="*/ 360 w 847"/>
              <a:gd name="T25" fmla="*/ 756 h 831"/>
              <a:gd name="T26" fmla="*/ 373 w 847"/>
              <a:gd name="T27" fmla="*/ 782 h 831"/>
              <a:gd name="T28" fmla="*/ 375 w 847"/>
              <a:gd name="T29" fmla="*/ 814 h 831"/>
              <a:gd name="T30" fmla="*/ 396 w 847"/>
              <a:gd name="T31" fmla="*/ 811 h 831"/>
              <a:gd name="T32" fmla="*/ 434 w 847"/>
              <a:gd name="T33" fmla="*/ 764 h 831"/>
              <a:gd name="T34" fmla="*/ 481 w 847"/>
              <a:gd name="T35" fmla="*/ 775 h 831"/>
              <a:gd name="T36" fmla="*/ 515 w 847"/>
              <a:gd name="T37" fmla="*/ 769 h 831"/>
              <a:gd name="T38" fmla="*/ 569 w 847"/>
              <a:gd name="T39" fmla="*/ 776 h 831"/>
              <a:gd name="T40" fmla="*/ 619 w 847"/>
              <a:gd name="T41" fmla="*/ 755 h 831"/>
              <a:gd name="T42" fmla="*/ 651 w 847"/>
              <a:gd name="T43" fmla="*/ 736 h 831"/>
              <a:gd name="T44" fmla="*/ 649 w 847"/>
              <a:gd name="T45" fmla="*/ 708 h 831"/>
              <a:gd name="T46" fmla="*/ 655 w 847"/>
              <a:gd name="T47" fmla="*/ 670 h 831"/>
              <a:gd name="T48" fmla="*/ 674 w 847"/>
              <a:gd name="T49" fmla="*/ 671 h 831"/>
              <a:gd name="T50" fmla="*/ 700 w 847"/>
              <a:gd name="T51" fmla="*/ 671 h 831"/>
              <a:gd name="T52" fmla="*/ 738 w 847"/>
              <a:gd name="T53" fmla="*/ 689 h 831"/>
              <a:gd name="T54" fmla="*/ 767 w 847"/>
              <a:gd name="T55" fmla="*/ 649 h 831"/>
              <a:gd name="T56" fmla="*/ 746 w 847"/>
              <a:gd name="T57" fmla="*/ 631 h 831"/>
              <a:gd name="T58" fmla="*/ 792 w 847"/>
              <a:gd name="T59" fmla="*/ 589 h 831"/>
              <a:gd name="T60" fmla="*/ 818 w 847"/>
              <a:gd name="T61" fmla="*/ 573 h 831"/>
              <a:gd name="T62" fmla="*/ 834 w 847"/>
              <a:gd name="T63" fmla="*/ 552 h 831"/>
              <a:gd name="T64" fmla="*/ 802 w 847"/>
              <a:gd name="T65" fmla="*/ 513 h 831"/>
              <a:gd name="T66" fmla="*/ 805 w 847"/>
              <a:gd name="T67" fmla="*/ 472 h 831"/>
              <a:gd name="T68" fmla="*/ 775 w 847"/>
              <a:gd name="T69" fmla="*/ 430 h 831"/>
              <a:gd name="T70" fmla="*/ 760 w 847"/>
              <a:gd name="T71" fmla="*/ 385 h 831"/>
              <a:gd name="T72" fmla="*/ 752 w 847"/>
              <a:gd name="T73" fmla="*/ 349 h 831"/>
              <a:gd name="T74" fmla="*/ 731 w 847"/>
              <a:gd name="T75" fmla="*/ 352 h 831"/>
              <a:gd name="T76" fmla="*/ 693 w 847"/>
              <a:gd name="T77" fmla="*/ 302 h 831"/>
              <a:gd name="T78" fmla="*/ 656 w 847"/>
              <a:gd name="T79" fmla="*/ 340 h 831"/>
              <a:gd name="T80" fmla="*/ 631 w 847"/>
              <a:gd name="T81" fmla="*/ 316 h 831"/>
              <a:gd name="T82" fmla="*/ 593 w 847"/>
              <a:gd name="T83" fmla="*/ 246 h 831"/>
              <a:gd name="T84" fmla="*/ 579 w 847"/>
              <a:gd name="T85" fmla="*/ 188 h 831"/>
              <a:gd name="T86" fmla="*/ 538 w 847"/>
              <a:gd name="T87" fmla="*/ 144 h 831"/>
              <a:gd name="T88" fmla="*/ 491 w 847"/>
              <a:gd name="T89" fmla="*/ 125 h 831"/>
              <a:gd name="T90" fmla="*/ 506 w 847"/>
              <a:gd name="T91" fmla="*/ 86 h 831"/>
              <a:gd name="T92" fmla="*/ 540 w 847"/>
              <a:gd name="T93" fmla="*/ 43 h 831"/>
              <a:gd name="T94" fmla="*/ 545 w 847"/>
              <a:gd name="T95" fmla="*/ 8 h 831"/>
              <a:gd name="T96" fmla="*/ 492 w 847"/>
              <a:gd name="T97" fmla="*/ 33 h 831"/>
              <a:gd name="T98" fmla="*/ 449 w 847"/>
              <a:gd name="T99" fmla="*/ 56 h 831"/>
              <a:gd name="T100" fmla="*/ 407 w 847"/>
              <a:gd name="T101" fmla="*/ 55 h 831"/>
              <a:gd name="T102" fmla="*/ 396 w 847"/>
              <a:gd name="T103" fmla="*/ 87 h 831"/>
              <a:gd name="T104" fmla="*/ 355 w 847"/>
              <a:gd name="T105" fmla="*/ 123 h 831"/>
              <a:gd name="T106" fmla="*/ 266 w 847"/>
              <a:gd name="T107" fmla="*/ 142 h 831"/>
              <a:gd name="T108" fmla="*/ 208 w 847"/>
              <a:gd name="T109" fmla="*/ 180 h 831"/>
              <a:gd name="T110" fmla="*/ 170 w 847"/>
              <a:gd name="T111" fmla="*/ 229 h 831"/>
              <a:gd name="T112" fmla="*/ 199 w 847"/>
              <a:gd name="T113" fmla="*/ 287 h 831"/>
              <a:gd name="T114" fmla="*/ 180 w 847"/>
              <a:gd name="T115" fmla="*/ 364 h 831"/>
              <a:gd name="T116" fmla="*/ 203 w 847"/>
              <a:gd name="T117" fmla="*/ 398 h 831"/>
              <a:gd name="T118" fmla="*/ 226 w 847"/>
              <a:gd name="T119" fmla="*/ 399 h 831"/>
              <a:gd name="T120" fmla="*/ 169 w 847"/>
              <a:gd name="T121" fmla="*/ 431 h 831"/>
              <a:gd name="T122" fmla="*/ 130 w 847"/>
              <a:gd name="T123" fmla="*/ 456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47" h="831">
                <a:moveTo>
                  <a:pt x="129" y="462"/>
                </a:moveTo>
                <a:lnTo>
                  <a:pt x="127" y="461"/>
                </a:lnTo>
                <a:lnTo>
                  <a:pt x="123" y="462"/>
                </a:lnTo>
                <a:lnTo>
                  <a:pt x="119" y="467"/>
                </a:lnTo>
                <a:lnTo>
                  <a:pt x="115" y="472"/>
                </a:lnTo>
                <a:lnTo>
                  <a:pt x="112" y="478"/>
                </a:lnTo>
                <a:lnTo>
                  <a:pt x="108" y="480"/>
                </a:lnTo>
                <a:lnTo>
                  <a:pt x="105" y="484"/>
                </a:lnTo>
                <a:lnTo>
                  <a:pt x="105" y="486"/>
                </a:lnTo>
                <a:lnTo>
                  <a:pt x="107" y="489"/>
                </a:lnTo>
                <a:lnTo>
                  <a:pt x="106" y="492"/>
                </a:lnTo>
                <a:lnTo>
                  <a:pt x="103" y="494"/>
                </a:lnTo>
                <a:lnTo>
                  <a:pt x="100" y="494"/>
                </a:lnTo>
                <a:lnTo>
                  <a:pt x="96" y="495"/>
                </a:lnTo>
                <a:lnTo>
                  <a:pt x="92" y="497"/>
                </a:lnTo>
                <a:lnTo>
                  <a:pt x="88" y="504"/>
                </a:lnTo>
                <a:lnTo>
                  <a:pt x="83" y="510"/>
                </a:lnTo>
                <a:lnTo>
                  <a:pt x="82" y="517"/>
                </a:lnTo>
                <a:lnTo>
                  <a:pt x="75" y="520"/>
                </a:lnTo>
                <a:lnTo>
                  <a:pt x="63" y="524"/>
                </a:lnTo>
                <a:lnTo>
                  <a:pt x="59" y="529"/>
                </a:lnTo>
                <a:lnTo>
                  <a:pt x="58" y="536"/>
                </a:lnTo>
                <a:lnTo>
                  <a:pt x="60" y="542"/>
                </a:lnTo>
                <a:lnTo>
                  <a:pt x="61" y="547"/>
                </a:lnTo>
                <a:lnTo>
                  <a:pt x="60" y="550"/>
                </a:lnTo>
                <a:lnTo>
                  <a:pt x="56" y="551"/>
                </a:lnTo>
                <a:lnTo>
                  <a:pt x="52" y="549"/>
                </a:lnTo>
                <a:lnTo>
                  <a:pt x="50" y="547"/>
                </a:lnTo>
                <a:lnTo>
                  <a:pt x="48" y="549"/>
                </a:lnTo>
                <a:lnTo>
                  <a:pt x="47" y="552"/>
                </a:lnTo>
                <a:lnTo>
                  <a:pt x="44" y="552"/>
                </a:lnTo>
                <a:lnTo>
                  <a:pt x="41" y="550"/>
                </a:lnTo>
                <a:lnTo>
                  <a:pt x="39" y="551"/>
                </a:lnTo>
                <a:lnTo>
                  <a:pt x="36" y="555"/>
                </a:lnTo>
                <a:lnTo>
                  <a:pt x="36" y="559"/>
                </a:lnTo>
                <a:lnTo>
                  <a:pt x="33" y="561"/>
                </a:lnTo>
                <a:lnTo>
                  <a:pt x="29" y="563"/>
                </a:lnTo>
                <a:lnTo>
                  <a:pt x="26" y="564"/>
                </a:lnTo>
                <a:lnTo>
                  <a:pt x="19" y="565"/>
                </a:lnTo>
                <a:lnTo>
                  <a:pt x="17" y="571"/>
                </a:lnTo>
                <a:lnTo>
                  <a:pt x="18" y="574"/>
                </a:lnTo>
                <a:lnTo>
                  <a:pt x="23" y="576"/>
                </a:lnTo>
                <a:lnTo>
                  <a:pt x="24" y="579"/>
                </a:lnTo>
                <a:lnTo>
                  <a:pt x="23" y="581"/>
                </a:lnTo>
                <a:lnTo>
                  <a:pt x="18" y="587"/>
                </a:lnTo>
                <a:lnTo>
                  <a:pt x="12" y="592"/>
                </a:lnTo>
                <a:lnTo>
                  <a:pt x="7" y="595"/>
                </a:lnTo>
                <a:lnTo>
                  <a:pt x="7" y="600"/>
                </a:lnTo>
                <a:lnTo>
                  <a:pt x="9" y="603"/>
                </a:lnTo>
                <a:lnTo>
                  <a:pt x="13" y="607"/>
                </a:lnTo>
                <a:lnTo>
                  <a:pt x="21" y="614"/>
                </a:lnTo>
                <a:lnTo>
                  <a:pt x="26" y="627"/>
                </a:lnTo>
                <a:lnTo>
                  <a:pt x="27" y="637"/>
                </a:lnTo>
                <a:lnTo>
                  <a:pt x="26" y="644"/>
                </a:lnTo>
                <a:lnTo>
                  <a:pt x="20" y="652"/>
                </a:lnTo>
                <a:lnTo>
                  <a:pt x="20" y="654"/>
                </a:lnTo>
                <a:lnTo>
                  <a:pt x="24" y="657"/>
                </a:lnTo>
                <a:lnTo>
                  <a:pt x="24" y="661"/>
                </a:lnTo>
                <a:lnTo>
                  <a:pt x="25" y="664"/>
                </a:lnTo>
                <a:lnTo>
                  <a:pt x="21" y="671"/>
                </a:lnTo>
                <a:lnTo>
                  <a:pt x="20" y="673"/>
                </a:lnTo>
                <a:lnTo>
                  <a:pt x="18" y="677"/>
                </a:lnTo>
                <a:lnTo>
                  <a:pt x="17" y="680"/>
                </a:lnTo>
                <a:lnTo>
                  <a:pt x="15" y="684"/>
                </a:lnTo>
                <a:lnTo>
                  <a:pt x="11" y="687"/>
                </a:lnTo>
                <a:lnTo>
                  <a:pt x="8" y="691"/>
                </a:lnTo>
                <a:lnTo>
                  <a:pt x="5" y="694"/>
                </a:lnTo>
                <a:lnTo>
                  <a:pt x="1" y="700"/>
                </a:lnTo>
                <a:lnTo>
                  <a:pt x="0" y="704"/>
                </a:lnTo>
                <a:lnTo>
                  <a:pt x="0" y="707"/>
                </a:lnTo>
                <a:lnTo>
                  <a:pt x="2" y="713"/>
                </a:lnTo>
                <a:lnTo>
                  <a:pt x="4" y="716"/>
                </a:lnTo>
                <a:lnTo>
                  <a:pt x="8" y="716"/>
                </a:lnTo>
                <a:lnTo>
                  <a:pt x="13" y="713"/>
                </a:lnTo>
                <a:lnTo>
                  <a:pt x="19" y="712"/>
                </a:lnTo>
                <a:lnTo>
                  <a:pt x="25" y="712"/>
                </a:lnTo>
                <a:lnTo>
                  <a:pt x="32" y="712"/>
                </a:lnTo>
                <a:lnTo>
                  <a:pt x="39" y="712"/>
                </a:lnTo>
                <a:lnTo>
                  <a:pt x="44" y="713"/>
                </a:lnTo>
                <a:lnTo>
                  <a:pt x="50" y="712"/>
                </a:lnTo>
                <a:lnTo>
                  <a:pt x="55" y="712"/>
                </a:lnTo>
                <a:lnTo>
                  <a:pt x="61" y="712"/>
                </a:lnTo>
                <a:lnTo>
                  <a:pt x="73" y="712"/>
                </a:lnTo>
                <a:lnTo>
                  <a:pt x="77" y="713"/>
                </a:lnTo>
                <a:lnTo>
                  <a:pt x="84" y="715"/>
                </a:lnTo>
                <a:lnTo>
                  <a:pt x="92" y="713"/>
                </a:lnTo>
                <a:lnTo>
                  <a:pt x="97" y="713"/>
                </a:lnTo>
                <a:lnTo>
                  <a:pt x="103" y="713"/>
                </a:lnTo>
                <a:lnTo>
                  <a:pt x="109" y="713"/>
                </a:lnTo>
                <a:lnTo>
                  <a:pt x="116" y="713"/>
                </a:lnTo>
                <a:lnTo>
                  <a:pt x="123" y="715"/>
                </a:lnTo>
                <a:lnTo>
                  <a:pt x="130" y="716"/>
                </a:lnTo>
                <a:lnTo>
                  <a:pt x="139" y="716"/>
                </a:lnTo>
                <a:lnTo>
                  <a:pt x="147" y="717"/>
                </a:lnTo>
                <a:lnTo>
                  <a:pt x="155" y="717"/>
                </a:lnTo>
                <a:lnTo>
                  <a:pt x="160" y="717"/>
                </a:lnTo>
                <a:lnTo>
                  <a:pt x="165" y="718"/>
                </a:lnTo>
                <a:lnTo>
                  <a:pt x="171" y="718"/>
                </a:lnTo>
                <a:lnTo>
                  <a:pt x="178" y="719"/>
                </a:lnTo>
                <a:lnTo>
                  <a:pt x="187" y="720"/>
                </a:lnTo>
                <a:lnTo>
                  <a:pt x="192" y="721"/>
                </a:lnTo>
                <a:lnTo>
                  <a:pt x="194" y="724"/>
                </a:lnTo>
                <a:lnTo>
                  <a:pt x="199" y="725"/>
                </a:lnTo>
                <a:lnTo>
                  <a:pt x="202" y="725"/>
                </a:lnTo>
                <a:lnTo>
                  <a:pt x="211" y="726"/>
                </a:lnTo>
                <a:lnTo>
                  <a:pt x="217" y="721"/>
                </a:lnTo>
                <a:lnTo>
                  <a:pt x="224" y="717"/>
                </a:lnTo>
                <a:lnTo>
                  <a:pt x="233" y="711"/>
                </a:lnTo>
                <a:lnTo>
                  <a:pt x="237" y="710"/>
                </a:lnTo>
                <a:lnTo>
                  <a:pt x="249" y="711"/>
                </a:lnTo>
                <a:lnTo>
                  <a:pt x="253" y="709"/>
                </a:lnTo>
                <a:lnTo>
                  <a:pt x="264" y="709"/>
                </a:lnTo>
                <a:lnTo>
                  <a:pt x="269" y="710"/>
                </a:lnTo>
                <a:lnTo>
                  <a:pt x="274" y="712"/>
                </a:lnTo>
                <a:lnTo>
                  <a:pt x="277" y="715"/>
                </a:lnTo>
                <a:lnTo>
                  <a:pt x="281" y="717"/>
                </a:lnTo>
                <a:lnTo>
                  <a:pt x="285" y="720"/>
                </a:lnTo>
                <a:lnTo>
                  <a:pt x="291" y="724"/>
                </a:lnTo>
                <a:lnTo>
                  <a:pt x="297" y="726"/>
                </a:lnTo>
                <a:lnTo>
                  <a:pt x="298" y="727"/>
                </a:lnTo>
                <a:lnTo>
                  <a:pt x="301" y="732"/>
                </a:lnTo>
                <a:lnTo>
                  <a:pt x="306" y="736"/>
                </a:lnTo>
                <a:lnTo>
                  <a:pt x="311" y="739"/>
                </a:lnTo>
                <a:lnTo>
                  <a:pt x="315" y="741"/>
                </a:lnTo>
                <a:lnTo>
                  <a:pt x="321" y="741"/>
                </a:lnTo>
                <a:lnTo>
                  <a:pt x="329" y="736"/>
                </a:lnTo>
                <a:lnTo>
                  <a:pt x="332" y="734"/>
                </a:lnTo>
                <a:lnTo>
                  <a:pt x="335" y="731"/>
                </a:lnTo>
                <a:lnTo>
                  <a:pt x="337" y="731"/>
                </a:lnTo>
                <a:lnTo>
                  <a:pt x="339" y="732"/>
                </a:lnTo>
                <a:lnTo>
                  <a:pt x="341" y="734"/>
                </a:lnTo>
                <a:lnTo>
                  <a:pt x="343" y="740"/>
                </a:lnTo>
                <a:lnTo>
                  <a:pt x="341" y="743"/>
                </a:lnTo>
                <a:lnTo>
                  <a:pt x="338" y="748"/>
                </a:lnTo>
                <a:lnTo>
                  <a:pt x="336" y="750"/>
                </a:lnTo>
                <a:lnTo>
                  <a:pt x="339" y="756"/>
                </a:lnTo>
                <a:lnTo>
                  <a:pt x="341" y="757"/>
                </a:lnTo>
                <a:lnTo>
                  <a:pt x="346" y="759"/>
                </a:lnTo>
                <a:lnTo>
                  <a:pt x="351" y="764"/>
                </a:lnTo>
                <a:lnTo>
                  <a:pt x="354" y="765"/>
                </a:lnTo>
                <a:lnTo>
                  <a:pt x="357" y="764"/>
                </a:lnTo>
                <a:lnTo>
                  <a:pt x="359" y="760"/>
                </a:lnTo>
                <a:lnTo>
                  <a:pt x="360" y="756"/>
                </a:lnTo>
                <a:lnTo>
                  <a:pt x="361" y="751"/>
                </a:lnTo>
                <a:lnTo>
                  <a:pt x="365" y="750"/>
                </a:lnTo>
                <a:lnTo>
                  <a:pt x="369" y="751"/>
                </a:lnTo>
                <a:lnTo>
                  <a:pt x="371" y="753"/>
                </a:lnTo>
                <a:lnTo>
                  <a:pt x="376" y="761"/>
                </a:lnTo>
                <a:lnTo>
                  <a:pt x="377" y="766"/>
                </a:lnTo>
                <a:lnTo>
                  <a:pt x="379" y="769"/>
                </a:lnTo>
                <a:lnTo>
                  <a:pt x="381" y="775"/>
                </a:lnTo>
                <a:lnTo>
                  <a:pt x="381" y="779"/>
                </a:lnTo>
                <a:lnTo>
                  <a:pt x="379" y="781"/>
                </a:lnTo>
                <a:lnTo>
                  <a:pt x="373" y="782"/>
                </a:lnTo>
                <a:lnTo>
                  <a:pt x="370" y="785"/>
                </a:lnTo>
                <a:lnTo>
                  <a:pt x="371" y="789"/>
                </a:lnTo>
                <a:lnTo>
                  <a:pt x="372" y="792"/>
                </a:lnTo>
                <a:lnTo>
                  <a:pt x="373" y="796"/>
                </a:lnTo>
                <a:lnTo>
                  <a:pt x="372" y="799"/>
                </a:lnTo>
                <a:lnTo>
                  <a:pt x="369" y="799"/>
                </a:lnTo>
                <a:lnTo>
                  <a:pt x="365" y="799"/>
                </a:lnTo>
                <a:lnTo>
                  <a:pt x="364" y="801"/>
                </a:lnTo>
                <a:lnTo>
                  <a:pt x="367" y="805"/>
                </a:lnTo>
                <a:lnTo>
                  <a:pt x="370" y="807"/>
                </a:lnTo>
                <a:lnTo>
                  <a:pt x="375" y="814"/>
                </a:lnTo>
                <a:lnTo>
                  <a:pt x="378" y="820"/>
                </a:lnTo>
                <a:lnTo>
                  <a:pt x="379" y="823"/>
                </a:lnTo>
                <a:lnTo>
                  <a:pt x="381" y="829"/>
                </a:lnTo>
                <a:lnTo>
                  <a:pt x="384" y="831"/>
                </a:lnTo>
                <a:lnTo>
                  <a:pt x="389" y="830"/>
                </a:lnTo>
                <a:lnTo>
                  <a:pt x="394" y="828"/>
                </a:lnTo>
                <a:lnTo>
                  <a:pt x="397" y="828"/>
                </a:lnTo>
                <a:lnTo>
                  <a:pt x="399" y="825"/>
                </a:lnTo>
                <a:lnTo>
                  <a:pt x="396" y="819"/>
                </a:lnTo>
                <a:lnTo>
                  <a:pt x="395" y="814"/>
                </a:lnTo>
                <a:lnTo>
                  <a:pt x="396" y="811"/>
                </a:lnTo>
                <a:lnTo>
                  <a:pt x="399" y="808"/>
                </a:lnTo>
                <a:lnTo>
                  <a:pt x="401" y="805"/>
                </a:lnTo>
                <a:lnTo>
                  <a:pt x="402" y="801"/>
                </a:lnTo>
                <a:lnTo>
                  <a:pt x="409" y="792"/>
                </a:lnTo>
                <a:lnTo>
                  <a:pt x="415" y="788"/>
                </a:lnTo>
                <a:lnTo>
                  <a:pt x="421" y="783"/>
                </a:lnTo>
                <a:lnTo>
                  <a:pt x="423" y="780"/>
                </a:lnTo>
                <a:lnTo>
                  <a:pt x="427" y="773"/>
                </a:lnTo>
                <a:lnTo>
                  <a:pt x="431" y="771"/>
                </a:lnTo>
                <a:lnTo>
                  <a:pt x="433" y="767"/>
                </a:lnTo>
                <a:lnTo>
                  <a:pt x="434" y="764"/>
                </a:lnTo>
                <a:lnTo>
                  <a:pt x="435" y="761"/>
                </a:lnTo>
                <a:lnTo>
                  <a:pt x="437" y="760"/>
                </a:lnTo>
                <a:lnTo>
                  <a:pt x="444" y="760"/>
                </a:lnTo>
                <a:lnTo>
                  <a:pt x="448" y="764"/>
                </a:lnTo>
                <a:lnTo>
                  <a:pt x="451" y="766"/>
                </a:lnTo>
                <a:lnTo>
                  <a:pt x="453" y="767"/>
                </a:lnTo>
                <a:lnTo>
                  <a:pt x="460" y="768"/>
                </a:lnTo>
                <a:lnTo>
                  <a:pt x="467" y="769"/>
                </a:lnTo>
                <a:lnTo>
                  <a:pt x="471" y="771"/>
                </a:lnTo>
                <a:lnTo>
                  <a:pt x="476" y="773"/>
                </a:lnTo>
                <a:lnTo>
                  <a:pt x="481" y="775"/>
                </a:lnTo>
                <a:lnTo>
                  <a:pt x="487" y="774"/>
                </a:lnTo>
                <a:lnTo>
                  <a:pt x="488" y="774"/>
                </a:lnTo>
                <a:lnTo>
                  <a:pt x="489" y="771"/>
                </a:lnTo>
                <a:lnTo>
                  <a:pt x="491" y="767"/>
                </a:lnTo>
                <a:lnTo>
                  <a:pt x="496" y="766"/>
                </a:lnTo>
                <a:lnTo>
                  <a:pt x="499" y="767"/>
                </a:lnTo>
                <a:lnTo>
                  <a:pt x="503" y="769"/>
                </a:lnTo>
                <a:lnTo>
                  <a:pt x="505" y="772"/>
                </a:lnTo>
                <a:lnTo>
                  <a:pt x="508" y="773"/>
                </a:lnTo>
                <a:lnTo>
                  <a:pt x="509" y="772"/>
                </a:lnTo>
                <a:lnTo>
                  <a:pt x="515" y="769"/>
                </a:lnTo>
                <a:lnTo>
                  <a:pt x="522" y="769"/>
                </a:lnTo>
                <a:lnTo>
                  <a:pt x="529" y="771"/>
                </a:lnTo>
                <a:lnTo>
                  <a:pt x="532" y="771"/>
                </a:lnTo>
                <a:lnTo>
                  <a:pt x="536" y="771"/>
                </a:lnTo>
                <a:lnTo>
                  <a:pt x="540" y="767"/>
                </a:lnTo>
                <a:lnTo>
                  <a:pt x="545" y="766"/>
                </a:lnTo>
                <a:lnTo>
                  <a:pt x="549" y="767"/>
                </a:lnTo>
                <a:lnTo>
                  <a:pt x="555" y="768"/>
                </a:lnTo>
                <a:lnTo>
                  <a:pt x="560" y="772"/>
                </a:lnTo>
                <a:lnTo>
                  <a:pt x="564" y="774"/>
                </a:lnTo>
                <a:lnTo>
                  <a:pt x="569" y="776"/>
                </a:lnTo>
                <a:lnTo>
                  <a:pt x="573" y="779"/>
                </a:lnTo>
                <a:lnTo>
                  <a:pt x="578" y="780"/>
                </a:lnTo>
                <a:lnTo>
                  <a:pt x="581" y="780"/>
                </a:lnTo>
                <a:lnTo>
                  <a:pt x="585" y="779"/>
                </a:lnTo>
                <a:lnTo>
                  <a:pt x="589" y="775"/>
                </a:lnTo>
                <a:lnTo>
                  <a:pt x="596" y="773"/>
                </a:lnTo>
                <a:lnTo>
                  <a:pt x="604" y="771"/>
                </a:lnTo>
                <a:lnTo>
                  <a:pt x="608" y="767"/>
                </a:lnTo>
                <a:lnTo>
                  <a:pt x="610" y="764"/>
                </a:lnTo>
                <a:lnTo>
                  <a:pt x="616" y="758"/>
                </a:lnTo>
                <a:lnTo>
                  <a:pt x="619" y="755"/>
                </a:lnTo>
                <a:lnTo>
                  <a:pt x="624" y="753"/>
                </a:lnTo>
                <a:lnTo>
                  <a:pt x="625" y="753"/>
                </a:lnTo>
                <a:lnTo>
                  <a:pt x="628" y="755"/>
                </a:lnTo>
                <a:lnTo>
                  <a:pt x="633" y="755"/>
                </a:lnTo>
                <a:lnTo>
                  <a:pt x="636" y="752"/>
                </a:lnTo>
                <a:lnTo>
                  <a:pt x="641" y="750"/>
                </a:lnTo>
                <a:lnTo>
                  <a:pt x="649" y="748"/>
                </a:lnTo>
                <a:lnTo>
                  <a:pt x="653" y="747"/>
                </a:lnTo>
                <a:lnTo>
                  <a:pt x="656" y="744"/>
                </a:lnTo>
                <a:lnTo>
                  <a:pt x="655" y="741"/>
                </a:lnTo>
                <a:lnTo>
                  <a:pt x="651" y="736"/>
                </a:lnTo>
                <a:lnTo>
                  <a:pt x="647" y="733"/>
                </a:lnTo>
                <a:lnTo>
                  <a:pt x="643" y="729"/>
                </a:lnTo>
                <a:lnTo>
                  <a:pt x="640" y="727"/>
                </a:lnTo>
                <a:lnTo>
                  <a:pt x="639" y="725"/>
                </a:lnTo>
                <a:lnTo>
                  <a:pt x="637" y="721"/>
                </a:lnTo>
                <a:lnTo>
                  <a:pt x="640" y="720"/>
                </a:lnTo>
                <a:lnTo>
                  <a:pt x="643" y="721"/>
                </a:lnTo>
                <a:lnTo>
                  <a:pt x="645" y="721"/>
                </a:lnTo>
                <a:lnTo>
                  <a:pt x="649" y="717"/>
                </a:lnTo>
                <a:lnTo>
                  <a:pt x="649" y="711"/>
                </a:lnTo>
                <a:lnTo>
                  <a:pt x="649" y="708"/>
                </a:lnTo>
                <a:lnTo>
                  <a:pt x="650" y="705"/>
                </a:lnTo>
                <a:lnTo>
                  <a:pt x="650" y="702"/>
                </a:lnTo>
                <a:lnTo>
                  <a:pt x="651" y="697"/>
                </a:lnTo>
                <a:lnTo>
                  <a:pt x="652" y="688"/>
                </a:lnTo>
                <a:lnTo>
                  <a:pt x="651" y="685"/>
                </a:lnTo>
                <a:lnTo>
                  <a:pt x="653" y="681"/>
                </a:lnTo>
                <a:lnTo>
                  <a:pt x="657" y="678"/>
                </a:lnTo>
                <a:lnTo>
                  <a:pt x="660" y="676"/>
                </a:lnTo>
                <a:lnTo>
                  <a:pt x="660" y="675"/>
                </a:lnTo>
                <a:lnTo>
                  <a:pt x="659" y="671"/>
                </a:lnTo>
                <a:lnTo>
                  <a:pt x="655" y="670"/>
                </a:lnTo>
                <a:lnTo>
                  <a:pt x="651" y="670"/>
                </a:lnTo>
                <a:lnTo>
                  <a:pt x="648" y="668"/>
                </a:lnTo>
                <a:lnTo>
                  <a:pt x="647" y="667"/>
                </a:lnTo>
                <a:lnTo>
                  <a:pt x="647" y="663"/>
                </a:lnTo>
                <a:lnTo>
                  <a:pt x="648" y="661"/>
                </a:lnTo>
                <a:lnTo>
                  <a:pt x="652" y="661"/>
                </a:lnTo>
                <a:lnTo>
                  <a:pt x="656" y="662"/>
                </a:lnTo>
                <a:lnTo>
                  <a:pt x="660" y="665"/>
                </a:lnTo>
                <a:lnTo>
                  <a:pt x="664" y="668"/>
                </a:lnTo>
                <a:lnTo>
                  <a:pt x="667" y="670"/>
                </a:lnTo>
                <a:lnTo>
                  <a:pt x="674" y="671"/>
                </a:lnTo>
                <a:lnTo>
                  <a:pt x="676" y="673"/>
                </a:lnTo>
                <a:lnTo>
                  <a:pt x="680" y="676"/>
                </a:lnTo>
                <a:lnTo>
                  <a:pt x="683" y="677"/>
                </a:lnTo>
                <a:lnTo>
                  <a:pt x="683" y="675"/>
                </a:lnTo>
                <a:lnTo>
                  <a:pt x="683" y="671"/>
                </a:lnTo>
                <a:lnTo>
                  <a:pt x="682" y="667"/>
                </a:lnTo>
                <a:lnTo>
                  <a:pt x="682" y="664"/>
                </a:lnTo>
                <a:lnTo>
                  <a:pt x="688" y="664"/>
                </a:lnTo>
                <a:lnTo>
                  <a:pt x="693" y="668"/>
                </a:lnTo>
                <a:lnTo>
                  <a:pt x="698" y="670"/>
                </a:lnTo>
                <a:lnTo>
                  <a:pt x="700" y="671"/>
                </a:lnTo>
                <a:lnTo>
                  <a:pt x="703" y="669"/>
                </a:lnTo>
                <a:lnTo>
                  <a:pt x="705" y="665"/>
                </a:lnTo>
                <a:lnTo>
                  <a:pt x="709" y="663"/>
                </a:lnTo>
                <a:lnTo>
                  <a:pt x="713" y="663"/>
                </a:lnTo>
                <a:lnTo>
                  <a:pt x="717" y="664"/>
                </a:lnTo>
                <a:lnTo>
                  <a:pt x="721" y="668"/>
                </a:lnTo>
                <a:lnTo>
                  <a:pt x="724" y="672"/>
                </a:lnTo>
                <a:lnTo>
                  <a:pt x="727" y="677"/>
                </a:lnTo>
                <a:lnTo>
                  <a:pt x="729" y="681"/>
                </a:lnTo>
                <a:lnTo>
                  <a:pt x="732" y="687"/>
                </a:lnTo>
                <a:lnTo>
                  <a:pt x="738" y="689"/>
                </a:lnTo>
                <a:lnTo>
                  <a:pt x="743" y="689"/>
                </a:lnTo>
                <a:lnTo>
                  <a:pt x="746" y="688"/>
                </a:lnTo>
                <a:lnTo>
                  <a:pt x="748" y="684"/>
                </a:lnTo>
                <a:lnTo>
                  <a:pt x="752" y="677"/>
                </a:lnTo>
                <a:lnTo>
                  <a:pt x="754" y="673"/>
                </a:lnTo>
                <a:lnTo>
                  <a:pt x="755" y="669"/>
                </a:lnTo>
                <a:lnTo>
                  <a:pt x="759" y="665"/>
                </a:lnTo>
                <a:lnTo>
                  <a:pt x="762" y="662"/>
                </a:lnTo>
                <a:lnTo>
                  <a:pt x="764" y="657"/>
                </a:lnTo>
                <a:lnTo>
                  <a:pt x="767" y="654"/>
                </a:lnTo>
                <a:lnTo>
                  <a:pt x="767" y="649"/>
                </a:lnTo>
                <a:lnTo>
                  <a:pt x="767" y="644"/>
                </a:lnTo>
                <a:lnTo>
                  <a:pt x="764" y="644"/>
                </a:lnTo>
                <a:lnTo>
                  <a:pt x="764" y="641"/>
                </a:lnTo>
                <a:lnTo>
                  <a:pt x="763" y="638"/>
                </a:lnTo>
                <a:lnTo>
                  <a:pt x="759" y="637"/>
                </a:lnTo>
                <a:lnTo>
                  <a:pt x="754" y="638"/>
                </a:lnTo>
                <a:lnTo>
                  <a:pt x="751" y="640"/>
                </a:lnTo>
                <a:lnTo>
                  <a:pt x="747" y="641"/>
                </a:lnTo>
                <a:lnTo>
                  <a:pt x="746" y="641"/>
                </a:lnTo>
                <a:lnTo>
                  <a:pt x="743" y="639"/>
                </a:lnTo>
                <a:lnTo>
                  <a:pt x="746" y="631"/>
                </a:lnTo>
                <a:lnTo>
                  <a:pt x="749" y="630"/>
                </a:lnTo>
                <a:lnTo>
                  <a:pt x="753" y="628"/>
                </a:lnTo>
                <a:lnTo>
                  <a:pt x="754" y="625"/>
                </a:lnTo>
                <a:lnTo>
                  <a:pt x="762" y="619"/>
                </a:lnTo>
                <a:lnTo>
                  <a:pt x="776" y="614"/>
                </a:lnTo>
                <a:lnTo>
                  <a:pt x="781" y="612"/>
                </a:lnTo>
                <a:lnTo>
                  <a:pt x="785" y="608"/>
                </a:lnTo>
                <a:lnTo>
                  <a:pt x="788" y="604"/>
                </a:lnTo>
                <a:lnTo>
                  <a:pt x="791" y="599"/>
                </a:lnTo>
                <a:lnTo>
                  <a:pt x="792" y="595"/>
                </a:lnTo>
                <a:lnTo>
                  <a:pt x="792" y="589"/>
                </a:lnTo>
                <a:lnTo>
                  <a:pt x="794" y="581"/>
                </a:lnTo>
                <a:lnTo>
                  <a:pt x="799" y="580"/>
                </a:lnTo>
                <a:lnTo>
                  <a:pt x="802" y="581"/>
                </a:lnTo>
                <a:lnTo>
                  <a:pt x="811" y="581"/>
                </a:lnTo>
                <a:lnTo>
                  <a:pt x="817" y="583"/>
                </a:lnTo>
                <a:lnTo>
                  <a:pt x="820" y="585"/>
                </a:lnTo>
                <a:lnTo>
                  <a:pt x="825" y="584"/>
                </a:lnTo>
                <a:lnTo>
                  <a:pt x="825" y="582"/>
                </a:lnTo>
                <a:lnTo>
                  <a:pt x="821" y="577"/>
                </a:lnTo>
                <a:lnTo>
                  <a:pt x="819" y="575"/>
                </a:lnTo>
                <a:lnTo>
                  <a:pt x="818" y="573"/>
                </a:lnTo>
                <a:lnTo>
                  <a:pt x="820" y="572"/>
                </a:lnTo>
                <a:lnTo>
                  <a:pt x="827" y="568"/>
                </a:lnTo>
                <a:lnTo>
                  <a:pt x="834" y="566"/>
                </a:lnTo>
                <a:lnTo>
                  <a:pt x="842" y="565"/>
                </a:lnTo>
                <a:lnTo>
                  <a:pt x="847" y="563"/>
                </a:lnTo>
                <a:lnTo>
                  <a:pt x="845" y="559"/>
                </a:lnTo>
                <a:lnTo>
                  <a:pt x="845" y="557"/>
                </a:lnTo>
                <a:lnTo>
                  <a:pt x="842" y="556"/>
                </a:lnTo>
                <a:lnTo>
                  <a:pt x="836" y="556"/>
                </a:lnTo>
                <a:lnTo>
                  <a:pt x="834" y="555"/>
                </a:lnTo>
                <a:lnTo>
                  <a:pt x="834" y="552"/>
                </a:lnTo>
                <a:lnTo>
                  <a:pt x="835" y="549"/>
                </a:lnTo>
                <a:lnTo>
                  <a:pt x="839" y="545"/>
                </a:lnTo>
                <a:lnTo>
                  <a:pt x="842" y="542"/>
                </a:lnTo>
                <a:lnTo>
                  <a:pt x="842" y="535"/>
                </a:lnTo>
                <a:lnTo>
                  <a:pt x="840" y="531"/>
                </a:lnTo>
                <a:lnTo>
                  <a:pt x="835" y="526"/>
                </a:lnTo>
                <a:lnTo>
                  <a:pt x="825" y="521"/>
                </a:lnTo>
                <a:lnTo>
                  <a:pt x="816" y="519"/>
                </a:lnTo>
                <a:lnTo>
                  <a:pt x="811" y="518"/>
                </a:lnTo>
                <a:lnTo>
                  <a:pt x="807" y="516"/>
                </a:lnTo>
                <a:lnTo>
                  <a:pt x="802" y="513"/>
                </a:lnTo>
                <a:lnTo>
                  <a:pt x="797" y="511"/>
                </a:lnTo>
                <a:lnTo>
                  <a:pt x="793" y="508"/>
                </a:lnTo>
                <a:lnTo>
                  <a:pt x="789" y="507"/>
                </a:lnTo>
                <a:lnTo>
                  <a:pt x="787" y="502"/>
                </a:lnTo>
                <a:lnTo>
                  <a:pt x="787" y="495"/>
                </a:lnTo>
                <a:lnTo>
                  <a:pt x="787" y="491"/>
                </a:lnTo>
                <a:lnTo>
                  <a:pt x="789" y="487"/>
                </a:lnTo>
                <a:lnTo>
                  <a:pt x="795" y="484"/>
                </a:lnTo>
                <a:lnTo>
                  <a:pt x="800" y="480"/>
                </a:lnTo>
                <a:lnTo>
                  <a:pt x="803" y="476"/>
                </a:lnTo>
                <a:lnTo>
                  <a:pt x="805" y="472"/>
                </a:lnTo>
                <a:lnTo>
                  <a:pt x="803" y="469"/>
                </a:lnTo>
                <a:lnTo>
                  <a:pt x="801" y="467"/>
                </a:lnTo>
                <a:lnTo>
                  <a:pt x="800" y="464"/>
                </a:lnTo>
                <a:lnTo>
                  <a:pt x="800" y="457"/>
                </a:lnTo>
                <a:lnTo>
                  <a:pt x="801" y="452"/>
                </a:lnTo>
                <a:lnTo>
                  <a:pt x="799" y="449"/>
                </a:lnTo>
                <a:lnTo>
                  <a:pt x="797" y="446"/>
                </a:lnTo>
                <a:lnTo>
                  <a:pt x="795" y="445"/>
                </a:lnTo>
                <a:lnTo>
                  <a:pt x="791" y="440"/>
                </a:lnTo>
                <a:lnTo>
                  <a:pt x="786" y="437"/>
                </a:lnTo>
                <a:lnTo>
                  <a:pt x="775" y="430"/>
                </a:lnTo>
                <a:lnTo>
                  <a:pt x="765" y="420"/>
                </a:lnTo>
                <a:lnTo>
                  <a:pt x="763" y="416"/>
                </a:lnTo>
                <a:lnTo>
                  <a:pt x="761" y="409"/>
                </a:lnTo>
                <a:lnTo>
                  <a:pt x="760" y="406"/>
                </a:lnTo>
                <a:lnTo>
                  <a:pt x="762" y="400"/>
                </a:lnTo>
                <a:lnTo>
                  <a:pt x="765" y="397"/>
                </a:lnTo>
                <a:lnTo>
                  <a:pt x="767" y="395"/>
                </a:lnTo>
                <a:lnTo>
                  <a:pt x="764" y="389"/>
                </a:lnTo>
                <a:lnTo>
                  <a:pt x="765" y="393"/>
                </a:lnTo>
                <a:lnTo>
                  <a:pt x="764" y="389"/>
                </a:lnTo>
                <a:lnTo>
                  <a:pt x="760" y="385"/>
                </a:lnTo>
                <a:lnTo>
                  <a:pt x="759" y="382"/>
                </a:lnTo>
                <a:lnTo>
                  <a:pt x="760" y="379"/>
                </a:lnTo>
                <a:lnTo>
                  <a:pt x="762" y="374"/>
                </a:lnTo>
                <a:lnTo>
                  <a:pt x="764" y="371"/>
                </a:lnTo>
                <a:lnTo>
                  <a:pt x="767" y="359"/>
                </a:lnTo>
                <a:lnTo>
                  <a:pt x="764" y="350"/>
                </a:lnTo>
                <a:lnTo>
                  <a:pt x="763" y="350"/>
                </a:lnTo>
                <a:lnTo>
                  <a:pt x="761" y="351"/>
                </a:lnTo>
                <a:lnTo>
                  <a:pt x="757" y="351"/>
                </a:lnTo>
                <a:lnTo>
                  <a:pt x="755" y="350"/>
                </a:lnTo>
                <a:lnTo>
                  <a:pt x="752" y="349"/>
                </a:lnTo>
                <a:lnTo>
                  <a:pt x="748" y="349"/>
                </a:lnTo>
                <a:lnTo>
                  <a:pt x="745" y="350"/>
                </a:lnTo>
                <a:lnTo>
                  <a:pt x="745" y="352"/>
                </a:lnTo>
                <a:lnTo>
                  <a:pt x="744" y="357"/>
                </a:lnTo>
                <a:lnTo>
                  <a:pt x="744" y="360"/>
                </a:lnTo>
                <a:lnTo>
                  <a:pt x="743" y="363"/>
                </a:lnTo>
                <a:lnTo>
                  <a:pt x="740" y="363"/>
                </a:lnTo>
                <a:lnTo>
                  <a:pt x="735" y="364"/>
                </a:lnTo>
                <a:lnTo>
                  <a:pt x="733" y="360"/>
                </a:lnTo>
                <a:lnTo>
                  <a:pt x="732" y="356"/>
                </a:lnTo>
                <a:lnTo>
                  <a:pt x="731" y="352"/>
                </a:lnTo>
                <a:lnTo>
                  <a:pt x="730" y="349"/>
                </a:lnTo>
                <a:lnTo>
                  <a:pt x="728" y="345"/>
                </a:lnTo>
                <a:lnTo>
                  <a:pt x="721" y="342"/>
                </a:lnTo>
                <a:lnTo>
                  <a:pt x="715" y="339"/>
                </a:lnTo>
                <a:lnTo>
                  <a:pt x="707" y="328"/>
                </a:lnTo>
                <a:lnTo>
                  <a:pt x="699" y="318"/>
                </a:lnTo>
                <a:lnTo>
                  <a:pt x="700" y="315"/>
                </a:lnTo>
                <a:lnTo>
                  <a:pt x="697" y="310"/>
                </a:lnTo>
                <a:lnTo>
                  <a:pt x="695" y="307"/>
                </a:lnTo>
                <a:lnTo>
                  <a:pt x="693" y="304"/>
                </a:lnTo>
                <a:lnTo>
                  <a:pt x="693" y="302"/>
                </a:lnTo>
                <a:lnTo>
                  <a:pt x="690" y="300"/>
                </a:lnTo>
                <a:lnTo>
                  <a:pt x="687" y="301"/>
                </a:lnTo>
                <a:lnTo>
                  <a:pt x="682" y="304"/>
                </a:lnTo>
                <a:lnTo>
                  <a:pt x="681" y="308"/>
                </a:lnTo>
                <a:lnTo>
                  <a:pt x="677" y="313"/>
                </a:lnTo>
                <a:lnTo>
                  <a:pt x="674" y="319"/>
                </a:lnTo>
                <a:lnTo>
                  <a:pt x="673" y="324"/>
                </a:lnTo>
                <a:lnTo>
                  <a:pt x="672" y="329"/>
                </a:lnTo>
                <a:lnTo>
                  <a:pt x="668" y="333"/>
                </a:lnTo>
                <a:lnTo>
                  <a:pt x="664" y="335"/>
                </a:lnTo>
                <a:lnTo>
                  <a:pt x="656" y="340"/>
                </a:lnTo>
                <a:lnTo>
                  <a:pt x="652" y="341"/>
                </a:lnTo>
                <a:lnTo>
                  <a:pt x="647" y="343"/>
                </a:lnTo>
                <a:lnTo>
                  <a:pt x="641" y="344"/>
                </a:lnTo>
                <a:lnTo>
                  <a:pt x="635" y="344"/>
                </a:lnTo>
                <a:lnTo>
                  <a:pt x="629" y="344"/>
                </a:lnTo>
                <a:lnTo>
                  <a:pt x="621" y="343"/>
                </a:lnTo>
                <a:lnTo>
                  <a:pt x="615" y="336"/>
                </a:lnTo>
                <a:lnTo>
                  <a:pt x="617" y="329"/>
                </a:lnTo>
                <a:lnTo>
                  <a:pt x="623" y="326"/>
                </a:lnTo>
                <a:lnTo>
                  <a:pt x="626" y="323"/>
                </a:lnTo>
                <a:lnTo>
                  <a:pt x="631" y="316"/>
                </a:lnTo>
                <a:lnTo>
                  <a:pt x="631" y="312"/>
                </a:lnTo>
                <a:lnTo>
                  <a:pt x="631" y="308"/>
                </a:lnTo>
                <a:lnTo>
                  <a:pt x="627" y="301"/>
                </a:lnTo>
                <a:lnTo>
                  <a:pt x="623" y="295"/>
                </a:lnTo>
                <a:lnTo>
                  <a:pt x="620" y="291"/>
                </a:lnTo>
                <a:lnTo>
                  <a:pt x="618" y="284"/>
                </a:lnTo>
                <a:lnTo>
                  <a:pt x="615" y="279"/>
                </a:lnTo>
                <a:lnTo>
                  <a:pt x="611" y="275"/>
                </a:lnTo>
                <a:lnTo>
                  <a:pt x="605" y="264"/>
                </a:lnTo>
                <a:lnTo>
                  <a:pt x="599" y="255"/>
                </a:lnTo>
                <a:lnTo>
                  <a:pt x="593" y="246"/>
                </a:lnTo>
                <a:lnTo>
                  <a:pt x="587" y="232"/>
                </a:lnTo>
                <a:lnTo>
                  <a:pt x="583" y="225"/>
                </a:lnTo>
                <a:lnTo>
                  <a:pt x="578" y="215"/>
                </a:lnTo>
                <a:lnTo>
                  <a:pt x="572" y="206"/>
                </a:lnTo>
                <a:lnTo>
                  <a:pt x="571" y="199"/>
                </a:lnTo>
                <a:lnTo>
                  <a:pt x="573" y="197"/>
                </a:lnTo>
                <a:lnTo>
                  <a:pt x="576" y="196"/>
                </a:lnTo>
                <a:lnTo>
                  <a:pt x="579" y="196"/>
                </a:lnTo>
                <a:lnTo>
                  <a:pt x="581" y="196"/>
                </a:lnTo>
                <a:lnTo>
                  <a:pt x="580" y="192"/>
                </a:lnTo>
                <a:lnTo>
                  <a:pt x="579" y="188"/>
                </a:lnTo>
                <a:lnTo>
                  <a:pt x="577" y="183"/>
                </a:lnTo>
                <a:lnTo>
                  <a:pt x="575" y="177"/>
                </a:lnTo>
                <a:lnTo>
                  <a:pt x="572" y="173"/>
                </a:lnTo>
                <a:lnTo>
                  <a:pt x="569" y="168"/>
                </a:lnTo>
                <a:lnTo>
                  <a:pt x="565" y="160"/>
                </a:lnTo>
                <a:lnTo>
                  <a:pt x="563" y="157"/>
                </a:lnTo>
                <a:lnTo>
                  <a:pt x="557" y="151"/>
                </a:lnTo>
                <a:lnTo>
                  <a:pt x="552" y="149"/>
                </a:lnTo>
                <a:lnTo>
                  <a:pt x="548" y="148"/>
                </a:lnTo>
                <a:lnTo>
                  <a:pt x="543" y="145"/>
                </a:lnTo>
                <a:lnTo>
                  <a:pt x="538" y="144"/>
                </a:lnTo>
                <a:lnTo>
                  <a:pt x="535" y="143"/>
                </a:lnTo>
                <a:lnTo>
                  <a:pt x="530" y="141"/>
                </a:lnTo>
                <a:lnTo>
                  <a:pt x="525" y="140"/>
                </a:lnTo>
                <a:lnTo>
                  <a:pt x="521" y="137"/>
                </a:lnTo>
                <a:lnTo>
                  <a:pt x="517" y="136"/>
                </a:lnTo>
                <a:lnTo>
                  <a:pt x="508" y="135"/>
                </a:lnTo>
                <a:lnTo>
                  <a:pt x="505" y="133"/>
                </a:lnTo>
                <a:lnTo>
                  <a:pt x="500" y="131"/>
                </a:lnTo>
                <a:lnTo>
                  <a:pt x="499" y="129"/>
                </a:lnTo>
                <a:lnTo>
                  <a:pt x="496" y="126"/>
                </a:lnTo>
                <a:lnTo>
                  <a:pt x="491" y="125"/>
                </a:lnTo>
                <a:lnTo>
                  <a:pt x="487" y="124"/>
                </a:lnTo>
                <a:lnTo>
                  <a:pt x="484" y="121"/>
                </a:lnTo>
                <a:lnTo>
                  <a:pt x="483" y="119"/>
                </a:lnTo>
                <a:lnTo>
                  <a:pt x="483" y="117"/>
                </a:lnTo>
                <a:lnTo>
                  <a:pt x="483" y="110"/>
                </a:lnTo>
                <a:lnTo>
                  <a:pt x="487" y="99"/>
                </a:lnTo>
                <a:lnTo>
                  <a:pt x="490" y="95"/>
                </a:lnTo>
                <a:lnTo>
                  <a:pt x="492" y="93"/>
                </a:lnTo>
                <a:lnTo>
                  <a:pt x="497" y="91"/>
                </a:lnTo>
                <a:lnTo>
                  <a:pt x="501" y="88"/>
                </a:lnTo>
                <a:lnTo>
                  <a:pt x="506" y="86"/>
                </a:lnTo>
                <a:lnTo>
                  <a:pt x="511" y="81"/>
                </a:lnTo>
                <a:lnTo>
                  <a:pt x="519" y="76"/>
                </a:lnTo>
                <a:lnTo>
                  <a:pt x="521" y="67"/>
                </a:lnTo>
                <a:lnTo>
                  <a:pt x="524" y="63"/>
                </a:lnTo>
                <a:lnTo>
                  <a:pt x="527" y="61"/>
                </a:lnTo>
                <a:lnTo>
                  <a:pt x="530" y="57"/>
                </a:lnTo>
                <a:lnTo>
                  <a:pt x="532" y="55"/>
                </a:lnTo>
                <a:lnTo>
                  <a:pt x="536" y="55"/>
                </a:lnTo>
                <a:lnTo>
                  <a:pt x="539" y="53"/>
                </a:lnTo>
                <a:lnTo>
                  <a:pt x="540" y="51"/>
                </a:lnTo>
                <a:lnTo>
                  <a:pt x="540" y="43"/>
                </a:lnTo>
                <a:lnTo>
                  <a:pt x="544" y="38"/>
                </a:lnTo>
                <a:lnTo>
                  <a:pt x="548" y="38"/>
                </a:lnTo>
                <a:lnTo>
                  <a:pt x="552" y="37"/>
                </a:lnTo>
                <a:lnTo>
                  <a:pt x="557" y="37"/>
                </a:lnTo>
                <a:lnTo>
                  <a:pt x="560" y="37"/>
                </a:lnTo>
                <a:lnTo>
                  <a:pt x="561" y="32"/>
                </a:lnTo>
                <a:lnTo>
                  <a:pt x="561" y="29"/>
                </a:lnTo>
                <a:lnTo>
                  <a:pt x="559" y="24"/>
                </a:lnTo>
                <a:lnTo>
                  <a:pt x="555" y="20"/>
                </a:lnTo>
                <a:lnTo>
                  <a:pt x="551" y="14"/>
                </a:lnTo>
                <a:lnTo>
                  <a:pt x="545" y="8"/>
                </a:lnTo>
                <a:lnTo>
                  <a:pt x="531" y="0"/>
                </a:lnTo>
                <a:lnTo>
                  <a:pt x="525" y="6"/>
                </a:lnTo>
                <a:lnTo>
                  <a:pt x="521" y="9"/>
                </a:lnTo>
                <a:lnTo>
                  <a:pt x="517" y="13"/>
                </a:lnTo>
                <a:lnTo>
                  <a:pt x="514" y="15"/>
                </a:lnTo>
                <a:lnTo>
                  <a:pt x="509" y="17"/>
                </a:lnTo>
                <a:lnTo>
                  <a:pt x="506" y="22"/>
                </a:lnTo>
                <a:lnTo>
                  <a:pt x="503" y="25"/>
                </a:lnTo>
                <a:lnTo>
                  <a:pt x="499" y="28"/>
                </a:lnTo>
                <a:lnTo>
                  <a:pt x="496" y="30"/>
                </a:lnTo>
                <a:lnTo>
                  <a:pt x="492" y="33"/>
                </a:lnTo>
                <a:lnTo>
                  <a:pt x="489" y="38"/>
                </a:lnTo>
                <a:lnTo>
                  <a:pt x="484" y="44"/>
                </a:lnTo>
                <a:lnTo>
                  <a:pt x="481" y="45"/>
                </a:lnTo>
                <a:lnTo>
                  <a:pt x="476" y="48"/>
                </a:lnTo>
                <a:lnTo>
                  <a:pt x="473" y="52"/>
                </a:lnTo>
                <a:lnTo>
                  <a:pt x="469" y="55"/>
                </a:lnTo>
                <a:lnTo>
                  <a:pt x="466" y="57"/>
                </a:lnTo>
                <a:lnTo>
                  <a:pt x="461" y="59"/>
                </a:lnTo>
                <a:lnTo>
                  <a:pt x="457" y="59"/>
                </a:lnTo>
                <a:lnTo>
                  <a:pt x="453" y="57"/>
                </a:lnTo>
                <a:lnTo>
                  <a:pt x="449" y="56"/>
                </a:lnTo>
                <a:lnTo>
                  <a:pt x="447" y="54"/>
                </a:lnTo>
                <a:lnTo>
                  <a:pt x="442" y="52"/>
                </a:lnTo>
                <a:lnTo>
                  <a:pt x="439" y="52"/>
                </a:lnTo>
                <a:lnTo>
                  <a:pt x="435" y="54"/>
                </a:lnTo>
                <a:lnTo>
                  <a:pt x="433" y="57"/>
                </a:lnTo>
                <a:lnTo>
                  <a:pt x="429" y="59"/>
                </a:lnTo>
                <a:lnTo>
                  <a:pt x="427" y="57"/>
                </a:lnTo>
                <a:lnTo>
                  <a:pt x="421" y="56"/>
                </a:lnTo>
                <a:lnTo>
                  <a:pt x="415" y="55"/>
                </a:lnTo>
                <a:lnTo>
                  <a:pt x="411" y="55"/>
                </a:lnTo>
                <a:lnTo>
                  <a:pt x="407" y="55"/>
                </a:lnTo>
                <a:lnTo>
                  <a:pt x="404" y="55"/>
                </a:lnTo>
                <a:lnTo>
                  <a:pt x="400" y="53"/>
                </a:lnTo>
                <a:lnTo>
                  <a:pt x="401" y="61"/>
                </a:lnTo>
                <a:lnTo>
                  <a:pt x="402" y="65"/>
                </a:lnTo>
                <a:lnTo>
                  <a:pt x="405" y="68"/>
                </a:lnTo>
                <a:lnTo>
                  <a:pt x="412" y="73"/>
                </a:lnTo>
                <a:lnTo>
                  <a:pt x="415" y="77"/>
                </a:lnTo>
                <a:lnTo>
                  <a:pt x="412" y="80"/>
                </a:lnTo>
                <a:lnTo>
                  <a:pt x="408" y="84"/>
                </a:lnTo>
                <a:lnTo>
                  <a:pt x="402" y="86"/>
                </a:lnTo>
                <a:lnTo>
                  <a:pt x="396" y="87"/>
                </a:lnTo>
                <a:lnTo>
                  <a:pt x="392" y="92"/>
                </a:lnTo>
                <a:lnTo>
                  <a:pt x="388" y="97"/>
                </a:lnTo>
                <a:lnTo>
                  <a:pt x="385" y="103"/>
                </a:lnTo>
                <a:lnTo>
                  <a:pt x="380" y="112"/>
                </a:lnTo>
                <a:lnTo>
                  <a:pt x="377" y="116"/>
                </a:lnTo>
                <a:lnTo>
                  <a:pt x="375" y="117"/>
                </a:lnTo>
                <a:lnTo>
                  <a:pt x="370" y="116"/>
                </a:lnTo>
                <a:lnTo>
                  <a:pt x="367" y="116"/>
                </a:lnTo>
                <a:lnTo>
                  <a:pt x="365" y="117"/>
                </a:lnTo>
                <a:lnTo>
                  <a:pt x="362" y="121"/>
                </a:lnTo>
                <a:lnTo>
                  <a:pt x="355" y="123"/>
                </a:lnTo>
                <a:lnTo>
                  <a:pt x="341" y="124"/>
                </a:lnTo>
                <a:lnTo>
                  <a:pt x="330" y="126"/>
                </a:lnTo>
                <a:lnTo>
                  <a:pt x="325" y="128"/>
                </a:lnTo>
                <a:lnTo>
                  <a:pt x="320" y="131"/>
                </a:lnTo>
                <a:lnTo>
                  <a:pt x="312" y="132"/>
                </a:lnTo>
                <a:lnTo>
                  <a:pt x="306" y="132"/>
                </a:lnTo>
                <a:lnTo>
                  <a:pt x="298" y="132"/>
                </a:lnTo>
                <a:lnTo>
                  <a:pt x="291" y="133"/>
                </a:lnTo>
                <a:lnTo>
                  <a:pt x="282" y="136"/>
                </a:lnTo>
                <a:lnTo>
                  <a:pt x="273" y="137"/>
                </a:lnTo>
                <a:lnTo>
                  <a:pt x="266" y="142"/>
                </a:lnTo>
                <a:lnTo>
                  <a:pt x="261" y="149"/>
                </a:lnTo>
                <a:lnTo>
                  <a:pt x="257" y="155"/>
                </a:lnTo>
                <a:lnTo>
                  <a:pt x="251" y="158"/>
                </a:lnTo>
                <a:lnTo>
                  <a:pt x="243" y="159"/>
                </a:lnTo>
                <a:lnTo>
                  <a:pt x="237" y="164"/>
                </a:lnTo>
                <a:lnTo>
                  <a:pt x="229" y="168"/>
                </a:lnTo>
                <a:lnTo>
                  <a:pt x="220" y="171"/>
                </a:lnTo>
                <a:lnTo>
                  <a:pt x="215" y="173"/>
                </a:lnTo>
                <a:lnTo>
                  <a:pt x="212" y="176"/>
                </a:lnTo>
                <a:lnTo>
                  <a:pt x="211" y="179"/>
                </a:lnTo>
                <a:lnTo>
                  <a:pt x="208" y="180"/>
                </a:lnTo>
                <a:lnTo>
                  <a:pt x="204" y="180"/>
                </a:lnTo>
                <a:lnTo>
                  <a:pt x="200" y="181"/>
                </a:lnTo>
                <a:lnTo>
                  <a:pt x="196" y="185"/>
                </a:lnTo>
                <a:lnTo>
                  <a:pt x="193" y="192"/>
                </a:lnTo>
                <a:lnTo>
                  <a:pt x="192" y="199"/>
                </a:lnTo>
                <a:lnTo>
                  <a:pt x="188" y="211"/>
                </a:lnTo>
                <a:lnTo>
                  <a:pt x="185" y="219"/>
                </a:lnTo>
                <a:lnTo>
                  <a:pt x="179" y="222"/>
                </a:lnTo>
                <a:lnTo>
                  <a:pt x="175" y="223"/>
                </a:lnTo>
                <a:lnTo>
                  <a:pt x="171" y="225"/>
                </a:lnTo>
                <a:lnTo>
                  <a:pt x="170" y="229"/>
                </a:lnTo>
                <a:lnTo>
                  <a:pt x="173" y="232"/>
                </a:lnTo>
                <a:lnTo>
                  <a:pt x="176" y="236"/>
                </a:lnTo>
                <a:lnTo>
                  <a:pt x="179" y="244"/>
                </a:lnTo>
                <a:lnTo>
                  <a:pt x="181" y="253"/>
                </a:lnTo>
                <a:lnTo>
                  <a:pt x="187" y="261"/>
                </a:lnTo>
                <a:lnTo>
                  <a:pt x="196" y="269"/>
                </a:lnTo>
                <a:lnTo>
                  <a:pt x="200" y="272"/>
                </a:lnTo>
                <a:lnTo>
                  <a:pt x="202" y="277"/>
                </a:lnTo>
                <a:lnTo>
                  <a:pt x="201" y="280"/>
                </a:lnTo>
                <a:lnTo>
                  <a:pt x="199" y="285"/>
                </a:lnTo>
                <a:lnTo>
                  <a:pt x="199" y="287"/>
                </a:lnTo>
                <a:lnTo>
                  <a:pt x="200" y="289"/>
                </a:lnTo>
                <a:lnTo>
                  <a:pt x="202" y="292"/>
                </a:lnTo>
                <a:lnTo>
                  <a:pt x="208" y="296"/>
                </a:lnTo>
                <a:lnTo>
                  <a:pt x="210" y="300"/>
                </a:lnTo>
                <a:lnTo>
                  <a:pt x="207" y="305"/>
                </a:lnTo>
                <a:lnTo>
                  <a:pt x="199" y="315"/>
                </a:lnTo>
                <a:lnTo>
                  <a:pt x="184" y="327"/>
                </a:lnTo>
                <a:lnTo>
                  <a:pt x="181" y="333"/>
                </a:lnTo>
                <a:lnTo>
                  <a:pt x="181" y="340"/>
                </a:lnTo>
                <a:lnTo>
                  <a:pt x="180" y="357"/>
                </a:lnTo>
                <a:lnTo>
                  <a:pt x="180" y="364"/>
                </a:lnTo>
                <a:lnTo>
                  <a:pt x="178" y="371"/>
                </a:lnTo>
                <a:lnTo>
                  <a:pt x="175" y="379"/>
                </a:lnTo>
                <a:lnTo>
                  <a:pt x="176" y="387"/>
                </a:lnTo>
                <a:lnTo>
                  <a:pt x="180" y="390"/>
                </a:lnTo>
                <a:lnTo>
                  <a:pt x="183" y="392"/>
                </a:lnTo>
                <a:lnTo>
                  <a:pt x="185" y="393"/>
                </a:lnTo>
                <a:lnTo>
                  <a:pt x="187" y="398"/>
                </a:lnTo>
                <a:lnTo>
                  <a:pt x="189" y="400"/>
                </a:lnTo>
                <a:lnTo>
                  <a:pt x="193" y="401"/>
                </a:lnTo>
                <a:lnTo>
                  <a:pt x="199" y="401"/>
                </a:lnTo>
                <a:lnTo>
                  <a:pt x="203" y="398"/>
                </a:lnTo>
                <a:lnTo>
                  <a:pt x="204" y="396"/>
                </a:lnTo>
                <a:lnTo>
                  <a:pt x="201" y="393"/>
                </a:lnTo>
                <a:lnTo>
                  <a:pt x="201" y="390"/>
                </a:lnTo>
                <a:lnTo>
                  <a:pt x="202" y="389"/>
                </a:lnTo>
                <a:lnTo>
                  <a:pt x="204" y="389"/>
                </a:lnTo>
                <a:lnTo>
                  <a:pt x="209" y="389"/>
                </a:lnTo>
                <a:lnTo>
                  <a:pt x="213" y="390"/>
                </a:lnTo>
                <a:lnTo>
                  <a:pt x="218" y="390"/>
                </a:lnTo>
                <a:lnTo>
                  <a:pt x="225" y="392"/>
                </a:lnTo>
                <a:lnTo>
                  <a:pt x="227" y="395"/>
                </a:lnTo>
                <a:lnTo>
                  <a:pt x="226" y="399"/>
                </a:lnTo>
                <a:lnTo>
                  <a:pt x="225" y="404"/>
                </a:lnTo>
                <a:lnTo>
                  <a:pt x="223" y="407"/>
                </a:lnTo>
                <a:lnTo>
                  <a:pt x="216" y="411"/>
                </a:lnTo>
                <a:lnTo>
                  <a:pt x="204" y="411"/>
                </a:lnTo>
                <a:lnTo>
                  <a:pt x="196" y="411"/>
                </a:lnTo>
                <a:lnTo>
                  <a:pt x="191" y="412"/>
                </a:lnTo>
                <a:lnTo>
                  <a:pt x="187" y="412"/>
                </a:lnTo>
                <a:lnTo>
                  <a:pt x="184" y="415"/>
                </a:lnTo>
                <a:lnTo>
                  <a:pt x="180" y="422"/>
                </a:lnTo>
                <a:lnTo>
                  <a:pt x="173" y="429"/>
                </a:lnTo>
                <a:lnTo>
                  <a:pt x="169" y="431"/>
                </a:lnTo>
                <a:lnTo>
                  <a:pt x="159" y="433"/>
                </a:lnTo>
                <a:lnTo>
                  <a:pt x="148" y="438"/>
                </a:lnTo>
                <a:lnTo>
                  <a:pt x="146" y="440"/>
                </a:lnTo>
                <a:lnTo>
                  <a:pt x="145" y="445"/>
                </a:lnTo>
                <a:lnTo>
                  <a:pt x="144" y="447"/>
                </a:lnTo>
                <a:lnTo>
                  <a:pt x="143" y="449"/>
                </a:lnTo>
                <a:lnTo>
                  <a:pt x="140" y="449"/>
                </a:lnTo>
                <a:lnTo>
                  <a:pt x="138" y="451"/>
                </a:lnTo>
                <a:lnTo>
                  <a:pt x="133" y="453"/>
                </a:lnTo>
                <a:lnTo>
                  <a:pt x="131" y="454"/>
                </a:lnTo>
                <a:lnTo>
                  <a:pt x="130" y="456"/>
                </a:lnTo>
                <a:lnTo>
                  <a:pt x="133" y="460"/>
                </a:lnTo>
                <a:lnTo>
                  <a:pt x="129" y="462"/>
                </a:lnTo>
                <a:close/>
              </a:path>
            </a:pathLst>
          </a:custGeom>
          <a:solidFill>
            <a:srgbClr val="FFFF99"/>
          </a:solidFill>
          <a:ln w="9525" cap="flat" cmpd="sng">
            <a:solidFill>
              <a:schemeClr val="tx1"/>
            </a:solidFill>
            <a:prstDash val="solid"/>
            <a:round/>
            <a:headEnd type="none" w="med" len="med"/>
            <a:tailEnd type="none" w="med" len="med"/>
          </a:ln>
          <a:effectLst/>
          <a:extLst/>
        </p:spPr>
        <p:txBody>
          <a:bodyPr wrap="none"/>
          <a:lstStyle/>
          <a:p>
            <a:pPr eaLnBrk="1" hangingPunct="1">
              <a:defRPr/>
            </a:pPr>
            <a:endParaRPr lang="en-GB" sz="1176" dirty="0">
              <a:latin typeface="Arial" pitchFamily="34" charset="0"/>
              <a:cs typeface="Arial" pitchFamily="34" charset="0"/>
            </a:endParaRPr>
          </a:p>
        </p:txBody>
      </p:sp>
      <p:sp>
        <p:nvSpPr>
          <p:cNvPr id="130" name="CT">
            <a:extLst>
              <a:ext uri="{FF2B5EF4-FFF2-40B4-BE49-F238E27FC236}"/>
            </a:extLst>
          </p:cNvPr>
          <p:cNvSpPr>
            <a:spLocks/>
          </p:cNvSpPr>
          <p:nvPr/>
        </p:nvSpPr>
        <p:spPr bwMode="auto">
          <a:xfrm>
            <a:off x="4676775" y="3062288"/>
            <a:ext cx="1071563" cy="1471612"/>
          </a:xfrm>
          <a:custGeom>
            <a:avLst/>
            <a:gdLst>
              <a:gd name="T0" fmla="*/ 313 w 1225"/>
              <a:gd name="T1" fmla="*/ 509 h 1755"/>
              <a:gd name="T2" fmla="*/ 278 w 1225"/>
              <a:gd name="T3" fmla="*/ 574 h 1755"/>
              <a:gd name="T4" fmla="*/ 246 w 1225"/>
              <a:gd name="T5" fmla="*/ 625 h 1755"/>
              <a:gd name="T6" fmla="*/ 211 w 1225"/>
              <a:gd name="T7" fmla="*/ 681 h 1755"/>
              <a:gd name="T8" fmla="*/ 202 w 1225"/>
              <a:gd name="T9" fmla="*/ 749 h 1755"/>
              <a:gd name="T10" fmla="*/ 136 w 1225"/>
              <a:gd name="T11" fmla="*/ 837 h 1755"/>
              <a:gd name="T12" fmla="*/ 168 w 1225"/>
              <a:gd name="T13" fmla="*/ 947 h 1755"/>
              <a:gd name="T14" fmla="*/ 188 w 1225"/>
              <a:gd name="T15" fmla="*/ 984 h 1755"/>
              <a:gd name="T16" fmla="*/ 127 w 1225"/>
              <a:gd name="T17" fmla="*/ 1072 h 1755"/>
              <a:gd name="T18" fmla="*/ 162 w 1225"/>
              <a:gd name="T19" fmla="*/ 1116 h 1755"/>
              <a:gd name="T20" fmla="*/ 137 w 1225"/>
              <a:gd name="T21" fmla="*/ 1155 h 1755"/>
              <a:gd name="T22" fmla="*/ 151 w 1225"/>
              <a:gd name="T23" fmla="*/ 1204 h 1755"/>
              <a:gd name="T24" fmla="*/ 196 w 1225"/>
              <a:gd name="T25" fmla="*/ 1229 h 1755"/>
              <a:gd name="T26" fmla="*/ 255 w 1225"/>
              <a:gd name="T27" fmla="*/ 1280 h 1755"/>
              <a:gd name="T28" fmla="*/ 204 w 1225"/>
              <a:gd name="T29" fmla="*/ 1341 h 1755"/>
              <a:gd name="T30" fmla="*/ 118 w 1225"/>
              <a:gd name="T31" fmla="*/ 1355 h 1755"/>
              <a:gd name="T32" fmla="*/ 92 w 1225"/>
              <a:gd name="T33" fmla="*/ 1476 h 1755"/>
              <a:gd name="T34" fmla="*/ 10 w 1225"/>
              <a:gd name="T35" fmla="*/ 1479 h 1755"/>
              <a:gd name="T36" fmla="*/ 90 w 1225"/>
              <a:gd name="T37" fmla="*/ 1528 h 1755"/>
              <a:gd name="T38" fmla="*/ 215 w 1225"/>
              <a:gd name="T39" fmla="*/ 1633 h 1755"/>
              <a:gd name="T40" fmla="*/ 284 w 1225"/>
              <a:gd name="T41" fmla="*/ 1649 h 1755"/>
              <a:gd name="T42" fmla="*/ 335 w 1225"/>
              <a:gd name="T43" fmla="*/ 1739 h 1755"/>
              <a:gd name="T44" fmla="*/ 423 w 1225"/>
              <a:gd name="T45" fmla="*/ 1676 h 1755"/>
              <a:gd name="T46" fmla="*/ 470 w 1225"/>
              <a:gd name="T47" fmla="*/ 1603 h 1755"/>
              <a:gd name="T48" fmla="*/ 524 w 1225"/>
              <a:gd name="T49" fmla="*/ 1557 h 1755"/>
              <a:gd name="T50" fmla="*/ 566 w 1225"/>
              <a:gd name="T51" fmla="*/ 1502 h 1755"/>
              <a:gd name="T52" fmla="*/ 633 w 1225"/>
              <a:gd name="T53" fmla="*/ 1435 h 1755"/>
              <a:gd name="T54" fmla="*/ 615 w 1225"/>
              <a:gd name="T55" fmla="*/ 1331 h 1755"/>
              <a:gd name="T56" fmla="*/ 576 w 1225"/>
              <a:gd name="T57" fmla="*/ 1284 h 1755"/>
              <a:gd name="T58" fmla="*/ 555 w 1225"/>
              <a:gd name="T59" fmla="*/ 1191 h 1755"/>
              <a:gd name="T60" fmla="*/ 552 w 1225"/>
              <a:gd name="T61" fmla="*/ 1118 h 1755"/>
              <a:gd name="T62" fmla="*/ 633 w 1225"/>
              <a:gd name="T63" fmla="*/ 1152 h 1755"/>
              <a:gd name="T64" fmla="*/ 721 w 1225"/>
              <a:gd name="T65" fmla="*/ 1208 h 1755"/>
              <a:gd name="T66" fmla="*/ 714 w 1225"/>
              <a:gd name="T67" fmla="*/ 1147 h 1755"/>
              <a:gd name="T68" fmla="*/ 670 w 1225"/>
              <a:gd name="T69" fmla="*/ 1013 h 1755"/>
              <a:gd name="T70" fmla="*/ 697 w 1225"/>
              <a:gd name="T71" fmla="*/ 908 h 1755"/>
              <a:gd name="T72" fmla="*/ 832 w 1225"/>
              <a:gd name="T73" fmla="*/ 815 h 1755"/>
              <a:gd name="T74" fmla="*/ 935 w 1225"/>
              <a:gd name="T75" fmla="*/ 767 h 1755"/>
              <a:gd name="T76" fmla="*/ 982 w 1225"/>
              <a:gd name="T77" fmla="*/ 659 h 1755"/>
              <a:gd name="T78" fmla="*/ 979 w 1225"/>
              <a:gd name="T79" fmla="*/ 582 h 1755"/>
              <a:gd name="T80" fmla="*/ 1074 w 1225"/>
              <a:gd name="T81" fmla="*/ 497 h 1755"/>
              <a:gd name="T82" fmla="*/ 1119 w 1225"/>
              <a:gd name="T83" fmla="*/ 430 h 1755"/>
              <a:gd name="T84" fmla="*/ 1217 w 1225"/>
              <a:gd name="T85" fmla="*/ 321 h 1755"/>
              <a:gd name="T86" fmla="*/ 1130 w 1225"/>
              <a:gd name="T87" fmla="*/ 236 h 1755"/>
              <a:gd name="T88" fmla="*/ 1052 w 1225"/>
              <a:gd name="T89" fmla="*/ 151 h 1755"/>
              <a:gd name="T90" fmla="*/ 936 w 1225"/>
              <a:gd name="T91" fmla="*/ 0 h 1755"/>
              <a:gd name="T92" fmla="*/ 822 w 1225"/>
              <a:gd name="T93" fmla="*/ 75 h 1755"/>
              <a:gd name="T94" fmla="*/ 740 w 1225"/>
              <a:gd name="T95" fmla="*/ 68 h 1755"/>
              <a:gd name="T96" fmla="*/ 682 w 1225"/>
              <a:gd name="T97" fmla="*/ 99 h 1755"/>
              <a:gd name="T98" fmla="*/ 574 w 1225"/>
              <a:gd name="T99" fmla="*/ 95 h 1755"/>
              <a:gd name="T100" fmla="*/ 486 w 1225"/>
              <a:gd name="T101" fmla="*/ 87 h 1755"/>
              <a:gd name="T102" fmla="*/ 457 w 1225"/>
              <a:gd name="T103" fmla="*/ 101 h 1755"/>
              <a:gd name="T104" fmla="*/ 449 w 1225"/>
              <a:gd name="T105" fmla="*/ 137 h 1755"/>
              <a:gd name="T106" fmla="*/ 455 w 1225"/>
              <a:gd name="T107" fmla="*/ 182 h 1755"/>
              <a:gd name="T108" fmla="*/ 508 w 1225"/>
              <a:gd name="T109" fmla="*/ 172 h 1755"/>
              <a:gd name="T110" fmla="*/ 568 w 1225"/>
              <a:gd name="T111" fmla="*/ 216 h 1755"/>
              <a:gd name="T112" fmla="*/ 599 w 1225"/>
              <a:gd name="T113" fmla="*/ 261 h 1755"/>
              <a:gd name="T114" fmla="*/ 558 w 1225"/>
              <a:gd name="T115" fmla="*/ 297 h 1755"/>
              <a:gd name="T116" fmla="*/ 512 w 1225"/>
              <a:gd name="T117" fmla="*/ 350 h 1755"/>
              <a:gd name="T118" fmla="*/ 495 w 1225"/>
              <a:gd name="T119" fmla="*/ 409 h 1755"/>
              <a:gd name="T120" fmla="*/ 436 w 1225"/>
              <a:gd name="T121" fmla="*/ 445 h 1755"/>
              <a:gd name="T122" fmla="*/ 392 w 1225"/>
              <a:gd name="T123" fmla="*/ 457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5" h="1755">
                <a:moveTo>
                  <a:pt x="346" y="463"/>
                </a:moveTo>
                <a:lnTo>
                  <a:pt x="339" y="462"/>
                </a:lnTo>
                <a:lnTo>
                  <a:pt x="338" y="460"/>
                </a:lnTo>
                <a:lnTo>
                  <a:pt x="337" y="459"/>
                </a:lnTo>
                <a:lnTo>
                  <a:pt x="335" y="457"/>
                </a:lnTo>
                <a:lnTo>
                  <a:pt x="334" y="456"/>
                </a:lnTo>
                <a:lnTo>
                  <a:pt x="330" y="454"/>
                </a:lnTo>
                <a:lnTo>
                  <a:pt x="327" y="454"/>
                </a:lnTo>
                <a:lnTo>
                  <a:pt x="326" y="456"/>
                </a:lnTo>
                <a:lnTo>
                  <a:pt x="326" y="459"/>
                </a:lnTo>
                <a:lnTo>
                  <a:pt x="324" y="462"/>
                </a:lnTo>
                <a:lnTo>
                  <a:pt x="323" y="464"/>
                </a:lnTo>
                <a:lnTo>
                  <a:pt x="321" y="465"/>
                </a:lnTo>
                <a:lnTo>
                  <a:pt x="319" y="469"/>
                </a:lnTo>
                <a:lnTo>
                  <a:pt x="316" y="469"/>
                </a:lnTo>
                <a:lnTo>
                  <a:pt x="313" y="475"/>
                </a:lnTo>
                <a:lnTo>
                  <a:pt x="312" y="478"/>
                </a:lnTo>
                <a:lnTo>
                  <a:pt x="312" y="481"/>
                </a:lnTo>
                <a:lnTo>
                  <a:pt x="312" y="484"/>
                </a:lnTo>
                <a:lnTo>
                  <a:pt x="313" y="486"/>
                </a:lnTo>
                <a:lnTo>
                  <a:pt x="313" y="488"/>
                </a:lnTo>
                <a:lnTo>
                  <a:pt x="313" y="492"/>
                </a:lnTo>
                <a:lnTo>
                  <a:pt x="313" y="495"/>
                </a:lnTo>
                <a:lnTo>
                  <a:pt x="314" y="505"/>
                </a:lnTo>
                <a:lnTo>
                  <a:pt x="313" y="509"/>
                </a:lnTo>
                <a:lnTo>
                  <a:pt x="313" y="512"/>
                </a:lnTo>
                <a:lnTo>
                  <a:pt x="311" y="517"/>
                </a:lnTo>
                <a:lnTo>
                  <a:pt x="308" y="519"/>
                </a:lnTo>
                <a:lnTo>
                  <a:pt x="305" y="520"/>
                </a:lnTo>
                <a:lnTo>
                  <a:pt x="303" y="523"/>
                </a:lnTo>
                <a:lnTo>
                  <a:pt x="300" y="525"/>
                </a:lnTo>
                <a:lnTo>
                  <a:pt x="297" y="526"/>
                </a:lnTo>
                <a:lnTo>
                  <a:pt x="296" y="527"/>
                </a:lnTo>
                <a:lnTo>
                  <a:pt x="292" y="528"/>
                </a:lnTo>
                <a:lnTo>
                  <a:pt x="291" y="532"/>
                </a:lnTo>
                <a:lnTo>
                  <a:pt x="290" y="534"/>
                </a:lnTo>
                <a:lnTo>
                  <a:pt x="289" y="536"/>
                </a:lnTo>
                <a:lnTo>
                  <a:pt x="289" y="539"/>
                </a:lnTo>
                <a:lnTo>
                  <a:pt x="289" y="542"/>
                </a:lnTo>
                <a:lnTo>
                  <a:pt x="289" y="545"/>
                </a:lnTo>
                <a:lnTo>
                  <a:pt x="288" y="549"/>
                </a:lnTo>
                <a:lnTo>
                  <a:pt x="288" y="551"/>
                </a:lnTo>
                <a:lnTo>
                  <a:pt x="286" y="553"/>
                </a:lnTo>
                <a:lnTo>
                  <a:pt x="284" y="555"/>
                </a:lnTo>
                <a:lnTo>
                  <a:pt x="280" y="558"/>
                </a:lnTo>
                <a:lnTo>
                  <a:pt x="280" y="561"/>
                </a:lnTo>
                <a:lnTo>
                  <a:pt x="280" y="565"/>
                </a:lnTo>
                <a:lnTo>
                  <a:pt x="281" y="567"/>
                </a:lnTo>
                <a:lnTo>
                  <a:pt x="280" y="573"/>
                </a:lnTo>
                <a:lnTo>
                  <a:pt x="278" y="574"/>
                </a:lnTo>
                <a:lnTo>
                  <a:pt x="274" y="574"/>
                </a:lnTo>
                <a:lnTo>
                  <a:pt x="272" y="572"/>
                </a:lnTo>
                <a:lnTo>
                  <a:pt x="271" y="569"/>
                </a:lnTo>
                <a:lnTo>
                  <a:pt x="270" y="566"/>
                </a:lnTo>
                <a:lnTo>
                  <a:pt x="268" y="564"/>
                </a:lnTo>
                <a:lnTo>
                  <a:pt x="267" y="561"/>
                </a:lnTo>
                <a:lnTo>
                  <a:pt x="266" y="559"/>
                </a:lnTo>
                <a:lnTo>
                  <a:pt x="264" y="557"/>
                </a:lnTo>
                <a:lnTo>
                  <a:pt x="260" y="557"/>
                </a:lnTo>
                <a:lnTo>
                  <a:pt x="257" y="560"/>
                </a:lnTo>
                <a:lnTo>
                  <a:pt x="254" y="566"/>
                </a:lnTo>
                <a:lnTo>
                  <a:pt x="246" y="580"/>
                </a:lnTo>
                <a:lnTo>
                  <a:pt x="243" y="585"/>
                </a:lnTo>
                <a:lnTo>
                  <a:pt x="240" y="590"/>
                </a:lnTo>
                <a:lnTo>
                  <a:pt x="238" y="593"/>
                </a:lnTo>
                <a:lnTo>
                  <a:pt x="236" y="597"/>
                </a:lnTo>
                <a:lnTo>
                  <a:pt x="238" y="599"/>
                </a:lnTo>
                <a:lnTo>
                  <a:pt x="240" y="603"/>
                </a:lnTo>
                <a:lnTo>
                  <a:pt x="242" y="605"/>
                </a:lnTo>
                <a:lnTo>
                  <a:pt x="246" y="608"/>
                </a:lnTo>
                <a:lnTo>
                  <a:pt x="247" y="613"/>
                </a:lnTo>
                <a:lnTo>
                  <a:pt x="248" y="617"/>
                </a:lnTo>
                <a:lnTo>
                  <a:pt x="248" y="622"/>
                </a:lnTo>
                <a:lnTo>
                  <a:pt x="247" y="623"/>
                </a:lnTo>
                <a:lnTo>
                  <a:pt x="246" y="625"/>
                </a:lnTo>
                <a:lnTo>
                  <a:pt x="244" y="630"/>
                </a:lnTo>
                <a:lnTo>
                  <a:pt x="244" y="635"/>
                </a:lnTo>
                <a:lnTo>
                  <a:pt x="244" y="638"/>
                </a:lnTo>
                <a:lnTo>
                  <a:pt x="246" y="639"/>
                </a:lnTo>
                <a:lnTo>
                  <a:pt x="246" y="643"/>
                </a:lnTo>
                <a:lnTo>
                  <a:pt x="246" y="649"/>
                </a:lnTo>
                <a:lnTo>
                  <a:pt x="244" y="652"/>
                </a:lnTo>
                <a:lnTo>
                  <a:pt x="242" y="653"/>
                </a:lnTo>
                <a:lnTo>
                  <a:pt x="239" y="653"/>
                </a:lnTo>
                <a:lnTo>
                  <a:pt x="235" y="653"/>
                </a:lnTo>
                <a:lnTo>
                  <a:pt x="231" y="651"/>
                </a:lnTo>
                <a:lnTo>
                  <a:pt x="226" y="651"/>
                </a:lnTo>
                <a:lnTo>
                  <a:pt x="223" y="652"/>
                </a:lnTo>
                <a:lnTo>
                  <a:pt x="218" y="653"/>
                </a:lnTo>
                <a:lnTo>
                  <a:pt x="217" y="654"/>
                </a:lnTo>
                <a:lnTo>
                  <a:pt x="215" y="656"/>
                </a:lnTo>
                <a:lnTo>
                  <a:pt x="212" y="659"/>
                </a:lnTo>
                <a:lnTo>
                  <a:pt x="212" y="661"/>
                </a:lnTo>
                <a:lnTo>
                  <a:pt x="212" y="663"/>
                </a:lnTo>
                <a:lnTo>
                  <a:pt x="215" y="665"/>
                </a:lnTo>
                <a:lnTo>
                  <a:pt x="215" y="669"/>
                </a:lnTo>
                <a:lnTo>
                  <a:pt x="215" y="672"/>
                </a:lnTo>
                <a:lnTo>
                  <a:pt x="214" y="676"/>
                </a:lnTo>
                <a:lnTo>
                  <a:pt x="212" y="679"/>
                </a:lnTo>
                <a:lnTo>
                  <a:pt x="211" y="681"/>
                </a:lnTo>
                <a:lnTo>
                  <a:pt x="210" y="689"/>
                </a:lnTo>
                <a:lnTo>
                  <a:pt x="210" y="694"/>
                </a:lnTo>
                <a:lnTo>
                  <a:pt x="209" y="695"/>
                </a:lnTo>
                <a:lnTo>
                  <a:pt x="208" y="697"/>
                </a:lnTo>
                <a:lnTo>
                  <a:pt x="206" y="699"/>
                </a:lnTo>
                <a:lnTo>
                  <a:pt x="206" y="702"/>
                </a:lnTo>
                <a:lnTo>
                  <a:pt x="209" y="704"/>
                </a:lnTo>
                <a:lnTo>
                  <a:pt x="211" y="705"/>
                </a:lnTo>
                <a:lnTo>
                  <a:pt x="216" y="709"/>
                </a:lnTo>
                <a:lnTo>
                  <a:pt x="217" y="712"/>
                </a:lnTo>
                <a:lnTo>
                  <a:pt x="216" y="715"/>
                </a:lnTo>
                <a:lnTo>
                  <a:pt x="215" y="717"/>
                </a:lnTo>
                <a:lnTo>
                  <a:pt x="212" y="718"/>
                </a:lnTo>
                <a:lnTo>
                  <a:pt x="210" y="719"/>
                </a:lnTo>
                <a:lnTo>
                  <a:pt x="209" y="721"/>
                </a:lnTo>
                <a:lnTo>
                  <a:pt x="209" y="724"/>
                </a:lnTo>
                <a:lnTo>
                  <a:pt x="210" y="726"/>
                </a:lnTo>
                <a:lnTo>
                  <a:pt x="210" y="729"/>
                </a:lnTo>
                <a:lnTo>
                  <a:pt x="210" y="733"/>
                </a:lnTo>
                <a:lnTo>
                  <a:pt x="210" y="735"/>
                </a:lnTo>
                <a:lnTo>
                  <a:pt x="208" y="739"/>
                </a:lnTo>
                <a:lnTo>
                  <a:pt x="207" y="740"/>
                </a:lnTo>
                <a:lnTo>
                  <a:pt x="204" y="743"/>
                </a:lnTo>
                <a:lnTo>
                  <a:pt x="203" y="745"/>
                </a:lnTo>
                <a:lnTo>
                  <a:pt x="202" y="749"/>
                </a:lnTo>
                <a:lnTo>
                  <a:pt x="203" y="753"/>
                </a:lnTo>
                <a:lnTo>
                  <a:pt x="203" y="756"/>
                </a:lnTo>
                <a:lnTo>
                  <a:pt x="202" y="760"/>
                </a:lnTo>
                <a:lnTo>
                  <a:pt x="200" y="763"/>
                </a:lnTo>
                <a:lnTo>
                  <a:pt x="200" y="765"/>
                </a:lnTo>
                <a:lnTo>
                  <a:pt x="200" y="767"/>
                </a:lnTo>
                <a:lnTo>
                  <a:pt x="199" y="769"/>
                </a:lnTo>
                <a:lnTo>
                  <a:pt x="199" y="773"/>
                </a:lnTo>
                <a:lnTo>
                  <a:pt x="198" y="774"/>
                </a:lnTo>
                <a:lnTo>
                  <a:pt x="196" y="780"/>
                </a:lnTo>
                <a:lnTo>
                  <a:pt x="199" y="781"/>
                </a:lnTo>
                <a:lnTo>
                  <a:pt x="199" y="784"/>
                </a:lnTo>
                <a:lnTo>
                  <a:pt x="196" y="788"/>
                </a:lnTo>
                <a:lnTo>
                  <a:pt x="194" y="791"/>
                </a:lnTo>
                <a:lnTo>
                  <a:pt x="192" y="795"/>
                </a:lnTo>
                <a:lnTo>
                  <a:pt x="188" y="800"/>
                </a:lnTo>
                <a:lnTo>
                  <a:pt x="184" y="803"/>
                </a:lnTo>
                <a:lnTo>
                  <a:pt x="180" y="805"/>
                </a:lnTo>
                <a:lnTo>
                  <a:pt x="175" y="806"/>
                </a:lnTo>
                <a:lnTo>
                  <a:pt x="163" y="808"/>
                </a:lnTo>
                <a:lnTo>
                  <a:pt x="152" y="817"/>
                </a:lnTo>
                <a:lnTo>
                  <a:pt x="142" y="824"/>
                </a:lnTo>
                <a:lnTo>
                  <a:pt x="138" y="829"/>
                </a:lnTo>
                <a:lnTo>
                  <a:pt x="136" y="832"/>
                </a:lnTo>
                <a:lnTo>
                  <a:pt x="136" y="837"/>
                </a:lnTo>
                <a:lnTo>
                  <a:pt x="137" y="843"/>
                </a:lnTo>
                <a:lnTo>
                  <a:pt x="136" y="851"/>
                </a:lnTo>
                <a:lnTo>
                  <a:pt x="137" y="855"/>
                </a:lnTo>
                <a:lnTo>
                  <a:pt x="137" y="859"/>
                </a:lnTo>
                <a:lnTo>
                  <a:pt x="137" y="863"/>
                </a:lnTo>
                <a:lnTo>
                  <a:pt x="136" y="868"/>
                </a:lnTo>
                <a:lnTo>
                  <a:pt x="135" y="873"/>
                </a:lnTo>
                <a:lnTo>
                  <a:pt x="134" y="881"/>
                </a:lnTo>
                <a:lnTo>
                  <a:pt x="134" y="884"/>
                </a:lnTo>
                <a:lnTo>
                  <a:pt x="137" y="886"/>
                </a:lnTo>
                <a:lnTo>
                  <a:pt x="142" y="887"/>
                </a:lnTo>
                <a:lnTo>
                  <a:pt x="145" y="887"/>
                </a:lnTo>
                <a:lnTo>
                  <a:pt x="148" y="887"/>
                </a:lnTo>
                <a:lnTo>
                  <a:pt x="154" y="888"/>
                </a:lnTo>
                <a:lnTo>
                  <a:pt x="160" y="889"/>
                </a:lnTo>
                <a:lnTo>
                  <a:pt x="163" y="892"/>
                </a:lnTo>
                <a:lnTo>
                  <a:pt x="164" y="896"/>
                </a:lnTo>
                <a:lnTo>
                  <a:pt x="166" y="901"/>
                </a:lnTo>
                <a:lnTo>
                  <a:pt x="164" y="911"/>
                </a:lnTo>
                <a:lnTo>
                  <a:pt x="164" y="919"/>
                </a:lnTo>
                <a:lnTo>
                  <a:pt x="164" y="927"/>
                </a:lnTo>
                <a:lnTo>
                  <a:pt x="164" y="934"/>
                </a:lnTo>
                <a:lnTo>
                  <a:pt x="166" y="940"/>
                </a:lnTo>
                <a:lnTo>
                  <a:pt x="168" y="944"/>
                </a:lnTo>
                <a:lnTo>
                  <a:pt x="168" y="947"/>
                </a:lnTo>
                <a:lnTo>
                  <a:pt x="170" y="952"/>
                </a:lnTo>
                <a:lnTo>
                  <a:pt x="169" y="955"/>
                </a:lnTo>
                <a:lnTo>
                  <a:pt x="163" y="959"/>
                </a:lnTo>
                <a:lnTo>
                  <a:pt x="159" y="961"/>
                </a:lnTo>
                <a:lnTo>
                  <a:pt x="155" y="963"/>
                </a:lnTo>
                <a:lnTo>
                  <a:pt x="152" y="964"/>
                </a:lnTo>
                <a:lnTo>
                  <a:pt x="151" y="966"/>
                </a:lnTo>
                <a:lnTo>
                  <a:pt x="147" y="968"/>
                </a:lnTo>
                <a:lnTo>
                  <a:pt x="146" y="973"/>
                </a:lnTo>
                <a:lnTo>
                  <a:pt x="145" y="977"/>
                </a:lnTo>
                <a:lnTo>
                  <a:pt x="147" y="982"/>
                </a:lnTo>
                <a:lnTo>
                  <a:pt x="150" y="982"/>
                </a:lnTo>
                <a:lnTo>
                  <a:pt x="151" y="983"/>
                </a:lnTo>
                <a:lnTo>
                  <a:pt x="153" y="983"/>
                </a:lnTo>
                <a:lnTo>
                  <a:pt x="160" y="982"/>
                </a:lnTo>
                <a:lnTo>
                  <a:pt x="164" y="979"/>
                </a:lnTo>
                <a:lnTo>
                  <a:pt x="169" y="975"/>
                </a:lnTo>
                <a:lnTo>
                  <a:pt x="174" y="973"/>
                </a:lnTo>
                <a:lnTo>
                  <a:pt x="178" y="969"/>
                </a:lnTo>
                <a:lnTo>
                  <a:pt x="183" y="971"/>
                </a:lnTo>
                <a:lnTo>
                  <a:pt x="186" y="971"/>
                </a:lnTo>
                <a:lnTo>
                  <a:pt x="190" y="972"/>
                </a:lnTo>
                <a:lnTo>
                  <a:pt x="191" y="974"/>
                </a:lnTo>
                <a:lnTo>
                  <a:pt x="191" y="979"/>
                </a:lnTo>
                <a:lnTo>
                  <a:pt x="188" y="984"/>
                </a:lnTo>
                <a:lnTo>
                  <a:pt x="186" y="988"/>
                </a:lnTo>
                <a:lnTo>
                  <a:pt x="185" y="992"/>
                </a:lnTo>
                <a:lnTo>
                  <a:pt x="184" y="996"/>
                </a:lnTo>
                <a:lnTo>
                  <a:pt x="183" y="1003"/>
                </a:lnTo>
                <a:lnTo>
                  <a:pt x="182" y="1006"/>
                </a:lnTo>
                <a:lnTo>
                  <a:pt x="180" y="1011"/>
                </a:lnTo>
                <a:lnTo>
                  <a:pt x="179" y="1015"/>
                </a:lnTo>
                <a:lnTo>
                  <a:pt x="178" y="1022"/>
                </a:lnTo>
                <a:lnTo>
                  <a:pt x="177" y="1025"/>
                </a:lnTo>
                <a:lnTo>
                  <a:pt x="177" y="1032"/>
                </a:lnTo>
                <a:lnTo>
                  <a:pt x="178" y="1043"/>
                </a:lnTo>
                <a:lnTo>
                  <a:pt x="178" y="1049"/>
                </a:lnTo>
                <a:lnTo>
                  <a:pt x="178" y="1055"/>
                </a:lnTo>
                <a:lnTo>
                  <a:pt x="176" y="1064"/>
                </a:lnTo>
                <a:lnTo>
                  <a:pt x="175" y="1068"/>
                </a:lnTo>
                <a:lnTo>
                  <a:pt x="170" y="1070"/>
                </a:lnTo>
                <a:lnTo>
                  <a:pt x="167" y="1070"/>
                </a:lnTo>
                <a:lnTo>
                  <a:pt x="163" y="1069"/>
                </a:lnTo>
                <a:lnTo>
                  <a:pt x="160" y="1068"/>
                </a:lnTo>
                <a:lnTo>
                  <a:pt x="153" y="1068"/>
                </a:lnTo>
                <a:lnTo>
                  <a:pt x="145" y="1071"/>
                </a:lnTo>
                <a:lnTo>
                  <a:pt x="142" y="1073"/>
                </a:lnTo>
                <a:lnTo>
                  <a:pt x="137" y="1073"/>
                </a:lnTo>
                <a:lnTo>
                  <a:pt x="132" y="1072"/>
                </a:lnTo>
                <a:lnTo>
                  <a:pt x="127" y="1072"/>
                </a:lnTo>
                <a:lnTo>
                  <a:pt x="123" y="1073"/>
                </a:lnTo>
                <a:lnTo>
                  <a:pt x="123" y="1076"/>
                </a:lnTo>
                <a:lnTo>
                  <a:pt x="124" y="1080"/>
                </a:lnTo>
                <a:lnTo>
                  <a:pt x="126" y="1081"/>
                </a:lnTo>
                <a:lnTo>
                  <a:pt x="127" y="1083"/>
                </a:lnTo>
                <a:lnTo>
                  <a:pt x="127" y="1085"/>
                </a:lnTo>
                <a:lnTo>
                  <a:pt x="127" y="1087"/>
                </a:lnTo>
                <a:lnTo>
                  <a:pt x="127" y="1089"/>
                </a:lnTo>
                <a:lnTo>
                  <a:pt x="124" y="1092"/>
                </a:lnTo>
                <a:lnTo>
                  <a:pt x="124" y="1096"/>
                </a:lnTo>
                <a:lnTo>
                  <a:pt x="127" y="1101"/>
                </a:lnTo>
                <a:lnTo>
                  <a:pt x="129" y="1102"/>
                </a:lnTo>
                <a:lnTo>
                  <a:pt x="131" y="1102"/>
                </a:lnTo>
                <a:lnTo>
                  <a:pt x="135" y="1102"/>
                </a:lnTo>
                <a:lnTo>
                  <a:pt x="140" y="1102"/>
                </a:lnTo>
                <a:lnTo>
                  <a:pt x="143" y="1102"/>
                </a:lnTo>
                <a:lnTo>
                  <a:pt x="146" y="1102"/>
                </a:lnTo>
                <a:lnTo>
                  <a:pt x="150" y="1102"/>
                </a:lnTo>
                <a:lnTo>
                  <a:pt x="152" y="1103"/>
                </a:lnTo>
                <a:lnTo>
                  <a:pt x="154" y="1104"/>
                </a:lnTo>
                <a:lnTo>
                  <a:pt x="156" y="1105"/>
                </a:lnTo>
                <a:lnTo>
                  <a:pt x="159" y="1108"/>
                </a:lnTo>
                <a:lnTo>
                  <a:pt x="160" y="1111"/>
                </a:lnTo>
                <a:lnTo>
                  <a:pt x="161" y="1113"/>
                </a:lnTo>
                <a:lnTo>
                  <a:pt x="162" y="1116"/>
                </a:lnTo>
                <a:lnTo>
                  <a:pt x="163" y="1119"/>
                </a:lnTo>
                <a:lnTo>
                  <a:pt x="163" y="1121"/>
                </a:lnTo>
                <a:lnTo>
                  <a:pt x="164" y="1126"/>
                </a:lnTo>
                <a:lnTo>
                  <a:pt x="164" y="1129"/>
                </a:lnTo>
                <a:lnTo>
                  <a:pt x="163" y="1134"/>
                </a:lnTo>
                <a:lnTo>
                  <a:pt x="163" y="1136"/>
                </a:lnTo>
                <a:lnTo>
                  <a:pt x="163" y="1140"/>
                </a:lnTo>
                <a:lnTo>
                  <a:pt x="163" y="1144"/>
                </a:lnTo>
                <a:lnTo>
                  <a:pt x="163" y="1147"/>
                </a:lnTo>
                <a:lnTo>
                  <a:pt x="163" y="1150"/>
                </a:lnTo>
                <a:lnTo>
                  <a:pt x="163" y="1153"/>
                </a:lnTo>
                <a:lnTo>
                  <a:pt x="163" y="1155"/>
                </a:lnTo>
                <a:lnTo>
                  <a:pt x="162" y="1157"/>
                </a:lnTo>
                <a:lnTo>
                  <a:pt x="161" y="1160"/>
                </a:lnTo>
                <a:lnTo>
                  <a:pt x="158" y="1164"/>
                </a:lnTo>
                <a:lnTo>
                  <a:pt x="155" y="1165"/>
                </a:lnTo>
                <a:lnTo>
                  <a:pt x="154" y="1165"/>
                </a:lnTo>
                <a:lnTo>
                  <a:pt x="152" y="1164"/>
                </a:lnTo>
                <a:lnTo>
                  <a:pt x="151" y="1164"/>
                </a:lnTo>
                <a:lnTo>
                  <a:pt x="150" y="1163"/>
                </a:lnTo>
                <a:lnTo>
                  <a:pt x="147" y="1160"/>
                </a:lnTo>
                <a:lnTo>
                  <a:pt x="145" y="1158"/>
                </a:lnTo>
                <a:lnTo>
                  <a:pt x="142" y="1157"/>
                </a:lnTo>
                <a:lnTo>
                  <a:pt x="139" y="1156"/>
                </a:lnTo>
                <a:lnTo>
                  <a:pt x="137" y="1155"/>
                </a:lnTo>
                <a:lnTo>
                  <a:pt x="134" y="1155"/>
                </a:lnTo>
                <a:lnTo>
                  <a:pt x="131" y="1156"/>
                </a:lnTo>
                <a:lnTo>
                  <a:pt x="130" y="1158"/>
                </a:lnTo>
                <a:lnTo>
                  <a:pt x="130" y="1160"/>
                </a:lnTo>
                <a:lnTo>
                  <a:pt x="130" y="1163"/>
                </a:lnTo>
                <a:lnTo>
                  <a:pt x="131" y="1165"/>
                </a:lnTo>
                <a:lnTo>
                  <a:pt x="136" y="1169"/>
                </a:lnTo>
                <a:lnTo>
                  <a:pt x="142" y="1171"/>
                </a:lnTo>
                <a:lnTo>
                  <a:pt x="146" y="1174"/>
                </a:lnTo>
                <a:lnTo>
                  <a:pt x="148" y="1176"/>
                </a:lnTo>
                <a:lnTo>
                  <a:pt x="148" y="1180"/>
                </a:lnTo>
                <a:lnTo>
                  <a:pt x="148" y="1181"/>
                </a:lnTo>
                <a:lnTo>
                  <a:pt x="148" y="1184"/>
                </a:lnTo>
                <a:lnTo>
                  <a:pt x="147" y="1185"/>
                </a:lnTo>
                <a:lnTo>
                  <a:pt x="144" y="1188"/>
                </a:lnTo>
                <a:lnTo>
                  <a:pt x="139" y="1191"/>
                </a:lnTo>
                <a:lnTo>
                  <a:pt x="136" y="1193"/>
                </a:lnTo>
                <a:lnTo>
                  <a:pt x="132" y="1195"/>
                </a:lnTo>
                <a:lnTo>
                  <a:pt x="131" y="1197"/>
                </a:lnTo>
                <a:lnTo>
                  <a:pt x="131" y="1199"/>
                </a:lnTo>
                <a:lnTo>
                  <a:pt x="134" y="1201"/>
                </a:lnTo>
                <a:lnTo>
                  <a:pt x="137" y="1204"/>
                </a:lnTo>
                <a:lnTo>
                  <a:pt x="143" y="1205"/>
                </a:lnTo>
                <a:lnTo>
                  <a:pt x="147" y="1206"/>
                </a:lnTo>
                <a:lnTo>
                  <a:pt x="151" y="1204"/>
                </a:lnTo>
                <a:lnTo>
                  <a:pt x="151" y="1200"/>
                </a:lnTo>
                <a:lnTo>
                  <a:pt x="150" y="1198"/>
                </a:lnTo>
                <a:lnTo>
                  <a:pt x="147" y="1197"/>
                </a:lnTo>
                <a:lnTo>
                  <a:pt x="147" y="1195"/>
                </a:lnTo>
                <a:lnTo>
                  <a:pt x="147" y="1192"/>
                </a:lnTo>
                <a:lnTo>
                  <a:pt x="148" y="1191"/>
                </a:lnTo>
                <a:lnTo>
                  <a:pt x="152" y="1190"/>
                </a:lnTo>
                <a:lnTo>
                  <a:pt x="154" y="1188"/>
                </a:lnTo>
                <a:lnTo>
                  <a:pt x="158" y="1188"/>
                </a:lnTo>
                <a:lnTo>
                  <a:pt x="160" y="1188"/>
                </a:lnTo>
                <a:lnTo>
                  <a:pt x="161" y="1189"/>
                </a:lnTo>
                <a:lnTo>
                  <a:pt x="162" y="1191"/>
                </a:lnTo>
                <a:lnTo>
                  <a:pt x="162" y="1193"/>
                </a:lnTo>
                <a:lnTo>
                  <a:pt x="164" y="1196"/>
                </a:lnTo>
                <a:lnTo>
                  <a:pt x="166" y="1198"/>
                </a:lnTo>
                <a:lnTo>
                  <a:pt x="168" y="1201"/>
                </a:lnTo>
                <a:lnTo>
                  <a:pt x="169" y="1204"/>
                </a:lnTo>
                <a:lnTo>
                  <a:pt x="171" y="1208"/>
                </a:lnTo>
                <a:lnTo>
                  <a:pt x="172" y="1217"/>
                </a:lnTo>
                <a:lnTo>
                  <a:pt x="174" y="1220"/>
                </a:lnTo>
                <a:lnTo>
                  <a:pt x="176" y="1221"/>
                </a:lnTo>
                <a:lnTo>
                  <a:pt x="180" y="1224"/>
                </a:lnTo>
                <a:lnTo>
                  <a:pt x="186" y="1224"/>
                </a:lnTo>
                <a:lnTo>
                  <a:pt x="192" y="1225"/>
                </a:lnTo>
                <a:lnTo>
                  <a:pt x="196" y="1229"/>
                </a:lnTo>
                <a:lnTo>
                  <a:pt x="199" y="1233"/>
                </a:lnTo>
                <a:lnTo>
                  <a:pt x="199" y="1237"/>
                </a:lnTo>
                <a:lnTo>
                  <a:pt x="194" y="1241"/>
                </a:lnTo>
                <a:lnTo>
                  <a:pt x="192" y="1243"/>
                </a:lnTo>
                <a:lnTo>
                  <a:pt x="191" y="1245"/>
                </a:lnTo>
                <a:lnTo>
                  <a:pt x="191" y="1249"/>
                </a:lnTo>
                <a:lnTo>
                  <a:pt x="193" y="1253"/>
                </a:lnTo>
                <a:lnTo>
                  <a:pt x="198" y="1254"/>
                </a:lnTo>
                <a:lnTo>
                  <a:pt x="200" y="1254"/>
                </a:lnTo>
                <a:lnTo>
                  <a:pt x="206" y="1254"/>
                </a:lnTo>
                <a:lnTo>
                  <a:pt x="210" y="1254"/>
                </a:lnTo>
                <a:lnTo>
                  <a:pt x="216" y="1257"/>
                </a:lnTo>
                <a:lnTo>
                  <a:pt x="219" y="1261"/>
                </a:lnTo>
                <a:lnTo>
                  <a:pt x="222" y="1263"/>
                </a:lnTo>
                <a:lnTo>
                  <a:pt x="224" y="1265"/>
                </a:lnTo>
                <a:lnTo>
                  <a:pt x="226" y="1267"/>
                </a:lnTo>
                <a:lnTo>
                  <a:pt x="230" y="1267"/>
                </a:lnTo>
                <a:lnTo>
                  <a:pt x="233" y="1267"/>
                </a:lnTo>
                <a:lnTo>
                  <a:pt x="239" y="1267"/>
                </a:lnTo>
                <a:lnTo>
                  <a:pt x="242" y="1268"/>
                </a:lnTo>
                <a:lnTo>
                  <a:pt x="246" y="1271"/>
                </a:lnTo>
                <a:lnTo>
                  <a:pt x="248" y="1276"/>
                </a:lnTo>
                <a:lnTo>
                  <a:pt x="249" y="1277"/>
                </a:lnTo>
                <a:lnTo>
                  <a:pt x="252" y="1279"/>
                </a:lnTo>
                <a:lnTo>
                  <a:pt x="255" y="1280"/>
                </a:lnTo>
                <a:lnTo>
                  <a:pt x="259" y="1284"/>
                </a:lnTo>
                <a:lnTo>
                  <a:pt x="263" y="1286"/>
                </a:lnTo>
                <a:lnTo>
                  <a:pt x="263" y="1291"/>
                </a:lnTo>
                <a:lnTo>
                  <a:pt x="259" y="1295"/>
                </a:lnTo>
                <a:lnTo>
                  <a:pt x="255" y="1300"/>
                </a:lnTo>
                <a:lnTo>
                  <a:pt x="250" y="1300"/>
                </a:lnTo>
                <a:lnTo>
                  <a:pt x="243" y="1301"/>
                </a:lnTo>
                <a:lnTo>
                  <a:pt x="239" y="1301"/>
                </a:lnTo>
                <a:lnTo>
                  <a:pt x="235" y="1302"/>
                </a:lnTo>
                <a:lnTo>
                  <a:pt x="234" y="1303"/>
                </a:lnTo>
                <a:lnTo>
                  <a:pt x="233" y="1308"/>
                </a:lnTo>
                <a:lnTo>
                  <a:pt x="236" y="1311"/>
                </a:lnTo>
                <a:lnTo>
                  <a:pt x="240" y="1313"/>
                </a:lnTo>
                <a:lnTo>
                  <a:pt x="244" y="1318"/>
                </a:lnTo>
                <a:lnTo>
                  <a:pt x="246" y="1321"/>
                </a:lnTo>
                <a:lnTo>
                  <a:pt x="246" y="1325"/>
                </a:lnTo>
                <a:lnTo>
                  <a:pt x="243" y="1328"/>
                </a:lnTo>
                <a:lnTo>
                  <a:pt x="238" y="1331"/>
                </a:lnTo>
                <a:lnTo>
                  <a:pt x="233" y="1334"/>
                </a:lnTo>
                <a:lnTo>
                  <a:pt x="226" y="1339"/>
                </a:lnTo>
                <a:lnTo>
                  <a:pt x="219" y="1342"/>
                </a:lnTo>
                <a:lnTo>
                  <a:pt x="215" y="1345"/>
                </a:lnTo>
                <a:lnTo>
                  <a:pt x="211" y="1345"/>
                </a:lnTo>
                <a:lnTo>
                  <a:pt x="207" y="1343"/>
                </a:lnTo>
                <a:lnTo>
                  <a:pt x="204" y="1341"/>
                </a:lnTo>
                <a:lnTo>
                  <a:pt x="203" y="1337"/>
                </a:lnTo>
                <a:lnTo>
                  <a:pt x="201" y="1334"/>
                </a:lnTo>
                <a:lnTo>
                  <a:pt x="200" y="1332"/>
                </a:lnTo>
                <a:lnTo>
                  <a:pt x="199" y="1329"/>
                </a:lnTo>
                <a:lnTo>
                  <a:pt x="194" y="1328"/>
                </a:lnTo>
                <a:lnTo>
                  <a:pt x="192" y="1329"/>
                </a:lnTo>
                <a:lnTo>
                  <a:pt x="188" y="1329"/>
                </a:lnTo>
                <a:lnTo>
                  <a:pt x="186" y="1329"/>
                </a:lnTo>
                <a:lnTo>
                  <a:pt x="183" y="1328"/>
                </a:lnTo>
                <a:lnTo>
                  <a:pt x="182" y="1327"/>
                </a:lnTo>
                <a:lnTo>
                  <a:pt x="178" y="1326"/>
                </a:lnTo>
                <a:lnTo>
                  <a:pt x="176" y="1326"/>
                </a:lnTo>
                <a:lnTo>
                  <a:pt x="171" y="1326"/>
                </a:lnTo>
                <a:lnTo>
                  <a:pt x="166" y="1326"/>
                </a:lnTo>
                <a:lnTo>
                  <a:pt x="162" y="1326"/>
                </a:lnTo>
                <a:lnTo>
                  <a:pt x="158" y="1327"/>
                </a:lnTo>
                <a:lnTo>
                  <a:pt x="155" y="1327"/>
                </a:lnTo>
                <a:lnTo>
                  <a:pt x="153" y="1328"/>
                </a:lnTo>
                <a:lnTo>
                  <a:pt x="147" y="1331"/>
                </a:lnTo>
                <a:lnTo>
                  <a:pt x="142" y="1332"/>
                </a:lnTo>
                <a:lnTo>
                  <a:pt x="137" y="1334"/>
                </a:lnTo>
                <a:lnTo>
                  <a:pt x="131" y="1337"/>
                </a:lnTo>
                <a:lnTo>
                  <a:pt x="128" y="1340"/>
                </a:lnTo>
                <a:lnTo>
                  <a:pt x="121" y="1349"/>
                </a:lnTo>
                <a:lnTo>
                  <a:pt x="118" y="1355"/>
                </a:lnTo>
                <a:lnTo>
                  <a:pt x="115" y="1361"/>
                </a:lnTo>
                <a:lnTo>
                  <a:pt x="113" y="1367"/>
                </a:lnTo>
                <a:lnTo>
                  <a:pt x="112" y="1377"/>
                </a:lnTo>
                <a:lnTo>
                  <a:pt x="111" y="1382"/>
                </a:lnTo>
                <a:lnTo>
                  <a:pt x="108" y="1388"/>
                </a:lnTo>
                <a:lnTo>
                  <a:pt x="107" y="1391"/>
                </a:lnTo>
                <a:lnTo>
                  <a:pt x="106" y="1393"/>
                </a:lnTo>
                <a:lnTo>
                  <a:pt x="99" y="1397"/>
                </a:lnTo>
                <a:lnTo>
                  <a:pt x="98" y="1398"/>
                </a:lnTo>
                <a:lnTo>
                  <a:pt x="98" y="1399"/>
                </a:lnTo>
                <a:lnTo>
                  <a:pt x="87" y="1414"/>
                </a:lnTo>
                <a:lnTo>
                  <a:pt x="81" y="1417"/>
                </a:lnTo>
                <a:lnTo>
                  <a:pt x="78" y="1421"/>
                </a:lnTo>
                <a:lnTo>
                  <a:pt x="76" y="1428"/>
                </a:lnTo>
                <a:lnTo>
                  <a:pt x="78" y="1433"/>
                </a:lnTo>
                <a:lnTo>
                  <a:pt x="81" y="1436"/>
                </a:lnTo>
                <a:lnTo>
                  <a:pt x="83" y="1441"/>
                </a:lnTo>
                <a:lnTo>
                  <a:pt x="89" y="1447"/>
                </a:lnTo>
                <a:lnTo>
                  <a:pt x="92" y="1451"/>
                </a:lnTo>
                <a:lnTo>
                  <a:pt x="96" y="1455"/>
                </a:lnTo>
                <a:lnTo>
                  <a:pt x="102" y="1462"/>
                </a:lnTo>
                <a:lnTo>
                  <a:pt x="102" y="1465"/>
                </a:lnTo>
                <a:lnTo>
                  <a:pt x="99" y="1471"/>
                </a:lnTo>
                <a:lnTo>
                  <a:pt x="97" y="1475"/>
                </a:lnTo>
                <a:lnTo>
                  <a:pt x="92" y="1476"/>
                </a:lnTo>
                <a:lnTo>
                  <a:pt x="90" y="1478"/>
                </a:lnTo>
                <a:lnTo>
                  <a:pt x="87" y="1479"/>
                </a:lnTo>
                <a:lnTo>
                  <a:pt x="83" y="1480"/>
                </a:lnTo>
                <a:lnTo>
                  <a:pt x="80" y="1480"/>
                </a:lnTo>
                <a:lnTo>
                  <a:pt x="76" y="1480"/>
                </a:lnTo>
                <a:lnTo>
                  <a:pt x="74" y="1481"/>
                </a:lnTo>
                <a:lnTo>
                  <a:pt x="71" y="1484"/>
                </a:lnTo>
                <a:lnTo>
                  <a:pt x="70" y="1487"/>
                </a:lnTo>
                <a:lnTo>
                  <a:pt x="71" y="1492"/>
                </a:lnTo>
                <a:lnTo>
                  <a:pt x="72" y="1495"/>
                </a:lnTo>
                <a:lnTo>
                  <a:pt x="72" y="1496"/>
                </a:lnTo>
                <a:lnTo>
                  <a:pt x="71" y="1499"/>
                </a:lnTo>
                <a:lnTo>
                  <a:pt x="66" y="1499"/>
                </a:lnTo>
                <a:lnTo>
                  <a:pt x="62" y="1500"/>
                </a:lnTo>
                <a:lnTo>
                  <a:pt x="59" y="1500"/>
                </a:lnTo>
                <a:lnTo>
                  <a:pt x="56" y="1500"/>
                </a:lnTo>
                <a:lnTo>
                  <a:pt x="49" y="1499"/>
                </a:lnTo>
                <a:lnTo>
                  <a:pt x="44" y="1497"/>
                </a:lnTo>
                <a:lnTo>
                  <a:pt x="41" y="1496"/>
                </a:lnTo>
                <a:lnTo>
                  <a:pt x="34" y="1493"/>
                </a:lnTo>
                <a:lnTo>
                  <a:pt x="30" y="1491"/>
                </a:lnTo>
                <a:lnTo>
                  <a:pt x="25" y="1487"/>
                </a:lnTo>
                <a:lnTo>
                  <a:pt x="17" y="1484"/>
                </a:lnTo>
                <a:lnTo>
                  <a:pt x="12" y="1481"/>
                </a:lnTo>
                <a:lnTo>
                  <a:pt x="10" y="1479"/>
                </a:lnTo>
                <a:lnTo>
                  <a:pt x="8" y="1478"/>
                </a:lnTo>
                <a:lnTo>
                  <a:pt x="3" y="1477"/>
                </a:lnTo>
                <a:lnTo>
                  <a:pt x="1" y="1477"/>
                </a:lnTo>
                <a:lnTo>
                  <a:pt x="0" y="1479"/>
                </a:lnTo>
                <a:lnTo>
                  <a:pt x="0" y="1484"/>
                </a:lnTo>
                <a:lnTo>
                  <a:pt x="6" y="1491"/>
                </a:lnTo>
                <a:lnTo>
                  <a:pt x="12" y="1494"/>
                </a:lnTo>
                <a:lnTo>
                  <a:pt x="18" y="1496"/>
                </a:lnTo>
                <a:lnTo>
                  <a:pt x="22" y="1500"/>
                </a:lnTo>
                <a:lnTo>
                  <a:pt x="26" y="1504"/>
                </a:lnTo>
                <a:lnTo>
                  <a:pt x="30" y="1507"/>
                </a:lnTo>
                <a:lnTo>
                  <a:pt x="34" y="1510"/>
                </a:lnTo>
                <a:lnTo>
                  <a:pt x="39" y="1511"/>
                </a:lnTo>
                <a:lnTo>
                  <a:pt x="43" y="1512"/>
                </a:lnTo>
                <a:lnTo>
                  <a:pt x="49" y="1512"/>
                </a:lnTo>
                <a:lnTo>
                  <a:pt x="55" y="1512"/>
                </a:lnTo>
                <a:lnTo>
                  <a:pt x="59" y="1512"/>
                </a:lnTo>
                <a:lnTo>
                  <a:pt x="64" y="1511"/>
                </a:lnTo>
                <a:lnTo>
                  <a:pt x="72" y="1510"/>
                </a:lnTo>
                <a:lnTo>
                  <a:pt x="74" y="1511"/>
                </a:lnTo>
                <a:lnTo>
                  <a:pt x="80" y="1511"/>
                </a:lnTo>
                <a:lnTo>
                  <a:pt x="83" y="1513"/>
                </a:lnTo>
                <a:lnTo>
                  <a:pt x="87" y="1517"/>
                </a:lnTo>
                <a:lnTo>
                  <a:pt x="88" y="1521"/>
                </a:lnTo>
                <a:lnTo>
                  <a:pt x="90" y="1528"/>
                </a:lnTo>
                <a:lnTo>
                  <a:pt x="91" y="1532"/>
                </a:lnTo>
                <a:lnTo>
                  <a:pt x="97" y="1535"/>
                </a:lnTo>
                <a:lnTo>
                  <a:pt x="102" y="1535"/>
                </a:lnTo>
                <a:lnTo>
                  <a:pt x="107" y="1533"/>
                </a:lnTo>
                <a:lnTo>
                  <a:pt x="114" y="1531"/>
                </a:lnTo>
                <a:lnTo>
                  <a:pt x="121" y="1528"/>
                </a:lnTo>
                <a:lnTo>
                  <a:pt x="130" y="1527"/>
                </a:lnTo>
                <a:lnTo>
                  <a:pt x="137" y="1525"/>
                </a:lnTo>
                <a:lnTo>
                  <a:pt x="144" y="1526"/>
                </a:lnTo>
                <a:lnTo>
                  <a:pt x="148" y="1528"/>
                </a:lnTo>
                <a:lnTo>
                  <a:pt x="154" y="1529"/>
                </a:lnTo>
                <a:lnTo>
                  <a:pt x="198" y="1568"/>
                </a:lnTo>
                <a:lnTo>
                  <a:pt x="211" y="1580"/>
                </a:lnTo>
                <a:lnTo>
                  <a:pt x="215" y="1584"/>
                </a:lnTo>
                <a:lnTo>
                  <a:pt x="216" y="1588"/>
                </a:lnTo>
                <a:lnTo>
                  <a:pt x="217" y="1595"/>
                </a:lnTo>
                <a:lnTo>
                  <a:pt x="218" y="1599"/>
                </a:lnTo>
                <a:lnTo>
                  <a:pt x="222" y="1605"/>
                </a:lnTo>
                <a:lnTo>
                  <a:pt x="226" y="1611"/>
                </a:lnTo>
                <a:lnTo>
                  <a:pt x="230" y="1616"/>
                </a:lnTo>
                <a:lnTo>
                  <a:pt x="230" y="1620"/>
                </a:lnTo>
                <a:lnTo>
                  <a:pt x="228" y="1625"/>
                </a:lnTo>
                <a:lnTo>
                  <a:pt x="224" y="1629"/>
                </a:lnTo>
                <a:lnTo>
                  <a:pt x="220" y="1630"/>
                </a:lnTo>
                <a:lnTo>
                  <a:pt x="215" y="1633"/>
                </a:lnTo>
                <a:lnTo>
                  <a:pt x="215" y="1637"/>
                </a:lnTo>
                <a:lnTo>
                  <a:pt x="216" y="1640"/>
                </a:lnTo>
                <a:lnTo>
                  <a:pt x="218" y="1644"/>
                </a:lnTo>
                <a:lnTo>
                  <a:pt x="223" y="1646"/>
                </a:lnTo>
                <a:lnTo>
                  <a:pt x="227" y="1647"/>
                </a:lnTo>
                <a:lnTo>
                  <a:pt x="232" y="1647"/>
                </a:lnTo>
                <a:lnTo>
                  <a:pt x="235" y="1646"/>
                </a:lnTo>
                <a:lnTo>
                  <a:pt x="239" y="1640"/>
                </a:lnTo>
                <a:lnTo>
                  <a:pt x="240" y="1631"/>
                </a:lnTo>
                <a:lnTo>
                  <a:pt x="242" y="1625"/>
                </a:lnTo>
                <a:lnTo>
                  <a:pt x="244" y="1624"/>
                </a:lnTo>
                <a:lnTo>
                  <a:pt x="248" y="1630"/>
                </a:lnTo>
                <a:lnTo>
                  <a:pt x="249" y="1635"/>
                </a:lnTo>
                <a:lnTo>
                  <a:pt x="250" y="1639"/>
                </a:lnTo>
                <a:lnTo>
                  <a:pt x="250" y="1645"/>
                </a:lnTo>
                <a:lnTo>
                  <a:pt x="252" y="1649"/>
                </a:lnTo>
                <a:lnTo>
                  <a:pt x="255" y="1652"/>
                </a:lnTo>
                <a:lnTo>
                  <a:pt x="256" y="1654"/>
                </a:lnTo>
                <a:lnTo>
                  <a:pt x="259" y="1655"/>
                </a:lnTo>
                <a:lnTo>
                  <a:pt x="264" y="1656"/>
                </a:lnTo>
                <a:lnTo>
                  <a:pt x="268" y="1656"/>
                </a:lnTo>
                <a:lnTo>
                  <a:pt x="276" y="1649"/>
                </a:lnTo>
                <a:lnTo>
                  <a:pt x="280" y="1646"/>
                </a:lnTo>
                <a:lnTo>
                  <a:pt x="283" y="1645"/>
                </a:lnTo>
                <a:lnTo>
                  <a:pt x="284" y="1649"/>
                </a:lnTo>
                <a:lnTo>
                  <a:pt x="281" y="1659"/>
                </a:lnTo>
                <a:lnTo>
                  <a:pt x="279" y="1663"/>
                </a:lnTo>
                <a:lnTo>
                  <a:pt x="278" y="1669"/>
                </a:lnTo>
                <a:lnTo>
                  <a:pt x="278" y="1676"/>
                </a:lnTo>
                <a:lnTo>
                  <a:pt x="281" y="1683"/>
                </a:lnTo>
                <a:lnTo>
                  <a:pt x="283" y="1689"/>
                </a:lnTo>
                <a:lnTo>
                  <a:pt x="287" y="1694"/>
                </a:lnTo>
                <a:lnTo>
                  <a:pt x="289" y="1700"/>
                </a:lnTo>
                <a:lnTo>
                  <a:pt x="291" y="1704"/>
                </a:lnTo>
                <a:lnTo>
                  <a:pt x="291" y="1713"/>
                </a:lnTo>
                <a:lnTo>
                  <a:pt x="291" y="1719"/>
                </a:lnTo>
                <a:lnTo>
                  <a:pt x="291" y="1726"/>
                </a:lnTo>
                <a:lnTo>
                  <a:pt x="289" y="1733"/>
                </a:lnTo>
                <a:lnTo>
                  <a:pt x="290" y="1747"/>
                </a:lnTo>
                <a:lnTo>
                  <a:pt x="291" y="1751"/>
                </a:lnTo>
                <a:lnTo>
                  <a:pt x="294" y="1753"/>
                </a:lnTo>
                <a:lnTo>
                  <a:pt x="297" y="1755"/>
                </a:lnTo>
                <a:lnTo>
                  <a:pt x="303" y="1755"/>
                </a:lnTo>
                <a:lnTo>
                  <a:pt x="308" y="1752"/>
                </a:lnTo>
                <a:lnTo>
                  <a:pt x="313" y="1750"/>
                </a:lnTo>
                <a:lnTo>
                  <a:pt x="319" y="1747"/>
                </a:lnTo>
                <a:lnTo>
                  <a:pt x="323" y="1743"/>
                </a:lnTo>
                <a:lnTo>
                  <a:pt x="328" y="1740"/>
                </a:lnTo>
                <a:lnTo>
                  <a:pt x="331" y="1739"/>
                </a:lnTo>
                <a:lnTo>
                  <a:pt x="335" y="1739"/>
                </a:lnTo>
                <a:lnTo>
                  <a:pt x="342" y="1737"/>
                </a:lnTo>
                <a:lnTo>
                  <a:pt x="347" y="1739"/>
                </a:lnTo>
                <a:lnTo>
                  <a:pt x="354" y="1741"/>
                </a:lnTo>
                <a:lnTo>
                  <a:pt x="362" y="1744"/>
                </a:lnTo>
                <a:lnTo>
                  <a:pt x="366" y="1747"/>
                </a:lnTo>
                <a:lnTo>
                  <a:pt x="370" y="1747"/>
                </a:lnTo>
                <a:lnTo>
                  <a:pt x="376" y="1744"/>
                </a:lnTo>
                <a:lnTo>
                  <a:pt x="379" y="1742"/>
                </a:lnTo>
                <a:lnTo>
                  <a:pt x="383" y="1741"/>
                </a:lnTo>
                <a:lnTo>
                  <a:pt x="387" y="1741"/>
                </a:lnTo>
                <a:lnTo>
                  <a:pt x="391" y="1742"/>
                </a:lnTo>
                <a:lnTo>
                  <a:pt x="396" y="1742"/>
                </a:lnTo>
                <a:lnTo>
                  <a:pt x="400" y="1741"/>
                </a:lnTo>
                <a:lnTo>
                  <a:pt x="403" y="1737"/>
                </a:lnTo>
                <a:lnTo>
                  <a:pt x="404" y="1732"/>
                </a:lnTo>
                <a:lnTo>
                  <a:pt x="403" y="1726"/>
                </a:lnTo>
                <a:lnTo>
                  <a:pt x="403" y="1721"/>
                </a:lnTo>
                <a:lnTo>
                  <a:pt x="406" y="1718"/>
                </a:lnTo>
                <a:lnTo>
                  <a:pt x="408" y="1717"/>
                </a:lnTo>
                <a:lnTo>
                  <a:pt x="411" y="1713"/>
                </a:lnTo>
                <a:lnTo>
                  <a:pt x="415" y="1705"/>
                </a:lnTo>
                <a:lnTo>
                  <a:pt x="415" y="1700"/>
                </a:lnTo>
                <a:lnTo>
                  <a:pt x="416" y="1696"/>
                </a:lnTo>
                <a:lnTo>
                  <a:pt x="417" y="1692"/>
                </a:lnTo>
                <a:lnTo>
                  <a:pt x="423" y="1676"/>
                </a:lnTo>
                <a:lnTo>
                  <a:pt x="424" y="1672"/>
                </a:lnTo>
                <a:lnTo>
                  <a:pt x="426" y="1669"/>
                </a:lnTo>
                <a:lnTo>
                  <a:pt x="427" y="1667"/>
                </a:lnTo>
                <a:lnTo>
                  <a:pt x="428" y="1663"/>
                </a:lnTo>
                <a:lnTo>
                  <a:pt x="428" y="1660"/>
                </a:lnTo>
                <a:lnTo>
                  <a:pt x="431" y="1649"/>
                </a:lnTo>
                <a:lnTo>
                  <a:pt x="431" y="1645"/>
                </a:lnTo>
                <a:lnTo>
                  <a:pt x="431" y="1643"/>
                </a:lnTo>
                <a:lnTo>
                  <a:pt x="431" y="1640"/>
                </a:lnTo>
                <a:lnTo>
                  <a:pt x="432" y="1638"/>
                </a:lnTo>
                <a:lnTo>
                  <a:pt x="432" y="1636"/>
                </a:lnTo>
                <a:lnTo>
                  <a:pt x="432" y="1633"/>
                </a:lnTo>
                <a:lnTo>
                  <a:pt x="433" y="1631"/>
                </a:lnTo>
                <a:lnTo>
                  <a:pt x="434" y="1629"/>
                </a:lnTo>
                <a:lnTo>
                  <a:pt x="436" y="1627"/>
                </a:lnTo>
                <a:lnTo>
                  <a:pt x="439" y="1625"/>
                </a:lnTo>
                <a:lnTo>
                  <a:pt x="442" y="1622"/>
                </a:lnTo>
                <a:lnTo>
                  <a:pt x="447" y="1619"/>
                </a:lnTo>
                <a:lnTo>
                  <a:pt x="454" y="1614"/>
                </a:lnTo>
                <a:lnTo>
                  <a:pt x="456" y="1613"/>
                </a:lnTo>
                <a:lnTo>
                  <a:pt x="458" y="1609"/>
                </a:lnTo>
                <a:lnTo>
                  <a:pt x="460" y="1608"/>
                </a:lnTo>
                <a:lnTo>
                  <a:pt x="462" y="1606"/>
                </a:lnTo>
                <a:lnTo>
                  <a:pt x="466" y="1603"/>
                </a:lnTo>
                <a:lnTo>
                  <a:pt x="470" y="1603"/>
                </a:lnTo>
                <a:lnTo>
                  <a:pt x="472" y="1601"/>
                </a:lnTo>
                <a:lnTo>
                  <a:pt x="473" y="1600"/>
                </a:lnTo>
                <a:lnTo>
                  <a:pt x="475" y="1599"/>
                </a:lnTo>
                <a:lnTo>
                  <a:pt x="476" y="1600"/>
                </a:lnTo>
                <a:lnTo>
                  <a:pt x="480" y="1601"/>
                </a:lnTo>
                <a:lnTo>
                  <a:pt x="482" y="1601"/>
                </a:lnTo>
                <a:lnTo>
                  <a:pt x="484" y="1600"/>
                </a:lnTo>
                <a:lnTo>
                  <a:pt x="486" y="1598"/>
                </a:lnTo>
                <a:lnTo>
                  <a:pt x="488" y="1596"/>
                </a:lnTo>
                <a:lnTo>
                  <a:pt x="489" y="1593"/>
                </a:lnTo>
                <a:lnTo>
                  <a:pt x="490" y="1591"/>
                </a:lnTo>
                <a:lnTo>
                  <a:pt x="491" y="1589"/>
                </a:lnTo>
                <a:lnTo>
                  <a:pt x="492" y="1587"/>
                </a:lnTo>
                <a:lnTo>
                  <a:pt x="492" y="1584"/>
                </a:lnTo>
                <a:lnTo>
                  <a:pt x="498" y="1580"/>
                </a:lnTo>
                <a:lnTo>
                  <a:pt x="502" y="1577"/>
                </a:lnTo>
                <a:lnTo>
                  <a:pt x="504" y="1576"/>
                </a:lnTo>
                <a:lnTo>
                  <a:pt x="507" y="1575"/>
                </a:lnTo>
                <a:lnTo>
                  <a:pt x="511" y="1574"/>
                </a:lnTo>
                <a:lnTo>
                  <a:pt x="512" y="1572"/>
                </a:lnTo>
                <a:lnTo>
                  <a:pt x="518" y="1566"/>
                </a:lnTo>
                <a:lnTo>
                  <a:pt x="521" y="1563"/>
                </a:lnTo>
                <a:lnTo>
                  <a:pt x="522" y="1561"/>
                </a:lnTo>
                <a:lnTo>
                  <a:pt x="523" y="1559"/>
                </a:lnTo>
                <a:lnTo>
                  <a:pt x="524" y="1557"/>
                </a:lnTo>
                <a:lnTo>
                  <a:pt x="526" y="1555"/>
                </a:lnTo>
                <a:lnTo>
                  <a:pt x="528" y="1552"/>
                </a:lnTo>
                <a:lnTo>
                  <a:pt x="530" y="1550"/>
                </a:lnTo>
                <a:lnTo>
                  <a:pt x="531" y="1549"/>
                </a:lnTo>
                <a:lnTo>
                  <a:pt x="536" y="1547"/>
                </a:lnTo>
                <a:lnTo>
                  <a:pt x="539" y="1545"/>
                </a:lnTo>
                <a:lnTo>
                  <a:pt x="543" y="1545"/>
                </a:lnTo>
                <a:lnTo>
                  <a:pt x="546" y="1545"/>
                </a:lnTo>
                <a:lnTo>
                  <a:pt x="550" y="1544"/>
                </a:lnTo>
                <a:lnTo>
                  <a:pt x="552" y="1543"/>
                </a:lnTo>
                <a:lnTo>
                  <a:pt x="554" y="1541"/>
                </a:lnTo>
                <a:lnTo>
                  <a:pt x="554" y="1539"/>
                </a:lnTo>
                <a:lnTo>
                  <a:pt x="554" y="1534"/>
                </a:lnTo>
                <a:lnTo>
                  <a:pt x="551" y="1531"/>
                </a:lnTo>
                <a:lnTo>
                  <a:pt x="545" y="1526"/>
                </a:lnTo>
                <a:lnTo>
                  <a:pt x="542" y="1521"/>
                </a:lnTo>
                <a:lnTo>
                  <a:pt x="543" y="1518"/>
                </a:lnTo>
                <a:lnTo>
                  <a:pt x="544" y="1516"/>
                </a:lnTo>
                <a:lnTo>
                  <a:pt x="546" y="1515"/>
                </a:lnTo>
                <a:lnTo>
                  <a:pt x="550" y="1513"/>
                </a:lnTo>
                <a:lnTo>
                  <a:pt x="552" y="1511"/>
                </a:lnTo>
                <a:lnTo>
                  <a:pt x="555" y="1510"/>
                </a:lnTo>
                <a:lnTo>
                  <a:pt x="559" y="1508"/>
                </a:lnTo>
                <a:lnTo>
                  <a:pt x="562" y="1505"/>
                </a:lnTo>
                <a:lnTo>
                  <a:pt x="566" y="1502"/>
                </a:lnTo>
                <a:lnTo>
                  <a:pt x="569" y="1501"/>
                </a:lnTo>
                <a:lnTo>
                  <a:pt x="572" y="1501"/>
                </a:lnTo>
                <a:lnTo>
                  <a:pt x="577" y="1500"/>
                </a:lnTo>
                <a:lnTo>
                  <a:pt x="580" y="1500"/>
                </a:lnTo>
                <a:lnTo>
                  <a:pt x="584" y="1500"/>
                </a:lnTo>
                <a:lnTo>
                  <a:pt x="590" y="1496"/>
                </a:lnTo>
                <a:lnTo>
                  <a:pt x="592" y="1495"/>
                </a:lnTo>
                <a:lnTo>
                  <a:pt x="594" y="1493"/>
                </a:lnTo>
                <a:lnTo>
                  <a:pt x="601" y="1487"/>
                </a:lnTo>
                <a:lnTo>
                  <a:pt x="602" y="1484"/>
                </a:lnTo>
                <a:lnTo>
                  <a:pt x="604" y="1481"/>
                </a:lnTo>
                <a:lnTo>
                  <a:pt x="607" y="1479"/>
                </a:lnTo>
                <a:lnTo>
                  <a:pt x="608" y="1477"/>
                </a:lnTo>
                <a:lnTo>
                  <a:pt x="614" y="1470"/>
                </a:lnTo>
                <a:lnTo>
                  <a:pt x="615" y="1467"/>
                </a:lnTo>
                <a:lnTo>
                  <a:pt x="616" y="1463"/>
                </a:lnTo>
                <a:lnTo>
                  <a:pt x="617" y="1459"/>
                </a:lnTo>
                <a:lnTo>
                  <a:pt x="618" y="1456"/>
                </a:lnTo>
                <a:lnTo>
                  <a:pt x="619" y="1454"/>
                </a:lnTo>
                <a:lnTo>
                  <a:pt x="623" y="1449"/>
                </a:lnTo>
                <a:lnTo>
                  <a:pt x="625" y="1447"/>
                </a:lnTo>
                <a:lnTo>
                  <a:pt x="627" y="1445"/>
                </a:lnTo>
                <a:lnTo>
                  <a:pt x="631" y="1443"/>
                </a:lnTo>
                <a:lnTo>
                  <a:pt x="632" y="1440"/>
                </a:lnTo>
                <a:lnTo>
                  <a:pt x="633" y="1435"/>
                </a:lnTo>
                <a:lnTo>
                  <a:pt x="630" y="1427"/>
                </a:lnTo>
                <a:lnTo>
                  <a:pt x="630" y="1425"/>
                </a:lnTo>
                <a:lnTo>
                  <a:pt x="628" y="1423"/>
                </a:lnTo>
                <a:lnTo>
                  <a:pt x="626" y="1421"/>
                </a:lnTo>
                <a:lnTo>
                  <a:pt x="623" y="1413"/>
                </a:lnTo>
                <a:lnTo>
                  <a:pt x="622" y="1409"/>
                </a:lnTo>
                <a:lnTo>
                  <a:pt x="622" y="1405"/>
                </a:lnTo>
                <a:lnTo>
                  <a:pt x="622" y="1403"/>
                </a:lnTo>
                <a:lnTo>
                  <a:pt x="620" y="1399"/>
                </a:lnTo>
                <a:lnTo>
                  <a:pt x="620" y="1396"/>
                </a:lnTo>
                <a:lnTo>
                  <a:pt x="618" y="1390"/>
                </a:lnTo>
                <a:lnTo>
                  <a:pt x="616" y="1387"/>
                </a:lnTo>
                <a:lnTo>
                  <a:pt x="615" y="1382"/>
                </a:lnTo>
                <a:lnTo>
                  <a:pt x="612" y="1376"/>
                </a:lnTo>
                <a:lnTo>
                  <a:pt x="611" y="1368"/>
                </a:lnTo>
                <a:lnTo>
                  <a:pt x="610" y="1361"/>
                </a:lnTo>
                <a:lnTo>
                  <a:pt x="609" y="1356"/>
                </a:lnTo>
                <a:lnTo>
                  <a:pt x="609" y="1352"/>
                </a:lnTo>
                <a:lnTo>
                  <a:pt x="609" y="1348"/>
                </a:lnTo>
                <a:lnTo>
                  <a:pt x="611" y="1344"/>
                </a:lnTo>
                <a:lnTo>
                  <a:pt x="614" y="1341"/>
                </a:lnTo>
                <a:lnTo>
                  <a:pt x="616" y="1340"/>
                </a:lnTo>
                <a:lnTo>
                  <a:pt x="617" y="1337"/>
                </a:lnTo>
                <a:lnTo>
                  <a:pt x="617" y="1335"/>
                </a:lnTo>
                <a:lnTo>
                  <a:pt x="615" y="1331"/>
                </a:lnTo>
                <a:lnTo>
                  <a:pt x="612" y="1328"/>
                </a:lnTo>
                <a:lnTo>
                  <a:pt x="610" y="1325"/>
                </a:lnTo>
                <a:lnTo>
                  <a:pt x="610" y="1320"/>
                </a:lnTo>
                <a:lnTo>
                  <a:pt x="610" y="1318"/>
                </a:lnTo>
                <a:lnTo>
                  <a:pt x="612" y="1313"/>
                </a:lnTo>
                <a:lnTo>
                  <a:pt x="614" y="1311"/>
                </a:lnTo>
                <a:lnTo>
                  <a:pt x="611" y="1308"/>
                </a:lnTo>
                <a:lnTo>
                  <a:pt x="610" y="1305"/>
                </a:lnTo>
                <a:lnTo>
                  <a:pt x="608" y="1304"/>
                </a:lnTo>
                <a:lnTo>
                  <a:pt x="606" y="1302"/>
                </a:lnTo>
                <a:lnTo>
                  <a:pt x="604" y="1300"/>
                </a:lnTo>
                <a:lnTo>
                  <a:pt x="603" y="1299"/>
                </a:lnTo>
                <a:lnTo>
                  <a:pt x="600" y="1299"/>
                </a:lnTo>
                <a:lnTo>
                  <a:pt x="596" y="1297"/>
                </a:lnTo>
                <a:lnTo>
                  <a:pt x="595" y="1295"/>
                </a:lnTo>
                <a:lnTo>
                  <a:pt x="595" y="1293"/>
                </a:lnTo>
                <a:lnTo>
                  <a:pt x="595" y="1291"/>
                </a:lnTo>
                <a:lnTo>
                  <a:pt x="595" y="1287"/>
                </a:lnTo>
                <a:lnTo>
                  <a:pt x="594" y="1286"/>
                </a:lnTo>
                <a:lnTo>
                  <a:pt x="588" y="1284"/>
                </a:lnTo>
                <a:lnTo>
                  <a:pt x="587" y="1283"/>
                </a:lnTo>
                <a:lnTo>
                  <a:pt x="584" y="1284"/>
                </a:lnTo>
                <a:lnTo>
                  <a:pt x="580" y="1285"/>
                </a:lnTo>
                <a:lnTo>
                  <a:pt x="578" y="1286"/>
                </a:lnTo>
                <a:lnTo>
                  <a:pt x="576" y="1284"/>
                </a:lnTo>
                <a:lnTo>
                  <a:pt x="576" y="1279"/>
                </a:lnTo>
                <a:lnTo>
                  <a:pt x="576" y="1275"/>
                </a:lnTo>
                <a:lnTo>
                  <a:pt x="578" y="1268"/>
                </a:lnTo>
                <a:lnTo>
                  <a:pt x="579" y="1265"/>
                </a:lnTo>
                <a:lnTo>
                  <a:pt x="580" y="1261"/>
                </a:lnTo>
                <a:lnTo>
                  <a:pt x="582" y="1257"/>
                </a:lnTo>
                <a:lnTo>
                  <a:pt x="582" y="1253"/>
                </a:lnTo>
                <a:lnTo>
                  <a:pt x="582" y="1249"/>
                </a:lnTo>
                <a:lnTo>
                  <a:pt x="582" y="1240"/>
                </a:lnTo>
                <a:lnTo>
                  <a:pt x="582" y="1237"/>
                </a:lnTo>
                <a:lnTo>
                  <a:pt x="580" y="1235"/>
                </a:lnTo>
                <a:lnTo>
                  <a:pt x="579" y="1231"/>
                </a:lnTo>
                <a:lnTo>
                  <a:pt x="579" y="1228"/>
                </a:lnTo>
                <a:lnTo>
                  <a:pt x="579" y="1224"/>
                </a:lnTo>
                <a:lnTo>
                  <a:pt x="582" y="1219"/>
                </a:lnTo>
                <a:lnTo>
                  <a:pt x="580" y="1212"/>
                </a:lnTo>
                <a:lnTo>
                  <a:pt x="579" y="1208"/>
                </a:lnTo>
                <a:lnTo>
                  <a:pt x="579" y="1205"/>
                </a:lnTo>
                <a:lnTo>
                  <a:pt x="577" y="1200"/>
                </a:lnTo>
                <a:lnTo>
                  <a:pt x="572" y="1198"/>
                </a:lnTo>
                <a:lnTo>
                  <a:pt x="567" y="1198"/>
                </a:lnTo>
                <a:lnTo>
                  <a:pt x="561" y="1200"/>
                </a:lnTo>
                <a:lnTo>
                  <a:pt x="556" y="1201"/>
                </a:lnTo>
                <a:lnTo>
                  <a:pt x="555" y="1200"/>
                </a:lnTo>
                <a:lnTo>
                  <a:pt x="555" y="1191"/>
                </a:lnTo>
                <a:lnTo>
                  <a:pt x="553" y="1187"/>
                </a:lnTo>
                <a:lnTo>
                  <a:pt x="550" y="1184"/>
                </a:lnTo>
                <a:lnTo>
                  <a:pt x="543" y="1181"/>
                </a:lnTo>
                <a:lnTo>
                  <a:pt x="536" y="1180"/>
                </a:lnTo>
                <a:lnTo>
                  <a:pt x="530" y="1179"/>
                </a:lnTo>
                <a:lnTo>
                  <a:pt x="524" y="1177"/>
                </a:lnTo>
                <a:lnTo>
                  <a:pt x="520" y="1174"/>
                </a:lnTo>
                <a:lnTo>
                  <a:pt x="519" y="1172"/>
                </a:lnTo>
                <a:lnTo>
                  <a:pt x="519" y="1167"/>
                </a:lnTo>
                <a:lnTo>
                  <a:pt x="520" y="1161"/>
                </a:lnTo>
                <a:lnTo>
                  <a:pt x="524" y="1158"/>
                </a:lnTo>
                <a:lnTo>
                  <a:pt x="527" y="1153"/>
                </a:lnTo>
                <a:lnTo>
                  <a:pt x="526" y="1150"/>
                </a:lnTo>
                <a:lnTo>
                  <a:pt x="524" y="1148"/>
                </a:lnTo>
                <a:lnTo>
                  <a:pt x="523" y="1143"/>
                </a:lnTo>
                <a:lnTo>
                  <a:pt x="524" y="1139"/>
                </a:lnTo>
                <a:lnTo>
                  <a:pt x="527" y="1137"/>
                </a:lnTo>
                <a:lnTo>
                  <a:pt x="530" y="1135"/>
                </a:lnTo>
                <a:lnTo>
                  <a:pt x="534" y="1133"/>
                </a:lnTo>
                <a:lnTo>
                  <a:pt x="536" y="1131"/>
                </a:lnTo>
                <a:lnTo>
                  <a:pt x="539" y="1127"/>
                </a:lnTo>
                <a:lnTo>
                  <a:pt x="544" y="1123"/>
                </a:lnTo>
                <a:lnTo>
                  <a:pt x="546" y="1119"/>
                </a:lnTo>
                <a:lnTo>
                  <a:pt x="550" y="1118"/>
                </a:lnTo>
                <a:lnTo>
                  <a:pt x="552" y="1118"/>
                </a:lnTo>
                <a:lnTo>
                  <a:pt x="555" y="1121"/>
                </a:lnTo>
                <a:lnTo>
                  <a:pt x="558" y="1125"/>
                </a:lnTo>
                <a:lnTo>
                  <a:pt x="562" y="1128"/>
                </a:lnTo>
                <a:lnTo>
                  <a:pt x="566" y="1133"/>
                </a:lnTo>
                <a:lnTo>
                  <a:pt x="566" y="1136"/>
                </a:lnTo>
                <a:lnTo>
                  <a:pt x="566" y="1140"/>
                </a:lnTo>
                <a:lnTo>
                  <a:pt x="569" y="1141"/>
                </a:lnTo>
                <a:lnTo>
                  <a:pt x="571" y="1140"/>
                </a:lnTo>
                <a:lnTo>
                  <a:pt x="575" y="1139"/>
                </a:lnTo>
                <a:lnTo>
                  <a:pt x="578" y="1137"/>
                </a:lnTo>
                <a:lnTo>
                  <a:pt x="582" y="1139"/>
                </a:lnTo>
                <a:lnTo>
                  <a:pt x="587" y="1139"/>
                </a:lnTo>
                <a:lnTo>
                  <a:pt x="593" y="1136"/>
                </a:lnTo>
                <a:lnTo>
                  <a:pt x="596" y="1137"/>
                </a:lnTo>
                <a:lnTo>
                  <a:pt x="600" y="1139"/>
                </a:lnTo>
                <a:lnTo>
                  <a:pt x="603" y="1142"/>
                </a:lnTo>
                <a:lnTo>
                  <a:pt x="609" y="1150"/>
                </a:lnTo>
                <a:lnTo>
                  <a:pt x="611" y="1151"/>
                </a:lnTo>
                <a:lnTo>
                  <a:pt x="615" y="1150"/>
                </a:lnTo>
                <a:lnTo>
                  <a:pt x="619" y="1147"/>
                </a:lnTo>
                <a:lnTo>
                  <a:pt x="624" y="1143"/>
                </a:lnTo>
                <a:lnTo>
                  <a:pt x="627" y="1143"/>
                </a:lnTo>
                <a:lnTo>
                  <a:pt x="630" y="1144"/>
                </a:lnTo>
                <a:lnTo>
                  <a:pt x="632" y="1148"/>
                </a:lnTo>
                <a:lnTo>
                  <a:pt x="633" y="1152"/>
                </a:lnTo>
                <a:lnTo>
                  <a:pt x="640" y="1164"/>
                </a:lnTo>
                <a:lnTo>
                  <a:pt x="644" y="1172"/>
                </a:lnTo>
                <a:lnTo>
                  <a:pt x="649" y="1177"/>
                </a:lnTo>
                <a:lnTo>
                  <a:pt x="651" y="1182"/>
                </a:lnTo>
                <a:lnTo>
                  <a:pt x="652" y="1188"/>
                </a:lnTo>
                <a:lnTo>
                  <a:pt x="655" y="1193"/>
                </a:lnTo>
                <a:lnTo>
                  <a:pt x="657" y="1193"/>
                </a:lnTo>
                <a:lnTo>
                  <a:pt x="662" y="1191"/>
                </a:lnTo>
                <a:lnTo>
                  <a:pt x="665" y="1189"/>
                </a:lnTo>
                <a:lnTo>
                  <a:pt x="667" y="1184"/>
                </a:lnTo>
                <a:lnTo>
                  <a:pt x="674" y="1176"/>
                </a:lnTo>
                <a:lnTo>
                  <a:pt x="679" y="1173"/>
                </a:lnTo>
                <a:lnTo>
                  <a:pt x="683" y="1171"/>
                </a:lnTo>
                <a:lnTo>
                  <a:pt x="688" y="1173"/>
                </a:lnTo>
                <a:lnTo>
                  <a:pt x="694" y="1176"/>
                </a:lnTo>
                <a:lnTo>
                  <a:pt x="698" y="1180"/>
                </a:lnTo>
                <a:lnTo>
                  <a:pt x="704" y="1182"/>
                </a:lnTo>
                <a:lnTo>
                  <a:pt x="710" y="1184"/>
                </a:lnTo>
                <a:lnTo>
                  <a:pt x="714" y="1187"/>
                </a:lnTo>
                <a:lnTo>
                  <a:pt x="720" y="1190"/>
                </a:lnTo>
                <a:lnTo>
                  <a:pt x="722" y="1192"/>
                </a:lnTo>
                <a:lnTo>
                  <a:pt x="722" y="1197"/>
                </a:lnTo>
                <a:lnTo>
                  <a:pt x="721" y="1201"/>
                </a:lnTo>
                <a:lnTo>
                  <a:pt x="720" y="1206"/>
                </a:lnTo>
                <a:lnTo>
                  <a:pt x="721" y="1208"/>
                </a:lnTo>
                <a:lnTo>
                  <a:pt x="723" y="1209"/>
                </a:lnTo>
                <a:lnTo>
                  <a:pt x="727" y="1209"/>
                </a:lnTo>
                <a:lnTo>
                  <a:pt x="731" y="1208"/>
                </a:lnTo>
                <a:lnTo>
                  <a:pt x="736" y="1205"/>
                </a:lnTo>
                <a:lnTo>
                  <a:pt x="737" y="1203"/>
                </a:lnTo>
                <a:lnTo>
                  <a:pt x="740" y="1200"/>
                </a:lnTo>
                <a:lnTo>
                  <a:pt x="743" y="1197"/>
                </a:lnTo>
                <a:lnTo>
                  <a:pt x="746" y="1196"/>
                </a:lnTo>
                <a:lnTo>
                  <a:pt x="750" y="1195"/>
                </a:lnTo>
                <a:lnTo>
                  <a:pt x="753" y="1195"/>
                </a:lnTo>
                <a:lnTo>
                  <a:pt x="756" y="1193"/>
                </a:lnTo>
                <a:lnTo>
                  <a:pt x="758" y="1191"/>
                </a:lnTo>
                <a:lnTo>
                  <a:pt x="759" y="1187"/>
                </a:lnTo>
                <a:lnTo>
                  <a:pt x="759" y="1183"/>
                </a:lnTo>
                <a:lnTo>
                  <a:pt x="759" y="1179"/>
                </a:lnTo>
                <a:lnTo>
                  <a:pt x="759" y="1176"/>
                </a:lnTo>
                <a:lnTo>
                  <a:pt x="761" y="1171"/>
                </a:lnTo>
                <a:lnTo>
                  <a:pt x="762" y="1166"/>
                </a:lnTo>
                <a:lnTo>
                  <a:pt x="762" y="1160"/>
                </a:lnTo>
                <a:lnTo>
                  <a:pt x="762" y="1155"/>
                </a:lnTo>
                <a:lnTo>
                  <a:pt x="761" y="1151"/>
                </a:lnTo>
                <a:lnTo>
                  <a:pt x="758" y="1148"/>
                </a:lnTo>
                <a:lnTo>
                  <a:pt x="754" y="1144"/>
                </a:lnTo>
                <a:lnTo>
                  <a:pt x="746" y="1144"/>
                </a:lnTo>
                <a:lnTo>
                  <a:pt x="714" y="1147"/>
                </a:lnTo>
                <a:lnTo>
                  <a:pt x="698" y="1144"/>
                </a:lnTo>
                <a:lnTo>
                  <a:pt x="692" y="1141"/>
                </a:lnTo>
                <a:lnTo>
                  <a:pt x="687" y="1139"/>
                </a:lnTo>
                <a:lnTo>
                  <a:pt x="679" y="1134"/>
                </a:lnTo>
                <a:lnTo>
                  <a:pt x="675" y="1131"/>
                </a:lnTo>
                <a:lnTo>
                  <a:pt x="674" y="1128"/>
                </a:lnTo>
                <a:lnTo>
                  <a:pt x="671" y="1124"/>
                </a:lnTo>
                <a:lnTo>
                  <a:pt x="672" y="1116"/>
                </a:lnTo>
                <a:lnTo>
                  <a:pt x="671" y="1105"/>
                </a:lnTo>
                <a:lnTo>
                  <a:pt x="675" y="1096"/>
                </a:lnTo>
                <a:lnTo>
                  <a:pt x="678" y="1088"/>
                </a:lnTo>
                <a:lnTo>
                  <a:pt x="681" y="1083"/>
                </a:lnTo>
                <a:lnTo>
                  <a:pt x="682" y="1077"/>
                </a:lnTo>
                <a:lnTo>
                  <a:pt x="682" y="1070"/>
                </a:lnTo>
                <a:lnTo>
                  <a:pt x="680" y="1063"/>
                </a:lnTo>
                <a:lnTo>
                  <a:pt x="674" y="1056"/>
                </a:lnTo>
                <a:lnTo>
                  <a:pt x="672" y="1049"/>
                </a:lnTo>
                <a:lnTo>
                  <a:pt x="672" y="1044"/>
                </a:lnTo>
                <a:lnTo>
                  <a:pt x="674" y="1037"/>
                </a:lnTo>
                <a:lnTo>
                  <a:pt x="676" y="1032"/>
                </a:lnTo>
                <a:lnTo>
                  <a:pt x="680" y="1023"/>
                </a:lnTo>
                <a:lnTo>
                  <a:pt x="679" y="1020"/>
                </a:lnTo>
                <a:lnTo>
                  <a:pt x="676" y="1015"/>
                </a:lnTo>
                <a:lnTo>
                  <a:pt x="672" y="1012"/>
                </a:lnTo>
                <a:lnTo>
                  <a:pt x="670" y="1013"/>
                </a:lnTo>
                <a:lnTo>
                  <a:pt x="666" y="1014"/>
                </a:lnTo>
                <a:lnTo>
                  <a:pt x="665" y="1011"/>
                </a:lnTo>
                <a:lnTo>
                  <a:pt x="664" y="1006"/>
                </a:lnTo>
                <a:lnTo>
                  <a:pt x="663" y="1001"/>
                </a:lnTo>
                <a:lnTo>
                  <a:pt x="659" y="997"/>
                </a:lnTo>
                <a:lnTo>
                  <a:pt x="655" y="996"/>
                </a:lnTo>
                <a:lnTo>
                  <a:pt x="651" y="995"/>
                </a:lnTo>
                <a:lnTo>
                  <a:pt x="654" y="987"/>
                </a:lnTo>
                <a:lnTo>
                  <a:pt x="658" y="979"/>
                </a:lnTo>
                <a:lnTo>
                  <a:pt x="660" y="968"/>
                </a:lnTo>
                <a:lnTo>
                  <a:pt x="660" y="957"/>
                </a:lnTo>
                <a:lnTo>
                  <a:pt x="659" y="945"/>
                </a:lnTo>
                <a:lnTo>
                  <a:pt x="655" y="933"/>
                </a:lnTo>
                <a:lnTo>
                  <a:pt x="651" y="924"/>
                </a:lnTo>
                <a:lnTo>
                  <a:pt x="651" y="918"/>
                </a:lnTo>
                <a:lnTo>
                  <a:pt x="655" y="907"/>
                </a:lnTo>
                <a:lnTo>
                  <a:pt x="657" y="903"/>
                </a:lnTo>
                <a:lnTo>
                  <a:pt x="662" y="902"/>
                </a:lnTo>
                <a:lnTo>
                  <a:pt x="664" y="904"/>
                </a:lnTo>
                <a:lnTo>
                  <a:pt x="667" y="909"/>
                </a:lnTo>
                <a:lnTo>
                  <a:pt x="676" y="916"/>
                </a:lnTo>
                <a:lnTo>
                  <a:pt x="684" y="916"/>
                </a:lnTo>
                <a:lnTo>
                  <a:pt x="691" y="915"/>
                </a:lnTo>
                <a:lnTo>
                  <a:pt x="695" y="913"/>
                </a:lnTo>
                <a:lnTo>
                  <a:pt x="697" y="908"/>
                </a:lnTo>
                <a:lnTo>
                  <a:pt x="694" y="899"/>
                </a:lnTo>
                <a:lnTo>
                  <a:pt x="695" y="892"/>
                </a:lnTo>
                <a:lnTo>
                  <a:pt x="696" y="891"/>
                </a:lnTo>
                <a:lnTo>
                  <a:pt x="702" y="887"/>
                </a:lnTo>
                <a:lnTo>
                  <a:pt x="710" y="884"/>
                </a:lnTo>
                <a:lnTo>
                  <a:pt x="716" y="880"/>
                </a:lnTo>
                <a:lnTo>
                  <a:pt x="721" y="878"/>
                </a:lnTo>
                <a:lnTo>
                  <a:pt x="726" y="872"/>
                </a:lnTo>
                <a:lnTo>
                  <a:pt x="732" y="864"/>
                </a:lnTo>
                <a:lnTo>
                  <a:pt x="736" y="857"/>
                </a:lnTo>
                <a:lnTo>
                  <a:pt x="736" y="852"/>
                </a:lnTo>
                <a:lnTo>
                  <a:pt x="732" y="840"/>
                </a:lnTo>
                <a:lnTo>
                  <a:pt x="731" y="830"/>
                </a:lnTo>
                <a:lnTo>
                  <a:pt x="735" y="823"/>
                </a:lnTo>
                <a:lnTo>
                  <a:pt x="738" y="820"/>
                </a:lnTo>
                <a:lnTo>
                  <a:pt x="744" y="816"/>
                </a:lnTo>
                <a:lnTo>
                  <a:pt x="753" y="816"/>
                </a:lnTo>
                <a:lnTo>
                  <a:pt x="764" y="819"/>
                </a:lnTo>
                <a:lnTo>
                  <a:pt x="778" y="823"/>
                </a:lnTo>
                <a:lnTo>
                  <a:pt x="806" y="822"/>
                </a:lnTo>
                <a:lnTo>
                  <a:pt x="814" y="819"/>
                </a:lnTo>
                <a:lnTo>
                  <a:pt x="822" y="814"/>
                </a:lnTo>
                <a:lnTo>
                  <a:pt x="826" y="812"/>
                </a:lnTo>
                <a:lnTo>
                  <a:pt x="830" y="812"/>
                </a:lnTo>
                <a:lnTo>
                  <a:pt x="832" y="815"/>
                </a:lnTo>
                <a:lnTo>
                  <a:pt x="832" y="819"/>
                </a:lnTo>
                <a:lnTo>
                  <a:pt x="831" y="824"/>
                </a:lnTo>
                <a:lnTo>
                  <a:pt x="832" y="830"/>
                </a:lnTo>
                <a:lnTo>
                  <a:pt x="836" y="835"/>
                </a:lnTo>
                <a:lnTo>
                  <a:pt x="849" y="836"/>
                </a:lnTo>
                <a:lnTo>
                  <a:pt x="860" y="837"/>
                </a:lnTo>
                <a:lnTo>
                  <a:pt x="873" y="836"/>
                </a:lnTo>
                <a:lnTo>
                  <a:pt x="882" y="833"/>
                </a:lnTo>
                <a:lnTo>
                  <a:pt x="887" y="830"/>
                </a:lnTo>
                <a:lnTo>
                  <a:pt x="892" y="821"/>
                </a:lnTo>
                <a:lnTo>
                  <a:pt x="894" y="816"/>
                </a:lnTo>
                <a:lnTo>
                  <a:pt x="894" y="809"/>
                </a:lnTo>
                <a:lnTo>
                  <a:pt x="894" y="803"/>
                </a:lnTo>
                <a:lnTo>
                  <a:pt x="895" y="799"/>
                </a:lnTo>
                <a:lnTo>
                  <a:pt x="897" y="797"/>
                </a:lnTo>
                <a:lnTo>
                  <a:pt x="902" y="792"/>
                </a:lnTo>
                <a:lnTo>
                  <a:pt x="904" y="789"/>
                </a:lnTo>
                <a:lnTo>
                  <a:pt x="907" y="782"/>
                </a:lnTo>
                <a:lnTo>
                  <a:pt x="907" y="776"/>
                </a:lnTo>
                <a:lnTo>
                  <a:pt x="908" y="772"/>
                </a:lnTo>
                <a:lnTo>
                  <a:pt x="911" y="764"/>
                </a:lnTo>
                <a:lnTo>
                  <a:pt x="914" y="761"/>
                </a:lnTo>
                <a:lnTo>
                  <a:pt x="916" y="759"/>
                </a:lnTo>
                <a:lnTo>
                  <a:pt x="921" y="758"/>
                </a:lnTo>
                <a:lnTo>
                  <a:pt x="935" y="767"/>
                </a:lnTo>
                <a:lnTo>
                  <a:pt x="940" y="769"/>
                </a:lnTo>
                <a:lnTo>
                  <a:pt x="944" y="771"/>
                </a:lnTo>
                <a:lnTo>
                  <a:pt x="947" y="768"/>
                </a:lnTo>
                <a:lnTo>
                  <a:pt x="947" y="763"/>
                </a:lnTo>
                <a:lnTo>
                  <a:pt x="944" y="752"/>
                </a:lnTo>
                <a:lnTo>
                  <a:pt x="932" y="734"/>
                </a:lnTo>
                <a:lnTo>
                  <a:pt x="929" y="728"/>
                </a:lnTo>
                <a:lnTo>
                  <a:pt x="928" y="725"/>
                </a:lnTo>
                <a:lnTo>
                  <a:pt x="934" y="713"/>
                </a:lnTo>
                <a:lnTo>
                  <a:pt x="940" y="703"/>
                </a:lnTo>
                <a:lnTo>
                  <a:pt x="946" y="693"/>
                </a:lnTo>
                <a:lnTo>
                  <a:pt x="950" y="687"/>
                </a:lnTo>
                <a:lnTo>
                  <a:pt x="952" y="684"/>
                </a:lnTo>
                <a:lnTo>
                  <a:pt x="953" y="681"/>
                </a:lnTo>
                <a:lnTo>
                  <a:pt x="956" y="680"/>
                </a:lnTo>
                <a:lnTo>
                  <a:pt x="961" y="683"/>
                </a:lnTo>
                <a:lnTo>
                  <a:pt x="964" y="684"/>
                </a:lnTo>
                <a:lnTo>
                  <a:pt x="969" y="684"/>
                </a:lnTo>
                <a:lnTo>
                  <a:pt x="971" y="683"/>
                </a:lnTo>
                <a:lnTo>
                  <a:pt x="974" y="678"/>
                </a:lnTo>
                <a:lnTo>
                  <a:pt x="976" y="675"/>
                </a:lnTo>
                <a:lnTo>
                  <a:pt x="974" y="667"/>
                </a:lnTo>
                <a:lnTo>
                  <a:pt x="975" y="663"/>
                </a:lnTo>
                <a:lnTo>
                  <a:pt x="977" y="660"/>
                </a:lnTo>
                <a:lnTo>
                  <a:pt x="982" y="659"/>
                </a:lnTo>
                <a:lnTo>
                  <a:pt x="985" y="657"/>
                </a:lnTo>
                <a:lnTo>
                  <a:pt x="987" y="654"/>
                </a:lnTo>
                <a:lnTo>
                  <a:pt x="987" y="648"/>
                </a:lnTo>
                <a:lnTo>
                  <a:pt x="985" y="645"/>
                </a:lnTo>
                <a:lnTo>
                  <a:pt x="985" y="640"/>
                </a:lnTo>
                <a:lnTo>
                  <a:pt x="987" y="639"/>
                </a:lnTo>
                <a:lnTo>
                  <a:pt x="991" y="639"/>
                </a:lnTo>
                <a:lnTo>
                  <a:pt x="993" y="638"/>
                </a:lnTo>
                <a:lnTo>
                  <a:pt x="995" y="636"/>
                </a:lnTo>
                <a:lnTo>
                  <a:pt x="995" y="633"/>
                </a:lnTo>
                <a:lnTo>
                  <a:pt x="995" y="631"/>
                </a:lnTo>
                <a:lnTo>
                  <a:pt x="994" y="628"/>
                </a:lnTo>
                <a:lnTo>
                  <a:pt x="993" y="625"/>
                </a:lnTo>
                <a:lnTo>
                  <a:pt x="994" y="622"/>
                </a:lnTo>
                <a:lnTo>
                  <a:pt x="996" y="620"/>
                </a:lnTo>
                <a:lnTo>
                  <a:pt x="998" y="617"/>
                </a:lnTo>
                <a:lnTo>
                  <a:pt x="998" y="613"/>
                </a:lnTo>
                <a:lnTo>
                  <a:pt x="998" y="611"/>
                </a:lnTo>
                <a:lnTo>
                  <a:pt x="994" y="607"/>
                </a:lnTo>
                <a:lnTo>
                  <a:pt x="992" y="605"/>
                </a:lnTo>
                <a:lnTo>
                  <a:pt x="988" y="603"/>
                </a:lnTo>
                <a:lnTo>
                  <a:pt x="987" y="599"/>
                </a:lnTo>
                <a:lnTo>
                  <a:pt x="985" y="595"/>
                </a:lnTo>
                <a:lnTo>
                  <a:pt x="982" y="587"/>
                </a:lnTo>
                <a:lnTo>
                  <a:pt x="979" y="582"/>
                </a:lnTo>
                <a:lnTo>
                  <a:pt x="980" y="579"/>
                </a:lnTo>
                <a:lnTo>
                  <a:pt x="982" y="575"/>
                </a:lnTo>
                <a:lnTo>
                  <a:pt x="986" y="573"/>
                </a:lnTo>
                <a:lnTo>
                  <a:pt x="991" y="573"/>
                </a:lnTo>
                <a:lnTo>
                  <a:pt x="996" y="573"/>
                </a:lnTo>
                <a:lnTo>
                  <a:pt x="1000" y="573"/>
                </a:lnTo>
                <a:lnTo>
                  <a:pt x="1004" y="573"/>
                </a:lnTo>
                <a:lnTo>
                  <a:pt x="1004" y="569"/>
                </a:lnTo>
                <a:lnTo>
                  <a:pt x="998" y="561"/>
                </a:lnTo>
                <a:lnTo>
                  <a:pt x="994" y="557"/>
                </a:lnTo>
                <a:lnTo>
                  <a:pt x="994" y="552"/>
                </a:lnTo>
                <a:lnTo>
                  <a:pt x="998" y="544"/>
                </a:lnTo>
                <a:lnTo>
                  <a:pt x="1003" y="535"/>
                </a:lnTo>
                <a:lnTo>
                  <a:pt x="1011" y="526"/>
                </a:lnTo>
                <a:lnTo>
                  <a:pt x="1018" y="523"/>
                </a:lnTo>
                <a:lnTo>
                  <a:pt x="1033" y="520"/>
                </a:lnTo>
                <a:lnTo>
                  <a:pt x="1039" y="520"/>
                </a:lnTo>
                <a:lnTo>
                  <a:pt x="1044" y="519"/>
                </a:lnTo>
                <a:lnTo>
                  <a:pt x="1048" y="517"/>
                </a:lnTo>
                <a:lnTo>
                  <a:pt x="1052" y="513"/>
                </a:lnTo>
                <a:lnTo>
                  <a:pt x="1057" y="509"/>
                </a:lnTo>
                <a:lnTo>
                  <a:pt x="1063" y="504"/>
                </a:lnTo>
                <a:lnTo>
                  <a:pt x="1068" y="500"/>
                </a:lnTo>
                <a:lnTo>
                  <a:pt x="1072" y="497"/>
                </a:lnTo>
                <a:lnTo>
                  <a:pt x="1074" y="497"/>
                </a:lnTo>
                <a:lnTo>
                  <a:pt x="1078" y="497"/>
                </a:lnTo>
                <a:lnTo>
                  <a:pt x="1083" y="495"/>
                </a:lnTo>
                <a:lnTo>
                  <a:pt x="1088" y="493"/>
                </a:lnTo>
                <a:lnTo>
                  <a:pt x="1092" y="491"/>
                </a:lnTo>
                <a:lnTo>
                  <a:pt x="1097" y="488"/>
                </a:lnTo>
                <a:lnTo>
                  <a:pt x="1103" y="487"/>
                </a:lnTo>
                <a:lnTo>
                  <a:pt x="1107" y="486"/>
                </a:lnTo>
                <a:lnTo>
                  <a:pt x="1112" y="486"/>
                </a:lnTo>
                <a:lnTo>
                  <a:pt x="1114" y="485"/>
                </a:lnTo>
                <a:lnTo>
                  <a:pt x="1116" y="484"/>
                </a:lnTo>
                <a:lnTo>
                  <a:pt x="1119" y="480"/>
                </a:lnTo>
                <a:lnTo>
                  <a:pt x="1121" y="478"/>
                </a:lnTo>
                <a:lnTo>
                  <a:pt x="1122" y="473"/>
                </a:lnTo>
                <a:lnTo>
                  <a:pt x="1122" y="468"/>
                </a:lnTo>
                <a:lnTo>
                  <a:pt x="1122" y="463"/>
                </a:lnTo>
                <a:lnTo>
                  <a:pt x="1120" y="459"/>
                </a:lnTo>
                <a:lnTo>
                  <a:pt x="1115" y="455"/>
                </a:lnTo>
                <a:lnTo>
                  <a:pt x="1108" y="454"/>
                </a:lnTo>
                <a:lnTo>
                  <a:pt x="1103" y="453"/>
                </a:lnTo>
                <a:lnTo>
                  <a:pt x="1102" y="448"/>
                </a:lnTo>
                <a:lnTo>
                  <a:pt x="1104" y="444"/>
                </a:lnTo>
                <a:lnTo>
                  <a:pt x="1110" y="441"/>
                </a:lnTo>
                <a:lnTo>
                  <a:pt x="1116" y="439"/>
                </a:lnTo>
                <a:lnTo>
                  <a:pt x="1116" y="436"/>
                </a:lnTo>
                <a:lnTo>
                  <a:pt x="1119" y="430"/>
                </a:lnTo>
                <a:lnTo>
                  <a:pt x="1121" y="428"/>
                </a:lnTo>
                <a:lnTo>
                  <a:pt x="1126" y="424"/>
                </a:lnTo>
                <a:lnTo>
                  <a:pt x="1130" y="421"/>
                </a:lnTo>
                <a:lnTo>
                  <a:pt x="1134" y="419"/>
                </a:lnTo>
                <a:lnTo>
                  <a:pt x="1137" y="416"/>
                </a:lnTo>
                <a:lnTo>
                  <a:pt x="1142" y="413"/>
                </a:lnTo>
                <a:lnTo>
                  <a:pt x="1146" y="411"/>
                </a:lnTo>
                <a:lnTo>
                  <a:pt x="1152" y="408"/>
                </a:lnTo>
                <a:lnTo>
                  <a:pt x="1160" y="407"/>
                </a:lnTo>
                <a:lnTo>
                  <a:pt x="1170" y="405"/>
                </a:lnTo>
                <a:lnTo>
                  <a:pt x="1176" y="399"/>
                </a:lnTo>
                <a:lnTo>
                  <a:pt x="1179" y="391"/>
                </a:lnTo>
                <a:lnTo>
                  <a:pt x="1183" y="383"/>
                </a:lnTo>
                <a:lnTo>
                  <a:pt x="1184" y="380"/>
                </a:lnTo>
                <a:lnTo>
                  <a:pt x="1188" y="377"/>
                </a:lnTo>
                <a:lnTo>
                  <a:pt x="1195" y="374"/>
                </a:lnTo>
                <a:lnTo>
                  <a:pt x="1199" y="373"/>
                </a:lnTo>
                <a:lnTo>
                  <a:pt x="1203" y="365"/>
                </a:lnTo>
                <a:lnTo>
                  <a:pt x="1208" y="353"/>
                </a:lnTo>
                <a:lnTo>
                  <a:pt x="1214" y="348"/>
                </a:lnTo>
                <a:lnTo>
                  <a:pt x="1222" y="342"/>
                </a:lnTo>
                <a:lnTo>
                  <a:pt x="1225" y="334"/>
                </a:lnTo>
                <a:lnTo>
                  <a:pt x="1225" y="328"/>
                </a:lnTo>
                <a:lnTo>
                  <a:pt x="1224" y="324"/>
                </a:lnTo>
                <a:lnTo>
                  <a:pt x="1217" y="321"/>
                </a:lnTo>
                <a:lnTo>
                  <a:pt x="1210" y="320"/>
                </a:lnTo>
                <a:lnTo>
                  <a:pt x="1204" y="320"/>
                </a:lnTo>
                <a:lnTo>
                  <a:pt x="1196" y="319"/>
                </a:lnTo>
                <a:lnTo>
                  <a:pt x="1188" y="318"/>
                </a:lnTo>
                <a:lnTo>
                  <a:pt x="1180" y="318"/>
                </a:lnTo>
                <a:lnTo>
                  <a:pt x="1175" y="316"/>
                </a:lnTo>
                <a:lnTo>
                  <a:pt x="1172" y="311"/>
                </a:lnTo>
                <a:lnTo>
                  <a:pt x="1170" y="308"/>
                </a:lnTo>
                <a:lnTo>
                  <a:pt x="1167" y="308"/>
                </a:lnTo>
                <a:lnTo>
                  <a:pt x="1164" y="312"/>
                </a:lnTo>
                <a:lnTo>
                  <a:pt x="1162" y="318"/>
                </a:lnTo>
                <a:lnTo>
                  <a:pt x="1158" y="319"/>
                </a:lnTo>
                <a:lnTo>
                  <a:pt x="1152" y="316"/>
                </a:lnTo>
                <a:lnTo>
                  <a:pt x="1150" y="311"/>
                </a:lnTo>
                <a:lnTo>
                  <a:pt x="1152" y="301"/>
                </a:lnTo>
                <a:lnTo>
                  <a:pt x="1150" y="293"/>
                </a:lnTo>
                <a:lnTo>
                  <a:pt x="1146" y="288"/>
                </a:lnTo>
                <a:lnTo>
                  <a:pt x="1140" y="286"/>
                </a:lnTo>
                <a:lnTo>
                  <a:pt x="1135" y="283"/>
                </a:lnTo>
                <a:lnTo>
                  <a:pt x="1130" y="281"/>
                </a:lnTo>
                <a:lnTo>
                  <a:pt x="1126" y="277"/>
                </a:lnTo>
                <a:lnTo>
                  <a:pt x="1123" y="271"/>
                </a:lnTo>
                <a:lnTo>
                  <a:pt x="1122" y="264"/>
                </a:lnTo>
                <a:lnTo>
                  <a:pt x="1129" y="246"/>
                </a:lnTo>
                <a:lnTo>
                  <a:pt x="1130" y="236"/>
                </a:lnTo>
                <a:lnTo>
                  <a:pt x="1128" y="224"/>
                </a:lnTo>
                <a:lnTo>
                  <a:pt x="1124" y="215"/>
                </a:lnTo>
                <a:lnTo>
                  <a:pt x="1116" y="204"/>
                </a:lnTo>
                <a:lnTo>
                  <a:pt x="1108" y="198"/>
                </a:lnTo>
                <a:lnTo>
                  <a:pt x="1104" y="192"/>
                </a:lnTo>
                <a:lnTo>
                  <a:pt x="1105" y="187"/>
                </a:lnTo>
                <a:lnTo>
                  <a:pt x="1111" y="176"/>
                </a:lnTo>
                <a:lnTo>
                  <a:pt x="1115" y="168"/>
                </a:lnTo>
                <a:lnTo>
                  <a:pt x="1118" y="160"/>
                </a:lnTo>
                <a:lnTo>
                  <a:pt x="1119" y="153"/>
                </a:lnTo>
                <a:lnTo>
                  <a:pt x="1116" y="147"/>
                </a:lnTo>
                <a:lnTo>
                  <a:pt x="1112" y="143"/>
                </a:lnTo>
                <a:lnTo>
                  <a:pt x="1106" y="141"/>
                </a:lnTo>
                <a:lnTo>
                  <a:pt x="1100" y="142"/>
                </a:lnTo>
                <a:lnTo>
                  <a:pt x="1096" y="148"/>
                </a:lnTo>
                <a:lnTo>
                  <a:pt x="1094" y="153"/>
                </a:lnTo>
                <a:lnTo>
                  <a:pt x="1092" y="158"/>
                </a:lnTo>
                <a:lnTo>
                  <a:pt x="1090" y="161"/>
                </a:lnTo>
                <a:lnTo>
                  <a:pt x="1084" y="161"/>
                </a:lnTo>
                <a:lnTo>
                  <a:pt x="1080" y="161"/>
                </a:lnTo>
                <a:lnTo>
                  <a:pt x="1074" y="159"/>
                </a:lnTo>
                <a:lnTo>
                  <a:pt x="1068" y="157"/>
                </a:lnTo>
                <a:lnTo>
                  <a:pt x="1063" y="155"/>
                </a:lnTo>
                <a:lnTo>
                  <a:pt x="1057" y="153"/>
                </a:lnTo>
                <a:lnTo>
                  <a:pt x="1052" y="151"/>
                </a:lnTo>
                <a:lnTo>
                  <a:pt x="1044" y="136"/>
                </a:lnTo>
                <a:lnTo>
                  <a:pt x="1042" y="128"/>
                </a:lnTo>
                <a:lnTo>
                  <a:pt x="1040" y="121"/>
                </a:lnTo>
                <a:lnTo>
                  <a:pt x="1034" y="115"/>
                </a:lnTo>
                <a:lnTo>
                  <a:pt x="1031" y="109"/>
                </a:lnTo>
                <a:lnTo>
                  <a:pt x="1026" y="99"/>
                </a:lnTo>
                <a:lnTo>
                  <a:pt x="1024" y="93"/>
                </a:lnTo>
                <a:lnTo>
                  <a:pt x="1024" y="88"/>
                </a:lnTo>
                <a:lnTo>
                  <a:pt x="1020" y="79"/>
                </a:lnTo>
                <a:lnTo>
                  <a:pt x="1017" y="76"/>
                </a:lnTo>
                <a:lnTo>
                  <a:pt x="1011" y="72"/>
                </a:lnTo>
                <a:lnTo>
                  <a:pt x="1006" y="71"/>
                </a:lnTo>
                <a:lnTo>
                  <a:pt x="1001" y="69"/>
                </a:lnTo>
                <a:lnTo>
                  <a:pt x="996" y="65"/>
                </a:lnTo>
                <a:lnTo>
                  <a:pt x="993" y="61"/>
                </a:lnTo>
                <a:lnTo>
                  <a:pt x="991" y="56"/>
                </a:lnTo>
                <a:lnTo>
                  <a:pt x="987" y="47"/>
                </a:lnTo>
                <a:lnTo>
                  <a:pt x="985" y="43"/>
                </a:lnTo>
                <a:lnTo>
                  <a:pt x="982" y="39"/>
                </a:lnTo>
                <a:lnTo>
                  <a:pt x="978" y="38"/>
                </a:lnTo>
                <a:lnTo>
                  <a:pt x="966" y="36"/>
                </a:lnTo>
                <a:lnTo>
                  <a:pt x="958" y="29"/>
                </a:lnTo>
                <a:lnTo>
                  <a:pt x="953" y="22"/>
                </a:lnTo>
                <a:lnTo>
                  <a:pt x="947" y="7"/>
                </a:lnTo>
                <a:lnTo>
                  <a:pt x="936" y="0"/>
                </a:lnTo>
                <a:lnTo>
                  <a:pt x="934" y="3"/>
                </a:lnTo>
                <a:lnTo>
                  <a:pt x="931" y="6"/>
                </a:lnTo>
                <a:lnTo>
                  <a:pt x="929" y="9"/>
                </a:lnTo>
                <a:lnTo>
                  <a:pt x="926" y="13"/>
                </a:lnTo>
                <a:lnTo>
                  <a:pt x="922" y="17"/>
                </a:lnTo>
                <a:lnTo>
                  <a:pt x="919" y="22"/>
                </a:lnTo>
                <a:lnTo>
                  <a:pt x="915" y="28"/>
                </a:lnTo>
                <a:lnTo>
                  <a:pt x="912" y="35"/>
                </a:lnTo>
                <a:lnTo>
                  <a:pt x="902" y="46"/>
                </a:lnTo>
                <a:lnTo>
                  <a:pt x="897" y="53"/>
                </a:lnTo>
                <a:lnTo>
                  <a:pt x="895" y="59"/>
                </a:lnTo>
                <a:lnTo>
                  <a:pt x="894" y="63"/>
                </a:lnTo>
                <a:lnTo>
                  <a:pt x="891" y="69"/>
                </a:lnTo>
                <a:lnTo>
                  <a:pt x="888" y="71"/>
                </a:lnTo>
                <a:lnTo>
                  <a:pt x="884" y="72"/>
                </a:lnTo>
                <a:lnTo>
                  <a:pt x="881" y="71"/>
                </a:lnTo>
                <a:lnTo>
                  <a:pt x="876" y="71"/>
                </a:lnTo>
                <a:lnTo>
                  <a:pt x="871" y="72"/>
                </a:lnTo>
                <a:lnTo>
                  <a:pt x="864" y="72"/>
                </a:lnTo>
                <a:lnTo>
                  <a:pt x="856" y="71"/>
                </a:lnTo>
                <a:lnTo>
                  <a:pt x="847" y="71"/>
                </a:lnTo>
                <a:lnTo>
                  <a:pt x="839" y="72"/>
                </a:lnTo>
                <a:lnTo>
                  <a:pt x="832" y="73"/>
                </a:lnTo>
                <a:lnTo>
                  <a:pt x="826" y="75"/>
                </a:lnTo>
                <a:lnTo>
                  <a:pt x="822" y="75"/>
                </a:lnTo>
                <a:lnTo>
                  <a:pt x="815" y="70"/>
                </a:lnTo>
                <a:lnTo>
                  <a:pt x="811" y="67"/>
                </a:lnTo>
                <a:lnTo>
                  <a:pt x="807" y="62"/>
                </a:lnTo>
                <a:lnTo>
                  <a:pt x="804" y="59"/>
                </a:lnTo>
                <a:lnTo>
                  <a:pt x="799" y="54"/>
                </a:lnTo>
                <a:lnTo>
                  <a:pt x="792" y="51"/>
                </a:lnTo>
                <a:lnTo>
                  <a:pt x="790" y="48"/>
                </a:lnTo>
                <a:lnTo>
                  <a:pt x="786" y="47"/>
                </a:lnTo>
                <a:lnTo>
                  <a:pt x="784" y="43"/>
                </a:lnTo>
                <a:lnTo>
                  <a:pt x="780" y="47"/>
                </a:lnTo>
                <a:lnTo>
                  <a:pt x="776" y="51"/>
                </a:lnTo>
                <a:lnTo>
                  <a:pt x="774" y="52"/>
                </a:lnTo>
                <a:lnTo>
                  <a:pt x="771" y="53"/>
                </a:lnTo>
                <a:lnTo>
                  <a:pt x="770" y="55"/>
                </a:lnTo>
                <a:lnTo>
                  <a:pt x="767" y="57"/>
                </a:lnTo>
                <a:lnTo>
                  <a:pt x="766" y="59"/>
                </a:lnTo>
                <a:lnTo>
                  <a:pt x="763" y="62"/>
                </a:lnTo>
                <a:lnTo>
                  <a:pt x="761" y="64"/>
                </a:lnTo>
                <a:lnTo>
                  <a:pt x="759" y="64"/>
                </a:lnTo>
                <a:lnTo>
                  <a:pt x="753" y="63"/>
                </a:lnTo>
                <a:lnTo>
                  <a:pt x="750" y="62"/>
                </a:lnTo>
                <a:lnTo>
                  <a:pt x="746" y="62"/>
                </a:lnTo>
                <a:lnTo>
                  <a:pt x="744" y="63"/>
                </a:lnTo>
                <a:lnTo>
                  <a:pt x="742" y="64"/>
                </a:lnTo>
                <a:lnTo>
                  <a:pt x="740" y="68"/>
                </a:lnTo>
                <a:lnTo>
                  <a:pt x="739" y="72"/>
                </a:lnTo>
                <a:lnTo>
                  <a:pt x="739" y="76"/>
                </a:lnTo>
                <a:lnTo>
                  <a:pt x="737" y="80"/>
                </a:lnTo>
                <a:lnTo>
                  <a:pt x="736" y="81"/>
                </a:lnTo>
                <a:lnTo>
                  <a:pt x="731" y="84"/>
                </a:lnTo>
                <a:lnTo>
                  <a:pt x="726" y="87"/>
                </a:lnTo>
                <a:lnTo>
                  <a:pt x="722" y="88"/>
                </a:lnTo>
                <a:lnTo>
                  <a:pt x="713" y="88"/>
                </a:lnTo>
                <a:lnTo>
                  <a:pt x="711" y="88"/>
                </a:lnTo>
                <a:lnTo>
                  <a:pt x="708" y="91"/>
                </a:lnTo>
                <a:lnTo>
                  <a:pt x="707" y="93"/>
                </a:lnTo>
                <a:lnTo>
                  <a:pt x="708" y="95"/>
                </a:lnTo>
                <a:lnTo>
                  <a:pt x="711" y="96"/>
                </a:lnTo>
                <a:lnTo>
                  <a:pt x="711" y="99"/>
                </a:lnTo>
                <a:lnTo>
                  <a:pt x="710" y="100"/>
                </a:lnTo>
                <a:lnTo>
                  <a:pt x="705" y="101"/>
                </a:lnTo>
                <a:lnTo>
                  <a:pt x="703" y="101"/>
                </a:lnTo>
                <a:lnTo>
                  <a:pt x="700" y="100"/>
                </a:lnTo>
                <a:lnTo>
                  <a:pt x="697" y="100"/>
                </a:lnTo>
                <a:lnTo>
                  <a:pt x="694" y="101"/>
                </a:lnTo>
                <a:lnTo>
                  <a:pt x="691" y="101"/>
                </a:lnTo>
                <a:lnTo>
                  <a:pt x="690" y="99"/>
                </a:lnTo>
                <a:lnTo>
                  <a:pt x="688" y="97"/>
                </a:lnTo>
                <a:lnTo>
                  <a:pt x="684" y="97"/>
                </a:lnTo>
                <a:lnTo>
                  <a:pt x="682" y="99"/>
                </a:lnTo>
                <a:lnTo>
                  <a:pt x="680" y="99"/>
                </a:lnTo>
                <a:lnTo>
                  <a:pt x="676" y="99"/>
                </a:lnTo>
                <a:lnTo>
                  <a:pt x="674" y="96"/>
                </a:lnTo>
                <a:lnTo>
                  <a:pt x="672" y="95"/>
                </a:lnTo>
                <a:lnTo>
                  <a:pt x="670" y="94"/>
                </a:lnTo>
                <a:lnTo>
                  <a:pt x="666" y="95"/>
                </a:lnTo>
                <a:lnTo>
                  <a:pt x="659" y="95"/>
                </a:lnTo>
                <a:lnTo>
                  <a:pt x="651" y="96"/>
                </a:lnTo>
                <a:lnTo>
                  <a:pt x="647" y="96"/>
                </a:lnTo>
                <a:lnTo>
                  <a:pt x="640" y="97"/>
                </a:lnTo>
                <a:lnTo>
                  <a:pt x="635" y="97"/>
                </a:lnTo>
                <a:lnTo>
                  <a:pt x="631" y="97"/>
                </a:lnTo>
                <a:lnTo>
                  <a:pt x="627" y="96"/>
                </a:lnTo>
                <a:lnTo>
                  <a:pt x="625" y="95"/>
                </a:lnTo>
                <a:lnTo>
                  <a:pt x="623" y="93"/>
                </a:lnTo>
                <a:lnTo>
                  <a:pt x="617" y="89"/>
                </a:lnTo>
                <a:lnTo>
                  <a:pt x="615" y="89"/>
                </a:lnTo>
                <a:lnTo>
                  <a:pt x="610" y="89"/>
                </a:lnTo>
                <a:lnTo>
                  <a:pt x="604" y="89"/>
                </a:lnTo>
                <a:lnTo>
                  <a:pt x="601" y="89"/>
                </a:lnTo>
                <a:lnTo>
                  <a:pt x="596" y="91"/>
                </a:lnTo>
                <a:lnTo>
                  <a:pt x="592" y="92"/>
                </a:lnTo>
                <a:lnTo>
                  <a:pt x="582" y="95"/>
                </a:lnTo>
                <a:lnTo>
                  <a:pt x="577" y="96"/>
                </a:lnTo>
                <a:lnTo>
                  <a:pt x="574" y="95"/>
                </a:lnTo>
                <a:lnTo>
                  <a:pt x="572" y="94"/>
                </a:lnTo>
                <a:lnTo>
                  <a:pt x="571" y="93"/>
                </a:lnTo>
                <a:lnTo>
                  <a:pt x="569" y="89"/>
                </a:lnTo>
                <a:lnTo>
                  <a:pt x="568" y="86"/>
                </a:lnTo>
                <a:lnTo>
                  <a:pt x="564" y="84"/>
                </a:lnTo>
                <a:lnTo>
                  <a:pt x="560" y="83"/>
                </a:lnTo>
                <a:lnTo>
                  <a:pt x="551" y="81"/>
                </a:lnTo>
                <a:lnTo>
                  <a:pt x="546" y="80"/>
                </a:lnTo>
                <a:lnTo>
                  <a:pt x="542" y="80"/>
                </a:lnTo>
                <a:lnTo>
                  <a:pt x="537" y="80"/>
                </a:lnTo>
                <a:lnTo>
                  <a:pt x="534" y="81"/>
                </a:lnTo>
                <a:lnTo>
                  <a:pt x="531" y="84"/>
                </a:lnTo>
                <a:lnTo>
                  <a:pt x="528" y="87"/>
                </a:lnTo>
                <a:lnTo>
                  <a:pt x="524" y="92"/>
                </a:lnTo>
                <a:lnTo>
                  <a:pt x="521" y="94"/>
                </a:lnTo>
                <a:lnTo>
                  <a:pt x="518" y="96"/>
                </a:lnTo>
                <a:lnTo>
                  <a:pt x="513" y="97"/>
                </a:lnTo>
                <a:lnTo>
                  <a:pt x="505" y="97"/>
                </a:lnTo>
                <a:lnTo>
                  <a:pt x="502" y="97"/>
                </a:lnTo>
                <a:lnTo>
                  <a:pt x="498" y="96"/>
                </a:lnTo>
                <a:lnTo>
                  <a:pt x="495" y="95"/>
                </a:lnTo>
                <a:lnTo>
                  <a:pt x="491" y="94"/>
                </a:lnTo>
                <a:lnTo>
                  <a:pt x="489" y="92"/>
                </a:lnTo>
                <a:lnTo>
                  <a:pt x="488" y="89"/>
                </a:lnTo>
                <a:lnTo>
                  <a:pt x="486" y="87"/>
                </a:lnTo>
                <a:lnTo>
                  <a:pt x="483" y="84"/>
                </a:lnTo>
                <a:lnTo>
                  <a:pt x="481" y="81"/>
                </a:lnTo>
                <a:lnTo>
                  <a:pt x="478" y="77"/>
                </a:lnTo>
                <a:lnTo>
                  <a:pt x="475" y="75"/>
                </a:lnTo>
                <a:lnTo>
                  <a:pt x="473" y="72"/>
                </a:lnTo>
                <a:lnTo>
                  <a:pt x="471" y="69"/>
                </a:lnTo>
                <a:lnTo>
                  <a:pt x="467" y="67"/>
                </a:lnTo>
                <a:lnTo>
                  <a:pt x="464" y="65"/>
                </a:lnTo>
                <a:lnTo>
                  <a:pt x="460" y="65"/>
                </a:lnTo>
                <a:lnTo>
                  <a:pt x="457" y="65"/>
                </a:lnTo>
                <a:lnTo>
                  <a:pt x="455" y="68"/>
                </a:lnTo>
                <a:lnTo>
                  <a:pt x="454" y="69"/>
                </a:lnTo>
                <a:lnTo>
                  <a:pt x="451" y="71"/>
                </a:lnTo>
                <a:lnTo>
                  <a:pt x="449" y="73"/>
                </a:lnTo>
                <a:lnTo>
                  <a:pt x="448" y="76"/>
                </a:lnTo>
                <a:lnTo>
                  <a:pt x="448" y="79"/>
                </a:lnTo>
                <a:lnTo>
                  <a:pt x="450" y="81"/>
                </a:lnTo>
                <a:lnTo>
                  <a:pt x="451" y="84"/>
                </a:lnTo>
                <a:lnTo>
                  <a:pt x="455" y="85"/>
                </a:lnTo>
                <a:lnTo>
                  <a:pt x="458" y="87"/>
                </a:lnTo>
                <a:lnTo>
                  <a:pt x="458" y="88"/>
                </a:lnTo>
                <a:lnTo>
                  <a:pt x="460" y="92"/>
                </a:lnTo>
                <a:lnTo>
                  <a:pt x="459" y="94"/>
                </a:lnTo>
                <a:lnTo>
                  <a:pt x="459" y="96"/>
                </a:lnTo>
                <a:lnTo>
                  <a:pt x="457" y="101"/>
                </a:lnTo>
                <a:lnTo>
                  <a:pt x="457" y="103"/>
                </a:lnTo>
                <a:lnTo>
                  <a:pt x="458" y="107"/>
                </a:lnTo>
                <a:lnTo>
                  <a:pt x="459" y="109"/>
                </a:lnTo>
                <a:lnTo>
                  <a:pt x="460" y="111"/>
                </a:lnTo>
                <a:lnTo>
                  <a:pt x="465" y="111"/>
                </a:lnTo>
                <a:lnTo>
                  <a:pt x="467" y="110"/>
                </a:lnTo>
                <a:lnTo>
                  <a:pt x="471" y="109"/>
                </a:lnTo>
                <a:lnTo>
                  <a:pt x="473" y="110"/>
                </a:lnTo>
                <a:lnTo>
                  <a:pt x="474" y="111"/>
                </a:lnTo>
                <a:lnTo>
                  <a:pt x="474" y="112"/>
                </a:lnTo>
                <a:lnTo>
                  <a:pt x="473" y="115"/>
                </a:lnTo>
                <a:lnTo>
                  <a:pt x="471" y="119"/>
                </a:lnTo>
                <a:lnTo>
                  <a:pt x="471" y="123"/>
                </a:lnTo>
                <a:lnTo>
                  <a:pt x="468" y="124"/>
                </a:lnTo>
                <a:lnTo>
                  <a:pt x="466" y="126"/>
                </a:lnTo>
                <a:lnTo>
                  <a:pt x="465" y="127"/>
                </a:lnTo>
                <a:lnTo>
                  <a:pt x="464" y="129"/>
                </a:lnTo>
                <a:lnTo>
                  <a:pt x="463" y="133"/>
                </a:lnTo>
                <a:lnTo>
                  <a:pt x="463" y="135"/>
                </a:lnTo>
                <a:lnTo>
                  <a:pt x="462" y="137"/>
                </a:lnTo>
                <a:lnTo>
                  <a:pt x="459" y="139"/>
                </a:lnTo>
                <a:lnTo>
                  <a:pt x="457" y="137"/>
                </a:lnTo>
                <a:lnTo>
                  <a:pt x="454" y="136"/>
                </a:lnTo>
                <a:lnTo>
                  <a:pt x="450" y="137"/>
                </a:lnTo>
                <a:lnTo>
                  <a:pt x="449" y="137"/>
                </a:lnTo>
                <a:lnTo>
                  <a:pt x="447" y="140"/>
                </a:lnTo>
                <a:lnTo>
                  <a:pt x="447" y="142"/>
                </a:lnTo>
                <a:lnTo>
                  <a:pt x="448" y="144"/>
                </a:lnTo>
                <a:lnTo>
                  <a:pt x="451" y="147"/>
                </a:lnTo>
                <a:lnTo>
                  <a:pt x="454" y="150"/>
                </a:lnTo>
                <a:lnTo>
                  <a:pt x="452" y="151"/>
                </a:lnTo>
                <a:lnTo>
                  <a:pt x="450" y="151"/>
                </a:lnTo>
                <a:lnTo>
                  <a:pt x="446" y="152"/>
                </a:lnTo>
                <a:lnTo>
                  <a:pt x="443" y="153"/>
                </a:lnTo>
                <a:lnTo>
                  <a:pt x="442" y="153"/>
                </a:lnTo>
                <a:lnTo>
                  <a:pt x="441" y="155"/>
                </a:lnTo>
                <a:lnTo>
                  <a:pt x="440" y="157"/>
                </a:lnTo>
                <a:lnTo>
                  <a:pt x="440" y="158"/>
                </a:lnTo>
                <a:lnTo>
                  <a:pt x="441" y="161"/>
                </a:lnTo>
                <a:lnTo>
                  <a:pt x="443" y="164"/>
                </a:lnTo>
                <a:lnTo>
                  <a:pt x="447" y="166"/>
                </a:lnTo>
                <a:lnTo>
                  <a:pt x="449" y="167"/>
                </a:lnTo>
                <a:lnTo>
                  <a:pt x="450" y="169"/>
                </a:lnTo>
                <a:lnTo>
                  <a:pt x="450" y="171"/>
                </a:lnTo>
                <a:lnTo>
                  <a:pt x="450" y="172"/>
                </a:lnTo>
                <a:lnTo>
                  <a:pt x="451" y="174"/>
                </a:lnTo>
                <a:lnTo>
                  <a:pt x="451" y="176"/>
                </a:lnTo>
                <a:lnTo>
                  <a:pt x="451" y="179"/>
                </a:lnTo>
                <a:lnTo>
                  <a:pt x="452" y="181"/>
                </a:lnTo>
                <a:lnTo>
                  <a:pt x="455" y="182"/>
                </a:lnTo>
                <a:lnTo>
                  <a:pt x="456" y="182"/>
                </a:lnTo>
                <a:lnTo>
                  <a:pt x="458" y="182"/>
                </a:lnTo>
                <a:lnTo>
                  <a:pt x="460" y="182"/>
                </a:lnTo>
                <a:lnTo>
                  <a:pt x="463" y="181"/>
                </a:lnTo>
                <a:lnTo>
                  <a:pt x="464" y="179"/>
                </a:lnTo>
                <a:lnTo>
                  <a:pt x="466" y="176"/>
                </a:lnTo>
                <a:lnTo>
                  <a:pt x="468" y="174"/>
                </a:lnTo>
                <a:lnTo>
                  <a:pt x="470" y="172"/>
                </a:lnTo>
                <a:lnTo>
                  <a:pt x="471" y="169"/>
                </a:lnTo>
                <a:lnTo>
                  <a:pt x="474" y="169"/>
                </a:lnTo>
                <a:lnTo>
                  <a:pt x="478" y="171"/>
                </a:lnTo>
                <a:lnTo>
                  <a:pt x="479" y="171"/>
                </a:lnTo>
                <a:lnTo>
                  <a:pt x="481" y="168"/>
                </a:lnTo>
                <a:lnTo>
                  <a:pt x="483" y="166"/>
                </a:lnTo>
                <a:lnTo>
                  <a:pt x="484" y="165"/>
                </a:lnTo>
                <a:lnTo>
                  <a:pt x="488" y="164"/>
                </a:lnTo>
                <a:lnTo>
                  <a:pt x="490" y="163"/>
                </a:lnTo>
                <a:lnTo>
                  <a:pt x="491" y="165"/>
                </a:lnTo>
                <a:lnTo>
                  <a:pt x="492" y="167"/>
                </a:lnTo>
                <a:lnTo>
                  <a:pt x="495" y="167"/>
                </a:lnTo>
                <a:lnTo>
                  <a:pt x="497" y="166"/>
                </a:lnTo>
                <a:lnTo>
                  <a:pt x="499" y="166"/>
                </a:lnTo>
                <a:lnTo>
                  <a:pt x="503" y="167"/>
                </a:lnTo>
                <a:lnTo>
                  <a:pt x="505" y="169"/>
                </a:lnTo>
                <a:lnTo>
                  <a:pt x="508" y="172"/>
                </a:lnTo>
                <a:lnTo>
                  <a:pt x="513" y="173"/>
                </a:lnTo>
                <a:lnTo>
                  <a:pt x="516" y="175"/>
                </a:lnTo>
                <a:lnTo>
                  <a:pt x="519" y="176"/>
                </a:lnTo>
                <a:lnTo>
                  <a:pt x="521" y="176"/>
                </a:lnTo>
                <a:lnTo>
                  <a:pt x="524" y="175"/>
                </a:lnTo>
                <a:lnTo>
                  <a:pt x="527" y="173"/>
                </a:lnTo>
                <a:lnTo>
                  <a:pt x="531" y="172"/>
                </a:lnTo>
                <a:lnTo>
                  <a:pt x="534" y="172"/>
                </a:lnTo>
                <a:lnTo>
                  <a:pt x="539" y="175"/>
                </a:lnTo>
                <a:lnTo>
                  <a:pt x="543" y="180"/>
                </a:lnTo>
                <a:lnTo>
                  <a:pt x="546" y="188"/>
                </a:lnTo>
                <a:lnTo>
                  <a:pt x="548" y="191"/>
                </a:lnTo>
                <a:lnTo>
                  <a:pt x="550" y="195"/>
                </a:lnTo>
                <a:lnTo>
                  <a:pt x="550" y="198"/>
                </a:lnTo>
                <a:lnTo>
                  <a:pt x="551" y="201"/>
                </a:lnTo>
                <a:lnTo>
                  <a:pt x="553" y="204"/>
                </a:lnTo>
                <a:lnTo>
                  <a:pt x="556" y="205"/>
                </a:lnTo>
                <a:lnTo>
                  <a:pt x="559" y="204"/>
                </a:lnTo>
                <a:lnTo>
                  <a:pt x="562" y="204"/>
                </a:lnTo>
                <a:lnTo>
                  <a:pt x="564" y="205"/>
                </a:lnTo>
                <a:lnTo>
                  <a:pt x="564" y="206"/>
                </a:lnTo>
                <a:lnTo>
                  <a:pt x="567" y="209"/>
                </a:lnTo>
                <a:lnTo>
                  <a:pt x="566" y="213"/>
                </a:lnTo>
                <a:lnTo>
                  <a:pt x="566" y="215"/>
                </a:lnTo>
                <a:lnTo>
                  <a:pt x="568" y="216"/>
                </a:lnTo>
                <a:lnTo>
                  <a:pt x="571" y="215"/>
                </a:lnTo>
                <a:lnTo>
                  <a:pt x="576" y="214"/>
                </a:lnTo>
                <a:lnTo>
                  <a:pt x="578" y="213"/>
                </a:lnTo>
                <a:lnTo>
                  <a:pt x="586" y="211"/>
                </a:lnTo>
                <a:lnTo>
                  <a:pt x="588" y="212"/>
                </a:lnTo>
                <a:lnTo>
                  <a:pt x="592" y="214"/>
                </a:lnTo>
                <a:lnTo>
                  <a:pt x="593" y="216"/>
                </a:lnTo>
                <a:lnTo>
                  <a:pt x="595" y="219"/>
                </a:lnTo>
                <a:lnTo>
                  <a:pt x="600" y="219"/>
                </a:lnTo>
                <a:lnTo>
                  <a:pt x="602" y="220"/>
                </a:lnTo>
                <a:lnTo>
                  <a:pt x="604" y="221"/>
                </a:lnTo>
                <a:lnTo>
                  <a:pt x="608" y="224"/>
                </a:lnTo>
                <a:lnTo>
                  <a:pt x="609" y="227"/>
                </a:lnTo>
                <a:lnTo>
                  <a:pt x="611" y="229"/>
                </a:lnTo>
                <a:lnTo>
                  <a:pt x="612" y="231"/>
                </a:lnTo>
                <a:lnTo>
                  <a:pt x="611" y="235"/>
                </a:lnTo>
                <a:lnTo>
                  <a:pt x="610" y="238"/>
                </a:lnTo>
                <a:lnTo>
                  <a:pt x="609" y="239"/>
                </a:lnTo>
                <a:lnTo>
                  <a:pt x="607" y="243"/>
                </a:lnTo>
                <a:lnTo>
                  <a:pt x="603" y="245"/>
                </a:lnTo>
                <a:lnTo>
                  <a:pt x="601" y="247"/>
                </a:lnTo>
                <a:lnTo>
                  <a:pt x="600" y="249"/>
                </a:lnTo>
                <a:lnTo>
                  <a:pt x="599" y="254"/>
                </a:lnTo>
                <a:lnTo>
                  <a:pt x="599" y="259"/>
                </a:lnTo>
                <a:lnTo>
                  <a:pt x="599" y="261"/>
                </a:lnTo>
                <a:lnTo>
                  <a:pt x="599" y="264"/>
                </a:lnTo>
                <a:lnTo>
                  <a:pt x="600" y="267"/>
                </a:lnTo>
                <a:lnTo>
                  <a:pt x="601" y="270"/>
                </a:lnTo>
                <a:lnTo>
                  <a:pt x="601" y="271"/>
                </a:lnTo>
                <a:lnTo>
                  <a:pt x="601" y="273"/>
                </a:lnTo>
                <a:lnTo>
                  <a:pt x="599" y="276"/>
                </a:lnTo>
                <a:lnTo>
                  <a:pt x="596" y="280"/>
                </a:lnTo>
                <a:lnTo>
                  <a:pt x="596" y="283"/>
                </a:lnTo>
                <a:lnTo>
                  <a:pt x="595" y="285"/>
                </a:lnTo>
                <a:lnTo>
                  <a:pt x="595" y="287"/>
                </a:lnTo>
                <a:lnTo>
                  <a:pt x="594" y="289"/>
                </a:lnTo>
                <a:lnTo>
                  <a:pt x="593" y="291"/>
                </a:lnTo>
                <a:lnTo>
                  <a:pt x="591" y="289"/>
                </a:lnTo>
                <a:lnTo>
                  <a:pt x="590" y="289"/>
                </a:lnTo>
                <a:lnTo>
                  <a:pt x="588" y="287"/>
                </a:lnTo>
                <a:lnTo>
                  <a:pt x="587" y="285"/>
                </a:lnTo>
                <a:lnTo>
                  <a:pt x="585" y="284"/>
                </a:lnTo>
                <a:lnTo>
                  <a:pt x="580" y="283"/>
                </a:lnTo>
                <a:lnTo>
                  <a:pt x="577" y="283"/>
                </a:lnTo>
                <a:lnTo>
                  <a:pt x="575" y="285"/>
                </a:lnTo>
                <a:lnTo>
                  <a:pt x="572" y="287"/>
                </a:lnTo>
                <a:lnTo>
                  <a:pt x="570" y="291"/>
                </a:lnTo>
                <a:lnTo>
                  <a:pt x="567" y="293"/>
                </a:lnTo>
                <a:lnTo>
                  <a:pt x="563" y="296"/>
                </a:lnTo>
                <a:lnTo>
                  <a:pt x="558" y="297"/>
                </a:lnTo>
                <a:lnTo>
                  <a:pt x="553" y="299"/>
                </a:lnTo>
                <a:lnTo>
                  <a:pt x="548" y="299"/>
                </a:lnTo>
                <a:lnTo>
                  <a:pt x="544" y="299"/>
                </a:lnTo>
                <a:lnTo>
                  <a:pt x="539" y="301"/>
                </a:lnTo>
                <a:lnTo>
                  <a:pt x="537" y="304"/>
                </a:lnTo>
                <a:lnTo>
                  <a:pt x="537" y="308"/>
                </a:lnTo>
                <a:lnTo>
                  <a:pt x="536" y="311"/>
                </a:lnTo>
                <a:lnTo>
                  <a:pt x="536" y="315"/>
                </a:lnTo>
                <a:lnTo>
                  <a:pt x="537" y="317"/>
                </a:lnTo>
                <a:lnTo>
                  <a:pt x="538" y="320"/>
                </a:lnTo>
                <a:lnTo>
                  <a:pt x="542" y="321"/>
                </a:lnTo>
                <a:lnTo>
                  <a:pt x="543" y="323"/>
                </a:lnTo>
                <a:lnTo>
                  <a:pt x="544" y="326"/>
                </a:lnTo>
                <a:lnTo>
                  <a:pt x="544" y="327"/>
                </a:lnTo>
                <a:lnTo>
                  <a:pt x="542" y="329"/>
                </a:lnTo>
                <a:lnTo>
                  <a:pt x="539" y="333"/>
                </a:lnTo>
                <a:lnTo>
                  <a:pt x="537" y="334"/>
                </a:lnTo>
                <a:lnTo>
                  <a:pt x="535" y="335"/>
                </a:lnTo>
                <a:lnTo>
                  <a:pt x="531" y="336"/>
                </a:lnTo>
                <a:lnTo>
                  <a:pt x="527" y="341"/>
                </a:lnTo>
                <a:lnTo>
                  <a:pt x="523" y="342"/>
                </a:lnTo>
                <a:lnTo>
                  <a:pt x="521" y="344"/>
                </a:lnTo>
                <a:lnTo>
                  <a:pt x="520" y="347"/>
                </a:lnTo>
                <a:lnTo>
                  <a:pt x="515" y="349"/>
                </a:lnTo>
                <a:lnTo>
                  <a:pt x="512" y="350"/>
                </a:lnTo>
                <a:lnTo>
                  <a:pt x="510" y="350"/>
                </a:lnTo>
                <a:lnTo>
                  <a:pt x="505" y="349"/>
                </a:lnTo>
                <a:lnTo>
                  <a:pt x="502" y="349"/>
                </a:lnTo>
                <a:lnTo>
                  <a:pt x="498" y="350"/>
                </a:lnTo>
                <a:lnTo>
                  <a:pt x="496" y="351"/>
                </a:lnTo>
                <a:lnTo>
                  <a:pt x="494" y="355"/>
                </a:lnTo>
                <a:lnTo>
                  <a:pt x="494" y="358"/>
                </a:lnTo>
                <a:lnTo>
                  <a:pt x="494" y="363"/>
                </a:lnTo>
                <a:lnTo>
                  <a:pt x="495" y="366"/>
                </a:lnTo>
                <a:lnTo>
                  <a:pt x="495" y="369"/>
                </a:lnTo>
                <a:lnTo>
                  <a:pt x="496" y="373"/>
                </a:lnTo>
                <a:lnTo>
                  <a:pt x="498" y="375"/>
                </a:lnTo>
                <a:lnTo>
                  <a:pt x="498" y="377"/>
                </a:lnTo>
                <a:lnTo>
                  <a:pt x="499" y="380"/>
                </a:lnTo>
                <a:lnTo>
                  <a:pt x="498" y="382"/>
                </a:lnTo>
                <a:lnTo>
                  <a:pt x="497" y="383"/>
                </a:lnTo>
                <a:lnTo>
                  <a:pt x="495" y="385"/>
                </a:lnTo>
                <a:lnTo>
                  <a:pt x="491" y="387"/>
                </a:lnTo>
                <a:lnTo>
                  <a:pt x="490" y="390"/>
                </a:lnTo>
                <a:lnTo>
                  <a:pt x="490" y="392"/>
                </a:lnTo>
                <a:lnTo>
                  <a:pt x="491" y="396"/>
                </a:lnTo>
                <a:lnTo>
                  <a:pt x="492" y="398"/>
                </a:lnTo>
                <a:lnTo>
                  <a:pt x="492" y="400"/>
                </a:lnTo>
                <a:lnTo>
                  <a:pt x="495" y="407"/>
                </a:lnTo>
                <a:lnTo>
                  <a:pt x="495" y="409"/>
                </a:lnTo>
                <a:lnTo>
                  <a:pt x="492" y="412"/>
                </a:lnTo>
                <a:lnTo>
                  <a:pt x="489" y="412"/>
                </a:lnTo>
                <a:lnTo>
                  <a:pt x="487" y="411"/>
                </a:lnTo>
                <a:lnTo>
                  <a:pt x="484" y="409"/>
                </a:lnTo>
                <a:lnTo>
                  <a:pt x="481" y="408"/>
                </a:lnTo>
                <a:lnTo>
                  <a:pt x="479" y="409"/>
                </a:lnTo>
                <a:lnTo>
                  <a:pt x="475" y="412"/>
                </a:lnTo>
                <a:lnTo>
                  <a:pt x="474" y="414"/>
                </a:lnTo>
                <a:lnTo>
                  <a:pt x="473" y="416"/>
                </a:lnTo>
                <a:lnTo>
                  <a:pt x="471" y="417"/>
                </a:lnTo>
                <a:lnTo>
                  <a:pt x="467" y="419"/>
                </a:lnTo>
                <a:lnTo>
                  <a:pt x="463" y="422"/>
                </a:lnTo>
                <a:lnTo>
                  <a:pt x="462" y="424"/>
                </a:lnTo>
                <a:lnTo>
                  <a:pt x="460" y="427"/>
                </a:lnTo>
                <a:lnTo>
                  <a:pt x="460" y="429"/>
                </a:lnTo>
                <a:lnTo>
                  <a:pt x="459" y="431"/>
                </a:lnTo>
                <a:lnTo>
                  <a:pt x="459" y="432"/>
                </a:lnTo>
                <a:lnTo>
                  <a:pt x="457" y="435"/>
                </a:lnTo>
                <a:lnTo>
                  <a:pt x="457" y="437"/>
                </a:lnTo>
                <a:lnTo>
                  <a:pt x="451" y="438"/>
                </a:lnTo>
                <a:lnTo>
                  <a:pt x="448" y="439"/>
                </a:lnTo>
                <a:lnTo>
                  <a:pt x="444" y="441"/>
                </a:lnTo>
                <a:lnTo>
                  <a:pt x="442" y="444"/>
                </a:lnTo>
                <a:lnTo>
                  <a:pt x="439" y="445"/>
                </a:lnTo>
                <a:lnTo>
                  <a:pt x="436" y="445"/>
                </a:lnTo>
                <a:lnTo>
                  <a:pt x="433" y="443"/>
                </a:lnTo>
                <a:lnTo>
                  <a:pt x="431" y="441"/>
                </a:lnTo>
                <a:lnTo>
                  <a:pt x="427" y="443"/>
                </a:lnTo>
                <a:lnTo>
                  <a:pt x="426" y="444"/>
                </a:lnTo>
                <a:lnTo>
                  <a:pt x="424" y="446"/>
                </a:lnTo>
                <a:lnTo>
                  <a:pt x="423" y="449"/>
                </a:lnTo>
                <a:lnTo>
                  <a:pt x="420" y="453"/>
                </a:lnTo>
                <a:lnTo>
                  <a:pt x="418" y="454"/>
                </a:lnTo>
                <a:lnTo>
                  <a:pt x="415" y="456"/>
                </a:lnTo>
                <a:lnTo>
                  <a:pt x="411" y="456"/>
                </a:lnTo>
                <a:lnTo>
                  <a:pt x="409" y="457"/>
                </a:lnTo>
                <a:lnTo>
                  <a:pt x="407" y="459"/>
                </a:lnTo>
                <a:lnTo>
                  <a:pt x="404" y="460"/>
                </a:lnTo>
                <a:lnTo>
                  <a:pt x="404" y="461"/>
                </a:lnTo>
                <a:lnTo>
                  <a:pt x="406" y="463"/>
                </a:lnTo>
                <a:lnTo>
                  <a:pt x="404" y="464"/>
                </a:lnTo>
                <a:lnTo>
                  <a:pt x="401" y="467"/>
                </a:lnTo>
                <a:lnTo>
                  <a:pt x="400" y="468"/>
                </a:lnTo>
                <a:lnTo>
                  <a:pt x="398" y="468"/>
                </a:lnTo>
                <a:lnTo>
                  <a:pt x="396" y="468"/>
                </a:lnTo>
                <a:lnTo>
                  <a:pt x="394" y="468"/>
                </a:lnTo>
                <a:lnTo>
                  <a:pt x="393" y="467"/>
                </a:lnTo>
                <a:lnTo>
                  <a:pt x="392" y="464"/>
                </a:lnTo>
                <a:lnTo>
                  <a:pt x="392" y="463"/>
                </a:lnTo>
                <a:lnTo>
                  <a:pt x="392" y="457"/>
                </a:lnTo>
                <a:lnTo>
                  <a:pt x="391" y="455"/>
                </a:lnTo>
                <a:lnTo>
                  <a:pt x="390" y="454"/>
                </a:lnTo>
                <a:lnTo>
                  <a:pt x="387" y="452"/>
                </a:lnTo>
                <a:lnTo>
                  <a:pt x="384" y="452"/>
                </a:lnTo>
                <a:lnTo>
                  <a:pt x="380" y="452"/>
                </a:lnTo>
                <a:lnTo>
                  <a:pt x="378" y="452"/>
                </a:lnTo>
                <a:lnTo>
                  <a:pt x="375" y="452"/>
                </a:lnTo>
                <a:lnTo>
                  <a:pt x="372" y="452"/>
                </a:lnTo>
                <a:lnTo>
                  <a:pt x="371" y="454"/>
                </a:lnTo>
                <a:lnTo>
                  <a:pt x="370" y="455"/>
                </a:lnTo>
                <a:lnTo>
                  <a:pt x="369" y="457"/>
                </a:lnTo>
                <a:lnTo>
                  <a:pt x="369" y="459"/>
                </a:lnTo>
                <a:lnTo>
                  <a:pt x="368" y="460"/>
                </a:lnTo>
                <a:lnTo>
                  <a:pt x="366" y="459"/>
                </a:lnTo>
                <a:lnTo>
                  <a:pt x="363" y="457"/>
                </a:lnTo>
                <a:lnTo>
                  <a:pt x="359" y="457"/>
                </a:lnTo>
                <a:lnTo>
                  <a:pt x="355" y="457"/>
                </a:lnTo>
                <a:lnTo>
                  <a:pt x="353" y="459"/>
                </a:lnTo>
                <a:lnTo>
                  <a:pt x="352" y="461"/>
                </a:lnTo>
                <a:lnTo>
                  <a:pt x="346" y="463"/>
                </a:lnTo>
                <a:close/>
              </a:path>
            </a:pathLst>
          </a:custGeom>
          <a:solidFill>
            <a:schemeClr val="bg1"/>
          </a:solidFill>
          <a:ln w="9525" cap="flat" cmpd="sng">
            <a:solidFill>
              <a:schemeClr val="tx1"/>
            </a:solidFill>
            <a:prstDash val="solid"/>
            <a:round/>
            <a:headEnd type="none" w="med" len="med"/>
            <a:tailEnd type="none" w="med" len="med"/>
          </a:ln>
          <a:effectLst/>
          <a:extLst/>
        </p:spPr>
        <p:txBody>
          <a:bodyPr wrap="none"/>
          <a:lstStyle/>
          <a:p>
            <a:pPr eaLnBrk="1" hangingPunct="1">
              <a:defRPr/>
            </a:pPr>
            <a:endParaRPr lang="en-GB" sz="1176" dirty="0">
              <a:latin typeface="Arial" pitchFamily="34" charset="0"/>
              <a:cs typeface="Arial" pitchFamily="34" charset="0"/>
            </a:endParaRPr>
          </a:p>
        </p:txBody>
      </p:sp>
      <p:sp>
        <p:nvSpPr>
          <p:cNvPr id="131" name="KL">
            <a:extLst>
              <a:ext uri="{FF2B5EF4-FFF2-40B4-BE49-F238E27FC236}"/>
            </a:extLst>
          </p:cNvPr>
          <p:cNvSpPr>
            <a:spLocks/>
          </p:cNvSpPr>
          <p:nvPr/>
        </p:nvSpPr>
        <p:spPr bwMode="auto">
          <a:xfrm>
            <a:off x="3430588" y="5678488"/>
            <a:ext cx="612775" cy="1049337"/>
          </a:xfrm>
          <a:custGeom>
            <a:avLst/>
            <a:gdLst>
              <a:gd name="T0" fmla="*/ 253 w 701"/>
              <a:gd name="T1" fmla="*/ 435 h 1251"/>
              <a:gd name="T2" fmla="*/ 301 w 701"/>
              <a:gd name="T3" fmla="*/ 551 h 1251"/>
              <a:gd name="T4" fmla="*/ 369 w 701"/>
              <a:gd name="T5" fmla="*/ 717 h 1251"/>
              <a:gd name="T6" fmla="*/ 382 w 701"/>
              <a:gd name="T7" fmla="*/ 757 h 1251"/>
              <a:gd name="T8" fmla="*/ 410 w 701"/>
              <a:gd name="T9" fmla="*/ 799 h 1251"/>
              <a:gd name="T10" fmla="*/ 430 w 701"/>
              <a:gd name="T11" fmla="*/ 856 h 1251"/>
              <a:gd name="T12" fmla="*/ 439 w 701"/>
              <a:gd name="T13" fmla="*/ 894 h 1251"/>
              <a:gd name="T14" fmla="*/ 415 w 701"/>
              <a:gd name="T15" fmla="*/ 905 h 1251"/>
              <a:gd name="T16" fmla="*/ 418 w 701"/>
              <a:gd name="T17" fmla="*/ 863 h 1251"/>
              <a:gd name="T18" fmla="*/ 408 w 701"/>
              <a:gd name="T19" fmla="*/ 813 h 1251"/>
              <a:gd name="T20" fmla="*/ 401 w 701"/>
              <a:gd name="T21" fmla="*/ 831 h 1251"/>
              <a:gd name="T22" fmla="*/ 380 w 701"/>
              <a:gd name="T23" fmla="*/ 804 h 1251"/>
              <a:gd name="T24" fmla="*/ 431 w 701"/>
              <a:gd name="T25" fmla="*/ 995 h 1251"/>
              <a:gd name="T26" fmla="*/ 481 w 701"/>
              <a:gd name="T27" fmla="*/ 1054 h 1251"/>
              <a:gd name="T28" fmla="*/ 465 w 701"/>
              <a:gd name="T29" fmla="*/ 1075 h 1251"/>
              <a:gd name="T30" fmla="*/ 496 w 701"/>
              <a:gd name="T31" fmla="*/ 1096 h 1251"/>
              <a:gd name="T32" fmla="*/ 537 w 701"/>
              <a:gd name="T33" fmla="*/ 1165 h 1251"/>
              <a:gd name="T34" fmla="*/ 623 w 701"/>
              <a:gd name="T35" fmla="*/ 1231 h 1251"/>
              <a:gd name="T36" fmla="*/ 646 w 701"/>
              <a:gd name="T37" fmla="*/ 1191 h 1251"/>
              <a:gd name="T38" fmla="*/ 664 w 701"/>
              <a:gd name="T39" fmla="*/ 1168 h 1251"/>
              <a:gd name="T40" fmla="*/ 642 w 701"/>
              <a:gd name="T41" fmla="*/ 1109 h 1251"/>
              <a:gd name="T42" fmla="*/ 649 w 701"/>
              <a:gd name="T43" fmla="*/ 1069 h 1251"/>
              <a:gd name="T44" fmla="*/ 642 w 701"/>
              <a:gd name="T45" fmla="*/ 1029 h 1251"/>
              <a:gd name="T46" fmla="*/ 664 w 701"/>
              <a:gd name="T47" fmla="*/ 982 h 1251"/>
              <a:gd name="T48" fmla="*/ 690 w 701"/>
              <a:gd name="T49" fmla="*/ 919 h 1251"/>
              <a:gd name="T50" fmla="*/ 693 w 701"/>
              <a:gd name="T51" fmla="*/ 884 h 1251"/>
              <a:gd name="T52" fmla="*/ 669 w 701"/>
              <a:gd name="T53" fmla="*/ 877 h 1251"/>
              <a:gd name="T54" fmla="*/ 649 w 701"/>
              <a:gd name="T55" fmla="*/ 838 h 1251"/>
              <a:gd name="T56" fmla="*/ 663 w 701"/>
              <a:gd name="T57" fmla="*/ 771 h 1251"/>
              <a:gd name="T58" fmla="*/ 660 w 701"/>
              <a:gd name="T59" fmla="*/ 725 h 1251"/>
              <a:gd name="T60" fmla="*/ 652 w 701"/>
              <a:gd name="T61" fmla="*/ 684 h 1251"/>
              <a:gd name="T62" fmla="*/ 598 w 701"/>
              <a:gd name="T63" fmla="*/ 695 h 1251"/>
              <a:gd name="T64" fmla="*/ 549 w 701"/>
              <a:gd name="T65" fmla="*/ 679 h 1251"/>
              <a:gd name="T66" fmla="*/ 536 w 701"/>
              <a:gd name="T67" fmla="*/ 638 h 1251"/>
              <a:gd name="T68" fmla="*/ 557 w 701"/>
              <a:gd name="T69" fmla="*/ 589 h 1251"/>
              <a:gd name="T70" fmla="*/ 549 w 701"/>
              <a:gd name="T71" fmla="*/ 545 h 1251"/>
              <a:gd name="T72" fmla="*/ 519 w 701"/>
              <a:gd name="T73" fmla="*/ 519 h 1251"/>
              <a:gd name="T74" fmla="*/ 501 w 701"/>
              <a:gd name="T75" fmla="*/ 496 h 1251"/>
              <a:gd name="T76" fmla="*/ 520 w 701"/>
              <a:gd name="T77" fmla="*/ 470 h 1251"/>
              <a:gd name="T78" fmla="*/ 503 w 701"/>
              <a:gd name="T79" fmla="*/ 440 h 1251"/>
              <a:gd name="T80" fmla="*/ 474 w 701"/>
              <a:gd name="T81" fmla="*/ 436 h 1251"/>
              <a:gd name="T82" fmla="*/ 450 w 701"/>
              <a:gd name="T83" fmla="*/ 420 h 1251"/>
              <a:gd name="T84" fmla="*/ 434 w 701"/>
              <a:gd name="T85" fmla="*/ 380 h 1251"/>
              <a:gd name="T86" fmla="*/ 385 w 701"/>
              <a:gd name="T87" fmla="*/ 363 h 1251"/>
              <a:gd name="T88" fmla="*/ 412 w 701"/>
              <a:gd name="T89" fmla="*/ 328 h 1251"/>
              <a:gd name="T90" fmla="*/ 423 w 701"/>
              <a:gd name="T91" fmla="*/ 297 h 1251"/>
              <a:gd name="T92" fmla="*/ 383 w 701"/>
              <a:gd name="T93" fmla="*/ 272 h 1251"/>
              <a:gd name="T94" fmla="*/ 345 w 701"/>
              <a:gd name="T95" fmla="*/ 235 h 1251"/>
              <a:gd name="T96" fmla="*/ 295 w 701"/>
              <a:gd name="T97" fmla="*/ 239 h 1251"/>
              <a:gd name="T98" fmla="*/ 246 w 701"/>
              <a:gd name="T99" fmla="*/ 191 h 1251"/>
              <a:gd name="T100" fmla="*/ 206 w 701"/>
              <a:gd name="T101" fmla="*/ 176 h 1251"/>
              <a:gd name="T102" fmla="*/ 182 w 701"/>
              <a:gd name="T103" fmla="*/ 147 h 1251"/>
              <a:gd name="T104" fmla="*/ 149 w 701"/>
              <a:gd name="T105" fmla="*/ 112 h 1251"/>
              <a:gd name="T106" fmla="*/ 149 w 701"/>
              <a:gd name="T107" fmla="*/ 80 h 1251"/>
              <a:gd name="T108" fmla="*/ 119 w 701"/>
              <a:gd name="T109" fmla="*/ 65 h 1251"/>
              <a:gd name="T110" fmla="*/ 95 w 701"/>
              <a:gd name="T111" fmla="*/ 46 h 1251"/>
              <a:gd name="T112" fmla="*/ 68 w 701"/>
              <a:gd name="T113" fmla="*/ 27 h 1251"/>
              <a:gd name="T114" fmla="*/ 44 w 701"/>
              <a:gd name="T115" fmla="*/ 16 h 1251"/>
              <a:gd name="T116" fmla="*/ 4 w 701"/>
              <a:gd name="T117" fmla="*/ 13 h 1251"/>
              <a:gd name="T118" fmla="*/ 62 w 701"/>
              <a:gd name="T119" fmla="*/ 136 h 1251"/>
              <a:gd name="T120" fmla="*/ 134 w 701"/>
              <a:gd name="T121" fmla="*/ 249 h 1251"/>
              <a:gd name="T122" fmla="*/ 190 w 701"/>
              <a:gd name="T123" fmla="*/ 296 h 1251"/>
              <a:gd name="T124" fmla="*/ 208 w 701"/>
              <a:gd name="T125" fmla="*/ 308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1" h="1251">
                <a:moveTo>
                  <a:pt x="185" y="303"/>
                </a:moveTo>
                <a:lnTo>
                  <a:pt x="189" y="313"/>
                </a:lnTo>
                <a:lnTo>
                  <a:pt x="193" y="324"/>
                </a:lnTo>
                <a:lnTo>
                  <a:pt x="198" y="333"/>
                </a:lnTo>
                <a:lnTo>
                  <a:pt x="199" y="341"/>
                </a:lnTo>
                <a:lnTo>
                  <a:pt x="204" y="350"/>
                </a:lnTo>
                <a:lnTo>
                  <a:pt x="209" y="358"/>
                </a:lnTo>
                <a:lnTo>
                  <a:pt x="212" y="364"/>
                </a:lnTo>
                <a:lnTo>
                  <a:pt x="214" y="366"/>
                </a:lnTo>
                <a:lnTo>
                  <a:pt x="217" y="366"/>
                </a:lnTo>
                <a:lnTo>
                  <a:pt x="220" y="368"/>
                </a:lnTo>
                <a:lnTo>
                  <a:pt x="226" y="376"/>
                </a:lnTo>
                <a:lnTo>
                  <a:pt x="230" y="384"/>
                </a:lnTo>
                <a:lnTo>
                  <a:pt x="234" y="393"/>
                </a:lnTo>
                <a:lnTo>
                  <a:pt x="241" y="406"/>
                </a:lnTo>
                <a:lnTo>
                  <a:pt x="247" y="416"/>
                </a:lnTo>
                <a:lnTo>
                  <a:pt x="250" y="424"/>
                </a:lnTo>
                <a:lnTo>
                  <a:pt x="253" y="435"/>
                </a:lnTo>
                <a:lnTo>
                  <a:pt x="256" y="444"/>
                </a:lnTo>
                <a:lnTo>
                  <a:pt x="261" y="453"/>
                </a:lnTo>
                <a:lnTo>
                  <a:pt x="268" y="464"/>
                </a:lnTo>
                <a:lnTo>
                  <a:pt x="271" y="472"/>
                </a:lnTo>
                <a:lnTo>
                  <a:pt x="274" y="483"/>
                </a:lnTo>
                <a:lnTo>
                  <a:pt x="278" y="495"/>
                </a:lnTo>
                <a:lnTo>
                  <a:pt x="284" y="520"/>
                </a:lnTo>
                <a:lnTo>
                  <a:pt x="286" y="535"/>
                </a:lnTo>
                <a:lnTo>
                  <a:pt x="287" y="545"/>
                </a:lnTo>
                <a:lnTo>
                  <a:pt x="287" y="553"/>
                </a:lnTo>
                <a:lnTo>
                  <a:pt x="289" y="555"/>
                </a:lnTo>
                <a:lnTo>
                  <a:pt x="293" y="552"/>
                </a:lnTo>
                <a:lnTo>
                  <a:pt x="295" y="547"/>
                </a:lnTo>
                <a:lnTo>
                  <a:pt x="298" y="543"/>
                </a:lnTo>
                <a:lnTo>
                  <a:pt x="302" y="542"/>
                </a:lnTo>
                <a:lnTo>
                  <a:pt x="304" y="543"/>
                </a:lnTo>
                <a:lnTo>
                  <a:pt x="304" y="545"/>
                </a:lnTo>
                <a:lnTo>
                  <a:pt x="301" y="551"/>
                </a:lnTo>
                <a:lnTo>
                  <a:pt x="295" y="557"/>
                </a:lnTo>
                <a:lnTo>
                  <a:pt x="293" y="560"/>
                </a:lnTo>
                <a:lnTo>
                  <a:pt x="295" y="569"/>
                </a:lnTo>
                <a:lnTo>
                  <a:pt x="306" y="595"/>
                </a:lnTo>
                <a:lnTo>
                  <a:pt x="311" y="608"/>
                </a:lnTo>
                <a:lnTo>
                  <a:pt x="316" y="617"/>
                </a:lnTo>
                <a:lnTo>
                  <a:pt x="326" y="637"/>
                </a:lnTo>
                <a:lnTo>
                  <a:pt x="329" y="646"/>
                </a:lnTo>
                <a:lnTo>
                  <a:pt x="334" y="657"/>
                </a:lnTo>
                <a:lnTo>
                  <a:pt x="342" y="672"/>
                </a:lnTo>
                <a:lnTo>
                  <a:pt x="345" y="684"/>
                </a:lnTo>
                <a:lnTo>
                  <a:pt x="349" y="696"/>
                </a:lnTo>
                <a:lnTo>
                  <a:pt x="352" y="709"/>
                </a:lnTo>
                <a:lnTo>
                  <a:pt x="354" y="716"/>
                </a:lnTo>
                <a:lnTo>
                  <a:pt x="358" y="718"/>
                </a:lnTo>
                <a:lnTo>
                  <a:pt x="361" y="718"/>
                </a:lnTo>
                <a:lnTo>
                  <a:pt x="366" y="718"/>
                </a:lnTo>
                <a:lnTo>
                  <a:pt x="369" y="717"/>
                </a:lnTo>
                <a:lnTo>
                  <a:pt x="374" y="716"/>
                </a:lnTo>
                <a:lnTo>
                  <a:pt x="378" y="713"/>
                </a:lnTo>
                <a:lnTo>
                  <a:pt x="382" y="713"/>
                </a:lnTo>
                <a:lnTo>
                  <a:pt x="382" y="716"/>
                </a:lnTo>
                <a:lnTo>
                  <a:pt x="380" y="718"/>
                </a:lnTo>
                <a:lnTo>
                  <a:pt x="376" y="723"/>
                </a:lnTo>
                <a:lnTo>
                  <a:pt x="375" y="726"/>
                </a:lnTo>
                <a:lnTo>
                  <a:pt x="373" y="727"/>
                </a:lnTo>
                <a:lnTo>
                  <a:pt x="372" y="727"/>
                </a:lnTo>
                <a:lnTo>
                  <a:pt x="372" y="729"/>
                </a:lnTo>
                <a:lnTo>
                  <a:pt x="375" y="731"/>
                </a:lnTo>
                <a:lnTo>
                  <a:pt x="375" y="733"/>
                </a:lnTo>
                <a:lnTo>
                  <a:pt x="375" y="737"/>
                </a:lnTo>
                <a:lnTo>
                  <a:pt x="375" y="742"/>
                </a:lnTo>
                <a:lnTo>
                  <a:pt x="377" y="744"/>
                </a:lnTo>
                <a:lnTo>
                  <a:pt x="381" y="747"/>
                </a:lnTo>
                <a:lnTo>
                  <a:pt x="382" y="751"/>
                </a:lnTo>
                <a:lnTo>
                  <a:pt x="382" y="757"/>
                </a:lnTo>
                <a:lnTo>
                  <a:pt x="382" y="766"/>
                </a:lnTo>
                <a:lnTo>
                  <a:pt x="384" y="772"/>
                </a:lnTo>
                <a:lnTo>
                  <a:pt x="388" y="776"/>
                </a:lnTo>
                <a:lnTo>
                  <a:pt x="388" y="780"/>
                </a:lnTo>
                <a:lnTo>
                  <a:pt x="389" y="783"/>
                </a:lnTo>
                <a:lnTo>
                  <a:pt x="392" y="782"/>
                </a:lnTo>
                <a:lnTo>
                  <a:pt x="392" y="784"/>
                </a:lnTo>
                <a:lnTo>
                  <a:pt x="393" y="789"/>
                </a:lnTo>
                <a:lnTo>
                  <a:pt x="396" y="795"/>
                </a:lnTo>
                <a:lnTo>
                  <a:pt x="397" y="797"/>
                </a:lnTo>
                <a:lnTo>
                  <a:pt x="400" y="797"/>
                </a:lnTo>
                <a:lnTo>
                  <a:pt x="402" y="799"/>
                </a:lnTo>
                <a:lnTo>
                  <a:pt x="402" y="801"/>
                </a:lnTo>
                <a:lnTo>
                  <a:pt x="402" y="805"/>
                </a:lnTo>
                <a:lnTo>
                  <a:pt x="405" y="805"/>
                </a:lnTo>
                <a:lnTo>
                  <a:pt x="407" y="805"/>
                </a:lnTo>
                <a:lnTo>
                  <a:pt x="408" y="801"/>
                </a:lnTo>
                <a:lnTo>
                  <a:pt x="410" y="799"/>
                </a:lnTo>
                <a:lnTo>
                  <a:pt x="413" y="801"/>
                </a:lnTo>
                <a:lnTo>
                  <a:pt x="413" y="805"/>
                </a:lnTo>
                <a:lnTo>
                  <a:pt x="413" y="807"/>
                </a:lnTo>
                <a:lnTo>
                  <a:pt x="417" y="809"/>
                </a:lnTo>
                <a:lnTo>
                  <a:pt x="421" y="811"/>
                </a:lnTo>
                <a:lnTo>
                  <a:pt x="422" y="817"/>
                </a:lnTo>
                <a:lnTo>
                  <a:pt x="421" y="823"/>
                </a:lnTo>
                <a:lnTo>
                  <a:pt x="418" y="825"/>
                </a:lnTo>
                <a:lnTo>
                  <a:pt x="417" y="830"/>
                </a:lnTo>
                <a:lnTo>
                  <a:pt x="417" y="833"/>
                </a:lnTo>
                <a:lnTo>
                  <a:pt x="420" y="839"/>
                </a:lnTo>
                <a:lnTo>
                  <a:pt x="421" y="844"/>
                </a:lnTo>
                <a:lnTo>
                  <a:pt x="418" y="849"/>
                </a:lnTo>
                <a:lnTo>
                  <a:pt x="418" y="853"/>
                </a:lnTo>
                <a:lnTo>
                  <a:pt x="420" y="854"/>
                </a:lnTo>
                <a:lnTo>
                  <a:pt x="422" y="855"/>
                </a:lnTo>
                <a:lnTo>
                  <a:pt x="428" y="855"/>
                </a:lnTo>
                <a:lnTo>
                  <a:pt x="430" y="856"/>
                </a:lnTo>
                <a:lnTo>
                  <a:pt x="430" y="859"/>
                </a:lnTo>
                <a:lnTo>
                  <a:pt x="429" y="861"/>
                </a:lnTo>
                <a:lnTo>
                  <a:pt x="426" y="863"/>
                </a:lnTo>
                <a:lnTo>
                  <a:pt x="425" y="865"/>
                </a:lnTo>
                <a:lnTo>
                  <a:pt x="425" y="867"/>
                </a:lnTo>
                <a:lnTo>
                  <a:pt x="426" y="868"/>
                </a:lnTo>
                <a:lnTo>
                  <a:pt x="429" y="867"/>
                </a:lnTo>
                <a:lnTo>
                  <a:pt x="430" y="869"/>
                </a:lnTo>
                <a:lnTo>
                  <a:pt x="430" y="870"/>
                </a:lnTo>
                <a:lnTo>
                  <a:pt x="428" y="873"/>
                </a:lnTo>
                <a:lnTo>
                  <a:pt x="428" y="876"/>
                </a:lnTo>
                <a:lnTo>
                  <a:pt x="430" y="878"/>
                </a:lnTo>
                <a:lnTo>
                  <a:pt x="431" y="880"/>
                </a:lnTo>
                <a:lnTo>
                  <a:pt x="430" y="883"/>
                </a:lnTo>
                <a:lnTo>
                  <a:pt x="429" y="888"/>
                </a:lnTo>
                <a:lnTo>
                  <a:pt x="430" y="892"/>
                </a:lnTo>
                <a:lnTo>
                  <a:pt x="433" y="893"/>
                </a:lnTo>
                <a:lnTo>
                  <a:pt x="439" y="894"/>
                </a:lnTo>
                <a:lnTo>
                  <a:pt x="444" y="895"/>
                </a:lnTo>
                <a:lnTo>
                  <a:pt x="447" y="897"/>
                </a:lnTo>
                <a:lnTo>
                  <a:pt x="448" y="901"/>
                </a:lnTo>
                <a:lnTo>
                  <a:pt x="448" y="905"/>
                </a:lnTo>
                <a:lnTo>
                  <a:pt x="448" y="909"/>
                </a:lnTo>
                <a:lnTo>
                  <a:pt x="445" y="911"/>
                </a:lnTo>
                <a:lnTo>
                  <a:pt x="442" y="911"/>
                </a:lnTo>
                <a:lnTo>
                  <a:pt x="439" y="910"/>
                </a:lnTo>
                <a:lnTo>
                  <a:pt x="436" y="908"/>
                </a:lnTo>
                <a:lnTo>
                  <a:pt x="433" y="909"/>
                </a:lnTo>
                <a:lnTo>
                  <a:pt x="432" y="912"/>
                </a:lnTo>
                <a:lnTo>
                  <a:pt x="431" y="912"/>
                </a:lnTo>
                <a:lnTo>
                  <a:pt x="429" y="911"/>
                </a:lnTo>
                <a:lnTo>
                  <a:pt x="428" y="909"/>
                </a:lnTo>
                <a:lnTo>
                  <a:pt x="424" y="908"/>
                </a:lnTo>
                <a:lnTo>
                  <a:pt x="421" y="908"/>
                </a:lnTo>
                <a:lnTo>
                  <a:pt x="417" y="908"/>
                </a:lnTo>
                <a:lnTo>
                  <a:pt x="415" y="905"/>
                </a:lnTo>
                <a:lnTo>
                  <a:pt x="413" y="904"/>
                </a:lnTo>
                <a:lnTo>
                  <a:pt x="410" y="903"/>
                </a:lnTo>
                <a:lnTo>
                  <a:pt x="408" y="902"/>
                </a:lnTo>
                <a:lnTo>
                  <a:pt x="408" y="899"/>
                </a:lnTo>
                <a:lnTo>
                  <a:pt x="408" y="895"/>
                </a:lnTo>
                <a:lnTo>
                  <a:pt x="409" y="893"/>
                </a:lnTo>
                <a:lnTo>
                  <a:pt x="410" y="891"/>
                </a:lnTo>
                <a:lnTo>
                  <a:pt x="413" y="887"/>
                </a:lnTo>
                <a:lnTo>
                  <a:pt x="413" y="885"/>
                </a:lnTo>
                <a:lnTo>
                  <a:pt x="413" y="883"/>
                </a:lnTo>
                <a:lnTo>
                  <a:pt x="414" y="880"/>
                </a:lnTo>
                <a:lnTo>
                  <a:pt x="415" y="878"/>
                </a:lnTo>
                <a:lnTo>
                  <a:pt x="416" y="877"/>
                </a:lnTo>
                <a:lnTo>
                  <a:pt x="416" y="872"/>
                </a:lnTo>
                <a:lnTo>
                  <a:pt x="417" y="870"/>
                </a:lnTo>
                <a:lnTo>
                  <a:pt x="417" y="868"/>
                </a:lnTo>
                <a:lnTo>
                  <a:pt x="417" y="865"/>
                </a:lnTo>
                <a:lnTo>
                  <a:pt x="418" y="863"/>
                </a:lnTo>
                <a:lnTo>
                  <a:pt x="416" y="860"/>
                </a:lnTo>
                <a:lnTo>
                  <a:pt x="414" y="859"/>
                </a:lnTo>
                <a:lnTo>
                  <a:pt x="412" y="857"/>
                </a:lnTo>
                <a:lnTo>
                  <a:pt x="410" y="855"/>
                </a:lnTo>
                <a:lnTo>
                  <a:pt x="409" y="853"/>
                </a:lnTo>
                <a:lnTo>
                  <a:pt x="410" y="849"/>
                </a:lnTo>
                <a:lnTo>
                  <a:pt x="413" y="847"/>
                </a:lnTo>
                <a:lnTo>
                  <a:pt x="414" y="844"/>
                </a:lnTo>
                <a:lnTo>
                  <a:pt x="414" y="841"/>
                </a:lnTo>
                <a:lnTo>
                  <a:pt x="414" y="837"/>
                </a:lnTo>
                <a:lnTo>
                  <a:pt x="413" y="833"/>
                </a:lnTo>
                <a:lnTo>
                  <a:pt x="413" y="830"/>
                </a:lnTo>
                <a:lnTo>
                  <a:pt x="412" y="828"/>
                </a:lnTo>
                <a:lnTo>
                  <a:pt x="412" y="825"/>
                </a:lnTo>
                <a:lnTo>
                  <a:pt x="410" y="822"/>
                </a:lnTo>
                <a:lnTo>
                  <a:pt x="409" y="820"/>
                </a:lnTo>
                <a:lnTo>
                  <a:pt x="409" y="817"/>
                </a:lnTo>
                <a:lnTo>
                  <a:pt x="408" y="813"/>
                </a:lnTo>
                <a:lnTo>
                  <a:pt x="407" y="812"/>
                </a:lnTo>
                <a:lnTo>
                  <a:pt x="405" y="811"/>
                </a:lnTo>
                <a:lnTo>
                  <a:pt x="402" y="809"/>
                </a:lnTo>
                <a:lnTo>
                  <a:pt x="400" y="811"/>
                </a:lnTo>
                <a:lnTo>
                  <a:pt x="400" y="814"/>
                </a:lnTo>
                <a:lnTo>
                  <a:pt x="400" y="817"/>
                </a:lnTo>
                <a:lnTo>
                  <a:pt x="401" y="822"/>
                </a:lnTo>
                <a:lnTo>
                  <a:pt x="402" y="825"/>
                </a:lnTo>
                <a:lnTo>
                  <a:pt x="404" y="831"/>
                </a:lnTo>
                <a:lnTo>
                  <a:pt x="407" y="838"/>
                </a:lnTo>
                <a:lnTo>
                  <a:pt x="408" y="843"/>
                </a:lnTo>
                <a:lnTo>
                  <a:pt x="408" y="845"/>
                </a:lnTo>
                <a:lnTo>
                  <a:pt x="409" y="847"/>
                </a:lnTo>
                <a:lnTo>
                  <a:pt x="408" y="847"/>
                </a:lnTo>
                <a:lnTo>
                  <a:pt x="407" y="846"/>
                </a:lnTo>
                <a:lnTo>
                  <a:pt x="405" y="843"/>
                </a:lnTo>
                <a:lnTo>
                  <a:pt x="402" y="837"/>
                </a:lnTo>
                <a:lnTo>
                  <a:pt x="401" y="831"/>
                </a:lnTo>
                <a:lnTo>
                  <a:pt x="399" y="824"/>
                </a:lnTo>
                <a:lnTo>
                  <a:pt x="398" y="820"/>
                </a:lnTo>
                <a:lnTo>
                  <a:pt x="397" y="816"/>
                </a:lnTo>
                <a:lnTo>
                  <a:pt x="396" y="813"/>
                </a:lnTo>
                <a:lnTo>
                  <a:pt x="396" y="811"/>
                </a:lnTo>
                <a:lnTo>
                  <a:pt x="394" y="808"/>
                </a:lnTo>
                <a:lnTo>
                  <a:pt x="391" y="807"/>
                </a:lnTo>
                <a:lnTo>
                  <a:pt x="389" y="805"/>
                </a:lnTo>
                <a:lnTo>
                  <a:pt x="388" y="803"/>
                </a:lnTo>
                <a:lnTo>
                  <a:pt x="386" y="798"/>
                </a:lnTo>
                <a:lnTo>
                  <a:pt x="385" y="795"/>
                </a:lnTo>
                <a:lnTo>
                  <a:pt x="384" y="790"/>
                </a:lnTo>
                <a:lnTo>
                  <a:pt x="382" y="788"/>
                </a:lnTo>
                <a:lnTo>
                  <a:pt x="381" y="788"/>
                </a:lnTo>
                <a:lnTo>
                  <a:pt x="377" y="789"/>
                </a:lnTo>
                <a:lnTo>
                  <a:pt x="377" y="793"/>
                </a:lnTo>
                <a:lnTo>
                  <a:pt x="378" y="797"/>
                </a:lnTo>
                <a:lnTo>
                  <a:pt x="380" y="804"/>
                </a:lnTo>
                <a:lnTo>
                  <a:pt x="381" y="807"/>
                </a:lnTo>
                <a:lnTo>
                  <a:pt x="382" y="812"/>
                </a:lnTo>
                <a:lnTo>
                  <a:pt x="383" y="817"/>
                </a:lnTo>
                <a:lnTo>
                  <a:pt x="384" y="821"/>
                </a:lnTo>
                <a:lnTo>
                  <a:pt x="384" y="824"/>
                </a:lnTo>
                <a:lnTo>
                  <a:pt x="386" y="831"/>
                </a:lnTo>
                <a:lnTo>
                  <a:pt x="389" y="836"/>
                </a:lnTo>
                <a:lnTo>
                  <a:pt x="389" y="841"/>
                </a:lnTo>
                <a:lnTo>
                  <a:pt x="390" y="845"/>
                </a:lnTo>
                <a:lnTo>
                  <a:pt x="391" y="851"/>
                </a:lnTo>
                <a:lnTo>
                  <a:pt x="392" y="857"/>
                </a:lnTo>
                <a:lnTo>
                  <a:pt x="393" y="869"/>
                </a:lnTo>
                <a:lnTo>
                  <a:pt x="394" y="883"/>
                </a:lnTo>
                <a:lnTo>
                  <a:pt x="398" y="911"/>
                </a:lnTo>
                <a:lnTo>
                  <a:pt x="398" y="923"/>
                </a:lnTo>
                <a:lnTo>
                  <a:pt x="402" y="933"/>
                </a:lnTo>
                <a:lnTo>
                  <a:pt x="416" y="966"/>
                </a:lnTo>
                <a:lnTo>
                  <a:pt x="431" y="995"/>
                </a:lnTo>
                <a:lnTo>
                  <a:pt x="444" y="1024"/>
                </a:lnTo>
                <a:lnTo>
                  <a:pt x="450" y="1036"/>
                </a:lnTo>
                <a:lnTo>
                  <a:pt x="453" y="1039"/>
                </a:lnTo>
                <a:lnTo>
                  <a:pt x="454" y="1041"/>
                </a:lnTo>
                <a:lnTo>
                  <a:pt x="454" y="1046"/>
                </a:lnTo>
                <a:lnTo>
                  <a:pt x="454" y="1054"/>
                </a:lnTo>
                <a:lnTo>
                  <a:pt x="454" y="1062"/>
                </a:lnTo>
                <a:lnTo>
                  <a:pt x="456" y="1065"/>
                </a:lnTo>
                <a:lnTo>
                  <a:pt x="458" y="1068"/>
                </a:lnTo>
                <a:lnTo>
                  <a:pt x="461" y="1067"/>
                </a:lnTo>
                <a:lnTo>
                  <a:pt x="464" y="1062"/>
                </a:lnTo>
                <a:lnTo>
                  <a:pt x="464" y="1060"/>
                </a:lnTo>
                <a:lnTo>
                  <a:pt x="464" y="1055"/>
                </a:lnTo>
                <a:lnTo>
                  <a:pt x="466" y="1053"/>
                </a:lnTo>
                <a:lnTo>
                  <a:pt x="470" y="1053"/>
                </a:lnTo>
                <a:lnTo>
                  <a:pt x="474" y="1054"/>
                </a:lnTo>
                <a:lnTo>
                  <a:pt x="477" y="1055"/>
                </a:lnTo>
                <a:lnTo>
                  <a:pt x="481" y="1054"/>
                </a:lnTo>
                <a:lnTo>
                  <a:pt x="486" y="1052"/>
                </a:lnTo>
                <a:lnTo>
                  <a:pt x="488" y="1051"/>
                </a:lnTo>
                <a:lnTo>
                  <a:pt x="492" y="1049"/>
                </a:lnTo>
                <a:lnTo>
                  <a:pt x="494" y="1051"/>
                </a:lnTo>
                <a:lnTo>
                  <a:pt x="494" y="1053"/>
                </a:lnTo>
                <a:lnTo>
                  <a:pt x="492" y="1056"/>
                </a:lnTo>
                <a:lnTo>
                  <a:pt x="489" y="1057"/>
                </a:lnTo>
                <a:lnTo>
                  <a:pt x="488" y="1060"/>
                </a:lnTo>
                <a:lnTo>
                  <a:pt x="488" y="1063"/>
                </a:lnTo>
                <a:lnTo>
                  <a:pt x="488" y="1065"/>
                </a:lnTo>
                <a:lnTo>
                  <a:pt x="487" y="1067"/>
                </a:lnTo>
                <a:lnTo>
                  <a:pt x="485" y="1067"/>
                </a:lnTo>
                <a:lnTo>
                  <a:pt x="478" y="1067"/>
                </a:lnTo>
                <a:lnTo>
                  <a:pt x="472" y="1067"/>
                </a:lnTo>
                <a:lnTo>
                  <a:pt x="470" y="1070"/>
                </a:lnTo>
                <a:lnTo>
                  <a:pt x="469" y="1072"/>
                </a:lnTo>
                <a:lnTo>
                  <a:pt x="468" y="1075"/>
                </a:lnTo>
                <a:lnTo>
                  <a:pt x="465" y="1075"/>
                </a:lnTo>
                <a:lnTo>
                  <a:pt x="463" y="1073"/>
                </a:lnTo>
                <a:lnTo>
                  <a:pt x="462" y="1077"/>
                </a:lnTo>
                <a:lnTo>
                  <a:pt x="463" y="1079"/>
                </a:lnTo>
                <a:lnTo>
                  <a:pt x="464" y="1081"/>
                </a:lnTo>
                <a:lnTo>
                  <a:pt x="468" y="1084"/>
                </a:lnTo>
                <a:lnTo>
                  <a:pt x="471" y="1084"/>
                </a:lnTo>
                <a:lnTo>
                  <a:pt x="474" y="1086"/>
                </a:lnTo>
                <a:lnTo>
                  <a:pt x="479" y="1087"/>
                </a:lnTo>
                <a:lnTo>
                  <a:pt x="482" y="1089"/>
                </a:lnTo>
                <a:lnTo>
                  <a:pt x="484" y="1092"/>
                </a:lnTo>
                <a:lnTo>
                  <a:pt x="485" y="1094"/>
                </a:lnTo>
                <a:lnTo>
                  <a:pt x="486" y="1095"/>
                </a:lnTo>
                <a:lnTo>
                  <a:pt x="488" y="1095"/>
                </a:lnTo>
                <a:lnTo>
                  <a:pt x="490" y="1094"/>
                </a:lnTo>
                <a:lnTo>
                  <a:pt x="494" y="1092"/>
                </a:lnTo>
                <a:lnTo>
                  <a:pt x="497" y="1092"/>
                </a:lnTo>
                <a:lnTo>
                  <a:pt x="498" y="1094"/>
                </a:lnTo>
                <a:lnTo>
                  <a:pt x="496" y="1096"/>
                </a:lnTo>
                <a:lnTo>
                  <a:pt x="495" y="1100"/>
                </a:lnTo>
                <a:lnTo>
                  <a:pt x="495" y="1103"/>
                </a:lnTo>
                <a:lnTo>
                  <a:pt x="496" y="1108"/>
                </a:lnTo>
                <a:lnTo>
                  <a:pt x="501" y="1111"/>
                </a:lnTo>
                <a:lnTo>
                  <a:pt x="503" y="1116"/>
                </a:lnTo>
                <a:lnTo>
                  <a:pt x="504" y="1118"/>
                </a:lnTo>
                <a:lnTo>
                  <a:pt x="506" y="1121"/>
                </a:lnTo>
                <a:lnTo>
                  <a:pt x="508" y="1125"/>
                </a:lnTo>
                <a:lnTo>
                  <a:pt x="511" y="1127"/>
                </a:lnTo>
                <a:lnTo>
                  <a:pt x="513" y="1129"/>
                </a:lnTo>
                <a:lnTo>
                  <a:pt x="514" y="1133"/>
                </a:lnTo>
                <a:lnTo>
                  <a:pt x="517" y="1135"/>
                </a:lnTo>
                <a:lnTo>
                  <a:pt x="520" y="1139"/>
                </a:lnTo>
                <a:lnTo>
                  <a:pt x="522" y="1142"/>
                </a:lnTo>
                <a:lnTo>
                  <a:pt x="524" y="1145"/>
                </a:lnTo>
                <a:lnTo>
                  <a:pt x="526" y="1150"/>
                </a:lnTo>
                <a:lnTo>
                  <a:pt x="530" y="1156"/>
                </a:lnTo>
                <a:lnTo>
                  <a:pt x="537" y="1165"/>
                </a:lnTo>
                <a:lnTo>
                  <a:pt x="545" y="1175"/>
                </a:lnTo>
                <a:lnTo>
                  <a:pt x="554" y="1185"/>
                </a:lnTo>
                <a:lnTo>
                  <a:pt x="567" y="1199"/>
                </a:lnTo>
                <a:lnTo>
                  <a:pt x="573" y="1208"/>
                </a:lnTo>
                <a:lnTo>
                  <a:pt x="578" y="1219"/>
                </a:lnTo>
                <a:lnTo>
                  <a:pt x="583" y="1225"/>
                </a:lnTo>
                <a:lnTo>
                  <a:pt x="592" y="1233"/>
                </a:lnTo>
                <a:lnTo>
                  <a:pt x="597" y="1236"/>
                </a:lnTo>
                <a:lnTo>
                  <a:pt x="599" y="1237"/>
                </a:lnTo>
                <a:lnTo>
                  <a:pt x="601" y="1239"/>
                </a:lnTo>
                <a:lnTo>
                  <a:pt x="604" y="1243"/>
                </a:lnTo>
                <a:lnTo>
                  <a:pt x="606" y="1246"/>
                </a:lnTo>
                <a:lnTo>
                  <a:pt x="606" y="1247"/>
                </a:lnTo>
                <a:lnTo>
                  <a:pt x="607" y="1249"/>
                </a:lnTo>
                <a:lnTo>
                  <a:pt x="609" y="1249"/>
                </a:lnTo>
                <a:lnTo>
                  <a:pt x="613" y="1251"/>
                </a:lnTo>
                <a:lnTo>
                  <a:pt x="615" y="1251"/>
                </a:lnTo>
                <a:lnTo>
                  <a:pt x="623" y="1231"/>
                </a:lnTo>
                <a:lnTo>
                  <a:pt x="624" y="1229"/>
                </a:lnTo>
                <a:lnTo>
                  <a:pt x="625" y="1227"/>
                </a:lnTo>
                <a:lnTo>
                  <a:pt x="625" y="1222"/>
                </a:lnTo>
                <a:lnTo>
                  <a:pt x="626" y="1220"/>
                </a:lnTo>
                <a:lnTo>
                  <a:pt x="628" y="1217"/>
                </a:lnTo>
                <a:lnTo>
                  <a:pt x="630" y="1216"/>
                </a:lnTo>
                <a:lnTo>
                  <a:pt x="631" y="1214"/>
                </a:lnTo>
                <a:lnTo>
                  <a:pt x="633" y="1213"/>
                </a:lnTo>
                <a:lnTo>
                  <a:pt x="634" y="1212"/>
                </a:lnTo>
                <a:lnTo>
                  <a:pt x="637" y="1208"/>
                </a:lnTo>
                <a:lnTo>
                  <a:pt x="639" y="1208"/>
                </a:lnTo>
                <a:lnTo>
                  <a:pt x="641" y="1207"/>
                </a:lnTo>
                <a:lnTo>
                  <a:pt x="642" y="1206"/>
                </a:lnTo>
                <a:lnTo>
                  <a:pt x="644" y="1203"/>
                </a:lnTo>
                <a:lnTo>
                  <a:pt x="645" y="1200"/>
                </a:lnTo>
                <a:lnTo>
                  <a:pt x="646" y="1198"/>
                </a:lnTo>
                <a:lnTo>
                  <a:pt x="647" y="1195"/>
                </a:lnTo>
                <a:lnTo>
                  <a:pt x="646" y="1191"/>
                </a:lnTo>
                <a:lnTo>
                  <a:pt x="646" y="1188"/>
                </a:lnTo>
                <a:lnTo>
                  <a:pt x="646" y="1185"/>
                </a:lnTo>
                <a:lnTo>
                  <a:pt x="646" y="1183"/>
                </a:lnTo>
                <a:lnTo>
                  <a:pt x="647" y="1181"/>
                </a:lnTo>
                <a:lnTo>
                  <a:pt x="648" y="1180"/>
                </a:lnTo>
                <a:lnTo>
                  <a:pt x="650" y="1180"/>
                </a:lnTo>
                <a:lnTo>
                  <a:pt x="653" y="1181"/>
                </a:lnTo>
                <a:lnTo>
                  <a:pt x="656" y="1183"/>
                </a:lnTo>
                <a:lnTo>
                  <a:pt x="658" y="1183"/>
                </a:lnTo>
                <a:lnTo>
                  <a:pt x="661" y="1182"/>
                </a:lnTo>
                <a:lnTo>
                  <a:pt x="662" y="1181"/>
                </a:lnTo>
                <a:lnTo>
                  <a:pt x="662" y="1180"/>
                </a:lnTo>
                <a:lnTo>
                  <a:pt x="663" y="1177"/>
                </a:lnTo>
                <a:lnTo>
                  <a:pt x="664" y="1176"/>
                </a:lnTo>
                <a:lnTo>
                  <a:pt x="665" y="1174"/>
                </a:lnTo>
                <a:lnTo>
                  <a:pt x="665" y="1173"/>
                </a:lnTo>
                <a:lnTo>
                  <a:pt x="665" y="1171"/>
                </a:lnTo>
                <a:lnTo>
                  <a:pt x="664" y="1168"/>
                </a:lnTo>
                <a:lnTo>
                  <a:pt x="664" y="1165"/>
                </a:lnTo>
                <a:lnTo>
                  <a:pt x="663" y="1159"/>
                </a:lnTo>
                <a:lnTo>
                  <a:pt x="657" y="1152"/>
                </a:lnTo>
                <a:lnTo>
                  <a:pt x="655" y="1150"/>
                </a:lnTo>
                <a:lnTo>
                  <a:pt x="653" y="1147"/>
                </a:lnTo>
                <a:lnTo>
                  <a:pt x="649" y="1143"/>
                </a:lnTo>
                <a:lnTo>
                  <a:pt x="647" y="1141"/>
                </a:lnTo>
                <a:lnTo>
                  <a:pt x="644" y="1137"/>
                </a:lnTo>
                <a:lnTo>
                  <a:pt x="641" y="1136"/>
                </a:lnTo>
                <a:lnTo>
                  <a:pt x="639" y="1132"/>
                </a:lnTo>
                <a:lnTo>
                  <a:pt x="638" y="1129"/>
                </a:lnTo>
                <a:lnTo>
                  <a:pt x="637" y="1127"/>
                </a:lnTo>
                <a:lnTo>
                  <a:pt x="637" y="1124"/>
                </a:lnTo>
                <a:lnTo>
                  <a:pt x="636" y="1119"/>
                </a:lnTo>
                <a:lnTo>
                  <a:pt x="637" y="1116"/>
                </a:lnTo>
                <a:lnTo>
                  <a:pt x="639" y="1111"/>
                </a:lnTo>
                <a:lnTo>
                  <a:pt x="640" y="1110"/>
                </a:lnTo>
                <a:lnTo>
                  <a:pt x="642" y="1109"/>
                </a:lnTo>
                <a:lnTo>
                  <a:pt x="644" y="1108"/>
                </a:lnTo>
                <a:lnTo>
                  <a:pt x="646" y="1107"/>
                </a:lnTo>
                <a:lnTo>
                  <a:pt x="648" y="1105"/>
                </a:lnTo>
                <a:lnTo>
                  <a:pt x="648" y="1104"/>
                </a:lnTo>
                <a:lnTo>
                  <a:pt x="653" y="1100"/>
                </a:lnTo>
                <a:lnTo>
                  <a:pt x="654" y="1097"/>
                </a:lnTo>
                <a:lnTo>
                  <a:pt x="655" y="1095"/>
                </a:lnTo>
                <a:lnTo>
                  <a:pt x="656" y="1094"/>
                </a:lnTo>
                <a:lnTo>
                  <a:pt x="657" y="1092"/>
                </a:lnTo>
                <a:lnTo>
                  <a:pt x="658" y="1091"/>
                </a:lnTo>
                <a:lnTo>
                  <a:pt x="658" y="1088"/>
                </a:lnTo>
                <a:lnTo>
                  <a:pt x="658" y="1086"/>
                </a:lnTo>
                <a:lnTo>
                  <a:pt x="657" y="1084"/>
                </a:lnTo>
                <a:lnTo>
                  <a:pt x="655" y="1080"/>
                </a:lnTo>
                <a:lnTo>
                  <a:pt x="654" y="1077"/>
                </a:lnTo>
                <a:lnTo>
                  <a:pt x="653" y="1075"/>
                </a:lnTo>
                <a:lnTo>
                  <a:pt x="652" y="1072"/>
                </a:lnTo>
                <a:lnTo>
                  <a:pt x="649" y="1069"/>
                </a:lnTo>
                <a:lnTo>
                  <a:pt x="648" y="1067"/>
                </a:lnTo>
                <a:lnTo>
                  <a:pt x="646" y="1064"/>
                </a:lnTo>
                <a:lnTo>
                  <a:pt x="642" y="1061"/>
                </a:lnTo>
                <a:lnTo>
                  <a:pt x="640" y="1059"/>
                </a:lnTo>
                <a:lnTo>
                  <a:pt x="638" y="1055"/>
                </a:lnTo>
                <a:lnTo>
                  <a:pt x="636" y="1052"/>
                </a:lnTo>
                <a:lnTo>
                  <a:pt x="634" y="1049"/>
                </a:lnTo>
                <a:lnTo>
                  <a:pt x="631" y="1046"/>
                </a:lnTo>
                <a:lnTo>
                  <a:pt x="631" y="1044"/>
                </a:lnTo>
                <a:lnTo>
                  <a:pt x="629" y="1043"/>
                </a:lnTo>
                <a:lnTo>
                  <a:pt x="629" y="1040"/>
                </a:lnTo>
                <a:lnTo>
                  <a:pt x="630" y="1038"/>
                </a:lnTo>
                <a:lnTo>
                  <a:pt x="630" y="1035"/>
                </a:lnTo>
                <a:lnTo>
                  <a:pt x="632" y="1032"/>
                </a:lnTo>
                <a:lnTo>
                  <a:pt x="636" y="1031"/>
                </a:lnTo>
                <a:lnTo>
                  <a:pt x="639" y="1030"/>
                </a:lnTo>
                <a:lnTo>
                  <a:pt x="641" y="1030"/>
                </a:lnTo>
                <a:lnTo>
                  <a:pt x="642" y="1029"/>
                </a:lnTo>
                <a:lnTo>
                  <a:pt x="644" y="1027"/>
                </a:lnTo>
                <a:lnTo>
                  <a:pt x="645" y="1024"/>
                </a:lnTo>
                <a:lnTo>
                  <a:pt x="646" y="1022"/>
                </a:lnTo>
                <a:lnTo>
                  <a:pt x="647" y="1019"/>
                </a:lnTo>
                <a:lnTo>
                  <a:pt x="647" y="1017"/>
                </a:lnTo>
                <a:lnTo>
                  <a:pt x="648" y="1015"/>
                </a:lnTo>
                <a:lnTo>
                  <a:pt x="653" y="1012"/>
                </a:lnTo>
                <a:lnTo>
                  <a:pt x="654" y="1012"/>
                </a:lnTo>
                <a:lnTo>
                  <a:pt x="655" y="1011"/>
                </a:lnTo>
                <a:lnTo>
                  <a:pt x="660" y="1008"/>
                </a:lnTo>
                <a:lnTo>
                  <a:pt x="660" y="1004"/>
                </a:lnTo>
                <a:lnTo>
                  <a:pt x="661" y="1001"/>
                </a:lnTo>
                <a:lnTo>
                  <a:pt x="662" y="998"/>
                </a:lnTo>
                <a:lnTo>
                  <a:pt x="662" y="996"/>
                </a:lnTo>
                <a:lnTo>
                  <a:pt x="662" y="991"/>
                </a:lnTo>
                <a:lnTo>
                  <a:pt x="662" y="988"/>
                </a:lnTo>
                <a:lnTo>
                  <a:pt x="662" y="984"/>
                </a:lnTo>
                <a:lnTo>
                  <a:pt x="664" y="982"/>
                </a:lnTo>
                <a:lnTo>
                  <a:pt x="664" y="980"/>
                </a:lnTo>
                <a:lnTo>
                  <a:pt x="666" y="976"/>
                </a:lnTo>
                <a:lnTo>
                  <a:pt x="668" y="975"/>
                </a:lnTo>
                <a:lnTo>
                  <a:pt x="669" y="968"/>
                </a:lnTo>
                <a:lnTo>
                  <a:pt x="669" y="964"/>
                </a:lnTo>
                <a:lnTo>
                  <a:pt x="670" y="961"/>
                </a:lnTo>
                <a:lnTo>
                  <a:pt x="672" y="957"/>
                </a:lnTo>
                <a:lnTo>
                  <a:pt x="673" y="953"/>
                </a:lnTo>
                <a:lnTo>
                  <a:pt x="674" y="949"/>
                </a:lnTo>
                <a:lnTo>
                  <a:pt x="677" y="944"/>
                </a:lnTo>
                <a:lnTo>
                  <a:pt x="677" y="941"/>
                </a:lnTo>
                <a:lnTo>
                  <a:pt x="680" y="936"/>
                </a:lnTo>
                <a:lnTo>
                  <a:pt x="681" y="934"/>
                </a:lnTo>
                <a:lnTo>
                  <a:pt x="682" y="931"/>
                </a:lnTo>
                <a:lnTo>
                  <a:pt x="685" y="928"/>
                </a:lnTo>
                <a:lnTo>
                  <a:pt x="687" y="926"/>
                </a:lnTo>
                <a:lnTo>
                  <a:pt x="689" y="923"/>
                </a:lnTo>
                <a:lnTo>
                  <a:pt x="690" y="919"/>
                </a:lnTo>
                <a:lnTo>
                  <a:pt x="693" y="918"/>
                </a:lnTo>
                <a:lnTo>
                  <a:pt x="695" y="916"/>
                </a:lnTo>
                <a:lnTo>
                  <a:pt x="696" y="913"/>
                </a:lnTo>
                <a:lnTo>
                  <a:pt x="698" y="911"/>
                </a:lnTo>
                <a:lnTo>
                  <a:pt x="700" y="908"/>
                </a:lnTo>
                <a:lnTo>
                  <a:pt x="701" y="904"/>
                </a:lnTo>
                <a:lnTo>
                  <a:pt x="700" y="902"/>
                </a:lnTo>
                <a:lnTo>
                  <a:pt x="700" y="900"/>
                </a:lnTo>
                <a:lnTo>
                  <a:pt x="696" y="899"/>
                </a:lnTo>
                <a:lnTo>
                  <a:pt x="694" y="899"/>
                </a:lnTo>
                <a:lnTo>
                  <a:pt x="692" y="899"/>
                </a:lnTo>
                <a:lnTo>
                  <a:pt x="689" y="896"/>
                </a:lnTo>
                <a:lnTo>
                  <a:pt x="689" y="893"/>
                </a:lnTo>
                <a:lnTo>
                  <a:pt x="690" y="891"/>
                </a:lnTo>
                <a:lnTo>
                  <a:pt x="692" y="888"/>
                </a:lnTo>
                <a:lnTo>
                  <a:pt x="694" y="887"/>
                </a:lnTo>
                <a:lnTo>
                  <a:pt x="694" y="885"/>
                </a:lnTo>
                <a:lnTo>
                  <a:pt x="693" y="884"/>
                </a:lnTo>
                <a:lnTo>
                  <a:pt x="690" y="883"/>
                </a:lnTo>
                <a:lnTo>
                  <a:pt x="690" y="881"/>
                </a:lnTo>
                <a:lnTo>
                  <a:pt x="692" y="880"/>
                </a:lnTo>
                <a:lnTo>
                  <a:pt x="692" y="878"/>
                </a:lnTo>
                <a:lnTo>
                  <a:pt x="692" y="876"/>
                </a:lnTo>
                <a:lnTo>
                  <a:pt x="689" y="875"/>
                </a:lnTo>
                <a:lnTo>
                  <a:pt x="686" y="875"/>
                </a:lnTo>
                <a:lnTo>
                  <a:pt x="685" y="877"/>
                </a:lnTo>
                <a:lnTo>
                  <a:pt x="682" y="878"/>
                </a:lnTo>
                <a:lnTo>
                  <a:pt x="679" y="880"/>
                </a:lnTo>
                <a:lnTo>
                  <a:pt x="678" y="880"/>
                </a:lnTo>
                <a:lnTo>
                  <a:pt x="678" y="879"/>
                </a:lnTo>
                <a:lnTo>
                  <a:pt x="677" y="878"/>
                </a:lnTo>
                <a:lnTo>
                  <a:pt x="677" y="875"/>
                </a:lnTo>
                <a:lnTo>
                  <a:pt x="676" y="872"/>
                </a:lnTo>
                <a:lnTo>
                  <a:pt x="672" y="871"/>
                </a:lnTo>
                <a:lnTo>
                  <a:pt x="670" y="875"/>
                </a:lnTo>
                <a:lnTo>
                  <a:pt x="669" y="877"/>
                </a:lnTo>
                <a:lnTo>
                  <a:pt x="666" y="878"/>
                </a:lnTo>
                <a:lnTo>
                  <a:pt x="666" y="881"/>
                </a:lnTo>
                <a:lnTo>
                  <a:pt x="663" y="884"/>
                </a:lnTo>
                <a:lnTo>
                  <a:pt x="661" y="885"/>
                </a:lnTo>
                <a:lnTo>
                  <a:pt x="657" y="885"/>
                </a:lnTo>
                <a:lnTo>
                  <a:pt x="654" y="883"/>
                </a:lnTo>
                <a:lnTo>
                  <a:pt x="653" y="881"/>
                </a:lnTo>
                <a:lnTo>
                  <a:pt x="650" y="880"/>
                </a:lnTo>
                <a:lnTo>
                  <a:pt x="646" y="877"/>
                </a:lnTo>
                <a:lnTo>
                  <a:pt x="642" y="875"/>
                </a:lnTo>
                <a:lnTo>
                  <a:pt x="639" y="873"/>
                </a:lnTo>
                <a:lnTo>
                  <a:pt x="637" y="870"/>
                </a:lnTo>
                <a:lnTo>
                  <a:pt x="639" y="865"/>
                </a:lnTo>
                <a:lnTo>
                  <a:pt x="642" y="857"/>
                </a:lnTo>
                <a:lnTo>
                  <a:pt x="644" y="855"/>
                </a:lnTo>
                <a:lnTo>
                  <a:pt x="646" y="849"/>
                </a:lnTo>
                <a:lnTo>
                  <a:pt x="648" y="843"/>
                </a:lnTo>
                <a:lnTo>
                  <a:pt x="649" y="838"/>
                </a:lnTo>
                <a:lnTo>
                  <a:pt x="652" y="833"/>
                </a:lnTo>
                <a:lnTo>
                  <a:pt x="652" y="831"/>
                </a:lnTo>
                <a:lnTo>
                  <a:pt x="653" y="824"/>
                </a:lnTo>
                <a:lnTo>
                  <a:pt x="653" y="822"/>
                </a:lnTo>
                <a:lnTo>
                  <a:pt x="652" y="817"/>
                </a:lnTo>
                <a:lnTo>
                  <a:pt x="649" y="815"/>
                </a:lnTo>
                <a:lnTo>
                  <a:pt x="648" y="809"/>
                </a:lnTo>
                <a:lnTo>
                  <a:pt x="649" y="804"/>
                </a:lnTo>
                <a:lnTo>
                  <a:pt x="649" y="801"/>
                </a:lnTo>
                <a:lnTo>
                  <a:pt x="650" y="798"/>
                </a:lnTo>
                <a:lnTo>
                  <a:pt x="653" y="793"/>
                </a:lnTo>
                <a:lnTo>
                  <a:pt x="653" y="790"/>
                </a:lnTo>
                <a:lnTo>
                  <a:pt x="655" y="788"/>
                </a:lnTo>
                <a:lnTo>
                  <a:pt x="656" y="784"/>
                </a:lnTo>
                <a:lnTo>
                  <a:pt x="658" y="782"/>
                </a:lnTo>
                <a:lnTo>
                  <a:pt x="661" y="779"/>
                </a:lnTo>
                <a:lnTo>
                  <a:pt x="662" y="774"/>
                </a:lnTo>
                <a:lnTo>
                  <a:pt x="663" y="771"/>
                </a:lnTo>
                <a:lnTo>
                  <a:pt x="663" y="766"/>
                </a:lnTo>
                <a:lnTo>
                  <a:pt x="661" y="764"/>
                </a:lnTo>
                <a:lnTo>
                  <a:pt x="658" y="761"/>
                </a:lnTo>
                <a:lnTo>
                  <a:pt x="656" y="758"/>
                </a:lnTo>
                <a:lnTo>
                  <a:pt x="654" y="756"/>
                </a:lnTo>
                <a:lnTo>
                  <a:pt x="650" y="753"/>
                </a:lnTo>
                <a:lnTo>
                  <a:pt x="648" y="752"/>
                </a:lnTo>
                <a:lnTo>
                  <a:pt x="644" y="749"/>
                </a:lnTo>
                <a:lnTo>
                  <a:pt x="644" y="747"/>
                </a:lnTo>
                <a:lnTo>
                  <a:pt x="642" y="744"/>
                </a:lnTo>
                <a:lnTo>
                  <a:pt x="642" y="742"/>
                </a:lnTo>
                <a:lnTo>
                  <a:pt x="644" y="740"/>
                </a:lnTo>
                <a:lnTo>
                  <a:pt x="646" y="737"/>
                </a:lnTo>
                <a:lnTo>
                  <a:pt x="649" y="735"/>
                </a:lnTo>
                <a:lnTo>
                  <a:pt x="653" y="734"/>
                </a:lnTo>
                <a:lnTo>
                  <a:pt x="656" y="731"/>
                </a:lnTo>
                <a:lnTo>
                  <a:pt x="658" y="727"/>
                </a:lnTo>
                <a:lnTo>
                  <a:pt x="660" y="725"/>
                </a:lnTo>
                <a:lnTo>
                  <a:pt x="661" y="723"/>
                </a:lnTo>
                <a:lnTo>
                  <a:pt x="663" y="720"/>
                </a:lnTo>
                <a:lnTo>
                  <a:pt x="664" y="716"/>
                </a:lnTo>
                <a:lnTo>
                  <a:pt x="664" y="715"/>
                </a:lnTo>
                <a:lnTo>
                  <a:pt x="664" y="712"/>
                </a:lnTo>
                <a:lnTo>
                  <a:pt x="664" y="711"/>
                </a:lnTo>
                <a:lnTo>
                  <a:pt x="663" y="708"/>
                </a:lnTo>
                <a:lnTo>
                  <a:pt x="663" y="705"/>
                </a:lnTo>
                <a:lnTo>
                  <a:pt x="661" y="703"/>
                </a:lnTo>
                <a:lnTo>
                  <a:pt x="660" y="702"/>
                </a:lnTo>
                <a:lnTo>
                  <a:pt x="658" y="700"/>
                </a:lnTo>
                <a:lnTo>
                  <a:pt x="658" y="696"/>
                </a:lnTo>
                <a:lnTo>
                  <a:pt x="657" y="695"/>
                </a:lnTo>
                <a:lnTo>
                  <a:pt x="656" y="694"/>
                </a:lnTo>
                <a:lnTo>
                  <a:pt x="655" y="692"/>
                </a:lnTo>
                <a:lnTo>
                  <a:pt x="654" y="688"/>
                </a:lnTo>
                <a:lnTo>
                  <a:pt x="653" y="686"/>
                </a:lnTo>
                <a:lnTo>
                  <a:pt x="652" y="684"/>
                </a:lnTo>
                <a:lnTo>
                  <a:pt x="649" y="678"/>
                </a:lnTo>
                <a:lnTo>
                  <a:pt x="649" y="676"/>
                </a:lnTo>
                <a:lnTo>
                  <a:pt x="647" y="676"/>
                </a:lnTo>
                <a:lnTo>
                  <a:pt x="644" y="673"/>
                </a:lnTo>
                <a:lnTo>
                  <a:pt x="639" y="672"/>
                </a:lnTo>
                <a:lnTo>
                  <a:pt x="637" y="673"/>
                </a:lnTo>
                <a:lnTo>
                  <a:pt x="634" y="673"/>
                </a:lnTo>
                <a:lnTo>
                  <a:pt x="633" y="675"/>
                </a:lnTo>
                <a:lnTo>
                  <a:pt x="628" y="677"/>
                </a:lnTo>
                <a:lnTo>
                  <a:pt x="624" y="677"/>
                </a:lnTo>
                <a:lnTo>
                  <a:pt x="621" y="680"/>
                </a:lnTo>
                <a:lnTo>
                  <a:pt x="617" y="681"/>
                </a:lnTo>
                <a:lnTo>
                  <a:pt x="613" y="681"/>
                </a:lnTo>
                <a:lnTo>
                  <a:pt x="610" y="683"/>
                </a:lnTo>
                <a:lnTo>
                  <a:pt x="608" y="685"/>
                </a:lnTo>
                <a:lnTo>
                  <a:pt x="606" y="687"/>
                </a:lnTo>
                <a:lnTo>
                  <a:pt x="604" y="688"/>
                </a:lnTo>
                <a:lnTo>
                  <a:pt x="598" y="695"/>
                </a:lnTo>
                <a:lnTo>
                  <a:pt x="590" y="702"/>
                </a:lnTo>
                <a:lnTo>
                  <a:pt x="588" y="704"/>
                </a:lnTo>
                <a:lnTo>
                  <a:pt x="584" y="704"/>
                </a:lnTo>
                <a:lnTo>
                  <a:pt x="580" y="704"/>
                </a:lnTo>
                <a:lnTo>
                  <a:pt x="575" y="704"/>
                </a:lnTo>
                <a:lnTo>
                  <a:pt x="570" y="703"/>
                </a:lnTo>
                <a:lnTo>
                  <a:pt x="568" y="703"/>
                </a:lnTo>
                <a:lnTo>
                  <a:pt x="564" y="701"/>
                </a:lnTo>
                <a:lnTo>
                  <a:pt x="561" y="700"/>
                </a:lnTo>
                <a:lnTo>
                  <a:pt x="559" y="697"/>
                </a:lnTo>
                <a:lnTo>
                  <a:pt x="557" y="696"/>
                </a:lnTo>
                <a:lnTo>
                  <a:pt x="556" y="694"/>
                </a:lnTo>
                <a:lnTo>
                  <a:pt x="553" y="693"/>
                </a:lnTo>
                <a:lnTo>
                  <a:pt x="551" y="691"/>
                </a:lnTo>
                <a:lnTo>
                  <a:pt x="550" y="688"/>
                </a:lnTo>
                <a:lnTo>
                  <a:pt x="550" y="685"/>
                </a:lnTo>
                <a:lnTo>
                  <a:pt x="549" y="683"/>
                </a:lnTo>
                <a:lnTo>
                  <a:pt x="549" y="679"/>
                </a:lnTo>
                <a:lnTo>
                  <a:pt x="550" y="677"/>
                </a:lnTo>
                <a:lnTo>
                  <a:pt x="550" y="676"/>
                </a:lnTo>
                <a:lnTo>
                  <a:pt x="551" y="673"/>
                </a:lnTo>
                <a:lnTo>
                  <a:pt x="550" y="671"/>
                </a:lnTo>
                <a:lnTo>
                  <a:pt x="549" y="670"/>
                </a:lnTo>
                <a:lnTo>
                  <a:pt x="546" y="669"/>
                </a:lnTo>
                <a:lnTo>
                  <a:pt x="544" y="668"/>
                </a:lnTo>
                <a:lnTo>
                  <a:pt x="543" y="665"/>
                </a:lnTo>
                <a:lnTo>
                  <a:pt x="542" y="664"/>
                </a:lnTo>
                <a:lnTo>
                  <a:pt x="541" y="662"/>
                </a:lnTo>
                <a:lnTo>
                  <a:pt x="541" y="660"/>
                </a:lnTo>
                <a:lnTo>
                  <a:pt x="538" y="656"/>
                </a:lnTo>
                <a:lnTo>
                  <a:pt x="536" y="654"/>
                </a:lnTo>
                <a:lnTo>
                  <a:pt x="534" y="651"/>
                </a:lnTo>
                <a:lnTo>
                  <a:pt x="534" y="647"/>
                </a:lnTo>
                <a:lnTo>
                  <a:pt x="534" y="644"/>
                </a:lnTo>
                <a:lnTo>
                  <a:pt x="535" y="640"/>
                </a:lnTo>
                <a:lnTo>
                  <a:pt x="536" y="638"/>
                </a:lnTo>
                <a:lnTo>
                  <a:pt x="537" y="635"/>
                </a:lnTo>
                <a:lnTo>
                  <a:pt x="540" y="629"/>
                </a:lnTo>
                <a:lnTo>
                  <a:pt x="540" y="625"/>
                </a:lnTo>
                <a:lnTo>
                  <a:pt x="538" y="622"/>
                </a:lnTo>
                <a:lnTo>
                  <a:pt x="537" y="620"/>
                </a:lnTo>
                <a:lnTo>
                  <a:pt x="536" y="614"/>
                </a:lnTo>
                <a:lnTo>
                  <a:pt x="536" y="611"/>
                </a:lnTo>
                <a:lnTo>
                  <a:pt x="537" y="607"/>
                </a:lnTo>
                <a:lnTo>
                  <a:pt x="537" y="604"/>
                </a:lnTo>
                <a:lnTo>
                  <a:pt x="540" y="603"/>
                </a:lnTo>
                <a:lnTo>
                  <a:pt x="543" y="600"/>
                </a:lnTo>
                <a:lnTo>
                  <a:pt x="545" y="598"/>
                </a:lnTo>
                <a:lnTo>
                  <a:pt x="549" y="596"/>
                </a:lnTo>
                <a:lnTo>
                  <a:pt x="551" y="595"/>
                </a:lnTo>
                <a:lnTo>
                  <a:pt x="553" y="593"/>
                </a:lnTo>
                <a:lnTo>
                  <a:pt x="554" y="591"/>
                </a:lnTo>
                <a:lnTo>
                  <a:pt x="556" y="591"/>
                </a:lnTo>
                <a:lnTo>
                  <a:pt x="557" y="589"/>
                </a:lnTo>
                <a:lnTo>
                  <a:pt x="557" y="588"/>
                </a:lnTo>
                <a:lnTo>
                  <a:pt x="557" y="584"/>
                </a:lnTo>
                <a:lnTo>
                  <a:pt x="558" y="582"/>
                </a:lnTo>
                <a:lnTo>
                  <a:pt x="558" y="579"/>
                </a:lnTo>
                <a:lnTo>
                  <a:pt x="558" y="574"/>
                </a:lnTo>
                <a:lnTo>
                  <a:pt x="558" y="569"/>
                </a:lnTo>
                <a:lnTo>
                  <a:pt x="558" y="566"/>
                </a:lnTo>
                <a:lnTo>
                  <a:pt x="559" y="564"/>
                </a:lnTo>
                <a:lnTo>
                  <a:pt x="559" y="560"/>
                </a:lnTo>
                <a:lnTo>
                  <a:pt x="560" y="557"/>
                </a:lnTo>
                <a:lnTo>
                  <a:pt x="560" y="556"/>
                </a:lnTo>
                <a:lnTo>
                  <a:pt x="561" y="553"/>
                </a:lnTo>
                <a:lnTo>
                  <a:pt x="560" y="550"/>
                </a:lnTo>
                <a:lnTo>
                  <a:pt x="559" y="549"/>
                </a:lnTo>
                <a:lnTo>
                  <a:pt x="557" y="549"/>
                </a:lnTo>
                <a:lnTo>
                  <a:pt x="553" y="548"/>
                </a:lnTo>
                <a:lnTo>
                  <a:pt x="550" y="547"/>
                </a:lnTo>
                <a:lnTo>
                  <a:pt x="549" y="545"/>
                </a:lnTo>
                <a:lnTo>
                  <a:pt x="546" y="543"/>
                </a:lnTo>
                <a:lnTo>
                  <a:pt x="545" y="543"/>
                </a:lnTo>
                <a:lnTo>
                  <a:pt x="544" y="542"/>
                </a:lnTo>
                <a:lnTo>
                  <a:pt x="542" y="541"/>
                </a:lnTo>
                <a:lnTo>
                  <a:pt x="541" y="540"/>
                </a:lnTo>
                <a:lnTo>
                  <a:pt x="538" y="537"/>
                </a:lnTo>
                <a:lnTo>
                  <a:pt x="537" y="535"/>
                </a:lnTo>
                <a:lnTo>
                  <a:pt x="536" y="533"/>
                </a:lnTo>
                <a:lnTo>
                  <a:pt x="536" y="531"/>
                </a:lnTo>
                <a:lnTo>
                  <a:pt x="537" y="529"/>
                </a:lnTo>
                <a:lnTo>
                  <a:pt x="537" y="526"/>
                </a:lnTo>
                <a:lnTo>
                  <a:pt x="536" y="525"/>
                </a:lnTo>
                <a:lnTo>
                  <a:pt x="535" y="523"/>
                </a:lnTo>
                <a:lnTo>
                  <a:pt x="534" y="521"/>
                </a:lnTo>
                <a:lnTo>
                  <a:pt x="532" y="520"/>
                </a:lnTo>
                <a:lnTo>
                  <a:pt x="526" y="519"/>
                </a:lnTo>
                <a:lnTo>
                  <a:pt x="522" y="519"/>
                </a:lnTo>
                <a:lnTo>
                  <a:pt x="519" y="519"/>
                </a:lnTo>
                <a:lnTo>
                  <a:pt x="514" y="519"/>
                </a:lnTo>
                <a:lnTo>
                  <a:pt x="512" y="519"/>
                </a:lnTo>
                <a:lnTo>
                  <a:pt x="509" y="519"/>
                </a:lnTo>
                <a:lnTo>
                  <a:pt x="505" y="518"/>
                </a:lnTo>
                <a:lnTo>
                  <a:pt x="503" y="517"/>
                </a:lnTo>
                <a:lnTo>
                  <a:pt x="502" y="517"/>
                </a:lnTo>
                <a:lnTo>
                  <a:pt x="501" y="516"/>
                </a:lnTo>
                <a:lnTo>
                  <a:pt x="498" y="515"/>
                </a:lnTo>
                <a:lnTo>
                  <a:pt x="497" y="512"/>
                </a:lnTo>
                <a:lnTo>
                  <a:pt x="496" y="511"/>
                </a:lnTo>
                <a:lnTo>
                  <a:pt x="495" y="509"/>
                </a:lnTo>
                <a:lnTo>
                  <a:pt x="495" y="508"/>
                </a:lnTo>
                <a:lnTo>
                  <a:pt x="495" y="505"/>
                </a:lnTo>
                <a:lnTo>
                  <a:pt x="495" y="502"/>
                </a:lnTo>
                <a:lnTo>
                  <a:pt x="496" y="501"/>
                </a:lnTo>
                <a:lnTo>
                  <a:pt x="498" y="499"/>
                </a:lnTo>
                <a:lnTo>
                  <a:pt x="501" y="497"/>
                </a:lnTo>
                <a:lnTo>
                  <a:pt x="501" y="496"/>
                </a:lnTo>
                <a:lnTo>
                  <a:pt x="502" y="494"/>
                </a:lnTo>
                <a:lnTo>
                  <a:pt x="503" y="491"/>
                </a:lnTo>
                <a:lnTo>
                  <a:pt x="508" y="484"/>
                </a:lnTo>
                <a:lnTo>
                  <a:pt x="510" y="481"/>
                </a:lnTo>
                <a:lnTo>
                  <a:pt x="511" y="479"/>
                </a:lnTo>
                <a:lnTo>
                  <a:pt x="513" y="479"/>
                </a:lnTo>
                <a:lnTo>
                  <a:pt x="517" y="479"/>
                </a:lnTo>
                <a:lnTo>
                  <a:pt x="520" y="480"/>
                </a:lnTo>
                <a:lnTo>
                  <a:pt x="522" y="480"/>
                </a:lnTo>
                <a:lnTo>
                  <a:pt x="525" y="481"/>
                </a:lnTo>
                <a:lnTo>
                  <a:pt x="527" y="480"/>
                </a:lnTo>
                <a:lnTo>
                  <a:pt x="528" y="478"/>
                </a:lnTo>
                <a:lnTo>
                  <a:pt x="527" y="477"/>
                </a:lnTo>
                <a:lnTo>
                  <a:pt x="527" y="475"/>
                </a:lnTo>
                <a:lnTo>
                  <a:pt x="526" y="475"/>
                </a:lnTo>
                <a:lnTo>
                  <a:pt x="524" y="473"/>
                </a:lnTo>
                <a:lnTo>
                  <a:pt x="521" y="472"/>
                </a:lnTo>
                <a:lnTo>
                  <a:pt x="520" y="470"/>
                </a:lnTo>
                <a:lnTo>
                  <a:pt x="520" y="468"/>
                </a:lnTo>
                <a:lnTo>
                  <a:pt x="519" y="467"/>
                </a:lnTo>
                <a:lnTo>
                  <a:pt x="519" y="463"/>
                </a:lnTo>
                <a:lnTo>
                  <a:pt x="520" y="460"/>
                </a:lnTo>
                <a:lnTo>
                  <a:pt x="520" y="457"/>
                </a:lnTo>
                <a:lnTo>
                  <a:pt x="521" y="454"/>
                </a:lnTo>
                <a:lnTo>
                  <a:pt x="521" y="452"/>
                </a:lnTo>
                <a:lnTo>
                  <a:pt x="520" y="451"/>
                </a:lnTo>
                <a:lnTo>
                  <a:pt x="518" y="449"/>
                </a:lnTo>
                <a:lnTo>
                  <a:pt x="514" y="448"/>
                </a:lnTo>
                <a:lnTo>
                  <a:pt x="512" y="448"/>
                </a:lnTo>
                <a:lnTo>
                  <a:pt x="509" y="448"/>
                </a:lnTo>
                <a:lnTo>
                  <a:pt x="508" y="446"/>
                </a:lnTo>
                <a:lnTo>
                  <a:pt x="504" y="446"/>
                </a:lnTo>
                <a:lnTo>
                  <a:pt x="503" y="445"/>
                </a:lnTo>
                <a:lnTo>
                  <a:pt x="502" y="444"/>
                </a:lnTo>
                <a:lnTo>
                  <a:pt x="502" y="443"/>
                </a:lnTo>
                <a:lnTo>
                  <a:pt x="503" y="440"/>
                </a:lnTo>
                <a:lnTo>
                  <a:pt x="505" y="438"/>
                </a:lnTo>
                <a:lnTo>
                  <a:pt x="508" y="437"/>
                </a:lnTo>
                <a:lnTo>
                  <a:pt x="510" y="435"/>
                </a:lnTo>
                <a:lnTo>
                  <a:pt x="513" y="433"/>
                </a:lnTo>
                <a:lnTo>
                  <a:pt x="514" y="432"/>
                </a:lnTo>
                <a:lnTo>
                  <a:pt x="516" y="430"/>
                </a:lnTo>
                <a:lnTo>
                  <a:pt x="514" y="428"/>
                </a:lnTo>
                <a:lnTo>
                  <a:pt x="512" y="427"/>
                </a:lnTo>
                <a:lnTo>
                  <a:pt x="510" y="427"/>
                </a:lnTo>
                <a:lnTo>
                  <a:pt x="508" y="428"/>
                </a:lnTo>
                <a:lnTo>
                  <a:pt x="504" y="430"/>
                </a:lnTo>
                <a:lnTo>
                  <a:pt x="500" y="432"/>
                </a:lnTo>
                <a:lnTo>
                  <a:pt x="497" y="433"/>
                </a:lnTo>
                <a:lnTo>
                  <a:pt x="493" y="435"/>
                </a:lnTo>
                <a:lnTo>
                  <a:pt x="488" y="435"/>
                </a:lnTo>
                <a:lnTo>
                  <a:pt x="484" y="436"/>
                </a:lnTo>
                <a:lnTo>
                  <a:pt x="479" y="436"/>
                </a:lnTo>
                <a:lnTo>
                  <a:pt x="474" y="436"/>
                </a:lnTo>
                <a:lnTo>
                  <a:pt x="470" y="435"/>
                </a:lnTo>
                <a:lnTo>
                  <a:pt x="466" y="435"/>
                </a:lnTo>
                <a:lnTo>
                  <a:pt x="462" y="433"/>
                </a:lnTo>
                <a:lnTo>
                  <a:pt x="456" y="433"/>
                </a:lnTo>
                <a:lnTo>
                  <a:pt x="452" y="433"/>
                </a:lnTo>
                <a:lnTo>
                  <a:pt x="448" y="435"/>
                </a:lnTo>
                <a:lnTo>
                  <a:pt x="446" y="436"/>
                </a:lnTo>
                <a:lnTo>
                  <a:pt x="442" y="437"/>
                </a:lnTo>
                <a:lnTo>
                  <a:pt x="440" y="437"/>
                </a:lnTo>
                <a:lnTo>
                  <a:pt x="438" y="436"/>
                </a:lnTo>
                <a:lnTo>
                  <a:pt x="438" y="433"/>
                </a:lnTo>
                <a:lnTo>
                  <a:pt x="438" y="431"/>
                </a:lnTo>
                <a:lnTo>
                  <a:pt x="439" y="430"/>
                </a:lnTo>
                <a:lnTo>
                  <a:pt x="440" y="427"/>
                </a:lnTo>
                <a:lnTo>
                  <a:pt x="444" y="424"/>
                </a:lnTo>
                <a:lnTo>
                  <a:pt x="446" y="423"/>
                </a:lnTo>
                <a:lnTo>
                  <a:pt x="448" y="421"/>
                </a:lnTo>
                <a:lnTo>
                  <a:pt x="450" y="420"/>
                </a:lnTo>
                <a:lnTo>
                  <a:pt x="453" y="417"/>
                </a:lnTo>
                <a:lnTo>
                  <a:pt x="456" y="413"/>
                </a:lnTo>
                <a:lnTo>
                  <a:pt x="458" y="411"/>
                </a:lnTo>
                <a:lnTo>
                  <a:pt x="460" y="409"/>
                </a:lnTo>
                <a:lnTo>
                  <a:pt x="462" y="406"/>
                </a:lnTo>
                <a:lnTo>
                  <a:pt x="464" y="403"/>
                </a:lnTo>
                <a:lnTo>
                  <a:pt x="464" y="400"/>
                </a:lnTo>
                <a:lnTo>
                  <a:pt x="463" y="397"/>
                </a:lnTo>
                <a:lnTo>
                  <a:pt x="461" y="395"/>
                </a:lnTo>
                <a:lnTo>
                  <a:pt x="458" y="393"/>
                </a:lnTo>
                <a:lnTo>
                  <a:pt x="456" y="393"/>
                </a:lnTo>
                <a:lnTo>
                  <a:pt x="452" y="392"/>
                </a:lnTo>
                <a:lnTo>
                  <a:pt x="449" y="391"/>
                </a:lnTo>
                <a:lnTo>
                  <a:pt x="445" y="388"/>
                </a:lnTo>
                <a:lnTo>
                  <a:pt x="444" y="385"/>
                </a:lnTo>
                <a:lnTo>
                  <a:pt x="441" y="383"/>
                </a:lnTo>
                <a:lnTo>
                  <a:pt x="438" y="382"/>
                </a:lnTo>
                <a:lnTo>
                  <a:pt x="434" y="380"/>
                </a:lnTo>
                <a:lnTo>
                  <a:pt x="432" y="379"/>
                </a:lnTo>
                <a:lnTo>
                  <a:pt x="430" y="379"/>
                </a:lnTo>
                <a:lnTo>
                  <a:pt x="428" y="377"/>
                </a:lnTo>
                <a:lnTo>
                  <a:pt x="425" y="376"/>
                </a:lnTo>
                <a:lnTo>
                  <a:pt x="423" y="375"/>
                </a:lnTo>
                <a:lnTo>
                  <a:pt x="422" y="374"/>
                </a:lnTo>
                <a:lnTo>
                  <a:pt x="418" y="368"/>
                </a:lnTo>
                <a:lnTo>
                  <a:pt x="415" y="367"/>
                </a:lnTo>
                <a:lnTo>
                  <a:pt x="413" y="366"/>
                </a:lnTo>
                <a:lnTo>
                  <a:pt x="409" y="365"/>
                </a:lnTo>
                <a:lnTo>
                  <a:pt x="402" y="366"/>
                </a:lnTo>
                <a:lnTo>
                  <a:pt x="400" y="366"/>
                </a:lnTo>
                <a:lnTo>
                  <a:pt x="397" y="366"/>
                </a:lnTo>
                <a:lnTo>
                  <a:pt x="393" y="366"/>
                </a:lnTo>
                <a:lnTo>
                  <a:pt x="391" y="366"/>
                </a:lnTo>
                <a:lnTo>
                  <a:pt x="389" y="366"/>
                </a:lnTo>
                <a:lnTo>
                  <a:pt x="386" y="365"/>
                </a:lnTo>
                <a:lnTo>
                  <a:pt x="385" y="363"/>
                </a:lnTo>
                <a:lnTo>
                  <a:pt x="383" y="359"/>
                </a:lnTo>
                <a:lnTo>
                  <a:pt x="383" y="357"/>
                </a:lnTo>
                <a:lnTo>
                  <a:pt x="383" y="353"/>
                </a:lnTo>
                <a:lnTo>
                  <a:pt x="385" y="351"/>
                </a:lnTo>
                <a:lnTo>
                  <a:pt x="386" y="351"/>
                </a:lnTo>
                <a:lnTo>
                  <a:pt x="390" y="350"/>
                </a:lnTo>
                <a:lnTo>
                  <a:pt x="391" y="349"/>
                </a:lnTo>
                <a:lnTo>
                  <a:pt x="392" y="348"/>
                </a:lnTo>
                <a:lnTo>
                  <a:pt x="393" y="345"/>
                </a:lnTo>
                <a:lnTo>
                  <a:pt x="393" y="343"/>
                </a:lnTo>
                <a:lnTo>
                  <a:pt x="394" y="342"/>
                </a:lnTo>
                <a:lnTo>
                  <a:pt x="396" y="341"/>
                </a:lnTo>
                <a:lnTo>
                  <a:pt x="397" y="341"/>
                </a:lnTo>
                <a:lnTo>
                  <a:pt x="398" y="340"/>
                </a:lnTo>
                <a:lnTo>
                  <a:pt x="402" y="337"/>
                </a:lnTo>
                <a:lnTo>
                  <a:pt x="407" y="336"/>
                </a:lnTo>
                <a:lnTo>
                  <a:pt x="409" y="332"/>
                </a:lnTo>
                <a:lnTo>
                  <a:pt x="412" y="328"/>
                </a:lnTo>
                <a:lnTo>
                  <a:pt x="418" y="324"/>
                </a:lnTo>
                <a:lnTo>
                  <a:pt x="420" y="323"/>
                </a:lnTo>
                <a:lnTo>
                  <a:pt x="424" y="320"/>
                </a:lnTo>
                <a:lnTo>
                  <a:pt x="430" y="318"/>
                </a:lnTo>
                <a:lnTo>
                  <a:pt x="433" y="317"/>
                </a:lnTo>
                <a:lnTo>
                  <a:pt x="436" y="317"/>
                </a:lnTo>
                <a:lnTo>
                  <a:pt x="437" y="315"/>
                </a:lnTo>
                <a:lnTo>
                  <a:pt x="438" y="313"/>
                </a:lnTo>
                <a:lnTo>
                  <a:pt x="438" y="310"/>
                </a:lnTo>
                <a:lnTo>
                  <a:pt x="438" y="307"/>
                </a:lnTo>
                <a:lnTo>
                  <a:pt x="434" y="307"/>
                </a:lnTo>
                <a:lnTo>
                  <a:pt x="432" y="305"/>
                </a:lnTo>
                <a:lnTo>
                  <a:pt x="430" y="305"/>
                </a:lnTo>
                <a:lnTo>
                  <a:pt x="428" y="304"/>
                </a:lnTo>
                <a:lnTo>
                  <a:pt x="425" y="303"/>
                </a:lnTo>
                <a:lnTo>
                  <a:pt x="423" y="301"/>
                </a:lnTo>
                <a:lnTo>
                  <a:pt x="423" y="300"/>
                </a:lnTo>
                <a:lnTo>
                  <a:pt x="423" y="297"/>
                </a:lnTo>
                <a:lnTo>
                  <a:pt x="423" y="296"/>
                </a:lnTo>
                <a:lnTo>
                  <a:pt x="423" y="291"/>
                </a:lnTo>
                <a:lnTo>
                  <a:pt x="423" y="288"/>
                </a:lnTo>
                <a:lnTo>
                  <a:pt x="422" y="286"/>
                </a:lnTo>
                <a:lnTo>
                  <a:pt x="420" y="286"/>
                </a:lnTo>
                <a:lnTo>
                  <a:pt x="417" y="286"/>
                </a:lnTo>
                <a:lnTo>
                  <a:pt x="413" y="287"/>
                </a:lnTo>
                <a:lnTo>
                  <a:pt x="409" y="287"/>
                </a:lnTo>
                <a:lnTo>
                  <a:pt x="406" y="286"/>
                </a:lnTo>
                <a:lnTo>
                  <a:pt x="405" y="284"/>
                </a:lnTo>
                <a:lnTo>
                  <a:pt x="402" y="283"/>
                </a:lnTo>
                <a:lnTo>
                  <a:pt x="401" y="280"/>
                </a:lnTo>
                <a:lnTo>
                  <a:pt x="399" y="278"/>
                </a:lnTo>
                <a:lnTo>
                  <a:pt x="397" y="276"/>
                </a:lnTo>
                <a:lnTo>
                  <a:pt x="392" y="273"/>
                </a:lnTo>
                <a:lnTo>
                  <a:pt x="389" y="272"/>
                </a:lnTo>
                <a:lnTo>
                  <a:pt x="386" y="272"/>
                </a:lnTo>
                <a:lnTo>
                  <a:pt x="383" y="272"/>
                </a:lnTo>
                <a:lnTo>
                  <a:pt x="381" y="271"/>
                </a:lnTo>
                <a:lnTo>
                  <a:pt x="377" y="270"/>
                </a:lnTo>
                <a:lnTo>
                  <a:pt x="377" y="268"/>
                </a:lnTo>
                <a:lnTo>
                  <a:pt x="373" y="262"/>
                </a:lnTo>
                <a:lnTo>
                  <a:pt x="370" y="260"/>
                </a:lnTo>
                <a:lnTo>
                  <a:pt x="368" y="257"/>
                </a:lnTo>
                <a:lnTo>
                  <a:pt x="365" y="257"/>
                </a:lnTo>
                <a:lnTo>
                  <a:pt x="361" y="259"/>
                </a:lnTo>
                <a:lnTo>
                  <a:pt x="358" y="259"/>
                </a:lnTo>
                <a:lnTo>
                  <a:pt x="354" y="260"/>
                </a:lnTo>
                <a:lnTo>
                  <a:pt x="352" y="260"/>
                </a:lnTo>
                <a:lnTo>
                  <a:pt x="349" y="259"/>
                </a:lnTo>
                <a:lnTo>
                  <a:pt x="348" y="256"/>
                </a:lnTo>
                <a:lnTo>
                  <a:pt x="346" y="254"/>
                </a:lnTo>
                <a:lnTo>
                  <a:pt x="346" y="249"/>
                </a:lnTo>
                <a:lnTo>
                  <a:pt x="346" y="244"/>
                </a:lnTo>
                <a:lnTo>
                  <a:pt x="345" y="239"/>
                </a:lnTo>
                <a:lnTo>
                  <a:pt x="345" y="235"/>
                </a:lnTo>
                <a:lnTo>
                  <a:pt x="346" y="230"/>
                </a:lnTo>
                <a:lnTo>
                  <a:pt x="346" y="227"/>
                </a:lnTo>
                <a:lnTo>
                  <a:pt x="344" y="227"/>
                </a:lnTo>
                <a:lnTo>
                  <a:pt x="342" y="227"/>
                </a:lnTo>
                <a:lnTo>
                  <a:pt x="340" y="228"/>
                </a:lnTo>
                <a:lnTo>
                  <a:pt x="337" y="229"/>
                </a:lnTo>
                <a:lnTo>
                  <a:pt x="336" y="229"/>
                </a:lnTo>
                <a:lnTo>
                  <a:pt x="332" y="233"/>
                </a:lnTo>
                <a:lnTo>
                  <a:pt x="328" y="235"/>
                </a:lnTo>
                <a:lnTo>
                  <a:pt x="324" y="235"/>
                </a:lnTo>
                <a:lnTo>
                  <a:pt x="320" y="236"/>
                </a:lnTo>
                <a:lnTo>
                  <a:pt x="317" y="237"/>
                </a:lnTo>
                <a:lnTo>
                  <a:pt x="313" y="238"/>
                </a:lnTo>
                <a:lnTo>
                  <a:pt x="310" y="239"/>
                </a:lnTo>
                <a:lnTo>
                  <a:pt x="306" y="239"/>
                </a:lnTo>
                <a:lnTo>
                  <a:pt x="302" y="239"/>
                </a:lnTo>
                <a:lnTo>
                  <a:pt x="297" y="239"/>
                </a:lnTo>
                <a:lnTo>
                  <a:pt x="295" y="239"/>
                </a:lnTo>
                <a:lnTo>
                  <a:pt x="288" y="237"/>
                </a:lnTo>
                <a:lnTo>
                  <a:pt x="284" y="237"/>
                </a:lnTo>
                <a:lnTo>
                  <a:pt x="280" y="235"/>
                </a:lnTo>
                <a:lnTo>
                  <a:pt x="276" y="231"/>
                </a:lnTo>
                <a:lnTo>
                  <a:pt x="272" y="229"/>
                </a:lnTo>
                <a:lnTo>
                  <a:pt x="270" y="224"/>
                </a:lnTo>
                <a:lnTo>
                  <a:pt x="266" y="217"/>
                </a:lnTo>
                <a:lnTo>
                  <a:pt x="265" y="214"/>
                </a:lnTo>
                <a:lnTo>
                  <a:pt x="265" y="209"/>
                </a:lnTo>
                <a:lnTo>
                  <a:pt x="265" y="206"/>
                </a:lnTo>
                <a:lnTo>
                  <a:pt x="264" y="200"/>
                </a:lnTo>
                <a:lnTo>
                  <a:pt x="263" y="196"/>
                </a:lnTo>
                <a:lnTo>
                  <a:pt x="262" y="193"/>
                </a:lnTo>
                <a:lnTo>
                  <a:pt x="258" y="191"/>
                </a:lnTo>
                <a:lnTo>
                  <a:pt x="255" y="191"/>
                </a:lnTo>
                <a:lnTo>
                  <a:pt x="252" y="191"/>
                </a:lnTo>
                <a:lnTo>
                  <a:pt x="248" y="191"/>
                </a:lnTo>
                <a:lnTo>
                  <a:pt x="246" y="191"/>
                </a:lnTo>
                <a:lnTo>
                  <a:pt x="240" y="191"/>
                </a:lnTo>
                <a:lnTo>
                  <a:pt x="238" y="191"/>
                </a:lnTo>
                <a:lnTo>
                  <a:pt x="237" y="189"/>
                </a:lnTo>
                <a:lnTo>
                  <a:pt x="236" y="188"/>
                </a:lnTo>
                <a:lnTo>
                  <a:pt x="232" y="187"/>
                </a:lnTo>
                <a:lnTo>
                  <a:pt x="230" y="188"/>
                </a:lnTo>
                <a:lnTo>
                  <a:pt x="226" y="188"/>
                </a:lnTo>
                <a:lnTo>
                  <a:pt x="224" y="187"/>
                </a:lnTo>
                <a:lnTo>
                  <a:pt x="222" y="185"/>
                </a:lnTo>
                <a:lnTo>
                  <a:pt x="221" y="184"/>
                </a:lnTo>
                <a:lnTo>
                  <a:pt x="220" y="182"/>
                </a:lnTo>
                <a:lnTo>
                  <a:pt x="218" y="180"/>
                </a:lnTo>
                <a:lnTo>
                  <a:pt x="217" y="179"/>
                </a:lnTo>
                <a:lnTo>
                  <a:pt x="215" y="177"/>
                </a:lnTo>
                <a:lnTo>
                  <a:pt x="214" y="177"/>
                </a:lnTo>
                <a:lnTo>
                  <a:pt x="210" y="177"/>
                </a:lnTo>
                <a:lnTo>
                  <a:pt x="208" y="176"/>
                </a:lnTo>
                <a:lnTo>
                  <a:pt x="206" y="176"/>
                </a:lnTo>
                <a:lnTo>
                  <a:pt x="204" y="175"/>
                </a:lnTo>
                <a:lnTo>
                  <a:pt x="196" y="171"/>
                </a:lnTo>
                <a:lnTo>
                  <a:pt x="193" y="168"/>
                </a:lnTo>
                <a:lnTo>
                  <a:pt x="191" y="167"/>
                </a:lnTo>
                <a:lnTo>
                  <a:pt x="190" y="165"/>
                </a:lnTo>
                <a:lnTo>
                  <a:pt x="189" y="163"/>
                </a:lnTo>
                <a:lnTo>
                  <a:pt x="189" y="160"/>
                </a:lnTo>
                <a:lnTo>
                  <a:pt x="190" y="157"/>
                </a:lnTo>
                <a:lnTo>
                  <a:pt x="190" y="155"/>
                </a:lnTo>
                <a:lnTo>
                  <a:pt x="191" y="152"/>
                </a:lnTo>
                <a:lnTo>
                  <a:pt x="191" y="151"/>
                </a:lnTo>
                <a:lnTo>
                  <a:pt x="191" y="149"/>
                </a:lnTo>
                <a:lnTo>
                  <a:pt x="190" y="148"/>
                </a:lnTo>
                <a:lnTo>
                  <a:pt x="188" y="148"/>
                </a:lnTo>
                <a:lnTo>
                  <a:pt x="185" y="148"/>
                </a:lnTo>
                <a:lnTo>
                  <a:pt x="183" y="148"/>
                </a:lnTo>
                <a:lnTo>
                  <a:pt x="182" y="149"/>
                </a:lnTo>
                <a:lnTo>
                  <a:pt x="182" y="147"/>
                </a:lnTo>
                <a:lnTo>
                  <a:pt x="178" y="143"/>
                </a:lnTo>
                <a:lnTo>
                  <a:pt x="177" y="142"/>
                </a:lnTo>
                <a:lnTo>
                  <a:pt x="175" y="139"/>
                </a:lnTo>
                <a:lnTo>
                  <a:pt x="172" y="137"/>
                </a:lnTo>
                <a:lnTo>
                  <a:pt x="169" y="136"/>
                </a:lnTo>
                <a:lnTo>
                  <a:pt x="166" y="136"/>
                </a:lnTo>
                <a:lnTo>
                  <a:pt x="164" y="135"/>
                </a:lnTo>
                <a:lnTo>
                  <a:pt x="160" y="135"/>
                </a:lnTo>
                <a:lnTo>
                  <a:pt x="158" y="133"/>
                </a:lnTo>
                <a:lnTo>
                  <a:pt x="156" y="129"/>
                </a:lnTo>
                <a:lnTo>
                  <a:pt x="154" y="128"/>
                </a:lnTo>
                <a:lnTo>
                  <a:pt x="154" y="125"/>
                </a:lnTo>
                <a:lnTo>
                  <a:pt x="154" y="120"/>
                </a:lnTo>
                <a:lnTo>
                  <a:pt x="154" y="119"/>
                </a:lnTo>
                <a:lnTo>
                  <a:pt x="153" y="117"/>
                </a:lnTo>
                <a:lnTo>
                  <a:pt x="152" y="115"/>
                </a:lnTo>
                <a:lnTo>
                  <a:pt x="150" y="115"/>
                </a:lnTo>
                <a:lnTo>
                  <a:pt x="149" y="112"/>
                </a:lnTo>
                <a:lnTo>
                  <a:pt x="145" y="110"/>
                </a:lnTo>
                <a:lnTo>
                  <a:pt x="143" y="108"/>
                </a:lnTo>
                <a:lnTo>
                  <a:pt x="142" y="107"/>
                </a:lnTo>
                <a:lnTo>
                  <a:pt x="141" y="105"/>
                </a:lnTo>
                <a:lnTo>
                  <a:pt x="138" y="103"/>
                </a:lnTo>
                <a:lnTo>
                  <a:pt x="137" y="101"/>
                </a:lnTo>
                <a:lnTo>
                  <a:pt x="137" y="97"/>
                </a:lnTo>
                <a:lnTo>
                  <a:pt x="140" y="95"/>
                </a:lnTo>
                <a:lnTo>
                  <a:pt x="142" y="93"/>
                </a:lnTo>
                <a:lnTo>
                  <a:pt x="145" y="92"/>
                </a:lnTo>
                <a:lnTo>
                  <a:pt x="148" y="91"/>
                </a:lnTo>
                <a:lnTo>
                  <a:pt x="151" y="89"/>
                </a:lnTo>
                <a:lnTo>
                  <a:pt x="153" y="87"/>
                </a:lnTo>
                <a:lnTo>
                  <a:pt x="156" y="85"/>
                </a:lnTo>
                <a:lnTo>
                  <a:pt x="154" y="83"/>
                </a:lnTo>
                <a:lnTo>
                  <a:pt x="153" y="81"/>
                </a:lnTo>
                <a:lnTo>
                  <a:pt x="151" y="80"/>
                </a:lnTo>
                <a:lnTo>
                  <a:pt x="149" y="80"/>
                </a:lnTo>
                <a:lnTo>
                  <a:pt x="145" y="80"/>
                </a:lnTo>
                <a:lnTo>
                  <a:pt x="143" y="81"/>
                </a:lnTo>
                <a:lnTo>
                  <a:pt x="138" y="83"/>
                </a:lnTo>
                <a:lnTo>
                  <a:pt x="136" y="84"/>
                </a:lnTo>
                <a:lnTo>
                  <a:pt x="134" y="84"/>
                </a:lnTo>
                <a:lnTo>
                  <a:pt x="132" y="84"/>
                </a:lnTo>
                <a:lnTo>
                  <a:pt x="129" y="83"/>
                </a:lnTo>
                <a:lnTo>
                  <a:pt x="127" y="81"/>
                </a:lnTo>
                <a:lnTo>
                  <a:pt x="126" y="80"/>
                </a:lnTo>
                <a:lnTo>
                  <a:pt x="124" y="79"/>
                </a:lnTo>
                <a:lnTo>
                  <a:pt x="121" y="79"/>
                </a:lnTo>
                <a:lnTo>
                  <a:pt x="120" y="78"/>
                </a:lnTo>
                <a:lnTo>
                  <a:pt x="119" y="76"/>
                </a:lnTo>
                <a:lnTo>
                  <a:pt x="118" y="73"/>
                </a:lnTo>
                <a:lnTo>
                  <a:pt x="118" y="72"/>
                </a:lnTo>
                <a:lnTo>
                  <a:pt x="118" y="69"/>
                </a:lnTo>
                <a:lnTo>
                  <a:pt x="119" y="68"/>
                </a:lnTo>
                <a:lnTo>
                  <a:pt x="119" y="65"/>
                </a:lnTo>
                <a:lnTo>
                  <a:pt x="119" y="63"/>
                </a:lnTo>
                <a:lnTo>
                  <a:pt x="119" y="62"/>
                </a:lnTo>
                <a:lnTo>
                  <a:pt x="118" y="60"/>
                </a:lnTo>
                <a:lnTo>
                  <a:pt x="114" y="57"/>
                </a:lnTo>
                <a:lnTo>
                  <a:pt x="112" y="57"/>
                </a:lnTo>
                <a:lnTo>
                  <a:pt x="110" y="57"/>
                </a:lnTo>
                <a:lnTo>
                  <a:pt x="109" y="59"/>
                </a:lnTo>
                <a:lnTo>
                  <a:pt x="108" y="60"/>
                </a:lnTo>
                <a:lnTo>
                  <a:pt x="105" y="61"/>
                </a:lnTo>
                <a:lnTo>
                  <a:pt x="104" y="62"/>
                </a:lnTo>
                <a:lnTo>
                  <a:pt x="101" y="63"/>
                </a:lnTo>
                <a:lnTo>
                  <a:pt x="100" y="63"/>
                </a:lnTo>
                <a:lnTo>
                  <a:pt x="98" y="62"/>
                </a:lnTo>
                <a:lnTo>
                  <a:pt x="97" y="59"/>
                </a:lnTo>
                <a:lnTo>
                  <a:pt x="97" y="56"/>
                </a:lnTo>
                <a:lnTo>
                  <a:pt x="96" y="54"/>
                </a:lnTo>
                <a:lnTo>
                  <a:pt x="95" y="48"/>
                </a:lnTo>
                <a:lnTo>
                  <a:pt x="95" y="46"/>
                </a:lnTo>
                <a:lnTo>
                  <a:pt x="94" y="44"/>
                </a:lnTo>
                <a:lnTo>
                  <a:pt x="93" y="43"/>
                </a:lnTo>
                <a:lnTo>
                  <a:pt x="90" y="43"/>
                </a:lnTo>
                <a:lnTo>
                  <a:pt x="88" y="44"/>
                </a:lnTo>
                <a:lnTo>
                  <a:pt x="85" y="45"/>
                </a:lnTo>
                <a:lnTo>
                  <a:pt x="82" y="46"/>
                </a:lnTo>
                <a:lnTo>
                  <a:pt x="80" y="45"/>
                </a:lnTo>
                <a:lnTo>
                  <a:pt x="80" y="44"/>
                </a:lnTo>
                <a:lnTo>
                  <a:pt x="80" y="38"/>
                </a:lnTo>
                <a:lnTo>
                  <a:pt x="80" y="36"/>
                </a:lnTo>
                <a:lnTo>
                  <a:pt x="80" y="33"/>
                </a:lnTo>
                <a:lnTo>
                  <a:pt x="80" y="30"/>
                </a:lnTo>
                <a:lnTo>
                  <a:pt x="79" y="29"/>
                </a:lnTo>
                <a:lnTo>
                  <a:pt x="78" y="27"/>
                </a:lnTo>
                <a:lnTo>
                  <a:pt x="76" y="25"/>
                </a:lnTo>
                <a:lnTo>
                  <a:pt x="72" y="25"/>
                </a:lnTo>
                <a:lnTo>
                  <a:pt x="70" y="27"/>
                </a:lnTo>
                <a:lnTo>
                  <a:pt x="68" y="27"/>
                </a:lnTo>
                <a:lnTo>
                  <a:pt x="65" y="29"/>
                </a:lnTo>
                <a:lnTo>
                  <a:pt x="64" y="32"/>
                </a:lnTo>
                <a:lnTo>
                  <a:pt x="63" y="36"/>
                </a:lnTo>
                <a:lnTo>
                  <a:pt x="62" y="38"/>
                </a:lnTo>
                <a:lnTo>
                  <a:pt x="60" y="38"/>
                </a:lnTo>
                <a:lnTo>
                  <a:pt x="58" y="37"/>
                </a:lnTo>
                <a:lnTo>
                  <a:pt x="57" y="35"/>
                </a:lnTo>
                <a:lnTo>
                  <a:pt x="56" y="31"/>
                </a:lnTo>
                <a:lnTo>
                  <a:pt x="56" y="29"/>
                </a:lnTo>
                <a:lnTo>
                  <a:pt x="56" y="27"/>
                </a:lnTo>
                <a:lnTo>
                  <a:pt x="55" y="24"/>
                </a:lnTo>
                <a:lnTo>
                  <a:pt x="55" y="20"/>
                </a:lnTo>
                <a:lnTo>
                  <a:pt x="54" y="19"/>
                </a:lnTo>
                <a:lnTo>
                  <a:pt x="52" y="19"/>
                </a:lnTo>
                <a:lnTo>
                  <a:pt x="49" y="19"/>
                </a:lnTo>
                <a:lnTo>
                  <a:pt x="46" y="19"/>
                </a:lnTo>
                <a:lnTo>
                  <a:pt x="44" y="19"/>
                </a:lnTo>
                <a:lnTo>
                  <a:pt x="44" y="16"/>
                </a:lnTo>
                <a:lnTo>
                  <a:pt x="42" y="15"/>
                </a:lnTo>
                <a:lnTo>
                  <a:pt x="42" y="13"/>
                </a:lnTo>
                <a:lnTo>
                  <a:pt x="44" y="12"/>
                </a:lnTo>
                <a:lnTo>
                  <a:pt x="45" y="8"/>
                </a:lnTo>
                <a:lnTo>
                  <a:pt x="45" y="4"/>
                </a:lnTo>
                <a:lnTo>
                  <a:pt x="45" y="3"/>
                </a:lnTo>
                <a:lnTo>
                  <a:pt x="44" y="1"/>
                </a:lnTo>
                <a:lnTo>
                  <a:pt x="41" y="0"/>
                </a:lnTo>
                <a:lnTo>
                  <a:pt x="39" y="1"/>
                </a:lnTo>
                <a:lnTo>
                  <a:pt x="33" y="3"/>
                </a:lnTo>
                <a:lnTo>
                  <a:pt x="28" y="4"/>
                </a:lnTo>
                <a:lnTo>
                  <a:pt x="24" y="6"/>
                </a:lnTo>
                <a:lnTo>
                  <a:pt x="16" y="8"/>
                </a:lnTo>
                <a:lnTo>
                  <a:pt x="13" y="9"/>
                </a:lnTo>
                <a:lnTo>
                  <a:pt x="6" y="11"/>
                </a:lnTo>
                <a:lnTo>
                  <a:pt x="0" y="4"/>
                </a:lnTo>
                <a:lnTo>
                  <a:pt x="1" y="9"/>
                </a:lnTo>
                <a:lnTo>
                  <a:pt x="4" y="13"/>
                </a:lnTo>
                <a:lnTo>
                  <a:pt x="7" y="20"/>
                </a:lnTo>
                <a:lnTo>
                  <a:pt x="12" y="29"/>
                </a:lnTo>
                <a:lnTo>
                  <a:pt x="16" y="40"/>
                </a:lnTo>
                <a:lnTo>
                  <a:pt x="18" y="49"/>
                </a:lnTo>
                <a:lnTo>
                  <a:pt x="21" y="59"/>
                </a:lnTo>
                <a:lnTo>
                  <a:pt x="23" y="65"/>
                </a:lnTo>
                <a:lnTo>
                  <a:pt x="26" y="73"/>
                </a:lnTo>
                <a:lnTo>
                  <a:pt x="31" y="81"/>
                </a:lnTo>
                <a:lnTo>
                  <a:pt x="34" y="84"/>
                </a:lnTo>
                <a:lnTo>
                  <a:pt x="38" y="87"/>
                </a:lnTo>
                <a:lnTo>
                  <a:pt x="39" y="91"/>
                </a:lnTo>
                <a:lnTo>
                  <a:pt x="41" y="95"/>
                </a:lnTo>
                <a:lnTo>
                  <a:pt x="41" y="100"/>
                </a:lnTo>
                <a:lnTo>
                  <a:pt x="46" y="104"/>
                </a:lnTo>
                <a:lnTo>
                  <a:pt x="50" y="112"/>
                </a:lnTo>
                <a:lnTo>
                  <a:pt x="55" y="120"/>
                </a:lnTo>
                <a:lnTo>
                  <a:pt x="60" y="128"/>
                </a:lnTo>
                <a:lnTo>
                  <a:pt x="62" y="136"/>
                </a:lnTo>
                <a:lnTo>
                  <a:pt x="63" y="142"/>
                </a:lnTo>
                <a:lnTo>
                  <a:pt x="63" y="147"/>
                </a:lnTo>
                <a:lnTo>
                  <a:pt x="64" y="150"/>
                </a:lnTo>
                <a:lnTo>
                  <a:pt x="68" y="153"/>
                </a:lnTo>
                <a:lnTo>
                  <a:pt x="70" y="158"/>
                </a:lnTo>
                <a:lnTo>
                  <a:pt x="73" y="169"/>
                </a:lnTo>
                <a:lnTo>
                  <a:pt x="79" y="182"/>
                </a:lnTo>
                <a:lnTo>
                  <a:pt x="86" y="198"/>
                </a:lnTo>
                <a:lnTo>
                  <a:pt x="90" y="209"/>
                </a:lnTo>
                <a:lnTo>
                  <a:pt x="94" y="214"/>
                </a:lnTo>
                <a:lnTo>
                  <a:pt x="98" y="216"/>
                </a:lnTo>
                <a:lnTo>
                  <a:pt x="101" y="215"/>
                </a:lnTo>
                <a:lnTo>
                  <a:pt x="103" y="214"/>
                </a:lnTo>
                <a:lnTo>
                  <a:pt x="104" y="214"/>
                </a:lnTo>
                <a:lnTo>
                  <a:pt x="112" y="224"/>
                </a:lnTo>
                <a:lnTo>
                  <a:pt x="121" y="233"/>
                </a:lnTo>
                <a:lnTo>
                  <a:pt x="128" y="244"/>
                </a:lnTo>
                <a:lnTo>
                  <a:pt x="134" y="249"/>
                </a:lnTo>
                <a:lnTo>
                  <a:pt x="135" y="253"/>
                </a:lnTo>
                <a:lnTo>
                  <a:pt x="138" y="256"/>
                </a:lnTo>
                <a:lnTo>
                  <a:pt x="146" y="259"/>
                </a:lnTo>
                <a:lnTo>
                  <a:pt x="153" y="263"/>
                </a:lnTo>
                <a:lnTo>
                  <a:pt x="157" y="270"/>
                </a:lnTo>
                <a:lnTo>
                  <a:pt x="160" y="278"/>
                </a:lnTo>
                <a:lnTo>
                  <a:pt x="166" y="283"/>
                </a:lnTo>
                <a:lnTo>
                  <a:pt x="172" y="287"/>
                </a:lnTo>
                <a:lnTo>
                  <a:pt x="177" y="289"/>
                </a:lnTo>
                <a:lnTo>
                  <a:pt x="181" y="295"/>
                </a:lnTo>
                <a:lnTo>
                  <a:pt x="185" y="303"/>
                </a:lnTo>
                <a:lnTo>
                  <a:pt x="185" y="302"/>
                </a:lnTo>
                <a:lnTo>
                  <a:pt x="186" y="301"/>
                </a:lnTo>
                <a:lnTo>
                  <a:pt x="186" y="300"/>
                </a:lnTo>
                <a:lnTo>
                  <a:pt x="188" y="299"/>
                </a:lnTo>
                <a:lnTo>
                  <a:pt x="189" y="299"/>
                </a:lnTo>
                <a:lnTo>
                  <a:pt x="189" y="297"/>
                </a:lnTo>
                <a:lnTo>
                  <a:pt x="190" y="296"/>
                </a:lnTo>
                <a:lnTo>
                  <a:pt x="191" y="295"/>
                </a:lnTo>
                <a:lnTo>
                  <a:pt x="193" y="294"/>
                </a:lnTo>
                <a:lnTo>
                  <a:pt x="194" y="294"/>
                </a:lnTo>
                <a:lnTo>
                  <a:pt x="196" y="293"/>
                </a:lnTo>
                <a:lnTo>
                  <a:pt x="197" y="292"/>
                </a:lnTo>
                <a:lnTo>
                  <a:pt x="199" y="292"/>
                </a:lnTo>
                <a:lnTo>
                  <a:pt x="200" y="292"/>
                </a:lnTo>
                <a:lnTo>
                  <a:pt x="201" y="292"/>
                </a:lnTo>
                <a:lnTo>
                  <a:pt x="204" y="293"/>
                </a:lnTo>
                <a:lnTo>
                  <a:pt x="205" y="294"/>
                </a:lnTo>
                <a:lnTo>
                  <a:pt x="206" y="295"/>
                </a:lnTo>
                <a:lnTo>
                  <a:pt x="207" y="296"/>
                </a:lnTo>
                <a:lnTo>
                  <a:pt x="207" y="297"/>
                </a:lnTo>
                <a:lnTo>
                  <a:pt x="208" y="300"/>
                </a:lnTo>
                <a:lnTo>
                  <a:pt x="208" y="302"/>
                </a:lnTo>
                <a:lnTo>
                  <a:pt x="208" y="304"/>
                </a:lnTo>
                <a:lnTo>
                  <a:pt x="208" y="305"/>
                </a:lnTo>
                <a:lnTo>
                  <a:pt x="208" y="308"/>
                </a:lnTo>
                <a:lnTo>
                  <a:pt x="207" y="309"/>
                </a:lnTo>
                <a:lnTo>
                  <a:pt x="207" y="310"/>
                </a:lnTo>
                <a:lnTo>
                  <a:pt x="205" y="312"/>
                </a:lnTo>
                <a:lnTo>
                  <a:pt x="204" y="313"/>
                </a:lnTo>
                <a:lnTo>
                  <a:pt x="201" y="315"/>
                </a:lnTo>
                <a:lnTo>
                  <a:pt x="199" y="316"/>
                </a:lnTo>
                <a:lnTo>
                  <a:pt x="197" y="316"/>
                </a:lnTo>
                <a:lnTo>
                  <a:pt x="196" y="316"/>
                </a:lnTo>
                <a:lnTo>
                  <a:pt x="193" y="316"/>
                </a:lnTo>
                <a:lnTo>
                  <a:pt x="192" y="316"/>
                </a:lnTo>
                <a:lnTo>
                  <a:pt x="190" y="316"/>
                </a:lnTo>
                <a:lnTo>
                  <a:pt x="185" y="303"/>
                </a:lnTo>
                <a:close/>
              </a:path>
            </a:pathLst>
          </a:custGeom>
          <a:solidFill>
            <a:schemeClr val="bg2">
              <a:lumMod val="50000"/>
            </a:schemeClr>
          </a:solidFill>
          <a:ln w="9525" cap="flat" cmpd="sng">
            <a:solidFill>
              <a:schemeClr val="tx1"/>
            </a:solidFill>
            <a:prstDash val="solid"/>
            <a:round/>
            <a:headEnd type="none" w="med" len="med"/>
            <a:tailEnd type="none" w="med" len="med"/>
          </a:ln>
          <a:effectLst/>
          <a:extLst/>
        </p:spPr>
        <p:txBody>
          <a:bodyPr wrap="none"/>
          <a:lstStyle/>
          <a:p>
            <a:pPr eaLnBrk="1" hangingPunct="1">
              <a:defRPr/>
            </a:pPr>
            <a:endParaRPr lang="en-GB" sz="1176" dirty="0">
              <a:latin typeface="Arial" pitchFamily="34" charset="0"/>
              <a:cs typeface="Arial" pitchFamily="34" charset="0"/>
            </a:endParaRPr>
          </a:p>
        </p:txBody>
      </p:sp>
      <p:sp>
        <p:nvSpPr>
          <p:cNvPr id="132" name="TR">
            <a:extLst>
              <a:ext uri="{FF2B5EF4-FFF2-40B4-BE49-F238E27FC236}"/>
            </a:extLst>
          </p:cNvPr>
          <p:cNvSpPr>
            <a:spLocks/>
          </p:cNvSpPr>
          <p:nvPr/>
        </p:nvSpPr>
        <p:spPr bwMode="auto">
          <a:xfrm>
            <a:off x="7394575" y="2968625"/>
            <a:ext cx="292100" cy="374650"/>
          </a:xfrm>
          <a:custGeom>
            <a:avLst/>
            <a:gdLst>
              <a:gd name="T0" fmla="*/ 273 w 336"/>
              <a:gd name="T1" fmla="*/ 6 h 451"/>
              <a:gd name="T2" fmla="*/ 271 w 336"/>
              <a:gd name="T3" fmla="*/ 37 h 451"/>
              <a:gd name="T4" fmla="*/ 246 w 336"/>
              <a:gd name="T5" fmla="*/ 44 h 451"/>
              <a:gd name="T6" fmla="*/ 230 w 336"/>
              <a:gd name="T7" fmla="*/ 48 h 451"/>
              <a:gd name="T8" fmla="*/ 211 w 336"/>
              <a:gd name="T9" fmla="*/ 55 h 451"/>
              <a:gd name="T10" fmla="*/ 216 w 336"/>
              <a:gd name="T11" fmla="*/ 84 h 451"/>
              <a:gd name="T12" fmla="*/ 208 w 336"/>
              <a:gd name="T13" fmla="*/ 108 h 451"/>
              <a:gd name="T14" fmla="*/ 187 w 336"/>
              <a:gd name="T15" fmla="*/ 92 h 451"/>
              <a:gd name="T16" fmla="*/ 165 w 336"/>
              <a:gd name="T17" fmla="*/ 87 h 451"/>
              <a:gd name="T18" fmla="*/ 161 w 336"/>
              <a:gd name="T19" fmla="*/ 106 h 451"/>
              <a:gd name="T20" fmla="*/ 146 w 336"/>
              <a:gd name="T21" fmla="*/ 85 h 451"/>
              <a:gd name="T22" fmla="*/ 134 w 336"/>
              <a:gd name="T23" fmla="*/ 108 h 451"/>
              <a:gd name="T24" fmla="*/ 114 w 336"/>
              <a:gd name="T25" fmla="*/ 127 h 451"/>
              <a:gd name="T26" fmla="*/ 85 w 336"/>
              <a:gd name="T27" fmla="*/ 120 h 451"/>
              <a:gd name="T28" fmla="*/ 66 w 336"/>
              <a:gd name="T29" fmla="*/ 146 h 451"/>
              <a:gd name="T30" fmla="*/ 39 w 336"/>
              <a:gd name="T31" fmla="*/ 168 h 451"/>
              <a:gd name="T32" fmla="*/ 29 w 336"/>
              <a:gd name="T33" fmla="*/ 200 h 451"/>
              <a:gd name="T34" fmla="*/ 14 w 336"/>
              <a:gd name="T35" fmla="*/ 219 h 451"/>
              <a:gd name="T36" fmla="*/ 16 w 336"/>
              <a:gd name="T37" fmla="*/ 255 h 451"/>
              <a:gd name="T38" fmla="*/ 2 w 336"/>
              <a:gd name="T39" fmla="*/ 270 h 451"/>
              <a:gd name="T40" fmla="*/ 18 w 336"/>
              <a:gd name="T41" fmla="*/ 300 h 451"/>
              <a:gd name="T42" fmla="*/ 43 w 336"/>
              <a:gd name="T43" fmla="*/ 333 h 451"/>
              <a:gd name="T44" fmla="*/ 59 w 336"/>
              <a:gd name="T45" fmla="*/ 374 h 451"/>
              <a:gd name="T46" fmla="*/ 61 w 336"/>
              <a:gd name="T47" fmla="*/ 392 h 451"/>
              <a:gd name="T48" fmla="*/ 66 w 336"/>
              <a:gd name="T49" fmla="*/ 413 h 451"/>
              <a:gd name="T50" fmla="*/ 78 w 336"/>
              <a:gd name="T51" fmla="*/ 420 h 451"/>
              <a:gd name="T52" fmla="*/ 74 w 336"/>
              <a:gd name="T53" fmla="*/ 405 h 451"/>
              <a:gd name="T54" fmla="*/ 73 w 336"/>
              <a:gd name="T55" fmla="*/ 389 h 451"/>
              <a:gd name="T56" fmla="*/ 74 w 336"/>
              <a:gd name="T57" fmla="*/ 365 h 451"/>
              <a:gd name="T58" fmla="*/ 86 w 336"/>
              <a:gd name="T59" fmla="*/ 360 h 451"/>
              <a:gd name="T60" fmla="*/ 99 w 336"/>
              <a:gd name="T61" fmla="*/ 376 h 451"/>
              <a:gd name="T62" fmla="*/ 109 w 336"/>
              <a:gd name="T63" fmla="*/ 395 h 451"/>
              <a:gd name="T64" fmla="*/ 118 w 336"/>
              <a:gd name="T65" fmla="*/ 418 h 451"/>
              <a:gd name="T66" fmla="*/ 122 w 336"/>
              <a:gd name="T67" fmla="*/ 438 h 451"/>
              <a:gd name="T68" fmla="*/ 137 w 336"/>
              <a:gd name="T69" fmla="*/ 446 h 451"/>
              <a:gd name="T70" fmla="*/ 154 w 336"/>
              <a:gd name="T71" fmla="*/ 442 h 451"/>
              <a:gd name="T72" fmla="*/ 176 w 336"/>
              <a:gd name="T73" fmla="*/ 430 h 451"/>
              <a:gd name="T74" fmla="*/ 185 w 336"/>
              <a:gd name="T75" fmla="*/ 416 h 451"/>
              <a:gd name="T76" fmla="*/ 192 w 336"/>
              <a:gd name="T77" fmla="*/ 398 h 451"/>
              <a:gd name="T78" fmla="*/ 186 w 336"/>
              <a:gd name="T79" fmla="*/ 376 h 451"/>
              <a:gd name="T80" fmla="*/ 184 w 336"/>
              <a:gd name="T81" fmla="*/ 342 h 451"/>
              <a:gd name="T82" fmla="*/ 218 w 336"/>
              <a:gd name="T83" fmla="*/ 306 h 451"/>
              <a:gd name="T84" fmla="*/ 224 w 336"/>
              <a:gd name="T85" fmla="*/ 278 h 451"/>
              <a:gd name="T86" fmla="*/ 222 w 336"/>
              <a:gd name="T87" fmla="*/ 244 h 451"/>
              <a:gd name="T88" fmla="*/ 233 w 336"/>
              <a:gd name="T89" fmla="*/ 231 h 451"/>
              <a:gd name="T90" fmla="*/ 255 w 336"/>
              <a:gd name="T91" fmla="*/ 246 h 451"/>
              <a:gd name="T92" fmla="*/ 282 w 336"/>
              <a:gd name="T93" fmla="*/ 222 h 451"/>
              <a:gd name="T94" fmla="*/ 296 w 336"/>
              <a:gd name="T95" fmla="*/ 240 h 451"/>
              <a:gd name="T96" fmla="*/ 313 w 336"/>
              <a:gd name="T97" fmla="*/ 214 h 451"/>
              <a:gd name="T98" fmla="*/ 312 w 336"/>
              <a:gd name="T99" fmla="*/ 192 h 451"/>
              <a:gd name="T100" fmla="*/ 334 w 336"/>
              <a:gd name="T101" fmla="*/ 187 h 451"/>
              <a:gd name="T102" fmla="*/ 322 w 336"/>
              <a:gd name="T103" fmla="*/ 165 h 451"/>
              <a:gd name="T104" fmla="*/ 319 w 336"/>
              <a:gd name="T105" fmla="*/ 142 h 451"/>
              <a:gd name="T106" fmla="*/ 330 w 336"/>
              <a:gd name="T107" fmla="*/ 118 h 451"/>
              <a:gd name="T108" fmla="*/ 318 w 336"/>
              <a:gd name="T109" fmla="*/ 107 h 451"/>
              <a:gd name="T110" fmla="*/ 321 w 336"/>
              <a:gd name="T111" fmla="*/ 90 h 451"/>
              <a:gd name="T112" fmla="*/ 297 w 336"/>
              <a:gd name="T113" fmla="*/ 80 h 451"/>
              <a:gd name="T114" fmla="*/ 297 w 336"/>
              <a:gd name="T115" fmla="*/ 62 h 451"/>
              <a:gd name="T116" fmla="*/ 304 w 336"/>
              <a:gd name="T117" fmla="*/ 38 h 451"/>
              <a:gd name="T118" fmla="*/ 297 w 336"/>
              <a:gd name="T119" fmla="*/ 18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6" h="451">
                <a:moveTo>
                  <a:pt x="295" y="7"/>
                </a:moveTo>
                <a:lnTo>
                  <a:pt x="289" y="6"/>
                </a:lnTo>
                <a:lnTo>
                  <a:pt x="286" y="5"/>
                </a:lnTo>
                <a:lnTo>
                  <a:pt x="283" y="2"/>
                </a:lnTo>
                <a:lnTo>
                  <a:pt x="279" y="0"/>
                </a:lnTo>
                <a:lnTo>
                  <a:pt x="274" y="2"/>
                </a:lnTo>
                <a:lnTo>
                  <a:pt x="273" y="6"/>
                </a:lnTo>
                <a:lnTo>
                  <a:pt x="272" y="10"/>
                </a:lnTo>
                <a:lnTo>
                  <a:pt x="272" y="12"/>
                </a:lnTo>
                <a:lnTo>
                  <a:pt x="277" y="18"/>
                </a:lnTo>
                <a:lnTo>
                  <a:pt x="277" y="21"/>
                </a:lnTo>
                <a:lnTo>
                  <a:pt x="278" y="24"/>
                </a:lnTo>
                <a:lnTo>
                  <a:pt x="272" y="36"/>
                </a:lnTo>
                <a:lnTo>
                  <a:pt x="271" y="37"/>
                </a:lnTo>
                <a:lnTo>
                  <a:pt x="267" y="38"/>
                </a:lnTo>
                <a:lnTo>
                  <a:pt x="265" y="40"/>
                </a:lnTo>
                <a:lnTo>
                  <a:pt x="262" y="43"/>
                </a:lnTo>
                <a:lnTo>
                  <a:pt x="257" y="44"/>
                </a:lnTo>
                <a:lnTo>
                  <a:pt x="253" y="45"/>
                </a:lnTo>
                <a:lnTo>
                  <a:pt x="250" y="45"/>
                </a:lnTo>
                <a:lnTo>
                  <a:pt x="246" y="44"/>
                </a:lnTo>
                <a:lnTo>
                  <a:pt x="241" y="44"/>
                </a:lnTo>
                <a:lnTo>
                  <a:pt x="238" y="42"/>
                </a:lnTo>
                <a:lnTo>
                  <a:pt x="234" y="40"/>
                </a:lnTo>
                <a:lnTo>
                  <a:pt x="231" y="39"/>
                </a:lnTo>
                <a:lnTo>
                  <a:pt x="230" y="40"/>
                </a:lnTo>
                <a:lnTo>
                  <a:pt x="229" y="44"/>
                </a:lnTo>
                <a:lnTo>
                  <a:pt x="230" y="48"/>
                </a:lnTo>
                <a:lnTo>
                  <a:pt x="230" y="51"/>
                </a:lnTo>
                <a:lnTo>
                  <a:pt x="229" y="53"/>
                </a:lnTo>
                <a:lnTo>
                  <a:pt x="224" y="52"/>
                </a:lnTo>
                <a:lnTo>
                  <a:pt x="221" y="48"/>
                </a:lnTo>
                <a:lnTo>
                  <a:pt x="218" y="47"/>
                </a:lnTo>
                <a:lnTo>
                  <a:pt x="215" y="48"/>
                </a:lnTo>
                <a:lnTo>
                  <a:pt x="211" y="55"/>
                </a:lnTo>
                <a:lnTo>
                  <a:pt x="211" y="60"/>
                </a:lnTo>
                <a:lnTo>
                  <a:pt x="210" y="66"/>
                </a:lnTo>
                <a:lnTo>
                  <a:pt x="213" y="69"/>
                </a:lnTo>
                <a:lnTo>
                  <a:pt x="214" y="72"/>
                </a:lnTo>
                <a:lnTo>
                  <a:pt x="216" y="76"/>
                </a:lnTo>
                <a:lnTo>
                  <a:pt x="216" y="80"/>
                </a:lnTo>
                <a:lnTo>
                  <a:pt x="216" y="84"/>
                </a:lnTo>
                <a:lnTo>
                  <a:pt x="216" y="88"/>
                </a:lnTo>
                <a:lnTo>
                  <a:pt x="216" y="93"/>
                </a:lnTo>
                <a:lnTo>
                  <a:pt x="216" y="98"/>
                </a:lnTo>
                <a:lnTo>
                  <a:pt x="215" y="101"/>
                </a:lnTo>
                <a:lnTo>
                  <a:pt x="214" y="104"/>
                </a:lnTo>
                <a:lnTo>
                  <a:pt x="211" y="107"/>
                </a:lnTo>
                <a:lnTo>
                  <a:pt x="208" y="108"/>
                </a:lnTo>
                <a:lnTo>
                  <a:pt x="203" y="108"/>
                </a:lnTo>
                <a:lnTo>
                  <a:pt x="201" y="106"/>
                </a:lnTo>
                <a:lnTo>
                  <a:pt x="200" y="103"/>
                </a:lnTo>
                <a:lnTo>
                  <a:pt x="197" y="100"/>
                </a:lnTo>
                <a:lnTo>
                  <a:pt x="194" y="98"/>
                </a:lnTo>
                <a:lnTo>
                  <a:pt x="193" y="95"/>
                </a:lnTo>
                <a:lnTo>
                  <a:pt x="187" y="92"/>
                </a:lnTo>
                <a:lnTo>
                  <a:pt x="184" y="87"/>
                </a:lnTo>
                <a:lnTo>
                  <a:pt x="182" y="87"/>
                </a:lnTo>
                <a:lnTo>
                  <a:pt x="177" y="85"/>
                </a:lnTo>
                <a:lnTo>
                  <a:pt x="174" y="84"/>
                </a:lnTo>
                <a:lnTo>
                  <a:pt x="170" y="83"/>
                </a:lnTo>
                <a:lnTo>
                  <a:pt x="168" y="83"/>
                </a:lnTo>
                <a:lnTo>
                  <a:pt x="165" y="87"/>
                </a:lnTo>
                <a:lnTo>
                  <a:pt x="166" y="92"/>
                </a:lnTo>
                <a:lnTo>
                  <a:pt x="167" y="94"/>
                </a:lnTo>
                <a:lnTo>
                  <a:pt x="167" y="98"/>
                </a:lnTo>
                <a:lnTo>
                  <a:pt x="166" y="100"/>
                </a:lnTo>
                <a:lnTo>
                  <a:pt x="166" y="102"/>
                </a:lnTo>
                <a:lnTo>
                  <a:pt x="165" y="104"/>
                </a:lnTo>
                <a:lnTo>
                  <a:pt x="161" y="106"/>
                </a:lnTo>
                <a:lnTo>
                  <a:pt x="158" y="106"/>
                </a:lnTo>
                <a:lnTo>
                  <a:pt x="152" y="102"/>
                </a:lnTo>
                <a:lnTo>
                  <a:pt x="151" y="96"/>
                </a:lnTo>
                <a:lnTo>
                  <a:pt x="151" y="92"/>
                </a:lnTo>
                <a:lnTo>
                  <a:pt x="151" y="88"/>
                </a:lnTo>
                <a:lnTo>
                  <a:pt x="149" y="86"/>
                </a:lnTo>
                <a:lnTo>
                  <a:pt x="146" y="85"/>
                </a:lnTo>
                <a:lnTo>
                  <a:pt x="143" y="85"/>
                </a:lnTo>
                <a:lnTo>
                  <a:pt x="141" y="88"/>
                </a:lnTo>
                <a:lnTo>
                  <a:pt x="143" y="93"/>
                </a:lnTo>
                <a:lnTo>
                  <a:pt x="142" y="98"/>
                </a:lnTo>
                <a:lnTo>
                  <a:pt x="139" y="103"/>
                </a:lnTo>
                <a:lnTo>
                  <a:pt x="137" y="104"/>
                </a:lnTo>
                <a:lnTo>
                  <a:pt x="134" y="108"/>
                </a:lnTo>
                <a:lnTo>
                  <a:pt x="134" y="111"/>
                </a:lnTo>
                <a:lnTo>
                  <a:pt x="134" y="115"/>
                </a:lnTo>
                <a:lnTo>
                  <a:pt x="130" y="118"/>
                </a:lnTo>
                <a:lnTo>
                  <a:pt x="127" y="122"/>
                </a:lnTo>
                <a:lnTo>
                  <a:pt x="125" y="124"/>
                </a:lnTo>
                <a:lnTo>
                  <a:pt x="120" y="125"/>
                </a:lnTo>
                <a:lnTo>
                  <a:pt x="114" y="127"/>
                </a:lnTo>
                <a:lnTo>
                  <a:pt x="112" y="128"/>
                </a:lnTo>
                <a:lnTo>
                  <a:pt x="110" y="128"/>
                </a:lnTo>
                <a:lnTo>
                  <a:pt x="106" y="128"/>
                </a:lnTo>
                <a:lnTo>
                  <a:pt x="101" y="126"/>
                </a:lnTo>
                <a:lnTo>
                  <a:pt x="94" y="124"/>
                </a:lnTo>
                <a:lnTo>
                  <a:pt x="90" y="122"/>
                </a:lnTo>
                <a:lnTo>
                  <a:pt x="85" y="120"/>
                </a:lnTo>
                <a:lnTo>
                  <a:pt x="77" y="122"/>
                </a:lnTo>
                <a:lnTo>
                  <a:pt x="71" y="124"/>
                </a:lnTo>
                <a:lnTo>
                  <a:pt x="69" y="127"/>
                </a:lnTo>
                <a:lnTo>
                  <a:pt x="67" y="133"/>
                </a:lnTo>
                <a:lnTo>
                  <a:pt x="67" y="138"/>
                </a:lnTo>
                <a:lnTo>
                  <a:pt x="66" y="140"/>
                </a:lnTo>
                <a:lnTo>
                  <a:pt x="66" y="146"/>
                </a:lnTo>
                <a:lnTo>
                  <a:pt x="65" y="151"/>
                </a:lnTo>
                <a:lnTo>
                  <a:pt x="63" y="152"/>
                </a:lnTo>
                <a:lnTo>
                  <a:pt x="56" y="152"/>
                </a:lnTo>
                <a:lnTo>
                  <a:pt x="51" y="155"/>
                </a:lnTo>
                <a:lnTo>
                  <a:pt x="45" y="159"/>
                </a:lnTo>
                <a:lnTo>
                  <a:pt x="41" y="162"/>
                </a:lnTo>
                <a:lnTo>
                  <a:pt x="39" y="168"/>
                </a:lnTo>
                <a:lnTo>
                  <a:pt x="37" y="172"/>
                </a:lnTo>
                <a:lnTo>
                  <a:pt x="35" y="174"/>
                </a:lnTo>
                <a:lnTo>
                  <a:pt x="33" y="178"/>
                </a:lnTo>
                <a:lnTo>
                  <a:pt x="31" y="182"/>
                </a:lnTo>
                <a:lnTo>
                  <a:pt x="29" y="192"/>
                </a:lnTo>
                <a:lnTo>
                  <a:pt x="29" y="197"/>
                </a:lnTo>
                <a:lnTo>
                  <a:pt x="29" y="200"/>
                </a:lnTo>
                <a:lnTo>
                  <a:pt x="29" y="204"/>
                </a:lnTo>
                <a:lnTo>
                  <a:pt x="29" y="208"/>
                </a:lnTo>
                <a:lnTo>
                  <a:pt x="26" y="212"/>
                </a:lnTo>
                <a:lnTo>
                  <a:pt x="24" y="213"/>
                </a:lnTo>
                <a:lnTo>
                  <a:pt x="23" y="215"/>
                </a:lnTo>
                <a:lnTo>
                  <a:pt x="19" y="218"/>
                </a:lnTo>
                <a:lnTo>
                  <a:pt x="14" y="219"/>
                </a:lnTo>
                <a:lnTo>
                  <a:pt x="9" y="220"/>
                </a:lnTo>
                <a:lnTo>
                  <a:pt x="6" y="221"/>
                </a:lnTo>
                <a:lnTo>
                  <a:pt x="5" y="226"/>
                </a:lnTo>
                <a:lnTo>
                  <a:pt x="3" y="229"/>
                </a:lnTo>
                <a:lnTo>
                  <a:pt x="5" y="235"/>
                </a:lnTo>
                <a:lnTo>
                  <a:pt x="15" y="254"/>
                </a:lnTo>
                <a:lnTo>
                  <a:pt x="16" y="255"/>
                </a:lnTo>
                <a:lnTo>
                  <a:pt x="16" y="258"/>
                </a:lnTo>
                <a:lnTo>
                  <a:pt x="15" y="259"/>
                </a:lnTo>
                <a:lnTo>
                  <a:pt x="10" y="258"/>
                </a:lnTo>
                <a:lnTo>
                  <a:pt x="7" y="256"/>
                </a:lnTo>
                <a:lnTo>
                  <a:pt x="2" y="255"/>
                </a:lnTo>
                <a:lnTo>
                  <a:pt x="0" y="262"/>
                </a:lnTo>
                <a:lnTo>
                  <a:pt x="2" y="270"/>
                </a:lnTo>
                <a:lnTo>
                  <a:pt x="6" y="274"/>
                </a:lnTo>
                <a:lnTo>
                  <a:pt x="7" y="279"/>
                </a:lnTo>
                <a:lnTo>
                  <a:pt x="9" y="283"/>
                </a:lnTo>
                <a:lnTo>
                  <a:pt x="11" y="285"/>
                </a:lnTo>
                <a:lnTo>
                  <a:pt x="15" y="290"/>
                </a:lnTo>
                <a:lnTo>
                  <a:pt x="16" y="294"/>
                </a:lnTo>
                <a:lnTo>
                  <a:pt x="18" y="300"/>
                </a:lnTo>
                <a:lnTo>
                  <a:pt x="23" y="303"/>
                </a:lnTo>
                <a:lnTo>
                  <a:pt x="27" y="306"/>
                </a:lnTo>
                <a:lnTo>
                  <a:pt x="32" y="310"/>
                </a:lnTo>
                <a:lnTo>
                  <a:pt x="35" y="314"/>
                </a:lnTo>
                <a:lnTo>
                  <a:pt x="38" y="319"/>
                </a:lnTo>
                <a:lnTo>
                  <a:pt x="40" y="325"/>
                </a:lnTo>
                <a:lnTo>
                  <a:pt x="43" y="333"/>
                </a:lnTo>
                <a:lnTo>
                  <a:pt x="47" y="340"/>
                </a:lnTo>
                <a:lnTo>
                  <a:pt x="53" y="355"/>
                </a:lnTo>
                <a:lnTo>
                  <a:pt x="57" y="364"/>
                </a:lnTo>
                <a:lnTo>
                  <a:pt x="58" y="367"/>
                </a:lnTo>
                <a:lnTo>
                  <a:pt x="58" y="370"/>
                </a:lnTo>
                <a:lnTo>
                  <a:pt x="58" y="373"/>
                </a:lnTo>
                <a:lnTo>
                  <a:pt x="59" y="374"/>
                </a:lnTo>
                <a:lnTo>
                  <a:pt x="59" y="376"/>
                </a:lnTo>
                <a:lnTo>
                  <a:pt x="61" y="380"/>
                </a:lnTo>
                <a:lnTo>
                  <a:pt x="61" y="382"/>
                </a:lnTo>
                <a:lnTo>
                  <a:pt x="61" y="384"/>
                </a:lnTo>
                <a:lnTo>
                  <a:pt x="61" y="387"/>
                </a:lnTo>
                <a:lnTo>
                  <a:pt x="61" y="389"/>
                </a:lnTo>
                <a:lnTo>
                  <a:pt x="61" y="392"/>
                </a:lnTo>
                <a:lnTo>
                  <a:pt x="61" y="395"/>
                </a:lnTo>
                <a:lnTo>
                  <a:pt x="61" y="398"/>
                </a:lnTo>
                <a:lnTo>
                  <a:pt x="62" y="400"/>
                </a:lnTo>
                <a:lnTo>
                  <a:pt x="63" y="403"/>
                </a:lnTo>
                <a:lnTo>
                  <a:pt x="64" y="406"/>
                </a:lnTo>
                <a:lnTo>
                  <a:pt x="65" y="411"/>
                </a:lnTo>
                <a:lnTo>
                  <a:pt x="66" y="413"/>
                </a:lnTo>
                <a:lnTo>
                  <a:pt x="67" y="415"/>
                </a:lnTo>
                <a:lnTo>
                  <a:pt x="69" y="416"/>
                </a:lnTo>
                <a:lnTo>
                  <a:pt x="70" y="419"/>
                </a:lnTo>
                <a:lnTo>
                  <a:pt x="71" y="420"/>
                </a:lnTo>
                <a:lnTo>
                  <a:pt x="74" y="420"/>
                </a:lnTo>
                <a:lnTo>
                  <a:pt x="75" y="420"/>
                </a:lnTo>
                <a:lnTo>
                  <a:pt x="78" y="420"/>
                </a:lnTo>
                <a:lnTo>
                  <a:pt x="79" y="419"/>
                </a:lnTo>
                <a:lnTo>
                  <a:pt x="81" y="416"/>
                </a:lnTo>
                <a:lnTo>
                  <a:pt x="81" y="415"/>
                </a:lnTo>
                <a:lnTo>
                  <a:pt x="80" y="413"/>
                </a:lnTo>
                <a:lnTo>
                  <a:pt x="79" y="411"/>
                </a:lnTo>
                <a:lnTo>
                  <a:pt x="77" y="408"/>
                </a:lnTo>
                <a:lnTo>
                  <a:pt x="74" y="405"/>
                </a:lnTo>
                <a:lnTo>
                  <a:pt x="74" y="404"/>
                </a:lnTo>
                <a:lnTo>
                  <a:pt x="74" y="402"/>
                </a:lnTo>
                <a:lnTo>
                  <a:pt x="73" y="399"/>
                </a:lnTo>
                <a:lnTo>
                  <a:pt x="72" y="397"/>
                </a:lnTo>
                <a:lnTo>
                  <a:pt x="73" y="395"/>
                </a:lnTo>
                <a:lnTo>
                  <a:pt x="73" y="392"/>
                </a:lnTo>
                <a:lnTo>
                  <a:pt x="73" y="389"/>
                </a:lnTo>
                <a:lnTo>
                  <a:pt x="73" y="384"/>
                </a:lnTo>
                <a:lnTo>
                  <a:pt x="73" y="381"/>
                </a:lnTo>
                <a:lnTo>
                  <a:pt x="73" y="378"/>
                </a:lnTo>
                <a:lnTo>
                  <a:pt x="73" y="374"/>
                </a:lnTo>
                <a:lnTo>
                  <a:pt x="73" y="372"/>
                </a:lnTo>
                <a:lnTo>
                  <a:pt x="73" y="368"/>
                </a:lnTo>
                <a:lnTo>
                  <a:pt x="74" y="365"/>
                </a:lnTo>
                <a:lnTo>
                  <a:pt x="75" y="362"/>
                </a:lnTo>
                <a:lnTo>
                  <a:pt x="75" y="360"/>
                </a:lnTo>
                <a:lnTo>
                  <a:pt x="77" y="359"/>
                </a:lnTo>
                <a:lnTo>
                  <a:pt x="78" y="359"/>
                </a:lnTo>
                <a:lnTo>
                  <a:pt x="80" y="359"/>
                </a:lnTo>
                <a:lnTo>
                  <a:pt x="83" y="360"/>
                </a:lnTo>
                <a:lnTo>
                  <a:pt x="86" y="360"/>
                </a:lnTo>
                <a:lnTo>
                  <a:pt x="86" y="363"/>
                </a:lnTo>
                <a:lnTo>
                  <a:pt x="88" y="364"/>
                </a:lnTo>
                <a:lnTo>
                  <a:pt x="90" y="366"/>
                </a:lnTo>
                <a:lnTo>
                  <a:pt x="93" y="367"/>
                </a:lnTo>
                <a:lnTo>
                  <a:pt x="96" y="371"/>
                </a:lnTo>
                <a:lnTo>
                  <a:pt x="98" y="374"/>
                </a:lnTo>
                <a:lnTo>
                  <a:pt x="99" y="376"/>
                </a:lnTo>
                <a:lnTo>
                  <a:pt x="101" y="379"/>
                </a:lnTo>
                <a:lnTo>
                  <a:pt x="103" y="381"/>
                </a:lnTo>
                <a:lnTo>
                  <a:pt x="104" y="383"/>
                </a:lnTo>
                <a:lnTo>
                  <a:pt x="105" y="387"/>
                </a:lnTo>
                <a:lnTo>
                  <a:pt x="106" y="389"/>
                </a:lnTo>
                <a:lnTo>
                  <a:pt x="107" y="391"/>
                </a:lnTo>
                <a:lnTo>
                  <a:pt x="109" y="395"/>
                </a:lnTo>
                <a:lnTo>
                  <a:pt x="109" y="397"/>
                </a:lnTo>
                <a:lnTo>
                  <a:pt x="110" y="399"/>
                </a:lnTo>
                <a:lnTo>
                  <a:pt x="111" y="402"/>
                </a:lnTo>
                <a:lnTo>
                  <a:pt x="112" y="405"/>
                </a:lnTo>
                <a:lnTo>
                  <a:pt x="113" y="407"/>
                </a:lnTo>
                <a:lnTo>
                  <a:pt x="114" y="413"/>
                </a:lnTo>
                <a:lnTo>
                  <a:pt x="118" y="418"/>
                </a:lnTo>
                <a:lnTo>
                  <a:pt x="118" y="421"/>
                </a:lnTo>
                <a:lnTo>
                  <a:pt x="118" y="423"/>
                </a:lnTo>
                <a:lnTo>
                  <a:pt x="119" y="427"/>
                </a:lnTo>
                <a:lnTo>
                  <a:pt x="120" y="430"/>
                </a:lnTo>
                <a:lnTo>
                  <a:pt x="121" y="434"/>
                </a:lnTo>
                <a:lnTo>
                  <a:pt x="122" y="436"/>
                </a:lnTo>
                <a:lnTo>
                  <a:pt x="122" y="438"/>
                </a:lnTo>
                <a:lnTo>
                  <a:pt x="123" y="442"/>
                </a:lnTo>
                <a:lnTo>
                  <a:pt x="123" y="443"/>
                </a:lnTo>
                <a:lnTo>
                  <a:pt x="125" y="445"/>
                </a:lnTo>
                <a:lnTo>
                  <a:pt x="128" y="446"/>
                </a:lnTo>
                <a:lnTo>
                  <a:pt x="130" y="445"/>
                </a:lnTo>
                <a:lnTo>
                  <a:pt x="133" y="444"/>
                </a:lnTo>
                <a:lnTo>
                  <a:pt x="137" y="446"/>
                </a:lnTo>
                <a:lnTo>
                  <a:pt x="141" y="450"/>
                </a:lnTo>
                <a:lnTo>
                  <a:pt x="143" y="451"/>
                </a:lnTo>
                <a:lnTo>
                  <a:pt x="146" y="450"/>
                </a:lnTo>
                <a:lnTo>
                  <a:pt x="147" y="447"/>
                </a:lnTo>
                <a:lnTo>
                  <a:pt x="150" y="445"/>
                </a:lnTo>
                <a:lnTo>
                  <a:pt x="152" y="444"/>
                </a:lnTo>
                <a:lnTo>
                  <a:pt x="154" y="442"/>
                </a:lnTo>
                <a:lnTo>
                  <a:pt x="158" y="440"/>
                </a:lnTo>
                <a:lnTo>
                  <a:pt x="161" y="439"/>
                </a:lnTo>
                <a:lnTo>
                  <a:pt x="163" y="438"/>
                </a:lnTo>
                <a:lnTo>
                  <a:pt x="168" y="435"/>
                </a:lnTo>
                <a:lnTo>
                  <a:pt x="170" y="434"/>
                </a:lnTo>
                <a:lnTo>
                  <a:pt x="174" y="432"/>
                </a:lnTo>
                <a:lnTo>
                  <a:pt x="176" y="430"/>
                </a:lnTo>
                <a:lnTo>
                  <a:pt x="178" y="427"/>
                </a:lnTo>
                <a:lnTo>
                  <a:pt x="179" y="426"/>
                </a:lnTo>
                <a:lnTo>
                  <a:pt x="182" y="423"/>
                </a:lnTo>
                <a:lnTo>
                  <a:pt x="184" y="421"/>
                </a:lnTo>
                <a:lnTo>
                  <a:pt x="184" y="420"/>
                </a:lnTo>
                <a:lnTo>
                  <a:pt x="185" y="418"/>
                </a:lnTo>
                <a:lnTo>
                  <a:pt x="185" y="416"/>
                </a:lnTo>
                <a:lnTo>
                  <a:pt x="186" y="414"/>
                </a:lnTo>
                <a:lnTo>
                  <a:pt x="189" y="412"/>
                </a:lnTo>
                <a:lnTo>
                  <a:pt x="190" y="411"/>
                </a:lnTo>
                <a:lnTo>
                  <a:pt x="194" y="407"/>
                </a:lnTo>
                <a:lnTo>
                  <a:pt x="194" y="406"/>
                </a:lnTo>
                <a:lnTo>
                  <a:pt x="194" y="403"/>
                </a:lnTo>
                <a:lnTo>
                  <a:pt x="192" y="398"/>
                </a:lnTo>
                <a:lnTo>
                  <a:pt x="192" y="396"/>
                </a:lnTo>
                <a:lnTo>
                  <a:pt x="191" y="391"/>
                </a:lnTo>
                <a:lnTo>
                  <a:pt x="191" y="389"/>
                </a:lnTo>
                <a:lnTo>
                  <a:pt x="189" y="386"/>
                </a:lnTo>
                <a:lnTo>
                  <a:pt x="187" y="383"/>
                </a:lnTo>
                <a:lnTo>
                  <a:pt x="186" y="380"/>
                </a:lnTo>
                <a:lnTo>
                  <a:pt x="186" y="376"/>
                </a:lnTo>
                <a:lnTo>
                  <a:pt x="185" y="373"/>
                </a:lnTo>
                <a:lnTo>
                  <a:pt x="183" y="368"/>
                </a:lnTo>
                <a:lnTo>
                  <a:pt x="181" y="360"/>
                </a:lnTo>
                <a:lnTo>
                  <a:pt x="181" y="355"/>
                </a:lnTo>
                <a:lnTo>
                  <a:pt x="182" y="351"/>
                </a:lnTo>
                <a:lnTo>
                  <a:pt x="182" y="347"/>
                </a:lnTo>
                <a:lnTo>
                  <a:pt x="184" y="342"/>
                </a:lnTo>
                <a:lnTo>
                  <a:pt x="186" y="338"/>
                </a:lnTo>
                <a:lnTo>
                  <a:pt x="195" y="328"/>
                </a:lnTo>
                <a:lnTo>
                  <a:pt x="202" y="320"/>
                </a:lnTo>
                <a:lnTo>
                  <a:pt x="207" y="317"/>
                </a:lnTo>
                <a:lnTo>
                  <a:pt x="209" y="314"/>
                </a:lnTo>
                <a:lnTo>
                  <a:pt x="214" y="310"/>
                </a:lnTo>
                <a:lnTo>
                  <a:pt x="218" y="306"/>
                </a:lnTo>
                <a:lnTo>
                  <a:pt x="223" y="302"/>
                </a:lnTo>
                <a:lnTo>
                  <a:pt x="226" y="299"/>
                </a:lnTo>
                <a:lnTo>
                  <a:pt x="230" y="296"/>
                </a:lnTo>
                <a:lnTo>
                  <a:pt x="229" y="293"/>
                </a:lnTo>
                <a:lnTo>
                  <a:pt x="227" y="288"/>
                </a:lnTo>
                <a:lnTo>
                  <a:pt x="225" y="283"/>
                </a:lnTo>
                <a:lnTo>
                  <a:pt x="224" y="278"/>
                </a:lnTo>
                <a:lnTo>
                  <a:pt x="225" y="272"/>
                </a:lnTo>
                <a:lnTo>
                  <a:pt x="223" y="268"/>
                </a:lnTo>
                <a:lnTo>
                  <a:pt x="222" y="263"/>
                </a:lnTo>
                <a:lnTo>
                  <a:pt x="219" y="258"/>
                </a:lnTo>
                <a:lnTo>
                  <a:pt x="222" y="250"/>
                </a:lnTo>
                <a:lnTo>
                  <a:pt x="223" y="247"/>
                </a:lnTo>
                <a:lnTo>
                  <a:pt x="222" y="244"/>
                </a:lnTo>
                <a:lnTo>
                  <a:pt x="219" y="237"/>
                </a:lnTo>
                <a:lnTo>
                  <a:pt x="218" y="234"/>
                </a:lnTo>
                <a:lnTo>
                  <a:pt x="219" y="229"/>
                </a:lnTo>
                <a:lnTo>
                  <a:pt x="222" y="226"/>
                </a:lnTo>
                <a:lnTo>
                  <a:pt x="224" y="226"/>
                </a:lnTo>
                <a:lnTo>
                  <a:pt x="229" y="228"/>
                </a:lnTo>
                <a:lnTo>
                  <a:pt x="233" y="231"/>
                </a:lnTo>
                <a:lnTo>
                  <a:pt x="238" y="234"/>
                </a:lnTo>
                <a:lnTo>
                  <a:pt x="242" y="236"/>
                </a:lnTo>
                <a:lnTo>
                  <a:pt x="245" y="238"/>
                </a:lnTo>
                <a:lnTo>
                  <a:pt x="247" y="242"/>
                </a:lnTo>
                <a:lnTo>
                  <a:pt x="251" y="245"/>
                </a:lnTo>
                <a:lnTo>
                  <a:pt x="253" y="246"/>
                </a:lnTo>
                <a:lnTo>
                  <a:pt x="255" y="246"/>
                </a:lnTo>
                <a:lnTo>
                  <a:pt x="259" y="243"/>
                </a:lnTo>
                <a:lnTo>
                  <a:pt x="263" y="239"/>
                </a:lnTo>
                <a:lnTo>
                  <a:pt x="270" y="231"/>
                </a:lnTo>
                <a:lnTo>
                  <a:pt x="274" y="229"/>
                </a:lnTo>
                <a:lnTo>
                  <a:pt x="277" y="227"/>
                </a:lnTo>
                <a:lnTo>
                  <a:pt x="279" y="223"/>
                </a:lnTo>
                <a:lnTo>
                  <a:pt x="282" y="222"/>
                </a:lnTo>
                <a:lnTo>
                  <a:pt x="288" y="222"/>
                </a:lnTo>
                <a:lnTo>
                  <a:pt x="290" y="224"/>
                </a:lnTo>
                <a:lnTo>
                  <a:pt x="290" y="228"/>
                </a:lnTo>
                <a:lnTo>
                  <a:pt x="290" y="234"/>
                </a:lnTo>
                <a:lnTo>
                  <a:pt x="290" y="239"/>
                </a:lnTo>
                <a:lnTo>
                  <a:pt x="294" y="242"/>
                </a:lnTo>
                <a:lnTo>
                  <a:pt x="296" y="240"/>
                </a:lnTo>
                <a:lnTo>
                  <a:pt x="299" y="238"/>
                </a:lnTo>
                <a:lnTo>
                  <a:pt x="301" y="235"/>
                </a:lnTo>
                <a:lnTo>
                  <a:pt x="302" y="228"/>
                </a:lnTo>
                <a:lnTo>
                  <a:pt x="304" y="222"/>
                </a:lnTo>
                <a:lnTo>
                  <a:pt x="309" y="216"/>
                </a:lnTo>
                <a:lnTo>
                  <a:pt x="311" y="214"/>
                </a:lnTo>
                <a:lnTo>
                  <a:pt x="313" y="214"/>
                </a:lnTo>
                <a:lnTo>
                  <a:pt x="313" y="210"/>
                </a:lnTo>
                <a:lnTo>
                  <a:pt x="313" y="207"/>
                </a:lnTo>
                <a:lnTo>
                  <a:pt x="312" y="205"/>
                </a:lnTo>
                <a:lnTo>
                  <a:pt x="310" y="203"/>
                </a:lnTo>
                <a:lnTo>
                  <a:pt x="309" y="199"/>
                </a:lnTo>
                <a:lnTo>
                  <a:pt x="307" y="196"/>
                </a:lnTo>
                <a:lnTo>
                  <a:pt x="312" y="192"/>
                </a:lnTo>
                <a:lnTo>
                  <a:pt x="317" y="191"/>
                </a:lnTo>
                <a:lnTo>
                  <a:pt x="320" y="191"/>
                </a:lnTo>
                <a:lnTo>
                  <a:pt x="323" y="191"/>
                </a:lnTo>
                <a:lnTo>
                  <a:pt x="326" y="190"/>
                </a:lnTo>
                <a:lnTo>
                  <a:pt x="328" y="190"/>
                </a:lnTo>
                <a:lnTo>
                  <a:pt x="331" y="190"/>
                </a:lnTo>
                <a:lnTo>
                  <a:pt x="334" y="187"/>
                </a:lnTo>
                <a:lnTo>
                  <a:pt x="336" y="182"/>
                </a:lnTo>
                <a:lnTo>
                  <a:pt x="336" y="179"/>
                </a:lnTo>
                <a:lnTo>
                  <a:pt x="335" y="174"/>
                </a:lnTo>
                <a:lnTo>
                  <a:pt x="334" y="173"/>
                </a:lnTo>
                <a:lnTo>
                  <a:pt x="331" y="171"/>
                </a:lnTo>
                <a:lnTo>
                  <a:pt x="327" y="168"/>
                </a:lnTo>
                <a:lnTo>
                  <a:pt x="322" y="165"/>
                </a:lnTo>
                <a:lnTo>
                  <a:pt x="320" y="163"/>
                </a:lnTo>
                <a:lnTo>
                  <a:pt x="318" y="159"/>
                </a:lnTo>
                <a:lnTo>
                  <a:pt x="318" y="156"/>
                </a:lnTo>
                <a:lnTo>
                  <a:pt x="318" y="154"/>
                </a:lnTo>
                <a:lnTo>
                  <a:pt x="317" y="150"/>
                </a:lnTo>
                <a:lnTo>
                  <a:pt x="318" y="148"/>
                </a:lnTo>
                <a:lnTo>
                  <a:pt x="319" y="142"/>
                </a:lnTo>
                <a:lnTo>
                  <a:pt x="320" y="139"/>
                </a:lnTo>
                <a:lnTo>
                  <a:pt x="321" y="136"/>
                </a:lnTo>
                <a:lnTo>
                  <a:pt x="323" y="132"/>
                </a:lnTo>
                <a:lnTo>
                  <a:pt x="326" y="130"/>
                </a:lnTo>
                <a:lnTo>
                  <a:pt x="328" y="125"/>
                </a:lnTo>
                <a:lnTo>
                  <a:pt x="329" y="122"/>
                </a:lnTo>
                <a:lnTo>
                  <a:pt x="330" y="118"/>
                </a:lnTo>
                <a:lnTo>
                  <a:pt x="329" y="115"/>
                </a:lnTo>
                <a:lnTo>
                  <a:pt x="327" y="112"/>
                </a:lnTo>
                <a:lnTo>
                  <a:pt x="323" y="112"/>
                </a:lnTo>
                <a:lnTo>
                  <a:pt x="321" y="111"/>
                </a:lnTo>
                <a:lnTo>
                  <a:pt x="320" y="110"/>
                </a:lnTo>
                <a:lnTo>
                  <a:pt x="318" y="109"/>
                </a:lnTo>
                <a:lnTo>
                  <a:pt x="318" y="107"/>
                </a:lnTo>
                <a:lnTo>
                  <a:pt x="317" y="104"/>
                </a:lnTo>
                <a:lnTo>
                  <a:pt x="315" y="102"/>
                </a:lnTo>
                <a:lnTo>
                  <a:pt x="315" y="99"/>
                </a:lnTo>
                <a:lnTo>
                  <a:pt x="318" y="96"/>
                </a:lnTo>
                <a:lnTo>
                  <a:pt x="320" y="94"/>
                </a:lnTo>
                <a:lnTo>
                  <a:pt x="321" y="93"/>
                </a:lnTo>
                <a:lnTo>
                  <a:pt x="321" y="90"/>
                </a:lnTo>
                <a:lnTo>
                  <a:pt x="320" y="80"/>
                </a:lnTo>
                <a:lnTo>
                  <a:pt x="315" y="79"/>
                </a:lnTo>
                <a:lnTo>
                  <a:pt x="313" y="80"/>
                </a:lnTo>
                <a:lnTo>
                  <a:pt x="309" y="82"/>
                </a:lnTo>
                <a:lnTo>
                  <a:pt x="304" y="82"/>
                </a:lnTo>
                <a:lnTo>
                  <a:pt x="301" y="82"/>
                </a:lnTo>
                <a:lnTo>
                  <a:pt x="297" y="80"/>
                </a:lnTo>
                <a:lnTo>
                  <a:pt x="296" y="78"/>
                </a:lnTo>
                <a:lnTo>
                  <a:pt x="295" y="76"/>
                </a:lnTo>
                <a:lnTo>
                  <a:pt x="295" y="75"/>
                </a:lnTo>
                <a:lnTo>
                  <a:pt x="295" y="72"/>
                </a:lnTo>
                <a:lnTo>
                  <a:pt x="295" y="69"/>
                </a:lnTo>
                <a:lnTo>
                  <a:pt x="296" y="66"/>
                </a:lnTo>
                <a:lnTo>
                  <a:pt x="297" y="62"/>
                </a:lnTo>
                <a:lnTo>
                  <a:pt x="298" y="59"/>
                </a:lnTo>
                <a:lnTo>
                  <a:pt x="299" y="56"/>
                </a:lnTo>
                <a:lnTo>
                  <a:pt x="302" y="53"/>
                </a:lnTo>
                <a:lnTo>
                  <a:pt x="303" y="50"/>
                </a:lnTo>
                <a:lnTo>
                  <a:pt x="303" y="46"/>
                </a:lnTo>
                <a:lnTo>
                  <a:pt x="304" y="42"/>
                </a:lnTo>
                <a:lnTo>
                  <a:pt x="304" y="38"/>
                </a:lnTo>
                <a:lnTo>
                  <a:pt x="303" y="36"/>
                </a:lnTo>
                <a:lnTo>
                  <a:pt x="302" y="34"/>
                </a:lnTo>
                <a:lnTo>
                  <a:pt x="301" y="32"/>
                </a:lnTo>
                <a:lnTo>
                  <a:pt x="299" y="30"/>
                </a:lnTo>
                <a:lnTo>
                  <a:pt x="297" y="26"/>
                </a:lnTo>
                <a:lnTo>
                  <a:pt x="297" y="20"/>
                </a:lnTo>
                <a:lnTo>
                  <a:pt x="297" y="18"/>
                </a:lnTo>
                <a:lnTo>
                  <a:pt x="294" y="14"/>
                </a:lnTo>
                <a:lnTo>
                  <a:pt x="295" y="7"/>
                </a:lnTo>
                <a:close/>
              </a:path>
            </a:pathLst>
          </a:custGeom>
          <a:solidFill>
            <a:schemeClr val="bg1"/>
          </a:solidFill>
          <a:ln w="9525" cap="flat" cmpd="sng">
            <a:solidFill>
              <a:schemeClr val="tx1"/>
            </a:solidFill>
            <a:prstDash val="solid"/>
            <a:round/>
            <a:headEnd type="none" w="med" len="med"/>
            <a:tailEnd type="none" w="med" len="med"/>
          </a:ln>
          <a:effectLst/>
          <a:extLst/>
        </p:spPr>
        <p:txBody>
          <a:bodyPr wrap="none"/>
          <a:lstStyle/>
          <a:p>
            <a:pPr eaLnBrk="1" hangingPunct="1">
              <a:defRPr/>
            </a:pPr>
            <a:endParaRPr lang="en-GB" sz="1176" dirty="0">
              <a:latin typeface="Arial" pitchFamily="34" charset="0"/>
              <a:cs typeface="Arial" pitchFamily="34" charset="0"/>
            </a:endParaRPr>
          </a:p>
        </p:txBody>
      </p:sp>
      <p:sp>
        <p:nvSpPr>
          <p:cNvPr id="133" name="ML">
            <a:extLst>
              <a:ext uri="{FF2B5EF4-FFF2-40B4-BE49-F238E27FC236}"/>
            </a:extLst>
          </p:cNvPr>
          <p:cNvSpPr>
            <a:spLocks/>
          </p:cNvSpPr>
          <p:nvPr/>
        </p:nvSpPr>
        <p:spPr bwMode="auto">
          <a:xfrm>
            <a:off x="7058025" y="2605088"/>
            <a:ext cx="715963" cy="249237"/>
          </a:xfrm>
          <a:custGeom>
            <a:avLst/>
            <a:gdLst>
              <a:gd name="T0" fmla="*/ 3 w 824"/>
              <a:gd name="T1" fmla="*/ 191 h 295"/>
              <a:gd name="T2" fmla="*/ 24 w 824"/>
              <a:gd name="T3" fmla="*/ 225 h 295"/>
              <a:gd name="T4" fmla="*/ 81 w 824"/>
              <a:gd name="T5" fmla="*/ 244 h 295"/>
              <a:gd name="T6" fmla="*/ 150 w 824"/>
              <a:gd name="T7" fmla="*/ 263 h 295"/>
              <a:gd name="T8" fmla="*/ 210 w 824"/>
              <a:gd name="T9" fmla="*/ 262 h 295"/>
              <a:gd name="T10" fmla="*/ 265 w 824"/>
              <a:gd name="T11" fmla="*/ 262 h 295"/>
              <a:gd name="T12" fmla="*/ 342 w 824"/>
              <a:gd name="T13" fmla="*/ 255 h 295"/>
              <a:gd name="T14" fmla="*/ 419 w 824"/>
              <a:gd name="T15" fmla="*/ 256 h 295"/>
              <a:gd name="T16" fmla="*/ 499 w 824"/>
              <a:gd name="T17" fmla="*/ 258 h 295"/>
              <a:gd name="T18" fmla="*/ 555 w 824"/>
              <a:gd name="T19" fmla="*/ 262 h 295"/>
              <a:gd name="T20" fmla="*/ 656 w 824"/>
              <a:gd name="T21" fmla="*/ 265 h 295"/>
              <a:gd name="T22" fmla="*/ 697 w 824"/>
              <a:gd name="T23" fmla="*/ 281 h 295"/>
              <a:gd name="T24" fmla="*/ 732 w 824"/>
              <a:gd name="T25" fmla="*/ 288 h 295"/>
              <a:gd name="T26" fmla="*/ 755 w 824"/>
              <a:gd name="T27" fmla="*/ 270 h 295"/>
              <a:gd name="T28" fmla="*/ 770 w 824"/>
              <a:gd name="T29" fmla="*/ 268 h 295"/>
              <a:gd name="T30" fmla="*/ 816 w 824"/>
              <a:gd name="T31" fmla="*/ 250 h 295"/>
              <a:gd name="T32" fmla="*/ 821 w 824"/>
              <a:gd name="T33" fmla="*/ 222 h 295"/>
              <a:gd name="T34" fmla="*/ 786 w 824"/>
              <a:gd name="T35" fmla="*/ 185 h 295"/>
              <a:gd name="T36" fmla="*/ 774 w 824"/>
              <a:gd name="T37" fmla="*/ 159 h 295"/>
              <a:gd name="T38" fmla="*/ 780 w 824"/>
              <a:gd name="T39" fmla="*/ 137 h 295"/>
              <a:gd name="T40" fmla="*/ 752 w 824"/>
              <a:gd name="T41" fmla="*/ 119 h 295"/>
              <a:gd name="T42" fmla="*/ 717 w 824"/>
              <a:gd name="T43" fmla="*/ 97 h 295"/>
              <a:gd name="T44" fmla="*/ 677 w 824"/>
              <a:gd name="T45" fmla="*/ 101 h 295"/>
              <a:gd name="T46" fmla="*/ 651 w 824"/>
              <a:gd name="T47" fmla="*/ 112 h 295"/>
              <a:gd name="T48" fmla="*/ 644 w 824"/>
              <a:gd name="T49" fmla="*/ 95 h 295"/>
              <a:gd name="T50" fmla="*/ 654 w 824"/>
              <a:gd name="T51" fmla="*/ 63 h 295"/>
              <a:gd name="T52" fmla="*/ 648 w 824"/>
              <a:gd name="T53" fmla="*/ 46 h 295"/>
              <a:gd name="T54" fmla="*/ 674 w 824"/>
              <a:gd name="T55" fmla="*/ 14 h 295"/>
              <a:gd name="T56" fmla="*/ 640 w 824"/>
              <a:gd name="T57" fmla="*/ 8 h 295"/>
              <a:gd name="T58" fmla="*/ 597 w 824"/>
              <a:gd name="T59" fmla="*/ 13 h 295"/>
              <a:gd name="T60" fmla="*/ 572 w 824"/>
              <a:gd name="T61" fmla="*/ 22 h 295"/>
              <a:gd name="T62" fmla="*/ 556 w 824"/>
              <a:gd name="T63" fmla="*/ 0 h 295"/>
              <a:gd name="T64" fmla="*/ 528 w 824"/>
              <a:gd name="T65" fmla="*/ 17 h 295"/>
              <a:gd name="T66" fmla="*/ 520 w 824"/>
              <a:gd name="T67" fmla="*/ 42 h 295"/>
              <a:gd name="T68" fmla="*/ 505 w 824"/>
              <a:gd name="T69" fmla="*/ 50 h 295"/>
              <a:gd name="T70" fmla="*/ 501 w 824"/>
              <a:gd name="T71" fmla="*/ 24 h 295"/>
              <a:gd name="T72" fmla="*/ 478 w 824"/>
              <a:gd name="T73" fmla="*/ 38 h 295"/>
              <a:gd name="T74" fmla="*/ 472 w 824"/>
              <a:gd name="T75" fmla="*/ 49 h 295"/>
              <a:gd name="T76" fmla="*/ 470 w 824"/>
              <a:gd name="T77" fmla="*/ 61 h 295"/>
              <a:gd name="T78" fmla="*/ 434 w 824"/>
              <a:gd name="T79" fmla="*/ 69 h 295"/>
              <a:gd name="T80" fmla="*/ 404 w 824"/>
              <a:gd name="T81" fmla="*/ 92 h 295"/>
              <a:gd name="T82" fmla="*/ 384 w 824"/>
              <a:gd name="T83" fmla="*/ 103 h 295"/>
              <a:gd name="T84" fmla="*/ 378 w 824"/>
              <a:gd name="T85" fmla="*/ 78 h 295"/>
              <a:gd name="T86" fmla="*/ 360 w 824"/>
              <a:gd name="T87" fmla="*/ 72 h 295"/>
              <a:gd name="T88" fmla="*/ 345 w 824"/>
              <a:gd name="T89" fmla="*/ 66 h 295"/>
              <a:gd name="T90" fmla="*/ 330 w 824"/>
              <a:gd name="T91" fmla="*/ 61 h 295"/>
              <a:gd name="T92" fmla="*/ 316 w 824"/>
              <a:gd name="T93" fmla="*/ 54 h 295"/>
              <a:gd name="T94" fmla="*/ 296 w 824"/>
              <a:gd name="T95" fmla="*/ 47 h 295"/>
              <a:gd name="T96" fmla="*/ 267 w 824"/>
              <a:gd name="T97" fmla="*/ 53 h 295"/>
              <a:gd name="T98" fmla="*/ 243 w 824"/>
              <a:gd name="T99" fmla="*/ 45 h 295"/>
              <a:gd name="T100" fmla="*/ 225 w 824"/>
              <a:gd name="T101" fmla="*/ 58 h 295"/>
              <a:gd name="T102" fmla="*/ 206 w 824"/>
              <a:gd name="T103" fmla="*/ 53 h 295"/>
              <a:gd name="T104" fmla="*/ 193 w 824"/>
              <a:gd name="T105" fmla="*/ 28 h 295"/>
              <a:gd name="T106" fmla="*/ 142 w 824"/>
              <a:gd name="T107" fmla="*/ 30 h 295"/>
              <a:gd name="T108" fmla="*/ 73 w 824"/>
              <a:gd name="T109" fmla="*/ 50 h 295"/>
              <a:gd name="T110" fmla="*/ 40 w 824"/>
              <a:gd name="T111" fmla="*/ 85 h 295"/>
              <a:gd name="T112" fmla="*/ 24 w 824"/>
              <a:gd name="T113" fmla="*/ 110 h 295"/>
              <a:gd name="T114" fmla="*/ 56 w 824"/>
              <a:gd name="T115" fmla="*/ 140 h 295"/>
              <a:gd name="T116" fmla="*/ 35 w 824"/>
              <a:gd name="T117" fmla="*/ 157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4" h="295">
                <a:moveTo>
                  <a:pt x="13" y="148"/>
                </a:moveTo>
                <a:lnTo>
                  <a:pt x="13" y="151"/>
                </a:lnTo>
                <a:lnTo>
                  <a:pt x="13" y="154"/>
                </a:lnTo>
                <a:lnTo>
                  <a:pt x="13" y="157"/>
                </a:lnTo>
                <a:lnTo>
                  <a:pt x="13" y="160"/>
                </a:lnTo>
                <a:lnTo>
                  <a:pt x="13" y="162"/>
                </a:lnTo>
                <a:lnTo>
                  <a:pt x="13" y="166"/>
                </a:lnTo>
                <a:lnTo>
                  <a:pt x="12" y="169"/>
                </a:lnTo>
                <a:lnTo>
                  <a:pt x="10" y="174"/>
                </a:lnTo>
                <a:lnTo>
                  <a:pt x="8" y="177"/>
                </a:lnTo>
                <a:lnTo>
                  <a:pt x="6" y="181"/>
                </a:lnTo>
                <a:lnTo>
                  <a:pt x="3" y="191"/>
                </a:lnTo>
                <a:lnTo>
                  <a:pt x="2" y="194"/>
                </a:lnTo>
                <a:lnTo>
                  <a:pt x="2" y="200"/>
                </a:lnTo>
                <a:lnTo>
                  <a:pt x="1" y="208"/>
                </a:lnTo>
                <a:lnTo>
                  <a:pt x="1" y="212"/>
                </a:lnTo>
                <a:lnTo>
                  <a:pt x="0" y="216"/>
                </a:lnTo>
                <a:lnTo>
                  <a:pt x="1" y="221"/>
                </a:lnTo>
                <a:lnTo>
                  <a:pt x="4" y="224"/>
                </a:lnTo>
                <a:lnTo>
                  <a:pt x="8" y="226"/>
                </a:lnTo>
                <a:lnTo>
                  <a:pt x="11" y="226"/>
                </a:lnTo>
                <a:lnTo>
                  <a:pt x="14" y="226"/>
                </a:lnTo>
                <a:lnTo>
                  <a:pt x="18" y="226"/>
                </a:lnTo>
                <a:lnTo>
                  <a:pt x="24" y="225"/>
                </a:lnTo>
                <a:lnTo>
                  <a:pt x="29" y="226"/>
                </a:lnTo>
                <a:lnTo>
                  <a:pt x="34" y="229"/>
                </a:lnTo>
                <a:lnTo>
                  <a:pt x="37" y="230"/>
                </a:lnTo>
                <a:lnTo>
                  <a:pt x="44" y="231"/>
                </a:lnTo>
                <a:lnTo>
                  <a:pt x="50" y="231"/>
                </a:lnTo>
                <a:lnTo>
                  <a:pt x="56" y="233"/>
                </a:lnTo>
                <a:lnTo>
                  <a:pt x="58" y="234"/>
                </a:lnTo>
                <a:lnTo>
                  <a:pt x="61" y="237"/>
                </a:lnTo>
                <a:lnTo>
                  <a:pt x="66" y="239"/>
                </a:lnTo>
                <a:lnTo>
                  <a:pt x="69" y="241"/>
                </a:lnTo>
                <a:lnTo>
                  <a:pt x="74" y="242"/>
                </a:lnTo>
                <a:lnTo>
                  <a:pt x="81" y="244"/>
                </a:lnTo>
                <a:lnTo>
                  <a:pt x="88" y="246"/>
                </a:lnTo>
                <a:lnTo>
                  <a:pt x="94" y="246"/>
                </a:lnTo>
                <a:lnTo>
                  <a:pt x="102" y="248"/>
                </a:lnTo>
                <a:lnTo>
                  <a:pt x="106" y="248"/>
                </a:lnTo>
                <a:lnTo>
                  <a:pt x="112" y="250"/>
                </a:lnTo>
                <a:lnTo>
                  <a:pt x="118" y="253"/>
                </a:lnTo>
                <a:lnTo>
                  <a:pt x="124" y="254"/>
                </a:lnTo>
                <a:lnTo>
                  <a:pt x="130" y="256"/>
                </a:lnTo>
                <a:lnTo>
                  <a:pt x="136" y="258"/>
                </a:lnTo>
                <a:lnTo>
                  <a:pt x="140" y="260"/>
                </a:lnTo>
                <a:lnTo>
                  <a:pt x="145" y="261"/>
                </a:lnTo>
                <a:lnTo>
                  <a:pt x="150" y="263"/>
                </a:lnTo>
                <a:lnTo>
                  <a:pt x="155" y="265"/>
                </a:lnTo>
                <a:lnTo>
                  <a:pt x="160" y="266"/>
                </a:lnTo>
                <a:lnTo>
                  <a:pt x="165" y="268"/>
                </a:lnTo>
                <a:lnTo>
                  <a:pt x="170" y="269"/>
                </a:lnTo>
                <a:lnTo>
                  <a:pt x="174" y="269"/>
                </a:lnTo>
                <a:lnTo>
                  <a:pt x="179" y="269"/>
                </a:lnTo>
                <a:lnTo>
                  <a:pt x="186" y="268"/>
                </a:lnTo>
                <a:lnTo>
                  <a:pt x="189" y="266"/>
                </a:lnTo>
                <a:lnTo>
                  <a:pt x="193" y="266"/>
                </a:lnTo>
                <a:lnTo>
                  <a:pt x="198" y="265"/>
                </a:lnTo>
                <a:lnTo>
                  <a:pt x="208" y="263"/>
                </a:lnTo>
                <a:lnTo>
                  <a:pt x="210" y="262"/>
                </a:lnTo>
                <a:lnTo>
                  <a:pt x="214" y="262"/>
                </a:lnTo>
                <a:lnTo>
                  <a:pt x="220" y="262"/>
                </a:lnTo>
                <a:lnTo>
                  <a:pt x="225" y="261"/>
                </a:lnTo>
                <a:lnTo>
                  <a:pt x="236" y="256"/>
                </a:lnTo>
                <a:lnTo>
                  <a:pt x="241" y="255"/>
                </a:lnTo>
                <a:lnTo>
                  <a:pt x="243" y="255"/>
                </a:lnTo>
                <a:lnTo>
                  <a:pt x="245" y="257"/>
                </a:lnTo>
                <a:lnTo>
                  <a:pt x="248" y="260"/>
                </a:lnTo>
                <a:lnTo>
                  <a:pt x="249" y="263"/>
                </a:lnTo>
                <a:lnTo>
                  <a:pt x="253" y="264"/>
                </a:lnTo>
                <a:lnTo>
                  <a:pt x="259" y="263"/>
                </a:lnTo>
                <a:lnTo>
                  <a:pt x="265" y="262"/>
                </a:lnTo>
                <a:lnTo>
                  <a:pt x="269" y="261"/>
                </a:lnTo>
                <a:lnTo>
                  <a:pt x="275" y="261"/>
                </a:lnTo>
                <a:lnTo>
                  <a:pt x="280" y="262"/>
                </a:lnTo>
                <a:lnTo>
                  <a:pt x="284" y="264"/>
                </a:lnTo>
                <a:lnTo>
                  <a:pt x="290" y="265"/>
                </a:lnTo>
                <a:lnTo>
                  <a:pt x="297" y="266"/>
                </a:lnTo>
                <a:lnTo>
                  <a:pt x="302" y="268"/>
                </a:lnTo>
                <a:lnTo>
                  <a:pt x="308" y="268"/>
                </a:lnTo>
                <a:lnTo>
                  <a:pt x="321" y="262"/>
                </a:lnTo>
                <a:lnTo>
                  <a:pt x="326" y="260"/>
                </a:lnTo>
                <a:lnTo>
                  <a:pt x="333" y="257"/>
                </a:lnTo>
                <a:lnTo>
                  <a:pt x="342" y="255"/>
                </a:lnTo>
                <a:lnTo>
                  <a:pt x="349" y="254"/>
                </a:lnTo>
                <a:lnTo>
                  <a:pt x="356" y="252"/>
                </a:lnTo>
                <a:lnTo>
                  <a:pt x="362" y="250"/>
                </a:lnTo>
                <a:lnTo>
                  <a:pt x="368" y="249"/>
                </a:lnTo>
                <a:lnTo>
                  <a:pt x="372" y="249"/>
                </a:lnTo>
                <a:lnTo>
                  <a:pt x="381" y="249"/>
                </a:lnTo>
                <a:lnTo>
                  <a:pt x="387" y="250"/>
                </a:lnTo>
                <a:lnTo>
                  <a:pt x="390" y="252"/>
                </a:lnTo>
                <a:lnTo>
                  <a:pt x="397" y="252"/>
                </a:lnTo>
                <a:lnTo>
                  <a:pt x="405" y="253"/>
                </a:lnTo>
                <a:lnTo>
                  <a:pt x="413" y="254"/>
                </a:lnTo>
                <a:lnTo>
                  <a:pt x="419" y="256"/>
                </a:lnTo>
                <a:lnTo>
                  <a:pt x="426" y="257"/>
                </a:lnTo>
                <a:lnTo>
                  <a:pt x="433" y="258"/>
                </a:lnTo>
                <a:lnTo>
                  <a:pt x="441" y="261"/>
                </a:lnTo>
                <a:lnTo>
                  <a:pt x="446" y="262"/>
                </a:lnTo>
                <a:lnTo>
                  <a:pt x="450" y="262"/>
                </a:lnTo>
                <a:lnTo>
                  <a:pt x="462" y="264"/>
                </a:lnTo>
                <a:lnTo>
                  <a:pt x="477" y="265"/>
                </a:lnTo>
                <a:lnTo>
                  <a:pt x="483" y="265"/>
                </a:lnTo>
                <a:lnTo>
                  <a:pt x="488" y="264"/>
                </a:lnTo>
                <a:lnTo>
                  <a:pt x="491" y="262"/>
                </a:lnTo>
                <a:lnTo>
                  <a:pt x="494" y="261"/>
                </a:lnTo>
                <a:lnTo>
                  <a:pt x="499" y="258"/>
                </a:lnTo>
                <a:lnTo>
                  <a:pt x="504" y="260"/>
                </a:lnTo>
                <a:lnTo>
                  <a:pt x="505" y="262"/>
                </a:lnTo>
                <a:lnTo>
                  <a:pt x="505" y="264"/>
                </a:lnTo>
                <a:lnTo>
                  <a:pt x="507" y="268"/>
                </a:lnTo>
                <a:lnTo>
                  <a:pt x="509" y="269"/>
                </a:lnTo>
                <a:lnTo>
                  <a:pt x="513" y="271"/>
                </a:lnTo>
                <a:lnTo>
                  <a:pt x="517" y="270"/>
                </a:lnTo>
                <a:lnTo>
                  <a:pt x="523" y="268"/>
                </a:lnTo>
                <a:lnTo>
                  <a:pt x="530" y="264"/>
                </a:lnTo>
                <a:lnTo>
                  <a:pt x="539" y="263"/>
                </a:lnTo>
                <a:lnTo>
                  <a:pt x="546" y="262"/>
                </a:lnTo>
                <a:lnTo>
                  <a:pt x="555" y="262"/>
                </a:lnTo>
                <a:lnTo>
                  <a:pt x="563" y="261"/>
                </a:lnTo>
                <a:lnTo>
                  <a:pt x="572" y="260"/>
                </a:lnTo>
                <a:lnTo>
                  <a:pt x="579" y="258"/>
                </a:lnTo>
                <a:lnTo>
                  <a:pt x="589" y="257"/>
                </a:lnTo>
                <a:lnTo>
                  <a:pt x="596" y="256"/>
                </a:lnTo>
                <a:lnTo>
                  <a:pt x="614" y="253"/>
                </a:lnTo>
                <a:lnTo>
                  <a:pt x="629" y="254"/>
                </a:lnTo>
                <a:lnTo>
                  <a:pt x="632" y="254"/>
                </a:lnTo>
                <a:lnTo>
                  <a:pt x="636" y="256"/>
                </a:lnTo>
                <a:lnTo>
                  <a:pt x="644" y="257"/>
                </a:lnTo>
                <a:lnTo>
                  <a:pt x="650" y="260"/>
                </a:lnTo>
                <a:lnTo>
                  <a:pt x="656" y="265"/>
                </a:lnTo>
                <a:lnTo>
                  <a:pt x="660" y="268"/>
                </a:lnTo>
                <a:lnTo>
                  <a:pt x="664" y="270"/>
                </a:lnTo>
                <a:lnTo>
                  <a:pt x="667" y="272"/>
                </a:lnTo>
                <a:lnTo>
                  <a:pt x="669" y="274"/>
                </a:lnTo>
                <a:lnTo>
                  <a:pt x="670" y="277"/>
                </a:lnTo>
                <a:lnTo>
                  <a:pt x="672" y="279"/>
                </a:lnTo>
                <a:lnTo>
                  <a:pt x="675" y="280"/>
                </a:lnTo>
                <a:lnTo>
                  <a:pt x="680" y="280"/>
                </a:lnTo>
                <a:lnTo>
                  <a:pt x="683" y="280"/>
                </a:lnTo>
                <a:lnTo>
                  <a:pt x="686" y="279"/>
                </a:lnTo>
                <a:lnTo>
                  <a:pt x="691" y="279"/>
                </a:lnTo>
                <a:lnTo>
                  <a:pt x="697" y="281"/>
                </a:lnTo>
                <a:lnTo>
                  <a:pt x="704" y="284"/>
                </a:lnTo>
                <a:lnTo>
                  <a:pt x="709" y="286"/>
                </a:lnTo>
                <a:lnTo>
                  <a:pt x="713" y="286"/>
                </a:lnTo>
                <a:lnTo>
                  <a:pt x="716" y="286"/>
                </a:lnTo>
                <a:lnTo>
                  <a:pt x="720" y="288"/>
                </a:lnTo>
                <a:lnTo>
                  <a:pt x="720" y="292"/>
                </a:lnTo>
                <a:lnTo>
                  <a:pt x="721" y="294"/>
                </a:lnTo>
                <a:lnTo>
                  <a:pt x="722" y="295"/>
                </a:lnTo>
                <a:lnTo>
                  <a:pt x="726" y="294"/>
                </a:lnTo>
                <a:lnTo>
                  <a:pt x="729" y="292"/>
                </a:lnTo>
                <a:lnTo>
                  <a:pt x="731" y="290"/>
                </a:lnTo>
                <a:lnTo>
                  <a:pt x="732" y="288"/>
                </a:lnTo>
                <a:lnTo>
                  <a:pt x="734" y="286"/>
                </a:lnTo>
                <a:lnTo>
                  <a:pt x="736" y="285"/>
                </a:lnTo>
                <a:lnTo>
                  <a:pt x="737" y="281"/>
                </a:lnTo>
                <a:lnTo>
                  <a:pt x="738" y="280"/>
                </a:lnTo>
                <a:lnTo>
                  <a:pt x="740" y="277"/>
                </a:lnTo>
                <a:lnTo>
                  <a:pt x="741" y="276"/>
                </a:lnTo>
                <a:lnTo>
                  <a:pt x="742" y="276"/>
                </a:lnTo>
                <a:lnTo>
                  <a:pt x="747" y="276"/>
                </a:lnTo>
                <a:lnTo>
                  <a:pt x="749" y="276"/>
                </a:lnTo>
                <a:lnTo>
                  <a:pt x="754" y="274"/>
                </a:lnTo>
                <a:lnTo>
                  <a:pt x="755" y="272"/>
                </a:lnTo>
                <a:lnTo>
                  <a:pt x="755" y="270"/>
                </a:lnTo>
                <a:lnTo>
                  <a:pt x="754" y="269"/>
                </a:lnTo>
                <a:lnTo>
                  <a:pt x="753" y="268"/>
                </a:lnTo>
                <a:lnTo>
                  <a:pt x="752" y="265"/>
                </a:lnTo>
                <a:lnTo>
                  <a:pt x="752" y="264"/>
                </a:lnTo>
                <a:lnTo>
                  <a:pt x="754" y="261"/>
                </a:lnTo>
                <a:lnTo>
                  <a:pt x="757" y="262"/>
                </a:lnTo>
                <a:lnTo>
                  <a:pt x="761" y="263"/>
                </a:lnTo>
                <a:lnTo>
                  <a:pt x="763" y="265"/>
                </a:lnTo>
                <a:lnTo>
                  <a:pt x="765" y="268"/>
                </a:lnTo>
                <a:lnTo>
                  <a:pt x="766" y="270"/>
                </a:lnTo>
                <a:lnTo>
                  <a:pt x="769" y="269"/>
                </a:lnTo>
                <a:lnTo>
                  <a:pt x="770" y="268"/>
                </a:lnTo>
                <a:lnTo>
                  <a:pt x="772" y="265"/>
                </a:lnTo>
                <a:lnTo>
                  <a:pt x="776" y="264"/>
                </a:lnTo>
                <a:lnTo>
                  <a:pt x="780" y="261"/>
                </a:lnTo>
                <a:lnTo>
                  <a:pt x="786" y="257"/>
                </a:lnTo>
                <a:lnTo>
                  <a:pt x="789" y="254"/>
                </a:lnTo>
                <a:lnTo>
                  <a:pt x="793" y="249"/>
                </a:lnTo>
                <a:lnTo>
                  <a:pt x="795" y="247"/>
                </a:lnTo>
                <a:lnTo>
                  <a:pt x="800" y="245"/>
                </a:lnTo>
                <a:lnTo>
                  <a:pt x="804" y="245"/>
                </a:lnTo>
                <a:lnTo>
                  <a:pt x="808" y="247"/>
                </a:lnTo>
                <a:lnTo>
                  <a:pt x="811" y="248"/>
                </a:lnTo>
                <a:lnTo>
                  <a:pt x="816" y="250"/>
                </a:lnTo>
                <a:lnTo>
                  <a:pt x="819" y="249"/>
                </a:lnTo>
                <a:lnTo>
                  <a:pt x="821" y="247"/>
                </a:lnTo>
                <a:lnTo>
                  <a:pt x="824" y="245"/>
                </a:lnTo>
                <a:lnTo>
                  <a:pt x="824" y="242"/>
                </a:lnTo>
                <a:lnTo>
                  <a:pt x="821" y="241"/>
                </a:lnTo>
                <a:lnTo>
                  <a:pt x="820" y="240"/>
                </a:lnTo>
                <a:lnTo>
                  <a:pt x="818" y="237"/>
                </a:lnTo>
                <a:lnTo>
                  <a:pt x="818" y="232"/>
                </a:lnTo>
                <a:lnTo>
                  <a:pt x="818" y="230"/>
                </a:lnTo>
                <a:lnTo>
                  <a:pt x="820" y="228"/>
                </a:lnTo>
                <a:lnTo>
                  <a:pt x="821" y="225"/>
                </a:lnTo>
                <a:lnTo>
                  <a:pt x="821" y="222"/>
                </a:lnTo>
                <a:lnTo>
                  <a:pt x="821" y="220"/>
                </a:lnTo>
                <a:lnTo>
                  <a:pt x="820" y="217"/>
                </a:lnTo>
                <a:lnTo>
                  <a:pt x="818" y="215"/>
                </a:lnTo>
                <a:lnTo>
                  <a:pt x="817" y="213"/>
                </a:lnTo>
                <a:lnTo>
                  <a:pt x="816" y="210"/>
                </a:lnTo>
                <a:lnTo>
                  <a:pt x="811" y="206"/>
                </a:lnTo>
                <a:lnTo>
                  <a:pt x="808" y="202"/>
                </a:lnTo>
                <a:lnTo>
                  <a:pt x="800" y="198"/>
                </a:lnTo>
                <a:lnTo>
                  <a:pt x="798" y="196"/>
                </a:lnTo>
                <a:lnTo>
                  <a:pt x="796" y="193"/>
                </a:lnTo>
                <a:lnTo>
                  <a:pt x="790" y="188"/>
                </a:lnTo>
                <a:lnTo>
                  <a:pt x="786" y="185"/>
                </a:lnTo>
                <a:lnTo>
                  <a:pt x="782" y="183"/>
                </a:lnTo>
                <a:lnTo>
                  <a:pt x="780" y="181"/>
                </a:lnTo>
                <a:lnTo>
                  <a:pt x="779" y="180"/>
                </a:lnTo>
                <a:lnTo>
                  <a:pt x="776" y="176"/>
                </a:lnTo>
                <a:lnTo>
                  <a:pt x="773" y="173"/>
                </a:lnTo>
                <a:lnTo>
                  <a:pt x="772" y="170"/>
                </a:lnTo>
                <a:lnTo>
                  <a:pt x="771" y="167"/>
                </a:lnTo>
                <a:lnTo>
                  <a:pt x="770" y="165"/>
                </a:lnTo>
                <a:lnTo>
                  <a:pt x="770" y="162"/>
                </a:lnTo>
                <a:lnTo>
                  <a:pt x="771" y="161"/>
                </a:lnTo>
                <a:lnTo>
                  <a:pt x="773" y="160"/>
                </a:lnTo>
                <a:lnTo>
                  <a:pt x="774" y="159"/>
                </a:lnTo>
                <a:lnTo>
                  <a:pt x="777" y="157"/>
                </a:lnTo>
                <a:lnTo>
                  <a:pt x="777" y="154"/>
                </a:lnTo>
                <a:lnTo>
                  <a:pt x="778" y="152"/>
                </a:lnTo>
                <a:lnTo>
                  <a:pt x="780" y="151"/>
                </a:lnTo>
                <a:lnTo>
                  <a:pt x="781" y="149"/>
                </a:lnTo>
                <a:lnTo>
                  <a:pt x="782" y="146"/>
                </a:lnTo>
                <a:lnTo>
                  <a:pt x="784" y="145"/>
                </a:lnTo>
                <a:lnTo>
                  <a:pt x="786" y="144"/>
                </a:lnTo>
                <a:lnTo>
                  <a:pt x="785" y="141"/>
                </a:lnTo>
                <a:lnTo>
                  <a:pt x="784" y="138"/>
                </a:lnTo>
                <a:lnTo>
                  <a:pt x="782" y="138"/>
                </a:lnTo>
                <a:lnTo>
                  <a:pt x="780" y="137"/>
                </a:lnTo>
                <a:lnTo>
                  <a:pt x="778" y="137"/>
                </a:lnTo>
                <a:lnTo>
                  <a:pt x="774" y="135"/>
                </a:lnTo>
                <a:lnTo>
                  <a:pt x="773" y="134"/>
                </a:lnTo>
                <a:lnTo>
                  <a:pt x="770" y="133"/>
                </a:lnTo>
                <a:lnTo>
                  <a:pt x="768" y="132"/>
                </a:lnTo>
                <a:lnTo>
                  <a:pt x="765" y="130"/>
                </a:lnTo>
                <a:lnTo>
                  <a:pt x="763" y="128"/>
                </a:lnTo>
                <a:lnTo>
                  <a:pt x="761" y="126"/>
                </a:lnTo>
                <a:lnTo>
                  <a:pt x="760" y="124"/>
                </a:lnTo>
                <a:lnTo>
                  <a:pt x="757" y="121"/>
                </a:lnTo>
                <a:lnTo>
                  <a:pt x="754" y="119"/>
                </a:lnTo>
                <a:lnTo>
                  <a:pt x="752" y="119"/>
                </a:lnTo>
                <a:lnTo>
                  <a:pt x="749" y="119"/>
                </a:lnTo>
                <a:lnTo>
                  <a:pt x="745" y="118"/>
                </a:lnTo>
                <a:lnTo>
                  <a:pt x="741" y="117"/>
                </a:lnTo>
                <a:lnTo>
                  <a:pt x="738" y="116"/>
                </a:lnTo>
                <a:lnTo>
                  <a:pt x="734" y="114"/>
                </a:lnTo>
                <a:lnTo>
                  <a:pt x="733" y="113"/>
                </a:lnTo>
                <a:lnTo>
                  <a:pt x="731" y="112"/>
                </a:lnTo>
                <a:lnTo>
                  <a:pt x="729" y="111"/>
                </a:lnTo>
                <a:lnTo>
                  <a:pt x="726" y="109"/>
                </a:lnTo>
                <a:lnTo>
                  <a:pt x="722" y="103"/>
                </a:lnTo>
                <a:lnTo>
                  <a:pt x="720" y="101"/>
                </a:lnTo>
                <a:lnTo>
                  <a:pt x="717" y="97"/>
                </a:lnTo>
                <a:lnTo>
                  <a:pt x="715" y="96"/>
                </a:lnTo>
                <a:lnTo>
                  <a:pt x="713" y="94"/>
                </a:lnTo>
                <a:lnTo>
                  <a:pt x="707" y="94"/>
                </a:lnTo>
                <a:lnTo>
                  <a:pt x="702" y="93"/>
                </a:lnTo>
                <a:lnTo>
                  <a:pt x="701" y="94"/>
                </a:lnTo>
                <a:lnTo>
                  <a:pt x="698" y="94"/>
                </a:lnTo>
                <a:lnTo>
                  <a:pt x="696" y="94"/>
                </a:lnTo>
                <a:lnTo>
                  <a:pt x="694" y="95"/>
                </a:lnTo>
                <a:lnTo>
                  <a:pt x="690" y="96"/>
                </a:lnTo>
                <a:lnTo>
                  <a:pt x="685" y="98"/>
                </a:lnTo>
                <a:lnTo>
                  <a:pt x="682" y="100"/>
                </a:lnTo>
                <a:lnTo>
                  <a:pt x="677" y="101"/>
                </a:lnTo>
                <a:lnTo>
                  <a:pt x="675" y="101"/>
                </a:lnTo>
                <a:lnTo>
                  <a:pt x="673" y="100"/>
                </a:lnTo>
                <a:lnTo>
                  <a:pt x="670" y="100"/>
                </a:lnTo>
                <a:lnTo>
                  <a:pt x="666" y="98"/>
                </a:lnTo>
                <a:lnTo>
                  <a:pt x="661" y="100"/>
                </a:lnTo>
                <a:lnTo>
                  <a:pt x="659" y="101"/>
                </a:lnTo>
                <a:lnTo>
                  <a:pt x="657" y="103"/>
                </a:lnTo>
                <a:lnTo>
                  <a:pt x="656" y="105"/>
                </a:lnTo>
                <a:lnTo>
                  <a:pt x="656" y="108"/>
                </a:lnTo>
                <a:lnTo>
                  <a:pt x="654" y="109"/>
                </a:lnTo>
                <a:lnTo>
                  <a:pt x="653" y="110"/>
                </a:lnTo>
                <a:lnTo>
                  <a:pt x="651" y="112"/>
                </a:lnTo>
                <a:lnTo>
                  <a:pt x="650" y="114"/>
                </a:lnTo>
                <a:lnTo>
                  <a:pt x="649" y="116"/>
                </a:lnTo>
                <a:lnTo>
                  <a:pt x="648" y="117"/>
                </a:lnTo>
                <a:lnTo>
                  <a:pt x="645" y="117"/>
                </a:lnTo>
                <a:lnTo>
                  <a:pt x="644" y="116"/>
                </a:lnTo>
                <a:lnTo>
                  <a:pt x="643" y="112"/>
                </a:lnTo>
                <a:lnTo>
                  <a:pt x="643" y="110"/>
                </a:lnTo>
                <a:lnTo>
                  <a:pt x="643" y="105"/>
                </a:lnTo>
                <a:lnTo>
                  <a:pt x="643" y="102"/>
                </a:lnTo>
                <a:lnTo>
                  <a:pt x="644" y="100"/>
                </a:lnTo>
                <a:lnTo>
                  <a:pt x="644" y="97"/>
                </a:lnTo>
                <a:lnTo>
                  <a:pt x="644" y="95"/>
                </a:lnTo>
                <a:lnTo>
                  <a:pt x="644" y="93"/>
                </a:lnTo>
                <a:lnTo>
                  <a:pt x="644" y="89"/>
                </a:lnTo>
                <a:lnTo>
                  <a:pt x="643" y="88"/>
                </a:lnTo>
                <a:lnTo>
                  <a:pt x="643" y="86"/>
                </a:lnTo>
                <a:lnTo>
                  <a:pt x="643" y="84"/>
                </a:lnTo>
                <a:lnTo>
                  <a:pt x="643" y="81"/>
                </a:lnTo>
                <a:lnTo>
                  <a:pt x="644" y="78"/>
                </a:lnTo>
                <a:lnTo>
                  <a:pt x="646" y="76"/>
                </a:lnTo>
                <a:lnTo>
                  <a:pt x="649" y="71"/>
                </a:lnTo>
                <a:lnTo>
                  <a:pt x="650" y="69"/>
                </a:lnTo>
                <a:lnTo>
                  <a:pt x="652" y="65"/>
                </a:lnTo>
                <a:lnTo>
                  <a:pt x="654" y="63"/>
                </a:lnTo>
                <a:lnTo>
                  <a:pt x="657" y="60"/>
                </a:lnTo>
                <a:lnTo>
                  <a:pt x="659" y="57"/>
                </a:lnTo>
                <a:lnTo>
                  <a:pt x="660" y="55"/>
                </a:lnTo>
                <a:lnTo>
                  <a:pt x="660" y="53"/>
                </a:lnTo>
                <a:lnTo>
                  <a:pt x="659" y="52"/>
                </a:lnTo>
                <a:lnTo>
                  <a:pt x="658" y="50"/>
                </a:lnTo>
                <a:lnTo>
                  <a:pt x="656" y="50"/>
                </a:lnTo>
                <a:lnTo>
                  <a:pt x="653" y="49"/>
                </a:lnTo>
                <a:lnTo>
                  <a:pt x="651" y="49"/>
                </a:lnTo>
                <a:lnTo>
                  <a:pt x="649" y="48"/>
                </a:lnTo>
                <a:lnTo>
                  <a:pt x="648" y="47"/>
                </a:lnTo>
                <a:lnTo>
                  <a:pt x="648" y="46"/>
                </a:lnTo>
                <a:lnTo>
                  <a:pt x="648" y="42"/>
                </a:lnTo>
                <a:lnTo>
                  <a:pt x="649" y="40"/>
                </a:lnTo>
                <a:lnTo>
                  <a:pt x="650" y="38"/>
                </a:lnTo>
                <a:lnTo>
                  <a:pt x="650" y="36"/>
                </a:lnTo>
                <a:lnTo>
                  <a:pt x="652" y="33"/>
                </a:lnTo>
                <a:lnTo>
                  <a:pt x="654" y="32"/>
                </a:lnTo>
                <a:lnTo>
                  <a:pt x="662" y="25"/>
                </a:lnTo>
                <a:lnTo>
                  <a:pt x="666" y="23"/>
                </a:lnTo>
                <a:lnTo>
                  <a:pt x="669" y="22"/>
                </a:lnTo>
                <a:lnTo>
                  <a:pt x="672" y="18"/>
                </a:lnTo>
                <a:lnTo>
                  <a:pt x="673" y="16"/>
                </a:lnTo>
                <a:lnTo>
                  <a:pt x="674" y="14"/>
                </a:lnTo>
                <a:lnTo>
                  <a:pt x="674" y="13"/>
                </a:lnTo>
                <a:lnTo>
                  <a:pt x="674" y="10"/>
                </a:lnTo>
                <a:lnTo>
                  <a:pt x="672" y="9"/>
                </a:lnTo>
                <a:lnTo>
                  <a:pt x="669" y="8"/>
                </a:lnTo>
                <a:lnTo>
                  <a:pt x="667" y="8"/>
                </a:lnTo>
                <a:lnTo>
                  <a:pt x="664" y="8"/>
                </a:lnTo>
                <a:lnTo>
                  <a:pt x="661" y="8"/>
                </a:lnTo>
                <a:lnTo>
                  <a:pt x="657" y="8"/>
                </a:lnTo>
                <a:lnTo>
                  <a:pt x="652" y="8"/>
                </a:lnTo>
                <a:lnTo>
                  <a:pt x="649" y="8"/>
                </a:lnTo>
                <a:lnTo>
                  <a:pt x="644" y="8"/>
                </a:lnTo>
                <a:lnTo>
                  <a:pt x="640" y="8"/>
                </a:lnTo>
                <a:lnTo>
                  <a:pt x="636" y="9"/>
                </a:lnTo>
                <a:lnTo>
                  <a:pt x="633" y="9"/>
                </a:lnTo>
                <a:lnTo>
                  <a:pt x="629" y="9"/>
                </a:lnTo>
                <a:lnTo>
                  <a:pt x="625" y="9"/>
                </a:lnTo>
                <a:lnTo>
                  <a:pt x="621" y="9"/>
                </a:lnTo>
                <a:lnTo>
                  <a:pt x="617" y="8"/>
                </a:lnTo>
                <a:lnTo>
                  <a:pt x="613" y="8"/>
                </a:lnTo>
                <a:lnTo>
                  <a:pt x="608" y="8"/>
                </a:lnTo>
                <a:lnTo>
                  <a:pt x="604" y="8"/>
                </a:lnTo>
                <a:lnTo>
                  <a:pt x="602" y="9"/>
                </a:lnTo>
                <a:lnTo>
                  <a:pt x="600" y="10"/>
                </a:lnTo>
                <a:lnTo>
                  <a:pt x="597" y="13"/>
                </a:lnTo>
                <a:lnTo>
                  <a:pt x="595" y="15"/>
                </a:lnTo>
                <a:lnTo>
                  <a:pt x="594" y="17"/>
                </a:lnTo>
                <a:lnTo>
                  <a:pt x="593" y="18"/>
                </a:lnTo>
                <a:lnTo>
                  <a:pt x="592" y="21"/>
                </a:lnTo>
                <a:lnTo>
                  <a:pt x="590" y="22"/>
                </a:lnTo>
                <a:lnTo>
                  <a:pt x="588" y="23"/>
                </a:lnTo>
                <a:lnTo>
                  <a:pt x="585" y="24"/>
                </a:lnTo>
                <a:lnTo>
                  <a:pt x="582" y="24"/>
                </a:lnTo>
                <a:lnTo>
                  <a:pt x="579" y="24"/>
                </a:lnTo>
                <a:lnTo>
                  <a:pt x="577" y="23"/>
                </a:lnTo>
                <a:lnTo>
                  <a:pt x="574" y="23"/>
                </a:lnTo>
                <a:lnTo>
                  <a:pt x="572" y="22"/>
                </a:lnTo>
                <a:lnTo>
                  <a:pt x="571" y="22"/>
                </a:lnTo>
                <a:lnTo>
                  <a:pt x="570" y="21"/>
                </a:lnTo>
                <a:lnTo>
                  <a:pt x="569" y="18"/>
                </a:lnTo>
                <a:lnTo>
                  <a:pt x="568" y="17"/>
                </a:lnTo>
                <a:lnTo>
                  <a:pt x="568" y="16"/>
                </a:lnTo>
                <a:lnTo>
                  <a:pt x="565" y="13"/>
                </a:lnTo>
                <a:lnTo>
                  <a:pt x="565" y="10"/>
                </a:lnTo>
                <a:lnTo>
                  <a:pt x="564" y="8"/>
                </a:lnTo>
                <a:lnTo>
                  <a:pt x="563" y="5"/>
                </a:lnTo>
                <a:lnTo>
                  <a:pt x="562" y="2"/>
                </a:lnTo>
                <a:lnTo>
                  <a:pt x="558" y="1"/>
                </a:lnTo>
                <a:lnTo>
                  <a:pt x="556" y="0"/>
                </a:lnTo>
                <a:lnTo>
                  <a:pt x="553" y="0"/>
                </a:lnTo>
                <a:lnTo>
                  <a:pt x="550" y="0"/>
                </a:lnTo>
                <a:lnTo>
                  <a:pt x="547" y="1"/>
                </a:lnTo>
                <a:lnTo>
                  <a:pt x="545" y="4"/>
                </a:lnTo>
                <a:lnTo>
                  <a:pt x="544" y="5"/>
                </a:lnTo>
                <a:lnTo>
                  <a:pt x="541" y="7"/>
                </a:lnTo>
                <a:lnTo>
                  <a:pt x="539" y="9"/>
                </a:lnTo>
                <a:lnTo>
                  <a:pt x="537" y="10"/>
                </a:lnTo>
                <a:lnTo>
                  <a:pt x="534" y="12"/>
                </a:lnTo>
                <a:lnTo>
                  <a:pt x="531" y="15"/>
                </a:lnTo>
                <a:lnTo>
                  <a:pt x="530" y="16"/>
                </a:lnTo>
                <a:lnTo>
                  <a:pt x="528" y="17"/>
                </a:lnTo>
                <a:lnTo>
                  <a:pt x="525" y="21"/>
                </a:lnTo>
                <a:lnTo>
                  <a:pt x="525" y="23"/>
                </a:lnTo>
                <a:lnTo>
                  <a:pt x="525" y="25"/>
                </a:lnTo>
                <a:lnTo>
                  <a:pt x="525" y="26"/>
                </a:lnTo>
                <a:lnTo>
                  <a:pt x="524" y="30"/>
                </a:lnTo>
                <a:lnTo>
                  <a:pt x="524" y="31"/>
                </a:lnTo>
                <a:lnTo>
                  <a:pt x="524" y="33"/>
                </a:lnTo>
                <a:lnTo>
                  <a:pt x="524" y="36"/>
                </a:lnTo>
                <a:lnTo>
                  <a:pt x="524" y="37"/>
                </a:lnTo>
                <a:lnTo>
                  <a:pt x="523" y="39"/>
                </a:lnTo>
                <a:lnTo>
                  <a:pt x="522" y="41"/>
                </a:lnTo>
                <a:lnTo>
                  <a:pt x="520" y="42"/>
                </a:lnTo>
                <a:lnTo>
                  <a:pt x="518" y="44"/>
                </a:lnTo>
                <a:lnTo>
                  <a:pt x="516" y="45"/>
                </a:lnTo>
                <a:lnTo>
                  <a:pt x="515" y="47"/>
                </a:lnTo>
                <a:lnTo>
                  <a:pt x="514" y="48"/>
                </a:lnTo>
                <a:lnTo>
                  <a:pt x="513" y="53"/>
                </a:lnTo>
                <a:lnTo>
                  <a:pt x="512" y="54"/>
                </a:lnTo>
                <a:lnTo>
                  <a:pt x="509" y="55"/>
                </a:lnTo>
                <a:lnTo>
                  <a:pt x="507" y="54"/>
                </a:lnTo>
                <a:lnTo>
                  <a:pt x="507" y="53"/>
                </a:lnTo>
                <a:lnTo>
                  <a:pt x="506" y="52"/>
                </a:lnTo>
                <a:lnTo>
                  <a:pt x="506" y="50"/>
                </a:lnTo>
                <a:lnTo>
                  <a:pt x="505" y="50"/>
                </a:lnTo>
                <a:lnTo>
                  <a:pt x="502" y="49"/>
                </a:lnTo>
                <a:lnTo>
                  <a:pt x="501" y="49"/>
                </a:lnTo>
                <a:lnTo>
                  <a:pt x="501" y="48"/>
                </a:lnTo>
                <a:lnTo>
                  <a:pt x="500" y="47"/>
                </a:lnTo>
                <a:lnTo>
                  <a:pt x="500" y="45"/>
                </a:lnTo>
                <a:lnTo>
                  <a:pt x="500" y="41"/>
                </a:lnTo>
                <a:lnTo>
                  <a:pt x="501" y="39"/>
                </a:lnTo>
                <a:lnTo>
                  <a:pt x="501" y="34"/>
                </a:lnTo>
                <a:lnTo>
                  <a:pt x="501" y="32"/>
                </a:lnTo>
                <a:lnTo>
                  <a:pt x="502" y="30"/>
                </a:lnTo>
                <a:lnTo>
                  <a:pt x="502" y="26"/>
                </a:lnTo>
                <a:lnTo>
                  <a:pt x="501" y="24"/>
                </a:lnTo>
                <a:lnTo>
                  <a:pt x="498" y="22"/>
                </a:lnTo>
                <a:lnTo>
                  <a:pt x="494" y="21"/>
                </a:lnTo>
                <a:lnTo>
                  <a:pt x="491" y="21"/>
                </a:lnTo>
                <a:lnTo>
                  <a:pt x="490" y="21"/>
                </a:lnTo>
                <a:lnTo>
                  <a:pt x="488" y="22"/>
                </a:lnTo>
                <a:lnTo>
                  <a:pt x="485" y="24"/>
                </a:lnTo>
                <a:lnTo>
                  <a:pt x="484" y="26"/>
                </a:lnTo>
                <a:lnTo>
                  <a:pt x="482" y="28"/>
                </a:lnTo>
                <a:lnTo>
                  <a:pt x="480" y="31"/>
                </a:lnTo>
                <a:lnTo>
                  <a:pt x="480" y="33"/>
                </a:lnTo>
                <a:lnTo>
                  <a:pt x="478" y="37"/>
                </a:lnTo>
                <a:lnTo>
                  <a:pt x="478" y="38"/>
                </a:lnTo>
                <a:lnTo>
                  <a:pt x="477" y="39"/>
                </a:lnTo>
                <a:lnTo>
                  <a:pt x="476" y="40"/>
                </a:lnTo>
                <a:lnTo>
                  <a:pt x="474" y="41"/>
                </a:lnTo>
                <a:lnTo>
                  <a:pt x="472" y="40"/>
                </a:lnTo>
                <a:lnTo>
                  <a:pt x="469" y="41"/>
                </a:lnTo>
                <a:lnTo>
                  <a:pt x="467" y="41"/>
                </a:lnTo>
                <a:lnTo>
                  <a:pt x="465" y="45"/>
                </a:lnTo>
                <a:lnTo>
                  <a:pt x="465" y="46"/>
                </a:lnTo>
                <a:lnTo>
                  <a:pt x="465" y="48"/>
                </a:lnTo>
                <a:lnTo>
                  <a:pt x="468" y="48"/>
                </a:lnTo>
                <a:lnTo>
                  <a:pt x="469" y="48"/>
                </a:lnTo>
                <a:lnTo>
                  <a:pt x="472" y="49"/>
                </a:lnTo>
                <a:lnTo>
                  <a:pt x="473" y="50"/>
                </a:lnTo>
                <a:lnTo>
                  <a:pt x="473" y="52"/>
                </a:lnTo>
                <a:lnTo>
                  <a:pt x="470" y="54"/>
                </a:lnTo>
                <a:lnTo>
                  <a:pt x="469" y="54"/>
                </a:lnTo>
                <a:lnTo>
                  <a:pt x="467" y="54"/>
                </a:lnTo>
                <a:lnTo>
                  <a:pt x="465" y="54"/>
                </a:lnTo>
                <a:lnTo>
                  <a:pt x="462" y="54"/>
                </a:lnTo>
                <a:lnTo>
                  <a:pt x="462" y="57"/>
                </a:lnTo>
                <a:lnTo>
                  <a:pt x="465" y="58"/>
                </a:lnTo>
                <a:lnTo>
                  <a:pt x="466" y="58"/>
                </a:lnTo>
                <a:lnTo>
                  <a:pt x="468" y="58"/>
                </a:lnTo>
                <a:lnTo>
                  <a:pt x="470" y="61"/>
                </a:lnTo>
                <a:lnTo>
                  <a:pt x="470" y="62"/>
                </a:lnTo>
                <a:lnTo>
                  <a:pt x="469" y="64"/>
                </a:lnTo>
                <a:lnTo>
                  <a:pt x="467" y="66"/>
                </a:lnTo>
                <a:lnTo>
                  <a:pt x="462" y="66"/>
                </a:lnTo>
                <a:lnTo>
                  <a:pt x="460" y="68"/>
                </a:lnTo>
                <a:lnTo>
                  <a:pt x="457" y="68"/>
                </a:lnTo>
                <a:lnTo>
                  <a:pt x="453" y="68"/>
                </a:lnTo>
                <a:lnTo>
                  <a:pt x="449" y="66"/>
                </a:lnTo>
                <a:lnTo>
                  <a:pt x="446" y="66"/>
                </a:lnTo>
                <a:lnTo>
                  <a:pt x="440" y="66"/>
                </a:lnTo>
                <a:lnTo>
                  <a:pt x="436" y="68"/>
                </a:lnTo>
                <a:lnTo>
                  <a:pt x="434" y="69"/>
                </a:lnTo>
                <a:lnTo>
                  <a:pt x="429" y="69"/>
                </a:lnTo>
                <a:lnTo>
                  <a:pt x="426" y="70"/>
                </a:lnTo>
                <a:lnTo>
                  <a:pt x="424" y="72"/>
                </a:lnTo>
                <a:lnTo>
                  <a:pt x="422" y="73"/>
                </a:lnTo>
                <a:lnTo>
                  <a:pt x="420" y="74"/>
                </a:lnTo>
                <a:lnTo>
                  <a:pt x="418" y="77"/>
                </a:lnTo>
                <a:lnTo>
                  <a:pt x="417" y="77"/>
                </a:lnTo>
                <a:lnTo>
                  <a:pt x="412" y="81"/>
                </a:lnTo>
                <a:lnTo>
                  <a:pt x="409" y="84"/>
                </a:lnTo>
                <a:lnTo>
                  <a:pt x="408" y="87"/>
                </a:lnTo>
                <a:lnTo>
                  <a:pt x="406" y="89"/>
                </a:lnTo>
                <a:lnTo>
                  <a:pt x="404" y="92"/>
                </a:lnTo>
                <a:lnTo>
                  <a:pt x="402" y="94"/>
                </a:lnTo>
                <a:lnTo>
                  <a:pt x="400" y="96"/>
                </a:lnTo>
                <a:lnTo>
                  <a:pt x="397" y="98"/>
                </a:lnTo>
                <a:lnTo>
                  <a:pt x="395" y="101"/>
                </a:lnTo>
                <a:lnTo>
                  <a:pt x="394" y="105"/>
                </a:lnTo>
                <a:lnTo>
                  <a:pt x="393" y="106"/>
                </a:lnTo>
                <a:lnTo>
                  <a:pt x="389" y="110"/>
                </a:lnTo>
                <a:lnTo>
                  <a:pt x="388" y="110"/>
                </a:lnTo>
                <a:lnTo>
                  <a:pt x="387" y="109"/>
                </a:lnTo>
                <a:lnTo>
                  <a:pt x="385" y="108"/>
                </a:lnTo>
                <a:lnTo>
                  <a:pt x="385" y="105"/>
                </a:lnTo>
                <a:lnTo>
                  <a:pt x="384" y="103"/>
                </a:lnTo>
                <a:lnTo>
                  <a:pt x="382" y="101"/>
                </a:lnTo>
                <a:lnTo>
                  <a:pt x="381" y="98"/>
                </a:lnTo>
                <a:lnTo>
                  <a:pt x="381" y="96"/>
                </a:lnTo>
                <a:lnTo>
                  <a:pt x="379" y="93"/>
                </a:lnTo>
                <a:lnTo>
                  <a:pt x="378" y="90"/>
                </a:lnTo>
                <a:lnTo>
                  <a:pt x="378" y="88"/>
                </a:lnTo>
                <a:lnTo>
                  <a:pt x="377" y="87"/>
                </a:lnTo>
                <a:lnTo>
                  <a:pt x="376" y="85"/>
                </a:lnTo>
                <a:lnTo>
                  <a:pt x="376" y="82"/>
                </a:lnTo>
                <a:lnTo>
                  <a:pt x="376" y="80"/>
                </a:lnTo>
                <a:lnTo>
                  <a:pt x="377" y="79"/>
                </a:lnTo>
                <a:lnTo>
                  <a:pt x="378" y="78"/>
                </a:lnTo>
                <a:lnTo>
                  <a:pt x="379" y="77"/>
                </a:lnTo>
                <a:lnTo>
                  <a:pt x="382" y="73"/>
                </a:lnTo>
                <a:lnTo>
                  <a:pt x="384" y="71"/>
                </a:lnTo>
                <a:lnTo>
                  <a:pt x="385" y="69"/>
                </a:lnTo>
                <a:lnTo>
                  <a:pt x="384" y="65"/>
                </a:lnTo>
                <a:lnTo>
                  <a:pt x="380" y="65"/>
                </a:lnTo>
                <a:lnTo>
                  <a:pt x="377" y="66"/>
                </a:lnTo>
                <a:lnTo>
                  <a:pt x="373" y="68"/>
                </a:lnTo>
                <a:lnTo>
                  <a:pt x="371" y="68"/>
                </a:lnTo>
                <a:lnTo>
                  <a:pt x="368" y="69"/>
                </a:lnTo>
                <a:lnTo>
                  <a:pt x="363" y="71"/>
                </a:lnTo>
                <a:lnTo>
                  <a:pt x="360" y="72"/>
                </a:lnTo>
                <a:lnTo>
                  <a:pt x="356" y="73"/>
                </a:lnTo>
                <a:lnTo>
                  <a:pt x="353" y="74"/>
                </a:lnTo>
                <a:lnTo>
                  <a:pt x="350" y="76"/>
                </a:lnTo>
                <a:lnTo>
                  <a:pt x="348" y="76"/>
                </a:lnTo>
                <a:lnTo>
                  <a:pt x="347" y="76"/>
                </a:lnTo>
                <a:lnTo>
                  <a:pt x="348" y="73"/>
                </a:lnTo>
                <a:lnTo>
                  <a:pt x="349" y="72"/>
                </a:lnTo>
                <a:lnTo>
                  <a:pt x="350" y="70"/>
                </a:lnTo>
                <a:lnTo>
                  <a:pt x="352" y="68"/>
                </a:lnTo>
                <a:lnTo>
                  <a:pt x="352" y="66"/>
                </a:lnTo>
                <a:lnTo>
                  <a:pt x="348" y="66"/>
                </a:lnTo>
                <a:lnTo>
                  <a:pt x="345" y="66"/>
                </a:lnTo>
                <a:lnTo>
                  <a:pt x="341" y="68"/>
                </a:lnTo>
                <a:lnTo>
                  <a:pt x="340" y="69"/>
                </a:lnTo>
                <a:lnTo>
                  <a:pt x="339" y="72"/>
                </a:lnTo>
                <a:lnTo>
                  <a:pt x="336" y="73"/>
                </a:lnTo>
                <a:lnTo>
                  <a:pt x="333" y="74"/>
                </a:lnTo>
                <a:lnTo>
                  <a:pt x="332" y="71"/>
                </a:lnTo>
                <a:lnTo>
                  <a:pt x="333" y="69"/>
                </a:lnTo>
                <a:lnTo>
                  <a:pt x="333" y="68"/>
                </a:lnTo>
                <a:lnTo>
                  <a:pt x="334" y="65"/>
                </a:lnTo>
                <a:lnTo>
                  <a:pt x="334" y="62"/>
                </a:lnTo>
                <a:lnTo>
                  <a:pt x="333" y="62"/>
                </a:lnTo>
                <a:lnTo>
                  <a:pt x="330" y="61"/>
                </a:lnTo>
                <a:lnTo>
                  <a:pt x="331" y="58"/>
                </a:lnTo>
                <a:lnTo>
                  <a:pt x="331" y="56"/>
                </a:lnTo>
                <a:lnTo>
                  <a:pt x="330" y="55"/>
                </a:lnTo>
                <a:lnTo>
                  <a:pt x="329" y="54"/>
                </a:lnTo>
                <a:lnTo>
                  <a:pt x="329" y="53"/>
                </a:lnTo>
                <a:lnTo>
                  <a:pt x="328" y="52"/>
                </a:lnTo>
                <a:lnTo>
                  <a:pt x="324" y="52"/>
                </a:lnTo>
                <a:lnTo>
                  <a:pt x="323" y="53"/>
                </a:lnTo>
                <a:lnTo>
                  <a:pt x="321" y="54"/>
                </a:lnTo>
                <a:lnTo>
                  <a:pt x="320" y="53"/>
                </a:lnTo>
                <a:lnTo>
                  <a:pt x="317" y="53"/>
                </a:lnTo>
                <a:lnTo>
                  <a:pt x="316" y="54"/>
                </a:lnTo>
                <a:lnTo>
                  <a:pt x="313" y="54"/>
                </a:lnTo>
                <a:lnTo>
                  <a:pt x="312" y="52"/>
                </a:lnTo>
                <a:lnTo>
                  <a:pt x="310" y="52"/>
                </a:lnTo>
                <a:lnTo>
                  <a:pt x="308" y="50"/>
                </a:lnTo>
                <a:lnTo>
                  <a:pt x="307" y="50"/>
                </a:lnTo>
                <a:lnTo>
                  <a:pt x="305" y="50"/>
                </a:lnTo>
                <a:lnTo>
                  <a:pt x="305" y="49"/>
                </a:lnTo>
                <a:lnTo>
                  <a:pt x="302" y="48"/>
                </a:lnTo>
                <a:lnTo>
                  <a:pt x="301" y="49"/>
                </a:lnTo>
                <a:lnTo>
                  <a:pt x="298" y="49"/>
                </a:lnTo>
                <a:lnTo>
                  <a:pt x="298" y="48"/>
                </a:lnTo>
                <a:lnTo>
                  <a:pt x="296" y="47"/>
                </a:lnTo>
                <a:lnTo>
                  <a:pt x="293" y="48"/>
                </a:lnTo>
                <a:lnTo>
                  <a:pt x="292" y="48"/>
                </a:lnTo>
                <a:lnTo>
                  <a:pt x="289" y="48"/>
                </a:lnTo>
                <a:lnTo>
                  <a:pt x="285" y="48"/>
                </a:lnTo>
                <a:lnTo>
                  <a:pt x="283" y="46"/>
                </a:lnTo>
                <a:lnTo>
                  <a:pt x="280" y="46"/>
                </a:lnTo>
                <a:lnTo>
                  <a:pt x="276" y="46"/>
                </a:lnTo>
                <a:lnTo>
                  <a:pt x="275" y="47"/>
                </a:lnTo>
                <a:lnTo>
                  <a:pt x="274" y="48"/>
                </a:lnTo>
                <a:lnTo>
                  <a:pt x="273" y="49"/>
                </a:lnTo>
                <a:lnTo>
                  <a:pt x="270" y="52"/>
                </a:lnTo>
                <a:lnTo>
                  <a:pt x="267" y="53"/>
                </a:lnTo>
                <a:lnTo>
                  <a:pt x="265" y="52"/>
                </a:lnTo>
                <a:lnTo>
                  <a:pt x="262" y="52"/>
                </a:lnTo>
                <a:lnTo>
                  <a:pt x="261" y="50"/>
                </a:lnTo>
                <a:lnTo>
                  <a:pt x="259" y="49"/>
                </a:lnTo>
                <a:lnTo>
                  <a:pt x="259" y="48"/>
                </a:lnTo>
                <a:lnTo>
                  <a:pt x="257" y="47"/>
                </a:lnTo>
                <a:lnTo>
                  <a:pt x="257" y="46"/>
                </a:lnTo>
                <a:lnTo>
                  <a:pt x="256" y="45"/>
                </a:lnTo>
                <a:lnTo>
                  <a:pt x="254" y="42"/>
                </a:lnTo>
                <a:lnTo>
                  <a:pt x="252" y="41"/>
                </a:lnTo>
                <a:lnTo>
                  <a:pt x="245" y="44"/>
                </a:lnTo>
                <a:lnTo>
                  <a:pt x="243" y="45"/>
                </a:lnTo>
                <a:lnTo>
                  <a:pt x="242" y="47"/>
                </a:lnTo>
                <a:lnTo>
                  <a:pt x="240" y="48"/>
                </a:lnTo>
                <a:lnTo>
                  <a:pt x="238" y="49"/>
                </a:lnTo>
                <a:lnTo>
                  <a:pt x="236" y="50"/>
                </a:lnTo>
                <a:lnTo>
                  <a:pt x="233" y="52"/>
                </a:lnTo>
                <a:lnTo>
                  <a:pt x="232" y="54"/>
                </a:lnTo>
                <a:lnTo>
                  <a:pt x="229" y="55"/>
                </a:lnTo>
                <a:lnTo>
                  <a:pt x="229" y="57"/>
                </a:lnTo>
                <a:lnTo>
                  <a:pt x="228" y="61"/>
                </a:lnTo>
                <a:lnTo>
                  <a:pt x="227" y="61"/>
                </a:lnTo>
                <a:lnTo>
                  <a:pt x="224" y="60"/>
                </a:lnTo>
                <a:lnTo>
                  <a:pt x="225" y="58"/>
                </a:lnTo>
                <a:lnTo>
                  <a:pt x="225" y="55"/>
                </a:lnTo>
                <a:lnTo>
                  <a:pt x="222" y="54"/>
                </a:lnTo>
                <a:lnTo>
                  <a:pt x="222" y="53"/>
                </a:lnTo>
                <a:lnTo>
                  <a:pt x="222" y="52"/>
                </a:lnTo>
                <a:lnTo>
                  <a:pt x="224" y="49"/>
                </a:lnTo>
                <a:lnTo>
                  <a:pt x="224" y="47"/>
                </a:lnTo>
                <a:lnTo>
                  <a:pt x="221" y="46"/>
                </a:lnTo>
                <a:lnTo>
                  <a:pt x="218" y="46"/>
                </a:lnTo>
                <a:lnTo>
                  <a:pt x="214" y="48"/>
                </a:lnTo>
                <a:lnTo>
                  <a:pt x="211" y="49"/>
                </a:lnTo>
                <a:lnTo>
                  <a:pt x="210" y="52"/>
                </a:lnTo>
                <a:lnTo>
                  <a:pt x="206" y="53"/>
                </a:lnTo>
                <a:lnTo>
                  <a:pt x="204" y="52"/>
                </a:lnTo>
                <a:lnTo>
                  <a:pt x="202" y="52"/>
                </a:lnTo>
                <a:lnTo>
                  <a:pt x="201" y="49"/>
                </a:lnTo>
                <a:lnTo>
                  <a:pt x="200" y="47"/>
                </a:lnTo>
                <a:lnTo>
                  <a:pt x="198" y="46"/>
                </a:lnTo>
                <a:lnTo>
                  <a:pt x="200" y="44"/>
                </a:lnTo>
                <a:lnTo>
                  <a:pt x="198" y="38"/>
                </a:lnTo>
                <a:lnTo>
                  <a:pt x="198" y="36"/>
                </a:lnTo>
                <a:lnTo>
                  <a:pt x="198" y="32"/>
                </a:lnTo>
                <a:lnTo>
                  <a:pt x="197" y="30"/>
                </a:lnTo>
                <a:lnTo>
                  <a:pt x="195" y="29"/>
                </a:lnTo>
                <a:lnTo>
                  <a:pt x="193" y="28"/>
                </a:lnTo>
                <a:lnTo>
                  <a:pt x="188" y="28"/>
                </a:lnTo>
                <a:lnTo>
                  <a:pt x="186" y="29"/>
                </a:lnTo>
                <a:lnTo>
                  <a:pt x="181" y="30"/>
                </a:lnTo>
                <a:lnTo>
                  <a:pt x="177" y="29"/>
                </a:lnTo>
                <a:lnTo>
                  <a:pt x="171" y="28"/>
                </a:lnTo>
                <a:lnTo>
                  <a:pt x="168" y="29"/>
                </a:lnTo>
                <a:lnTo>
                  <a:pt x="164" y="30"/>
                </a:lnTo>
                <a:lnTo>
                  <a:pt x="162" y="30"/>
                </a:lnTo>
                <a:lnTo>
                  <a:pt x="158" y="30"/>
                </a:lnTo>
                <a:lnTo>
                  <a:pt x="155" y="31"/>
                </a:lnTo>
                <a:lnTo>
                  <a:pt x="152" y="30"/>
                </a:lnTo>
                <a:lnTo>
                  <a:pt x="142" y="30"/>
                </a:lnTo>
                <a:lnTo>
                  <a:pt x="140" y="30"/>
                </a:lnTo>
                <a:lnTo>
                  <a:pt x="134" y="31"/>
                </a:lnTo>
                <a:lnTo>
                  <a:pt x="131" y="32"/>
                </a:lnTo>
                <a:lnTo>
                  <a:pt x="128" y="32"/>
                </a:lnTo>
                <a:lnTo>
                  <a:pt x="124" y="32"/>
                </a:lnTo>
                <a:lnTo>
                  <a:pt x="121" y="32"/>
                </a:lnTo>
                <a:lnTo>
                  <a:pt x="117" y="32"/>
                </a:lnTo>
                <a:lnTo>
                  <a:pt x="113" y="33"/>
                </a:lnTo>
                <a:lnTo>
                  <a:pt x="109" y="34"/>
                </a:lnTo>
                <a:lnTo>
                  <a:pt x="98" y="38"/>
                </a:lnTo>
                <a:lnTo>
                  <a:pt x="84" y="46"/>
                </a:lnTo>
                <a:lnTo>
                  <a:pt x="73" y="50"/>
                </a:lnTo>
                <a:lnTo>
                  <a:pt x="69" y="54"/>
                </a:lnTo>
                <a:lnTo>
                  <a:pt x="66" y="57"/>
                </a:lnTo>
                <a:lnTo>
                  <a:pt x="62" y="61"/>
                </a:lnTo>
                <a:lnTo>
                  <a:pt x="60" y="62"/>
                </a:lnTo>
                <a:lnTo>
                  <a:pt x="57" y="66"/>
                </a:lnTo>
                <a:lnTo>
                  <a:pt x="54" y="70"/>
                </a:lnTo>
                <a:lnTo>
                  <a:pt x="52" y="72"/>
                </a:lnTo>
                <a:lnTo>
                  <a:pt x="49" y="76"/>
                </a:lnTo>
                <a:lnTo>
                  <a:pt x="46" y="78"/>
                </a:lnTo>
                <a:lnTo>
                  <a:pt x="43" y="80"/>
                </a:lnTo>
                <a:lnTo>
                  <a:pt x="41" y="82"/>
                </a:lnTo>
                <a:lnTo>
                  <a:pt x="40" y="85"/>
                </a:lnTo>
                <a:lnTo>
                  <a:pt x="38" y="87"/>
                </a:lnTo>
                <a:lnTo>
                  <a:pt x="37" y="90"/>
                </a:lnTo>
                <a:lnTo>
                  <a:pt x="36" y="94"/>
                </a:lnTo>
                <a:lnTo>
                  <a:pt x="35" y="96"/>
                </a:lnTo>
                <a:lnTo>
                  <a:pt x="34" y="98"/>
                </a:lnTo>
                <a:lnTo>
                  <a:pt x="33" y="101"/>
                </a:lnTo>
                <a:lnTo>
                  <a:pt x="32" y="103"/>
                </a:lnTo>
                <a:lnTo>
                  <a:pt x="28" y="105"/>
                </a:lnTo>
                <a:lnTo>
                  <a:pt x="26" y="105"/>
                </a:lnTo>
                <a:lnTo>
                  <a:pt x="22" y="106"/>
                </a:lnTo>
                <a:lnTo>
                  <a:pt x="22" y="108"/>
                </a:lnTo>
                <a:lnTo>
                  <a:pt x="24" y="110"/>
                </a:lnTo>
                <a:lnTo>
                  <a:pt x="26" y="112"/>
                </a:lnTo>
                <a:lnTo>
                  <a:pt x="29" y="117"/>
                </a:lnTo>
                <a:lnTo>
                  <a:pt x="30" y="118"/>
                </a:lnTo>
                <a:lnTo>
                  <a:pt x="34" y="120"/>
                </a:lnTo>
                <a:lnTo>
                  <a:pt x="35" y="122"/>
                </a:lnTo>
                <a:lnTo>
                  <a:pt x="37" y="125"/>
                </a:lnTo>
                <a:lnTo>
                  <a:pt x="41" y="129"/>
                </a:lnTo>
                <a:lnTo>
                  <a:pt x="43" y="130"/>
                </a:lnTo>
                <a:lnTo>
                  <a:pt x="48" y="134"/>
                </a:lnTo>
                <a:lnTo>
                  <a:pt x="51" y="136"/>
                </a:lnTo>
                <a:lnTo>
                  <a:pt x="54" y="138"/>
                </a:lnTo>
                <a:lnTo>
                  <a:pt x="56" y="140"/>
                </a:lnTo>
                <a:lnTo>
                  <a:pt x="56" y="142"/>
                </a:lnTo>
                <a:lnTo>
                  <a:pt x="54" y="143"/>
                </a:lnTo>
                <a:lnTo>
                  <a:pt x="52" y="145"/>
                </a:lnTo>
                <a:lnTo>
                  <a:pt x="51" y="146"/>
                </a:lnTo>
                <a:lnTo>
                  <a:pt x="48" y="148"/>
                </a:lnTo>
                <a:lnTo>
                  <a:pt x="43" y="149"/>
                </a:lnTo>
                <a:lnTo>
                  <a:pt x="40" y="150"/>
                </a:lnTo>
                <a:lnTo>
                  <a:pt x="38" y="151"/>
                </a:lnTo>
                <a:lnTo>
                  <a:pt x="37" y="153"/>
                </a:lnTo>
                <a:lnTo>
                  <a:pt x="37" y="156"/>
                </a:lnTo>
                <a:lnTo>
                  <a:pt x="36" y="157"/>
                </a:lnTo>
                <a:lnTo>
                  <a:pt x="35" y="157"/>
                </a:lnTo>
                <a:lnTo>
                  <a:pt x="33" y="157"/>
                </a:lnTo>
                <a:lnTo>
                  <a:pt x="30" y="157"/>
                </a:lnTo>
                <a:lnTo>
                  <a:pt x="28" y="156"/>
                </a:lnTo>
                <a:lnTo>
                  <a:pt x="24" y="153"/>
                </a:lnTo>
                <a:lnTo>
                  <a:pt x="21" y="152"/>
                </a:lnTo>
                <a:lnTo>
                  <a:pt x="19" y="150"/>
                </a:lnTo>
                <a:lnTo>
                  <a:pt x="13" y="148"/>
                </a:lnTo>
                <a:close/>
              </a:path>
            </a:pathLst>
          </a:custGeom>
          <a:solidFill>
            <a:schemeClr val="bg1"/>
          </a:solidFill>
          <a:ln w="9525" cap="flat" cmpd="sng">
            <a:solidFill>
              <a:schemeClr val="tx1"/>
            </a:solidFill>
            <a:prstDash val="solid"/>
            <a:round/>
            <a:headEnd type="none" w="med" len="med"/>
            <a:tailEnd type="none" w="med" len="med"/>
          </a:ln>
          <a:effectLst/>
          <a:extLst/>
        </p:spPr>
        <p:txBody>
          <a:bodyPr wrap="none"/>
          <a:lstStyle/>
          <a:p>
            <a:pPr eaLnBrk="1" hangingPunct="1">
              <a:defRPr/>
            </a:pPr>
            <a:endParaRPr lang="en-GB" sz="1176" dirty="0">
              <a:latin typeface="Arial" pitchFamily="34" charset="0"/>
              <a:cs typeface="Arial" pitchFamily="34" charset="0"/>
            </a:endParaRPr>
          </a:p>
        </p:txBody>
      </p:sp>
      <p:sp>
        <p:nvSpPr>
          <p:cNvPr id="134" name="IN_CHD">
            <a:extLst>
              <a:ext uri="{FF2B5EF4-FFF2-40B4-BE49-F238E27FC236}"/>
            </a:extLst>
          </p:cNvPr>
          <p:cNvSpPr>
            <a:spLocks/>
          </p:cNvSpPr>
          <p:nvPr>
            <p:custDataLst>
              <p:tags r:id="rId1"/>
            </p:custDataLst>
          </p:nvPr>
        </p:nvSpPr>
        <p:spPr bwMode="auto">
          <a:xfrm>
            <a:off x="3898900" y="1511300"/>
            <a:ext cx="42863" cy="30163"/>
          </a:xfrm>
          <a:custGeom>
            <a:avLst/>
            <a:gdLst>
              <a:gd name="T0" fmla="*/ 1 w 24"/>
              <a:gd name="T1" fmla="*/ 12 h 18"/>
              <a:gd name="T2" fmla="*/ 18 w 24"/>
              <a:gd name="T3" fmla="*/ 17 h 18"/>
              <a:gd name="T4" fmla="*/ 10 w 24"/>
              <a:gd name="T5" fmla="*/ 0 h 18"/>
              <a:gd name="T6" fmla="*/ 1 w 24"/>
              <a:gd name="T7" fmla="*/ 12 h 18"/>
            </a:gdLst>
            <a:ahLst/>
            <a:cxnLst>
              <a:cxn ang="0">
                <a:pos x="T0" y="T1"/>
              </a:cxn>
              <a:cxn ang="0">
                <a:pos x="T2" y="T3"/>
              </a:cxn>
              <a:cxn ang="0">
                <a:pos x="T4" y="T5"/>
              </a:cxn>
              <a:cxn ang="0">
                <a:pos x="T6" y="T7"/>
              </a:cxn>
            </a:cxnLst>
            <a:rect l="0" t="0" r="r" b="b"/>
            <a:pathLst>
              <a:path w="24" h="18">
                <a:moveTo>
                  <a:pt x="1" y="12"/>
                </a:moveTo>
                <a:cubicBezTo>
                  <a:pt x="9" y="17"/>
                  <a:pt x="8" y="18"/>
                  <a:pt x="18" y="17"/>
                </a:cubicBezTo>
                <a:cubicBezTo>
                  <a:pt x="24" y="7"/>
                  <a:pt x="18" y="5"/>
                  <a:pt x="10" y="0"/>
                </a:cubicBezTo>
                <a:cubicBezTo>
                  <a:pt x="6" y="2"/>
                  <a:pt x="0" y="8"/>
                  <a:pt x="1" y="12"/>
                </a:cubicBezTo>
                <a:close/>
              </a:path>
            </a:pathLst>
          </a:custGeom>
          <a:solidFill>
            <a:schemeClr val="bg1"/>
          </a:solidFill>
          <a:ln w="9525" cap="flat" cmpd="sng">
            <a:solidFill>
              <a:schemeClr val="tx1"/>
            </a:solidFill>
            <a:prstDash val="solid"/>
            <a:round/>
            <a:headEnd type="none" w="med" len="med"/>
            <a:tailEnd type="none" w="med" len="med"/>
          </a:ln>
          <a:effectLst/>
          <a:extLst/>
        </p:spPr>
        <p:txBody>
          <a:bodyPr wrap="none"/>
          <a:lstStyle/>
          <a:p>
            <a:pPr eaLnBrk="1" hangingPunct="1">
              <a:defRPr/>
            </a:pPr>
            <a:endParaRPr lang="en-GB" sz="1176" dirty="0">
              <a:latin typeface="Arial" pitchFamily="34" charset="0"/>
              <a:cs typeface="Arial" pitchFamily="34" charset="0"/>
            </a:endParaRPr>
          </a:p>
        </p:txBody>
      </p:sp>
      <p:sp>
        <p:nvSpPr>
          <p:cNvPr id="135" name="IN_PND">
            <a:extLst>
              <a:ext uri="{FF2B5EF4-FFF2-40B4-BE49-F238E27FC236}"/>
            </a:extLst>
          </p:cNvPr>
          <p:cNvSpPr>
            <a:spLocks noEditPoints="1"/>
          </p:cNvSpPr>
          <p:nvPr/>
        </p:nvSpPr>
        <p:spPr bwMode="auto">
          <a:xfrm>
            <a:off x="4578350" y="5868988"/>
            <a:ext cx="90488" cy="288925"/>
          </a:xfrm>
          <a:custGeom>
            <a:avLst/>
            <a:gdLst>
              <a:gd name="T0" fmla="*/ 36 w 48"/>
              <a:gd name="T1" fmla="*/ 186 h 186"/>
              <a:gd name="T2" fmla="*/ 30 w 48"/>
              <a:gd name="T3" fmla="*/ 180 h 186"/>
              <a:gd name="T4" fmla="*/ 24 w 48"/>
              <a:gd name="T5" fmla="*/ 174 h 186"/>
              <a:gd name="T6" fmla="*/ 18 w 48"/>
              <a:gd name="T7" fmla="*/ 168 h 186"/>
              <a:gd name="T8" fmla="*/ 24 w 48"/>
              <a:gd name="T9" fmla="*/ 162 h 186"/>
              <a:gd name="T10" fmla="*/ 30 w 48"/>
              <a:gd name="T11" fmla="*/ 156 h 186"/>
              <a:gd name="T12" fmla="*/ 36 w 48"/>
              <a:gd name="T13" fmla="*/ 162 h 186"/>
              <a:gd name="T14" fmla="*/ 48 w 48"/>
              <a:gd name="T15" fmla="*/ 162 h 186"/>
              <a:gd name="T16" fmla="*/ 42 w 48"/>
              <a:gd name="T17" fmla="*/ 168 h 186"/>
              <a:gd name="T18" fmla="*/ 42 w 48"/>
              <a:gd name="T19" fmla="*/ 180 h 186"/>
              <a:gd name="T20" fmla="*/ 6 w 48"/>
              <a:gd name="T21" fmla="*/ 12 h 186"/>
              <a:gd name="T22" fmla="*/ 6 w 48"/>
              <a:gd name="T23" fmla="*/ 0 h 186"/>
              <a:gd name="T24" fmla="*/ 12 w 48"/>
              <a:gd name="T25" fmla="*/ 6 h 186"/>
              <a:gd name="T26" fmla="*/ 18 w 48"/>
              <a:gd name="T27" fmla="*/ 6 h 186"/>
              <a:gd name="T28" fmla="*/ 24 w 48"/>
              <a:gd name="T29" fmla="*/ 12 h 186"/>
              <a:gd name="T30" fmla="*/ 24 w 48"/>
              <a:gd name="T31" fmla="*/ 0 h 186"/>
              <a:gd name="T32" fmla="*/ 30 w 48"/>
              <a:gd name="T33" fmla="*/ 6 h 186"/>
              <a:gd name="T34" fmla="*/ 36 w 48"/>
              <a:gd name="T35" fmla="*/ 12 h 186"/>
              <a:gd name="T36" fmla="*/ 42 w 48"/>
              <a:gd name="T37" fmla="*/ 18 h 186"/>
              <a:gd name="T38" fmla="*/ 42 w 48"/>
              <a:gd name="T39" fmla="*/ 30 h 186"/>
              <a:gd name="T40" fmla="*/ 36 w 48"/>
              <a:gd name="T41" fmla="*/ 36 h 186"/>
              <a:gd name="T42" fmla="*/ 24 w 48"/>
              <a:gd name="T43" fmla="*/ 36 h 186"/>
              <a:gd name="T44" fmla="*/ 18 w 48"/>
              <a:gd name="T45" fmla="*/ 30 h 186"/>
              <a:gd name="T46" fmla="*/ 12 w 48"/>
              <a:gd name="T47" fmla="*/ 24 h 186"/>
              <a:gd name="T48" fmla="*/ 12 w 48"/>
              <a:gd name="T49" fmla="*/ 36 h 186"/>
              <a:gd name="T50" fmla="*/ 6 w 48"/>
              <a:gd name="T51" fmla="*/ 30 h 186"/>
              <a:gd name="T52" fmla="*/ 6 w 48"/>
              <a:gd name="T53" fmla="*/ 24 h 186"/>
              <a:gd name="T54" fmla="*/ 18 w 48"/>
              <a:gd name="T55" fmla="*/ 18 h 186"/>
              <a:gd name="T56" fmla="*/ 24 w 48"/>
              <a:gd name="T57" fmla="*/ 12 h 186"/>
              <a:gd name="T58" fmla="*/ 18 w 48"/>
              <a:gd name="T59" fmla="*/ 18 h 186"/>
              <a:gd name="T60" fmla="*/ 12 w 48"/>
              <a:gd name="T61" fmla="*/ 12 h 186"/>
              <a:gd name="T62" fmla="*/ 12 w 48"/>
              <a:gd name="T63" fmla="*/ 12 h 186"/>
              <a:gd name="T64" fmla="*/ 6 w 48"/>
              <a:gd name="T65" fmla="*/ 1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186">
                <a:moveTo>
                  <a:pt x="42" y="186"/>
                </a:moveTo>
                <a:lnTo>
                  <a:pt x="36" y="186"/>
                </a:lnTo>
                <a:lnTo>
                  <a:pt x="36" y="180"/>
                </a:lnTo>
                <a:lnTo>
                  <a:pt x="30" y="180"/>
                </a:lnTo>
                <a:lnTo>
                  <a:pt x="30" y="174"/>
                </a:lnTo>
                <a:lnTo>
                  <a:pt x="24" y="174"/>
                </a:lnTo>
                <a:lnTo>
                  <a:pt x="18" y="174"/>
                </a:lnTo>
                <a:lnTo>
                  <a:pt x="18" y="168"/>
                </a:lnTo>
                <a:lnTo>
                  <a:pt x="24" y="168"/>
                </a:lnTo>
                <a:lnTo>
                  <a:pt x="24" y="162"/>
                </a:lnTo>
                <a:lnTo>
                  <a:pt x="24" y="156"/>
                </a:lnTo>
                <a:lnTo>
                  <a:pt x="30" y="156"/>
                </a:lnTo>
                <a:lnTo>
                  <a:pt x="36" y="156"/>
                </a:lnTo>
                <a:lnTo>
                  <a:pt x="36" y="162"/>
                </a:lnTo>
                <a:lnTo>
                  <a:pt x="42" y="162"/>
                </a:lnTo>
                <a:lnTo>
                  <a:pt x="48" y="162"/>
                </a:lnTo>
                <a:lnTo>
                  <a:pt x="42" y="162"/>
                </a:lnTo>
                <a:lnTo>
                  <a:pt x="42" y="168"/>
                </a:lnTo>
                <a:lnTo>
                  <a:pt x="42" y="174"/>
                </a:lnTo>
                <a:lnTo>
                  <a:pt x="42" y="180"/>
                </a:lnTo>
                <a:lnTo>
                  <a:pt x="42" y="186"/>
                </a:lnTo>
                <a:close/>
                <a:moveTo>
                  <a:pt x="6" y="12"/>
                </a:moveTo>
                <a:lnTo>
                  <a:pt x="6" y="6"/>
                </a:lnTo>
                <a:lnTo>
                  <a:pt x="6" y="0"/>
                </a:lnTo>
                <a:lnTo>
                  <a:pt x="6" y="6"/>
                </a:lnTo>
                <a:lnTo>
                  <a:pt x="12" y="6"/>
                </a:lnTo>
                <a:lnTo>
                  <a:pt x="18" y="0"/>
                </a:lnTo>
                <a:lnTo>
                  <a:pt x="18" y="6"/>
                </a:lnTo>
                <a:lnTo>
                  <a:pt x="18" y="12"/>
                </a:lnTo>
                <a:lnTo>
                  <a:pt x="24" y="12"/>
                </a:lnTo>
                <a:lnTo>
                  <a:pt x="24" y="6"/>
                </a:lnTo>
                <a:lnTo>
                  <a:pt x="24" y="0"/>
                </a:lnTo>
                <a:lnTo>
                  <a:pt x="30" y="0"/>
                </a:lnTo>
                <a:lnTo>
                  <a:pt x="30" y="6"/>
                </a:lnTo>
                <a:lnTo>
                  <a:pt x="36" y="6"/>
                </a:lnTo>
                <a:lnTo>
                  <a:pt x="36" y="12"/>
                </a:lnTo>
                <a:lnTo>
                  <a:pt x="42" y="12"/>
                </a:lnTo>
                <a:lnTo>
                  <a:pt x="42" y="18"/>
                </a:lnTo>
                <a:lnTo>
                  <a:pt x="42" y="24"/>
                </a:lnTo>
                <a:lnTo>
                  <a:pt x="42" y="30"/>
                </a:lnTo>
                <a:lnTo>
                  <a:pt x="36" y="30"/>
                </a:lnTo>
                <a:lnTo>
                  <a:pt x="36" y="36"/>
                </a:lnTo>
                <a:lnTo>
                  <a:pt x="30" y="36"/>
                </a:lnTo>
                <a:lnTo>
                  <a:pt x="24" y="36"/>
                </a:lnTo>
                <a:lnTo>
                  <a:pt x="24" y="30"/>
                </a:lnTo>
                <a:lnTo>
                  <a:pt x="18" y="30"/>
                </a:lnTo>
                <a:lnTo>
                  <a:pt x="18" y="24"/>
                </a:lnTo>
                <a:lnTo>
                  <a:pt x="12" y="24"/>
                </a:lnTo>
                <a:lnTo>
                  <a:pt x="12" y="30"/>
                </a:lnTo>
                <a:lnTo>
                  <a:pt x="12" y="36"/>
                </a:lnTo>
                <a:lnTo>
                  <a:pt x="12" y="30"/>
                </a:lnTo>
                <a:lnTo>
                  <a:pt x="6" y="30"/>
                </a:lnTo>
                <a:lnTo>
                  <a:pt x="0" y="24"/>
                </a:lnTo>
                <a:lnTo>
                  <a:pt x="6" y="24"/>
                </a:lnTo>
                <a:lnTo>
                  <a:pt x="12" y="18"/>
                </a:lnTo>
                <a:lnTo>
                  <a:pt x="18" y="18"/>
                </a:lnTo>
                <a:lnTo>
                  <a:pt x="24" y="18"/>
                </a:lnTo>
                <a:lnTo>
                  <a:pt x="24" y="12"/>
                </a:lnTo>
                <a:lnTo>
                  <a:pt x="18" y="12"/>
                </a:lnTo>
                <a:lnTo>
                  <a:pt x="18" y="18"/>
                </a:lnTo>
                <a:lnTo>
                  <a:pt x="18" y="12"/>
                </a:lnTo>
                <a:lnTo>
                  <a:pt x="12" y="12"/>
                </a:lnTo>
                <a:lnTo>
                  <a:pt x="12" y="6"/>
                </a:lnTo>
                <a:lnTo>
                  <a:pt x="12" y="12"/>
                </a:lnTo>
                <a:lnTo>
                  <a:pt x="6" y="12"/>
                </a:lnTo>
                <a:lnTo>
                  <a:pt x="6" y="18"/>
                </a:lnTo>
                <a:lnTo>
                  <a:pt x="6" y="12"/>
                </a:lnTo>
                <a:close/>
              </a:path>
            </a:pathLst>
          </a:custGeom>
          <a:solidFill>
            <a:schemeClr val="bg1"/>
          </a:solidFill>
          <a:ln w="9525" cap="flat" cmpd="sng">
            <a:solidFill>
              <a:schemeClr val="tx1"/>
            </a:solidFill>
            <a:prstDash val="solid"/>
            <a:round/>
            <a:headEnd type="none" w="med" len="med"/>
            <a:tailEnd type="none" w="med" len="med"/>
          </a:ln>
          <a:effectLst/>
          <a:extLst/>
        </p:spPr>
        <p:txBody>
          <a:bodyPr wrap="none"/>
          <a:lstStyle/>
          <a:p>
            <a:pPr eaLnBrk="1" hangingPunct="1">
              <a:defRPr/>
            </a:pPr>
            <a:endParaRPr lang="en-GB" sz="1176" dirty="0">
              <a:latin typeface="Arial" pitchFamily="34" charset="0"/>
              <a:cs typeface="Arial" pitchFamily="34" charset="0"/>
            </a:endParaRPr>
          </a:p>
        </p:txBody>
      </p:sp>
      <p:sp>
        <p:nvSpPr>
          <p:cNvPr id="136" name="IN_DNG">
            <a:extLst>
              <a:ext uri="{FF2B5EF4-FFF2-40B4-BE49-F238E27FC236}"/>
            </a:extLst>
          </p:cNvPr>
          <p:cNvSpPr>
            <a:spLocks/>
          </p:cNvSpPr>
          <p:nvPr/>
        </p:nvSpPr>
        <p:spPr bwMode="auto">
          <a:xfrm>
            <a:off x="2987675" y="3933825"/>
            <a:ext cx="77788" cy="73025"/>
          </a:xfrm>
          <a:custGeom>
            <a:avLst/>
            <a:gdLst>
              <a:gd name="T0" fmla="*/ 6 w 42"/>
              <a:gd name="T1" fmla="*/ 18 h 42"/>
              <a:gd name="T2" fmla="*/ 0 w 42"/>
              <a:gd name="T3" fmla="*/ 18 h 42"/>
              <a:gd name="T4" fmla="*/ 0 w 42"/>
              <a:gd name="T5" fmla="*/ 12 h 42"/>
              <a:gd name="T6" fmla="*/ 6 w 42"/>
              <a:gd name="T7" fmla="*/ 12 h 42"/>
              <a:gd name="T8" fmla="*/ 6 w 42"/>
              <a:gd name="T9" fmla="*/ 6 h 42"/>
              <a:gd name="T10" fmla="*/ 12 w 42"/>
              <a:gd name="T11" fmla="*/ 6 h 42"/>
              <a:gd name="T12" fmla="*/ 12 w 42"/>
              <a:gd name="T13" fmla="*/ 0 h 42"/>
              <a:gd name="T14" fmla="*/ 18 w 42"/>
              <a:gd name="T15" fmla="*/ 0 h 42"/>
              <a:gd name="T16" fmla="*/ 24 w 42"/>
              <a:gd name="T17" fmla="*/ 0 h 42"/>
              <a:gd name="T18" fmla="*/ 24 w 42"/>
              <a:gd name="T19" fmla="*/ 6 h 42"/>
              <a:gd name="T20" fmla="*/ 30 w 42"/>
              <a:gd name="T21" fmla="*/ 6 h 42"/>
              <a:gd name="T22" fmla="*/ 36 w 42"/>
              <a:gd name="T23" fmla="*/ 6 h 42"/>
              <a:gd name="T24" fmla="*/ 30 w 42"/>
              <a:gd name="T25" fmla="*/ 6 h 42"/>
              <a:gd name="T26" fmla="*/ 30 w 42"/>
              <a:gd name="T27" fmla="*/ 12 h 42"/>
              <a:gd name="T28" fmla="*/ 24 w 42"/>
              <a:gd name="T29" fmla="*/ 12 h 42"/>
              <a:gd name="T30" fmla="*/ 24 w 42"/>
              <a:gd name="T31" fmla="*/ 18 h 42"/>
              <a:gd name="T32" fmla="*/ 18 w 42"/>
              <a:gd name="T33" fmla="*/ 18 h 42"/>
              <a:gd name="T34" fmla="*/ 18 w 42"/>
              <a:gd name="T35" fmla="*/ 24 h 42"/>
              <a:gd name="T36" fmla="*/ 24 w 42"/>
              <a:gd name="T37" fmla="*/ 24 h 42"/>
              <a:gd name="T38" fmla="*/ 30 w 42"/>
              <a:gd name="T39" fmla="*/ 24 h 42"/>
              <a:gd name="T40" fmla="*/ 36 w 42"/>
              <a:gd name="T41" fmla="*/ 24 h 42"/>
              <a:gd name="T42" fmla="*/ 42 w 42"/>
              <a:gd name="T43" fmla="*/ 24 h 42"/>
              <a:gd name="T44" fmla="*/ 42 w 42"/>
              <a:gd name="T45" fmla="*/ 30 h 42"/>
              <a:gd name="T46" fmla="*/ 36 w 42"/>
              <a:gd name="T47" fmla="*/ 30 h 42"/>
              <a:gd name="T48" fmla="*/ 36 w 42"/>
              <a:gd name="T49" fmla="*/ 36 h 42"/>
              <a:gd name="T50" fmla="*/ 42 w 42"/>
              <a:gd name="T51" fmla="*/ 36 h 42"/>
              <a:gd name="T52" fmla="*/ 42 w 42"/>
              <a:gd name="T53" fmla="*/ 42 h 42"/>
              <a:gd name="T54" fmla="*/ 36 w 42"/>
              <a:gd name="T55" fmla="*/ 42 h 42"/>
              <a:gd name="T56" fmla="*/ 30 w 42"/>
              <a:gd name="T57" fmla="*/ 42 h 42"/>
              <a:gd name="T58" fmla="*/ 24 w 42"/>
              <a:gd name="T59" fmla="*/ 42 h 42"/>
              <a:gd name="T60" fmla="*/ 24 w 42"/>
              <a:gd name="T61" fmla="*/ 36 h 42"/>
              <a:gd name="T62" fmla="*/ 18 w 42"/>
              <a:gd name="T63" fmla="*/ 36 h 42"/>
              <a:gd name="T64" fmla="*/ 18 w 42"/>
              <a:gd name="T65" fmla="*/ 42 h 42"/>
              <a:gd name="T66" fmla="*/ 12 w 42"/>
              <a:gd name="T67" fmla="*/ 42 h 42"/>
              <a:gd name="T68" fmla="*/ 12 w 42"/>
              <a:gd name="T69" fmla="*/ 36 h 42"/>
              <a:gd name="T70" fmla="*/ 12 w 42"/>
              <a:gd name="T71" fmla="*/ 30 h 42"/>
              <a:gd name="T72" fmla="*/ 6 w 42"/>
              <a:gd name="T73" fmla="*/ 30 h 42"/>
              <a:gd name="T74" fmla="*/ 6 w 42"/>
              <a:gd name="T75" fmla="*/ 36 h 42"/>
              <a:gd name="T76" fmla="*/ 6 w 42"/>
              <a:gd name="T77" fmla="*/ 30 h 42"/>
              <a:gd name="T78" fmla="*/ 6 w 42"/>
              <a:gd name="T79" fmla="*/ 24 h 42"/>
              <a:gd name="T80" fmla="*/ 6 w 42"/>
              <a:gd name="T81"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42">
                <a:moveTo>
                  <a:pt x="6" y="18"/>
                </a:moveTo>
                <a:lnTo>
                  <a:pt x="0" y="18"/>
                </a:lnTo>
                <a:lnTo>
                  <a:pt x="0" y="12"/>
                </a:lnTo>
                <a:lnTo>
                  <a:pt x="6" y="12"/>
                </a:lnTo>
                <a:lnTo>
                  <a:pt x="6" y="6"/>
                </a:lnTo>
                <a:lnTo>
                  <a:pt x="12" y="6"/>
                </a:lnTo>
                <a:lnTo>
                  <a:pt x="12" y="0"/>
                </a:lnTo>
                <a:lnTo>
                  <a:pt x="18" y="0"/>
                </a:lnTo>
                <a:lnTo>
                  <a:pt x="24" y="0"/>
                </a:lnTo>
                <a:lnTo>
                  <a:pt x="24" y="6"/>
                </a:lnTo>
                <a:lnTo>
                  <a:pt x="30" y="6"/>
                </a:lnTo>
                <a:lnTo>
                  <a:pt x="36" y="6"/>
                </a:lnTo>
                <a:lnTo>
                  <a:pt x="30" y="6"/>
                </a:lnTo>
                <a:lnTo>
                  <a:pt x="30" y="12"/>
                </a:lnTo>
                <a:lnTo>
                  <a:pt x="24" y="12"/>
                </a:lnTo>
                <a:lnTo>
                  <a:pt x="24" y="18"/>
                </a:lnTo>
                <a:lnTo>
                  <a:pt x="18" y="18"/>
                </a:lnTo>
                <a:lnTo>
                  <a:pt x="18" y="24"/>
                </a:lnTo>
                <a:lnTo>
                  <a:pt x="24" y="24"/>
                </a:lnTo>
                <a:lnTo>
                  <a:pt x="30" y="24"/>
                </a:lnTo>
                <a:lnTo>
                  <a:pt x="36" y="24"/>
                </a:lnTo>
                <a:lnTo>
                  <a:pt x="42" y="24"/>
                </a:lnTo>
                <a:lnTo>
                  <a:pt x="42" y="30"/>
                </a:lnTo>
                <a:lnTo>
                  <a:pt x="36" y="30"/>
                </a:lnTo>
                <a:lnTo>
                  <a:pt x="36" y="36"/>
                </a:lnTo>
                <a:lnTo>
                  <a:pt x="42" y="36"/>
                </a:lnTo>
                <a:lnTo>
                  <a:pt x="42" y="42"/>
                </a:lnTo>
                <a:lnTo>
                  <a:pt x="36" y="42"/>
                </a:lnTo>
                <a:lnTo>
                  <a:pt x="30" y="42"/>
                </a:lnTo>
                <a:lnTo>
                  <a:pt x="24" y="42"/>
                </a:lnTo>
                <a:lnTo>
                  <a:pt x="24" y="36"/>
                </a:lnTo>
                <a:lnTo>
                  <a:pt x="18" y="36"/>
                </a:lnTo>
                <a:lnTo>
                  <a:pt x="18" y="42"/>
                </a:lnTo>
                <a:lnTo>
                  <a:pt x="12" y="42"/>
                </a:lnTo>
                <a:lnTo>
                  <a:pt x="12" y="36"/>
                </a:lnTo>
                <a:lnTo>
                  <a:pt x="12" y="30"/>
                </a:lnTo>
                <a:lnTo>
                  <a:pt x="6" y="30"/>
                </a:lnTo>
                <a:lnTo>
                  <a:pt x="6" y="36"/>
                </a:lnTo>
                <a:lnTo>
                  <a:pt x="6" y="30"/>
                </a:lnTo>
                <a:lnTo>
                  <a:pt x="6" y="24"/>
                </a:lnTo>
                <a:lnTo>
                  <a:pt x="6" y="18"/>
                </a:lnTo>
                <a:close/>
              </a:path>
            </a:pathLst>
          </a:custGeom>
          <a:solidFill>
            <a:schemeClr val="bg1"/>
          </a:solidFill>
          <a:ln w="9525" cap="flat" cmpd="sng">
            <a:solidFill>
              <a:schemeClr val="tx1"/>
            </a:solidFill>
            <a:prstDash val="solid"/>
            <a:round/>
            <a:headEnd type="none" w="med" len="med"/>
            <a:tailEnd type="none" w="med" len="med"/>
          </a:ln>
          <a:effectLst/>
          <a:extLst/>
        </p:spPr>
        <p:txBody>
          <a:bodyPr wrap="none"/>
          <a:lstStyle/>
          <a:p>
            <a:pPr eaLnBrk="1" hangingPunct="1">
              <a:defRPr/>
            </a:pPr>
            <a:endParaRPr lang="en-GB" sz="1176" dirty="0">
              <a:latin typeface="Arial" pitchFamily="34" charset="0"/>
              <a:cs typeface="Arial" pitchFamily="34" charset="0"/>
            </a:endParaRPr>
          </a:p>
        </p:txBody>
      </p:sp>
      <p:sp>
        <p:nvSpPr>
          <p:cNvPr id="137" name="IN_DD">
            <a:extLst>
              <a:ext uri="{FF2B5EF4-FFF2-40B4-BE49-F238E27FC236}"/>
            </a:extLst>
          </p:cNvPr>
          <p:cNvSpPr>
            <a:spLocks noEditPoints="1"/>
          </p:cNvSpPr>
          <p:nvPr/>
        </p:nvSpPr>
        <p:spPr bwMode="auto">
          <a:xfrm>
            <a:off x="2638425" y="3795713"/>
            <a:ext cx="352425" cy="161925"/>
          </a:xfrm>
          <a:custGeom>
            <a:avLst/>
            <a:gdLst>
              <a:gd name="T0" fmla="*/ 210 w 216"/>
              <a:gd name="T1" fmla="*/ 84 h 102"/>
              <a:gd name="T2" fmla="*/ 210 w 216"/>
              <a:gd name="T3" fmla="*/ 90 h 102"/>
              <a:gd name="T4" fmla="*/ 216 w 216"/>
              <a:gd name="T5" fmla="*/ 90 h 102"/>
              <a:gd name="T6" fmla="*/ 210 w 216"/>
              <a:gd name="T7" fmla="*/ 96 h 102"/>
              <a:gd name="T8" fmla="*/ 210 w 216"/>
              <a:gd name="T9" fmla="*/ 90 h 102"/>
              <a:gd name="T10" fmla="*/ 210 w 216"/>
              <a:gd name="T11" fmla="*/ 96 h 102"/>
              <a:gd name="T12" fmla="*/ 210 w 216"/>
              <a:gd name="T13" fmla="*/ 102 h 102"/>
              <a:gd name="T14" fmla="*/ 204 w 216"/>
              <a:gd name="T15" fmla="*/ 102 h 102"/>
              <a:gd name="T16" fmla="*/ 204 w 216"/>
              <a:gd name="T17" fmla="*/ 96 h 102"/>
              <a:gd name="T18" fmla="*/ 198 w 216"/>
              <a:gd name="T19" fmla="*/ 96 h 102"/>
              <a:gd name="T20" fmla="*/ 192 w 216"/>
              <a:gd name="T21" fmla="*/ 96 h 102"/>
              <a:gd name="T22" fmla="*/ 192 w 216"/>
              <a:gd name="T23" fmla="*/ 90 h 102"/>
              <a:gd name="T24" fmla="*/ 192 w 216"/>
              <a:gd name="T25" fmla="*/ 84 h 102"/>
              <a:gd name="T26" fmla="*/ 192 w 216"/>
              <a:gd name="T27" fmla="*/ 78 h 102"/>
              <a:gd name="T28" fmla="*/ 198 w 216"/>
              <a:gd name="T29" fmla="*/ 78 h 102"/>
              <a:gd name="T30" fmla="*/ 198 w 216"/>
              <a:gd name="T31" fmla="*/ 72 h 102"/>
              <a:gd name="T32" fmla="*/ 204 w 216"/>
              <a:gd name="T33" fmla="*/ 78 h 102"/>
              <a:gd name="T34" fmla="*/ 204 w 216"/>
              <a:gd name="T35" fmla="*/ 72 h 102"/>
              <a:gd name="T36" fmla="*/ 210 w 216"/>
              <a:gd name="T37" fmla="*/ 78 h 102"/>
              <a:gd name="T38" fmla="*/ 210 w 216"/>
              <a:gd name="T39" fmla="*/ 84 h 102"/>
              <a:gd name="T40" fmla="*/ 18 w 216"/>
              <a:gd name="T41" fmla="*/ 6 h 102"/>
              <a:gd name="T42" fmla="*/ 18 w 216"/>
              <a:gd name="T43" fmla="*/ 12 h 102"/>
              <a:gd name="T44" fmla="*/ 12 w 216"/>
              <a:gd name="T45" fmla="*/ 12 h 102"/>
              <a:gd name="T46" fmla="*/ 18 w 216"/>
              <a:gd name="T47" fmla="*/ 18 h 102"/>
              <a:gd name="T48" fmla="*/ 12 w 216"/>
              <a:gd name="T49" fmla="*/ 18 h 102"/>
              <a:gd name="T50" fmla="*/ 12 w 216"/>
              <a:gd name="T51" fmla="*/ 12 h 102"/>
              <a:gd name="T52" fmla="*/ 12 w 216"/>
              <a:gd name="T53" fmla="*/ 18 h 102"/>
              <a:gd name="T54" fmla="*/ 6 w 216"/>
              <a:gd name="T55" fmla="*/ 18 h 102"/>
              <a:gd name="T56" fmla="*/ 0 w 216"/>
              <a:gd name="T57" fmla="*/ 18 h 102"/>
              <a:gd name="T58" fmla="*/ 0 w 216"/>
              <a:gd name="T59" fmla="*/ 12 h 102"/>
              <a:gd name="T60" fmla="*/ 0 w 216"/>
              <a:gd name="T61" fmla="*/ 6 h 102"/>
              <a:gd name="T62" fmla="*/ 0 w 216"/>
              <a:gd name="T63" fmla="*/ 0 h 102"/>
              <a:gd name="T64" fmla="*/ 6 w 216"/>
              <a:gd name="T65" fmla="*/ 6 h 102"/>
              <a:gd name="T66" fmla="*/ 6 w 216"/>
              <a:gd name="T67" fmla="*/ 0 h 102"/>
              <a:gd name="T68" fmla="*/ 12 w 216"/>
              <a:gd name="T69" fmla="*/ 0 h 102"/>
              <a:gd name="T70" fmla="*/ 18 w 216"/>
              <a:gd name="T71" fmla="*/ 0 h 102"/>
              <a:gd name="T72" fmla="*/ 12 w 216"/>
              <a:gd name="T73" fmla="*/ 6 h 102"/>
              <a:gd name="T74" fmla="*/ 18 w 216"/>
              <a:gd name="T75" fmla="*/ 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6" h="102">
                <a:moveTo>
                  <a:pt x="210" y="84"/>
                </a:moveTo>
                <a:lnTo>
                  <a:pt x="210" y="90"/>
                </a:lnTo>
                <a:lnTo>
                  <a:pt x="216" y="90"/>
                </a:lnTo>
                <a:lnTo>
                  <a:pt x="210" y="96"/>
                </a:lnTo>
                <a:lnTo>
                  <a:pt x="210" y="90"/>
                </a:lnTo>
                <a:lnTo>
                  <a:pt x="210" y="96"/>
                </a:lnTo>
                <a:lnTo>
                  <a:pt x="210" y="102"/>
                </a:lnTo>
                <a:lnTo>
                  <a:pt x="204" y="102"/>
                </a:lnTo>
                <a:lnTo>
                  <a:pt x="204" y="96"/>
                </a:lnTo>
                <a:lnTo>
                  <a:pt x="198" y="96"/>
                </a:lnTo>
                <a:lnTo>
                  <a:pt x="192" y="96"/>
                </a:lnTo>
                <a:lnTo>
                  <a:pt x="192" y="90"/>
                </a:lnTo>
                <a:lnTo>
                  <a:pt x="192" y="84"/>
                </a:lnTo>
                <a:lnTo>
                  <a:pt x="192" y="78"/>
                </a:lnTo>
                <a:lnTo>
                  <a:pt x="198" y="78"/>
                </a:lnTo>
                <a:lnTo>
                  <a:pt x="198" y="72"/>
                </a:lnTo>
                <a:lnTo>
                  <a:pt x="204" y="78"/>
                </a:lnTo>
                <a:lnTo>
                  <a:pt x="204" y="72"/>
                </a:lnTo>
                <a:lnTo>
                  <a:pt x="210" y="78"/>
                </a:lnTo>
                <a:lnTo>
                  <a:pt x="210" y="84"/>
                </a:lnTo>
                <a:close/>
                <a:moveTo>
                  <a:pt x="18" y="6"/>
                </a:moveTo>
                <a:lnTo>
                  <a:pt x="18" y="12"/>
                </a:lnTo>
                <a:lnTo>
                  <a:pt x="12" y="12"/>
                </a:lnTo>
                <a:lnTo>
                  <a:pt x="18" y="18"/>
                </a:lnTo>
                <a:lnTo>
                  <a:pt x="12" y="18"/>
                </a:lnTo>
                <a:lnTo>
                  <a:pt x="12" y="12"/>
                </a:lnTo>
                <a:lnTo>
                  <a:pt x="12" y="18"/>
                </a:lnTo>
                <a:lnTo>
                  <a:pt x="6" y="18"/>
                </a:lnTo>
                <a:lnTo>
                  <a:pt x="0" y="18"/>
                </a:lnTo>
                <a:lnTo>
                  <a:pt x="0" y="12"/>
                </a:lnTo>
                <a:lnTo>
                  <a:pt x="0" y="6"/>
                </a:lnTo>
                <a:lnTo>
                  <a:pt x="0" y="0"/>
                </a:lnTo>
                <a:lnTo>
                  <a:pt x="6" y="6"/>
                </a:lnTo>
                <a:lnTo>
                  <a:pt x="6" y="0"/>
                </a:lnTo>
                <a:lnTo>
                  <a:pt x="12" y="0"/>
                </a:lnTo>
                <a:lnTo>
                  <a:pt x="18" y="0"/>
                </a:lnTo>
                <a:lnTo>
                  <a:pt x="12" y="6"/>
                </a:lnTo>
                <a:lnTo>
                  <a:pt x="18" y="6"/>
                </a:lnTo>
                <a:close/>
              </a:path>
            </a:pathLst>
          </a:custGeom>
          <a:solidFill>
            <a:schemeClr val="bg1"/>
          </a:solidFill>
          <a:ln w="9525" cap="flat" cmpd="sng">
            <a:solidFill>
              <a:schemeClr val="tx1"/>
            </a:solidFill>
            <a:prstDash val="solid"/>
            <a:round/>
            <a:headEnd type="none" w="med" len="med"/>
            <a:tailEnd type="none" w="med" len="med"/>
          </a:ln>
          <a:effectLst/>
          <a:extLst/>
        </p:spPr>
        <p:txBody>
          <a:bodyPr wrap="none"/>
          <a:lstStyle/>
          <a:p>
            <a:pPr eaLnBrk="1" hangingPunct="1">
              <a:defRPr/>
            </a:pPr>
            <a:endParaRPr lang="en-GB" sz="1176" dirty="0">
              <a:latin typeface="Arial" pitchFamily="34" charset="0"/>
              <a:cs typeface="Arial" pitchFamily="34" charset="0"/>
            </a:endParaRPr>
          </a:p>
        </p:txBody>
      </p:sp>
      <p:sp>
        <p:nvSpPr>
          <p:cNvPr id="138" name="IN_DL">
            <a:extLst>
              <a:ext uri="{FF2B5EF4-FFF2-40B4-BE49-F238E27FC236}"/>
            </a:extLst>
          </p:cNvPr>
          <p:cNvSpPr>
            <a:spLocks/>
          </p:cNvSpPr>
          <p:nvPr/>
        </p:nvSpPr>
        <p:spPr bwMode="auto">
          <a:xfrm>
            <a:off x="3929063" y="1952625"/>
            <a:ext cx="112712" cy="123825"/>
          </a:xfrm>
          <a:custGeom>
            <a:avLst/>
            <a:gdLst/>
            <a:ahLst/>
            <a:cxnLst/>
            <a:rect l="l" t="t" r="r" b="b"/>
            <a:pathLst>
              <a:path w="95718" h="110086">
                <a:moveTo>
                  <a:pt x="88649" y="47027"/>
                </a:moveTo>
                <a:lnTo>
                  <a:pt x="88614" y="47029"/>
                </a:lnTo>
                <a:lnTo>
                  <a:pt x="88550" y="47056"/>
                </a:lnTo>
                <a:lnTo>
                  <a:pt x="88613" y="47041"/>
                </a:lnTo>
                <a:close/>
                <a:moveTo>
                  <a:pt x="63208" y="0"/>
                </a:moveTo>
                <a:lnTo>
                  <a:pt x="63328" y="9"/>
                </a:lnTo>
                <a:lnTo>
                  <a:pt x="63432" y="18"/>
                </a:lnTo>
                <a:lnTo>
                  <a:pt x="63535" y="44"/>
                </a:lnTo>
                <a:lnTo>
                  <a:pt x="63639" y="71"/>
                </a:lnTo>
                <a:lnTo>
                  <a:pt x="63735" y="114"/>
                </a:lnTo>
                <a:lnTo>
                  <a:pt x="63823" y="167"/>
                </a:lnTo>
                <a:lnTo>
                  <a:pt x="63910" y="228"/>
                </a:lnTo>
                <a:lnTo>
                  <a:pt x="63982" y="290"/>
                </a:lnTo>
                <a:lnTo>
                  <a:pt x="64054" y="377"/>
                </a:lnTo>
                <a:lnTo>
                  <a:pt x="64110" y="465"/>
                </a:lnTo>
                <a:lnTo>
                  <a:pt x="64166" y="570"/>
                </a:lnTo>
                <a:lnTo>
                  <a:pt x="64214" y="684"/>
                </a:lnTo>
                <a:lnTo>
                  <a:pt x="64190" y="772"/>
                </a:lnTo>
                <a:lnTo>
                  <a:pt x="64182" y="868"/>
                </a:lnTo>
                <a:lnTo>
                  <a:pt x="64190" y="965"/>
                </a:lnTo>
                <a:lnTo>
                  <a:pt x="64206" y="1096"/>
                </a:lnTo>
                <a:lnTo>
                  <a:pt x="64214" y="1210"/>
                </a:lnTo>
                <a:lnTo>
                  <a:pt x="64238" y="1333"/>
                </a:lnTo>
                <a:lnTo>
                  <a:pt x="64270" y="1473"/>
                </a:lnTo>
                <a:lnTo>
                  <a:pt x="64309" y="1596"/>
                </a:lnTo>
                <a:lnTo>
                  <a:pt x="64349" y="1719"/>
                </a:lnTo>
                <a:lnTo>
                  <a:pt x="64389" y="1842"/>
                </a:lnTo>
                <a:lnTo>
                  <a:pt x="64453" y="1956"/>
                </a:lnTo>
                <a:lnTo>
                  <a:pt x="64501" y="2078"/>
                </a:lnTo>
                <a:lnTo>
                  <a:pt x="64557" y="2166"/>
                </a:lnTo>
                <a:lnTo>
                  <a:pt x="64621" y="2254"/>
                </a:lnTo>
                <a:lnTo>
                  <a:pt x="64676" y="2324"/>
                </a:lnTo>
                <a:lnTo>
                  <a:pt x="64740" y="2377"/>
                </a:lnTo>
                <a:lnTo>
                  <a:pt x="64828" y="2438"/>
                </a:lnTo>
                <a:lnTo>
                  <a:pt x="64924" y="2482"/>
                </a:lnTo>
                <a:lnTo>
                  <a:pt x="65012" y="2499"/>
                </a:lnTo>
                <a:lnTo>
                  <a:pt x="65107" y="2526"/>
                </a:lnTo>
                <a:lnTo>
                  <a:pt x="65275" y="2534"/>
                </a:lnTo>
                <a:lnTo>
                  <a:pt x="65427" y="2552"/>
                </a:lnTo>
                <a:lnTo>
                  <a:pt x="65490" y="2569"/>
                </a:lnTo>
                <a:lnTo>
                  <a:pt x="65562" y="2587"/>
                </a:lnTo>
                <a:lnTo>
                  <a:pt x="65610" y="2631"/>
                </a:lnTo>
                <a:lnTo>
                  <a:pt x="65658" y="2683"/>
                </a:lnTo>
                <a:lnTo>
                  <a:pt x="65690" y="2745"/>
                </a:lnTo>
                <a:lnTo>
                  <a:pt x="65722" y="2832"/>
                </a:lnTo>
                <a:lnTo>
                  <a:pt x="65738" y="2955"/>
                </a:lnTo>
                <a:lnTo>
                  <a:pt x="65754" y="3095"/>
                </a:lnTo>
                <a:lnTo>
                  <a:pt x="65762" y="3420"/>
                </a:lnTo>
                <a:lnTo>
                  <a:pt x="65786" y="3753"/>
                </a:lnTo>
                <a:lnTo>
                  <a:pt x="65826" y="4113"/>
                </a:lnTo>
                <a:lnTo>
                  <a:pt x="65881" y="4463"/>
                </a:lnTo>
                <a:lnTo>
                  <a:pt x="65953" y="4823"/>
                </a:lnTo>
                <a:lnTo>
                  <a:pt x="66033" y="5165"/>
                </a:lnTo>
                <a:lnTo>
                  <a:pt x="66121" y="5489"/>
                </a:lnTo>
                <a:lnTo>
                  <a:pt x="66225" y="5796"/>
                </a:lnTo>
                <a:lnTo>
                  <a:pt x="66256" y="5884"/>
                </a:lnTo>
                <a:lnTo>
                  <a:pt x="66304" y="5963"/>
                </a:lnTo>
                <a:lnTo>
                  <a:pt x="66352" y="6041"/>
                </a:lnTo>
                <a:lnTo>
                  <a:pt x="66408" y="6103"/>
                </a:lnTo>
                <a:lnTo>
                  <a:pt x="66464" y="6164"/>
                </a:lnTo>
                <a:lnTo>
                  <a:pt x="66528" y="6217"/>
                </a:lnTo>
                <a:lnTo>
                  <a:pt x="66600" y="6261"/>
                </a:lnTo>
                <a:lnTo>
                  <a:pt x="66671" y="6305"/>
                </a:lnTo>
                <a:lnTo>
                  <a:pt x="66751" y="6331"/>
                </a:lnTo>
                <a:lnTo>
                  <a:pt x="66831" y="6366"/>
                </a:lnTo>
                <a:lnTo>
                  <a:pt x="66919" y="6383"/>
                </a:lnTo>
                <a:lnTo>
                  <a:pt x="67007" y="6401"/>
                </a:lnTo>
                <a:lnTo>
                  <a:pt x="67182" y="6436"/>
                </a:lnTo>
                <a:lnTo>
                  <a:pt x="67374" y="6454"/>
                </a:lnTo>
                <a:lnTo>
                  <a:pt x="67773" y="6480"/>
                </a:lnTo>
                <a:lnTo>
                  <a:pt x="68164" y="6489"/>
                </a:lnTo>
                <a:lnTo>
                  <a:pt x="68355" y="6506"/>
                </a:lnTo>
                <a:lnTo>
                  <a:pt x="68531" y="6532"/>
                </a:lnTo>
                <a:lnTo>
                  <a:pt x="68706" y="6559"/>
                </a:lnTo>
                <a:lnTo>
                  <a:pt x="68858" y="6611"/>
                </a:lnTo>
                <a:lnTo>
                  <a:pt x="68938" y="6638"/>
                </a:lnTo>
                <a:lnTo>
                  <a:pt x="69033" y="6664"/>
                </a:lnTo>
                <a:lnTo>
                  <a:pt x="69129" y="6708"/>
                </a:lnTo>
                <a:lnTo>
                  <a:pt x="69225" y="6760"/>
                </a:lnTo>
                <a:lnTo>
                  <a:pt x="69321" y="6813"/>
                </a:lnTo>
                <a:lnTo>
                  <a:pt x="69408" y="6874"/>
                </a:lnTo>
                <a:lnTo>
                  <a:pt x="69504" y="6936"/>
                </a:lnTo>
                <a:lnTo>
                  <a:pt x="69584" y="7006"/>
                </a:lnTo>
                <a:lnTo>
                  <a:pt x="69664" y="7094"/>
                </a:lnTo>
                <a:lnTo>
                  <a:pt x="69736" y="7181"/>
                </a:lnTo>
                <a:lnTo>
                  <a:pt x="69815" y="7260"/>
                </a:lnTo>
                <a:lnTo>
                  <a:pt x="69879" y="7348"/>
                </a:lnTo>
                <a:lnTo>
                  <a:pt x="69935" y="7436"/>
                </a:lnTo>
                <a:lnTo>
                  <a:pt x="69991" y="7532"/>
                </a:lnTo>
                <a:lnTo>
                  <a:pt x="70039" y="7628"/>
                </a:lnTo>
                <a:lnTo>
                  <a:pt x="70079" y="7716"/>
                </a:lnTo>
                <a:lnTo>
                  <a:pt x="70135" y="7865"/>
                </a:lnTo>
                <a:lnTo>
                  <a:pt x="70175" y="8005"/>
                </a:lnTo>
                <a:lnTo>
                  <a:pt x="70206" y="8146"/>
                </a:lnTo>
                <a:lnTo>
                  <a:pt x="70230" y="8286"/>
                </a:lnTo>
                <a:lnTo>
                  <a:pt x="70254" y="8426"/>
                </a:lnTo>
                <a:lnTo>
                  <a:pt x="70262" y="8575"/>
                </a:lnTo>
                <a:lnTo>
                  <a:pt x="70270" y="8724"/>
                </a:lnTo>
                <a:lnTo>
                  <a:pt x="70270" y="8882"/>
                </a:lnTo>
                <a:lnTo>
                  <a:pt x="70270" y="9084"/>
                </a:lnTo>
                <a:lnTo>
                  <a:pt x="70286" y="9294"/>
                </a:lnTo>
                <a:lnTo>
                  <a:pt x="70310" y="9514"/>
                </a:lnTo>
                <a:lnTo>
                  <a:pt x="70318" y="9724"/>
                </a:lnTo>
                <a:lnTo>
                  <a:pt x="70318" y="9943"/>
                </a:lnTo>
                <a:lnTo>
                  <a:pt x="70310" y="10154"/>
                </a:lnTo>
                <a:lnTo>
                  <a:pt x="70302" y="10241"/>
                </a:lnTo>
                <a:lnTo>
                  <a:pt x="70278" y="10346"/>
                </a:lnTo>
                <a:lnTo>
                  <a:pt x="70254" y="10443"/>
                </a:lnTo>
                <a:lnTo>
                  <a:pt x="70214" y="10539"/>
                </a:lnTo>
                <a:lnTo>
                  <a:pt x="70143" y="10715"/>
                </a:lnTo>
                <a:lnTo>
                  <a:pt x="70063" y="10890"/>
                </a:lnTo>
                <a:lnTo>
                  <a:pt x="69975" y="11065"/>
                </a:lnTo>
                <a:lnTo>
                  <a:pt x="69879" y="11250"/>
                </a:lnTo>
                <a:lnTo>
                  <a:pt x="69823" y="11328"/>
                </a:lnTo>
                <a:lnTo>
                  <a:pt x="69776" y="11407"/>
                </a:lnTo>
                <a:lnTo>
                  <a:pt x="69712" y="11478"/>
                </a:lnTo>
                <a:lnTo>
                  <a:pt x="69640" y="11548"/>
                </a:lnTo>
                <a:lnTo>
                  <a:pt x="69576" y="11609"/>
                </a:lnTo>
                <a:lnTo>
                  <a:pt x="69512" y="11662"/>
                </a:lnTo>
                <a:lnTo>
                  <a:pt x="69424" y="11706"/>
                </a:lnTo>
                <a:lnTo>
                  <a:pt x="69353" y="11749"/>
                </a:lnTo>
                <a:lnTo>
                  <a:pt x="69257" y="11828"/>
                </a:lnTo>
                <a:lnTo>
                  <a:pt x="69161" y="11907"/>
                </a:lnTo>
                <a:lnTo>
                  <a:pt x="69057" y="11969"/>
                </a:lnTo>
                <a:lnTo>
                  <a:pt x="68954" y="12030"/>
                </a:lnTo>
                <a:lnTo>
                  <a:pt x="68834" y="12074"/>
                </a:lnTo>
                <a:lnTo>
                  <a:pt x="68722" y="12109"/>
                </a:lnTo>
                <a:lnTo>
                  <a:pt x="68610" y="12153"/>
                </a:lnTo>
                <a:lnTo>
                  <a:pt x="68483" y="12188"/>
                </a:lnTo>
                <a:lnTo>
                  <a:pt x="68251" y="12232"/>
                </a:lnTo>
                <a:lnTo>
                  <a:pt x="68004" y="12258"/>
                </a:lnTo>
                <a:lnTo>
                  <a:pt x="67741" y="12275"/>
                </a:lnTo>
                <a:lnTo>
                  <a:pt x="67501" y="12293"/>
                </a:lnTo>
                <a:lnTo>
                  <a:pt x="67254" y="12310"/>
                </a:lnTo>
                <a:lnTo>
                  <a:pt x="67015" y="12319"/>
                </a:lnTo>
                <a:lnTo>
                  <a:pt x="66783" y="12354"/>
                </a:lnTo>
                <a:lnTo>
                  <a:pt x="66568" y="12398"/>
                </a:lnTo>
                <a:lnTo>
                  <a:pt x="66472" y="12424"/>
                </a:lnTo>
                <a:lnTo>
                  <a:pt x="66376" y="12460"/>
                </a:lnTo>
                <a:lnTo>
                  <a:pt x="66280" y="12486"/>
                </a:lnTo>
                <a:lnTo>
                  <a:pt x="66201" y="12538"/>
                </a:lnTo>
                <a:lnTo>
                  <a:pt x="66121" y="12591"/>
                </a:lnTo>
                <a:lnTo>
                  <a:pt x="66041" y="12644"/>
                </a:lnTo>
                <a:lnTo>
                  <a:pt x="65977" y="12714"/>
                </a:lnTo>
                <a:lnTo>
                  <a:pt x="65921" y="12793"/>
                </a:lnTo>
                <a:lnTo>
                  <a:pt x="65873" y="12863"/>
                </a:lnTo>
                <a:lnTo>
                  <a:pt x="65834" y="12933"/>
                </a:lnTo>
                <a:lnTo>
                  <a:pt x="65810" y="13012"/>
                </a:lnTo>
                <a:lnTo>
                  <a:pt x="65778" y="13082"/>
                </a:lnTo>
                <a:lnTo>
                  <a:pt x="65762" y="13170"/>
                </a:lnTo>
                <a:lnTo>
                  <a:pt x="65754" y="13240"/>
                </a:lnTo>
                <a:lnTo>
                  <a:pt x="65738" y="13310"/>
                </a:lnTo>
                <a:lnTo>
                  <a:pt x="65730" y="13398"/>
                </a:lnTo>
                <a:lnTo>
                  <a:pt x="65738" y="13556"/>
                </a:lnTo>
                <a:lnTo>
                  <a:pt x="65762" y="13713"/>
                </a:lnTo>
                <a:lnTo>
                  <a:pt x="65802" y="13880"/>
                </a:lnTo>
                <a:lnTo>
                  <a:pt x="65857" y="14029"/>
                </a:lnTo>
                <a:lnTo>
                  <a:pt x="65921" y="14178"/>
                </a:lnTo>
                <a:lnTo>
                  <a:pt x="66001" y="14336"/>
                </a:lnTo>
                <a:lnTo>
                  <a:pt x="66081" y="14485"/>
                </a:lnTo>
                <a:lnTo>
                  <a:pt x="66177" y="14625"/>
                </a:lnTo>
                <a:lnTo>
                  <a:pt x="66272" y="14757"/>
                </a:lnTo>
                <a:lnTo>
                  <a:pt x="66376" y="14879"/>
                </a:lnTo>
                <a:lnTo>
                  <a:pt x="66480" y="15002"/>
                </a:lnTo>
                <a:lnTo>
                  <a:pt x="66576" y="15107"/>
                </a:lnTo>
                <a:lnTo>
                  <a:pt x="66663" y="15195"/>
                </a:lnTo>
                <a:lnTo>
                  <a:pt x="66727" y="15283"/>
                </a:lnTo>
                <a:lnTo>
                  <a:pt x="66791" y="15388"/>
                </a:lnTo>
                <a:lnTo>
                  <a:pt x="66855" y="15502"/>
                </a:lnTo>
                <a:lnTo>
                  <a:pt x="66903" y="15616"/>
                </a:lnTo>
                <a:lnTo>
                  <a:pt x="66951" y="15748"/>
                </a:lnTo>
                <a:lnTo>
                  <a:pt x="66983" y="15870"/>
                </a:lnTo>
                <a:lnTo>
                  <a:pt x="67023" y="16002"/>
                </a:lnTo>
                <a:lnTo>
                  <a:pt x="67078" y="16274"/>
                </a:lnTo>
                <a:lnTo>
                  <a:pt x="67126" y="16554"/>
                </a:lnTo>
                <a:lnTo>
                  <a:pt x="67174" y="16843"/>
                </a:lnTo>
                <a:lnTo>
                  <a:pt x="67214" y="17124"/>
                </a:lnTo>
                <a:lnTo>
                  <a:pt x="67262" y="17396"/>
                </a:lnTo>
                <a:lnTo>
                  <a:pt x="67310" y="17650"/>
                </a:lnTo>
                <a:lnTo>
                  <a:pt x="67334" y="17764"/>
                </a:lnTo>
                <a:lnTo>
                  <a:pt x="67366" y="17887"/>
                </a:lnTo>
                <a:lnTo>
                  <a:pt x="67406" y="17983"/>
                </a:lnTo>
                <a:lnTo>
                  <a:pt x="67453" y="18080"/>
                </a:lnTo>
                <a:lnTo>
                  <a:pt x="67485" y="18176"/>
                </a:lnTo>
                <a:lnTo>
                  <a:pt x="67541" y="18255"/>
                </a:lnTo>
                <a:lnTo>
                  <a:pt x="67605" y="18325"/>
                </a:lnTo>
                <a:lnTo>
                  <a:pt x="67669" y="18387"/>
                </a:lnTo>
                <a:lnTo>
                  <a:pt x="67733" y="18439"/>
                </a:lnTo>
                <a:lnTo>
                  <a:pt x="67821" y="18466"/>
                </a:lnTo>
                <a:lnTo>
                  <a:pt x="67908" y="18492"/>
                </a:lnTo>
                <a:lnTo>
                  <a:pt x="68004" y="18501"/>
                </a:lnTo>
                <a:lnTo>
                  <a:pt x="68132" y="18501"/>
                </a:lnTo>
                <a:lnTo>
                  <a:pt x="68267" y="18501"/>
                </a:lnTo>
                <a:lnTo>
                  <a:pt x="68403" y="18501"/>
                </a:lnTo>
                <a:lnTo>
                  <a:pt x="68531" y="18501"/>
                </a:lnTo>
                <a:lnTo>
                  <a:pt x="67769" y="18871"/>
                </a:lnTo>
                <a:lnTo>
                  <a:pt x="68107" y="18843"/>
                </a:lnTo>
                <a:lnTo>
                  <a:pt x="68792" y="18495"/>
                </a:lnTo>
                <a:lnTo>
                  <a:pt x="68731" y="18272"/>
                </a:lnTo>
                <a:lnTo>
                  <a:pt x="68970" y="18272"/>
                </a:lnTo>
                <a:lnTo>
                  <a:pt x="69192" y="18281"/>
                </a:lnTo>
                <a:lnTo>
                  <a:pt x="69210" y="18282"/>
                </a:lnTo>
                <a:lnTo>
                  <a:pt x="69230" y="18272"/>
                </a:lnTo>
                <a:lnTo>
                  <a:pt x="69233" y="18284"/>
                </a:lnTo>
                <a:lnTo>
                  <a:pt x="69430" y="18299"/>
                </a:lnTo>
                <a:lnTo>
                  <a:pt x="69652" y="18326"/>
                </a:lnTo>
                <a:lnTo>
                  <a:pt x="69866" y="18362"/>
                </a:lnTo>
                <a:lnTo>
                  <a:pt x="70096" y="18407"/>
                </a:lnTo>
                <a:lnTo>
                  <a:pt x="70318" y="18460"/>
                </a:lnTo>
                <a:lnTo>
                  <a:pt x="70557" y="18541"/>
                </a:lnTo>
                <a:lnTo>
                  <a:pt x="70614" y="18559"/>
                </a:lnTo>
                <a:lnTo>
                  <a:pt x="70688" y="18604"/>
                </a:lnTo>
                <a:lnTo>
                  <a:pt x="70787" y="18666"/>
                </a:lnTo>
                <a:lnTo>
                  <a:pt x="70886" y="18738"/>
                </a:lnTo>
                <a:lnTo>
                  <a:pt x="71001" y="18828"/>
                </a:lnTo>
                <a:lnTo>
                  <a:pt x="71108" y="18908"/>
                </a:lnTo>
                <a:lnTo>
                  <a:pt x="71214" y="19016"/>
                </a:lnTo>
                <a:lnTo>
                  <a:pt x="71313" y="19115"/>
                </a:lnTo>
                <a:lnTo>
                  <a:pt x="71404" y="19222"/>
                </a:lnTo>
                <a:lnTo>
                  <a:pt x="71469" y="19330"/>
                </a:lnTo>
                <a:lnTo>
                  <a:pt x="71502" y="19383"/>
                </a:lnTo>
                <a:lnTo>
                  <a:pt x="71519" y="19419"/>
                </a:lnTo>
                <a:lnTo>
                  <a:pt x="71527" y="19473"/>
                </a:lnTo>
                <a:lnTo>
                  <a:pt x="71543" y="19518"/>
                </a:lnTo>
                <a:lnTo>
                  <a:pt x="71527" y="19572"/>
                </a:lnTo>
                <a:lnTo>
                  <a:pt x="71519" y="19616"/>
                </a:lnTo>
                <a:lnTo>
                  <a:pt x="71502" y="19643"/>
                </a:lnTo>
                <a:lnTo>
                  <a:pt x="71469" y="19688"/>
                </a:lnTo>
                <a:lnTo>
                  <a:pt x="71445" y="19724"/>
                </a:lnTo>
                <a:lnTo>
                  <a:pt x="71387" y="19751"/>
                </a:lnTo>
                <a:lnTo>
                  <a:pt x="71321" y="19787"/>
                </a:lnTo>
                <a:lnTo>
                  <a:pt x="71256" y="19805"/>
                </a:lnTo>
                <a:lnTo>
                  <a:pt x="71247" y="19858"/>
                </a:lnTo>
                <a:lnTo>
                  <a:pt x="71231" y="19903"/>
                </a:lnTo>
                <a:lnTo>
                  <a:pt x="71190" y="19930"/>
                </a:lnTo>
                <a:lnTo>
                  <a:pt x="71149" y="19957"/>
                </a:lnTo>
                <a:lnTo>
                  <a:pt x="71140" y="20020"/>
                </a:lnTo>
                <a:lnTo>
                  <a:pt x="71132" y="20091"/>
                </a:lnTo>
                <a:lnTo>
                  <a:pt x="71108" y="20154"/>
                </a:lnTo>
                <a:lnTo>
                  <a:pt x="71091" y="20208"/>
                </a:lnTo>
                <a:lnTo>
                  <a:pt x="71034" y="20342"/>
                </a:lnTo>
                <a:lnTo>
                  <a:pt x="70976" y="20468"/>
                </a:lnTo>
                <a:lnTo>
                  <a:pt x="70943" y="20530"/>
                </a:lnTo>
                <a:lnTo>
                  <a:pt x="70918" y="20602"/>
                </a:lnTo>
                <a:lnTo>
                  <a:pt x="70894" y="20674"/>
                </a:lnTo>
                <a:lnTo>
                  <a:pt x="70886" y="20754"/>
                </a:lnTo>
                <a:lnTo>
                  <a:pt x="70877" y="20844"/>
                </a:lnTo>
                <a:lnTo>
                  <a:pt x="70877" y="20925"/>
                </a:lnTo>
                <a:lnTo>
                  <a:pt x="70886" y="21032"/>
                </a:lnTo>
                <a:lnTo>
                  <a:pt x="70902" y="21140"/>
                </a:lnTo>
                <a:lnTo>
                  <a:pt x="71058" y="21158"/>
                </a:lnTo>
                <a:lnTo>
                  <a:pt x="71288" y="21194"/>
                </a:lnTo>
                <a:lnTo>
                  <a:pt x="71552" y="21238"/>
                </a:lnTo>
                <a:lnTo>
                  <a:pt x="71831" y="21301"/>
                </a:lnTo>
                <a:lnTo>
                  <a:pt x="71979" y="21328"/>
                </a:lnTo>
                <a:lnTo>
                  <a:pt x="72119" y="21373"/>
                </a:lnTo>
                <a:lnTo>
                  <a:pt x="72234" y="21418"/>
                </a:lnTo>
                <a:lnTo>
                  <a:pt x="72349" y="21471"/>
                </a:lnTo>
                <a:lnTo>
                  <a:pt x="72448" y="21516"/>
                </a:lnTo>
                <a:lnTo>
                  <a:pt x="72530" y="21579"/>
                </a:lnTo>
                <a:lnTo>
                  <a:pt x="72555" y="21597"/>
                </a:lnTo>
                <a:lnTo>
                  <a:pt x="72579" y="21633"/>
                </a:lnTo>
                <a:lnTo>
                  <a:pt x="72596" y="21660"/>
                </a:lnTo>
                <a:lnTo>
                  <a:pt x="72604" y="21695"/>
                </a:lnTo>
                <a:lnTo>
                  <a:pt x="72645" y="21722"/>
                </a:lnTo>
                <a:lnTo>
                  <a:pt x="72678" y="21767"/>
                </a:lnTo>
                <a:lnTo>
                  <a:pt x="72703" y="21830"/>
                </a:lnTo>
                <a:lnTo>
                  <a:pt x="72727" y="21919"/>
                </a:lnTo>
                <a:lnTo>
                  <a:pt x="72760" y="22117"/>
                </a:lnTo>
                <a:lnTo>
                  <a:pt x="72785" y="22367"/>
                </a:lnTo>
                <a:lnTo>
                  <a:pt x="72826" y="22842"/>
                </a:lnTo>
                <a:lnTo>
                  <a:pt x="72851" y="23174"/>
                </a:lnTo>
                <a:lnTo>
                  <a:pt x="72917" y="23434"/>
                </a:lnTo>
                <a:lnTo>
                  <a:pt x="72982" y="23676"/>
                </a:lnTo>
                <a:lnTo>
                  <a:pt x="73040" y="23909"/>
                </a:lnTo>
                <a:lnTo>
                  <a:pt x="73106" y="24124"/>
                </a:lnTo>
                <a:lnTo>
                  <a:pt x="73171" y="24330"/>
                </a:lnTo>
                <a:lnTo>
                  <a:pt x="73245" y="24509"/>
                </a:lnTo>
                <a:lnTo>
                  <a:pt x="73319" y="24688"/>
                </a:lnTo>
                <a:lnTo>
                  <a:pt x="73402" y="24859"/>
                </a:lnTo>
                <a:lnTo>
                  <a:pt x="73476" y="25011"/>
                </a:lnTo>
                <a:lnTo>
                  <a:pt x="73566" y="25163"/>
                </a:lnTo>
                <a:lnTo>
                  <a:pt x="73657" y="25289"/>
                </a:lnTo>
                <a:lnTo>
                  <a:pt x="73755" y="25414"/>
                </a:lnTo>
                <a:lnTo>
                  <a:pt x="73846" y="25531"/>
                </a:lnTo>
                <a:lnTo>
                  <a:pt x="73944" y="25638"/>
                </a:lnTo>
                <a:lnTo>
                  <a:pt x="74051" y="25737"/>
                </a:lnTo>
                <a:lnTo>
                  <a:pt x="74175" y="25836"/>
                </a:lnTo>
                <a:lnTo>
                  <a:pt x="74281" y="25916"/>
                </a:lnTo>
                <a:lnTo>
                  <a:pt x="74405" y="26006"/>
                </a:lnTo>
                <a:lnTo>
                  <a:pt x="74536" y="26077"/>
                </a:lnTo>
                <a:lnTo>
                  <a:pt x="74668" y="26149"/>
                </a:lnTo>
                <a:lnTo>
                  <a:pt x="74956" y="26284"/>
                </a:lnTo>
                <a:lnTo>
                  <a:pt x="75268" y="26400"/>
                </a:lnTo>
                <a:lnTo>
                  <a:pt x="75597" y="26517"/>
                </a:lnTo>
                <a:lnTo>
                  <a:pt x="75975" y="26624"/>
                </a:lnTo>
                <a:lnTo>
                  <a:pt x="76362" y="26732"/>
                </a:lnTo>
                <a:lnTo>
                  <a:pt x="76798" y="26848"/>
                </a:lnTo>
                <a:lnTo>
                  <a:pt x="76806" y="26974"/>
                </a:lnTo>
                <a:lnTo>
                  <a:pt x="76847" y="27108"/>
                </a:lnTo>
                <a:lnTo>
                  <a:pt x="76880" y="27260"/>
                </a:lnTo>
                <a:lnTo>
                  <a:pt x="76937" y="27413"/>
                </a:lnTo>
                <a:lnTo>
                  <a:pt x="77003" y="27583"/>
                </a:lnTo>
                <a:lnTo>
                  <a:pt x="77044" y="27753"/>
                </a:lnTo>
                <a:lnTo>
                  <a:pt x="77061" y="27834"/>
                </a:lnTo>
                <a:lnTo>
                  <a:pt x="77077" y="27924"/>
                </a:lnTo>
                <a:lnTo>
                  <a:pt x="77085" y="28004"/>
                </a:lnTo>
                <a:lnTo>
                  <a:pt x="77085" y="28094"/>
                </a:lnTo>
                <a:lnTo>
                  <a:pt x="76962" y="28569"/>
                </a:lnTo>
                <a:lnTo>
                  <a:pt x="76872" y="29008"/>
                </a:lnTo>
                <a:lnTo>
                  <a:pt x="76822" y="29411"/>
                </a:lnTo>
                <a:lnTo>
                  <a:pt x="76814" y="29778"/>
                </a:lnTo>
                <a:lnTo>
                  <a:pt x="76831" y="30110"/>
                </a:lnTo>
                <a:lnTo>
                  <a:pt x="76888" y="30406"/>
                </a:lnTo>
                <a:lnTo>
                  <a:pt x="76979" y="30666"/>
                </a:lnTo>
                <a:lnTo>
                  <a:pt x="77094" y="30899"/>
                </a:lnTo>
                <a:lnTo>
                  <a:pt x="77233" y="31114"/>
                </a:lnTo>
                <a:lnTo>
                  <a:pt x="77398" y="31293"/>
                </a:lnTo>
                <a:lnTo>
                  <a:pt x="77595" y="31463"/>
                </a:lnTo>
                <a:lnTo>
                  <a:pt x="77801" y="31598"/>
                </a:lnTo>
                <a:lnTo>
                  <a:pt x="78023" y="31732"/>
                </a:lnTo>
                <a:lnTo>
                  <a:pt x="78269" y="31849"/>
                </a:lnTo>
                <a:lnTo>
                  <a:pt x="78524" y="31956"/>
                </a:lnTo>
                <a:lnTo>
                  <a:pt x="78796" y="32037"/>
                </a:lnTo>
                <a:lnTo>
                  <a:pt x="79363" y="32207"/>
                </a:lnTo>
                <a:lnTo>
                  <a:pt x="79955" y="32359"/>
                </a:lnTo>
                <a:lnTo>
                  <a:pt x="80259" y="32431"/>
                </a:lnTo>
                <a:lnTo>
                  <a:pt x="80547" y="32521"/>
                </a:lnTo>
                <a:lnTo>
                  <a:pt x="80843" y="32610"/>
                </a:lnTo>
                <a:lnTo>
                  <a:pt x="81139" y="32709"/>
                </a:lnTo>
                <a:lnTo>
                  <a:pt x="81419" y="32816"/>
                </a:lnTo>
                <a:lnTo>
                  <a:pt x="81707" y="32942"/>
                </a:lnTo>
                <a:lnTo>
                  <a:pt x="81970" y="33085"/>
                </a:lnTo>
                <a:lnTo>
                  <a:pt x="82225" y="33229"/>
                </a:lnTo>
                <a:lnTo>
                  <a:pt x="82455" y="33417"/>
                </a:lnTo>
                <a:lnTo>
                  <a:pt x="82677" y="33614"/>
                </a:lnTo>
                <a:lnTo>
                  <a:pt x="82882" y="33838"/>
                </a:lnTo>
                <a:lnTo>
                  <a:pt x="83063" y="34098"/>
                </a:lnTo>
                <a:lnTo>
                  <a:pt x="83088" y="34161"/>
                </a:lnTo>
                <a:lnTo>
                  <a:pt x="83113" y="34268"/>
                </a:lnTo>
                <a:lnTo>
                  <a:pt x="83146" y="34403"/>
                </a:lnTo>
                <a:lnTo>
                  <a:pt x="83162" y="34591"/>
                </a:lnTo>
                <a:lnTo>
                  <a:pt x="83211" y="35012"/>
                </a:lnTo>
                <a:lnTo>
                  <a:pt x="83252" y="35550"/>
                </a:lnTo>
                <a:lnTo>
                  <a:pt x="83310" y="36132"/>
                </a:lnTo>
                <a:lnTo>
                  <a:pt x="83368" y="36750"/>
                </a:lnTo>
                <a:lnTo>
                  <a:pt x="83433" y="37396"/>
                </a:lnTo>
                <a:lnTo>
                  <a:pt x="83524" y="37996"/>
                </a:lnTo>
                <a:lnTo>
                  <a:pt x="83581" y="38301"/>
                </a:lnTo>
                <a:lnTo>
                  <a:pt x="83639" y="38579"/>
                </a:lnTo>
                <a:lnTo>
                  <a:pt x="83705" y="38829"/>
                </a:lnTo>
                <a:lnTo>
                  <a:pt x="83770" y="39062"/>
                </a:lnTo>
                <a:lnTo>
                  <a:pt x="83844" y="39278"/>
                </a:lnTo>
                <a:lnTo>
                  <a:pt x="83927" y="39457"/>
                </a:lnTo>
                <a:lnTo>
                  <a:pt x="84017" y="39609"/>
                </a:lnTo>
                <a:lnTo>
                  <a:pt x="84108" y="39726"/>
                </a:lnTo>
                <a:lnTo>
                  <a:pt x="84223" y="39815"/>
                </a:lnTo>
                <a:lnTo>
                  <a:pt x="84338" y="39842"/>
                </a:lnTo>
                <a:lnTo>
                  <a:pt x="84453" y="39833"/>
                </a:lnTo>
                <a:lnTo>
                  <a:pt x="84593" y="39770"/>
                </a:lnTo>
                <a:lnTo>
                  <a:pt x="84741" y="39663"/>
                </a:lnTo>
                <a:lnTo>
                  <a:pt x="84897" y="39493"/>
                </a:lnTo>
                <a:lnTo>
                  <a:pt x="85061" y="39269"/>
                </a:lnTo>
                <a:lnTo>
                  <a:pt x="85234" y="38982"/>
                </a:lnTo>
                <a:lnTo>
                  <a:pt x="85366" y="38758"/>
                </a:lnTo>
                <a:lnTo>
                  <a:pt x="85514" y="38552"/>
                </a:lnTo>
                <a:lnTo>
                  <a:pt x="85645" y="38363"/>
                </a:lnTo>
                <a:lnTo>
                  <a:pt x="85802" y="38193"/>
                </a:lnTo>
                <a:lnTo>
                  <a:pt x="85950" y="38041"/>
                </a:lnTo>
                <a:lnTo>
                  <a:pt x="86106" y="37906"/>
                </a:lnTo>
                <a:lnTo>
                  <a:pt x="86270" y="37772"/>
                </a:lnTo>
                <a:lnTo>
                  <a:pt x="86443" y="37673"/>
                </a:lnTo>
                <a:lnTo>
                  <a:pt x="86616" y="37575"/>
                </a:lnTo>
                <a:lnTo>
                  <a:pt x="86788" y="37485"/>
                </a:lnTo>
                <a:lnTo>
                  <a:pt x="86969" y="37414"/>
                </a:lnTo>
                <a:lnTo>
                  <a:pt x="87158" y="37351"/>
                </a:lnTo>
                <a:lnTo>
                  <a:pt x="87339" y="37297"/>
                </a:lnTo>
                <a:lnTo>
                  <a:pt x="87528" y="37252"/>
                </a:lnTo>
                <a:lnTo>
                  <a:pt x="87726" y="37225"/>
                </a:lnTo>
                <a:lnTo>
                  <a:pt x="87915" y="37190"/>
                </a:lnTo>
                <a:lnTo>
                  <a:pt x="88112" y="37181"/>
                </a:lnTo>
                <a:lnTo>
                  <a:pt x="88318" y="37154"/>
                </a:lnTo>
                <a:lnTo>
                  <a:pt x="88523" y="37154"/>
                </a:lnTo>
                <a:lnTo>
                  <a:pt x="88729" y="37154"/>
                </a:lnTo>
                <a:lnTo>
                  <a:pt x="89156" y="37154"/>
                </a:lnTo>
                <a:lnTo>
                  <a:pt x="89592" y="37181"/>
                </a:lnTo>
                <a:lnTo>
                  <a:pt x="90028" y="37207"/>
                </a:lnTo>
                <a:lnTo>
                  <a:pt x="90480" y="37234"/>
                </a:lnTo>
                <a:lnTo>
                  <a:pt x="90932" y="37252"/>
                </a:lnTo>
                <a:lnTo>
                  <a:pt x="91393" y="37261"/>
                </a:lnTo>
                <a:lnTo>
                  <a:pt x="91459" y="37261"/>
                </a:lnTo>
                <a:lnTo>
                  <a:pt x="91508" y="37297"/>
                </a:lnTo>
                <a:lnTo>
                  <a:pt x="91549" y="37324"/>
                </a:lnTo>
                <a:lnTo>
                  <a:pt x="91574" y="37378"/>
                </a:lnTo>
                <a:lnTo>
                  <a:pt x="91607" y="37431"/>
                </a:lnTo>
                <a:lnTo>
                  <a:pt x="91615" y="37512"/>
                </a:lnTo>
                <a:lnTo>
                  <a:pt x="91623" y="37593"/>
                </a:lnTo>
                <a:lnTo>
                  <a:pt x="91623" y="37691"/>
                </a:lnTo>
                <a:lnTo>
                  <a:pt x="91599" y="37906"/>
                </a:lnTo>
                <a:lnTo>
                  <a:pt x="91557" y="38148"/>
                </a:lnTo>
                <a:lnTo>
                  <a:pt x="91500" y="38417"/>
                </a:lnTo>
                <a:lnTo>
                  <a:pt x="91418" y="38704"/>
                </a:lnTo>
                <a:lnTo>
                  <a:pt x="91253" y="39313"/>
                </a:lnTo>
                <a:lnTo>
                  <a:pt x="91089" y="39923"/>
                </a:lnTo>
                <a:lnTo>
                  <a:pt x="91006" y="40209"/>
                </a:lnTo>
                <a:lnTo>
                  <a:pt x="90957" y="40478"/>
                </a:lnTo>
                <a:lnTo>
                  <a:pt x="90932" y="40604"/>
                </a:lnTo>
                <a:lnTo>
                  <a:pt x="90924" y="40720"/>
                </a:lnTo>
                <a:lnTo>
                  <a:pt x="90908" y="40828"/>
                </a:lnTo>
                <a:lnTo>
                  <a:pt x="90900" y="40935"/>
                </a:lnTo>
                <a:lnTo>
                  <a:pt x="90908" y="41150"/>
                </a:lnTo>
                <a:lnTo>
                  <a:pt x="90941" y="41348"/>
                </a:lnTo>
                <a:lnTo>
                  <a:pt x="90982" y="41545"/>
                </a:lnTo>
                <a:lnTo>
                  <a:pt x="91031" y="41733"/>
                </a:lnTo>
                <a:lnTo>
                  <a:pt x="91089" y="41912"/>
                </a:lnTo>
                <a:lnTo>
                  <a:pt x="91163" y="42082"/>
                </a:lnTo>
                <a:lnTo>
                  <a:pt x="91245" y="42244"/>
                </a:lnTo>
                <a:lnTo>
                  <a:pt x="91335" y="42405"/>
                </a:lnTo>
                <a:lnTo>
                  <a:pt x="91524" y="42701"/>
                </a:lnTo>
                <a:lnTo>
                  <a:pt x="91722" y="42979"/>
                </a:lnTo>
                <a:lnTo>
                  <a:pt x="91927" y="43247"/>
                </a:lnTo>
                <a:lnTo>
                  <a:pt x="92125" y="43507"/>
                </a:lnTo>
                <a:lnTo>
                  <a:pt x="92215" y="43633"/>
                </a:lnTo>
                <a:lnTo>
                  <a:pt x="92289" y="43758"/>
                </a:lnTo>
                <a:lnTo>
                  <a:pt x="92355" y="43884"/>
                </a:lnTo>
                <a:lnTo>
                  <a:pt x="92429" y="44018"/>
                </a:lnTo>
                <a:lnTo>
                  <a:pt x="92478" y="44144"/>
                </a:lnTo>
                <a:lnTo>
                  <a:pt x="92511" y="44269"/>
                </a:lnTo>
                <a:lnTo>
                  <a:pt x="92536" y="44394"/>
                </a:lnTo>
                <a:lnTo>
                  <a:pt x="92544" y="44538"/>
                </a:lnTo>
                <a:lnTo>
                  <a:pt x="92536" y="44672"/>
                </a:lnTo>
                <a:lnTo>
                  <a:pt x="92503" y="44825"/>
                </a:lnTo>
                <a:lnTo>
                  <a:pt x="92454" y="44977"/>
                </a:lnTo>
                <a:lnTo>
                  <a:pt x="92380" y="45120"/>
                </a:lnTo>
                <a:lnTo>
                  <a:pt x="92289" y="45282"/>
                </a:lnTo>
                <a:lnTo>
                  <a:pt x="92174" y="45452"/>
                </a:lnTo>
                <a:lnTo>
                  <a:pt x="92026" y="45622"/>
                </a:lnTo>
                <a:lnTo>
                  <a:pt x="91862" y="45819"/>
                </a:lnTo>
                <a:lnTo>
                  <a:pt x="91730" y="45945"/>
                </a:lnTo>
                <a:lnTo>
                  <a:pt x="91615" y="46070"/>
                </a:lnTo>
                <a:lnTo>
                  <a:pt x="91500" y="46214"/>
                </a:lnTo>
                <a:lnTo>
                  <a:pt x="91401" y="46348"/>
                </a:lnTo>
                <a:lnTo>
                  <a:pt x="91311" y="46482"/>
                </a:lnTo>
                <a:lnTo>
                  <a:pt x="91220" y="46617"/>
                </a:lnTo>
                <a:lnTo>
                  <a:pt x="91146" y="46751"/>
                </a:lnTo>
                <a:lnTo>
                  <a:pt x="91100" y="46859"/>
                </a:lnTo>
                <a:lnTo>
                  <a:pt x="91345" y="46847"/>
                </a:lnTo>
                <a:lnTo>
                  <a:pt x="91252" y="47016"/>
                </a:lnTo>
                <a:lnTo>
                  <a:pt x="91185" y="47201"/>
                </a:lnTo>
                <a:lnTo>
                  <a:pt x="91108" y="47387"/>
                </a:lnTo>
                <a:lnTo>
                  <a:pt x="91049" y="47581"/>
                </a:lnTo>
                <a:lnTo>
                  <a:pt x="90998" y="47783"/>
                </a:lnTo>
                <a:lnTo>
                  <a:pt x="90956" y="47994"/>
                </a:lnTo>
                <a:lnTo>
                  <a:pt x="90922" y="48214"/>
                </a:lnTo>
                <a:lnTo>
                  <a:pt x="90889" y="48433"/>
                </a:lnTo>
                <a:lnTo>
                  <a:pt x="90415" y="51841"/>
                </a:lnTo>
                <a:lnTo>
                  <a:pt x="90110" y="52187"/>
                </a:lnTo>
                <a:lnTo>
                  <a:pt x="89890" y="52541"/>
                </a:lnTo>
                <a:lnTo>
                  <a:pt x="89721" y="52870"/>
                </a:lnTo>
                <a:lnTo>
                  <a:pt x="89611" y="53190"/>
                </a:lnTo>
                <a:lnTo>
                  <a:pt x="89561" y="53502"/>
                </a:lnTo>
                <a:lnTo>
                  <a:pt x="89561" y="53814"/>
                </a:lnTo>
                <a:lnTo>
                  <a:pt x="89603" y="54118"/>
                </a:lnTo>
                <a:lnTo>
                  <a:pt x="89687" y="54405"/>
                </a:lnTo>
                <a:lnTo>
                  <a:pt x="89823" y="54692"/>
                </a:lnTo>
                <a:lnTo>
                  <a:pt x="89984" y="54962"/>
                </a:lnTo>
                <a:lnTo>
                  <a:pt x="90186" y="55232"/>
                </a:lnTo>
                <a:lnTo>
                  <a:pt x="90415" y="55501"/>
                </a:lnTo>
                <a:lnTo>
                  <a:pt x="90669" y="55763"/>
                </a:lnTo>
                <a:lnTo>
                  <a:pt x="90939" y="56024"/>
                </a:lnTo>
                <a:lnTo>
                  <a:pt x="91244" y="56277"/>
                </a:lnTo>
                <a:lnTo>
                  <a:pt x="91557" y="56539"/>
                </a:lnTo>
                <a:lnTo>
                  <a:pt x="92200" y="57028"/>
                </a:lnTo>
                <a:lnTo>
                  <a:pt x="92868" y="57526"/>
                </a:lnTo>
                <a:lnTo>
                  <a:pt x="93206" y="57779"/>
                </a:lnTo>
                <a:lnTo>
                  <a:pt x="93536" y="58032"/>
                </a:lnTo>
                <a:lnTo>
                  <a:pt x="93849" y="58285"/>
                </a:lnTo>
                <a:lnTo>
                  <a:pt x="94162" y="58530"/>
                </a:lnTo>
                <a:lnTo>
                  <a:pt x="94441" y="58791"/>
                </a:lnTo>
                <a:lnTo>
                  <a:pt x="94712" y="59053"/>
                </a:lnTo>
                <a:lnTo>
                  <a:pt x="94957" y="59314"/>
                </a:lnTo>
                <a:lnTo>
                  <a:pt x="95168" y="59584"/>
                </a:lnTo>
                <a:lnTo>
                  <a:pt x="95354" y="59854"/>
                </a:lnTo>
                <a:lnTo>
                  <a:pt x="95507" y="60141"/>
                </a:lnTo>
                <a:lnTo>
                  <a:pt x="95617" y="60428"/>
                </a:lnTo>
                <a:lnTo>
                  <a:pt x="95693" y="60723"/>
                </a:lnTo>
                <a:lnTo>
                  <a:pt x="95718" y="60950"/>
                </a:lnTo>
                <a:lnTo>
                  <a:pt x="95718" y="61187"/>
                </a:lnTo>
                <a:lnTo>
                  <a:pt x="95710" y="61398"/>
                </a:lnTo>
                <a:lnTo>
                  <a:pt x="95676" y="61608"/>
                </a:lnTo>
                <a:lnTo>
                  <a:pt x="95625" y="61802"/>
                </a:lnTo>
                <a:lnTo>
                  <a:pt x="95557" y="61988"/>
                </a:lnTo>
                <a:lnTo>
                  <a:pt x="95481" y="62165"/>
                </a:lnTo>
                <a:lnTo>
                  <a:pt x="95380" y="62351"/>
                </a:lnTo>
                <a:lnTo>
                  <a:pt x="95270" y="62511"/>
                </a:lnTo>
                <a:lnTo>
                  <a:pt x="95135" y="62671"/>
                </a:lnTo>
                <a:lnTo>
                  <a:pt x="94991" y="62823"/>
                </a:lnTo>
                <a:lnTo>
                  <a:pt x="94847" y="62958"/>
                </a:lnTo>
                <a:lnTo>
                  <a:pt x="94686" y="63093"/>
                </a:lnTo>
                <a:lnTo>
                  <a:pt x="94526" y="63219"/>
                </a:lnTo>
                <a:lnTo>
                  <a:pt x="94339" y="63354"/>
                </a:lnTo>
                <a:lnTo>
                  <a:pt x="94153" y="63473"/>
                </a:lnTo>
                <a:lnTo>
                  <a:pt x="93959" y="63582"/>
                </a:lnTo>
                <a:lnTo>
                  <a:pt x="93756" y="63692"/>
                </a:lnTo>
                <a:lnTo>
                  <a:pt x="93553" y="63793"/>
                </a:lnTo>
                <a:lnTo>
                  <a:pt x="93358" y="63894"/>
                </a:lnTo>
                <a:lnTo>
                  <a:pt x="92935" y="64088"/>
                </a:lnTo>
                <a:lnTo>
                  <a:pt x="92512" y="64265"/>
                </a:lnTo>
                <a:lnTo>
                  <a:pt x="91684" y="64586"/>
                </a:lnTo>
                <a:lnTo>
                  <a:pt x="90939" y="64898"/>
                </a:lnTo>
                <a:lnTo>
                  <a:pt x="90609" y="65050"/>
                </a:lnTo>
                <a:lnTo>
                  <a:pt x="90271" y="65219"/>
                </a:lnTo>
                <a:lnTo>
                  <a:pt x="89941" y="65413"/>
                </a:lnTo>
                <a:lnTo>
                  <a:pt x="89603" y="65598"/>
                </a:lnTo>
                <a:lnTo>
                  <a:pt x="89273" y="65809"/>
                </a:lnTo>
                <a:lnTo>
                  <a:pt x="88935" y="66045"/>
                </a:lnTo>
                <a:lnTo>
                  <a:pt x="88605" y="66273"/>
                </a:lnTo>
                <a:lnTo>
                  <a:pt x="88292" y="66526"/>
                </a:lnTo>
                <a:lnTo>
                  <a:pt x="87979" y="66787"/>
                </a:lnTo>
                <a:lnTo>
                  <a:pt x="87691" y="67057"/>
                </a:lnTo>
                <a:lnTo>
                  <a:pt x="87404" y="67336"/>
                </a:lnTo>
                <a:lnTo>
                  <a:pt x="87142" y="67614"/>
                </a:lnTo>
                <a:lnTo>
                  <a:pt x="87023" y="67766"/>
                </a:lnTo>
                <a:lnTo>
                  <a:pt x="86905" y="67918"/>
                </a:lnTo>
                <a:lnTo>
                  <a:pt x="86795" y="68070"/>
                </a:lnTo>
                <a:lnTo>
                  <a:pt x="86685" y="68221"/>
                </a:lnTo>
                <a:lnTo>
                  <a:pt x="86583" y="68382"/>
                </a:lnTo>
                <a:lnTo>
                  <a:pt x="86482" y="68534"/>
                </a:lnTo>
                <a:lnTo>
                  <a:pt x="86389" y="68694"/>
                </a:lnTo>
                <a:lnTo>
                  <a:pt x="86313" y="68854"/>
                </a:lnTo>
                <a:lnTo>
                  <a:pt x="86228" y="69090"/>
                </a:lnTo>
                <a:lnTo>
                  <a:pt x="86152" y="69326"/>
                </a:lnTo>
                <a:lnTo>
                  <a:pt x="86067" y="69546"/>
                </a:lnTo>
                <a:lnTo>
                  <a:pt x="86000" y="69765"/>
                </a:lnTo>
                <a:lnTo>
                  <a:pt x="85932" y="69984"/>
                </a:lnTo>
                <a:lnTo>
                  <a:pt x="85881" y="70204"/>
                </a:lnTo>
                <a:lnTo>
                  <a:pt x="85847" y="70431"/>
                </a:lnTo>
                <a:lnTo>
                  <a:pt x="85846" y="70443"/>
                </a:lnTo>
                <a:lnTo>
                  <a:pt x="85991" y="70836"/>
                </a:lnTo>
                <a:lnTo>
                  <a:pt x="85991" y="71048"/>
                </a:lnTo>
                <a:lnTo>
                  <a:pt x="86015" y="71268"/>
                </a:lnTo>
                <a:lnTo>
                  <a:pt x="86039" y="71497"/>
                </a:lnTo>
                <a:lnTo>
                  <a:pt x="86088" y="71735"/>
                </a:lnTo>
                <a:lnTo>
                  <a:pt x="86176" y="72088"/>
                </a:lnTo>
                <a:lnTo>
                  <a:pt x="86265" y="72396"/>
                </a:lnTo>
                <a:lnTo>
                  <a:pt x="86361" y="72704"/>
                </a:lnTo>
                <a:lnTo>
                  <a:pt x="86466" y="72995"/>
                </a:lnTo>
                <a:lnTo>
                  <a:pt x="86570" y="73268"/>
                </a:lnTo>
                <a:lnTo>
                  <a:pt x="86683" y="73542"/>
                </a:lnTo>
                <a:lnTo>
                  <a:pt x="86811" y="73797"/>
                </a:lnTo>
                <a:lnTo>
                  <a:pt x="86940" y="74053"/>
                </a:lnTo>
                <a:lnTo>
                  <a:pt x="87076" y="74299"/>
                </a:lnTo>
                <a:lnTo>
                  <a:pt x="87221" y="74546"/>
                </a:lnTo>
                <a:lnTo>
                  <a:pt x="87374" y="74802"/>
                </a:lnTo>
                <a:lnTo>
                  <a:pt x="87527" y="75048"/>
                </a:lnTo>
                <a:lnTo>
                  <a:pt x="87872" y="75568"/>
                </a:lnTo>
                <a:lnTo>
                  <a:pt x="88242" y="76115"/>
                </a:lnTo>
                <a:lnTo>
                  <a:pt x="88379" y="76300"/>
                </a:lnTo>
                <a:lnTo>
                  <a:pt x="88523" y="76502"/>
                </a:lnTo>
                <a:lnTo>
                  <a:pt x="88676" y="76688"/>
                </a:lnTo>
                <a:lnTo>
                  <a:pt x="88837" y="76864"/>
                </a:lnTo>
                <a:lnTo>
                  <a:pt x="89159" y="77234"/>
                </a:lnTo>
                <a:lnTo>
                  <a:pt x="89504" y="77578"/>
                </a:lnTo>
                <a:lnTo>
                  <a:pt x="90220" y="78274"/>
                </a:lnTo>
                <a:lnTo>
                  <a:pt x="90951" y="78952"/>
                </a:lnTo>
                <a:lnTo>
                  <a:pt x="91313" y="79296"/>
                </a:lnTo>
                <a:lnTo>
                  <a:pt x="91667" y="79648"/>
                </a:lnTo>
                <a:lnTo>
                  <a:pt x="92012" y="80010"/>
                </a:lnTo>
                <a:lnTo>
                  <a:pt x="92334" y="80380"/>
                </a:lnTo>
                <a:lnTo>
                  <a:pt x="92495" y="80565"/>
                </a:lnTo>
                <a:lnTo>
                  <a:pt x="92639" y="80768"/>
                </a:lnTo>
                <a:lnTo>
                  <a:pt x="92792" y="80970"/>
                </a:lnTo>
                <a:lnTo>
                  <a:pt x="92929" y="81173"/>
                </a:lnTo>
                <a:lnTo>
                  <a:pt x="93065" y="81384"/>
                </a:lnTo>
                <a:lnTo>
                  <a:pt x="93186" y="81596"/>
                </a:lnTo>
                <a:lnTo>
                  <a:pt x="93298" y="81816"/>
                </a:lnTo>
                <a:lnTo>
                  <a:pt x="93419" y="82045"/>
                </a:lnTo>
                <a:lnTo>
                  <a:pt x="93644" y="82362"/>
                </a:lnTo>
                <a:lnTo>
                  <a:pt x="93853" y="82689"/>
                </a:lnTo>
                <a:lnTo>
                  <a:pt x="93958" y="82847"/>
                </a:lnTo>
                <a:lnTo>
                  <a:pt x="94078" y="83006"/>
                </a:lnTo>
                <a:lnTo>
                  <a:pt x="94191" y="83173"/>
                </a:lnTo>
                <a:lnTo>
                  <a:pt x="94319" y="83323"/>
                </a:lnTo>
                <a:lnTo>
                  <a:pt x="94593" y="83658"/>
                </a:lnTo>
                <a:lnTo>
                  <a:pt x="94874" y="84019"/>
                </a:lnTo>
                <a:lnTo>
                  <a:pt x="95147" y="84363"/>
                </a:lnTo>
                <a:lnTo>
                  <a:pt x="95429" y="84724"/>
                </a:lnTo>
                <a:lnTo>
                  <a:pt x="95461" y="84777"/>
                </a:lnTo>
                <a:lnTo>
                  <a:pt x="95501" y="84848"/>
                </a:lnTo>
                <a:lnTo>
                  <a:pt x="95541" y="84944"/>
                </a:lnTo>
                <a:lnTo>
                  <a:pt x="95565" y="85050"/>
                </a:lnTo>
                <a:lnTo>
                  <a:pt x="95638" y="85279"/>
                </a:lnTo>
                <a:lnTo>
                  <a:pt x="95686" y="85544"/>
                </a:lnTo>
                <a:lnTo>
                  <a:pt x="95710" y="85790"/>
                </a:lnTo>
                <a:lnTo>
                  <a:pt x="95718" y="86028"/>
                </a:lnTo>
                <a:lnTo>
                  <a:pt x="95718" y="86134"/>
                </a:lnTo>
                <a:lnTo>
                  <a:pt x="95710" y="86231"/>
                </a:lnTo>
                <a:lnTo>
                  <a:pt x="95694" y="86319"/>
                </a:lnTo>
                <a:lnTo>
                  <a:pt x="95662" y="86381"/>
                </a:lnTo>
                <a:lnTo>
                  <a:pt x="95549" y="86795"/>
                </a:lnTo>
                <a:lnTo>
                  <a:pt x="95405" y="87227"/>
                </a:lnTo>
                <a:lnTo>
                  <a:pt x="95236" y="87659"/>
                </a:lnTo>
                <a:lnTo>
                  <a:pt x="95051" y="88099"/>
                </a:lnTo>
                <a:lnTo>
                  <a:pt x="94842" y="88540"/>
                </a:lnTo>
                <a:lnTo>
                  <a:pt x="94625" y="88980"/>
                </a:lnTo>
                <a:lnTo>
                  <a:pt x="94384" y="89421"/>
                </a:lnTo>
                <a:lnTo>
                  <a:pt x="94135" y="89853"/>
                </a:lnTo>
                <a:lnTo>
                  <a:pt x="93869" y="90267"/>
                </a:lnTo>
                <a:lnTo>
                  <a:pt x="93588" y="90681"/>
                </a:lnTo>
                <a:lnTo>
                  <a:pt x="93298" y="91069"/>
                </a:lnTo>
                <a:lnTo>
                  <a:pt x="93017" y="91448"/>
                </a:lnTo>
                <a:lnTo>
                  <a:pt x="92720" y="91791"/>
                </a:lnTo>
                <a:lnTo>
                  <a:pt x="92414" y="92126"/>
                </a:lnTo>
                <a:lnTo>
                  <a:pt x="92261" y="92276"/>
                </a:lnTo>
                <a:lnTo>
                  <a:pt x="92109" y="92417"/>
                </a:lnTo>
                <a:lnTo>
                  <a:pt x="91956" y="92558"/>
                </a:lnTo>
                <a:lnTo>
                  <a:pt x="91787" y="92690"/>
                </a:lnTo>
                <a:lnTo>
                  <a:pt x="91610" y="92840"/>
                </a:lnTo>
                <a:lnTo>
                  <a:pt x="91425" y="92972"/>
                </a:lnTo>
                <a:lnTo>
                  <a:pt x="91257" y="93087"/>
                </a:lnTo>
                <a:lnTo>
                  <a:pt x="91080" y="93184"/>
                </a:lnTo>
                <a:lnTo>
                  <a:pt x="90919" y="93272"/>
                </a:lnTo>
                <a:lnTo>
                  <a:pt x="90766" y="93342"/>
                </a:lnTo>
                <a:lnTo>
                  <a:pt x="90614" y="93404"/>
                </a:lnTo>
                <a:lnTo>
                  <a:pt x="90461" y="93448"/>
                </a:lnTo>
                <a:lnTo>
                  <a:pt x="90316" y="93475"/>
                </a:lnTo>
                <a:lnTo>
                  <a:pt x="90187" y="93492"/>
                </a:lnTo>
                <a:lnTo>
                  <a:pt x="90051" y="93501"/>
                </a:lnTo>
                <a:lnTo>
                  <a:pt x="89914" y="93501"/>
                </a:lnTo>
                <a:lnTo>
                  <a:pt x="89786" y="93475"/>
                </a:lnTo>
                <a:lnTo>
                  <a:pt x="89657" y="93457"/>
                </a:lnTo>
                <a:lnTo>
                  <a:pt x="89520" y="93413"/>
                </a:lnTo>
                <a:lnTo>
                  <a:pt x="89400" y="93378"/>
                </a:lnTo>
                <a:lnTo>
                  <a:pt x="89279" y="93325"/>
                </a:lnTo>
                <a:lnTo>
                  <a:pt x="89159" y="93272"/>
                </a:lnTo>
                <a:lnTo>
                  <a:pt x="89038" y="93193"/>
                </a:lnTo>
                <a:lnTo>
                  <a:pt x="88909" y="93122"/>
                </a:lnTo>
                <a:lnTo>
                  <a:pt x="88660" y="92963"/>
                </a:lnTo>
                <a:lnTo>
                  <a:pt x="88411" y="92778"/>
                </a:lnTo>
                <a:lnTo>
                  <a:pt x="87880" y="92364"/>
                </a:lnTo>
                <a:lnTo>
                  <a:pt x="87285" y="91932"/>
                </a:lnTo>
                <a:lnTo>
                  <a:pt x="87149" y="91844"/>
                </a:lnTo>
                <a:lnTo>
                  <a:pt x="87028" y="91747"/>
                </a:lnTo>
                <a:lnTo>
                  <a:pt x="86916" y="91642"/>
                </a:lnTo>
                <a:lnTo>
                  <a:pt x="86795" y="91545"/>
                </a:lnTo>
                <a:lnTo>
                  <a:pt x="86594" y="91360"/>
                </a:lnTo>
                <a:lnTo>
                  <a:pt x="86417" y="91175"/>
                </a:lnTo>
                <a:lnTo>
                  <a:pt x="86257" y="90981"/>
                </a:lnTo>
                <a:lnTo>
                  <a:pt x="86104" y="90813"/>
                </a:lnTo>
                <a:lnTo>
                  <a:pt x="85943" y="90655"/>
                </a:lnTo>
                <a:lnTo>
                  <a:pt x="85790" y="90531"/>
                </a:lnTo>
                <a:lnTo>
                  <a:pt x="85718" y="90470"/>
                </a:lnTo>
                <a:lnTo>
                  <a:pt x="85638" y="90417"/>
                </a:lnTo>
                <a:lnTo>
                  <a:pt x="85565" y="90364"/>
                </a:lnTo>
                <a:lnTo>
                  <a:pt x="85477" y="90329"/>
                </a:lnTo>
                <a:lnTo>
                  <a:pt x="85388" y="90302"/>
                </a:lnTo>
                <a:lnTo>
                  <a:pt x="85300" y="90267"/>
                </a:lnTo>
                <a:lnTo>
                  <a:pt x="85203" y="90258"/>
                </a:lnTo>
                <a:lnTo>
                  <a:pt x="85107" y="90249"/>
                </a:lnTo>
                <a:lnTo>
                  <a:pt x="85002" y="90249"/>
                </a:lnTo>
                <a:lnTo>
                  <a:pt x="84882" y="90267"/>
                </a:lnTo>
                <a:lnTo>
                  <a:pt x="84761" y="90293"/>
                </a:lnTo>
                <a:lnTo>
                  <a:pt x="84625" y="90320"/>
                </a:lnTo>
                <a:lnTo>
                  <a:pt x="84496" y="90364"/>
                </a:lnTo>
                <a:lnTo>
                  <a:pt x="84343" y="90417"/>
                </a:lnTo>
                <a:lnTo>
                  <a:pt x="84191" y="90487"/>
                </a:lnTo>
                <a:lnTo>
                  <a:pt x="84014" y="90567"/>
                </a:lnTo>
                <a:lnTo>
                  <a:pt x="78371" y="93395"/>
                </a:lnTo>
                <a:lnTo>
                  <a:pt x="78113" y="93501"/>
                </a:lnTo>
                <a:lnTo>
                  <a:pt x="77808" y="93616"/>
                </a:lnTo>
                <a:lnTo>
                  <a:pt x="77486" y="93748"/>
                </a:lnTo>
                <a:lnTo>
                  <a:pt x="77149" y="93889"/>
                </a:lnTo>
                <a:lnTo>
                  <a:pt x="76996" y="93968"/>
                </a:lnTo>
                <a:lnTo>
                  <a:pt x="76843" y="94065"/>
                </a:lnTo>
                <a:lnTo>
                  <a:pt x="76706" y="94162"/>
                </a:lnTo>
                <a:lnTo>
                  <a:pt x="76586" y="94268"/>
                </a:lnTo>
                <a:lnTo>
                  <a:pt x="76530" y="94321"/>
                </a:lnTo>
                <a:lnTo>
                  <a:pt x="76481" y="94382"/>
                </a:lnTo>
                <a:lnTo>
                  <a:pt x="76433" y="94444"/>
                </a:lnTo>
                <a:lnTo>
                  <a:pt x="76393" y="94506"/>
                </a:lnTo>
                <a:lnTo>
                  <a:pt x="76361" y="94567"/>
                </a:lnTo>
                <a:lnTo>
                  <a:pt x="76337" y="94647"/>
                </a:lnTo>
                <a:lnTo>
                  <a:pt x="76313" y="94717"/>
                </a:lnTo>
                <a:lnTo>
                  <a:pt x="76296" y="94788"/>
                </a:lnTo>
                <a:lnTo>
                  <a:pt x="76288" y="94876"/>
                </a:lnTo>
                <a:lnTo>
                  <a:pt x="76256" y="94955"/>
                </a:lnTo>
                <a:lnTo>
                  <a:pt x="76240" y="95034"/>
                </a:lnTo>
                <a:lnTo>
                  <a:pt x="76200" y="95105"/>
                </a:lnTo>
                <a:lnTo>
                  <a:pt x="76160" y="95166"/>
                </a:lnTo>
                <a:lnTo>
                  <a:pt x="76128" y="95228"/>
                </a:lnTo>
                <a:lnTo>
                  <a:pt x="76079" y="95281"/>
                </a:lnTo>
                <a:lnTo>
                  <a:pt x="76031" y="95334"/>
                </a:lnTo>
                <a:lnTo>
                  <a:pt x="75927" y="95440"/>
                </a:lnTo>
                <a:lnTo>
                  <a:pt x="75798" y="95519"/>
                </a:lnTo>
                <a:lnTo>
                  <a:pt x="75661" y="95607"/>
                </a:lnTo>
                <a:lnTo>
                  <a:pt x="75533" y="95678"/>
                </a:lnTo>
                <a:lnTo>
                  <a:pt x="75396" y="95757"/>
                </a:lnTo>
                <a:lnTo>
                  <a:pt x="75251" y="95827"/>
                </a:lnTo>
                <a:lnTo>
                  <a:pt x="75123" y="95898"/>
                </a:lnTo>
                <a:lnTo>
                  <a:pt x="74986" y="95995"/>
                </a:lnTo>
                <a:lnTo>
                  <a:pt x="74866" y="96092"/>
                </a:lnTo>
                <a:lnTo>
                  <a:pt x="74745" y="96198"/>
                </a:lnTo>
                <a:lnTo>
                  <a:pt x="74697" y="96259"/>
                </a:lnTo>
                <a:lnTo>
                  <a:pt x="74649" y="96330"/>
                </a:lnTo>
                <a:lnTo>
                  <a:pt x="74616" y="96391"/>
                </a:lnTo>
                <a:lnTo>
                  <a:pt x="74576" y="96480"/>
                </a:lnTo>
                <a:lnTo>
                  <a:pt x="74247" y="96779"/>
                </a:lnTo>
                <a:lnTo>
                  <a:pt x="73981" y="97088"/>
                </a:lnTo>
                <a:lnTo>
                  <a:pt x="73764" y="97370"/>
                </a:lnTo>
                <a:lnTo>
                  <a:pt x="73587" y="97643"/>
                </a:lnTo>
                <a:lnTo>
                  <a:pt x="73459" y="97907"/>
                </a:lnTo>
                <a:lnTo>
                  <a:pt x="73370" y="98154"/>
                </a:lnTo>
                <a:lnTo>
                  <a:pt x="73314" y="98401"/>
                </a:lnTo>
                <a:lnTo>
                  <a:pt x="73306" y="98630"/>
                </a:lnTo>
                <a:lnTo>
                  <a:pt x="73322" y="98859"/>
                </a:lnTo>
                <a:lnTo>
                  <a:pt x="73370" y="99079"/>
                </a:lnTo>
                <a:lnTo>
                  <a:pt x="73443" y="99291"/>
                </a:lnTo>
                <a:lnTo>
                  <a:pt x="73539" y="99502"/>
                </a:lnTo>
                <a:lnTo>
                  <a:pt x="73668" y="99705"/>
                </a:lnTo>
                <a:lnTo>
                  <a:pt x="73821" y="99907"/>
                </a:lnTo>
                <a:lnTo>
                  <a:pt x="73973" y="100110"/>
                </a:lnTo>
                <a:lnTo>
                  <a:pt x="74158" y="100304"/>
                </a:lnTo>
                <a:lnTo>
                  <a:pt x="74536" y="100718"/>
                </a:lnTo>
                <a:lnTo>
                  <a:pt x="74954" y="101124"/>
                </a:lnTo>
                <a:lnTo>
                  <a:pt x="75171" y="101335"/>
                </a:lnTo>
                <a:lnTo>
                  <a:pt x="75380" y="101546"/>
                </a:lnTo>
                <a:lnTo>
                  <a:pt x="75581" y="101767"/>
                </a:lnTo>
                <a:lnTo>
                  <a:pt x="75782" y="101987"/>
                </a:lnTo>
                <a:lnTo>
                  <a:pt x="75975" y="102216"/>
                </a:lnTo>
                <a:lnTo>
                  <a:pt x="76152" y="102454"/>
                </a:lnTo>
                <a:lnTo>
                  <a:pt x="76313" y="102710"/>
                </a:lnTo>
                <a:lnTo>
                  <a:pt x="76457" y="102965"/>
                </a:lnTo>
                <a:lnTo>
                  <a:pt x="76594" y="103238"/>
                </a:lnTo>
                <a:lnTo>
                  <a:pt x="76698" y="103529"/>
                </a:lnTo>
                <a:lnTo>
                  <a:pt x="76779" y="103820"/>
                </a:lnTo>
                <a:lnTo>
                  <a:pt x="76835" y="104120"/>
                </a:lnTo>
                <a:lnTo>
                  <a:pt x="76883" y="104613"/>
                </a:lnTo>
                <a:lnTo>
                  <a:pt x="76932" y="105063"/>
                </a:lnTo>
                <a:lnTo>
                  <a:pt x="76948" y="105485"/>
                </a:lnTo>
                <a:lnTo>
                  <a:pt x="76964" y="105873"/>
                </a:lnTo>
                <a:lnTo>
                  <a:pt x="76956" y="106217"/>
                </a:lnTo>
                <a:lnTo>
                  <a:pt x="76948" y="106543"/>
                </a:lnTo>
                <a:lnTo>
                  <a:pt x="76915" y="106843"/>
                </a:lnTo>
                <a:lnTo>
                  <a:pt x="76867" y="107116"/>
                </a:lnTo>
                <a:lnTo>
                  <a:pt x="76811" y="107362"/>
                </a:lnTo>
                <a:lnTo>
                  <a:pt x="76747" y="107583"/>
                </a:lnTo>
                <a:lnTo>
                  <a:pt x="76666" y="107794"/>
                </a:lnTo>
                <a:lnTo>
                  <a:pt x="76578" y="107979"/>
                </a:lnTo>
                <a:lnTo>
                  <a:pt x="76465" y="108147"/>
                </a:lnTo>
                <a:lnTo>
                  <a:pt x="76353" y="108305"/>
                </a:lnTo>
                <a:lnTo>
                  <a:pt x="76224" y="108455"/>
                </a:lnTo>
                <a:lnTo>
                  <a:pt x="76079" y="108587"/>
                </a:lnTo>
                <a:lnTo>
                  <a:pt x="75927" y="108720"/>
                </a:lnTo>
                <a:lnTo>
                  <a:pt x="75758" y="108843"/>
                </a:lnTo>
                <a:lnTo>
                  <a:pt x="75589" y="108966"/>
                </a:lnTo>
                <a:lnTo>
                  <a:pt x="75396" y="109081"/>
                </a:lnTo>
                <a:lnTo>
                  <a:pt x="74994" y="109328"/>
                </a:lnTo>
                <a:lnTo>
                  <a:pt x="74552" y="109574"/>
                </a:lnTo>
                <a:lnTo>
                  <a:pt x="74319" y="109724"/>
                </a:lnTo>
                <a:lnTo>
                  <a:pt x="74070" y="109874"/>
                </a:lnTo>
                <a:lnTo>
                  <a:pt x="73813" y="110041"/>
                </a:lnTo>
                <a:lnTo>
                  <a:pt x="73748" y="110086"/>
                </a:lnTo>
                <a:lnTo>
                  <a:pt x="70252" y="109506"/>
                </a:lnTo>
                <a:lnTo>
                  <a:pt x="65006" y="106525"/>
                </a:lnTo>
                <a:lnTo>
                  <a:pt x="62008" y="108016"/>
                </a:lnTo>
                <a:lnTo>
                  <a:pt x="58678" y="107353"/>
                </a:lnTo>
                <a:lnTo>
                  <a:pt x="58491" y="107063"/>
                </a:lnTo>
                <a:lnTo>
                  <a:pt x="58193" y="106596"/>
                </a:lnTo>
                <a:lnTo>
                  <a:pt x="58040" y="106358"/>
                </a:lnTo>
                <a:lnTo>
                  <a:pt x="57888" y="106094"/>
                </a:lnTo>
                <a:lnTo>
                  <a:pt x="57727" y="105812"/>
                </a:lnTo>
                <a:lnTo>
                  <a:pt x="57558" y="105494"/>
                </a:lnTo>
                <a:lnTo>
                  <a:pt x="57510" y="105415"/>
                </a:lnTo>
                <a:lnTo>
                  <a:pt x="57446" y="105336"/>
                </a:lnTo>
                <a:lnTo>
                  <a:pt x="57357" y="105283"/>
                </a:lnTo>
                <a:lnTo>
                  <a:pt x="57261" y="105230"/>
                </a:lnTo>
                <a:lnTo>
                  <a:pt x="57156" y="105204"/>
                </a:lnTo>
                <a:lnTo>
                  <a:pt x="57036" y="105168"/>
                </a:lnTo>
                <a:lnTo>
                  <a:pt x="56899" y="105151"/>
                </a:lnTo>
                <a:lnTo>
                  <a:pt x="56746" y="105142"/>
                </a:lnTo>
                <a:lnTo>
                  <a:pt x="56433" y="105115"/>
                </a:lnTo>
                <a:lnTo>
                  <a:pt x="56079" y="105115"/>
                </a:lnTo>
                <a:lnTo>
                  <a:pt x="55693" y="105133"/>
                </a:lnTo>
                <a:lnTo>
                  <a:pt x="55307" y="105133"/>
                </a:lnTo>
                <a:lnTo>
                  <a:pt x="54889" y="105115"/>
                </a:lnTo>
                <a:lnTo>
                  <a:pt x="54513" y="105099"/>
                </a:lnTo>
                <a:lnTo>
                  <a:pt x="54513" y="103544"/>
                </a:lnTo>
                <a:lnTo>
                  <a:pt x="54513" y="98327"/>
                </a:lnTo>
                <a:lnTo>
                  <a:pt x="52265" y="96836"/>
                </a:lnTo>
                <a:lnTo>
                  <a:pt x="50017" y="95346"/>
                </a:lnTo>
                <a:lnTo>
                  <a:pt x="49896" y="95256"/>
                </a:lnTo>
                <a:lnTo>
                  <a:pt x="49905" y="95211"/>
                </a:lnTo>
                <a:lnTo>
                  <a:pt x="49986" y="94929"/>
                </a:lnTo>
                <a:lnTo>
                  <a:pt x="50066" y="94647"/>
                </a:lnTo>
                <a:lnTo>
                  <a:pt x="50227" y="94065"/>
                </a:lnTo>
                <a:lnTo>
                  <a:pt x="50388" y="93492"/>
                </a:lnTo>
                <a:lnTo>
                  <a:pt x="50435" y="93320"/>
                </a:lnTo>
                <a:lnTo>
                  <a:pt x="50352" y="93301"/>
                </a:lnTo>
                <a:lnTo>
                  <a:pt x="50408" y="93036"/>
                </a:lnTo>
                <a:lnTo>
                  <a:pt x="50457" y="92781"/>
                </a:lnTo>
                <a:lnTo>
                  <a:pt x="50497" y="92534"/>
                </a:lnTo>
                <a:lnTo>
                  <a:pt x="50521" y="92288"/>
                </a:lnTo>
                <a:lnTo>
                  <a:pt x="50529" y="92041"/>
                </a:lnTo>
                <a:lnTo>
                  <a:pt x="50529" y="91812"/>
                </a:lnTo>
                <a:lnTo>
                  <a:pt x="50521" y="91583"/>
                </a:lnTo>
                <a:lnTo>
                  <a:pt x="50497" y="91372"/>
                </a:lnTo>
                <a:lnTo>
                  <a:pt x="50457" y="91204"/>
                </a:lnTo>
                <a:lnTo>
                  <a:pt x="50417" y="91046"/>
                </a:lnTo>
                <a:lnTo>
                  <a:pt x="50368" y="90905"/>
                </a:lnTo>
                <a:lnTo>
                  <a:pt x="50312" y="90773"/>
                </a:lnTo>
                <a:lnTo>
                  <a:pt x="50256" y="90649"/>
                </a:lnTo>
                <a:lnTo>
                  <a:pt x="50191" y="90535"/>
                </a:lnTo>
                <a:lnTo>
                  <a:pt x="50119" y="90429"/>
                </a:lnTo>
                <a:lnTo>
                  <a:pt x="50046" y="90332"/>
                </a:lnTo>
                <a:lnTo>
                  <a:pt x="49958" y="90253"/>
                </a:lnTo>
                <a:lnTo>
                  <a:pt x="49869" y="90165"/>
                </a:lnTo>
                <a:lnTo>
                  <a:pt x="49789" y="90095"/>
                </a:lnTo>
                <a:lnTo>
                  <a:pt x="49684" y="90033"/>
                </a:lnTo>
                <a:lnTo>
                  <a:pt x="49588" y="89971"/>
                </a:lnTo>
                <a:lnTo>
                  <a:pt x="49483" y="89918"/>
                </a:lnTo>
                <a:lnTo>
                  <a:pt x="49379" y="89866"/>
                </a:lnTo>
                <a:lnTo>
                  <a:pt x="49258" y="89822"/>
                </a:lnTo>
                <a:lnTo>
                  <a:pt x="49032" y="89751"/>
                </a:lnTo>
                <a:lnTo>
                  <a:pt x="48783" y="89672"/>
                </a:lnTo>
                <a:lnTo>
                  <a:pt x="48534" y="89619"/>
                </a:lnTo>
                <a:lnTo>
                  <a:pt x="48276" y="89566"/>
                </a:lnTo>
                <a:lnTo>
                  <a:pt x="48002" y="89513"/>
                </a:lnTo>
                <a:lnTo>
                  <a:pt x="47737" y="89469"/>
                </a:lnTo>
                <a:lnTo>
                  <a:pt x="47471" y="89399"/>
                </a:lnTo>
                <a:lnTo>
                  <a:pt x="47198" y="89328"/>
                </a:lnTo>
                <a:lnTo>
                  <a:pt x="47029" y="89275"/>
                </a:lnTo>
                <a:lnTo>
                  <a:pt x="46876" y="89196"/>
                </a:lnTo>
                <a:lnTo>
                  <a:pt x="46739" y="89108"/>
                </a:lnTo>
                <a:lnTo>
                  <a:pt x="46626" y="89011"/>
                </a:lnTo>
                <a:lnTo>
                  <a:pt x="46522" y="88897"/>
                </a:lnTo>
                <a:lnTo>
                  <a:pt x="46433" y="88782"/>
                </a:lnTo>
                <a:lnTo>
                  <a:pt x="46361" y="88650"/>
                </a:lnTo>
                <a:lnTo>
                  <a:pt x="46288" y="88509"/>
                </a:lnTo>
                <a:lnTo>
                  <a:pt x="46232" y="88377"/>
                </a:lnTo>
                <a:lnTo>
                  <a:pt x="46184" y="88218"/>
                </a:lnTo>
                <a:lnTo>
                  <a:pt x="46152" y="88069"/>
                </a:lnTo>
                <a:lnTo>
                  <a:pt x="46111" y="87910"/>
                </a:lnTo>
                <a:lnTo>
                  <a:pt x="46063" y="87584"/>
                </a:lnTo>
                <a:lnTo>
                  <a:pt x="46015" y="87267"/>
                </a:lnTo>
                <a:lnTo>
                  <a:pt x="45967" y="86941"/>
                </a:lnTo>
                <a:lnTo>
                  <a:pt x="45918" y="86633"/>
                </a:lnTo>
                <a:lnTo>
                  <a:pt x="45886" y="86492"/>
                </a:lnTo>
                <a:lnTo>
                  <a:pt x="45854" y="86342"/>
                </a:lnTo>
                <a:lnTo>
                  <a:pt x="45806" y="86219"/>
                </a:lnTo>
                <a:lnTo>
                  <a:pt x="45749" y="86087"/>
                </a:lnTo>
                <a:lnTo>
                  <a:pt x="45677" y="85972"/>
                </a:lnTo>
                <a:lnTo>
                  <a:pt x="45613" y="85867"/>
                </a:lnTo>
                <a:lnTo>
                  <a:pt x="45516" y="85779"/>
                </a:lnTo>
                <a:lnTo>
                  <a:pt x="45419" y="85699"/>
                </a:lnTo>
                <a:lnTo>
                  <a:pt x="45307" y="85629"/>
                </a:lnTo>
                <a:lnTo>
                  <a:pt x="45170" y="85576"/>
                </a:lnTo>
                <a:lnTo>
                  <a:pt x="45025" y="85541"/>
                </a:lnTo>
                <a:lnTo>
                  <a:pt x="44856" y="85523"/>
                </a:lnTo>
                <a:lnTo>
                  <a:pt x="44542" y="85479"/>
                </a:lnTo>
                <a:lnTo>
                  <a:pt x="44084" y="85409"/>
                </a:lnTo>
                <a:lnTo>
                  <a:pt x="43528" y="85303"/>
                </a:lnTo>
                <a:lnTo>
                  <a:pt x="42941" y="85206"/>
                </a:lnTo>
                <a:lnTo>
                  <a:pt x="42643" y="85171"/>
                </a:lnTo>
                <a:lnTo>
                  <a:pt x="42354" y="85127"/>
                </a:lnTo>
                <a:lnTo>
                  <a:pt x="42096" y="85092"/>
                </a:lnTo>
                <a:lnTo>
                  <a:pt x="41847" y="85074"/>
                </a:lnTo>
                <a:lnTo>
                  <a:pt x="41637" y="85065"/>
                </a:lnTo>
                <a:lnTo>
                  <a:pt x="41468" y="85074"/>
                </a:lnTo>
                <a:lnTo>
                  <a:pt x="41388" y="85083"/>
                </a:lnTo>
                <a:lnTo>
                  <a:pt x="41332" y="85100"/>
                </a:lnTo>
                <a:lnTo>
                  <a:pt x="41283" y="85118"/>
                </a:lnTo>
                <a:lnTo>
                  <a:pt x="41243" y="85144"/>
                </a:lnTo>
                <a:lnTo>
                  <a:pt x="41010" y="85400"/>
                </a:lnTo>
                <a:lnTo>
                  <a:pt x="40809" y="85638"/>
                </a:lnTo>
                <a:lnTo>
                  <a:pt x="40632" y="85867"/>
                </a:lnTo>
                <a:lnTo>
                  <a:pt x="40479" y="86069"/>
                </a:lnTo>
                <a:lnTo>
                  <a:pt x="40350" y="86254"/>
                </a:lnTo>
                <a:lnTo>
                  <a:pt x="40213" y="86422"/>
                </a:lnTo>
                <a:lnTo>
                  <a:pt x="40101" y="86563"/>
                </a:lnTo>
                <a:lnTo>
                  <a:pt x="39972" y="86677"/>
                </a:lnTo>
                <a:lnTo>
                  <a:pt x="39907" y="86721"/>
                </a:lnTo>
                <a:lnTo>
                  <a:pt x="39843" y="86756"/>
                </a:lnTo>
                <a:lnTo>
                  <a:pt x="39771" y="86792"/>
                </a:lnTo>
                <a:lnTo>
                  <a:pt x="39698" y="86809"/>
                </a:lnTo>
                <a:lnTo>
                  <a:pt x="39610" y="86836"/>
                </a:lnTo>
                <a:lnTo>
                  <a:pt x="39521" y="86844"/>
                </a:lnTo>
                <a:lnTo>
                  <a:pt x="39425" y="86844"/>
                </a:lnTo>
                <a:lnTo>
                  <a:pt x="39328" y="86836"/>
                </a:lnTo>
                <a:lnTo>
                  <a:pt x="39215" y="86809"/>
                </a:lnTo>
                <a:lnTo>
                  <a:pt x="39103" y="86792"/>
                </a:lnTo>
                <a:lnTo>
                  <a:pt x="38966" y="86747"/>
                </a:lnTo>
                <a:lnTo>
                  <a:pt x="38821" y="86712"/>
                </a:lnTo>
                <a:lnTo>
                  <a:pt x="38507" y="86580"/>
                </a:lnTo>
                <a:lnTo>
                  <a:pt x="38145" y="86422"/>
                </a:lnTo>
                <a:lnTo>
                  <a:pt x="37831" y="86272"/>
                </a:lnTo>
                <a:lnTo>
                  <a:pt x="37558" y="86122"/>
                </a:lnTo>
                <a:lnTo>
                  <a:pt x="37445" y="86052"/>
                </a:lnTo>
                <a:lnTo>
                  <a:pt x="37348" y="85981"/>
                </a:lnTo>
                <a:lnTo>
                  <a:pt x="37252" y="85911"/>
                </a:lnTo>
                <a:lnTo>
                  <a:pt x="37171" y="85849"/>
                </a:lnTo>
                <a:lnTo>
                  <a:pt x="37091" y="85779"/>
                </a:lnTo>
                <a:lnTo>
                  <a:pt x="37027" y="85699"/>
                </a:lnTo>
                <a:lnTo>
                  <a:pt x="36970" y="85638"/>
                </a:lnTo>
                <a:lnTo>
                  <a:pt x="36922" y="85567"/>
                </a:lnTo>
                <a:lnTo>
                  <a:pt x="36825" y="85426"/>
                </a:lnTo>
                <a:lnTo>
                  <a:pt x="36745" y="85285"/>
                </a:lnTo>
                <a:lnTo>
                  <a:pt x="36600" y="84968"/>
                </a:lnTo>
                <a:lnTo>
                  <a:pt x="36439" y="84607"/>
                </a:lnTo>
                <a:lnTo>
                  <a:pt x="36335" y="84405"/>
                </a:lnTo>
                <a:lnTo>
                  <a:pt x="36214" y="84184"/>
                </a:lnTo>
                <a:lnTo>
                  <a:pt x="36045" y="83955"/>
                </a:lnTo>
                <a:lnTo>
                  <a:pt x="35860" y="83691"/>
                </a:lnTo>
                <a:lnTo>
                  <a:pt x="35643" y="83541"/>
                </a:lnTo>
                <a:lnTo>
                  <a:pt x="35409" y="83374"/>
                </a:lnTo>
                <a:lnTo>
                  <a:pt x="35160" y="83171"/>
                </a:lnTo>
                <a:lnTo>
                  <a:pt x="34886" y="82951"/>
                </a:lnTo>
                <a:lnTo>
                  <a:pt x="34307" y="82467"/>
                </a:lnTo>
                <a:lnTo>
                  <a:pt x="33687" y="81921"/>
                </a:lnTo>
                <a:lnTo>
                  <a:pt x="33035" y="81348"/>
                </a:lnTo>
                <a:lnTo>
                  <a:pt x="32359" y="80802"/>
                </a:lnTo>
                <a:lnTo>
                  <a:pt x="32030" y="80538"/>
                </a:lnTo>
                <a:lnTo>
                  <a:pt x="31700" y="80282"/>
                </a:lnTo>
                <a:lnTo>
                  <a:pt x="31370" y="80045"/>
                </a:lnTo>
                <a:lnTo>
                  <a:pt x="31040" y="79824"/>
                </a:lnTo>
                <a:lnTo>
                  <a:pt x="30718" y="79631"/>
                </a:lnTo>
                <a:lnTo>
                  <a:pt x="30412" y="79454"/>
                </a:lnTo>
                <a:lnTo>
                  <a:pt x="30106" y="79322"/>
                </a:lnTo>
                <a:lnTo>
                  <a:pt x="29817" y="79217"/>
                </a:lnTo>
                <a:lnTo>
                  <a:pt x="29535" y="79137"/>
                </a:lnTo>
                <a:lnTo>
                  <a:pt x="29278" y="79111"/>
                </a:lnTo>
                <a:lnTo>
                  <a:pt x="29028" y="79120"/>
                </a:lnTo>
                <a:lnTo>
                  <a:pt x="28803" y="79173"/>
                </a:lnTo>
                <a:lnTo>
                  <a:pt x="28602" y="79278"/>
                </a:lnTo>
                <a:lnTo>
                  <a:pt x="28408" y="79437"/>
                </a:lnTo>
                <a:lnTo>
                  <a:pt x="28256" y="79657"/>
                </a:lnTo>
                <a:lnTo>
                  <a:pt x="28111" y="79939"/>
                </a:lnTo>
                <a:lnTo>
                  <a:pt x="28006" y="80274"/>
                </a:lnTo>
                <a:lnTo>
                  <a:pt x="27926" y="80679"/>
                </a:lnTo>
                <a:lnTo>
                  <a:pt x="27885" y="81163"/>
                </a:lnTo>
                <a:lnTo>
                  <a:pt x="27861" y="81709"/>
                </a:lnTo>
                <a:lnTo>
                  <a:pt x="27861" y="81841"/>
                </a:lnTo>
                <a:lnTo>
                  <a:pt x="27885" y="81974"/>
                </a:lnTo>
                <a:lnTo>
                  <a:pt x="27910" y="82088"/>
                </a:lnTo>
                <a:lnTo>
                  <a:pt x="27950" y="82194"/>
                </a:lnTo>
                <a:lnTo>
                  <a:pt x="27998" y="82282"/>
                </a:lnTo>
                <a:lnTo>
                  <a:pt x="28054" y="82379"/>
                </a:lnTo>
                <a:lnTo>
                  <a:pt x="28119" y="82467"/>
                </a:lnTo>
                <a:lnTo>
                  <a:pt x="28191" y="82537"/>
                </a:lnTo>
                <a:lnTo>
                  <a:pt x="28264" y="82608"/>
                </a:lnTo>
                <a:lnTo>
                  <a:pt x="28352" y="82687"/>
                </a:lnTo>
                <a:lnTo>
                  <a:pt x="28441" y="82749"/>
                </a:lnTo>
                <a:lnTo>
                  <a:pt x="28529" y="82802"/>
                </a:lnTo>
                <a:lnTo>
                  <a:pt x="28730" y="82907"/>
                </a:lnTo>
                <a:lnTo>
                  <a:pt x="28931" y="83004"/>
                </a:lnTo>
                <a:lnTo>
                  <a:pt x="29149" y="83101"/>
                </a:lnTo>
                <a:lnTo>
                  <a:pt x="29358" y="83189"/>
                </a:lnTo>
                <a:lnTo>
                  <a:pt x="29559" y="83277"/>
                </a:lnTo>
                <a:lnTo>
                  <a:pt x="29752" y="83383"/>
                </a:lnTo>
                <a:lnTo>
                  <a:pt x="29833" y="83436"/>
                </a:lnTo>
                <a:lnTo>
                  <a:pt x="29913" y="83497"/>
                </a:lnTo>
                <a:lnTo>
                  <a:pt x="29986" y="83559"/>
                </a:lnTo>
                <a:lnTo>
                  <a:pt x="30058" y="83629"/>
                </a:lnTo>
                <a:lnTo>
                  <a:pt x="30122" y="83700"/>
                </a:lnTo>
                <a:lnTo>
                  <a:pt x="30171" y="83770"/>
                </a:lnTo>
                <a:lnTo>
                  <a:pt x="30219" y="83858"/>
                </a:lnTo>
                <a:lnTo>
                  <a:pt x="30259" y="83955"/>
                </a:lnTo>
                <a:lnTo>
                  <a:pt x="30308" y="84149"/>
                </a:lnTo>
                <a:lnTo>
                  <a:pt x="30332" y="84316"/>
                </a:lnTo>
                <a:lnTo>
                  <a:pt x="30340" y="84484"/>
                </a:lnTo>
                <a:lnTo>
                  <a:pt x="30332" y="84625"/>
                </a:lnTo>
                <a:lnTo>
                  <a:pt x="30291" y="84748"/>
                </a:lnTo>
                <a:lnTo>
                  <a:pt x="30243" y="84863"/>
                </a:lnTo>
                <a:lnTo>
                  <a:pt x="30187" y="84968"/>
                </a:lnTo>
                <a:lnTo>
                  <a:pt x="30106" y="85048"/>
                </a:lnTo>
                <a:lnTo>
                  <a:pt x="30010" y="85127"/>
                </a:lnTo>
                <a:lnTo>
                  <a:pt x="29905" y="85188"/>
                </a:lnTo>
                <a:lnTo>
                  <a:pt x="29784" y="85241"/>
                </a:lnTo>
                <a:lnTo>
                  <a:pt x="29664" y="85285"/>
                </a:lnTo>
                <a:lnTo>
                  <a:pt x="29519" y="85312"/>
                </a:lnTo>
                <a:lnTo>
                  <a:pt x="29374" y="85338"/>
                </a:lnTo>
                <a:lnTo>
                  <a:pt x="29221" y="85356"/>
                </a:lnTo>
                <a:lnTo>
                  <a:pt x="29068" y="85356"/>
                </a:lnTo>
                <a:lnTo>
                  <a:pt x="28746" y="85356"/>
                </a:lnTo>
                <a:lnTo>
                  <a:pt x="28416" y="85338"/>
                </a:lnTo>
                <a:lnTo>
                  <a:pt x="28095" y="85303"/>
                </a:lnTo>
                <a:lnTo>
                  <a:pt x="27789" y="85259"/>
                </a:lnTo>
                <a:lnTo>
                  <a:pt x="27258" y="85180"/>
                </a:lnTo>
                <a:lnTo>
                  <a:pt x="26904" y="85144"/>
                </a:lnTo>
                <a:lnTo>
                  <a:pt x="26791" y="85144"/>
                </a:lnTo>
                <a:lnTo>
                  <a:pt x="26686" y="85153"/>
                </a:lnTo>
                <a:lnTo>
                  <a:pt x="26590" y="85180"/>
                </a:lnTo>
                <a:lnTo>
                  <a:pt x="26501" y="85197"/>
                </a:lnTo>
                <a:lnTo>
                  <a:pt x="26413" y="85233"/>
                </a:lnTo>
                <a:lnTo>
                  <a:pt x="26340" y="85259"/>
                </a:lnTo>
                <a:lnTo>
                  <a:pt x="26276" y="85303"/>
                </a:lnTo>
                <a:lnTo>
                  <a:pt x="26204" y="85338"/>
                </a:lnTo>
                <a:lnTo>
                  <a:pt x="26091" y="85426"/>
                </a:lnTo>
                <a:lnTo>
                  <a:pt x="25986" y="85523"/>
                </a:lnTo>
                <a:lnTo>
                  <a:pt x="25890" y="85620"/>
                </a:lnTo>
                <a:lnTo>
                  <a:pt x="25793" y="85708"/>
                </a:lnTo>
                <a:lnTo>
                  <a:pt x="25697" y="85796"/>
                </a:lnTo>
                <a:lnTo>
                  <a:pt x="25592" y="85858"/>
                </a:lnTo>
                <a:lnTo>
                  <a:pt x="25536" y="85893"/>
                </a:lnTo>
                <a:lnTo>
                  <a:pt x="25471" y="85911"/>
                </a:lnTo>
                <a:lnTo>
                  <a:pt x="25399" y="85920"/>
                </a:lnTo>
                <a:lnTo>
                  <a:pt x="25326" y="85928"/>
                </a:lnTo>
                <a:lnTo>
                  <a:pt x="25246" y="85928"/>
                </a:lnTo>
                <a:lnTo>
                  <a:pt x="25166" y="85928"/>
                </a:lnTo>
                <a:lnTo>
                  <a:pt x="25069" y="85920"/>
                </a:lnTo>
                <a:lnTo>
                  <a:pt x="24972" y="85893"/>
                </a:lnTo>
                <a:lnTo>
                  <a:pt x="24860" y="85858"/>
                </a:lnTo>
                <a:lnTo>
                  <a:pt x="24731" y="85814"/>
                </a:lnTo>
                <a:lnTo>
                  <a:pt x="24610" y="85761"/>
                </a:lnTo>
                <a:lnTo>
                  <a:pt x="24465" y="85699"/>
                </a:lnTo>
                <a:lnTo>
                  <a:pt x="24280" y="85594"/>
                </a:lnTo>
                <a:lnTo>
                  <a:pt x="24119" y="85488"/>
                </a:lnTo>
                <a:lnTo>
                  <a:pt x="23959" y="85373"/>
                </a:lnTo>
                <a:lnTo>
                  <a:pt x="23814" y="85250"/>
                </a:lnTo>
                <a:lnTo>
                  <a:pt x="23524" y="85004"/>
                </a:lnTo>
                <a:lnTo>
                  <a:pt x="23250" y="84783"/>
                </a:lnTo>
                <a:lnTo>
                  <a:pt x="23114" y="84695"/>
                </a:lnTo>
                <a:lnTo>
                  <a:pt x="22977" y="84625"/>
                </a:lnTo>
                <a:lnTo>
                  <a:pt x="22912" y="84598"/>
                </a:lnTo>
                <a:lnTo>
                  <a:pt x="22848" y="84581"/>
                </a:lnTo>
                <a:lnTo>
                  <a:pt x="22768" y="84563"/>
                </a:lnTo>
                <a:lnTo>
                  <a:pt x="22703" y="84563"/>
                </a:lnTo>
                <a:lnTo>
                  <a:pt x="22623" y="84563"/>
                </a:lnTo>
                <a:lnTo>
                  <a:pt x="22558" y="84572"/>
                </a:lnTo>
                <a:lnTo>
                  <a:pt x="22486" y="84590"/>
                </a:lnTo>
                <a:lnTo>
                  <a:pt x="22406" y="84607"/>
                </a:lnTo>
                <a:lnTo>
                  <a:pt x="22317" y="84651"/>
                </a:lnTo>
                <a:lnTo>
                  <a:pt x="22245" y="84695"/>
                </a:lnTo>
                <a:lnTo>
                  <a:pt x="22156" y="84757"/>
                </a:lnTo>
                <a:lnTo>
                  <a:pt x="22068" y="84819"/>
                </a:lnTo>
                <a:lnTo>
                  <a:pt x="18430" y="87937"/>
                </a:lnTo>
                <a:lnTo>
                  <a:pt x="18277" y="88060"/>
                </a:lnTo>
                <a:lnTo>
                  <a:pt x="18133" y="88166"/>
                </a:lnTo>
                <a:lnTo>
                  <a:pt x="17980" y="88262"/>
                </a:lnTo>
                <a:lnTo>
                  <a:pt x="17835" y="88333"/>
                </a:lnTo>
                <a:lnTo>
                  <a:pt x="17698" y="88395"/>
                </a:lnTo>
                <a:lnTo>
                  <a:pt x="17545" y="88447"/>
                </a:lnTo>
                <a:lnTo>
                  <a:pt x="17400" y="88500"/>
                </a:lnTo>
                <a:lnTo>
                  <a:pt x="17256" y="88518"/>
                </a:lnTo>
                <a:lnTo>
                  <a:pt x="17111" y="88544"/>
                </a:lnTo>
                <a:lnTo>
                  <a:pt x="16966" y="88553"/>
                </a:lnTo>
                <a:lnTo>
                  <a:pt x="16821" y="88553"/>
                </a:lnTo>
                <a:lnTo>
                  <a:pt x="16684" y="88553"/>
                </a:lnTo>
                <a:lnTo>
                  <a:pt x="16539" y="88536"/>
                </a:lnTo>
                <a:lnTo>
                  <a:pt x="16395" y="88509"/>
                </a:lnTo>
                <a:lnTo>
                  <a:pt x="16258" y="88483"/>
                </a:lnTo>
                <a:lnTo>
                  <a:pt x="16113" y="88439"/>
                </a:lnTo>
                <a:lnTo>
                  <a:pt x="15839" y="88342"/>
                </a:lnTo>
                <a:lnTo>
                  <a:pt x="15558" y="88227"/>
                </a:lnTo>
                <a:lnTo>
                  <a:pt x="15284" y="88095"/>
                </a:lnTo>
                <a:lnTo>
                  <a:pt x="15002" y="87945"/>
                </a:lnTo>
                <a:lnTo>
                  <a:pt x="14455" y="87628"/>
                </a:lnTo>
                <a:lnTo>
                  <a:pt x="13916" y="87329"/>
                </a:lnTo>
                <a:lnTo>
                  <a:pt x="13763" y="87250"/>
                </a:lnTo>
                <a:lnTo>
                  <a:pt x="13618" y="87188"/>
                </a:lnTo>
                <a:lnTo>
                  <a:pt x="13465" y="87144"/>
                </a:lnTo>
                <a:lnTo>
                  <a:pt x="13321" y="87126"/>
                </a:lnTo>
                <a:lnTo>
                  <a:pt x="13176" y="87109"/>
                </a:lnTo>
                <a:lnTo>
                  <a:pt x="13031" y="87109"/>
                </a:lnTo>
                <a:lnTo>
                  <a:pt x="12902" y="87117"/>
                </a:lnTo>
                <a:lnTo>
                  <a:pt x="12757" y="87126"/>
                </a:lnTo>
                <a:lnTo>
                  <a:pt x="12484" y="87179"/>
                </a:lnTo>
                <a:lnTo>
                  <a:pt x="12226" y="87241"/>
                </a:lnTo>
                <a:lnTo>
                  <a:pt x="11977" y="87320"/>
                </a:lnTo>
                <a:lnTo>
                  <a:pt x="11743" y="87382"/>
                </a:lnTo>
                <a:lnTo>
                  <a:pt x="11615" y="87399"/>
                </a:lnTo>
                <a:lnTo>
                  <a:pt x="11502" y="87417"/>
                </a:lnTo>
                <a:lnTo>
                  <a:pt x="11389" y="87435"/>
                </a:lnTo>
                <a:lnTo>
                  <a:pt x="11269" y="87443"/>
                </a:lnTo>
                <a:lnTo>
                  <a:pt x="11156" y="87435"/>
                </a:lnTo>
                <a:lnTo>
                  <a:pt x="11051" y="87408"/>
                </a:lnTo>
                <a:lnTo>
                  <a:pt x="10947" y="87382"/>
                </a:lnTo>
                <a:lnTo>
                  <a:pt x="10834" y="87329"/>
                </a:lnTo>
                <a:lnTo>
                  <a:pt x="10722" y="87267"/>
                </a:lnTo>
                <a:lnTo>
                  <a:pt x="10633" y="87179"/>
                </a:lnTo>
                <a:lnTo>
                  <a:pt x="10528" y="87073"/>
                </a:lnTo>
                <a:lnTo>
                  <a:pt x="10432" y="86950"/>
                </a:lnTo>
                <a:lnTo>
                  <a:pt x="10327" y="86800"/>
                </a:lnTo>
                <a:lnTo>
                  <a:pt x="10231" y="86633"/>
                </a:lnTo>
                <a:lnTo>
                  <a:pt x="10134" y="86448"/>
                </a:lnTo>
                <a:lnTo>
                  <a:pt x="10038" y="86219"/>
                </a:lnTo>
                <a:lnTo>
                  <a:pt x="10005" y="86149"/>
                </a:lnTo>
                <a:lnTo>
                  <a:pt x="9981" y="86096"/>
                </a:lnTo>
                <a:lnTo>
                  <a:pt x="9933" y="86052"/>
                </a:lnTo>
                <a:lnTo>
                  <a:pt x="9893" y="86008"/>
                </a:lnTo>
                <a:lnTo>
                  <a:pt x="9844" y="85964"/>
                </a:lnTo>
                <a:lnTo>
                  <a:pt x="9788" y="85920"/>
                </a:lnTo>
                <a:lnTo>
                  <a:pt x="9740" y="85893"/>
                </a:lnTo>
                <a:lnTo>
                  <a:pt x="9675" y="85867"/>
                </a:lnTo>
                <a:lnTo>
                  <a:pt x="9547" y="85831"/>
                </a:lnTo>
                <a:lnTo>
                  <a:pt x="9410" y="85814"/>
                </a:lnTo>
                <a:lnTo>
                  <a:pt x="9257" y="85805"/>
                </a:lnTo>
                <a:lnTo>
                  <a:pt x="9120" y="85805"/>
                </a:lnTo>
                <a:lnTo>
                  <a:pt x="8951" y="85831"/>
                </a:lnTo>
                <a:lnTo>
                  <a:pt x="8798" y="85849"/>
                </a:lnTo>
                <a:lnTo>
                  <a:pt x="8645" y="85893"/>
                </a:lnTo>
                <a:lnTo>
                  <a:pt x="8493" y="85920"/>
                </a:lnTo>
                <a:lnTo>
                  <a:pt x="8211" y="86008"/>
                </a:lnTo>
                <a:lnTo>
                  <a:pt x="7969" y="86078"/>
                </a:lnTo>
                <a:lnTo>
                  <a:pt x="7833" y="86131"/>
                </a:lnTo>
                <a:lnTo>
                  <a:pt x="7704" y="86219"/>
                </a:lnTo>
                <a:lnTo>
                  <a:pt x="7575" y="86307"/>
                </a:lnTo>
                <a:lnTo>
                  <a:pt x="7454" y="86439"/>
                </a:lnTo>
                <a:lnTo>
                  <a:pt x="7334" y="86571"/>
                </a:lnTo>
                <a:lnTo>
                  <a:pt x="7221" y="86730"/>
                </a:lnTo>
                <a:lnTo>
                  <a:pt x="7108" y="86888"/>
                </a:lnTo>
                <a:lnTo>
                  <a:pt x="7004" y="87065"/>
                </a:lnTo>
                <a:lnTo>
                  <a:pt x="6803" y="87435"/>
                </a:lnTo>
                <a:lnTo>
                  <a:pt x="6602" y="87822"/>
                </a:lnTo>
                <a:lnTo>
                  <a:pt x="6408" y="88183"/>
                </a:lnTo>
                <a:lnTo>
                  <a:pt x="6215" y="88536"/>
                </a:lnTo>
                <a:lnTo>
                  <a:pt x="6111" y="88676"/>
                </a:lnTo>
                <a:lnTo>
                  <a:pt x="6014" y="88826"/>
                </a:lnTo>
                <a:lnTo>
                  <a:pt x="5918" y="88941"/>
                </a:lnTo>
                <a:lnTo>
                  <a:pt x="5813" y="89046"/>
                </a:lnTo>
                <a:lnTo>
                  <a:pt x="5716" y="89126"/>
                </a:lnTo>
                <a:lnTo>
                  <a:pt x="5612" y="89196"/>
                </a:lnTo>
                <a:lnTo>
                  <a:pt x="5499" y="89223"/>
                </a:lnTo>
                <a:lnTo>
                  <a:pt x="5395" y="89223"/>
                </a:lnTo>
                <a:lnTo>
                  <a:pt x="5282" y="89196"/>
                </a:lnTo>
                <a:lnTo>
                  <a:pt x="5153" y="89126"/>
                </a:lnTo>
                <a:lnTo>
                  <a:pt x="5032" y="89038"/>
                </a:lnTo>
                <a:lnTo>
                  <a:pt x="4904" y="88897"/>
                </a:lnTo>
                <a:lnTo>
                  <a:pt x="4767" y="88712"/>
                </a:lnTo>
                <a:lnTo>
                  <a:pt x="4630" y="88492"/>
                </a:lnTo>
                <a:lnTo>
                  <a:pt x="4485" y="88227"/>
                </a:lnTo>
                <a:lnTo>
                  <a:pt x="4332" y="87901"/>
                </a:lnTo>
                <a:lnTo>
                  <a:pt x="4228" y="87672"/>
                </a:lnTo>
                <a:lnTo>
                  <a:pt x="4147" y="87443"/>
                </a:lnTo>
                <a:lnTo>
                  <a:pt x="4099" y="87232"/>
                </a:lnTo>
                <a:lnTo>
                  <a:pt x="4059" y="87021"/>
                </a:lnTo>
                <a:lnTo>
                  <a:pt x="4051" y="86827"/>
                </a:lnTo>
                <a:lnTo>
                  <a:pt x="4051" y="86642"/>
                </a:lnTo>
                <a:lnTo>
                  <a:pt x="4059" y="86457"/>
                </a:lnTo>
                <a:lnTo>
                  <a:pt x="4091" y="86289"/>
                </a:lnTo>
                <a:lnTo>
                  <a:pt x="4131" y="86122"/>
                </a:lnTo>
                <a:lnTo>
                  <a:pt x="4171" y="85964"/>
                </a:lnTo>
                <a:lnTo>
                  <a:pt x="4228" y="85805"/>
                </a:lnTo>
                <a:lnTo>
                  <a:pt x="4284" y="85646"/>
                </a:lnTo>
                <a:lnTo>
                  <a:pt x="4397" y="85356"/>
                </a:lnTo>
                <a:lnTo>
                  <a:pt x="4509" y="85065"/>
                </a:lnTo>
                <a:lnTo>
                  <a:pt x="4558" y="84915"/>
                </a:lnTo>
                <a:lnTo>
                  <a:pt x="4598" y="84757"/>
                </a:lnTo>
                <a:lnTo>
                  <a:pt x="4638" y="84607"/>
                </a:lnTo>
                <a:lnTo>
                  <a:pt x="4654" y="84457"/>
                </a:lnTo>
                <a:lnTo>
                  <a:pt x="4662" y="84299"/>
                </a:lnTo>
                <a:lnTo>
                  <a:pt x="4662" y="84132"/>
                </a:lnTo>
                <a:lnTo>
                  <a:pt x="4646" y="83964"/>
                </a:lnTo>
                <a:lnTo>
                  <a:pt x="4606" y="83779"/>
                </a:lnTo>
                <a:lnTo>
                  <a:pt x="4550" y="83594"/>
                </a:lnTo>
                <a:lnTo>
                  <a:pt x="4461" y="83392"/>
                </a:lnTo>
                <a:lnTo>
                  <a:pt x="4356" y="83198"/>
                </a:lnTo>
                <a:lnTo>
                  <a:pt x="4228" y="82978"/>
                </a:lnTo>
                <a:lnTo>
                  <a:pt x="4059" y="82757"/>
                </a:lnTo>
                <a:lnTo>
                  <a:pt x="3882" y="82511"/>
                </a:lnTo>
                <a:lnTo>
                  <a:pt x="3648" y="82264"/>
                </a:lnTo>
                <a:lnTo>
                  <a:pt x="3399" y="82000"/>
                </a:lnTo>
                <a:lnTo>
                  <a:pt x="3294" y="81903"/>
                </a:lnTo>
                <a:lnTo>
                  <a:pt x="3198" y="81815"/>
                </a:lnTo>
                <a:lnTo>
                  <a:pt x="3085" y="81718"/>
                </a:lnTo>
                <a:lnTo>
                  <a:pt x="2972" y="81639"/>
                </a:lnTo>
                <a:lnTo>
                  <a:pt x="2731" y="81463"/>
                </a:lnTo>
                <a:lnTo>
                  <a:pt x="2482" y="81313"/>
                </a:lnTo>
                <a:lnTo>
                  <a:pt x="2232" y="81146"/>
                </a:lnTo>
                <a:lnTo>
                  <a:pt x="1991" y="80978"/>
                </a:lnTo>
                <a:lnTo>
                  <a:pt x="1870" y="80881"/>
                </a:lnTo>
                <a:lnTo>
                  <a:pt x="1757" y="80776"/>
                </a:lnTo>
                <a:lnTo>
                  <a:pt x="1653" y="80670"/>
                </a:lnTo>
                <a:lnTo>
                  <a:pt x="1532" y="80547"/>
                </a:lnTo>
                <a:lnTo>
                  <a:pt x="1460" y="80441"/>
                </a:lnTo>
                <a:lnTo>
                  <a:pt x="1379" y="80335"/>
                </a:lnTo>
                <a:lnTo>
                  <a:pt x="1307" y="80212"/>
                </a:lnTo>
                <a:lnTo>
                  <a:pt x="1234" y="80080"/>
                </a:lnTo>
                <a:lnTo>
                  <a:pt x="1106" y="79833"/>
                </a:lnTo>
                <a:lnTo>
                  <a:pt x="993" y="79560"/>
                </a:lnTo>
                <a:lnTo>
                  <a:pt x="872" y="79278"/>
                </a:lnTo>
                <a:lnTo>
                  <a:pt x="760" y="79005"/>
                </a:lnTo>
                <a:lnTo>
                  <a:pt x="703" y="78882"/>
                </a:lnTo>
                <a:lnTo>
                  <a:pt x="631" y="78750"/>
                </a:lnTo>
                <a:lnTo>
                  <a:pt x="566" y="78626"/>
                </a:lnTo>
                <a:lnTo>
                  <a:pt x="502" y="78512"/>
                </a:lnTo>
                <a:lnTo>
                  <a:pt x="389" y="78336"/>
                </a:lnTo>
                <a:lnTo>
                  <a:pt x="269" y="78177"/>
                </a:lnTo>
                <a:lnTo>
                  <a:pt x="164" y="78019"/>
                </a:lnTo>
                <a:lnTo>
                  <a:pt x="59" y="77895"/>
                </a:lnTo>
                <a:lnTo>
                  <a:pt x="0" y="77825"/>
                </a:lnTo>
                <a:lnTo>
                  <a:pt x="553" y="77459"/>
                </a:lnTo>
                <a:lnTo>
                  <a:pt x="3551" y="74477"/>
                </a:lnTo>
                <a:lnTo>
                  <a:pt x="3551" y="72241"/>
                </a:lnTo>
                <a:lnTo>
                  <a:pt x="3551" y="69260"/>
                </a:lnTo>
                <a:lnTo>
                  <a:pt x="5799" y="68515"/>
                </a:lnTo>
                <a:lnTo>
                  <a:pt x="9546" y="67770"/>
                </a:lnTo>
                <a:lnTo>
                  <a:pt x="11045" y="66279"/>
                </a:lnTo>
                <a:lnTo>
                  <a:pt x="14043" y="62553"/>
                </a:lnTo>
                <a:lnTo>
                  <a:pt x="16291" y="60317"/>
                </a:lnTo>
                <a:lnTo>
                  <a:pt x="17790" y="57336"/>
                </a:lnTo>
                <a:lnTo>
                  <a:pt x="20039" y="54354"/>
                </a:lnTo>
                <a:lnTo>
                  <a:pt x="21538" y="51373"/>
                </a:lnTo>
                <a:lnTo>
                  <a:pt x="21538" y="49137"/>
                </a:lnTo>
                <a:lnTo>
                  <a:pt x="20788" y="44666"/>
                </a:lnTo>
                <a:lnTo>
                  <a:pt x="20039" y="42430"/>
                </a:lnTo>
                <a:lnTo>
                  <a:pt x="20039" y="41241"/>
                </a:lnTo>
                <a:lnTo>
                  <a:pt x="20178" y="41057"/>
                </a:lnTo>
                <a:lnTo>
                  <a:pt x="20374" y="40774"/>
                </a:lnTo>
                <a:lnTo>
                  <a:pt x="20586" y="40445"/>
                </a:lnTo>
                <a:lnTo>
                  <a:pt x="20696" y="40271"/>
                </a:lnTo>
                <a:lnTo>
                  <a:pt x="20806" y="40088"/>
                </a:lnTo>
                <a:lnTo>
                  <a:pt x="20916" y="39906"/>
                </a:lnTo>
                <a:lnTo>
                  <a:pt x="21000" y="39739"/>
                </a:lnTo>
                <a:lnTo>
                  <a:pt x="20636" y="39745"/>
                </a:lnTo>
                <a:lnTo>
                  <a:pt x="20676" y="39622"/>
                </a:lnTo>
                <a:lnTo>
                  <a:pt x="20692" y="39500"/>
                </a:lnTo>
                <a:lnTo>
                  <a:pt x="20708" y="39386"/>
                </a:lnTo>
                <a:lnTo>
                  <a:pt x="20732" y="39272"/>
                </a:lnTo>
                <a:lnTo>
                  <a:pt x="20732" y="39166"/>
                </a:lnTo>
                <a:lnTo>
                  <a:pt x="20724" y="39061"/>
                </a:lnTo>
                <a:lnTo>
                  <a:pt x="20708" y="38965"/>
                </a:lnTo>
                <a:lnTo>
                  <a:pt x="20684" y="38868"/>
                </a:lnTo>
                <a:lnTo>
                  <a:pt x="20644" y="38772"/>
                </a:lnTo>
                <a:lnTo>
                  <a:pt x="20596" y="38693"/>
                </a:lnTo>
                <a:lnTo>
                  <a:pt x="20540" y="38605"/>
                </a:lnTo>
                <a:lnTo>
                  <a:pt x="20477" y="38535"/>
                </a:lnTo>
                <a:lnTo>
                  <a:pt x="20389" y="38456"/>
                </a:lnTo>
                <a:lnTo>
                  <a:pt x="20293" y="38395"/>
                </a:lnTo>
                <a:lnTo>
                  <a:pt x="20189" y="38342"/>
                </a:lnTo>
                <a:lnTo>
                  <a:pt x="20070" y="38290"/>
                </a:lnTo>
                <a:lnTo>
                  <a:pt x="20039" y="38280"/>
                </a:lnTo>
                <a:lnTo>
                  <a:pt x="20039" y="37958"/>
                </a:lnTo>
                <a:lnTo>
                  <a:pt x="21538" y="34977"/>
                </a:lnTo>
                <a:lnTo>
                  <a:pt x="23786" y="31995"/>
                </a:lnTo>
                <a:lnTo>
                  <a:pt x="26784" y="29760"/>
                </a:lnTo>
                <a:lnTo>
                  <a:pt x="29782" y="26778"/>
                </a:lnTo>
                <a:lnTo>
                  <a:pt x="34278" y="25288"/>
                </a:lnTo>
                <a:lnTo>
                  <a:pt x="38025" y="25288"/>
                </a:lnTo>
                <a:lnTo>
                  <a:pt x="40274" y="20071"/>
                </a:lnTo>
                <a:lnTo>
                  <a:pt x="40274" y="17090"/>
                </a:lnTo>
                <a:lnTo>
                  <a:pt x="42522" y="12618"/>
                </a:lnTo>
                <a:lnTo>
                  <a:pt x="46269" y="11127"/>
                </a:lnTo>
                <a:lnTo>
                  <a:pt x="50017" y="8891"/>
                </a:lnTo>
                <a:lnTo>
                  <a:pt x="53014" y="5910"/>
                </a:lnTo>
                <a:lnTo>
                  <a:pt x="54495" y="4438"/>
                </a:lnTo>
                <a:lnTo>
                  <a:pt x="54558" y="4656"/>
                </a:lnTo>
                <a:lnTo>
                  <a:pt x="54646" y="4858"/>
                </a:lnTo>
                <a:lnTo>
                  <a:pt x="54750" y="5042"/>
                </a:lnTo>
                <a:lnTo>
                  <a:pt x="54877" y="5191"/>
                </a:lnTo>
                <a:lnTo>
                  <a:pt x="55021" y="5331"/>
                </a:lnTo>
                <a:lnTo>
                  <a:pt x="55197" y="5428"/>
                </a:lnTo>
                <a:lnTo>
                  <a:pt x="55380" y="5498"/>
                </a:lnTo>
                <a:lnTo>
                  <a:pt x="55611" y="5533"/>
                </a:lnTo>
                <a:lnTo>
                  <a:pt x="55859" y="5533"/>
                </a:lnTo>
                <a:lnTo>
                  <a:pt x="55979" y="5507"/>
                </a:lnTo>
                <a:lnTo>
                  <a:pt x="56114" y="5480"/>
                </a:lnTo>
                <a:lnTo>
                  <a:pt x="56258" y="5428"/>
                </a:lnTo>
                <a:lnTo>
                  <a:pt x="56393" y="5358"/>
                </a:lnTo>
                <a:lnTo>
                  <a:pt x="56545" y="5287"/>
                </a:lnTo>
                <a:lnTo>
                  <a:pt x="56681" y="5191"/>
                </a:lnTo>
                <a:lnTo>
                  <a:pt x="56848" y="5103"/>
                </a:lnTo>
                <a:lnTo>
                  <a:pt x="57000" y="4989"/>
                </a:lnTo>
                <a:lnTo>
                  <a:pt x="57319" y="4744"/>
                </a:lnTo>
                <a:lnTo>
                  <a:pt x="57646" y="4463"/>
                </a:lnTo>
                <a:lnTo>
                  <a:pt x="57973" y="4165"/>
                </a:lnTo>
                <a:lnTo>
                  <a:pt x="58309" y="3850"/>
                </a:lnTo>
                <a:lnTo>
                  <a:pt x="58628" y="3516"/>
                </a:lnTo>
                <a:lnTo>
                  <a:pt x="58955" y="3183"/>
                </a:lnTo>
                <a:lnTo>
                  <a:pt x="59266" y="2850"/>
                </a:lnTo>
                <a:lnTo>
                  <a:pt x="59561" y="2526"/>
                </a:lnTo>
                <a:lnTo>
                  <a:pt x="60096" y="1938"/>
                </a:lnTo>
                <a:lnTo>
                  <a:pt x="60519" y="1473"/>
                </a:lnTo>
                <a:lnTo>
                  <a:pt x="60655" y="1342"/>
                </a:lnTo>
                <a:lnTo>
                  <a:pt x="60782" y="1219"/>
                </a:lnTo>
                <a:lnTo>
                  <a:pt x="60918" y="1096"/>
                </a:lnTo>
                <a:lnTo>
                  <a:pt x="61054" y="982"/>
                </a:lnTo>
                <a:lnTo>
                  <a:pt x="61197" y="877"/>
                </a:lnTo>
                <a:lnTo>
                  <a:pt x="61325" y="772"/>
                </a:lnTo>
                <a:lnTo>
                  <a:pt x="61469" y="667"/>
                </a:lnTo>
                <a:lnTo>
                  <a:pt x="61612" y="570"/>
                </a:lnTo>
                <a:lnTo>
                  <a:pt x="61756" y="491"/>
                </a:lnTo>
                <a:lnTo>
                  <a:pt x="61884" y="404"/>
                </a:lnTo>
                <a:lnTo>
                  <a:pt x="62027" y="334"/>
                </a:lnTo>
                <a:lnTo>
                  <a:pt x="62171" y="272"/>
                </a:lnTo>
                <a:lnTo>
                  <a:pt x="62314" y="211"/>
                </a:lnTo>
                <a:lnTo>
                  <a:pt x="62450" y="158"/>
                </a:lnTo>
                <a:lnTo>
                  <a:pt x="62578" y="114"/>
                </a:lnTo>
                <a:lnTo>
                  <a:pt x="62713" y="71"/>
                </a:lnTo>
                <a:lnTo>
                  <a:pt x="62849" y="44"/>
                </a:lnTo>
                <a:lnTo>
                  <a:pt x="62969" y="18"/>
                </a:lnTo>
                <a:lnTo>
                  <a:pt x="63089" y="9"/>
                </a:lnTo>
                <a:close/>
              </a:path>
            </a:pathLst>
          </a:custGeom>
          <a:solidFill>
            <a:schemeClr val="bg1"/>
          </a:solidFill>
          <a:ln w="9525" cap="flat" cmpd="sng">
            <a:solidFill>
              <a:schemeClr val="tx1"/>
            </a:solidFill>
            <a:prstDash val="solid"/>
            <a:round/>
            <a:headEnd type="none" w="med" len="med"/>
            <a:tailEnd type="none" w="med" len="med"/>
          </a:ln>
          <a:effectLst/>
          <a:extLst/>
        </p:spPr>
        <p:txBody>
          <a:bodyPr wrap="none"/>
          <a:lstStyle/>
          <a:p>
            <a:pPr eaLnBrk="1" hangingPunct="1">
              <a:defRPr/>
            </a:pPr>
            <a:endParaRPr lang="en-US" sz="1176" dirty="0">
              <a:latin typeface="Arial" pitchFamily="34" charset="0"/>
              <a:cs typeface="Arial" pitchFamily="34" charset="0"/>
            </a:endParaRPr>
          </a:p>
        </p:txBody>
      </p:sp>
      <p:sp>
        <p:nvSpPr>
          <p:cNvPr id="93" name="Freeform 14">
            <a:extLst>
              <a:ext uri="{FF2B5EF4-FFF2-40B4-BE49-F238E27FC236}"/>
            </a:extLst>
          </p:cNvPr>
          <p:cNvSpPr>
            <a:spLocks noEditPoints="1"/>
          </p:cNvSpPr>
          <p:nvPr/>
        </p:nvSpPr>
        <p:spPr bwMode="gray">
          <a:xfrm>
            <a:off x="3892550" y="4019550"/>
            <a:ext cx="1939925" cy="1720850"/>
          </a:xfrm>
          <a:custGeom>
            <a:avLst/>
            <a:gdLst>
              <a:gd name="T0" fmla="*/ 1821389035 w 2064"/>
              <a:gd name="T1" fmla="*/ 2147483647 h 1872"/>
              <a:gd name="T2" fmla="*/ 1821389035 w 2064"/>
              <a:gd name="T3" fmla="*/ 1577555778 h 1872"/>
              <a:gd name="T4" fmla="*/ 2147483647 w 2064"/>
              <a:gd name="T5" fmla="*/ 1126875221 h 1872"/>
              <a:gd name="T6" fmla="*/ 2147483647 w 2064"/>
              <a:gd name="T7" fmla="*/ 112670099 h 1872"/>
              <a:gd name="T8" fmla="*/ 2147483647 w 2064"/>
              <a:gd name="T9" fmla="*/ 563351103 h 1872"/>
              <a:gd name="T10" fmla="*/ 2147483647 w 2064"/>
              <a:gd name="T11" fmla="*/ 788691381 h 1872"/>
              <a:gd name="T12" fmla="*/ 2147483647 w 2064"/>
              <a:gd name="T13" fmla="*/ 1014205163 h 1872"/>
              <a:gd name="T14" fmla="*/ 2147483647 w 2064"/>
              <a:gd name="T15" fmla="*/ 2147483647 h 1872"/>
              <a:gd name="T16" fmla="*/ 2147483647 w 2064"/>
              <a:gd name="T17" fmla="*/ 2147483647 h 1872"/>
              <a:gd name="T18" fmla="*/ 2147483647 w 2064"/>
              <a:gd name="T19" fmla="*/ 2147483647 h 1872"/>
              <a:gd name="T20" fmla="*/ 2147483647 w 2064"/>
              <a:gd name="T21" fmla="*/ 2147483647 h 1872"/>
              <a:gd name="T22" fmla="*/ 2147483647 w 2064"/>
              <a:gd name="T23" fmla="*/ 2147483647 h 1872"/>
              <a:gd name="T24" fmla="*/ 2147483647 w 2064"/>
              <a:gd name="T25" fmla="*/ 2147483647 h 1872"/>
              <a:gd name="T26" fmla="*/ 2147483647 w 2064"/>
              <a:gd name="T27" fmla="*/ 2147483647 h 1872"/>
              <a:gd name="T28" fmla="*/ 2147483647 w 2064"/>
              <a:gd name="T29" fmla="*/ 2147483647 h 1872"/>
              <a:gd name="T30" fmla="*/ 2147483647 w 2064"/>
              <a:gd name="T31" fmla="*/ 2147483647 h 1872"/>
              <a:gd name="T32" fmla="*/ 2147483647 w 2064"/>
              <a:gd name="T33" fmla="*/ 1915565301 h 1872"/>
              <a:gd name="T34" fmla="*/ 2147483647 w 2064"/>
              <a:gd name="T35" fmla="*/ 1690226486 h 1872"/>
              <a:gd name="T36" fmla="*/ 2147483647 w 2064"/>
              <a:gd name="T37" fmla="*/ 1690226486 h 1872"/>
              <a:gd name="T38" fmla="*/ 2147483647 w 2064"/>
              <a:gd name="T39" fmla="*/ 2140905417 h 1872"/>
              <a:gd name="T40" fmla="*/ 2147483647 w 2064"/>
              <a:gd name="T41" fmla="*/ 1577555778 h 1872"/>
              <a:gd name="T42" fmla="*/ 2147483647 w 2064"/>
              <a:gd name="T43" fmla="*/ 2147483647 h 1872"/>
              <a:gd name="T44" fmla="*/ 2147483647 w 2064"/>
              <a:gd name="T45" fmla="*/ 2147483647 h 1872"/>
              <a:gd name="T46" fmla="*/ 2147483647 w 2064"/>
              <a:gd name="T47" fmla="*/ 2147483647 h 1872"/>
              <a:gd name="T48" fmla="*/ 2147483647 w 2064"/>
              <a:gd name="T49" fmla="*/ 2147483647 h 1872"/>
              <a:gd name="T50" fmla="*/ 2147483647 w 2064"/>
              <a:gd name="T51" fmla="*/ 2147483647 h 1872"/>
              <a:gd name="T52" fmla="*/ 2147483647 w 2064"/>
              <a:gd name="T53" fmla="*/ 2147483647 h 1872"/>
              <a:gd name="T54" fmla="*/ 2147483647 w 2064"/>
              <a:gd name="T55" fmla="*/ 2147483647 h 1872"/>
              <a:gd name="T56" fmla="*/ 2147483647 w 2064"/>
              <a:gd name="T57" fmla="*/ 2147483647 h 1872"/>
              <a:gd name="T58" fmla="*/ 2147483647 w 2064"/>
              <a:gd name="T59" fmla="*/ 2147483647 h 1872"/>
              <a:gd name="T60" fmla="*/ 2147483647 w 2064"/>
              <a:gd name="T61" fmla="*/ 2147483647 h 1872"/>
              <a:gd name="T62" fmla="*/ 2147483647 w 2064"/>
              <a:gd name="T63" fmla="*/ 2147483647 h 1872"/>
              <a:gd name="T64" fmla="*/ 2147483647 w 2064"/>
              <a:gd name="T65" fmla="*/ 2147483647 h 1872"/>
              <a:gd name="T66" fmla="*/ 2147483647 w 2064"/>
              <a:gd name="T67" fmla="*/ 2147483647 h 1872"/>
              <a:gd name="T68" fmla="*/ 2147483647 w 2064"/>
              <a:gd name="T69" fmla="*/ 2147483647 h 1872"/>
              <a:gd name="T70" fmla="*/ 2147483647 w 2064"/>
              <a:gd name="T71" fmla="*/ 2147483647 h 1872"/>
              <a:gd name="T72" fmla="*/ 2147483647 w 2064"/>
              <a:gd name="T73" fmla="*/ 2147483647 h 1872"/>
              <a:gd name="T74" fmla="*/ 2147483647 w 2064"/>
              <a:gd name="T75" fmla="*/ 2147483647 h 1872"/>
              <a:gd name="T76" fmla="*/ 2147483647 w 2064"/>
              <a:gd name="T77" fmla="*/ 2147483647 h 1872"/>
              <a:gd name="T78" fmla="*/ 2147483647 w 2064"/>
              <a:gd name="T79" fmla="*/ 2147483647 h 1872"/>
              <a:gd name="T80" fmla="*/ 2147483647 w 2064"/>
              <a:gd name="T81" fmla="*/ 2147483647 h 1872"/>
              <a:gd name="T82" fmla="*/ 2147483647 w 2064"/>
              <a:gd name="T83" fmla="*/ 2147483647 h 1872"/>
              <a:gd name="T84" fmla="*/ 2124954402 w 2064"/>
              <a:gd name="T85" fmla="*/ 2147483647 h 1872"/>
              <a:gd name="T86" fmla="*/ 1720254596 w 2064"/>
              <a:gd name="T87" fmla="*/ 2147483647 h 1872"/>
              <a:gd name="T88" fmla="*/ 1113124179 w 2064"/>
              <a:gd name="T89" fmla="*/ 2147483647 h 1872"/>
              <a:gd name="T90" fmla="*/ 607130259 w 2064"/>
              <a:gd name="T91" fmla="*/ 2147483647 h 1872"/>
              <a:gd name="T92" fmla="*/ 505995186 w 2064"/>
              <a:gd name="T93" fmla="*/ 2147483647 h 1872"/>
              <a:gd name="T94" fmla="*/ 607130259 w 2064"/>
              <a:gd name="T95" fmla="*/ 2147483647 h 1872"/>
              <a:gd name="T96" fmla="*/ 1113124179 w 2064"/>
              <a:gd name="T97" fmla="*/ 2147483647 h 1872"/>
              <a:gd name="T98" fmla="*/ 910694518 w 2064"/>
              <a:gd name="T99" fmla="*/ 2147483647 h 1872"/>
              <a:gd name="T100" fmla="*/ 303564813 w 2064"/>
              <a:gd name="T101" fmla="*/ 2147483647 h 1872"/>
              <a:gd name="T102" fmla="*/ 101135112 w 2064"/>
              <a:gd name="T103" fmla="*/ 2147483647 h 1872"/>
              <a:gd name="T104" fmla="*/ 607130259 w 2064"/>
              <a:gd name="T105" fmla="*/ 2147483647 h 1872"/>
              <a:gd name="T106" fmla="*/ 505995186 w 2064"/>
              <a:gd name="T107" fmla="*/ 2147483647 h 1872"/>
              <a:gd name="T108" fmla="*/ 1315394957 w 2064"/>
              <a:gd name="T109" fmla="*/ 2147483647 h 1872"/>
              <a:gd name="T110" fmla="*/ 910694518 w 2064"/>
              <a:gd name="T111" fmla="*/ 2147483647 h 1872"/>
              <a:gd name="T112" fmla="*/ 1214259884 w 2064"/>
              <a:gd name="T113" fmla="*/ 2147483647 h 1872"/>
              <a:gd name="T114" fmla="*/ 1416689229 w 2064"/>
              <a:gd name="T115" fmla="*/ 2147483647 h 1872"/>
              <a:gd name="T116" fmla="*/ 1416689229 w 2064"/>
              <a:gd name="T117" fmla="*/ 2147483647 h 1872"/>
              <a:gd name="T118" fmla="*/ 1517824935 w 2064"/>
              <a:gd name="T119" fmla="*/ 2147483647 h 1872"/>
              <a:gd name="T120" fmla="*/ 2147483647 w 2064"/>
              <a:gd name="T121" fmla="*/ 2147483647 h 1872"/>
              <a:gd name="T122" fmla="*/ 2147483647 w 2064"/>
              <a:gd name="T123" fmla="*/ 2147483647 h 18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64"/>
              <a:gd name="T187" fmla="*/ 0 h 1872"/>
              <a:gd name="T188" fmla="*/ 2064 w 2064"/>
              <a:gd name="T189" fmla="*/ 1872 h 18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64" h="1872">
                <a:moveTo>
                  <a:pt x="222" y="420"/>
                </a:moveTo>
                <a:lnTo>
                  <a:pt x="222" y="414"/>
                </a:lnTo>
                <a:lnTo>
                  <a:pt x="228" y="414"/>
                </a:lnTo>
                <a:lnTo>
                  <a:pt x="228" y="408"/>
                </a:lnTo>
                <a:lnTo>
                  <a:pt x="222" y="408"/>
                </a:lnTo>
                <a:lnTo>
                  <a:pt x="216" y="408"/>
                </a:lnTo>
                <a:lnTo>
                  <a:pt x="216" y="402"/>
                </a:lnTo>
                <a:lnTo>
                  <a:pt x="216" y="396"/>
                </a:lnTo>
                <a:lnTo>
                  <a:pt x="222" y="396"/>
                </a:lnTo>
                <a:lnTo>
                  <a:pt x="222" y="390"/>
                </a:lnTo>
                <a:lnTo>
                  <a:pt x="228" y="390"/>
                </a:lnTo>
                <a:lnTo>
                  <a:pt x="228" y="384"/>
                </a:lnTo>
                <a:lnTo>
                  <a:pt x="222" y="384"/>
                </a:lnTo>
                <a:lnTo>
                  <a:pt x="216" y="384"/>
                </a:lnTo>
                <a:lnTo>
                  <a:pt x="216" y="378"/>
                </a:lnTo>
                <a:lnTo>
                  <a:pt x="222" y="378"/>
                </a:lnTo>
                <a:lnTo>
                  <a:pt x="228" y="378"/>
                </a:lnTo>
                <a:lnTo>
                  <a:pt x="234" y="378"/>
                </a:lnTo>
                <a:lnTo>
                  <a:pt x="228" y="378"/>
                </a:lnTo>
                <a:lnTo>
                  <a:pt x="222" y="378"/>
                </a:lnTo>
                <a:lnTo>
                  <a:pt x="222" y="372"/>
                </a:lnTo>
                <a:lnTo>
                  <a:pt x="228" y="372"/>
                </a:lnTo>
                <a:lnTo>
                  <a:pt x="234" y="366"/>
                </a:lnTo>
                <a:lnTo>
                  <a:pt x="234" y="372"/>
                </a:lnTo>
                <a:lnTo>
                  <a:pt x="240" y="372"/>
                </a:lnTo>
                <a:lnTo>
                  <a:pt x="240" y="366"/>
                </a:lnTo>
                <a:lnTo>
                  <a:pt x="234" y="366"/>
                </a:lnTo>
                <a:lnTo>
                  <a:pt x="234" y="360"/>
                </a:lnTo>
                <a:lnTo>
                  <a:pt x="240" y="360"/>
                </a:lnTo>
                <a:lnTo>
                  <a:pt x="234" y="360"/>
                </a:lnTo>
                <a:lnTo>
                  <a:pt x="234" y="354"/>
                </a:lnTo>
                <a:lnTo>
                  <a:pt x="240" y="354"/>
                </a:lnTo>
                <a:lnTo>
                  <a:pt x="246" y="348"/>
                </a:lnTo>
                <a:lnTo>
                  <a:pt x="246" y="354"/>
                </a:lnTo>
                <a:lnTo>
                  <a:pt x="246" y="348"/>
                </a:lnTo>
                <a:lnTo>
                  <a:pt x="252" y="348"/>
                </a:lnTo>
                <a:lnTo>
                  <a:pt x="252" y="354"/>
                </a:lnTo>
                <a:lnTo>
                  <a:pt x="258" y="354"/>
                </a:lnTo>
                <a:lnTo>
                  <a:pt x="264" y="354"/>
                </a:lnTo>
                <a:lnTo>
                  <a:pt x="264" y="348"/>
                </a:lnTo>
                <a:lnTo>
                  <a:pt x="270" y="348"/>
                </a:lnTo>
                <a:lnTo>
                  <a:pt x="276" y="342"/>
                </a:lnTo>
                <a:lnTo>
                  <a:pt x="276" y="336"/>
                </a:lnTo>
                <a:lnTo>
                  <a:pt x="276" y="330"/>
                </a:lnTo>
                <a:lnTo>
                  <a:pt x="270" y="330"/>
                </a:lnTo>
                <a:lnTo>
                  <a:pt x="270" y="324"/>
                </a:lnTo>
                <a:lnTo>
                  <a:pt x="276" y="318"/>
                </a:lnTo>
                <a:lnTo>
                  <a:pt x="276" y="312"/>
                </a:lnTo>
                <a:lnTo>
                  <a:pt x="282" y="312"/>
                </a:lnTo>
                <a:lnTo>
                  <a:pt x="288" y="312"/>
                </a:lnTo>
                <a:lnTo>
                  <a:pt x="294" y="306"/>
                </a:lnTo>
                <a:lnTo>
                  <a:pt x="288" y="306"/>
                </a:lnTo>
                <a:lnTo>
                  <a:pt x="294" y="306"/>
                </a:lnTo>
                <a:lnTo>
                  <a:pt x="294" y="300"/>
                </a:lnTo>
                <a:lnTo>
                  <a:pt x="294" y="294"/>
                </a:lnTo>
                <a:lnTo>
                  <a:pt x="300" y="294"/>
                </a:lnTo>
                <a:lnTo>
                  <a:pt x="294" y="294"/>
                </a:lnTo>
                <a:lnTo>
                  <a:pt x="300" y="294"/>
                </a:lnTo>
                <a:lnTo>
                  <a:pt x="300" y="288"/>
                </a:lnTo>
                <a:lnTo>
                  <a:pt x="306" y="288"/>
                </a:lnTo>
                <a:lnTo>
                  <a:pt x="306" y="282"/>
                </a:lnTo>
                <a:lnTo>
                  <a:pt x="312" y="282"/>
                </a:lnTo>
                <a:lnTo>
                  <a:pt x="318" y="282"/>
                </a:lnTo>
                <a:lnTo>
                  <a:pt x="324" y="282"/>
                </a:lnTo>
                <a:lnTo>
                  <a:pt x="330" y="282"/>
                </a:lnTo>
                <a:lnTo>
                  <a:pt x="330" y="276"/>
                </a:lnTo>
                <a:lnTo>
                  <a:pt x="324" y="276"/>
                </a:lnTo>
                <a:lnTo>
                  <a:pt x="324" y="270"/>
                </a:lnTo>
                <a:lnTo>
                  <a:pt x="318" y="270"/>
                </a:lnTo>
                <a:lnTo>
                  <a:pt x="318" y="264"/>
                </a:lnTo>
                <a:lnTo>
                  <a:pt x="312" y="264"/>
                </a:lnTo>
                <a:lnTo>
                  <a:pt x="312" y="258"/>
                </a:lnTo>
                <a:lnTo>
                  <a:pt x="306" y="258"/>
                </a:lnTo>
                <a:lnTo>
                  <a:pt x="306" y="264"/>
                </a:lnTo>
                <a:lnTo>
                  <a:pt x="300" y="258"/>
                </a:lnTo>
                <a:lnTo>
                  <a:pt x="306" y="252"/>
                </a:lnTo>
                <a:lnTo>
                  <a:pt x="300" y="252"/>
                </a:lnTo>
                <a:lnTo>
                  <a:pt x="294" y="252"/>
                </a:lnTo>
                <a:lnTo>
                  <a:pt x="294" y="246"/>
                </a:lnTo>
                <a:lnTo>
                  <a:pt x="294" y="240"/>
                </a:lnTo>
                <a:lnTo>
                  <a:pt x="288" y="240"/>
                </a:lnTo>
                <a:lnTo>
                  <a:pt x="288" y="246"/>
                </a:lnTo>
                <a:lnTo>
                  <a:pt x="282" y="240"/>
                </a:lnTo>
                <a:lnTo>
                  <a:pt x="282" y="234"/>
                </a:lnTo>
                <a:lnTo>
                  <a:pt x="282" y="228"/>
                </a:lnTo>
                <a:lnTo>
                  <a:pt x="282" y="222"/>
                </a:lnTo>
                <a:lnTo>
                  <a:pt x="282" y="216"/>
                </a:lnTo>
                <a:lnTo>
                  <a:pt x="288" y="216"/>
                </a:lnTo>
                <a:lnTo>
                  <a:pt x="288" y="222"/>
                </a:lnTo>
                <a:lnTo>
                  <a:pt x="294" y="222"/>
                </a:lnTo>
                <a:lnTo>
                  <a:pt x="294" y="216"/>
                </a:lnTo>
                <a:lnTo>
                  <a:pt x="294" y="210"/>
                </a:lnTo>
                <a:lnTo>
                  <a:pt x="300" y="210"/>
                </a:lnTo>
                <a:lnTo>
                  <a:pt x="306" y="210"/>
                </a:lnTo>
                <a:lnTo>
                  <a:pt x="306" y="204"/>
                </a:lnTo>
                <a:lnTo>
                  <a:pt x="300" y="204"/>
                </a:lnTo>
                <a:lnTo>
                  <a:pt x="306" y="198"/>
                </a:lnTo>
                <a:lnTo>
                  <a:pt x="306" y="192"/>
                </a:lnTo>
                <a:lnTo>
                  <a:pt x="306" y="186"/>
                </a:lnTo>
                <a:lnTo>
                  <a:pt x="312" y="186"/>
                </a:lnTo>
                <a:lnTo>
                  <a:pt x="312" y="180"/>
                </a:lnTo>
                <a:lnTo>
                  <a:pt x="312" y="174"/>
                </a:lnTo>
                <a:lnTo>
                  <a:pt x="318" y="174"/>
                </a:lnTo>
                <a:lnTo>
                  <a:pt x="318" y="168"/>
                </a:lnTo>
                <a:lnTo>
                  <a:pt x="324" y="168"/>
                </a:lnTo>
                <a:lnTo>
                  <a:pt x="318" y="168"/>
                </a:lnTo>
                <a:lnTo>
                  <a:pt x="312" y="162"/>
                </a:lnTo>
                <a:lnTo>
                  <a:pt x="312" y="156"/>
                </a:lnTo>
                <a:lnTo>
                  <a:pt x="318" y="156"/>
                </a:lnTo>
                <a:lnTo>
                  <a:pt x="324" y="156"/>
                </a:lnTo>
                <a:lnTo>
                  <a:pt x="324" y="150"/>
                </a:lnTo>
                <a:lnTo>
                  <a:pt x="330" y="150"/>
                </a:lnTo>
                <a:lnTo>
                  <a:pt x="336" y="150"/>
                </a:lnTo>
                <a:lnTo>
                  <a:pt x="336" y="156"/>
                </a:lnTo>
                <a:lnTo>
                  <a:pt x="342" y="156"/>
                </a:lnTo>
                <a:lnTo>
                  <a:pt x="348" y="156"/>
                </a:lnTo>
                <a:lnTo>
                  <a:pt x="348" y="162"/>
                </a:lnTo>
                <a:lnTo>
                  <a:pt x="348" y="168"/>
                </a:lnTo>
                <a:lnTo>
                  <a:pt x="354" y="168"/>
                </a:lnTo>
                <a:lnTo>
                  <a:pt x="354" y="174"/>
                </a:lnTo>
                <a:lnTo>
                  <a:pt x="360" y="174"/>
                </a:lnTo>
                <a:lnTo>
                  <a:pt x="366" y="174"/>
                </a:lnTo>
                <a:lnTo>
                  <a:pt x="372" y="174"/>
                </a:lnTo>
                <a:lnTo>
                  <a:pt x="378" y="174"/>
                </a:lnTo>
                <a:lnTo>
                  <a:pt x="384" y="174"/>
                </a:lnTo>
                <a:lnTo>
                  <a:pt x="390" y="174"/>
                </a:lnTo>
                <a:lnTo>
                  <a:pt x="390" y="168"/>
                </a:lnTo>
                <a:lnTo>
                  <a:pt x="390" y="162"/>
                </a:lnTo>
                <a:lnTo>
                  <a:pt x="390" y="156"/>
                </a:lnTo>
                <a:lnTo>
                  <a:pt x="390" y="150"/>
                </a:lnTo>
                <a:lnTo>
                  <a:pt x="384" y="144"/>
                </a:lnTo>
                <a:lnTo>
                  <a:pt x="378" y="144"/>
                </a:lnTo>
                <a:lnTo>
                  <a:pt x="378" y="138"/>
                </a:lnTo>
                <a:lnTo>
                  <a:pt x="372" y="138"/>
                </a:lnTo>
                <a:lnTo>
                  <a:pt x="378" y="138"/>
                </a:lnTo>
                <a:lnTo>
                  <a:pt x="384" y="132"/>
                </a:lnTo>
                <a:lnTo>
                  <a:pt x="390" y="132"/>
                </a:lnTo>
                <a:lnTo>
                  <a:pt x="396" y="132"/>
                </a:lnTo>
                <a:lnTo>
                  <a:pt x="396" y="126"/>
                </a:lnTo>
                <a:lnTo>
                  <a:pt x="402" y="126"/>
                </a:lnTo>
                <a:lnTo>
                  <a:pt x="408" y="126"/>
                </a:lnTo>
                <a:lnTo>
                  <a:pt x="414" y="126"/>
                </a:lnTo>
                <a:lnTo>
                  <a:pt x="414" y="120"/>
                </a:lnTo>
                <a:lnTo>
                  <a:pt x="420" y="120"/>
                </a:lnTo>
                <a:lnTo>
                  <a:pt x="426" y="114"/>
                </a:lnTo>
                <a:lnTo>
                  <a:pt x="420" y="108"/>
                </a:lnTo>
                <a:lnTo>
                  <a:pt x="420" y="102"/>
                </a:lnTo>
                <a:lnTo>
                  <a:pt x="420" y="96"/>
                </a:lnTo>
                <a:lnTo>
                  <a:pt x="414" y="96"/>
                </a:lnTo>
                <a:lnTo>
                  <a:pt x="414" y="90"/>
                </a:lnTo>
                <a:lnTo>
                  <a:pt x="420" y="90"/>
                </a:lnTo>
                <a:lnTo>
                  <a:pt x="426" y="90"/>
                </a:lnTo>
                <a:lnTo>
                  <a:pt x="426" y="84"/>
                </a:lnTo>
                <a:lnTo>
                  <a:pt x="426" y="78"/>
                </a:lnTo>
                <a:lnTo>
                  <a:pt x="420" y="72"/>
                </a:lnTo>
                <a:lnTo>
                  <a:pt x="420" y="66"/>
                </a:lnTo>
                <a:lnTo>
                  <a:pt x="414" y="66"/>
                </a:lnTo>
                <a:lnTo>
                  <a:pt x="414" y="60"/>
                </a:lnTo>
                <a:lnTo>
                  <a:pt x="420" y="60"/>
                </a:lnTo>
                <a:lnTo>
                  <a:pt x="426" y="60"/>
                </a:lnTo>
                <a:lnTo>
                  <a:pt x="426" y="54"/>
                </a:lnTo>
                <a:lnTo>
                  <a:pt x="432" y="54"/>
                </a:lnTo>
                <a:lnTo>
                  <a:pt x="432" y="48"/>
                </a:lnTo>
                <a:lnTo>
                  <a:pt x="438" y="48"/>
                </a:lnTo>
                <a:lnTo>
                  <a:pt x="438" y="42"/>
                </a:lnTo>
                <a:lnTo>
                  <a:pt x="438" y="36"/>
                </a:lnTo>
                <a:lnTo>
                  <a:pt x="438" y="30"/>
                </a:lnTo>
                <a:lnTo>
                  <a:pt x="432" y="24"/>
                </a:lnTo>
                <a:lnTo>
                  <a:pt x="432" y="18"/>
                </a:lnTo>
                <a:lnTo>
                  <a:pt x="426" y="18"/>
                </a:lnTo>
                <a:lnTo>
                  <a:pt x="426" y="12"/>
                </a:lnTo>
                <a:lnTo>
                  <a:pt x="426" y="6"/>
                </a:lnTo>
                <a:lnTo>
                  <a:pt x="426" y="0"/>
                </a:lnTo>
                <a:lnTo>
                  <a:pt x="432" y="0"/>
                </a:lnTo>
                <a:lnTo>
                  <a:pt x="432" y="6"/>
                </a:lnTo>
                <a:lnTo>
                  <a:pt x="432" y="12"/>
                </a:lnTo>
                <a:lnTo>
                  <a:pt x="438" y="12"/>
                </a:lnTo>
                <a:lnTo>
                  <a:pt x="444" y="12"/>
                </a:lnTo>
                <a:lnTo>
                  <a:pt x="444" y="18"/>
                </a:lnTo>
                <a:lnTo>
                  <a:pt x="450" y="18"/>
                </a:lnTo>
                <a:lnTo>
                  <a:pt x="450" y="24"/>
                </a:lnTo>
                <a:lnTo>
                  <a:pt x="456" y="24"/>
                </a:lnTo>
                <a:lnTo>
                  <a:pt x="456" y="30"/>
                </a:lnTo>
                <a:lnTo>
                  <a:pt x="462" y="30"/>
                </a:lnTo>
                <a:lnTo>
                  <a:pt x="468" y="24"/>
                </a:lnTo>
                <a:lnTo>
                  <a:pt x="468" y="30"/>
                </a:lnTo>
                <a:lnTo>
                  <a:pt x="474" y="30"/>
                </a:lnTo>
                <a:lnTo>
                  <a:pt x="480" y="30"/>
                </a:lnTo>
                <a:lnTo>
                  <a:pt x="480" y="24"/>
                </a:lnTo>
                <a:lnTo>
                  <a:pt x="486" y="24"/>
                </a:lnTo>
                <a:lnTo>
                  <a:pt x="492" y="24"/>
                </a:lnTo>
                <a:lnTo>
                  <a:pt x="498" y="24"/>
                </a:lnTo>
                <a:lnTo>
                  <a:pt x="504" y="24"/>
                </a:lnTo>
                <a:lnTo>
                  <a:pt x="504" y="30"/>
                </a:lnTo>
                <a:lnTo>
                  <a:pt x="510" y="30"/>
                </a:lnTo>
                <a:lnTo>
                  <a:pt x="516" y="30"/>
                </a:lnTo>
                <a:lnTo>
                  <a:pt x="522" y="30"/>
                </a:lnTo>
                <a:lnTo>
                  <a:pt x="522" y="36"/>
                </a:lnTo>
                <a:lnTo>
                  <a:pt x="528" y="36"/>
                </a:lnTo>
                <a:lnTo>
                  <a:pt x="528" y="42"/>
                </a:lnTo>
                <a:lnTo>
                  <a:pt x="534" y="42"/>
                </a:lnTo>
                <a:lnTo>
                  <a:pt x="534" y="36"/>
                </a:lnTo>
                <a:lnTo>
                  <a:pt x="540" y="36"/>
                </a:lnTo>
                <a:lnTo>
                  <a:pt x="546" y="36"/>
                </a:lnTo>
                <a:lnTo>
                  <a:pt x="546" y="42"/>
                </a:lnTo>
                <a:lnTo>
                  <a:pt x="552" y="42"/>
                </a:lnTo>
                <a:lnTo>
                  <a:pt x="558" y="42"/>
                </a:lnTo>
                <a:lnTo>
                  <a:pt x="564" y="42"/>
                </a:lnTo>
                <a:lnTo>
                  <a:pt x="564" y="48"/>
                </a:lnTo>
                <a:lnTo>
                  <a:pt x="564" y="54"/>
                </a:lnTo>
                <a:lnTo>
                  <a:pt x="564" y="60"/>
                </a:lnTo>
                <a:lnTo>
                  <a:pt x="564" y="66"/>
                </a:lnTo>
                <a:lnTo>
                  <a:pt x="570" y="66"/>
                </a:lnTo>
                <a:lnTo>
                  <a:pt x="576" y="66"/>
                </a:lnTo>
                <a:lnTo>
                  <a:pt x="582" y="66"/>
                </a:lnTo>
                <a:lnTo>
                  <a:pt x="588" y="66"/>
                </a:lnTo>
                <a:lnTo>
                  <a:pt x="588" y="72"/>
                </a:lnTo>
                <a:lnTo>
                  <a:pt x="594" y="72"/>
                </a:lnTo>
                <a:lnTo>
                  <a:pt x="588" y="78"/>
                </a:lnTo>
                <a:lnTo>
                  <a:pt x="594" y="84"/>
                </a:lnTo>
                <a:lnTo>
                  <a:pt x="594" y="90"/>
                </a:lnTo>
                <a:lnTo>
                  <a:pt x="594" y="96"/>
                </a:lnTo>
                <a:lnTo>
                  <a:pt x="600" y="96"/>
                </a:lnTo>
                <a:lnTo>
                  <a:pt x="600" y="90"/>
                </a:lnTo>
                <a:lnTo>
                  <a:pt x="600" y="96"/>
                </a:lnTo>
                <a:lnTo>
                  <a:pt x="594" y="96"/>
                </a:lnTo>
                <a:lnTo>
                  <a:pt x="600" y="96"/>
                </a:lnTo>
                <a:lnTo>
                  <a:pt x="606" y="96"/>
                </a:lnTo>
                <a:lnTo>
                  <a:pt x="612" y="96"/>
                </a:lnTo>
                <a:lnTo>
                  <a:pt x="618" y="96"/>
                </a:lnTo>
                <a:lnTo>
                  <a:pt x="624" y="96"/>
                </a:lnTo>
                <a:lnTo>
                  <a:pt x="624" y="102"/>
                </a:lnTo>
                <a:lnTo>
                  <a:pt x="630" y="102"/>
                </a:lnTo>
                <a:lnTo>
                  <a:pt x="636" y="108"/>
                </a:lnTo>
                <a:lnTo>
                  <a:pt x="642" y="108"/>
                </a:lnTo>
                <a:lnTo>
                  <a:pt x="642" y="114"/>
                </a:lnTo>
                <a:lnTo>
                  <a:pt x="648" y="120"/>
                </a:lnTo>
                <a:lnTo>
                  <a:pt x="654" y="114"/>
                </a:lnTo>
                <a:lnTo>
                  <a:pt x="648" y="108"/>
                </a:lnTo>
                <a:lnTo>
                  <a:pt x="654" y="108"/>
                </a:lnTo>
                <a:lnTo>
                  <a:pt x="654" y="102"/>
                </a:lnTo>
                <a:lnTo>
                  <a:pt x="660" y="102"/>
                </a:lnTo>
                <a:lnTo>
                  <a:pt x="660" y="96"/>
                </a:lnTo>
                <a:lnTo>
                  <a:pt x="660" y="90"/>
                </a:lnTo>
                <a:lnTo>
                  <a:pt x="666" y="84"/>
                </a:lnTo>
                <a:lnTo>
                  <a:pt x="660" y="84"/>
                </a:lnTo>
                <a:lnTo>
                  <a:pt x="660" y="78"/>
                </a:lnTo>
                <a:lnTo>
                  <a:pt x="666" y="78"/>
                </a:lnTo>
                <a:lnTo>
                  <a:pt x="666" y="84"/>
                </a:lnTo>
                <a:lnTo>
                  <a:pt x="672" y="84"/>
                </a:lnTo>
                <a:lnTo>
                  <a:pt x="678" y="84"/>
                </a:lnTo>
                <a:lnTo>
                  <a:pt x="678" y="90"/>
                </a:lnTo>
                <a:lnTo>
                  <a:pt x="684" y="90"/>
                </a:lnTo>
                <a:lnTo>
                  <a:pt x="690" y="90"/>
                </a:lnTo>
                <a:lnTo>
                  <a:pt x="696" y="90"/>
                </a:lnTo>
                <a:lnTo>
                  <a:pt x="696" y="96"/>
                </a:lnTo>
                <a:lnTo>
                  <a:pt x="702" y="96"/>
                </a:lnTo>
                <a:lnTo>
                  <a:pt x="708" y="102"/>
                </a:lnTo>
                <a:lnTo>
                  <a:pt x="708" y="96"/>
                </a:lnTo>
                <a:lnTo>
                  <a:pt x="714" y="102"/>
                </a:lnTo>
                <a:lnTo>
                  <a:pt x="720" y="102"/>
                </a:lnTo>
                <a:lnTo>
                  <a:pt x="720" y="108"/>
                </a:lnTo>
                <a:lnTo>
                  <a:pt x="726" y="108"/>
                </a:lnTo>
                <a:lnTo>
                  <a:pt x="726" y="102"/>
                </a:lnTo>
                <a:lnTo>
                  <a:pt x="732" y="102"/>
                </a:lnTo>
                <a:lnTo>
                  <a:pt x="732" y="96"/>
                </a:lnTo>
                <a:lnTo>
                  <a:pt x="738" y="96"/>
                </a:lnTo>
                <a:lnTo>
                  <a:pt x="738" y="102"/>
                </a:lnTo>
                <a:lnTo>
                  <a:pt x="744" y="102"/>
                </a:lnTo>
                <a:lnTo>
                  <a:pt x="744" y="108"/>
                </a:lnTo>
                <a:lnTo>
                  <a:pt x="750" y="108"/>
                </a:lnTo>
                <a:lnTo>
                  <a:pt x="750" y="102"/>
                </a:lnTo>
                <a:lnTo>
                  <a:pt x="756" y="102"/>
                </a:lnTo>
                <a:lnTo>
                  <a:pt x="756" y="96"/>
                </a:lnTo>
                <a:lnTo>
                  <a:pt x="756" y="90"/>
                </a:lnTo>
                <a:lnTo>
                  <a:pt x="762" y="90"/>
                </a:lnTo>
                <a:lnTo>
                  <a:pt x="768" y="90"/>
                </a:lnTo>
                <a:lnTo>
                  <a:pt x="774" y="90"/>
                </a:lnTo>
                <a:lnTo>
                  <a:pt x="774" y="84"/>
                </a:lnTo>
                <a:lnTo>
                  <a:pt x="780" y="84"/>
                </a:lnTo>
                <a:lnTo>
                  <a:pt x="786" y="84"/>
                </a:lnTo>
                <a:lnTo>
                  <a:pt x="786" y="78"/>
                </a:lnTo>
                <a:lnTo>
                  <a:pt x="792" y="78"/>
                </a:lnTo>
                <a:lnTo>
                  <a:pt x="792" y="84"/>
                </a:lnTo>
                <a:lnTo>
                  <a:pt x="798" y="84"/>
                </a:lnTo>
                <a:lnTo>
                  <a:pt x="804" y="90"/>
                </a:lnTo>
                <a:lnTo>
                  <a:pt x="810" y="90"/>
                </a:lnTo>
                <a:lnTo>
                  <a:pt x="810" y="96"/>
                </a:lnTo>
                <a:lnTo>
                  <a:pt x="816" y="102"/>
                </a:lnTo>
                <a:lnTo>
                  <a:pt x="822" y="108"/>
                </a:lnTo>
                <a:lnTo>
                  <a:pt x="828" y="108"/>
                </a:lnTo>
                <a:lnTo>
                  <a:pt x="834" y="108"/>
                </a:lnTo>
                <a:lnTo>
                  <a:pt x="834" y="114"/>
                </a:lnTo>
                <a:lnTo>
                  <a:pt x="840" y="114"/>
                </a:lnTo>
                <a:lnTo>
                  <a:pt x="840" y="120"/>
                </a:lnTo>
                <a:lnTo>
                  <a:pt x="840" y="126"/>
                </a:lnTo>
                <a:lnTo>
                  <a:pt x="846" y="126"/>
                </a:lnTo>
                <a:lnTo>
                  <a:pt x="846" y="132"/>
                </a:lnTo>
                <a:lnTo>
                  <a:pt x="846" y="138"/>
                </a:lnTo>
                <a:lnTo>
                  <a:pt x="846" y="144"/>
                </a:lnTo>
                <a:lnTo>
                  <a:pt x="840" y="144"/>
                </a:lnTo>
                <a:lnTo>
                  <a:pt x="840" y="150"/>
                </a:lnTo>
                <a:lnTo>
                  <a:pt x="840" y="156"/>
                </a:lnTo>
                <a:lnTo>
                  <a:pt x="846" y="156"/>
                </a:lnTo>
                <a:lnTo>
                  <a:pt x="840" y="162"/>
                </a:lnTo>
                <a:lnTo>
                  <a:pt x="834" y="168"/>
                </a:lnTo>
                <a:lnTo>
                  <a:pt x="834" y="174"/>
                </a:lnTo>
                <a:lnTo>
                  <a:pt x="834" y="180"/>
                </a:lnTo>
                <a:lnTo>
                  <a:pt x="834" y="186"/>
                </a:lnTo>
                <a:lnTo>
                  <a:pt x="834" y="192"/>
                </a:lnTo>
                <a:lnTo>
                  <a:pt x="834" y="198"/>
                </a:lnTo>
                <a:lnTo>
                  <a:pt x="828" y="198"/>
                </a:lnTo>
                <a:lnTo>
                  <a:pt x="822" y="198"/>
                </a:lnTo>
                <a:lnTo>
                  <a:pt x="822" y="204"/>
                </a:lnTo>
                <a:lnTo>
                  <a:pt x="816" y="204"/>
                </a:lnTo>
                <a:lnTo>
                  <a:pt x="816" y="210"/>
                </a:lnTo>
                <a:lnTo>
                  <a:pt x="816" y="216"/>
                </a:lnTo>
                <a:lnTo>
                  <a:pt x="816" y="222"/>
                </a:lnTo>
                <a:lnTo>
                  <a:pt x="816" y="228"/>
                </a:lnTo>
                <a:lnTo>
                  <a:pt x="822" y="228"/>
                </a:lnTo>
                <a:lnTo>
                  <a:pt x="828" y="222"/>
                </a:lnTo>
                <a:lnTo>
                  <a:pt x="834" y="222"/>
                </a:lnTo>
                <a:lnTo>
                  <a:pt x="834" y="228"/>
                </a:lnTo>
                <a:lnTo>
                  <a:pt x="834" y="234"/>
                </a:lnTo>
                <a:lnTo>
                  <a:pt x="834" y="240"/>
                </a:lnTo>
                <a:lnTo>
                  <a:pt x="840" y="246"/>
                </a:lnTo>
                <a:lnTo>
                  <a:pt x="840" y="252"/>
                </a:lnTo>
                <a:lnTo>
                  <a:pt x="840" y="258"/>
                </a:lnTo>
                <a:lnTo>
                  <a:pt x="840" y="264"/>
                </a:lnTo>
                <a:lnTo>
                  <a:pt x="840" y="270"/>
                </a:lnTo>
                <a:lnTo>
                  <a:pt x="840" y="276"/>
                </a:lnTo>
                <a:lnTo>
                  <a:pt x="834" y="276"/>
                </a:lnTo>
                <a:lnTo>
                  <a:pt x="828" y="276"/>
                </a:lnTo>
                <a:lnTo>
                  <a:pt x="828" y="282"/>
                </a:lnTo>
                <a:lnTo>
                  <a:pt x="828" y="288"/>
                </a:lnTo>
                <a:lnTo>
                  <a:pt x="834" y="288"/>
                </a:lnTo>
                <a:lnTo>
                  <a:pt x="834" y="294"/>
                </a:lnTo>
                <a:lnTo>
                  <a:pt x="840" y="294"/>
                </a:lnTo>
                <a:lnTo>
                  <a:pt x="846" y="294"/>
                </a:lnTo>
                <a:lnTo>
                  <a:pt x="852" y="294"/>
                </a:lnTo>
                <a:lnTo>
                  <a:pt x="852" y="300"/>
                </a:lnTo>
                <a:lnTo>
                  <a:pt x="858" y="300"/>
                </a:lnTo>
                <a:lnTo>
                  <a:pt x="858" y="306"/>
                </a:lnTo>
                <a:lnTo>
                  <a:pt x="864" y="306"/>
                </a:lnTo>
                <a:lnTo>
                  <a:pt x="864" y="312"/>
                </a:lnTo>
                <a:lnTo>
                  <a:pt x="870" y="312"/>
                </a:lnTo>
                <a:lnTo>
                  <a:pt x="876" y="312"/>
                </a:lnTo>
                <a:lnTo>
                  <a:pt x="876" y="318"/>
                </a:lnTo>
                <a:lnTo>
                  <a:pt x="882" y="318"/>
                </a:lnTo>
                <a:lnTo>
                  <a:pt x="888" y="318"/>
                </a:lnTo>
                <a:lnTo>
                  <a:pt x="888" y="312"/>
                </a:lnTo>
                <a:lnTo>
                  <a:pt x="894" y="312"/>
                </a:lnTo>
                <a:lnTo>
                  <a:pt x="900" y="312"/>
                </a:lnTo>
                <a:lnTo>
                  <a:pt x="906" y="312"/>
                </a:lnTo>
                <a:lnTo>
                  <a:pt x="912" y="312"/>
                </a:lnTo>
                <a:lnTo>
                  <a:pt x="912" y="306"/>
                </a:lnTo>
                <a:lnTo>
                  <a:pt x="918" y="306"/>
                </a:lnTo>
                <a:lnTo>
                  <a:pt x="918" y="312"/>
                </a:lnTo>
                <a:lnTo>
                  <a:pt x="924" y="312"/>
                </a:lnTo>
                <a:lnTo>
                  <a:pt x="924" y="318"/>
                </a:lnTo>
                <a:lnTo>
                  <a:pt x="924" y="324"/>
                </a:lnTo>
                <a:lnTo>
                  <a:pt x="930" y="324"/>
                </a:lnTo>
                <a:lnTo>
                  <a:pt x="930" y="330"/>
                </a:lnTo>
                <a:lnTo>
                  <a:pt x="930" y="336"/>
                </a:lnTo>
                <a:lnTo>
                  <a:pt x="936" y="336"/>
                </a:lnTo>
                <a:lnTo>
                  <a:pt x="936" y="342"/>
                </a:lnTo>
                <a:lnTo>
                  <a:pt x="942" y="336"/>
                </a:lnTo>
                <a:lnTo>
                  <a:pt x="948" y="342"/>
                </a:lnTo>
                <a:lnTo>
                  <a:pt x="948" y="336"/>
                </a:lnTo>
                <a:lnTo>
                  <a:pt x="954" y="336"/>
                </a:lnTo>
                <a:lnTo>
                  <a:pt x="960" y="336"/>
                </a:lnTo>
                <a:lnTo>
                  <a:pt x="960" y="330"/>
                </a:lnTo>
                <a:lnTo>
                  <a:pt x="966" y="330"/>
                </a:lnTo>
                <a:lnTo>
                  <a:pt x="972" y="330"/>
                </a:lnTo>
                <a:lnTo>
                  <a:pt x="972" y="336"/>
                </a:lnTo>
                <a:lnTo>
                  <a:pt x="978" y="336"/>
                </a:lnTo>
                <a:lnTo>
                  <a:pt x="984" y="336"/>
                </a:lnTo>
                <a:lnTo>
                  <a:pt x="984" y="342"/>
                </a:lnTo>
                <a:lnTo>
                  <a:pt x="990" y="342"/>
                </a:lnTo>
                <a:lnTo>
                  <a:pt x="990" y="348"/>
                </a:lnTo>
                <a:lnTo>
                  <a:pt x="996" y="348"/>
                </a:lnTo>
                <a:lnTo>
                  <a:pt x="1002" y="354"/>
                </a:lnTo>
                <a:lnTo>
                  <a:pt x="1008" y="360"/>
                </a:lnTo>
                <a:lnTo>
                  <a:pt x="1008" y="366"/>
                </a:lnTo>
                <a:lnTo>
                  <a:pt x="1014" y="366"/>
                </a:lnTo>
                <a:lnTo>
                  <a:pt x="1014" y="372"/>
                </a:lnTo>
                <a:lnTo>
                  <a:pt x="1020" y="372"/>
                </a:lnTo>
                <a:lnTo>
                  <a:pt x="1020" y="378"/>
                </a:lnTo>
                <a:lnTo>
                  <a:pt x="1026" y="378"/>
                </a:lnTo>
                <a:lnTo>
                  <a:pt x="1026" y="384"/>
                </a:lnTo>
                <a:lnTo>
                  <a:pt x="1026" y="390"/>
                </a:lnTo>
                <a:lnTo>
                  <a:pt x="1026" y="384"/>
                </a:lnTo>
                <a:lnTo>
                  <a:pt x="1032" y="384"/>
                </a:lnTo>
                <a:lnTo>
                  <a:pt x="1032" y="390"/>
                </a:lnTo>
                <a:lnTo>
                  <a:pt x="1026" y="390"/>
                </a:lnTo>
                <a:lnTo>
                  <a:pt x="1032" y="396"/>
                </a:lnTo>
                <a:lnTo>
                  <a:pt x="1032" y="402"/>
                </a:lnTo>
                <a:lnTo>
                  <a:pt x="1032" y="408"/>
                </a:lnTo>
                <a:lnTo>
                  <a:pt x="1038" y="408"/>
                </a:lnTo>
                <a:lnTo>
                  <a:pt x="1038" y="414"/>
                </a:lnTo>
                <a:lnTo>
                  <a:pt x="1038" y="420"/>
                </a:lnTo>
                <a:lnTo>
                  <a:pt x="1044" y="420"/>
                </a:lnTo>
                <a:lnTo>
                  <a:pt x="1044" y="426"/>
                </a:lnTo>
                <a:lnTo>
                  <a:pt x="1050" y="426"/>
                </a:lnTo>
                <a:lnTo>
                  <a:pt x="1044" y="426"/>
                </a:lnTo>
                <a:lnTo>
                  <a:pt x="1044" y="432"/>
                </a:lnTo>
                <a:lnTo>
                  <a:pt x="1038" y="432"/>
                </a:lnTo>
                <a:lnTo>
                  <a:pt x="1032" y="432"/>
                </a:lnTo>
                <a:lnTo>
                  <a:pt x="1032" y="438"/>
                </a:lnTo>
                <a:lnTo>
                  <a:pt x="1032" y="444"/>
                </a:lnTo>
                <a:lnTo>
                  <a:pt x="1032" y="450"/>
                </a:lnTo>
                <a:lnTo>
                  <a:pt x="1038" y="450"/>
                </a:lnTo>
                <a:lnTo>
                  <a:pt x="1044" y="450"/>
                </a:lnTo>
                <a:lnTo>
                  <a:pt x="1050" y="450"/>
                </a:lnTo>
                <a:lnTo>
                  <a:pt x="1050" y="444"/>
                </a:lnTo>
                <a:lnTo>
                  <a:pt x="1056" y="444"/>
                </a:lnTo>
                <a:lnTo>
                  <a:pt x="1056" y="438"/>
                </a:lnTo>
                <a:lnTo>
                  <a:pt x="1056" y="432"/>
                </a:lnTo>
                <a:lnTo>
                  <a:pt x="1062" y="432"/>
                </a:lnTo>
                <a:lnTo>
                  <a:pt x="1068" y="432"/>
                </a:lnTo>
                <a:lnTo>
                  <a:pt x="1068" y="438"/>
                </a:lnTo>
                <a:lnTo>
                  <a:pt x="1062" y="438"/>
                </a:lnTo>
                <a:lnTo>
                  <a:pt x="1062" y="444"/>
                </a:lnTo>
                <a:lnTo>
                  <a:pt x="1062" y="450"/>
                </a:lnTo>
                <a:lnTo>
                  <a:pt x="1062" y="456"/>
                </a:lnTo>
                <a:lnTo>
                  <a:pt x="1068" y="456"/>
                </a:lnTo>
                <a:lnTo>
                  <a:pt x="1074" y="456"/>
                </a:lnTo>
                <a:lnTo>
                  <a:pt x="1080" y="456"/>
                </a:lnTo>
                <a:lnTo>
                  <a:pt x="1086" y="456"/>
                </a:lnTo>
                <a:lnTo>
                  <a:pt x="1086" y="450"/>
                </a:lnTo>
                <a:lnTo>
                  <a:pt x="1092" y="450"/>
                </a:lnTo>
                <a:lnTo>
                  <a:pt x="1092" y="456"/>
                </a:lnTo>
                <a:lnTo>
                  <a:pt x="1086" y="456"/>
                </a:lnTo>
                <a:lnTo>
                  <a:pt x="1086" y="462"/>
                </a:lnTo>
                <a:lnTo>
                  <a:pt x="1086" y="468"/>
                </a:lnTo>
                <a:lnTo>
                  <a:pt x="1086" y="474"/>
                </a:lnTo>
                <a:lnTo>
                  <a:pt x="1092" y="480"/>
                </a:lnTo>
                <a:lnTo>
                  <a:pt x="1092" y="486"/>
                </a:lnTo>
                <a:lnTo>
                  <a:pt x="1086" y="486"/>
                </a:lnTo>
                <a:lnTo>
                  <a:pt x="1092" y="486"/>
                </a:lnTo>
                <a:lnTo>
                  <a:pt x="1092" y="492"/>
                </a:lnTo>
                <a:lnTo>
                  <a:pt x="1092" y="498"/>
                </a:lnTo>
                <a:lnTo>
                  <a:pt x="1092" y="504"/>
                </a:lnTo>
                <a:lnTo>
                  <a:pt x="1092" y="510"/>
                </a:lnTo>
                <a:lnTo>
                  <a:pt x="1098" y="510"/>
                </a:lnTo>
                <a:lnTo>
                  <a:pt x="1098" y="516"/>
                </a:lnTo>
                <a:lnTo>
                  <a:pt x="1098" y="522"/>
                </a:lnTo>
                <a:lnTo>
                  <a:pt x="1092" y="522"/>
                </a:lnTo>
                <a:lnTo>
                  <a:pt x="1092" y="528"/>
                </a:lnTo>
                <a:lnTo>
                  <a:pt x="1098" y="534"/>
                </a:lnTo>
                <a:lnTo>
                  <a:pt x="1098" y="540"/>
                </a:lnTo>
                <a:lnTo>
                  <a:pt x="1098" y="546"/>
                </a:lnTo>
                <a:lnTo>
                  <a:pt x="1104" y="546"/>
                </a:lnTo>
                <a:lnTo>
                  <a:pt x="1110" y="546"/>
                </a:lnTo>
                <a:lnTo>
                  <a:pt x="1116" y="546"/>
                </a:lnTo>
                <a:lnTo>
                  <a:pt x="1122" y="540"/>
                </a:lnTo>
                <a:lnTo>
                  <a:pt x="1128" y="540"/>
                </a:lnTo>
                <a:lnTo>
                  <a:pt x="1128" y="534"/>
                </a:lnTo>
                <a:lnTo>
                  <a:pt x="1134" y="534"/>
                </a:lnTo>
                <a:lnTo>
                  <a:pt x="1140" y="528"/>
                </a:lnTo>
                <a:lnTo>
                  <a:pt x="1140" y="534"/>
                </a:lnTo>
                <a:lnTo>
                  <a:pt x="1146" y="534"/>
                </a:lnTo>
                <a:lnTo>
                  <a:pt x="1152" y="534"/>
                </a:lnTo>
                <a:lnTo>
                  <a:pt x="1158" y="534"/>
                </a:lnTo>
                <a:lnTo>
                  <a:pt x="1158" y="540"/>
                </a:lnTo>
                <a:lnTo>
                  <a:pt x="1164" y="540"/>
                </a:lnTo>
                <a:lnTo>
                  <a:pt x="1170" y="540"/>
                </a:lnTo>
                <a:lnTo>
                  <a:pt x="1176" y="540"/>
                </a:lnTo>
                <a:lnTo>
                  <a:pt x="1182" y="540"/>
                </a:lnTo>
                <a:lnTo>
                  <a:pt x="1188" y="540"/>
                </a:lnTo>
                <a:lnTo>
                  <a:pt x="1194" y="546"/>
                </a:lnTo>
                <a:lnTo>
                  <a:pt x="1194" y="540"/>
                </a:lnTo>
                <a:lnTo>
                  <a:pt x="1200" y="540"/>
                </a:lnTo>
                <a:lnTo>
                  <a:pt x="1206" y="540"/>
                </a:lnTo>
                <a:lnTo>
                  <a:pt x="1206" y="534"/>
                </a:lnTo>
                <a:lnTo>
                  <a:pt x="1206" y="540"/>
                </a:lnTo>
                <a:lnTo>
                  <a:pt x="1212" y="540"/>
                </a:lnTo>
                <a:lnTo>
                  <a:pt x="1212" y="534"/>
                </a:lnTo>
                <a:lnTo>
                  <a:pt x="1218" y="534"/>
                </a:lnTo>
                <a:lnTo>
                  <a:pt x="1218" y="540"/>
                </a:lnTo>
                <a:lnTo>
                  <a:pt x="1224" y="540"/>
                </a:lnTo>
                <a:lnTo>
                  <a:pt x="1230" y="540"/>
                </a:lnTo>
                <a:lnTo>
                  <a:pt x="1236" y="540"/>
                </a:lnTo>
                <a:lnTo>
                  <a:pt x="1242" y="540"/>
                </a:lnTo>
                <a:lnTo>
                  <a:pt x="1242" y="534"/>
                </a:lnTo>
                <a:lnTo>
                  <a:pt x="1248" y="534"/>
                </a:lnTo>
                <a:lnTo>
                  <a:pt x="1248" y="540"/>
                </a:lnTo>
                <a:lnTo>
                  <a:pt x="1254" y="540"/>
                </a:lnTo>
                <a:lnTo>
                  <a:pt x="1254" y="534"/>
                </a:lnTo>
                <a:lnTo>
                  <a:pt x="1260" y="534"/>
                </a:lnTo>
                <a:lnTo>
                  <a:pt x="1260" y="528"/>
                </a:lnTo>
                <a:lnTo>
                  <a:pt x="1266" y="522"/>
                </a:lnTo>
                <a:lnTo>
                  <a:pt x="1272" y="522"/>
                </a:lnTo>
                <a:lnTo>
                  <a:pt x="1272" y="516"/>
                </a:lnTo>
                <a:lnTo>
                  <a:pt x="1278" y="516"/>
                </a:lnTo>
                <a:lnTo>
                  <a:pt x="1278" y="522"/>
                </a:lnTo>
                <a:lnTo>
                  <a:pt x="1272" y="522"/>
                </a:lnTo>
                <a:lnTo>
                  <a:pt x="1278" y="522"/>
                </a:lnTo>
                <a:lnTo>
                  <a:pt x="1278" y="528"/>
                </a:lnTo>
                <a:lnTo>
                  <a:pt x="1278" y="522"/>
                </a:lnTo>
                <a:lnTo>
                  <a:pt x="1284" y="522"/>
                </a:lnTo>
                <a:lnTo>
                  <a:pt x="1290" y="522"/>
                </a:lnTo>
                <a:lnTo>
                  <a:pt x="1290" y="516"/>
                </a:lnTo>
                <a:lnTo>
                  <a:pt x="1296" y="516"/>
                </a:lnTo>
                <a:lnTo>
                  <a:pt x="1296" y="510"/>
                </a:lnTo>
                <a:lnTo>
                  <a:pt x="1302" y="510"/>
                </a:lnTo>
                <a:lnTo>
                  <a:pt x="1302" y="504"/>
                </a:lnTo>
                <a:lnTo>
                  <a:pt x="1308" y="504"/>
                </a:lnTo>
                <a:lnTo>
                  <a:pt x="1314" y="504"/>
                </a:lnTo>
                <a:lnTo>
                  <a:pt x="1320" y="504"/>
                </a:lnTo>
                <a:lnTo>
                  <a:pt x="1320" y="498"/>
                </a:lnTo>
                <a:lnTo>
                  <a:pt x="1326" y="498"/>
                </a:lnTo>
                <a:lnTo>
                  <a:pt x="1332" y="498"/>
                </a:lnTo>
                <a:lnTo>
                  <a:pt x="1338" y="498"/>
                </a:lnTo>
                <a:lnTo>
                  <a:pt x="1338" y="492"/>
                </a:lnTo>
                <a:lnTo>
                  <a:pt x="1344" y="492"/>
                </a:lnTo>
                <a:lnTo>
                  <a:pt x="1344" y="486"/>
                </a:lnTo>
                <a:lnTo>
                  <a:pt x="1350" y="486"/>
                </a:lnTo>
                <a:lnTo>
                  <a:pt x="1356" y="486"/>
                </a:lnTo>
                <a:lnTo>
                  <a:pt x="1356" y="480"/>
                </a:lnTo>
                <a:lnTo>
                  <a:pt x="1356" y="474"/>
                </a:lnTo>
                <a:lnTo>
                  <a:pt x="1362" y="474"/>
                </a:lnTo>
                <a:lnTo>
                  <a:pt x="1362" y="480"/>
                </a:lnTo>
                <a:lnTo>
                  <a:pt x="1368" y="480"/>
                </a:lnTo>
                <a:lnTo>
                  <a:pt x="1368" y="474"/>
                </a:lnTo>
                <a:lnTo>
                  <a:pt x="1374" y="474"/>
                </a:lnTo>
                <a:lnTo>
                  <a:pt x="1380" y="480"/>
                </a:lnTo>
                <a:lnTo>
                  <a:pt x="1380" y="474"/>
                </a:lnTo>
                <a:lnTo>
                  <a:pt x="1380" y="480"/>
                </a:lnTo>
                <a:lnTo>
                  <a:pt x="1380" y="474"/>
                </a:lnTo>
                <a:lnTo>
                  <a:pt x="1386" y="474"/>
                </a:lnTo>
                <a:lnTo>
                  <a:pt x="1386" y="480"/>
                </a:lnTo>
                <a:lnTo>
                  <a:pt x="1392" y="480"/>
                </a:lnTo>
                <a:lnTo>
                  <a:pt x="1398" y="480"/>
                </a:lnTo>
                <a:lnTo>
                  <a:pt x="1398" y="486"/>
                </a:lnTo>
                <a:lnTo>
                  <a:pt x="1398" y="492"/>
                </a:lnTo>
                <a:lnTo>
                  <a:pt x="1398" y="486"/>
                </a:lnTo>
                <a:lnTo>
                  <a:pt x="1404" y="486"/>
                </a:lnTo>
                <a:lnTo>
                  <a:pt x="1404" y="492"/>
                </a:lnTo>
                <a:lnTo>
                  <a:pt x="1410" y="492"/>
                </a:lnTo>
                <a:lnTo>
                  <a:pt x="1416" y="492"/>
                </a:lnTo>
                <a:lnTo>
                  <a:pt x="1422" y="492"/>
                </a:lnTo>
                <a:lnTo>
                  <a:pt x="1422" y="486"/>
                </a:lnTo>
                <a:lnTo>
                  <a:pt x="1416" y="480"/>
                </a:lnTo>
                <a:lnTo>
                  <a:pt x="1422" y="480"/>
                </a:lnTo>
                <a:lnTo>
                  <a:pt x="1422" y="474"/>
                </a:lnTo>
                <a:lnTo>
                  <a:pt x="1428" y="474"/>
                </a:lnTo>
                <a:lnTo>
                  <a:pt x="1428" y="480"/>
                </a:lnTo>
                <a:lnTo>
                  <a:pt x="1434" y="480"/>
                </a:lnTo>
                <a:lnTo>
                  <a:pt x="1440" y="480"/>
                </a:lnTo>
                <a:lnTo>
                  <a:pt x="1440" y="474"/>
                </a:lnTo>
                <a:lnTo>
                  <a:pt x="1440" y="468"/>
                </a:lnTo>
                <a:lnTo>
                  <a:pt x="1440" y="462"/>
                </a:lnTo>
                <a:lnTo>
                  <a:pt x="1440" y="456"/>
                </a:lnTo>
                <a:lnTo>
                  <a:pt x="1446" y="456"/>
                </a:lnTo>
                <a:lnTo>
                  <a:pt x="1446" y="450"/>
                </a:lnTo>
                <a:lnTo>
                  <a:pt x="1440" y="450"/>
                </a:lnTo>
                <a:lnTo>
                  <a:pt x="1434" y="450"/>
                </a:lnTo>
                <a:lnTo>
                  <a:pt x="1434" y="444"/>
                </a:lnTo>
                <a:lnTo>
                  <a:pt x="1434" y="438"/>
                </a:lnTo>
                <a:lnTo>
                  <a:pt x="1440" y="438"/>
                </a:lnTo>
                <a:lnTo>
                  <a:pt x="1434" y="432"/>
                </a:lnTo>
                <a:lnTo>
                  <a:pt x="1440" y="432"/>
                </a:lnTo>
                <a:lnTo>
                  <a:pt x="1440" y="426"/>
                </a:lnTo>
                <a:lnTo>
                  <a:pt x="1440" y="420"/>
                </a:lnTo>
                <a:lnTo>
                  <a:pt x="1446" y="420"/>
                </a:lnTo>
                <a:lnTo>
                  <a:pt x="1452" y="420"/>
                </a:lnTo>
                <a:lnTo>
                  <a:pt x="1452" y="414"/>
                </a:lnTo>
                <a:lnTo>
                  <a:pt x="1452" y="408"/>
                </a:lnTo>
                <a:lnTo>
                  <a:pt x="1446" y="408"/>
                </a:lnTo>
                <a:lnTo>
                  <a:pt x="1446" y="414"/>
                </a:lnTo>
                <a:lnTo>
                  <a:pt x="1440" y="414"/>
                </a:lnTo>
                <a:lnTo>
                  <a:pt x="1440" y="408"/>
                </a:lnTo>
                <a:lnTo>
                  <a:pt x="1446" y="408"/>
                </a:lnTo>
                <a:lnTo>
                  <a:pt x="1446" y="402"/>
                </a:lnTo>
                <a:lnTo>
                  <a:pt x="1452" y="402"/>
                </a:lnTo>
                <a:lnTo>
                  <a:pt x="1452" y="396"/>
                </a:lnTo>
                <a:lnTo>
                  <a:pt x="1446" y="396"/>
                </a:lnTo>
                <a:lnTo>
                  <a:pt x="1440" y="390"/>
                </a:lnTo>
                <a:lnTo>
                  <a:pt x="1446" y="390"/>
                </a:lnTo>
                <a:lnTo>
                  <a:pt x="1446" y="384"/>
                </a:lnTo>
                <a:lnTo>
                  <a:pt x="1452" y="384"/>
                </a:lnTo>
                <a:lnTo>
                  <a:pt x="1452" y="378"/>
                </a:lnTo>
                <a:lnTo>
                  <a:pt x="1458" y="378"/>
                </a:lnTo>
                <a:lnTo>
                  <a:pt x="1458" y="372"/>
                </a:lnTo>
                <a:lnTo>
                  <a:pt x="1464" y="372"/>
                </a:lnTo>
                <a:lnTo>
                  <a:pt x="1464" y="366"/>
                </a:lnTo>
                <a:lnTo>
                  <a:pt x="1464" y="360"/>
                </a:lnTo>
                <a:lnTo>
                  <a:pt x="1470" y="360"/>
                </a:lnTo>
                <a:lnTo>
                  <a:pt x="1470" y="354"/>
                </a:lnTo>
                <a:lnTo>
                  <a:pt x="1476" y="354"/>
                </a:lnTo>
                <a:lnTo>
                  <a:pt x="1482" y="354"/>
                </a:lnTo>
                <a:lnTo>
                  <a:pt x="1476" y="354"/>
                </a:lnTo>
                <a:lnTo>
                  <a:pt x="1476" y="360"/>
                </a:lnTo>
                <a:lnTo>
                  <a:pt x="1482" y="360"/>
                </a:lnTo>
                <a:lnTo>
                  <a:pt x="1488" y="360"/>
                </a:lnTo>
                <a:lnTo>
                  <a:pt x="1488" y="366"/>
                </a:lnTo>
                <a:lnTo>
                  <a:pt x="1488" y="372"/>
                </a:lnTo>
                <a:lnTo>
                  <a:pt x="1488" y="378"/>
                </a:lnTo>
                <a:lnTo>
                  <a:pt x="1488" y="372"/>
                </a:lnTo>
                <a:lnTo>
                  <a:pt x="1488" y="378"/>
                </a:lnTo>
                <a:lnTo>
                  <a:pt x="1494" y="378"/>
                </a:lnTo>
                <a:lnTo>
                  <a:pt x="1494" y="384"/>
                </a:lnTo>
                <a:lnTo>
                  <a:pt x="1494" y="390"/>
                </a:lnTo>
                <a:lnTo>
                  <a:pt x="1488" y="390"/>
                </a:lnTo>
                <a:lnTo>
                  <a:pt x="1494" y="390"/>
                </a:lnTo>
                <a:lnTo>
                  <a:pt x="1500" y="390"/>
                </a:lnTo>
                <a:lnTo>
                  <a:pt x="1506" y="390"/>
                </a:lnTo>
                <a:lnTo>
                  <a:pt x="1506" y="396"/>
                </a:lnTo>
                <a:lnTo>
                  <a:pt x="1506" y="402"/>
                </a:lnTo>
                <a:lnTo>
                  <a:pt x="1512" y="402"/>
                </a:lnTo>
                <a:lnTo>
                  <a:pt x="1506" y="402"/>
                </a:lnTo>
                <a:lnTo>
                  <a:pt x="1506" y="408"/>
                </a:lnTo>
                <a:lnTo>
                  <a:pt x="1500" y="408"/>
                </a:lnTo>
                <a:lnTo>
                  <a:pt x="1500" y="414"/>
                </a:lnTo>
                <a:lnTo>
                  <a:pt x="1500" y="408"/>
                </a:lnTo>
                <a:lnTo>
                  <a:pt x="1500" y="414"/>
                </a:lnTo>
                <a:lnTo>
                  <a:pt x="1506" y="414"/>
                </a:lnTo>
                <a:lnTo>
                  <a:pt x="1506" y="420"/>
                </a:lnTo>
                <a:lnTo>
                  <a:pt x="1500" y="420"/>
                </a:lnTo>
                <a:lnTo>
                  <a:pt x="1506" y="420"/>
                </a:lnTo>
                <a:lnTo>
                  <a:pt x="1500" y="420"/>
                </a:lnTo>
                <a:lnTo>
                  <a:pt x="1506" y="420"/>
                </a:lnTo>
                <a:lnTo>
                  <a:pt x="1506" y="426"/>
                </a:lnTo>
                <a:lnTo>
                  <a:pt x="1512" y="426"/>
                </a:lnTo>
                <a:lnTo>
                  <a:pt x="1512" y="432"/>
                </a:lnTo>
                <a:lnTo>
                  <a:pt x="1518" y="432"/>
                </a:lnTo>
                <a:lnTo>
                  <a:pt x="1518" y="426"/>
                </a:lnTo>
                <a:lnTo>
                  <a:pt x="1518" y="420"/>
                </a:lnTo>
                <a:lnTo>
                  <a:pt x="1524" y="420"/>
                </a:lnTo>
                <a:lnTo>
                  <a:pt x="1524" y="414"/>
                </a:lnTo>
                <a:lnTo>
                  <a:pt x="1530" y="414"/>
                </a:lnTo>
                <a:lnTo>
                  <a:pt x="1536" y="414"/>
                </a:lnTo>
                <a:lnTo>
                  <a:pt x="1536" y="408"/>
                </a:lnTo>
                <a:lnTo>
                  <a:pt x="1542" y="408"/>
                </a:lnTo>
                <a:lnTo>
                  <a:pt x="1548" y="408"/>
                </a:lnTo>
                <a:lnTo>
                  <a:pt x="1548" y="402"/>
                </a:lnTo>
                <a:lnTo>
                  <a:pt x="1554" y="402"/>
                </a:lnTo>
                <a:lnTo>
                  <a:pt x="1554" y="396"/>
                </a:lnTo>
                <a:lnTo>
                  <a:pt x="1554" y="390"/>
                </a:lnTo>
                <a:lnTo>
                  <a:pt x="1554" y="384"/>
                </a:lnTo>
                <a:lnTo>
                  <a:pt x="1554" y="378"/>
                </a:lnTo>
                <a:lnTo>
                  <a:pt x="1560" y="378"/>
                </a:lnTo>
                <a:lnTo>
                  <a:pt x="1566" y="378"/>
                </a:lnTo>
                <a:lnTo>
                  <a:pt x="1566" y="384"/>
                </a:lnTo>
                <a:lnTo>
                  <a:pt x="1572" y="384"/>
                </a:lnTo>
                <a:lnTo>
                  <a:pt x="1566" y="384"/>
                </a:lnTo>
                <a:lnTo>
                  <a:pt x="1572" y="384"/>
                </a:lnTo>
                <a:lnTo>
                  <a:pt x="1578" y="384"/>
                </a:lnTo>
                <a:lnTo>
                  <a:pt x="1578" y="390"/>
                </a:lnTo>
                <a:lnTo>
                  <a:pt x="1584" y="390"/>
                </a:lnTo>
                <a:lnTo>
                  <a:pt x="1578" y="390"/>
                </a:lnTo>
                <a:lnTo>
                  <a:pt x="1584" y="390"/>
                </a:lnTo>
                <a:lnTo>
                  <a:pt x="1578" y="390"/>
                </a:lnTo>
                <a:lnTo>
                  <a:pt x="1578" y="396"/>
                </a:lnTo>
                <a:lnTo>
                  <a:pt x="1584" y="396"/>
                </a:lnTo>
                <a:lnTo>
                  <a:pt x="1590" y="396"/>
                </a:lnTo>
                <a:lnTo>
                  <a:pt x="1590" y="402"/>
                </a:lnTo>
                <a:lnTo>
                  <a:pt x="1596" y="402"/>
                </a:lnTo>
                <a:lnTo>
                  <a:pt x="1602" y="402"/>
                </a:lnTo>
                <a:lnTo>
                  <a:pt x="1602" y="396"/>
                </a:lnTo>
                <a:lnTo>
                  <a:pt x="1608" y="396"/>
                </a:lnTo>
                <a:lnTo>
                  <a:pt x="1614" y="396"/>
                </a:lnTo>
                <a:lnTo>
                  <a:pt x="1614" y="390"/>
                </a:lnTo>
                <a:lnTo>
                  <a:pt x="1614" y="396"/>
                </a:lnTo>
                <a:lnTo>
                  <a:pt x="1620" y="396"/>
                </a:lnTo>
                <a:lnTo>
                  <a:pt x="1626" y="396"/>
                </a:lnTo>
                <a:lnTo>
                  <a:pt x="1626" y="390"/>
                </a:lnTo>
                <a:lnTo>
                  <a:pt x="1620" y="390"/>
                </a:lnTo>
                <a:lnTo>
                  <a:pt x="1620" y="384"/>
                </a:lnTo>
                <a:lnTo>
                  <a:pt x="1626" y="384"/>
                </a:lnTo>
                <a:lnTo>
                  <a:pt x="1620" y="384"/>
                </a:lnTo>
                <a:lnTo>
                  <a:pt x="1620" y="378"/>
                </a:lnTo>
                <a:lnTo>
                  <a:pt x="1614" y="378"/>
                </a:lnTo>
                <a:lnTo>
                  <a:pt x="1614" y="372"/>
                </a:lnTo>
                <a:lnTo>
                  <a:pt x="1620" y="372"/>
                </a:lnTo>
                <a:lnTo>
                  <a:pt x="1620" y="366"/>
                </a:lnTo>
                <a:lnTo>
                  <a:pt x="1626" y="366"/>
                </a:lnTo>
                <a:lnTo>
                  <a:pt x="1626" y="360"/>
                </a:lnTo>
                <a:lnTo>
                  <a:pt x="1632" y="354"/>
                </a:lnTo>
                <a:lnTo>
                  <a:pt x="1626" y="354"/>
                </a:lnTo>
                <a:lnTo>
                  <a:pt x="1620" y="354"/>
                </a:lnTo>
                <a:lnTo>
                  <a:pt x="1620" y="348"/>
                </a:lnTo>
                <a:lnTo>
                  <a:pt x="1614" y="348"/>
                </a:lnTo>
                <a:lnTo>
                  <a:pt x="1620" y="342"/>
                </a:lnTo>
                <a:lnTo>
                  <a:pt x="1626" y="342"/>
                </a:lnTo>
                <a:lnTo>
                  <a:pt x="1626" y="336"/>
                </a:lnTo>
                <a:lnTo>
                  <a:pt x="1620" y="336"/>
                </a:lnTo>
                <a:lnTo>
                  <a:pt x="1620" y="342"/>
                </a:lnTo>
                <a:lnTo>
                  <a:pt x="1614" y="342"/>
                </a:lnTo>
                <a:lnTo>
                  <a:pt x="1614" y="336"/>
                </a:lnTo>
                <a:lnTo>
                  <a:pt x="1614" y="330"/>
                </a:lnTo>
                <a:lnTo>
                  <a:pt x="1614" y="324"/>
                </a:lnTo>
                <a:lnTo>
                  <a:pt x="1620" y="324"/>
                </a:lnTo>
                <a:lnTo>
                  <a:pt x="1626" y="324"/>
                </a:lnTo>
                <a:lnTo>
                  <a:pt x="1626" y="318"/>
                </a:lnTo>
                <a:lnTo>
                  <a:pt x="1626" y="312"/>
                </a:lnTo>
                <a:lnTo>
                  <a:pt x="1632" y="312"/>
                </a:lnTo>
                <a:lnTo>
                  <a:pt x="1632" y="306"/>
                </a:lnTo>
                <a:lnTo>
                  <a:pt x="1638" y="306"/>
                </a:lnTo>
                <a:lnTo>
                  <a:pt x="1638" y="300"/>
                </a:lnTo>
                <a:lnTo>
                  <a:pt x="1638" y="294"/>
                </a:lnTo>
                <a:lnTo>
                  <a:pt x="1644" y="294"/>
                </a:lnTo>
                <a:lnTo>
                  <a:pt x="1650" y="294"/>
                </a:lnTo>
                <a:lnTo>
                  <a:pt x="1656" y="294"/>
                </a:lnTo>
                <a:lnTo>
                  <a:pt x="1656" y="300"/>
                </a:lnTo>
                <a:lnTo>
                  <a:pt x="1662" y="300"/>
                </a:lnTo>
                <a:lnTo>
                  <a:pt x="1662" y="306"/>
                </a:lnTo>
                <a:lnTo>
                  <a:pt x="1662" y="300"/>
                </a:lnTo>
                <a:lnTo>
                  <a:pt x="1668" y="300"/>
                </a:lnTo>
                <a:lnTo>
                  <a:pt x="1668" y="294"/>
                </a:lnTo>
                <a:lnTo>
                  <a:pt x="1674" y="294"/>
                </a:lnTo>
                <a:lnTo>
                  <a:pt x="1680" y="294"/>
                </a:lnTo>
                <a:lnTo>
                  <a:pt x="1680" y="288"/>
                </a:lnTo>
                <a:lnTo>
                  <a:pt x="1686" y="288"/>
                </a:lnTo>
                <a:lnTo>
                  <a:pt x="1692" y="288"/>
                </a:lnTo>
                <a:lnTo>
                  <a:pt x="1698" y="288"/>
                </a:lnTo>
                <a:lnTo>
                  <a:pt x="1704" y="288"/>
                </a:lnTo>
                <a:lnTo>
                  <a:pt x="1704" y="282"/>
                </a:lnTo>
                <a:lnTo>
                  <a:pt x="1698" y="282"/>
                </a:lnTo>
                <a:lnTo>
                  <a:pt x="1704" y="276"/>
                </a:lnTo>
                <a:lnTo>
                  <a:pt x="1704" y="282"/>
                </a:lnTo>
                <a:lnTo>
                  <a:pt x="1710" y="282"/>
                </a:lnTo>
                <a:lnTo>
                  <a:pt x="1716" y="276"/>
                </a:lnTo>
                <a:lnTo>
                  <a:pt x="1710" y="276"/>
                </a:lnTo>
                <a:lnTo>
                  <a:pt x="1716" y="270"/>
                </a:lnTo>
                <a:lnTo>
                  <a:pt x="1710" y="270"/>
                </a:lnTo>
                <a:lnTo>
                  <a:pt x="1710" y="264"/>
                </a:lnTo>
                <a:lnTo>
                  <a:pt x="1704" y="264"/>
                </a:lnTo>
                <a:lnTo>
                  <a:pt x="1710" y="264"/>
                </a:lnTo>
                <a:lnTo>
                  <a:pt x="1710" y="258"/>
                </a:lnTo>
                <a:lnTo>
                  <a:pt x="1704" y="258"/>
                </a:lnTo>
                <a:lnTo>
                  <a:pt x="1698" y="252"/>
                </a:lnTo>
                <a:lnTo>
                  <a:pt x="1704" y="252"/>
                </a:lnTo>
                <a:lnTo>
                  <a:pt x="1704" y="258"/>
                </a:lnTo>
                <a:lnTo>
                  <a:pt x="1710" y="258"/>
                </a:lnTo>
                <a:lnTo>
                  <a:pt x="1710" y="252"/>
                </a:lnTo>
                <a:lnTo>
                  <a:pt x="1704" y="252"/>
                </a:lnTo>
                <a:lnTo>
                  <a:pt x="1704" y="246"/>
                </a:lnTo>
                <a:lnTo>
                  <a:pt x="1698" y="246"/>
                </a:lnTo>
                <a:lnTo>
                  <a:pt x="1698" y="252"/>
                </a:lnTo>
                <a:lnTo>
                  <a:pt x="1698" y="258"/>
                </a:lnTo>
                <a:lnTo>
                  <a:pt x="1692" y="252"/>
                </a:lnTo>
                <a:lnTo>
                  <a:pt x="1698" y="252"/>
                </a:lnTo>
                <a:lnTo>
                  <a:pt x="1698" y="246"/>
                </a:lnTo>
                <a:lnTo>
                  <a:pt x="1692" y="246"/>
                </a:lnTo>
                <a:lnTo>
                  <a:pt x="1698" y="246"/>
                </a:lnTo>
                <a:lnTo>
                  <a:pt x="1692" y="246"/>
                </a:lnTo>
                <a:lnTo>
                  <a:pt x="1692" y="240"/>
                </a:lnTo>
                <a:lnTo>
                  <a:pt x="1692" y="234"/>
                </a:lnTo>
                <a:lnTo>
                  <a:pt x="1698" y="240"/>
                </a:lnTo>
                <a:lnTo>
                  <a:pt x="1698" y="234"/>
                </a:lnTo>
                <a:lnTo>
                  <a:pt x="1704" y="234"/>
                </a:lnTo>
                <a:lnTo>
                  <a:pt x="1710" y="234"/>
                </a:lnTo>
                <a:lnTo>
                  <a:pt x="1716" y="234"/>
                </a:lnTo>
                <a:lnTo>
                  <a:pt x="1716" y="240"/>
                </a:lnTo>
                <a:lnTo>
                  <a:pt x="1722" y="240"/>
                </a:lnTo>
                <a:lnTo>
                  <a:pt x="1722" y="246"/>
                </a:lnTo>
                <a:lnTo>
                  <a:pt x="1728" y="246"/>
                </a:lnTo>
                <a:lnTo>
                  <a:pt x="1728" y="240"/>
                </a:lnTo>
                <a:lnTo>
                  <a:pt x="1728" y="234"/>
                </a:lnTo>
                <a:lnTo>
                  <a:pt x="1734" y="234"/>
                </a:lnTo>
                <a:lnTo>
                  <a:pt x="1734" y="228"/>
                </a:lnTo>
                <a:lnTo>
                  <a:pt x="1728" y="228"/>
                </a:lnTo>
                <a:lnTo>
                  <a:pt x="1728" y="222"/>
                </a:lnTo>
                <a:lnTo>
                  <a:pt x="1728" y="216"/>
                </a:lnTo>
                <a:lnTo>
                  <a:pt x="1734" y="216"/>
                </a:lnTo>
                <a:lnTo>
                  <a:pt x="1740" y="222"/>
                </a:lnTo>
                <a:lnTo>
                  <a:pt x="1740" y="216"/>
                </a:lnTo>
                <a:lnTo>
                  <a:pt x="1740" y="222"/>
                </a:lnTo>
                <a:lnTo>
                  <a:pt x="1740" y="228"/>
                </a:lnTo>
                <a:lnTo>
                  <a:pt x="1734" y="228"/>
                </a:lnTo>
                <a:lnTo>
                  <a:pt x="1740" y="228"/>
                </a:lnTo>
                <a:lnTo>
                  <a:pt x="1740" y="234"/>
                </a:lnTo>
                <a:lnTo>
                  <a:pt x="1746" y="234"/>
                </a:lnTo>
                <a:lnTo>
                  <a:pt x="1746" y="228"/>
                </a:lnTo>
                <a:lnTo>
                  <a:pt x="1752" y="228"/>
                </a:lnTo>
                <a:lnTo>
                  <a:pt x="1752" y="222"/>
                </a:lnTo>
                <a:lnTo>
                  <a:pt x="1752" y="216"/>
                </a:lnTo>
                <a:lnTo>
                  <a:pt x="1752" y="222"/>
                </a:lnTo>
                <a:lnTo>
                  <a:pt x="1758" y="222"/>
                </a:lnTo>
                <a:lnTo>
                  <a:pt x="1758" y="216"/>
                </a:lnTo>
                <a:lnTo>
                  <a:pt x="1758" y="210"/>
                </a:lnTo>
                <a:lnTo>
                  <a:pt x="1764" y="210"/>
                </a:lnTo>
                <a:lnTo>
                  <a:pt x="1764" y="204"/>
                </a:lnTo>
                <a:lnTo>
                  <a:pt x="1764" y="198"/>
                </a:lnTo>
                <a:lnTo>
                  <a:pt x="1770" y="204"/>
                </a:lnTo>
                <a:lnTo>
                  <a:pt x="1770" y="198"/>
                </a:lnTo>
                <a:lnTo>
                  <a:pt x="1770" y="192"/>
                </a:lnTo>
                <a:lnTo>
                  <a:pt x="1770" y="198"/>
                </a:lnTo>
                <a:lnTo>
                  <a:pt x="1770" y="204"/>
                </a:lnTo>
                <a:lnTo>
                  <a:pt x="1776" y="204"/>
                </a:lnTo>
                <a:lnTo>
                  <a:pt x="1776" y="210"/>
                </a:lnTo>
                <a:lnTo>
                  <a:pt x="1782" y="210"/>
                </a:lnTo>
                <a:lnTo>
                  <a:pt x="1782" y="216"/>
                </a:lnTo>
                <a:lnTo>
                  <a:pt x="1776" y="216"/>
                </a:lnTo>
                <a:lnTo>
                  <a:pt x="1782" y="216"/>
                </a:lnTo>
                <a:lnTo>
                  <a:pt x="1782" y="222"/>
                </a:lnTo>
                <a:lnTo>
                  <a:pt x="1788" y="222"/>
                </a:lnTo>
                <a:lnTo>
                  <a:pt x="1788" y="228"/>
                </a:lnTo>
                <a:lnTo>
                  <a:pt x="1794" y="228"/>
                </a:lnTo>
                <a:lnTo>
                  <a:pt x="1794" y="234"/>
                </a:lnTo>
                <a:lnTo>
                  <a:pt x="1794" y="228"/>
                </a:lnTo>
                <a:lnTo>
                  <a:pt x="1794" y="234"/>
                </a:lnTo>
                <a:lnTo>
                  <a:pt x="1788" y="234"/>
                </a:lnTo>
                <a:lnTo>
                  <a:pt x="1794" y="240"/>
                </a:lnTo>
                <a:lnTo>
                  <a:pt x="1794" y="246"/>
                </a:lnTo>
                <a:lnTo>
                  <a:pt x="1800" y="246"/>
                </a:lnTo>
                <a:lnTo>
                  <a:pt x="1800" y="252"/>
                </a:lnTo>
                <a:lnTo>
                  <a:pt x="1806" y="258"/>
                </a:lnTo>
                <a:lnTo>
                  <a:pt x="1812" y="258"/>
                </a:lnTo>
                <a:lnTo>
                  <a:pt x="1812" y="252"/>
                </a:lnTo>
                <a:lnTo>
                  <a:pt x="1806" y="252"/>
                </a:lnTo>
                <a:lnTo>
                  <a:pt x="1806" y="246"/>
                </a:lnTo>
                <a:lnTo>
                  <a:pt x="1800" y="246"/>
                </a:lnTo>
                <a:lnTo>
                  <a:pt x="1800" y="240"/>
                </a:lnTo>
                <a:lnTo>
                  <a:pt x="1800" y="234"/>
                </a:lnTo>
                <a:lnTo>
                  <a:pt x="1806" y="234"/>
                </a:lnTo>
                <a:lnTo>
                  <a:pt x="1812" y="234"/>
                </a:lnTo>
                <a:lnTo>
                  <a:pt x="1806" y="234"/>
                </a:lnTo>
                <a:lnTo>
                  <a:pt x="1812" y="234"/>
                </a:lnTo>
                <a:lnTo>
                  <a:pt x="1812" y="240"/>
                </a:lnTo>
                <a:lnTo>
                  <a:pt x="1818" y="240"/>
                </a:lnTo>
                <a:lnTo>
                  <a:pt x="1818" y="246"/>
                </a:lnTo>
                <a:lnTo>
                  <a:pt x="1818" y="252"/>
                </a:lnTo>
                <a:lnTo>
                  <a:pt x="1818" y="258"/>
                </a:lnTo>
                <a:lnTo>
                  <a:pt x="1824" y="258"/>
                </a:lnTo>
                <a:lnTo>
                  <a:pt x="1824" y="264"/>
                </a:lnTo>
                <a:lnTo>
                  <a:pt x="1824" y="270"/>
                </a:lnTo>
                <a:lnTo>
                  <a:pt x="1830" y="276"/>
                </a:lnTo>
                <a:lnTo>
                  <a:pt x="1836" y="282"/>
                </a:lnTo>
                <a:lnTo>
                  <a:pt x="1836" y="288"/>
                </a:lnTo>
                <a:lnTo>
                  <a:pt x="1842" y="288"/>
                </a:lnTo>
                <a:lnTo>
                  <a:pt x="1848" y="288"/>
                </a:lnTo>
                <a:lnTo>
                  <a:pt x="1848" y="294"/>
                </a:lnTo>
                <a:lnTo>
                  <a:pt x="1848" y="288"/>
                </a:lnTo>
                <a:lnTo>
                  <a:pt x="1854" y="288"/>
                </a:lnTo>
                <a:lnTo>
                  <a:pt x="1860" y="288"/>
                </a:lnTo>
                <a:lnTo>
                  <a:pt x="1866" y="288"/>
                </a:lnTo>
                <a:lnTo>
                  <a:pt x="1872" y="288"/>
                </a:lnTo>
                <a:lnTo>
                  <a:pt x="1878" y="288"/>
                </a:lnTo>
                <a:lnTo>
                  <a:pt x="1878" y="294"/>
                </a:lnTo>
                <a:lnTo>
                  <a:pt x="1884" y="294"/>
                </a:lnTo>
                <a:lnTo>
                  <a:pt x="1884" y="300"/>
                </a:lnTo>
                <a:lnTo>
                  <a:pt x="1890" y="300"/>
                </a:lnTo>
                <a:lnTo>
                  <a:pt x="1890" y="306"/>
                </a:lnTo>
                <a:lnTo>
                  <a:pt x="1890" y="300"/>
                </a:lnTo>
                <a:lnTo>
                  <a:pt x="1896" y="300"/>
                </a:lnTo>
                <a:lnTo>
                  <a:pt x="1902" y="300"/>
                </a:lnTo>
                <a:lnTo>
                  <a:pt x="1908" y="294"/>
                </a:lnTo>
                <a:lnTo>
                  <a:pt x="1914" y="294"/>
                </a:lnTo>
                <a:lnTo>
                  <a:pt x="1914" y="300"/>
                </a:lnTo>
                <a:lnTo>
                  <a:pt x="1914" y="294"/>
                </a:lnTo>
                <a:lnTo>
                  <a:pt x="1920" y="294"/>
                </a:lnTo>
                <a:lnTo>
                  <a:pt x="1926" y="294"/>
                </a:lnTo>
                <a:lnTo>
                  <a:pt x="1932" y="294"/>
                </a:lnTo>
                <a:lnTo>
                  <a:pt x="1938" y="294"/>
                </a:lnTo>
                <a:lnTo>
                  <a:pt x="1944" y="288"/>
                </a:lnTo>
                <a:lnTo>
                  <a:pt x="1944" y="294"/>
                </a:lnTo>
                <a:lnTo>
                  <a:pt x="1950" y="294"/>
                </a:lnTo>
                <a:lnTo>
                  <a:pt x="1956" y="294"/>
                </a:lnTo>
                <a:lnTo>
                  <a:pt x="1956" y="288"/>
                </a:lnTo>
                <a:lnTo>
                  <a:pt x="1962" y="282"/>
                </a:lnTo>
                <a:lnTo>
                  <a:pt x="1956" y="282"/>
                </a:lnTo>
                <a:lnTo>
                  <a:pt x="1956" y="276"/>
                </a:lnTo>
                <a:lnTo>
                  <a:pt x="1956" y="270"/>
                </a:lnTo>
                <a:lnTo>
                  <a:pt x="1962" y="270"/>
                </a:lnTo>
                <a:lnTo>
                  <a:pt x="1962" y="276"/>
                </a:lnTo>
                <a:lnTo>
                  <a:pt x="1968" y="276"/>
                </a:lnTo>
                <a:lnTo>
                  <a:pt x="1968" y="270"/>
                </a:lnTo>
                <a:lnTo>
                  <a:pt x="1962" y="270"/>
                </a:lnTo>
                <a:lnTo>
                  <a:pt x="1968" y="270"/>
                </a:lnTo>
                <a:lnTo>
                  <a:pt x="1974" y="270"/>
                </a:lnTo>
                <a:lnTo>
                  <a:pt x="1968" y="270"/>
                </a:lnTo>
                <a:lnTo>
                  <a:pt x="1968" y="264"/>
                </a:lnTo>
                <a:lnTo>
                  <a:pt x="1974" y="264"/>
                </a:lnTo>
                <a:lnTo>
                  <a:pt x="1974" y="270"/>
                </a:lnTo>
                <a:lnTo>
                  <a:pt x="1974" y="264"/>
                </a:lnTo>
                <a:lnTo>
                  <a:pt x="1980" y="264"/>
                </a:lnTo>
                <a:lnTo>
                  <a:pt x="1974" y="264"/>
                </a:lnTo>
                <a:lnTo>
                  <a:pt x="1980" y="264"/>
                </a:lnTo>
                <a:lnTo>
                  <a:pt x="1980" y="258"/>
                </a:lnTo>
                <a:lnTo>
                  <a:pt x="1980" y="252"/>
                </a:lnTo>
                <a:lnTo>
                  <a:pt x="1980" y="246"/>
                </a:lnTo>
                <a:lnTo>
                  <a:pt x="1980" y="240"/>
                </a:lnTo>
                <a:lnTo>
                  <a:pt x="1974" y="234"/>
                </a:lnTo>
                <a:lnTo>
                  <a:pt x="1980" y="234"/>
                </a:lnTo>
                <a:lnTo>
                  <a:pt x="1980" y="240"/>
                </a:lnTo>
                <a:lnTo>
                  <a:pt x="1986" y="240"/>
                </a:lnTo>
                <a:lnTo>
                  <a:pt x="1992" y="240"/>
                </a:lnTo>
                <a:lnTo>
                  <a:pt x="1992" y="234"/>
                </a:lnTo>
                <a:lnTo>
                  <a:pt x="1998" y="228"/>
                </a:lnTo>
                <a:lnTo>
                  <a:pt x="2004" y="228"/>
                </a:lnTo>
                <a:lnTo>
                  <a:pt x="2010" y="228"/>
                </a:lnTo>
                <a:lnTo>
                  <a:pt x="2010" y="222"/>
                </a:lnTo>
                <a:lnTo>
                  <a:pt x="2016" y="222"/>
                </a:lnTo>
                <a:lnTo>
                  <a:pt x="2016" y="228"/>
                </a:lnTo>
                <a:lnTo>
                  <a:pt x="2016" y="234"/>
                </a:lnTo>
                <a:lnTo>
                  <a:pt x="2022" y="234"/>
                </a:lnTo>
                <a:lnTo>
                  <a:pt x="2022" y="228"/>
                </a:lnTo>
                <a:lnTo>
                  <a:pt x="2028" y="222"/>
                </a:lnTo>
                <a:lnTo>
                  <a:pt x="2034" y="222"/>
                </a:lnTo>
                <a:lnTo>
                  <a:pt x="2040" y="222"/>
                </a:lnTo>
                <a:lnTo>
                  <a:pt x="2040" y="216"/>
                </a:lnTo>
                <a:lnTo>
                  <a:pt x="2046" y="216"/>
                </a:lnTo>
                <a:lnTo>
                  <a:pt x="2052" y="216"/>
                </a:lnTo>
                <a:lnTo>
                  <a:pt x="2046" y="216"/>
                </a:lnTo>
                <a:lnTo>
                  <a:pt x="2052" y="216"/>
                </a:lnTo>
                <a:lnTo>
                  <a:pt x="2058" y="216"/>
                </a:lnTo>
                <a:lnTo>
                  <a:pt x="2058" y="210"/>
                </a:lnTo>
                <a:lnTo>
                  <a:pt x="2064" y="210"/>
                </a:lnTo>
                <a:lnTo>
                  <a:pt x="2064" y="204"/>
                </a:lnTo>
                <a:lnTo>
                  <a:pt x="2064" y="210"/>
                </a:lnTo>
                <a:lnTo>
                  <a:pt x="2058" y="210"/>
                </a:lnTo>
                <a:lnTo>
                  <a:pt x="2058" y="216"/>
                </a:lnTo>
                <a:lnTo>
                  <a:pt x="2058" y="222"/>
                </a:lnTo>
                <a:lnTo>
                  <a:pt x="2052" y="222"/>
                </a:lnTo>
                <a:lnTo>
                  <a:pt x="2052" y="228"/>
                </a:lnTo>
                <a:lnTo>
                  <a:pt x="2046" y="228"/>
                </a:lnTo>
                <a:lnTo>
                  <a:pt x="2046" y="234"/>
                </a:lnTo>
                <a:lnTo>
                  <a:pt x="2040" y="240"/>
                </a:lnTo>
                <a:lnTo>
                  <a:pt x="2040" y="246"/>
                </a:lnTo>
                <a:lnTo>
                  <a:pt x="2034" y="246"/>
                </a:lnTo>
                <a:lnTo>
                  <a:pt x="2040" y="246"/>
                </a:lnTo>
                <a:lnTo>
                  <a:pt x="2034" y="246"/>
                </a:lnTo>
                <a:lnTo>
                  <a:pt x="2034" y="252"/>
                </a:lnTo>
                <a:lnTo>
                  <a:pt x="2028" y="252"/>
                </a:lnTo>
                <a:lnTo>
                  <a:pt x="2028" y="258"/>
                </a:lnTo>
                <a:lnTo>
                  <a:pt x="2022" y="258"/>
                </a:lnTo>
                <a:lnTo>
                  <a:pt x="2022" y="264"/>
                </a:lnTo>
                <a:lnTo>
                  <a:pt x="2016" y="264"/>
                </a:lnTo>
                <a:lnTo>
                  <a:pt x="2016" y="270"/>
                </a:lnTo>
                <a:lnTo>
                  <a:pt x="2010" y="270"/>
                </a:lnTo>
                <a:lnTo>
                  <a:pt x="2010" y="276"/>
                </a:lnTo>
                <a:lnTo>
                  <a:pt x="2010" y="282"/>
                </a:lnTo>
                <a:lnTo>
                  <a:pt x="2004" y="282"/>
                </a:lnTo>
                <a:lnTo>
                  <a:pt x="2004" y="288"/>
                </a:lnTo>
                <a:lnTo>
                  <a:pt x="2004" y="294"/>
                </a:lnTo>
                <a:lnTo>
                  <a:pt x="1998" y="294"/>
                </a:lnTo>
                <a:lnTo>
                  <a:pt x="1992" y="300"/>
                </a:lnTo>
                <a:lnTo>
                  <a:pt x="1986" y="300"/>
                </a:lnTo>
                <a:lnTo>
                  <a:pt x="1986" y="306"/>
                </a:lnTo>
                <a:lnTo>
                  <a:pt x="1980" y="306"/>
                </a:lnTo>
                <a:lnTo>
                  <a:pt x="1980" y="312"/>
                </a:lnTo>
                <a:lnTo>
                  <a:pt x="1980" y="318"/>
                </a:lnTo>
                <a:lnTo>
                  <a:pt x="1974" y="318"/>
                </a:lnTo>
                <a:lnTo>
                  <a:pt x="1974" y="324"/>
                </a:lnTo>
                <a:lnTo>
                  <a:pt x="1968" y="324"/>
                </a:lnTo>
                <a:lnTo>
                  <a:pt x="1968" y="330"/>
                </a:lnTo>
                <a:lnTo>
                  <a:pt x="1962" y="330"/>
                </a:lnTo>
                <a:lnTo>
                  <a:pt x="1962" y="336"/>
                </a:lnTo>
                <a:lnTo>
                  <a:pt x="1956" y="336"/>
                </a:lnTo>
                <a:lnTo>
                  <a:pt x="1956" y="342"/>
                </a:lnTo>
                <a:lnTo>
                  <a:pt x="1950" y="342"/>
                </a:lnTo>
                <a:lnTo>
                  <a:pt x="1950" y="348"/>
                </a:lnTo>
                <a:lnTo>
                  <a:pt x="1950" y="342"/>
                </a:lnTo>
                <a:lnTo>
                  <a:pt x="1950" y="348"/>
                </a:lnTo>
                <a:lnTo>
                  <a:pt x="1950" y="342"/>
                </a:lnTo>
                <a:lnTo>
                  <a:pt x="1950" y="348"/>
                </a:lnTo>
                <a:lnTo>
                  <a:pt x="1950" y="342"/>
                </a:lnTo>
                <a:lnTo>
                  <a:pt x="1944" y="342"/>
                </a:lnTo>
                <a:lnTo>
                  <a:pt x="1944" y="348"/>
                </a:lnTo>
                <a:lnTo>
                  <a:pt x="1950" y="348"/>
                </a:lnTo>
                <a:lnTo>
                  <a:pt x="1944" y="348"/>
                </a:lnTo>
                <a:lnTo>
                  <a:pt x="1944" y="354"/>
                </a:lnTo>
                <a:lnTo>
                  <a:pt x="1944" y="348"/>
                </a:lnTo>
                <a:lnTo>
                  <a:pt x="1944" y="354"/>
                </a:lnTo>
                <a:lnTo>
                  <a:pt x="1944" y="348"/>
                </a:lnTo>
                <a:lnTo>
                  <a:pt x="1944" y="354"/>
                </a:lnTo>
                <a:lnTo>
                  <a:pt x="1938" y="354"/>
                </a:lnTo>
                <a:lnTo>
                  <a:pt x="1944" y="354"/>
                </a:lnTo>
                <a:lnTo>
                  <a:pt x="1950" y="354"/>
                </a:lnTo>
                <a:lnTo>
                  <a:pt x="1950" y="348"/>
                </a:lnTo>
                <a:lnTo>
                  <a:pt x="1950" y="354"/>
                </a:lnTo>
                <a:lnTo>
                  <a:pt x="1944" y="354"/>
                </a:lnTo>
                <a:lnTo>
                  <a:pt x="1944" y="360"/>
                </a:lnTo>
                <a:lnTo>
                  <a:pt x="1938" y="360"/>
                </a:lnTo>
                <a:lnTo>
                  <a:pt x="1932" y="366"/>
                </a:lnTo>
                <a:lnTo>
                  <a:pt x="1926" y="372"/>
                </a:lnTo>
                <a:lnTo>
                  <a:pt x="1920" y="372"/>
                </a:lnTo>
                <a:lnTo>
                  <a:pt x="1920" y="378"/>
                </a:lnTo>
                <a:lnTo>
                  <a:pt x="1914" y="378"/>
                </a:lnTo>
                <a:lnTo>
                  <a:pt x="1914" y="384"/>
                </a:lnTo>
                <a:lnTo>
                  <a:pt x="1908" y="384"/>
                </a:lnTo>
                <a:lnTo>
                  <a:pt x="1908" y="390"/>
                </a:lnTo>
                <a:lnTo>
                  <a:pt x="1902" y="390"/>
                </a:lnTo>
                <a:lnTo>
                  <a:pt x="1902" y="396"/>
                </a:lnTo>
                <a:lnTo>
                  <a:pt x="1896" y="396"/>
                </a:lnTo>
                <a:lnTo>
                  <a:pt x="1896" y="402"/>
                </a:lnTo>
                <a:lnTo>
                  <a:pt x="1890" y="402"/>
                </a:lnTo>
                <a:lnTo>
                  <a:pt x="1884" y="402"/>
                </a:lnTo>
                <a:lnTo>
                  <a:pt x="1890" y="402"/>
                </a:lnTo>
                <a:lnTo>
                  <a:pt x="1890" y="408"/>
                </a:lnTo>
                <a:lnTo>
                  <a:pt x="1896" y="408"/>
                </a:lnTo>
                <a:lnTo>
                  <a:pt x="1890" y="408"/>
                </a:lnTo>
                <a:lnTo>
                  <a:pt x="1896" y="408"/>
                </a:lnTo>
                <a:lnTo>
                  <a:pt x="1896" y="414"/>
                </a:lnTo>
                <a:lnTo>
                  <a:pt x="1890" y="414"/>
                </a:lnTo>
                <a:lnTo>
                  <a:pt x="1884" y="414"/>
                </a:lnTo>
                <a:lnTo>
                  <a:pt x="1884" y="420"/>
                </a:lnTo>
                <a:lnTo>
                  <a:pt x="1878" y="420"/>
                </a:lnTo>
                <a:lnTo>
                  <a:pt x="1878" y="426"/>
                </a:lnTo>
                <a:lnTo>
                  <a:pt x="1872" y="426"/>
                </a:lnTo>
                <a:lnTo>
                  <a:pt x="1866" y="426"/>
                </a:lnTo>
                <a:lnTo>
                  <a:pt x="1860" y="432"/>
                </a:lnTo>
                <a:lnTo>
                  <a:pt x="1854" y="432"/>
                </a:lnTo>
                <a:lnTo>
                  <a:pt x="1848" y="438"/>
                </a:lnTo>
                <a:lnTo>
                  <a:pt x="1842" y="438"/>
                </a:lnTo>
                <a:lnTo>
                  <a:pt x="1842" y="432"/>
                </a:lnTo>
                <a:lnTo>
                  <a:pt x="1842" y="438"/>
                </a:lnTo>
                <a:lnTo>
                  <a:pt x="1848" y="438"/>
                </a:lnTo>
                <a:lnTo>
                  <a:pt x="1842" y="438"/>
                </a:lnTo>
                <a:lnTo>
                  <a:pt x="1836" y="438"/>
                </a:lnTo>
                <a:lnTo>
                  <a:pt x="1836" y="444"/>
                </a:lnTo>
                <a:lnTo>
                  <a:pt x="1830" y="444"/>
                </a:lnTo>
                <a:lnTo>
                  <a:pt x="1824" y="444"/>
                </a:lnTo>
                <a:lnTo>
                  <a:pt x="1824" y="450"/>
                </a:lnTo>
                <a:lnTo>
                  <a:pt x="1818" y="450"/>
                </a:lnTo>
                <a:lnTo>
                  <a:pt x="1812" y="450"/>
                </a:lnTo>
                <a:lnTo>
                  <a:pt x="1812" y="456"/>
                </a:lnTo>
                <a:lnTo>
                  <a:pt x="1806" y="456"/>
                </a:lnTo>
                <a:lnTo>
                  <a:pt x="1800" y="456"/>
                </a:lnTo>
                <a:lnTo>
                  <a:pt x="1794" y="462"/>
                </a:lnTo>
                <a:lnTo>
                  <a:pt x="1788" y="462"/>
                </a:lnTo>
                <a:lnTo>
                  <a:pt x="1788" y="468"/>
                </a:lnTo>
                <a:lnTo>
                  <a:pt x="1782" y="468"/>
                </a:lnTo>
                <a:lnTo>
                  <a:pt x="1776" y="468"/>
                </a:lnTo>
                <a:lnTo>
                  <a:pt x="1776" y="474"/>
                </a:lnTo>
                <a:lnTo>
                  <a:pt x="1776" y="468"/>
                </a:lnTo>
                <a:lnTo>
                  <a:pt x="1776" y="474"/>
                </a:lnTo>
                <a:lnTo>
                  <a:pt x="1776" y="468"/>
                </a:lnTo>
                <a:lnTo>
                  <a:pt x="1776" y="474"/>
                </a:lnTo>
                <a:lnTo>
                  <a:pt x="1770" y="474"/>
                </a:lnTo>
                <a:lnTo>
                  <a:pt x="1770" y="480"/>
                </a:lnTo>
                <a:lnTo>
                  <a:pt x="1764" y="480"/>
                </a:lnTo>
                <a:lnTo>
                  <a:pt x="1758" y="480"/>
                </a:lnTo>
                <a:lnTo>
                  <a:pt x="1758" y="486"/>
                </a:lnTo>
                <a:lnTo>
                  <a:pt x="1752" y="486"/>
                </a:lnTo>
                <a:lnTo>
                  <a:pt x="1746" y="492"/>
                </a:lnTo>
                <a:lnTo>
                  <a:pt x="1746" y="486"/>
                </a:lnTo>
                <a:lnTo>
                  <a:pt x="1746" y="492"/>
                </a:lnTo>
                <a:lnTo>
                  <a:pt x="1752" y="492"/>
                </a:lnTo>
                <a:lnTo>
                  <a:pt x="1746" y="492"/>
                </a:lnTo>
                <a:lnTo>
                  <a:pt x="1746" y="498"/>
                </a:lnTo>
                <a:lnTo>
                  <a:pt x="1746" y="504"/>
                </a:lnTo>
                <a:lnTo>
                  <a:pt x="1740" y="504"/>
                </a:lnTo>
                <a:lnTo>
                  <a:pt x="1734" y="510"/>
                </a:lnTo>
                <a:lnTo>
                  <a:pt x="1728" y="510"/>
                </a:lnTo>
                <a:lnTo>
                  <a:pt x="1728" y="516"/>
                </a:lnTo>
                <a:lnTo>
                  <a:pt x="1722" y="516"/>
                </a:lnTo>
                <a:lnTo>
                  <a:pt x="1722" y="510"/>
                </a:lnTo>
                <a:lnTo>
                  <a:pt x="1722" y="516"/>
                </a:lnTo>
                <a:lnTo>
                  <a:pt x="1716" y="516"/>
                </a:lnTo>
                <a:lnTo>
                  <a:pt x="1722" y="516"/>
                </a:lnTo>
                <a:lnTo>
                  <a:pt x="1716" y="516"/>
                </a:lnTo>
                <a:lnTo>
                  <a:pt x="1722" y="522"/>
                </a:lnTo>
                <a:lnTo>
                  <a:pt x="1716" y="522"/>
                </a:lnTo>
                <a:lnTo>
                  <a:pt x="1716" y="528"/>
                </a:lnTo>
                <a:lnTo>
                  <a:pt x="1710" y="528"/>
                </a:lnTo>
                <a:lnTo>
                  <a:pt x="1710" y="534"/>
                </a:lnTo>
                <a:lnTo>
                  <a:pt x="1710" y="540"/>
                </a:lnTo>
                <a:lnTo>
                  <a:pt x="1704" y="540"/>
                </a:lnTo>
                <a:lnTo>
                  <a:pt x="1704" y="546"/>
                </a:lnTo>
                <a:lnTo>
                  <a:pt x="1704" y="552"/>
                </a:lnTo>
                <a:lnTo>
                  <a:pt x="1698" y="552"/>
                </a:lnTo>
                <a:lnTo>
                  <a:pt x="1692" y="552"/>
                </a:lnTo>
                <a:lnTo>
                  <a:pt x="1692" y="558"/>
                </a:lnTo>
                <a:lnTo>
                  <a:pt x="1692" y="564"/>
                </a:lnTo>
                <a:lnTo>
                  <a:pt x="1686" y="564"/>
                </a:lnTo>
                <a:lnTo>
                  <a:pt x="1686" y="570"/>
                </a:lnTo>
                <a:lnTo>
                  <a:pt x="1680" y="570"/>
                </a:lnTo>
                <a:lnTo>
                  <a:pt x="1674" y="570"/>
                </a:lnTo>
                <a:lnTo>
                  <a:pt x="1680" y="570"/>
                </a:lnTo>
                <a:lnTo>
                  <a:pt x="1680" y="576"/>
                </a:lnTo>
                <a:lnTo>
                  <a:pt x="1674" y="576"/>
                </a:lnTo>
                <a:lnTo>
                  <a:pt x="1674" y="582"/>
                </a:lnTo>
                <a:lnTo>
                  <a:pt x="1668" y="582"/>
                </a:lnTo>
                <a:lnTo>
                  <a:pt x="1668" y="588"/>
                </a:lnTo>
                <a:lnTo>
                  <a:pt x="1662" y="588"/>
                </a:lnTo>
                <a:lnTo>
                  <a:pt x="1662" y="594"/>
                </a:lnTo>
                <a:lnTo>
                  <a:pt x="1656" y="594"/>
                </a:lnTo>
                <a:lnTo>
                  <a:pt x="1656" y="600"/>
                </a:lnTo>
                <a:lnTo>
                  <a:pt x="1650" y="600"/>
                </a:lnTo>
                <a:lnTo>
                  <a:pt x="1644" y="600"/>
                </a:lnTo>
                <a:lnTo>
                  <a:pt x="1644" y="606"/>
                </a:lnTo>
                <a:lnTo>
                  <a:pt x="1638" y="606"/>
                </a:lnTo>
                <a:lnTo>
                  <a:pt x="1632" y="606"/>
                </a:lnTo>
                <a:lnTo>
                  <a:pt x="1632" y="612"/>
                </a:lnTo>
                <a:lnTo>
                  <a:pt x="1626" y="612"/>
                </a:lnTo>
                <a:lnTo>
                  <a:pt x="1620" y="612"/>
                </a:lnTo>
                <a:lnTo>
                  <a:pt x="1620" y="618"/>
                </a:lnTo>
                <a:lnTo>
                  <a:pt x="1614" y="618"/>
                </a:lnTo>
                <a:lnTo>
                  <a:pt x="1608" y="618"/>
                </a:lnTo>
                <a:lnTo>
                  <a:pt x="1602" y="624"/>
                </a:lnTo>
                <a:lnTo>
                  <a:pt x="1602" y="630"/>
                </a:lnTo>
                <a:lnTo>
                  <a:pt x="1596" y="630"/>
                </a:lnTo>
                <a:lnTo>
                  <a:pt x="1590" y="630"/>
                </a:lnTo>
                <a:lnTo>
                  <a:pt x="1590" y="636"/>
                </a:lnTo>
                <a:lnTo>
                  <a:pt x="1584" y="636"/>
                </a:lnTo>
                <a:lnTo>
                  <a:pt x="1578" y="636"/>
                </a:lnTo>
                <a:lnTo>
                  <a:pt x="1572" y="642"/>
                </a:lnTo>
                <a:lnTo>
                  <a:pt x="1572" y="636"/>
                </a:lnTo>
                <a:lnTo>
                  <a:pt x="1578" y="636"/>
                </a:lnTo>
                <a:lnTo>
                  <a:pt x="1572" y="636"/>
                </a:lnTo>
                <a:lnTo>
                  <a:pt x="1572" y="642"/>
                </a:lnTo>
                <a:lnTo>
                  <a:pt x="1566" y="642"/>
                </a:lnTo>
                <a:lnTo>
                  <a:pt x="1572" y="642"/>
                </a:lnTo>
                <a:lnTo>
                  <a:pt x="1566" y="642"/>
                </a:lnTo>
                <a:lnTo>
                  <a:pt x="1560" y="648"/>
                </a:lnTo>
                <a:lnTo>
                  <a:pt x="1554" y="648"/>
                </a:lnTo>
                <a:lnTo>
                  <a:pt x="1548" y="648"/>
                </a:lnTo>
                <a:lnTo>
                  <a:pt x="1548" y="654"/>
                </a:lnTo>
                <a:lnTo>
                  <a:pt x="1542" y="654"/>
                </a:lnTo>
                <a:lnTo>
                  <a:pt x="1536" y="654"/>
                </a:lnTo>
                <a:lnTo>
                  <a:pt x="1536" y="660"/>
                </a:lnTo>
                <a:lnTo>
                  <a:pt x="1530" y="660"/>
                </a:lnTo>
                <a:lnTo>
                  <a:pt x="1524" y="660"/>
                </a:lnTo>
                <a:lnTo>
                  <a:pt x="1524" y="666"/>
                </a:lnTo>
                <a:lnTo>
                  <a:pt x="1518" y="666"/>
                </a:lnTo>
                <a:lnTo>
                  <a:pt x="1512" y="672"/>
                </a:lnTo>
                <a:lnTo>
                  <a:pt x="1506" y="672"/>
                </a:lnTo>
                <a:lnTo>
                  <a:pt x="1500" y="672"/>
                </a:lnTo>
                <a:lnTo>
                  <a:pt x="1500" y="678"/>
                </a:lnTo>
                <a:lnTo>
                  <a:pt x="1494" y="678"/>
                </a:lnTo>
                <a:lnTo>
                  <a:pt x="1488" y="684"/>
                </a:lnTo>
                <a:lnTo>
                  <a:pt x="1482" y="690"/>
                </a:lnTo>
                <a:lnTo>
                  <a:pt x="1476" y="690"/>
                </a:lnTo>
                <a:lnTo>
                  <a:pt x="1476" y="696"/>
                </a:lnTo>
                <a:lnTo>
                  <a:pt x="1470" y="696"/>
                </a:lnTo>
                <a:lnTo>
                  <a:pt x="1464" y="696"/>
                </a:lnTo>
                <a:lnTo>
                  <a:pt x="1464" y="702"/>
                </a:lnTo>
                <a:lnTo>
                  <a:pt x="1458" y="702"/>
                </a:lnTo>
                <a:lnTo>
                  <a:pt x="1458" y="708"/>
                </a:lnTo>
                <a:lnTo>
                  <a:pt x="1452" y="708"/>
                </a:lnTo>
                <a:lnTo>
                  <a:pt x="1452" y="714"/>
                </a:lnTo>
                <a:lnTo>
                  <a:pt x="1446" y="714"/>
                </a:lnTo>
                <a:lnTo>
                  <a:pt x="1446" y="720"/>
                </a:lnTo>
                <a:lnTo>
                  <a:pt x="1440" y="720"/>
                </a:lnTo>
                <a:lnTo>
                  <a:pt x="1440" y="726"/>
                </a:lnTo>
                <a:lnTo>
                  <a:pt x="1434" y="726"/>
                </a:lnTo>
                <a:lnTo>
                  <a:pt x="1434" y="732"/>
                </a:lnTo>
                <a:lnTo>
                  <a:pt x="1428" y="732"/>
                </a:lnTo>
                <a:lnTo>
                  <a:pt x="1428" y="738"/>
                </a:lnTo>
                <a:lnTo>
                  <a:pt x="1422" y="738"/>
                </a:lnTo>
                <a:lnTo>
                  <a:pt x="1422" y="744"/>
                </a:lnTo>
                <a:lnTo>
                  <a:pt x="1422" y="750"/>
                </a:lnTo>
                <a:lnTo>
                  <a:pt x="1416" y="750"/>
                </a:lnTo>
                <a:lnTo>
                  <a:pt x="1416" y="756"/>
                </a:lnTo>
                <a:lnTo>
                  <a:pt x="1416" y="762"/>
                </a:lnTo>
                <a:lnTo>
                  <a:pt x="1410" y="762"/>
                </a:lnTo>
                <a:lnTo>
                  <a:pt x="1410" y="768"/>
                </a:lnTo>
                <a:lnTo>
                  <a:pt x="1410" y="762"/>
                </a:lnTo>
                <a:lnTo>
                  <a:pt x="1410" y="768"/>
                </a:lnTo>
                <a:lnTo>
                  <a:pt x="1410" y="774"/>
                </a:lnTo>
                <a:lnTo>
                  <a:pt x="1410" y="780"/>
                </a:lnTo>
                <a:lnTo>
                  <a:pt x="1416" y="780"/>
                </a:lnTo>
                <a:lnTo>
                  <a:pt x="1416" y="786"/>
                </a:lnTo>
                <a:lnTo>
                  <a:pt x="1416" y="780"/>
                </a:lnTo>
                <a:lnTo>
                  <a:pt x="1422" y="780"/>
                </a:lnTo>
                <a:lnTo>
                  <a:pt x="1422" y="786"/>
                </a:lnTo>
                <a:lnTo>
                  <a:pt x="1428" y="786"/>
                </a:lnTo>
                <a:lnTo>
                  <a:pt x="1428" y="792"/>
                </a:lnTo>
                <a:lnTo>
                  <a:pt x="1422" y="792"/>
                </a:lnTo>
                <a:lnTo>
                  <a:pt x="1428" y="792"/>
                </a:lnTo>
                <a:lnTo>
                  <a:pt x="1428" y="786"/>
                </a:lnTo>
                <a:lnTo>
                  <a:pt x="1434" y="786"/>
                </a:lnTo>
                <a:lnTo>
                  <a:pt x="1434" y="792"/>
                </a:lnTo>
                <a:lnTo>
                  <a:pt x="1434" y="786"/>
                </a:lnTo>
                <a:lnTo>
                  <a:pt x="1434" y="780"/>
                </a:lnTo>
                <a:lnTo>
                  <a:pt x="1440" y="780"/>
                </a:lnTo>
                <a:lnTo>
                  <a:pt x="1440" y="774"/>
                </a:lnTo>
                <a:lnTo>
                  <a:pt x="1440" y="768"/>
                </a:lnTo>
                <a:lnTo>
                  <a:pt x="1434" y="762"/>
                </a:lnTo>
                <a:lnTo>
                  <a:pt x="1434" y="756"/>
                </a:lnTo>
                <a:lnTo>
                  <a:pt x="1428" y="756"/>
                </a:lnTo>
                <a:lnTo>
                  <a:pt x="1428" y="750"/>
                </a:lnTo>
                <a:lnTo>
                  <a:pt x="1434" y="750"/>
                </a:lnTo>
                <a:lnTo>
                  <a:pt x="1434" y="756"/>
                </a:lnTo>
                <a:lnTo>
                  <a:pt x="1440" y="756"/>
                </a:lnTo>
                <a:lnTo>
                  <a:pt x="1440" y="762"/>
                </a:lnTo>
                <a:lnTo>
                  <a:pt x="1440" y="768"/>
                </a:lnTo>
                <a:lnTo>
                  <a:pt x="1440" y="774"/>
                </a:lnTo>
                <a:lnTo>
                  <a:pt x="1440" y="780"/>
                </a:lnTo>
                <a:lnTo>
                  <a:pt x="1434" y="786"/>
                </a:lnTo>
                <a:lnTo>
                  <a:pt x="1434" y="792"/>
                </a:lnTo>
                <a:lnTo>
                  <a:pt x="1434" y="798"/>
                </a:lnTo>
                <a:lnTo>
                  <a:pt x="1434" y="804"/>
                </a:lnTo>
                <a:lnTo>
                  <a:pt x="1434" y="810"/>
                </a:lnTo>
                <a:lnTo>
                  <a:pt x="1434" y="816"/>
                </a:lnTo>
                <a:lnTo>
                  <a:pt x="1428" y="816"/>
                </a:lnTo>
                <a:lnTo>
                  <a:pt x="1428" y="822"/>
                </a:lnTo>
                <a:lnTo>
                  <a:pt x="1434" y="822"/>
                </a:lnTo>
                <a:lnTo>
                  <a:pt x="1434" y="828"/>
                </a:lnTo>
                <a:lnTo>
                  <a:pt x="1428" y="828"/>
                </a:lnTo>
                <a:lnTo>
                  <a:pt x="1434" y="828"/>
                </a:lnTo>
                <a:lnTo>
                  <a:pt x="1434" y="822"/>
                </a:lnTo>
                <a:lnTo>
                  <a:pt x="1440" y="822"/>
                </a:lnTo>
                <a:lnTo>
                  <a:pt x="1440" y="816"/>
                </a:lnTo>
                <a:lnTo>
                  <a:pt x="1434" y="816"/>
                </a:lnTo>
                <a:lnTo>
                  <a:pt x="1434" y="822"/>
                </a:lnTo>
                <a:lnTo>
                  <a:pt x="1440" y="822"/>
                </a:lnTo>
                <a:lnTo>
                  <a:pt x="1434" y="822"/>
                </a:lnTo>
                <a:lnTo>
                  <a:pt x="1434" y="816"/>
                </a:lnTo>
                <a:lnTo>
                  <a:pt x="1434" y="822"/>
                </a:lnTo>
                <a:lnTo>
                  <a:pt x="1434" y="816"/>
                </a:lnTo>
                <a:lnTo>
                  <a:pt x="1434" y="822"/>
                </a:lnTo>
                <a:lnTo>
                  <a:pt x="1434" y="816"/>
                </a:lnTo>
                <a:lnTo>
                  <a:pt x="1434" y="822"/>
                </a:lnTo>
                <a:lnTo>
                  <a:pt x="1434" y="816"/>
                </a:lnTo>
                <a:lnTo>
                  <a:pt x="1440" y="816"/>
                </a:lnTo>
                <a:lnTo>
                  <a:pt x="1440" y="822"/>
                </a:lnTo>
                <a:lnTo>
                  <a:pt x="1434" y="822"/>
                </a:lnTo>
                <a:lnTo>
                  <a:pt x="1434" y="828"/>
                </a:lnTo>
                <a:lnTo>
                  <a:pt x="1428" y="834"/>
                </a:lnTo>
                <a:lnTo>
                  <a:pt x="1428" y="840"/>
                </a:lnTo>
                <a:lnTo>
                  <a:pt x="1428" y="846"/>
                </a:lnTo>
                <a:lnTo>
                  <a:pt x="1422" y="846"/>
                </a:lnTo>
                <a:lnTo>
                  <a:pt x="1422" y="852"/>
                </a:lnTo>
                <a:lnTo>
                  <a:pt x="1416" y="852"/>
                </a:lnTo>
                <a:lnTo>
                  <a:pt x="1422" y="852"/>
                </a:lnTo>
                <a:lnTo>
                  <a:pt x="1422" y="858"/>
                </a:lnTo>
                <a:lnTo>
                  <a:pt x="1416" y="858"/>
                </a:lnTo>
                <a:lnTo>
                  <a:pt x="1410" y="858"/>
                </a:lnTo>
                <a:lnTo>
                  <a:pt x="1410" y="864"/>
                </a:lnTo>
                <a:lnTo>
                  <a:pt x="1416" y="864"/>
                </a:lnTo>
                <a:lnTo>
                  <a:pt x="1422" y="858"/>
                </a:lnTo>
                <a:lnTo>
                  <a:pt x="1428" y="858"/>
                </a:lnTo>
                <a:lnTo>
                  <a:pt x="1422" y="858"/>
                </a:lnTo>
                <a:lnTo>
                  <a:pt x="1422" y="852"/>
                </a:lnTo>
                <a:lnTo>
                  <a:pt x="1428" y="852"/>
                </a:lnTo>
                <a:lnTo>
                  <a:pt x="1428" y="858"/>
                </a:lnTo>
                <a:lnTo>
                  <a:pt x="1422" y="858"/>
                </a:lnTo>
                <a:lnTo>
                  <a:pt x="1416" y="864"/>
                </a:lnTo>
                <a:lnTo>
                  <a:pt x="1410" y="864"/>
                </a:lnTo>
                <a:lnTo>
                  <a:pt x="1404" y="864"/>
                </a:lnTo>
                <a:lnTo>
                  <a:pt x="1404" y="870"/>
                </a:lnTo>
                <a:lnTo>
                  <a:pt x="1398" y="870"/>
                </a:lnTo>
                <a:lnTo>
                  <a:pt x="1392" y="870"/>
                </a:lnTo>
                <a:lnTo>
                  <a:pt x="1392" y="876"/>
                </a:lnTo>
                <a:lnTo>
                  <a:pt x="1386" y="876"/>
                </a:lnTo>
                <a:lnTo>
                  <a:pt x="1380" y="876"/>
                </a:lnTo>
                <a:lnTo>
                  <a:pt x="1380" y="882"/>
                </a:lnTo>
                <a:lnTo>
                  <a:pt x="1374" y="882"/>
                </a:lnTo>
                <a:lnTo>
                  <a:pt x="1368" y="882"/>
                </a:lnTo>
                <a:lnTo>
                  <a:pt x="1368" y="888"/>
                </a:lnTo>
                <a:lnTo>
                  <a:pt x="1362" y="888"/>
                </a:lnTo>
                <a:lnTo>
                  <a:pt x="1356" y="888"/>
                </a:lnTo>
                <a:lnTo>
                  <a:pt x="1356" y="894"/>
                </a:lnTo>
                <a:lnTo>
                  <a:pt x="1350" y="894"/>
                </a:lnTo>
                <a:lnTo>
                  <a:pt x="1356" y="894"/>
                </a:lnTo>
                <a:lnTo>
                  <a:pt x="1356" y="888"/>
                </a:lnTo>
                <a:lnTo>
                  <a:pt x="1350" y="888"/>
                </a:lnTo>
                <a:lnTo>
                  <a:pt x="1350" y="894"/>
                </a:lnTo>
                <a:lnTo>
                  <a:pt x="1344" y="894"/>
                </a:lnTo>
                <a:lnTo>
                  <a:pt x="1344" y="900"/>
                </a:lnTo>
                <a:lnTo>
                  <a:pt x="1338" y="900"/>
                </a:lnTo>
                <a:lnTo>
                  <a:pt x="1332" y="900"/>
                </a:lnTo>
                <a:lnTo>
                  <a:pt x="1332" y="906"/>
                </a:lnTo>
                <a:lnTo>
                  <a:pt x="1332" y="900"/>
                </a:lnTo>
                <a:lnTo>
                  <a:pt x="1332" y="894"/>
                </a:lnTo>
                <a:lnTo>
                  <a:pt x="1332" y="900"/>
                </a:lnTo>
                <a:lnTo>
                  <a:pt x="1332" y="906"/>
                </a:lnTo>
                <a:lnTo>
                  <a:pt x="1326" y="906"/>
                </a:lnTo>
                <a:lnTo>
                  <a:pt x="1320" y="906"/>
                </a:lnTo>
                <a:lnTo>
                  <a:pt x="1314" y="906"/>
                </a:lnTo>
                <a:lnTo>
                  <a:pt x="1308" y="912"/>
                </a:lnTo>
                <a:lnTo>
                  <a:pt x="1302" y="912"/>
                </a:lnTo>
                <a:lnTo>
                  <a:pt x="1296" y="912"/>
                </a:lnTo>
                <a:lnTo>
                  <a:pt x="1290" y="918"/>
                </a:lnTo>
                <a:lnTo>
                  <a:pt x="1284" y="918"/>
                </a:lnTo>
                <a:lnTo>
                  <a:pt x="1278" y="924"/>
                </a:lnTo>
                <a:lnTo>
                  <a:pt x="1272" y="924"/>
                </a:lnTo>
                <a:lnTo>
                  <a:pt x="1272" y="918"/>
                </a:lnTo>
                <a:lnTo>
                  <a:pt x="1272" y="912"/>
                </a:lnTo>
                <a:lnTo>
                  <a:pt x="1272" y="918"/>
                </a:lnTo>
                <a:lnTo>
                  <a:pt x="1272" y="924"/>
                </a:lnTo>
                <a:lnTo>
                  <a:pt x="1266" y="924"/>
                </a:lnTo>
                <a:lnTo>
                  <a:pt x="1260" y="918"/>
                </a:lnTo>
                <a:lnTo>
                  <a:pt x="1254" y="918"/>
                </a:lnTo>
                <a:lnTo>
                  <a:pt x="1248" y="918"/>
                </a:lnTo>
                <a:lnTo>
                  <a:pt x="1242" y="918"/>
                </a:lnTo>
                <a:lnTo>
                  <a:pt x="1236" y="918"/>
                </a:lnTo>
                <a:lnTo>
                  <a:pt x="1230" y="918"/>
                </a:lnTo>
                <a:lnTo>
                  <a:pt x="1230" y="912"/>
                </a:lnTo>
                <a:lnTo>
                  <a:pt x="1224" y="912"/>
                </a:lnTo>
                <a:lnTo>
                  <a:pt x="1218" y="912"/>
                </a:lnTo>
                <a:lnTo>
                  <a:pt x="1218" y="918"/>
                </a:lnTo>
                <a:lnTo>
                  <a:pt x="1218" y="912"/>
                </a:lnTo>
                <a:lnTo>
                  <a:pt x="1218" y="918"/>
                </a:lnTo>
                <a:lnTo>
                  <a:pt x="1218" y="912"/>
                </a:lnTo>
                <a:lnTo>
                  <a:pt x="1224" y="912"/>
                </a:lnTo>
                <a:lnTo>
                  <a:pt x="1224" y="918"/>
                </a:lnTo>
                <a:lnTo>
                  <a:pt x="1224" y="912"/>
                </a:lnTo>
                <a:lnTo>
                  <a:pt x="1230" y="918"/>
                </a:lnTo>
                <a:lnTo>
                  <a:pt x="1224" y="918"/>
                </a:lnTo>
                <a:lnTo>
                  <a:pt x="1218" y="918"/>
                </a:lnTo>
                <a:lnTo>
                  <a:pt x="1212" y="918"/>
                </a:lnTo>
                <a:lnTo>
                  <a:pt x="1212" y="912"/>
                </a:lnTo>
                <a:lnTo>
                  <a:pt x="1206" y="912"/>
                </a:lnTo>
                <a:lnTo>
                  <a:pt x="1206" y="918"/>
                </a:lnTo>
                <a:lnTo>
                  <a:pt x="1200" y="918"/>
                </a:lnTo>
                <a:lnTo>
                  <a:pt x="1194" y="918"/>
                </a:lnTo>
                <a:lnTo>
                  <a:pt x="1188" y="918"/>
                </a:lnTo>
                <a:lnTo>
                  <a:pt x="1182" y="918"/>
                </a:lnTo>
                <a:lnTo>
                  <a:pt x="1176" y="924"/>
                </a:lnTo>
                <a:lnTo>
                  <a:pt x="1170" y="924"/>
                </a:lnTo>
                <a:lnTo>
                  <a:pt x="1164" y="930"/>
                </a:lnTo>
                <a:lnTo>
                  <a:pt x="1158" y="930"/>
                </a:lnTo>
                <a:lnTo>
                  <a:pt x="1158" y="936"/>
                </a:lnTo>
                <a:lnTo>
                  <a:pt x="1158" y="930"/>
                </a:lnTo>
                <a:lnTo>
                  <a:pt x="1158" y="936"/>
                </a:lnTo>
                <a:lnTo>
                  <a:pt x="1152" y="936"/>
                </a:lnTo>
                <a:lnTo>
                  <a:pt x="1152" y="942"/>
                </a:lnTo>
                <a:lnTo>
                  <a:pt x="1146" y="942"/>
                </a:lnTo>
                <a:lnTo>
                  <a:pt x="1146" y="948"/>
                </a:lnTo>
                <a:lnTo>
                  <a:pt x="1146" y="954"/>
                </a:lnTo>
                <a:lnTo>
                  <a:pt x="1140" y="954"/>
                </a:lnTo>
                <a:lnTo>
                  <a:pt x="1140" y="960"/>
                </a:lnTo>
                <a:lnTo>
                  <a:pt x="1140" y="966"/>
                </a:lnTo>
                <a:lnTo>
                  <a:pt x="1134" y="966"/>
                </a:lnTo>
                <a:lnTo>
                  <a:pt x="1134" y="972"/>
                </a:lnTo>
                <a:lnTo>
                  <a:pt x="1140" y="972"/>
                </a:lnTo>
                <a:lnTo>
                  <a:pt x="1140" y="966"/>
                </a:lnTo>
                <a:lnTo>
                  <a:pt x="1140" y="972"/>
                </a:lnTo>
                <a:lnTo>
                  <a:pt x="1134" y="978"/>
                </a:lnTo>
                <a:lnTo>
                  <a:pt x="1134" y="984"/>
                </a:lnTo>
                <a:lnTo>
                  <a:pt x="1128" y="990"/>
                </a:lnTo>
                <a:lnTo>
                  <a:pt x="1128" y="996"/>
                </a:lnTo>
                <a:lnTo>
                  <a:pt x="1122" y="1002"/>
                </a:lnTo>
                <a:lnTo>
                  <a:pt x="1122" y="1008"/>
                </a:lnTo>
                <a:lnTo>
                  <a:pt x="1122" y="1014"/>
                </a:lnTo>
                <a:lnTo>
                  <a:pt x="1122" y="1008"/>
                </a:lnTo>
                <a:lnTo>
                  <a:pt x="1116" y="1008"/>
                </a:lnTo>
                <a:lnTo>
                  <a:pt x="1116" y="1014"/>
                </a:lnTo>
                <a:lnTo>
                  <a:pt x="1122" y="1014"/>
                </a:lnTo>
                <a:lnTo>
                  <a:pt x="1116" y="1014"/>
                </a:lnTo>
                <a:lnTo>
                  <a:pt x="1116" y="1020"/>
                </a:lnTo>
                <a:lnTo>
                  <a:pt x="1110" y="1020"/>
                </a:lnTo>
                <a:lnTo>
                  <a:pt x="1110" y="1026"/>
                </a:lnTo>
                <a:lnTo>
                  <a:pt x="1104" y="1026"/>
                </a:lnTo>
                <a:lnTo>
                  <a:pt x="1104" y="1032"/>
                </a:lnTo>
                <a:lnTo>
                  <a:pt x="1098" y="1032"/>
                </a:lnTo>
                <a:lnTo>
                  <a:pt x="1098" y="1038"/>
                </a:lnTo>
                <a:lnTo>
                  <a:pt x="1092" y="1038"/>
                </a:lnTo>
                <a:lnTo>
                  <a:pt x="1092" y="1044"/>
                </a:lnTo>
                <a:lnTo>
                  <a:pt x="1086" y="1044"/>
                </a:lnTo>
                <a:lnTo>
                  <a:pt x="1086" y="1050"/>
                </a:lnTo>
                <a:lnTo>
                  <a:pt x="1086" y="1056"/>
                </a:lnTo>
                <a:lnTo>
                  <a:pt x="1086" y="1062"/>
                </a:lnTo>
                <a:lnTo>
                  <a:pt x="1092" y="1062"/>
                </a:lnTo>
                <a:lnTo>
                  <a:pt x="1086" y="1062"/>
                </a:lnTo>
                <a:lnTo>
                  <a:pt x="1086" y="1068"/>
                </a:lnTo>
                <a:lnTo>
                  <a:pt x="1086" y="1062"/>
                </a:lnTo>
                <a:lnTo>
                  <a:pt x="1080" y="1062"/>
                </a:lnTo>
                <a:lnTo>
                  <a:pt x="1080" y="1056"/>
                </a:lnTo>
                <a:lnTo>
                  <a:pt x="1074" y="1056"/>
                </a:lnTo>
                <a:lnTo>
                  <a:pt x="1068" y="1056"/>
                </a:lnTo>
                <a:lnTo>
                  <a:pt x="1068" y="1050"/>
                </a:lnTo>
                <a:lnTo>
                  <a:pt x="1062" y="1050"/>
                </a:lnTo>
                <a:lnTo>
                  <a:pt x="1062" y="1044"/>
                </a:lnTo>
                <a:lnTo>
                  <a:pt x="1062" y="1038"/>
                </a:lnTo>
                <a:lnTo>
                  <a:pt x="1056" y="1038"/>
                </a:lnTo>
                <a:lnTo>
                  <a:pt x="1056" y="1044"/>
                </a:lnTo>
                <a:lnTo>
                  <a:pt x="1050" y="1050"/>
                </a:lnTo>
                <a:lnTo>
                  <a:pt x="1050" y="1056"/>
                </a:lnTo>
                <a:lnTo>
                  <a:pt x="1044" y="1062"/>
                </a:lnTo>
                <a:lnTo>
                  <a:pt x="1044" y="1068"/>
                </a:lnTo>
                <a:lnTo>
                  <a:pt x="1044" y="1074"/>
                </a:lnTo>
                <a:lnTo>
                  <a:pt x="1038" y="1074"/>
                </a:lnTo>
                <a:lnTo>
                  <a:pt x="1038" y="1068"/>
                </a:lnTo>
                <a:lnTo>
                  <a:pt x="1038" y="1062"/>
                </a:lnTo>
                <a:lnTo>
                  <a:pt x="1032" y="1056"/>
                </a:lnTo>
                <a:lnTo>
                  <a:pt x="1032" y="1050"/>
                </a:lnTo>
                <a:lnTo>
                  <a:pt x="1038" y="1050"/>
                </a:lnTo>
                <a:lnTo>
                  <a:pt x="1038" y="1056"/>
                </a:lnTo>
                <a:lnTo>
                  <a:pt x="1038" y="1050"/>
                </a:lnTo>
                <a:lnTo>
                  <a:pt x="1038" y="1044"/>
                </a:lnTo>
                <a:lnTo>
                  <a:pt x="1032" y="1044"/>
                </a:lnTo>
                <a:lnTo>
                  <a:pt x="1032" y="1038"/>
                </a:lnTo>
                <a:lnTo>
                  <a:pt x="1032" y="1044"/>
                </a:lnTo>
                <a:lnTo>
                  <a:pt x="1032" y="1038"/>
                </a:lnTo>
                <a:lnTo>
                  <a:pt x="1026" y="1038"/>
                </a:lnTo>
                <a:lnTo>
                  <a:pt x="1020" y="1038"/>
                </a:lnTo>
                <a:lnTo>
                  <a:pt x="1014" y="1038"/>
                </a:lnTo>
                <a:lnTo>
                  <a:pt x="1008" y="1038"/>
                </a:lnTo>
                <a:lnTo>
                  <a:pt x="1002" y="1038"/>
                </a:lnTo>
                <a:lnTo>
                  <a:pt x="996" y="1038"/>
                </a:lnTo>
                <a:lnTo>
                  <a:pt x="990" y="1038"/>
                </a:lnTo>
                <a:lnTo>
                  <a:pt x="984" y="1038"/>
                </a:lnTo>
                <a:lnTo>
                  <a:pt x="978" y="1038"/>
                </a:lnTo>
                <a:lnTo>
                  <a:pt x="978" y="1044"/>
                </a:lnTo>
                <a:lnTo>
                  <a:pt x="972" y="1044"/>
                </a:lnTo>
                <a:lnTo>
                  <a:pt x="966" y="1044"/>
                </a:lnTo>
                <a:lnTo>
                  <a:pt x="972" y="1044"/>
                </a:lnTo>
                <a:lnTo>
                  <a:pt x="966" y="1044"/>
                </a:lnTo>
                <a:lnTo>
                  <a:pt x="960" y="1044"/>
                </a:lnTo>
                <a:lnTo>
                  <a:pt x="954" y="1050"/>
                </a:lnTo>
                <a:lnTo>
                  <a:pt x="948" y="1050"/>
                </a:lnTo>
                <a:lnTo>
                  <a:pt x="942" y="1056"/>
                </a:lnTo>
                <a:lnTo>
                  <a:pt x="930" y="1062"/>
                </a:lnTo>
                <a:lnTo>
                  <a:pt x="924" y="1068"/>
                </a:lnTo>
                <a:lnTo>
                  <a:pt x="918" y="1074"/>
                </a:lnTo>
                <a:lnTo>
                  <a:pt x="912" y="1074"/>
                </a:lnTo>
                <a:lnTo>
                  <a:pt x="912" y="1080"/>
                </a:lnTo>
                <a:lnTo>
                  <a:pt x="906" y="1080"/>
                </a:lnTo>
                <a:lnTo>
                  <a:pt x="906" y="1086"/>
                </a:lnTo>
                <a:lnTo>
                  <a:pt x="900" y="1086"/>
                </a:lnTo>
                <a:lnTo>
                  <a:pt x="900" y="1092"/>
                </a:lnTo>
                <a:lnTo>
                  <a:pt x="894" y="1092"/>
                </a:lnTo>
                <a:lnTo>
                  <a:pt x="894" y="1098"/>
                </a:lnTo>
                <a:lnTo>
                  <a:pt x="894" y="1092"/>
                </a:lnTo>
                <a:lnTo>
                  <a:pt x="900" y="1092"/>
                </a:lnTo>
                <a:lnTo>
                  <a:pt x="894" y="1098"/>
                </a:lnTo>
                <a:lnTo>
                  <a:pt x="894" y="1104"/>
                </a:lnTo>
                <a:lnTo>
                  <a:pt x="894" y="1110"/>
                </a:lnTo>
                <a:lnTo>
                  <a:pt x="888" y="1110"/>
                </a:lnTo>
                <a:lnTo>
                  <a:pt x="888" y="1116"/>
                </a:lnTo>
                <a:lnTo>
                  <a:pt x="888" y="1122"/>
                </a:lnTo>
                <a:lnTo>
                  <a:pt x="888" y="1128"/>
                </a:lnTo>
                <a:lnTo>
                  <a:pt x="888" y="1122"/>
                </a:lnTo>
                <a:lnTo>
                  <a:pt x="888" y="1128"/>
                </a:lnTo>
                <a:lnTo>
                  <a:pt x="888" y="1134"/>
                </a:lnTo>
                <a:lnTo>
                  <a:pt x="882" y="1134"/>
                </a:lnTo>
                <a:lnTo>
                  <a:pt x="888" y="1128"/>
                </a:lnTo>
                <a:lnTo>
                  <a:pt x="882" y="1128"/>
                </a:lnTo>
                <a:lnTo>
                  <a:pt x="882" y="1134"/>
                </a:lnTo>
                <a:lnTo>
                  <a:pt x="876" y="1134"/>
                </a:lnTo>
                <a:lnTo>
                  <a:pt x="882" y="1134"/>
                </a:lnTo>
                <a:lnTo>
                  <a:pt x="882" y="1140"/>
                </a:lnTo>
                <a:lnTo>
                  <a:pt x="882" y="1146"/>
                </a:lnTo>
                <a:lnTo>
                  <a:pt x="876" y="1146"/>
                </a:lnTo>
                <a:lnTo>
                  <a:pt x="876" y="1152"/>
                </a:lnTo>
                <a:lnTo>
                  <a:pt x="870" y="1158"/>
                </a:lnTo>
                <a:lnTo>
                  <a:pt x="864" y="1158"/>
                </a:lnTo>
                <a:lnTo>
                  <a:pt x="864" y="1164"/>
                </a:lnTo>
                <a:lnTo>
                  <a:pt x="858" y="1170"/>
                </a:lnTo>
                <a:lnTo>
                  <a:pt x="858" y="1176"/>
                </a:lnTo>
                <a:lnTo>
                  <a:pt x="852" y="1182"/>
                </a:lnTo>
                <a:lnTo>
                  <a:pt x="858" y="1182"/>
                </a:lnTo>
                <a:lnTo>
                  <a:pt x="858" y="1176"/>
                </a:lnTo>
                <a:lnTo>
                  <a:pt x="858" y="1182"/>
                </a:lnTo>
                <a:lnTo>
                  <a:pt x="852" y="1182"/>
                </a:lnTo>
                <a:lnTo>
                  <a:pt x="852" y="1188"/>
                </a:lnTo>
                <a:lnTo>
                  <a:pt x="852" y="1194"/>
                </a:lnTo>
                <a:lnTo>
                  <a:pt x="852" y="1200"/>
                </a:lnTo>
                <a:lnTo>
                  <a:pt x="852" y="1206"/>
                </a:lnTo>
                <a:lnTo>
                  <a:pt x="852" y="1212"/>
                </a:lnTo>
                <a:lnTo>
                  <a:pt x="846" y="1212"/>
                </a:lnTo>
                <a:lnTo>
                  <a:pt x="846" y="1218"/>
                </a:lnTo>
                <a:lnTo>
                  <a:pt x="846" y="1212"/>
                </a:lnTo>
                <a:lnTo>
                  <a:pt x="852" y="1212"/>
                </a:lnTo>
                <a:lnTo>
                  <a:pt x="846" y="1218"/>
                </a:lnTo>
                <a:lnTo>
                  <a:pt x="846" y="1224"/>
                </a:lnTo>
                <a:lnTo>
                  <a:pt x="846" y="1230"/>
                </a:lnTo>
                <a:lnTo>
                  <a:pt x="840" y="1230"/>
                </a:lnTo>
                <a:lnTo>
                  <a:pt x="840" y="1236"/>
                </a:lnTo>
                <a:lnTo>
                  <a:pt x="840" y="1242"/>
                </a:lnTo>
                <a:lnTo>
                  <a:pt x="840" y="1248"/>
                </a:lnTo>
                <a:lnTo>
                  <a:pt x="840" y="1254"/>
                </a:lnTo>
                <a:lnTo>
                  <a:pt x="840" y="1260"/>
                </a:lnTo>
                <a:lnTo>
                  <a:pt x="840" y="1266"/>
                </a:lnTo>
                <a:lnTo>
                  <a:pt x="840" y="1272"/>
                </a:lnTo>
                <a:lnTo>
                  <a:pt x="846" y="1272"/>
                </a:lnTo>
                <a:lnTo>
                  <a:pt x="846" y="1278"/>
                </a:lnTo>
                <a:lnTo>
                  <a:pt x="846" y="1284"/>
                </a:lnTo>
                <a:lnTo>
                  <a:pt x="846" y="1290"/>
                </a:lnTo>
                <a:lnTo>
                  <a:pt x="846" y="1296"/>
                </a:lnTo>
                <a:lnTo>
                  <a:pt x="852" y="1296"/>
                </a:lnTo>
                <a:lnTo>
                  <a:pt x="846" y="1296"/>
                </a:lnTo>
                <a:lnTo>
                  <a:pt x="852" y="1296"/>
                </a:lnTo>
                <a:lnTo>
                  <a:pt x="852" y="1302"/>
                </a:lnTo>
                <a:lnTo>
                  <a:pt x="852" y="1308"/>
                </a:lnTo>
                <a:lnTo>
                  <a:pt x="846" y="1308"/>
                </a:lnTo>
                <a:lnTo>
                  <a:pt x="846" y="1314"/>
                </a:lnTo>
                <a:lnTo>
                  <a:pt x="846" y="1308"/>
                </a:lnTo>
                <a:lnTo>
                  <a:pt x="846" y="1314"/>
                </a:lnTo>
                <a:lnTo>
                  <a:pt x="852" y="1314"/>
                </a:lnTo>
                <a:lnTo>
                  <a:pt x="852" y="1308"/>
                </a:lnTo>
                <a:lnTo>
                  <a:pt x="852" y="1314"/>
                </a:lnTo>
                <a:lnTo>
                  <a:pt x="852" y="1320"/>
                </a:lnTo>
                <a:lnTo>
                  <a:pt x="852" y="1326"/>
                </a:lnTo>
                <a:lnTo>
                  <a:pt x="858" y="1326"/>
                </a:lnTo>
                <a:lnTo>
                  <a:pt x="858" y="1332"/>
                </a:lnTo>
                <a:lnTo>
                  <a:pt x="858" y="1338"/>
                </a:lnTo>
                <a:lnTo>
                  <a:pt x="864" y="1338"/>
                </a:lnTo>
                <a:lnTo>
                  <a:pt x="858" y="1338"/>
                </a:lnTo>
                <a:lnTo>
                  <a:pt x="858" y="1344"/>
                </a:lnTo>
                <a:lnTo>
                  <a:pt x="858" y="1338"/>
                </a:lnTo>
                <a:lnTo>
                  <a:pt x="864" y="1338"/>
                </a:lnTo>
                <a:lnTo>
                  <a:pt x="858" y="1332"/>
                </a:lnTo>
                <a:lnTo>
                  <a:pt x="864" y="1332"/>
                </a:lnTo>
                <a:lnTo>
                  <a:pt x="864" y="1338"/>
                </a:lnTo>
                <a:lnTo>
                  <a:pt x="864" y="1344"/>
                </a:lnTo>
                <a:lnTo>
                  <a:pt x="864" y="1350"/>
                </a:lnTo>
                <a:lnTo>
                  <a:pt x="864" y="1356"/>
                </a:lnTo>
                <a:lnTo>
                  <a:pt x="870" y="1356"/>
                </a:lnTo>
                <a:lnTo>
                  <a:pt x="870" y="1362"/>
                </a:lnTo>
                <a:lnTo>
                  <a:pt x="870" y="1368"/>
                </a:lnTo>
                <a:lnTo>
                  <a:pt x="876" y="1368"/>
                </a:lnTo>
                <a:lnTo>
                  <a:pt x="870" y="1368"/>
                </a:lnTo>
                <a:lnTo>
                  <a:pt x="864" y="1368"/>
                </a:lnTo>
                <a:lnTo>
                  <a:pt x="864" y="1374"/>
                </a:lnTo>
                <a:lnTo>
                  <a:pt x="870" y="1374"/>
                </a:lnTo>
                <a:lnTo>
                  <a:pt x="876" y="1374"/>
                </a:lnTo>
                <a:lnTo>
                  <a:pt x="876" y="1368"/>
                </a:lnTo>
                <a:lnTo>
                  <a:pt x="876" y="1374"/>
                </a:lnTo>
                <a:lnTo>
                  <a:pt x="876" y="1380"/>
                </a:lnTo>
                <a:lnTo>
                  <a:pt x="870" y="1380"/>
                </a:lnTo>
                <a:lnTo>
                  <a:pt x="870" y="1386"/>
                </a:lnTo>
                <a:lnTo>
                  <a:pt x="870" y="1392"/>
                </a:lnTo>
                <a:lnTo>
                  <a:pt x="870" y="1398"/>
                </a:lnTo>
                <a:lnTo>
                  <a:pt x="870" y="1404"/>
                </a:lnTo>
                <a:lnTo>
                  <a:pt x="870" y="1410"/>
                </a:lnTo>
                <a:lnTo>
                  <a:pt x="870" y="1416"/>
                </a:lnTo>
                <a:lnTo>
                  <a:pt x="870" y="1422"/>
                </a:lnTo>
                <a:lnTo>
                  <a:pt x="870" y="1428"/>
                </a:lnTo>
                <a:lnTo>
                  <a:pt x="864" y="1434"/>
                </a:lnTo>
                <a:lnTo>
                  <a:pt x="864" y="1440"/>
                </a:lnTo>
                <a:lnTo>
                  <a:pt x="864" y="1446"/>
                </a:lnTo>
                <a:lnTo>
                  <a:pt x="858" y="1446"/>
                </a:lnTo>
                <a:lnTo>
                  <a:pt x="858" y="1452"/>
                </a:lnTo>
                <a:lnTo>
                  <a:pt x="858" y="1458"/>
                </a:lnTo>
                <a:lnTo>
                  <a:pt x="858" y="1452"/>
                </a:lnTo>
                <a:lnTo>
                  <a:pt x="852" y="1452"/>
                </a:lnTo>
                <a:lnTo>
                  <a:pt x="852" y="1458"/>
                </a:lnTo>
                <a:lnTo>
                  <a:pt x="852" y="1452"/>
                </a:lnTo>
                <a:lnTo>
                  <a:pt x="858" y="1452"/>
                </a:lnTo>
                <a:lnTo>
                  <a:pt x="858" y="1458"/>
                </a:lnTo>
                <a:lnTo>
                  <a:pt x="858" y="1464"/>
                </a:lnTo>
                <a:lnTo>
                  <a:pt x="858" y="1470"/>
                </a:lnTo>
                <a:lnTo>
                  <a:pt x="858" y="1476"/>
                </a:lnTo>
                <a:lnTo>
                  <a:pt x="858" y="1482"/>
                </a:lnTo>
                <a:lnTo>
                  <a:pt x="858" y="1488"/>
                </a:lnTo>
                <a:lnTo>
                  <a:pt x="858" y="1494"/>
                </a:lnTo>
                <a:lnTo>
                  <a:pt x="858" y="1500"/>
                </a:lnTo>
                <a:lnTo>
                  <a:pt x="852" y="1500"/>
                </a:lnTo>
                <a:lnTo>
                  <a:pt x="858" y="1500"/>
                </a:lnTo>
                <a:lnTo>
                  <a:pt x="858" y="1494"/>
                </a:lnTo>
                <a:lnTo>
                  <a:pt x="858" y="1500"/>
                </a:lnTo>
                <a:lnTo>
                  <a:pt x="858" y="1506"/>
                </a:lnTo>
                <a:lnTo>
                  <a:pt x="864" y="1506"/>
                </a:lnTo>
                <a:lnTo>
                  <a:pt x="858" y="1506"/>
                </a:lnTo>
                <a:lnTo>
                  <a:pt x="864" y="1512"/>
                </a:lnTo>
                <a:lnTo>
                  <a:pt x="858" y="1512"/>
                </a:lnTo>
                <a:lnTo>
                  <a:pt x="864" y="1512"/>
                </a:lnTo>
                <a:lnTo>
                  <a:pt x="864" y="1518"/>
                </a:lnTo>
                <a:lnTo>
                  <a:pt x="864" y="1524"/>
                </a:lnTo>
                <a:lnTo>
                  <a:pt x="870" y="1524"/>
                </a:lnTo>
                <a:lnTo>
                  <a:pt x="870" y="1530"/>
                </a:lnTo>
                <a:lnTo>
                  <a:pt x="870" y="1536"/>
                </a:lnTo>
                <a:lnTo>
                  <a:pt x="876" y="1542"/>
                </a:lnTo>
                <a:lnTo>
                  <a:pt x="876" y="1548"/>
                </a:lnTo>
                <a:lnTo>
                  <a:pt x="882" y="1554"/>
                </a:lnTo>
                <a:lnTo>
                  <a:pt x="882" y="1560"/>
                </a:lnTo>
                <a:lnTo>
                  <a:pt x="882" y="1566"/>
                </a:lnTo>
                <a:lnTo>
                  <a:pt x="888" y="1566"/>
                </a:lnTo>
                <a:lnTo>
                  <a:pt x="888" y="1572"/>
                </a:lnTo>
                <a:lnTo>
                  <a:pt x="888" y="1578"/>
                </a:lnTo>
                <a:lnTo>
                  <a:pt x="882" y="1584"/>
                </a:lnTo>
                <a:lnTo>
                  <a:pt x="882" y="1590"/>
                </a:lnTo>
                <a:lnTo>
                  <a:pt x="882" y="1596"/>
                </a:lnTo>
                <a:lnTo>
                  <a:pt x="882" y="1602"/>
                </a:lnTo>
                <a:lnTo>
                  <a:pt x="882" y="1608"/>
                </a:lnTo>
                <a:lnTo>
                  <a:pt x="882" y="1614"/>
                </a:lnTo>
                <a:lnTo>
                  <a:pt x="882" y="1620"/>
                </a:lnTo>
                <a:lnTo>
                  <a:pt x="888" y="1626"/>
                </a:lnTo>
                <a:lnTo>
                  <a:pt x="888" y="1632"/>
                </a:lnTo>
                <a:lnTo>
                  <a:pt x="888" y="1638"/>
                </a:lnTo>
                <a:lnTo>
                  <a:pt x="888" y="1644"/>
                </a:lnTo>
                <a:lnTo>
                  <a:pt x="888" y="1650"/>
                </a:lnTo>
                <a:lnTo>
                  <a:pt x="882" y="1650"/>
                </a:lnTo>
                <a:lnTo>
                  <a:pt x="876" y="1650"/>
                </a:lnTo>
                <a:lnTo>
                  <a:pt x="870" y="1650"/>
                </a:lnTo>
                <a:lnTo>
                  <a:pt x="864" y="1650"/>
                </a:lnTo>
                <a:lnTo>
                  <a:pt x="864" y="1644"/>
                </a:lnTo>
                <a:lnTo>
                  <a:pt x="858" y="1644"/>
                </a:lnTo>
                <a:lnTo>
                  <a:pt x="858" y="1638"/>
                </a:lnTo>
                <a:lnTo>
                  <a:pt x="858" y="1644"/>
                </a:lnTo>
                <a:lnTo>
                  <a:pt x="852" y="1644"/>
                </a:lnTo>
                <a:lnTo>
                  <a:pt x="846" y="1644"/>
                </a:lnTo>
                <a:lnTo>
                  <a:pt x="840" y="1644"/>
                </a:lnTo>
                <a:lnTo>
                  <a:pt x="834" y="1644"/>
                </a:lnTo>
                <a:lnTo>
                  <a:pt x="834" y="1650"/>
                </a:lnTo>
                <a:lnTo>
                  <a:pt x="828" y="1650"/>
                </a:lnTo>
                <a:lnTo>
                  <a:pt x="828" y="1644"/>
                </a:lnTo>
                <a:lnTo>
                  <a:pt x="822" y="1650"/>
                </a:lnTo>
                <a:lnTo>
                  <a:pt x="816" y="1656"/>
                </a:lnTo>
                <a:lnTo>
                  <a:pt x="816" y="1662"/>
                </a:lnTo>
                <a:lnTo>
                  <a:pt x="810" y="1662"/>
                </a:lnTo>
                <a:lnTo>
                  <a:pt x="810" y="1668"/>
                </a:lnTo>
                <a:lnTo>
                  <a:pt x="804" y="1668"/>
                </a:lnTo>
                <a:lnTo>
                  <a:pt x="810" y="1674"/>
                </a:lnTo>
                <a:lnTo>
                  <a:pt x="804" y="1680"/>
                </a:lnTo>
                <a:lnTo>
                  <a:pt x="798" y="1680"/>
                </a:lnTo>
                <a:lnTo>
                  <a:pt x="798" y="1686"/>
                </a:lnTo>
                <a:lnTo>
                  <a:pt x="792" y="1686"/>
                </a:lnTo>
                <a:lnTo>
                  <a:pt x="792" y="1692"/>
                </a:lnTo>
                <a:lnTo>
                  <a:pt x="786" y="1692"/>
                </a:lnTo>
                <a:lnTo>
                  <a:pt x="780" y="1692"/>
                </a:lnTo>
                <a:lnTo>
                  <a:pt x="774" y="1692"/>
                </a:lnTo>
                <a:lnTo>
                  <a:pt x="768" y="1692"/>
                </a:lnTo>
                <a:lnTo>
                  <a:pt x="762" y="1692"/>
                </a:lnTo>
                <a:lnTo>
                  <a:pt x="756" y="1698"/>
                </a:lnTo>
                <a:lnTo>
                  <a:pt x="756" y="1704"/>
                </a:lnTo>
                <a:lnTo>
                  <a:pt x="762" y="1704"/>
                </a:lnTo>
                <a:lnTo>
                  <a:pt x="762" y="1710"/>
                </a:lnTo>
                <a:lnTo>
                  <a:pt x="768" y="1710"/>
                </a:lnTo>
                <a:lnTo>
                  <a:pt x="762" y="1716"/>
                </a:lnTo>
                <a:lnTo>
                  <a:pt x="756" y="1716"/>
                </a:lnTo>
                <a:lnTo>
                  <a:pt x="750" y="1716"/>
                </a:lnTo>
                <a:lnTo>
                  <a:pt x="750" y="1710"/>
                </a:lnTo>
                <a:lnTo>
                  <a:pt x="744" y="1710"/>
                </a:lnTo>
                <a:lnTo>
                  <a:pt x="744" y="1704"/>
                </a:lnTo>
                <a:lnTo>
                  <a:pt x="744" y="1698"/>
                </a:lnTo>
                <a:lnTo>
                  <a:pt x="738" y="1698"/>
                </a:lnTo>
                <a:lnTo>
                  <a:pt x="738" y="1704"/>
                </a:lnTo>
                <a:lnTo>
                  <a:pt x="738" y="1698"/>
                </a:lnTo>
                <a:lnTo>
                  <a:pt x="732" y="1698"/>
                </a:lnTo>
                <a:lnTo>
                  <a:pt x="726" y="1698"/>
                </a:lnTo>
                <a:lnTo>
                  <a:pt x="726" y="1704"/>
                </a:lnTo>
                <a:lnTo>
                  <a:pt x="720" y="1704"/>
                </a:lnTo>
                <a:lnTo>
                  <a:pt x="714" y="1710"/>
                </a:lnTo>
                <a:lnTo>
                  <a:pt x="708" y="1704"/>
                </a:lnTo>
                <a:lnTo>
                  <a:pt x="708" y="1698"/>
                </a:lnTo>
                <a:lnTo>
                  <a:pt x="708" y="1692"/>
                </a:lnTo>
                <a:lnTo>
                  <a:pt x="702" y="1692"/>
                </a:lnTo>
                <a:lnTo>
                  <a:pt x="696" y="1686"/>
                </a:lnTo>
                <a:lnTo>
                  <a:pt x="690" y="1686"/>
                </a:lnTo>
                <a:lnTo>
                  <a:pt x="684" y="1686"/>
                </a:lnTo>
                <a:lnTo>
                  <a:pt x="678" y="1686"/>
                </a:lnTo>
                <a:lnTo>
                  <a:pt x="672" y="1686"/>
                </a:lnTo>
                <a:lnTo>
                  <a:pt x="672" y="1692"/>
                </a:lnTo>
                <a:lnTo>
                  <a:pt x="672" y="1698"/>
                </a:lnTo>
                <a:lnTo>
                  <a:pt x="678" y="1698"/>
                </a:lnTo>
                <a:lnTo>
                  <a:pt x="678" y="1704"/>
                </a:lnTo>
                <a:lnTo>
                  <a:pt x="672" y="1704"/>
                </a:lnTo>
                <a:lnTo>
                  <a:pt x="672" y="1710"/>
                </a:lnTo>
                <a:lnTo>
                  <a:pt x="678" y="1710"/>
                </a:lnTo>
                <a:lnTo>
                  <a:pt x="684" y="1710"/>
                </a:lnTo>
                <a:lnTo>
                  <a:pt x="684" y="1716"/>
                </a:lnTo>
                <a:lnTo>
                  <a:pt x="678" y="1716"/>
                </a:lnTo>
                <a:lnTo>
                  <a:pt x="678" y="1722"/>
                </a:lnTo>
                <a:lnTo>
                  <a:pt x="672" y="1722"/>
                </a:lnTo>
                <a:lnTo>
                  <a:pt x="666" y="1722"/>
                </a:lnTo>
                <a:lnTo>
                  <a:pt x="660" y="1722"/>
                </a:lnTo>
                <a:lnTo>
                  <a:pt x="660" y="1728"/>
                </a:lnTo>
                <a:lnTo>
                  <a:pt x="654" y="1728"/>
                </a:lnTo>
                <a:lnTo>
                  <a:pt x="654" y="1734"/>
                </a:lnTo>
                <a:lnTo>
                  <a:pt x="654" y="1740"/>
                </a:lnTo>
                <a:lnTo>
                  <a:pt x="648" y="1740"/>
                </a:lnTo>
                <a:lnTo>
                  <a:pt x="642" y="1740"/>
                </a:lnTo>
                <a:lnTo>
                  <a:pt x="636" y="1734"/>
                </a:lnTo>
                <a:lnTo>
                  <a:pt x="630" y="1734"/>
                </a:lnTo>
                <a:lnTo>
                  <a:pt x="630" y="1740"/>
                </a:lnTo>
                <a:lnTo>
                  <a:pt x="636" y="1746"/>
                </a:lnTo>
                <a:lnTo>
                  <a:pt x="636" y="1752"/>
                </a:lnTo>
                <a:lnTo>
                  <a:pt x="636" y="1758"/>
                </a:lnTo>
                <a:lnTo>
                  <a:pt x="636" y="1764"/>
                </a:lnTo>
                <a:lnTo>
                  <a:pt x="630" y="1770"/>
                </a:lnTo>
                <a:lnTo>
                  <a:pt x="624" y="1770"/>
                </a:lnTo>
                <a:lnTo>
                  <a:pt x="624" y="1764"/>
                </a:lnTo>
                <a:lnTo>
                  <a:pt x="618" y="1764"/>
                </a:lnTo>
                <a:lnTo>
                  <a:pt x="618" y="1758"/>
                </a:lnTo>
                <a:lnTo>
                  <a:pt x="612" y="1758"/>
                </a:lnTo>
                <a:lnTo>
                  <a:pt x="606" y="1764"/>
                </a:lnTo>
                <a:lnTo>
                  <a:pt x="600" y="1764"/>
                </a:lnTo>
                <a:lnTo>
                  <a:pt x="594" y="1764"/>
                </a:lnTo>
                <a:lnTo>
                  <a:pt x="588" y="1764"/>
                </a:lnTo>
                <a:lnTo>
                  <a:pt x="582" y="1764"/>
                </a:lnTo>
                <a:lnTo>
                  <a:pt x="576" y="1758"/>
                </a:lnTo>
                <a:lnTo>
                  <a:pt x="570" y="1758"/>
                </a:lnTo>
                <a:lnTo>
                  <a:pt x="570" y="1752"/>
                </a:lnTo>
                <a:lnTo>
                  <a:pt x="564" y="1752"/>
                </a:lnTo>
                <a:lnTo>
                  <a:pt x="564" y="1758"/>
                </a:lnTo>
                <a:lnTo>
                  <a:pt x="564" y="1764"/>
                </a:lnTo>
                <a:lnTo>
                  <a:pt x="558" y="1770"/>
                </a:lnTo>
                <a:lnTo>
                  <a:pt x="552" y="1770"/>
                </a:lnTo>
                <a:lnTo>
                  <a:pt x="546" y="1770"/>
                </a:lnTo>
                <a:lnTo>
                  <a:pt x="546" y="1764"/>
                </a:lnTo>
                <a:lnTo>
                  <a:pt x="540" y="1764"/>
                </a:lnTo>
                <a:lnTo>
                  <a:pt x="534" y="1764"/>
                </a:lnTo>
                <a:lnTo>
                  <a:pt x="534" y="1758"/>
                </a:lnTo>
                <a:lnTo>
                  <a:pt x="534" y="1752"/>
                </a:lnTo>
                <a:lnTo>
                  <a:pt x="528" y="1752"/>
                </a:lnTo>
                <a:lnTo>
                  <a:pt x="522" y="1752"/>
                </a:lnTo>
                <a:lnTo>
                  <a:pt x="516" y="1752"/>
                </a:lnTo>
                <a:lnTo>
                  <a:pt x="510" y="1758"/>
                </a:lnTo>
                <a:lnTo>
                  <a:pt x="504" y="1758"/>
                </a:lnTo>
                <a:lnTo>
                  <a:pt x="498" y="1758"/>
                </a:lnTo>
                <a:lnTo>
                  <a:pt x="492" y="1758"/>
                </a:lnTo>
                <a:lnTo>
                  <a:pt x="492" y="1764"/>
                </a:lnTo>
                <a:lnTo>
                  <a:pt x="486" y="1764"/>
                </a:lnTo>
                <a:lnTo>
                  <a:pt x="486" y="1770"/>
                </a:lnTo>
                <a:lnTo>
                  <a:pt x="480" y="1764"/>
                </a:lnTo>
                <a:lnTo>
                  <a:pt x="480" y="1770"/>
                </a:lnTo>
                <a:lnTo>
                  <a:pt x="474" y="1770"/>
                </a:lnTo>
                <a:lnTo>
                  <a:pt x="468" y="1776"/>
                </a:lnTo>
                <a:lnTo>
                  <a:pt x="468" y="1782"/>
                </a:lnTo>
                <a:lnTo>
                  <a:pt x="474" y="1782"/>
                </a:lnTo>
                <a:lnTo>
                  <a:pt x="474" y="1788"/>
                </a:lnTo>
                <a:lnTo>
                  <a:pt x="474" y="1794"/>
                </a:lnTo>
                <a:lnTo>
                  <a:pt x="468" y="1794"/>
                </a:lnTo>
                <a:lnTo>
                  <a:pt x="468" y="1800"/>
                </a:lnTo>
                <a:lnTo>
                  <a:pt x="468" y="1806"/>
                </a:lnTo>
                <a:lnTo>
                  <a:pt x="462" y="1806"/>
                </a:lnTo>
                <a:lnTo>
                  <a:pt x="462" y="1812"/>
                </a:lnTo>
                <a:lnTo>
                  <a:pt x="462" y="1818"/>
                </a:lnTo>
                <a:lnTo>
                  <a:pt x="462" y="1824"/>
                </a:lnTo>
                <a:lnTo>
                  <a:pt x="462" y="1830"/>
                </a:lnTo>
                <a:lnTo>
                  <a:pt x="456" y="1830"/>
                </a:lnTo>
                <a:lnTo>
                  <a:pt x="456" y="1836"/>
                </a:lnTo>
                <a:lnTo>
                  <a:pt x="450" y="1836"/>
                </a:lnTo>
                <a:lnTo>
                  <a:pt x="450" y="1842"/>
                </a:lnTo>
                <a:lnTo>
                  <a:pt x="450" y="1848"/>
                </a:lnTo>
                <a:lnTo>
                  <a:pt x="450" y="1854"/>
                </a:lnTo>
                <a:lnTo>
                  <a:pt x="444" y="1854"/>
                </a:lnTo>
                <a:lnTo>
                  <a:pt x="444" y="1848"/>
                </a:lnTo>
                <a:lnTo>
                  <a:pt x="438" y="1848"/>
                </a:lnTo>
                <a:lnTo>
                  <a:pt x="438" y="1842"/>
                </a:lnTo>
                <a:lnTo>
                  <a:pt x="432" y="1842"/>
                </a:lnTo>
                <a:lnTo>
                  <a:pt x="438" y="1842"/>
                </a:lnTo>
                <a:lnTo>
                  <a:pt x="438" y="1848"/>
                </a:lnTo>
                <a:lnTo>
                  <a:pt x="438" y="1854"/>
                </a:lnTo>
                <a:lnTo>
                  <a:pt x="438" y="1860"/>
                </a:lnTo>
                <a:lnTo>
                  <a:pt x="432" y="1860"/>
                </a:lnTo>
                <a:lnTo>
                  <a:pt x="426" y="1860"/>
                </a:lnTo>
                <a:lnTo>
                  <a:pt x="426" y="1866"/>
                </a:lnTo>
                <a:lnTo>
                  <a:pt x="426" y="1872"/>
                </a:lnTo>
                <a:lnTo>
                  <a:pt x="420" y="1872"/>
                </a:lnTo>
                <a:lnTo>
                  <a:pt x="414" y="1872"/>
                </a:lnTo>
                <a:lnTo>
                  <a:pt x="408" y="1872"/>
                </a:lnTo>
                <a:lnTo>
                  <a:pt x="402" y="1872"/>
                </a:lnTo>
                <a:lnTo>
                  <a:pt x="396" y="1872"/>
                </a:lnTo>
                <a:lnTo>
                  <a:pt x="396" y="1866"/>
                </a:lnTo>
                <a:lnTo>
                  <a:pt x="390" y="1866"/>
                </a:lnTo>
                <a:lnTo>
                  <a:pt x="390" y="1860"/>
                </a:lnTo>
                <a:lnTo>
                  <a:pt x="384" y="1860"/>
                </a:lnTo>
                <a:lnTo>
                  <a:pt x="384" y="1854"/>
                </a:lnTo>
                <a:lnTo>
                  <a:pt x="378" y="1854"/>
                </a:lnTo>
                <a:lnTo>
                  <a:pt x="372" y="1854"/>
                </a:lnTo>
                <a:lnTo>
                  <a:pt x="366" y="1854"/>
                </a:lnTo>
                <a:lnTo>
                  <a:pt x="360" y="1854"/>
                </a:lnTo>
                <a:lnTo>
                  <a:pt x="360" y="1848"/>
                </a:lnTo>
                <a:lnTo>
                  <a:pt x="366" y="1848"/>
                </a:lnTo>
                <a:lnTo>
                  <a:pt x="366" y="1842"/>
                </a:lnTo>
                <a:lnTo>
                  <a:pt x="366" y="1836"/>
                </a:lnTo>
                <a:lnTo>
                  <a:pt x="366" y="1830"/>
                </a:lnTo>
                <a:lnTo>
                  <a:pt x="372" y="1830"/>
                </a:lnTo>
                <a:lnTo>
                  <a:pt x="372" y="1824"/>
                </a:lnTo>
                <a:lnTo>
                  <a:pt x="372" y="1818"/>
                </a:lnTo>
                <a:lnTo>
                  <a:pt x="372" y="1812"/>
                </a:lnTo>
                <a:lnTo>
                  <a:pt x="378" y="1812"/>
                </a:lnTo>
                <a:lnTo>
                  <a:pt x="378" y="1806"/>
                </a:lnTo>
                <a:lnTo>
                  <a:pt x="378" y="1812"/>
                </a:lnTo>
                <a:lnTo>
                  <a:pt x="384" y="1812"/>
                </a:lnTo>
                <a:lnTo>
                  <a:pt x="390" y="1812"/>
                </a:lnTo>
                <a:lnTo>
                  <a:pt x="390" y="1806"/>
                </a:lnTo>
                <a:lnTo>
                  <a:pt x="390" y="1800"/>
                </a:lnTo>
                <a:lnTo>
                  <a:pt x="396" y="1800"/>
                </a:lnTo>
                <a:lnTo>
                  <a:pt x="396" y="1794"/>
                </a:lnTo>
                <a:lnTo>
                  <a:pt x="396" y="1788"/>
                </a:lnTo>
                <a:lnTo>
                  <a:pt x="402" y="1788"/>
                </a:lnTo>
                <a:lnTo>
                  <a:pt x="402" y="1794"/>
                </a:lnTo>
                <a:lnTo>
                  <a:pt x="408" y="1800"/>
                </a:lnTo>
                <a:lnTo>
                  <a:pt x="408" y="1794"/>
                </a:lnTo>
                <a:lnTo>
                  <a:pt x="414" y="1800"/>
                </a:lnTo>
                <a:lnTo>
                  <a:pt x="420" y="1800"/>
                </a:lnTo>
                <a:lnTo>
                  <a:pt x="426" y="1806"/>
                </a:lnTo>
                <a:lnTo>
                  <a:pt x="426" y="1800"/>
                </a:lnTo>
                <a:lnTo>
                  <a:pt x="420" y="1794"/>
                </a:lnTo>
                <a:lnTo>
                  <a:pt x="414" y="1794"/>
                </a:lnTo>
                <a:lnTo>
                  <a:pt x="414" y="1788"/>
                </a:lnTo>
                <a:lnTo>
                  <a:pt x="420" y="1788"/>
                </a:lnTo>
                <a:lnTo>
                  <a:pt x="420" y="1782"/>
                </a:lnTo>
                <a:lnTo>
                  <a:pt x="426" y="1782"/>
                </a:lnTo>
                <a:lnTo>
                  <a:pt x="426" y="1776"/>
                </a:lnTo>
                <a:lnTo>
                  <a:pt x="426" y="1770"/>
                </a:lnTo>
                <a:lnTo>
                  <a:pt x="420" y="1770"/>
                </a:lnTo>
                <a:lnTo>
                  <a:pt x="420" y="1764"/>
                </a:lnTo>
                <a:lnTo>
                  <a:pt x="426" y="1764"/>
                </a:lnTo>
                <a:lnTo>
                  <a:pt x="432" y="1758"/>
                </a:lnTo>
                <a:lnTo>
                  <a:pt x="438" y="1758"/>
                </a:lnTo>
                <a:lnTo>
                  <a:pt x="438" y="1752"/>
                </a:lnTo>
                <a:lnTo>
                  <a:pt x="438" y="1746"/>
                </a:lnTo>
                <a:lnTo>
                  <a:pt x="444" y="1746"/>
                </a:lnTo>
                <a:lnTo>
                  <a:pt x="450" y="1746"/>
                </a:lnTo>
                <a:lnTo>
                  <a:pt x="444" y="1746"/>
                </a:lnTo>
                <a:lnTo>
                  <a:pt x="444" y="1740"/>
                </a:lnTo>
                <a:lnTo>
                  <a:pt x="444" y="1734"/>
                </a:lnTo>
                <a:lnTo>
                  <a:pt x="450" y="1734"/>
                </a:lnTo>
                <a:lnTo>
                  <a:pt x="456" y="1734"/>
                </a:lnTo>
                <a:lnTo>
                  <a:pt x="456" y="1728"/>
                </a:lnTo>
                <a:lnTo>
                  <a:pt x="450" y="1728"/>
                </a:lnTo>
                <a:lnTo>
                  <a:pt x="450" y="1722"/>
                </a:lnTo>
                <a:lnTo>
                  <a:pt x="456" y="1722"/>
                </a:lnTo>
                <a:lnTo>
                  <a:pt x="456" y="1716"/>
                </a:lnTo>
                <a:lnTo>
                  <a:pt x="456" y="1710"/>
                </a:lnTo>
                <a:lnTo>
                  <a:pt x="456" y="1704"/>
                </a:lnTo>
                <a:lnTo>
                  <a:pt x="456" y="1698"/>
                </a:lnTo>
                <a:lnTo>
                  <a:pt x="450" y="1698"/>
                </a:lnTo>
                <a:lnTo>
                  <a:pt x="444" y="1698"/>
                </a:lnTo>
                <a:lnTo>
                  <a:pt x="444" y="1704"/>
                </a:lnTo>
                <a:lnTo>
                  <a:pt x="438" y="1704"/>
                </a:lnTo>
                <a:lnTo>
                  <a:pt x="438" y="1698"/>
                </a:lnTo>
                <a:lnTo>
                  <a:pt x="432" y="1698"/>
                </a:lnTo>
                <a:lnTo>
                  <a:pt x="432" y="1692"/>
                </a:lnTo>
                <a:lnTo>
                  <a:pt x="426" y="1692"/>
                </a:lnTo>
                <a:lnTo>
                  <a:pt x="426" y="1698"/>
                </a:lnTo>
                <a:lnTo>
                  <a:pt x="426" y="1692"/>
                </a:lnTo>
                <a:lnTo>
                  <a:pt x="420" y="1692"/>
                </a:lnTo>
                <a:lnTo>
                  <a:pt x="414" y="1692"/>
                </a:lnTo>
                <a:lnTo>
                  <a:pt x="408" y="1692"/>
                </a:lnTo>
                <a:lnTo>
                  <a:pt x="408" y="1686"/>
                </a:lnTo>
                <a:lnTo>
                  <a:pt x="414" y="1686"/>
                </a:lnTo>
                <a:lnTo>
                  <a:pt x="408" y="1686"/>
                </a:lnTo>
                <a:lnTo>
                  <a:pt x="408" y="1680"/>
                </a:lnTo>
                <a:lnTo>
                  <a:pt x="408" y="1674"/>
                </a:lnTo>
                <a:lnTo>
                  <a:pt x="408" y="1668"/>
                </a:lnTo>
                <a:lnTo>
                  <a:pt x="408" y="1662"/>
                </a:lnTo>
                <a:lnTo>
                  <a:pt x="402" y="1662"/>
                </a:lnTo>
                <a:lnTo>
                  <a:pt x="402" y="1656"/>
                </a:lnTo>
                <a:lnTo>
                  <a:pt x="408" y="1650"/>
                </a:lnTo>
                <a:lnTo>
                  <a:pt x="408" y="1644"/>
                </a:lnTo>
                <a:lnTo>
                  <a:pt x="408" y="1638"/>
                </a:lnTo>
                <a:lnTo>
                  <a:pt x="408" y="1632"/>
                </a:lnTo>
                <a:lnTo>
                  <a:pt x="414" y="1632"/>
                </a:lnTo>
                <a:lnTo>
                  <a:pt x="414" y="1626"/>
                </a:lnTo>
                <a:lnTo>
                  <a:pt x="408" y="1626"/>
                </a:lnTo>
                <a:lnTo>
                  <a:pt x="402" y="1626"/>
                </a:lnTo>
                <a:lnTo>
                  <a:pt x="396" y="1626"/>
                </a:lnTo>
                <a:lnTo>
                  <a:pt x="396" y="1632"/>
                </a:lnTo>
                <a:lnTo>
                  <a:pt x="396" y="1626"/>
                </a:lnTo>
                <a:lnTo>
                  <a:pt x="390" y="1626"/>
                </a:lnTo>
                <a:lnTo>
                  <a:pt x="384" y="1626"/>
                </a:lnTo>
                <a:lnTo>
                  <a:pt x="378" y="1626"/>
                </a:lnTo>
                <a:lnTo>
                  <a:pt x="372" y="1626"/>
                </a:lnTo>
                <a:lnTo>
                  <a:pt x="366" y="1626"/>
                </a:lnTo>
                <a:lnTo>
                  <a:pt x="360" y="1632"/>
                </a:lnTo>
                <a:lnTo>
                  <a:pt x="360" y="1626"/>
                </a:lnTo>
                <a:lnTo>
                  <a:pt x="360" y="1620"/>
                </a:lnTo>
                <a:lnTo>
                  <a:pt x="360" y="1614"/>
                </a:lnTo>
                <a:lnTo>
                  <a:pt x="354" y="1614"/>
                </a:lnTo>
                <a:lnTo>
                  <a:pt x="354" y="1608"/>
                </a:lnTo>
                <a:lnTo>
                  <a:pt x="348" y="1608"/>
                </a:lnTo>
                <a:lnTo>
                  <a:pt x="348" y="1602"/>
                </a:lnTo>
                <a:lnTo>
                  <a:pt x="342" y="1602"/>
                </a:lnTo>
                <a:lnTo>
                  <a:pt x="336" y="1608"/>
                </a:lnTo>
                <a:lnTo>
                  <a:pt x="330" y="1608"/>
                </a:lnTo>
                <a:lnTo>
                  <a:pt x="330" y="1602"/>
                </a:lnTo>
                <a:lnTo>
                  <a:pt x="330" y="1596"/>
                </a:lnTo>
                <a:lnTo>
                  <a:pt x="336" y="1596"/>
                </a:lnTo>
                <a:lnTo>
                  <a:pt x="342" y="1596"/>
                </a:lnTo>
                <a:lnTo>
                  <a:pt x="342" y="1590"/>
                </a:lnTo>
                <a:lnTo>
                  <a:pt x="342" y="1584"/>
                </a:lnTo>
                <a:lnTo>
                  <a:pt x="336" y="1584"/>
                </a:lnTo>
                <a:lnTo>
                  <a:pt x="336" y="1578"/>
                </a:lnTo>
                <a:lnTo>
                  <a:pt x="342" y="1578"/>
                </a:lnTo>
                <a:lnTo>
                  <a:pt x="342" y="1572"/>
                </a:lnTo>
                <a:lnTo>
                  <a:pt x="342" y="1566"/>
                </a:lnTo>
                <a:lnTo>
                  <a:pt x="342" y="1560"/>
                </a:lnTo>
                <a:lnTo>
                  <a:pt x="342" y="1554"/>
                </a:lnTo>
                <a:lnTo>
                  <a:pt x="336" y="1554"/>
                </a:lnTo>
                <a:lnTo>
                  <a:pt x="330" y="1548"/>
                </a:lnTo>
                <a:lnTo>
                  <a:pt x="324" y="1548"/>
                </a:lnTo>
                <a:lnTo>
                  <a:pt x="324" y="1554"/>
                </a:lnTo>
                <a:lnTo>
                  <a:pt x="318" y="1554"/>
                </a:lnTo>
                <a:lnTo>
                  <a:pt x="312" y="1554"/>
                </a:lnTo>
                <a:lnTo>
                  <a:pt x="306" y="1554"/>
                </a:lnTo>
                <a:lnTo>
                  <a:pt x="312" y="1554"/>
                </a:lnTo>
                <a:lnTo>
                  <a:pt x="312" y="1560"/>
                </a:lnTo>
                <a:lnTo>
                  <a:pt x="306" y="1560"/>
                </a:lnTo>
                <a:lnTo>
                  <a:pt x="306" y="1566"/>
                </a:lnTo>
                <a:lnTo>
                  <a:pt x="300" y="1566"/>
                </a:lnTo>
                <a:lnTo>
                  <a:pt x="300" y="1560"/>
                </a:lnTo>
                <a:lnTo>
                  <a:pt x="300" y="1554"/>
                </a:lnTo>
                <a:lnTo>
                  <a:pt x="300" y="1548"/>
                </a:lnTo>
                <a:lnTo>
                  <a:pt x="306" y="1548"/>
                </a:lnTo>
                <a:lnTo>
                  <a:pt x="306" y="1542"/>
                </a:lnTo>
                <a:lnTo>
                  <a:pt x="306" y="1536"/>
                </a:lnTo>
                <a:lnTo>
                  <a:pt x="312" y="1530"/>
                </a:lnTo>
                <a:lnTo>
                  <a:pt x="306" y="1530"/>
                </a:lnTo>
                <a:lnTo>
                  <a:pt x="300" y="1530"/>
                </a:lnTo>
                <a:lnTo>
                  <a:pt x="300" y="1536"/>
                </a:lnTo>
                <a:lnTo>
                  <a:pt x="300" y="1542"/>
                </a:lnTo>
                <a:lnTo>
                  <a:pt x="294" y="1542"/>
                </a:lnTo>
                <a:lnTo>
                  <a:pt x="288" y="1542"/>
                </a:lnTo>
                <a:lnTo>
                  <a:pt x="288" y="1536"/>
                </a:lnTo>
                <a:lnTo>
                  <a:pt x="282" y="1536"/>
                </a:lnTo>
                <a:lnTo>
                  <a:pt x="276" y="1536"/>
                </a:lnTo>
                <a:lnTo>
                  <a:pt x="270" y="1536"/>
                </a:lnTo>
                <a:lnTo>
                  <a:pt x="264" y="1536"/>
                </a:lnTo>
                <a:lnTo>
                  <a:pt x="264" y="1542"/>
                </a:lnTo>
                <a:lnTo>
                  <a:pt x="264" y="1548"/>
                </a:lnTo>
                <a:lnTo>
                  <a:pt x="270" y="1548"/>
                </a:lnTo>
                <a:lnTo>
                  <a:pt x="270" y="1554"/>
                </a:lnTo>
                <a:lnTo>
                  <a:pt x="264" y="1554"/>
                </a:lnTo>
                <a:lnTo>
                  <a:pt x="264" y="1560"/>
                </a:lnTo>
                <a:lnTo>
                  <a:pt x="258" y="1560"/>
                </a:lnTo>
                <a:lnTo>
                  <a:pt x="258" y="1566"/>
                </a:lnTo>
                <a:lnTo>
                  <a:pt x="252" y="1566"/>
                </a:lnTo>
                <a:lnTo>
                  <a:pt x="246" y="1566"/>
                </a:lnTo>
                <a:lnTo>
                  <a:pt x="246" y="1572"/>
                </a:lnTo>
                <a:lnTo>
                  <a:pt x="240" y="1572"/>
                </a:lnTo>
                <a:lnTo>
                  <a:pt x="240" y="1578"/>
                </a:lnTo>
                <a:lnTo>
                  <a:pt x="240" y="1584"/>
                </a:lnTo>
                <a:lnTo>
                  <a:pt x="234" y="1578"/>
                </a:lnTo>
                <a:lnTo>
                  <a:pt x="234" y="1584"/>
                </a:lnTo>
                <a:lnTo>
                  <a:pt x="228" y="1584"/>
                </a:lnTo>
                <a:lnTo>
                  <a:pt x="228" y="1578"/>
                </a:lnTo>
                <a:lnTo>
                  <a:pt x="228" y="1572"/>
                </a:lnTo>
                <a:lnTo>
                  <a:pt x="228" y="1578"/>
                </a:lnTo>
                <a:lnTo>
                  <a:pt x="222" y="1578"/>
                </a:lnTo>
                <a:lnTo>
                  <a:pt x="216" y="1578"/>
                </a:lnTo>
                <a:lnTo>
                  <a:pt x="216" y="1584"/>
                </a:lnTo>
                <a:lnTo>
                  <a:pt x="222" y="1584"/>
                </a:lnTo>
                <a:lnTo>
                  <a:pt x="222" y="1590"/>
                </a:lnTo>
                <a:lnTo>
                  <a:pt x="216" y="1590"/>
                </a:lnTo>
                <a:lnTo>
                  <a:pt x="216" y="1584"/>
                </a:lnTo>
                <a:lnTo>
                  <a:pt x="210" y="1584"/>
                </a:lnTo>
                <a:lnTo>
                  <a:pt x="210" y="1590"/>
                </a:lnTo>
                <a:lnTo>
                  <a:pt x="204" y="1590"/>
                </a:lnTo>
                <a:lnTo>
                  <a:pt x="198" y="1590"/>
                </a:lnTo>
                <a:lnTo>
                  <a:pt x="198" y="1584"/>
                </a:lnTo>
                <a:lnTo>
                  <a:pt x="192" y="1584"/>
                </a:lnTo>
                <a:lnTo>
                  <a:pt x="192" y="1590"/>
                </a:lnTo>
                <a:lnTo>
                  <a:pt x="192" y="1596"/>
                </a:lnTo>
                <a:lnTo>
                  <a:pt x="192" y="1602"/>
                </a:lnTo>
                <a:lnTo>
                  <a:pt x="192" y="1596"/>
                </a:lnTo>
                <a:lnTo>
                  <a:pt x="186" y="1596"/>
                </a:lnTo>
                <a:lnTo>
                  <a:pt x="180" y="1596"/>
                </a:lnTo>
                <a:lnTo>
                  <a:pt x="180" y="1602"/>
                </a:lnTo>
                <a:lnTo>
                  <a:pt x="174" y="1602"/>
                </a:lnTo>
                <a:lnTo>
                  <a:pt x="174" y="1596"/>
                </a:lnTo>
                <a:lnTo>
                  <a:pt x="174" y="1590"/>
                </a:lnTo>
                <a:lnTo>
                  <a:pt x="174" y="1584"/>
                </a:lnTo>
                <a:lnTo>
                  <a:pt x="174" y="1578"/>
                </a:lnTo>
                <a:lnTo>
                  <a:pt x="174" y="1572"/>
                </a:lnTo>
                <a:lnTo>
                  <a:pt x="168" y="1572"/>
                </a:lnTo>
                <a:lnTo>
                  <a:pt x="162" y="1572"/>
                </a:lnTo>
                <a:lnTo>
                  <a:pt x="168" y="1572"/>
                </a:lnTo>
                <a:lnTo>
                  <a:pt x="162" y="1572"/>
                </a:lnTo>
                <a:lnTo>
                  <a:pt x="162" y="1566"/>
                </a:lnTo>
                <a:lnTo>
                  <a:pt x="168" y="1566"/>
                </a:lnTo>
                <a:lnTo>
                  <a:pt x="168" y="1560"/>
                </a:lnTo>
                <a:lnTo>
                  <a:pt x="162" y="1560"/>
                </a:lnTo>
                <a:lnTo>
                  <a:pt x="156" y="1560"/>
                </a:lnTo>
                <a:lnTo>
                  <a:pt x="150" y="1560"/>
                </a:lnTo>
                <a:lnTo>
                  <a:pt x="144" y="1560"/>
                </a:lnTo>
                <a:lnTo>
                  <a:pt x="144" y="1566"/>
                </a:lnTo>
                <a:lnTo>
                  <a:pt x="138" y="1566"/>
                </a:lnTo>
                <a:lnTo>
                  <a:pt x="138" y="1560"/>
                </a:lnTo>
                <a:lnTo>
                  <a:pt x="138" y="1554"/>
                </a:lnTo>
                <a:lnTo>
                  <a:pt x="132" y="1554"/>
                </a:lnTo>
                <a:lnTo>
                  <a:pt x="132" y="1560"/>
                </a:lnTo>
                <a:lnTo>
                  <a:pt x="126" y="1560"/>
                </a:lnTo>
                <a:lnTo>
                  <a:pt x="120" y="1560"/>
                </a:lnTo>
                <a:lnTo>
                  <a:pt x="120" y="1554"/>
                </a:lnTo>
                <a:lnTo>
                  <a:pt x="120" y="1548"/>
                </a:lnTo>
                <a:lnTo>
                  <a:pt x="114" y="1542"/>
                </a:lnTo>
                <a:lnTo>
                  <a:pt x="114" y="1548"/>
                </a:lnTo>
                <a:lnTo>
                  <a:pt x="114" y="1554"/>
                </a:lnTo>
                <a:lnTo>
                  <a:pt x="114" y="1548"/>
                </a:lnTo>
                <a:lnTo>
                  <a:pt x="108" y="1548"/>
                </a:lnTo>
                <a:lnTo>
                  <a:pt x="108" y="1554"/>
                </a:lnTo>
                <a:lnTo>
                  <a:pt x="102" y="1554"/>
                </a:lnTo>
                <a:lnTo>
                  <a:pt x="102" y="1548"/>
                </a:lnTo>
                <a:lnTo>
                  <a:pt x="108" y="1548"/>
                </a:lnTo>
                <a:lnTo>
                  <a:pt x="108" y="1542"/>
                </a:lnTo>
                <a:lnTo>
                  <a:pt x="102" y="1542"/>
                </a:lnTo>
                <a:lnTo>
                  <a:pt x="96" y="1542"/>
                </a:lnTo>
                <a:lnTo>
                  <a:pt x="96" y="1548"/>
                </a:lnTo>
                <a:lnTo>
                  <a:pt x="102" y="1548"/>
                </a:lnTo>
                <a:lnTo>
                  <a:pt x="102" y="1554"/>
                </a:lnTo>
                <a:lnTo>
                  <a:pt x="96" y="1554"/>
                </a:lnTo>
                <a:lnTo>
                  <a:pt x="90" y="1554"/>
                </a:lnTo>
                <a:lnTo>
                  <a:pt x="90" y="1560"/>
                </a:lnTo>
                <a:lnTo>
                  <a:pt x="96" y="1560"/>
                </a:lnTo>
                <a:lnTo>
                  <a:pt x="96" y="1566"/>
                </a:lnTo>
                <a:lnTo>
                  <a:pt x="102" y="1566"/>
                </a:lnTo>
                <a:lnTo>
                  <a:pt x="96" y="1566"/>
                </a:lnTo>
                <a:lnTo>
                  <a:pt x="96" y="1572"/>
                </a:lnTo>
                <a:lnTo>
                  <a:pt x="102" y="1572"/>
                </a:lnTo>
                <a:lnTo>
                  <a:pt x="102" y="1578"/>
                </a:lnTo>
                <a:lnTo>
                  <a:pt x="102" y="1584"/>
                </a:lnTo>
                <a:lnTo>
                  <a:pt x="96" y="1584"/>
                </a:lnTo>
                <a:lnTo>
                  <a:pt x="96" y="1578"/>
                </a:lnTo>
                <a:lnTo>
                  <a:pt x="96" y="1584"/>
                </a:lnTo>
                <a:lnTo>
                  <a:pt x="90" y="1584"/>
                </a:lnTo>
                <a:lnTo>
                  <a:pt x="84" y="1584"/>
                </a:lnTo>
                <a:lnTo>
                  <a:pt x="84" y="1578"/>
                </a:lnTo>
                <a:lnTo>
                  <a:pt x="84" y="1584"/>
                </a:lnTo>
                <a:lnTo>
                  <a:pt x="78" y="1584"/>
                </a:lnTo>
                <a:lnTo>
                  <a:pt x="78" y="1578"/>
                </a:lnTo>
                <a:lnTo>
                  <a:pt x="78" y="1584"/>
                </a:lnTo>
                <a:lnTo>
                  <a:pt x="72" y="1584"/>
                </a:lnTo>
                <a:lnTo>
                  <a:pt x="72" y="1578"/>
                </a:lnTo>
                <a:lnTo>
                  <a:pt x="66" y="1578"/>
                </a:lnTo>
                <a:lnTo>
                  <a:pt x="60" y="1578"/>
                </a:lnTo>
                <a:lnTo>
                  <a:pt x="60" y="1584"/>
                </a:lnTo>
                <a:lnTo>
                  <a:pt x="60" y="1590"/>
                </a:lnTo>
                <a:lnTo>
                  <a:pt x="60" y="1584"/>
                </a:lnTo>
                <a:lnTo>
                  <a:pt x="54" y="1584"/>
                </a:lnTo>
                <a:lnTo>
                  <a:pt x="54" y="1578"/>
                </a:lnTo>
                <a:lnTo>
                  <a:pt x="54" y="1572"/>
                </a:lnTo>
                <a:lnTo>
                  <a:pt x="54" y="1566"/>
                </a:lnTo>
                <a:lnTo>
                  <a:pt x="54" y="1572"/>
                </a:lnTo>
                <a:lnTo>
                  <a:pt x="54" y="1566"/>
                </a:lnTo>
                <a:lnTo>
                  <a:pt x="48" y="1566"/>
                </a:lnTo>
                <a:lnTo>
                  <a:pt x="48" y="1572"/>
                </a:lnTo>
                <a:lnTo>
                  <a:pt x="48" y="1566"/>
                </a:lnTo>
                <a:lnTo>
                  <a:pt x="54" y="1566"/>
                </a:lnTo>
                <a:lnTo>
                  <a:pt x="54" y="1560"/>
                </a:lnTo>
                <a:lnTo>
                  <a:pt x="60" y="1560"/>
                </a:lnTo>
                <a:lnTo>
                  <a:pt x="60" y="1554"/>
                </a:lnTo>
                <a:lnTo>
                  <a:pt x="60" y="1548"/>
                </a:lnTo>
                <a:lnTo>
                  <a:pt x="66" y="1548"/>
                </a:lnTo>
                <a:lnTo>
                  <a:pt x="66" y="1542"/>
                </a:lnTo>
                <a:lnTo>
                  <a:pt x="72" y="1542"/>
                </a:lnTo>
                <a:lnTo>
                  <a:pt x="66" y="1542"/>
                </a:lnTo>
                <a:lnTo>
                  <a:pt x="72" y="1542"/>
                </a:lnTo>
                <a:lnTo>
                  <a:pt x="66" y="1542"/>
                </a:lnTo>
                <a:lnTo>
                  <a:pt x="66" y="1536"/>
                </a:lnTo>
                <a:lnTo>
                  <a:pt x="60" y="1536"/>
                </a:lnTo>
                <a:lnTo>
                  <a:pt x="60" y="1530"/>
                </a:lnTo>
                <a:lnTo>
                  <a:pt x="54" y="1530"/>
                </a:lnTo>
                <a:lnTo>
                  <a:pt x="54" y="1524"/>
                </a:lnTo>
                <a:lnTo>
                  <a:pt x="54" y="1518"/>
                </a:lnTo>
                <a:lnTo>
                  <a:pt x="48" y="1518"/>
                </a:lnTo>
                <a:lnTo>
                  <a:pt x="42" y="1518"/>
                </a:lnTo>
                <a:lnTo>
                  <a:pt x="42" y="1512"/>
                </a:lnTo>
                <a:lnTo>
                  <a:pt x="42" y="1506"/>
                </a:lnTo>
                <a:lnTo>
                  <a:pt x="48" y="1506"/>
                </a:lnTo>
                <a:lnTo>
                  <a:pt x="54" y="1506"/>
                </a:lnTo>
                <a:lnTo>
                  <a:pt x="54" y="1500"/>
                </a:lnTo>
                <a:lnTo>
                  <a:pt x="48" y="1500"/>
                </a:lnTo>
                <a:lnTo>
                  <a:pt x="48" y="1494"/>
                </a:lnTo>
                <a:lnTo>
                  <a:pt x="42" y="1494"/>
                </a:lnTo>
                <a:lnTo>
                  <a:pt x="48" y="1494"/>
                </a:lnTo>
                <a:lnTo>
                  <a:pt x="42" y="1488"/>
                </a:lnTo>
                <a:lnTo>
                  <a:pt x="36" y="1488"/>
                </a:lnTo>
                <a:lnTo>
                  <a:pt x="30" y="1488"/>
                </a:lnTo>
                <a:lnTo>
                  <a:pt x="30" y="1482"/>
                </a:lnTo>
                <a:lnTo>
                  <a:pt x="30" y="1476"/>
                </a:lnTo>
                <a:lnTo>
                  <a:pt x="36" y="1476"/>
                </a:lnTo>
                <a:lnTo>
                  <a:pt x="42" y="1476"/>
                </a:lnTo>
                <a:lnTo>
                  <a:pt x="42" y="1470"/>
                </a:lnTo>
                <a:lnTo>
                  <a:pt x="48" y="1470"/>
                </a:lnTo>
                <a:lnTo>
                  <a:pt x="48" y="1476"/>
                </a:lnTo>
                <a:lnTo>
                  <a:pt x="54" y="1476"/>
                </a:lnTo>
                <a:lnTo>
                  <a:pt x="60" y="1476"/>
                </a:lnTo>
                <a:lnTo>
                  <a:pt x="66" y="1476"/>
                </a:lnTo>
                <a:lnTo>
                  <a:pt x="66" y="1482"/>
                </a:lnTo>
                <a:lnTo>
                  <a:pt x="66" y="1488"/>
                </a:lnTo>
                <a:lnTo>
                  <a:pt x="66" y="1494"/>
                </a:lnTo>
                <a:lnTo>
                  <a:pt x="60" y="1494"/>
                </a:lnTo>
                <a:lnTo>
                  <a:pt x="66" y="1494"/>
                </a:lnTo>
                <a:lnTo>
                  <a:pt x="66" y="1500"/>
                </a:lnTo>
                <a:lnTo>
                  <a:pt x="66" y="1506"/>
                </a:lnTo>
                <a:lnTo>
                  <a:pt x="72" y="1506"/>
                </a:lnTo>
                <a:lnTo>
                  <a:pt x="78" y="1506"/>
                </a:lnTo>
                <a:lnTo>
                  <a:pt x="84" y="1512"/>
                </a:lnTo>
                <a:lnTo>
                  <a:pt x="84" y="1506"/>
                </a:lnTo>
                <a:lnTo>
                  <a:pt x="90" y="1506"/>
                </a:lnTo>
                <a:lnTo>
                  <a:pt x="90" y="1512"/>
                </a:lnTo>
                <a:lnTo>
                  <a:pt x="96" y="1518"/>
                </a:lnTo>
                <a:lnTo>
                  <a:pt x="102" y="1518"/>
                </a:lnTo>
                <a:lnTo>
                  <a:pt x="108" y="1518"/>
                </a:lnTo>
                <a:lnTo>
                  <a:pt x="114" y="1518"/>
                </a:lnTo>
                <a:lnTo>
                  <a:pt x="120" y="1518"/>
                </a:lnTo>
                <a:lnTo>
                  <a:pt x="126" y="1512"/>
                </a:lnTo>
                <a:lnTo>
                  <a:pt x="132" y="1512"/>
                </a:lnTo>
                <a:lnTo>
                  <a:pt x="126" y="1512"/>
                </a:lnTo>
                <a:lnTo>
                  <a:pt x="126" y="1518"/>
                </a:lnTo>
                <a:lnTo>
                  <a:pt x="132" y="1518"/>
                </a:lnTo>
                <a:lnTo>
                  <a:pt x="132" y="1512"/>
                </a:lnTo>
                <a:lnTo>
                  <a:pt x="138" y="1512"/>
                </a:lnTo>
                <a:lnTo>
                  <a:pt x="144" y="1512"/>
                </a:lnTo>
                <a:lnTo>
                  <a:pt x="144" y="1518"/>
                </a:lnTo>
                <a:lnTo>
                  <a:pt x="144" y="1524"/>
                </a:lnTo>
                <a:lnTo>
                  <a:pt x="150" y="1524"/>
                </a:lnTo>
                <a:lnTo>
                  <a:pt x="150" y="1530"/>
                </a:lnTo>
                <a:lnTo>
                  <a:pt x="150" y="1536"/>
                </a:lnTo>
                <a:lnTo>
                  <a:pt x="144" y="1542"/>
                </a:lnTo>
                <a:lnTo>
                  <a:pt x="150" y="1542"/>
                </a:lnTo>
                <a:lnTo>
                  <a:pt x="150" y="1548"/>
                </a:lnTo>
                <a:lnTo>
                  <a:pt x="156" y="1542"/>
                </a:lnTo>
                <a:lnTo>
                  <a:pt x="156" y="1548"/>
                </a:lnTo>
                <a:lnTo>
                  <a:pt x="162" y="1548"/>
                </a:lnTo>
                <a:lnTo>
                  <a:pt x="168" y="1548"/>
                </a:lnTo>
                <a:lnTo>
                  <a:pt x="168" y="1542"/>
                </a:lnTo>
                <a:lnTo>
                  <a:pt x="162" y="1542"/>
                </a:lnTo>
                <a:lnTo>
                  <a:pt x="162" y="1536"/>
                </a:lnTo>
                <a:lnTo>
                  <a:pt x="168" y="1536"/>
                </a:lnTo>
                <a:lnTo>
                  <a:pt x="168" y="1530"/>
                </a:lnTo>
                <a:lnTo>
                  <a:pt x="168" y="1524"/>
                </a:lnTo>
                <a:lnTo>
                  <a:pt x="162" y="1524"/>
                </a:lnTo>
                <a:lnTo>
                  <a:pt x="156" y="1524"/>
                </a:lnTo>
                <a:lnTo>
                  <a:pt x="156" y="1518"/>
                </a:lnTo>
                <a:lnTo>
                  <a:pt x="156" y="1512"/>
                </a:lnTo>
                <a:lnTo>
                  <a:pt x="150" y="1512"/>
                </a:lnTo>
                <a:lnTo>
                  <a:pt x="144" y="1512"/>
                </a:lnTo>
                <a:lnTo>
                  <a:pt x="144" y="1506"/>
                </a:lnTo>
                <a:lnTo>
                  <a:pt x="150" y="1506"/>
                </a:lnTo>
                <a:lnTo>
                  <a:pt x="150" y="1500"/>
                </a:lnTo>
                <a:lnTo>
                  <a:pt x="156" y="1500"/>
                </a:lnTo>
                <a:lnTo>
                  <a:pt x="156" y="1494"/>
                </a:lnTo>
                <a:lnTo>
                  <a:pt x="162" y="1494"/>
                </a:lnTo>
                <a:lnTo>
                  <a:pt x="162" y="1488"/>
                </a:lnTo>
                <a:lnTo>
                  <a:pt x="156" y="1488"/>
                </a:lnTo>
                <a:lnTo>
                  <a:pt x="150" y="1488"/>
                </a:lnTo>
                <a:lnTo>
                  <a:pt x="150" y="1494"/>
                </a:lnTo>
                <a:lnTo>
                  <a:pt x="150" y="1488"/>
                </a:lnTo>
                <a:lnTo>
                  <a:pt x="156" y="1482"/>
                </a:lnTo>
                <a:lnTo>
                  <a:pt x="156" y="1476"/>
                </a:lnTo>
                <a:lnTo>
                  <a:pt x="162" y="1476"/>
                </a:lnTo>
                <a:lnTo>
                  <a:pt x="168" y="1476"/>
                </a:lnTo>
                <a:lnTo>
                  <a:pt x="174" y="1476"/>
                </a:lnTo>
                <a:lnTo>
                  <a:pt x="180" y="1476"/>
                </a:lnTo>
                <a:lnTo>
                  <a:pt x="186" y="1476"/>
                </a:lnTo>
                <a:lnTo>
                  <a:pt x="192" y="1476"/>
                </a:lnTo>
                <a:lnTo>
                  <a:pt x="192" y="1470"/>
                </a:lnTo>
                <a:lnTo>
                  <a:pt x="186" y="1470"/>
                </a:lnTo>
                <a:lnTo>
                  <a:pt x="186" y="1464"/>
                </a:lnTo>
                <a:lnTo>
                  <a:pt x="186" y="1458"/>
                </a:lnTo>
                <a:lnTo>
                  <a:pt x="186" y="1452"/>
                </a:lnTo>
                <a:lnTo>
                  <a:pt x="186" y="1446"/>
                </a:lnTo>
                <a:lnTo>
                  <a:pt x="180" y="1446"/>
                </a:lnTo>
                <a:lnTo>
                  <a:pt x="174" y="1446"/>
                </a:lnTo>
                <a:lnTo>
                  <a:pt x="174" y="1440"/>
                </a:lnTo>
                <a:lnTo>
                  <a:pt x="168" y="1440"/>
                </a:lnTo>
                <a:lnTo>
                  <a:pt x="168" y="1434"/>
                </a:lnTo>
                <a:lnTo>
                  <a:pt x="162" y="1434"/>
                </a:lnTo>
                <a:lnTo>
                  <a:pt x="156" y="1434"/>
                </a:lnTo>
                <a:lnTo>
                  <a:pt x="156" y="1440"/>
                </a:lnTo>
                <a:lnTo>
                  <a:pt x="156" y="1446"/>
                </a:lnTo>
                <a:lnTo>
                  <a:pt x="156" y="1452"/>
                </a:lnTo>
                <a:lnTo>
                  <a:pt x="162" y="1452"/>
                </a:lnTo>
                <a:lnTo>
                  <a:pt x="162" y="1458"/>
                </a:lnTo>
                <a:lnTo>
                  <a:pt x="168" y="1458"/>
                </a:lnTo>
                <a:lnTo>
                  <a:pt x="168" y="1464"/>
                </a:lnTo>
                <a:lnTo>
                  <a:pt x="162" y="1464"/>
                </a:lnTo>
                <a:lnTo>
                  <a:pt x="162" y="1470"/>
                </a:lnTo>
                <a:lnTo>
                  <a:pt x="156" y="1470"/>
                </a:lnTo>
                <a:lnTo>
                  <a:pt x="156" y="1464"/>
                </a:lnTo>
                <a:lnTo>
                  <a:pt x="156" y="1458"/>
                </a:lnTo>
                <a:lnTo>
                  <a:pt x="150" y="1458"/>
                </a:lnTo>
                <a:lnTo>
                  <a:pt x="150" y="1452"/>
                </a:lnTo>
                <a:lnTo>
                  <a:pt x="150" y="1446"/>
                </a:lnTo>
                <a:lnTo>
                  <a:pt x="144" y="1446"/>
                </a:lnTo>
                <a:lnTo>
                  <a:pt x="138" y="1446"/>
                </a:lnTo>
                <a:lnTo>
                  <a:pt x="132" y="1446"/>
                </a:lnTo>
                <a:lnTo>
                  <a:pt x="132" y="1440"/>
                </a:lnTo>
                <a:lnTo>
                  <a:pt x="132" y="1434"/>
                </a:lnTo>
                <a:lnTo>
                  <a:pt x="126" y="1434"/>
                </a:lnTo>
                <a:lnTo>
                  <a:pt x="120" y="1440"/>
                </a:lnTo>
                <a:lnTo>
                  <a:pt x="120" y="1434"/>
                </a:lnTo>
                <a:lnTo>
                  <a:pt x="114" y="1434"/>
                </a:lnTo>
                <a:lnTo>
                  <a:pt x="108" y="1434"/>
                </a:lnTo>
                <a:lnTo>
                  <a:pt x="102" y="1434"/>
                </a:lnTo>
                <a:lnTo>
                  <a:pt x="102" y="1428"/>
                </a:lnTo>
                <a:lnTo>
                  <a:pt x="102" y="1434"/>
                </a:lnTo>
                <a:lnTo>
                  <a:pt x="96" y="1434"/>
                </a:lnTo>
                <a:lnTo>
                  <a:pt x="96" y="1440"/>
                </a:lnTo>
                <a:lnTo>
                  <a:pt x="90" y="1440"/>
                </a:lnTo>
                <a:lnTo>
                  <a:pt x="90" y="1446"/>
                </a:lnTo>
                <a:lnTo>
                  <a:pt x="90" y="1452"/>
                </a:lnTo>
                <a:lnTo>
                  <a:pt x="90" y="1458"/>
                </a:lnTo>
                <a:lnTo>
                  <a:pt x="90" y="1464"/>
                </a:lnTo>
                <a:lnTo>
                  <a:pt x="84" y="1464"/>
                </a:lnTo>
                <a:lnTo>
                  <a:pt x="78" y="1464"/>
                </a:lnTo>
                <a:lnTo>
                  <a:pt x="78" y="1458"/>
                </a:lnTo>
                <a:lnTo>
                  <a:pt x="72" y="1458"/>
                </a:lnTo>
                <a:lnTo>
                  <a:pt x="66" y="1458"/>
                </a:lnTo>
                <a:lnTo>
                  <a:pt x="60" y="1458"/>
                </a:lnTo>
                <a:lnTo>
                  <a:pt x="54" y="1458"/>
                </a:lnTo>
                <a:lnTo>
                  <a:pt x="48" y="1458"/>
                </a:lnTo>
                <a:lnTo>
                  <a:pt x="42" y="1458"/>
                </a:lnTo>
                <a:lnTo>
                  <a:pt x="42" y="1452"/>
                </a:lnTo>
                <a:lnTo>
                  <a:pt x="42" y="1446"/>
                </a:lnTo>
                <a:lnTo>
                  <a:pt x="48" y="1446"/>
                </a:lnTo>
                <a:lnTo>
                  <a:pt x="48" y="1440"/>
                </a:lnTo>
                <a:lnTo>
                  <a:pt x="42" y="1440"/>
                </a:lnTo>
                <a:lnTo>
                  <a:pt x="36" y="1434"/>
                </a:lnTo>
                <a:lnTo>
                  <a:pt x="30" y="1434"/>
                </a:lnTo>
                <a:lnTo>
                  <a:pt x="30" y="1428"/>
                </a:lnTo>
                <a:lnTo>
                  <a:pt x="30" y="1422"/>
                </a:lnTo>
                <a:lnTo>
                  <a:pt x="30" y="1416"/>
                </a:lnTo>
                <a:lnTo>
                  <a:pt x="36" y="1416"/>
                </a:lnTo>
                <a:lnTo>
                  <a:pt x="36" y="1410"/>
                </a:lnTo>
                <a:lnTo>
                  <a:pt x="42" y="1410"/>
                </a:lnTo>
                <a:lnTo>
                  <a:pt x="42" y="1416"/>
                </a:lnTo>
                <a:lnTo>
                  <a:pt x="48" y="1416"/>
                </a:lnTo>
                <a:lnTo>
                  <a:pt x="48" y="1410"/>
                </a:lnTo>
                <a:lnTo>
                  <a:pt x="48" y="1404"/>
                </a:lnTo>
                <a:lnTo>
                  <a:pt x="54" y="1404"/>
                </a:lnTo>
                <a:lnTo>
                  <a:pt x="54" y="1398"/>
                </a:lnTo>
                <a:lnTo>
                  <a:pt x="54" y="1392"/>
                </a:lnTo>
                <a:lnTo>
                  <a:pt x="48" y="1392"/>
                </a:lnTo>
                <a:lnTo>
                  <a:pt x="42" y="1392"/>
                </a:lnTo>
                <a:lnTo>
                  <a:pt x="36" y="1392"/>
                </a:lnTo>
                <a:lnTo>
                  <a:pt x="30" y="1398"/>
                </a:lnTo>
                <a:lnTo>
                  <a:pt x="24" y="1398"/>
                </a:lnTo>
                <a:lnTo>
                  <a:pt x="24" y="1392"/>
                </a:lnTo>
                <a:lnTo>
                  <a:pt x="24" y="1386"/>
                </a:lnTo>
                <a:lnTo>
                  <a:pt x="18" y="1386"/>
                </a:lnTo>
                <a:lnTo>
                  <a:pt x="12" y="1386"/>
                </a:lnTo>
                <a:lnTo>
                  <a:pt x="12" y="1380"/>
                </a:lnTo>
                <a:lnTo>
                  <a:pt x="6" y="1374"/>
                </a:lnTo>
                <a:lnTo>
                  <a:pt x="6" y="1368"/>
                </a:lnTo>
                <a:lnTo>
                  <a:pt x="0" y="1362"/>
                </a:lnTo>
                <a:lnTo>
                  <a:pt x="0" y="1356"/>
                </a:lnTo>
                <a:lnTo>
                  <a:pt x="6" y="1356"/>
                </a:lnTo>
                <a:lnTo>
                  <a:pt x="6" y="1350"/>
                </a:lnTo>
                <a:lnTo>
                  <a:pt x="6" y="1344"/>
                </a:lnTo>
                <a:lnTo>
                  <a:pt x="6" y="1338"/>
                </a:lnTo>
                <a:lnTo>
                  <a:pt x="12" y="1332"/>
                </a:lnTo>
                <a:lnTo>
                  <a:pt x="12" y="1326"/>
                </a:lnTo>
                <a:lnTo>
                  <a:pt x="6" y="1326"/>
                </a:lnTo>
                <a:lnTo>
                  <a:pt x="6" y="1320"/>
                </a:lnTo>
                <a:lnTo>
                  <a:pt x="12" y="1320"/>
                </a:lnTo>
                <a:lnTo>
                  <a:pt x="18" y="1320"/>
                </a:lnTo>
                <a:lnTo>
                  <a:pt x="18" y="1314"/>
                </a:lnTo>
                <a:lnTo>
                  <a:pt x="24" y="1314"/>
                </a:lnTo>
                <a:lnTo>
                  <a:pt x="18" y="1314"/>
                </a:lnTo>
                <a:lnTo>
                  <a:pt x="24" y="1314"/>
                </a:lnTo>
                <a:lnTo>
                  <a:pt x="24" y="1308"/>
                </a:lnTo>
                <a:lnTo>
                  <a:pt x="24" y="1302"/>
                </a:lnTo>
                <a:lnTo>
                  <a:pt x="24" y="1296"/>
                </a:lnTo>
                <a:lnTo>
                  <a:pt x="24" y="1290"/>
                </a:lnTo>
                <a:lnTo>
                  <a:pt x="30" y="1290"/>
                </a:lnTo>
                <a:lnTo>
                  <a:pt x="30" y="1284"/>
                </a:lnTo>
                <a:lnTo>
                  <a:pt x="30" y="1278"/>
                </a:lnTo>
                <a:lnTo>
                  <a:pt x="30" y="1272"/>
                </a:lnTo>
                <a:lnTo>
                  <a:pt x="24" y="1272"/>
                </a:lnTo>
                <a:lnTo>
                  <a:pt x="18" y="1272"/>
                </a:lnTo>
                <a:lnTo>
                  <a:pt x="12" y="1272"/>
                </a:lnTo>
                <a:lnTo>
                  <a:pt x="6" y="1272"/>
                </a:lnTo>
                <a:lnTo>
                  <a:pt x="6" y="1266"/>
                </a:lnTo>
                <a:lnTo>
                  <a:pt x="0" y="1266"/>
                </a:lnTo>
                <a:lnTo>
                  <a:pt x="6" y="1266"/>
                </a:lnTo>
                <a:lnTo>
                  <a:pt x="6" y="1260"/>
                </a:lnTo>
                <a:lnTo>
                  <a:pt x="12" y="1260"/>
                </a:lnTo>
                <a:lnTo>
                  <a:pt x="12" y="1254"/>
                </a:lnTo>
                <a:lnTo>
                  <a:pt x="6" y="1254"/>
                </a:lnTo>
                <a:lnTo>
                  <a:pt x="6" y="1248"/>
                </a:lnTo>
                <a:lnTo>
                  <a:pt x="6" y="1242"/>
                </a:lnTo>
                <a:lnTo>
                  <a:pt x="12" y="1242"/>
                </a:lnTo>
                <a:lnTo>
                  <a:pt x="12" y="1236"/>
                </a:lnTo>
                <a:lnTo>
                  <a:pt x="18" y="1242"/>
                </a:lnTo>
                <a:lnTo>
                  <a:pt x="24" y="1242"/>
                </a:lnTo>
                <a:lnTo>
                  <a:pt x="30" y="1248"/>
                </a:lnTo>
                <a:lnTo>
                  <a:pt x="30" y="1254"/>
                </a:lnTo>
                <a:lnTo>
                  <a:pt x="36" y="1254"/>
                </a:lnTo>
                <a:lnTo>
                  <a:pt x="42" y="1254"/>
                </a:lnTo>
                <a:lnTo>
                  <a:pt x="48" y="1254"/>
                </a:lnTo>
                <a:lnTo>
                  <a:pt x="54" y="1254"/>
                </a:lnTo>
                <a:lnTo>
                  <a:pt x="60" y="1260"/>
                </a:lnTo>
                <a:lnTo>
                  <a:pt x="60" y="1254"/>
                </a:lnTo>
                <a:lnTo>
                  <a:pt x="66" y="1254"/>
                </a:lnTo>
                <a:lnTo>
                  <a:pt x="72" y="1254"/>
                </a:lnTo>
                <a:lnTo>
                  <a:pt x="78" y="1254"/>
                </a:lnTo>
                <a:lnTo>
                  <a:pt x="78" y="1260"/>
                </a:lnTo>
                <a:lnTo>
                  <a:pt x="72" y="1260"/>
                </a:lnTo>
                <a:lnTo>
                  <a:pt x="78" y="1260"/>
                </a:lnTo>
                <a:lnTo>
                  <a:pt x="84" y="1260"/>
                </a:lnTo>
                <a:lnTo>
                  <a:pt x="84" y="1254"/>
                </a:lnTo>
                <a:lnTo>
                  <a:pt x="90" y="1254"/>
                </a:lnTo>
                <a:lnTo>
                  <a:pt x="96" y="1248"/>
                </a:lnTo>
                <a:lnTo>
                  <a:pt x="96" y="1242"/>
                </a:lnTo>
                <a:lnTo>
                  <a:pt x="96" y="1236"/>
                </a:lnTo>
                <a:lnTo>
                  <a:pt x="102" y="1236"/>
                </a:lnTo>
                <a:lnTo>
                  <a:pt x="102" y="1230"/>
                </a:lnTo>
                <a:lnTo>
                  <a:pt x="102" y="1224"/>
                </a:lnTo>
                <a:lnTo>
                  <a:pt x="102" y="1218"/>
                </a:lnTo>
                <a:lnTo>
                  <a:pt x="108" y="1218"/>
                </a:lnTo>
                <a:lnTo>
                  <a:pt x="108" y="1212"/>
                </a:lnTo>
                <a:lnTo>
                  <a:pt x="102" y="1206"/>
                </a:lnTo>
                <a:lnTo>
                  <a:pt x="96" y="1206"/>
                </a:lnTo>
                <a:lnTo>
                  <a:pt x="96" y="1200"/>
                </a:lnTo>
                <a:lnTo>
                  <a:pt x="102" y="1200"/>
                </a:lnTo>
                <a:lnTo>
                  <a:pt x="102" y="1194"/>
                </a:lnTo>
                <a:lnTo>
                  <a:pt x="108" y="1194"/>
                </a:lnTo>
                <a:lnTo>
                  <a:pt x="102" y="1194"/>
                </a:lnTo>
                <a:lnTo>
                  <a:pt x="102" y="1188"/>
                </a:lnTo>
                <a:lnTo>
                  <a:pt x="96" y="1188"/>
                </a:lnTo>
                <a:lnTo>
                  <a:pt x="96" y="1182"/>
                </a:lnTo>
                <a:lnTo>
                  <a:pt x="96" y="1176"/>
                </a:lnTo>
                <a:lnTo>
                  <a:pt x="90" y="1176"/>
                </a:lnTo>
                <a:lnTo>
                  <a:pt x="84" y="1176"/>
                </a:lnTo>
                <a:lnTo>
                  <a:pt x="78" y="1170"/>
                </a:lnTo>
                <a:lnTo>
                  <a:pt x="78" y="1164"/>
                </a:lnTo>
                <a:lnTo>
                  <a:pt x="78" y="1158"/>
                </a:lnTo>
                <a:lnTo>
                  <a:pt x="72" y="1158"/>
                </a:lnTo>
                <a:lnTo>
                  <a:pt x="72" y="1152"/>
                </a:lnTo>
                <a:lnTo>
                  <a:pt x="72" y="1146"/>
                </a:lnTo>
                <a:lnTo>
                  <a:pt x="66" y="1146"/>
                </a:lnTo>
                <a:lnTo>
                  <a:pt x="66" y="1140"/>
                </a:lnTo>
                <a:lnTo>
                  <a:pt x="60" y="1140"/>
                </a:lnTo>
                <a:lnTo>
                  <a:pt x="60" y="1134"/>
                </a:lnTo>
                <a:lnTo>
                  <a:pt x="66" y="1134"/>
                </a:lnTo>
                <a:lnTo>
                  <a:pt x="72" y="1134"/>
                </a:lnTo>
                <a:lnTo>
                  <a:pt x="72" y="1128"/>
                </a:lnTo>
                <a:lnTo>
                  <a:pt x="72" y="1122"/>
                </a:lnTo>
                <a:lnTo>
                  <a:pt x="72" y="1116"/>
                </a:lnTo>
                <a:lnTo>
                  <a:pt x="72" y="1110"/>
                </a:lnTo>
                <a:lnTo>
                  <a:pt x="78" y="1110"/>
                </a:lnTo>
                <a:lnTo>
                  <a:pt x="78" y="1104"/>
                </a:lnTo>
                <a:lnTo>
                  <a:pt x="72" y="1098"/>
                </a:lnTo>
                <a:lnTo>
                  <a:pt x="78" y="1098"/>
                </a:lnTo>
                <a:lnTo>
                  <a:pt x="84" y="1098"/>
                </a:lnTo>
                <a:lnTo>
                  <a:pt x="90" y="1098"/>
                </a:lnTo>
                <a:lnTo>
                  <a:pt x="90" y="1092"/>
                </a:lnTo>
                <a:lnTo>
                  <a:pt x="90" y="1098"/>
                </a:lnTo>
                <a:lnTo>
                  <a:pt x="96" y="1098"/>
                </a:lnTo>
                <a:lnTo>
                  <a:pt x="102" y="1092"/>
                </a:lnTo>
                <a:lnTo>
                  <a:pt x="96" y="1092"/>
                </a:lnTo>
                <a:lnTo>
                  <a:pt x="96" y="1086"/>
                </a:lnTo>
                <a:lnTo>
                  <a:pt x="90" y="1086"/>
                </a:lnTo>
                <a:lnTo>
                  <a:pt x="90" y="1080"/>
                </a:lnTo>
                <a:lnTo>
                  <a:pt x="90" y="1074"/>
                </a:lnTo>
                <a:lnTo>
                  <a:pt x="84" y="1074"/>
                </a:lnTo>
                <a:lnTo>
                  <a:pt x="78" y="1074"/>
                </a:lnTo>
                <a:lnTo>
                  <a:pt x="78" y="1068"/>
                </a:lnTo>
                <a:lnTo>
                  <a:pt x="84" y="1068"/>
                </a:lnTo>
                <a:lnTo>
                  <a:pt x="78" y="1068"/>
                </a:lnTo>
                <a:lnTo>
                  <a:pt x="84" y="1062"/>
                </a:lnTo>
                <a:lnTo>
                  <a:pt x="84" y="1056"/>
                </a:lnTo>
                <a:lnTo>
                  <a:pt x="84" y="1050"/>
                </a:lnTo>
                <a:lnTo>
                  <a:pt x="78" y="1050"/>
                </a:lnTo>
                <a:lnTo>
                  <a:pt x="72" y="1050"/>
                </a:lnTo>
                <a:lnTo>
                  <a:pt x="78" y="1044"/>
                </a:lnTo>
                <a:lnTo>
                  <a:pt x="78" y="1038"/>
                </a:lnTo>
                <a:lnTo>
                  <a:pt x="84" y="1038"/>
                </a:lnTo>
                <a:lnTo>
                  <a:pt x="84" y="1032"/>
                </a:lnTo>
                <a:lnTo>
                  <a:pt x="90" y="1032"/>
                </a:lnTo>
                <a:lnTo>
                  <a:pt x="90" y="1026"/>
                </a:lnTo>
                <a:lnTo>
                  <a:pt x="96" y="1026"/>
                </a:lnTo>
                <a:lnTo>
                  <a:pt x="96" y="1020"/>
                </a:lnTo>
                <a:lnTo>
                  <a:pt x="102" y="1020"/>
                </a:lnTo>
                <a:lnTo>
                  <a:pt x="108" y="1020"/>
                </a:lnTo>
                <a:lnTo>
                  <a:pt x="114" y="1020"/>
                </a:lnTo>
                <a:lnTo>
                  <a:pt x="114" y="1014"/>
                </a:lnTo>
                <a:lnTo>
                  <a:pt x="120" y="1014"/>
                </a:lnTo>
                <a:lnTo>
                  <a:pt x="126" y="1014"/>
                </a:lnTo>
                <a:lnTo>
                  <a:pt x="132" y="1014"/>
                </a:lnTo>
                <a:lnTo>
                  <a:pt x="138" y="1014"/>
                </a:lnTo>
                <a:lnTo>
                  <a:pt x="138" y="1020"/>
                </a:lnTo>
                <a:lnTo>
                  <a:pt x="144" y="1020"/>
                </a:lnTo>
                <a:lnTo>
                  <a:pt x="144" y="1014"/>
                </a:lnTo>
                <a:lnTo>
                  <a:pt x="150" y="1014"/>
                </a:lnTo>
                <a:lnTo>
                  <a:pt x="150" y="1020"/>
                </a:lnTo>
                <a:lnTo>
                  <a:pt x="156" y="1020"/>
                </a:lnTo>
                <a:lnTo>
                  <a:pt x="162" y="1020"/>
                </a:lnTo>
                <a:lnTo>
                  <a:pt x="168" y="1020"/>
                </a:lnTo>
                <a:lnTo>
                  <a:pt x="174" y="1020"/>
                </a:lnTo>
                <a:lnTo>
                  <a:pt x="180" y="1020"/>
                </a:lnTo>
                <a:lnTo>
                  <a:pt x="186" y="1020"/>
                </a:lnTo>
                <a:lnTo>
                  <a:pt x="192" y="1020"/>
                </a:lnTo>
                <a:lnTo>
                  <a:pt x="198" y="1020"/>
                </a:lnTo>
                <a:lnTo>
                  <a:pt x="198" y="1026"/>
                </a:lnTo>
                <a:lnTo>
                  <a:pt x="198" y="1020"/>
                </a:lnTo>
                <a:lnTo>
                  <a:pt x="204" y="1014"/>
                </a:lnTo>
                <a:lnTo>
                  <a:pt x="198" y="1014"/>
                </a:lnTo>
                <a:lnTo>
                  <a:pt x="198" y="1008"/>
                </a:lnTo>
                <a:lnTo>
                  <a:pt x="198" y="1002"/>
                </a:lnTo>
                <a:lnTo>
                  <a:pt x="198" y="996"/>
                </a:lnTo>
                <a:lnTo>
                  <a:pt x="198" y="990"/>
                </a:lnTo>
                <a:lnTo>
                  <a:pt x="198" y="984"/>
                </a:lnTo>
                <a:lnTo>
                  <a:pt x="198" y="978"/>
                </a:lnTo>
                <a:lnTo>
                  <a:pt x="198" y="972"/>
                </a:lnTo>
                <a:lnTo>
                  <a:pt x="198" y="966"/>
                </a:lnTo>
                <a:lnTo>
                  <a:pt x="192" y="966"/>
                </a:lnTo>
                <a:lnTo>
                  <a:pt x="198" y="960"/>
                </a:lnTo>
                <a:lnTo>
                  <a:pt x="198" y="954"/>
                </a:lnTo>
                <a:lnTo>
                  <a:pt x="198" y="948"/>
                </a:lnTo>
                <a:lnTo>
                  <a:pt x="204" y="948"/>
                </a:lnTo>
                <a:lnTo>
                  <a:pt x="198" y="948"/>
                </a:lnTo>
                <a:lnTo>
                  <a:pt x="198" y="942"/>
                </a:lnTo>
                <a:lnTo>
                  <a:pt x="198" y="936"/>
                </a:lnTo>
                <a:lnTo>
                  <a:pt x="204" y="936"/>
                </a:lnTo>
                <a:lnTo>
                  <a:pt x="210" y="936"/>
                </a:lnTo>
                <a:lnTo>
                  <a:pt x="210" y="930"/>
                </a:lnTo>
                <a:lnTo>
                  <a:pt x="216" y="930"/>
                </a:lnTo>
                <a:lnTo>
                  <a:pt x="222" y="930"/>
                </a:lnTo>
                <a:lnTo>
                  <a:pt x="222" y="924"/>
                </a:lnTo>
                <a:lnTo>
                  <a:pt x="222" y="918"/>
                </a:lnTo>
                <a:lnTo>
                  <a:pt x="216" y="918"/>
                </a:lnTo>
                <a:lnTo>
                  <a:pt x="210" y="918"/>
                </a:lnTo>
                <a:lnTo>
                  <a:pt x="210" y="912"/>
                </a:lnTo>
                <a:lnTo>
                  <a:pt x="204" y="912"/>
                </a:lnTo>
                <a:lnTo>
                  <a:pt x="198" y="912"/>
                </a:lnTo>
                <a:lnTo>
                  <a:pt x="192" y="906"/>
                </a:lnTo>
                <a:lnTo>
                  <a:pt x="186" y="906"/>
                </a:lnTo>
                <a:lnTo>
                  <a:pt x="180" y="912"/>
                </a:lnTo>
                <a:lnTo>
                  <a:pt x="174" y="912"/>
                </a:lnTo>
                <a:lnTo>
                  <a:pt x="168" y="906"/>
                </a:lnTo>
                <a:lnTo>
                  <a:pt x="162" y="906"/>
                </a:lnTo>
                <a:lnTo>
                  <a:pt x="156" y="906"/>
                </a:lnTo>
                <a:lnTo>
                  <a:pt x="150" y="906"/>
                </a:lnTo>
                <a:lnTo>
                  <a:pt x="150" y="900"/>
                </a:lnTo>
                <a:lnTo>
                  <a:pt x="144" y="900"/>
                </a:lnTo>
                <a:lnTo>
                  <a:pt x="144" y="894"/>
                </a:lnTo>
                <a:lnTo>
                  <a:pt x="138" y="894"/>
                </a:lnTo>
                <a:lnTo>
                  <a:pt x="138" y="888"/>
                </a:lnTo>
                <a:lnTo>
                  <a:pt x="132" y="888"/>
                </a:lnTo>
                <a:lnTo>
                  <a:pt x="132" y="882"/>
                </a:lnTo>
                <a:lnTo>
                  <a:pt x="138" y="882"/>
                </a:lnTo>
                <a:lnTo>
                  <a:pt x="144" y="882"/>
                </a:lnTo>
                <a:lnTo>
                  <a:pt x="150" y="882"/>
                </a:lnTo>
                <a:lnTo>
                  <a:pt x="150" y="876"/>
                </a:lnTo>
                <a:lnTo>
                  <a:pt x="150" y="882"/>
                </a:lnTo>
                <a:lnTo>
                  <a:pt x="156" y="882"/>
                </a:lnTo>
                <a:lnTo>
                  <a:pt x="162" y="882"/>
                </a:lnTo>
                <a:lnTo>
                  <a:pt x="168" y="882"/>
                </a:lnTo>
                <a:lnTo>
                  <a:pt x="168" y="876"/>
                </a:lnTo>
                <a:lnTo>
                  <a:pt x="174" y="876"/>
                </a:lnTo>
                <a:lnTo>
                  <a:pt x="174" y="870"/>
                </a:lnTo>
                <a:lnTo>
                  <a:pt x="180" y="870"/>
                </a:lnTo>
                <a:lnTo>
                  <a:pt x="180" y="864"/>
                </a:lnTo>
                <a:lnTo>
                  <a:pt x="174" y="864"/>
                </a:lnTo>
                <a:lnTo>
                  <a:pt x="174" y="858"/>
                </a:lnTo>
                <a:lnTo>
                  <a:pt x="180" y="858"/>
                </a:lnTo>
                <a:lnTo>
                  <a:pt x="186" y="858"/>
                </a:lnTo>
                <a:lnTo>
                  <a:pt x="192" y="858"/>
                </a:lnTo>
                <a:lnTo>
                  <a:pt x="192" y="852"/>
                </a:lnTo>
                <a:lnTo>
                  <a:pt x="186" y="852"/>
                </a:lnTo>
                <a:lnTo>
                  <a:pt x="192" y="852"/>
                </a:lnTo>
                <a:lnTo>
                  <a:pt x="192" y="846"/>
                </a:lnTo>
                <a:lnTo>
                  <a:pt x="186" y="846"/>
                </a:lnTo>
                <a:lnTo>
                  <a:pt x="192" y="846"/>
                </a:lnTo>
                <a:lnTo>
                  <a:pt x="192" y="840"/>
                </a:lnTo>
                <a:lnTo>
                  <a:pt x="186" y="840"/>
                </a:lnTo>
                <a:lnTo>
                  <a:pt x="180" y="840"/>
                </a:lnTo>
                <a:lnTo>
                  <a:pt x="180" y="834"/>
                </a:lnTo>
                <a:lnTo>
                  <a:pt x="186" y="834"/>
                </a:lnTo>
                <a:lnTo>
                  <a:pt x="192" y="834"/>
                </a:lnTo>
                <a:lnTo>
                  <a:pt x="192" y="828"/>
                </a:lnTo>
                <a:lnTo>
                  <a:pt x="192" y="822"/>
                </a:lnTo>
                <a:lnTo>
                  <a:pt x="186" y="822"/>
                </a:lnTo>
                <a:lnTo>
                  <a:pt x="180" y="822"/>
                </a:lnTo>
                <a:lnTo>
                  <a:pt x="180" y="816"/>
                </a:lnTo>
                <a:lnTo>
                  <a:pt x="186" y="816"/>
                </a:lnTo>
                <a:lnTo>
                  <a:pt x="186" y="810"/>
                </a:lnTo>
                <a:lnTo>
                  <a:pt x="186" y="804"/>
                </a:lnTo>
                <a:lnTo>
                  <a:pt x="192" y="804"/>
                </a:lnTo>
                <a:lnTo>
                  <a:pt x="192" y="798"/>
                </a:lnTo>
                <a:lnTo>
                  <a:pt x="192" y="792"/>
                </a:lnTo>
                <a:lnTo>
                  <a:pt x="192" y="786"/>
                </a:lnTo>
                <a:lnTo>
                  <a:pt x="192" y="780"/>
                </a:lnTo>
                <a:lnTo>
                  <a:pt x="192" y="774"/>
                </a:lnTo>
                <a:lnTo>
                  <a:pt x="192" y="768"/>
                </a:lnTo>
                <a:lnTo>
                  <a:pt x="192" y="762"/>
                </a:lnTo>
                <a:lnTo>
                  <a:pt x="198" y="762"/>
                </a:lnTo>
                <a:lnTo>
                  <a:pt x="198" y="756"/>
                </a:lnTo>
                <a:lnTo>
                  <a:pt x="198" y="750"/>
                </a:lnTo>
                <a:lnTo>
                  <a:pt x="198" y="744"/>
                </a:lnTo>
                <a:lnTo>
                  <a:pt x="204" y="744"/>
                </a:lnTo>
                <a:lnTo>
                  <a:pt x="204" y="738"/>
                </a:lnTo>
                <a:lnTo>
                  <a:pt x="198" y="738"/>
                </a:lnTo>
                <a:lnTo>
                  <a:pt x="198" y="732"/>
                </a:lnTo>
                <a:lnTo>
                  <a:pt x="198" y="726"/>
                </a:lnTo>
                <a:lnTo>
                  <a:pt x="192" y="726"/>
                </a:lnTo>
                <a:lnTo>
                  <a:pt x="192" y="720"/>
                </a:lnTo>
                <a:lnTo>
                  <a:pt x="186" y="720"/>
                </a:lnTo>
                <a:lnTo>
                  <a:pt x="180" y="720"/>
                </a:lnTo>
                <a:lnTo>
                  <a:pt x="180" y="714"/>
                </a:lnTo>
                <a:lnTo>
                  <a:pt x="174" y="714"/>
                </a:lnTo>
                <a:lnTo>
                  <a:pt x="174" y="708"/>
                </a:lnTo>
                <a:lnTo>
                  <a:pt x="168" y="708"/>
                </a:lnTo>
                <a:lnTo>
                  <a:pt x="168" y="702"/>
                </a:lnTo>
                <a:lnTo>
                  <a:pt x="174" y="702"/>
                </a:lnTo>
                <a:lnTo>
                  <a:pt x="180" y="702"/>
                </a:lnTo>
                <a:lnTo>
                  <a:pt x="180" y="696"/>
                </a:lnTo>
                <a:lnTo>
                  <a:pt x="174" y="696"/>
                </a:lnTo>
                <a:lnTo>
                  <a:pt x="174" y="690"/>
                </a:lnTo>
                <a:lnTo>
                  <a:pt x="180" y="690"/>
                </a:lnTo>
                <a:lnTo>
                  <a:pt x="186" y="690"/>
                </a:lnTo>
                <a:lnTo>
                  <a:pt x="186" y="684"/>
                </a:lnTo>
                <a:lnTo>
                  <a:pt x="192" y="678"/>
                </a:lnTo>
                <a:lnTo>
                  <a:pt x="192" y="672"/>
                </a:lnTo>
                <a:lnTo>
                  <a:pt x="192" y="666"/>
                </a:lnTo>
                <a:lnTo>
                  <a:pt x="192" y="660"/>
                </a:lnTo>
                <a:lnTo>
                  <a:pt x="192" y="654"/>
                </a:lnTo>
                <a:lnTo>
                  <a:pt x="198" y="654"/>
                </a:lnTo>
                <a:lnTo>
                  <a:pt x="198" y="660"/>
                </a:lnTo>
                <a:lnTo>
                  <a:pt x="204" y="660"/>
                </a:lnTo>
                <a:lnTo>
                  <a:pt x="210" y="660"/>
                </a:lnTo>
                <a:lnTo>
                  <a:pt x="210" y="654"/>
                </a:lnTo>
                <a:lnTo>
                  <a:pt x="210" y="648"/>
                </a:lnTo>
                <a:lnTo>
                  <a:pt x="216" y="648"/>
                </a:lnTo>
                <a:lnTo>
                  <a:pt x="216" y="642"/>
                </a:lnTo>
                <a:lnTo>
                  <a:pt x="210" y="642"/>
                </a:lnTo>
                <a:lnTo>
                  <a:pt x="210" y="636"/>
                </a:lnTo>
                <a:lnTo>
                  <a:pt x="216" y="636"/>
                </a:lnTo>
                <a:lnTo>
                  <a:pt x="222" y="636"/>
                </a:lnTo>
                <a:lnTo>
                  <a:pt x="222" y="630"/>
                </a:lnTo>
                <a:lnTo>
                  <a:pt x="228" y="630"/>
                </a:lnTo>
                <a:lnTo>
                  <a:pt x="228" y="636"/>
                </a:lnTo>
                <a:lnTo>
                  <a:pt x="234" y="636"/>
                </a:lnTo>
                <a:lnTo>
                  <a:pt x="234" y="630"/>
                </a:lnTo>
                <a:lnTo>
                  <a:pt x="240" y="630"/>
                </a:lnTo>
                <a:lnTo>
                  <a:pt x="240" y="624"/>
                </a:lnTo>
                <a:lnTo>
                  <a:pt x="246" y="624"/>
                </a:lnTo>
                <a:lnTo>
                  <a:pt x="246" y="618"/>
                </a:lnTo>
                <a:lnTo>
                  <a:pt x="246" y="624"/>
                </a:lnTo>
                <a:lnTo>
                  <a:pt x="252" y="624"/>
                </a:lnTo>
                <a:lnTo>
                  <a:pt x="252" y="618"/>
                </a:lnTo>
                <a:lnTo>
                  <a:pt x="246" y="618"/>
                </a:lnTo>
                <a:lnTo>
                  <a:pt x="240" y="618"/>
                </a:lnTo>
                <a:lnTo>
                  <a:pt x="240" y="612"/>
                </a:lnTo>
                <a:lnTo>
                  <a:pt x="234" y="612"/>
                </a:lnTo>
                <a:lnTo>
                  <a:pt x="228" y="612"/>
                </a:lnTo>
                <a:lnTo>
                  <a:pt x="228" y="606"/>
                </a:lnTo>
                <a:lnTo>
                  <a:pt x="222" y="606"/>
                </a:lnTo>
                <a:lnTo>
                  <a:pt x="216" y="606"/>
                </a:lnTo>
                <a:lnTo>
                  <a:pt x="216" y="600"/>
                </a:lnTo>
                <a:lnTo>
                  <a:pt x="210" y="606"/>
                </a:lnTo>
                <a:lnTo>
                  <a:pt x="210" y="612"/>
                </a:lnTo>
                <a:lnTo>
                  <a:pt x="204" y="612"/>
                </a:lnTo>
                <a:lnTo>
                  <a:pt x="204" y="606"/>
                </a:lnTo>
                <a:lnTo>
                  <a:pt x="198" y="606"/>
                </a:lnTo>
                <a:lnTo>
                  <a:pt x="198" y="600"/>
                </a:lnTo>
                <a:lnTo>
                  <a:pt x="192" y="600"/>
                </a:lnTo>
                <a:lnTo>
                  <a:pt x="192" y="594"/>
                </a:lnTo>
                <a:lnTo>
                  <a:pt x="192" y="588"/>
                </a:lnTo>
                <a:lnTo>
                  <a:pt x="198" y="588"/>
                </a:lnTo>
                <a:lnTo>
                  <a:pt x="192" y="588"/>
                </a:lnTo>
                <a:lnTo>
                  <a:pt x="192" y="582"/>
                </a:lnTo>
                <a:lnTo>
                  <a:pt x="198" y="576"/>
                </a:lnTo>
                <a:lnTo>
                  <a:pt x="198" y="570"/>
                </a:lnTo>
                <a:lnTo>
                  <a:pt x="204" y="570"/>
                </a:lnTo>
                <a:lnTo>
                  <a:pt x="204" y="564"/>
                </a:lnTo>
                <a:lnTo>
                  <a:pt x="210" y="564"/>
                </a:lnTo>
                <a:lnTo>
                  <a:pt x="216" y="564"/>
                </a:lnTo>
                <a:lnTo>
                  <a:pt x="222" y="564"/>
                </a:lnTo>
                <a:lnTo>
                  <a:pt x="222" y="558"/>
                </a:lnTo>
                <a:lnTo>
                  <a:pt x="222" y="552"/>
                </a:lnTo>
                <a:lnTo>
                  <a:pt x="216" y="552"/>
                </a:lnTo>
                <a:lnTo>
                  <a:pt x="210" y="552"/>
                </a:lnTo>
                <a:lnTo>
                  <a:pt x="210" y="546"/>
                </a:lnTo>
                <a:lnTo>
                  <a:pt x="210" y="540"/>
                </a:lnTo>
                <a:lnTo>
                  <a:pt x="216" y="540"/>
                </a:lnTo>
                <a:lnTo>
                  <a:pt x="216" y="534"/>
                </a:lnTo>
                <a:lnTo>
                  <a:pt x="222" y="540"/>
                </a:lnTo>
                <a:lnTo>
                  <a:pt x="222" y="534"/>
                </a:lnTo>
                <a:lnTo>
                  <a:pt x="228" y="534"/>
                </a:lnTo>
                <a:lnTo>
                  <a:pt x="228" y="528"/>
                </a:lnTo>
                <a:lnTo>
                  <a:pt x="234" y="528"/>
                </a:lnTo>
                <a:lnTo>
                  <a:pt x="234" y="522"/>
                </a:lnTo>
                <a:lnTo>
                  <a:pt x="228" y="522"/>
                </a:lnTo>
                <a:lnTo>
                  <a:pt x="228" y="516"/>
                </a:lnTo>
                <a:lnTo>
                  <a:pt x="234" y="516"/>
                </a:lnTo>
                <a:lnTo>
                  <a:pt x="240" y="516"/>
                </a:lnTo>
                <a:lnTo>
                  <a:pt x="240" y="510"/>
                </a:lnTo>
                <a:lnTo>
                  <a:pt x="240" y="504"/>
                </a:lnTo>
                <a:lnTo>
                  <a:pt x="246" y="504"/>
                </a:lnTo>
                <a:lnTo>
                  <a:pt x="246" y="498"/>
                </a:lnTo>
                <a:lnTo>
                  <a:pt x="246" y="492"/>
                </a:lnTo>
                <a:lnTo>
                  <a:pt x="240" y="492"/>
                </a:lnTo>
                <a:lnTo>
                  <a:pt x="234" y="492"/>
                </a:lnTo>
                <a:lnTo>
                  <a:pt x="234" y="486"/>
                </a:lnTo>
                <a:lnTo>
                  <a:pt x="234" y="492"/>
                </a:lnTo>
                <a:lnTo>
                  <a:pt x="228" y="486"/>
                </a:lnTo>
                <a:lnTo>
                  <a:pt x="222" y="486"/>
                </a:lnTo>
                <a:lnTo>
                  <a:pt x="222" y="480"/>
                </a:lnTo>
                <a:lnTo>
                  <a:pt x="222" y="474"/>
                </a:lnTo>
                <a:lnTo>
                  <a:pt x="228" y="474"/>
                </a:lnTo>
                <a:lnTo>
                  <a:pt x="234" y="474"/>
                </a:lnTo>
                <a:lnTo>
                  <a:pt x="234" y="468"/>
                </a:lnTo>
                <a:lnTo>
                  <a:pt x="234" y="462"/>
                </a:lnTo>
                <a:lnTo>
                  <a:pt x="234" y="456"/>
                </a:lnTo>
                <a:lnTo>
                  <a:pt x="234" y="450"/>
                </a:lnTo>
                <a:lnTo>
                  <a:pt x="228" y="450"/>
                </a:lnTo>
                <a:lnTo>
                  <a:pt x="228" y="444"/>
                </a:lnTo>
                <a:lnTo>
                  <a:pt x="228" y="438"/>
                </a:lnTo>
                <a:lnTo>
                  <a:pt x="234" y="438"/>
                </a:lnTo>
                <a:lnTo>
                  <a:pt x="228" y="432"/>
                </a:lnTo>
                <a:lnTo>
                  <a:pt x="228" y="426"/>
                </a:lnTo>
                <a:lnTo>
                  <a:pt x="234" y="426"/>
                </a:lnTo>
                <a:lnTo>
                  <a:pt x="234" y="420"/>
                </a:lnTo>
                <a:lnTo>
                  <a:pt x="228" y="420"/>
                </a:lnTo>
                <a:lnTo>
                  <a:pt x="222" y="420"/>
                </a:lnTo>
                <a:close/>
                <a:moveTo>
                  <a:pt x="1410" y="822"/>
                </a:moveTo>
                <a:lnTo>
                  <a:pt x="1416" y="822"/>
                </a:lnTo>
                <a:lnTo>
                  <a:pt x="1416" y="828"/>
                </a:lnTo>
                <a:lnTo>
                  <a:pt x="1422" y="822"/>
                </a:lnTo>
                <a:lnTo>
                  <a:pt x="1422" y="816"/>
                </a:lnTo>
                <a:lnTo>
                  <a:pt x="1416" y="822"/>
                </a:lnTo>
                <a:lnTo>
                  <a:pt x="1410" y="822"/>
                </a:lnTo>
                <a:lnTo>
                  <a:pt x="1404" y="822"/>
                </a:lnTo>
                <a:lnTo>
                  <a:pt x="1404" y="816"/>
                </a:lnTo>
                <a:lnTo>
                  <a:pt x="1404" y="810"/>
                </a:lnTo>
                <a:lnTo>
                  <a:pt x="1398" y="810"/>
                </a:lnTo>
                <a:lnTo>
                  <a:pt x="1398" y="816"/>
                </a:lnTo>
                <a:lnTo>
                  <a:pt x="1398" y="822"/>
                </a:lnTo>
                <a:lnTo>
                  <a:pt x="1392" y="822"/>
                </a:lnTo>
                <a:lnTo>
                  <a:pt x="1398" y="822"/>
                </a:lnTo>
                <a:lnTo>
                  <a:pt x="1404" y="822"/>
                </a:lnTo>
                <a:lnTo>
                  <a:pt x="1410" y="822"/>
                </a:lnTo>
                <a:close/>
                <a:moveTo>
                  <a:pt x="1080" y="1074"/>
                </a:moveTo>
                <a:lnTo>
                  <a:pt x="1074" y="1074"/>
                </a:lnTo>
                <a:lnTo>
                  <a:pt x="1074" y="1080"/>
                </a:lnTo>
                <a:lnTo>
                  <a:pt x="1068" y="1080"/>
                </a:lnTo>
                <a:lnTo>
                  <a:pt x="1068" y="1074"/>
                </a:lnTo>
                <a:lnTo>
                  <a:pt x="1062" y="1074"/>
                </a:lnTo>
                <a:lnTo>
                  <a:pt x="1062" y="1068"/>
                </a:lnTo>
                <a:lnTo>
                  <a:pt x="1056" y="1062"/>
                </a:lnTo>
                <a:lnTo>
                  <a:pt x="1056" y="1056"/>
                </a:lnTo>
                <a:lnTo>
                  <a:pt x="1050" y="1056"/>
                </a:lnTo>
                <a:lnTo>
                  <a:pt x="1050" y="1050"/>
                </a:lnTo>
                <a:lnTo>
                  <a:pt x="1056" y="1050"/>
                </a:lnTo>
                <a:lnTo>
                  <a:pt x="1056" y="1044"/>
                </a:lnTo>
                <a:lnTo>
                  <a:pt x="1056" y="1038"/>
                </a:lnTo>
                <a:lnTo>
                  <a:pt x="1056" y="1044"/>
                </a:lnTo>
                <a:lnTo>
                  <a:pt x="1062" y="1050"/>
                </a:lnTo>
                <a:lnTo>
                  <a:pt x="1068" y="1050"/>
                </a:lnTo>
                <a:lnTo>
                  <a:pt x="1068" y="1056"/>
                </a:lnTo>
                <a:lnTo>
                  <a:pt x="1074" y="1056"/>
                </a:lnTo>
                <a:lnTo>
                  <a:pt x="1074" y="1062"/>
                </a:lnTo>
                <a:lnTo>
                  <a:pt x="1080" y="1062"/>
                </a:lnTo>
                <a:lnTo>
                  <a:pt x="1086" y="1068"/>
                </a:lnTo>
                <a:lnTo>
                  <a:pt x="1080" y="1074"/>
                </a:lnTo>
                <a:close/>
                <a:moveTo>
                  <a:pt x="1056" y="1080"/>
                </a:moveTo>
                <a:lnTo>
                  <a:pt x="1050" y="1080"/>
                </a:lnTo>
                <a:lnTo>
                  <a:pt x="1044" y="1080"/>
                </a:lnTo>
                <a:lnTo>
                  <a:pt x="1044" y="1074"/>
                </a:lnTo>
                <a:lnTo>
                  <a:pt x="1044" y="1068"/>
                </a:lnTo>
                <a:lnTo>
                  <a:pt x="1044" y="1062"/>
                </a:lnTo>
                <a:lnTo>
                  <a:pt x="1050" y="1062"/>
                </a:lnTo>
                <a:lnTo>
                  <a:pt x="1050" y="1056"/>
                </a:lnTo>
                <a:lnTo>
                  <a:pt x="1050" y="1050"/>
                </a:lnTo>
                <a:lnTo>
                  <a:pt x="1050" y="1056"/>
                </a:lnTo>
                <a:lnTo>
                  <a:pt x="1050" y="1062"/>
                </a:lnTo>
                <a:lnTo>
                  <a:pt x="1056" y="1062"/>
                </a:lnTo>
                <a:lnTo>
                  <a:pt x="1056" y="1068"/>
                </a:lnTo>
                <a:lnTo>
                  <a:pt x="1062" y="1068"/>
                </a:lnTo>
                <a:lnTo>
                  <a:pt x="1062" y="1074"/>
                </a:lnTo>
                <a:lnTo>
                  <a:pt x="1068" y="1074"/>
                </a:lnTo>
                <a:lnTo>
                  <a:pt x="1068" y="1080"/>
                </a:lnTo>
                <a:lnTo>
                  <a:pt x="1062" y="1080"/>
                </a:lnTo>
                <a:lnTo>
                  <a:pt x="1056" y="1080"/>
                </a:lnTo>
                <a:close/>
                <a:moveTo>
                  <a:pt x="1032" y="1062"/>
                </a:moveTo>
                <a:lnTo>
                  <a:pt x="1032" y="1068"/>
                </a:lnTo>
                <a:lnTo>
                  <a:pt x="1038" y="1068"/>
                </a:lnTo>
                <a:lnTo>
                  <a:pt x="1038" y="1074"/>
                </a:lnTo>
                <a:lnTo>
                  <a:pt x="1044" y="1074"/>
                </a:lnTo>
                <a:lnTo>
                  <a:pt x="1044" y="1080"/>
                </a:lnTo>
                <a:lnTo>
                  <a:pt x="1038" y="1080"/>
                </a:lnTo>
                <a:lnTo>
                  <a:pt x="1038" y="1074"/>
                </a:lnTo>
                <a:lnTo>
                  <a:pt x="1032" y="1074"/>
                </a:lnTo>
                <a:lnTo>
                  <a:pt x="1032" y="1068"/>
                </a:lnTo>
                <a:lnTo>
                  <a:pt x="1032" y="1062"/>
                </a:lnTo>
                <a:lnTo>
                  <a:pt x="1032" y="1056"/>
                </a:lnTo>
                <a:lnTo>
                  <a:pt x="1032" y="1062"/>
                </a:lnTo>
                <a:close/>
                <a:moveTo>
                  <a:pt x="1140" y="960"/>
                </a:moveTo>
                <a:lnTo>
                  <a:pt x="1140" y="966"/>
                </a:lnTo>
                <a:lnTo>
                  <a:pt x="1141" y="966"/>
                </a:lnTo>
                <a:lnTo>
                  <a:pt x="1140" y="960"/>
                </a:lnTo>
                <a:close/>
                <a:moveTo>
                  <a:pt x="1890" y="402"/>
                </a:moveTo>
                <a:lnTo>
                  <a:pt x="1896" y="402"/>
                </a:lnTo>
                <a:lnTo>
                  <a:pt x="1890" y="402"/>
                </a:lnTo>
                <a:close/>
                <a:moveTo>
                  <a:pt x="1026" y="1044"/>
                </a:moveTo>
                <a:lnTo>
                  <a:pt x="1032" y="1044"/>
                </a:lnTo>
                <a:lnTo>
                  <a:pt x="1026" y="1044"/>
                </a:lnTo>
                <a:close/>
                <a:moveTo>
                  <a:pt x="864" y="1368"/>
                </a:moveTo>
                <a:lnTo>
                  <a:pt x="870" y="1368"/>
                </a:lnTo>
                <a:lnTo>
                  <a:pt x="870" y="1374"/>
                </a:lnTo>
                <a:lnTo>
                  <a:pt x="864" y="1374"/>
                </a:lnTo>
                <a:lnTo>
                  <a:pt x="864" y="1368"/>
                </a:lnTo>
                <a:close/>
                <a:moveTo>
                  <a:pt x="1050" y="1050"/>
                </a:moveTo>
                <a:lnTo>
                  <a:pt x="1050" y="1056"/>
                </a:lnTo>
                <a:lnTo>
                  <a:pt x="1051" y="1056"/>
                </a:lnTo>
                <a:lnTo>
                  <a:pt x="1050" y="1050"/>
                </a:lnTo>
                <a:close/>
                <a:moveTo>
                  <a:pt x="870" y="1368"/>
                </a:moveTo>
                <a:lnTo>
                  <a:pt x="876" y="1368"/>
                </a:lnTo>
                <a:lnTo>
                  <a:pt x="870" y="1368"/>
                </a:lnTo>
                <a:close/>
                <a:moveTo>
                  <a:pt x="1266" y="924"/>
                </a:moveTo>
                <a:lnTo>
                  <a:pt x="1272" y="924"/>
                </a:lnTo>
                <a:lnTo>
                  <a:pt x="1266" y="924"/>
                </a:lnTo>
                <a:close/>
                <a:moveTo>
                  <a:pt x="1140" y="960"/>
                </a:moveTo>
                <a:lnTo>
                  <a:pt x="1140" y="966"/>
                </a:lnTo>
                <a:lnTo>
                  <a:pt x="1141" y="966"/>
                </a:lnTo>
                <a:lnTo>
                  <a:pt x="1140" y="960"/>
                </a:lnTo>
                <a:close/>
                <a:moveTo>
                  <a:pt x="1422" y="852"/>
                </a:moveTo>
                <a:lnTo>
                  <a:pt x="1422" y="858"/>
                </a:lnTo>
                <a:lnTo>
                  <a:pt x="1423" y="858"/>
                </a:lnTo>
                <a:lnTo>
                  <a:pt x="1422" y="852"/>
                </a:lnTo>
                <a:close/>
                <a:moveTo>
                  <a:pt x="1710" y="540"/>
                </a:moveTo>
                <a:lnTo>
                  <a:pt x="1710" y="546"/>
                </a:lnTo>
                <a:lnTo>
                  <a:pt x="1711" y="546"/>
                </a:lnTo>
                <a:lnTo>
                  <a:pt x="1710" y="540"/>
                </a:lnTo>
                <a:close/>
                <a:moveTo>
                  <a:pt x="1032" y="1044"/>
                </a:moveTo>
                <a:lnTo>
                  <a:pt x="1032" y="1050"/>
                </a:lnTo>
                <a:lnTo>
                  <a:pt x="1033" y="1050"/>
                </a:lnTo>
                <a:lnTo>
                  <a:pt x="1032" y="1044"/>
                </a:lnTo>
                <a:close/>
                <a:moveTo>
                  <a:pt x="852" y="1500"/>
                </a:moveTo>
                <a:lnTo>
                  <a:pt x="858" y="1500"/>
                </a:lnTo>
                <a:lnTo>
                  <a:pt x="852" y="1500"/>
                </a:lnTo>
                <a:close/>
                <a:moveTo>
                  <a:pt x="876" y="1362"/>
                </a:moveTo>
                <a:lnTo>
                  <a:pt x="876" y="1368"/>
                </a:lnTo>
                <a:lnTo>
                  <a:pt x="877" y="1368"/>
                </a:lnTo>
                <a:lnTo>
                  <a:pt x="876" y="1362"/>
                </a:lnTo>
                <a:close/>
              </a:path>
            </a:pathLst>
          </a:custGeom>
          <a:solidFill>
            <a:schemeClr val="accent5">
              <a:lumMod val="40000"/>
              <a:lumOff val="60000"/>
            </a:schemeClr>
          </a:solidFill>
          <a:ln w="9525" cap="flat" cmpd="sng">
            <a:solidFill>
              <a:schemeClr val="tx1"/>
            </a:solidFill>
            <a:prstDash val="solid"/>
            <a:round/>
            <a:headEnd type="none" w="med" len="med"/>
            <a:tailEnd type="none" w="med" len="med"/>
          </a:ln>
          <a:effectLst/>
        </p:spPr>
        <p:txBody>
          <a:bodyPr/>
          <a:lstStyle/>
          <a:p>
            <a:pPr eaLnBrk="1" hangingPunct="1">
              <a:defRPr/>
            </a:pPr>
            <a:endParaRPr lang="en-CA" sz="1176" dirty="0">
              <a:latin typeface="Arial" pitchFamily="34" charset="0"/>
              <a:cs typeface="Arial" pitchFamily="34" charset="0"/>
            </a:endParaRPr>
          </a:p>
        </p:txBody>
      </p:sp>
      <p:sp>
        <p:nvSpPr>
          <p:cNvPr id="94" name="Freeform 93">
            <a:extLst>
              <a:ext uri="{FF2B5EF4-FFF2-40B4-BE49-F238E27FC236}"/>
            </a:extLst>
          </p:cNvPr>
          <p:cNvSpPr>
            <a:spLocks/>
          </p:cNvSpPr>
          <p:nvPr/>
        </p:nvSpPr>
        <p:spPr bwMode="gray">
          <a:xfrm>
            <a:off x="4000500" y="4024313"/>
            <a:ext cx="1133475" cy="962025"/>
          </a:xfrm>
          <a:custGeom>
            <a:avLst/>
            <a:gdLst>
              <a:gd name="T0" fmla="*/ 60 w 1008"/>
              <a:gd name="T1" fmla="*/ 822 h 906"/>
              <a:gd name="T2" fmla="*/ 48 w 1008"/>
              <a:gd name="T3" fmla="*/ 786 h 906"/>
              <a:gd name="T4" fmla="*/ 12 w 1008"/>
              <a:gd name="T5" fmla="*/ 762 h 906"/>
              <a:gd name="T6" fmla="*/ 42 w 1008"/>
              <a:gd name="T7" fmla="*/ 726 h 906"/>
              <a:gd name="T8" fmla="*/ 48 w 1008"/>
              <a:gd name="T9" fmla="*/ 666 h 906"/>
              <a:gd name="T10" fmla="*/ 30 w 1008"/>
              <a:gd name="T11" fmla="*/ 618 h 906"/>
              <a:gd name="T12" fmla="*/ 60 w 1008"/>
              <a:gd name="T13" fmla="*/ 570 h 906"/>
              <a:gd name="T14" fmla="*/ 102 w 1008"/>
              <a:gd name="T15" fmla="*/ 540 h 906"/>
              <a:gd name="T16" fmla="*/ 54 w 1008"/>
              <a:gd name="T17" fmla="*/ 522 h 906"/>
              <a:gd name="T18" fmla="*/ 72 w 1008"/>
              <a:gd name="T19" fmla="*/ 480 h 906"/>
              <a:gd name="T20" fmla="*/ 90 w 1008"/>
              <a:gd name="T21" fmla="*/ 444 h 906"/>
              <a:gd name="T22" fmla="*/ 84 w 1008"/>
              <a:gd name="T23" fmla="*/ 396 h 906"/>
              <a:gd name="T24" fmla="*/ 72 w 1008"/>
              <a:gd name="T25" fmla="*/ 336 h 906"/>
              <a:gd name="T26" fmla="*/ 90 w 1008"/>
              <a:gd name="T27" fmla="*/ 306 h 906"/>
              <a:gd name="T28" fmla="*/ 120 w 1008"/>
              <a:gd name="T29" fmla="*/ 282 h 906"/>
              <a:gd name="T30" fmla="*/ 162 w 1008"/>
              <a:gd name="T31" fmla="*/ 234 h 906"/>
              <a:gd name="T32" fmla="*/ 132 w 1008"/>
              <a:gd name="T33" fmla="*/ 186 h 906"/>
              <a:gd name="T34" fmla="*/ 156 w 1008"/>
              <a:gd name="T35" fmla="*/ 144 h 906"/>
              <a:gd name="T36" fmla="*/ 192 w 1008"/>
              <a:gd name="T37" fmla="*/ 150 h 906"/>
              <a:gd name="T38" fmla="*/ 216 w 1008"/>
              <a:gd name="T39" fmla="*/ 114 h 906"/>
              <a:gd name="T40" fmla="*/ 252 w 1008"/>
              <a:gd name="T41" fmla="*/ 66 h 906"/>
              <a:gd name="T42" fmla="*/ 252 w 1008"/>
              <a:gd name="T43" fmla="*/ 6 h 906"/>
              <a:gd name="T44" fmla="*/ 294 w 1008"/>
              <a:gd name="T45" fmla="*/ 18 h 906"/>
              <a:gd name="T46" fmla="*/ 360 w 1008"/>
              <a:gd name="T47" fmla="*/ 30 h 906"/>
              <a:gd name="T48" fmla="*/ 396 w 1008"/>
              <a:gd name="T49" fmla="*/ 78 h 906"/>
              <a:gd name="T50" fmla="*/ 450 w 1008"/>
              <a:gd name="T51" fmla="*/ 96 h 906"/>
              <a:gd name="T52" fmla="*/ 474 w 1008"/>
              <a:gd name="T53" fmla="*/ 72 h 906"/>
              <a:gd name="T54" fmla="*/ 534 w 1008"/>
              <a:gd name="T55" fmla="*/ 90 h 906"/>
              <a:gd name="T56" fmla="*/ 588 w 1008"/>
              <a:gd name="T57" fmla="*/ 84 h 906"/>
              <a:gd name="T58" fmla="*/ 606 w 1008"/>
              <a:gd name="T59" fmla="*/ 150 h 906"/>
              <a:gd name="T60" fmla="*/ 600 w 1008"/>
              <a:gd name="T61" fmla="*/ 192 h 906"/>
              <a:gd name="T62" fmla="*/ 618 w 1008"/>
              <a:gd name="T63" fmla="*/ 252 h 906"/>
              <a:gd name="T64" fmla="*/ 678 w 1008"/>
              <a:gd name="T65" fmla="*/ 264 h 906"/>
              <a:gd name="T66" fmla="*/ 720 w 1008"/>
              <a:gd name="T67" fmla="*/ 288 h 906"/>
              <a:gd name="T68" fmla="*/ 762 w 1008"/>
              <a:gd name="T69" fmla="*/ 324 h 906"/>
              <a:gd name="T70" fmla="*/ 780 w 1008"/>
              <a:gd name="T71" fmla="*/ 372 h 906"/>
              <a:gd name="T72" fmla="*/ 810 w 1008"/>
              <a:gd name="T73" fmla="*/ 396 h 906"/>
              <a:gd name="T74" fmla="*/ 828 w 1008"/>
              <a:gd name="T75" fmla="*/ 438 h 906"/>
              <a:gd name="T76" fmla="*/ 876 w 1008"/>
              <a:gd name="T77" fmla="*/ 456 h 906"/>
              <a:gd name="T78" fmla="*/ 936 w 1008"/>
              <a:gd name="T79" fmla="*/ 462 h 906"/>
              <a:gd name="T80" fmla="*/ 990 w 1008"/>
              <a:gd name="T81" fmla="*/ 450 h 906"/>
              <a:gd name="T82" fmla="*/ 984 w 1008"/>
              <a:gd name="T83" fmla="*/ 474 h 906"/>
              <a:gd name="T84" fmla="*/ 948 w 1008"/>
              <a:gd name="T85" fmla="*/ 528 h 906"/>
              <a:gd name="T86" fmla="*/ 906 w 1008"/>
              <a:gd name="T87" fmla="*/ 564 h 906"/>
              <a:gd name="T88" fmla="*/ 852 w 1008"/>
              <a:gd name="T89" fmla="*/ 600 h 906"/>
              <a:gd name="T90" fmla="*/ 798 w 1008"/>
              <a:gd name="T91" fmla="*/ 630 h 906"/>
              <a:gd name="T92" fmla="*/ 738 w 1008"/>
              <a:gd name="T93" fmla="*/ 612 h 906"/>
              <a:gd name="T94" fmla="*/ 696 w 1008"/>
              <a:gd name="T95" fmla="*/ 642 h 906"/>
              <a:gd name="T96" fmla="*/ 720 w 1008"/>
              <a:gd name="T97" fmla="*/ 660 h 906"/>
              <a:gd name="T98" fmla="*/ 720 w 1008"/>
              <a:gd name="T99" fmla="*/ 696 h 906"/>
              <a:gd name="T100" fmla="*/ 684 w 1008"/>
              <a:gd name="T101" fmla="*/ 678 h 906"/>
              <a:gd name="T102" fmla="*/ 654 w 1008"/>
              <a:gd name="T103" fmla="*/ 636 h 906"/>
              <a:gd name="T104" fmla="*/ 606 w 1008"/>
              <a:gd name="T105" fmla="*/ 678 h 906"/>
              <a:gd name="T106" fmla="*/ 594 w 1008"/>
              <a:gd name="T107" fmla="*/ 726 h 906"/>
              <a:gd name="T108" fmla="*/ 522 w 1008"/>
              <a:gd name="T109" fmla="*/ 720 h 906"/>
              <a:gd name="T110" fmla="*/ 456 w 1008"/>
              <a:gd name="T111" fmla="*/ 744 h 906"/>
              <a:gd name="T112" fmla="*/ 438 w 1008"/>
              <a:gd name="T113" fmla="*/ 792 h 906"/>
              <a:gd name="T114" fmla="*/ 384 w 1008"/>
              <a:gd name="T115" fmla="*/ 816 h 906"/>
              <a:gd name="T116" fmla="*/ 354 w 1008"/>
              <a:gd name="T117" fmla="*/ 834 h 906"/>
              <a:gd name="T118" fmla="*/ 300 w 1008"/>
              <a:gd name="T119" fmla="*/ 852 h 906"/>
              <a:gd name="T120" fmla="*/ 228 w 1008"/>
              <a:gd name="T121" fmla="*/ 864 h 906"/>
              <a:gd name="T122" fmla="*/ 180 w 1008"/>
              <a:gd name="T123" fmla="*/ 906 h 906"/>
              <a:gd name="T124" fmla="*/ 126 w 1008"/>
              <a:gd name="T125" fmla="*/ 894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8" h="906">
                <a:moveTo>
                  <a:pt x="54" y="882"/>
                </a:moveTo>
                <a:lnTo>
                  <a:pt x="54" y="876"/>
                </a:lnTo>
                <a:lnTo>
                  <a:pt x="60" y="876"/>
                </a:lnTo>
                <a:lnTo>
                  <a:pt x="54" y="876"/>
                </a:lnTo>
                <a:lnTo>
                  <a:pt x="54" y="870"/>
                </a:lnTo>
                <a:lnTo>
                  <a:pt x="54" y="864"/>
                </a:lnTo>
                <a:lnTo>
                  <a:pt x="54" y="858"/>
                </a:lnTo>
                <a:lnTo>
                  <a:pt x="54" y="852"/>
                </a:lnTo>
                <a:lnTo>
                  <a:pt x="54" y="846"/>
                </a:lnTo>
                <a:lnTo>
                  <a:pt x="54" y="840"/>
                </a:lnTo>
                <a:lnTo>
                  <a:pt x="54" y="834"/>
                </a:lnTo>
                <a:lnTo>
                  <a:pt x="48" y="834"/>
                </a:lnTo>
                <a:lnTo>
                  <a:pt x="54" y="828"/>
                </a:lnTo>
                <a:lnTo>
                  <a:pt x="54" y="822"/>
                </a:lnTo>
                <a:lnTo>
                  <a:pt x="60" y="822"/>
                </a:lnTo>
                <a:lnTo>
                  <a:pt x="60" y="816"/>
                </a:lnTo>
                <a:lnTo>
                  <a:pt x="54" y="816"/>
                </a:lnTo>
                <a:lnTo>
                  <a:pt x="54" y="810"/>
                </a:lnTo>
                <a:lnTo>
                  <a:pt x="60" y="810"/>
                </a:lnTo>
                <a:lnTo>
                  <a:pt x="60" y="804"/>
                </a:lnTo>
                <a:lnTo>
                  <a:pt x="66" y="804"/>
                </a:lnTo>
                <a:lnTo>
                  <a:pt x="72" y="804"/>
                </a:lnTo>
                <a:lnTo>
                  <a:pt x="72" y="798"/>
                </a:lnTo>
                <a:lnTo>
                  <a:pt x="78" y="798"/>
                </a:lnTo>
                <a:lnTo>
                  <a:pt x="72" y="798"/>
                </a:lnTo>
                <a:lnTo>
                  <a:pt x="72" y="792"/>
                </a:lnTo>
                <a:lnTo>
                  <a:pt x="66" y="792"/>
                </a:lnTo>
                <a:lnTo>
                  <a:pt x="60" y="786"/>
                </a:lnTo>
                <a:lnTo>
                  <a:pt x="54" y="786"/>
                </a:lnTo>
                <a:lnTo>
                  <a:pt x="48" y="786"/>
                </a:lnTo>
                <a:lnTo>
                  <a:pt x="42" y="786"/>
                </a:lnTo>
                <a:lnTo>
                  <a:pt x="36" y="786"/>
                </a:lnTo>
                <a:lnTo>
                  <a:pt x="30" y="786"/>
                </a:lnTo>
                <a:lnTo>
                  <a:pt x="24" y="786"/>
                </a:lnTo>
                <a:lnTo>
                  <a:pt x="18" y="786"/>
                </a:lnTo>
                <a:lnTo>
                  <a:pt x="18" y="780"/>
                </a:lnTo>
                <a:lnTo>
                  <a:pt x="12" y="780"/>
                </a:lnTo>
                <a:lnTo>
                  <a:pt x="6" y="780"/>
                </a:lnTo>
                <a:lnTo>
                  <a:pt x="6" y="774"/>
                </a:lnTo>
                <a:lnTo>
                  <a:pt x="0" y="768"/>
                </a:lnTo>
                <a:lnTo>
                  <a:pt x="0" y="762"/>
                </a:lnTo>
                <a:lnTo>
                  <a:pt x="6" y="762"/>
                </a:lnTo>
                <a:lnTo>
                  <a:pt x="12" y="762"/>
                </a:lnTo>
                <a:lnTo>
                  <a:pt x="12" y="756"/>
                </a:lnTo>
                <a:lnTo>
                  <a:pt x="12" y="762"/>
                </a:lnTo>
                <a:lnTo>
                  <a:pt x="18" y="762"/>
                </a:lnTo>
                <a:lnTo>
                  <a:pt x="24" y="762"/>
                </a:lnTo>
                <a:lnTo>
                  <a:pt x="24" y="756"/>
                </a:lnTo>
                <a:lnTo>
                  <a:pt x="30" y="756"/>
                </a:lnTo>
                <a:lnTo>
                  <a:pt x="36" y="756"/>
                </a:lnTo>
                <a:lnTo>
                  <a:pt x="36" y="750"/>
                </a:lnTo>
                <a:lnTo>
                  <a:pt x="36" y="744"/>
                </a:lnTo>
                <a:lnTo>
                  <a:pt x="30" y="744"/>
                </a:lnTo>
                <a:lnTo>
                  <a:pt x="36" y="744"/>
                </a:lnTo>
                <a:lnTo>
                  <a:pt x="42" y="744"/>
                </a:lnTo>
                <a:lnTo>
                  <a:pt x="42" y="738"/>
                </a:lnTo>
                <a:lnTo>
                  <a:pt x="48" y="738"/>
                </a:lnTo>
                <a:lnTo>
                  <a:pt x="48" y="732"/>
                </a:lnTo>
                <a:lnTo>
                  <a:pt x="48" y="726"/>
                </a:lnTo>
                <a:lnTo>
                  <a:pt x="42" y="726"/>
                </a:lnTo>
                <a:lnTo>
                  <a:pt x="36" y="726"/>
                </a:lnTo>
                <a:lnTo>
                  <a:pt x="36" y="720"/>
                </a:lnTo>
                <a:lnTo>
                  <a:pt x="42" y="720"/>
                </a:lnTo>
                <a:lnTo>
                  <a:pt x="48" y="720"/>
                </a:lnTo>
                <a:lnTo>
                  <a:pt x="48" y="714"/>
                </a:lnTo>
                <a:lnTo>
                  <a:pt x="48" y="708"/>
                </a:lnTo>
                <a:lnTo>
                  <a:pt x="42" y="708"/>
                </a:lnTo>
                <a:lnTo>
                  <a:pt x="42" y="702"/>
                </a:lnTo>
                <a:lnTo>
                  <a:pt x="42" y="696"/>
                </a:lnTo>
                <a:lnTo>
                  <a:pt x="48" y="696"/>
                </a:lnTo>
                <a:lnTo>
                  <a:pt x="48" y="690"/>
                </a:lnTo>
                <a:lnTo>
                  <a:pt x="48" y="684"/>
                </a:lnTo>
                <a:lnTo>
                  <a:pt x="48" y="678"/>
                </a:lnTo>
                <a:lnTo>
                  <a:pt x="48" y="672"/>
                </a:lnTo>
                <a:lnTo>
                  <a:pt x="48" y="666"/>
                </a:lnTo>
                <a:lnTo>
                  <a:pt x="48" y="660"/>
                </a:lnTo>
                <a:lnTo>
                  <a:pt x="48" y="654"/>
                </a:lnTo>
                <a:lnTo>
                  <a:pt x="54" y="654"/>
                </a:lnTo>
                <a:lnTo>
                  <a:pt x="54" y="648"/>
                </a:lnTo>
                <a:lnTo>
                  <a:pt x="54" y="642"/>
                </a:lnTo>
                <a:lnTo>
                  <a:pt x="60" y="642"/>
                </a:lnTo>
                <a:lnTo>
                  <a:pt x="60" y="636"/>
                </a:lnTo>
                <a:lnTo>
                  <a:pt x="54" y="636"/>
                </a:lnTo>
                <a:lnTo>
                  <a:pt x="54" y="630"/>
                </a:lnTo>
                <a:lnTo>
                  <a:pt x="54" y="624"/>
                </a:lnTo>
                <a:lnTo>
                  <a:pt x="48" y="624"/>
                </a:lnTo>
                <a:lnTo>
                  <a:pt x="42" y="624"/>
                </a:lnTo>
                <a:lnTo>
                  <a:pt x="42" y="618"/>
                </a:lnTo>
                <a:lnTo>
                  <a:pt x="36" y="618"/>
                </a:lnTo>
                <a:lnTo>
                  <a:pt x="30" y="618"/>
                </a:lnTo>
                <a:lnTo>
                  <a:pt x="30" y="612"/>
                </a:lnTo>
                <a:lnTo>
                  <a:pt x="30" y="606"/>
                </a:lnTo>
                <a:lnTo>
                  <a:pt x="36" y="606"/>
                </a:lnTo>
                <a:lnTo>
                  <a:pt x="36" y="600"/>
                </a:lnTo>
                <a:lnTo>
                  <a:pt x="36" y="594"/>
                </a:lnTo>
                <a:lnTo>
                  <a:pt x="42" y="594"/>
                </a:lnTo>
                <a:lnTo>
                  <a:pt x="42" y="588"/>
                </a:lnTo>
                <a:lnTo>
                  <a:pt x="48" y="588"/>
                </a:lnTo>
                <a:lnTo>
                  <a:pt x="48" y="582"/>
                </a:lnTo>
                <a:lnTo>
                  <a:pt x="48" y="576"/>
                </a:lnTo>
                <a:lnTo>
                  <a:pt x="48" y="570"/>
                </a:lnTo>
                <a:lnTo>
                  <a:pt x="48" y="564"/>
                </a:lnTo>
                <a:lnTo>
                  <a:pt x="54" y="564"/>
                </a:lnTo>
                <a:lnTo>
                  <a:pt x="54" y="570"/>
                </a:lnTo>
                <a:lnTo>
                  <a:pt x="60" y="570"/>
                </a:lnTo>
                <a:lnTo>
                  <a:pt x="60" y="564"/>
                </a:lnTo>
                <a:lnTo>
                  <a:pt x="66" y="564"/>
                </a:lnTo>
                <a:lnTo>
                  <a:pt x="66" y="558"/>
                </a:lnTo>
                <a:lnTo>
                  <a:pt x="66" y="552"/>
                </a:lnTo>
                <a:lnTo>
                  <a:pt x="66" y="546"/>
                </a:lnTo>
                <a:lnTo>
                  <a:pt x="72" y="552"/>
                </a:lnTo>
                <a:lnTo>
                  <a:pt x="78" y="552"/>
                </a:lnTo>
                <a:lnTo>
                  <a:pt x="78" y="546"/>
                </a:lnTo>
                <a:lnTo>
                  <a:pt x="84" y="546"/>
                </a:lnTo>
                <a:lnTo>
                  <a:pt x="84" y="540"/>
                </a:lnTo>
                <a:lnTo>
                  <a:pt x="90" y="540"/>
                </a:lnTo>
                <a:lnTo>
                  <a:pt x="90" y="534"/>
                </a:lnTo>
                <a:lnTo>
                  <a:pt x="96" y="534"/>
                </a:lnTo>
                <a:lnTo>
                  <a:pt x="96" y="540"/>
                </a:lnTo>
                <a:lnTo>
                  <a:pt x="102" y="540"/>
                </a:lnTo>
                <a:lnTo>
                  <a:pt x="102" y="534"/>
                </a:lnTo>
                <a:lnTo>
                  <a:pt x="96" y="534"/>
                </a:lnTo>
                <a:lnTo>
                  <a:pt x="96" y="528"/>
                </a:lnTo>
                <a:lnTo>
                  <a:pt x="90" y="528"/>
                </a:lnTo>
                <a:lnTo>
                  <a:pt x="84" y="528"/>
                </a:lnTo>
                <a:lnTo>
                  <a:pt x="84" y="522"/>
                </a:lnTo>
                <a:lnTo>
                  <a:pt x="78" y="522"/>
                </a:lnTo>
                <a:lnTo>
                  <a:pt x="72" y="522"/>
                </a:lnTo>
                <a:lnTo>
                  <a:pt x="72" y="516"/>
                </a:lnTo>
                <a:lnTo>
                  <a:pt x="66" y="516"/>
                </a:lnTo>
                <a:lnTo>
                  <a:pt x="66" y="522"/>
                </a:lnTo>
                <a:lnTo>
                  <a:pt x="66" y="528"/>
                </a:lnTo>
                <a:lnTo>
                  <a:pt x="60" y="528"/>
                </a:lnTo>
                <a:lnTo>
                  <a:pt x="60" y="522"/>
                </a:lnTo>
                <a:lnTo>
                  <a:pt x="54" y="522"/>
                </a:lnTo>
                <a:lnTo>
                  <a:pt x="54" y="516"/>
                </a:lnTo>
                <a:lnTo>
                  <a:pt x="48" y="516"/>
                </a:lnTo>
                <a:lnTo>
                  <a:pt x="48" y="510"/>
                </a:lnTo>
                <a:lnTo>
                  <a:pt x="54" y="510"/>
                </a:lnTo>
                <a:lnTo>
                  <a:pt x="54" y="504"/>
                </a:lnTo>
                <a:lnTo>
                  <a:pt x="48" y="504"/>
                </a:lnTo>
                <a:lnTo>
                  <a:pt x="48" y="498"/>
                </a:lnTo>
                <a:lnTo>
                  <a:pt x="54" y="498"/>
                </a:lnTo>
                <a:lnTo>
                  <a:pt x="54" y="492"/>
                </a:lnTo>
                <a:lnTo>
                  <a:pt x="60" y="492"/>
                </a:lnTo>
                <a:lnTo>
                  <a:pt x="60" y="486"/>
                </a:lnTo>
                <a:lnTo>
                  <a:pt x="66" y="486"/>
                </a:lnTo>
                <a:lnTo>
                  <a:pt x="72" y="486"/>
                </a:lnTo>
                <a:lnTo>
                  <a:pt x="78" y="480"/>
                </a:lnTo>
                <a:lnTo>
                  <a:pt x="72" y="480"/>
                </a:lnTo>
                <a:lnTo>
                  <a:pt x="72" y="474"/>
                </a:lnTo>
                <a:lnTo>
                  <a:pt x="66" y="474"/>
                </a:lnTo>
                <a:lnTo>
                  <a:pt x="66" y="468"/>
                </a:lnTo>
                <a:lnTo>
                  <a:pt x="66" y="462"/>
                </a:lnTo>
                <a:lnTo>
                  <a:pt x="72" y="462"/>
                </a:lnTo>
                <a:lnTo>
                  <a:pt x="72" y="468"/>
                </a:lnTo>
                <a:lnTo>
                  <a:pt x="72" y="462"/>
                </a:lnTo>
                <a:lnTo>
                  <a:pt x="78" y="462"/>
                </a:lnTo>
                <a:lnTo>
                  <a:pt x="78" y="456"/>
                </a:lnTo>
                <a:lnTo>
                  <a:pt x="78" y="450"/>
                </a:lnTo>
                <a:lnTo>
                  <a:pt x="84" y="450"/>
                </a:lnTo>
                <a:lnTo>
                  <a:pt x="84" y="456"/>
                </a:lnTo>
                <a:lnTo>
                  <a:pt x="84" y="450"/>
                </a:lnTo>
                <a:lnTo>
                  <a:pt x="84" y="444"/>
                </a:lnTo>
                <a:lnTo>
                  <a:pt x="90" y="444"/>
                </a:lnTo>
                <a:lnTo>
                  <a:pt x="90" y="438"/>
                </a:lnTo>
                <a:lnTo>
                  <a:pt x="96" y="438"/>
                </a:lnTo>
                <a:lnTo>
                  <a:pt x="96" y="432"/>
                </a:lnTo>
                <a:lnTo>
                  <a:pt x="96" y="426"/>
                </a:lnTo>
                <a:lnTo>
                  <a:pt x="90" y="426"/>
                </a:lnTo>
                <a:lnTo>
                  <a:pt x="90" y="420"/>
                </a:lnTo>
                <a:lnTo>
                  <a:pt x="84" y="420"/>
                </a:lnTo>
                <a:lnTo>
                  <a:pt x="78" y="420"/>
                </a:lnTo>
                <a:lnTo>
                  <a:pt x="78" y="414"/>
                </a:lnTo>
                <a:lnTo>
                  <a:pt x="72" y="414"/>
                </a:lnTo>
                <a:lnTo>
                  <a:pt x="72" y="408"/>
                </a:lnTo>
                <a:lnTo>
                  <a:pt x="78" y="408"/>
                </a:lnTo>
                <a:lnTo>
                  <a:pt x="84" y="408"/>
                </a:lnTo>
                <a:lnTo>
                  <a:pt x="84" y="402"/>
                </a:lnTo>
                <a:lnTo>
                  <a:pt x="84" y="396"/>
                </a:lnTo>
                <a:lnTo>
                  <a:pt x="84" y="390"/>
                </a:lnTo>
                <a:lnTo>
                  <a:pt x="78" y="384"/>
                </a:lnTo>
                <a:lnTo>
                  <a:pt x="78" y="378"/>
                </a:lnTo>
                <a:lnTo>
                  <a:pt x="84" y="378"/>
                </a:lnTo>
                <a:lnTo>
                  <a:pt x="84" y="372"/>
                </a:lnTo>
                <a:lnTo>
                  <a:pt x="78" y="372"/>
                </a:lnTo>
                <a:lnTo>
                  <a:pt x="84" y="372"/>
                </a:lnTo>
                <a:lnTo>
                  <a:pt x="84" y="366"/>
                </a:lnTo>
                <a:lnTo>
                  <a:pt x="90" y="360"/>
                </a:lnTo>
                <a:lnTo>
                  <a:pt x="84" y="360"/>
                </a:lnTo>
                <a:lnTo>
                  <a:pt x="78" y="360"/>
                </a:lnTo>
                <a:lnTo>
                  <a:pt x="78" y="354"/>
                </a:lnTo>
                <a:lnTo>
                  <a:pt x="72" y="348"/>
                </a:lnTo>
                <a:lnTo>
                  <a:pt x="72" y="342"/>
                </a:lnTo>
                <a:lnTo>
                  <a:pt x="72" y="336"/>
                </a:lnTo>
                <a:lnTo>
                  <a:pt x="78" y="336"/>
                </a:lnTo>
                <a:lnTo>
                  <a:pt x="78" y="330"/>
                </a:lnTo>
                <a:lnTo>
                  <a:pt x="72" y="330"/>
                </a:lnTo>
                <a:lnTo>
                  <a:pt x="72" y="324"/>
                </a:lnTo>
                <a:lnTo>
                  <a:pt x="78" y="324"/>
                </a:lnTo>
                <a:lnTo>
                  <a:pt x="78" y="330"/>
                </a:lnTo>
                <a:lnTo>
                  <a:pt x="78" y="324"/>
                </a:lnTo>
                <a:lnTo>
                  <a:pt x="84" y="324"/>
                </a:lnTo>
                <a:lnTo>
                  <a:pt x="78" y="324"/>
                </a:lnTo>
                <a:lnTo>
                  <a:pt x="78" y="318"/>
                </a:lnTo>
                <a:lnTo>
                  <a:pt x="84" y="318"/>
                </a:lnTo>
                <a:lnTo>
                  <a:pt x="90" y="318"/>
                </a:lnTo>
                <a:lnTo>
                  <a:pt x="84" y="312"/>
                </a:lnTo>
                <a:lnTo>
                  <a:pt x="90" y="312"/>
                </a:lnTo>
                <a:lnTo>
                  <a:pt x="90" y="306"/>
                </a:lnTo>
                <a:lnTo>
                  <a:pt x="84" y="306"/>
                </a:lnTo>
                <a:lnTo>
                  <a:pt x="90" y="306"/>
                </a:lnTo>
                <a:lnTo>
                  <a:pt x="90" y="300"/>
                </a:lnTo>
                <a:lnTo>
                  <a:pt x="96" y="300"/>
                </a:lnTo>
                <a:lnTo>
                  <a:pt x="96" y="306"/>
                </a:lnTo>
                <a:lnTo>
                  <a:pt x="96" y="300"/>
                </a:lnTo>
                <a:lnTo>
                  <a:pt x="102" y="300"/>
                </a:lnTo>
                <a:lnTo>
                  <a:pt x="102" y="306"/>
                </a:lnTo>
                <a:lnTo>
                  <a:pt x="108" y="306"/>
                </a:lnTo>
                <a:lnTo>
                  <a:pt x="108" y="300"/>
                </a:lnTo>
                <a:lnTo>
                  <a:pt x="114" y="300"/>
                </a:lnTo>
                <a:lnTo>
                  <a:pt x="120" y="300"/>
                </a:lnTo>
                <a:lnTo>
                  <a:pt x="120" y="294"/>
                </a:lnTo>
                <a:lnTo>
                  <a:pt x="120" y="288"/>
                </a:lnTo>
                <a:lnTo>
                  <a:pt x="120" y="282"/>
                </a:lnTo>
                <a:lnTo>
                  <a:pt x="120" y="276"/>
                </a:lnTo>
                <a:lnTo>
                  <a:pt x="120" y="270"/>
                </a:lnTo>
                <a:lnTo>
                  <a:pt x="126" y="270"/>
                </a:lnTo>
                <a:lnTo>
                  <a:pt x="132" y="270"/>
                </a:lnTo>
                <a:lnTo>
                  <a:pt x="132" y="264"/>
                </a:lnTo>
                <a:lnTo>
                  <a:pt x="138" y="258"/>
                </a:lnTo>
                <a:lnTo>
                  <a:pt x="138" y="252"/>
                </a:lnTo>
                <a:lnTo>
                  <a:pt x="144" y="246"/>
                </a:lnTo>
                <a:lnTo>
                  <a:pt x="150" y="246"/>
                </a:lnTo>
                <a:lnTo>
                  <a:pt x="150" y="240"/>
                </a:lnTo>
                <a:lnTo>
                  <a:pt x="156" y="240"/>
                </a:lnTo>
                <a:lnTo>
                  <a:pt x="162" y="240"/>
                </a:lnTo>
                <a:lnTo>
                  <a:pt x="168" y="240"/>
                </a:lnTo>
                <a:lnTo>
                  <a:pt x="162" y="240"/>
                </a:lnTo>
                <a:lnTo>
                  <a:pt x="162" y="234"/>
                </a:lnTo>
                <a:lnTo>
                  <a:pt x="156" y="234"/>
                </a:lnTo>
                <a:lnTo>
                  <a:pt x="156" y="228"/>
                </a:lnTo>
                <a:lnTo>
                  <a:pt x="150" y="222"/>
                </a:lnTo>
                <a:lnTo>
                  <a:pt x="144" y="222"/>
                </a:lnTo>
                <a:lnTo>
                  <a:pt x="144" y="216"/>
                </a:lnTo>
                <a:lnTo>
                  <a:pt x="138" y="216"/>
                </a:lnTo>
                <a:lnTo>
                  <a:pt x="138" y="210"/>
                </a:lnTo>
                <a:lnTo>
                  <a:pt x="132" y="204"/>
                </a:lnTo>
                <a:lnTo>
                  <a:pt x="132" y="210"/>
                </a:lnTo>
                <a:lnTo>
                  <a:pt x="126" y="210"/>
                </a:lnTo>
                <a:lnTo>
                  <a:pt x="126" y="204"/>
                </a:lnTo>
                <a:lnTo>
                  <a:pt x="126" y="198"/>
                </a:lnTo>
                <a:lnTo>
                  <a:pt x="126" y="192"/>
                </a:lnTo>
                <a:lnTo>
                  <a:pt x="126" y="186"/>
                </a:lnTo>
                <a:lnTo>
                  <a:pt x="132" y="186"/>
                </a:lnTo>
                <a:lnTo>
                  <a:pt x="132" y="192"/>
                </a:lnTo>
                <a:lnTo>
                  <a:pt x="138" y="192"/>
                </a:lnTo>
                <a:lnTo>
                  <a:pt x="138" y="186"/>
                </a:lnTo>
                <a:lnTo>
                  <a:pt x="138" y="180"/>
                </a:lnTo>
                <a:lnTo>
                  <a:pt x="144" y="180"/>
                </a:lnTo>
                <a:lnTo>
                  <a:pt x="150" y="180"/>
                </a:lnTo>
                <a:lnTo>
                  <a:pt x="150" y="174"/>
                </a:lnTo>
                <a:lnTo>
                  <a:pt x="144" y="174"/>
                </a:lnTo>
                <a:lnTo>
                  <a:pt x="144" y="168"/>
                </a:lnTo>
                <a:lnTo>
                  <a:pt x="150" y="168"/>
                </a:lnTo>
                <a:lnTo>
                  <a:pt x="150" y="162"/>
                </a:lnTo>
                <a:lnTo>
                  <a:pt x="150" y="156"/>
                </a:lnTo>
                <a:lnTo>
                  <a:pt x="150" y="150"/>
                </a:lnTo>
                <a:lnTo>
                  <a:pt x="156" y="150"/>
                </a:lnTo>
                <a:lnTo>
                  <a:pt x="156" y="144"/>
                </a:lnTo>
                <a:lnTo>
                  <a:pt x="162" y="144"/>
                </a:lnTo>
                <a:lnTo>
                  <a:pt x="156" y="144"/>
                </a:lnTo>
                <a:lnTo>
                  <a:pt x="156" y="138"/>
                </a:lnTo>
                <a:lnTo>
                  <a:pt x="150" y="138"/>
                </a:lnTo>
                <a:lnTo>
                  <a:pt x="156" y="132"/>
                </a:lnTo>
                <a:lnTo>
                  <a:pt x="162" y="132"/>
                </a:lnTo>
                <a:lnTo>
                  <a:pt x="168" y="126"/>
                </a:lnTo>
                <a:lnTo>
                  <a:pt x="174" y="126"/>
                </a:lnTo>
                <a:lnTo>
                  <a:pt x="174" y="132"/>
                </a:lnTo>
                <a:lnTo>
                  <a:pt x="180" y="132"/>
                </a:lnTo>
                <a:lnTo>
                  <a:pt x="180" y="138"/>
                </a:lnTo>
                <a:lnTo>
                  <a:pt x="186" y="138"/>
                </a:lnTo>
                <a:lnTo>
                  <a:pt x="186" y="144"/>
                </a:lnTo>
                <a:lnTo>
                  <a:pt x="192" y="144"/>
                </a:lnTo>
                <a:lnTo>
                  <a:pt x="192" y="150"/>
                </a:lnTo>
                <a:lnTo>
                  <a:pt x="198" y="150"/>
                </a:lnTo>
                <a:lnTo>
                  <a:pt x="204" y="150"/>
                </a:lnTo>
                <a:lnTo>
                  <a:pt x="210" y="150"/>
                </a:lnTo>
                <a:lnTo>
                  <a:pt x="216" y="150"/>
                </a:lnTo>
                <a:lnTo>
                  <a:pt x="222" y="150"/>
                </a:lnTo>
                <a:lnTo>
                  <a:pt x="222" y="144"/>
                </a:lnTo>
                <a:lnTo>
                  <a:pt x="222" y="138"/>
                </a:lnTo>
                <a:lnTo>
                  <a:pt x="222" y="132"/>
                </a:lnTo>
                <a:lnTo>
                  <a:pt x="216" y="132"/>
                </a:lnTo>
                <a:lnTo>
                  <a:pt x="216" y="126"/>
                </a:lnTo>
                <a:lnTo>
                  <a:pt x="210" y="120"/>
                </a:lnTo>
                <a:lnTo>
                  <a:pt x="204" y="120"/>
                </a:lnTo>
                <a:lnTo>
                  <a:pt x="210" y="120"/>
                </a:lnTo>
                <a:lnTo>
                  <a:pt x="210" y="114"/>
                </a:lnTo>
                <a:lnTo>
                  <a:pt x="216" y="114"/>
                </a:lnTo>
                <a:lnTo>
                  <a:pt x="222" y="114"/>
                </a:lnTo>
                <a:lnTo>
                  <a:pt x="228" y="114"/>
                </a:lnTo>
                <a:lnTo>
                  <a:pt x="228" y="108"/>
                </a:lnTo>
                <a:lnTo>
                  <a:pt x="234" y="108"/>
                </a:lnTo>
                <a:lnTo>
                  <a:pt x="240" y="102"/>
                </a:lnTo>
                <a:lnTo>
                  <a:pt x="246" y="102"/>
                </a:lnTo>
                <a:lnTo>
                  <a:pt x="252" y="102"/>
                </a:lnTo>
                <a:lnTo>
                  <a:pt x="252" y="96"/>
                </a:lnTo>
                <a:lnTo>
                  <a:pt x="246" y="96"/>
                </a:lnTo>
                <a:lnTo>
                  <a:pt x="246" y="90"/>
                </a:lnTo>
                <a:lnTo>
                  <a:pt x="246" y="84"/>
                </a:lnTo>
                <a:lnTo>
                  <a:pt x="246" y="78"/>
                </a:lnTo>
                <a:lnTo>
                  <a:pt x="252" y="78"/>
                </a:lnTo>
                <a:lnTo>
                  <a:pt x="252" y="72"/>
                </a:lnTo>
                <a:lnTo>
                  <a:pt x="252" y="66"/>
                </a:lnTo>
                <a:lnTo>
                  <a:pt x="246" y="60"/>
                </a:lnTo>
                <a:lnTo>
                  <a:pt x="246" y="54"/>
                </a:lnTo>
                <a:lnTo>
                  <a:pt x="240" y="54"/>
                </a:lnTo>
                <a:lnTo>
                  <a:pt x="246" y="48"/>
                </a:lnTo>
                <a:lnTo>
                  <a:pt x="252" y="48"/>
                </a:lnTo>
                <a:lnTo>
                  <a:pt x="258" y="42"/>
                </a:lnTo>
                <a:lnTo>
                  <a:pt x="258" y="36"/>
                </a:lnTo>
                <a:lnTo>
                  <a:pt x="264" y="36"/>
                </a:lnTo>
                <a:lnTo>
                  <a:pt x="264" y="30"/>
                </a:lnTo>
                <a:lnTo>
                  <a:pt x="264" y="24"/>
                </a:lnTo>
                <a:lnTo>
                  <a:pt x="258" y="24"/>
                </a:lnTo>
                <a:lnTo>
                  <a:pt x="258" y="18"/>
                </a:lnTo>
                <a:lnTo>
                  <a:pt x="252" y="18"/>
                </a:lnTo>
                <a:lnTo>
                  <a:pt x="252" y="12"/>
                </a:lnTo>
                <a:lnTo>
                  <a:pt x="252" y="6"/>
                </a:lnTo>
                <a:lnTo>
                  <a:pt x="252" y="0"/>
                </a:lnTo>
                <a:lnTo>
                  <a:pt x="258" y="0"/>
                </a:lnTo>
                <a:lnTo>
                  <a:pt x="258" y="6"/>
                </a:lnTo>
                <a:lnTo>
                  <a:pt x="264" y="6"/>
                </a:lnTo>
                <a:lnTo>
                  <a:pt x="270" y="6"/>
                </a:lnTo>
                <a:lnTo>
                  <a:pt x="270" y="12"/>
                </a:lnTo>
                <a:lnTo>
                  <a:pt x="270" y="18"/>
                </a:lnTo>
                <a:lnTo>
                  <a:pt x="276" y="18"/>
                </a:lnTo>
                <a:lnTo>
                  <a:pt x="276" y="24"/>
                </a:lnTo>
                <a:lnTo>
                  <a:pt x="282" y="24"/>
                </a:lnTo>
                <a:lnTo>
                  <a:pt x="288" y="24"/>
                </a:lnTo>
                <a:lnTo>
                  <a:pt x="288" y="18"/>
                </a:lnTo>
                <a:lnTo>
                  <a:pt x="288" y="24"/>
                </a:lnTo>
                <a:lnTo>
                  <a:pt x="294" y="24"/>
                </a:lnTo>
                <a:lnTo>
                  <a:pt x="294" y="18"/>
                </a:lnTo>
                <a:lnTo>
                  <a:pt x="300" y="18"/>
                </a:lnTo>
                <a:lnTo>
                  <a:pt x="306" y="18"/>
                </a:lnTo>
                <a:lnTo>
                  <a:pt x="306" y="24"/>
                </a:lnTo>
                <a:lnTo>
                  <a:pt x="312" y="24"/>
                </a:lnTo>
                <a:lnTo>
                  <a:pt x="312" y="18"/>
                </a:lnTo>
                <a:lnTo>
                  <a:pt x="318" y="18"/>
                </a:lnTo>
                <a:lnTo>
                  <a:pt x="318" y="24"/>
                </a:lnTo>
                <a:lnTo>
                  <a:pt x="324" y="24"/>
                </a:lnTo>
                <a:lnTo>
                  <a:pt x="330" y="24"/>
                </a:lnTo>
                <a:lnTo>
                  <a:pt x="336" y="24"/>
                </a:lnTo>
                <a:lnTo>
                  <a:pt x="336" y="30"/>
                </a:lnTo>
                <a:lnTo>
                  <a:pt x="342" y="30"/>
                </a:lnTo>
                <a:lnTo>
                  <a:pt x="348" y="30"/>
                </a:lnTo>
                <a:lnTo>
                  <a:pt x="354" y="30"/>
                </a:lnTo>
                <a:lnTo>
                  <a:pt x="360" y="30"/>
                </a:lnTo>
                <a:lnTo>
                  <a:pt x="360" y="36"/>
                </a:lnTo>
                <a:lnTo>
                  <a:pt x="366" y="36"/>
                </a:lnTo>
                <a:lnTo>
                  <a:pt x="372" y="36"/>
                </a:lnTo>
                <a:lnTo>
                  <a:pt x="372" y="42"/>
                </a:lnTo>
                <a:lnTo>
                  <a:pt x="372" y="48"/>
                </a:lnTo>
                <a:lnTo>
                  <a:pt x="372" y="54"/>
                </a:lnTo>
                <a:lnTo>
                  <a:pt x="378" y="54"/>
                </a:lnTo>
                <a:lnTo>
                  <a:pt x="384" y="54"/>
                </a:lnTo>
                <a:lnTo>
                  <a:pt x="390" y="54"/>
                </a:lnTo>
                <a:lnTo>
                  <a:pt x="396" y="60"/>
                </a:lnTo>
                <a:lnTo>
                  <a:pt x="396" y="66"/>
                </a:lnTo>
                <a:lnTo>
                  <a:pt x="396" y="72"/>
                </a:lnTo>
                <a:lnTo>
                  <a:pt x="396" y="78"/>
                </a:lnTo>
                <a:lnTo>
                  <a:pt x="402" y="78"/>
                </a:lnTo>
                <a:lnTo>
                  <a:pt x="396" y="78"/>
                </a:lnTo>
                <a:lnTo>
                  <a:pt x="396" y="84"/>
                </a:lnTo>
                <a:lnTo>
                  <a:pt x="402" y="84"/>
                </a:lnTo>
                <a:lnTo>
                  <a:pt x="408" y="84"/>
                </a:lnTo>
                <a:lnTo>
                  <a:pt x="408" y="78"/>
                </a:lnTo>
                <a:lnTo>
                  <a:pt x="414" y="78"/>
                </a:lnTo>
                <a:lnTo>
                  <a:pt x="414" y="84"/>
                </a:lnTo>
                <a:lnTo>
                  <a:pt x="420" y="84"/>
                </a:lnTo>
                <a:lnTo>
                  <a:pt x="426" y="84"/>
                </a:lnTo>
                <a:lnTo>
                  <a:pt x="426" y="90"/>
                </a:lnTo>
                <a:lnTo>
                  <a:pt x="432" y="90"/>
                </a:lnTo>
                <a:lnTo>
                  <a:pt x="438" y="96"/>
                </a:lnTo>
                <a:lnTo>
                  <a:pt x="438" y="102"/>
                </a:lnTo>
                <a:lnTo>
                  <a:pt x="444" y="102"/>
                </a:lnTo>
                <a:lnTo>
                  <a:pt x="450" y="102"/>
                </a:lnTo>
                <a:lnTo>
                  <a:pt x="450" y="96"/>
                </a:lnTo>
                <a:lnTo>
                  <a:pt x="444" y="96"/>
                </a:lnTo>
                <a:lnTo>
                  <a:pt x="444" y="90"/>
                </a:lnTo>
                <a:lnTo>
                  <a:pt x="450" y="90"/>
                </a:lnTo>
                <a:lnTo>
                  <a:pt x="450" y="84"/>
                </a:lnTo>
                <a:lnTo>
                  <a:pt x="450" y="90"/>
                </a:lnTo>
                <a:lnTo>
                  <a:pt x="456" y="84"/>
                </a:lnTo>
                <a:lnTo>
                  <a:pt x="456" y="78"/>
                </a:lnTo>
                <a:lnTo>
                  <a:pt x="456" y="72"/>
                </a:lnTo>
                <a:lnTo>
                  <a:pt x="456" y="66"/>
                </a:lnTo>
                <a:lnTo>
                  <a:pt x="462" y="66"/>
                </a:lnTo>
                <a:lnTo>
                  <a:pt x="462" y="72"/>
                </a:lnTo>
                <a:lnTo>
                  <a:pt x="468" y="72"/>
                </a:lnTo>
                <a:lnTo>
                  <a:pt x="468" y="78"/>
                </a:lnTo>
                <a:lnTo>
                  <a:pt x="474" y="78"/>
                </a:lnTo>
                <a:lnTo>
                  <a:pt x="474" y="72"/>
                </a:lnTo>
                <a:lnTo>
                  <a:pt x="480" y="72"/>
                </a:lnTo>
                <a:lnTo>
                  <a:pt x="486" y="78"/>
                </a:lnTo>
                <a:lnTo>
                  <a:pt x="492" y="78"/>
                </a:lnTo>
                <a:lnTo>
                  <a:pt x="492" y="84"/>
                </a:lnTo>
                <a:lnTo>
                  <a:pt x="498" y="84"/>
                </a:lnTo>
                <a:lnTo>
                  <a:pt x="504" y="90"/>
                </a:lnTo>
                <a:lnTo>
                  <a:pt x="510" y="90"/>
                </a:lnTo>
                <a:lnTo>
                  <a:pt x="516" y="90"/>
                </a:lnTo>
                <a:lnTo>
                  <a:pt x="516" y="84"/>
                </a:lnTo>
                <a:lnTo>
                  <a:pt x="516" y="78"/>
                </a:lnTo>
                <a:lnTo>
                  <a:pt x="522" y="78"/>
                </a:lnTo>
                <a:lnTo>
                  <a:pt x="522" y="84"/>
                </a:lnTo>
                <a:lnTo>
                  <a:pt x="528" y="84"/>
                </a:lnTo>
                <a:lnTo>
                  <a:pt x="528" y="90"/>
                </a:lnTo>
                <a:lnTo>
                  <a:pt x="534" y="90"/>
                </a:lnTo>
                <a:lnTo>
                  <a:pt x="534" y="84"/>
                </a:lnTo>
                <a:lnTo>
                  <a:pt x="534" y="78"/>
                </a:lnTo>
                <a:lnTo>
                  <a:pt x="540" y="78"/>
                </a:lnTo>
                <a:lnTo>
                  <a:pt x="540" y="72"/>
                </a:lnTo>
                <a:lnTo>
                  <a:pt x="546" y="72"/>
                </a:lnTo>
                <a:lnTo>
                  <a:pt x="552" y="72"/>
                </a:lnTo>
                <a:lnTo>
                  <a:pt x="558" y="72"/>
                </a:lnTo>
                <a:lnTo>
                  <a:pt x="564" y="72"/>
                </a:lnTo>
                <a:lnTo>
                  <a:pt x="564" y="66"/>
                </a:lnTo>
                <a:lnTo>
                  <a:pt x="570" y="66"/>
                </a:lnTo>
                <a:lnTo>
                  <a:pt x="570" y="72"/>
                </a:lnTo>
                <a:lnTo>
                  <a:pt x="576" y="72"/>
                </a:lnTo>
                <a:lnTo>
                  <a:pt x="582" y="72"/>
                </a:lnTo>
                <a:lnTo>
                  <a:pt x="582" y="78"/>
                </a:lnTo>
                <a:lnTo>
                  <a:pt x="588" y="84"/>
                </a:lnTo>
                <a:lnTo>
                  <a:pt x="588" y="90"/>
                </a:lnTo>
                <a:lnTo>
                  <a:pt x="594" y="90"/>
                </a:lnTo>
                <a:lnTo>
                  <a:pt x="600" y="90"/>
                </a:lnTo>
                <a:lnTo>
                  <a:pt x="606" y="96"/>
                </a:lnTo>
                <a:lnTo>
                  <a:pt x="612" y="96"/>
                </a:lnTo>
                <a:lnTo>
                  <a:pt x="612" y="102"/>
                </a:lnTo>
                <a:lnTo>
                  <a:pt x="612" y="108"/>
                </a:lnTo>
                <a:lnTo>
                  <a:pt x="612" y="114"/>
                </a:lnTo>
                <a:lnTo>
                  <a:pt x="612" y="120"/>
                </a:lnTo>
                <a:lnTo>
                  <a:pt x="612" y="126"/>
                </a:lnTo>
                <a:lnTo>
                  <a:pt x="612" y="132"/>
                </a:lnTo>
                <a:lnTo>
                  <a:pt x="612" y="138"/>
                </a:lnTo>
                <a:lnTo>
                  <a:pt x="606" y="138"/>
                </a:lnTo>
                <a:lnTo>
                  <a:pt x="606" y="144"/>
                </a:lnTo>
                <a:lnTo>
                  <a:pt x="606" y="150"/>
                </a:lnTo>
                <a:lnTo>
                  <a:pt x="600" y="150"/>
                </a:lnTo>
                <a:lnTo>
                  <a:pt x="600" y="156"/>
                </a:lnTo>
                <a:lnTo>
                  <a:pt x="606" y="156"/>
                </a:lnTo>
                <a:lnTo>
                  <a:pt x="606" y="162"/>
                </a:lnTo>
                <a:lnTo>
                  <a:pt x="606" y="168"/>
                </a:lnTo>
                <a:lnTo>
                  <a:pt x="600" y="168"/>
                </a:lnTo>
                <a:lnTo>
                  <a:pt x="600" y="174"/>
                </a:lnTo>
                <a:lnTo>
                  <a:pt x="594" y="174"/>
                </a:lnTo>
                <a:lnTo>
                  <a:pt x="588" y="174"/>
                </a:lnTo>
                <a:lnTo>
                  <a:pt x="588" y="180"/>
                </a:lnTo>
                <a:lnTo>
                  <a:pt x="588" y="186"/>
                </a:lnTo>
                <a:lnTo>
                  <a:pt x="588" y="192"/>
                </a:lnTo>
                <a:lnTo>
                  <a:pt x="588" y="198"/>
                </a:lnTo>
                <a:lnTo>
                  <a:pt x="594" y="192"/>
                </a:lnTo>
                <a:lnTo>
                  <a:pt x="600" y="192"/>
                </a:lnTo>
                <a:lnTo>
                  <a:pt x="606" y="192"/>
                </a:lnTo>
                <a:lnTo>
                  <a:pt x="606" y="198"/>
                </a:lnTo>
                <a:lnTo>
                  <a:pt x="606" y="204"/>
                </a:lnTo>
                <a:lnTo>
                  <a:pt x="606" y="210"/>
                </a:lnTo>
                <a:lnTo>
                  <a:pt x="606" y="216"/>
                </a:lnTo>
                <a:lnTo>
                  <a:pt x="606" y="222"/>
                </a:lnTo>
                <a:lnTo>
                  <a:pt x="606" y="228"/>
                </a:lnTo>
                <a:lnTo>
                  <a:pt x="606" y="234"/>
                </a:lnTo>
                <a:lnTo>
                  <a:pt x="606" y="240"/>
                </a:lnTo>
                <a:lnTo>
                  <a:pt x="600" y="240"/>
                </a:lnTo>
                <a:lnTo>
                  <a:pt x="600" y="246"/>
                </a:lnTo>
                <a:lnTo>
                  <a:pt x="600" y="252"/>
                </a:lnTo>
                <a:lnTo>
                  <a:pt x="606" y="252"/>
                </a:lnTo>
                <a:lnTo>
                  <a:pt x="612" y="252"/>
                </a:lnTo>
                <a:lnTo>
                  <a:pt x="618" y="252"/>
                </a:lnTo>
                <a:lnTo>
                  <a:pt x="618" y="258"/>
                </a:lnTo>
                <a:lnTo>
                  <a:pt x="624" y="258"/>
                </a:lnTo>
                <a:lnTo>
                  <a:pt x="624" y="264"/>
                </a:lnTo>
                <a:lnTo>
                  <a:pt x="630" y="264"/>
                </a:lnTo>
                <a:lnTo>
                  <a:pt x="636" y="270"/>
                </a:lnTo>
                <a:lnTo>
                  <a:pt x="642" y="270"/>
                </a:lnTo>
                <a:lnTo>
                  <a:pt x="648" y="270"/>
                </a:lnTo>
                <a:lnTo>
                  <a:pt x="654" y="270"/>
                </a:lnTo>
                <a:lnTo>
                  <a:pt x="654" y="264"/>
                </a:lnTo>
                <a:lnTo>
                  <a:pt x="654" y="270"/>
                </a:lnTo>
                <a:lnTo>
                  <a:pt x="660" y="270"/>
                </a:lnTo>
                <a:lnTo>
                  <a:pt x="666" y="270"/>
                </a:lnTo>
                <a:lnTo>
                  <a:pt x="672" y="270"/>
                </a:lnTo>
                <a:lnTo>
                  <a:pt x="672" y="264"/>
                </a:lnTo>
                <a:lnTo>
                  <a:pt x="678" y="264"/>
                </a:lnTo>
                <a:lnTo>
                  <a:pt x="678" y="270"/>
                </a:lnTo>
                <a:lnTo>
                  <a:pt x="684" y="270"/>
                </a:lnTo>
                <a:lnTo>
                  <a:pt x="684" y="276"/>
                </a:lnTo>
                <a:lnTo>
                  <a:pt x="684" y="282"/>
                </a:lnTo>
                <a:lnTo>
                  <a:pt x="690" y="282"/>
                </a:lnTo>
                <a:lnTo>
                  <a:pt x="690" y="288"/>
                </a:lnTo>
                <a:lnTo>
                  <a:pt x="690" y="294"/>
                </a:lnTo>
                <a:lnTo>
                  <a:pt x="696" y="294"/>
                </a:lnTo>
                <a:lnTo>
                  <a:pt x="696" y="288"/>
                </a:lnTo>
                <a:lnTo>
                  <a:pt x="702" y="288"/>
                </a:lnTo>
                <a:lnTo>
                  <a:pt x="702" y="294"/>
                </a:lnTo>
                <a:lnTo>
                  <a:pt x="702" y="288"/>
                </a:lnTo>
                <a:lnTo>
                  <a:pt x="708" y="288"/>
                </a:lnTo>
                <a:lnTo>
                  <a:pt x="714" y="288"/>
                </a:lnTo>
                <a:lnTo>
                  <a:pt x="720" y="288"/>
                </a:lnTo>
                <a:lnTo>
                  <a:pt x="720" y="282"/>
                </a:lnTo>
                <a:lnTo>
                  <a:pt x="726" y="282"/>
                </a:lnTo>
                <a:lnTo>
                  <a:pt x="726" y="288"/>
                </a:lnTo>
                <a:lnTo>
                  <a:pt x="732" y="288"/>
                </a:lnTo>
                <a:lnTo>
                  <a:pt x="732" y="294"/>
                </a:lnTo>
                <a:lnTo>
                  <a:pt x="738" y="294"/>
                </a:lnTo>
                <a:lnTo>
                  <a:pt x="738" y="300"/>
                </a:lnTo>
                <a:lnTo>
                  <a:pt x="744" y="300"/>
                </a:lnTo>
                <a:lnTo>
                  <a:pt x="750" y="300"/>
                </a:lnTo>
                <a:lnTo>
                  <a:pt x="750" y="306"/>
                </a:lnTo>
                <a:lnTo>
                  <a:pt x="756" y="306"/>
                </a:lnTo>
                <a:lnTo>
                  <a:pt x="756" y="312"/>
                </a:lnTo>
                <a:lnTo>
                  <a:pt x="756" y="318"/>
                </a:lnTo>
                <a:lnTo>
                  <a:pt x="762" y="318"/>
                </a:lnTo>
                <a:lnTo>
                  <a:pt x="762" y="324"/>
                </a:lnTo>
                <a:lnTo>
                  <a:pt x="768" y="324"/>
                </a:lnTo>
                <a:lnTo>
                  <a:pt x="768" y="330"/>
                </a:lnTo>
                <a:lnTo>
                  <a:pt x="774" y="330"/>
                </a:lnTo>
                <a:lnTo>
                  <a:pt x="774" y="336"/>
                </a:lnTo>
                <a:lnTo>
                  <a:pt x="774" y="330"/>
                </a:lnTo>
                <a:lnTo>
                  <a:pt x="774" y="336"/>
                </a:lnTo>
                <a:lnTo>
                  <a:pt x="774" y="342"/>
                </a:lnTo>
                <a:lnTo>
                  <a:pt x="774" y="348"/>
                </a:lnTo>
                <a:lnTo>
                  <a:pt x="780" y="348"/>
                </a:lnTo>
                <a:lnTo>
                  <a:pt x="780" y="354"/>
                </a:lnTo>
                <a:lnTo>
                  <a:pt x="780" y="360"/>
                </a:lnTo>
                <a:lnTo>
                  <a:pt x="786" y="360"/>
                </a:lnTo>
                <a:lnTo>
                  <a:pt x="786" y="366"/>
                </a:lnTo>
                <a:lnTo>
                  <a:pt x="786" y="372"/>
                </a:lnTo>
                <a:lnTo>
                  <a:pt x="780" y="372"/>
                </a:lnTo>
                <a:lnTo>
                  <a:pt x="774" y="378"/>
                </a:lnTo>
                <a:lnTo>
                  <a:pt x="774" y="384"/>
                </a:lnTo>
                <a:lnTo>
                  <a:pt x="780" y="390"/>
                </a:lnTo>
                <a:lnTo>
                  <a:pt x="786" y="390"/>
                </a:lnTo>
                <a:lnTo>
                  <a:pt x="792" y="390"/>
                </a:lnTo>
                <a:lnTo>
                  <a:pt x="792" y="384"/>
                </a:lnTo>
                <a:lnTo>
                  <a:pt x="798" y="384"/>
                </a:lnTo>
                <a:lnTo>
                  <a:pt x="798" y="378"/>
                </a:lnTo>
                <a:lnTo>
                  <a:pt x="798" y="372"/>
                </a:lnTo>
                <a:lnTo>
                  <a:pt x="804" y="372"/>
                </a:lnTo>
                <a:lnTo>
                  <a:pt x="804" y="378"/>
                </a:lnTo>
                <a:lnTo>
                  <a:pt x="804" y="384"/>
                </a:lnTo>
                <a:lnTo>
                  <a:pt x="804" y="390"/>
                </a:lnTo>
                <a:lnTo>
                  <a:pt x="804" y="396"/>
                </a:lnTo>
                <a:lnTo>
                  <a:pt x="810" y="396"/>
                </a:lnTo>
                <a:lnTo>
                  <a:pt x="816" y="396"/>
                </a:lnTo>
                <a:lnTo>
                  <a:pt x="816" y="390"/>
                </a:lnTo>
                <a:lnTo>
                  <a:pt x="822" y="390"/>
                </a:lnTo>
                <a:lnTo>
                  <a:pt x="822" y="384"/>
                </a:lnTo>
                <a:lnTo>
                  <a:pt x="828" y="384"/>
                </a:lnTo>
                <a:lnTo>
                  <a:pt x="828" y="390"/>
                </a:lnTo>
                <a:lnTo>
                  <a:pt x="828" y="396"/>
                </a:lnTo>
                <a:lnTo>
                  <a:pt x="822" y="396"/>
                </a:lnTo>
                <a:lnTo>
                  <a:pt x="822" y="402"/>
                </a:lnTo>
                <a:lnTo>
                  <a:pt x="822" y="408"/>
                </a:lnTo>
                <a:lnTo>
                  <a:pt x="828" y="414"/>
                </a:lnTo>
                <a:lnTo>
                  <a:pt x="828" y="420"/>
                </a:lnTo>
                <a:lnTo>
                  <a:pt x="828" y="426"/>
                </a:lnTo>
                <a:lnTo>
                  <a:pt x="828" y="432"/>
                </a:lnTo>
                <a:lnTo>
                  <a:pt x="828" y="438"/>
                </a:lnTo>
                <a:lnTo>
                  <a:pt x="834" y="444"/>
                </a:lnTo>
                <a:lnTo>
                  <a:pt x="828" y="450"/>
                </a:lnTo>
                <a:lnTo>
                  <a:pt x="828" y="456"/>
                </a:lnTo>
                <a:lnTo>
                  <a:pt x="828" y="462"/>
                </a:lnTo>
                <a:lnTo>
                  <a:pt x="834" y="462"/>
                </a:lnTo>
                <a:lnTo>
                  <a:pt x="834" y="468"/>
                </a:lnTo>
                <a:lnTo>
                  <a:pt x="834" y="474"/>
                </a:lnTo>
                <a:lnTo>
                  <a:pt x="840" y="474"/>
                </a:lnTo>
                <a:lnTo>
                  <a:pt x="846" y="474"/>
                </a:lnTo>
                <a:lnTo>
                  <a:pt x="852" y="468"/>
                </a:lnTo>
                <a:lnTo>
                  <a:pt x="858" y="462"/>
                </a:lnTo>
                <a:lnTo>
                  <a:pt x="864" y="462"/>
                </a:lnTo>
                <a:lnTo>
                  <a:pt x="864" y="456"/>
                </a:lnTo>
                <a:lnTo>
                  <a:pt x="870" y="456"/>
                </a:lnTo>
                <a:lnTo>
                  <a:pt x="876" y="456"/>
                </a:lnTo>
                <a:lnTo>
                  <a:pt x="876" y="462"/>
                </a:lnTo>
                <a:lnTo>
                  <a:pt x="882" y="462"/>
                </a:lnTo>
                <a:lnTo>
                  <a:pt x="888" y="462"/>
                </a:lnTo>
                <a:lnTo>
                  <a:pt x="888" y="468"/>
                </a:lnTo>
                <a:lnTo>
                  <a:pt x="894" y="468"/>
                </a:lnTo>
                <a:lnTo>
                  <a:pt x="900" y="468"/>
                </a:lnTo>
                <a:lnTo>
                  <a:pt x="906" y="468"/>
                </a:lnTo>
                <a:lnTo>
                  <a:pt x="912" y="468"/>
                </a:lnTo>
                <a:lnTo>
                  <a:pt x="918" y="468"/>
                </a:lnTo>
                <a:lnTo>
                  <a:pt x="918" y="462"/>
                </a:lnTo>
                <a:lnTo>
                  <a:pt x="924" y="462"/>
                </a:lnTo>
                <a:lnTo>
                  <a:pt x="924" y="468"/>
                </a:lnTo>
                <a:lnTo>
                  <a:pt x="924" y="462"/>
                </a:lnTo>
                <a:lnTo>
                  <a:pt x="930" y="462"/>
                </a:lnTo>
                <a:lnTo>
                  <a:pt x="936" y="462"/>
                </a:lnTo>
                <a:lnTo>
                  <a:pt x="936" y="468"/>
                </a:lnTo>
                <a:lnTo>
                  <a:pt x="942" y="468"/>
                </a:lnTo>
                <a:lnTo>
                  <a:pt x="948" y="468"/>
                </a:lnTo>
                <a:lnTo>
                  <a:pt x="948" y="462"/>
                </a:lnTo>
                <a:lnTo>
                  <a:pt x="954" y="462"/>
                </a:lnTo>
                <a:lnTo>
                  <a:pt x="960" y="462"/>
                </a:lnTo>
                <a:lnTo>
                  <a:pt x="966" y="462"/>
                </a:lnTo>
                <a:lnTo>
                  <a:pt x="972" y="462"/>
                </a:lnTo>
                <a:lnTo>
                  <a:pt x="972" y="456"/>
                </a:lnTo>
                <a:lnTo>
                  <a:pt x="978" y="456"/>
                </a:lnTo>
                <a:lnTo>
                  <a:pt x="978" y="450"/>
                </a:lnTo>
                <a:lnTo>
                  <a:pt x="984" y="450"/>
                </a:lnTo>
                <a:lnTo>
                  <a:pt x="984" y="444"/>
                </a:lnTo>
                <a:lnTo>
                  <a:pt x="984" y="450"/>
                </a:lnTo>
                <a:lnTo>
                  <a:pt x="990" y="450"/>
                </a:lnTo>
                <a:lnTo>
                  <a:pt x="990" y="456"/>
                </a:lnTo>
                <a:lnTo>
                  <a:pt x="990" y="450"/>
                </a:lnTo>
                <a:lnTo>
                  <a:pt x="996" y="450"/>
                </a:lnTo>
                <a:lnTo>
                  <a:pt x="1002" y="444"/>
                </a:lnTo>
                <a:lnTo>
                  <a:pt x="1002" y="450"/>
                </a:lnTo>
                <a:lnTo>
                  <a:pt x="1008" y="450"/>
                </a:lnTo>
                <a:lnTo>
                  <a:pt x="1008" y="456"/>
                </a:lnTo>
                <a:lnTo>
                  <a:pt x="1008" y="450"/>
                </a:lnTo>
                <a:lnTo>
                  <a:pt x="1008" y="456"/>
                </a:lnTo>
                <a:lnTo>
                  <a:pt x="1008" y="462"/>
                </a:lnTo>
                <a:lnTo>
                  <a:pt x="1002" y="462"/>
                </a:lnTo>
                <a:lnTo>
                  <a:pt x="996" y="462"/>
                </a:lnTo>
                <a:lnTo>
                  <a:pt x="990" y="462"/>
                </a:lnTo>
                <a:lnTo>
                  <a:pt x="990" y="468"/>
                </a:lnTo>
                <a:lnTo>
                  <a:pt x="984" y="474"/>
                </a:lnTo>
                <a:lnTo>
                  <a:pt x="978" y="474"/>
                </a:lnTo>
                <a:lnTo>
                  <a:pt x="972" y="474"/>
                </a:lnTo>
                <a:lnTo>
                  <a:pt x="966" y="480"/>
                </a:lnTo>
                <a:lnTo>
                  <a:pt x="960" y="480"/>
                </a:lnTo>
                <a:lnTo>
                  <a:pt x="960" y="486"/>
                </a:lnTo>
                <a:lnTo>
                  <a:pt x="954" y="486"/>
                </a:lnTo>
                <a:lnTo>
                  <a:pt x="954" y="492"/>
                </a:lnTo>
                <a:lnTo>
                  <a:pt x="954" y="498"/>
                </a:lnTo>
                <a:lnTo>
                  <a:pt x="954" y="504"/>
                </a:lnTo>
                <a:lnTo>
                  <a:pt x="948" y="504"/>
                </a:lnTo>
                <a:lnTo>
                  <a:pt x="948" y="510"/>
                </a:lnTo>
                <a:lnTo>
                  <a:pt x="948" y="516"/>
                </a:lnTo>
                <a:lnTo>
                  <a:pt x="942" y="522"/>
                </a:lnTo>
                <a:lnTo>
                  <a:pt x="942" y="528"/>
                </a:lnTo>
                <a:lnTo>
                  <a:pt x="948" y="528"/>
                </a:lnTo>
                <a:lnTo>
                  <a:pt x="948" y="534"/>
                </a:lnTo>
                <a:lnTo>
                  <a:pt x="942" y="534"/>
                </a:lnTo>
                <a:lnTo>
                  <a:pt x="942" y="540"/>
                </a:lnTo>
                <a:lnTo>
                  <a:pt x="936" y="540"/>
                </a:lnTo>
                <a:lnTo>
                  <a:pt x="942" y="540"/>
                </a:lnTo>
                <a:lnTo>
                  <a:pt x="942" y="546"/>
                </a:lnTo>
                <a:lnTo>
                  <a:pt x="936" y="546"/>
                </a:lnTo>
                <a:lnTo>
                  <a:pt x="936" y="552"/>
                </a:lnTo>
                <a:lnTo>
                  <a:pt x="930" y="552"/>
                </a:lnTo>
                <a:lnTo>
                  <a:pt x="930" y="558"/>
                </a:lnTo>
                <a:lnTo>
                  <a:pt x="930" y="564"/>
                </a:lnTo>
                <a:lnTo>
                  <a:pt x="924" y="564"/>
                </a:lnTo>
                <a:lnTo>
                  <a:pt x="918" y="564"/>
                </a:lnTo>
                <a:lnTo>
                  <a:pt x="912" y="564"/>
                </a:lnTo>
                <a:lnTo>
                  <a:pt x="906" y="564"/>
                </a:lnTo>
                <a:lnTo>
                  <a:pt x="900" y="564"/>
                </a:lnTo>
                <a:lnTo>
                  <a:pt x="900" y="570"/>
                </a:lnTo>
                <a:lnTo>
                  <a:pt x="894" y="570"/>
                </a:lnTo>
                <a:lnTo>
                  <a:pt x="894" y="576"/>
                </a:lnTo>
                <a:lnTo>
                  <a:pt x="888" y="576"/>
                </a:lnTo>
                <a:lnTo>
                  <a:pt x="882" y="576"/>
                </a:lnTo>
                <a:lnTo>
                  <a:pt x="876" y="576"/>
                </a:lnTo>
                <a:lnTo>
                  <a:pt x="870" y="576"/>
                </a:lnTo>
                <a:lnTo>
                  <a:pt x="870" y="582"/>
                </a:lnTo>
                <a:lnTo>
                  <a:pt x="870" y="588"/>
                </a:lnTo>
                <a:lnTo>
                  <a:pt x="870" y="594"/>
                </a:lnTo>
                <a:lnTo>
                  <a:pt x="864" y="594"/>
                </a:lnTo>
                <a:lnTo>
                  <a:pt x="858" y="594"/>
                </a:lnTo>
                <a:lnTo>
                  <a:pt x="858" y="600"/>
                </a:lnTo>
                <a:lnTo>
                  <a:pt x="852" y="600"/>
                </a:lnTo>
                <a:lnTo>
                  <a:pt x="846" y="600"/>
                </a:lnTo>
                <a:lnTo>
                  <a:pt x="840" y="600"/>
                </a:lnTo>
                <a:lnTo>
                  <a:pt x="834" y="606"/>
                </a:lnTo>
                <a:lnTo>
                  <a:pt x="828" y="606"/>
                </a:lnTo>
                <a:lnTo>
                  <a:pt x="822" y="606"/>
                </a:lnTo>
                <a:lnTo>
                  <a:pt x="822" y="600"/>
                </a:lnTo>
                <a:lnTo>
                  <a:pt x="816" y="600"/>
                </a:lnTo>
                <a:lnTo>
                  <a:pt x="810" y="600"/>
                </a:lnTo>
                <a:lnTo>
                  <a:pt x="810" y="606"/>
                </a:lnTo>
                <a:lnTo>
                  <a:pt x="810" y="612"/>
                </a:lnTo>
                <a:lnTo>
                  <a:pt x="804" y="612"/>
                </a:lnTo>
                <a:lnTo>
                  <a:pt x="804" y="618"/>
                </a:lnTo>
                <a:lnTo>
                  <a:pt x="798" y="618"/>
                </a:lnTo>
                <a:lnTo>
                  <a:pt x="804" y="624"/>
                </a:lnTo>
                <a:lnTo>
                  <a:pt x="798" y="630"/>
                </a:lnTo>
                <a:lnTo>
                  <a:pt x="798" y="636"/>
                </a:lnTo>
                <a:lnTo>
                  <a:pt x="792" y="636"/>
                </a:lnTo>
                <a:lnTo>
                  <a:pt x="786" y="636"/>
                </a:lnTo>
                <a:lnTo>
                  <a:pt x="786" y="630"/>
                </a:lnTo>
                <a:lnTo>
                  <a:pt x="780" y="630"/>
                </a:lnTo>
                <a:lnTo>
                  <a:pt x="774" y="630"/>
                </a:lnTo>
                <a:lnTo>
                  <a:pt x="768" y="630"/>
                </a:lnTo>
                <a:lnTo>
                  <a:pt x="762" y="630"/>
                </a:lnTo>
                <a:lnTo>
                  <a:pt x="756" y="630"/>
                </a:lnTo>
                <a:lnTo>
                  <a:pt x="750" y="630"/>
                </a:lnTo>
                <a:lnTo>
                  <a:pt x="756" y="624"/>
                </a:lnTo>
                <a:lnTo>
                  <a:pt x="750" y="624"/>
                </a:lnTo>
                <a:lnTo>
                  <a:pt x="750" y="618"/>
                </a:lnTo>
                <a:lnTo>
                  <a:pt x="744" y="618"/>
                </a:lnTo>
                <a:lnTo>
                  <a:pt x="738" y="612"/>
                </a:lnTo>
                <a:lnTo>
                  <a:pt x="732" y="618"/>
                </a:lnTo>
                <a:lnTo>
                  <a:pt x="726" y="618"/>
                </a:lnTo>
                <a:lnTo>
                  <a:pt x="720" y="618"/>
                </a:lnTo>
                <a:lnTo>
                  <a:pt x="720" y="624"/>
                </a:lnTo>
                <a:lnTo>
                  <a:pt x="720" y="630"/>
                </a:lnTo>
                <a:lnTo>
                  <a:pt x="720" y="636"/>
                </a:lnTo>
                <a:lnTo>
                  <a:pt x="714" y="636"/>
                </a:lnTo>
                <a:lnTo>
                  <a:pt x="708" y="642"/>
                </a:lnTo>
                <a:lnTo>
                  <a:pt x="702" y="636"/>
                </a:lnTo>
                <a:lnTo>
                  <a:pt x="702" y="630"/>
                </a:lnTo>
                <a:lnTo>
                  <a:pt x="702" y="624"/>
                </a:lnTo>
                <a:lnTo>
                  <a:pt x="696" y="624"/>
                </a:lnTo>
                <a:lnTo>
                  <a:pt x="696" y="630"/>
                </a:lnTo>
                <a:lnTo>
                  <a:pt x="696" y="636"/>
                </a:lnTo>
                <a:lnTo>
                  <a:pt x="696" y="642"/>
                </a:lnTo>
                <a:lnTo>
                  <a:pt x="696" y="648"/>
                </a:lnTo>
                <a:lnTo>
                  <a:pt x="690" y="648"/>
                </a:lnTo>
                <a:lnTo>
                  <a:pt x="690" y="654"/>
                </a:lnTo>
                <a:lnTo>
                  <a:pt x="696" y="654"/>
                </a:lnTo>
                <a:lnTo>
                  <a:pt x="702" y="654"/>
                </a:lnTo>
                <a:lnTo>
                  <a:pt x="708" y="654"/>
                </a:lnTo>
                <a:lnTo>
                  <a:pt x="708" y="660"/>
                </a:lnTo>
                <a:lnTo>
                  <a:pt x="714" y="660"/>
                </a:lnTo>
                <a:lnTo>
                  <a:pt x="714" y="666"/>
                </a:lnTo>
                <a:lnTo>
                  <a:pt x="714" y="660"/>
                </a:lnTo>
                <a:lnTo>
                  <a:pt x="720" y="660"/>
                </a:lnTo>
                <a:lnTo>
                  <a:pt x="720" y="654"/>
                </a:lnTo>
                <a:lnTo>
                  <a:pt x="714" y="654"/>
                </a:lnTo>
                <a:lnTo>
                  <a:pt x="720" y="654"/>
                </a:lnTo>
                <a:lnTo>
                  <a:pt x="720" y="660"/>
                </a:lnTo>
                <a:lnTo>
                  <a:pt x="726" y="660"/>
                </a:lnTo>
                <a:lnTo>
                  <a:pt x="726" y="654"/>
                </a:lnTo>
                <a:lnTo>
                  <a:pt x="726" y="660"/>
                </a:lnTo>
                <a:lnTo>
                  <a:pt x="732" y="660"/>
                </a:lnTo>
                <a:lnTo>
                  <a:pt x="738" y="660"/>
                </a:lnTo>
                <a:lnTo>
                  <a:pt x="738" y="666"/>
                </a:lnTo>
                <a:lnTo>
                  <a:pt x="738" y="672"/>
                </a:lnTo>
                <a:lnTo>
                  <a:pt x="732" y="672"/>
                </a:lnTo>
                <a:lnTo>
                  <a:pt x="732" y="678"/>
                </a:lnTo>
                <a:lnTo>
                  <a:pt x="732" y="684"/>
                </a:lnTo>
                <a:lnTo>
                  <a:pt x="738" y="690"/>
                </a:lnTo>
                <a:lnTo>
                  <a:pt x="738" y="696"/>
                </a:lnTo>
                <a:lnTo>
                  <a:pt x="732" y="696"/>
                </a:lnTo>
                <a:lnTo>
                  <a:pt x="726" y="696"/>
                </a:lnTo>
                <a:lnTo>
                  <a:pt x="720" y="696"/>
                </a:lnTo>
                <a:lnTo>
                  <a:pt x="714" y="696"/>
                </a:lnTo>
                <a:lnTo>
                  <a:pt x="714" y="690"/>
                </a:lnTo>
                <a:lnTo>
                  <a:pt x="708" y="690"/>
                </a:lnTo>
                <a:lnTo>
                  <a:pt x="708" y="684"/>
                </a:lnTo>
                <a:lnTo>
                  <a:pt x="702" y="684"/>
                </a:lnTo>
                <a:lnTo>
                  <a:pt x="702" y="678"/>
                </a:lnTo>
                <a:lnTo>
                  <a:pt x="696" y="678"/>
                </a:lnTo>
                <a:lnTo>
                  <a:pt x="690" y="678"/>
                </a:lnTo>
                <a:lnTo>
                  <a:pt x="696" y="678"/>
                </a:lnTo>
                <a:lnTo>
                  <a:pt x="696" y="684"/>
                </a:lnTo>
                <a:lnTo>
                  <a:pt x="690" y="684"/>
                </a:lnTo>
                <a:lnTo>
                  <a:pt x="690" y="690"/>
                </a:lnTo>
                <a:lnTo>
                  <a:pt x="690" y="684"/>
                </a:lnTo>
                <a:lnTo>
                  <a:pt x="690" y="678"/>
                </a:lnTo>
                <a:lnTo>
                  <a:pt x="684" y="678"/>
                </a:lnTo>
                <a:lnTo>
                  <a:pt x="684" y="672"/>
                </a:lnTo>
                <a:lnTo>
                  <a:pt x="678" y="672"/>
                </a:lnTo>
                <a:lnTo>
                  <a:pt x="678" y="666"/>
                </a:lnTo>
                <a:lnTo>
                  <a:pt x="678" y="660"/>
                </a:lnTo>
                <a:lnTo>
                  <a:pt x="672" y="660"/>
                </a:lnTo>
                <a:lnTo>
                  <a:pt x="672" y="654"/>
                </a:lnTo>
                <a:lnTo>
                  <a:pt x="678" y="654"/>
                </a:lnTo>
                <a:lnTo>
                  <a:pt x="672" y="654"/>
                </a:lnTo>
                <a:lnTo>
                  <a:pt x="672" y="648"/>
                </a:lnTo>
                <a:lnTo>
                  <a:pt x="666" y="648"/>
                </a:lnTo>
                <a:lnTo>
                  <a:pt x="660" y="648"/>
                </a:lnTo>
                <a:lnTo>
                  <a:pt x="660" y="642"/>
                </a:lnTo>
                <a:lnTo>
                  <a:pt x="654" y="648"/>
                </a:lnTo>
                <a:lnTo>
                  <a:pt x="654" y="642"/>
                </a:lnTo>
                <a:lnTo>
                  <a:pt x="654" y="636"/>
                </a:lnTo>
                <a:lnTo>
                  <a:pt x="648" y="636"/>
                </a:lnTo>
                <a:lnTo>
                  <a:pt x="648" y="642"/>
                </a:lnTo>
                <a:lnTo>
                  <a:pt x="642" y="642"/>
                </a:lnTo>
                <a:lnTo>
                  <a:pt x="642" y="648"/>
                </a:lnTo>
                <a:lnTo>
                  <a:pt x="636" y="648"/>
                </a:lnTo>
                <a:lnTo>
                  <a:pt x="630" y="648"/>
                </a:lnTo>
                <a:lnTo>
                  <a:pt x="630" y="654"/>
                </a:lnTo>
                <a:lnTo>
                  <a:pt x="624" y="654"/>
                </a:lnTo>
                <a:lnTo>
                  <a:pt x="618" y="654"/>
                </a:lnTo>
                <a:lnTo>
                  <a:pt x="618" y="660"/>
                </a:lnTo>
                <a:lnTo>
                  <a:pt x="618" y="666"/>
                </a:lnTo>
                <a:lnTo>
                  <a:pt x="612" y="666"/>
                </a:lnTo>
                <a:lnTo>
                  <a:pt x="612" y="672"/>
                </a:lnTo>
                <a:lnTo>
                  <a:pt x="606" y="672"/>
                </a:lnTo>
                <a:lnTo>
                  <a:pt x="606" y="678"/>
                </a:lnTo>
                <a:lnTo>
                  <a:pt x="612" y="678"/>
                </a:lnTo>
                <a:lnTo>
                  <a:pt x="618" y="678"/>
                </a:lnTo>
                <a:lnTo>
                  <a:pt x="618" y="684"/>
                </a:lnTo>
                <a:lnTo>
                  <a:pt x="624" y="684"/>
                </a:lnTo>
                <a:lnTo>
                  <a:pt x="624" y="690"/>
                </a:lnTo>
                <a:lnTo>
                  <a:pt x="624" y="696"/>
                </a:lnTo>
                <a:lnTo>
                  <a:pt x="618" y="696"/>
                </a:lnTo>
                <a:lnTo>
                  <a:pt x="618" y="702"/>
                </a:lnTo>
                <a:lnTo>
                  <a:pt x="618" y="708"/>
                </a:lnTo>
                <a:lnTo>
                  <a:pt x="612" y="708"/>
                </a:lnTo>
                <a:lnTo>
                  <a:pt x="612" y="714"/>
                </a:lnTo>
                <a:lnTo>
                  <a:pt x="606" y="714"/>
                </a:lnTo>
                <a:lnTo>
                  <a:pt x="600" y="720"/>
                </a:lnTo>
                <a:lnTo>
                  <a:pt x="600" y="726"/>
                </a:lnTo>
                <a:lnTo>
                  <a:pt x="594" y="726"/>
                </a:lnTo>
                <a:lnTo>
                  <a:pt x="588" y="726"/>
                </a:lnTo>
                <a:lnTo>
                  <a:pt x="582" y="726"/>
                </a:lnTo>
                <a:lnTo>
                  <a:pt x="582" y="720"/>
                </a:lnTo>
                <a:lnTo>
                  <a:pt x="582" y="714"/>
                </a:lnTo>
                <a:lnTo>
                  <a:pt x="576" y="714"/>
                </a:lnTo>
                <a:lnTo>
                  <a:pt x="570" y="714"/>
                </a:lnTo>
                <a:lnTo>
                  <a:pt x="564" y="714"/>
                </a:lnTo>
                <a:lnTo>
                  <a:pt x="564" y="708"/>
                </a:lnTo>
                <a:lnTo>
                  <a:pt x="558" y="708"/>
                </a:lnTo>
                <a:lnTo>
                  <a:pt x="552" y="708"/>
                </a:lnTo>
                <a:lnTo>
                  <a:pt x="546" y="714"/>
                </a:lnTo>
                <a:lnTo>
                  <a:pt x="540" y="714"/>
                </a:lnTo>
                <a:lnTo>
                  <a:pt x="534" y="714"/>
                </a:lnTo>
                <a:lnTo>
                  <a:pt x="528" y="720"/>
                </a:lnTo>
                <a:lnTo>
                  <a:pt x="522" y="720"/>
                </a:lnTo>
                <a:lnTo>
                  <a:pt x="516" y="720"/>
                </a:lnTo>
                <a:lnTo>
                  <a:pt x="516" y="726"/>
                </a:lnTo>
                <a:lnTo>
                  <a:pt x="510" y="726"/>
                </a:lnTo>
                <a:lnTo>
                  <a:pt x="504" y="726"/>
                </a:lnTo>
                <a:lnTo>
                  <a:pt x="498" y="726"/>
                </a:lnTo>
                <a:lnTo>
                  <a:pt x="492" y="726"/>
                </a:lnTo>
                <a:lnTo>
                  <a:pt x="492" y="732"/>
                </a:lnTo>
                <a:lnTo>
                  <a:pt x="486" y="732"/>
                </a:lnTo>
                <a:lnTo>
                  <a:pt x="480" y="732"/>
                </a:lnTo>
                <a:lnTo>
                  <a:pt x="480" y="738"/>
                </a:lnTo>
                <a:lnTo>
                  <a:pt x="474" y="738"/>
                </a:lnTo>
                <a:lnTo>
                  <a:pt x="468" y="738"/>
                </a:lnTo>
                <a:lnTo>
                  <a:pt x="462" y="738"/>
                </a:lnTo>
                <a:lnTo>
                  <a:pt x="456" y="738"/>
                </a:lnTo>
                <a:lnTo>
                  <a:pt x="456" y="744"/>
                </a:lnTo>
                <a:lnTo>
                  <a:pt x="450" y="744"/>
                </a:lnTo>
                <a:lnTo>
                  <a:pt x="444" y="744"/>
                </a:lnTo>
                <a:lnTo>
                  <a:pt x="444" y="750"/>
                </a:lnTo>
                <a:lnTo>
                  <a:pt x="438" y="750"/>
                </a:lnTo>
                <a:lnTo>
                  <a:pt x="438" y="756"/>
                </a:lnTo>
                <a:lnTo>
                  <a:pt x="432" y="756"/>
                </a:lnTo>
                <a:lnTo>
                  <a:pt x="432" y="762"/>
                </a:lnTo>
                <a:lnTo>
                  <a:pt x="438" y="762"/>
                </a:lnTo>
                <a:lnTo>
                  <a:pt x="438" y="768"/>
                </a:lnTo>
                <a:lnTo>
                  <a:pt x="432" y="768"/>
                </a:lnTo>
                <a:lnTo>
                  <a:pt x="432" y="774"/>
                </a:lnTo>
                <a:lnTo>
                  <a:pt x="432" y="780"/>
                </a:lnTo>
                <a:lnTo>
                  <a:pt x="432" y="786"/>
                </a:lnTo>
                <a:lnTo>
                  <a:pt x="432" y="792"/>
                </a:lnTo>
                <a:lnTo>
                  <a:pt x="438" y="792"/>
                </a:lnTo>
                <a:lnTo>
                  <a:pt x="438" y="798"/>
                </a:lnTo>
                <a:lnTo>
                  <a:pt x="438" y="804"/>
                </a:lnTo>
                <a:lnTo>
                  <a:pt x="432" y="804"/>
                </a:lnTo>
                <a:lnTo>
                  <a:pt x="432" y="810"/>
                </a:lnTo>
                <a:lnTo>
                  <a:pt x="432" y="816"/>
                </a:lnTo>
                <a:lnTo>
                  <a:pt x="432" y="822"/>
                </a:lnTo>
                <a:lnTo>
                  <a:pt x="426" y="822"/>
                </a:lnTo>
                <a:lnTo>
                  <a:pt x="420" y="822"/>
                </a:lnTo>
                <a:lnTo>
                  <a:pt x="414" y="822"/>
                </a:lnTo>
                <a:lnTo>
                  <a:pt x="414" y="816"/>
                </a:lnTo>
                <a:lnTo>
                  <a:pt x="408" y="816"/>
                </a:lnTo>
                <a:lnTo>
                  <a:pt x="402" y="816"/>
                </a:lnTo>
                <a:lnTo>
                  <a:pt x="396" y="816"/>
                </a:lnTo>
                <a:lnTo>
                  <a:pt x="390" y="816"/>
                </a:lnTo>
                <a:lnTo>
                  <a:pt x="384" y="816"/>
                </a:lnTo>
                <a:lnTo>
                  <a:pt x="384" y="822"/>
                </a:lnTo>
                <a:lnTo>
                  <a:pt x="378" y="822"/>
                </a:lnTo>
                <a:lnTo>
                  <a:pt x="372" y="822"/>
                </a:lnTo>
                <a:lnTo>
                  <a:pt x="366" y="822"/>
                </a:lnTo>
                <a:lnTo>
                  <a:pt x="366" y="828"/>
                </a:lnTo>
                <a:lnTo>
                  <a:pt x="360" y="828"/>
                </a:lnTo>
                <a:lnTo>
                  <a:pt x="366" y="828"/>
                </a:lnTo>
                <a:lnTo>
                  <a:pt x="366" y="834"/>
                </a:lnTo>
                <a:lnTo>
                  <a:pt x="366" y="840"/>
                </a:lnTo>
                <a:lnTo>
                  <a:pt x="366" y="846"/>
                </a:lnTo>
                <a:lnTo>
                  <a:pt x="360" y="846"/>
                </a:lnTo>
                <a:lnTo>
                  <a:pt x="360" y="852"/>
                </a:lnTo>
                <a:lnTo>
                  <a:pt x="360" y="846"/>
                </a:lnTo>
                <a:lnTo>
                  <a:pt x="354" y="840"/>
                </a:lnTo>
                <a:lnTo>
                  <a:pt x="354" y="834"/>
                </a:lnTo>
                <a:lnTo>
                  <a:pt x="348" y="834"/>
                </a:lnTo>
                <a:lnTo>
                  <a:pt x="348" y="840"/>
                </a:lnTo>
                <a:lnTo>
                  <a:pt x="348" y="846"/>
                </a:lnTo>
                <a:lnTo>
                  <a:pt x="348" y="852"/>
                </a:lnTo>
                <a:lnTo>
                  <a:pt x="348" y="858"/>
                </a:lnTo>
                <a:lnTo>
                  <a:pt x="342" y="858"/>
                </a:lnTo>
                <a:lnTo>
                  <a:pt x="336" y="858"/>
                </a:lnTo>
                <a:lnTo>
                  <a:pt x="336" y="864"/>
                </a:lnTo>
                <a:lnTo>
                  <a:pt x="330" y="864"/>
                </a:lnTo>
                <a:lnTo>
                  <a:pt x="324" y="864"/>
                </a:lnTo>
                <a:lnTo>
                  <a:pt x="318" y="864"/>
                </a:lnTo>
                <a:lnTo>
                  <a:pt x="312" y="864"/>
                </a:lnTo>
                <a:lnTo>
                  <a:pt x="312" y="858"/>
                </a:lnTo>
                <a:lnTo>
                  <a:pt x="306" y="852"/>
                </a:lnTo>
                <a:lnTo>
                  <a:pt x="300" y="852"/>
                </a:lnTo>
                <a:lnTo>
                  <a:pt x="300" y="846"/>
                </a:lnTo>
                <a:lnTo>
                  <a:pt x="294" y="852"/>
                </a:lnTo>
                <a:lnTo>
                  <a:pt x="288" y="858"/>
                </a:lnTo>
                <a:lnTo>
                  <a:pt x="282" y="858"/>
                </a:lnTo>
                <a:lnTo>
                  <a:pt x="276" y="858"/>
                </a:lnTo>
                <a:lnTo>
                  <a:pt x="270" y="852"/>
                </a:lnTo>
                <a:lnTo>
                  <a:pt x="264" y="852"/>
                </a:lnTo>
                <a:lnTo>
                  <a:pt x="258" y="852"/>
                </a:lnTo>
                <a:lnTo>
                  <a:pt x="252" y="852"/>
                </a:lnTo>
                <a:lnTo>
                  <a:pt x="246" y="852"/>
                </a:lnTo>
                <a:lnTo>
                  <a:pt x="246" y="858"/>
                </a:lnTo>
                <a:lnTo>
                  <a:pt x="240" y="858"/>
                </a:lnTo>
                <a:lnTo>
                  <a:pt x="234" y="858"/>
                </a:lnTo>
                <a:lnTo>
                  <a:pt x="234" y="864"/>
                </a:lnTo>
                <a:lnTo>
                  <a:pt x="228" y="864"/>
                </a:lnTo>
                <a:lnTo>
                  <a:pt x="222" y="864"/>
                </a:lnTo>
                <a:lnTo>
                  <a:pt x="216" y="864"/>
                </a:lnTo>
                <a:lnTo>
                  <a:pt x="222" y="870"/>
                </a:lnTo>
                <a:lnTo>
                  <a:pt x="216" y="876"/>
                </a:lnTo>
                <a:lnTo>
                  <a:pt x="216" y="882"/>
                </a:lnTo>
                <a:lnTo>
                  <a:pt x="216" y="888"/>
                </a:lnTo>
                <a:lnTo>
                  <a:pt x="210" y="888"/>
                </a:lnTo>
                <a:lnTo>
                  <a:pt x="204" y="888"/>
                </a:lnTo>
                <a:lnTo>
                  <a:pt x="204" y="894"/>
                </a:lnTo>
                <a:lnTo>
                  <a:pt x="204" y="900"/>
                </a:lnTo>
                <a:lnTo>
                  <a:pt x="198" y="900"/>
                </a:lnTo>
                <a:lnTo>
                  <a:pt x="192" y="900"/>
                </a:lnTo>
                <a:lnTo>
                  <a:pt x="192" y="906"/>
                </a:lnTo>
                <a:lnTo>
                  <a:pt x="186" y="906"/>
                </a:lnTo>
                <a:lnTo>
                  <a:pt x="180" y="906"/>
                </a:lnTo>
                <a:lnTo>
                  <a:pt x="180" y="900"/>
                </a:lnTo>
                <a:lnTo>
                  <a:pt x="174" y="900"/>
                </a:lnTo>
                <a:lnTo>
                  <a:pt x="174" y="894"/>
                </a:lnTo>
                <a:lnTo>
                  <a:pt x="174" y="888"/>
                </a:lnTo>
                <a:lnTo>
                  <a:pt x="168" y="888"/>
                </a:lnTo>
                <a:lnTo>
                  <a:pt x="168" y="894"/>
                </a:lnTo>
                <a:lnTo>
                  <a:pt x="168" y="900"/>
                </a:lnTo>
                <a:lnTo>
                  <a:pt x="162" y="900"/>
                </a:lnTo>
                <a:lnTo>
                  <a:pt x="162" y="894"/>
                </a:lnTo>
                <a:lnTo>
                  <a:pt x="156" y="894"/>
                </a:lnTo>
                <a:lnTo>
                  <a:pt x="150" y="894"/>
                </a:lnTo>
                <a:lnTo>
                  <a:pt x="144" y="894"/>
                </a:lnTo>
                <a:lnTo>
                  <a:pt x="138" y="888"/>
                </a:lnTo>
                <a:lnTo>
                  <a:pt x="132" y="894"/>
                </a:lnTo>
                <a:lnTo>
                  <a:pt x="126" y="894"/>
                </a:lnTo>
                <a:lnTo>
                  <a:pt x="120" y="894"/>
                </a:lnTo>
                <a:lnTo>
                  <a:pt x="114" y="894"/>
                </a:lnTo>
                <a:lnTo>
                  <a:pt x="108" y="894"/>
                </a:lnTo>
                <a:lnTo>
                  <a:pt x="102" y="894"/>
                </a:lnTo>
                <a:lnTo>
                  <a:pt x="96" y="894"/>
                </a:lnTo>
                <a:lnTo>
                  <a:pt x="90" y="894"/>
                </a:lnTo>
                <a:lnTo>
                  <a:pt x="84" y="894"/>
                </a:lnTo>
                <a:lnTo>
                  <a:pt x="78" y="888"/>
                </a:lnTo>
                <a:lnTo>
                  <a:pt x="72" y="888"/>
                </a:lnTo>
                <a:lnTo>
                  <a:pt x="66" y="888"/>
                </a:lnTo>
                <a:lnTo>
                  <a:pt x="60" y="888"/>
                </a:lnTo>
                <a:lnTo>
                  <a:pt x="54" y="888"/>
                </a:lnTo>
                <a:lnTo>
                  <a:pt x="54" y="882"/>
                </a:lnTo>
                <a:close/>
              </a:path>
            </a:pathLst>
          </a:custGeom>
          <a:solidFill>
            <a:schemeClr val="bg1"/>
          </a:solidFill>
          <a:ln w="9525">
            <a:solidFill>
              <a:schemeClr val="tx1"/>
            </a:solidFill>
            <a:round/>
            <a:headEnd/>
            <a:tailEnd/>
          </a:ln>
        </p:spPr>
        <p:txBody>
          <a:bodyPr wrap="none" lIns="89614" tIns="44807" rIns="89614" bIns="44807"/>
          <a:lstStyle/>
          <a:p>
            <a:pPr eaLnBrk="1" hangingPunct="1">
              <a:defRPr/>
            </a:pPr>
            <a:endParaRPr lang="en-US" sz="980" dirty="0">
              <a:latin typeface="Arial" pitchFamily="34" charset="0"/>
              <a:cs typeface="Arial" pitchFamily="34" charset="0"/>
            </a:endParaRPr>
          </a:p>
        </p:txBody>
      </p:sp>
      <p:sp>
        <p:nvSpPr>
          <p:cNvPr id="49188" name="Title 1">
            <a:extLst>
              <a:ext uri="{FF2B5EF4-FFF2-40B4-BE49-F238E27FC236}"/>
            </a:extLst>
          </p:cNvPr>
          <p:cNvSpPr txBox="1">
            <a:spLocks/>
          </p:cNvSpPr>
          <p:nvPr/>
        </p:nvSpPr>
        <p:spPr bwMode="auto">
          <a:xfrm>
            <a:off x="4724400" y="152400"/>
            <a:ext cx="4191000" cy="3810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3200" b="1" u="sng" dirty="0">
                <a:solidFill>
                  <a:srgbClr val="FF0000"/>
                </a:solidFill>
                <a:latin typeface="Calibri" pitchFamily="34" charset="0"/>
              </a:rPr>
              <a:t>Refinery : POL Sources</a:t>
            </a:r>
            <a:endParaRPr lang="en-IN" sz="3200" b="1" u="sng" dirty="0">
              <a:solidFill>
                <a:srgbClr val="FF0000"/>
              </a:solidFill>
              <a:latin typeface="Calibri" pitchFamily="34" charset="0"/>
            </a:endParaRPr>
          </a:p>
        </p:txBody>
      </p:sp>
      <p:grpSp>
        <p:nvGrpSpPr>
          <p:cNvPr id="16421" name="Group 8"/>
          <p:cNvGrpSpPr>
            <a:grpSpLocks/>
          </p:cNvGrpSpPr>
          <p:nvPr/>
        </p:nvGrpSpPr>
        <p:grpSpPr bwMode="auto">
          <a:xfrm>
            <a:off x="2336800" y="3165475"/>
            <a:ext cx="4565650" cy="2425700"/>
            <a:chOff x="2315145" y="3165545"/>
            <a:chExt cx="4565130" cy="2426081"/>
          </a:xfrm>
        </p:grpSpPr>
        <p:sp>
          <p:nvSpPr>
            <p:cNvPr id="181" name="Isosceles Triangle 180">
              <a:extLst>
                <a:ext uri="{FF2B5EF4-FFF2-40B4-BE49-F238E27FC236}"/>
              </a:extLst>
            </p:cNvPr>
            <p:cNvSpPr/>
            <p:nvPr/>
          </p:nvSpPr>
          <p:spPr>
            <a:xfrm>
              <a:off x="2820035" y="4023336"/>
              <a:ext cx="108000" cy="144000"/>
            </a:xfrm>
            <a:prstGeom prst="triangl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IN" dirty="0"/>
            </a:p>
          </p:txBody>
        </p:sp>
        <p:sp>
          <p:nvSpPr>
            <p:cNvPr id="185" name="Isosceles Triangle 184">
              <a:extLst>
                <a:ext uri="{FF2B5EF4-FFF2-40B4-BE49-F238E27FC236}"/>
              </a:extLst>
            </p:cNvPr>
            <p:cNvSpPr/>
            <p:nvPr/>
          </p:nvSpPr>
          <p:spPr>
            <a:xfrm>
              <a:off x="5193175" y="4652561"/>
              <a:ext cx="108000" cy="144000"/>
            </a:xfrm>
            <a:prstGeom prst="triangl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IN" dirty="0"/>
            </a:p>
          </p:txBody>
        </p:sp>
        <p:sp>
          <p:nvSpPr>
            <p:cNvPr id="193" name="Isosceles Triangle 192">
              <a:extLst>
                <a:ext uri="{FF2B5EF4-FFF2-40B4-BE49-F238E27FC236}"/>
              </a:extLst>
            </p:cNvPr>
            <p:cNvSpPr/>
            <p:nvPr/>
          </p:nvSpPr>
          <p:spPr>
            <a:xfrm>
              <a:off x="6270625" y="3848549"/>
              <a:ext cx="108000" cy="144000"/>
            </a:xfrm>
            <a:prstGeom prst="triangl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IN" dirty="0"/>
            </a:p>
          </p:txBody>
        </p:sp>
        <p:sp>
          <p:nvSpPr>
            <p:cNvPr id="194" name="Isosceles Triangle 193">
              <a:extLst>
                <a:ext uri="{FF2B5EF4-FFF2-40B4-BE49-F238E27FC236}"/>
              </a:extLst>
            </p:cNvPr>
            <p:cNvSpPr/>
            <p:nvPr/>
          </p:nvSpPr>
          <p:spPr>
            <a:xfrm>
              <a:off x="6772275" y="3457575"/>
              <a:ext cx="108000" cy="144000"/>
            </a:xfrm>
            <a:prstGeom prst="triangl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IN" dirty="0"/>
            </a:p>
          </p:txBody>
        </p:sp>
        <p:sp>
          <p:nvSpPr>
            <p:cNvPr id="195" name="Isosceles Triangle 194">
              <a:extLst>
                <a:ext uri="{FF2B5EF4-FFF2-40B4-BE49-F238E27FC236}"/>
              </a:extLst>
            </p:cNvPr>
            <p:cNvSpPr/>
            <p:nvPr/>
          </p:nvSpPr>
          <p:spPr>
            <a:xfrm>
              <a:off x="4681220" y="5447626"/>
              <a:ext cx="108000" cy="144000"/>
            </a:xfrm>
            <a:prstGeom prst="triangl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IN" dirty="0"/>
            </a:p>
          </p:txBody>
        </p:sp>
        <p:sp>
          <p:nvSpPr>
            <p:cNvPr id="196" name="Isosceles Triangle 195">
              <a:extLst>
                <a:ext uri="{FF2B5EF4-FFF2-40B4-BE49-F238E27FC236}"/>
              </a:extLst>
            </p:cNvPr>
            <p:cNvSpPr/>
            <p:nvPr/>
          </p:nvSpPr>
          <p:spPr>
            <a:xfrm>
              <a:off x="2315145" y="3165545"/>
              <a:ext cx="108000" cy="144000"/>
            </a:xfrm>
            <a:prstGeom prst="triangl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IN" dirty="0"/>
            </a:p>
          </p:txBody>
        </p:sp>
      </p:grpSp>
      <p:grpSp>
        <p:nvGrpSpPr>
          <p:cNvPr id="16422" name="Group 9"/>
          <p:cNvGrpSpPr>
            <a:grpSpLocks/>
          </p:cNvGrpSpPr>
          <p:nvPr/>
        </p:nvGrpSpPr>
        <p:grpSpPr bwMode="auto">
          <a:xfrm>
            <a:off x="1739900" y="6173788"/>
            <a:ext cx="1781175" cy="661987"/>
            <a:chOff x="1717652" y="6174449"/>
            <a:chExt cx="1780874" cy="661720"/>
          </a:xfrm>
        </p:grpSpPr>
        <p:sp>
          <p:nvSpPr>
            <p:cNvPr id="16766" name="TextBox 2"/>
            <p:cNvSpPr txBox="1">
              <a:spLocks noChangeArrowheads="1"/>
            </p:cNvSpPr>
            <p:nvPr/>
          </p:nvSpPr>
          <p:spPr bwMode="auto">
            <a:xfrm>
              <a:off x="1717652" y="6174449"/>
              <a:ext cx="1780874" cy="661720"/>
            </a:xfrm>
            <a:prstGeom prst="rect">
              <a:avLst/>
            </a:prstGeom>
            <a:noFill/>
            <a:ln w="9525">
              <a:noFill/>
              <a:miter lim="800000"/>
              <a:headEnd/>
              <a:tailEnd/>
            </a:ln>
          </p:spPr>
          <p:txBody>
            <a:bodyPr>
              <a:spAutoFit/>
            </a:bodyPr>
            <a:lstStyle/>
            <a:p>
              <a:pPr eaLnBrk="1" hangingPunct="1">
                <a:spcAft>
                  <a:spcPts val="600"/>
                </a:spcAft>
              </a:pPr>
              <a:r>
                <a:rPr lang="en-IN" altLang="en-US" sz="1600" b="1" dirty="0"/>
                <a:t>Refinery</a:t>
              </a:r>
            </a:p>
            <a:p>
              <a:pPr eaLnBrk="1" hangingPunct="1">
                <a:spcAft>
                  <a:spcPts val="600"/>
                </a:spcAft>
              </a:pPr>
              <a:r>
                <a:rPr lang="en-IN" altLang="en-US" sz="1600" b="1" dirty="0"/>
                <a:t>Port </a:t>
              </a:r>
            </a:p>
          </p:txBody>
        </p:sp>
        <p:grpSp>
          <p:nvGrpSpPr>
            <p:cNvPr id="16767" name="Group 141"/>
            <p:cNvGrpSpPr>
              <a:grpSpLocks/>
            </p:cNvGrpSpPr>
            <p:nvPr/>
          </p:nvGrpSpPr>
          <p:grpSpPr bwMode="auto">
            <a:xfrm>
              <a:off x="2894284" y="6233703"/>
              <a:ext cx="125413" cy="180975"/>
              <a:chOff x="3003887" y="3367533"/>
              <a:chExt cx="124953" cy="180000"/>
            </a:xfrm>
          </p:grpSpPr>
          <p:sp>
            <p:nvSpPr>
              <p:cNvPr id="211" name="Flowchart: Terminator 210">
                <a:extLst>
                  <a:ext uri="{FF2B5EF4-FFF2-40B4-BE49-F238E27FC236}"/>
                </a:extLst>
              </p:cNvPr>
              <p:cNvSpPr/>
              <p:nvPr/>
            </p:nvSpPr>
            <p:spPr>
              <a:xfrm rot="16200000">
                <a:off x="2935401" y="3436019"/>
                <a:ext cx="180000" cy="43028"/>
              </a:xfrm>
              <a:prstGeom prst="flowChartTerminator">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sp>
            <p:nvSpPr>
              <p:cNvPr id="212" name="Flowchart: Terminator 211">
                <a:extLst>
                  <a:ext uri="{FF2B5EF4-FFF2-40B4-BE49-F238E27FC236}"/>
                </a:extLst>
              </p:cNvPr>
              <p:cNvSpPr/>
              <p:nvPr/>
            </p:nvSpPr>
            <p:spPr>
              <a:xfrm rot="16200000">
                <a:off x="2995121" y="3454777"/>
                <a:ext cx="142483" cy="43028"/>
              </a:xfrm>
              <a:prstGeom prst="flowChartTerminator">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sp>
            <p:nvSpPr>
              <p:cNvPr id="213" name="Flowchart: Terminator 212">
                <a:extLst>
                  <a:ext uri="{FF2B5EF4-FFF2-40B4-BE49-F238E27FC236}"/>
                </a:extLst>
              </p:cNvPr>
              <p:cNvSpPr/>
              <p:nvPr/>
            </p:nvSpPr>
            <p:spPr>
              <a:xfrm rot="16200000">
                <a:off x="3051083" y="3469758"/>
                <a:ext cx="112486" cy="43028"/>
              </a:xfrm>
              <a:prstGeom prst="flowChartTerminator">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grpSp>
        <p:sp>
          <p:nvSpPr>
            <p:cNvPr id="214" name="Isosceles Triangle 213">
              <a:extLst>
                <a:ext uri="{FF2B5EF4-FFF2-40B4-BE49-F238E27FC236}"/>
              </a:extLst>
            </p:cNvPr>
            <p:cNvSpPr/>
            <p:nvPr/>
          </p:nvSpPr>
          <p:spPr>
            <a:xfrm>
              <a:off x="2908390" y="6546253"/>
              <a:ext cx="108000" cy="144000"/>
            </a:xfrm>
            <a:prstGeom prst="triangl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IN" dirty="0"/>
            </a:p>
          </p:txBody>
        </p:sp>
      </p:grpSp>
      <p:grpSp>
        <p:nvGrpSpPr>
          <p:cNvPr id="16423" name="Group 229"/>
          <p:cNvGrpSpPr>
            <a:grpSpLocks/>
          </p:cNvGrpSpPr>
          <p:nvPr/>
        </p:nvGrpSpPr>
        <p:grpSpPr bwMode="auto">
          <a:xfrm>
            <a:off x="22225" y="1095375"/>
            <a:ext cx="9859963" cy="4752975"/>
            <a:chOff x="22225" y="1095375"/>
            <a:chExt cx="9859963" cy="4753084"/>
          </a:xfrm>
        </p:grpSpPr>
        <p:grpSp>
          <p:nvGrpSpPr>
            <p:cNvPr id="16691" name="Group 198"/>
            <p:cNvGrpSpPr>
              <a:grpSpLocks/>
            </p:cNvGrpSpPr>
            <p:nvPr/>
          </p:nvGrpSpPr>
          <p:grpSpPr bwMode="auto">
            <a:xfrm>
              <a:off x="22225" y="1095375"/>
              <a:ext cx="9859963" cy="4500563"/>
              <a:chOff x="1" y="1095375"/>
              <a:chExt cx="9859962" cy="4500563"/>
            </a:xfrm>
          </p:grpSpPr>
          <p:sp>
            <p:nvSpPr>
              <p:cNvPr id="47" name="TextBox 46">
                <a:extLst>
                  <a:ext uri="{FF2B5EF4-FFF2-40B4-BE49-F238E27FC236}"/>
                </a:extLst>
              </p:cNvPr>
              <p:cNvSpPr txBox="1"/>
              <p:nvPr/>
            </p:nvSpPr>
            <p:spPr bwMode="auto">
              <a:xfrm>
                <a:off x="12701" y="1095375"/>
                <a:ext cx="1267200" cy="43089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en-IN" sz="1100" b="1" dirty="0"/>
                  <a:t>HPC, Ramanmandi</a:t>
                </a:r>
              </a:p>
            </p:txBody>
          </p:sp>
          <p:grpSp>
            <p:nvGrpSpPr>
              <p:cNvPr id="16699" name="Group 141"/>
              <p:cNvGrpSpPr>
                <a:grpSpLocks/>
              </p:cNvGrpSpPr>
              <p:nvPr/>
            </p:nvGrpSpPr>
            <p:grpSpPr bwMode="auto">
              <a:xfrm>
                <a:off x="3570522" y="1415501"/>
                <a:ext cx="125420" cy="180999"/>
                <a:chOff x="3003887" y="3367533"/>
                <a:chExt cx="124953" cy="180000"/>
              </a:xfrm>
            </p:grpSpPr>
            <p:sp>
              <p:nvSpPr>
                <p:cNvPr id="61" name="Flowchart: Terminator 60">
                  <a:extLst>
                    <a:ext uri="{FF2B5EF4-FFF2-40B4-BE49-F238E27FC236}"/>
                  </a:extLst>
                </p:cNvPr>
                <p:cNvSpPr/>
                <p:nvPr/>
              </p:nvSpPr>
              <p:spPr>
                <a:xfrm rot="16200000">
                  <a:off x="2935401" y="3436019"/>
                  <a:ext cx="180000" cy="43028"/>
                </a:xfrm>
                <a:prstGeom prst="flowChartTerminator">
                  <a:avLst/>
                </a:prstGeom>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endParaRPr lang="en-IN" dirty="0"/>
                </a:p>
              </p:txBody>
            </p:sp>
            <p:sp>
              <p:nvSpPr>
                <p:cNvPr id="62" name="Flowchart: Terminator 61">
                  <a:extLst>
                    <a:ext uri="{FF2B5EF4-FFF2-40B4-BE49-F238E27FC236}"/>
                  </a:extLst>
                </p:cNvPr>
                <p:cNvSpPr/>
                <p:nvPr/>
              </p:nvSpPr>
              <p:spPr>
                <a:xfrm rot="16200000">
                  <a:off x="2995121" y="3454777"/>
                  <a:ext cx="142483" cy="43028"/>
                </a:xfrm>
                <a:prstGeom prst="flowChartTerminator">
                  <a:avLst/>
                </a:prstGeom>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endParaRPr lang="en-IN" dirty="0"/>
                </a:p>
              </p:txBody>
            </p:sp>
            <p:sp>
              <p:nvSpPr>
                <p:cNvPr id="63" name="Flowchart: Terminator 62">
                  <a:extLst>
                    <a:ext uri="{FF2B5EF4-FFF2-40B4-BE49-F238E27FC236}"/>
                  </a:extLst>
                </p:cNvPr>
                <p:cNvSpPr/>
                <p:nvPr/>
              </p:nvSpPr>
              <p:spPr>
                <a:xfrm rot="16200000">
                  <a:off x="3051083" y="3469758"/>
                  <a:ext cx="112486" cy="43028"/>
                </a:xfrm>
                <a:prstGeom prst="flowChartTerminator">
                  <a:avLst/>
                </a:prstGeom>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endParaRPr lang="en-IN" dirty="0"/>
                </a:p>
              </p:txBody>
            </p:sp>
          </p:grpSp>
          <p:sp>
            <p:nvSpPr>
              <p:cNvPr id="64" name="Freeform 63">
                <a:extLst>
                  <a:ext uri="{FF2B5EF4-FFF2-40B4-BE49-F238E27FC236}"/>
                </a:extLst>
              </p:cNvPr>
              <p:cNvSpPr/>
              <p:nvPr/>
            </p:nvSpPr>
            <p:spPr bwMode="auto">
              <a:xfrm>
                <a:off x="1266904" y="1234052"/>
                <a:ext cx="2340158" cy="213663"/>
              </a:xfrm>
              <a:custGeom>
                <a:avLst/>
                <a:gdLst>
                  <a:gd name="connsiteX0" fmla="*/ 1920240 w 1920240"/>
                  <a:gd name="connsiteY0" fmla="*/ 144780 h 144780"/>
                  <a:gd name="connsiteX1" fmla="*/ 1920240 w 1920240"/>
                  <a:gd name="connsiteY1" fmla="*/ 0 h 144780"/>
                  <a:gd name="connsiteX2" fmla="*/ 0 w 1920240"/>
                  <a:gd name="connsiteY2" fmla="*/ 0 h 144780"/>
                </a:gdLst>
                <a:ahLst/>
                <a:cxnLst>
                  <a:cxn ang="0">
                    <a:pos x="connsiteX0" y="connsiteY0"/>
                  </a:cxn>
                  <a:cxn ang="0">
                    <a:pos x="connsiteX1" y="connsiteY1"/>
                  </a:cxn>
                  <a:cxn ang="0">
                    <a:pos x="connsiteX2" y="connsiteY2"/>
                  </a:cxn>
                </a:cxnLst>
                <a:rect l="l" t="t" r="r" b="b"/>
                <a:pathLst>
                  <a:path w="1920240" h="144780">
                    <a:moveTo>
                      <a:pt x="1920240" y="144780"/>
                    </a:moveTo>
                    <a:lnTo>
                      <a:pt x="1920240" y="0"/>
                    </a:lnTo>
                    <a:lnTo>
                      <a:pt x="0" y="0"/>
                    </a:lnTo>
                  </a:path>
                </a:pathLst>
              </a:custGeom>
              <a:ln w="12700">
                <a:solidFill>
                  <a:schemeClr val="tx1"/>
                </a:solidFill>
                <a:headEnd type="none" w="med" len="med"/>
                <a:tailEnd type="triangle" w="med" len="med"/>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IN" dirty="0"/>
              </a:p>
            </p:txBody>
          </p:sp>
          <p:sp>
            <p:nvSpPr>
              <p:cNvPr id="157" name="Freeform 156">
                <a:extLst>
                  <a:ext uri="{FF2B5EF4-FFF2-40B4-BE49-F238E27FC236}"/>
                </a:extLst>
              </p:cNvPr>
              <p:cNvSpPr/>
              <p:nvPr/>
            </p:nvSpPr>
            <p:spPr bwMode="auto">
              <a:xfrm>
                <a:off x="1246190" y="5284759"/>
                <a:ext cx="2196148" cy="131385"/>
              </a:xfrm>
              <a:custGeom>
                <a:avLst/>
                <a:gdLst>
                  <a:gd name="connsiteX0" fmla="*/ 1920240 w 1920240"/>
                  <a:gd name="connsiteY0" fmla="*/ 144780 h 144780"/>
                  <a:gd name="connsiteX1" fmla="*/ 1920240 w 1920240"/>
                  <a:gd name="connsiteY1" fmla="*/ 0 h 144780"/>
                  <a:gd name="connsiteX2" fmla="*/ 0 w 1920240"/>
                  <a:gd name="connsiteY2" fmla="*/ 0 h 144780"/>
                </a:gdLst>
                <a:ahLst/>
                <a:cxnLst>
                  <a:cxn ang="0">
                    <a:pos x="connsiteX0" y="connsiteY0"/>
                  </a:cxn>
                  <a:cxn ang="0">
                    <a:pos x="connsiteX1" y="connsiteY1"/>
                  </a:cxn>
                  <a:cxn ang="0">
                    <a:pos x="connsiteX2" y="connsiteY2"/>
                  </a:cxn>
                </a:cxnLst>
                <a:rect l="l" t="t" r="r" b="b"/>
                <a:pathLst>
                  <a:path w="1920240" h="144780">
                    <a:moveTo>
                      <a:pt x="1920240" y="144780"/>
                    </a:moveTo>
                    <a:lnTo>
                      <a:pt x="1920240" y="0"/>
                    </a:lnTo>
                    <a:lnTo>
                      <a:pt x="0" y="0"/>
                    </a:lnTo>
                  </a:path>
                </a:pathLst>
              </a:custGeom>
              <a:ln w="12700">
                <a:solidFill>
                  <a:schemeClr val="tx1"/>
                </a:solidFill>
                <a:headEnd type="none" w="med" len="med"/>
                <a:tailEnd type="triangle" w="med" len="med"/>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IN" dirty="0"/>
              </a:p>
            </p:txBody>
          </p:sp>
          <p:grpSp>
            <p:nvGrpSpPr>
              <p:cNvPr id="16706" name="Group 141"/>
              <p:cNvGrpSpPr>
                <a:grpSpLocks/>
              </p:cNvGrpSpPr>
              <p:nvPr/>
            </p:nvGrpSpPr>
            <p:grpSpPr bwMode="auto">
              <a:xfrm>
                <a:off x="3416524" y="5414939"/>
                <a:ext cx="125421" cy="180999"/>
                <a:chOff x="3003887" y="3367533"/>
                <a:chExt cx="124953" cy="180000"/>
              </a:xfrm>
            </p:grpSpPr>
            <p:sp>
              <p:nvSpPr>
                <p:cNvPr id="159" name="Flowchart: Terminator 158">
                  <a:extLst>
                    <a:ext uri="{FF2B5EF4-FFF2-40B4-BE49-F238E27FC236}"/>
                  </a:extLst>
                </p:cNvPr>
                <p:cNvSpPr/>
                <p:nvPr/>
              </p:nvSpPr>
              <p:spPr>
                <a:xfrm rot="16200000">
                  <a:off x="2935401" y="3436019"/>
                  <a:ext cx="180000" cy="43028"/>
                </a:xfrm>
                <a:prstGeom prst="flowChartTerminator">
                  <a:avLst/>
                </a:prstGeom>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endParaRPr lang="en-IN" dirty="0"/>
                </a:p>
              </p:txBody>
            </p:sp>
            <p:sp>
              <p:nvSpPr>
                <p:cNvPr id="160" name="Flowchart: Terminator 159">
                  <a:extLst>
                    <a:ext uri="{FF2B5EF4-FFF2-40B4-BE49-F238E27FC236}"/>
                  </a:extLst>
                </p:cNvPr>
                <p:cNvSpPr/>
                <p:nvPr/>
              </p:nvSpPr>
              <p:spPr>
                <a:xfrm rot="16200000">
                  <a:off x="2995121" y="3454777"/>
                  <a:ext cx="142483" cy="43028"/>
                </a:xfrm>
                <a:prstGeom prst="flowChartTerminator">
                  <a:avLst/>
                </a:prstGeom>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endParaRPr lang="en-IN" dirty="0"/>
                </a:p>
              </p:txBody>
            </p:sp>
            <p:sp>
              <p:nvSpPr>
                <p:cNvPr id="161" name="Flowchart: Terminator 160">
                  <a:extLst>
                    <a:ext uri="{FF2B5EF4-FFF2-40B4-BE49-F238E27FC236}"/>
                  </a:extLst>
                </p:cNvPr>
                <p:cNvSpPr/>
                <p:nvPr/>
              </p:nvSpPr>
              <p:spPr>
                <a:xfrm rot="16200000">
                  <a:off x="3051083" y="3469758"/>
                  <a:ext cx="112486" cy="43028"/>
                </a:xfrm>
                <a:prstGeom prst="flowChartTerminator">
                  <a:avLst/>
                </a:prstGeom>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endParaRPr lang="en-IN" dirty="0"/>
                </a:p>
              </p:txBody>
            </p:sp>
          </p:grpSp>
          <p:sp>
            <p:nvSpPr>
              <p:cNvPr id="162" name="TextBox 161">
                <a:extLst>
                  <a:ext uri="{FF2B5EF4-FFF2-40B4-BE49-F238E27FC236}"/>
                </a:extLst>
              </p:cNvPr>
              <p:cNvSpPr txBox="1"/>
              <p:nvPr/>
            </p:nvSpPr>
            <p:spPr bwMode="auto">
              <a:xfrm>
                <a:off x="1" y="5142923"/>
                <a:ext cx="1266904" cy="433078"/>
              </a:xfrm>
              <a:prstGeom prst="rect">
                <a:avLst/>
              </a:prstGeom>
            </p:spPr>
            <p:style>
              <a:lnRef idx="0">
                <a:schemeClr val="accent1"/>
              </a:lnRef>
              <a:fillRef idx="3">
                <a:schemeClr val="accent1"/>
              </a:fillRef>
              <a:effectRef idx="3">
                <a:schemeClr val="accent1"/>
              </a:effectRef>
              <a:fontRef idx="minor">
                <a:schemeClr val="lt1"/>
              </a:fontRef>
            </p:style>
            <p:txBody>
              <a:bodyPr tIns="46800" bIns="46800">
                <a:spAutoFit/>
              </a:bodyPr>
              <a:lstStyle/>
              <a:p>
                <a:pPr eaLnBrk="1" hangingPunct="1">
                  <a:defRPr/>
                </a:pPr>
                <a:r>
                  <a:rPr lang="en-IN" sz="1100" b="1" dirty="0"/>
                  <a:t>MRPL, Mangalore</a:t>
                </a:r>
              </a:p>
            </p:txBody>
          </p:sp>
          <p:grpSp>
            <p:nvGrpSpPr>
              <p:cNvPr id="16710" name="Group 141"/>
              <p:cNvGrpSpPr>
                <a:grpSpLocks/>
              </p:cNvGrpSpPr>
              <p:nvPr/>
            </p:nvGrpSpPr>
            <p:grpSpPr bwMode="auto">
              <a:xfrm>
                <a:off x="2956118" y="4036808"/>
                <a:ext cx="125421" cy="180999"/>
                <a:chOff x="3003887" y="3367533"/>
                <a:chExt cx="124953" cy="180000"/>
              </a:xfrm>
            </p:grpSpPr>
            <p:sp>
              <p:nvSpPr>
                <p:cNvPr id="164" name="Flowchart: Terminator 163">
                  <a:extLst>
                    <a:ext uri="{FF2B5EF4-FFF2-40B4-BE49-F238E27FC236}"/>
                  </a:extLst>
                </p:cNvPr>
                <p:cNvSpPr/>
                <p:nvPr/>
              </p:nvSpPr>
              <p:spPr>
                <a:xfrm rot="16200000">
                  <a:off x="2935401" y="3436019"/>
                  <a:ext cx="180000" cy="43028"/>
                </a:xfrm>
                <a:prstGeom prst="flowChartTerminator">
                  <a:avLst/>
                </a:prstGeom>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endParaRPr lang="en-IN" dirty="0"/>
                </a:p>
              </p:txBody>
            </p:sp>
            <p:sp>
              <p:nvSpPr>
                <p:cNvPr id="165" name="Flowchart: Terminator 164">
                  <a:extLst>
                    <a:ext uri="{FF2B5EF4-FFF2-40B4-BE49-F238E27FC236}"/>
                  </a:extLst>
                </p:cNvPr>
                <p:cNvSpPr/>
                <p:nvPr/>
              </p:nvSpPr>
              <p:spPr>
                <a:xfrm rot="16200000">
                  <a:off x="2995121" y="3454777"/>
                  <a:ext cx="142483" cy="43028"/>
                </a:xfrm>
                <a:prstGeom prst="flowChartTerminator">
                  <a:avLst/>
                </a:prstGeom>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endParaRPr lang="en-IN" dirty="0"/>
                </a:p>
              </p:txBody>
            </p:sp>
            <p:sp>
              <p:nvSpPr>
                <p:cNvPr id="166" name="Flowchart: Terminator 165">
                  <a:extLst>
                    <a:ext uri="{FF2B5EF4-FFF2-40B4-BE49-F238E27FC236}"/>
                  </a:extLst>
                </p:cNvPr>
                <p:cNvSpPr/>
                <p:nvPr/>
              </p:nvSpPr>
              <p:spPr>
                <a:xfrm rot="16200000">
                  <a:off x="3051083" y="3469758"/>
                  <a:ext cx="112486" cy="43028"/>
                </a:xfrm>
                <a:prstGeom prst="flowChartTerminator">
                  <a:avLst/>
                </a:prstGeom>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endParaRPr lang="en-IN" dirty="0"/>
                </a:p>
              </p:txBody>
            </p:sp>
          </p:grpSp>
          <p:sp>
            <p:nvSpPr>
              <p:cNvPr id="171" name="Freeform 170">
                <a:extLst>
                  <a:ext uri="{FF2B5EF4-FFF2-40B4-BE49-F238E27FC236}"/>
                </a:extLst>
              </p:cNvPr>
              <p:cNvSpPr/>
              <p:nvPr/>
            </p:nvSpPr>
            <p:spPr bwMode="auto">
              <a:xfrm flipV="1">
                <a:off x="1265175" y="4187247"/>
                <a:ext cx="1728117" cy="81360"/>
              </a:xfrm>
              <a:custGeom>
                <a:avLst/>
                <a:gdLst>
                  <a:gd name="connsiteX0" fmla="*/ 1920240 w 1920240"/>
                  <a:gd name="connsiteY0" fmla="*/ 144780 h 144780"/>
                  <a:gd name="connsiteX1" fmla="*/ 1920240 w 1920240"/>
                  <a:gd name="connsiteY1" fmla="*/ 0 h 144780"/>
                  <a:gd name="connsiteX2" fmla="*/ 0 w 1920240"/>
                  <a:gd name="connsiteY2" fmla="*/ 0 h 144780"/>
                </a:gdLst>
                <a:ahLst/>
                <a:cxnLst>
                  <a:cxn ang="0">
                    <a:pos x="connsiteX0" y="connsiteY0"/>
                  </a:cxn>
                  <a:cxn ang="0">
                    <a:pos x="connsiteX1" y="connsiteY1"/>
                  </a:cxn>
                  <a:cxn ang="0">
                    <a:pos x="connsiteX2" y="connsiteY2"/>
                  </a:cxn>
                </a:cxnLst>
                <a:rect l="l" t="t" r="r" b="b"/>
                <a:pathLst>
                  <a:path w="1920240" h="144780">
                    <a:moveTo>
                      <a:pt x="1920240" y="144780"/>
                    </a:moveTo>
                    <a:lnTo>
                      <a:pt x="1920240" y="0"/>
                    </a:lnTo>
                    <a:lnTo>
                      <a:pt x="0" y="0"/>
                    </a:lnTo>
                  </a:path>
                </a:pathLst>
              </a:custGeom>
              <a:ln w="12700">
                <a:solidFill>
                  <a:schemeClr val="tx1"/>
                </a:solidFill>
                <a:headEnd type="none" w="med" len="med"/>
                <a:tailEnd type="triangle" w="med" len="med"/>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IN" dirty="0"/>
              </a:p>
            </p:txBody>
          </p:sp>
          <p:sp>
            <p:nvSpPr>
              <p:cNvPr id="172" name="TextBox 171">
                <a:extLst>
                  <a:ext uri="{FF2B5EF4-FFF2-40B4-BE49-F238E27FC236}"/>
                </a:extLst>
              </p:cNvPr>
              <p:cNvSpPr txBox="1"/>
              <p:nvPr/>
            </p:nvSpPr>
            <p:spPr bwMode="auto">
              <a:xfrm>
                <a:off x="1" y="4153502"/>
                <a:ext cx="1266903" cy="26161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en-IN" sz="1100" b="1" dirty="0"/>
                  <a:t>HPC, Mumbai</a:t>
                </a:r>
              </a:p>
            </p:txBody>
          </p:sp>
          <p:sp>
            <p:nvSpPr>
              <p:cNvPr id="2" name="Isosceles Triangle 1">
                <a:extLst>
                  <a:ext uri="{FF2B5EF4-FFF2-40B4-BE49-F238E27FC236}"/>
                </a:extLst>
              </p:cNvPr>
              <p:cNvSpPr/>
              <p:nvPr/>
            </p:nvSpPr>
            <p:spPr bwMode="auto">
              <a:xfrm>
                <a:off x="2086201" y="3192124"/>
                <a:ext cx="144010" cy="144019"/>
              </a:xfrm>
              <a:prstGeom prst="triangle">
                <a:avLst/>
              </a:prstGeom>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endParaRPr lang="en-IN" dirty="0"/>
              </a:p>
            </p:txBody>
          </p:sp>
          <p:sp>
            <p:nvSpPr>
              <p:cNvPr id="197" name="Freeform 196">
                <a:extLst>
                  <a:ext uri="{FF2B5EF4-FFF2-40B4-BE49-F238E27FC236}"/>
                </a:extLst>
              </p:cNvPr>
              <p:cNvSpPr/>
              <p:nvPr/>
            </p:nvSpPr>
            <p:spPr bwMode="auto">
              <a:xfrm>
                <a:off x="1261635" y="3062329"/>
                <a:ext cx="900000" cy="113129"/>
              </a:xfrm>
              <a:custGeom>
                <a:avLst/>
                <a:gdLst>
                  <a:gd name="connsiteX0" fmla="*/ 1920240 w 1920240"/>
                  <a:gd name="connsiteY0" fmla="*/ 144780 h 144780"/>
                  <a:gd name="connsiteX1" fmla="*/ 1920240 w 1920240"/>
                  <a:gd name="connsiteY1" fmla="*/ 0 h 144780"/>
                  <a:gd name="connsiteX2" fmla="*/ 0 w 1920240"/>
                  <a:gd name="connsiteY2" fmla="*/ 0 h 144780"/>
                </a:gdLst>
                <a:ahLst/>
                <a:cxnLst>
                  <a:cxn ang="0">
                    <a:pos x="connsiteX0" y="connsiteY0"/>
                  </a:cxn>
                  <a:cxn ang="0">
                    <a:pos x="connsiteX1" y="connsiteY1"/>
                  </a:cxn>
                  <a:cxn ang="0">
                    <a:pos x="connsiteX2" y="connsiteY2"/>
                  </a:cxn>
                </a:cxnLst>
                <a:rect l="l" t="t" r="r" b="b"/>
                <a:pathLst>
                  <a:path w="1920240" h="144780">
                    <a:moveTo>
                      <a:pt x="1920240" y="144780"/>
                    </a:moveTo>
                    <a:lnTo>
                      <a:pt x="1920240" y="0"/>
                    </a:lnTo>
                    <a:lnTo>
                      <a:pt x="0" y="0"/>
                    </a:lnTo>
                  </a:path>
                </a:pathLst>
              </a:custGeom>
              <a:ln w="12700">
                <a:solidFill>
                  <a:schemeClr val="tx1"/>
                </a:solidFill>
                <a:headEnd type="none" w="med" len="med"/>
                <a:tailEnd type="triangle" w="med" len="med"/>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IN" dirty="0"/>
              </a:p>
            </p:txBody>
          </p:sp>
          <p:grpSp>
            <p:nvGrpSpPr>
              <p:cNvPr id="16723" name="Group 141"/>
              <p:cNvGrpSpPr>
                <a:grpSpLocks/>
              </p:cNvGrpSpPr>
              <p:nvPr/>
            </p:nvGrpSpPr>
            <p:grpSpPr bwMode="auto">
              <a:xfrm>
                <a:off x="5050172" y="4670303"/>
                <a:ext cx="123833" cy="180999"/>
                <a:chOff x="3003887" y="3367533"/>
                <a:chExt cx="124953" cy="180000"/>
              </a:xfrm>
            </p:grpSpPr>
            <p:sp>
              <p:nvSpPr>
                <p:cNvPr id="200" name="Flowchart: Terminator 199">
                  <a:extLst>
                    <a:ext uri="{FF2B5EF4-FFF2-40B4-BE49-F238E27FC236}"/>
                  </a:extLst>
                </p:cNvPr>
                <p:cNvSpPr/>
                <p:nvPr/>
              </p:nvSpPr>
              <p:spPr>
                <a:xfrm rot="16200000">
                  <a:off x="2935401" y="3436019"/>
                  <a:ext cx="180000" cy="43028"/>
                </a:xfrm>
                <a:prstGeom prst="flowChartTerminator">
                  <a:avLst/>
                </a:prstGeom>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endParaRPr lang="en-IN" dirty="0"/>
                </a:p>
              </p:txBody>
            </p:sp>
            <p:sp>
              <p:nvSpPr>
                <p:cNvPr id="201" name="Flowchart: Terminator 200">
                  <a:extLst>
                    <a:ext uri="{FF2B5EF4-FFF2-40B4-BE49-F238E27FC236}"/>
                  </a:extLst>
                </p:cNvPr>
                <p:cNvSpPr/>
                <p:nvPr/>
              </p:nvSpPr>
              <p:spPr>
                <a:xfrm rot="16200000">
                  <a:off x="2995121" y="3454777"/>
                  <a:ext cx="142483" cy="43028"/>
                </a:xfrm>
                <a:prstGeom prst="flowChartTerminator">
                  <a:avLst/>
                </a:prstGeom>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endParaRPr lang="en-IN" dirty="0"/>
                </a:p>
              </p:txBody>
            </p:sp>
            <p:sp>
              <p:nvSpPr>
                <p:cNvPr id="202" name="Flowchart: Terminator 201">
                  <a:extLst>
                    <a:ext uri="{FF2B5EF4-FFF2-40B4-BE49-F238E27FC236}"/>
                  </a:extLst>
                </p:cNvPr>
                <p:cNvSpPr/>
                <p:nvPr/>
              </p:nvSpPr>
              <p:spPr>
                <a:xfrm rot="16200000">
                  <a:off x="3051083" y="3469758"/>
                  <a:ext cx="112486" cy="43028"/>
                </a:xfrm>
                <a:prstGeom prst="flowChartTerminator">
                  <a:avLst/>
                </a:prstGeom>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endParaRPr lang="en-IN" dirty="0"/>
                </a:p>
              </p:txBody>
            </p:sp>
          </p:grpSp>
          <p:sp>
            <p:nvSpPr>
              <p:cNvPr id="203" name="Freeform 202">
                <a:extLst>
                  <a:ext uri="{FF2B5EF4-FFF2-40B4-BE49-F238E27FC236}"/>
                </a:extLst>
              </p:cNvPr>
              <p:cNvSpPr/>
              <p:nvPr/>
            </p:nvSpPr>
            <p:spPr bwMode="auto">
              <a:xfrm flipH="1" flipV="1">
                <a:off x="5095184" y="4850560"/>
                <a:ext cx="3636245" cy="81360"/>
              </a:xfrm>
              <a:custGeom>
                <a:avLst/>
                <a:gdLst>
                  <a:gd name="connsiteX0" fmla="*/ 1920240 w 1920240"/>
                  <a:gd name="connsiteY0" fmla="*/ 144780 h 144780"/>
                  <a:gd name="connsiteX1" fmla="*/ 1920240 w 1920240"/>
                  <a:gd name="connsiteY1" fmla="*/ 0 h 144780"/>
                  <a:gd name="connsiteX2" fmla="*/ 0 w 1920240"/>
                  <a:gd name="connsiteY2" fmla="*/ 0 h 144780"/>
                </a:gdLst>
                <a:ahLst/>
                <a:cxnLst>
                  <a:cxn ang="0">
                    <a:pos x="connsiteX0" y="connsiteY0"/>
                  </a:cxn>
                  <a:cxn ang="0">
                    <a:pos x="connsiteX1" y="connsiteY1"/>
                  </a:cxn>
                  <a:cxn ang="0">
                    <a:pos x="connsiteX2" y="connsiteY2"/>
                  </a:cxn>
                </a:cxnLst>
                <a:rect l="l" t="t" r="r" b="b"/>
                <a:pathLst>
                  <a:path w="1920240" h="144780">
                    <a:moveTo>
                      <a:pt x="1920240" y="144780"/>
                    </a:moveTo>
                    <a:lnTo>
                      <a:pt x="1920240" y="0"/>
                    </a:lnTo>
                    <a:lnTo>
                      <a:pt x="0" y="0"/>
                    </a:lnTo>
                  </a:path>
                </a:pathLst>
              </a:custGeom>
              <a:ln w="12700">
                <a:solidFill>
                  <a:schemeClr val="tx1"/>
                </a:solidFill>
                <a:headEnd type="none" w="med" len="med"/>
                <a:tailEnd type="triangle" w="med" len="med"/>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IN" dirty="0"/>
              </a:p>
            </p:txBody>
          </p:sp>
          <p:sp>
            <p:nvSpPr>
              <p:cNvPr id="204" name="TextBox 203">
                <a:extLst>
                  <a:ext uri="{FF2B5EF4-FFF2-40B4-BE49-F238E27FC236}"/>
                </a:extLst>
              </p:cNvPr>
              <p:cNvSpPr txBox="1"/>
              <p:nvPr/>
            </p:nvSpPr>
            <p:spPr bwMode="auto">
              <a:xfrm>
                <a:off x="8743888" y="4801098"/>
                <a:ext cx="1116075" cy="261644"/>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en-IN" sz="1100" b="1" dirty="0">
                    <a:solidFill>
                      <a:srgbClr val="C00000"/>
                    </a:solidFill>
                  </a:rPr>
                  <a:t>HPC</a:t>
                </a:r>
                <a:r>
                  <a:rPr lang="en-IN" sz="1100" b="1" dirty="0"/>
                  <a:t>,  </a:t>
                </a:r>
                <a:r>
                  <a:rPr lang="en-IN" sz="1100" b="1" dirty="0">
                    <a:solidFill>
                      <a:srgbClr val="C00000"/>
                    </a:solidFill>
                  </a:rPr>
                  <a:t>Vizag</a:t>
                </a:r>
              </a:p>
            </p:txBody>
          </p:sp>
        </p:grpSp>
        <p:pic>
          <p:nvPicPr>
            <p:cNvPr id="16692" name="Picture 385" descr="Z:\STRATEGY\STRATEGY - MoP&amp;NG\Industry Meeting\PRELIMINARY REPORT\HPC\HPCL.png"/>
            <p:cNvPicPr>
              <a:picLocks noChangeAspect="1" noChangeArrowheads="1"/>
            </p:cNvPicPr>
            <p:nvPr/>
          </p:nvPicPr>
          <p:blipFill>
            <a:blip r:embed="rId3" cstate="print"/>
            <a:srcRect/>
            <a:stretch>
              <a:fillRect/>
            </a:stretch>
          </p:blipFill>
          <p:spPr bwMode="auto">
            <a:xfrm>
              <a:off x="3340004" y="1297541"/>
              <a:ext cx="225000" cy="288000"/>
            </a:xfrm>
            <a:prstGeom prst="rect">
              <a:avLst/>
            </a:prstGeom>
            <a:noFill/>
            <a:ln w="9525">
              <a:noFill/>
              <a:miter lim="800000"/>
              <a:headEnd/>
              <a:tailEnd/>
            </a:ln>
          </p:spPr>
        </p:pic>
        <p:pic>
          <p:nvPicPr>
            <p:cNvPr id="16693" name="Picture 385" descr="Z:\STRATEGY\STRATEGY - MoP&amp;NG\Industry Meeting\PRELIMINARY REPORT\HPC\HPCL.png"/>
            <p:cNvPicPr>
              <a:picLocks noChangeAspect="1" noChangeArrowheads="1"/>
            </p:cNvPicPr>
            <p:nvPr/>
          </p:nvPicPr>
          <p:blipFill>
            <a:blip r:embed="rId3" cstate="print"/>
            <a:srcRect/>
            <a:stretch>
              <a:fillRect/>
            </a:stretch>
          </p:blipFill>
          <p:spPr bwMode="auto">
            <a:xfrm>
              <a:off x="3109576" y="3832249"/>
              <a:ext cx="225000" cy="288000"/>
            </a:xfrm>
            <a:prstGeom prst="rect">
              <a:avLst/>
            </a:prstGeom>
            <a:noFill/>
            <a:ln w="9525">
              <a:noFill/>
              <a:miter lim="800000"/>
              <a:headEnd/>
              <a:tailEnd/>
            </a:ln>
          </p:spPr>
        </p:pic>
        <p:pic>
          <p:nvPicPr>
            <p:cNvPr id="16694" name="Picture 385" descr="Z:\STRATEGY\STRATEGY - MoP&amp;NG\Industry Meeting\PRELIMINARY REPORT\HPC\HPCL.png"/>
            <p:cNvPicPr>
              <a:picLocks noChangeAspect="1" noChangeArrowheads="1"/>
            </p:cNvPicPr>
            <p:nvPr/>
          </p:nvPicPr>
          <p:blipFill>
            <a:blip r:embed="rId3" cstate="print"/>
            <a:srcRect/>
            <a:stretch>
              <a:fillRect/>
            </a:stretch>
          </p:blipFill>
          <p:spPr bwMode="auto">
            <a:xfrm>
              <a:off x="4840500" y="4811713"/>
              <a:ext cx="225000" cy="288000"/>
            </a:xfrm>
            <a:prstGeom prst="rect">
              <a:avLst/>
            </a:prstGeom>
            <a:noFill/>
            <a:ln w="9525">
              <a:noFill/>
              <a:miter lim="800000"/>
              <a:headEnd/>
              <a:tailEnd/>
            </a:ln>
          </p:spPr>
        </p:pic>
        <p:pic>
          <p:nvPicPr>
            <p:cNvPr id="16695" name="Picture 385" descr="Z:\STRATEGY\STRATEGY - MoP&amp;NG\Industry Meeting\PRELIMINARY REPORT\HPC\HPCL.png"/>
            <p:cNvPicPr>
              <a:picLocks noChangeAspect="1" noChangeArrowheads="1"/>
            </p:cNvPicPr>
            <p:nvPr/>
          </p:nvPicPr>
          <p:blipFill>
            <a:blip r:embed="rId3" cstate="print"/>
            <a:srcRect/>
            <a:stretch>
              <a:fillRect/>
            </a:stretch>
          </p:blipFill>
          <p:spPr bwMode="auto">
            <a:xfrm>
              <a:off x="3224790" y="5560459"/>
              <a:ext cx="225000" cy="288000"/>
            </a:xfrm>
            <a:prstGeom prst="rect">
              <a:avLst/>
            </a:prstGeom>
            <a:noFill/>
            <a:ln w="9525">
              <a:noFill/>
              <a:miter lim="800000"/>
              <a:headEnd/>
              <a:tailEnd/>
            </a:ln>
          </p:spPr>
        </p:pic>
      </p:grpSp>
      <p:grpSp>
        <p:nvGrpSpPr>
          <p:cNvPr id="16424" name="Group 230"/>
          <p:cNvGrpSpPr>
            <a:grpSpLocks/>
          </p:cNvGrpSpPr>
          <p:nvPr/>
        </p:nvGrpSpPr>
        <p:grpSpPr bwMode="auto">
          <a:xfrm>
            <a:off x="22225" y="2103438"/>
            <a:ext cx="9859963" cy="4271962"/>
            <a:chOff x="22225" y="2104039"/>
            <a:chExt cx="9859963" cy="4271361"/>
          </a:xfrm>
        </p:grpSpPr>
        <p:grpSp>
          <p:nvGrpSpPr>
            <p:cNvPr id="16659" name="Group 6"/>
            <p:cNvGrpSpPr>
              <a:grpSpLocks/>
            </p:cNvGrpSpPr>
            <p:nvPr/>
          </p:nvGrpSpPr>
          <p:grpSpPr bwMode="auto">
            <a:xfrm>
              <a:off x="22225" y="2235199"/>
              <a:ext cx="9859963" cy="4140201"/>
              <a:chOff x="-672" y="2235686"/>
              <a:chExt cx="9859894" cy="4139615"/>
            </a:xfrm>
          </p:grpSpPr>
          <p:grpSp>
            <p:nvGrpSpPr>
              <p:cNvPr id="14" name="Group 141">
                <a:extLst>
                  <a:ext uri="{FF2B5EF4-FFF2-40B4-BE49-F238E27FC236}"/>
                </a:extLst>
              </p:cNvPr>
              <p:cNvGrpSpPr>
                <a:grpSpLocks/>
              </p:cNvGrpSpPr>
              <p:nvPr/>
            </p:nvGrpSpPr>
            <p:grpSpPr bwMode="auto">
              <a:xfrm>
                <a:off x="3726465" y="6194326"/>
                <a:ext cx="125412" cy="180975"/>
                <a:chOff x="3003887" y="3367533"/>
                <a:chExt cx="124953" cy="180000"/>
              </a:xfrm>
              <a:solidFill>
                <a:srgbClr val="33CC33"/>
              </a:solidFill>
            </p:grpSpPr>
            <p:sp>
              <p:nvSpPr>
                <p:cNvPr id="148" name="Flowchart: Terminator 147">
                  <a:extLst>
                    <a:ext uri="{FF2B5EF4-FFF2-40B4-BE49-F238E27FC236}"/>
                  </a:extLst>
                </p:cNvPr>
                <p:cNvSpPr/>
                <p:nvPr/>
              </p:nvSpPr>
              <p:spPr>
                <a:xfrm rot="16200000">
                  <a:off x="2935401" y="3436019"/>
                  <a:ext cx="180000" cy="43028"/>
                </a:xfrm>
                <a:prstGeom prst="flowChartTerminator">
                  <a:avLst/>
                </a:prstGeom>
                <a:grpFill/>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sp>
              <p:nvSpPr>
                <p:cNvPr id="149" name="Flowchart: Terminator 148">
                  <a:extLst>
                    <a:ext uri="{FF2B5EF4-FFF2-40B4-BE49-F238E27FC236}"/>
                  </a:extLst>
                </p:cNvPr>
                <p:cNvSpPr/>
                <p:nvPr/>
              </p:nvSpPr>
              <p:spPr>
                <a:xfrm rot="16200000">
                  <a:off x="2995121" y="3454777"/>
                  <a:ext cx="142483" cy="43028"/>
                </a:xfrm>
                <a:prstGeom prst="flowChartTerminator">
                  <a:avLst/>
                </a:prstGeom>
                <a:grpFill/>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sp>
              <p:nvSpPr>
                <p:cNvPr id="150" name="Flowchart: Terminator 149">
                  <a:extLst>
                    <a:ext uri="{FF2B5EF4-FFF2-40B4-BE49-F238E27FC236}"/>
                  </a:extLst>
                </p:cNvPr>
                <p:cNvSpPr/>
                <p:nvPr/>
              </p:nvSpPr>
              <p:spPr>
                <a:xfrm rot="16200000">
                  <a:off x="3051083" y="3469758"/>
                  <a:ext cx="112486" cy="43028"/>
                </a:xfrm>
                <a:prstGeom prst="flowChartTerminator">
                  <a:avLst/>
                </a:prstGeom>
                <a:grpFill/>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grpSp>
          <p:sp>
            <p:nvSpPr>
              <p:cNvPr id="151" name="Freeform 150">
                <a:extLst>
                  <a:ext uri="{FF2B5EF4-FFF2-40B4-BE49-F238E27FC236}"/>
                </a:extLst>
              </p:cNvPr>
              <p:cNvSpPr/>
              <p:nvPr/>
            </p:nvSpPr>
            <p:spPr>
              <a:xfrm>
                <a:off x="1258336" y="6056729"/>
                <a:ext cx="2520000" cy="131368"/>
              </a:xfrm>
              <a:custGeom>
                <a:avLst/>
                <a:gdLst>
                  <a:gd name="connsiteX0" fmla="*/ 1920240 w 1920240"/>
                  <a:gd name="connsiteY0" fmla="*/ 144780 h 144780"/>
                  <a:gd name="connsiteX1" fmla="*/ 1920240 w 1920240"/>
                  <a:gd name="connsiteY1" fmla="*/ 0 h 144780"/>
                  <a:gd name="connsiteX2" fmla="*/ 0 w 1920240"/>
                  <a:gd name="connsiteY2" fmla="*/ 0 h 144780"/>
                </a:gdLst>
                <a:ahLst/>
                <a:cxnLst>
                  <a:cxn ang="0">
                    <a:pos x="connsiteX0" y="connsiteY0"/>
                  </a:cxn>
                  <a:cxn ang="0">
                    <a:pos x="connsiteX1" y="connsiteY1"/>
                  </a:cxn>
                  <a:cxn ang="0">
                    <a:pos x="connsiteX2" y="connsiteY2"/>
                  </a:cxn>
                </a:cxnLst>
                <a:rect l="l" t="t" r="r" b="b"/>
                <a:pathLst>
                  <a:path w="1920240" h="144780">
                    <a:moveTo>
                      <a:pt x="1920240" y="144780"/>
                    </a:moveTo>
                    <a:lnTo>
                      <a:pt x="1920240" y="0"/>
                    </a:lnTo>
                    <a:lnTo>
                      <a:pt x="0" y="0"/>
                    </a:lnTo>
                  </a:path>
                </a:pathLst>
              </a:custGeom>
              <a:ln w="12700">
                <a:solidFill>
                  <a:schemeClr val="tx1"/>
                </a:solidFill>
                <a:headEnd type="none" w="med" len="med"/>
                <a:tailEnd type="triangle" w="med" len="med"/>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IN" dirty="0"/>
              </a:p>
            </p:txBody>
          </p:sp>
          <p:sp>
            <p:nvSpPr>
              <p:cNvPr id="152" name="TextBox 151">
                <a:extLst>
                  <a:ext uri="{FF2B5EF4-FFF2-40B4-BE49-F238E27FC236}"/>
                </a:extLst>
              </p:cNvPr>
              <p:cNvSpPr txBox="1"/>
              <p:nvPr/>
            </p:nvSpPr>
            <p:spPr>
              <a:xfrm>
                <a:off x="-672" y="5907205"/>
                <a:ext cx="1259008" cy="261573"/>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eaLnBrk="1" hangingPunct="1">
                  <a:defRPr/>
                </a:pPr>
                <a:r>
                  <a:rPr lang="en-IN" sz="1100" b="1" dirty="0">
                    <a:solidFill>
                      <a:srgbClr val="C00000"/>
                    </a:solidFill>
                  </a:rPr>
                  <a:t>BPC, Kochi</a:t>
                </a:r>
              </a:p>
            </p:txBody>
          </p:sp>
          <p:grpSp>
            <p:nvGrpSpPr>
              <p:cNvPr id="15" name="Group 141">
                <a:extLst>
                  <a:ext uri="{FF2B5EF4-FFF2-40B4-BE49-F238E27FC236}"/>
                </a:extLst>
              </p:cNvPr>
              <p:cNvGrpSpPr>
                <a:grpSpLocks/>
              </p:cNvGrpSpPr>
              <p:nvPr/>
            </p:nvGrpSpPr>
            <p:grpSpPr bwMode="auto">
              <a:xfrm>
                <a:off x="2921278" y="4316804"/>
                <a:ext cx="125412" cy="180975"/>
                <a:chOff x="3003887" y="3367533"/>
                <a:chExt cx="124953" cy="180000"/>
              </a:xfrm>
              <a:solidFill>
                <a:srgbClr val="33CC33"/>
              </a:solidFill>
            </p:grpSpPr>
            <p:sp>
              <p:nvSpPr>
                <p:cNvPr id="168" name="Flowchart: Terminator 167">
                  <a:extLst>
                    <a:ext uri="{FF2B5EF4-FFF2-40B4-BE49-F238E27FC236}"/>
                  </a:extLst>
                </p:cNvPr>
                <p:cNvSpPr/>
                <p:nvPr/>
              </p:nvSpPr>
              <p:spPr>
                <a:xfrm rot="16200000">
                  <a:off x="2935401" y="3436019"/>
                  <a:ext cx="180000" cy="43028"/>
                </a:xfrm>
                <a:prstGeom prst="flowChartTerminator">
                  <a:avLst/>
                </a:prstGeom>
                <a:grpFill/>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sp>
              <p:nvSpPr>
                <p:cNvPr id="169" name="Flowchart: Terminator 168">
                  <a:extLst>
                    <a:ext uri="{FF2B5EF4-FFF2-40B4-BE49-F238E27FC236}"/>
                  </a:extLst>
                </p:cNvPr>
                <p:cNvSpPr/>
                <p:nvPr/>
              </p:nvSpPr>
              <p:spPr>
                <a:xfrm rot="16200000">
                  <a:off x="2995121" y="3454777"/>
                  <a:ext cx="142483" cy="43028"/>
                </a:xfrm>
                <a:prstGeom prst="flowChartTerminator">
                  <a:avLst/>
                </a:prstGeom>
                <a:grpFill/>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sp>
              <p:nvSpPr>
                <p:cNvPr id="170" name="Flowchart: Terminator 169">
                  <a:extLst>
                    <a:ext uri="{FF2B5EF4-FFF2-40B4-BE49-F238E27FC236}"/>
                  </a:extLst>
                </p:cNvPr>
                <p:cNvSpPr/>
                <p:nvPr/>
              </p:nvSpPr>
              <p:spPr>
                <a:xfrm rot="16200000">
                  <a:off x="3051083" y="3469758"/>
                  <a:ext cx="112486" cy="43028"/>
                </a:xfrm>
                <a:prstGeom prst="flowChartTerminator">
                  <a:avLst/>
                </a:prstGeom>
                <a:grpFill/>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grpSp>
          <p:sp>
            <p:nvSpPr>
              <p:cNvPr id="173" name="TextBox 172">
                <a:extLst>
                  <a:ext uri="{FF2B5EF4-FFF2-40B4-BE49-F238E27FC236}"/>
                </a:extLst>
              </p:cNvPr>
              <p:cNvSpPr txBox="1"/>
              <p:nvPr/>
            </p:nvSpPr>
            <p:spPr>
              <a:xfrm>
                <a:off x="-671" y="4760172"/>
                <a:ext cx="1267497" cy="261573"/>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eaLnBrk="1" hangingPunct="1">
                  <a:defRPr/>
                </a:pPr>
                <a:r>
                  <a:rPr lang="en-IN" sz="1100" b="1" dirty="0">
                    <a:solidFill>
                      <a:srgbClr val="C00000"/>
                    </a:solidFill>
                  </a:rPr>
                  <a:t>BPC</a:t>
                </a:r>
                <a:r>
                  <a:rPr lang="en-IN" sz="1100" b="1" dirty="0"/>
                  <a:t>, </a:t>
                </a:r>
                <a:r>
                  <a:rPr lang="en-IN" sz="1100" b="1" dirty="0">
                    <a:solidFill>
                      <a:srgbClr val="C00000"/>
                    </a:solidFill>
                  </a:rPr>
                  <a:t>Mumbai</a:t>
                </a:r>
              </a:p>
            </p:txBody>
          </p:sp>
          <p:sp>
            <p:nvSpPr>
              <p:cNvPr id="174" name="Freeform 173">
                <a:extLst>
                  <a:ext uri="{FF2B5EF4-FFF2-40B4-BE49-F238E27FC236}"/>
                </a:extLst>
              </p:cNvPr>
              <p:cNvSpPr/>
              <p:nvPr/>
            </p:nvSpPr>
            <p:spPr>
              <a:xfrm flipV="1">
                <a:off x="1249652" y="4462153"/>
                <a:ext cx="1692000" cy="417821"/>
              </a:xfrm>
              <a:custGeom>
                <a:avLst/>
                <a:gdLst>
                  <a:gd name="connsiteX0" fmla="*/ 1920240 w 1920240"/>
                  <a:gd name="connsiteY0" fmla="*/ 144780 h 144780"/>
                  <a:gd name="connsiteX1" fmla="*/ 1920240 w 1920240"/>
                  <a:gd name="connsiteY1" fmla="*/ 0 h 144780"/>
                  <a:gd name="connsiteX2" fmla="*/ 0 w 1920240"/>
                  <a:gd name="connsiteY2" fmla="*/ 0 h 144780"/>
                </a:gdLst>
                <a:ahLst/>
                <a:cxnLst>
                  <a:cxn ang="0">
                    <a:pos x="connsiteX0" y="connsiteY0"/>
                  </a:cxn>
                  <a:cxn ang="0">
                    <a:pos x="connsiteX1" y="connsiteY1"/>
                  </a:cxn>
                  <a:cxn ang="0">
                    <a:pos x="connsiteX2" y="connsiteY2"/>
                  </a:cxn>
                </a:cxnLst>
                <a:rect l="l" t="t" r="r" b="b"/>
                <a:pathLst>
                  <a:path w="1920240" h="144780">
                    <a:moveTo>
                      <a:pt x="1920240" y="144780"/>
                    </a:moveTo>
                    <a:lnTo>
                      <a:pt x="1920240" y="0"/>
                    </a:lnTo>
                    <a:lnTo>
                      <a:pt x="0" y="0"/>
                    </a:lnTo>
                  </a:path>
                </a:pathLst>
              </a:custGeom>
              <a:ln w="12700">
                <a:solidFill>
                  <a:schemeClr val="tx1"/>
                </a:solidFill>
                <a:headEnd type="none" w="med" len="med"/>
                <a:tailEnd type="triangle" w="med" len="med"/>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IN" dirty="0"/>
              </a:p>
            </p:txBody>
          </p:sp>
          <p:grpSp>
            <p:nvGrpSpPr>
              <p:cNvPr id="16" name="Group 141">
                <a:extLst>
                  <a:ext uri="{FF2B5EF4-FFF2-40B4-BE49-F238E27FC236}"/>
                </a:extLst>
              </p:cNvPr>
              <p:cNvGrpSpPr>
                <a:grpSpLocks/>
              </p:cNvGrpSpPr>
              <p:nvPr/>
            </p:nvGrpSpPr>
            <p:grpSpPr bwMode="auto">
              <a:xfrm>
                <a:off x="4187662" y="3011465"/>
                <a:ext cx="125412" cy="180975"/>
                <a:chOff x="3003887" y="3367533"/>
                <a:chExt cx="124953" cy="180000"/>
              </a:xfrm>
              <a:solidFill>
                <a:srgbClr val="33CC33"/>
              </a:solidFill>
            </p:grpSpPr>
            <p:sp>
              <p:nvSpPr>
                <p:cNvPr id="176" name="Flowchart: Terminator 175">
                  <a:extLst>
                    <a:ext uri="{FF2B5EF4-FFF2-40B4-BE49-F238E27FC236}"/>
                  </a:extLst>
                </p:cNvPr>
                <p:cNvSpPr/>
                <p:nvPr/>
              </p:nvSpPr>
              <p:spPr>
                <a:xfrm rot="16200000">
                  <a:off x="2935401" y="3436019"/>
                  <a:ext cx="180000" cy="43028"/>
                </a:xfrm>
                <a:prstGeom prst="flowChartTerminator">
                  <a:avLst/>
                </a:prstGeom>
                <a:grpFill/>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sp>
              <p:nvSpPr>
                <p:cNvPr id="177" name="Flowchart: Terminator 176">
                  <a:extLst>
                    <a:ext uri="{FF2B5EF4-FFF2-40B4-BE49-F238E27FC236}"/>
                  </a:extLst>
                </p:cNvPr>
                <p:cNvSpPr/>
                <p:nvPr/>
              </p:nvSpPr>
              <p:spPr>
                <a:xfrm rot="16200000">
                  <a:off x="2995121" y="3454777"/>
                  <a:ext cx="142483" cy="43028"/>
                </a:xfrm>
                <a:prstGeom prst="flowChartTerminator">
                  <a:avLst/>
                </a:prstGeom>
                <a:grpFill/>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sp>
              <p:nvSpPr>
                <p:cNvPr id="178" name="Flowchart: Terminator 177">
                  <a:extLst>
                    <a:ext uri="{FF2B5EF4-FFF2-40B4-BE49-F238E27FC236}"/>
                  </a:extLst>
                </p:cNvPr>
                <p:cNvSpPr/>
                <p:nvPr/>
              </p:nvSpPr>
              <p:spPr>
                <a:xfrm rot="16200000">
                  <a:off x="3051083" y="3469758"/>
                  <a:ext cx="112486" cy="43028"/>
                </a:xfrm>
                <a:prstGeom prst="flowChartTerminator">
                  <a:avLst/>
                </a:prstGeom>
                <a:grpFill/>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grpSp>
          <p:sp>
            <p:nvSpPr>
              <p:cNvPr id="179" name="Freeform 178">
                <a:extLst>
                  <a:ext uri="{FF2B5EF4-FFF2-40B4-BE49-F238E27FC236}"/>
                </a:extLst>
              </p:cNvPr>
              <p:cNvSpPr/>
              <p:nvPr/>
            </p:nvSpPr>
            <p:spPr>
              <a:xfrm>
                <a:off x="1256627" y="2374900"/>
                <a:ext cx="2952000" cy="627063"/>
              </a:xfrm>
              <a:custGeom>
                <a:avLst/>
                <a:gdLst>
                  <a:gd name="connsiteX0" fmla="*/ 1920240 w 1920240"/>
                  <a:gd name="connsiteY0" fmla="*/ 144780 h 144780"/>
                  <a:gd name="connsiteX1" fmla="*/ 1920240 w 1920240"/>
                  <a:gd name="connsiteY1" fmla="*/ 0 h 144780"/>
                  <a:gd name="connsiteX2" fmla="*/ 0 w 1920240"/>
                  <a:gd name="connsiteY2" fmla="*/ 0 h 144780"/>
                </a:gdLst>
                <a:ahLst/>
                <a:cxnLst>
                  <a:cxn ang="0">
                    <a:pos x="connsiteX0" y="connsiteY0"/>
                  </a:cxn>
                  <a:cxn ang="0">
                    <a:pos x="connsiteX1" y="connsiteY1"/>
                  </a:cxn>
                  <a:cxn ang="0">
                    <a:pos x="connsiteX2" y="connsiteY2"/>
                  </a:cxn>
                </a:cxnLst>
                <a:rect l="l" t="t" r="r" b="b"/>
                <a:pathLst>
                  <a:path w="1920240" h="144780">
                    <a:moveTo>
                      <a:pt x="1920240" y="144780"/>
                    </a:moveTo>
                    <a:lnTo>
                      <a:pt x="1920240" y="0"/>
                    </a:lnTo>
                    <a:lnTo>
                      <a:pt x="0" y="0"/>
                    </a:lnTo>
                  </a:path>
                </a:pathLst>
              </a:custGeom>
              <a:ln w="12700">
                <a:solidFill>
                  <a:schemeClr val="tx1"/>
                </a:solidFill>
                <a:headEnd type="none" w="med" len="med"/>
                <a:tailEnd type="triangle" w="med" len="med"/>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IN" dirty="0"/>
              </a:p>
            </p:txBody>
          </p:sp>
          <p:sp>
            <p:nvSpPr>
              <p:cNvPr id="180" name="TextBox 179">
                <a:extLst>
                  <a:ext uri="{FF2B5EF4-FFF2-40B4-BE49-F238E27FC236}"/>
                </a:extLst>
              </p:cNvPr>
              <p:cNvSpPr txBox="1"/>
              <p:nvPr/>
            </p:nvSpPr>
            <p:spPr>
              <a:xfrm>
                <a:off x="-671" y="2235686"/>
                <a:ext cx="1257299" cy="261573"/>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eaLnBrk="1" hangingPunct="1">
                  <a:defRPr/>
                </a:pPr>
                <a:r>
                  <a:rPr lang="en-IN" sz="1100" b="1" dirty="0">
                    <a:solidFill>
                      <a:srgbClr val="C00000"/>
                    </a:solidFill>
                  </a:rPr>
                  <a:t>BPC, Bina</a:t>
                </a:r>
              </a:p>
            </p:txBody>
          </p:sp>
          <p:grpSp>
            <p:nvGrpSpPr>
              <p:cNvPr id="17" name="Group 141">
                <a:extLst>
                  <a:ext uri="{FF2B5EF4-FFF2-40B4-BE49-F238E27FC236}"/>
                </a:extLst>
              </p:cNvPr>
              <p:cNvGrpSpPr>
                <a:grpSpLocks/>
              </p:cNvGrpSpPr>
              <p:nvPr/>
            </p:nvGrpSpPr>
            <p:grpSpPr bwMode="auto">
              <a:xfrm>
                <a:off x="7925479" y="2352844"/>
                <a:ext cx="125412" cy="180975"/>
                <a:chOff x="3003887" y="3367533"/>
                <a:chExt cx="124953" cy="180000"/>
              </a:xfrm>
              <a:solidFill>
                <a:srgbClr val="33CC33"/>
              </a:solidFill>
            </p:grpSpPr>
            <p:sp>
              <p:nvSpPr>
                <p:cNvPr id="206" name="Flowchart: Terminator 205">
                  <a:extLst>
                    <a:ext uri="{FF2B5EF4-FFF2-40B4-BE49-F238E27FC236}"/>
                  </a:extLst>
                </p:cNvPr>
                <p:cNvSpPr/>
                <p:nvPr/>
              </p:nvSpPr>
              <p:spPr>
                <a:xfrm rot="16200000">
                  <a:off x="2935401" y="3436019"/>
                  <a:ext cx="180000" cy="43028"/>
                </a:xfrm>
                <a:prstGeom prst="flowChartTerminator">
                  <a:avLst/>
                </a:prstGeom>
                <a:grpFill/>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sp>
              <p:nvSpPr>
                <p:cNvPr id="207" name="Flowchart: Terminator 206">
                  <a:extLst>
                    <a:ext uri="{FF2B5EF4-FFF2-40B4-BE49-F238E27FC236}"/>
                  </a:extLst>
                </p:cNvPr>
                <p:cNvSpPr/>
                <p:nvPr/>
              </p:nvSpPr>
              <p:spPr>
                <a:xfrm rot="16200000">
                  <a:off x="2995121" y="3454777"/>
                  <a:ext cx="142483" cy="43028"/>
                </a:xfrm>
                <a:prstGeom prst="flowChartTerminator">
                  <a:avLst/>
                </a:prstGeom>
                <a:grpFill/>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sp>
              <p:nvSpPr>
                <p:cNvPr id="208" name="Flowchart: Terminator 207">
                  <a:extLst>
                    <a:ext uri="{FF2B5EF4-FFF2-40B4-BE49-F238E27FC236}"/>
                  </a:extLst>
                </p:cNvPr>
                <p:cNvSpPr/>
                <p:nvPr/>
              </p:nvSpPr>
              <p:spPr>
                <a:xfrm rot="16200000">
                  <a:off x="3051083" y="3469758"/>
                  <a:ext cx="112486" cy="43028"/>
                </a:xfrm>
                <a:prstGeom prst="flowChartTerminator">
                  <a:avLst/>
                </a:prstGeom>
                <a:grpFill/>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grpSp>
          <p:sp>
            <p:nvSpPr>
              <p:cNvPr id="209" name="Freeform 208">
                <a:extLst>
                  <a:ext uri="{FF2B5EF4-FFF2-40B4-BE49-F238E27FC236}"/>
                </a:extLst>
              </p:cNvPr>
              <p:cNvSpPr/>
              <p:nvPr/>
            </p:nvSpPr>
            <p:spPr>
              <a:xfrm flipH="1" flipV="1">
                <a:off x="8036593" y="2514864"/>
                <a:ext cx="728374" cy="77056"/>
              </a:xfrm>
              <a:custGeom>
                <a:avLst/>
                <a:gdLst>
                  <a:gd name="connsiteX0" fmla="*/ 1920240 w 1920240"/>
                  <a:gd name="connsiteY0" fmla="*/ 144780 h 144780"/>
                  <a:gd name="connsiteX1" fmla="*/ 1920240 w 1920240"/>
                  <a:gd name="connsiteY1" fmla="*/ 0 h 144780"/>
                  <a:gd name="connsiteX2" fmla="*/ 0 w 1920240"/>
                  <a:gd name="connsiteY2" fmla="*/ 0 h 144780"/>
                </a:gdLst>
                <a:ahLst/>
                <a:cxnLst>
                  <a:cxn ang="0">
                    <a:pos x="connsiteX0" y="connsiteY0"/>
                  </a:cxn>
                  <a:cxn ang="0">
                    <a:pos x="connsiteX1" y="connsiteY1"/>
                  </a:cxn>
                  <a:cxn ang="0">
                    <a:pos x="connsiteX2" y="connsiteY2"/>
                  </a:cxn>
                </a:cxnLst>
                <a:rect l="l" t="t" r="r" b="b"/>
                <a:pathLst>
                  <a:path w="1920240" h="144780">
                    <a:moveTo>
                      <a:pt x="1920240" y="144780"/>
                    </a:moveTo>
                    <a:lnTo>
                      <a:pt x="1920240" y="0"/>
                    </a:lnTo>
                    <a:lnTo>
                      <a:pt x="0" y="0"/>
                    </a:lnTo>
                  </a:path>
                </a:pathLst>
              </a:custGeom>
              <a:ln w="12700">
                <a:solidFill>
                  <a:schemeClr val="tx1"/>
                </a:solidFill>
                <a:headEnd type="none" w="med" len="med"/>
                <a:tailEnd type="triangle" w="med" len="med"/>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IN" dirty="0"/>
              </a:p>
            </p:txBody>
          </p:sp>
          <p:sp>
            <p:nvSpPr>
              <p:cNvPr id="210" name="TextBox 209">
                <a:extLst>
                  <a:ext uri="{FF2B5EF4-FFF2-40B4-BE49-F238E27FC236}"/>
                </a:extLst>
              </p:cNvPr>
              <p:cNvSpPr txBox="1"/>
              <p:nvPr/>
            </p:nvSpPr>
            <p:spPr>
              <a:xfrm>
                <a:off x="8743222" y="2310012"/>
                <a:ext cx="1116000" cy="415381"/>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eaLnBrk="1" hangingPunct="1">
                  <a:defRPr/>
                </a:pPr>
                <a:r>
                  <a:rPr lang="en-IN" sz="1050" b="1" dirty="0">
                    <a:solidFill>
                      <a:srgbClr val="C00000"/>
                    </a:solidFill>
                  </a:rPr>
                  <a:t>BPC, Numaligarh</a:t>
                </a:r>
              </a:p>
            </p:txBody>
          </p:sp>
        </p:grpSp>
        <p:pic>
          <p:nvPicPr>
            <p:cNvPr id="16660" name="Picture 386" descr="Z:\STRATEGY\STRATEGY - MoP&amp;NG\Industry Meeting\PRELIMINARY REPORT\BPC\BPCL.jpg"/>
            <p:cNvPicPr>
              <a:picLocks noChangeAspect="1" noChangeArrowheads="1"/>
            </p:cNvPicPr>
            <p:nvPr/>
          </p:nvPicPr>
          <p:blipFill>
            <a:blip r:embed="rId4" cstate="print"/>
            <a:srcRect/>
            <a:stretch>
              <a:fillRect/>
            </a:stretch>
          </p:blipFill>
          <p:spPr bwMode="auto">
            <a:xfrm>
              <a:off x="3109576" y="4465926"/>
              <a:ext cx="174150" cy="216000"/>
            </a:xfrm>
            <a:prstGeom prst="rect">
              <a:avLst/>
            </a:prstGeom>
            <a:noFill/>
            <a:ln w="9525">
              <a:noFill/>
              <a:miter lim="800000"/>
              <a:headEnd/>
              <a:tailEnd/>
            </a:ln>
          </p:spPr>
        </p:pic>
        <p:pic>
          <p:nvPicPr>
            <p:cNvPr id="16661" name="Picture 386" descr="Z:\STRATEGY\STRATEGY - MoP&amp;NG\Industry Meeting\PRELIMINARY REPORT\BPC\BPCL.jpg"/>
            <p:cNvPicPr>
              <a:picLocks noChangeAspect="1" noChangeArrowheads="1"/>
            </p:cNvPicPr>
            <p:nvPr/>
          </p:nvPicPr>
          <p:blipFill>
            <a:blip r:embed="rId4" cstate="print"/>
            <a:srcRect/>
            <a:stretch>
              <a:fillRect/>
            </a:stretch>
          </p:blipFill>
          <p:spPr bwMode="auto">
            <a:xfrm>
              <a:off x="7890957" y="2104039"/>
              <a:ext cx="174150" cy="216000"/>
            </a:xfrm>
            <a:prstGeom prst="rect">
              <a:avLst/>
            </a:prstGeom>
            <a:noFill/>
            <a:ln w="9525">
              <a:noFill/>
              <a:miter lim="800000"/>
              <a:headEnd/>
              <a:tailEnd/>
            </a:ln>
          </p:spPr>
        </p:pic>
        <p:pic>
          <p:nvPicPr>
            <p:cNvPr id="16662" name="Picture 386" descr="Z:\STRATEGY\STRATEGY - MoP&amp;NG\Industry Meeting\PRELIMINARY REPORT\BPC\BPCL.jpg"/>
            <p:cNvPicPr>
              <a:picLocks noChangeAspect="1" noChangeArrowheads="1"/>
            </p:cNvPicPr>
            <p:nvPr/>
          </p:nvPicPr>
          <p:blipFill>
            <a:blip r:embed="rId4" cstate="print"/>
            <a:srcRect/>
            <a:stretch>
              <a:fillRect/>
            </a:stretch>
          </p:blipFill>
          <p:spPr bwMode="auto">
            <a:xfrm>
              <a:off x="3856513" y="6078922"/>
              <a:ext cx="174150" cy="216000"/>
            </a:xfrm>
            <a:prstGeom prst="rect">
              <a:avLst/>
            </a:prstGeom>
            <a:noFill/>
            <a:ln w="9525">
              <a:noFill/>
              <a:miter lim="800000"/>
              <a:headEnd/>
              <a:tailEnd/>
            </a:ln>
          </p:spPr>
        </p:pic>
      </p:grpSp>
      <p:sp>
        <p:nvSpPr>
          <p:cNvPr id="16425" name="AutoShape 388" descr="Image result for RIL"/>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en-IN" altLang="en-US" dirty="0"/>
          </a:p>
        </p:txBody>
      </p:sp>
      <p:sp>
        <p:nvSpPr>
          <p:cNvPr id="16426" name="AutoShape 390" descr="Image result for RIL"/>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en-IN" altLang="en-US" dirty="0"/>
          </a:p>
        </p:txBody>
      </p:sp>
      <p:grpSp>
        <p:nvGrpSpPr>
          <p:cNvPr id="16427" name="Group 221"/>
          <p:cNvGrpSpPr>
            <a:grpSpLocks/>
          </p:cNvGrpSpPr>
          <p:nvPr/>
        </p:nvGrpSpPr>
        <p:grpSpPr bwMode="auto">
          <a:xfrm>
            <a:off x="22225" y="3179763"/>
            <a:ext cx="2741613" cy="915987"/>
            <a:chOff x="22225" y="3179763"/>
            <a:chExt cx="2741613" cy="915988"/>
          </a:xfrm>
        </p:grpSpPr>
        <p:grpSp>
          <p:nvGrpSpPr>
            <p:cNvPr id="16623" name="Group 219"/>
            <p:cNvGrpSpPr>
              <a:grpSpLocks/>
            </p:cNvGrpSpPr>
            <p:nvPr/>
          </p:nvGrpSpPr>
          <p:grpSpPr bwMode="auto">
            <a:xfrm>
              <a:off x="22225" y="3318081"/>
              <a:ext cx="2469507" cy="777670"/>
              <a:chOff x="22225" y="3318081"/>
              <a:chExt cx="2469507" cy="777670"/>
            </a:xfrm>
          </p:grpSpPr>
          <p:grpSp>
            <p:nvGrpSpPr>
              <p:cNvPr id="16627" name="Group 141"/>
              <p:cNvGrpSpPr>
                <a:grpSpLocks/>
              </p:cNvGrpSpPr>
              <p:nvPr/>
            </p:nvGrpSpPr>
            <p:grpSpPr bwMode="auto">
              <a:xfrm>
                <a:off x="2366353" y="3318081"/>
                <a:ext cx="125379" cy="180702"/>
                <a:chOff x="3003887" y="3367533"/>
                <a:chExt cx="124953" cy="180000"/>
              </a:xfrm>
            </p:grpSpPr>
            <p:sp>
              <p:nvSpPr>
                <p:cNvPr id="182" name="Flowchart: Terminator 181">
                  <a:extLst>
                    <a:ext uri="{FF2B5EF4-FFF2-40B4-BE49-F238E27FC236}"/>
                  </a:extLst>
                </p:cNvPr>
                <p:cNvSpPr/>
                <p:nvPr/>
              </p:nvSpPr>
              <p:spPr>
                <a:xfrm rot="16200000">
                  <a:off x="2935401" y="3436019"/>
                  <a:ext cx="180000" cy="43028"/>
                </a:xfrm>
                <a:prstGeom prst="flowChartTerminator">
                  <a:avLst/>
                </a:prstGeom>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endParaRPr lang="en-IN" dirty="0"/>
                </a:p>
              </p:txBody>
            </p:sp>
            <p:sp>
              <p:nvSpPr>
                <p:cNvPr id="183" name="Flowchart: Terminator 182">
                  <a:extLst>
                    <a:ext uri="{FF2B5EF4-FFF2-40B4-BE49-F238E27FC236}"/>
                  </a:extLst>
                </p:cNvPr>
                <p:cNvSpPr/>
                <p:nvPr/>
              </p:nvSpPr>
              <p:spPr>
                <a:xfrm rot="16200000">
                  <a:off x="2995121" y="3454777"/>
                  <a:ext cx="142483" cy="43028"/>
                </a:xfrm>
                <a:prstGeom prst="flowChartTerminator">
                  <a:avLst/>
                </a:prstGeom>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endParaRPr lang="en-IN" dirty="0"/>
                </a:p>
              </p:txBody>
            </p:sp>
            <p:sp>
              <p:nvSpPr>
                <p:cNvPr id="184" name="Flowchart: Terminator 183">
                  <a:extLst>
                    <a:ext uri="{FF2B5EF4-FFF2-40B4-BE49-F238E27FC236}"/>
                  </a:extLst>
                </p:cNvPr>
                <p:cNvSpPr/>
                <p:nvPr/>
              </p:nvSpPr>
              <p:spPr>
                <a:xfrm rot="16200000">
                  <a:off x="3051083" y="3469758"/>
                  <a:ext cx="112486" cy="43028"/>
                </a:xfrm>
                <a:prstGeom prst="flowChartTerminator">
                  <a:avLst/>
                </a:prstGeom>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endParaRPr lang="en-IN" dirty="0"/>
                </a:p>
              </p:txBody>
            </p:sp>
          </p:grpSp>
          <p:grpSp>
            <p:nvGrpSpPr>
              <p:cNvPr id="16628" name="Group 141"/>
              <p:cNvGrpSpPr>
                <a:grpSpLocks/>
              </p:cNvGrpSpPr>
              <p:nvPr/>
            </p:nvGrpSpPr>
            <p:grpSpPr bwMode="auto">
              <a:xfrm>
                <a:off x="2191773" y="3386241"/>
                <a:ext cx="125379" cy="180702"/>
                <a:chOff x="3003887" y="3367533"/>
                <a:chExt cx="124953" cy="180000"/>
              </a:xfrm>
            </p:grpSpPr>
            <p:sp>
              <p:nvSpPr>
                <p:cNvPr id="186" name="Flowchart: Terminator 185">
                  <a:extLst>
                    <a:ext uri="{FF2B5EF4-FFF2-40B4-BE49-F238E27FC236}"/>
                  </a:extLst>
                </p:cNvPr>
                <p:cNvSpPr/>
                <p:nvPr/>
              </p:nvSpPr>
              <p:spPr>
                <a:xfrm rot="16200000">
                  <a:off x="2935401" y="3436019"/>
                  <a:ext cx="180000" cy="43028"/>
                </a:xfrm>
                <a:prstGeom prst="flowChartTerminator">
                  <a:avLst/>
                </a:prstGeom>
                <a:ln/>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endParaRPr lang="en-IN" dirty="0"/>
                </a:p>
              </p:txBody>
            </p:sp>
            <p:sp>
              <p:nvSpPr>
                <p:cNvPr id="187" name="Flowchart: Terminator 186">
                  <a:extLst>
                    <a:ext uri="{FF2B5EF4-FFF2-40B4-BE49-F238E27FC236}"/>
                  </a:extLst>
                </p:cNvPr>
                <p:cNvSpPr/>
                <p:nvPr/>
              </p:nvSpPr>
              <p:spPr>
                <a:xfrm rot="16200000">
                  <a:off x="2995121" y="3454777"/>
                  <a:ext cx="142483" cy="43028"/>
                </a:xfrm>
                <a:prstGeom prst="flowChartTerminator">
                  <a:avLst/>
                </a:prstGeom>
                <a:ln/>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endParaRPr lang="en-IN" dirty="0"/>
                </a:p>
              </p:txBody>
            </p:sp>
            <p:sp>
              <p:nvSpPr>
                <p:cNvPr id="188" name="Flowchart: Terminator 187">
                  <a:extLst>
                    <a:ext uri="{FF2B5EF4-FFF2-40B4-BE49-F238E27FC236}"/>
                  </a:extLst>
                </p:cNvPr>
                <p:cNvSpPr/>
                <p:nvPr/>
              </p:nvSpPr>
              <p:spPr>
                <a:xfrm rot="16200000">
                  <a:off x="3051083" y="3469758"/>
                  <a:ext cx="112486" cy="43028"/>
                </a:xfrm>
                <a:prstGeom prst="flowChartTerminator">
                  <a:avLst/>
                </a:prstGeom>
                <a:ln/>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endParaRPr lang="en-IN" dirty="0"/>
                </a:p>
              </p:txBody>
            </p:sp>
          </p:grpSp>
          <p:sp>
            <p:nvSpPr>
              <p:cNvPr id="189" name="Freeform 188">
                <a:extLst>
                  <a:ext uri="{FF2B5EF4-FFF2-40B4-BE49-F238E27FC236}"/>
                </a:extLst>
              </p:cNvPr>
              <p:cNvSpPr/>
              <p:nvPr/>
            </p:nvSpPr>
            <p:spPr bwMode="auto">
              <a:xfrm flipV="1">
                <a:off x="1279744" y="3510073"/>
                <a:ext cx="1151700" cy="459485"/>
              </a:xfrm>
              <a:custGeom>
                <a:avLst/>
                <a:gdLst>
                  <a:gd name="connsiteX0" fmla="*/ 1920240 w 1920240"/>
                  <a:gd name="connsiteY0" fmla="*/ 144780 h 144780"/>
                  <a:gd name="connsiteX1" fmla="*/ 1920240 w 1920240"/>
                  <a:gd name="connsiteY1" fmla="*/ 0 h 144780"/>
                  <a:gd name="connsiteX2" fmla="*/ 0 w 1920240"/>
                  <a:gd name="connsiteY2" fmla="*/ 0 h 144780"/>
                </a:gdLst>
                <a:ahLst/>
                <a:cxnLst>
                  <a:cxn ang="0">
                    <a:pos x="connsiteX0" y="connsiteY0"/>
                  </a:cxn>
                  <a:cxn ang="0">
                    <a:pos x="connsiteX1" y="connsiteY1"/>
                  </a:cxn>
                  <a:cxn ang="0">
                    <a:pos x="connsiteX2" y="connsiteY2"/>
                  </a:cxn>
                </a:cxnLst>
                <a:rect l="l" t="t" r="r" b="b"/>
                <a:pathLst>
                  <a:path w="1920240" h="144780">
                    <a:moveTo>
                      <a:pt x="1920240" y="144780"/>
                    </a:moveTo>
                    <a:lnTo>
                      <a:pt x="1920240" y="0"/>
                    </a:lnTo>
                    <a:lnTo>
                      <a:pt x="0" y="0"/>
                    </a:lnTo>
                  </a:path>
                </a:pathLst>
              </a:custGeom>
              <a:ln w="12700">
                <a:solidFill>
                  <a:schemeClr val="tx1"/>
                </a:solidFill>
                <a:headEnd type="none" w="med" len="med"/>
                <a:tailEnd type="triangle" w="med" len="med"/>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IN" dirty="0"/>
              </a:p>
            </p:txBody>
          </p:sp>
          <p:sp>
            <p:nvSpPr>
              <p:cNvPr id="190" name="TextBox 189">
                <a:extLst>
                  <a:ext uri="{FF2B5EF4-FFF2-40B4-BE49-F238E27FC236}"/>
                </a:extLst>
              </p:cNvPr>
              <p:cNvSpPr txBox="1"/>
              <p:nvPr/>
            </p:nvSpPr>
            <p:spPr bwMode="auto">
              <a:xfrm>
                <a:off x="22225" y="3834292"/>
                <a:ext cx="1266495" cy="261459"/>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eaLnBrk="1" hangingPunct="1">
                  <a:defRPr/>
                </a:pPr>
                <a:r>
                  <a:rPr lang="en-IN" sz="1100" b="1" dirty="0"/>
                  <a:t>RIL, Jamnagar</a:t>
                </a:r>
              </a:p>
            </p:txBody>
          </p:sp>
          <p:sp>
            <p:nvSpPr>
              <p:cNvPr id="191" name="Freeform 190">
                <a:extLst>
                  <a:ext uri="{FF2B5EF4-FFF2-40B4-BE49-F238E27FC236}"/>
                </a:extLst>
              </p:cNvPr>
              <p:cNvSpPr/>
              <p:nvPr/>
            </p:nvSpPr>
            <p:spPr bwMode="auto">
              <a:xfrm flipV="1">
                <a:off x="1276314" y="3567173"/>
                <a:ext cx="971747" cy="110682"/>
              </a:xfrm>
              <a:custGeom>
                <a:avLst/>
                <a:gdLst>
                  <a:gd name="connsiteX0" fmla="*/ 1920240 w 1920240"/>
                  <a:gd name="connsiteY0" fmla="*/ 144780 h 144780"/>
                  <a:gd name="connsiteX1" fmla="*/ 1920240 w 1920240"/>
                  <a:gd name="connsiteY1" fmla="*/ 0 h 144780"/>
                  <a:gd name="connsiteX2" fmla="*/ 0 w 1920240"/>
                  <a:gd name="connsiteY2" fmla="*/ 0 h 144780"/>
                </a:gdLst>
                <a:ahLst/>
                <a:cxnLst>
                  <a:cxn ang="0">
                    <a:pos x="connsiteX0" y="connsiteY0"/>
                  </a:cxn>
                  <a:cxn ang="0">
                    <a:pos x="connsiteX1" y="connsiteY1"/>
                  </a:cxn>
                  <a:cxn ang="0">
                    <a:pos x="connsiteX2" y="connsiteY2"/>
                  </a:cxn>
                </a:cxnLst>
                <a:rect l="l" t="t" r="r" b="b"/>
                <a:pathLst>
                  <a:path w="1920240" h="144780">
                    <a:moveTo>
                      <a:pt x="1920240" y="144780"/>
                    </a:moveTo>
                    <a:lnTo>
                      <a:pt x="1920240" y="0"/>
                    </a:lnTo>
                    <a:lnTo>
                      <a:pt x="0" y="0"/>
                    </a:lnTo>
                  </a:path>
                </a:pathLst>
              </a:custGeom>
              <a:ln w="12700">
                <a:solidFill>
                  <a:schemeClr val="tx1"/>
                </a:solidFill>
                <a:headEnd type="none" w="med" len="med"/>
                <a:tailEnd type="triangle" w="med" len="med"/>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IN" dirty="0"/>
              </a:p>
            </p:txBody>
          </p:sp>
          <p:sp>
            <p:nvSpPr>
              <p:cNvPr id="192" name="TextBox 191">
                <a:extLst>
                  <a:ext uri="{FF2B5EF4-FFF2-40B4-BE49-F238E27FC236}"/>
                </a:extLst>
              </p:cNvPr>
              <p:cNvSpPr txBox="1"/>
              <p:nvPr/>
            </p:nvSpPr>
            <p:spPr bwMode="auto">
              <a:xfrm>
                <a:off x="22225" y="3514983"/>
                <a:ext cx="1266495" cy="261459"/>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eaLnBrk="1" hangingPunct="1">
                  <a:defRPr/>
                </a:pPr>
                <a:r>
                  <a:rPr lang="en-IN" sz="1100" b="1" dirty="0"/>
                  <a:t>EOL, Jamnagar</a:t>
                </a:r>
              </a:p>
            </p:txBody>
          </p:sp>
        </p:grpSp>
        <p:grpSp>
          <p:nvGrpSpPr>
            <p:cNvPr id="16624" name="Group 220"/>
            <p:cNvGrpSpPr>
              <a:grpSpLocks/>
            </p:cNvGrpSpPr>
            <p:nvPr/>
          </p:nvGrpSpPr>
          <p:grpSpPr bwMode="auto">
            <a:xfrm>
              <a:off x="1784156" y="3179763"/>
              <a:ext cx="979682" cy="407764"/>
              <a:chOff x="1784156" y="3179763"/>
              <a:chExt cx="979682" cy="407764"/>
            </a:xfrm>
          </p:grpSpPr>
          <p:pic>
            <p:nvPicPr>
              <p:cNvPr id="16625" name="Picture 394" descr="http://www.topnews.in/files/Essar-Oil-Logo.jpg"/>
              <p:cNvPicPr>
                <a:picLocks noChangeAspect="1" noChangeArrowheads="1"/>
              </p:cNvPicPr>
              <p:nvPr/>
            </p:nvPicPr>
            <p:blipFill>
              <a:blip r:embed="rId5" cstate="print"/>
              <a:srcRect l="12096" t="20160" r="9280" b="19360"/>
              <a:stretch>
                <a:fillRect/>
              </a:stretch>
            </p:blipFill>
            <p:spPr bwMode="auto">
              <a:xfrm>
                <a:off x="1784156" y="3371584"/>
                <a:ext cx="374303" cy="215943"/>
              </a:xfrm>
              <a:prstGeom prst="rect">
                <a:avLst/>
              </a:prstGeom>
              <a:noFill/>
              <a:ln w="9525">
                <a:noFill/>
                <a:miter lim="800000"/>
                <a:headEnd/>
                <a:tailEnd/>
              </a:ln>
            </p:spPr>
          </p:pic>
          <p:pic>
            <p:nvPicPr>
              <p:cNvPr id="16626" name="Picture 396" descr="http://www.westpandi.com/globalassets/loss-prevention/loss-prevention-seminars/reliance-industries-logo.jpg"/>
              <p:cNvPicPr>
                <a:picLocks noChangeAspect="1" noChangeArrowheads="1"/>
              </p:cNvPicPr>
              <p:nvPr/>
            </p:nvPicPr>
            <p:blipFill>
              <a:blip r:embed="rId6" cstate="print">
                <a:lum bright="10000" contrast="10000"/>
              </a:blip>
              <a:srcRect/>
              <a:stretch>
                <a:fillRect/>
              </a:stretch>
            </p:blipFill>
            <p:spPr bwMode="auto">
              <a:xfrm>
                <a:off x="2475260" y="3179763"/>
                <a:ext cx="288578" cy="215943"/>
              </a:xfrm>
              <a:prstGeom prst="rect">
                <a:avLst/>
              </a:prstGeom>
              <a:noFill/>
              <a:ln w="9525">
                <a:noFill/>
                <a:miter lim="800000"/>
                <a:headEnd/>
                <a:tailEnd/>
              </a:ln>
            </p:spPr>
          </p:pic>
        </p:grpSp>
      </p:grpSp>
      <p:grpSp>
        <p:nvGrpSpPr>
          <p:cNvPr id="16428" name="Group 218"/>
          <p:cNvGrpSpPr>
            <a:grpSpLocks/>
          </p:cNvGrpSpPr>
          <p:nvPr/>
        </p:nvGrpSpPr>
        <p:grpSpPr bwMode="auto">
          <a:xfrm>
            <a:off x="22225" y="1503363"/>
            <a:ext cx="9874250" cy="4965700"/>
            <a:chOff x="22225" y="1503363"/>
            <a:chExt cx="9874250" cy="4965700"/>
          </a:xfrm>
        </p:grpSpPr>
        <p:pic>
          <p:nvPicPr>
            <p:cNvPr id="16429" name="Picture 384" descr="Z:\STRATEGY\STRATEGY - MoP&amp;NG\Industry Meeting\PRELIMINARY REPORT\ico_new_logo.png"/>
            <p:cNvPicPr>
              <a:picLocks noChangeAspect="1" noChangeArrowheads="1"/>
            </p:cNvPicPr>
            <p:nvPr/>
          </p:nvPicPr>
          <p:blipFill>
            <a:blip r:embed="rId7" cstate="print"/>
            <a:srcRect r="74800"/>
            <a:stretch>
              <a:fillRect/>
            </a:stretch>
          </p:blipFill>
          <p:spPr bwMode="auto">
            <a:xfrm>
              <a:off x="6335713" y="3371850"/>
              <a:ext cx="236537" cy="287338"/>
            </a:xfrm>
            <a:prstGeom prst="rect">
              <a:avLst/>
            </a:prstGeom>
            <a:noFill/>
            <a:ln w="9525">
              <a:noFill/>
              <a:miter lim="800000"/>
              <a:headEnd/>
              <a:tailEnd/>
            </a:ln>
          </p:spPr>
        </p:pic>
        <p:grpSp>
          <p:nvGrpSpPr>
            <p:cNvPr id="16430" name="Group 217"/>
            <p:cNvGrpSpPr>
              <a:grpSpLocks/>
            </p:cNvGrpSpPr>
            <p:nvPr/>
          </p:nvGrpSpPr>
          <p:grpSpPr bwMode="auto">
            <a:xfrm>
              <a:off x="22225" y="1503363"/>
              <a:ext cx="9874250" cy="4965700"/>
              <a:chOff x="22225" y="1503363"/>
              <a:chExt cx="9874250" cy="4965700"/>
            </a:xfrm>
          </p:grpSpPr>
          <p:grpSp>
            <p:nvGrpSpPr>
              <p:cNvPr id="16447" name="Group 141"/>
              <p:cNvGrpSpPr>
                <a:grpSpLocks/>
              </p:cNvGrpSpPr>
              <p:nvPr/>
            </p:nvGrpSpPr>
            <p:grpSpPr bwMode="auto">
              <a:xfrm>
                <a:off x="3025851" y="3366409"/>
                <a:ext cx="125417" cy="180982"/>
                <a:chOff x="3003887" y="3367533"/>
                <a:chExt cx="124953" cy="180000"/>
              </a:xfrm>
            </p:grpSpPr>
            <p:sp>
              <p:nvSpPr>
                <p:cNvPr id="105" name="Flowchart: Terminator 104">
                  <a:extLst>
                    <a:ext uri="{FF2B5EF4-FFF2-40B4-BE49-F238E27FC236}"/>
                  </a:extLst>
                </p:cNvPr>
                <p:cNvSpPr/>
                <p:nvPr/>
              </p:nvSpPr>
              <p:spPr>
                <a:xfrm rot="16200000">
                  <a:off x="2935401" y="3436019"/>
                  <a:ext cx="180000" cy="43028"/>
                </a:xfrm>
                <a:prstGeom prst="flowChartTerminator">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sp>
              <p:nvSpPr>
                <p:cNvPr id="106" name="Flowchart: Terminator 105">
                  <a:extLst>
                    <a:ext uri="{FF2B5EF4-FFF2-40B4-BE49-F238E27FC236}"/>
                  </a:extLst>
                </p:cNvPr>
                <p:cNvSpPr/>
                <p:nvPr/>
              </p:nvSpPr>
              <p:spPr>
                <a:xfrm rot="16200000">
                  <a:off x="2995121" y="3454777"/>
                  <a:ext cx="142483" cy="43028"/>
                </a:xfrm>
                <a:prstGeom prst="flowChartTerminator">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sp>
              <p:nvSpPr>
                <p:cNvPr id="108" name="Flowchart: Terminator 107">
                  <a:extLst>
                    <a:ext uri="{FF2B5EF4-FFF2-40B4-BE49-F238E27FC236}"/>
                  </a:extLst>
                </p:cNvPr>
                <p:cNvSpPr/>
                <p:nvPr/>
              </p:nvSpPr>
              <p:spPr>
                <a:xfrm rot="16200000">
                  <a:off x="3051083" y="3469758"/>
                  <a:ext cx="112486" cy="43028"/>
                </a:xfrm>
                <a:prstGeom prst="flowChartTerminator">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grpSp>
          <p:sp>
            <p:nvSpPr>
              <p:cNvPr id="140" name="Freeform 139">
                <a:extLst>
                  <a:ext uri="{FF2B5EF4-FFF2-40B4-BE49-F238E27FC236}"/>
                </a:extLst>
              </p:cNvPr>
              <p:cNvSpPr/>
              <p:nvPr/>
            </p:nvSpPr>
            <p:spPr bwMode="auto">
              <a:xfrm>
                <a:off x="1288403" y="2706374"/>
                <a:ext cx="1800052" cy="644659"/>
              </a:xfrm>
              <a:custGeom>
                <a:avLst/>
                <a:gdLst>
                  <a:gd name="connsiteX0" fmla="*/ 1920240 w 1920240"/>
                  <a:gd name="connsiteY0" fmla="*/ 144780 h 144780"/>
                  <a:gd name="connsiteX1" fmla="*/ 1920240 w 1920240"/>
                  <a:gd name="connsiteY1" fmla="*/ 0 h 144780"/>
                  <a:gd name="connsiteX2" fmla="*/ 0 w 1920240"/>
                  <a:gd name="connsiteY2" fmla="*/ 0 h 144780"/>
                </a:gdLst>
                <a:ahLst/>
                <a:cxnLst>
                  <a:cxn ang="0">
                    <a:pos x="connsiteX0" y="connsiteY0"/>
                  </a:cxn>
                  <a:cxn ang="0">
                    <a:pos x="connsiteX1" y="connsiteY1"/>
                  </a:cxn>
                  <a:cxn ang="0">
                    <a:pos x="connsiteX2" y="connsiteY2"/>
                  </a:cxn>
                </a:cxnLst>
                <a:rect l="l" t="t" r="r" b="b"/>
                <a:pathLst>
                  <a:path w="1920240" h="144780">
                    <a:moveTo>
                      <a:pt x="1920240" y="144780"/>
                    </a:moveTo>
                    <a:lnTo>
                      <a:pt x="1920240" y="0"/>
                    </a:lnTo>
                    <a:lnTo>
                      <a:pt x="0" y="0"/>
                    </a:lnTo>
                  </a:path>
                </a:pathLst>
              </a:custGeom>
              <a:ln w="12700">
                <a:solidFill>
                  <a:schemeClr val="tx1"/>
                </a:solidFill>
                <a:headEnd type="none" w="med" len="med"/>
                <a:tailEnd type="triangle" w="med" len="med"/>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IN" dirty="0"/>
              </a:p>
            </p:txBody>
          </p:sp>
          <p:sp>
            <p:nvSpPr>
              <p:cNvPr id="141" name="TextBox 140">
                <a:extLst>
                  <a:ext uri="{FF2B5EF4-FFF2-40B4-BE49-F238E27FC236}"/>
                </a:extLst>
              </p:cNvPr>
              <p:cNvSpPr txBox="1"/>
              <p:nvPr/>
            </p:nvSpPr>
            <p:spPr bwMode="auto">
              <a:xfrm>
                <a:off x="22225" y="2575898"/>
                <a:ext cx="1266852" cy="26161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eaLnBrk="1" hangingPunct="1">
                  <a:defRPr/>
                </a:pPr>
                <a:r>
                  <a:rPr lang="en-IN" sz="1100" b="1" dirty="0"/>
                  <a:t>IOC, Koyali</a:t>
                </a:r>
              </a:p>
            </p:txBody>
          </p:sp>
          <p:grpSp>
            <p:nvGrpSpPr>
              <p:cNvPr id="16454" name="Group 141"/>
              <p:cNvGrpSpPr>
                <a:grpSpLocks/>
              </p:cNvGrpSpPr>
              <p:nvPr/>
            </p:nvGrpSpPr>
            <p:grpSpPr bwMode="auto">
              <a:xfrm>
                <a:off x="3881539" y="1769321"/>
                <a:ext cx="125416" cy="180982"/>
                <a:chOff x="3003887" y="3367533"/>
                <a:chExt cx="124953" cy="180000"/>
              </a:xfrm>
            </p:grpSpPr>
            <p:sp>
              <p:nvSpPr>
                <p:cNvPr id="43" name="Flowchart: Terminator 42">
                  <a:extLst>
                    <a:ext uri="{FF2B5EF4-FFF2-40B4-BE49-F238E27FC236}"/>
                  </a:extLst>
                </p:cNvPr>
                <p:cNvSpPr/>
                <p:nvPr/>
              </p:nvSpPr>
              <p:spPr>
                <a:xfrm rot="16200000">
                  <a:off x="2935401" y="3436019"/>
                  <a:ext cx="180000" cy="43028"/>
                </a:xfrm>
                <a:prstGeom prst="flowChartTerminator">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sp>
              <p:nvSpPr>
                <p:cNvPr id="44" name="Flowchart: Terminator 43">
                  <a:extLst>
                    <a:ext uri="{FF2B5EF4-FFF2-40B4-BE49-F238E27FC236}"/>
                  </a:extLst>
                </p:cNvPr>
                <p:cNvSpPr/>
                <p:nvPr/>
              </p:nvSpPr>
              <p:spPr>
                <a:xfrm rot="16200000">
                  <a:off x="2995121" y="3454777"/>
                  <a:ext cx="142483" cy="43028"/>
                </a:xfrm>
                <a:prstGeom prst="flowChartTerminator">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sp>
              <p:nvSpPr>
                <p:cNvPr id="45" name="Flowchart: Terminator 44">
                  <a:extLst>
                    <a:ext uri="{FF2B5EF4-FFF2-40B4-BE49-F238E27FC236}"/>
                  </a:extLst>
                </p:cNvPr>
                <p:cNvSpPr/>
                <p:nvPr/>
              </p:nvSpPr>
              <p:spPr>
                <a:xfrm rot="16200000">
                  <a:off x="3051083" y="3469758"/>
                  <a:ext cx="112486" cy="43028"/>
                </a:xfrm>
                <a:prstGeom prst="flowChartTerminator">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grpSp>
          <p:sp>
            <p:nvSpPr>
              <p:cNvPr id="46" name="Freeform 45">
                <a:extLst>
                  <a:ext uri="{FF2B5EF4-FFF2-40B4-BE49-F238E27FC236}"/>
                </a:extLst>
              </p:cNvPr>
              <p:cNvSpPr/>
              <p:nvPr/>
            </p:nvSpPr>
            <p:spPr bwMode="auto">
              <a:xfrm>
                <a:off x="1288402" y="1999517"/>
                <a:ext cx="2916084" cy="157821"/>
              </a:xfrm>
              <a:custGeom>
                <a:avLst/>
                <a:gdLst>
                  <a:gd name="connsiteX0" fmla="*/ 1920240 w 1920240"/>
                  <a:gd name="connsiteY0" fmla="*/ 144780 h 144780"/>
                  <a:gd name="connsiteX1" fmla="*/ 1920240 w 1920240"/>
                  <a:gd name="connsiteY1" fmla="*/ 0 h 144780"/>
                  <a:gd name="connsiteX2" fmla="*/ 0 w 1920240"/>
                  <a:gd name="connsiteY2" fmla="*/ 0 h 144780"/>
                </a:gdLst>
                <a:ahLst/>
                <a:cxnLst>
                  <a:cxn ang="0">
                    <a:pos x="connsiteX0" y="connsiteY0"/>
                  </a:cxn>
                  <a:cxn ang="0">
                    <a:pos x="connsiteX1" y="connsiteY1"/>
                  </a:cxn>
                  <a:cxn ang="0">
                    <a:pos x="connsiteX2" y="connsiteY2"/>
                  </a:cxn>
                </a:cxnLst>
                <a:rect l="l" t="t" r="r" b="b"/>
                <a:pathLst>
                  <a:path w="1920240" h="144780">
                    <a:moveTo>
                      <a:pt x="1920240" y="144780"/>
                    </a:moveTo>
                    <a:lnTo>
                      <a:pt x="1920240" y="0"/>
                    </a:lnTo>
                    <a:lnTo>
                      <a:pt x="0" y="0"/>
                    </a:lnTo>
                  </a:path>
                </a:pathLst>
              </a:custGeom>
              <a:ln w="12700">
                <a:solidFill>
                  <a:schemeClr val="tx1"/>
                </a:solidFill>
                <a:headEnd type="none" w="med" len="med"/>
                <a:tailEnd type="triangle" w="med" len="med"/>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IN" dirty="0"/>
              </a:p>
            </p:txBody>
          </p:sp>
          <p:grpSp>
            <p:nvGrpSpPr>
              <p:cNvPr id="16458" name="Group 141"/>
              <p:cNvGrpSpPr>
                <a:grpSpLocks/>
              </p:cNvGrpSpPr>
              <p:nvPr/>
            </p:nvGrpSpPr>
            <p:grpSpPr bwMode="auto">
              <a:xfrm>
                <a:off x="4168884" y="2158273"/>
                <a:ext cx="125417" cy="180982"/>
                <a:chOff x="3003887" y="3367533"/>
                <a:chExt cx="124953" cy="180000"/>
              </a:xfrm>
            </p:grpSpPr>
            <p:sp>
              <p:nvSpPr>
                <p:cNvPr id="49" name="Flowchart: Terminator 48">
                  <a:extLst>
                    <a:ext uri="{FF2B5EF4-FFF2-40B4-BE49-F238E27FC236}"/>
                  </a:extLst>
                </p:cNvPr>
                <p:cNvSpPr/>
                <p:nvPr/>
              </p:nvSpPr>
              <p:spPr>
                <a:xfrm rot="16200000">
                  <a:off x="2935401" y="3436019"/>
                  <a:ext cx="180000" cy="43028"/>
                </a:xfrm>
                <a:prstGeom prst="flowChartTerminator">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sp>
              <p:nvSpPr>
                <p:cNvPr id="50" name="Flowchart: Terminator 49">
                  <a:extLst>
                    <a:ext uri="{FF2B5EF4-FFF2-40B4-BE49-F238E27FC236}"/>
                  </a:extLst>
                </p:cNvPr>
                <p:cNvSpPr/>
                <p:nvPr/>
              </p:nvSpPr>
              <p:spPr>
                <a:xfrm rot="16200000">
                  <a:off x="2995121" y="3454777"/>
                  <a:ext cx="142483" cy="43028"/>
                </a:xfrm>
                <a:prstGeom prst="flowChartTerminator">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sp>
              <p:nvSpPr>
                <p:cNvPr id="51" name="Flowchart: Terminator 50">
                  <a:extLst>
                    <a:ext uri="{FF2B5EF4-FFF2-40B4-BE49-F238E27FC236}"/>
                  </a:extLst>
                </p:cNvPr>
                <p:cNvSpPr/>
                <p:nvPr/>
              </p:nvSpPr>
              <p:spPr>
                <a:xfrm rot="16200000">
                  <a:off x="3051083" y="3469758"/>
                  <a:ext cx="112486" cy="43028"/>
                </a:xfrm>
                <a:prstGeom prst="flowChartTerminator">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grpSp>
          <p:sp>
            <p:nvSpPr>
              <p:cNvPr id="52" name="Freeform 51">
                <a:extLst>
                  <a:ext uri="{FF2B5EF4-FFF2-40B4-BE49-F238E27FC236}"/>
                </a:extLst>
              </p:cNvPr>
              <p:cNvSpPr/>
              <p:nvPr/>
            </p:nvSpPr>
            <p:spPr bwMode="auto">
              <a:xfrm>
                <a:off x="1288403" y="1664535"/>
                <a:ext cx="2628075" cy="145213"/>
              </a:xfrm>
              <a:custGeom>
                <a:avLst/>
                <a:gdLst>
                  <a:gd name="connsiteX0" fmla="*/ 1920240 w 1920240"/>
                  <a:gd name="connsiteY0" fmla="*/ 144780 h 144780"/>
                  <a:gd name="connsiteX1" fmla="*/ 1920240 w 1920240"/>
                  <a:gd name="connsiteY1" fmla="*/ 0 h 144780"/>
                  <a:gd name="connsiteX2" fmla="*/ 0 w 1920240"/>
                  <a:gd name="connsiteY2" fmla="*/ 0 h 144780"/>
                </a:gdLst>
                <a:ahLst/>
                <a:cxnLst>
                  <a:cxn ang="0">
                    <a:pos x="connsiteX0" y="connsiteY0"/>
                  </a:cxn>
                  <a:cxn ang="0">
                    <a:pos x="connsiteX1" y="connsiteY1"/>
                  </a:cxn>
                  <a:cxn ang="0">
                    <a:pos x="connsiteX2" y="connsiteY2"/>
                  </a:cxn>
                </a:cxnLst>
                <a:rect l="l" t="t" r="r" b="b"/>
                <a:pathLst>
                  <a:path w="1920240" h="144780">
                    <a:moveTo>
                      <a:pt x="1920240" y="144780"/>
                    </a:moveTo>
                    <a:lnTo>
                      <a:pt x="1920240" y="0"/>
                    </a:lnTo>
                    <a:lnTo>
                      <a:pt x="0" y="0"/>
                    </a:lnTo>
                  </a:path>
                </a:pathLst>
              </a:custGeom>
              <a:ln w="12700">
                <a:solidFill>
                  <a:schemeClr val="tx1"/>
                </a:solidFill>
                <a:headEnd type="none" w="med" len="med"/>
                <a:tailEnd type="triangle" w="med" len="med"/>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IN" dirty="0"/>
              </a:p>
            </p:txBody>
          </p:sp>
          <p:sp>
            <p:nvSpPr>
              <p:cNvPr id="53" name="TextBox 52">
                <a:extLst>
                  <a:ext uri="{FF2B5EF4-FFF2-40B4-BE49-F238E27FC236}"/>
                </a:extLst>
              </p:cNvPr>
              <p:cNvSpPr txBox="1"/>
              <p:nvPr/>
            </p:nvSpPr>
            <p:spPr bwMode="auto">
              <a:xfrm>
                <a:off x="22225" y="1876170"/>
                <a:ext cx="1266852" cy="26161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eaLnBrk="1" hangingPunct="1">
                  <a:defRPr/>
                </a:pPr>
                <a:r>
                  <a:rPr lang="en-IN" sz="1100" b="1" dirty="0"/>
                  <a:t>IOC,  Mathura</a:t>
                </a:r>
              </a:p>
            </p:txBody>
          </p:sp>
          <p:grpSp>
            <p:nvGrpSpPr>
              <p:cNvPr id="16465" name="Group 141"/>
              <p:cNvGrpSpPr>
                <a:grpSpLocks/>
              </p:cNvGrpSpPr>
              <p:nvPr/>
            </p:nvGrpSpPr>
            <p:grpSpPr bwMode="auto">
              <a:xfrm>
                <a:off x="6167604" y="3804576"/>
                <a:ext cx="125416" cy="180982"/>
                <a:chOff x="3003887" y="3367533"/>
                <a:chExt cx="124953" cy="180000"/>
              </a:xfrm>
            </p:grpSpPr>
            <p:sp>
              <p:nvSpPr>
                <p:cNvPr id="55" name="Flowchart: Terminator 54">
                  <a:extLst>
                    <a:ext uri="{FF2B5EF4-FFF2-40B4-BE49-F238E27FC236}"/>
                  </a:extLst>
                </p:cNvPr>
                <p:cNvSpPr/>
                <p:nvPr/>
              </p:nvSpPr>
              <p:spPr>
                <a:xfrm rot="16200000">
                  <a:off x="2935401" y="3436019"/>
                  <a:ext cx="180000" cy="43028"/>
                </a:xfrm>
                <a:prstGeom prst="flowChartTerminator">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sp>
              <p:nvSpPr>
                <p:cNvPr id="56" name="Flowchart: Terminator 55">
                  <a:extLst>
                    <a:ext uri="{FF2B5EF4-FFF2-40B4-BE49-F238E27FC236}"/>
                  </a:extLst>
                </p:cNvPr>
                <p:cNvSpPr/>
                <p:nvPr/>
              </p:nvSpPr>
              <p:spPr>
                <a:xfrm rot="16200000">
                  <a:off x="2995121" y="3454777"/>
                  <a:ext cx="142483" cy="43028"/>
                </a:xfrm>
                <a:prstGeom prst="flowChartTerminator">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sp>
              <p:nvSpPr>
                <p:cNvPr id="57" name="Flowchart: Terminator 56">
                  <a:extLst>
                    <a:ext uri="{FF2B5EF4-FFF2-40B4-BE49-F238E27FC236}"/>
                  </a:extLst>
                </p:cNvPr>
                <p:cNvSpPr/>
                <p:nvPr/>
              </p:nvSpPr>
              <p:spPr>
                <a:xfrm rot="16200000">
                  <a:off x="3051083" y="3469758"/>
                  <a:ext cx="112486" cy="43028"/>
                </a:xfrm>
                <a:prstGeom prst="flowChartTerminator">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grpSp>
          <p:sp>
            <p:nvSpPr>
              <p:cNvPr id="58" name="TextBox 57">
                <a:extLst>
                  <a:ext uri="{FF2B5EF4-FFF2-40B4-BE49-F238E27FC236}"/>
                </a:extLst>
              </p:cNvPr>
              <p:cNvSpPr txBox="1"/>
              <p:nvPr/>
            </p:nvSpPr>
            <p:spPr bwMode="auto">
              <a:xfrm>
                <a:off x="8775941" y="3919892"/>
                <a:ext cx="1116032" cy="26162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eaLnBrk="1" hangingPunct="1">
                  <a:defRPr/>
                </a:pPr>
                <a:r>
                  <a:rPr lang="en-IN" sz="1100" b="1" dirty="0"/>
                  <a:t>IOC, Paradip</a:t>
                </a:r>
              </a:p>
            </p:txBody>
          </p:sp>
          <p:sp>
            <p:nvSpPr>
              <p:cNvPr id="59" name="TextBox 58">
                <a:extLst>
                  <a:ext uri="{FF2B5EF4-FFF2-40B4-BE49-F238E27FC236}"/>
                </a:extLst>
              </p:cNvPr>
              <p:cNvSpPr txBox="1"/>
              <p:nvPr/>
            </p:nvSpPr>
            <p:spPr bwMode="auto">
              <a:xfrm>
                <a:off x="34923" y="1526716"/>
                <a:ext cx="1267142" cy="26162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eaLnBrk="1" hangingPunct="1">
                  <a:defRPr/>
                </a:pPr>
                <a:r>
                  <a:rPr lang="en-IN" sz="1100" b="1" dirty="0"/>
                  <a:t>IOC, Panipat</a:t>
                </a:r>
              </a:p>
            </p:txBody>
          </p:sp>
          <p:sp>
            <p:nvSpPr>
              <p:cNvPr id="65" name="Freeform 64">
                <a:extLst>
                  <a:ext uri="{FF2B5EF4-FFF2-40B4-BE49-F238E27FC236}"/>
                </a:extLst>
              </p:cNvPr>
              <p:cNvSpPr/>
              <p:nvPr/>
            </p:nvSpPr>
            <p:spPr bwMode="auto">
              <a:xfrm flipH="1">
                <a:off x="4682823" y="5444257"/>
                <a:ext cx="4104118" cy="121398"/>
              </a:xfrm>
              <a:custGeom>
                <a:avLst/>
                <a:gdLst>
                  <a:gd name="connsiteX0" fmla="*/ 1920240 w 1920240"/>
                  <a:gd name="connsiteY0" fmla="*/ 144780 h 144780"/>
                  <a:gd name="connsiteX1" fmla="*/ 1920240 w 1920240"/>
                  <a:gd name="connsiteY1" fmla="*/ 0 h 144780"/>
                  <a:gd name="connsiteX2" fmla="*/ 0 w 1920240"/>
                  <a:gd name="connsiteY2" fmla="*/ 0 h 144780"/>
                </a:gdLst>
                <a:ahLst/>
                <a:cxnLst>
                  <a:cxn ang="0">
                    <a:pos x="connsiteX0" y="connsiteY0"/>
                  </a:cxn>
                  <a:cxn ang="0">
                    <a:pos x="connsiteX1" y="connsiteY1"/>
                  </a:cxn>
                  <a:cxn ang="0">
                    <a:pos x="connsiteX2" y="connsiteY2"/>
                  </a:cxn>
                </a:cxnLst>
                <a:rect l="l" t="t" r="r" b="b"/>
                <a:pathLst>
                  <a:path w="1920240" h="144780">
                    <a:moveTo>
                      <a:pt x="1920240" y="144780"/>
                    </a:moveTo>
                    <a:lnTo>
                      <a:pt x="1920240" y="0"/>
                    </a:lnTo>
                    <a:lnTo>
                      <a:pt x="0" y="0"/>
                    </a:lnTo>
                  </a:path>
                </a:pathLst>
              </a:custGeom>
              <a:ln w="12700">
                <a:solidFill>
                  <a:schemeClr val="tx1"/>
                </a:solidFill>
                <a:headEnd type="none" w="med" len="med"/>
                <a:tailEnd type="triangle" w="med" len="med"/>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IN" dirty="0"/>
              </a:p>
            </p:txBody>
          </p:sp>
          <p:grpSp>
            <p:nvGrpSpPr>
              <p:cNvPr id="16475" name="Group 141"/>
              <p:cNvGrpSpPr>
                <a:grpSpLocks/>
              </p:cNvGrpSpPr>
              <p:nvPr/>
            </p:nvGrpSpPr>
            <p:grpSpPr bwMode="auto">
              <a:xfrm>
                <a:off x="6669269" y="3385460"/>
                <a:ext cx="125416" cy="180982"/>
                <a:chOff x="3003887" y="3367533"/>
                <a:chExt cx="124953" cy="180000"/>
              </a:xfrm>
            </p:grpSpPr>
            <p:sp>
              <p:nvSpPr>
                <p:cNvPr id="67" name="Flowchart: Terminator 66">
                  <a:extLst>
                    <a:ext uri="{FF2B5EF4-FFF2-40B4-BE49-F238E27FC236}"/>
                  </a:extLst>
                </p:cNvPr>
                <p:cNvSpPr/>
                <p:nvPr/>
              </p:nvSpPr>
              <p:spPr>
                <a:xfrm rot="16200000">
                  <a:off x="2935401" y="3436019"/>
                  <a:ext cx="180000" cy="43028"/>
                </a:xfrm>
                <a:prstGeom prst="flowChartTerminator">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sp>
              <p:nvSpPr>
                <p:cNvPr id="68" name="Flowchart: Terminator 67">
                  <a:extLst>
                    <a:ext uri="{FF2B5EF4-FFF2-40B4-BE49-F238E27FC236}"/>
                  </a:extLst>
                </p:cNvPr>
                <p:cNvSpPr/>
                <p:nvPr/>
              </p:nvSpPr>
              <p:spPr>
                <a:xfrm rot="16200000">
                  <a:off x="2995121" y="3454777"/>
                  <a:ext cx="142483" cy="43028"/>
                </a:xfrm>
                <a:prstGeom prst="flowChartTerminator">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sp>
              <p:nvSpPr>
                <p:cNvPr id="69" name="Flowchart: Terminator 68">
                  <a:extLst>
                    <a:ext uri="{FF2B5EF4-FFF2-40B4-BE49-F238E27FC236}"/>
                  </a:extLst>
                </p:cNvPr>
                <p:cNvSpPr/>
                <p:nvPr/>
              </p:nvSpPr>
              <p:spPr>
                <a:xfrm rot="16200000">
                  <a:off x="3051083" y="3469758"/>
                  <a:ext cx="112486" cy="43028"/>
                </a:xfrm>
                <a:prstGeom prst="flowChartTerminator">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grpSp>
          <p:sp>
            <p:nvSpPr>
              <p:cNvPr id="70" name="Freeform 69">
                <a:extLst>
                  <a:ext uri="{FF2B5EF4-FFF2-40B4-BE49-F238E27FC236}"/>
                </a:extLst>
              </p:cNvPr>
              <p:cNvSpPr/>
              <p:nvPr/>
            </p:nvSpPr>
            <p:spPr bwMode="auto">
              <a:xfrm flipH="1" flipV="1">
                <a:off x="6726854" y="3575185"/>
                <a:ext cx="2052059" cy="108004"/>
              </a:xfrm>
              <a:custGeom>
                <a:avLst/>
                <a:gdLst>
                  <a:gd name="connsiteX0" fmla="*/ 1920240 w 1920240"/>
                  <a:gd name="connsiteY0" fmla="*/ 144780 h 144780"/>
                  <a:gd name="connsiteX1" fmla="*/ 1920240 w 1920240"/>
                  <a:gd name="connsiteY1" fmla="*/ 0 h 144780"/>
                  <a:gd name="connsiteX2" fmla="*/ 0 w 1920240"/>
                  <a:gd name="connsiteY2" fmla="*/ 0 h 144780"/>
                </a:gdLst>
                <a:ahLst/>
                <a:cxnLst>
                  <a:cxn ang="0">
                    <a:pos x="connsiteX0" y="connsiteY0"/>
                  </a:cxn>
                  <a:cxn ang="0">
                    <a:pos x="connsiteX1" y="connsiteY1"/>
                  </a:cxn>
                  <a:cxn ang="0">
                    <a:pos x="connsiteX2" y="connsiteY2"/>
                  </a:cxn>
                </a:cxnLst>
                <a:rect l="l" t="t" r="r" b="b"/>
                <a:pathLst>
                  <a:path w="1920240" h="144780">
                    <a:moveTo>
                      <a:pt x="1920240" y="144780"/>
                    </a:moveTo>
                    <a:lnTo>
                      <a:pt x="1920240" y="0"/>
                    </a:lnTo>
                    <a:lnTo>
                      <a:pt x="0" y="0"/>
                    </a:lnTo>
                  </a:path>
                </a:pathLst>
              </a:custGeom>
              <a:ln w="12700">
                <a:solidFill>
                  <a:schemeClr val="tx1"/>
                </a:solidFill>
                <a:headEnd type="none" w="med" len="med"/>
                <a:tailEnd type="triangle" w="med" len="med"/>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IN" dirty="0"/>
              </a:p>
            </p:txBody>
          </p:sp>
          <p:sp>
            <p:nvSpPr>
              <p:cNvPr id="71" name="TextBox 70">
                <a:extLst>
                  <a:ext uri="{FF2B5EF4-FFF2-40B4-BE49-F238E27FC236}"/>
                </a:extLst>
              </p:cNvPr>
              <p:cNvSpPr txBox="1"/>
              <p:nvPr/>
            </p:nvSpPr>
            <p:spPr bwMode="auto">
              <a:xfrm>
                <a:off x="8775941" y="3545320"/>
                <a:ext cx="1116032" cy="26162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eaLnBrk="1" hangingPunct="1">
                  <a:defRPr/>
                </a:pPr>
                <a:r>
                  <a:rPr lang="en-IN" sz="1100" b="1" dirty="0"/>
                  <a:t>IOC, Haldia</a:t>
                </a:r>
              </a:p>
            </p:txBody>
          </p:sp>
          <p:grpSp>
            <p:nvGrpSpPr>
              <p:cNvPr id="16482" name="Group 141"/>
              <p:cNvGrpSpPr>
                <a:grpSpLocks/>
              </p:cNvGrpSpPr>
              <p:nvPr/>
            </p:nvGrpSpPr>
            <p:grpSpPr bwMode="auto">
              <a:xfrm>
                <a:off x="6115215" y="2637717"/>
                <a:ext cx="125417" cy="180982"/>
                <a:chOff x="3003887" y="3367533"/>
                <a:chExt cx="124953" cy="180000"/>
              </a:xfrm>
            </p:grpSpPr>
            <p:sp>
              <p:nvSpPr>
                <p:cNvPr id="73" name="Flowchart: Terminator 72">
                  <a:extLst>
                    <a:ext uri="{FF2B5EF4-FFF2-40B4-BE49-F238E27FC236}"/>
                  </a:extLst>
                </p:cNvPr>
                <p:cNvSpPr/>
                <p:nvPr/>
              </p:nvSpPr>
              <p:spPr>
                <a:xfrm rot="16200000">
                  <a:off x="2935401" y="3436019"/>
                  <a:ext cx="180000" cy="43028"/>
                </a:xfrm>
                <a:prstGeom prst="flowChartTerminator">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sp>
              <p:nvSpPr>
                <p:cNvPr id="78" name="Flowchart: Terminator 77">
                  <a:extLst>
                    <a:ext uri="{FF2B5EF4-FFF2-40B4-BE49-F238E27FC236}"/>
                  </a:extLst>
                </p:cNvPr>
                <p:cNvSpPr/>
                <p:nvPr/>
              </p:nvSpPr>
              <p:spPr>
                <a:xfrm rot="16200000">
                  <a:off x="2995121" y="3454777"/>
                  <a:ext cx="142483" cy="43028"/>
                </a:xfrm>
                <a:prstGeom prst="flowChartTerminator">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sp>
              <p:nvSpPr>
                <p:cNvPr id="79" name="Flowchart: Terminator 78">
                  <a:extLst>
                    <a:ext uri="{FF2B5EF4-FFF2-40B4-BE49-F238E27FC236}"/>
                  </a:extLst>
                </p:cNvPr>
                <p:cNvSpPr/>
                <p:nvPr/>
              </p:nvSpPr>
              <p:spPr>
                <a:xfrm rot="16200000">
                  <a:off x="3051083" y="3469758"/>
                  <a:ext cx="112486" cy="43028"/>
                </a:xfrm>
                <a:prstGeom prst="flowChartTerminator">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grpSp>
          <p:sp>
            <p:nvSpPr>
              <p:cNvPr id="80" name="Freeform 79">
                <a:extLst>
                  <a:ext uri="{FF2B5EF4-FFF2-40B4-BE49-F238E27FC236}"/>
                </a:extLst>
              </p:cNvPr>
              <p:cNvSpPr/>
              <p:nvPr/>
            </p:nvSpPr>
            <p:spPr bwMode="auto">
              <a:xfrm flipH="1" flipV="1">
                <a:off x="6194167" y="2821889"/>
                <a:ext cx="2592074" cy="387555"/>
              </a:xfrm>
              <a:custGeom>
                <a:avLst/>
                <a:gdLst>
                  <a:gd name="connsiteX0" fmla="*/ 1920240 w 1920240"/>
                  <a:gd name="connsiteY0" fmla="*/ 144780 h 144780"/>
                  <a:gd name="connsiteX1" fmla="*/ 1920240 w 1920240"/>
                  <a:gd name="connsiteY1" fmla="*/ 0 h 144780"/>
                  <a:gd name="connsiteX2" fmla="*/ 0 w 1920240"/>
                  <a:gd name="connsiteY2" fmla="*/ 0 h 144780"/>
                </a:gdLst>
                <a:ahLst/>
                <a:cxnLst>
                  <a:cxn ang="0">
                    <a:pos x="connsiteX0" y="connsiteY0"/>
                  </a:cxn>
                  <a:cxn ang="0">
                    <a:pos x="connsiteX1" y="connsiteY1"/>
                  </a:cxn>
                  <a:cxn ang="0">
                    <a:pos x="connsiteX2" y="connsiteY2"/>
                  </a:cxn>
                </a:cxnLst>
                <a:rect l="l" t="t" r="r" b="b"/>
                <a:pathLst>
                  <a:path w="1920240" h="144780">
                    <a:moveTo>
                      <a:pt x="1920240" y="144780"/>
                    </a:moveTo>
                    <a:lnTo>
                      <a:pt x="1920240" y="0"/>
                    </a:lnTo>
                    <a:lnTo>
                      <a:pt x="0" y="0"/>
                    </a:lnTo>
                  </a:path>
                </a:pathLst>
              </a:custGeom>
              <a:ln w="12700">
                <a:solidFill>
                  <a:schemeClr val="tx1"/>
                </a:solidFill>
                <a:headEnd type="none" w="med" len="med"/>
                <a:tailEnd type="triangle" w="med" len="med"/>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IN" dirty="0"/>
              </a:p>
            </p:txBody>
          </p:sp>
          <p:sp>
            <p:nvSpPr>
              <p:cNvPr id="81" name="TextBox 80">
                <a:extLst>
                  <a:ext uri="{FF2B5EF4-FFF2-40B4-BE49-F238E27FC236}"/>
                </a:extLst>
              </p:cNvPr>
              <p:cNvSpPr txBox="1"/>
              <p:nvPr/>
            </p:nvSpPr>
            <p:spPr bwMode="auto">
              <a:xfrm>
                <a:off x="8773871" y="3068704"/>
                <a:ext cx="1116032" cy="26162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eaLnBrk="1" hangingPunct="1">
                  <a:defRPr/>
                </a:pPr>
                <a:r>
                  <a:rPr lang="en-IN" sz="1100" b="1" dirty="0"/>
                  <a:t>IOC, Barauni</a:t>
                </a:r>
              </a:p>
            </p:txBody>
          </p:sp>
          <p:grpSp>
            <p:nvGrpSpPr>
              <p:cNvPr id="16489" name="Group 141"/>
              <p:cNvGrpSpPr>
                <a:grpSpLocks/>
              </p:cNvGrpSpPr>
              <p:nvPr/>
            </p:nvGrpSpPr>
            <p:grpSpPr bwMode="auto">
              <a:xfrm>
                <a:off x="7221734" y="2393232"/>
                <a:ext cx="125416" cy="180982"/>
                <a:chOff x="3003887" y="3367533"/>
                <a:chExt cx="124953" cy="180000"/>
              </a:xfrm>
            </p:grpSpPr>
            <p:sp>
              <p:nvSpPr>
                <p:cNvPr id="83" name="Flowchart: Terminator 82">
                  <a:extLst>
                    <a:ext uri="{FF2B5EF4-FFF2-40B4-BE49-F238E27FC236}"/>
                  </a:extLst>
                </p:cNvPr>
                <p:cNvSpPr/>
                <p:nvPr/>
              </p:nvSpPr>
              <p:spPr>
                <a:xfrm rot="16200000">
                  <a:off x="2935401" y="3436019"/>
                  <a:ext cx="180000" cy="43028"/>
                </a:xfrm>
                <a:prstGeom prst="flowChartTerminator">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sp>
              <p:nvSpPr>
                <p:cNvPr id="84" name="Flowchart: Terminator 83">
                  <a:extLst>
                    <a:ext uri="{FF2B5EF4-FFF2-40B4-BE49-F238E27FC236}"/>
                  </a:extLst>
                </p:cNvPr>
                <p:cNvSpPr/>
                <p:nvPr/>
              </p:nvSpPr>
              <p:spPr>
                <a:xfrm rot="16200000">
                  <a:off x="2995121" y="3454777"/>
                  <a:ext cx="142483" cy="43028"/>
                </a:xfrm>
                <a:prstGeom prst="flowChartTerminator">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sp>
              <p:nvSpPr>
                <p:cNvPr id="85" name="Flowchart: Terminator 84">
                  <a:extLst>
                    <a:ext uri="{FF2B5EF4-FFF2-40B4-BE49-F238E27FC236}"/>
                  </a:extLst>
                </p:cNvPr>
                <p:cNvSpPr/>
                <p:nvPr/>
              </p:nvSpPr>
              <p:spPr>
                <a:xfrm rot="16200000">
                  <a:off x="3051083" y="3469758"/>
                  <a:ext cx="112486" cy="43028"/>
                </a:xfrm>
                <a:prstGeom prst="flowChartTerminator">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grpSp>
          <p:grpSp>
            <p:nvGrpSpPr>
              <p:cNvPr id="16490" name="Group 141"/>
              <p:cNvGrpSpPr>
                <a:grpSpLocks/>
              </p:cNvGrpSpPr>
              <p:nvPr/>
            </p:nvGrpSpPr>
            <p:grpSpPr bwMode="auto">
              <a:xfrm>
                <a:off x="7480504" y="2424984"/>
                <a:ext cx="125417" cy="180982"/>
                <a:chOff x="3003887" y="3367533"/>
                <a:chExt cx="124953" cy="180000"/>
              </a:xfrm>
            </p:grpSpPr>
            <p:sp>
              <p:nvSpPr>
                <p:cNvPr id="87" name="Flowchart: Terminator 86">
                  <a:extLst>
                    <a:ext uri="{FF2B5EF4-FFF2-40B4-BE49-F238E27FC236}"/>
                  </a:extLst>
                </p:cNvPr>
                <p:cNvSpPr/>
                <p:nvPr/>
              </p:nvSpPr>
              <p:spPr>
                <a:xfrm rot="16200000">
                  <a:off x="2935401" y="3436019"/>
                  <a:ext cx="180000" cy="43028"/>
                </a:xfrm>
                <a:prstGeom prst="flowChartTerminator">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sp>
              <p:nvSpPr>
                <p:cNvPr id="88" name="Flowchart: Terminator 87">
                  <a:extLst>
                    <a:ext uri="{FF2B5EF4-FFF2-40B4-BE49-F238E27FC236}"/>
                  </a:extLst>
                </p:cNvPr>
                <p:cNvSpPr/>
                <p:nvPr/>
              </p:nvSpPr>
              <p:spPr>
                <a:xfrm rot="16200000">
                  <a:off x="2995121" y="3454777"/>
                  <a:ext cx="142483" cy="43028"/>
                </a:xfrm>
                <a:prstGeom prst="flowChartTerminator">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sp>
              <p:nvSpPr>
                <p:cNvPr id="89" name="Flowchart: Terminator 88">
                  <a:extLst>
                    <a:ext uri="{FF2B5EF4-FFF2-40B4-BE49-F238E27FC236}"/>
                  </a:extLst>
                </p:cNvPr>
                <p:cNvSpPr/>
                <p:nvPr/>
              </p:nvSpPr>
              <p:spPr>
                <a:xfrm rot="16200000">
                  <a:off x="3051083" y="3469758"/>
                  <a:ext cx="112486" cy="43028"/>
                </a:xfrm>
                <a:prstGeom prst="flowChartTerminator">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grpSp>
          <p:sp>
            <p:nvSpPr>
              <p:cNvPr id="90" name="Freeform 89">
                <a:extLst>
                  <a:ext uri="{FF2B5EF4-FFF2-40B4-BE49-F238E27FC236}"/>
                </a:extLst>
              </p:cNvPr>
              <p:cNvSpPr/>
              <p:nvPr/>
            </p:nvSpPr>
            <p:spPr bwMode="auto">
              <a:xfrm flipH="1" flipV="1">
                <a:off x="7550545" y="2590869"/>
                <a:ext cx="1224035" cy="319908"/>
              </a:xfrm>
              <a:custGeom>
                <a:avLst/>
                <a:gdLst>
                  <a:gd name="connsiteX0" fmla="*/ 1920240 w 1920240"/>
                  <a:gd name="connsiteY0" fmla="*/ 144780 h 144780"/>
                  <a:gd name="connsiteX1" fmla="*/ 1920240 w 1920240"/>
                  <a:gd name="connsiteY1" fmla="*/ 0 h 144780"/>
                  <a:gd name="connsiteX2" fmla="*/ 0 w 1920240"/>
                  <a:gd name="connsiteY2" fmla="*/ 0 h 144780"/>
                </a:gdLst>
                <a:ahLst/>
                <a:cxnLst>
                  <a:cxn ang="0">
                    <a:pos x="connsiteX0" y="connsiteY0"/>
                  </a:cxn>
                  <a:cxn ang="0">
                    <a:pos x="connsiteX1" y="connsiteY1"/>
                  </a:cxn>
                  <a:cxn ang="0">
                    <a:pos x="connsiteX2" y="connsiteY2"/>
                  </a:cxn>
                </a:cxnLst>
                <a:rect l="l" t="t" r="r" b="b"/>
                <a:pathLst>
                  <a:path w="1920240" h="144780">
                    <a:moveTo>
                      <a:pt x="1920240" y="144780"/>
                    </a:moveTo>
                    <a:lnTo>
                      <a:pt x="1920240" y="0"/>
                    </a:lnTo>
                    <a:lnTo>
                      <a:pt x="0" y="0"/>
                    </a:lnTo>
                  </a:path>
                </a:pathLst>
              </a:custGeom>
              <a:ln w="12700">
                <a:solidFill>
                  <a:schemeClr val="tx1"/>
                </a:solidFill>
                <a:headEnd type="none" w="med" len="med"/>
                <a:tailEnd type="triangle" w="med" len="med"/>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IN" dirty="0"/>
              </a:p>
            </p:txBody>
          </p:sp>
          <p:sp>
            <p:nvSpPr>
              <p:cNvPr id="91" name="TextBox 90">
                <a:extLst>
                  <a:ext uri="{FF2B5EF4-FFF2-40B4-BE49-F238E27FC236}"/>
                </a:extLst>
              </p:cNvPr>
              <p:cNvSpPr txBox="1"/>
              <p:nvPr/>
            </p:nvSpPr>
            <p:spPr bwMode="auto">
              <a:xfrm>
                <a:off x="8773870" y="2773472"/>
                <a:ext cx="1116032" cy="26162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eaLnBrk="1" hangingPunct="1">
                  <a:defRPr/>
                </a:pPr>
                <a:r>
                  <a:rPr lang="en-IN" sz="1100" b="1" dirty="0"/>
                  <a:t>IOC, Guwahati</a:t>
                </a:r>
              </a:p>
            </p:txBody>
          </p:sp>
          <p:sp>
            <p:nvSpPr>
              <p:cNvPr id="92" name="Freeform 91">
                <a:extLst>
                  <a:ext uri="{FF2B5EF4-FFF2-40B4-BE49-F238E27FC236}"/>
                </a:extLst>
              </p:cNvPr>
              <p:cNvSpPr/>
              <p:nvPr/>
            </p:nvSpPr>
            <p:spPr bwMode="auto">
              <a:xfrm flipH="1">
                <a:off x="7243511" y="1632137"/>
                <a:ext cx="1512043" cy="759219"/>
              </a:xfrm>
              <a:custGeom>
                <a:avLst/>
                <a:gdLst>
                  <a:gd name="connsiteX0" fmla="*/ 1920240 w 1920240"/>
                  <a:gd name="connsiteY0" fmla="*/ 144780 h 144780"/>
                  <a:gd name="connsiteX1" fmla="*/ 1920240 w 1920240"/>
                  <a:gd name="connsiteY1" fmla="*/ 0 h 144780"/>
                  <a:gd name="connsiteX2" fmla="*/ 0 w 1920240"/>
                  <a:gd name="connsiteY2" fmla="*/ 0 h 144780"/>
                </a:gdLst>
                <a:ahLst/>
                <a:cxnLst>
                  <a:cxn ang="0">
                    <a:pos x="connsiteX0" y="connsiteY0"/>
                  </a:cxn>
                  <a:cxn ang="0">
                    <a:pos x="connsiteX1" y="connsiteY1"/>
                  </a:cxn>
                  <a:cxn ang="0">
                    <a:pos x="connsiteX2" y="connsiteY2"/>
                  </a:cxn>
                </a:cxnLst>
                <a:rect l="l" t="t" r="r" b="b"/>
                <a:pathLst>
                  <a:path w="1920240" h="144780">
                    <a:moveTo>
                      <a:pt x="1920240" y="144780"/>
                    </a:moveTo>
                    <a:lnTo>
                      <a:pt x="1920240" y="0"/>
                    </a:lnTo>
                    <a:lnTo>
                      <a:pt x="0" y="0"/>
                    </a:lnTo>
                  </a:path>
                </a:pathLst>
              </a:custGeom>
              <a:ln w="12700">
                <a:solidFill>
                  <a:schemeClr val="tx1"/>
                </a:solidFill>
                <a:headEnd type="none" w="med" len="med"/>
                <a:tailEnd type="triangle" w="med" len="med"/>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IN" dirty="0"/>
              </a:p>
            </p:txBody>
          </p:sp>
          <p:sp>
            <p:nvSpPr>
              <p:cNvPr id="95" name="TextBox 94">
                <a:extLst>
                  <a:ext uri="{FF2B5EF4-FFF2-40B4-BE49-F238E27FC236}"/>
                </a:extLst>
              </p:cNvPr>
              <p:cNvSpPr txBox="1"/>
              <p:nvPr/>
            </p:nvSpPr>
            <p:spPr bwMode="auto">
              <a:xfrm>
                <a:off x="8744442" y="1503363"/>
                <a:ext cx="1152033" cy="415498"/>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eaLnBrk="1" hangingPunct="1">
                  <a:defRPr/>
                </a:pPr>
                <a:r>
                  <a:rPr lang="en-IN" sz="1050" b="1" dirty="0"/>
                  <a:t>IOC,  Bongaigaon</a:t>
                </a:r>
              </a:p>
            </p:txBody>
          </p:sp>
          <p:grpSp>
            <p:nvGrpSpPr>
              <p:cNvPr id="16503" name="Group 141"/>
              <p:cNvGrpSpPr>
                <a:grpSpLocks/>
              </p:cNvGrpSpPr>
              <p:nvPr/>
            </p:nvGrpSpPr>
            <p:grpSpPr bwMode="auto">
              <a:xfrm>
                <a:off x="8253639" y="2185262"/>
                <a:ext cx="125416" cy="180982"/>
                <a:chOff x="3003887" y="3367533"/>
                <a:chExt cx="124953" cy="180000"/>
              </a:xfrm>
            </p:grpSpPr>
            <p:sp>
              <p:nvSpPr>
                <p:cNvPr id="97" name="Flowchart: Terminator 96">
                  <a:extLst>
                    <a:ext uri="{FF2B5EF4-FFF2-40B4-BE49-F238E27FC236}"/>
                  </a:extLst>
                </p:cNvPr>
                <p:cNvSpPr/>
                <p:nvPr/>
              </p:nvSpPr>
              <p:spPr>
                <a:xfrm rot="16200000">
                  <a:off x="2935401" y="3436019"/>
                  <a:ext cx="180000" cy="43028"/>
                </a:xfrm>
                <a:prstGeom prst="flowChartTerminator">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sp>
              <p:nvSpPr>
                <p:cNvPr id="98" name="Flowchart: Terminator 97">
                  <a:extLst>
                    <a:ext uri="{FF2B5EF4-FFF2-40B4-BE49-F238E27FC236}"/>
                  </a:extLst>
                </p:cNvPr>
                <p:cNvSpPr/>
                <p:nvPr/>
              </p:nvSpPr>
              <p:spPr>
                <a:xfrm rot="16200000">
                  <a:off x="2995121" y="3454777"/>
                  <a:ext cx="142483" cy="43028"/>
                </a:xfrm>
                <a:prstGeom prst="flowChartTerminator">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sp>
              <p:nvSpPr>
                <p:cNvPr id="99" name="Flowchart: Terminator 98">
                  <a:extLst>
                    <a:ext uri="{FF2B5EF4-FFF2-40B4-BE49-F238E27FC236}"/>
                  </a:extLst>
                </p:cNvPr>
                <p:cNvSpPr/>
                <p:nvPr/>
              </p:nvSpPr>
              <p:spPr>
                <a:xfrm rot="16200000">
                  <a:off x="3051083" y="3469758"/>
                  <a:ext cx="112486" cy="43028"/>
                </a:xfrm>
                <a:prstGeom prst="flowChartTerminator">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grpSp>
          <p:sp>
            <p:nvSpPr>
              <p:cNvPr id="100" name="Freeform 99">
                <a:extLst>
                  <a:ext uri="{FF2B5EF4-FFF2-40B4-BE49-F238E27FC236}"/>
                </a:extLst>
              </p:cNvPr>
              <p:cNvSpPr/>
              <p:nvPr/>
            </p:nvSpPr>
            <p:spPr bwMode="auto">
              <a:xfrm flipH="1">
                <a:off x="8272190" y="1951890"/>
                <a:ext cx="504014" cy="233370"/>
              </a:xfrm>
              <a:custGeom>
                <a:avLst/>
                <a:gdLst>
                  <a:gd name="connsiteX0" fmla="*/ 1920240 w 1920240"/>
                  <a:gd name="connsiteY0" fmla="*/ 144780 h 144780"/>
                  <a:gd name="connsiteX1" fmla="*/ 1920240 w 1920240"/>
                  <a:gd name="connsiteY1" fmla="*/ 0 h 144780"/>
                  <a:gd name="connsiteX2" fmla="*/ 0 w 1920240"/>
                  <a:gd name="connsiteY2" fmla="*/ 0 h 144780"/>
                </a:gdLst>
                <a:ahLst/>
                <a:cxnLst>
                  <a:cxn ang="0">
                    <a:pos x="connsiteX0" y="connsiteY0"/>
                  </a:cxn>
                  <a:cxn ang="0">
                    <a:pos x="connsiteX1" y="connsiteY1"/>
                  </a:cxn>
                  <a:cxn ang="0">
                    <a:pos x="connsiteX2" y="connsiteY2"/>
                  </a:cxn>
                </a:cxnLst>
                <a:rect l="l" t="t" r="r" b="b"/>
                <a:pathLst>
                  <a:path w="1920240" h="144780">
                    <a:moveTo>
                      <a:pt x="1920240" y="144780"/>
                    </a:moveTo>
                    <a:lnTo>
                      <a:pt x="1920240" y="0"/>
                    </a:lnTo>
                    <a:lnTo>
                      <a:pt x="0" y="0"/>
                    </a:lnTo>
                  </a:path>
                </a:pathLst>
              </a:custGeom>
              <a:ln w="12700">
                <a:solidFill>
                  <a:schemeClr val="tx1"/>
                </a:solidFill>
                <a:headEnd type="none" w="med" len="med"/>
                <a:tailEnd type="triangle" w="med" len="med"/>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IN" dirty="0"/>
              </a:p>
            </p:txBody>
          </p:sp>
          <p:sp>
            <p:nvSpPr>
              <p:cNvPr id="101" name="TextBox 100">
                <a:extLst>
                  <a:ext uri="{FF2B5EF4-FFF2-40B4-BE49-F238E27FC236}"/>
                </a:extLst>
              </p:cNvPr>
              <p:cNvSpPr txBox="1"/>
              <p:nvPr/>
            </p:nvSpPr>
            <p:spPr bwMode="auto">
              <a:xfrm>
                <a:off x="8780443" y="2007484"/>
                <a:ext cx="1116032" cy="253926"/>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eaLnBrk="1" hangingPunct="1">
                  <a:defRPr/>
                </a:pPr>
                <a:r>
                  <a:rPr lang="en-IN" sz="1050" b="1" dirty="0"/>
                  <a:t>IOC,  Digboi</a:t>
                </a:r>
              </a:p>
            </p:txBody>
          </p:sp>
          <p:grpSp>
            <p:nvGrpSpPr>
              <p:cNvPr id="16510" name="Group 141"/>
              <p:cNvGrpSpPr>
                <a:grpSpLocks/>
              </p:cNvGrpSpPr>
              <p:nvPr/>
            </p:nvGrpSpPr>
            <p:grpSpPr bwMode="auto">
              <a:xfrm>
                <a:off x="4643560" y="5558833"/>
                <a:ext cx="125416" cy="180982"/>
                <a:chOff x="3003887" y="3367533"/>
                <a:chExt cx="124953" cy="180000"/>
              </a:xfrm>
            </p:grpSpPr>
            <p:sp>
              <p:nvSpPr>
                <p:cNvPr id="103" name="Flowchart: Terminator 102">
                  <a:extLst>
                    <a:ext uri="{FF2B5EF4-FFF2-40B4-BE49-F238E27FC236}"/>
                  </a:extLst>
                </p:cNvPr>
                <p:cNvSpPr/>
                <p:nvPr/>
              </p:nvSpPr>
              <p:spPr>
                <a:xfrm rot="16200000">
                  <a:off x="2935401" y="3436019"/>
                  <a:ext cx="180000" cy="43028"/>
                </a:xfrm>
                <a:prstGeom prst="flowChartTerminator">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sp>
              <p:nvSpPr>
                <p:cNvPr id="104" name="Flowchart: Terminator 103">
                  <a:extLst>
                    <a:ext uri="{FF2B5EF4-FFF2-40B4-BE49-F238E27FC236}"/>
                  </a:extLst>
                </p:cNvPr>
                <p:cNvSpPr/>
                <p:nvPr/>
              </p:nvSpPr>
              <p:spPr>
                <a:xfrm rot="16200000">
                  <a:off x="2995121" y="3454777"/>
                  <a:ext cx="142483" cy="43028"/>
                </a:xfrm>
                <a:prstGeom prst="flowChartTerminator">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sp>
              <p:nvSpPr>
                <p:cNvPr id="109" name="Flowchart: Terminator 108">
                  <a:extLst>
                    <a:ext uri="{FF2B5EF4-FFF2-40B4-BE49-F238E27FC236}"/>
                  </a:extLst>
                </p:cNvPr>
                <p:cNvSpPr/>
                <p:nvPr/>
              </p:nvSpPr>
              <p:spPr>
                <a:xfrm rot="16200000">
                  <a:off x="3051083" y="3469758"/>
                  <a:ext cx="112486" cy="43028"/>
                </a:xfrm>
                <a:prstGeom prst="flowChartTerminator">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grpSp>
          <p:sp>
            <p:nvSpPr>
              <p:cNvPr id="110" name="Freeform 109">
                <a:extLst>
                  <a:ext uri="{FF2B5EF4-FFF2-40B4-BE49-F238E27FC236}"/>
                </a:extLst>
              </p:cNvPr>
              <p:cNvSpPr/>
              <p:nvPr/>
            </p:nvSpPr>
            <p:spPr bwMode="auto">
              <a:xfrm flipH="1" flipV="1">
                <a:off x="6223174" y="3977459"/>
                <a:ext cx="2556073" cy="108004"/>
              </a:xfrm>
              <a:custGeom>
                <a:avLst/>
                <a:gdLst>
                  <a:gd name="connsiteX0" fmla="*/ 1920240 w 1920240"/>
                  <a:gd name="connsiteY0" fmla="*/ 144780 h 144780"/>
                  <a:gd name="connsiteX1" fmla="*/ 1920240 w 1920240"/>
                  <a:gd name="connsiteY1" fmla="*/ 0 h 144780"/>
                  <a:gd name="connsiteX2" fmla="*/ 0 w 1920240"/>
                  <a:gd name="connsiteY2" fmla="*/ 0 h 144780"/>
                </a:gdLst>
                <a:ahLst/>
                <a:cxnLst>
                  <a:cxn ang="0">
                    <a:pos x="connsiteX0" y="connsiteY0"/>
                  </a:cxn>
                  <a:cxn ang="0">
                    <a:pos x="connsiteX1" y="connsiteY1"/>
                  </a:cxn>
                  <a:cxn ang="0">
                    <a:pos x="connsiteX2" y="connsiteY2"/>
                  </a:cxn>
                </a:cxnLst>
                <a:rect l="l" t="t" r="r" b="b"/>
                <a:pathLst>
                  <a:path w="1920240" h="144780">
                    <a:moveTo>
                      <a:pt x="1920240" y="144780"/>
                    </a:moveTo>
                    <a:lnTo>
                      <a:pt x="1920240" y="0"/>
                    </a:lnTo>
                    <a:lnTo>
                      <a:pt x="0" y="0"/>
                    </a:lnTo>
                  </a:path>
                </a:pathLst>
              </a:custGeom>
              <a:ln w="12700">
                <a:solidFill>
                  <a:schemeClr val="tx1"/>
                </a:solidFill>
                <a:headEnd type="none" w="med" len="med"/>
                <a:tailEnd type="triangle" w="med" len="med"/>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IN" dirty="0"/>
              </a:p>
            </p:txBody>
          </p:sp>
          <p:sp>
            <p:nvSpPr>
              <p:cNvPr id="111" name="TextBox 110">
                <a:extLst>
                  <a:ext uri="{FF2B5EF4-FFF2-40B4-BE49-F238E27FC236}"/>
                </a:extLst>
              </p:cNvPr>
              <p:cNvSpPr txBox="1"/>
              <p:nvPr/>
            </p:nvSpPr>
            <p:spPr bwMode="auto">
              <a:xfrm>
                <a:off x="8773869" y="5313447"/>
                <a:ext cx="1116032" cy="26162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eaLnBrk="1" hangingPunct="1">
                  <a:defRPr/>
                </a:pPr>
                <a:r>
                  <a:rPr lang="en-IN" sz="1100" b="1" dirty="0"/>
                  <a:t>IOC,  Manali</a:t>
                </a:r>
              </a:p>
            </p:txBody>
          </p:sp>
          <p:grpSp>
            <p:nvGrpSpPr>
              <p:cNvPr id="16517" name="Group 141"/>
              <p:cNvGrpSpPr>
                <a:grpSpLocks/>
              </p:cNvGrpSpPr>
              <p:nvPr/>
            </p:nvGrpSpPr>
            <p:grpSpPr bwMode="auto">
              <a:xfrm>
                <a:off x="4441942" y="6043040"/>
                <a:ext cx="125417" cy="180982"/>
                <a:chOff x="3003887" y="3367533"/>
                <a:chExt cx="124953" cy="180000"/>
              </a:xfrm>
            </p:grpSpPr>
            <p:sp>
              <p:nvSpPr>
                <p:cNvPr id="142" name="Flowchart: Terminator 141">
                  <a:extLst>
                    <a:ext uri="{FF2B5EF4-FFF2-40B4-BE49-F238E27FC236}"/>
                  </a:extLst>
                </p:cNvPr>
                <p:cNvSpPr/>
                <p:nvPr/>
              </p:nvSpPr>
              <p:spPr>
                <a:xfrm rot="16200000">
                  <a:off x="2935401" y="3436019"/>
                  <a:ext cx="180000" cy="43028"/>
                </a:xfrm>
                <a:prstGeom prst="flowChartTerminator">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sp>
              <p:nvSpPr>
                <p:cNvPr id="143" name="Flowchart: Terminator 142">
                  <a:extLst>
                    <a:ext uri="{FF2B5EF4-FFF2-40B4-BE49-F238E27FC236}"/>
                  </a:extLst>
                </p:cNvPr>
                <p:cNvSpPr/>
                <p:nvPr/>
              </p:nvSpPr>
              <p:spPr>
                <a:xfrm rot="16200000">
                  <a:off x="2995121" y="3454777"/>
                  <a:ext cx="142483" cy="43028"/>
                </a:xfrm>
                <a:prstGeom prst="flowChartTerminator">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sp>
              <p:nvSpPr>
                <p:cNvPr id="144" name="Flowchart: Terminator 143">
                  <a:extLst>
                    <a:ext uri="{FF2B5EF4-FFF2-40B4-BE49-F238E27FC236}"/>
                  </a:extLst>
                </p:cNvPr>
                <p:cNvSpPr/>
                <p:nvPr/>
              </p:nvSpPr>
              <p:spPr>
                <a:xfrm rot="16200000">
                  <a:off x="3051083" y="3469758"/>
                  <a:ext cx="112486" cy="43028"/>
                </a:xfrm>
                <a:prstGeom prst="flowChartTerminator">
                  <a:avLst/>
                </a:prstGeom>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grpSp>
          <p:sp>
            <p:nvSpPr>
              <p:cNvPr id="145" name="Freeform 144">
                <a:extLst>
                  <a:ext uri="{FF2B5EF4-FFF2-40B4-BE49-F238E27FC236}"/>
                </a:extLst>
              </p:cNvPr>
              <p:cNvSpPr/>
              <p:nvPr/>
            </p:nvSpPr>
            <p:spPr bwMode="auto">
              <a:xfrm flipH="1" flipV="1">
                <a:off x="4508045" y="6230249"/>
                <a:ext cx="4284123" cy="108004"/>
              </a:xfrm>
              <a:custGeom>
                <a:avLst/>
                <a:gdLst>
                  <a:gd name="connsiteX0" fmla="*/ 1920240 w 1920240"/>
                  <a:gd name="connsiteY0" fmla="*/ 144780 h 144780"/>
                  <a:gd name="connsiteX1" fmla="*/ 1920240 w 1920240"/>
                  <a:gd name="connsiteY1" fmla="*/ 0 h 144780"/>
                  <a:gd name="connsiteX2" fmla="*/ 0 w 1920240"/>
                  <a:gd name="connsiteY2" fmla="*/ 0 h 144780"/>
                </a:gdLst>
                <a:ahLst/>
                <a:cxnLst>
                  <a:cxn ang="0">
                    <a:pos x="connsiteX0" y="connsiteY0"/>
                  </a:cxn>
                  <a:cxn ang="0">
                    <a:pos x="connsiteX1" y="connsiteY1"/>
                  </a:cxn>
                  <a:cxn ang="0">
                    <a:pos x="connsiteX2" y="connsiteY2"/>
                  </a:cxn>
                </a:cxnLst>
                <a:rect l="l" t="t" r="r" b="b"/>
                <a:pathLst>
                  <a:path w="1920240" h="144780">
                    <a:moveTo>
                      <a:pt x="1920240" y="144780"/>
                    </a:moveTo>
                    <a:lnTo>
                      <a:pt x="1920240" y="0"/>
                    </a:lnTo>
                    <a:lnTo>
                      <a:pt x="0" y="0"/>
                    </a:lnTo>
                  </a:path>
                </a:pathLst>
              </a:custGeom>
              <a:ln w="12700">
                <a:solidFill>
                  <a:schemeClr val="tx1"/>
                </a:solidFill>
                <a:headEnd type="none" w="med" len="med"/>
                <a:tailEnd type="triangle" w="med" len="med"/>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IN" dirty="0"/>
              </a:p>
            </p:txBody>
          </p:sp>
          <p:sp>
            <p:nvSpPr>
              <p:cNvPr id="146" name="TextBox 145">
                <a:extLst>
                  <a:ext uri="{FF2B5EF4-FFF2-40B4-BE49-F238E27FC236}"/>
                </a:extLst>
              </p:cNvPr>
              <p:cNvSpPr txBox="1"/>
              <p:nvPr/>
            </p:nvSpPr>
            <p:spPr bwMode="auto">
              <a:xfrm>
                <a:off x="8773869" y="6207443"/>
                <a:ext cx="1116032" cy="26162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eaLnBrk="1" hangingPunct="1">
                  <a:defRPr/>
                </a:pPr>
                <a:r>
                  <a:rPr lang="en-IN" sz="1100" b="1" dirty="0"/>
                  <a:t>IOC,  CBR</a:t>
                </a:r>
              </a:p>
            </p:txBody>
          </p:sp>
        </p:grpSp>
        <p:pic>
          <p:nvPicPr>
            <p:cNvPr id="16431" name="Picture 384" descr="Z:\STRATEGY\STRATEGY - MoP&amp;NG\Industry Meeting\PRELIMINARY REPORT\ico_new_logo.png"/>
            <p:cNvPicPr>
              <a:picLocks noChangeAspect="1" noChangeArrowheads="1"/>
            </p:cNvPicPr>
            <p:nvPr/>
          </p:nvPicPr>
          <p:blipFill>
            <a:blip r:embed="rId7" cstate="print"/>
            <a:srcRect r="74800"/>
            <a:stretch>
              <a:fillRect/>
            </a:stretch>
          </p:blipFill>
          <p:spPr bwMode="auto">
            <a:xfrm>
              <a:off x="4319323" y="2104039"/>
              <a:ext cx="236118" cy="288035"/>
            </a:xfrm>
            <a:prstGeom prst="rect">
              <a:avLst/>
            </a:prstGeom>
            <a:noFill/>
            <a:ln w="9525">
              <a:noFill/>
              <a:miter lim="800000"/>
              <a:headEnd/>
              <a:tailEnd/>
            </a:ln>
          </p:spPr>
        </p:pic>
        <p:pic>
          <p:nvPicPr>
            <p:cNvPr id="16432" name="Picture 384" descr="Z:\STRATEGY\STRATEGY - MoP&amp;NG\Industry Meeting\PRELIMINARY REPORT\ico_new_logo.png"/>
            <p:cNvPicPr>
              <a:picLocks noChangeAspect="1" noChangeArrowheads="1"/>
            </p:cNvPicPr>
            <p:nvPr/>
          </p:nvPicPr>
          <p:blipFill>
            <a:blip r:embed="rId7" cstate="print"/>
            <a:srcRect r="74800"/>
            <a:stretch>
              <a:fillRect/>
            </a:stretch>
          </p:blipFill>
          <p:spPr bwMode="auto">
            <a:xfrm>
              <a:off x="3912604" y="1585576"/>
              <a:ext cx="236118" cy="288035"/>
            </a:xfrm>
            <a:prstGeom prst="rect">
              <a:avLst/>
            </a:prstGeom>
            <a:noFill/>
            <a:ln w="9525">
              <a:noFill/>
              <a:miter lim="800000"/>
              <a:headEnd/>
              <a:tailEnd/>
            </a:ln>
          </p:spPr>
        </p:pic>
        <p:pic>
          <p:nvPicPr>
            <p:cNvPr id="16433" name="Picture 384" descr="Z:\STRATEGY\STRATEGY - MoP&amp;NG\Industry Meeting\PRELIMINARY REPORT\ico_new_logo.png"/>
            <p:cNvPicPr>
              <a:picLocks noChangeAspect="1" noChangeArrowheads="1"/>
            </p:cNvPicPr>
            <p:nvPr/>
          </p:nvPicPr>
          <p:blipFill>
            <a:blip r:embed="rId7" cstate="print"/>
            <a:srcRect r="74800"/>
            <a:stretch>
              <a:fillRect/>
            </a:stretch>
          </p:blipFill>
          <p:spPr bwMode="auto">
            <a:xfrm>
              <a:off x="5810670" y="2564703"/>
              <a:ext cx="236118" cy="288035"/>
            </a:xfrm>
            <a:prstGeom prst="rect">
              <a:avLst/>
            </a:prstGeom>
            <a:noFill/>
            <a:ln w="9525">
              <a:noFill/>
              <a:miter lim="800000"/>
              <a:headEnd/>
              <a:tailEnd/>
            </a:ln>
          </p:spPr>
        </p:pic>
        <p:pic>
          <p:nvPicPr>
            <p:cNvPr id="16434" name="Picture 384" descr="Z:\STRATEGY\STRATEGY - MoP&amp;NG\Industry Meeting\PRELIMINARY REPORT\ico_new_logo.png"/>
            <p:cNvPicPr>
              <a:picLocks noChangeAspect="1" noChangeArrowheads="1"/>
            </p:cNvPicPr>
            <p:nvPr/>
          </p:nvPicPr>
          <p:blipFill>
            <a:blip r:embed="rId7" cstate="print"/>
            <a:srcRect r="74800"/>
            <a:stretch>
              <a:fillRect/>
            </a:stretch>
          </p:blipFill>
          <p:spPr bwMode="auto">
            <a:xfrm>
              <a:off x="5928729" y="3832249"/>
              <a:ext cx="236118" cy="288035"/>
            </a:xfrm>
            <a:prstGeom prst="rect">
              <a:avLst/>
            </a:prstGeom>
            <a:noFill/>
            <a:ln w="9525">
              <a:noFill/>
              <a:miter lim="800000"/>
              <a:headEnd/>
              <a:tailEnd/>
            </a:ln>
          </p:spPr>
        </p:pic>
        <p:pic>
          <p:nvPicPr>
            <p:cNvPr id="16435" name="Picture 384" descr="Z:\STRATEGY\STRATEGY - MoP&amp;NG\Industry Meeting\PRELIMINARY REPORT\ico_new_logo.png"/>
            <p:cNvPicPr>
              <a:picLocks noChangeAspect="1" noChangeArrowheads="1"/>
            </p:cNvPicPr>
            <p:nvPr/>
          </p:nvPicPr>
          <p:blipFill>
            <a:blip r:embed="rId7" cstate="print"/>
            <a:srcRect r="74800"/>
            <a:stretch>
              <a:fillRect/>
            </a:stretch>
          </p:blipFill>
          <p:spPr bwMode="auto">
            <a:xfrm>
              <a:off x="7257280" y="2161646"/>
              <a:ext cx="236118" cy="288035"/>
            </a:xfrm>
            <a:prstGeom prst="rect">
              <a:avLst/>
            </a:prstGeom>
            <a:noFill/>
            <a:ln w="9525">
              <a:noFill/>
              <a:miter lim="800000"/>
              <a:headEnd/>
              <a:tailEnd/>
            </a:ln>
          </p:spPr>
        </p:pic>
        <p:pic>
          <p:nvPicPr>
            <p:cNvPr id="16436" name="Picture 384" descr="Z:\STRATEGY\STRATEGY - MoP&amp;NG\Industry Meeting\PRELIMINARY REPORT\ico_new_logo.png"/>
            <p:cNvPicPr>
              <a:picLocks noChangeAspect="1" noChangeArrowheads="1"/>
            </p:cNvPicPr>
            <p:nvPr/>
          </p:nvPicPr>
          <p:blipFill>
            <a:blip r:embed="rId7" cstate="print"/>
            <a:srcRect r="74800"/>
            <a:stretch>
              <a:fillRect/>
            </a:stretch>
          </p:blipFill>
          <p:spPr bwMode="auto">
            <a:xfrm>
              <a:off x="7602922" y="2449681"/>
              <a:ext cx="236118" cy="288035"/>
            </a:xfrm>
            <a:prstGeom prst="rect">
              <a:avLst/>
            </a:prstGeom>
            <a:noFill/>
            <a:ln w="9525">
              <a:noFill/>
              <a:miter lim="800000"/>
              <a:headEnd/>
              <a:tailEnd/>
            </a:ln>
          </p:spPr>
        </p:pic>
        <p:pic>
          <p:nvPicPr>
            <p:cNvPr id="16437" name="Picture 384" descr="Z:\STRATEGY\STRATEGY - MoP&amp;NG\Industry Meeting\PRELIMINARY REPORT\ico_new_logo.png"/>
            <p:cNvPicPr>
              <a:picLocks noChangeAspect="1" noChangeArrowheads="1"/>
            </p:cNvPicPr>
            <p:nvPr/>
          </p:nvPicPr>
          <p:blipFill>
            <a:blip r:embed="rId7" cstate="print"/>
            <a:srcRect r="74800"/>
            <a:stretch>
              <a:fillRect/>
            </a:stretch>
          </p:blipFill>
          <p:spPr bwMode="auto">
            <a:xfrm>
              <a:off x="8351813" y="2046432"/>
              <a:ext cx="236118" cy="288035"/>
            </a:xfrm>
            <a:prstGeom prst="rect">
              <a:avLst/>
            </a:prstGeom>
            <a:noFill/>
            <a:ln w="9525">
              <a:noFill/>
              <a:miter lim="800000"/>
              <a:headEnd/>
              <a:tailEnd/>
            </a:ln>
          </p:spPr>
        </p:pic>
        <p:pic>
          <p:nvPicPr>
            <p:cNvPr id="16438" name="Picture 384" descr="Z:\STRATEGY\STRATEGY - MoP&amp;NG\Industry Meeting\PRELIMINARY REPORT\ico_new_logo.png"/>
            <p:cNvPicPr>
              <a:picLocks noChangeAspect="1" noChangeArrowheads="1"/>
            </p:cNvPicPr>
            <p:nvPr/>
          </p:nvPicPr>
          <p:blipFill>
            <a:blip r:embed="rId7" cstate="print"/>
            <a:srcRect r="74800"/>
            <a:stretch>
              <a:fillRect/>
            </a:stretch>
          </p:blipFill>
          <p:spPr bwMode="auto">
            <a:xfrm>
              <a:off x="3109576" y="3198572"/>
              <a:ext cx="236118" cy="288035"/>
            </a:xfrm>
            <a:prstGeom prst="rect">
              <a:avLst/>
            </a:prstGeom>
            <a:noFill/>
            <a:ln w="9525">
              <a:noFill/>
              <a:miter lim="800000"/>
              <a:headEnd/>
              <a:tailEnd/>
            </a:ln>
          </p:spPr>
        </p:pic>
        <p:pic>
          <p:nvPicPr>
            <p:cNvPr id="16439" name="Picture 384" descr="Z:\STRATEGY\STRATEGY - MoP&amp;NG\Industry Meeting\PRELIMINARY REPORT\ico_new_logo.png"/>
            <p:cNvPicPr>
              <a:picLocks noChangeAspect="1" noChangeArrowheads="1"/>
            </p:cNvPicPr>
            <p:nvPr/>
          </p:nvPicPr>
          <p:blipFill>
            <a:blip r:embed="rId7" cstate="print"/>
            <a:srcRect r="74800"/>
            <a:stretch>
              <a:fillRect/>
            </a:stretch>
          </p:blipFill>
          <p:spPr bwMode="auto">
            <a:xfrm>
              <a:off x="4716882" y="5618066"/>
              <a:ext cx="236118" cy="288035"/>
            </a:xfrm>
            <a:prstGeom prst="rect">
              <a:avLst/>
            </a:prstGeom>
            <a:noFill/>
            <a:ln w="9525">
              <a:noFill/>
              <a:miter lim="800000"/>
              <a:headEnd/>
              <a:tailEnd/>
            </a:ln>
          </p:spPr>
        </p:pic>
        <p:pic>
          <p:nvPicPr>
            <p:cNvPr id="16440" name="Picture 384" descr="Z:\STRATEGY\STRATEGY - MoP&amp;NG\Industry Meeting\PRELIMINARY REPORT\ico_new_logo.png"/>
            <p:cNvPicPr>
              <a:picLocks noChangeAspect="1" noChangeArrowheads="1"/>
            </p:cNvPicPr>
            <p:nvPr/>
          </p:nvPicPr>
          <p:blipFill>
            <a:blip r:embed="rId7" cstate="print"/>
            <a:srcRect r="74800"/>
            <a:stretch>
              <a:fillRect/>
            </a:stretch>
          </p:blipFill>
          <p:spPr bwMode="auto">
            <a:xfrm>
              <a:off x="4549751" y="6021315"/>
              <a:ext cx="236118" cy="288035"/>
            </a:xfrm>
            <a:prstGeom prst="rect">
              <a:avLst/>
            </a:prstGeom>
            <a:noFill/>
            <a:ln w="9525">
              <a:noFill/>
              <a:miter lim="800000"/>
              <a:headEnd/>
              <a:tailEnd/>
            </a:ln>
          </p:spPr>
        </p:pic>
        <p:sp>
          <p:nvSpPr>
            <p:cNvPr id="217" name="Freeform 216">
              <a:extLst>
                <a:ext uri="{FF2B5EF4-FFF2-40B4-BE49-F238E27FC236}"/>
              </a:extLst>
            </p:cNvPr>
            <p:cNvSpPr/>
            <p:nvPr/>
          </p:nvSpPr>
          <p:spPr bwMode="auto">
            <a:xfrm flipV="1">
              <a:off x="1292342" y="3249037"/>
              <a:ext cx="1008000" cy="110682"/>
            </a:xfrm>
            <a:custGeom>
              <a:avLst/>
              <a:gdLst>
                <a:gd name="connsiteX0" fmla="*/ 1920240 w 1920240"/>
                <a:gd name="connsiteY0" fmla="*/ 144780 h 144780"/>
                <a:gd name="connsiteX1" fmla="*/ 1920240 w 1920240"/>
                <a:gd name="connsiteY1" fmla="*/ 0 h 144780"/>
                <a:gd name="connsiteX2" fmla="*/ 0 w 1920240"/>
                <a:gd name="connsiteY2" fmla="*/ 0 h 144780"/>
              </a:gdLst>
              <a:ahLst/>
              <a:cxnLst>
                <a:cxn ang="0">
                  <a:pos x="connsiteX0" y="connsiteY0"/>
                </a:cxn>
                <a:cxn ang="0">
                  <a:pos x="connsiteX1" y="connsiteY1"/>
                </a:cxn>
                <a:cxn ang="0">
                  <a:pos x="connsiteX2" y="connsiteY2"/>
                </a:cxn>
              </a:cxnLst>
              <a:rect l="l" t="t" r="r" b="b"/>
              <a:pathLst>
                <a:path w="1920240" h="144780">
                  <a:moveTo>
                    <a:pt x="1920240" y="144780"/>
                  </a:moveTo>
                  <a:lnTo>
                    <a:pt x="1920240" y="0"/>
                  </a:lnTo>
                  <a:lnTo>
                    <a:pt x="0" y="0"/>
                  </a:lnTo>
                </a:path>
              </a:pathLst>
            </a:custGeom>
            <a:ln w="12700">
              <a:solidFill>
                <a:schemeClr val="tx1"/>
              </a:solidFill>
              <a:headEnd type="none" w="med" len="med"/>
              <a:tailEnd type="triangle" w="med" len="med"/>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IN" dirty="0"/>
            </a:p>
          </p:txBody>
        </p:sp>
        <p:sp>
          <p:nvSpPr>
            <p:cNvPr id="215" name="Isosceles Triangle 214">
              <a:extLst>
                <a:ext uri="{FF2B5EF4-FFF2-40B4-BE49-F238E27FC236}"/>
              </a:extLst>
            </p:cNvPr>
            <p:cNvSpPr/>
            <p:nvPr/>
          </p:nvSpPr>
          <p:spPr bwMode="auto">
            <a:xfrm>
              <a:off x="2233566" y="3100025"/>
              <a:ext cx="107994" cy="143977"/>
            </a:xfrm>
            <a:prstGeom prst="triangle">
              <a:avLst/>
            </a:prstGeom>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IN" dirty="0"/>
            </a:p>
          </p:txBody>
        </p:sp>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ChangeArrowheads="1"/>
          </p:cNvSpPr>
          <p:nvPr/>
        </p:nvSpPr>
        <p:spPr bwMode="auto">
          <a:xfrm>
            <a:off x="1" y="1371602"/>
            <a:ext cx="184731" cy="461665"/>
          </a:xfrm>
          <a:prstGeom prst="rect">
            <a:avLst/>
          </a:prstGeom>
          <a:noFill/>
          <a:ln w="9525">
            <a:noFill/>
            <a:miter lim="800000"/>
            <a:headEnd/>
            <a:tailEnd/>
          </a:ln>
        </p:spPr>
        <p:txBody>
          <a:bodyPr wrap="none" anchor="ctr">
            <a:spAutoFit/>
          </a:bodyPr>
          <a:lstStyle/>
          <a:p>
            <a:pPr eaLnBrk="1" hangingPunct="1">
              <a:tabLst>
                <a:tab pos="4210050" algn="l"/>
              </a:tabLst>
            </a:pPr>
            <a:endParaRPr lang="en-US" sz="2400">
              <a:latin typeface="Times New Roman" pitchFamily="18" charset="0"/>
            </a:endParaRPr>
          </a:p>
        </p:txBody>
      </p:sp>
      <p:sp>
        <p:nvSpPr>
          <p:cNvPr id="10246" name="Freeform 6"/>
          <p:cNvSpPr>
            <a:spLocks/>
          </p:cNvSpPr>
          <p:nvPr/>
        </p:nvSpPr>
        <p:spPr bwMode="ltGray">
          <a:xfrm>
            <a:off x="10320" y="1181103"/>
            <a:ext cx="9868165" cy="225425"/>
          </a:xfrm>
          <a:custGeom>
            <a:avLst/>
            <a:gdLst>
              <a:gd name="T0" fmla="*/ 0 w 5626"/>
              <a:gd name="T1" fmla="*/ 0 h 192"/>
              <a:gd name="T2" fmla="*/ 2147483647 w 5626"/>
              <a:gd name="T3" fmla="*/ 0 h 192"/>
              <a:gd name="T4" fmla="*/ 2147483647 w 5626"/>
              <a:gd name="T5" fmla="*/ 2147483647 h 192"/>
              <a:gd name="T6" fmla="*/ 2147483647 w 5626"/>
              <a:gd name="T7" fmla="*/ 2147483647 h 192"/>
              <a:gd name="T8" fmla="*/ 2147483647 w 5626"/>
              <a:gd name="T9" fmla="*/ 2147483647 h 192"/>
              <a:gd name="T10" fmla="*/ 2147483647 w 5626"/>
              <a:gd name="T11" fmla="*/ 2147483647 h 192"/>
              <a:gd name="T12" fmla="*/ 0 w 5626"/>
              <a:gd name="T13" fmla="*/ 0 h 192"/>
              <a:gd name="T14" fmla="*/ 0 60000 65536"/>
              <a:gd name="T15" fmla="*/ 0 60000 65536"/>
              <a:gd name="T16" fmla="*/ 0 60000 65536"/>
              <a:gd name="T17" fmla="*/ 0 60000 65536"/>
              <a:gd name="T18" fmla="*/ 0 60000 65536"/>
              <a:gd name="T19" fmla="*/ 0 60000 65536"/>
              <a:gd name="T20" fmla="*/ 0 60000 65536"/>
              <a:gd name="T21" fmla="*/ 0 w 5626"/>
              <a:gd name="T22" fmla="*/ 0 h 192"/>
              <a:gd name="T23" fmla="*/ 5626 w 5626"/>
              <a:gd name="T24" fmla="*/ 192 h 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26" h="192">
                <a:moveTo>
                  <a:pt x="0" y="0"/>
                </a:moveTo>
                <a:lnTo>
                  <a:pt x="5626" y="0"/>
                </a:lnTo>
                <a:lnTo>
                  <a:pt x="5485" y="92"/>
                </a:lnTo>
                <a:lnTo>
                  <a:pt x="5434" y="192"/>
                </a:lnTo>
                <a:lnTo>
                  <a:pt x="184" y="192"/>
                </a:lnTo>
                <a:lnTo>
                  <a:pt x="125" y="75"/>
                </a:lnTo>
                <a:lnTo>
                  <a:pt x="0" y="0"/>
                </a:lnTo>
                <a:close/>
              </a:path>
            </a:pathLst>
          </a:custGeom>
          <a:solidFill>
            <a:srgbClr val="FF6600"/>
          </a:solidFill>
          <a:ln w="9525">
            <a:noFill/>
            <a:round/>
            <a:headEnd/>
            <a:tailEnd/>
          </a:ln>
        </p:spPr>
        <p:txBody>
          <a:bodyPr/>
          <a:lstStyle/>
          <a:p>
            <a:endParaRPr lang="en-IN"/>
          </a:p>
        </p:txBody>
      </p:sp>
      <p:sp>
        <p:nvSpPr>
          <p:cNvPr id="10247" name="Line 7"/>
          <p:cNvSpPr>
            <a:spLocks noChangeShapeType="1"/>
          </p:cNvSpPr>
          <p:nvPr/>
        </p:nvSpPr>
        <p:spPr bwMode="auto">
          <a:xfrm>
            <a:off x="0" y="1166813"/>
            <a:ext cx="9906000" cy="0"/>
          </a:xfrm>
          <a:prstGeom prst="line">
            <a:avLst/>
          </a:prstGeom>
          <a:noFill/>
          <a:ln w="38100">
            <a:solidFill>
              <a:schemeClr val="tx2"/>
            </a:solidFill>
            <a:round/>
            <a:headEnd/>
            <a:tailEnd/>
          </a:ln>
        </p:spPr>
        <p:txBody>
          <a:bodyPr/>
          <a:lstStyle/>
          <a:p>
            <a:endParaRPr lang="en-IN"/>
          </a:p>
        </p:txBody>
      </p:sp>
      <p:sp>
        <p:nvSpPr>
          <p:cNvPr id="6" name="Slide Number Placeholder 5"/>
          <p:cNvSpPr txBox="1">
            <a:spLocks/>
          </p:cNvSpPr>
          <p:nvPr/>
        </p:nvSpPr>
        <p:spPr>
          <a:xfrm>
            <a:off x="8915400" y="6473952"/>
            <a:ext cx="822198" cy="24688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2182A32-A8FA-445B-88FF-B85731FF3742}"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7" name="Rectangle 13"/>
          <p:cNvSpPr>
            <a:spLocks noChangeArrowheads="1"/>
          </p:cNvSpPr>
          <p:nvPr/>
        </p:nvSpPr>
        <p:spPr bwMode="auto">
          <a:xfrm>
            <a:off x="660400" y="288926"/>
            <a:ext cx="84201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lnSpc>
                <a:spcPct val="105000"/>
              </a:lnSpc>
              <a:spcBef>
                <a:spcPct val="70000"/>
              </a:spcBef>
              <a:buFont typeface="Wingdings" pitchFamily="2" charset="2"/>
              <a:buNone/>
            </a:pPr>
            <a:r>
              <a:rPr lang="en-US" sz="3200" b="1" dirty="0">
                <a:solidFill>
                  <a:srgbClr val="FF0000"/>
                </a:solidFill>
                <a:latin typeface="Arial" pitchFamily="34" charset="0"/>
                <a:ea typeface="+mj-ea"/>
                <a:cs typeface="+mj-cs"/>
              </a:rPr>
              <a:t> </a:t>
            </a:r>
            <a:r>
              <a:rPr lang="en-US" sz="3200" b="1" dirty="0" smtClean="0">
                <a:solidFill>
                  <a:srgbClr val="FF0000"/>
                </a:solidFill>
                <a:latin typeface="Arial" pitchFamily="34" charset="0"/>
                <a:ea typeface="+mj-ea"/>
                <a:cs typeface="+mj-cs"/>
              </a:rPr>
              <a:t>Output of SAND Model</a:t>
            </a:r>
            <a:endParaRPr lang="en-US" sz="3200" b="1" dirty="0">
              <a:solidFill>
                <a:srgbClr val="FF0000"/>
              </a:solidFill>
              <a:latin typeface="Arial" pitchFamily="34" charset="0"/>
              <a:ea typeface="+mj-ea"/>
              <a:cs typeface="+mj-cs"/>
            </a:endParaRPr>
          </a:p>
        </p:txBody>
      </p:sp>
      <p:pic>
        <p:nvPicPr>
          <p:cNvPr id="4" name="Picture 3"/>
          <p:cNvPicPr>
            <a:picLocks noChangeAspect="1"/>
          </p:cNvPicPr>
          <p:nvPr/>
        </p:nvPicPr>
        <p:blipFill>
          <a:blip r:embed="rId3" cstate="print"/>
          <a:stretch>
            <a:fillRect/>
          </a:stretch>
        </p:blipFill>
        <p:spPr>
          <a:xfrm>
            <a:off x="200126" y="1600201"/>
            <a:ext cx="9537473" cy="4873752"/>
          </a:xfrm>
          <a:prstGeom prst="rect">
            <a:avLst/>
          </a:prstGeom>
        </p:spPr>
      </p:pic>
    </p:spTree>
    <p:extLst>
      <p:ext uri="{BB962C8B-B14F-4D97-AF65-F5344CB8AC3E}">
        <p14:creationId xmlns:p14="http://schemas.microsoft.com/office/powerpoint/2010/main" xmlns="" val="2208893494"/>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ChangeArrowheads="1"/>
          </p:cNvSpPr>
          <p:nvPr/>
        </p:nvSpPr>
        <p:spPr bwMode="auto">
          <a:xfrm>
            <a:off x="1" y="1371602"/>
            <a:ext cx="184731" cy="461665"/>
          </a:xfrm>
          <a:prstGeom prst="rect">
            <a:avLst/>
          </a:prstGeom>
          <a:noFill/>
          <a:ln w="9525">
            <a:noFill/>
            <a:miter lim="800000"/>
            <a:headEnd/>
            <a:tailEnd/>
          </a:ln>
        </p:spPr>
        <p:txBody>
          <a:bodyPr wrap="none" anchor="ctr">
            <a:spAutoFit/>
          </a:bodyPr>
          <a:lstStyle/>
          <a:p>
            <a:pPr eaLnBrk="1" hangingPunct="1">
              <a:tabLst>
                <a:tab pos="4210050" algn="l"/>
              </a:tabLst>
            </a:pPr>
            <a:endParaRPr lang="en-US" sz="2400">
              <a:latin typeface="Times New Roman" pitchFamily="18" charset="0"/>
            </a:endParaRPr>
          </a:p>
        </p:txBody>
      </p:sp>
      <p:sp>
        <p:nvSpPr>
          <p:cNvPr id="10246" name="Freeform 6"/>
          <p:cNvSpPr>
            <a:spLocks/>
          </p:cNvSpPr>
          <p:nvPr/>
        </p:nvSpPr>
        <p:spPr bwMode="ltGray">
          <a:xfrm>
            <a:off x="10320" y="1181103"/>
            <a:ext cx="9868165" cy="225425"/>
          </a:xfrm>
          <a:custGeom>
            <a:avLst/>
            <a:gdLst>
              <a:gd name="T0" fmla="*/ 0 w 5626"/>
              <a:gd name="T1" fmla="*/ 0 h 192"/>
              <a:gd name="T2" fmla="*/ 2147483647 w 5626"/>
              <a:gd name="T3" fmla="*/ 0 h 192"/>
              <a:gd name="T4" fmla="*/ 2147483647 w 5626"/>
              <a:gd name="T5" fmla="*/ 2147483647 h 192"/>
              <a:gd name="T6" fmla="*/ 2147483647 w 5626"/>
              <a:gd name="T7" fmla="*/ 2147483647 h 192"/>
              <a:gd name="T8" fmla="*/ 2147483647 w 5626"/>
              <a:gd name="T9" fmla="*/ 2147483647 h 192"/>
              <a:gd name="T10" fmla="*/ 2147483647 w 5626"/>
              <a:gd name="T11" fmla="*/ 2147483647 h 192"/>
              <a:gd name="T12" fmla="*/ 0 w 5626"/>
              <a:gd name="T13" fmla="*/ 0 h 192"/>
              <a:gd name="T14" fmla="*/ 0 60000 65536"/>
              <a:gd name="T15" fmla="*/ 0 60000 65536"/>
              <a:gd name="T16" fmla="*/ 0 60000 65536"/>
              <a:gd name="T17" fmla="*/ 0 60000 65536"/>
              <a:gd name="T18" fmla="*/ 0 60000 65536"/>
              <a:gd name="T19" fmla="*/ 0 60000 65536"/>
              <a:gd name="T20" fmla="*/ 0 60000 65536"/>
              <a:gd name="T21" fmla="*/ 0 w 5626"/>
              <a:gd name="T22" fmla="*/ 0 h 192"/>
              <a:gd name="T23" fmla="*/ 5626 w 5626"/>
              <a:gd name="T24" fmla="*/ 192 h 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26" h="192">
                <a:moveTo>
                  <a:pt x="0" y="0"/>
                </a:moveTo>
                <a:lnTo>
                  <a:pt x="5626" y="0"/>
                </a:lnTo>
                <a:lnTo>
                  <a:pt x="5485" y="92"/>
                </a:lnTo>
                <a:lnTo>
                  <a:pt x="5434" y="192"/>
                </a:lnTo>
                <a:lnTo>
                  <a:pt x="184" y="192"/>
                </a:lnTo>
                <a:lnTo>
                  <a:pt x="125" y="75"/>
                </a:lnTo>
                <a:lnTo>
                  <a:pt x="0" y="0"/>
                </a:lnTo>
                <a:close/>
              </a:path>
            </a:pathLst>
          </a:custGeom>
          <a:solidFill>
            <a:srgbClr val="FF6600"/>
          </a:solidFill>
          <a:ln w="9525">
            <a:noFill/>
            <a:round/>
            <a:headEnd/>
            <a:tailEnd/>
          </a:ln>
        </p:spPr>
        <p:txBody>
          <a:bodyPr/>
          <a:lstStyle/>
          <a:p>
            <a:endParaRPr lang="en-IN"/>
          </a:p>
        </p:txBody>
      </p:sp>
      <p:sp>
        <p:nvSpPr>
          <p:cNvPr id="10247" name="Line 7"/>
          <p:cNvSpPr>
            <a:spLocks noChangeShapeType="1"/>
          </p:cNvSpPr>
          <p:nvPr/>
        </p:nvSpPr>
        <p:spPr bwMode="auto">
          <a:xfrm>
            <a:off x="0" y="1166813"/>
            <a:ext cx="9906000" cy="0"/>
          </a:xfrm>
          <a:prstGeom prst="line">
            <a:avLst/>
          </a:prstGeom>
          <a:noFill/>
          <a:ln w="38100">
            <a:solidFill>
              <a:schemeClr val="tx2"/>
            </a:solidFill>
            <a:round/>
            <a:headEnd/>
            <a:tailEnd/>
          </a:ln>
        </p:spPr>
        <p:txBody>
          <a:bodyPr/>
          <a:lstStyle/>
          <a:p>
            <a:endParaRPr lang="en-IN"/>
          </a:p>
        </p:txBody>
      </p:sp>
      <p:sp>
        <p:nvSpPr>
          <p:cNvPr id="6" name="Slide Number Placeholder 5"/>
          <p:cNvSpPr txBox="1">
            <a:spLocks/>
          </p:cNvSpPr>
          <p:nvPr/>
        </p:nvSpPr>
        <p:spPr>
          <a:xfrm>
            <a:off x="8915400" y="6473952"/>
            <a:ext cx="822198" cy="24688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2182A32-A8FA-445B-88FF-B85731FF3742}"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7" name="Rectangle 13"/>
          <p:cNvSpPr>
            <a:spLocks noChangeArrowheads="1"/>
          </p:cNvSpPr>
          <p:nvPr/>
        </p:nvSpPr>
        <p:spPr bwMode="auto">
          <a:xfrm>
            <a:off x="660400" y="288926"/>
            <a:ext cx="84201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lnSpc>
                <a:spcPct val="105000"/>
              </a:lnSpc>
              <a:spcBef>
                <a:spcPct val="70000"/>
              </a:spcBef>
              <a:buFont typeface="Wingdings" pitchFamily="2" charset="2"/>
              <a:buNone/>
            </a:pPr>
            <a:r>
              <a:rPr lang="en-US" sz="3200" b="1" dirty="0">
                <a:solidFill>
                  <a:srgbClr val="FF0000"/>
                </a:solidFill>
                <a:latin typeface="Arial" pitchFamily="34" charset="0"/>
                <a:ea typeface="+mj-ea"/>
                <a:cs typeface="+mj-cs"/>
              </a:rPr>
              <a:t> </a:t>
            </a:r>
            <a:r>
              <a:rPr lang="en-US" sz="3200" b="1" dirty="0" smtClean="0">
                <a:solidFill>
                  <a:srgbClr val="FF0000"/>
                </a:solidFill>
                <a:latin typeface="Arial" pitchFamily="34" charset="0"/>
                <a:ea typeface="+mj-ea"/>
                <a:cs typeface="+mj-cs"/>
              </a:rPr>
              <a:t>Output of SAND Model</a:t>
            </a:r>
            <a:endParaRPr lang="en-US" sz="3200" b="1" dirty="0">
              <a:solidFill>
                <a:srgbClr val="FF0000"/>
              </a:solidFill>
              <a:latin typeface="Arial" pitchFamily="34" charset="0"/>
              <a:ea typeface="+mj-ea"/>
              <a:cs typeface="+mj-cs"/>
            </a:endParaRPr>
          </a:p>
        </p:txBody>
      </p:sp>
      <p:pic>
        <p:nvPicPr>
          <p:cNvPr id="2" name="Picture 1"/>
          <p:cNvPicPr>
            <a:picLocks noChangeAspect="1"/>
          </p:cNvPicPr>
          <p:nvPr/>
        </p:nvPicPr>
        <p:blipFill>
          <a:blip r:embed="rId3" cstate="print"/>
          <a:stretch>
            <a:fillRect/>
          </a:stretch>
        </p:blipFill>
        <p:spPr>
          <a:xfrm>
            <a:off x="908050" y="1600200"/>
            <a:ext cx="8172450" cy="5077440"/>
          </a:xfrm>
          <a:prstGeom prst="rect">
            <a:avLst/>
          </a:prstGeom>
        </p:spPr>
      </p:pic>
    </p:spTree>
    <p:extLst>
      <p:ext uri="{BB962C8B-B14F-4D97-AF65-F5344CB8AC3E}">
        <p14:creationId xmlns:p14="http://schemas.microsoft.com/office/powerpoint/2010/main" xmlns="" val="1299216929"/>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p:cNvSpPr>
            <a:spLocks noGrp="1"/>
          </p:cNvSpPr>
          <p:nvPr>
            <p:ph type="sldNum" sz="quarter" idx="4294967295"/>
          </p:nvPr>
        </p:nvSpPr>
        <p:spPr>
          <a:xfrm>
            <a:off x="8915400" y="6473952"/>
            <a:ext cx="822198" cy="24688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1C4F752-FDDB-423B-95C7-D94D9BC7BAC4}" type="slidenum">
              <a:rPr lang="en-US" sz="1400" smtClean="0"/>
              <a:pPr eaLnBrk="1" hangingPunct="1"/>
              <a:t>32</a:t>
            </a:fld>
            <a:endParaRPr lang="en-US" sz="1400" dirty="0" smtClean="0"/>
          </a:p>
        </p:txBody>
      </p:sp>
      <p:graphicFrame>
        <p:nvGraphicFramePr>
          <p:cNvPr id="71" name="Content Placeholder 3"/>
          <p:cNvGraphicFramePr>
            <a:graphicFrameLocks noGrp="1"/>
          </p:cNvGraphicFramePr>
          <p:nvPr>
            <p:ph sz="half" idx="4294967295"/>
          </p:nvPr>
        </p:nvGraphicFramePr>
        <p:xfrm>
          <a:off x="2531533" y="914400"/>
          <a:ext cx="4320117" cy="3073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 name="Group 21"/>
          <p:cNvGrpSpPr>
            <a:grpSpLocks/>
          </p:cNvGrpSpPr>
          <p:nvPr/>
        </p:nvGrpSpPr>
        <p:grpSpPr bwMode="auto">
          <a:xfrm>
            <a:off x="288925" y="4072215"/>
            <a:ext cx="9396942" cy="2214285"/>
            <a:chOff x="317257" y="4491315"/>
            <a:chExt cx="8674343" cy="2214286"/>
          </a:xfrm>
        </p:grpSpPr>
        <p:sp>
          <p:nvSpPr>
            <p:cNvPr id="6149" name="Freeform 56"/>
            <p:cNvSpPr>
              <a:spLocks/>
            </p:cNvSpPr>
            <p:nvPr>
              <p:custDataLst>
                <p:tags r:id="rId1"/>
              </p:custDataLst>
            </p:nvPr>
          </p:nvSpPr>
          <p:spPr bwMode="gray">
            <a:xfrm>
              <a:off x="4013200" y="4491315"/>
              <a:ext cx="838200" cy="369332"/>
            </a:xfrm>
            <a:custGeom>
              <a:avLst/>
              <a:gdLst>
                <a:gd name="T0" fmla="*/ 2147483647 w 946"/>
                <a:gd name="T1" fmla="*/ 0 h 789"/>
                <a:gd name="T2" fmla="*/ 2147483647 w 946"/>
                <a:gd name="T3" fmla="*/ 2147483647 h 789"/>
                <a:gd name="T4" fmla="*/ 0 w 946"/>
                <a:gd name="T5" fmla="*/ 2147483647 h 789"/>
                <a:gd name="T6" fmla="*/ 2147483647 w 946"/>
                <a:gd name="T7" fmla="*/ 2147483647 h 789"/>
                <a:gd name="T8" fmla="*/ 2147483647 w 946"/>
                <a:gd name="T9" fmla="*/ 2147483647 h 789"/>
                <a:gd name="T10" fmla="*/ 2147483647 w 946"/>
                <a:gd name="T11" fmla="*/ 2147483647 h 789"/>
                <a:gd name="T12" fmla="*/ 2147483647 w 946"/>
                <a:gd name="T13" fmla="*/ 0 h 789"/>
                <a:gd name="T14" fmla="*/ 2147483647 w 946"/>
                <a:gd name="T15" fmla="*/ 0 h 789"/>
                <a:gd name="T16" fmla="*/ 2147483647 w 946"/>
                <a:gd name="T17" fmla="*/ 0 h 789"/>
                <a:gd name="T18" fmla="*/ 2147483647 w 946"/>
                <a:gd name="T19" fmla="*/ 0 h 789"/>
                <a:gd name="T20" fmla="*/ 2147483647 w 946"/>
                <a:gd name="T21" fmla="*/ 0 h 7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6"/>
                <a:gd name="T34" fmla="*/ 0 h 789"/>
                <a:gd name="T35" fmla="*/ 946 w 946"/>
                <a:gd name="T36" fmla="*/ 789 h 7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6" h="789">
                  <a:moveTo>
                    <a:pt x="189" y="0"/>
                  </a:moveTo>
                  <a:lnTo>
                    <a:pt x="189" y="315"/>
                  </a:lnTo>
                  <a:lnTo>
                    <a:pt x="0" y="315"/>
                  </a:lnTo>
                  <a:lnTo>
                    <a:pt x="472" y="788"/>
                  </a:lnTo>
                  <a:lnTo>
                    <a:pt x="945" y="315"/>
                  </a:lnTo>
                  <a:lnTo>
                    <a:pt x="756" y="315"/>
                  </a:lnTo>
                  <a:lnTo>
                    <a:pt x="756" y="0"/>
                  </a:lnTo>
                  <a:lnTo>
                    <a:pt x="472" y="0"/>
                  </a:lnTo>
                  <a:lnTo>
                    <a:pt x="189" y="0"/>
                  </a:lnTo>
                  <a:close/>
                </a:path>
              </a:pathLst>
            </a:custGeom>
            <a:solidFill>
              <a:schemeClr val="tx2"/>
            </a:solidFill>
            <a:ln w="28575">
              <a:solidFill>
                <a:schemeClr val="bg1"/>
              </a:solidFill>
              <a:round/>
              <a:headEnd/>
              <a:tailEnd/>
            </a:ln>
          </p:spPr>
          <p:txBody>
            <a:bodyPr anchor="ctr">
              <a:spAutoFit/>
            </a:bodyPr>
            <a:lstStyle/>
            <a:p>
              <a:endParaRPr lang="en-US"/>
            </a:p>
          </p:txBody>
        </p:sp>
        <p:grpSp>
          <p:nvGrpSpPr>
            <p:cNvPr id="3" name="Group 20"/>
            <p:cNvGrpSpPr>
              <a:grpSpLocks/>
            </p:cNvGrpSpPr>
            <p:nvPr/>
          </p:nvGrpSpPr>
          <p:grpSpPr bwMode="auto">
            <a:xfrm>
              <a:off x="317257" y="5181600"/>
              <a:ext cx="8674343" cy="1524001"/>
              <a:chOff x="317257" y="5181600"/>
              <a:chExt cx="8674343" cy="1524001"/>
            </a:xfrm>
          </p:grpSpPr>
          <p:grpSp>
            <p:nvGrpSpPr>
              <p:cNvPr id="4" name="Group 37"/>
              <p:cNvGrpSpPr/>
              <p:nvPr/>
            </p:nvGrpSpPr>
            <p:grpSpPr>
              <a:xfrm>
                <a:off x="317257" y="5181601"/>
                <a:ext cx="1511543" cy="1524000"/>
                <a:chOff x="1417515" y="152406"/>
                <a:chExt cx="1206743" cy="1206743"/>
              </a:xfrm>
              <a:solidFill>
                <a:srgbClr val="CCECFF"/>
              </a:solidFill>
              <a:scene3d>
                <a:camera prst="orthographicFront">
                  <a:rot lat="0" lon="0" rev="0"/>
                </a:camera>
                <a:lightRig rig="contrasting" dir="t">
                  <a:rot lat="0" lon="0" rev="1200000"/>
                </a:lightRig>
              </a:scene3d>
            </p:grpSpPr>
            <p:sp>
              <p:nvSpPr>
                <p:cNvPr id="51" name="Oval 50"/>
                <p:cNvSpPr/>
                <p:nvPr/>
              </p:nvSpPr>
              <p:spPr>
                <a:xfrm>
                  <a:off x="1417515" y="152406"/>
                  <a:ext cx="1206743" cy="1206743"/>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2" name="Oval 4"/>
                <p:cNvSpPr/>
                <p:nvPr/>
              </p:nvSpPr>
              <p:spPr>
                <a:xfrm>
                  <a:off x="1592970" y="365993"/>
                  <a:ext cx="903825" cy="755269"/>
                </a:xfrm>
                <a:prstGeom prst="rect">
                  <a:avLst/>
                </a:prstGeom>
                <a:grpFill/>
                <a:sp3d/>
              </p:spPr>
              <p:style>
                <a:lnRef idx="0">
                  <a:scrgbClr r="0" g="0" b="0"/>
                </a:lnRef>
                <a:fillRef idx="0">
                  <a:scrgbClr r="0" g="0" b="0"/>
                </a:fillRef>
                <a:effectRef idx="0">
                  <a:scrgbClr r="0" g="0" b="0"/>
                </a:effectRef>
                <a:fontRef idx="minor">
                  <a:schemeClr val="lt1"/>
                </a:fontRef>
              </p:style>
              <p:txBody>
                <a:bodyPr lIns="13970" tIns="13970" rIns="13970" bIns="13970" spcCol="1270" anchor="ctr"/>
                <a:lstStyle/>
                <a:p>
                  <a:pPr algn="ctr" defTabSz="488950">
                    <a:lnSpc>
                      <a:spcPct val="90000"/>
                    </a:lnSpc>
                    <a:spcAft>
                      <a:spcPct val="35000"/>
                    </a:spcAft>
                    <a:defRPr/>
                  </a:pPr>
                  <a:r>
                    <a:rPr lang="en-US" sz="1600" b="1" dirty="0">
                      <a:solidFill>
                        <a:schemeClr val="tx1"/>
                      </a:solidFill>
                      <a:latin typeface="Calibri" pitchFamily="34" charset="0"/>
                    </a:rPr>
                    <a:t>Crude Requirement</a:t>
                  </a:r>
                </a:p>
              </p:txBody>
            </p:sp>
          </p:grpSp>
          <p:grpSp>
            <p:nvGrpSpPr>
              <p:cNvPr id="5" name="Group 38"/>
              <p:cNvGrpSpPr/>
              <p:nvPr/>
            </p:nvGrpSpPr>
            <p:grpSpPr>
              <a:xfrm>
                <a:off x="5867400" y="5181600"/>
                <a:ext cx="1447800" cy="1524000"/>
                <a:chOff x="2835031" y="1170823"/>
                <a:chExt cx="1206743" cy="1206743"/>
              </a:xfrm>
              <a:scene3d>
                <a:camera prst="orthographicFront">
                  <a:rot lat="0" lon="0" rev="0"/>
                </a:camera>
                <a:lightRig rig="contrasting" dir="t">
                  <a:rot lat="0" lon="0" rev="1200000"/>
                </a:lightRig>
              </a:scene3d>
            </p:grpSpPr>
            <p:sp>
              <p:nvSpPr>
                <p:cNvPr id="49" name="Oval 48"/>
                <p:cNvSpPr/>
                <p:nvPr/>
              </p:nvSpPr>
              <p:spPr>
                <a:xfrm>
                  <a:off x="2835031" y="1170823"/>
                  <a:ext cx="1206743" cy="1206743"/>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50" name="Oval 6"/>
                <p:cNvSpPr/>
                <p:nvPr/>
              </p:nvSpPr>
              <p:spPr>
                <a:xfrm>
                  <a:off x="3011755" y="1347546"/>
                  <a:ext cx="853295" cy="853297"/>
                </a:xfrm>
                <a:prstGeom prst="rect">
                  <a:avLst/>
                </a:prstGeom>
                <a:sp3d/>
              </p:spPr>
              <p:style>
                <a:lnRef idx="0">
                  <a:scrgbClr r="0" g="0" b="0"/>
                </a:lnRef>
                <a:fillRef idx="0">
                  <a:scrgbClr r="0" g="0" b="0"/>
                </a:fillRef>
                <a:effectRef idx="0">
                  <a:scrgbClr r="0" g="0" b="0"/>
                </a:effectRef>
                <a:fontRef idx="minor">
                  <a:schemeClr val="lt1"/>
                </a:fontRef>
              </p:style>
              <p:txBody>
                <a:bodyPr lIns="13970" tIns="13970" rIns="13970" bIns="13970" spcCol="1270" anchor="ctr"/>
                <a:lstStyle/>
                <a:p>
                  <a:pPr algn="ctr" defTabSz="488950">
                    <a:lnSpc>
                      <a:spcPct val="90000"/>
                    </a:lnSpc>
                    <a:spcAft>
                      <a:spcPct val="35000"/>
                    </a:spcAft>
                    <a:defRPr/>
                  </a:pPr>
                  <a:r>
                    <a:rPr lang="en-US" sz="1600" b="1" dirty="0">
                      <a:solidFill>
                        <a:schemeClr val="tx1"/>
                      </a:solidFill>
                      <a:latin typeface="Calibri" pitchFamily="34" charset="0"/>
                    </a:rPr>
                    <a:t>Products availability for Logistics Planning</a:t>
                  </a:r>
                </a:p>
              </p:txBody>
            </p:sp>
          </p:grpSp>
          <p:grpSp>
            <p:nvGrpSpPr>
              <p:cNvPr id="6" name="Group 39"/>
              <p:cNvGrpSpPr/>
              <p:nvPr/>
            </p:nvGrpSpPr>
            <p:grpSpPr>
              <a:xfrm>
                <a:off x="4038600" y="5181600"/>
                <a:ext cx="1447800" cy="1524000"/>
                <a:chOff x="2515754" y="2705404"/>
                <a:chExt cx="1206743" cy="1206743"/>
              </a:xfrm>
              <a:solidFill>
                <a:srgbClr val="FFFF99"/>
              </a:solidFill>
              <a:scene3d>
                <a:camera prst="orthographicFront">
                  <a:rot lat="0" lon="0" rev="0"/>
                </a:camera>
                <a:lightRig rig="contrasting" dir="t">
                  <a:rot lat="0" lon="0" rev="1200000"/>
                </a:lightRig>
              </a:scene3d>
            </p:grpSpPr>
            <p:sp>
              <p:nvSpPr>
                <p:cNvPr id="47" name="Oval 46"/>
                <p:cNvSpPr/>
                <p:nvPr/>
              </p:nvSpPr>
              <p:spPr>
                <a:xfrm>
                  <a:off x="2515754" y="2705404"/>
                  <a:ext cx="1206743" cy="1206743"/>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48" name="Oval 8"/>
                <p:cNvSpPr/>
                <p:nvPr/>
              </p:nvSpPr>
              <p:spPr>
                <a:xfrm>
                  <a:off x="2675241" y="2882127"/>
                  <a:ext cx="817400" cy="823150"/>
                </a:xfrm>
                <a:prstGeom prst="rect">
                  <a:avLst/>
                </a:prstGeom>
                <a:grpFill/>
                <a:sp3d/>
              </p:spPr>
              <p:style>
                <a:lnRef idx="0">
                  <a:scrgbClr r="0" g="0" b="0"/>
                </a:lnRef>
                <a:fillRef idx="0">
                  <a:scrgbClr r="0" g="0" b="0"/>
                </a:fillRef>
                <a:effectRef idx="0">
                  <a:scrgbClr r="0" g="0" b="0"/>
                </a:effectRef>
                <a:fontRef idx="minor">
                  <a:schemeClr val="lt1"/>
                </a:fontRef>
              </p:style>
              <p:txBody>
                <a:bodyPr lIns="13970" tIns="13970" rIns="13970" bIns="13970" spcCol="1270" anchor="ctr"/>
                <a:lstStyle/>
                <a:p>
                  <a:pPr algn="ctr" defTabSz="488950">
                    <a:lnSpc>
                      <a:spcPct val="90000"/>
                    </a:lnSpc>
                    <a:spcAft>
                      <a:spcPct val="35000"/>
                    </a:spcAft>
                    <a:defRPr/>
                  </a:pPr>
                  <a:r>
                    <a:rPr lang="en-US" sz="1600" b="1" dirty="0">
                      <a:solidFill>
                        <a:schemeClr val="tx1"/>
                      </a:solidFill>
                      <a:latin typeface="Calibri" pitchFamily="34" charset="0"/>
                    </a:rPr>
                    <a:t>Production Target Refineries</a:t>
                  </a:r>
                </a:p>
              </p:txBody>
            </p:sp>
          </p:grpSp>
          <p:grpSp>
            <p:nvGrpSpPr>
              <p:cNvPr id="7" name="Group 40"/>
              <p:cNvGrpSpPr/>
              <p:nvPr/>
            </p:nvGrpSpPr>
            <p:grpSpPr>
              <a:xfrm>
                <a:off x="2209800" y="5181600"/>
                <a:ext cx="1447800" cy="1524000"/>
                <a:chOff x="783117" y="2705399"/>
                <a:chExt cx="1206743" cy="1206743"/>
              </a:xfrm>
              <a:scene3d>
                <a:camera prst="orthographicFront">
                  <a:rot lat="0" lon="0" rev="0"/>
                </a:camera>
                <a:lightRig rig="contrasting" dir="t">
                  <a:rot lat="0" lon="0" rev="1200000"/>
                </a:lightRig>
              </a:scene3d>
            </p:grpSpPr>
            <p:sp>
              <p:nvSpPr>
                <p:cNvPr id="45" name="Oval 44"/>
                <p:cNvSpPr/>
                <p:nvPr/>
              </p:nvSpPr>
              <p:spPr>
                <a:xfrm>
                  <a:off x="783117" y="2705399"/>
                  <a:ext cx="1206743" cy="1206743"/>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46" name="Oval 10"/>
                <p:cNvSpPr/>
                <p:nvPr/>
              </p:nvSpPr>
              <p:spPr>
                <a:xfrm>
                  <a:off x="959841" y="2882122"/>
                  <a:ext cx="853295" cy="853297"/>
                </a:xfrm>
                <a:prstGeom prst="rect">
                  <a:avLst/>
                </a:prstGeom>
                <a:sp3d/>
              </p:spPr>
              <p:style>
                <a:lnRef idx="0">
                  <a:scrgbClr r="0" g="0" b="0"/>
                </a:lnRef>
                <a:fillRef idx="0">
                  <a:scrgbClr r="0" g="0" b="0"/>
                </a:fillRef>
                <a:effectRef idx="0">
                  <a:scrgbClr r="0" g="0" b="0"/>
                </a:effectRef>
                <a:fontRef idx="minor">
                  <a:schemeClr val="lt1"/>
                </a:fontRef>
              </p:style>
              <p:txBody>
                <a:bodyPr lIns="13970" tIns="13970" rIns="13970" bIns="13970" spcCol="1270" anchor="ctr"/>
                <a:lstStyle/>
                <a:p>
                  <a:pPr algn="ctr" defTabSz="488950">
                    <a:lnSpc>
                      <a:spcPct val="90000"/>
                    </a:lnSpc>
                    <a:spcAft>
                      <a:spcPct val="35000"/>
                    </a:spcAft>
                    <a:defRPr/>
                  </a:pPr>
                  <a:r>
                    <a:rPr lang="en-US" sz="1600" b="1" dirty="0">
                      <a:solidFill>
                        <a:schemeClr val="tx1"/>
                      </a:solidFill>
                      <a:latin typeface="Calibri" pitchFamily="34" charset="0"/>
                    </a:rPr>
                    <a:t>Products Exchanges</a:t>
                  </a:r>
                </a:p>
              </p:txBody>
            </p:sp>
          </p:grpSp>
          <p:grpSp>
            <p:nvGrpSpPr>
              <p:cNvPr id="8" name="Group 41"/>
              <p:cNvGrpSpPr/>
              <p:nvPr/>
            </p:nvGrpSpPr>
            <p:grpSpPr>
              <a:xfrm>
                <a:off x="7543801" y="5257801"/>
                <a:ext cx="1447799" cy="1371599"/>
                <a:chOff x="247686" y="1170819"/>
                <a:chExt cx="1206743" cy="1206743"/>
              </a:xfrm>
              <a:solidFill>
                <a:srgbClr val="FFCCCC"/>
              </a:solidFill>
              <a:scene3d>
                <a:camera prst="orthographicFront">
                  <a:rot lat="0" lon="0" rev="0"/>
                </a:camera>
                <a:lightRig rig="contrasting" dir="t">
                  <a:rot lat="0" lon="0" rev="1200000"/>
                </a:lightRig>
              </a:scene3d>
            </p:grpSpPr>
            <p:sp>
              <p:nvSpPr>
                <p:cNvPr id="43" name="Oval 42"/>
                <p:cNvSpPr/>
                <p:nvPr/>
              </p:nvSpPr>
              <p:spPr>
                <a:xfrm>
                  <a:off x="247686" y="1170819"/>
                  <a:ext cx="1206743" cy="1206743"/>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44" name="Oval 12"/>
                <p:cNvSpPr/>
                <p:nvPr/>
              </p:nvSpPr>
              <p:spPr>
                <a:xfrm>
                  <a:off x="424410" y="1347542"/>
                  <a:ext cx="853295" cy="853297"/>
                </a:xfrm>
                <a:prstGeom prst="rect">
                  <a:avLst/>
                </a:prstGeom>
                <a:grpFill/>
                <a:sp3d/>
              </p:spPr>
              <p:style>
                <a:lnRef idx="0">
                  <a:scrgbClr r="0" g="0" b="0"/>
                </a:lnRef>
                <a:fillRef idx="0">
                  <a:scrgbClr r="0" g="0" b="0"/>
                </a:fillRef>
                <a:effectRef idx="0">
                  <a:scrgbClr r="0" g="0" b="0"/>
                </a:effectRef>
                <a:fontRef idx="minor">
                  <a:schemeClr val="lt1"/>
                </a:fontRef>
              </p:style>
              <p:txBody>
                <a:bodyPr lIns="13970" tIns="13970" rIns="13970" bIns="13970" spcCol="1270" anchor="ctr"/>
                <a:lstStyle/>
                <a:p>
                  <a:pPr algn="ctr" defTabSz="488950">
                    <a:lnSpc>
                      <a:spcPct val="90000"/>
                    </a:lnSpc>
                    <a:spcAft>
                      <a:spcPct val="35000"/>
                    </a:spcAft>
                    <a:defRPr/>
                  </a:pPr>
                  <a:r>
                    <a:rPr lang="en-US" sz="1600" b="1" dirty="0">
                      <a:solidFill>
                        <a:schemeClr val="tx1"/>
                      </a:solidFill>
                      <a:latin typeface="Calibri" pitchFamily="34" charset="0"/>
                    </a:rPr>
                    <a:t>Imports / Exports</a:t>
                  </a:r>
                </a:p>
              </p:txBody>
            </p:sp>
          </p:grpSp>
        </p:grpSp>
      </p:grpSp>
      <p:sp>
        <p:nvSpPr>
          <p:cNvPr id="22" name="Line 1027"/>
          <p:cNvSpPr>
            <a:spLocks noChangeShapeType="1"/>
          </p:cNvSpPr>
          <p:nvPr/>
        </p:nvSpPr>
        <p:spPr bwMode="auto">
          <a:xfrm>
            <a:off x="0" y="990600"/>
            <a:ext cx="9906000" cy="0"/>
          </a:xfrm>
          <a:prstGeom prst="line">
            <a:avLst/>
          </a:prstGeom>
          <a:noFill/>
          <a:ln w="28575">
            <a:solidFill>
              <a:srgbClr val="FF99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 name="Rectangle 165"/>
          <p:cNvSpPr>
            <a:spLocks noChangeArrowheads="1"/>
          </p:cNvSpPr>
          <p:nvPr/>
        </p:nvSpPr>
        <p:spPr bwMode="auto">
          <a:xfrm>
            <a:off x="495300" y="228600"/>
            <a:ext cx="9080500" cy="766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sz="3200" b="1" dirty="0" smtClean="0">
                <a:solidFill>
                  <a:srgbClr val="FF0000"/>
                </a:solidFill>
                <a:latin typeface="Arial" pitchFamily="34" charset="0"/>
              </a:rPr>
              <a:t>Integrated Model</a:t>
            </a:r>
            <a:endParaRPr lang="en-US" sz="3200" b="1" dirty="0">
              <a:solidFill>
                <a:srgbClr val="FF0000"/>
              </a:solidFill>
              <a:latin typeface="Arial" pitchFamily="34" charset="0"/>
            </a:endParaRPr>
          </a:p>
        </p:txBody>
      </p:sp>
    </p:spTree>
    <p:extLst>
      <p:ext uri="{BB962C8B-B14F-4D97-AF65-F5344CB8AC3E}">
        <p14:creationId xmlns:p14="http://schemas.microsoft.com/office/powerpoint/2010/main" xmlns="" val="23428980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ppt_w*0.70"/>
                                          </p:val>
                                        </p:tav>
                                        <p:tav tm="100000">
                                          <p:val>
                                            <p:strVal val="#ppt_w"/>
                                          </p:val>
                                        </p:tav>
                                      </p:tavLst>
                                    </p:anim>
                                    <p:anim calcmode="lin" valueType="num">
                                      <p:cBhvr>
                                        <p:cTn id="8" dur="3000" fill="hold"/>
                                        <p:tgtEl>
                                          <p:spTgt spid="2"/>
                                        </p:tgtEl>
                                        <p:attrNameLst>
                                          <p:attrName>ppt_h</p:attrName>
                                        </p:attrNameLst>
                                      </p:cBhvr>
                                      <p:tavLst>
                                        <p:tav tm="0">
                                          <p:val>
                                            <p:strVal val="#ppt_h"/>
                                          </p:val>
                                        </p:tav>
                                        <p:tav tm="100000">
                                          <p:val>
                                            <p:strVal val="#ppt_h"/>
                                          </p:val>
                                        </p:tav>
                                      </p:tavLst>
                                    </p:anim>
                                    <p:animEffect transition="in" filter="fade">
                                      <p:cBhvr>
                                        <p:cTn id="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xmlns="" val="3993844935"/>
              </p:ext>
            </p:extLst>
          </p:nvPr>
        </p:nvGraphicFramePr>
        <p:xfrm>
          <a:off x="-690309" y="448574"/>
          <a:ext cx="11174160" cy="67142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a:xfrm>
            <a:off x="228600" y="228600"/>
            <a:ext cx="9163050" cy="914400"/>
          </a:xfrm>
        </p:spPr>
        <p:txBody>
          <a:bodyPr anchor="t">
            <a:normAutofit fontScale="90000"/>
          </a:bodyPr>
          <a:lstStyle/>
          <a:p>
            <a:pPr algn="ctr"/>
            <a:r>
              <a:rPr lang="en-US" sz="2800" b="1" dirty="0" smtClean="0">
                <a:solidFill>
                  <a:srgbClr val="FF0000"/>
                </a:solidFill>
              </a:rPr>
              <a:t>Timelines for drawing </a:t>
            </a:r>
            <a:r>
              <a:rPr lang="en-US" b="1" dirty="0" smtClean="0">
                <a:solidFill>
                  <a:srgbClr val="FF0000"/>
                </a:solidFill>
              </a:rPr>
              <a:t>Monthly </a:t>
            </a:r>
            <a:r>
              <a:rPr lang="en-US" sz="2800" b="1" dirty="0" smtClean="0">
                <a:solidFill>
                  <a:srgbClr val="FF0000"/>
                </a:solidFill>
              </a:rPr>
              <a:t>Distribution Plan</a:t>
            </a:r>
            <a:br>
              <a:rPr lang="en-US" sz="2800" b="1" dirty="0" smtClean="0">
                <a:solidFill>
                  <a:srgbClr val="FF0000"/>
                </a:solidFill>
              </a:rPr>
            </a:br>
            <a:r>
              <a:rPr lang="en-US" b="1" dirty="0" smtClean="0">
                <a:solidFill>
                  <a:srgbClr val="0000FF"/>
                </a:solidFill>
              </a:rPr>
              <a:t>(next month)</a:t>
            </a:r>
            <a:endParaRPr lang="en-US" sz="2800" b="1" dirty="0">
              <a:solidFill>
                <a:srgbClr val="0000FF"/>
              </a:solidFill>
            </a:endParaRPr>
          </a:p>
        </p:txBody>
      </p:sp>
      <p:sp>
        <p:nvSpPr>
          <p:cNvPr id="4" name="TextBox 3"/>
          <p:cNvSpPr txBox="1"/>
          <p:nvPr/>
        </p:nvSpPr>
        <p:spPr>
          <a:xfrm>
            <a:off x="9410700" y="3505200"/>
            <a:ext cx="82550" cy="369332"/>
          </a:xfrm>
          <a:prstGeom prst="rect">
            <a:avLst/>
          </a:prstGeom>
          <a:noFill/>
        </p:spPr>
        <p:txBody>
          <a:bodyPr wrap="square" rtlCol="0">
            <a:spAutoFit/>
          </a:bodyPr>
          <a:lstStyle/>
          <a:p>
            <a:endParaRPr lang="en-US" dirty="0"/>
          </a:p>
        </p:txBody>
      </p:sp>
      <p:sp>
        <p:nvSpPr>
          <p:cNvPr id="5" name="Title 1"/>
          <p:cNvSpPr txBox="1">
            <a:spLocks/>
          </p:cNvSpPr>
          <p:nvPr/>
        </p:nvSpPr>
        <p:spPr>
          <a:xfrm>
            <a:off x="330200" y="5943600"/>
            <a:ext cx="9163050" cy="914400"/>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2800" kern="1200">
                <a:solidFill>
                  <a:schemeClr val="tx1"/>
                </a:solidFill>
                <a:latin typeface="+mj-lt"/>
                <a:ea typeface="+mj-ea"/>
                <a:cs typeface="+mj-cs"/>
              </a:defRPr>
            </a:lvl1pPr>
          </a:lstStyle>
          <a:p>
            <a:pPr algn="r"/>
            <a:r>
              <a:rPr lang="en-US" b="1" dirty="0" smtClean="0">
                <a:solidFill>
                  <a:srgbClr val="FF0000"/>
                </a:solidFill>
              </a:rPr>
              <a:t>Rail Slate meeting by month beginning</a:t>
            </a:r>
            <a:endParaRPr lang="en-US" b="1" dirty="0">
              <a:solidFill>
                <a:srgbClr val="0000FF"/>
              </a:solidFill>
            </a:endParaRPr>
          </a:p>
        </p:txBody>
      </p:sp>
    </p:spTree>
    <p:custDataLst>
      <p:tags r:id="rId1"/>
    </p:custDataLst>
    <p:extLst>
      <p:ext uri="{BB962C8B-B14F-4D97-AF65-F5344CB8AC3E}">
        <p14:creationId xmlns:p14="http://schemas.microsoft.com/office/powerpoint/2010/main" xmlns="" val="4276429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dgm id="{82ED47FD-CD8E-4EC8-A7E3-BF3AC4BC5C1A}"/>
                                            </p:graphicEl>
                                          </p:spTgt>
                                        </p:tgtEl>
                                        <p:attrNameLst>
                                          <p:attrName>style.visibility</p:attrName>
                                        </p:attrNameLst>
                                      </p:cBhvr>
                                      <p:to>
                                        <p:strVal val="visible"/>
                                      </p:to>
                                    </p:set>
                                    <p:animEffect transition="in" filter="wipe(left)">
                                      <p:cBhvr>
                                        <p:cTn id="7" dur="1000"/>
                                        <p:tgtEl>
                                          <p:spTgt spid="6">
                                            <p:graphicEl>
                                              <a:dgm id="{82ED47FD-CD8E-4EC8-A7E3-BF3AC4BC5C1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dgm id="{A94E7C76-C16F-47F1-B4F1-C2CF2270A7E9}"/>
                                            </p:graphicEl>
                                          </p:spTgt>
                                        </p:tgtEl>
                                        <p:attrNameLst>
                                          <p:attrName>style.visibility</p:attrName>
                                        </p:attrNameLst>
                                      </p:cBhvr>
                                      <p:to>
                                        <p:strVal val="visible"/>
                                      </p:to>
                                    </p:set>
                                    <p:animEffect transition="in" filter="wipe(left)">
                                      <p:cBhvr>
                                        <p:cTn id="12" dur="1000"/>
                                        <p:tgtEl>
                                          <p:spTgt spid="6">
                                            <p:graphicEl>
                                              <a:dgm id="{A94E7C76-C16F-47F1-B4F1-C2CF2270A7E9}"/>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graphicEl>
                                              <a:dgm id="{48F9B62B-8095-40B1-882D-7B164B0C8B69}"/>
                                            </p:graphicEl>
                                          </p:spTgt>
                                        </p:tgtEl>
                                        <p:attrNameLst>
                                          <p:attrName>style.visibility</p:attrName>
                                        </p:attrNameLst>
                                      </p:cBhvr>
                                      <p:to>
                                        <p:strVal val="visible"/>
                                      </p:to>
                                    </p:set>
                                    <p:animEffect transition="in" filter="wipe(left)">
                                      <p:cBhvr>
                                        <p:cTn id="15" dur="1000"/>
                                        <p:tgtEl>
                                          <p:spTgt spid="6">
                                            <p:graphicEl>
                                              <a:dgm id="{48F9B62B-8095-40B1-882D-7B164B0C8B6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graphicEl>
                                              <a:dgm id="{0CFC4447-43F4-414D-A014-8F5BDE3BC5FF}"/>
                                            </p:graphicEl>
                                          </p:spTgt>
                                        </p:tgtEl>
                                        <p:attrNameLst>
                                          <p:attrName>style.visibility</p:attrName>
                                        </p:attrNameLst>
                                      </p:cBhvr>
                                      <p:to>
                                        <p:strVal val="visible"/>
                                      </p:to>
                                    </p:set>
                                    <p:animEffect transition="in" filter="wipe(left)">
                                      <p:cBhvr>
                                        <p:cTn id="20" dur="1000"/>
                                        <p:tgtEl>
                                          <p:spTgt spid="6">
                                            <p:graphicEl>
                                              <a:dgm id="{0CFC4447-43F4-414D-A014-8F5BDE3BC5FF}"/>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
                                            <p:graphicEl>
                                              <a:dgm id="{389CF004-91C6-4868-93F7-537D5C97980B}"/>
                                            </p:graphicEl>
                                          </p:spTgt>
                                        </p:tgtEl>
                                        <p:attrNameLst>
                                          <p:attrName>style.visibility</p:attrName>
                                        </p:attrNameLst>
                                      </p:cBhvr>
                                      <p:to>
                                        <p:strVal val="visible"/>
                                      </p:to>
                                    </p:set>
                                    <p:animEffect transition="in" filter="wipe(left)">
                                      <p:cBhvr>
                                        <p:cTn id="23" dur="1000"/>
                                        <p:tgtEl>
                                          <p:spTgt spid="6">
                                            <p:graphicEl>
                                              <a:dgm id="{389CF004-91C6-4868-93F7-537D5C97980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graphicEl>
                                              <a:dgm id="{8D49C94D-D2A4-4464-8383-D3C12F8B2538}"/>
                                            </p:graphicEl>
                                          </p:spTgt>
                                        </p:tgtEl>
                                        <p:attrNameLst>
                                          <p:attrName>style.visibility</p:attrName>
                                        </p:attrNameLst>
                                      </p:cBhvr>
                                      <p:to>
                                        <p:strVal val="visible"/>
                                      </p:to>
                                    </p:set>
                                    <p:animEffect transition="in" filter="wipe(left)">
                                      <p:cBhvr>
                                        <p:cTn id="28" dur="1000"/>
                                        <p:tgtEl>
                                          <p:spTgt spid="6">
                                            <p:graphicEl>
                                              <a:dgm id="{8D49C94D-D2A4-4464-8383-D3C12F8B2538}"/>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6">
                                            <p:graphicEl>
                                              <a:dgm id="{5E71A06C-9747-4CAE-BA21-E9C2A4D6678D}"/>
                                            </p:graphicEl>
                                          </p:spTgt>
                                        </p:tgtEl>
                                        <p:attrNameLst>
                                          <p:attrName>style.visibility</p:attrName>
                                        </p:attrNameLst>
                                      </p:cBhvr>
                                      <p:to>
                                        <p:strVal val="visible"/>
                                      </p:to>
                                    </p:set>
                                    <p:animEffect transition="in" filter="wipe(left)">
                                      <p:cBhvr>
                                        <p:cTn id="31" dur="1000"/>
                                        <p:tgtEl>
                                          <p:spTgt spid="6">
                                            <p:graphicEl>
                                              <a:dgm id="{5E71A06C-9747-4CAE-BA21-E9C2A4D6678D}"/>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graphicEl>
                                              <a:dgm id="{954969C8-0F90-304B-81BE-4136EA60DC68}"/>
                                            </p:graphicEl>
                                          </p:spTgt>
                                        </p:tgtEl>
                                        <p:attrNameLst>
                                          <p:attrName>style.visibility</p:attrName>
                                        </p:attrNameLst>
                                      </p:cBhvr>
                                      <p:to>
                                        <p:strVal val="visible"/>
                                      </p:to>
                                    </p:set>
                                    <p:animEffect transition="in" filter="wipe(left)">
                                      <p:cBhvr>
                                        <p:cTn id="36" dur="1000"/>
                                        <p:tgtEl>
                                          <p:spTgt spid="6">
                                            <p:graphicEl>
                                              <a:dgm id="{954969C8-0F90-304B-81BE-4136EA60DC68}"/>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6">
                                            <p:graphicEl>
                                              <a:dgm id="{8F94A4D3-BAF2-C745-8C59-7A97D9AB93FC}"/>
                                            </p:graphicEl>
                                          </p:spTgt>
                                        </p:tgtEl>
                                        <p:attrNameLst>
                                          <p:attrName>style.visibility</p:attrName>
                                        </p:attrNameLst>
                                      </p:cBhvr>
                                      <p:to>
                                        <p:strVal val="visible"/>
                                      </p:to>
                                    </p:set>
                                    <p:animEffect transition="in" filter="wipe(left)">
                                      <p:cBhvr>
                                        <p:cTn id="39" dur="1000"/>
                                        <p:tgtEl>
                                          <p:spTgt spid="6">
                                            <p:graphicEl>
                                              <a:dgm id="{8F94A4D3-BAF2-C745-8C59-7A97D9AB93F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4294967295"/>
          </p:nvPr>
        </p:nvSpPr>
        <p:spPr bwMode="auto">
          <a:xfrm>
            <a:off x="7099300" y="6248400"/>
            <a:ext cx="2063750" cy="457200"/>
          </a:xfrm>
          <a:prstGeom prst="rect">
            <a:avLst/>
          </a:prstGeom>
          <a:noFill/>
          <a:ln>
            <a:miter lim="800000"/>
            <a:headEnd/>
            <a:tailEnd/>
          </a:ln>
        </p:spPr>
        <p:txBody>
          <a:bodyPr/>
          <a:lstStyle/>
          <a:p>
            <a:pPr eaLnBrk="1" hangingPunct="1"/>
            <a:fld id="{6F3D561C-35A8-4884-9061-D52E0126AEC7}" type="slidenum">
              <a:rPr lang="en-US" altLang="en-US"/>
              <a:pPr eaLnBrk="1" hangingPunct="1"/>
              <a:t>34</a:t>
            </a:fld>
            <a:endParaRPr lang="en-US" altLang="en-US"/>
          </a:p>
        </p:txBody>
      </p:sp>
      <p:sp>
        <p:nvSpPr>
          <p:cNvPr id="33795" name="Rectangle 2"/>
          <p:cNvSpPr>
            <a:spLocks noGrp="1" noChangeArrowheads="1"/>
          </p:cNvSpPr>
          <p:nvPr>
            <p:ph type="title"/>
          </p:nvPr>
        </p:nvSpPr>
        <p:spPr bwMode="auto">
          <a:xfrm>
            <a:off x="742950" y="136525"/>
            <a:ext cx="8420100" cy="701675"/>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altLang="en-US" sz="3200" b="1" smtClean="0">
                <a:solidFill>
                  <a:srgbClr val="C00000"/>
                </a:solidFill>
                <a:latin typeface="Arial" charset="0"/>
              </a:rPr>
              <a:t>IT Implementation</a:t>
            </a:r>
          </a:p>
        </p:txBody>
      </p:sp>
      <p:sp>
        <p:nvSpPr>
          <p:cNvPr id="33796" name="Rectangle 7"/>
          <p:cNvSpPr>
            <a:spLocks noGrp="1" noChangeArrowheads="1"/>
          </p:cNvSpPr>
          <p:nvPr>
            <p:ph type="body" idx="1"/>
          </p:nvPr>
        </p:nvSpPr>
        <p:spPr>
          <a:xfrm>
            <a:off x="457200" y="1676400"/>
            <a:ext cx="9067800" cy="4572000"/>
          </a:xfrm>
        </p:spPr>
        <p:txBody>
          <a:bodyPr/>
          <a:lstStyle/>
          <a:p>
            <a:pPr eaLnBrk="1" hangingPunct="1">
              <a:buFont typeface="Wingdings" pitchFamily="2" charset="2"/>
              <a:buChar char="v"/>
            </a:pPr>
            <a:r>
              <a:rPr lang="en-US" altLang="en-US" sz="2800" b="1" smtClean="0">
                <a:solidFill>
                  <a:srgbClr val="333399"/>
                </a:solidFill>
                <a:latin typeface="Arial" charset="0"/>
              </a:rPr>
              <a:t> </a:t>
            </a:r>
            <a:r>
              <a:rPr lang="en-US" altLang="en-US" sz="2800" b="1" smtClean="0">
                <a:latin typeface="Arial" charset="0"/>
              </a:rPr>
              <a:t>Daily Activity Monitoring System (DAMS)</a:t>
            </a:r>
          </a:p>
          <a:p>
            <a:pPr eaLnBrk="1" hangingPunct="1">
              <a:buFont typeface="Wingdings" pitchFamily="2" charset="2"/>
              <a:buChar char="v"/>
            </a:pPr>
            <a:r>
              <a:rPr lang="en-US" altLang="en-US" sz="2800" b="1" smtClean="0">
                <a:latin typeface="Arial" charset="0"/>
              </a:rPr>
              <a:t> S&amp;D Portal</a:t>
            </a:r>
          </a:p>
          <a:p>
            <a:pPr eaLnBrk="1" hangingPunct="1">
              <a:buFont typeface="Wingdings" pitchFamily="2" charset="2"/>
              <a:buChar char="v"/>
            </a:pPr>
            <a:r>
              <a:rPr lang="en-US" altLang="en-US" sz="2800" b="1" smtClean="0">
                <a:latin typeface="Arial" charset="0"/>
              </a:rPr>
              <a:t>Freight Operations Information System (FOIS)</a:t>
            </a:r>
          </a:p>
          <a:p>
            <a:pPr eaLnBrk="1" hangingPunct="1">
              <a:buFont typeface="Wingdings" pitchFamily="2" charset="2"/>
              <a:buChar char="v"/>
            </a:pPr>
            <a:r>
              <a:rPr lang="en-US" altLang="en-US" sz="2800" b="1" smtClean="0">
                <a:latin typeface="Arial" charset="0"/>
              </a:rPr>
              <a:t>Logistic Scheduler : Pipeline, Coastal</a:t>
            </a:r>
          </a:p>
          <a:p>
            <a:pPr eaLnBrk="1" hangingPunct="1">
              <a:buFont typeface="Wingdings" pitchFamily="2" charset="2"/>
              <a:buChar char="v"/>
            </a:pPr>
            <a:endParaRPr lang="en-US" altLang="en-US" sz="2400" b="1" smtClean="0">
              <a:latin typeface="Arial"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4294967295"/>
          </p:nvPr>
        </p:nvSpPr>
        <p:spPr bwMode="auto">
          <a:xfrm>
            <a:off x="7099300" y="6248400"/>
            <a:ext cx="2063750" cy="457200"/>
          </a:xfrm>
          <a:prstGeom prst="rect">
            <a:avLst/>
          </a:prstGeom>
          <a:noFill/>
          <a:ln>
            <a:miter lim="800000"/>
            <a:headEnd/>
            <a:tailEnd/>
          </a:ln>
        </p:spPr>
        <p:txBody>
          <a:bodyPr/>
          <a:lstStyle/>
          <a:p>
            <a:pPr eaLnBrk="1" hangingPunct="1"/>
            <a:fld id="{A85C8212-5D4F-466E-8C8E-CD9E75FA70A9}" type="slidenum">
              <a:rPr lang="en-US" altLang="en-US"/>
              <a:pPr eaLnBrk="1" hangingPunct="1"/>
              <a:t>35</a:t>
            </a:fld>
            <a:endParaRPr lang="en-US" altLang="en-US"/>
          </a:p>
        </p:txBody>
      </p:sp>
      <p:sp>
        <p:nvSpPr>
          <p:cNvPr id="34819" name="Slide Number Placeholder 5"/>
          <p:cNvSpPr txBox="1">
            <a:spLocks noGrp="1"/>
          </p:cNvSpPr>
          <p:nvPr/>
        </p:nvSpPr>
        <p:spPr bwMode="auto">
          <a:xfrm>
            <a:off x="7099300" y="6248400"/>
            <a:ext cx="2063750" cy="457200"/>
          </a:xfrm>
          <a:prstGeom prst="rect">
            <a:avLst/>
          </a:prstGeom>
          <a:noFill/>
          <a:ln w="9525">
            <a:noFill/>
            <a:miter lim="800000"/>
            <a:headEnd/>
            <a:tailEnd/>
          </a:ln>
        </p:spPr>
        <p:txBody>
          <a:bodyPr/>
          <a:lstStyle/>
          <a:p>
            <a:pPr algn="r" eaLnBrk="1" hangingPunct="1"/>
            <a:fld id="{3F5AA5BA-EB5C-4C1B-8568-F02E4A20D3FA}" type="slidenum">
              <a:rPr lang="en-US" altLang="en-US" sz="1400"/>
              <a:pPr algn="r" eaLnBrk="1" hangingPunct="1"/>
              <a:t>35</a:t>
            </a:fld>
            <a:endParaRPr lang="en-US" altLang="en-US" sz="1400"/>
          </a:p>
        </p:txBody>
      </p:sp>
      <p:sp>
        <p:nvSpPr>
          <p:cNvPr id="34820" name="Rectangle 2"/>
          <p:cNvSpPr>
            <a:spLocks noGrp="1" noChangeArrowheads="1"/>
          </p:cNvSpPr>
          <p:nvPr>
            <p:ph type="title" idx="4294967295"/>
          </p:nvPr>
        </p:nvSpPr>
        <p:spPr bwMode="auto">
          <a:xfrm>
            <a:off x="1066800" y="639763"/>
            <a:ext cx="7124700" cy="762000"/>
          </a:xfrm>
          <a:prstGeom prst="rect">
            <a:avLst/>
          </a:prstGeom>
          <a:noFill/>
          <a:ln>
            <a:miter lim="800000"/>
            <a:headEnd/>
            <a:tailEnd/>
          </a:ln>
        </p:spPr>
        <p:txBody>
          <a:bodyPr/>
          <a:lstStyle/>
          <a:p>
            <a:pPr algn="l" eaLnBrk="1" hangingPunct="1"/>
            <a:r>
              <a:rPr lang="en-US" altLang="en-US" sz="3200" b="1" smtClean="0">
                <a:solidFill>
                  <a:srgbClr val="C00000"/>
                </a:solidFill>
                <a:latin typeface="Arial" charset="0"/>
              </a:rPr>
              <a:t>MOP&amp;NG Focus Areas</a:t>
            </a:r>
            <a:endParaRPr lang="en-US" altLang="en-US" sz="2800" b="1" smtClean="0">
              <a:solidFill>
                <a:srgbClr val="C00000"/>
              </a:solidFill>
              <a:latin typeface="Arial" charset="0"/>
            </a:endParaRPr>
          </a:p>
        </p:txBody>
      </p:sp>
      <p:sp>
        <p:nvSpPr>
          <p:cNvPr id="126981" name="Rectangle 4">
            <a:extLst>
              <a:ext uri="{FF2B5EF4-FFF2-40B4-BE49-F238E27FC236}"/>
            </a:extLst>
          </p:cNvPr>
          <p:cNvSpPr>
            <a:spLocks noChangeArrowheads="1"/>
          </p:cNvSpPr>
          <p:nvPr/>
        </p:nvSpPr>
        <p:spPr bwMode="auto">
          <a:xfrm>
            <a:off x="304800" y="1905000"/>
            <a:ext cx="9144000" cy="3970338"/>
          </a:xfrm>
          <a:prstGeom prst="rect">
            <a:avLst/>
          </a:prstGeom>
          <a:noFill/>
          <a:ln>
            <a:noFill/>
          </a:ln>
          <a:extLst>
            <a:ext uri="{909E8E84-426E-40DD-AFC4-6F175D3DCCD1}"/>
            <a:ext uri="{91240B29-F687-4F45-9708-019B960494DF}"/>
          </a:extLst>
        </p:spPr>
        <p:txBody>
          <a:bodyPr>
            <a:spAutoFit/>
          </a:bodyPr>
          <a:lstStyle>
            <a:lvl1pPr marL="444500" indent="-444500">
              <a:spcBef>
                <a:spcPct val="20000"/>
              </a:spcBef>
              <a:buChar char="•"/>
              <a:tabLst>
                <a:tab pos="342900" algn="l"/>
              </a:tabLst>
              <a:defRPr sz="3200">
                <a:solidFill>
                  <a:schemeClr val="tx1"/>
                </a:solidFill>
                <a:latin typeface="Times New Roman" panose="02020603050405020304" pitchFamily="18" charset="0"/>
              </a:defRPr>
            </a:lvl1pPr>
            <a:lvl2pPr marL="742950" indent="-285750">
              <a:spcBef>
                <a:spcPct val="20000"/>
              </a:spcBef>
              <a:buChar char="–"/>
              <a:tabLst>
                <a:tab pos="342900" algn="l"/>
              </a:tabLst>
              <a:defRPr sz="2800">
                <a:solidFill>
                  <a:schemeClr val="tx1"/>
                </a:solidFill>
                <a:latin typeface="Times New Roman" panose="02020603050405020304" pitchFamily="18" charset="0"/>
              </a:defRPr>
            </a:lvl2pPr>
            <a:lvl3pPr marL="1143000" indent="-228600">
              <a:spcBef>
                <a:spcPct val="20000"/>
              </a:spcBef>
              <a:buChar char="•"/>
              <a:tabLst>
                <a:tab pos="342900" algn="l"/>
              </a:tabLst>
              <a:defRPr sz="2400">
                <a:solidFill>
                  <a:schemeClr val="tx1"/>
                </a:solidFill>
                <a:latin typeface="Times New Roman" panose="02020603050405020304" pitchFamily="18" charset="0"/>
              </a:defRPr>
            </a:lvl3pPr>
            <a:lvl4pPr marL="1600200" indent="-228600">
              <a:spcBef>
                <a:spcPct val="20000"/>
              </a:spcBef>
              <a:buChar char="–"/>
              <a:tabLst>
                <a:tab pos="342900" algn="l"/>
              </a:tabLst>
              <a:defRPr sz="2000">
                <a:solidFill>
                  <a:schemeClr val="tx1"/>
                </a:solidFill>
                <a:latin typeface="Times New Roman" panose="02020603050405020304" pitchFamily="18" charset="0"/>
              </a:defRPr>
            </a:lvl4pPr>
            <a:lvl5pPr marL="2057400" indent="-228600">
              <a:spcBef>
                <a:spcPct val="20000"/>
              </a:spcBef>
              <a:buChar char="»"/>
              <a:tabLst>
                <a:tab pos="3429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3429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3429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3429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342900" algn="l"/>
              </a:tabLst>
              <a:defRPr sz="2000">
                <a:solidFill>
                  <a:schemeClr val="tx1"/>
                </a:solidFill>
                <a:latin typeface="Times New Roman" panose="02020603050405020304" pitchFamily="18" charset="0"/>
              </a:defRPr>
            </a:lvl9pPr>
          </a:lstStyle>
          <a:p>
            <a:pPr algn="just" eaLnBrk="1" hangingPunct="1">
              <a:lnSpc>
                <a:spcPct val="90000"/>
              </a:lnSpc>
              <a:spcBef>
                <a:spcPct val="0"/>
              </a:spcBef>
              <a:buFont typeface="Wingdings" panose="05000000000000000000" pitchFamily="2" charset="2"/>
              <a:buChar char="Ø"/>
              <a:defRPr/>
            </a:pPr>
            <a:r>
              <a:rPr lang="en-US" altLang="en-US" sz="2000" b="1" dirty="0">
                <a:latin typeface="Arial" panose="020B0604020202020204" pitchFamily="34" charset="0"/>
                <a:cs typeface="Arial" panose="020B0604020202020204" pitchFamily="34" charset="0"/>
              </a:rPr>
              <a:t>Maintaining supplies in North-Eastern States in spite of tremendous logistics constraints. NE pre-monsoon topping up exercise done during Jan-Mar every year.</a:t>
            </a:r>
          </a:p>
          <a:p>
            <a:pPr algn="just" eaLnBrk="1" hangingPunct="1">
              <a:lnSpc>
                <a:spcPct val="90000"/>
              </a:lnSpc>
              <a:spcBef>
                <a:spcPct val="0"/>
              </a:spcBef>
              <a:buFont typeface="Wingdings" panose="05000000000000000000" pitchFamily="2" charset="2"/>
              <a:buChar char="Ø"/>
              <a:defRPr/>
            </a:pPr>
            <a:endParaRPr lang="en-US" altLang="en-US" sz="2000" b="1" dirty="0">
              <a:latin typeface="Arial" panose="020B0604020202020204" pitchFamily="34" charset="0"/>
              <a:cs typeface="Arial" panose="020B0604020202020204" pitchFamily="34" charset="0"/>
            </a:endParaRPr>
          </a:p>
          <a:p>
            <a:pPr marL="0" indent="0" algn="just" eaLnBrk="1" hangingPunct="1">
              <a:lnSpc>
                <a:spcPct val="90000"/>
              </a:lnSpc>
              <a:spcBef>
                <a:spcPct val="0"/>
              </a:spcBef>
              <a:buFontTx/>
              <a:buNone/>
              <a:defRPr/>
            </a:pPr>
            <a:endParaRPr lang="en-US" altLang="en-US" sz="2000" b="1" dirty="0">
              <a:latin typeface="Arial" panose="020B0604020202020204" pitchFamily="34" charset="0"/>
              <a:cs typeface="Arial" panose="020B0604020202020204" pitchFamily="34" charset="0"/>
            </a:endParaRPr>
          </a:p>
          <a:p>
            <a:pPr algn="just" eaLnBrk="1" hangingPunct="1">
              <a:lnSpc>
                <a:spcPct val="90000"/>
              </a:lnSpc>
              <a:spcBef>
                <a:spcPct val="0"/>
              </a:spcBef>
              <a:buFont typeface="Wingdings" panose="05000000000000000000" pitchFamily="2" charset="2"/>
              <a:buChar char="Ø"/>
              <a:defRPr/>
            </a:pPr>
            <a:r>
              <a:rPr lang="en-US" altLang="en-US" sz="2000" b="1" dirty="0">
                <a:latin typeface="Arial" panose="020B0604020202020204" pitchFamily="34" charset="0"/>
                <a:cs typeface="Arial" panose="020B0604020202020204" pitchFamily="34" charset="0"/>
              </a:rPr>
              <a:t>Maintaining supplies in Jammu &amp; Kashmir in spite of bad road conditions &amp; logistics constraints. Advance Winter Stocking (AWS) done during May-Sep every year.</a:t>
            </a:r>
          </a:p>
          <a:p>
            <a:pPr algn="just" eaLnBrk="1" hangingPunct="1">
              <a:lnSpc>
                <a:spcPct val="90000"/>
              </a:lnSpc>
              <a:spcBef>
                <a:spcPct val="0"/>
              </a:spcBef>
              <a:buFont typeface="Wingdings" panose="05000000000000000000" pitchFamily="2" charset="2"/>
              <a:buChar char="Ø"/>
              <a:defRPr/>
            </a:pPr>
            <a:endParaRPr lang="en-US" altLang="en-US" sz="2000" b="1" dirty="0">
              <a:latin typeface="Arial" panose="020B0604020202020204" pitchFamily="34" charset="0"/>
              <a:cs typeface="Arial" panose="020B0604020202020204" pitchFamily="34" charset="0"/>
            </a:endParaRPr>
          </a:p>
          <a:p>
            <a:pPr algn="just" eaLnBrk="1" hangingPunct="1">
              <a:lnSpc>
                <a:spcPct val="90000"/>
              </a:lnSpc>
              <a:spcBef>
                <a:spcPct val="0"/>
              </a:spcBef>
              <a:buFont typeface="Wingdings" panose="05000000000000000000" pitchFamily="2" charset="2"/>
              <a:buChar char="Ø"/>
              <a:defRPr/>
            </a:pPr>
            <a:r>
              <a:rPr lang="en-US" altLang="en-US" sz="2000" b="1" dirty="0">
                <a:latin typeface="Arial" panose="020B0604020202020204" pitchFamily="34" charset="0"/>
                <a:cs typeface="Arial" panose="020B0604020202020204" pitchFamily="34" charset="0"/>
              </a:rPr>
              <a:t>Auto Fuel Policy : Implementation of BS VI Grade Auto Fuel by 2020.</a:t>
            </a:r>
          </a:p>
          <a:p>
            <a:pPr algn="just" eaLnBrk="1" hangingPunct="1">
              <a:lnSpc>
                <a:spcPct val="90000"/>
              </a:lnSpc>
              <a:spcBef>
                <a:spcPct val="0"/>
              </a:spcBef>
              <a:buFont typeface="Wingdings" panose="05000000000000000000" pitchFamily="2" charset="2"/>
              <a:buChar char="Ø"/>
              <a:defRPr/>
            </a:pPr>
            <a:endParaRPr lang="en-US" altLang="en-US" sz="2000" b="1" dirty="0">
              <a:latin typeface="Arial" panose="020B0604020202020204" pitchFamily="34" charset="0"/>
              <a:cs typeface="Arial" panose="020B0604020202020204" pitchFamily="34" charset="0"/>
            </a:endParaRPr>
          </a:p>
          <a:p>
            <a:pPr algn="just" eaLnBrk="1" hangingPunct="1">
              <a:lnSpc>
                <a:spcPct val="90000"/>
              </a:lnSpc>
              <a:spcBef>
                <a:spcPct val="0"/>
              </a:spcBef>
              <a:buFont typeface="Wingdings" panose="05000000000000000000" pitchFamily="2" charset="2"/>
              <a:buChar char="Ø"/>
              <a:defRPr/>
            </a:pPr>
            <a:r>
              <a:rPr lang="en-US" altLang="en-US" sz="2000" b="1" dirty="0">
                <a:latin typeface="Arial" panose="020B0604020202020204" pitchFamily="34" charset="0"/>
                <a:cs typeface="Arial" panose="020B0604020202020204" pitchFamily="34" charset="0"/>
              </a:rPr>
              <a:t>Green Fuel Implementation</a:t>
            </a:r>
          </a:p>
          <a:p>
            <a:pPr algn="just" eaLnBrk="1" hangingPunct="1">
              <a:lnSpc>
                <a:spcPct val="90000"/>
              </a:lnSpc>
              <a:spcBef>
                <a:spcPct val="0"/>
              </a:spcBef>
              <a:buFont typeface="Wingdings" panose="05000000000000000000" pitchFamily="2" charset="2"/>
              <a:buChar char="Ø"/>
              <a:defRPr/>
            </a:pPr>
            <a:endParaRPr lang="en-US" altLang="en-US" sz="2000" b="1" dirty="0">
              <a:solidFill>
                <a:srgbClr val="0000CC"/>
              </a:solidFill>
              <a:latin typeface="Arial" panose="020B0604020202020204" pitchFamily="34" charset="0"/>
              <a:cs typeface="Arial" panose="020B0604020202020204" pitchFamily="34" charset="0"/>
            </a:endParaRPr>
          </a:p>
          <a:p>
            <a:pPr algn="just" eaLnBrk="1" hangingPunct="1">
              <a:lnSpc>
                <a:spcPct val="90000"/>
              </a:lnSpc>
              <a:spcBef>
                <a:spcPct val="0"/>
              </a:spcBef>
              <a:buFont typeface="Wingdings" panose="05000000000000000000" pitchFamily="2" charset="2"/>
              <a:buChar char="Ø"/>
              <a:defRPr/>
            </a:pPr>
            <a:endParaRPr lang="en-US" altLang="en-US" sz="2000" b="1" dirty="0">
              <a:solidFill>
                <a:srgbClr val="0000CC"/>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CHALLENGES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bwMode="auto">
          <a:xfrm>
            <a:off x="304800" y="304800"/>
            <a:ext cx="8001000" cy="762000"/>
          </a:xfrm>
          <a:prstGeom prst="rect">
            <a:avLst/>
          </a:prstGeom>
          <a:noFill/>
          <a:ln>
            <a:miter lim="800000"/>
            <a:headEnd/>
            <a:tailEnd/>
          </a:ln>
        </p:spPr>
        <p:txBody>
          <a:bodyPr/>
          <a:lstStyle/>
          <a:p>
            <a:pPr algn="l"/>
            <a:r>
              <a:rPr lang="en-US" altLang="en-US" dirty="0" smtClean="0">
                <a:solidFill>
                  <a:srgbClr val="C00000"/>
                </a:solidFill>
              </a:rPr>
              <a:t>Refinery Operation : Challenges</a:t>
            </a:r>
          </a:p>
        </p:txBody>
      </p:sp>
      <p:sp>
        <p:nvSpPr>
          <p:cNvPr id="3" name="Rectangle 3">
            <a:extLst>
              <a:ext uri="{FF2B5EF4-FFF2-40B4-BE49-F238E27FC236}"/>
            </a:extLst>
          </p:cNvPr>
          <p:cNvSpPr txBox="1">
            <a:spLocks noChangeArrowheads="1"/>
          </p:cNvSpPr>
          <p:nvPr/>
        </p:nvSpPr>
        <p:spPr bwMode="auto">
          <a:xfrm>
            <a:off x="304800" y="1524000"/>
            <a:ext cx="8921750" cy="5029200"/>
          </a:xfrm>
          <a:prstGeom prst="rect">
            <a:avLst/>
          </a:prstGeom>
          <a:noFill/>
          <a:ln w="9525">
            <a:noFill/>
            <a:miter lim="800000"/>
            <a:headEnd/>
            <a:tailEnd/>
          </a:ln>
        </p:spPr>
        <p:txBody>
          <a:bodyPr/>
          <a:lstStyle/>
          <a:p>
            <a:pPr marL="227013" indent="-227013" eaLnBrk="1" hangingPunct="1">
              <a:buClr>
                <a:srgbClr val="0053A1"/>
              </a:buClr>
              <a:buFontTx/>
              <a:buChar char="•"/>
              <a:defRPr/>
            </a:pPr>
            <a:r>
              <a:rPr lang="en-US" sz="2600" kern="0" dirty="0">
                <a:latin typeface="Arial" pitchFamily="34" charset="0"/>
                <a:cs typeface="Arial" pitchFamily="34" charset="0"/>
              </a:rPr>
              <a:t>Maximize Gross Refinery Margin (GRM)</a:t>
            </a:r>
          </a:p>
          <a:p>
            <a:pPr marL="568325" lvl="1" indent="-227013" eaLnBrk="1" hangingPunct="1">
              <a:buClr>
                <a:srgbClr val="4D4D4D"/>
              </a:buClr>
              <a:buFontTx/>
              <a:buChar char="–"/>
              <a:defRPr/>
            </a:pPr>
            <a:r>
              <a:rPr lang="en-US" sz="2400" kern="0" dirty="0">
                <a:latin typeface="Arial" pitchFamily="34" charset="0"/>
                <a:cs typeface="Arial" pitchFamily="34" charset="0"/>
              </a:rPr>
              <a:t>Input cost reduction</a:t>
            </a:r>
          </a:p>
          <a:p>
            <a:pPr marL="568325" lvl="1" indent="-227013" eaLnBrk="1" hangingPunct="1">
              <a:buClr>
                <a:srgbClr val="4D4D4D"/>
              </a:buClr>
              <a:buFontTx/>
              <a:buChar char="–"/>
              <a:defRPr/>
            </a:pPr>
            <a:r>
              <a:rPr lang="en-US" sz="2400" kern="0" dirty="0">
                <a:latin typeface="Arial" pitchFamily="34" charset="0"/>
                <a:cs typeface="Arial" pitchFamily="34" charset="0"/>
              </a:rPr>
              <a:t>Maximize capacity utilization to reduce operating cost</a:t>
            </a:r>
          </a:p>
          <a:p>
            <a:pPr marL="568325" lvl="1" indent="-227013" eaLnBrk="1" hangingPunct="1">
              <a:buClr>
                <a:srgbClr val="4D4D4D"/>
              </a:buClr>
              <a:buFontTx/>
              <a:buChar char="–"/>
              <a:defRPr/>
            </a:pPr>
            <a:r>
              <a:rPr lang="en-US" sz="2400" kern="0" dirty="0">
                <a:latin typeface="Arial" pitchFamily="34" charset="0"/>
                <a:cs typeface="Arial" pitchFamily="34" charset="0"/>
              </a:rPr>
              <a:t>Maximize value added products</a:t>
            </a:r>
          </a:p>
          <a:p>
            <a:pPr marL="568325" lvl="1" indent="-227013" eaLnBrk="1" hangingPunct="1">
              <a:buClr>
                <a:srgbClr val="4D4D4D"/>
              </a:buClr>
              <a:buFontTx/>
              <a:buChar char="–"/>
              <a:defRPr/>
            </a:pPr>
            <a:r>
              <a:rPr lang="en-US" sz="2400" kern="0" dirty="0">
                <a:latin typeface="Arial" pitchFamily="34" charset="0"/>
                <a:cs typeface="Arial" pitchFamily="34" charset="0"/>
              </a:rPr>
              <a:t>Minimize low value products</a:t>
            </a:r>
          </a:p>
          <a:p>
            <a:pPr marL="568325" lvl="1" indent="-227013" eaLnBrk="1" hangingPunct="1">
              <a:spcAft>
                <a:spcPct val="40000"/>
              </a:spcAft>
              <a:buClr>
                <a:srgbClr val="4D4D4D"/>
              </a:buClr>
              <a:buFontTx/>
              <a:buChar char="–"/>
              <a:defRPr/>
            </a:pPr>
            <a:r>
              <a:rPr lang="en-US" sz="2400" kern="0" dirty="0">
                <a:latin typeface="Arial" pitchFamily="34" charset="0"/>
                <a:cs typeface="Arial" pitchFamily="34" charset="0"/>
              </a:rPr>
              <a:t>Operational Efficiency (Fuel &amp; Loss, R&amp;M cost etc.)</a:t>
            </a:r>
          </a:p>
          <a:p>
            <a:pPr marL="227013" indent="-227013" eaLnBrk="1" hangingPunct="1">
              <a:buClr>
                <a:srgbClr val="0053A1"/>
              </a:buClr>
              <a:buFontTx/>
              <a:buChar char="•"/>
              <a:defRPr/>
            </a:pPr>
            <a:r>
              <a:rPr lang="en-US" sz="2600" kern="0" dirty="0">
                <a:latin typeface="Arial" pitchFamily="34" charset="0"/>
                <a:cs typeface="Arial" pitchFamily="34" charset="0"/>
              </a:rPr>
              <a:t>Quick response : market demand &amp; contingencies</a:t>
            </a:r>
          </a:p>
          <a:p>
            <a:pPr marL="568325" lvl="1" indent="-227013" eaLnBrk="1" hangingPunct="1">
              <a:spcAft>
                <a:spcPct val="40000"/>
              </a:spcAft>
              <a:buClr>
                <a:srgbClr val="4D4D4D"/>
              </a:buClr>
              <a:buFontTx/>
              <a:buChar char="–"/>
              <a:defRPr/>
            </a:pPr>
            <a:r>
              <a:rPr lang="en-US" sz="2400" kern="0" dirty="0">
                <a:latin typeface="Arial" pitchFamily="34" charset="0"/>
                <a:cs typeface="Arial" pitchFamily="34" charset="0"/>
              </a:rPr>
              <a:t>unplanned shutdown of </a:t>
            </a:r>
            <a:r>
              <a:rPr lang="en-US" sz="2400" kern="0" dirty="0" smtClean="0">
                <a:latin typeface="Arial" pitchFamily="34" charset="0"/>
                <a:cs typeface="Arial" pitchFamily="34" charset="0"/>
              </a:rPr>
              <a:t>units</a:t>
            </a:r>
          </a:p>
          <a:p>
            <a:pPr marL="568325" lvl="1" indent="-227013" eaLnBrk="1" hangingPunct="1">
              <a:spcAft>
                <a:spcPct val="40000"/>
              </a:spcAft>
              <a:buClr>
                <a:srgbClr val="4D4D4D"/>
              </a:buClr>
              <a:buFontTx/>
              <a:buChar char="–"/>
              <a:defRPr/>
            </a:pPr>
            <a:r>
              <a:rPr lang="en-US" sz="2400" kern="0" dirty="0" smtClean="0">
                <a:latin typeface="Arial" pitchFamily="34" charset="0"/>
                <a:cs typeface="Arial" pitchFamily="34" charset="0"/>
              </a:rPr>
              <a:t>Migration of BS-VI standards from 01.04.2020</a:t>
            </a:r>
            <a:endParaRPr lang="en-US" sz="2400" kern="0" dirty="0">
              <a:latin typeface="Arial" pitchFamily="34" charset="0"/>
              <a:cs typeface="Arial" pitchFamily="34" charset="0"/>
            </a:endParaRPr>
          </a:p>
          <a:p>
            <a:pPr marL="227013" indent="-227013" eaLnBrk="1" hangingPunct="1">
              <a:buClr>
                <a:srgbClr val="0053A1"/>
              </a:buClr>
              <a:buFontTx/>
              <a:buChar char="•"/>
              <a:defRPr/>
            </a:pPr>
            <a:r>
              <a:rPr lang="en-US" sz="2600" kern="0" dirty="0">
                <a:latin typeface="Arial" pitchFamily="34" charset="0"/>
                <a:cs typeface="Arial" pitchFamily="34" charset="0"/>
              </a:rPr>
              <a:t>Synergy among multi-refinery </a:t>
            </a:r>
            <a:r>
              <a:rPr lang="en-US" sz="2600" kern="0" dirty="0" smtClean="0">
                <a:latin typeface="Arial" pitchFamily="34" charset="0"/>
                <a:cs typeface="Arial" pitchFamily="34" charset="0"/>
              </a:rPr>
              <a:t>operation</a:t>
            </a:r>
            <a:endParaRPr lang="en-US" sz="2600" kern="0" dirty="0">
              <a:latin typeface="Arial" pitchFamily="34" charset="0"/>
              <a:cs typeface="Arial" pitchFamily="34" charset="0"/>
            </a:endParaRPr>
          </a:p>
          <a:p>
            <a:pPr marL="568325" lvl="1" indent="-227013" eaLnBrk="1" hangingPunct="1">
              <a:spcAft>
                <a:spcPct val="25000"/>
              </a:spcAft>
              <a:buClr>
                <a:srgbClr val="4D4D4D"/>
              </a:buClr>
              <a:buFontTx/>
              <a:buChar char="–"/>
              <a:defRPr/>
            </a:pPr>
            <a:r>
              <a:rPr lang="en-US" sz="2400" kern="0" dirty="0">
                <a:latin typeface="Arial" pitchFamily="34" charset="0"/>
                <a:cs typeface="Arial" pitchFamily="34" charset="0"/>
              </a:rPr>
              <a:t>Intermediate stream </a:t>
            </a:r>
            <a:r>
              <a:rPr lang="en-US" sz="2400" kern="0" dirty="0" smtClean="0">
                <a:latin typeface="Arial" pitchFamily="34" charset="0"/>
                <a:cs typeface="Arial" pitchFamily="34" charset="0"/>
              </a:rPr>
              <a:t>sharing</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495300" y="274638"/>
            <a:ext cx="7581900" cy="1143000"/>
          </a:xfrm>
          <a:noFill/>
          <a:ln>
            <a:noFill/>
          </a:ln>
        </p:spPr>
        <p:style>
          <a:lnRef idx="2">
            <a:schemeClr val="accent2"/>
          </a:lnRef>
          <a:fillRef idx="1">
            <a:schemeClr val="lt1"/>
          </a:fillRef>
          <a:effectRef idx="0">
            <a:schemeClr val="accent2"/>
          </a:effectRef>
          <a:fontRef idx="minor">
            <a:schemeClr val="dk1"/>
          </a:fontRef>
        </p:style>
        <p:txBody>
          <a:bodyPr>
            <a:normAutofit/>
          </a:bodyPr>
          <a:lstStyle/>
          <a:p>
            <a:pPr>
              <a:defRPr/>
            </a:pPr>
            <a:r>
              <a:rPr lang="en-US" sz="3200" b="1" u="sng" dirty="0">
                <a:solidFill>
                  <a:srgbClr val="FF0000"/>
                </a:solidFill>
              </a:rPr>
              <a:t>CHALLENGES</a:t>
            </a:r>
          </a:p>
        </p:txBody>
      </p:sp>
      <p:sp>
        <p:nvSpPr>
          <p:cNvPr id="3" name="Content Placeholder 2">
            <a:extLst>
              <a:ext uri="{FF2B5EF4-FFF2-40B4-BE49-F238E27FC236}"/>
            </a:extLst>
          </p:cNvPr>
          <p:cNvSpPr>
            <a:spLocks noGrp="1"/>
          </p:cNvSpPr>
          <p:nvPr>
            <p:ph idx="1"/>
          </p:nvPr>
        </p:nvSpPr>
        <p:spPr>
          <a:xfrm>
            <a:off x="0" y="1676400"/>
            <a:ext cx="8915400" cy="4525963"/>
          </a:xfrm>
        </p:spPr>
        <p:txBody>
          <a:bodyPr>
            <a:normAutofit fontScale="92500" lnSpcReduction="20000"/>
          </a:bodyPr>
          <a:lstStyle/>
          <a:p>
            <a:pPr>
              <a:defRPr/>
            </a:pPr>
            <a:r>
              <a:rPr lang="en-US" sz="2400" b="1" dirty="0">
                <a:solidFill>
                  <a:srgbClr val="0000FF"/>
                </a:solidFill>
              </a:rPr>
              <a:t>Pipeline</a:t>
            </a:r>
          </a:p>
          <a:p>
            <a:pPr lvl="1">
              <a:buFont typeface="Wingdings" pitchFamily="2" charset="2"/>
              <a:buChar char="ü"/>
              <a:defRPr/>
            </a:pPr>
            <a:r>
              <a:rPr lang="en-US" sz="2400" dirty="0">
                <a:solidFill>
                  <a:srgbClr val="0000FF"/>
                </a:solidFill>
              </a:rPr>
              <a:t> High Infrastructure Cost</a:t>
            </a:r>
          </a:p>
          <a:p>
            <a:pPr lvl="1">
              <a:buFont typeface="Wingdings" pitchFamily="2" charset="2"/>
              <a:buChar char="ü"/>
              <a:defRPr/>
            </a:pPr>
            <a:r>
              <a:rPr lang="en-US" sz="2400" dirty="0">
                <a:solidFill>
                  <a:srgbClr val="0000FF"/>
                </a:solidFill>
              </a:rPr>
              <a:t>Land requirement and statutory clearances</a:t>
            </a:r>
          </a:p>
          <a:p>
            <a:pPr lvl="1">
              <a:buFont typeface="Wingdings" pitchFamily="2" charset="2"/>
              <a:buChar char="ü"/>
              <a:defRPr/>
            </a:pPr>
            <a:r>
              <a:rPr lang="en-US" sz="2400" dirty="0">
                <a:solidFill>
                  <a:srgbClr val="0000FF"/>
                </a:solidFill>
              </a:rPr>
              <a:t>Maintaining quality in Multi-product dispatch </a:t>
            </a:r>
          </a:p>
          <a:p>
            <a:pPr lvl="1">
              <a:buFont typeface="Wingdings" pitchFamily="2" charset="2"/>
              <a:buChar char="ü"/>
              <a:defRPr/>
            </a:pPr>
            <a:r>
              <a:rPr lang="en-US" sz="2400" dirty="0">
                <a:solidFill>
                  <a:srgbClr val="0000FF"/>
                </a:solidFill>
              </a:rPr>
              <a:t>Batch length Requirement</a:t>
            </a:r>
          </a:p>
          <a:p>
            <a:pPr lvl="1">
              <a:buFont typeface="Wingdings" pitchFamily="2" charset="2"/>
              <a:buChar char="ü"/>
              <a:defRPr/>
            </a:pPr>
            <a:r>
              <a:rPr lang="en-US" sz="2400" dirty="0">
                <a:solidFill>
                  <a:srgbClr val="0000FF"/>
                </a:solidFill>
              </a:rPr>
              <a:t>Pilferage threats</a:t>
            </a:r>
          </a:p>
          <a:p>
            <a:pPr lvl="1">
              <a:buFont typeface="Wingdings" pitchFamily="2" charset="2"/>
              <a:buChar char="ü"/>
              <a:defRPr/>
            </a:pPr>
            <a:r>
              <a:rPr lang="en-US" sz="2400" dirty="0">
                <a:solidFill>
                  <a:srgbClr val="0000FF"/>
                </a:solidFill>
              </a:rPr>
              <a:t>Tax Implication for inter-state movement</a:t>
            </a:r>
          </a:p>
          <a:p>
            <a:pPr lvl="1">
              <a:buFont typeface="Wingdings" pitchFamily="2" charset="2"/>
              <a:buChar char="ü"/>
              <a:defRPr/>
            </a:pPr>
            <a:r>
              <a:rPr lang="en-US" sz="2400" dirty="0">
                <a:solidFill>
                  <a:srgbClr val="0000FF"/>
                </a:solidFill>
              </a:rPr>
              <a:t>Grade conversion</a:t>
            </a:r>
          </a:p>
          <a:p>
            <a:pPr lvl="1">
              <a:buFont typeface="Wingdings" pitchFamily="2" charset="2"/>
              <a:buChar char="ü"/>
              <a:defRPr/>
            </a:pPr>
            <a:endParaRPr lang="en-US" sz="2000" dirty="0"/>
          </a:p>
          <a:p>
            <a:pPr>
              <a:defRPr/>
            </a:pPr>
            <a:r>
              <a:rPr lang="en-US" sz="2400" b="1" dirty="0">
                <a:solidFill>
                  <a:srgbClr val="FF0000"/>
                </a:solidFill>
              </a:rPr>
              <a:t>Rail </a:t>
            </a:r>
            <a:endParaRPr lang="en-US" sz="2000" b="1" dirty="0">
              <a:solidFill>
                <a:srgbClr val="FF0000"/>
              </a:solidFill>
            </a:endParaRPr>
          </a:p>
          <a:p>
            <a:pPr marL="914400" lvl="1" indent="-457200">
              <a:buFont typeface="Wingdings" pitchFamily="2" charset="2"/>
              <a:buChar char="ü"/>
              <a:defRPr/>
            </a:pPr>
            <a:r>
              <a:rPr lang="en-US" sz="2400" dirty="0">
                <a:solidFill>
                  <a:srgbClr val="FF0000"/>
                </a:solidFill>
              </a:rPr>
              <a:t>Availability of rakes .</a:t>
            </a:r>
          </a:p>
          <a:p>
            <a:pPr marL="914400" lvl="1" indent="-457200">
              <a:buFont typeface="Wingdings" pitchFamily="2" charset="2"/>
              <a:buChar char="ü"/>
              <a:defRPr/>
            </a:pPr>
            <a:r>
              <a:rPr lang="en-US" sz="2400" dirty="0">
                <a:solidFill>
                  <a:srgbClr val="FF0000"/>
                </a:solidFill>
              </a:rPr>
              <a:t>Absence of dedicated freight corridor.</a:t>
            </a:r>
          </a:p>
          <a:p>
            <a:pPr marL="914400" lvl="1" indent="-457200">
              <a:buFont typeface="Wingdings" pitchFamily="2" charset="2"/>
              <a:buChar char="ü"/>
              <a:defRPr/>
            </a:pPr>
            <a:r>
              <a:rPr lang="en-US" sz="2400" dirty="0">
                <a:solidFill>
                  <a:srgbClr val="FF0000"/>
                </a:solidFill>
              </a:rPr>
              <a:t>Free Rail movement with least congestion.</a:t>
            </a:r>
          </a:p>
          <a:p>
            <a:pPr marL="914400" lvl="1" indent="-457200">
              <a:buFont typeface="Wingdings" pitchFamily="2" charset="2"/>
              <a:buChar char="ü"/>
              <a:defRPr/>
            </a:pPr>
            <a:endParaRPr lang="en-US" sz="2400" dirty="0"/>
          </a:p>
        </p:txBody>
      </p:sp>
      <p:pic>
        <p:nvPicPr>
          <p:cNvPr id="28676" name="Picture 3" descr="IOC_Corporate_Branding_Film_15_Sep_14(HD).mov_000326600.jpg"/>
          <p:cNvPicPr>
            <a:picLocks noChangeAspect="1"/>
          </p:cNvPicPr>
          <p:nvPr/>
        </p:nvPicPr>
        <p:blipFill>
          <a:blip r:embed="rId2" cstate="print"/>
          <a:srcRect/>
          <a:stretch>
            <a:fillRect/>
          </a:stretch>
        </p:blipFill>
        <p:spPr bwMode="auto">
          <a:xfrm>
            <a:off x="6604000" y="4114800"/>
            <a:ext cx="3302000" cy="2438400"/>
          </a:xfrm>
          <a:prstGeom prst="rect">
            <a:avLst/>
          </a:prstGeom>
          <a:noFill/>
          <a:ln w="9525">
            <a:solidFill>
              <a:schemeClr val="tx1"/>
            </a:solidFill>
            <a:miter lim="800000"/>
            <a:headEnd/>
            <a:tailEnd/>
          </a:ln>
        </p:spPr>
      </p:pic>
      <p:pic>
        <p:nvPicPr>
          <p:cNvPr id="28677" name="Picture 5" descr="IOC_Corporate_Branding_Film_15_Sep_14(HD).mov_000156199.jpg"/>
          <p:cNvPicPr>
            <a:picLocks noChangeAspect="1"/>
          </p:cNvPicPr>
          <p:nvPr/>
        </p:nvPicPr>
        <p:blipFill>
          <a:blip r:embed="rId3" cstate="print"/>
          <a:srcRect/>
          <a:stretch>
            <a:fillRect/>
          </a:stretch>
        </p:blipFill>
        <p:spPr bwMode="auto">
          <a:xfrm>
            <a:off x="6604000" y="1752600"/>
            <a:ext cx="3302000" cy="2286000"/>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495300" y="274638"/>
            <a:ext cx="8115300" cy="1143000"/>
          </a:xfrm>
          <a:noFill/>
          <a:ln>
            <a:noFill/>
          </a:ln>
        </p:spPr>
        <p:style>
          <a:lnRef idx="2">
            <a:schemeClr val="accent2"/>
          </a:lnRef>
          <a:fillRef idx="1">
            <a:schemeClr val="lt1"/>
          </a:fillRef>
          <a:effectRef idx="0">
            <a:schemeClr val="accent2"/>
          </a:effectRef>
          <a:fontRef idx="minor">
            <a:schemeClr val="dk1"/>
          </a:fontRef>
        </p:style>
        <p:txBody>
          <a:bodyPr>
            <a:normAutofit/>
          </a:bodyPr>
          <a:lstStyle/>
          <a:p>
            <a:pPr>
              <a:defRPr/>
            </a:pPr>
            <a:r>
              <a:rPr lang="en-US" sz="3200" b="1" u="sng" dirty="0">
                <a:solidFill>
                  <a:srgbClr val="FF0000"/>
                </a:solidFill>
              </a:rPr>
              <a:t>CHALLENGES</a:t>
            </a:r>
          </a:p>
        </p:txBody>
      </p:sp>
      <p:sp>
        <p:nvSpPr>
          <p:cNvPr id="29699" name="Content Placeholder 2"/>
          <p:cNvSpPr>
            <a:spLocks noGrp="1" noChangeArrowheads="1"/>
          </p:cNvSpPr>
          <p:nvPr>
            <p:ph idx="1"/>
          </p:nvPr>
        </p:nvSpPr>
        <p:spPr/>
        <p:txBody>
          <a:bodyPr/>
          <a:lstStyle/>
          <a:p>
            <a:r>
              <a:rPr lang="en-US" altLang="en-US" sz="2400" b="1" dirty="0" smtClean="0">
                <a:solidFill>
                  <a:srgbClr val="660066"/>
                </a:solidFill>
              </a:rPr>
              <a:t>Port Infrastructure</a:t>
            </a:r>
          </a:p>
          <a:p>
            <a:pPr lvl="1">
              <a:buFont typeface="Wingdings" pitchFamily="2" charset="2"/>
              <a:buChar char="ü"/>
            </a:pPr>
            <a:r>
              <a:rPr lang="en-US" altLang="en-US" sz="2400" dirty="0" smtClean="0">
                <a:solidFill>
                  <a:srgbClr val="660066"/>
                </a:solidFill>
              </a:rPr>
              <a:t>Saturation of Port Capacities	</a:t>
            </a:r>
          </a:p>
          <a:p>
            <a:pPr lvl="1">
              <a:buFont typeface="Wingdings" pitchFamily="2" charset="2"/>
              <a:buChar char="ü"/>
            </a:pPr>
            <a:r>
              <a:rPr lang="en-US" altLang="en-US" sz="2400" dirty="0" smtClean="0">
                <a:solidFill>
                  <a:srgbClr val="660066"/>
                </a:solidFill>
              </a:rPr>
              <a:t>Port Congestion</a:t>
            </a:r>
          </a:p>
          <a:p>
            <a:pPr lvl="1">
              <a:buFont typeface="Wingdings" pitchFamily="2" charset="2"/>
              <a:buChar char="ü"/>
            </a:pPr>
            <a:r>
              <a:rPr lang="en-US" altLang="en-US" sz="2400" dirty="0" smtClean="0">
                <a:solidFill>
                  <a:srgbClr val="660066"/>
                </a:solidFill>
              </a:rPr>
              <a:t> Draft Restriction</a:t>
            </a:r>
          </a:p>
          <a:p>
            <a:pPr lvl="1">
              <a:buFont typeface="Wingdings" pitchFamily="2" charset="2"/>
              <a:buChar char="ü"/>
            </a:pPr>
            <a:r>
              <a:rPr lang="en-US" altLang="en-US" sz="2400" dirty="0" smtClean="0">
                <a:solidFill>
                  <a:srgbClr val="660066"/>
                </a:solidFill>
              </a:rPr>
              <a:t> Vessel Availability</a:t>
            </a:r>
          </a:p>
          <a:p>
            <a:endParaRPr lang="en-US" altLang="en-US" sz="2400" b="1" dirty="0" smtClean="0"/>
          </a:p>
          <a:p>
            <a:r>
              <a:rPr lang="en-US" altLang="en-US" sz="2400" b="1" dirty="0" smtClean="0">
                <a:solidFill>
                  <a:srgbClr val="FF6600"/>
                </a:solidFill>
              </a:rPr>
              <a:t>Demand Fluctuation</a:t>
            </a:r>
          </a:p>
          <a:p>
            <a:r>
              <a:rPr lang="en-US" altLang="en-US" sz="2400" b="1" dirty="0" smtClean="0">
                <a:solidFill>
                  <a:srgbClr val="FF6600"/>
                </a:solidFill>
              </a:rPr>
              <a:t>Availability of products always</a:t>
            </a:r>
          </a:p>
          <a:p>
            <a:pPr>
              <a:buNone/>
            </a:pPr>
            <a:r>
              <a:rPr lang="en-US" altLang="en-US" sz="2400" b="1" dirty="0" smtClean="0">
                <a:solidFill>
                  <a:srgbClr val="FF6600"/>
                </a:solidFill>
              </a:rPr>
              <a:t>in refinery good state</a:t>
            </a:r>
          </a:p>
        </p:txBody>
      </p:sp>
      <p:pic>
        <p:nvPicPr>
          <p:cNvPr id="29700" name="Picture 4" descr="Oil tanker--621x414.jpg"/>
          <p:cNvPicPr>
            <a:picLocks noChangeAspect="1"/>
          </p:cNvPicPr>
          <p:nvPr/>
        </p:nvPicPr>
        <p:blipFill>
          <a:blip r:embed="rId2" cstate="print"/>
          <a:srcRect/>
          <a:stretch>
            <a:fillRect/>
          </a:stretch>
        </p:blipFill>
        <p:spPr bwMode="auto">
          <a:xfrm>
            <a:off x="5283200" y="1600200"/>
            <a:ext cx="4410075" cy="2286000"/>
          </a:xfrm>
          <a:prstGeom prst="rect">
            <a:avLst/>
          </a:prstGeom>
          <a:noFill/>
          <a:ln w="9525">
            <a:solidFill>
              <a:schemeClr val="tx1"/>
            </a:solidFill>
            <a:miter lim="800000"/>
            <a:headEnd/>
            <a:tailEnd/>
          </a:ln>
        </p:spPr>
      </p:pic>
      <p:pic>
        <p:nvPicPr>
          <p:cNvPr id="29701" name="Picture 5"/>
          <p:cNvPicPr>
            <a:picLocks noChangeAspect="1"/>
          </p:cNvPicPr>
          <p:nvPr/>
        </p:nvPicPr>
        <p:blipFill>
          <a:blip r:embed="rId3" cstate="print"/>
          <a:srcRect/>
          <a:stretch>
            <a:fillRect/>
          </a:stretch>
        </p:blipFill>
        <p:spPr bwMode="auto">
          <a:xfrm>
            <a:off x="5200650" y="4191000"/>
            <a:ext cx="4457700" cy="23733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noChangeArrowheads="1"/>
          </p:cNvSpPr>
          <p:nvPr>
            <p:ph type="title"/>
          </p:nvPr>
        </p:nvSpPr>
        <p:spPr bwMode="auto">
          <a:xfrm>
            <a:off x="838200" y="0"/>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en-US" sz="3600" b="1" dirty="0" smtClean="0">
                <a:solidFill>
                  <a:srgbClr val="FF0000"/>
                </a:solidFill>
              </a:rPr>
              <a:t>IOC Refining Capacity </a:t>
            </a:r>
          </a:p>
        </p:txBody>
      </p:sp>
      <p:graphicFrame>
        <p:nvGraphicFramePr>
          <p:cNvPr id="5" name="Content Placeholder 4">
            <a:extLst>
              <a:ext uri="{FF2B5EF4-FFF2-40B4-BE49-F238E27FC236}"/>
            </a:extLst>
          </p:cNvPr>
          <p:cNvGraphicFramePr>
            <a:graphicFrameLocks noGrp="1"/>
          </p:cNvGraphicFramePr>
          <p:nvPr>
            <p:ph idx="1"/>
          </p:nvPr>
        </p:nvGraphicFramePr>
        <p:xfrm>
          <a:off x="457200" y="1395413"/>
          <a:ext cx="8991599" cy="4598992"/>
        </p:xfrm>
        <a:graphic>
          <a:graphicData uri="http://schemas.openxmlformats.org/drawingml/2006/table">
            <a:tbl>
              <a:tblPr firstRow="1" bandRow="1">
                <a:tableStyleId>{93296810-A885-4BE3-A3E7-6D5BEEA58F35}</a:tableStyleId>
              </a:tblPr>
              <a:tblGrid>
                <a:gridCol w="2054867">
                  <a:extLst>
                    <a:ext uri="{9D8B030D-6E8A-4147-A177-3AD203B41FA5}"/>
                  </a:extLst>
                </a:gridCol>
                <a:gridCol w="2287419">
                  <a:extLst>
                    <a:ext uri="{9D8B030D-6E8A-4147-A177-3AD203B41FA5}"/>
                  </a:extLst>
                </a:gridCol>
                <a:gridCol w="2446777">
                  <a:extLst>
                    <a:ext uri="{9D8B030D-6E8A-4147-A177-3AD203B41FA5}"/>
                  </a:extLst>
                </a:gridCol>
                <a:gridCol w="2202536">
                  <a:extLst>
                    <a:ext uri="{9D8B030D-6E8A-4147-A177-3AD203B41FA5}"/>
                  </a:extLst>
                </a:gridCol>
              </a:tblGrid>
              <a:tr h="368668">
                <a:tc>
                  <a:txBody>
                    <a:bodyPr/>
                    <a:lstStyle/>
                    <a:p>
                      <a:pPr algn="l" rtl="0" fontAlgn="b"/>
                      <a:r>
                        <a:rPr lang="en-US" sz="2000" b="1" u="none" strike="noStrike" dirty="0">
                          <a:solidFill>
                            <a:schemeClr val="accent6">
                              <a:lumMod val="75000"/>
                            </a:schemeClr>
                          </a:solidFill>
                        </a:rPr>
                        <a:t>IOC </a:t>
                      </a:r>
                      <a:endParaRPr lang="en-US" sz="2000" b="1" i="0" u="none" strike="noStrike" dirty="0">
                        <a:solidFill>
                          <a:schemeClr val="accent6">
                            <a:lumMod val="75000"/>
                          </a:schemeClr>
                        </a:solidFill>
                        <a:latin typeface="Calibri"/>
                      </a:endParaRP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000" b="1" u="none" strike="noStrike" dirty="0">
                          <a:solidFill>
                            <a:schemeClr val="accent6">
                              <a:lumMod val="75000"/>
                            </a:schemeClr>
                          </a:solidFill>
                        </a:rPr>
                        <a:t>2016-17 </a:t>
                      </a:r>
                      <a:endParaRPr lang="en-US" sz="2000" b="1" i="0" u="none" strike="noStrike" dirty="0">
                        <a:solidFill>
                          <a:schemeClr val="accent6">
                            <a:lumMod val="75000"/>
                          </a:schemeClr>
                        </a:solidFill>
                        <a:latin typeface="Calibri"/>
                      </a:endParaRP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000" b="1" u="none" strike="noStrike" dirty="0">
                          <a:solidFill>
                            <a:schemeClr val="accent6">
                              <a:lumMod val="75000"/>
                            </a:schemeClr>
                          </a:solidFill>
                        </a:rPr>
                        <a:t>2019-20 </a:t>
                      </a:r>
                      <a:endParaRPr lang="en-US" sz="2000" b="1" i="0" u="none" strike="noStrike" dirty="0">
                        <a:solidFill>
                          <a:schemeClr val="accent6">
                            <a:lumMod val="75000"/>
                          </a:schemeClr>
                        </a:solidFill>
                        <a:latin typeface="Calibri"/>
                      </a:endParaRP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000" b="1" u="none" strike="noStrike" dirty="0">
                          <a:solidFill>
                            <a:schemeClr val="accent6">
                              <a:lumMod val="75000"/>
                            </a:schemeClr>
                          </a:solidFill>
                        </a:rPr>
                        <a:t>2024-25 </a:t>
                      </a:r>
                      <a:endParaRPr lang="en-US" sz="2000" b="1" i="0" u="none" strike="noStrike" dirty="0">
                        <a:solidFill>
                          <a:schemeClr val="accent6">
                            <a:lumMod val="75000"/>
                          </a:schemeClr>
                        </a:solidFill>
                        <a:latin typeface="Calibri"/>
                      </a:endParaRP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314401">
                <a:tc>
                  <a:txBody>
                    <a:bodyPr/>
                    <a:lstStyle/>
                    <a:p>
                      <a:pPr algn="l" rtl="0" fontAlgn="b"/>
                      <a:r>
                        <a:rPr lang="en-US" sz="2000" b="1" u="none" strike="noStrike" dirty="0">
                          <a:solidFill>
                            <a:schemeClr val="accent6">
                              <a:lumMod val="75000"/>
                            </a:schemeClr>
                          </a:solidFill>
                        </a:rPr>
                        <a:t>JR</a:t>
                      </a:r>
                      <a:endParaRPr lang="en-US" sz="2000" b="1" i="0" u="none" strike="noStrike" dirty="0">
                        <a:solidFill>
                          <a:schemeClr val="accent6">
                            <a:lumMod val="75000"/>
                          </a:schemeClr>
                        </a:solidFill>
                        <a:latin typeface="Calibri"/>
                      </a:endParaRP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000" b="1" u="none" strike="noStrike" dirty="0">
                          <a:solidFill>
                            <a:schemeClr val="accent6">
                              <a:lumMod val="75000"/>
                            </a:schemeClr>
                          </a:solidFill>
                        </a:rPr>
                        <a:t>13.7</a:t>
                      </a:r>
                      <a:endParaRPr lang="en-US" sz="2000" b="1" i="0" u="none" strike="noStrike" dirty="0">
                        <a:solidFill>
                          <a:schemeClr val="accent6">
                            <a:lumMod val="75000"/>
                          </a:schemeClr>
                        </a:solidFill>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000" b="1" u="none" strike="noStrike" dirty="0">
                          <a:solidFill>
                            <a:schemeClr val="accent6">
                              <a:lumMod val="75000"/>
                            </a:schemeClr>
                          </a:solidFill>
                        </a:rPr>
                        <a:t>13.7</a:t>
                      </a:r>
                      <a:endParaRPr lang="en-US" sz="2000" b="1" i="0" u="none" strike="noStrike" dirty="0">
                        <a:solidFill>
                          <a:schemeClr val="accent6">
                            <a:lumMod val="75000"/>
                          </a:schemeClr>
                        </a:solidFill>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000" b="1" u="none" strike="noStrike" dirty="0">
                          <a:solidFill>
                            <a:schemeClr val="accent6">
                              <a:lumMod val="75000"/>
                            </a:schemeClr>
                          </a:solidFill>
                        </a:rPr>
                        <a:t>17.8</a:t>
                      </a:r>
                      <a:endParaRPr lang="en-US" sz="2000" b="1" i="0" u="none" strike="noStrike" dirty="0">
                        <a:solidFill>
                          <a:schemeClr val="accent6">
                            <a:lumMod val="75000"/>
                          </a:schemeClr>
                        </a:solidFill>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314401">
                <a:tc>
                  <a:txBody>
                    <a:bodyPr/>
                    <a:lstStyle/>
                    <a:p>
                      <a:pPr algn="l" rtl="0" fontAlgn="b"/>
                      <a:r>
                        <a:rPr lang="en-US" sz="2000" b="1" u="none" strike="noStrike" dirty="0">
                          <a:solidFill>
                            <a:schemeClr val="accent6">
                              <a:lumMod val="75000"/>
                            </a:schemeClr>
                          </a:solidFill>
                        </a:rPr>
                        <a:t>PR</a:t>
                      </a:r>
                      <a:endParaRPr lang="en-US" sz="2000" b="1" i="0" u="none" strike="noStrike" dirty="0">
                        <a:solidFill>
                          <a:schemeClr val="accent6">
                            <a:lumMod val="75000"/>
                          </a:schemeClr>
                        </a:solidFill>
                        <a:latin typeface="Calibri"/>
                      </a:endParaRP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000" b="1" u="none" strike="noStrike" dirty="0">
                          <a:solidFill>
                            <a:schemeClr val="accent6">
                              <a:lumMod val="75000"/>
                            </a:schemeClr>
                          </a:solidFill>
                        </a:rPr>
                        <a:t>15.0</a:t>
                      </a:r>
                      <a:endParaRPr lang="en-US" sz="2000" b="1" i="0" u="none" strike="noStrike" dirty="0">
                        <a:solidFill>
                          <a:schemeClr val="accent6">
                            <a:lumMod val="75000"/>
                          </a:schemeClr>
                        </a:solidFill>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000" b="1" u="none" strike="noStrike" dirty="0">
                          <a:solidFill>
                            <a:schemeClr val="accent6">
                              <a:lumMod val="75000"/>
                            </a:schemeClr>
                          </a:solidFill>
                        </a:rPr>
                        <a:t>15.0</a:t>
                      </a:r>
                      <a:endParaRPr lang="en-US" sz="2000" b="1" i="0" u="none" strike="noStrike" dirty="0">
                        <a:solidFill>
                          <a:schemeClr val="accent6">
                            <a:lumMod val="75000"/>
                          </a:schemeClr>
                        </a:solidFill>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000" b="1" u="none" strike="noStrike" dirty="0">
                          <a:solidFill>
                            <a:schemeClr val="accent6">
                              <a:lumMod val="75000"/>
                            </a:schemeClr>
                          </a:solidFill>
                        </a:rPr>
                        <a:t>22.0</a:t>
                      </a:r>
                      <a:endParaRPr lang="en-US" sz="2000" b="1" i="0" u="none" strike="noStrike" dirty="0">
                        <a:solidFill>
                          <a:schemeClr val="accent6">
                            <a:lumMod val="75000"/>
                          </a:schemeClr>
                        </a:solidFill>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314401">
                <a:tc>
                  <a:txBody>
                    <a:bodyPr/>
                    <a:lstStyle/>
                    <a:p>
                      <a:pPr algn="l" rtl="0" fontAlgn="b"/>
                      <a:r>
                        <a:rPr lang="en-US" sz="2000" b="1" u="none" strike="noStrike" dirty="0">
                          <a:solidFill>
                            <a:schemeClr val="accent6">
                              <a:lumMod val="75000"/>
                            </a:schemeClr>
                          </a:solidFill>
                        </a:rPr>
                        <a:t>MR</a:t>
                      </a:r>
                      <a:endParaRPr lang="en-US" sz="2000" b="1" i="0" u="none" strike="noStrike" dirty="0">
                        <a:solidFill>
                          <a:schemeClr val="accent6">
                            <a:lumMod val="75000"/>
                          </a:schemeClr>
                        </a:solidFill>
                        <a:latin typeface="Calibri"/>
                      </a:endParaRP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000" b="1" u="none" strike="noStrike" dirty="0">
                          <a:solidFill>
                            <a:schemeClr val="accent6">
                              <a:lumMod val="75000"/>
                            </a:schemeClr>
                          </a:solidFill>
                        </a:rPr>
                        <a:t>8.0</a:t>
                      </a:r>
                      <a:endParaRPr lang="en-US" sz="2000" b="1" i="0" u="none" strike="noStrike" dirty="0">
                        <a:solidFill>
                          <a:schemeClr val="accent6">
                            <a:lumMod val="75000"/>
                          </a:schemeClr>
                        </a:solidFill>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000" b="1" u="none" strike="noStrike" dirty="0">
                          <a:solidFill>
                            <a:schemeClr val="accent6">
                              <a:lumMod val="75000"/>
                            </a:schemeClr>
                          </a:solidFill>
                        </a:rPr>
                        <a:t>8.0</a:t>
                      </a:r>
                      <a:endParaRPr lang="en-US" sz="2000" b="1" i="0" u="none" strike="noStrike" dirty="0">
                        <a:solidFill>
                          <a:schemeClr val="accent6">
                            <a:lumMod val="75000"/>
                          </a:schemeClr>
                        </a:solidFill>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000" b="1" u="none" strike="noStrike" dirty="0">
                          <a:solidFill>
                            <a:schemeClr val="accent6">
                              <a:lumMod val="75000"/>
                            </a:schemeClr>
                          </a:solidFill>
                        </a:rPr>
                        <a:t>9.2</a:t>
                      </a:r>
                      <a:endParaRPr lang="en-US" sz="2000" b="1" i="0" u="none" strike="noStrike" dirty="0">
                        <a:solidFill>
                          <a:schemeClr val="accent6">
                            <a:lumMod val="75000"/>
                          </a:schemeClr>
                        </a:solidFill>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314401">
                <a:tc>
                  <a:txBody>
                    <a:bodyPr/>
                    <a:lstStyle/>
                    <a:p>
                      <a:pPr algn="l" rtl="0" fontAlgn="b"/>
                      <a:r>
                        <a:rPr lang="en-US" sz="2000" b="1" u="none" strike="noStrike" dirty="0">
                          <a:solidFill>
                            <a:schemeClr val="accent6">
                              <a:lumMod val="75000"/>
                            </a:schemeClr>
                          </a:solidFill>
                        </a:rPr>
                        <a:t>BR</a:t>
                      </a:r>
                      <a:endParaRPr lang="en-US" sz="2000" b="1" i="0" u="none" strike="noStrike" dirty="0">
                        <a:solidFill>
                          <a:schemeClr val="accent6">
                            <a:lumMod val="75000"/>
                          </a:schemeClr>
                        </a:solidFill>
                        <a:latin typeface="Calibri"/>
                      </a:endParaRP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000" b="1" u="none" strike="noStrike" dirty="0">
                          <a:solidFill>
                            <a:schemeClr val="accent6">
                              <a:lumMod val="75000"/>
                            </a:schemeClr>
                          </a:solidFill>
                        </a:rPr>
                        <a:t>6.0</a:t>
                      </a:r>
                      <a:endParaRPr lang="en-US" sz="2000" b="1" i="0" u="none" strike="noStrike" dirty="0">
                        <a:solidFill>
                          <a:schemeClr val="accent6">
                            <a:lumMod val="75000"/>
                          </a:schemeClr>
                        </a:solidFill>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000" b="1" u="none" strike="noStrike" dirty="0">
                          <a:solidFill>
                            <a:schemeClr val="accent6">
                              <a:lumMod val="75000"/>
                            </a:schemeClr>
                          </a:solidFill>
                        </a:rPr>
                        <a:t>6.0</a:t>
                      </a:r>
                      <a:endParaRPr lang="en-US" sz="2000" b="1" i="0" u="none" strike="noStrike" dirty="0">
                        <a:solidFill>
                          <a:schemeClr val="accent6">
                            <a:lumMod val="75000"/>
                          </a:schemeClr>
                        </a:solidFill>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000" b="1" u="none" strike="noStrike" dirty="0">
                          <a:solidFill>
                            <a:schemeClr val="accent6">
                              <a:lumMod val="75000"/>
                            </a:schemeClr>
                          </a:solidFill>
                        </a:rPr>
                        <a:t>9.0</a:t>
                      </a:r>
                      <a:endParaRPr lang="en-US" sz="2000" b="1" i="0" u="none" strike="noStrike" dirty="0">
                        <a:solidFill>
                          <a:schemeClr val="accent6">
                            <a:lumMod val="75000"/>
                          </a:schemeClr>
                        </a:solidFill>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314401">
                <a:tc>
                  <a:txBody>
                    <a:bodyPr/>
                    <a:lstStyle/>
                    <a:p>
                      <a:pPr algn="l" rtl="0" fontAlgn="b"/>
                      <a:r>
                        <a:rPr lang="en-US" sz="2000" b="1" u="none" strike="noStrike" dirty="0">
                          <a:solidFill>
                            <a:schemeClr val="accent6">
                              <a:lumMod val="75000"/>
                            </a:schemeClr>
                          </a:solidFill>
                        </a:rPr>
                        <a:t>HR</a:t>
                      </a:r>
                      <a:endParaRPr lang="en-US" sz="2000" b="1" i="0" u="none" strike="noStrike" dirty="0">
                        <a:solidFill>
                          <a:schemeClr val="accent6">
                            <a:lumMod val="75000"/>
                          </a:schemeClr>
                        </a:solidFill>
                        <a:latin typeface="Calibri"/>
                      </a:endParaRP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000" b="1" u="none" strike="noStrike" dirty="0">
                          <a:solidFill>
                            <a:schemeClr val="accent6">
                              <a:lumMod val="75000"/>
                            </a:schemeClr>
                          </a:solidFill>
                        </a:rPr>
                        <a:t>7.5</a:t>
                      </a:r>
                      <a:endParaRPr lang="en-US" sz="2000" b="1" i="0" u="none" strike="noStrike" dirty="0">
                        <a:solidFill>
                          <a:schemeClr val="accent6">
                            <a:lumMod val="75000"/>
                          </a:schemeClr>
                        </a:solidFill>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000" b="1" u="none" strike="noStrike" dirty="0">
                          <a:solidFill>
                            <a:schemeClr val="accent6">
                              <a:lumMod val="75000"/>
                            </a:schemeClr>
                          </a:solidFill>
                        </a:rPr>
                        <a:t>7.9</a:t>
                      </a:r>
                      <a:endParaRPr lang="en-US" sz="2000" b="1" i="0" u="none" strike="noStrike" dirty="0">
                        <a:solidFill>
                          <a:schemeClr val="accent6">
                            <a:lumMod val="75000"/>
                          </a:schemeClr>
                        </a:solidFill>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000" b="1" u="none" strike="noStrike" dirty="0">
                          <a:solidFill>
                            <a:schemeClr val="accent6">
                              <a:lumMod val="75000"/>
                            </a:schemeClr>
                          </a:solidFill>
                        </a:rPr>
                        <a:t>8.0</a:t>
                      </a:r>
                      <a:endParaRPr lang="en-US" sz="2000" b="1" i="0" u="none" strike="noStrike" dirty="0">
                        <a:solidFill>
                          <a:schemeClr val="accent6">
                            <a:lumMod val="75000"/>
                          </a:schemeClr>
                        </a:solidFill>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314401">
                <a:tc>
                  <a:txBody>
                    <a:bodyPr/>
                    <a:lstStyle/>
                    <a:p>
                      <a:pPr algn="l" rtl="0" fontAlgn="b"/>
                      <a:r>
                        <a:rPr lang="en-US" sz="2000" b="1" u="none" strike="noStrike" dirty="0" smtClean="0">
                          <a:solidFill>
                            <a:schemeClr val="accent6">
                              <a:lumMod val="75000"/>
                            </a:schemeClr>
                          </a:solidFill>
                        </a:rPr>
                        <a:t>PDR</a:t>
                      </a:r>
                      <a:endParaRPr lang="en-US" sz="2000" b="1" i="0" u="none" strike="noStrike" dirty="0">
                        <a:solidFill>
                          <a:schemeClr val="accent6">
                            <a:lumMod val="75000"/>
                          </a:schemeClr>
                        </a:solidFill>
                        <a:latin typeface="Calibri"/>
                      </a:endParaRP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000" b="1" u="none" strike="noStrike" dirty="0">
                          <a:solidFill>
                            <a:schemeClr val="accent6">
                              <a:lumMod val="75000"/>
                            </a:schemeClr>
                          </a:solidFill>
                        </a:rPr>
                        <a:t>15.0</a:t>
                      </a:r>
                      <a:endParaRPr lang="en-US" sz="2000" b="1" i="0" u="none" strike="noStrike" dirty="0">
                        <a:solidFill>
                          <a:schemeClr val="accent6">
                            <a:lumMod val="75000"/>
                          </a:schemeClr>
                        </a:solidFill>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000" b="1" u="none" strike="noStrike" dirty="0">
                          <a:solidFill>
                            <a:schemeClr val="accent6">
                              <a:lumMod val="75000"/>
                            </a:schemeClr>
                          </a:solidFill>
                        </a:rPr>
                        <a:t>15.0</a:t>
                      </a:r>
                      <a:endParaRPr lang="en-US" sz="2000" b="1" i="0" u="none" strike="noStrike" dirty="0">
                        <a:solidFill>
                          <a:schemeClr val="accent6">
                            <a:lumMod val="75000"/>
                          </a:schemeClr>
                        </a:solidFill>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000" b="1" u="none" strike="noStrike" dirty="0">
                          <a:solidFill>
                            <a:schemeClr val="accent6">
                              <a:lumMod val="75000"/>
                            </a:schemeClr>
                          </a:solidFill>
                        </a:rPr>
                        <a:t>20.4</a:t>
                      </a:r>
                      <a:endParaRPr lang="en-US" sz="2000" b="1" i="0" u="none" strike="noStrike" dirty="0">
                        <a:solidFill>
                          <a:schemeClr val="accent6">
                            <a:lumMod val="75000"/>
                          </a:schemeClr>
                        </a:solidFill>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314401">
                <a:tc>
                  <a:txBody>
                    <a:bodyPr/>
                    <a:lstStyle/>
                    <a:p>
                      <a:pPr algn="l" rtl="0" fontAlgn="b"/>
                      <a:r>
                        <a:rPr lang="en-US" sz="2000" b="1" u="none" strike="noStrike" dirty="0">
                          <a:solidFill>
                            <a:schemeClr val="accent6">
                              <a:lumMod val="75000"/>
                            </a:schemeClr>
                          </a:solidFill>
                        </a:rPr>
                        <a:t>GR</a:t>
                      </a:r>
                      <a:endParaRPr lang="en-US" sz="2000" b="1" i="0" u="none" strike="noStrike" dirty="0">
                        <a:solidFill>
                          <a:schemeClr val="accent6">
                            <a:lumMod val="75000"/>
                          </a:schemeClr>
                        </a:solidFill>
                        <a:latin typeface="Calibri"/>
                      </a:endParaRP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000" b="1" u="none" strike="noStrike" dirty="0">
                          <a:solidFill>
                            <a:schemeClr val="accent6">
                              <a:lumMod val="75000"/>
                            </a:schemeClr>
                          </a:solidFill>
                        </a:rPr>
                        <a:t>1.0</a:t>
                      </a:r>
                      <a:endParaRPr lang="en-US" sz="2000" b="1" i="0" u="none" strike="noStrike" dirty="0">
                        <a:solidFill>
                          <a:schemeClr val="accent6">
                            <a:lumMod val="75000"/>
                          </a:schemeClr>
                        </a:solidFill>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000" b="1" u="none" strike="noStrike" dirty="0">
                          <a:solidFill>
                            <a:schemeClr val="accent6">
                              <a:lumMod val="75000"/>
                            </a:schemeClr>
                          </a:solidFill>
                        </a:rPr>
                        <a:t>1.0</a:t>
                      </a:r>
                      <a:endParaRPr lang="en-US" sz="2000" b="1" i="0" u="none" strike="noStrike" dirty="0">
                        <a:solidFill>
                          <a:schemeClr val="accent6">
                            <a:lumMod val="75000"/>
                          </a:schemeClr>
                        </a:solidFill>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000" b="1" u="none" strike="noStrike" dirty="0">
                          <a:solidFill>
                            <a:schemeClr val="accent6">
                              <a:lumMod val="75000"/>
                            </a:schemeClr>
                          </a:solidFill>
                        </a:rPr>
                        <a:t>1.7</a:t>
                      </a:r>
                      <a:endParaRPr lang="en-US" sz="2000" b="1" i="0" u="none" strike="noStrike" dirty="0">
                        <a:solidFill>
                          <a:schemeClr val="accent6">
                            <a:lumMod val="75000"/>
                          </a:schemeClr>
                        </a:solidFill>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314401">
                <a:tc>
                  <a:txBody>
                    <a:bodyPr/>
                    <a:lstStyle/>
                    <a:p>
                      <a:pPr algn="l" rtl="0" fontAlgn="b"/>
                      <a:r>
                        <a:rPr lang="en-US" sz="2000" b="1" u="none" strike="noStrike" dirty="0">
                          <a:solidFill>
                            <a:schemeClr val="accent6">
                              <a:lumMod val="75000"/>
                            </a:schemeClr>
                          </a:solidFill>
                        </a:rPr>
                        <a:t>DR</a:t>
                      </a:r>
                      <a:endParaRPr lang="en-US" sz="2000" b="1" i="0" u="none" strike="noStrike" dirty="0">
                        <a:solidFill>
                          <a:schemeClr val="accent6">
                            <a:lumMod val="75000"/>
                          </a:schemeClr>
                        </a:solidFill>
                        <a:latin typeface="Calibri"/>
                      </a:endParaRP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000" b="1" u="none" strike="noStrike" dirty="0">
                          <a:solidFill>
                            <a:schemeClr val="accent6">
                              <a:lumMod val="75000"/>
                            </a:schemeClr>
                          </a:solidFill>
                        </a:rPr>
                        <a:t>0.7</a:t>
                      </a:r>
                      <a:endParaRPr lang="en-US" sz="2000" b="1" i="0" u="none" strike="noStrike" dirty="0">
                        <a:solidFill>
                          <a:schemeClr val="accent6">
                            <a:lumMod val="75000"/>
                          </a:schemeClr>
                        </a:solidFill>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000" b="1" u="none" strike="noStrike" dirty="0">
                          <a:solidFill>
                            <a:schemeClr val="accent6">
                              <a:lumMod val="75000"/>
                            </a:schemeClr>
                          </a:solidFill>
                        </a:rPr>
                        <a:t>0.7</a:t>
                      </a:r>
                      <a:endParaRPr lang="en-US" sz="2000" b="1" i="0" u="none" strike="noStrike" dirty="0">
                        <a:solidFill>
                          <a:schemeClr val="accent6">
                            <a:lumMod val="75000"/>
                          </a:schemeClr>
                        </a:solidFill>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000" b="1" u="none" strike="noStrike" dirty="0">
                          <a:solidFill>
                            <a:schemeClr val="accent6">
                              <a:lumMod val="75000"/>
                            </a:schemeClr>
                          </a:solidFill>
                        </a:rPr>
                        <a:t>0.7</a:t>
                      </a:r>
                      <a:endParaRPr lang="en-US" sz="2000" b="1" i="0" u="none" strike="noStrike" dirty="0">
                        <a:solidFill>
                          <a:schemeClr val="accent6">
                            <a:lumMod val="75000"/>
                          </a:schemeClr>
                        </a:solidFill>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314401">
                <a:tc>
                  <a:txBody>
                    <a:bodyPr/>
                    <a:lstStyle/>
                    <a:p>
                      <a:pPr algn="l" rtl="0" fontAlgn="b"/>
                      <a:r>
                        <a:rPr lang="en-US" sz="2000" b="1" u="none" strike="noStrike" dirty="0">
                          <a:solidFill>
                            <a:schemeClr val="accent6">
                              <a:lumMod val="75000"/>
                            </a:schemeClr>
                          </a:solidFill>
                        </a:rPr>
                        <a:t>BGR</a:t>
                      </a:r>
                      <a:endParaRPr lang="en-US" sz="2000" b="1" i="0" u="none" strike="noStrike" dirty="0">
                        <a:solidFill>
                          <a:schemeClr val="accent6">
                            <a:lumMod val="75000"/>
                          </a:schemeClr>
                        </a:solidFill>
                        <a:latin typeface="Calibri"/>
                      </a:endParaRP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000" b="1" u="none" strike="noStrike" dirty="0">
                          <a:solidFill>
                            <a:schemeClr val="accent6">
                              <a:lumMod val="75000"/>
                            </a:schemeClr>
                          </a:solidFill>
                        </a:rPr>
                        <a:t>2.4</a:t>
                      </a:r>
                      <a:endParaRPr lang="en-US" sz="2000" b="1" i="0" u="none" strike="noStrike" dirty="0">
                        <a:solidFill>
                          <a:schemeClr val="accent6">
                            <a:lumMod val="75000"/>
                          </a:schemeClr>
                        </a:solidFill>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000" b="1" u="none" strike="noStrike" dirty="0">
                          <a:solidFill>
                            <a:schemeClr val="accent6">
                              <a:lumMod val="75000"/>
                            </a:schemeClr>
                          </a:solidFill>
                        </a:rPr>
                        <a:t>2.4</a:t>
                      </a:r>
                      <a:endParaRPr lang="en-US" sz="2000" b="1" i="0" u="none" strike="noStrike" dirty="0">
                        <a:solidFill>
                          <a:schemeClr val="accent6">
                            <a:lumMod val="75000"/>
                          </a:schemeClr>
                        </a:solidFill>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000" b="1" u="none" strike="noStrike" dirty="0">
                          <a:solidFill>
                            <a:schemeClr val="accent6">
                              <a:lumMod val="75000"/>
                            </a:schemeClr>
                          </a:solidFill>
                        </a:rPr>
                        <a:t>2.7</a:t>
                      </a:r>
                      <a:endParaRPr lang="en-US" sz="2000" b="1" i="0" u="none" strike="noStrike" dirty="0">
                        <a:solidFill>
                          <a:schemeClr val="accent6">
                            <a:lumMod val="75000"/>
                          </a:schemeClr>
                        </a:solidFill>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368668">
                <a:tc>
                  <a:txBody>
                    <a:bodyPr/>
                    <a:lstStyle/>
                    <a:p>
                      <a:pPr algn="l" rtl="0" fontAlgn="b"/>
                      <a:r>
                        <a:rPr lang="en-US" sz="2000" b="1" u="none" strike="noStrike" dirty="0">
                          <a:solidFill>
                            <a:schemeClr val="accent6">
                              <a:lumMod val="75000"/>
                            </a:schemeClr>
                          </a:solidFill>
                        </a:rPr>
                        <a:t>CBDU-CPCL </a:t>
                      </a:r>
                      <a:endParaRPr lang="en-US" sz="2000" b="1" i="0" u="none" strike="noStrike" dirty="0">
                        <a:solidFill>
                          <a:schemeClr val="accent6">
                            <a:lumMod val="75000"/>
                          </a:schemeClr>
                        </a:solidFill>
                        <a:latin typeface="Calibri"/>
                      </a:endParaRP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000" b="1" u="none" strike="noStrike" dirty="0">
                          <a:solidFill>
                            <a:schemeClr val="accent6">
                              <a:lumMod val="75000"/>
                            </a:schemeClr>
                          </a:solidFill>
                        </a:rPr>
                        <a:t>0.5</a:t>
                      </a:r>
                      <a:endParaRPr lang="en-US" sz="2000" b="1" i="0" u="none" strike="noStrike" dirty="0">
                        <a:solidFill>
                          <a:schemeClr val="accent6">
                            <a:lumMod val="75000"/>
                          </a:schemeClr>
                        </a:solidFill>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000" b="1" u="none" strike="noStrike" dirty="0">
                          <a:solidFill>
                            <a:schemeClr val="accent6">
                              <a:lumMod val="75000"/>
                            </a:schemeClr>
                          </a:solidFill>
                        </a:rPr>
                        <a:t>0.0</a:t>
                      </a:r>
                      <a:endParaRPr lang="en-US" sz="2000" b="1" i="0" u="none" strike="noStrike" dirty="0">
                        <a:solidFill>
                          <a:schemeClr val="accent6">
                            <a:lumMod val="75000"/>
                          </a:schemeClr>
                        </a:solidFill>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000" b="1" u="none" strike="noStrike" dirty="0">
                          <a:solidFill>
                            <a:schemeClr val="accent6">
                              <a:lumMod val="75000"/>
                            </a:schemeClr>
                          </a:solidFill>
                        </a:rPr>
                        <a:t>8.3</a:t>
                      </a:r>
                      <a:endParaRPr lang="en-US" sz="2000" b="1" i="0" u="none" strike="noStrike" dirty="0">
                        <a:solidFill>
                          <a:schemeClr val="accent6">
                            <a:lumMod val="75000"/>
                          </a:schemeClr>
                        </a:solidFill>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368668">
                <a:tc>
                  <a:txBody>
                    <a:bodyPr/>
                    <a:lstStyle/>
                    <a:p>
                      <a:pPr algn="l" rtl="0" fontAlgn="b"/>
                      <a:r>
                        <a:rPr lang="en-US" sz="2000" b="1" u="none" strike="noStrike" dirty="0" err="1">
                          <a:solidFill>
                            <a:schemeClr val="accent6">
                              <a:lumMod val="75000"/>
                            </a:schemeClr>
                          </a:solidFill>
                        </a:rPr>
                        <a:t>Manali</a:t>
                      </a:r>
                      <a:r>
                        <a:rPr lang="en-US" sz="2000" b="1" u="none" strike="noStrike" dirty="0">
                          <a:solidFill>
                            <a:schemeClr val="accent6">
                              <a:lumMod val="75000"/>
                            </a:schemeClr>
                          </a:solidFill>
                        </a:rPr>
                        <a:t>-CPCL </a:t>
                      </a:r>
                      <a:endParaRPr lang="en-US" sz="2000" b="1" i="0" u="none" strike="noStrike" dirty="0">
                        <a:solidFill>
                          <a:schemeClr val="accent6">
                            <a:lumMod val="75000"/>
                          </a:schemeClr>
                        </a:solidFill>
                        <a:latin typeface="Calibri"/>
                      </a:endParaRP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000" b="1" u="none" strike="noStrike" dirty="0">
                          <a:solidFill>
                            <a:schemeClr val="accent6">
                              <a:lumMod val="75000"/>
                            </a:schemeClr>
                          </a:solidFill>
                        </a:rPr>
                        <a:t>10.5</a:t>
                      </a:r>
                      <a:endParaRPr lang="en-US" sz="2000" b="1" i="0" u="none" strike="noStrike" dirty="0">
                        <a:solidFill>
                          <a:schemeClr val="accent6">
                            <a:lumMod val="75000"/>
                          </a:schemeClr>
                        </a:solidFill>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000" b="1" u="none" strike="noStrike" dirty="0">
                          <a:solidFill>
                            <a:schemeClr val="accent6">
                              <a:lumMod val="75000"/>
                            </a:schemeClr>
                          </a:solidFill>
                        </a:rPr>
                        <a:t>10.5</a:t>
                      </a:r>
                      <a:endParaRPr lang="en-US" sz="2000" b="1" i="0" u="none" strike="noStrike" dirty="0">
                        <a:solidFill>
                          <a:schemeClr val="accent6">
                            <a:lumMod val="75000"/>
                          </a:schemeClr>
                        </a:solidFill>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000" b="1" u="none" strike="noStrike" dirty="0">
                          <a:solidFill>
                            <a:schemeClr val="accent6">
                              <a:lumMod val="75000"/>
                            </a:schemeClr>
                          </a:solidFill>
                        </a:rPr>
                        <a:t>10.5</a:t>
                      </a:r>
                      <a:endParaRPr lang="en-US" sz="2000" b="1" i="0" u="none" strike="noStrike" dirty="0">
                        <a:solidFill>
                          <a:schemeClr val="accent6">
                            <a:lumMod val="75000"/>
                          </a:schemeClr>
                        </a:solidFill>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348978">
                <a:tc>
                  <a:txBody>
                    <a:bodyPr/>
                    <a:lstStyle/>
                    <a:p>
                      <a:pPr algn="l" rtl="0" fontAlgn="b"/>
                      <a:r>
                        <a:rPr lang="en-US" sz="2000" b="1" u="none" strike="noStrike" dirty="0">
                          <a:solidFill>
                            <a:schemeClr val="accent6">
                              <a:lumMod val="75000"/>
                            </a:schemeClr>
                          </a:solidFill>
                        </a:rPr>
                        <a:t>RRPL</a:t>
                      </a:r>
                      <a:endParaRPr lang="en-US" sz="2000" b="1" i="0" u="none" strike="noStrike" dirty="0">
                        <a:solidFill>
                          <a:schemeClr val="accent6">
                            <a:lumMod val="75000"/>
                          </a:schemeClr>
                        </a:solidFill>
                        <a:latin typeface="Calibri"/>
                      </a:endParaRP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000" b="1" u="none" strike="noStrike" dirty="0">
                          <a:solidFill>
                            <a:schemeClr val="accent6">
                              <a:lumMod val="75000"/>
                            </a:schemeClr>
                          </a:solidFill>
                        </a:rPr>
                        <a:t> </a:t>
                      </a:r>
                      <a:endParaRPr lang="en-US" sz="2000" b="1" i="0" u="none" strike="noStrike" dirty="0">
                        <a:solidFill>
                          <a:schemeClr val="accent6">
                            <a:lumMod val="75000"/>
                          </a:schemeClr>
                        </a:solidFill>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b"/>
                      <a:endParaRPr lang="en-US" sz="2000" b="1" i="0" u="none" strike="noStrike" dirty="0">
                        <a:solidFill>
                          <a:schemeClr val="accent6">
                            <a:lumMod val="75000"/>
                          </a:schemeClr>
                        </a:solidFill>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b"/>
                      <a:r>
                        <a:rPr lang="en-US" sz="2000" b="1" u="none" strike="noStrike" dirty="0">
                          <a:solidFill>
                            <a:schemeClr val="accent6">
                              <a:lumMod val="75000"/>
                            </a:schemeClr>
                          </a:solidFill>
                        </a:rPr>
                        <a:t>30.0</a:t>
                      </a:r>
                      <a:endParaRPr lang="en-US" sz="2000" b="1" i="0" u="none" strike="noStrike" dirty="0">
                        <a:solidFill>
                          <a:schemeClr val="accent6">
                            <a:lumMod val="75000"/>
                          </a:schemeClr>
                        </a:solidFill>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314401">
                <a:tc>
                  <a:txBody>
                    <a:bodyPr/>
                    <a:lstStyle/>
                    <a:p>
                      <a:pPr algn="l" rtl="0" fontAlgn="b"/>
                      <a:r>
                        <a:rPr lang="en-US" sz="2000" b="1" u="none" strike="noStrike" dirty="0">
                          <a:solidFill>
                            <a:schemeClr val="accent6">
                              <a:lumMod val="75000"/>
                            </a:schemeClr>
                          </a:solidFill>
                        </a:rPr>
                        <a:t>Total</a:t>
                      </a:r>
                      <a:endParaRPr lang="en-US" sz="2000" b="1" i="0" u="none" strike="noStrike" dirty="0">
                        <a:solidFill>
                          <a:schemeClr val="accent6">
                            <a:lumMod val="75000"/>
                          </a:schemeClr>
                        </a:solidFill>
                        <a:latin typeface="Calibri"/>
                      </a:endParaRP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b"/>
                      <a:r>
                        <a:rPr lang="en-US" sz="2000" b="1" u="none" strike="noStrike" dirty="0">
                          <a:solidFill>
                            <a:schemeClr val="accent6">
                              <a:lumMod val="75000"/>
                            </a:schemeClr>
                          </a:solidFill>
                        </a:rPr>
                        <a:t>80.3</a:t>
                      </a:r>
                      <a:endParaRPr lang="en-US" sz="2000" b="1" i="0" u="none" strike="noStrike" dirty="0">
                        <a:solidFill>
                          <a:schemeClr val="accent6">
                            <a:lumMod val="75000"/>
                          </a:schemeClr>
                        </a:solidFill>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b"/>
                      <a:r>
                        <a:rPr lang="en-US" sz="2000" b="1" u="none" strike="noStrike" dirty="0">
                          <a:solidFill>
                            <a:schemeClr val="accent6">
                              <a:lumMod val="75000"/>
                            </a:schemeClr>
                          </a:solidFill>
                        </a:rPr>
                        <a:t>80.1</a:t>
                      </a:r>
                      <a:endParaRPr lang="en-US" sz="2000" b="1" i="0" u="none" strike="noStrike" dirty="0">
                        <a:solidFill>
                          <a:schemeClr val="accent6">
                            <a:lumMod val="75000"/>
                          </a:schemeClr>
                        </a:solidFill>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b"/>
                      <a:r>
                        <a:rPr lang="en-US" sz="2000" b="1" u="none" strike="noStrike" dirty="0">
                          <a:solidFill>
                            <a:schemeClr val="accent6">
                              <a:lumMod val="75000"/>
                            </a:schemeClr>
                          </a:solidFill>
                        </a:rPr>
                        <a:t>140.2</a:t>
                      </a:r>
                      <a:endParaRPr lang="en-US" sz="2000" b="1" i="0" u="none" strike="noStrike" dirty="0">
                        <a:solidFill>
                          <a:schemeClr val="accent6">
                            <a:lumMod val="75000"/>
                          </a:schemeClr>
                        </a:solidFill>
                        <a:latin typeface="Calibri"/>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extLst>
              </a:tr>
            </a:tbl>
          </a:graphicData>
        </a:graphic>
      </p:graphicFrame>
      <p:sp>
        <p:nvSpPr>
          <p:cNvPr id="17488" name="Slide Number Placeholder 3"/>
          <p:cNvSpPr>
            <a:spLocks noGrp="1" noChangeArrowheads="1"/>
          </p:cNvSpPr>
          <p:nvPr>
            <p:ph type="sldNum" sz="quarter" idx="4294967295"/>
          </p:nvPr>
        </p:nvSpPr>
        <p:spPr bwMode="auto">
          <a:xfrm>
            <a:off x="6934200" y="6248400"/>
            <a:ext cx="2133600" cy="365125"/>
          </a:xfrm>
          <a:prstGeom prst="rect">
            <a:avLst/>
          </a:prstGeom>
          <a:noFill/>
          <a:ln>
            <a:miter lim="800000"/>
            <a:headEnd/>
            <a:tailEnd/>
          </a:ln>
        </p:spPr>
        <p:txBody>
          <a:bodyPr/>
          <a:lstStyle/>
          <a:p>
            <a:fld id="{EB2C800A-6CD9-427D-846A-CEAC419DB903}" type="slidenum">
              <a:rPr lang="en-US" altLang="en-US"/>
              <a:pPr/>
              <a:t>4</a:t>
            </a:fld>
            <a:endParaRPr lang="en-US" altLang="en-US"/>
          </a:p>
        </p:txBody>
      </p:sp>
    </p:spTree>
  </p:cSld>
  <p:clrMapOvr>
    <a:masterClrMapping/>
  </p:clrMapOvr>
  <p:transition>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8200" y="274638"/>
            <a:ext cx="8229600" cy="1096962"/>
          </a:xfrm>
        </p:spPr>
        <p:style>
          <a:lnRef idx="2">
            <a:schemeClr val="accent2"/>
          </a:lnRef>
          <a:fillRef idx="1">
            <a:schemeClr val="lt1"/>
          </a:fillRef>
          <a:effectRef idx="0">
            <a:schemeClr val="accent2"/>
          </a:effectRef>
          <a:fontRef idx="minor">
            <a:schemeClr val="dk1"/>
          </a:fontRef>
        </p:style>
        <p:txBody>
          <a:bodyPr>
            <a:normAutofit/>
          </a:bodyPr>
          <a:lstStyle/>
          <a:p>
            <a:pPr>
              <a:defRPr/>
            </a:pPr>
            <a:r>
              <a:rPr lang="en-US" sz="3200" b="1" u="sng" dirty="0">
                <a:solidFill>
                  <a:srgbClr val="FF0000"/>
                </a:solidFill>
              </a:rPr>
              <a:t>ROAD MOVEMENTS AT NORTH EAST</a:t>
            </a:r>
            <a:br>
              <a:rPr lang="en-US" sz="3200" b="1" u="sng" dirty="0">
                <a:solidFill>
                  <a:srgbClr val="FF0000"/>
                </a:solidFill>
              </a:rPr>
            </a:br>
            <a:r>
              <a:rPr lang="en-US" sz="3200" b="1" dirty="0">
                <a:solidFill>
                  <a:srgbClr val="FF0000"/>
                </a:solidFill>
              </a:rPr>
              <a:t>						</a:t>
            </a:r>
            <a:r>
              <a:rPr lang="en-US" sz="2000" b="1" dirty="0"/>
              <a:t> (THROUGH RO-RO)</a:t>
            </a:r>
          </a:p>
        </p:txBody>
      </p:sp>
      <p:pic>
        <p:nvPicPr>
          <p:cNvPr id="3" name="Content Placeholder 2">
            <a:extLst>
              <a:ext uri="{FF2B5EF4-FFF2-40B4-BE49-F238E27FC236}"/>
            </a:extLst>
          </p:cNvPr>
          <p:cNvPicPr>
            <a:picLocks noGrp="1" noChangeAspect="1" noChangeArrowheads="1"/>
          </p:cNvPicPr>
          <p:nvPr>
            <p:ph idx="1"/>
          </p:nvPr>
        </p:nvPicPr>
        <p:blipFill>
          <a:blip r:embed="rId2" cstate="print"/>
          <a:srcRect/>
          <a:stretch>
            <a:fillRect/>
          </a:stretch>
        </p:blipFill>
        <p:spPr>
          <a:xfrm>
            <a:off x="609600" y="1828800"/>
            <a:ext cx="8763000" cy="3733800"/>
          </a:xfrm>
        </p:spPr>
        <p:style>
          <a:lnRef idx="0">
            <a:schemeClr val="accent3"/>
          </a:lnRef>
          <a:fillRef idx="3">
            <a:schemeClr val="accent3"/>
          </a:fillRef>
          <a:effectRef idx="3">
            <a:schemeClr val="accent3"/>
          </a:effectRef>
          <a:fontRef idx="minor">
            <a:schemeClr val="lt1"/>
          </a:fontRef>
        </p:style>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a:r>
              <a:rPr lang="en-US" altLang="en-US" sz="2800" b="1" i="1" smtClean="0">
                <a:solidFill>
                  <a:srgbClr val="C00000"/>
                </a:solidFill>
              </a:rPr>
              <a:t>WAY FORWARD….</a:t>
            </a:r>
            <a:endParaRPr lang="en-IN" altLang="en-US" sz="2800" b="1" i="1" smtClean="0">
              <a:solidFill>
                <a:srgbClr val="C00000"/>
              </a:solidFill>
            </a:endParaRPr>
          </a:p>
        </p:txBody>
      </p:sp>
      <p:sp>
        <p:nvSpPr>
          <p:cNvPr id="3" name="Content Placeholder 2">
            <a:extLst>
              <a:ext uri="{FF2B5EF4-FFF2-40B4-BE49-F238E27FC236}"/>
            </a:extLst>
          </p:cNvPr>
          <p:cNvSpPr>
            <a:spLocks noGrp="1"/>
          </p:cNvSpPr>
          <p:nvPr>
            <p:ph idx="1"/>
          </p:nvPr>
        </p:nvSpPr>
        <p:spPr/>
        <p:txBody>
          <a:bodyPr/>
          <a:lstStyle/>
          <a:p>
            <a:pPr>
              <a:defRPr/>
            </a:pPr>
            <a:r>
              <a:rPr lang="en-US" dirty="0"/>
              <a:t>Real time visibility through S&amp;D Dash Board</a:t>
            </a:r>
          </a:p>
          <a:p>
            <a:pPr>
              <a:defRPr/>
            </a:pPr>
            <a:r>
              <a:rPr lang="en-US" dirty="0"/>
              <a:t>Integration with Railway Freight Information System (FOIS)</a:t>
            </a:r>
          </a:p>
          <a:p>
            <a:pPr>
              <a:defRPr/>
            </a:pPr>
            <a:r>
              <a:rPr lang="en-US" dirty="0"/>
              <a:t>New </a:t>
            </a:r>
            <a:r>
              <a:rPr lang="en-US" dirty="0" smtClean="0"/>
              <a:t>Pipelines</a:t>
            </a:r>
          </a:p>
          <a:p>
            <a:pPr>
              <a:defRPr/>
            </a:pPr>
            <a:r>
              <a:rPr lang="en-US" dirty="0" smtClean="0"/>
              <a:t>Re-orientation of operating locations</a:t>
            </a:r>
            <a:endParaRPr lang="en-US" dirty="0"/>
          </a:p>
          <a:p>
            <a:pPr>
              <a:defRPr/>
            </a:pPr>
            <a:r>
              <a:rPr lang="en-US" dirty="0"/>
              <a:t>Debottlenecking of Port infrastructure</a:t>
            </a:r>
          </a:p>
          <a:p>
            <a:pPr>
              <a:defRPr/>
            </a:pPr>
            <a:r>
              <a:rPr lang="en-US" dirty="0"/>
              <a:t>Integration of Primary &amp; Secondary Logistics.</a:t>
            </a:r>
          </a:p>
          <a:p>
            <a:pPr marL="0" indent="0">
              <a:buFontTx/>
              <a:buNone/>
              <a:defRPr/>
            </a:pPr>
            <a:endParaRPr lang="en-US" dirty="0"/>
          </a:p>
          <a:p>
            <a:pPr>
              <a:defRPr/>
            </a:pPr>
            <a:endParaRPr lang="en-US" dirty="0"/>
          </a:p>
          <a:p>
            <a:pPr marL="0" indent="0">
              <a:buFontTx/>
              <a:buNone/>
              <a:defRPr/>
            </a:pPr>
            <a:r>
              <a:rPr lang="en-US" dirty="0"/>
              <a:t> </a:t>
            </a:r>
            <a:endParaRPr lang="en-IN"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Rectangle 6"/>
          <p:cNvSpPr>
            <a:spLocks noGrp="1" noChangeArrowheads="1"/>
          </p:cNvSpPr>
          <p:nvPr>
            <p:ph sz="quarter" idx="1"/>
          </p:nvPr>
        </p:nvSpPr>
        <p:spPr>
          <a:xfrm>
            <a:off x="577850" y="1292226"/>
            <a:ext cx="8888984" cy="5108574"/>
          </a:xfrm>
        </p:spPr>
        <p:txBody>
          <a:bodyPr>
            <a:noAutofit/>
          </a:bodyPr>
          <a:lstStyle/>
          <a:p>
            <a:pPr eaLnBrk="1" hangingPunct="1">
              <a:buFont typeface="Wingdings" panose="05000000000000000000" pitchFamily="2" charset="2"/>
              <a:buChar char="v"/>
            </a:pPr>
            <a:endParaRPr lang="en-US" sz="2200" b="1" dirty="0" smtClean="0">
              <a:solidFill>
                <a:srgbClr val="333399"/>
              </a:solidFill>
              <a:latin typeface="Arial" pitchFamily="34" charset="0"/>
            </a:endParaRPr>
          </a:p>
          <a:p>
            <a:pPr eaLnBrk="1" hangingPunct="1">
              <a:buFont typeface="Wingdings" panose="05000000000000000000" pitchFamily="2" charset="2"/>
              <a:buChar char="v"/>
            </a:pPr>
            <a:r>
              <a:rPr lang="en-US" sz="2200" b="1" dirty="0" err="1" smtClean="0">
                <a:solidFill>
                  <a:srgbClr val="333399"/>
                </a:solidFill>
                <a:latin typeface="Arial" pitchFamily="34" charset="0"/>
              </a:rPr>
              <a:t>Jaipur-Panipat</a:t>
            </a:r>
            <a:r>
              <a:rPr lang="en-US" sz="2200" b="1" dirty="0" smtClean="0">
                <a:solidFill>
                  <a:srgbClr val="333399"/>
                </a:solidFill>
                <a:latin typeface="Arial" pitchFamily="34" charset="0"/>
              </a:rPr>
              <a:t> pipeline – extension of KSPL –</a:t>
            </a:r>
            <a:r>
              <a:rPr lang="en-US" sz="2200" b="1" dirty="0" err="1" smtClean="0">
                <a:solidFill>
                  <a:srgbClr val="FF0000"/>
                </a:solidFill>
                <a:latin typeface="Arial" pitchFamily="34" charset="0"/>
              </a:rPr>
              <a:t>Comm</a:t>
            </a:r>
            <a:r>
              <a:rPr lang="en-US" sz="2200" b="1" dirty="0" smtClean="0">
                <a:solidFill>
                  <a:srgbClr val="FF0000"/>
                </a:solidFill>
                <a:latin typeface="Arial" pitchFamily="34" charset="0"/>
              </a:rPr>
              <a:t> shortly</a:t>
            </a:r>
          </a:p>
          <a:p>
            <a:pPr eaLnBrk="1" hangingPunct="1">
              <a:buFont typeface="Wingdings" panose="05000000000000000000" pitchFamily="2" charset="2"/>
              <a:buChar char="v"/>
            </a:pPr>
            <a:r>
              <a:rPr lang="en-US" sz="2200" b="1" dirty="0" smtClean="0">
                <a:solidFill>
                  <a:srgbClr val="333399"/>
                </a:solidFill>
                <a:latin typeface="Arial" pitchFamily="34" charset="0"/>
              </a:rPr>
              <a:t>Branch line in PAJPL to </a:t>
            </a:r>
            <a:r>
              <a:rPr lang="en-US" sz="2200" b="1" dirty="0" err="1" smtClean="0">
                <a:solidFill>
                  <a:srgbClr val="333399"/>
                </a:solidFill>
                <a:latin typeface="Arial" pitchFamily="34" charset="0"/>
              </a:rPr>
              <a:t>Una</a:t>
            </a:r>
            <a:r>
              <a:rPr lang="en-US" sz="2200" b="1" dirty="0" smtClean="0">
                <a:solidFill>
                  <a:srgbClr val="333399"/>
                </a:solidFill>
                <a:latin typeface="Arial" pitchFamily="34" charset="0"/>
              </a:rPr>
              <a:t> – </a:t>
            </a:r>
            <a:r>
              <a:rPr lang="en-US" sz="2200" b="1" dirty="0" err="1" smtClean="0">
                <a:solidFill>
                  <a:srgbClr val="FF0000"/>
                </a:solidFill>
                <a:latin typeface="Arial" pitchFamily="34" charset="0"/>
              </a:rPr>
              <a:t>Comm</a:t>
            </a:r>
            <a:r>
              <a:rPr lang="en-US" sz="2200" b="1" dirty="0" smtClean="0">
                <a:solidFill>
                  <a:srgbClr val="FF0000"/>
                </a:solidFill>
                <a:latin typeface="Arial" pitchFamily="34" charset="0"/>
              </a:rPr>
              <a:t> shortly</a:t>
            </a:r>
          </a:p>
          <a:p>
            <a:pPr eaLnBrk="1" hangingPunct="1">
              <a:buFont typeface="Wingdings" panose="05000000000000000000" pitchFamily="2" charset="2"/>
              <a:buChar char="v"/>
            </a:pPr>
            <a:r>
              <a:rPr lang="en-US" sz="2200" b="1" dirty="0" smtClean="0">
                <a:solidFill>
                  <a:srgbClr val="333399"/>
                </a:solidFill>
                <a:latin typeface="Arial" pitchFamily="34" charset="0"/>
              </a:rPr>
              <a:t>Branch pipeline to </a:t>
            </a:r>
            <a:r>
              <a:rPr lang="en-US" sz="2200" b="1" dirty="0" err="1" smtClean="0">
                <a:solidFill>
                  <a:srgbClr val="333399"/>
                </a:solidFill>
                <a:latin typeface="Arial" pitchFamily="34" charset="0"/>
              </a:rPr>
              <a:t>Motihari</a:t>
            </a:r>
            <a:r>
              <a:rPr lang="en-US" sz="2200" b="1" dirty="0" smtClean="0">
                <a:solidFill>
                  <a:srgbClr val="333399"/>
                </a:solidFill>
                <a:latin typeface="Arial" pitchFamily="34" charset="0"/>
              </a:rPr>
              <a:t> &amp; </a:t>
            </a:r>
            <a:r>
              <a:rPr lang="en-US" sz="2200" b="1" dirty="0" err="1" smtClean="0">
                <a:solidFill>
                  <a:srgbClr val="333399"/>
                </a:solidFill>
                <a:latin typeface="Arial" pitchFamily="34" charset="0"/>
              </a:rPr>
              <a:t>Baitalpur</a:t>
            </a:r>
            <a:r>
              <a:rPr lang="en-US" sz="2200" b="1" dirty="0" smtClean="0">
                <a:solidFill>
                  <a:srgbClr val="333399"/>
                </a:solidFill>
                <a:latin typeface="Arial" pitchFamily="34" charset="0"/>
              </a:rPr>
              <a:t> with extension to </a:t>
            </a:r>
            <a:r>
              <a:rPr lang="en-US" sz="2200" b="1" dirty="0" err="1" smtClean="0">
                <a:solidFill>
                  <a:srgbClr val="333399"/>
                </a:solidFill>
                <a:latin typeface="Arial" pitchFamily="34" charset="0"/>
              </a:rPr>
              <a:t>Amlekhgunj</a:t>
            </a:r>
            <a:r>
              <a:rPr lang="en-US" sz="2200" b="1" dirty="0" smtClean="0">
                <a:solidFill>
                  <a:srgbClr val="333399"/>
                </a:solidFill>
                <a:latin typeface="Arial" pitchFamily="34" charset="0"/>
              </a:rPr>
              <a:t>/</a:t>
            </a:r>
            <a:r>
              <a:rPr lang="en-US" sz="2200" b="1" dirty="0" err="1" smtClean="0">
                <a:solidFill>
                  <a:srgbClr val="333399"/>
                </a:solidFill>
                <a:latin typeface="Arial" pitchFamily="34" charset="0"/>
              </a:rPr>
              <a:t>Chitvan</a:t>
            </a:r>
            <a:r>
              <a:rPr lang="en-US" sz="2200" b="1" dirty="0" smtClean="0">
                <a:solidFill>
                  <a:srgbClr val="333399"/>
                </a:solidFill>
                <a:latin typeface="Arial" pitchFamily="34" charset="0"/>
              </a:rPr>
              <a:t> (in NP)</a:t>
            </a:r>
          </a:p>
          <a:p>
            <a:pPr eaLnBrk="1" hangingPunct="1">
              <a:buFont typeface="Wingdings" panose="05000000000000000000" pitchFamily="2" charset="2"/>
              <a:buChar char="v"/>
            </a:pPr>
            <a:r>
              <a:rPr lang="en-US" sz="2200" b="1" dirty="0" err="1" smtClean="0">
                <a:solidFill>
                  <a:srgbClr val="333399"/>
                </a:solidFill>
                <a:latin typeface="Arial" pitchFamily="34" charset="0"/>
              </a:rPr>
              <a:t>Paradip</a:t>
            </a:r>
            <a:r>
              <a:rPr lang="en-US" sz="2200" b="1" dirty="0" smtClean="0">
                <a:solidFill>
                  <a:srgbClr val="333399"/>
                </a:solidFill>
                <a:latin typeface="Arial" pitchFamily="34" charset="0"/>
              </a:rPr>
              <a:t> Hyderabad pipeline </a:t>
            </a:r>
          </a:p>
          <a:p>
            <a:pPr eaLnBrk="1" hangingPunct="1">
              <a:buFont typeface="Wingdings" panose="05000000000000000000" pitchFamily="2" charset="2"/>
              <a:buChar char="v"/>
            </a:pPr>
            <a:r>
              <a:rPr lang="en-US" sz="2200" b="1" dirty="0" err="1" smtClean="0">
                <a:solidFill>
                  <a:srgbClr val="333399"/>
                </a:solidFill>
                <a:latin typeface="Arial" pitchFamily="34" charset="0"/>
              </a:rPr>
              <a:t>Koyali</a:t>
            </a:r>
            <a:r>
              <a:rPr lang="en-US" sz="2200" b="1" dirty="0" smtClean="0">
                <a:solidFill>
                  <a:srgbClr val="333399"/>
                </a:solidFill>
                <a:latin typeface="Arial" pitchFamily="34" charset="0"/>
              </a:rPr>
              <a:t>-Ahmednagar-Sholapur pipeline</a:t>
            </a:r>
          </a:p>
          <a:p>
            <a:pPr eaLnBrk="1" hangingPunct="1">
              <a:buFont typeface="Wingdings" panose="05000000000000000000" pitchFamily="2" charset="2"/>
              <a:buChar char="v"/>
            </a:pPr>
            <a:r>
              <a:rPr lang="en-US" sz="2200" b="1" dirty="0" smtClean="0">
                <a:solidFill>
                  <a:srgbClr val="333399"/>
                </a:solidFill>
                <a:latin typeface="Arial" pitchFamily="34" charset="0"/>
              </a:rPr>
              <a:t>Augmentation of HBPL[4-7.5] /HMRPL [1.7-2.6] /CTMPL [2.3-3.9] /PBPL[1.5-3] /BKPL5.5-7.8] /KSPL[6.0-8] /CBPL[2.5-4.5] /KRPL[2-4.6] - figs in MMTPA</a:t>
            </a:r>
          </a:p>
        </p:txBody>
      </p:sp>
      <p:sp>
        <p:nvSpPr>
          <p:cNvPr id="24578" name="Slide Number Placeholder 5"/>
          <p:cNvSpPr>
            <a:spLocks noGrp="1"/>
          </p:cNvSpPr>
          <p:nvPr>
            <p:ph type="sldNum" sz="quarter" idx="4294967295"/>
          </p:nvPr>
        </p:nvSpPr>
        <p:spPr>
          <a:xfrm>
            <a:off x="8806434" y="5734050"/>
            <a:ext cx="660400" cy="52120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AEDFA14-E908-4F61-BBB1-BBC5882BE67C}" type="slidenum">
              <a:rPr lang="en-US" sz="1400" smtClean="0"/>
              <a:pPr eaLnBrk="1" hangingPunct="1"/>
              <a:t>42</a:t>
            </a:fld>
            <a:endParaRPr lang="en-US" sz="1400" smtClean="0"/>
          </a:p>
        </p:txBody>
      </p:sp>
      <p:sp>
        <p:nvSpPr>
          <p:cNvPr id="24581" name="Line 4"/>
          <p:cNvSpPr>
            <a:spLocks noChangeShapeType="1"/>
          </p:cNvSpPr>
          <p:nvPr/>
        </p:nvSpPr>
        <p:spPr bwMode="auto">
          <a:xfrm>
            <a:off x="0" y="1066800"/>
            <a:ext cx="9575800" cy="0"/>
          </a:xfrm>
          <a:prstGeom prst="line">
            <a:avLst/>
          </a:prstGeom>
          <a:noFill/>
          <a:ln w="28575">
            <a:solidFill>
              <a:srgbClr val="FF99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 name="Rectangle 7"/>
          <p:cNvSpPr>
            <a:spLocks noChangeArrowheads="1"/>
          </p:cNvSpPr>
          <p:nvPr/>
        </p:nvSpPr>
        <p:spPr bwMode="auto">
          <a:xfrm>
            <a:off x="1155700" y="271464"/>
            <a:ext cx="7346950" cy="642937"/>
          </a:xfrm>
          <a:prstGeom prst="rect">
            <a:avLst/>
          </a:prstGeom>
          <a:noFill/>
          <a:ln w="9525">
            <a:noFill/>
            <a:miter lim="800000"/>
            <a:headEnd/>
            <a:tailEnd/>
          </a:ln>
        </p:spPr>
        <p:txBody>
          <a:bodyPr anchor="ctr"/>
          <a:lstStyle/>
          <a:p>
            <a:pPr algn="ctr"/>
            <a:endParaRPr lang="en-US" sz="3200" b="1" dirty="0" smtClean="0">
              <a:solidFill>
                <a:srgbClr val="FF0000"/>
              </a:solidFill>
              <a:latin typeface="Arial" pitchFamily="34" charset="0"/>
              <a:ea typeface="+mj-ea"/>
              <a:cs typeface="+mj-cs"/>
            </a:endParaRPr>
          </a:p>
          <a:p>
            <a:pPr algn="ctr"/>
            <a:r>
              <a:rPr lang="en-US" sz="3200" b="1" dirty="0" smtClean="0">
                <a:solidFill>
                  <a:srgbClr val="FF0000"/>
                </a:solidFill>
                <a:latin typeface="Arial" pitchFamily="34" charset="0"/>
                <a:ea typeface="+mj-ea"/>
                <a:cs typeface="+mj-cs"/>
              </a:rPr>
              <a:t>Up coming projects -</a:t>
            </a:r>
            <a:r>
              <a:rPr lang="en-US" sz="3200" b="1" dirty="0" smtClean="0">
                <a:solidFill>
                  <a:srgbClr val="FF0000"/>
                </a:solidFill>
                <a:latin typeface="Arial" pitchFamily="34" charset="0"/>
              </a:rPr>
              <a:t>Pipeline</a:t>
            </a:r>
            <a:endParaRPr lang="en-US" sz="3200" b="1" dirty="0">
              <a:solidFill>
                <a:srgbClr val="FF0000"/>
              </a:solidFill>
              <a:latin typeface="Arial" pitchFamily="34" charset="0"/>
            </a:endParaRPr>
          </a:p>
          <a:p>
            <a:pPr algn="ctr"/>
            <a:endParaRPr lang="en-US" sz="3200" b="1" dirty="0">
              <a:solidFill>
                <a:srgbClr val="FF0000"/>
              </a:solidFill>
              <a:latin typeface="Arial" pitchFamily="34" charset="0"/>
              <a:ea typeface="+mj-ea"/>
              <a:cs typeface="+mj-cs"/>
            </a:endParaRPr>
          </a:p>
        </p:txBody>
      </p:sp>
    </p:spTree>
    <p:extLst>
      <p:ext uri="{BB962C8B-B14F-4D97-AF65-F5344CB8AC3E}">
        <p14:creationId xmlns:p14="http://schemas.microsoft.com/office/powerpoint/2010/main" xmlns="" val="350385995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Rectangle 6"/>
          <p:cNvSpPr>
            <a:spLocks noGrp="1" noChangeArrowheads="1"/>
          </p:cNvSpPr>
          <p:nvPr>
            <p:ph sz="quarter" idx="1"/>
          </p:nvPr>
        </p:nvSpPr>
        <p:spPr>
          <a:xfrm>
            <a:off x="577850" y="1292226"/>
            <a:ext cx="8888984" cy="4956174"/>
          </a:xfrm>
        </p:spPr>
        <p:txBody>
          <a:bodyPr>
            <a:noAutofit/>
          </a:bodyPr>
          <a:lstStyle/>
          <a:p>
            <a:pPr>
              <a:buFont typeface="Wingdings" panose="05000000000000000000" pitchFamily="2" charset="2"/>
              <a:buChar char="v"/>
            </a:pPr>
            <a:endParaRPr lang="en-US" sz="2200" b="1" dirty="0" smtClean="0">
              <a:solidFill>
                <a:srgbClr val="333399"/>
              </a:solidFill>
              <a:latin typeface="Arial" pitchFamily="34" charset="0"/>
            </a:endParaRPr>
          </a:p>
          <a:p>
            <a:pPr>
              <a:buFont typeface="Wingdings" panose="05000000000000000000" pitchFamily="2" charset="2"/>
              <a:buChar char="v"/>
            </a:pPr>
            <a:r>
              <a:rPr lang="en-US" sz="2200" b="1" dirty="0" smtClean="0">
                <a:solidFill>
                  <a:srgbClr val="333399"/>
                </a:solidFill>
                <a:latin typeface="Arial" pitchFamily="34" charset="0"/>
              </a:rPr>
              <a:t>Extension </a:t>
            </a:r>
            <a:r>
              <a:rPr lang="en-US" sz="2200" b="1" dirty="0">
                <a:solidFill>
                  <a:srgbClr val="333399"/>
                </a:solidFill>
                <a:latin typeface="Arial" pitchFamily="34" charset="0"/>
              </a:rPr>
              <a:t>of Mathura-</a:t>
            </a:r>
            <a:r>
              <a:rPr lang="en-US" sz="2200" b="1" dirty="0" err="1">
                <a:solidFill>
                  <a:srgbClr val="333399"/>
                </a:solidFill>
                <a:latin typeface="Arial" pitchFamily="34" charset="0"/>
              </a:rPr>
              <a:t>Tundla</a:t>
            </a:r>
            <a:r>
              <a:rPr lang="en-US" sz="2200" b="1" dirty="0">
                <a:solidFill>
                  <a:srgbClr val="333399"/>
                </a:solidFill>
                <a:latin typeface="Arial" pitchFamily="34" charset="0"/>
              </a:rPr>
              <a:t> pipeline to Kanpur &amp; </a:t>
            </a:r>
            <a:r>
              <a:rPr lang="en-US" sz="2200" b="1" dirty="0" err="1">
                <a:solidFill>
                  <a:srgbClr val="333399"/>
                </a:solidFill>
                <a:latin typeface="Arial" pitchFamily="34" charset="0"/>
              </a:rPr>
              <a:t>Lucknow</a:t>
            </a:r>
            <a:endParaRPr lang="en-US" sz="2200" b="1" dirty="0">
              <a:solidFill>
                <a:srgbClr val="333399"/>
              </a:solidFill>
              <a:latin typeface="Arial" pitchFamily="34" charset="0"/>
            </a:endParaRPr>
          </a:p>
          <a:p>
            <a:pPr eaLnBrk="1" hangingPunct="1">
              <a:buFont typeface="Wingdings" panose="05000000000000000000" pitchFamily="2" charset="2"/>
              <a:buChar char="v"/>
            </a:pPr>
            <a:r>
              <a:rPr lang="en-US" sz="2200" b="1" dirty="0" err="1" smtClean="0">
                <a:solidFill>
                  <a:srgbClr val="333399"/>
                </a:solidFill>
                <a:latin typeface="Arial" pitchFamily="34" charset="0"/>
              </a:rPr>
              <a:t>Paradip-Somnathpur-Haldia</a:t>
            </a:r>
            <a:r>
              <a:rPr lang="en-US" sz="2200" b="1" dirty="0" smtClean="0">
                <a:solidFill>
                  <a:srgbClr val="333399"/>
                </a:solidFill>
                <a:latin typeface="Arial" pitchFamily="34" charset="0"/>
              </a:rPr>
              <a:t> pipeline</a:t>
            </a:r>
          </a:p>
          <a:p>
            <a:pPr eaLnBrk="1" hangingPunct="1">
              <a:buFont typeface="Wingdings" panose="05000000000000000000" pitchFamily="2" charset="2"/>
              <a:buChar char="v"/>
            </a:pPr>
            <a:r>
              <a:rPr lang="en-US" sz="2200" b="1" dirty="0" smtClean="0">
                <a:solidFill>
                  <a:srgbClr val="333399"/>
                </a:solidFill>
                <a:latin typeface="Arial" pitchFamily="34" charset="0"/>
              </a:rPr>
              <a:t>Guwahati-</a:t>
            </a:r>
            <a:r>
              <a:rPr lang="en-US" sz="2200" b="1" dirty="0" err="1" smtClean="0">
                <a:solidFill>
                  <a:srgbClr val="333399"/>
                </a:solidFill>
                <a:latin typeface="Arial" pitchFamily="34" charset="0"/>
              </a:rPr>
              <a:t>Lumding</a:t>
            </a:r>
            <a:r>
              <a:rPr lang="en-US" sz="2200" b="1" dirty="0" smtClean="0">
                <a:solidFill>
                  <a:srgbClr val="333399"/>
                </a:solidFill>
                <a:latin typeface="Arial" pitchFamily="34" charset="0"/>
              </a:rPr>
              <a:t>-</a:t>
            </a:r>
            <a:r>
              <a:rPr lang="en-US" sz="2200" b="1" dirty="0" err="1" smtClean="0">
                <a:solidFill>
                  <a:srgbClr val="333399"/>
                </a:solidFill>
                <a:latin typeface="Arial" pitchFamily="34" charset="0"/>
              </a:rPr>
              <a:t>Silchar-Imphal</a:t>
            </a:r>
            <a:r>
              <a:rPr lang="en-US" sz="2200" b="1" dirty="0" smtClean="0">
                <a:solidFill>
                  <a:srgbClr val="333399"/>
                </a:solidFill>
                <a:latin typeface="Arial" pitchFamily="34" charset="0"/>
              </a:rPr>
              <a:t> pipeline</a:t>
            </a:r>
          </a:p>
          <a:p>
            <a:pPr eaLnBrk="1" hangingPunct="1">
              <a:buFont typeface="Wingdings" panose="05000000000000000000" pitchFamily="2" charset="2"/>
              <a:buChar char="v"/>
            </a:pPr>
            <a:r>
              <a:rPr lang="en-US" sz="2200" b="1" dirty="0" smtClean="0">
                <a:solidFill>
                  <a:srgbClr val="333399"/>
                </a:solidFill>
                <a:latin typeface="Arial" pitchFamily="34" charset="0"/>
              </a:rPr>
              <a:t>WCR-Sholapur-</a:t>
            </a:r>
            <a:r>
              <a:rPr lang="en-US" sz="2200" b="1" dirty="0" err="1" smtClean="0">
                <a:solidFill>
                  <a:srgbClr val="333399"/>
                </a:solidFill>
                <a:latin typeface="Arial" pitchFamily="34" charset="0"/>
              </a:rPr>
              <a:t>Gulberga</a:t>
            </a:r>
            <a:r>
              <a:rPr lang="en-US" sz="2200" b="1" dirty="0" smtClean="0">
                <a:solidFill>
                  <a:srgbClr val="333399"/>
                </a:solidFill>
                <a:latin typeface="Arial" pitchFamily="34" charset="0"/>
              </a:rPr>
              <a:t>-Hyderabad pipeline</a:t>
            </a:r>
          </a:p>
          <a:p>
            <a:pPr eaLnBrk="1" hangingPunct="1">
              <a:buFont typeface="Wingdings" panose="05000000000000000000" pitchFamily="2" charset="2"/>
              <a:buChar char="v"/>
            </a:pPr>
            <a:r>
              <a:rPr lang="en-US" sz="2200" b="1" dirty="0" smtClean="0">
                <a:solidFill>
                  <a:srgbClr val="333399"/>
                </a:solidFill>
                <a:latin typeface="Arial" pitchFamily="34" charset="0"/>
              </a:rPr>
              <a:t>WCR-</a:t>
            </a:r>
            <a:r>
              <a:rPr lang="en-US" sz="2200" b="1" dirty="0" err="1" smtClean="0">
                <a:solidFill>
                  <a:srgbClr val="333399"/>
                </a:solidFill>
                <a:latin typeface="Arial" pitchFamily="34" charset="0"/>
              </a:rPr>
              <a:t>Pune</a:t>
            </a:r>
            <a:r>
              <a:rPr lang="en-US" sz="2200" b="1" dirty="0" smtClean="0">
                <a:solidFill>
                  <a:srgbClr val="333399"/>
                </a:solidFill>
                <a:latin typeface="Arial" pitchFamily="34" charset="0"/>
              </a:rPr>
              <a:t>-</a:t>
            </a:r>
            <a:r>
              <a:rPr lang="en-US" sz="2200" b="1" dirty="0" err="1" smtClean="0">
                <a:solidFill>
                  <a:srgbClr val="333399"/>
                </a:solidFill>
                <a:latin typeface="Arial" pitchFamily="34" charset="0"/>
              </a:rPr>
              <a:t>Ahmednagar</a:t>
            </a:r>
            <a:r>
              <a:rPr lang="en-US" sz="2200" b="1" dirty="0" smtClean="0">
                <a:solidFill>
                  <a:srgbClr val="333399"/>
                </a:solidFill>
                <a:latin typeface="Arial" pitchFamily="34" charset="0"/>
              </a:rPr>
              <a:t>-</a:t>
            </a:r>
            <a:r>
              <a:rPr lang="en-US" sz="2200" b="1" dirty="0" err="1" smtClean="0">
                <a:solidFill>
                  <a:srgbClr val="333399"/>
                </a:solidFill>
                <a:latin typeface="Arial" pitchFamily="34" charset="0"/>
              </a:rPr>
              <a:t>Manmad</a:t>
            </a:r>
            <a:r>
              <a:rPr lang="en-US" sz="2200" b="1" dirty="0" smtClean="0">
                <a:solidFill>
                  <a:srgbClr val="333399"/>
                </a:solidFill>
                <a:latin typeface="Arial" pitchFamily="34" charset="0"/>
              </a:rPr>
              <a:t>-Akola-Nagpur-Jabalpur-</a:t>
            </a:r>
            <a:r>
              <a:rPr lang="en-US" sz="2200" b="1" dirty="0" err="1" smtClean="0">
                <a:solidFill>
                  <a:srgbClr val="333399"/>
                </a:solidFill>
                <a:latin typeface="Arial" pitchFamily="34" charset="0"/>
              </a:rPr>
              <a:t>Mirzapur</a:t>
            </a:r>
            <a:r>
              <a:rPr lang="en-US" sz="2200" b="1" dirty="0" smtClean="0">
                <a:solidFill>
                  <a:srgbClr val="333399"/>
                </a:solidFill>
                <a:latin typeface="Arial" pitchFamily="34" charset="0"/>
              </a:rPr>
              <a:t> pipeline with branch line to </a:t>
            </a:r>
            <a:r>
              <a:rPr lang="en-US" sz="2200" b="1" dirty="0" err="1" smtClean="0">
                <a:solidFill>
                  <a:srgbClr val="333399"/>
                </a:solidFill>
                <a:latin typeface="Arial" pitchFamily="34" charset="0"/>
              </a:rPr>
              <a:t>Panvel</a:t>
            </a:r>
            <a:endParaRPr lang="en-US" sz="2200" b="1" dirty="0" smtClean="0">
              <a:solidFill>
                <a:srgbClr val="333399"/>
              </a:solidFill>
              <a:latin typeface="Arial" pitchFamily="34" charset="0"/>
            </a:endParaRPr>
          </a:p>
          <a:p>
            <a:pPr eaLnBrk="1" hangingPunct="1">
              <a:buFont typeface="Wingdings" panose="05000000000000000000" pitchFamily="2" charset="2"/>
              <a:buChar char="v"/>
            </a:pPr>
            <a:r>
              <a:rPr lang="en-US" sz="2200" b="1" dirty="0" smtClean="0">
                <a:solidFill>
                  <a:srgbClr val="333399"/>
                </a:solidFill>
                <a:latin typeface="Arial" pitchFamily="34" charset="0"/>
              </a:rPr>
              <a:t>Mathura-</a:t>
            </a:r>
            <a:r>
              <a:rPr lang="en-US" sz="2200" b="1" dirty="0" err="1" smtClean="0">
                <a:solidFill>
                  <a:srgbClr val="333399"/>
                </a:solidFill>
                <a:latin typeface="Arial" pitchFamily="34" charset="0"/>
              </a:rPr>
              <a:t>Aonla</a:t>
            </a:r>
            <a:r>
              <a:rPr lang="en-US" sz="2200" b="1" dirty="0" smtClean="0">
                <a:solidFill>
                  <a:srgbClr val="333399"/>
                </a:solidFill>
                <a:latin typeface="Arial" pitchFamily="34" charset="0"/>
              </a:rPr>
              <a:t> pipeline</a:t>
            </a:r>
          </a:p>
          <a:p>
            <a:pPr eaLnBrk="1" hangingPunct="1">
              <a:buFont typeface="Wingdings" panose="05000000000000000000" pitchFamily="2" charset="2"/>
              <a:buChar char="v"/>
            </a:pPr>
            <a:r>
              <a:rPr lang="en-US" sz="2200" b="1" dirty="0" smtClean="0">
                <a:solidFill>
                  <a:srgbClr val="333399"/>
                </a:solidFill>
                <a:latin typeface="Arial" pitchFamily="34" charset="0"/>
              </a:rPr>
              <a:t>Extension of </a:t>
            </a:r>
            <a:r>
              <a:rPr lang="en-US" sz="2200" b="1" dirty="0" err="1" smtClean="0">
                <a:solidFill>
                  <a:srgbClr val="333399"/>
                </a:solidFill>
                <a:latin typeface="Arial" pitchFamily="34" charset="0"/>
              </a:rPr>
              <a:t>Panipat</a:t>
            </a:r>
            <a:r>
              <a:rPr lang="en-US" sz="2200" b="1" dirty="0" smtClean="0">
                <a:solidFill>
                  <a:srgbClr val="333399"/>
                </a:solidFill>
                <a:latin typeface="Arial" pitchFamily="34" charset="0"/>
              </a:rPr>
              <a:t>-Jalandhar pipeline to Jammu</a:t>
            </a:r>
          </a:p>
          <a:p>
            <a:pPr eaLnBrk="1" hangingPunct="1">
              <a:buFont typeface="Wingdings" panose="05000000000000000000" pitchFamily="2" charset="2"/>
              <a:buChar char="v"/>
            </a:pPr>
            <a:r>
              <a:rPr lang="en-US" sz="2200" b="1" dirty="0" smtClean="0">
                <a:solidFill>
                  <a:srgbClr val="333399"/>
                </a:solidFill>
                <a:latin typeface="Arial" pitchFamily="34" charset="0"/>
              </a:rPr>
              <a:t>New CBR-</a:t>
            </a:r>
            <a:r>
              <a:rPr lang="en-US" sz="2200" b="1" dirty="0" err="1" smtClean="0">
                <a:solidFill>
                  <a:srgbClr val="333399"/>
                </a:solidFill>
                <a:latin typeface="Arial" pitchFamily="34" charset="0"/>
              </a:rPr>
              <a:t>Trichy</a:t>
            </a:r>
            <a:r>
              <a:rPr lang="en-US" sz="2200" b="1" dirty="0" smtClean="0">
                <a:solidFill>
                  <a:srgbClr val="333399"/>
                </a:solidFill>
                <a:latin typeface="Arial" pitchFamily="34" charset="0"/>
              </a:rPr>
              <a:t>-Madurai-</a:t>
            </a:r>
            <a:r>
              <a:rPr lang="en-US" sz="2200" b="1" dirty="0" err="1" smtClean="0">
                <a:solidFill>
                  <a:srgbClr val="333399"/>
                </a:solidFill>
                <a:latin typeface="Arial" pitchFamily="34" charset="0"/>
              </a:rPr>
              <a:t>Tuticorin</a:t>
            </a:r>
            <a:r>
              <a:rPr lang="en-US" sz="2200" b="1" dirty="0" smtClean="0">
                <a:solidFill>
                  <a:srgbClr val="333399"/>
                </a:solidFill>
                <a:latin typeface="Arial" pitchFamily="34" charset="0"/>
              </a:rPr>
              <a:t> pipeline</a:t>
            </a:r>
          </a:p>
          <a:p>
            <a:pPr eaLnBrk="1" hangingPunct="1">
              <a:buFont typeface="Wingdings" panose="05000000000000000000" pitchFamily="2" charset="2"/>
              <a:buChar char="v"/>
            </a:pPr>
            <a:endParaRPr lang="en-US" sz="2200" b="1" dirty="0" smtClean="0">
              <a:solidFill>
                <a:srgbClr val="333399"/>
              </a:solidFill>
              <a:latin typeface="Arial" pitchFamily="34" charset="0"/>
            </a:endParaRPr>
          </a:p>
        </p:txBody>
      </p:sp>
      <p:sp>
        <p:nvSpPr>
          <p:cNvPr id="24578" name="Slide Number Placeholder 5"/>
          <p:cNvSpPr>
            <a:spLocks noGrp="1"/>
          </p:cNvSpPr>
          <p:nvPr>
            <p:ph type="sldNum" sz="quarter" idx="4294967295"/>
          </p:nvPr>
        </p:nvSpPr>
        <p:spPr>
          <a:xfrm>
            <a:off x="8806434" y="5734050"/>
            <a:ext cx="660400" cy="52120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AEDFA14-E908-4F61-BBB1-BBC5882BE67C}" type="slidenum">
              <a:rPr lang="en-US" sz="1400" smtClean="0"/>
              <a:pPr eaLnBrk="1" hangingPunct="1"/>
              <a:t>43</a:t>
            </a:fld>
            <a:endParaRPr lang="en-US" sz="1400" smtClean="0"/>
          </a:p>
        </p:txBody>
      </p:sp>
      <p:sp>
        <p:nvSpPr>
          <p:cNvPr id="24581" name="Line 4"/>
          <p:cNvSpPr>
            <a:spLocks noChangeShapeType="1"/>
          </p:cNvSpPr>
          <p:nvPr/>
        </p:nvSpPr>
        <p:spPr bwMode="auto">
          <a:xfrm>
            <a:off x="0" y="1066800"/>
            <a:ext cx="9575800" cy="0"/>
          </a:xfrm>
          <a:prstGeom prst="line">
            <a:avLst/>
          </a:prstGeom>
          <a:noFill/>
          <a:ln w="28575">
            <a:solidFill>
              <a:srgbClr val="FF99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 name="Rectangle 7"/>
          <p:cNvSpPr>
            <a:spLocks noChangeArrowheads="1"/>
          </p:cNvSpPr>
          <p:nvPr/>
        </p:nvSpPr>
        <p:spPr bwMode="auto">
          <a:xfrm>
            <a:off x="1155700" y="152401"/>
            <a:ext cx="7346950" cy="642937"/>
          </a:xfrm>
          <a:prstGeom prst="rect">
            <a:avLst/>
          </a:prstGeom>
          <a:noFill/>
          <a:ln w="9525">
            <a:noFill/>
            <a:miter lim="800000"/>
            <a:headEnd/>
            <a:tailEnd/>
          </a:ln>
        </p:spPr>
        <p:txBody>
          <a:bodyPr anchor="ctr"/>
          <a:lstStyle/>
          <a:p>
            <a:pPr algn="ctr"/>
            <a:r>
              <a:rPr lang="en-US" sz="3200" b="1" dirty="0" smtClean="0">
                <a:solidFill>
                  <a:srgbClr val="FF0000"/>
                </a:solidFill>
                <a:latin typeface="Arial" pitchFamily="34" charset="0"/>
                <a:ea typeface="+mj-ea"/>
                <a:cs typeface="+mj-cs"/>
              </a:rPr>
              <a:t>Up coming projects </a:t>
            </a:r>
            <a:r>
              <a:rPr lang="en-US" sz="3200" b="1" dirty="0">
                <a:solidFill>
                  <a:srgbClr val="FF0000"/>
                </a:solidFill>
                <a:latin typeface="Arial" pitchFamily="34" charset="0"/>
              </a:rPr>
              <a:t>-Pipeline</a:t>
            </a:r>
          </a:p>
          <a:p>
            <a:pPr algn="ctr"/>
            <a:endParaRPr lang="en-US" sz="3200" b="1" dirty="0">
              <a:solidFill>
                <a:srgbClr val="FF0000"/>
              </a:solidFill>
              <a:latin typeface="Arial" pitchFamily="34" charset="0"/>
              <a:ea typeface="+mj-ea"/>
              <a:cs typeface="+mj-cs"/>
            </a:endParaRPr>
          </a:p>
        </p:txBody>
      </p:sp>
    </p:spTree>
    <p:extLst>
      <p:ext uri="{BB962C8B-B14F-4D97-AF65-F5344CB8AC3E}">
        <p14:creationId xmlns:p14="http://schemas.microsoft.com/office/powerpoint/2010/main" xmlns="" val="35467198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Rectangle 6"/>
          <p:cNvSpPr>
            <a:spLocks noGrp="1" noChangeArrowheads="1"/>
          </p:cNvSpPr>
          <p:nvPr>
            <p:ph sz="quarter" idx="1"/>
          </p:nvPr>
        </p:nvSpPr>
        <p:spPr>
          <a:xfrm>
            <a:off x="577850" y="1292226"/>
            <a:ext cx="8888984" cy="4956174"/>
          </a:xfrm>
        </p:spPr>
        <p:txBody>
          <a:bodyPr>
            <a:noAutofit/>
          </a:bodyPr>
          <a:lstStyle/>
          <a:p>
            <a:pPr>
              <a:buFont typeface="Wingdings" panose="05000000000000000000" pitchFamily="2" charset="2"/>
              <a:buChar char="v"/>
            </a:pPr>
            <a:endParaRPr lang="en-US" sz="2200" b="1" dirty="0" smtClean="0">
              <a:solidFill>
                <a:srgbClr val="333399"/>
              </a:solidFill>
              <a:latin typeface="Arial" pitchFamily="34" charset="0"/>
            </a:endParaRPr>
          </a:p>
          <a:p>
            <a:pPr>
              <a:buFont typeface="Wingdings" panose="05000000000000000000" pitchFamily="2" charset="2"/>
              <a:buChar char="v"/>
            </a:pPr>
            <a:r>
              <a:rPr lang="en-US" sz="2200" b="1" dirty="0" smtClean="0">
                <a:solidFill>
                  <a:srgbClr val="333399"/>
                </a:solidFill>
                <a:latin typeface="Arial" pitchFamily="34" charset="0"/>
              </a:rPr>
              <a:t>Mathura Jhansi pipeline</a:t>
            </a:r>
          </a:p>
          <a:p>
            <a:pPr>
              <a:buFont typeface="Wingdings" panose="05000000000000000000" pitchFamily="2" charset="2"/>
              <a:buChar char="v"/>
            </a:pPr>
            <a:r>
              <a:rPr lang="en-US" sz="2200" b="1" dirty="0" smtClean="0">
                <a:solidFill>
                  <a:srgbClr val="333399"/>
                </a:solidFill>
                <a:latin typeface="Arial" pitchFamily="34" charset="0"/>
              </a:rPr>
              <a:t>PRRPL branch line to </a:t>
            </a:r>
            <a:r>
              <a:rPr lang="en-US" sz="2200" b="1" dirty="0" err="1" smtClean="0">
                <a:solidFill>
                  <a:srgbClr val="333399"/>
                </a:solidFill>
                <a:latin typeface="Arial" pitchFamily="34" charset="0"/>
              </a:rPr>
              <a:t>Meramandali</a:t>
            </a:r>
            <a:r>
              <a:rPr lang="en-US" sz="2200" b="1" dirty="0" smtClean="0">
                <a:solidFill>
                  <a:srgbClr val="333399"/>
                </a:solidFill>
                <a:latin typeface="Arial" pitchFamily="34" charset="0"/>
              </a:rPr>
              <a:t> CUF</a:t>
            </a:r>
          </a:p>
          <a:p>
            <a:pPr>
              <a:buFont typeface="Wingdings" panose="05000000000000000000" pitchFamily="2" charset="2"/>
              <a:buChar char="v"/>
            </a:pPr>
            <a:r>
              <a:rPr lang="en-US" sz="2200" b="1" dirty="0" smtClean="0">
                <a:solidFill>
                  <a:srgbClr val="333399"/>
                </a:solidFill>
                <a:latin typeface="Arial" pitchFamily="34" charset="0"/>
              </a:rPr>
              <a:t>Extension of CTMPL from </a:t>
            </a:r>
            <a:r>
              <a:rPr lang="en-US" sz="2200" b="1" dirty="0" err="1" smtClean="0">
                <a:solidFill>
                  <a:srgbClr val="333399"/>
                </a:solidFill>
                <a:latin typeface="Arial" pitchFamily="34" charset="0"/>
              </a:rPr>
              <a:t>Shankari</a:t>
            </a:r>
            <a:r>
              <a:rPr lang="en-US" sz="2200" b="1" dirty="0" smtClean="0">
                <a:solidFill>
                  <a:srgbClr val="333399"/>
                </a:solidFill>
                <a:latin typeface="Arial" pitchFamily="34" charset="0"/>
              </a:rPr>
              <a:t> to </a:t>
            </a:r>
            <a:r>
              <a:rPr lang="en-US" sz="2200" b="1" dirty="0" err="1" smtClean="0">
                <a:solidFill>
                  <a:srgbClr val="333399"/>
                </a:solidFill>
                <a:latin typeface="Arial" pitchFamily="34" charset="0"/>
              </a:rPr>
              <a:t>Irugur</a:t>
            </a:r>
            <a:endParaRPr lang="en-US" sz="2200" b="1" dirty="0" smtClean="0">
              <a:solidFill>
                <a:srgbClr val="333399"/>
              </a:solidFill>
              <a:latin typeface="Arial" pitchFamily="34" charset="0"/>
            </a:endParaRPr>
          </a:p>
          <a:p>
            <a:pPr>
              <a:buFont typeface="Wingdings" panose="05000000000000000000" pitchFamily="2" charset="2"/>
              <a:buChar char="v"/>
            </a:pPr>
            <a:r>
              <a:rPr lang="en-US" sz="2200" b="1" dirty="0" smtClean="0">
                <a:solidFill>
                  <a:srgbClr val="333399"/>
                </a:solidFill>
                <a:latin typeface="Arial" pitchFamily="34" charset="0"/>
              </a:rPr>
              <a:t>Branch line from </a:t>
            </a:r>
            <a:r>
              <a:rPr lang="en-US" sz="2200" b="1" dirty="0" err="1" smtClean="0">
                <a:solidFill>
                  <a:srgbClr val="333399"/>
                </a:solidFill>
                <a:latin typeface="Arial" pitchFamily="34" charset="0"/>
              </a:rPr>
              <a:t>Mourigram</a:t>
            </a:r>
            <a:r>
              <a:rPr lang="en-US" sz="2200" b="1" dirty="0" smtClean="0">
                <a:solidFill>
                  <a:srgbClr val="333399"/>
                </a:solidFill>
                <a:latin typeface="Arial" pitchFamily="34" charset="0"/>
              </a:rPr>
              <a:t> to </a:t>
            </a:r>
            <a:r>
              <a:rPr lang="en-US" sz="2200" b="1" dirty="0" err="1" smtClean="0">
                <a:solidFill>
                  <a:srgbClr val="333399"/>
                </a:solidFill>
                <a:latin typeface="Arial" pitchFamily="34" charset="0"/>
              </a:rPr>
              <a:t>Siliguri</a:t>
            </a:r>
            <a:r>
              <a:rPr lang="en-US" sz="2200" b="1" dirty="0" smtClean="0">
                <a:solidFill>
                  <a:srgbClr val="333399"/>
                </a:solidFill>
                <a:latin typeface="Arial" pitchFamily="34" charset="0"/>
              </a:rPr>
              <a:t> via </a:t>
            </a:r>
            <a:r>
              <a:rPr lang="en-US" sz="2200" b="1" dirty="0" err="1" smtClean="0">
                <a:solidFill>
                  <a:srgbClr val="333399"/>
                </a:solidFill>
                <a:latin typeface="Arial" pitchFamily="34" charset="0"/>
              </a:rPr>
              <a:t>Malda</a:t>
            </a:r>
            <a:endParaRPr lang="en-US" sz="2200" b="1" dirty="0" smtClean="0">
              <a:solidFill>
                <a:srgbClr val="333399"/>
              </a:solidFill>
              <a:latin typeface="Arial" pitchFamily="34" charset="0"/>
            </a:endParaRPr>
          </a:p>
          <a:p>
            <a:pPr>
              <a:buFont typeface="Wingdings" panose="05000000000000000000" pitchFamily="2" charset="2"/>
              <a:buChar char="v"/>
            </a:pPr>
            <a:r>
              <a:rPr lang="en-US" sz="2200" b="1" dirty="0" smtClean="0">
                <a:solidFill>
                  <a:srgbClr val="333399"/>
                </a:solidFill>
                <a:latin typeface="Arial" pitchFamily="34" charset="0"/>
              </a:rPr>
              <a:t>Extension of KRPL to Bhopal</a:t>
            </a:r>
          </a:p>
          <a:p>
            <a:pPr>
              <a:buFont typeface="Wingdings" panose="05000000000000000000" pitchFamily="2" charset="2"/>
              <a:buChar char="v"/>
            </a:pPr>
            <a:r>
              <a:rPr lang="en-US" sz="2200" b="1" dirty="0" smtClean="0">
                <a:solidFill>
                  <a:srgbClr val="333399"/>
                </a:solidFill>
                <a:latin typeface="Arial" pitchFamily="34" charset="0"/>
              </a:rPr>
              <a:t>Extension of CBPL to </a:t>
            </a:r>
            <a:r>
              <a:rPr lang="en-US" sz="2200" b="1" dirty="0" err="1" smtClean="0">
                <a:solidFill>
                  <a:srgbClr val="333399"/>
                </a:solidFill>
                <a:latin typeface="Arial" pitchFamily="34" charset="0"/>
              </a:rPr>
              <a:t>Guntakal</a:t>
            </a:r>
            <a:r>
              <a:rPr lang="en-US" sz="2200" b="1" dirty="0" smtClean="0">
                <a:solidFill>
                  <a:srgbClr val="333399"/>
                </a:solidFill>
                <a:latin typeface="Arial" pitchFamily="34" charset="0"/>
              </a:rPr>
              <a:t> via </a:t>
            </a:r>
            <a:r>
              <a:rPr lang="en-US" sz="2200" b="1" dirty="0" err="1" smtClean="0">
                <a:solidFill>
                  <a:srgbClr val="333399"/>
                </a:solidFill>
                <a:latin typeface="Arial" pitchFamily="34" charset="0"/>
              </a:rPr>
              <a:t>Chitradurga</a:t>
            </a:r>
            <a:r>
              <a:rPr lang="en-US" sz="2200" b="1" dirty="0" smtClean="0">
                <a:solidFill>
                  <a:srgbClr val="333399"/>
                </a:solidFill>
                <a:latin typeface="Arial" pitchFamily="34" charset="0"/>
              </a:rPr>
              <a:t> and branch line to </a:t>
            </a:r>
            <a:r>
              <a:rPr lang="en-US" sz="2200" b="1" dirty="0" err="1" smtClean="0">
                <a:solidFill>
                  <a:srgbClr val="333399"/>
                </a:solidFill>
                <a:latin typeface="Arial" pitchFamily="34" charset="0"/>
              </a:rPr>
              <a:t>Hubli</a:t>
            </a:r>
            <a:r>
              <a:rPr lang="en-US" sz="2200" b="1" dirty="0" smtClean="0">
                <a:solidFill>
                  <a:srgbClr val="333399"/>
                </a:solidFill>
                <a:latin typeface="Arial" pitchFamily="34" charset="0"/>
              </a:rPr>
              <a:t> from </a:t>
            </a:r>
            <a:r>
              <a:rPr lang="en-US" sz="2200" b="1" dirty="0" err="1" smtClean="0">
                <a:solidFill>
                  <a:srgbClr val="333399"/>
                </a:solidFill>
                <a:latin typeface="Arial" pitchFamily="34" charset="0"/>
              </a:rPr>
              <a:t>Chitradurga</a:t>
            </a:r>
            <a:endParaRPr lang="en-US" sz="2200" b="1" dirty="0" smtClean="0">
              <a:solidFill>
                <a:srgbClr val="333399"/>
              </a:solidFill>
              <a:latin typeface="Arial" pitchFamily="34" charset="0"/>
            </a:endParaRPr>
          </a:p>
          <a:p>
            <a:pPr>
              <a:buFont typeface="Wingdings" panose="05000000000000000000" pitchFamily="2" charset="2"/>
              <a:buChar char="v"/>
            </a:pPr>
            <a:r>
              <a:rPr lang="en-US" sz="2200" b="1" dirty="0" smtClean="0">
                <a:solidFill>
                  <a:srgbClr val="333399"/>
                </a:solidFill>
                <a:latin typeface="Arial" pitchFamily="34" charset="0"/>
              </a:rPr>
              <a:t>Branch line to </a:t>
            </a:r>
            <a:r>
              <a:rPr lang="en-US" sz="2200" b="1" dirty="0" err="1" smtClean="0">
                <a:solidFill>
                  <a:srgbClr val="333399"/>
                </a:solidFill>
                <a:latin typeface="Arial" pitchFamily="34" charset="0"/>
              </a:rPr>
              <a:t>Ramagundam</a:t>
            </a:r>
            <a:r>
              <a:rPr lang="en-US" sz="2200" b="1" dirty="0" smtClean="0">
                <a:solidFill>
                  <a:srgbClr val="333399"/>
                </a:solidFill>
                <a:latin typeface="Arial" pitchFamily="34" charset="0"/>
              </a:rPr>
              <a:t> from Hyderabad</a:t>
            </a:r>
          </a:p>
          <a:p>
            <a:pPr marL="0" indent="0">
              <a:buNone/>
            </a:pPr>
            <a:endParaRPr lang="en-US" sz="2200" b="1" dirty="0" smtClean="0">
              <a:solidFill>
                <a:srgbClr val="333399"/>
              </a:solidFill>
              <a:latin typeface="Arial" pitchFamily="34" charset="0"/>
            </a:endParaRPr>
          </a:p>
        </p:txBody>
      </p:sp>
      <p:sp>
        <p:nvSpPr>
          <p:cNvPr id="24578" name="Slide Number Placeholder 5"/>
          <p:cNvSpPr>
            <a:spLocks noGrp="1"/>
          </p:cNvSpPr>
          <p:nvPr>
            <p:ph type="sldNum" sz="quarter" idx="4294967295"/>
          </p:nvPr>
        </p:nvSpPr>
        <p:spPr>
          <a:xfrm>
            <a:off x="8806434" y="5734050"/>
            <a:ext cx="660400" cy="52120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AEDFA14-E908-4F61-BBB1-BBC5882BE67C}" type="slidenum">
              <a:rPr lang="en-US" sz="1400" smtClean="0"/>
              <a:pPr eaLnBrk="1" hangingPunct="1"/>
              <a:t>44</a:t>
            </a:fld>
            <a:endParaRPr lang="en-US" sz="1400" smtClean="0"/>
          </a:p>
        </p:txBody>
      </p:sp>
      <p:sp>
        <p:nvSpPr>
          <p:cNvPr id="24581" name="Line 4"/>
          <p:cNvSpPr>
            <a:spLocks noChangeShapeType="1"/>
          </p:cNvSpPr>
          <p:nvPr/>
        </p:nvSpPr>
        <p:spPr bwMode="auto">
          <a:xfrm>
            <a:off x="0" y="1066800"/>
            <a:ext cx="9575800" cy="0"/>
          </a:xfrm>
          <a:prstGeom prst="line">
            <a:avLst/>
          </a:prstGeom>
          <a:noFill/>
          <a:ln w="28575">
            <a:solidFill>
              <a:srgbClr val="FF99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 name="Rectangle 7"/>
          <p:cNvSpPr>
            <a:spLocks noChangeArrowheads="1"/>
          </p:cNvSpPr>
          <p:nvPr/>
        </p:nvSpPr>
        <p:spPr bwMode="auto">
          <a:xfrm>
            <a:off x="1155700" y="152401"/>
            <a:ext cx="7346950" cy="642937"/>
          </a:xfrm>
          <a:prstGeom prst="rect">
            <a:avLst/>
          </a:prstGeom>
          <a:noFill/>
          <a:ln w="9525">
            <a:noFill/>
            <a:miter lim="800000"/>
            <a:headEnd/>
            <a:tailEnd/>
          </a:ln>
        </p:spPr>
        <p:txBody>
          <a:bodyPr anchor="ctr"/>
          <a:lstStyle/>
          <a:p>
            <a:pPr algn="ctr"/>
            <a:r>
              <a:rPr lang="en-US" sz="3200" b="1" dirty="0" smtClean="0">
                <a:solidFill>
                  <a:srgbClr val="FF0000"/>
                </a:solidFill>
                <a:latin typeface="Arial" pitchFamily="34" charset="0"/>
                <a:ea typeface="+mj-ea"/>
                <a:cs typeface="+mj-cs"/>
              </a:rPr>
              <a:t>Up coming projects -Pipeline</a:t>
            </a:r>
            <a:endParaRPr lang="en-US" sz="3200" b="1" dirty="0">
              <a:solidFill>
                <a:srgbClr val="FF0000"/>
              </a:solidFill>
              <a:latin typeface="Arial" pitchFamily="34" charset="0"/>
              <a:ea typeface="+mj-ea"/>
              <a:cs typeface="+mj-cs"/>
            </a:endParaRPr>
          </a:p>
        </p:txBody>
      </p:sp>
    </p:spTree>
    <p:extLst>
      <p:ext uri="{BB962C8B-B14F-4D97-AF65-F5344CB8AC3E}">
        <p14:creationId xmlns:p14="http://schemas.microsoft.com/office/powerpoint/2010/main" xmlns="" val="252010612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Rectangle 6"/>
          <p:cNvSpPr>
            <a:spLocks noGrp="1" noChangeArrowheads="1"/>
          </p:cNvSpPr>
          <p:nvPr>
            <p:ph sz="quarter" idx="1"/>
          </p:nvPr>
        </p:nvSpPr>
        <p:spPr>
          <a:xfrm>
            <a:off x="533400" y="1600200"/>
            <a:ext cx="4210050" cy="4956174"/>
          </a:xfrm>
        </p:spPr>
        <p:txBody>
          <a:bodyPr>
            <a:noAutofit/>
          </a:bodyPr>
          <a:lstStyle/>
          <a:p>
            <a:pPr>
              <a:buFont typeface="Wingdings" pitchFamily="2" charset="2"/>
              <a:buChar char="Ø"/>
            </a:pPr>
            <a:r>
              <a:rPr lang="en-US" sz="2200" b="1" dirty="0" err="1" smtClean="0">
                <a:solidFill>
                  <a:srgbClr val="333399"/>
                </a:solidFill>
                <a:latin typeface="Arial" pitchFamily="34" charset="0"/>
              </a:rPr>
              <a:t>Una</a:t>
            </a:r>
            <a:endParaRPr lang="en-US" sz="2200" b="1" dirty="0" smtClean="0">
              <a:solidFill>
                <a:srgbClr val="333399"/>
              </a:solidFill>
              <a:latin typeface="Arial" pitchFamily="34" charset="0"/>
            </a:endParaRPr>
          </a:p>
          <a:p>
            <a:pPr>
              <a:buFont typeface="Wingdings" pitchFamily="2" charset="2"/>
              <a:buChar char="Ø"/>
            </a:pPr>
            <a:r>
              <a:rPr lang="en-US" sz="2200" b="1" dirty="0" smtClean="0">
                <a:solidFill>
                  <a:srgbClr val="333399"/>
                </a:solidFill>
                <a:latin typeface="Arial" pitchFamily="34" charset="0"/>
              </a:rPr>
              <a:t>Jammu Re-</a:t>
            </a:r>
            <a:r>
              <a:rPr lang="en-US" sz="2200" b="1" dirty="0" err="1" smtClean="0">
                <a:solidFill>
                  <a:srgbClr val="333399"/>
                </a:solidFill>
                <a:latin typeface="Arial" pitchFamily="34" charset="0"/>
              </a:rPr>
              <a:t>sitement</a:t>
            </a:r>
            <a:endParaRPr lang="en-US" sz="2200" b="1" dirty="0" smtClean="0">
              <a:solidFill>
                <a:srgbClr val="333399"/>
              </a:solidFill>
              <a:latin typeface="Arial" pitchFamily="34" charset="0"/>
            </a:endParaRPr>
          </a:p>
          <a:p>
            <a:pPr>
              <a:buFont typeface="Wingdings" pitchFamily="2" charset="2"/>
              <a:buChar char="Ø"/>
            </a:pPr>
            <a:r>
              <a:rPr lang="en-US" sz="2200" b="1" dirty="0" smtClean="0">
                <a:solidFill>
                  <a:srgbClr val="333399"/>
                </a:solidFill>
                <a:latin typeface="Arial" pitchFamily="34" charset="0"/>
              </a:rPr>
              <a:t>Srinagar Re-</a:t>
            </a:r>
            <a:r>
              <a:rPr lang="en-US" sz="2200" b="1" dirty="0" err="1" smtClean="0">
                <a:solidFill>
                  <a:srgbClr val="333399"/>
                </a:solidFill>
                <a:latin typeface="Arial" pitchFamily="34" charset="0"/>
              </a:rPr>
              <a:t>sitement</a:t>
            </a:r>
            <a:endParaRPr lang="en-US" sz="2200" b="1" dirty="0" smtClean="0">
              <a:solidFill>
                <a:srgbClr val="333399"/>
              </a:solidFill>
              <a:latin typeface="Arial" pitchFamily="34" charset="0"/>
            </a:endParaRPr>
          </a:p>
          <a:p>
            <a:pPr>
              <a:buFont typeface="Wingdings" pitchFamily="2" charset="2"/>
              <a:buChar char="Ø"/>
            </a:pPr>
            <a:r>
              <a:rPr lang="en-US" sz="2200" b="1" dirty="0" err="1" smtClean="0">
                <a:solidFill>
                  <a:srgbClr val="333399"/>
                </a:solidFill>
                <a:latin typeface="Arial" pitchFamily="34" charset="0"/>
              </a:rPr>
              <a:t>Mirzapur</a:t>
            </a:r>
            <a:endParaRPr lang="en-US" sz="2200" b="1" dirty="0" smtClean="0">
              <a:solidFill>
                <a:srgbClr val="333399"/>
              </a:solidFill>
              <a:latin typeface="Arial" pitchFamily="34" charset="0"/>
            </a:endParaRPr>
          </a:p>
          <a:p>
            <a:pPr>
              <a:buFont typeface="Wingdings" pitchFamily="2" charset="2"/>
              <a:buChar char="Ø"/>
            </a:pPr>
            <a:r>
              <a:rPr lang="en-US" sz="2200" b="1" dirty="0" err="1" smtClean="0">
                <a:solidFill>
                  <a:srgbClr val="333399"/>
                </a:solidFill>
                <a:latin typeface="Arial" pitchFamily="34" charset="0"/>
              </a:rPr>
              <a:t>Phandakalan</a:t>
            </a:r>
            <a:r>
              <a:rPr lang="en-US" sz="2200" b="1" dirty="0" smtClean="0">
                <a:solidFill>
                  <a:srgbClr val="333399"/>
                </a:solidFill>
                <a:latin typeface="Arial" pitchFamily="34" charset="0"/>
              </a:rPr>
              <a:t> (Bhopal)</a:t>
            </a:r>
          </a:p>
          <a:p>
            <a:pPr>
              <a:buFont typeface="Wingdings" pitchFamily="2" charset="2"/>
              <a:buChar char="Ø"/>
            </a:pPr>
            <a:r>
              <a:rPr lang="en-US" sz="2200" b="1" dirty="0" err="1" smtClean="0">
                <a:solidFill>
                  <a:srgbClr val="333399"/>
                </a:solidFill>
                <a:latin typeface="Arial" pitchFamily="34" charset="0"/>
              </a:rPr>
              <a:t>Borkhedi</a:t>
            </a:r>
            <a:r>
              <a:rPr lang="en-US" sz="2200" b="1" dirty="0" smtClean="0">
                <a:solidFill>
                  <a:srgbClr val="333399"/>
                </a:solidFill>
                <a:latin typeface="Arial" pitchFamily="34" charset="0"/>
              </a:rPr>
              <a:t> (Nagpur)</a:t>
            </a:r>
          </a:p>
          <a:p>
            <a:pPr>
              <a:buFont typeface="Wingdings" pitchFamily="2" charset="2"/>
              <a:buChar char="Ø"/>
            </a:pPr>
            <a:r>
              <a:rPr lang="en-US" sz="2200" b="1" dirty="0" err="1" smtClean="0">
                <a:solidFill>
                  <a:srgbClr val="333399"/>
                </a:solidFill>
                <a:latin typeface="Arial" pitchFamily="34" charset="0"/>
              </a:rPr>
              <a:t>Panvel</a:t>
            </a:r>
            <a:endParaRPr lang="en-US" sz="2200" b="1" dirty="0" smtClean="0">
              <a:solidFill>
                <a:srgbClr val="333399"/>
              </a:solidFill>
              <a:latin typeface="Arial" pitchFamily="34" charset="0"/>
            </a:endParaRPr>
          </a:p>
          <a:p>
            <a:pPr>
              <a:buFont typeface="Wingdings" pitchFamily="2" charset="2"/>
              <a:buChar char="Ø"/>
            </a:pPr>
            <a:r>
              <a:rPr lang="en-US" sz="2200" b="1" dirty="0" err="1" smtClean="0">
                <a:solidFill>
                  <a:srgbClr val="333399"/>
                </a:solidFill>
                <a:latin typeface="Arial" pitchFamily="34" charset="0"/>
              </a:rPr>
              <a:t>Ratnagiri</a:t>
            </a:r>
            <a:endParaRPr lang="en-US" sz="2200" b="1" dirty="0" smtClean="0">
              <a:solidFill>
                <a:srgbClr val="333399"/>
              </a:solidFill>
              <a:latin typeface="Arial" pitchFamily="34" charset="0"/>
            </a:endParaRPr>
          </a:p>
          <a:p>
            <a:pPr>
              <a:buFont typeface="Wingdings" pitchFamily="2" charset="2"/>
              <a:buChar char="Ø"/>
            </a:pPr>
            <a:endParaRPr lang="en-US" sz="2200" b="1" dirty="0" smtClean="0">
              <a:solidFill>
                <a:srgbClr val="333399"/>
              </a:solidFill>
              <a:latin typeface="Arial" pitchFamily="34" charset="0"/>
            </a:endParaRPr>
          </a:p>
          <a:p>
            <a:pPr>
              <a:buFont typeface="Wingdings" pitchFamily="2" charset="2"/>
              <a:buChar char="Ø"/>
            </a:pPr>
            <a:endParaRPr lang="en-US" sz="2200" b="1" dirty="0" smtClean="0">
              <a:solidFill>
                <a:srgbClr val="333399"/>
              </a:solidFill>
              <a:latin typeface="Arial" pitchFamily="34" charset="0"/>
            </a:endParaRPr>
          </a:p>
        </p:txBody>
      </p:sp>
      <p:sp>
        <p:nvSpPr>
          <p:cNvPr id="24578" name="Slide Number Placeholder 5"/>
          <p:cNvSpPr>
            <a:spLocks noGrp="1"/>
          </p:cNvSpPr>
          <p:nvPr>
            <p:ph type="sldNum" sz="quarter" idx="4294967295"/>
          </p:nvPr>
        </p:nvSpPr>
        <p:spPr>
          <a:xfrm>
            <a:off x="8806434" y="5734050"/>
            <a:ext cx="660400" cy="52120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AEDFA14-E908-4F61-BBB1-BBC5882BE67C}" type="slidenum">
              <a:rPr lang="en-US" sz="1400" smtClean="0"/>
              <a:pPr eaLnBrk="1" hangingPunct="1"/>
              <a:t>45</a:t>
            </a:fld>
            <a:endParaRPr lang="en-US" sz="1400" smtClean="0"/>
          </a:p>
        </p:txBody>
      </p:sp>
      <p:sp>
        <p:nvSpPr>
          <p:cNvPr id="24581" name="Line 4"/>
          <p:cNvSpPr>
            <a:spLocks noChangeShapeType="1"/>
          </p:cNvSpPr>
          <p:nvPr/>
        </p:nvSpPr>
        <p:spPr bwMode="auto">
          <a:xfrm>
            <a:off x="0" y="1066800"/>
            <a:ext cx="9575800" cy="0"/>
          </a:xfrm>
          <a:prstGeom prst="line">
            <a:avLst/>
          </a:prstGeom>
          <a:noFill/>
          <a:ln w="28575">
            <a:solidFill>
              <a:srgbClr val="FF99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 name="Rectangle 7"/>
          <p:cNvSpPr>
            <a:spLocks noChangeArrowheads="1"/>
          </p:cNvSpPr>
          <p:nvPr/>
        </p:nvSpPr>
        <p:spPr bwMode="auto">
          <a:xfrm>
            <a:off x="495300" y="304801"/>
            <a:ext cx="8750300" cy="642937"/>
          </a:xfrm>
          <a:prstGeom prst="rect">
            <a:avLst/>
          </a:prstGeom>
          <a:noFill/>
          <a:ln w="9525">
            <a:noFill/>
            <a:miter lim="800000"/>
            <a:headEnd/>
            <a:tailEnd/>
          </a:ln>
        </p:spPr>
        <p:txBody>
          <a:bodyPr anchor="ctr"/>
          <a:lstStyle/>
          <a:p>
            <a:pPr algn="ctr"/>
            <a:r>
              <a:rPr lang="en-US" sz="3200" b="1" dirty="0" smtClean="0">
                <a:solidFill>
                  <a:srgbClr val="FF0000"/>
                </a:solidFill>
                <a:latin typeface="Arial" pitchFamily="34" charset="0"/>
                <a:ea typeface="+mj-ea"/>
                <a:cs typeface="+mj-cs"/>
              </a:rPr>
              <a:t>Up coming projects – Marketing </a:t>
            </a:r>
            <a:r>
              <a:rPr lang="en-US" sz="3200" b="1" dirty="0" err="1" smtClean="0">
                <a:solidFill>
                  <a:srgbClr val="FF0000"/>
                </a:solidFill>
                <a:latin typeface="Arial" pitchFamily="34" charset="0"/>
                <a:ea typeface="+mj-ea"/>
                <a:cs typeface="+mj-cs"/>
              </a:rPr>
              <a:t>Locns</a:t>
            </a:r>
            <a:endParaRPr lang="en-US" sz="3200" b="1" dirty="0">
              <a:solidFill>
                <a:srgbClr val="FF0000"/>
              </a:solidFill>
              <a:latin typeface="Arial" pitchFamily="34" charset="0"/>
              <a:ea typeface="+mj-ea"/>
              <a:cs typeface="+mj-cs"/>
            </a:endParaRPr>
          </a:p>
        </p:txBody>
      </p:sp>
      <p:sp>
        <p:nvSpPr>
          <p:cNvPr id="6" name="Rectangle 6"/>
          <p:cNvSpPr txBox="1">
            <a:spLocks noChangeArrowheads="1"/>
          </p:cNvSpPr>
          <p:nvPr/>
        </p:nvSpPr>
        <p:spPr>
          <a:xfrm>
            <a:off x="4343400" y="1447800"/>
            <a:ext cx="5029200" cy="4346574"/>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50000"/>
              </a:lnSpc>
              <a:spcBef>
                <a:spcPts val="0"/>
              </a:spcBef>
              <a:spcAft>
                <a:spcPts val="0"/>
              </a:spcAft>
              <a:buClrTx/>
              <a:buSzPct val="130000"/>
              <a:buFont typeface="Wingdings" pitchFamily="2" charset="2"/>
              <a:buChar char="Ø"/>
              <a:tabLst/>
              <a:defRPr/>
            </a:pPr>
            <a:r>
              <a:rPr kumimoji="0" lang="en-US" sz="2200" b="1" i="0" u="none" strike="noStrike" kern="1200" cap="none" spc="0" normalizeH="0" baseline="0" noProof="0" dirty="0" err="1" smtClean="0">
                <a:ln>
                  <a:noFill/>
                </a:ln>
                <a:solidFill>
                  <a:srgbClr val="333399"/>
                </a:solidFill>
                <a:effectLst/>
                <a:uLnTx/>
                <a:uFillTx/>
                <a:latin typeface="Arial" pitchFamily="34" charset="0"/>
                <a:ea typeface="+mn-ea"/>
                <a:cs typeface="+mn-cs"/>
              </a:rPr>
              <a:t>Dharmanagar</a:t>
            </a:r>
            <a:r>
              <a:rPr kumimoji="0" lang="en-US" sz="2200" b="1" i="0" u="none" strike="noStrike" kern="1200" cap="none" spc="0" normalizeH="0" baseline="0" noProof="0" dirty="0" smtClean="0">
                <a:ln>
                  <a:noFill/>
                </a:ln>
                <a:solidFill>
                  <a:srgbClr val="333399"/>
                </a:solidFill>
                <a:effectLst/>
                <a:uLnTx/>
                <a:uFillTx/>
                <a:latin typeface="Arial" pitchFamily="34" charset="0"/>
                <a:ea typeface="+mn-ea"/>
                <a:cs typeface="+mn-cs"/>
              </a:rPr>
              <a:t> </a:t>
            </a:r>
            <a:r>
              <a:rPr lang="en-US" sz="2200" b="1" dirty="0" smtClean="0">
                <a:solidFill>
                  <a:srgbClr val="333399"/>
                </a:solidFill>
                <a:latin typeface="Arial" pitchFamily="34" charset="0"/>
              </a:rPr>
              <a:t>R</a:t>
            </a:r>
            <a:r>
              <a:rPr kumimoji="0" lang="en-US" sz="2200" b="1" i="0" u="none" strike="noStrike" kern="1200" cap="none" spc="0" normalizeH="0" baseline="0" noProof="0" dirty="0" smtClean="0">
                <a:ln>
                  <a:noFill/>
                </a:ln>
                <a:solidFill>
                  <a:srgbClr val="333399"/>
                </a:solidFill>
                <a:effectLst/>
                <a:uLnTx/>
                <a:uFillTx/>
                <a:latin typeface="Arial" pitchFamily="34" charset="0"/>
                <a:ea typeface="+mn-ea"/>
                <a:cs typeface="+mn-cs"/>
              </a:rPr>
              <a:t>e-</a:t>
            </a:r>
            <a:r>
              <a:rPr kumimoji="0" lang="en-US" sz="2200" b="1" i="0" u="none" strike="noStrike" kern="1200" cap="none" spc="0" normalizeH="0" baseline="0" noProof="0" dirty="0" err="1" smtClean="0">
                <a:ln>
                  <a:noFill/>
                </a:ln>
                <a:solidFill>
                  <a:srgbClr val="333399"/>
                </a:solidFill>
                <a:effectLst/>
                <a:uLnTx/>
                <a:uFillTx/>
                <a:latin typeface="Arial" pitchFamily="34" charset="0"/>
                <a:ea typeface="+mn-ea"/>
                <a:cs typeface="+mn-cs"/>
              </a:rPr>
              <a:t>sitement</a:t>
            </a:r>
            <a:r>
              <a:rPr kumimoji="0" lang="en-US" sz="2200" b="1" i="0" u="none" strike="noStrike" kern="1200" cap="none" spc="0" normalizeH="0" baseline="0" noProof="0" dirty="0" smtClean="0">
                <a:ln>
                  <a:noFill/>
                </a:ln>
                <a:solidFill>
                  <a:srgbClr val="333399"/>
                </a:solidFill>
                <a:effectLst/>
                <a:uLnTx/>
                <a:uFillTx/>
                <a:latin typeface="Arial" pitchFamily="34" charset="0"/>
                <a:ea typeface="+mn-ea"/>
                <a:cs typeface="+mn-cs"/>
              </a:rPr>
              <a:t>, TRP</a:t>
            </a:r>
          </a:p>
          <a:p>
            <a:pPr marL="342900" marR="0" lvl="0" indent="-342900" algn="l" defTabSz="914400" rtl="0" eaLnBrk="1" fontAlgn="auto" latinLnBrk="0" hangingPunct="1">
              <a:lnSpc>
                <a:spcPct val="150000"/>
              </a:lnSpc>
              <a:spcBef>
                <a:spcPts val="0"/>
              </a:spcBef>
              <a:spcAft>
                <a:spcPts val="0"/>
              </a:spcAft>
              <a:buClrTx/>
              <a:buSzPct val="130000"/>
              <a:buFont typeface="Wingdings" pitchFamily="2" charset="2"/>
              <a:buChar char="Ø"/>
              <a:tabLst/>
              <a:defRPr/>
            </a:pPr>
            <a:r>
              <a:rPr lang="en-US" sz="2200" b="1" dirty="0" smtClean="0">
                <a:solidFill>
                  <a:srgbClr val="333399"/>
                </a:solidFill>
                <a:latin typeface="Arial" pitchFamily="34" charset="0"/>
              </a:rPr>
              <a:t>Patna Re-</a:t>
            </a:r>
            <a:r>
              <a:rPr lang="en-US" sz="2200" b="1" dirty="0" err="1" smtClean="0">
                <a:solidFill>
                  <a:srgbClr val="333399"/>
                </a:solidFill>
                <a:latin typeface="Arial" pitchFamily="34" charset="0"/>
              </a:rPr>
              <a:t>sitement</a:t>
            </a:r>
            <a:r>
              <a:rPr lang="en-US" sz="2200" b="1" dirty="0" smtClean="0">
                <a:solidFill>
                  <a:srgbClr val="333399"/>
                </a:solidFill>
                <a:latin typeface="Arial" pitchFamily="34" charset="0"/>
              </a:rPr>
              <a:t>, BH</a:t>
            </a:r>
          </a:p>
          <a:p>
            <a:pPr marL="342900" marR="0" lvl="0" indent="-342900" algn="l" defTabSz="914400" rtl="0" eaLnBrk="1" fontAlgn="auto" latinLnBrk="0" hangingPunct="1">
              <a:lnSpc>
                <a:spcPct val="150000"/>
              </a:lnSpc>
              <a:spcBef>
                <a:spcPts val="0"/>
              </a:spcBef>
              <a:spcAft>
                <a:spcPts val="0"/>
              </a:spcAft>
              <a:buClrTx/>
              <a:buSzPct val="130000"/>
              <a:buFont typeface="Wingdings" pitchFamily="2" charset="2"/>
              <a:buChar char="Ø"/>
              <a:tabLst/>
              <a:defRPr/>
            </a:pPr>
            <a:r>
              <a:rPr lang="en-US" sz="2200" b="1" dirty="0" err="1" smtClean="0">
                <a:solidFill>
                  <a:srgbClr val="333399"/>
                </a:solidFill>
                <a:latin typeface="Arial" pitchFamily="34" charset="0"/>
              </a:rPr>
              <a:t>Motihari</a:t>
            </a:r>
            <a:r>
              <a:rPr lang="en-US" sz="2200" b="1" dirty="0" smtClean="0">
                <a:solidFill>
                  <a:srgbClr val="333399"/>
                </a:solidFill>
                <a:latin typeface="Arial" pitchFamily="34" charset="0"/>
              </a:rPr>
              <a:t>, BH</a:t>
            </a:r>
          </a:p>
          <a:p>
            <a:pPr marL="342900" indent="-342900" eaLnBrk="1" fontAlgn="auto" hangingPunct="1">
              <a:lnSpc>
                <a:spcPct val="150000"/>
              </a:lnSpc>
              <a:spcBef>
                <a:spcPts val="0"/>
              </a:spcBef>
              <a:spcAft>
                <a:spcPts val="0"/>
              </a:spcAft>
              <a:buSzPct val="130000"/>
              <a:buFont typeface="Wingdings" pitchFamily="2" charset="2"/>
              <a:buChar char="Ø"/>
              <a:defRPr/>
            </a:pPr>
            <a:r>
              <a:rPr lang="en-US" sz="2200" b="1" dirty="0" err="1" smtClean="0">
                <a:solidFill>
                  <a:srgbClr val="333399"/>
                </a:solidFill>
                <a:latin typeface="Arial" pitchFamily="34" charset="0"/>
              </a:rPr>
              <a:t>Dhenkanal</a:t>
            </a:r>
            <a:r>
              <a:rPr lang="en-US" sz="2200" b="1" dirty="0" smtClean="0">
                <a:solidFill>
                  <a:srgbClr val="333399"/>
                </a:solidFill>
                <a:latin typeface="Arial" pitchFamily="34" charset="0"/>
              </a:rPr>
              <a:t>, WB</a:t>
            </a:r>
          </a:p>
          <a:p>
            <a:pPr marL="342900" marR="0" lvl="0" indent="-342900" algn="l" defTabSz="914400" rtl="0" eaLnBrk="1" fontAlgn="auto" latinLnBrk="0" hangingPunct="1">
              <a:lnSpc>
                <a:spcPct val="150000"/>
              </a:lnSpc>
              <a:spcBef>
                <a:spcPts val="0"/>
              </a:spcBef>
              <a:spcAft>
                <a:spcPts val="0"/>
              </a:spcAft>
              <a:buClrTx/>
              <a:buSzPct val="130000"/>
              <a:buFont typeface="Wingdings" pitchFamily="2" charset="2"/>
              <a:buChar char="Ø"/>
              <a:tabLst/>
              <a:defRPr/>
            </a:pPr>
            <a:r>
              <a:rPr kumimoji="0" lang="en-US" sz="2200" b="1" i="0" u="none" strike="noStrike" kern="1200" cap="none" spc="0" normalizeH="0" baseline="0" noProof="0" dirty="0" err="1" smtClean="0">
                <a:ln>
                  <a:noFill/>
                </a:ln>
                <a:solidFill>
                  <a:srgbClr val="333399"/>
                </a:solidFill>
                <a:effectLst/>
                <a:uLnTx/>
                <a:uFillTx/>
                <a:latin typeface="Arial" pitchFamily="34" charset="0"/>
                <a:ea typeface="+mn-ea"/>
                <a:cs typeface="+mn-cs"/>
              </a:rPr>
              <a:t>Berhampore</a:t>
            </a:r>
            <a:r>
              <a:rPr kumimoji="0" lang="en-US" sz="2200" b="1" i="0" u="none" strike="noStrike" kern="1200" cap="none" spc="0" normalizeH="0" baseline="0" noProof="0" dirty="0" smtClean="0">
                <a:ln>
                  <a:noFill/>
                </a:ln>
                <a:solidFill>
                  <a:srgbClr val="333399"/>
                </a:solidFill>
                <a:effectLst/>
                <a:uLnTx/>
                <a:uFillTx/>
                <a:latin typeface="Arial" pitchFamily="34" charset="0"/>
                <a:ea typeface="+mn-ea"/>
                <a:cs typeface="+mn-cs"/>
              </a:rPr>
              <a:t>,</a:t>
            </a:r>
            <a:r>
              <a:rPr kumimoji="0" lang="en-US" sz="2200" b="1" i="0" u="none" strike="noStrike" kern="1200" cap="none" spc="0" normalizeH="0" noProof="0" dirty="0" smtClean="0">
                <a:ln>
                  <a:noFill/>
                </a:ln>
                <a:solidFill>
                  <a:srgbClr val="333399"/>
                </a:solidFill>
                <a:effectLst/>
                <a:uLnTx/>
                <a:uFillTx/>
                <a:latin typeface="Arial" pitchFamily="34" charset="0"/>
                <a:ea typeface="+mn-ea"/>
                <a:cs typeface="+mn-cs"/>
              </a:rPr>
              <a:t> </a:t>
            </a:r>
            <a:r>
              <a:rPr kumimoji="0" lang="en-US" sz="2200" b="1" i="0" u="none" strike="noStrike" kern="1200" cap="none" spc="0" normalizeH="0" noProof="0" dirty="0" err="1" smtClean="0">
                <a:ln>
                  <a:noFill/>
                </a:ln>
                <a:solidFill>
                  <a:srgbClr val="333399"/>
                </a:solidFill>
                <a:effectLst/>
                <a:uLnTx/>
                <a:uFillTx/>
                <a:latin typeface="Arial" pitchFamily="34" charset="0"/>
                <a:ea typeface="+mn-ea"/>
                <a:cs typeface="+mn-cs"/>
              </a:rPr>
              <a:t>Odisha</a:t>
            </a:r>
            <a:endParaRPr kumimoji="0" lang="en-US" sz="2200" b="1" i="0" u="none" strike="noStrike" kern="1200" cap="none" spc="0" normalizeH="0" baseline="0" noProof="0" dirty="0" smtClean="0">
              <a:ln>
                <a:noFill/>
              </a:ln>
              <a:solidFill>
                <a:srgbClr val="333399"/>
              </a:solidFill>
              <a:effectLst/>
              <a:uLnTx/>
              <a:uFillTx/>
              <a:latin typeface="Arial" pitchFamily="34" charset="0"/>
              <a:ea typeface="+mn-ea"/>
              <a:cs typeface="+mn-cs"/>
            </a:endParaRPr>
          </a:p>
          <a:p>
            <a:pPr marL="342900" marR="0" lvl="0" indent="-342900" algn="l" defTabSz="914400" rtl="0" eaLnBrk="1" fontAlgn="auto" latinLnBrk="0" hangingPunct="1">
              <a:lnSpc>
                <a:spcPct val="150000"/>
              </a:lnSpc>
              <a:spcBef>
                <a:spcPts val="0"/>
              </a:spcBef>
              <a:spcAft>
                <a:spcPts val="0"/>
              </a:spcAft>
              <a:buClrTx/>
              <a:buSzPct val="130000"/>
              <a:buFont typeface="Wingdings" pitchFamily="2" charset="2"/>
              <a:buChar char="Ø"/>
              <a:tabLst/>
              <a:defRPr/>
            </a:pPr>
            <a:r>
              <a:rPr lang="en-US" sz="2200" b="1" dirty="0" err="1" smtClean="0">
                <a:solidFill>
                  <a:srgbClr val="333399"/>
                </a:solidFill>
                <a:latin typeface="Arial" pitchFamily="34" charset="0"/>
              </a:rPr>
              <a:t>Asanur</a:t>
            </a:r>
            <a:r>
              <a:rPr lang="en-US" sz="2200" b="1" dirty="0" smtClean="0">
                <a:solidFill>
                  <a:srgbClr val="333399"/>
                </a:solidFill>
                <a:latin typeface="Arial" pitchFamily="34" charset="0"/>
              </a:rPr>
              <a:t>, TN</a:t>
            </a:r>
          </a:p>
          <a:p>
            <a:pPr marL="342900" marR="0" lvl="0" indent="-342900" algn="l" defTabSz="914400" rtl="0" eaLnBrk="1" fontAlgn="auto" latinLnBrk="0" hangingPunct="1">
              <a:lnSpc>
                <a:spcPct val="150000"/>
              </a:lnSpc>
              <a:spcBef>
                <a:spcPts val="0"/>
              </a:spcBef>
              <a:spcAft>
                <a:spcPts val="0"/>
              </a:spcAft>
              <a:buClrTx/>
              <a:buSzPct val="130000"/>
              <a:buFont typeface="Wingdings" pitchFamily="2" charset="2"/>
              <a:buChar char="Ø"/>
              <a:tabLst/>
              <a:defRPr/>
            </a:pPr>
            <a:r>
              <a:rPr kumimoji="0" lang="en-US" sz="2200" b="1" i="0" u="none" strike="noStrike" kern="1200" cap="none" spc="0" normalizeH="0" baseline="0" noProof="0" dirty="0" smtClean="0">
                <a:ln>
                  <a:noFill/>
                </a:ln>
                <a:solidFill>
                  <a:srgbClr val="333399"/>
                </a:solidFill>
                <a:effectLst/>
                <a:uLnTx/>
                <a:uFillTx/>
                <a:latin typeface="Arial" pitchFamily="34" charset="0"/>
                <a:ea typeface="+mn-ea"/>
                <a:cs typeface="+mn-cs"/>
              </a:rPr>
              <a:t>New Hyderabad, </a:t>
            </a:r>
            <a:r>
              <a:rPr kumimoji="0" lang="en-US" sz="2200" b="1" i="0" u="none" strike="noStrike" kern="1200" cap="none" spc="0" normalizeH="0" baseline="0" noProof="0" dirty="0" err="1" smtClean="0">
                <a:ln>
                  <a:noFill/>
                </a:ln>
                <a:solidFill>
                  <a:srgbClr val="333399"/>
                </a:solidFill>
                <a:effectLst/>
                <a:uLnTx/>
                <a:uFillTx/>
                <a:latin typeface="Arial" pitchFamily="34" charset="0"/>
                <a:ea typeface="+mn-ea"/>
                <a:cs typeface="+mn-cs"/>
              </a:rPr>
              <a:t>Telangana</a:t>
            </a:r>
            <a:r>
              <a:rPr kumimoji="0" lang="en-US" sz="2200" b="1" i="0" u="none" strike="noStrike" kern="1200" cap="none" spc="0" normalizeH="0" baseline="0" noProof="0" dirty="0" smtClean="0">
                <a:ln>
                  <a:noFill/>
                </a:ln>
                <a:solidFill>
                  <a:srgbClr val="333399"/>
                </a:solidFill>
                <a:effectLst/>
                <a:uLnTx/>
                <a:uFillTx/>
                <a:latin typeface="Arial" pitchFamily="34" charset="0"/>
                <a:ea typeface="+mn-ea"/>
                <a:cs typeface="+mn-cs"/>
              </a:rPr>
              <a:t>/AP</a:t>
            </a:r>
          </a:p>
          <a:p>
            <a:pPr marL="342900" marR="0" lvl="0" indent="-342900" algn="l" defTabSz="914400" rtl="0" eaLnBrk="1" fontAlgn="auto" latinLnBrk="0" hangingPunct="1">
              <a:lnSpc>
                <a:spcPct val="150000"/>
              </a:lnSpc>
              <a:spcBef>
                <a:spcPts val="0"/>
              </a:spcBef>
              <a:spcAft>
                <a:spcPts val="0"/>
              </a:spcAft>
              <a:buClrTx/>
              <a:buSzPct val="130000"/>
              <a:buFont typeface="Wingdings" pitchFamily="2" charset="2"/>
              <a:buChar char="Ø"/>
              <a:tabLst/>
              <a:defRPr/>
            </a:pPr>
            <a:r>
              <a:rPr lang="en-US" sz="2200" b="1" dirty="0" err="1" smtClean="0">
                <a:solidFill>
                  <a:srgbClr val="333399"/>
                </a:solidFill>
                <a:latin typeface="Arial" pitchFamily="34" charset="0"/>
              </a:rPr>
              <a:t>Chitradurga</a:t>
            </a:r>
            <a:r>
              <a:rPr lang="en-US" sz="2200" b="1" dirty="0" smtClean="0">
                <a:solidFill>
                  <a:srgbClr val="333399"/>
                </a:solidFill>
                <a:latin typeface="Arial" pitchFamily="34" charset="0"/>
              </a:rPr>
              <a:t>, Karnataka</a:t>
            </a:r>
            <a:endParaRPr kumimoji="0" lang="en-US" sz="2200" b="1" i="0" u="none" strike="noStrike" kern="1200" cap="none" spc="0" normalizeH="0" baseline="0" noProof="0" dirty="0" smtClean="0">
              <a:ln>
                <a:noFill/>
              </a:ln>
              <a:solidFill>
                <a:srgbClr val="333399"/>
              </a:solidFill>
              <a:effectLst/>
              <a:uLnTx/>
              <a:uFillTx/>
              <a:latin typeface="Arial" pitchFamily="34" charset="0"/>
              <a:ea typeface="+mn-ea"/>
              <a:cs typeface="+mn-cs"/>
            </a:endParaRPr>
          </a:p>
          <a:p>
            <a:pPr marL="342900" marR="0" lvl="0" indent="-342900" algn="l" defTabSz="914400" rtl="0" eaLnBrk="1" fontAlgn="auto" latinLnBrk="0" hangingPunct="1">
              <a:lnSpc>
                <a:spcPct val="150000"/>
              </a:lnSpc>
              <a:spcBef>
                <a:spcPts val="0"/>
              </a:spcBef>
              <a:spcAft>
                <a:spcPts val="0"/>
              </a:spcAft>
              <a:buClrTx/>
              <a:buSzPct val="130000"/>
              <a:tabLst/>
              <a:defRPr/>
            </a:pPr>
            <a:endParaRPr kumimoji="0" lang="en-US" sz="2200" b="1" i="0" u="none" strike="noStrike" kern="1200" cap="none" spc="0" normalizeH="0" baseline="0" noProof="0" dirty="0" smtClean="0">
              <a:ln>
                <a:noFill/>
              </a:ln>
              <a:solidFill>
                <a:srgbClr val="333399"/>
              </a:solidFill>
              <a:effectLst/>
              <a:uLnTx/>
              <a:uFillTx/>
              <a:latin typeface="Arial" pitchFamily="34" charset="0"/>
              <a:ea typeface="+mn-ea"/>
              <a:cs typeface="+mn-cs"/>
            </a:endParaRPr>
          </a:p>
          <a:p>
            <a:pPr marL="342900" marR="0" lvl="0" indent="-342900" algn="l" defTabSz="914400" rtl="0" eaLnBrk="1" fontAlgn="auto" latinLnBrk="0" hangingPunct="1">
              <a:lnSpc>
                <a:spcPct val="150000"/>
              </a:lnSpc>
              <a:spcBef>
                <a:spcPts val="0"/>
              </a:spcBef>
              <a:spcAft>
                <a:spcPts val="0"/>
              </a:spcAft>
              <a:buClrTx/>
              <a:buSzPct val="130000"/>
              <a:tabLst/>
              <a:defRPr/>
            </a:pPr>
            <a:endParaRPr kumimoji="0" lang="en-US" sz="2200" b="1" i="0" u="none" strike="noStrike" kern="1200" cap="none" spc="0" normalizeH="0" baseline="0" noProof="0" dirty="0" smtClean="0">
              <a:ln>
                <a:noFill/>
              </a:ln>
              <a:solidFill>
                <a:srgbClr val="333399"/>
              </a:solidFill>
              <a:effectLst/>
              <a:uLnTx/>
              <a:uFillTx/>
              <a:latin typeface="Arial" pitchFamily="34" charset="0"/>
              <a:ea typeface="+mn-ea"/>
              <a:cs typeface="+mn-cs"/>
            </a:endParaRPr>
          </a:p>
        </p:txBody>
      </p:sp>
    </p:spTree>
    <p:extLst>
      <p:ext uri="{BB962C8B-B14F-4D97-AF65-F5344CB8AC3E}">
        <p14:creationId xmlns:p14="http://schemas.microsoft.com/office/powerpoint/2010/main" xmlns="" val="2520106129"/>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4294967295"/>
          </p:nvPr>
        </p:nvSpPr>
        <p:spPr bwMode="auto">
          <a:xfrm>
            <a:off x="7099300" y="6248400"/>
            <a:ext cx="2063750" cy="457200"/>
          </a:xfrm>
          <a:prstGeom prst="rect">
            <a:avLst/>
          </a:prstGeom>
          <a:noFill/>
          <a:ln>
            <a:miter lim="800000"/>
            <a:headEnd/>
            <a:tailEnd/>
          </a:ln>
        </p:spPr>
        <p:txBody>
          <a:bodyPr/>
          <a:lstStyle/>
          <a:p>
            <a:pPr eaLnBrk="1" hangingPunct="1"/>
            <a:fld id="{7886BDDC-CC18-4070-81C8-66FD08F18374}" type="slidenum">
              <a:rPr lang="en-US" altLang="en-US"/>
              <a:pPr eaLnBrk="1" hangingPunct="1"/>
              <a:t>46</a:t>
            </a:fld>
            <a:endParaRPr lang="en-US" altLang="en-US"/>
          </a:p>
        </p:txBody>
      </p:sp>
      <p:sp>
        <p:nvSpPr>
          <p:cNvPr id="75781" name="Rectangle 4">
            <a:extLst>
              <a:ext uri="{FF2B5EF4-FFF2-40B4-BE49-F238E27FC236}"/>
            </a:extLst>
          </p:cNvPr>
          <p:cNvSpPr>
            <a:spLocks noGrp="1" noChangeArrowheads="1"/>
          </p:cNvSpPr>
          <p:nvPr>
            <p:ph type="body" idx="1"/>
          </p:nvPr>
        </p:nvSpPr>
        <p:spPr>
          <a:xfrm>
            <a:off x="152400" y="1524000"/>
            <a:ext cx="9296400" cy="4648200"/>
          </a:xfrm>
        </p:spPr>
        <p:txBody>
          <a:bodyPr/>
          <a:lstStyle/>
          <a:p>
            <a:pPr eaLnBrk="1" hangingPunct="1">
              <a:buFontTx/>
              <a:buNone/>
              <a:defRPr/>
            </a:pPr>
            <a:r>
              <a:rPr lang="en-US" sz="1600" dirty="0">
                <a:solidFill>
                  <a:srgbClr val="003399"/>
                </a:solidFill>
                <a:latin typeface="Arial" charset="0"/>
              </a:rPr>
              <a:t>	</a:t>
            </a:r>
          </a:p>
          <a:p>
            <a:pPr eaLnBrk="1" hangingPunct="1">
              <a:buFontTx/>
              <a:buNone/>
              <a:defRPr/>
            </a:pPr>
            <a:r>
              <a:rPr lang="en-US" b="1" dirty="0">
                <a:solidFill>
                  <a:srgbClr val="003399"/>
                </a:solidFill>
                <a:latin typeface="Arial" charset="0"/>
              </a:rPr>
              <a:t>	</a:t>
            </a:r>
            <a:r>
              <a:rPr lang="en-US" b="1" dirty="0">
                <a:latin typeface="Arial" charset="0"/>
              </a:rPr>
              <a:t>Improved profitability by :</a:t>
            </a:r>
          </a:p>
          <a:p>
            <a:pPr marL="747713" indent="-290513" eaLnBrk="1" hangingPunct="1">
              <a:buFont typeface="Wingdings" pitchFamily="2" charset="2"/>
              <a:buChar char="§"/>
              <a:defRPr/>
            </a:pPr>
            <a:r>
              <a:rPr lang="en-US" sz="2400" dirty="0">
                <a:latin typeface="Arial" charset="0"/>
              </a:rPr>
              <a:t>Optimum Distribution	</a:t>
            </a:r>
            <a:r>
              <a:rPr lang="en-US" sz="2400" dirty="0">
                <a:latin typeface="Arial" charset="0"/>
                <a:sym typeface="Wingdings" pitchFamily="2" charset="2"/>
              </a:rPr>
              <a:t></a:t>
            </a:r>
            <a:r>
              <a:rPr lang="en-US" sz="2400" dirty="0">
                <a:latin typeface="Arial" charset="0"/>
              </a:rPr>
              <a:t> Savings in Logistics cost	</a:t>
            </a:r>
          </a:p>
          <a:p>
            <a:pPr lvl="1">
              <a:lnSpc>
                <a:spcPct val="90000"/>
              </a:lnSpc>
              <a:buFont typeface="Wingdings" pitchFamily="2" charset="2"/>
              <a:buChar char="§"/>
              <a:defRPr/>
            </a:pPr>
            <a:r>
              <a:rPr lang="en-US" sz="2400" dirty="0">
                <a:latin typeface="Arial" charset="0"/>
              </a:rPr>
              <a:t>Inventory Management </a:t>
            </a:r>
            <a:r>
              <a:rPr lang="en-US" sz="2400" dirty="0">
                <a:latin typeface="Arial" charset="0"/>
                <a:sym typeface="Wingdings" pitchFamily="2" charset="2"/>
              </a:rPr>
              <a:t></a:t>
            </a:r>
            <a:r>
              <a:rPr lang="en-US" sz="2400" dirty="0">
                <a:latin typeface="Arial" charset="0"/>
              </a:rPr>
              <a:t>  Savings in working capital</a:t>
            </a:r>
          </a:p>
          <a:p>
            <a:pPr lvl="1">
              <a:lnSpc>
                <a:spcPct val="90000"/>
              </a:lnSpc>
              <a:buFont typeface="Wingdings" pitchFamily="2" charset="2"/>
              <a:buChar char="§"/>
              <a:defRPr/>
            </a:pPr>
            <a:r>
              <a:rPr lang="en-US" sz="2400" dirty="0">
                <a:latin typeface="Arial" charset="0"/>
              </a:rPr>
              <a:t>Infrastructure rationalization </a:t>
            </a:r>
            <a:r>
              <a:rPr lang="en-US" sz="2400" dirty="0">
                <a:latin typeface="Arial" charset="0"/>
                <a:sym typeface="Wingdings" pitchFamily="2" charset="2"/>
              </a:rPr>
              <a:t></a:t>
            </a:r>
            <a:r>
              <a:rPr lang="en-US" sz="2400" dirty="0">
                <a:latin typeface="Arial" charset="0"/>
              </a:rPr>
              <a:t> Savings in Operating cost </a:t>
            </a:r>
          </a:p>
          <a:p>
            <a:pPr lvl="1">
              <a:lnSpc>
                <a:spcPct val="90000"/>
              </a:lnSpc>
              <a:buFont typeface="Wingdings" pitchFamily="2" charset="2"/>
              <a:buChar char="§"/>
              <a:defRPr/>
            </a:pPr>
            <a:r>
              <a:rPr lang="en-US" sz="2400" dirty="0">
                <a:latin typeface="Arial" charset="0"/>
              </a:rPr>
              <a:t>Market Re-alignment </a:t>
            </a:r>
            <a:r>
              <a:rPr lang="en-US" sz="2400" dirty="0">
                <a:latin typeface="Arial" charset="0"/>
                <a:sym typeface="Wingdings" pitchFamily="2" charset="2"/>
              </a:rPr>
              <a:t></a:t>
            </a:r>
            <a:r>
              <a:rPr lang="en-US" sz="2400" dirty="0">
                <a:latin typeface="Arial" charset="0"/>
              </a:rPr>
              <a:t> Savings in Secondary distribution cost	   </a:t>
            </a:r>
          </a:p>
          <a:p>
            <a:pPr lvl="1" eaLnBrk="1" hangingPunct="1">
              <a:buFont typeface="Wingdings" pitchFamily="2" charset="2"/>
              <a:buChar char="§"/>
              <a:defRPr/>
            </a:pPr>
            <a:endParaRPr lang="en-US" dirty="0">
              <a:latin typeface="Arial" charset="0"/>
            </a:endParaRPr>
          </a:p>
          <a:p>
            <a:pPr lvl="1" eaLnBrk="1" hangingPunct="1">
              <a:buFont typeface="Wingdings" pitchFamily="2" charset="2"/>
              <a:buNone/>
              <a:defRPr/>
            </a:pPr>
            <a:r>
              <a:rPr lang="en-US" sz="2000" dirty="0">
                <a:latin typeface="Arial" charset="0"/>
              </a:rPr>
              <a:t>	    </a:t>
            </a:r>
          </a:p>
        </p:txBody>
      </p:sp>
      <p:sp>
        <p:nvSpPr>
          <p:cNvPr id="36868" name="Rectangle 5"/>
          <p:cNvSpPr>
            <a:spLocks noGrp="1" noChangeArrowheads="1"/>
          </p:cNvSpPr>
          <p:nvPr>
            <p:ph type="title"/>
          </p:nvPr>
        </p:nvSpPr>
        <p:spPr bwMode="auto">
          <a:xfrm>
            <a:off x="742950" y="288925"/>
            <a:ext cx="8420100" cy="701675"/>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altLang="en-US" sz="2800" b="1" dirty="0" smtClean="0">
                <a:solidFill>
                  <a:srgbClr val="C00000"/>
                </a:solidFill>
                <a:latin typeface="Arial" charset="0"/>
              </a:rPr>
              <a:t>Finally – A Recap</a:t>
            </a:r>
            <a:endParaRPr lang="en-US" altLang="en-US" sz="2800" dirty="0" smtClean="0">
              <a:solidFill>
                <a:srgbClr val="C00000"/>
              </a:solidFill>
            </a:endParaRPr>
          </a:p>
        </p:txBody>
      </p:sp>
      <p:sp>
        <p:nvSpPr>
          <p:cNvPr id="36869" name="Rectangle 6"/>
          <p:cNvSpPr>
            <a:spLocks noChangeArrowheads="1"/>
          </p:cNvSpPr>
          <p:nvPr/>
        </p:nvSpPr>
        <p:spPr bwMode="auto">
          <a:xfrm>
            <a:off x="-165100" y="2590800"/>
            <a:ext cx="9906000" cy="1447800"/>
          </a:xfrm>
          <a:prstGeom prst="rect">
            <a:avLst/>
          </a:prstGeom>
          <a:noFill/>
          <a:ln w="9525">
            <a:noFill/>
            <a:miter lim="800000"/>
            <a:headEnd/>
            <a:tailEnd/>
          </a:ln>
        </p:spPr>
        <p:txBody>
          <a:bodyPr/>
          <a:lstStyle/>
          <a:p>
            <a:pPr marL="342900" indent="-342900" eaLnBrk="1" hangingPunct="1">
              <a:lnSpc>
                <a:spcPct val="90000"/>
              </a:lnSpc>
              <a:spcBef>
                <a:spcPct val="20000"/>
              </a:spcBef>
            </a:pPr>
            <a:r>
              <a:rPr lang="en-US" altLang="en-US">
                <a:solidFill>
                  <a:srgbClr val="003399"/>
                </a:solidFill>
                <a:latin typeface="Arial" charset="0"/>
              </a:rPr>
              <a:t>	</a:t>
            </a:r>
            <a:r>
              <a:rPr lang="en-US" altLang="en-US" sz="2800">
                <a:solidFill>
                  <a:srgbClr val="003399"/>
                </a:solidFill>
                <a:latin typeface="Arial" charset="0"/>
              </a:rPr>
              <a:t>	</a:t>
            </a:r>
          </a:p>
          <a:p>
            <a:pPr marL="742950" lvl="1" indent="-285750" eaLnBrk="1" hangingPunct="1">
              <a:lnSpc>
                <a:spcPct val="90000"/>
              </a:lnSpc>
              <a:spcBef>
                <a:spcPct val="20000"/>
              </a:spcBef>
              <a:buFont typeface="Wingdings" pitchFamily="2" charset="2"/>
              <a:buNone/>
            </a:pPr>
            <a:endParaRPr lang="en-US" altLang="en-US" sz="2800">
              <a:solidFill>
                <a:srgbClr val="333399"/>
              </a:solidFill>
              <a:latin typeface="Arial" charset="0"/>
            </a:endParaRPr>
          </a:p>
        </p:txBody>
      </p:sp>
      <p:sp>
        <p:nvSpPr>
          <p:cNvPr id="36870" name="Rectangle 7"/>
          <p:cNvSpPr>
            <a:spLocks noChangeArrowheads="1"/>
          </p:cNvSpPr>
          <p:nvPr/>
        </p:nvSpPr>
        <p:spPr bwMode="auto">
          <a:xfrm>
            <a:off x="-165100" y="3505200"/>
            <a:ext cx="9906000" cy="1981200"/>
          </a:xfrm>
          <a:prstGeom prst="rect">
            <a:avLst/>
          </a:prstGeom>
          <a:noFill/>
          <a:ln w="9525">
            <a:noFill/>
            <a:miter lim="800000"/>
            <a:headEnd/>
            <a:tailEnd/>
          </a:ln>
        </p:spPr>
        <p:txBody>
          <a:bodyPr/>
          <a:lstStyle/>
          <a:p>
            <a:pPr marL="342900" indent="-342900" eaLnBrk="1" hangingPunct="1">
              <a:lnSpc>
                <a:spcPct val="90000"/>
              </a:lnSpc>
              <a:spcBef>
                <a:spcPct val="20000"/>
              </a:spcBef>
            </a:pPr>
            <a:r>
              <a:rPr lang="en-US" altLang="en-US">
                <a:solidFill>
                  <a:srgbClr val="003399"/>
                </a:solidFill>
                <a:latin typeface="Arial" charset="0"/>
              </a:rPr>
              <a:t>	</a:t>
            </a:r>
            <a:r>
              <a:rPr lang="en-US" altLang="en-US" sz="2800">
                <a:solidFill>
                  <a:srgbClr val="003399"/>
                </a:solidFill>
                <a:latin typeface="Arial" charset="0"/>
              </a:rPr>
              <a:t>	</a:t>
            </a:r>
          </a:p>
          <a:p>
            <a:pPr marL="742950" lvl="1" indent="-285750" eaLnBrk="1" hangingPunct="1">
              <a:lnSpc>
                <a:spcPct val="90000"/>
              </a:lnSpc>
              <a:spcBef>
                <a:spcPct val="20000"/>
              </a:spcBef>
              <a:buFont typeface="Wingdings" pitchFamily="2" charset="2"/>
              <a:buChar char="§"/>
            </a:pPr>
            <a:endParaRPr lang="en-US" altLang="en-US" sz="2800">
              <a:solidFill>
                <a:srgbClr val="003399"/>
              </a:solidFill>
              <a:latin typeface="Arial" charset="0"/>
            </a:endParaRPr>
          </a:p>
          <a:p>
            <a:pPr marL="742950" lvl="1" indent="-285750" eaLnBrk="1" hangingPunct="1">
              <a:lnSpc>
                <a:spcPct val="90000"/>
              </a:lnSpc>
              <a:spcBef>
                <a:spcPct val="20000"/>
              </a:spcBef>
              <a:buFont typeface="Wingdings" pitchFamily="2" charset="2"/>
              <a:buNone/>
            </a:pPr>
            <a:r>
              <a:rPr lang="en-US" altLang="en-US" sz="2800">
                <a:solidFill>
                  <a:srgbClr val="003399"/>
                </a:solidFill>
                <a:latin typeface="Arial" charset="0"/>
              </a:rPr>
              <a:t>	   </a:t>
            </a:r>
          </a:p>
          <a:p>
            <a:pPr marL="742950" lvl="1" indent="-285750" eaLnBrk="1" hangingPunct="1">
              <a:lnSpc>
                <a:spcPct val="90000"/>
              </a:lnSpc>
              <a:spcBef>
                <a:spcPct val="20000"/>
              </a:spcBef>
              <a:buFont typeface="Wingdings" pitchFamily="2" charset="2"/>
              <a:buNone/>
            </a:pPr>
            <a:r>
              <a:rPr lang="en-US" altLang="en-US" sz="2800">
                <a:solidFill>
                  <a:srgbClr val="003399"/>
                </a:solidFill>
                <a:latin typeface="Arial" charset="0"/>
              </a:rPr>
              <a:t> </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World’s seaborne trade</a:t>
            </a:r>
            <a:endParaRPr lang="en-IN" dirty="0">
              <a:latin typeface="+mj-lt"/>
            </a:endParaRPr>
          </a:p>
        </p:txBody>
      </p:sp>
      <p:pic>
        <p:nvPicPr>
          <p:cNvPr id="4" name="Content Placeholder 3"/>
          <p:cNvPicPr>
            <a:picLocks noGrp="1" noChangeAspect="1"/>
          </p:cNvPicPr>
          <p:nvPr>
            <p:ph idx="1"/>
          </p:nvPr>
        </p:nvPicPr>
        <p:blipFill>
          <a:blip r:embed="rId2" cstate="print"/>
          <a:stretch>
            <a:fillRect/>
          </a:stretch>
        </p:blipFill>
        <p:spPr>
          <a:xfrm>
            <a:off x="584515" y="1700808"/>
            <a:ext cx="8804901" cy="3896900"/>
          </a:xfrm>
          <a:prstGeom prst="rect">
            <a:avLst/>
          </a:prstGeom>
        </p:spPr>
      </p:pic>
    </p:spTree>
    <p:extLst>
      <p:ext uri="{BB962C8B-B14F-4D97-AF65-F5344CB8AC3E}">
        <p14:creationId xmlns:p14="http://schemas.microsoft.com/office/powerpoint/2010/main" xmlns="" val="24491515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World’s seaborne trade</a:t>
            </a:r>
            <a:endParaRPr lang="en-IN" dirty="0">
              <a:latin typeface="+mj-lt"/>
            </a:endParaRPr>
          </a:p>
        </p:txBody>
      </p:sp>
      <p:pic>
        <p:nvPicPr>
          <p:cNvPr id="6" name="Content Placeholder 5"/>
          <p:cNvPicPr>
            <a:picLocks noGrp="1" noChangeAspect="1"/>
          </p:cNvPicPr>
          <p:nvPr>
            <p:ph idx="1"/>
          </p:nvPr>
        </p:nvPicPr>
        <p:blipFill>
          <a:blip r:embed="rId2" cstate="print"/>
          <a:stretch>
            <a:fillRect/>
          </a:stretch>
        </p:blipFill>
        <p:spPr>
          <a:xfrm>
            <a:off x="896550" y="1340768"/>
            <a:ext cx="8112901" cy="5056898"/>
          </a:xfrm>
          <a:prstGeom prst="rect">
            <a:avLst/>
          </a:prstGeom>
        </p:spPr>
      </p:pic>
    </p:spTree>
    <p:extLst>
      <p:ext uri="{BB962C8B-B14F-4D97-AF65-F5344CB8AC3E}">
        <p14:creationId xmlns:p14="http://schemas.microsoft.com/office/powerpoint/2010/main" xmlns="" val="37301965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latin typeface="+mj-lt"/>
              </a:rPr>
              <a:t>World fleet, 2017</a:t>
            </a:r>
            <a:endParaRPr lang="en-IN" b="1" dirty="0">
              <a:latin typeface="+mj-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336661131"/>
              </p:ext>
            </p:extLst>
          </p:nvPr>
        </p:nvGraphicFramePr>
        <p:xfrm>
          <a:off x="506506" y="1700808"/>
          <a:ext cx="3922981" cy="3558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xmlns="" val="3859757172"/>
              </p:ext>
            </p:extLst>
          </p:nvPr>
        </p:nvGraphicFramePr>
        <p:xfrm>
          <a:off x="4562956" y="4149081"/>
          <a:ext cx="4859264" cy="2137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xmlns="" val="2210681716"/>
              </p:ext>
            </p:extLst>
          </p:nvPr>
        </p:nvGraphicFramePr>
        <p:xfrm>
          <a:off x="4562957" y="1484784"/>
          <a:ext cx="4836537" cy="223224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1066353" y="5330709"/>
            <a:ext cx="2976645" cy="338554"/>
          </a:xfrm>
          <a:prstGeom prst="rect">
            <a:avLst/>
          </a:prstGeom>
          <a:noFill/>
        </p:spPr>
        <p:txBody>
          <a:bodyPr wrap="square" rtlCol="0">
            <a:spAutoFit/>
          </a:bodyPr>
          <a:lstStyle/>
          <a:p>
            <a:r>
              <a:rPr lang="en-US" sz="1600" dirty="0"/>
              <a:t>Source: </a:t>
            </a:r>
            <a:r>
              <a:rPr lang="en-US" sz="1600" dirty="0" err="1"/>
              <a:t>Statistica</a:t>
            </a:r>
            <a:r>
              <a:rPr lang="en-US" sz="1600" dirty="0"/>
              <a:t> </a:t>
            </a:r>
            <a:r>
              <a:rPr lang="en-US" sz="1600" dirty="0" err="1"/>
              <a:t>GmBH</a:t>
            </a:r>
            <a:r>
              <a:rPr lang="en-US" sz="1600" dirty="0"/>
              <a:t>	</a:t>
            </a:r>
            <a:endParaRPr lang="en-IN" sz="1600" dirty="0"/>
          </a:p>
        </p:txBody>
      </p:sp>
    </p:spTree>
    <p:extLst>
      <p:ext uri="{BB962C8B-B14F-4D97-AF65-F5344CB8AC3E}">
        <p14:creationId xmlns:p14="http://schemas.microsoft.com/office/powerpoint/2010/main" xmlns="" val="3851869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bwMode="auto">
          <a:xfrm>
            <a:off x="-169863" y="190500"/>
            <a:ext cx="4127501" cy="762000"/>
          </a:xfrm>
          <a:prstGeom prst="rect">
            <a:avLst/>
          </a:prstGeom>
          <a:noFill/>
          <a:ln>
            <a:miter lim="800000"/>
            <a:headEnd/>
            <a:tailEnd/>
          </a:ln>
        </p:spPr>
        <p:txBody>
          <a:bodyPr/>
          <a:lstStyle/>
          <a:p>
            <a:pPr>
              <a:lnSpc>
                <a:spcPct val="105000"/>
              </a:lnSpc>
              <a:spcBef>
                <a:spcPct val="70000"/>
              </a:spcBef>
              <a:buFont typeface="Wingdings" pitchFamily="2" charset="2"/>
              <a:buNone/>
            </a:pPr>
            <a:r>
              <a:rPr lang="en-US" altLang="en-US" sz="2400" b="1" smtClean="0">
                <a:solidFill>
                  <a:srgbClr val="C00000"/>
                </a:solidFill>
                <a:latin typeface="Arial" charset="0"/>
              </a:rPr>
              <a:t>POL Ports in India</a:t>
            </a:r>
            <a:r>
              <a:rPr lang="en-US" altLang="en-US" sz="1600" b="1" smtClean="0">
                <a:solidFill>
                  <a:srgbClr val="C00000"/>
                </a:solidFill>
                <a:latin typeface="Arial" charset="0"/>
              </a:rPr>
              <a:t> </a:t>
            </a:r>
          </a:p>
        </p:txBody>
      </p:sp>
      <p:pic>
        <p:nvPicPr>
          <p:cNvPr id="18435" name="Picture 5" descr="Major Sea Ports Map"/>
          <p:cNvPicPr>
            <a:picLocks noChangeAspect="1" noChangeArrowheads="1"/>
          </p:cNvPicPr>
          <p:nvPr/>
        </p:nvPicPr>
        <p:blipFill>
          <a:blip r:embed="rId3" cstate="print"/>
          <a:srcRect/>
          <a:stretch>
            <a:fillRect/>
          </a:stretch>
        </p:blipFill>
        <p:spPr bwMode="auto">
          <a:xfrm>
            <a:off x="412750" y="1295400"/>
            <a:ext cx="9163050" cy="5562600"/>
          </a:xfrm>
          <a:prstGeom prst="rect">
            <a:avLst/>
          </a:prstGeom>
          <a:noFill/>
          <a:ln w="9525">
            <a:noFill/>
            <a:miter lim="800000"/>
            <a:headEnd/>
            <a:tailEnd/>
          </a:ln>
        </p:spPr>
      </p:pic>
      <p:sp>
        <p:nvSpPr>
          <p:cNvPr id="18436" name="Rectangle 6"/>
          <p:cNvSpPr>
            <a:spLocks noChangeArrowheads="1"/>
          </p:cNvSpPr>
          <p:nvPr/>
        </p:nvSpPr>
        <p:spPr bwMode="auto">
          <a:xfrm>
            <a:off x="922338" y="74613"/>
            <a:ext cx="9645650" cy="369887"/>
          </a:xfrm>
          <a:prstGeom prst="rect">
            <a:avLst/>
          </a:prstGeom>
          <a:noFill/>
          <a:ln w="9525">
            <a:noFill/>
            <a:miter lim="800000"/>
            <a:headEnd/>
            <a:tailEnd/>
          </a:ln>
        </p:spPr>
        <p:txBody>
          <a:bodyPr>
            <a:spAutoFit/>
          </a:bodyPr>
          <a:lstStyle/>
          <a:p>
            <a:pPr eaLnBrk="1" hangingPunct="1"/>
            <a:endParaRPr lang="en-US" altLang="en-US"/>
          </a:p>
        </p:txBody>
      </p:sp>
      <p:sp>
        <p:nvSpPr>
          <p:cNvPr id="18437" name="Text Box 7"/>
          <p:cNvSpPr txBox="1">
            <a:spLocks noChangeArrowheads="1"/>
          </p:cNvSpPr>
          <p:nvPr/>
        </p:nvSpPr>
        <p:spPr bwMode="auto">
          <a:xfrm>
            <a:off x="742950" y="1295400"/>
            <a:ext cx="954088" cy="369888"/>
          </a:xfrm>
          <a:prstGeom prst="rect">
            <a:avLst/>
          </a:prstGeom>
          <a:noFill/>
          <a:ln w="9525">
            <a:noFill/>
            <a:miter lim="800000"/>
            <a:headEnd/>
            <a:tailEnd/>
          </a:ln>
        </p:spPr>
        <p:txBody>
          <a:bodyPr wrap="none">
            <a:spAutoFit/>
          </a:bodyPr>
          <a:lstStyle/>
          <a:p>
            <a:pPr algn="ctr" eaLnBrk="1" hangingPunct="1"/>
            <a:r>
              <a:rPr lang="en-US" altLang="en-US">
                <a:solidFill>
                  <a:srgbClr val="000099"/>
                </a:solidFill>
                <a:latin typeface="Arial" charset="0"/>
                <a:cs typeface="Arial" charset="0"/>
              </a:rPr>
              <a:t>Imports</a:t>
            </a:r>
          </a:p>
        </p:txBody>
      </p:sp>
      <p:sp>
        <p:nvSpPr>
          <p:cNvPr id="18438" name="AutoShape 8"/>
          <p:cNvSpPr>
            <a:spLocks noChangeArrowheads="1"/>
          </p:cNvSpPr>
          <p:nvPr/>
        </p:nvSpPr>
        <p:spPr bwMode="auto">
          <a:xfrm>
            <a:off x="6934200" y="3962400"/>
            <a:ext cx="165100" cy="304800"/>
          </a:xfrm>
          <a:prstGeom prst="flowChartMagneticDisk">
            <a:avLst/>
          </a:prstGeom>
          <a:solidFill>
            <a:srgbClr val="993366"/>
          </a:solidFill>
          <a:ln w="9525">
            <a:solidFill>
              <a:schemeClr val="tx1"/>
            </a:solidFill>
            <a:round/>
            <a:headEnd/>
            <a:tailEnd/>
          </a:ln>
        </p:spPr>
        <p:txBody>
          <a:bodyPr wrap="none" anchor="ctr"/>
          <a:lstStyle/>
          <a:p>
            <a:pPr eaLnBrk="1" hangingPunct="1"/>
            <a:endParaRPr lang="en-US" altLang="en-US"/>
          </a:p>
        </p:txBody>
      </p:sp>
      <p:sp>
        <p:nvSpPr>
          <p:cNvPr id="18439" name="AutoShape 9"/>
          <p:cNvSpPr>
            <a:spLocks noChangeArrowheads="1"/>
          </p:cNvSpPr>
          <p:nvPr/>
        </p:nvSpPr>
        <p:spPr bwMode="auto">
          <a:xfrm>
            <a:off x="7181850" y="3962400"/>
            <a:ext cx="165100" cy="304800"/>
          </a:xfrm>
          <a:prstGeom prst="flowChartMagneticDisk">
            <a:avLst/>
          </a:prstGeom>
          <a:solidFill>
            <a:srgbClr val="0000FF"/>
          </a:solidFill>
          <a:ln w="9525">
            <a:solidFill>
              <a:schemeClr val="tx1"/>
            </a:solidFill>
            <a:round/>
            <a:headEnd/>
            <a:tailEnd/>
          </a:ln>
        </p:spPr>
        <p:txBody>
          <a:bodyPr wrap="none" anchor="ctr"/>
          <a:lstStyle/>
          <a:p>
            <a:pPr eaLnBrk="1" hangingPunct="1"/>
            <a:endParaRPr lang="en-US" altLang="en-US"/>
          </a:p>
        </p:txBody>
      </p:sp>
      <p:sp>
        <p:nvSpPr>
          <p:cNvPr id="18440" name="AutoShape 10"/>
          <p:cNvSpPr>
            <a:spLocks noChangeArrowheads="1"/>
          </p:cNvSpPr>
          <p:nvPr/>
        </p:nvSpPr>
        <p:spPr bwMode="auto">
          <a:xfrm>
            <a:off x="6356350" y="4267200"/>
            <a:ext cx="165100" cy="304800"/>
          </a:xfrm>
          <a:prstGeom prst="flowChartMagneticDisk">
            <a:avLst/>
          </a:prstGeom>
          <a:solidFill>
            <a:srgbClr val="993366"/>
          </a:solidFill>
          <a:ln w="9525">
            <a:solidFill>
              <a:schemeClr val="tx1"/>
            </a:solidFill>
            <a:round/>
            <a:headEnd/>
            <a:tailEnd/>
          </a:ln>
        </p:spPr>
        <p:txBody>
          <a:bodyPr wrap="none" anchor="ctr"/>
          <a:lstStyle/>
          <a:p>
            <a:pPr eaLnBrk="1" hangingPunct="1"/>
            <a:endParaRPr lang="en-US" altLang="en-US"/>
          </a:p>
        </p:txBody>
      </p:sp>
      <p:sp>
        <p:nvSpPr>
          <p:cNvPr id="18441" name="AutoShape 11"/>
          <p:cNvSpPr>
            <a:spLocks noChangeArrowheads="1"/>
          </p:cNvSpPr>
          <p:nvPr/>
        </p:nvSpPr>
        <p:spPr bwMode="auto">
          <a:xfrm>
            <a:off x="5365750" y="4724400"/>
            <a:ext cx="165100" cy="304800"/>
          </a:xfrm>
          <a:prstGeom prst="flowChartMagneticDisk">
            <a:avLst/>
          </a:prstGeom>
          <a:solidFill>
            <a:srgbClr val="993366"/>
          </a:solidFill>
          <a:ln w="9525">
            <a:solidFill>
              <a:schemeClr val="tx1"/>
            </a:solidFill>
            <a:round/>
            <a:headEnd/>
            <a:tailEnd/>
          </a:ln>
        </p:spPr>
        <p:txBody>
          <a:bodyPr wrap="none" anchor="ctr"/>
          <a:lstStyle/>
          <a:p>
            <a:pPr eaLnBrk="1" hangingPunct="1"/>
            <a:endParaRPr lang="en-US" altLang="en-US"/>
          </a:p>
        </p:txBody>
      </p:sp>
      <p:sp>
        <p:nvSpPr>
          <p:cNvPr id="18442" name="AutoShape 12"/>
          <p:cNvSpPr>
            <a:spLocks noChangeArrowheads="1"/>
          </p:cNvSpPr>
          <p:nvPr/>
        </p:nvSpPr>
        <p:spPr bwMode="auto">
          <a:xfrm>
            <a:off x="4705350" y="5486400"/>
            <a:ext cx="165100" cy="304800"/>
          </a:xfrm>
          <a:prstGeom prst="flowChartMagneticDisk">
            <a:avLst/>
          </a:prstGeom>
          <a:solidFill>
            <a:srgbClr val="993366"/>
          </a:solidFill>
          <a:ln w="9525">
            <a:solidFill>
              <a:schemeClr val="tx1"/>
            </a:solidFill>
            <a:round/>
            <a:headEnd/>
            <a:tailEnd/>
          </a:ln>
        </p:spPr>
        <p:txBody>
          <a:bodyPr wrap="none" anchor="ctr"/>
          <a:lstStyle/>
          <a:p>
            <a:pPr eaLnBrk="1" hangingPunct="1"/>
            <a:endParaRPr lang="en-US" altLang="en-US"/>
          </a:p>
        </p:txBody>
      </p:sp>
      <p:sp>
        <p:nvSpPr>
          <p:cNvPr id="18443" name="AutoShape 13"/>
          <p:cNvSpPr>
            <a:spLocks noChangeArrowheads="1"/>
          </p:cNvSpPr>
          <p:nvPr/>
        </p:nvSpPr>
        <p:spPr bwMode="auto">
          <a:xfrm>
            <a:off x="4292600" y="6172200"/>
            <a:ext cx="165100" cy="304800"/>
          </a:xfrm>
          <a:prstGeom prst="flowChartMagneticDisk">
            <a:avLst/>
          </a:prstGeom>
          <a:solidFill>
            <a:srgbClr val="993366"/>
          </a:solidFill>
          <a:ln w="9525">
            <a:solidFill>
              <a:schemeClr val="tx1"/>
            </a:solidFill>
            <a:round/>
            <a:headEnd/>
            <a:tailEnd/>
          </a:ln>
        </p:spPr>
        <p:txBody>
          <a:bodyPr wrap="none" anchor="ctr"/>
          <a:lstStyle/>
          <a:p>
            <a:pPr eaLnBrk="1" hangingPunct="1"/>
            <a:endParaRPr lang="en-US" altLang="en-US"/>
          </a:p>
        </p:txBody>
      </p:sp>
      <p:sp>
        <p:nvSpPr>
          <p:cNvPr id="18444" name="AutoShape 14"/>
          <p:cNvSpPr>
            <a:spLocks noChangeArrowheads="1"/>
          </p:cNvSpPr>
          <p:nvPr/>
        </p:nvSpPr>
        <p:spPr bwMode="auto">
          <a:xfrm>
            <a:off x="3549650" y="6019800"/>
            <a:ext cx="165100" cy="304800"/>
          </a:xfrm>
          <a:prstGeom prst="flowChartMagneticDisk">
            <a:avLst/>
          </a:prstGeom>
          <a:solidFill>
            <a:srgbClr val="993366"/>
          </a:solidFill>
          <a:ln w="9525">
            <a:solidFill>
              <a:schemeClr val="tx1"/>
            </a:solidFill>
            <a:round/>
            <a:headEnd/>
            <a:tailEnd/>
          </a:ln>
        </p:spPr>
        <p:txBody>
          <a:bodyPr wrap="none" anchor="ctr"/>
          <a:lstStyle/>
          <a:p>
            <a:pPr eaLnBrk="1" hangingPunct="1"/>
            <a:endParaRPr lang="en-US" altLang="en-US"/>
          </a:p>
        </p:txBody>
      </p:sp>
      <p:sp>
        <p:nvSpPr>
          <p:cNvPr id="18445" name="AutoShape 15"/>
          <p:cNvSpPr>
            <a:spLocks noChangeArrowheads="1"/>
          </p:cNvSpPr>
          <p:nvPr/>
        </p:nvSpPr>
        <p:spPr bwMode="auto">
          <a:xfrm>
            <a:off x="3384550" y="5486400"/>
            <a:ext cx="165100" cy="304800"/>
          </a:xfrm>
          <a:prstGeom prst="flowChartMagneticDisk">
            <a:avLst/>
          </a:prstGeom>
          <a:solidFill>
            <a:srgbClr val="993366"/>
          </a:solidFill>
          <a:ln w="9525">
            <a:solidFill>
              <a:schemeClr val="tx1"/>
            </a:solidFill>
            <a:round/>
            <a:headEnd/>
            <a:tailEnd/>
          </a:ln>
        </p:spPr>
        <p:txBody>
          <a:bodyPr wrap="none" anchor="ctr"/>
          <a:lstStyle/>
          <a:p>
            <a:pPr eaLnBrk="1" hangingPunct="1"/>
            <a:endParaRPr lang="en-US" altLang="en-US"/>
          </a:p>
        </p:txBody>
      </p:sp>
      <p:sp>
        <p:nvSpPr>
          <p:cNvPr id="18446" name="AutoShape 16"/>
          <p:cNvSpPr>
            <a:spLocks noChangeArrowheads="1"/>
          </p:cNvSpPr>
          <p:nvPr/>
        </p:nvSpPr>
        <p:spPr bwMode="auto">
          <a:xfrm>
            <a:off x="3136900" y="5105400"/>
            <a:ext cx="165100" cy="304800"/>
          </a:xfrm>
          <a:prstGeom prst="flowChartMagneticDisk">
            <a:avLst/>
          </a:prstGeom>
          <a:solidFill>
            <a:srgbClr val="993366"/>
          </a:solidFill>
          <a:ln w="9525">
            <a:solidFill>
              <a:schemeClr val="tx1"/>
            </a:solidFill>
            <a:round/>
            <a:headEnd/>
            <a:tailEnd/>
          </a:ln>
        </p:spPr>
        <p:txBody>
          <a:bodyPr wrap="none" anchor="ctr"/>
          <a:lstStyle/>
          <a:p>
            <a:pPr eaLnBrk="1" hangingPunct="1"/>
            <a:endParaRPr lang="en-US" altLang="en-US"/>
          </a:p>
        </p:txBody>
      </p:sp>
      <p:sp>
        <p:nvSpPr>
          <p:cNvPr id="18447" name="AutoShape 17"/>
          <p:cNvSpPr>
            <a:spLocks noChangeArrowheads="1"/>
          </p:cNvSpPr>
          <p:nvPr/>
        </p:nvSpPr>
        <p:spPr bwMode="auto">
          <a:xfrm>
            <a:off x="3054350" y="4800600"/>
            <a:ext cx="165100" cy="304800"/>
          </a:xfrm>
          <a:prstGeom prst="flowChartMagneticDisk">
            <a:avLst/>
          </a:prstGeom>
          <a:solidFill>
            <a:srgbClr val="993366"/>
          </a:solidFill>
          <a:ln w="9525">
            <a:solidFill>
              <a:schemeClr val="tx1"/>
            </a:solidFill>
            <a:round/>
            <a:headEnd/>
            <a:tailEnd/>
          </a:ln>
        </p:spPr>
        <p:txBody>
          <a:bodyPr wrap="none" anchor="ctr"/>
          <a:lstStyle/>
          <a:p>
            <a:pPr eaLnBrk="1" hangingPunct="1"/>
            <a:endParaRPr lang="en-US" altLang="en-US"/>
          </a:p>
        </p:txBody>
      </p:sp>
      <p:sp>
        <p:nvSpPr>
          <p:cNvPr id="18448" name="AutoShape 18"/>
          <p:cNvSpPr>
            <a:spLocks noChangeArrowheads="1"/>
          </p:cNvSpPr>
          <p:nvPr/>
        </p:nvSpPr>
        <p:spPr bwMode="auto">
          <a:xfrm>
            <a:off x="2971800" y="4419600"/>
            <a:ext cx="165100" cy="304800"/>
          </a:xfrm>
          <a:prstGeom prst="flowChartMagneticDisk">
            <a:avLst/>
          </a:prstGeom>
          <a:solidFill>
            <a:srgbClr val="993366"/>
          </a:solidFill>
          <a:ln w="9525">
            <a:solidFill>
              <a:schemeClr val="tx1"/>
            </a:solidFill>
            <a:round/>
            <a:headEnd/>
            <a:tailEnd/>
          </a:ln>
        </p:spPr>
        <p:txBody>
          <a:bodyPr wrap="none" anchor="ctr"/>
          <a:lstStyle/>
          <a:p>
            <a:pPr eaLnBrk="1" hangingPunct="1"/>
            <a:endParaRPr lang="en-US" altLang="en-US"/>
          </a:p>
        </p:txBody>
      </p:sp>
      <p:sp>
        <p:nvSpPr>
          <p:cNvPr id="18449" name="AutoShape 19"/>
          <p:cNvSpPr>
            <a:spLocks noChangeArrowheads="1"/>
          </p:cNvSpPr>
          <p:nvPr/>
        </p:nvSpPr>
        <p:spPr bwMode="auto">
          <a:xfrm>
            <a:off x="2146300" y="3352800"/>
            <a:ext cx="165100" cy="304800"/>
          </a:xfrm>
          <a:prstGeom prst="flowChartMagneticDisk">
            <a:avLst/>
          </a:prstGeom>
          <a:solidFill>
            <a:srgbClr val="993366"/>
          </a:solidFill>
          <a:ln w="9525">
            <a:solidFill>
              <a:schemeClr val="tx1"/>
            </a:solidFill>
            <a:round/>
            <a:headEnd/>
            <a:tailEnd/>
          </a:ln>
        </p:spPr>
        <p:txBody>
          <a:bodyPr wrap="none" anchor="ctr"/>
          <a:lstStyle/>
          <a:p>
            <a:pPr eaLnBrk="1" hangingPunct="1"/>
            <a:endParaRPr lang="en-US" altLang="en-US"/>
          </a:p>
        </p:txBody>
      </p:sp>
      <p:sp>
        <p:nvSpPr>
          <p:cNvPr id="18450" name="AutoShape 20"/>
          <p:cNvSpPr>
            <a:spLocks noChangeArrowheads="1"/>
          </p:cNvSpPr>
          <p:nvPr/>
        </p:nvSpPr>
        <p:spPr bwMode="auto">
          <a:xfrm>
            <a:off x="5613400" y="4724400"/>
            <a:ext cx="165100" cy="304800"/>
          </a:xfrm>
          <a:prstGeom prst="flowChartMagneticDisk">
            <a:avLst/>
          </a:prstGeom>
          <a:solidFill>
            <a:srgbClr val="0000FF"/>
          </a:solidFill>
          <a:ln w="9525">
            <a:solidFill>
              <a:schemeClr val="tx1"/>
            </a:solidFill>
            <a:round/>
            <a:headEnd/>
            <a:tailEnd/>
          </a:ln>
        </p:spPr>
        <p:txBody>
          <a:bodyPr wrap="none" anchor="ctr"/>
          <a:lstStyle/>
          <a:p>
            <a:pPr eaLnBrk="1" hangingPunct="1"/>
            <a:endParaRPr lang="en-US" altLang="en-US"/>
          </a:p>
        </p:txBody>
      </p:sp>
      <p:sp>
        <p:nvSpPr>
          <p:cNvPr id="18451" name="AutoShape 21"/>
          <p:cNvSpPr>
            <a:spLocks noChangeArrowheads="1"/>
          </p:cNvSpPr>
          <p:nvPr/>
        </p:nvSpPr>
        <p:spPr bwMode="auto">
          <a:xfrm>
            <a:off x="4953000" y="5410200"/>
            <a:ext cx="165100" cy="304800"/>
          </a:xfrm>
          <a:prstGeom prst="flowChartMagneticDisk">
            <a:avLst/>
          </a:prstGeom>
          <a:solidFill>
            <a:srgbClr val="0000FF"/>
          </a:solidFill>
          <a:ln w="9525">
            <a:solidFill>
              <a:schemeClr val="tx1"/>
            </a:solidFill>
            <a:round/>
            <a:headEnd/>
            <a:tailEnd/>
          </a:ln>
        </p:spPr>
        <p:txBody>
          <a:bodyPr wrap="none" anchor="ctr"/>
          <a:lstStyle/>
          <a:p>
            <a:pPr eaLnBrk="1" hangingPunct="1"/>
            <a:endParaRPr lang="en-US" altLang="en-US"/>
          </a:p>
        </p:txBody>
      </p:sp>
      <p:sp>
        <p:nvSpPr>
          <p:cNvPr id="18452" name="AutoShape 22"/>
          <p:cNvSpPr>
            <a:spLocks noChangeArrowheads="1"/>
          </p:cNvSpPr>
          <p:nvPr/>
        </p:nvSpPr>
        <p:spPr bwMode="auto">
          <a:xfrm>
            <a:off x="3797300" y="6019800"/>
            <a:ext cx="165100" cy="304800"/>
          </a:xfrm>
          <a:prstGeom prst="flowChartMagneticDisk">
            <a:avLst/>
          </a:prstGeom>
          <a:solidFill>
            <a:srgbClr val="0000FF"/>
          </a:solidFill>
          <a:ln w="9525">
            <a:solidFill>
              <a:schemeClr val="tx1"/>
            </a:solidFill>
            <a:round/>
            <a:headEnd/>
            <a:tailEnd/>
          </a:ln>
        </p:spPr>
        <p:txBody>
          <a:bodyPr wrap="none" anchor="ctr"/>
          <a:lstStyle/>
          <a:p>
            <a:pPr eaLnBrk="1" hangingPunct="1"/>
            <a:endParaRPr lang="en-US" altLang="en-US"/>
          </a:p>
        </p:txBody>
      </p:sp>
      <p:sp>
        <p:nvSpPr>
          <p:cNvPr id="18453" name="AutoShape 23"/>
          <p:cNvSpPr>
            <a:spLocks noChangeArrowheads="1"/>
          </p:cNvSpPr>
          <p:nvPr/>
        </p:nvSpPr>
        <p:spPr bwMode="auto">
          <a:xfrm>
            <a:off x="3632200" y="5486400"/>
            <a:ext cx="165100" cy="304800"/>
          </a:xfrm>
          <a:prstGeom prst="flowChartMagneticDisk">
            <a:avLst/>
          </a:prstGeom>
          <a:solidFill>
            <a:srgbClr val="0000FF"/>
          </a:solidFill>
          <a:ln w="9525">
            <a:solidFill>
              <a:schemeClr val="tx1"/>
            </a:solidFill>
            <a:round/>
            <a:headEnd/>
            <a:tailEnd/>
          </a:ln>
        </p:spPr>
        <p:txBody>
          <a:bodyPr wrap="none" anchor="ctr"/>
          <a:lstStyle/>
          <a:p>
            <a:pPr eaLnBrk="1" hangingPunct="1"/>
            <a:endParaRPr lang="en-US" altLang="en-US"/>
          </a:p>
        </p:txBody>
      </p:sp>
      <p:sp>
        <p:nvSpPr>
          <p:cNvPr id="18454" name="AutoShape 24"/>
          <p:cNvSpPr>
            <a:spLocks noChangeArrowheads="1"/>
          </p:cNvSpPr>
          <p:nvPr/>
        </p:nvSpPr>
        <p:spPr bwMode="auto">
          <a:xfrm>
            <a:off x="3219450" y="4419600"/>
            <a:ext cx="165100" cy="304800"/>
          </a:xfrm>
          <a:prstGeom prst="flowChartMagneticDisk">
            <a:avLst/>
          </a:prstGeom>
          <a:solidFill>
            <a:srgbClr val="0000FF"/>
          </a:solidFill>
          <a:ln w="9525">
            <a:solidFill>
              <a:schemeClr val="tx1"/>
            </a:solidFill>
            <a:round/>
            <a:headEnd/>
            <a:tailEnd/>
          </a:ln>
        </p:spPr>
        <p:txBody>
          <a:bodyPr wrap="none" anchor="ctr"/>
          <a:lstStyle/>
          <a:p>
            <a:pPr eaLnBrk="1" hangingPunct="1"/>
            <a:endParaRPr lang="en-US" altLang="en-US"/>
          </a:p>
        </p:txBody>
      </p:sp>
      <p:sp>
        <p:nvSpPr>
          <p:cNvPr id="18455" name="AutoShape 25"/>
          <p:cNvSpPr>
            <a:spLocks noChangeArrowheads="1"/>
          </p:cNvSpPr>
          <p:nvPr/>
        </p:nvSpPr>
        <p:spPr bwMode="auto">
          <a:xfrm>
            <a:off x="2641600" y="3962400"/>
            <a:ext cx="165100" cy="304800"/>
          </a:xfrm>
          <a:prstGeom prst="flowChartMagneticDisk">
            <a:avLst/>
          </a:prstGeom>
          <a:solidFill>
            <a:srgbClr val="0000FF"/>
          </a:solidFill>
          <a:ln w="9525">
            <a:solidFill>
              <a:schemeClr val="tx1"/>
            </a:solidFill>
            <a:round/>
            <a:headEnd/>
            <a:tailEnd/>
          </a:ln>
        </p:spPr>
        <p:txBody>
          <a:bodyPr wrap="none" anchor="ctr"/>
          <a:lstStyle/>
          <a:p>
            <a:pPr eaLnBrk="1" hangingPunct="1"/>
            <a:endParaRPr lang="en-US" altLang="en-US"/>
          </a:p>
        </p:txBody>
      </p:sp>
      <p:sp>
        <p:nvSpPr>
          <p:cNvPr id="18456" name="AutoShape 26"/>
          <p:cNvSpPr>
            <a:spLocks noChangeArrowheads="1"/>
          </p:cNvSpPr>
          <p:nvPr/>
        </p:nvSpPr>
        <p:spPr bwMode="auto">
          <a:xfrm>
            <a:off x="3054350" y="3810000"/>
            <a:ext cx="165100" cy="304800"/>
          </a:xfrm>
          <a:prstGeom prst="flowChartMagneticDisk">
            <a:avLst/>
          </a:prstGeom>
          <a:solidFill>
            <a:srgbClr val="0000FF"/>
          </a:solidFill>
          <a:ln w="9525">
            <a:solidFill>
              <a:schemeClr val="tx1"/>
            </a:solidFill>
            <a:round/>
            <a:headEnd/>
            <a:tailEnd/>
          </a:ln>
        </p:spPr>
        <p:txBody>
          <a:bodyPr wrap="none" anchor="ctr"/>
          <a:lstStyle/>
          <a:p>
            <a:pPr eaLnBrk="1" hangingPunct="1"/>
            <a:endParaRPr lang="en-US" altLang="en-US"/>
          </a:p>
        </p:txBody>
      </p:sp>
      <p:sp>
        <p:nvSpPr>
          <p:cNvPr id="18457" name="AutoShape 27"/>
          <p:cNvSpPr>
            <a:spLocks noChangeArrowheads="1"/>
          </p:cNvSpPr>
          <p:nvPr/>
        </p:nvSpPr>
        <p:spPr bwMode="auto">
          <a:xfrm>
            <a:off x="2311400" y="3733800"/>
            <a:ext cx="165100" cy="304800"/>
          </a:xfrm>
          <a:prstGeom prst="flowChartMagneticDisk">
            <a:avLst/>
          </a:prstGeom>
          <a:solidFill>
            <a:srgbClr val="993366"/>
          </a:solidFill>
          <a:ln w="9525">
            <a:solidFill>
              <a:schemeClr val="tx1"/>
            </a:solidFill>
            <a:round/>
            <a:headEnd/>
            <a:tailEnd/>
          </a:ln>
        </p:spPr>
        <p:txBody>
          <a:bodyPr wrap="none" anchor="ctr"/>
          <a:lstStyle/>
          <a:p>
            <a:pPr eaLnBrk="1" hangingPunct="1"/>
            <a:endParaRPr lang="en-US" altLang="en-US"/>
          </a:p>
        </p:txBody>
      </p:sp>
      <p:sp>
        <p:nvSpPr>
          <p:cNvPr id="18458" name="AutoShape 28"/>
          <p:cNvSpPr>
            <a:spLocks noChangeArrowheads="1"/>
          </p:cNvSpPr>
          <p:nvPr/>
        </p:nvSpPr>
        <p:spPr bwMode="auto">
          <a:xfrm>
            <a:off x="2393950" y="3276600"/>
            <a:ext cx="165100" cy="304800"/>
          </a:xfrm>
          <a:prstGeom prst="flowChartMagneticDisk">
            <a:avLst/>
          </a:prstGeom>
          <a:solidFill>
            <a:srgbClr val="0000FF"/>
          </a:solidFill>
          <a:ln w="9525">
            <a:solidFill>
              <a:schemeClr val="tx1"/>
            </a:solidFill>
            <a:round/>
            <a:headEnd/>
            <a:tailEnd/>
          </a:ln>
        </p:spPr>
        <p:txBody>
          <a:bodyPr wrap="none" anchor="ctr"/>
          <a:lstStyle/>
          <a:p>
            <a:pPr eaLnBrk="1" hangingPunct="1"/>
            <a:endParaRPr lang="en-US" altLang="en-US"/>
          </a:p>
        </p:txBody>
      </p:sp>
      <p:sp>
        <p:nvSpPr>
          <p:cNvPr id="18459" name="AutoShape 30"/>
          <p:cNvSpPr>
            <a:spLocks noChangeArrowheads="1"/>
          </p:cNvSpPr>
          <p:nvPr/>
        </p:nvSpPr>
        <p:spPr bwMode="auto">
          <a:xfrm>
            <a:off x="495300" y="1295400"/>
            <a:ext cx="165100" cy="304800"/>
          </a:xfrm>
          <a:prstGeom prst="flowChartMagneticDisk">
            <a:avLst/>
          </a:prstGeom>
          <a:solidFill>
            <a:srgbClr val="993366"/>
          </a:solidFill>
          <a:ln w="9525">
            <a:solidFill>
              <a:schemeClr val="tx1"/>
            </a:solidFill>
            <a:round/>
            <a:headEnd/>
            <a:tailEnd/>
          </a:ln>
        </p:spPr>
        <p:txBody>
          <a:bodyPr wrap="none" anchor="ctr"/>
          <a:lstStyle/>
          <a:p>
            <a:pPr eaLnBrk="1" hangingPunct="1"/>
            <a:endParaRPr lang="en-US" altLang="en-US"/>
          </a:p>
        </p:txBody>
      </p:sp>
      <p:sp>
        <p:nvSpPr>
          <p:cNvPr id="18460" name="AutoShape 31"/>
          <p:cNvSpPr>
            <a:spLocks noChangeArrowheads="1"/>
          </p:cNvSpPr>
          <p:nvPr/>
        </p:nvSpPr>
        <p:spPr bwMode="auto">
          <a:xfrm>
            <a:off x="495300" y="1752600"/>
            <a:ext cx="165100" cy="304800"/>
          </a:xfrm>
          <a:prstGeom prst="flowChartMagneticDisk">
            <a:avLst/>
          </a:prstGeom>
          <a:solidFill>
            <a:srgbClr val="0000FF"/>
          </a:solidFill>
          <a:ln w="9525">
            <a:solidFill>
              <a:schemeClr val="tx1"/>
            </a:solidFill>
            <a:round/>
            <a:headEnd/>
            <a:tailEnd/>
          </a:ln>
        </p:spPr>
        <p:txBody>
          <a:bodyPr wrap="none" anchor="ctr"/>
          <a:lstStyle/>
          <a:p>
            <a:pPr eaLnBrk="1" hangingPunct="1"/>
            <a:endParaRPr lang="en-US" altLang="en-US"/>
          </a:p>
        </p:txBody>
      </p:sp>
      <p:sp>
        <p:nvSpPr>
          <p:cNvPr id="18461" name="Text Box 32"/>
          <p:cNvSpPr txBox="1">
            <a:spLocks noChangeArrowheads="1"/>
          </p:cNvSpPr>
          <p:nvPr/>
        </p:nvSpPr>
        <p:spPr bwMode="auto">
          <a:xfrm>
            <a:off x="742950" y="2133600"/>
            <a:ext cx="1504950" cy="369888"/>
          </a:xfrm>
          <a:prstGeom prst="rect">
            <a:avLst/>
          </a:prstGeom>
          <a:noFill/>
          <a:ln w="9525">
            <a:noFill/>
            <a:miter lim="800000"/>
            <a:headEnd/>
            <a:tailEnd/>
          </a:ln>
        </p:spPr>
        <p:txBody>
          <a:bodyPr wrap="none">
            <a:spAutoFit/>
          </a:bodyPr>
          <a:lstStyle/>
          <a:p>
            <a:pPr algn="ctr" eaLnBrk="1" hangingPunct="1"/>
            <a:r>
              <a:rPr lang="en-US" altLang="en-US">
                <a:solidFill>
                  <a:srgbClr val="000099"/>
                </a:solidFill>
                <a:latin typeface="Arial" charset="0"/>
                <a:cs typeface="Arial" charset="0"/>
              </a:rPr>
              <a:t>Only Coastal</a:t>
            </a:r>
          </a:p>
        </p:txBody>
      </p:sp>
      <p:sp>
        <p:nvSpPr>
          <p:cNvPr id="18462" name="Oval 33"/>
          <p:cNvSpPr>
            <a:spLocks noChangeArrowheads="1"/>
          </p:cNvSpPr>
          <p:nvPr/>
        </p:nvSpPr>
        <p:spPr bwMode="auto">
          <a:xfrm>
            <a:off x="495300" y="2209800"/>
            <a:ext cx="165100" cy="152400"/>
          </a:xfrm>
          <a:prstGeom prst="ellipse">
            <a:avLst/>
          </a:prstGeom>
          <a:solidFill>
            <a:schemeClr val="accent1"/>
          </a:solidFill>
          <a:ln w="9525">
            <a:solidFill>
              <a:schemeClr val="tx1"/>
            </a:solidFill>
            <a:round/>
            <a:headEnd/>
            <a:tailEnd/>
          </a:ln>
        </p:spPr>
        <p:txBody>
          <a:bodyPr wrap="none" anchor="ctr"/>
          <a:lstStyle/>
          <a:p>
            <a:pPr eaLnBrk="1" hangingPunct="1"/>
            <a:endParaRPr lang="en-US" altLang="en-US"/>
          </a:p>
        </p:txBody>
      </p:sp>
      <p:sp>
        <p:nvSpPr>
          <p:cNvPr id="18463" name="Text Box 34"/>
          <p:cNvSpPr txBox="1">
            <a:spLocks noChangeArrowheads="1"/>
          </p:cNvSpPr>
          <p:nvPr/>
        </p:nvSpPr>
        <p:spPr bwMode="auto">
          <a:xfrm>
            <a:off x="777875" y="1690688"/>
            <a:ext cx="966788" cy="369887"/>
          </a:xfrm>
          <a:prstGeom prst="rect">
            <a:avLst/>
          </a:prstGeom>
          <a:noFill/>
          <a:ln w="9525">
            <a:noFill/>
            <a:miter lim="800000"/>
            <a:headEnd/>
            <a:tailEnd/>
          </a:ln>
        </p:spPr>
        <p:txBody>
          <a:bodyPr wrap="none">
            <a:spAutoFit/>
          </a:bodyPr>
          <a:lstStyle/>
          <a:p>
            <a:pPr algn="ctr" eaLnBrk="1" hangingPunct="1"/>
            <a:r>
              <a:rPr lang="en-US" altLang="en-US">
                <a:solidFill>
                  <a:srgbClr val="000099"/>
                </a:solidFill>
                <a:latin typeface="Arial" charset="0"/>
                <a:cs typeface="Arial" charset="0"/>
              </a:rPr>
              <a:t>Exports</a:t>
            </a:r>
          </a:p>
        </p:txBody>
      </p:sp>
      <p:sp>
        <p:nvSpPr>
          <p:cNvPr id="18464" name="Oval 35"/>
          <p:cNvSpPr>
            <a:spLocks noChangeArrowheads="1"/>
          </p:cNvSpPr>
          <p:nvPr/>
        </p:nvSpPr>
        <p:spPr bwMode="auto">
          <a:xfrm>
            <a:off x="5283200" y="5105400"/>
            <a:ext cx="165100" cy="152400"/>
          </a:xfrm>
          <a:prstGeom prst="ellipse">
            <a:avLst/>
          </a:prstGeom>
          <a:solidFill>
            <a:schemeClr val="accent1"/>
          </a:solidFill>
          <a:ln w="9525">
            <a:solidFill>
              <a:schemeClr val="tx1"/>
            </a:solidFill>
            <a:round/>
            <a:headEnd/>
            <a:tailEnd/>
          </a:ln>
        </p:spPr>
        <p:txBody>
          <a:bodyPr wrap="none" anchor="ctr"/>
          <a:lstStyle/>
          <a:p>
            <a:pPr eaLnBrk="1" hangingPunct="1"/>
            <a:endParaRPr lang="en-US" altLang="en-US"/>
          </a:p>
        </p:txBody>
      </p:sp>
      <p:sp>
        <p:nvSpPr>
          <p:cNvPr id="18465" name="Oval 36"/>
          <p:cNvSpPr>
            <a:spLocks noChangeArrowheads="1"/>
          </p:cNvSpPr>
          <p:nvPr/>
        </p:nvSpPr>
        <p:spPr bwMode="auto">
          <a:xfrm>
            <a:off x="4540250" y="6096000"/>
            <a:ext cx="165100" cy="152400"/>
          </a:xfrm>
          <a:prstGeom prst="ellipse">
            <a:avLst/>
          </a:prstGeom>
          <a:solidFill>
            <a:schemeClr val="accent1"/>
          </a:solidFill>
          <a:ln w="9525">
            <a:solidFill>
              <a:schemeClr val="tx1"/>
            </a:solidFill>
            <a:round/>
            <a:headEnd/>
            <a:tailEnd/>
          </a:ln>
        </p:spPr>
        <p:txBody>
          <a:bodyPr wrap="none" anchor="ctr"/>
          <a:lstStyle/>
          <a:p>
            <a:pPr eaLnBrk="1" hangingPunct="1"/>
            <a:endParaRPr lang="en-US" altLang="en-US"/>
          </a:p>
        </p:txBody>
      </p:sp>
      <p:sp>
        <p:nvSpPr>
          <p:cNvPr id="18466" name="Oval 37"/>
          <p:cNvSpPr>
            <a:spLocks noChangeArrowheads="1"/>
          </p:cNvSpPr>
          <p:nvPr/>
        </p:nvSpPr>
        <p:spPr bwMode="auto">
          <a:xfrm>
            <a:off x="3136900" y="5486400"/>
            <a:ext cx="165100" cy="152400"/>
          </a:xfrm>
          <a:prstGeom prst="ellipse">
            <a:avLst/>
          </a:prstGeom>
          <a:solidFill>
            <a:schemeClr val="accent1"/>
          </a:solidFill>
          <a:ln w="9525">
            <a:solidFill>
              <a:schemeClr val="tx1"/>
            </a:solidFill>
            <a:round/>
            <a:headEnd/>
            <a:tailEnd/>
          </a:ln>
        </p:spPr>
        <p:txBody>
          <a:bodyPr wrap="none" anchor="ctr"/>
          <a:lstStyle/>
          <a:p>
            <a:pPr eaLnBrk="1" hangingPunct="1"/>
            <a:endParaRPr lang="en-US" altLang="en-US"/>
          </a:p>
        </p:txBody>
      </p:sp>
      <p:sp>
        <p:nvSpPr>
          <p:cNvPr id="18467" name="Oval 38"/>
          <p:cNvSpPr>
            <a:spLocks noChangeArrowheads="1"/>
          </p:cNvSpPr>
          <p:nvPr/>
        </p:nvSpPr>
        <p:spPr bwMode="auto">
          <a:xfrm>
            <a:off x="7759700" y="5791200"/>
            <a:ext cx="165100" cy="152400"/>
          </a:xfrm>
          <a:prstGeom prst="ellipse">
            <a:avLst/>
          </a:prstGeom>
          <a:solidFill>
            <a:schemeClr val="accent1"/>
          </a:solidFill>
          <a:ln w="9525">
            <a:solidFill>
              <a:schemeClr val="tx1"/>
            </a:solidFill>
            <a:round/>
            <a:headEnd/>
            <a:tailEnd/>
          </a:ln>
        </p:spPr>
        <p:txBody>
          <a:bodyPr wrap="none" anchor="ctr"/>
          <a:lstStyle/>
          <a:p>
            <a:pPr eaLnBrk="1" hangingPunct="1"/>
            <a:endParaRPr lang="en-US" altLang="en-US"/>
          </a:p>
        </p:txBody>
      </p:sp>
      <p:sp>
        <p:nvSpPr>
          <p:cNvPr id="18468" name="Text Box 39"/>
          <p:cNvSpPr txBox="1">
            <a:spLocks noChangeArrowheads="1"/>
          </p:cNvSpPr>
          <p:nvPr/>
        </p:nvSpPr>
        <p:spPr bwMode="auto">
          <a:xfrm>
            <a:off x="1617663" y="4191000"/>
            <a:ext cx="858837" cy="246063"/>
          </a:xfrm>
          <a:prstGeom prst="rect">
            <a:avLst/>
          </a:prstGeom>
          <a:solidFill>
            <a:srgbClr val="B9E6EB"/>
          </a:solidFill>
          <a:ln w="9525">
            <a:noFill/>
            <a:miter lim="800000"/>
            <a:headEnd/>
            <a:tailEnd/>
          </a:ln>
        </p:spPr>
        <p:txBody>
          <a:bodyPr wrap="none">
            <a:spAutoFit/>
          </a:bodyPr>
          <a:lstStyle/>
          <a:p>
            <a:pPr algn="ctr" eaLnBrk="1" hangingPunct="1"/>
            <a:r>
              <a:rPr lang="en-US" altLang="en-US" sz="1000">
                <a:latin typeface="Arial" charset="0"/>
                <a:cs typeface="Arial" charset="0"/>
              </a:rPr>
              <a:t>Jamnagar   </a:t>
            </a:r>
          </a:p>
        </p:txBody>
      </p:sp>
      <p:sp>
        <p:nvSpPr>
          <p:cNvPr id="18469" name="Text Box 40"/>
          <p:cNvSpPr txBox="1">
            <a:spLocks noChangeArrowheads="1"/>
          </p:cNvSpPr>
          <p:nvPr/>
        </p:nvSpPr>
        <p:spPr bwMode="auto">
          <a:xfrm>
            <a:off x="1584325" y="3962400"/>
            <a:ext cx="617538" cy="246063"/>
          </a:xfrm>
          <a:prstGeom prst="rect">
            <a:avLst/>
          </a:prstGeom>
          <a:solidFill>
            <a:srgbClr val="B6E5EA"/>
          </a:solidFill>
          <a:ln w="9525">
            <a:noFill/>
            <a:miter lim="800000"/>
            <a:headEnd/>
            <a:tailEnd/>
          </a:ln>
        </p:spPr>
        <p:txBody>
          <a:bodyPr wrap="none">
            <a:spAutoFit/>
          </a:bodyPr>
          <a:lstStyle/>
          <a:p>
            <a:pPr algn="ctr" eaLnBrk="1" hangingPunct="1"/>
            <a:r>
              <a:rPr lang="en-US" altLang="en-US" sz="1000">
                <a:latin typeface="Arial" charset="0"/>
                <a:cs typeface="Arial" charset="0"/>
              </a:rPr>
              <a:t>Mundra</a:t>
            </a:r>
          </a:p>
        </p:txBody>
      </p:sp>
      <p:sp>
        <p:nvSpPr>
          <p:cNvPr id="18470" name="Text Box 41"/>
          <p:cNvSpPr txBox="1">
            <a:spLocks noChangeArrowheads="1"/>
          </p:cNvSpPr>
          <p:nvPr/>
        </p:nvSpPr>
        <p:spPr bwMode="auto">
          <a:xfrm>
            <a:off x="2209800" y="5410200"/>
            <a:ext cx="590550" cy="246063"/>
          </a:xfrm>
          <a:prstGeom prst="rect">
            <a:avLst/>
          </a:prstGeom>
          <a:solidFill>
            <a:srgbClr val="B9E6EB"/>
          </a:solidFill>
          <a:ln w="9525">
            <a:noFill/>
            <a:miter lim="800000"/>
            <a:headEnd/>
            <a:tailEnd/>
          </a:ln>
        </p:spPr>
        <p:txBody>
          <a:bodyPr wrap="none">
            <a:spAutoFit/>
          </a:bodyPr>
          <a:lstStyle/>
          <a:p>
            <a:pPr algn="ctr" eaLnBrk="1" hangingPunct="1"/>
            <a:r>
              <a:rPr lang="en-US" altLang="en-US" sz="1000">
                <a:latin typeface="Arial" charset="0"/>
                <a:cs typeface="Arial" charset="0"/>
              </a:rPr>
              <a:t>Karwar</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latin typeface="+mj-lt"/>
              </a:rPr>
              <a:t>Global bunker trade</a:t>
            </a:r>
            <a:endParaRPr lang="en-IN" b="1" dirty="0">
              <a:latin typeface="+mj-lt"/>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xmlns="" val="3745151493"/>
              </p:ext>
            </p:extLst>
          </p:nvPr>
        </p:nvGraphicFramePr>
        <p:xfrm>
          <a:off x="4094905" y="1556792"/>
          <a:ext cx="5130843" cy="42484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extLst>
              <p:ext uri="{D42A27DB-BD31-4B8C-83A1-F6EECF244321}">
                <p14:modId xmlns:p14="http://schemas.microsoft.com/office/powerpoint/2010/main" xmlns="" val="3060152182"/>
              </p:ext>
            </p:extLst>
          </p:nvPr>
        </p:nvGraphicFramePr>
        <p:xfrm>
          <a:off x="369030" y="1556793"/>
          <a:ext cx="3681313" cy="3934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7795239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latin typeface="+mj-lt"/>
              </a:rPr>
              <a:t>Global bunker trade</a:t>
            </a:r>
            <a:endParaRPr lang="en-IN" dirty="0">
              <a:latin typeface="+mj-lt"/>
            </a:endParaRPr>
          </a:p>
        </p:txBody>
      </p:sp>
      <p:sp>
        <p:nvSpPr>
          <p:cNvPr id="3" name="Content Placeholder 2"/>
          <p:cNvSpPr>
            <a:spLocks noGrp="1"/>
          </p:cNvSpPr>
          <p:nvPr>
            <p:ph idx="1"/>
          </p:nvPr>
        </p:nvSpPr>
        <p:spPr>
          <a:xfrm>
            <a:off x="3191258" y="1196752"/>
            <a:ext cx="4944850" cy="3558262"/>
          </a:xfrm>
        </p:spPr>
        <p:txBody>
          <a:bodyPr>
            <a:normAutofit/>
          </a:bodyPr>
          <a:lstStyle/>
          <a:p>
            <a:pPr marL="201216" indent="-201216">
              <a:spcBef>
                <a:spcPts val="1200"/>
              </a:spcBef>
              <a:spcAft>
                <a:spcPts val="0"/>
              </a:spcAft>
              <a:buFont typeface="Arial" pitchFamily="34" charset="0"/>
              <a:buChar char="•"/>
              <a:defRPr/>
            </a:pPr>
            <a:r>
              <a:rPr lang="en-IN" sz="1800" dirty="0">
                <a:solidFill>
                  <a:schemeClr val="tx1"/>
                </a:solidFill>
                <a:latin typeface="+mn-lt"/>
              </a:rPr>
              <a:t>There are approx. 400 major bunkering ports in the world</a:t>
            </a:r>
          </a:p>
          <a:p>
            <a:pPr marL="201216" indent="-201216">
              <a:spcBef>
                <a:spcPts val="1200"/>
              </a:spcBef>
              <a:spcAft>
                <a:spcPts val="0"/>
              </a:spcAft>
              <a:buFont typeface="Arial" pitchFamily="34" charset="0"/>
              <a:buChar char="•"/>
              <a:defRPr/>
            </a:pPr>
            <a:r>
              <a:rPr lang="en-IN" sz="1800" dirty="0">
                <a:solidFill>
                  <a:schemeClr val="tx1"/>
                </a:solidFill>
                <a:latin typeface="+mn-lt"/>
              </a:rPr>
              <a:t>Most of the demand is concentrated in a few strategic ports</a:t>
            </a:r>
          </a:p>
          <a:p>
            <a:pPr marL="201216" indent="-201216">
              <a:spcBef>
                <a:spcPts val="1200"/>
              </a:spcBef>
              <a:spcAft>
                <a:spcPts val="0"/>
              </a:spcAft>
              <a:buFont typeface="Arial" pitchFamily="34" charset="0"/>
              <a:buChar char="•"/>
              <a:defRPr/>
            </a:pPr>
            <a:r>
              <a:rPr lang="en-IN" sz="1800" dirty="0">
                <a:solidFill>
                  <a:schemeClr val="tx1"/>
                </a:solidFill>
                <a:latin typeface="+mn-lt"/>
              </a:rPr>
              <a:t>4 out of </a:t>
            </a:r>
            <a:r>
              <a:rPr lang="en-IN" sz="1800" dirty="0" smtClean="0">
                <a:solidFill>
                  <a:schemeClr val="tx1"/>
                </a:solidFill>
                <a:latin typeface="+mn-lt"/>
              </a:rPr>
              <a:t>6 </a:t>
            </a:r>
            <a:r>
              <a:rPr lang="en-IN" sz="1800" dirty="0">
                <a:solidFill>
                  <a:schemeClr val="tx1"/>
                </a:solidFill>
                <a:latin typeface="+mn-lt"/>
              </a:rPr>
              <a:t>top bunkering hubs are also oil trading hubs and having comparatively lower oil prices</a:t>
            </a:r>
          </a:p>
        </p:txBody>
      </p:sp>
      <p:graphicFrame>
        <p:nvGraphicFramePr>
          <p:cNvPr id="4" name="Chart 3"/>
          <p:cNvGraphicFramePr/>
          <p:nvPr>
            <p:extLst>
              <p:ext uri="{D42A27DB-BD31-4B8C-83A1-F6EECF244321}">
                <p14:modId xmlns:p14="http://schemas.microsoft.com/office/powerpoint/2010/main" xmlns="" val="1142404174"/>
              </p:ext>
            </p:extLst>
          </p:nvPr>
        </p:nvGraphicFramePr>
        <p:xfrm>
          <a:off x="194471" y="1412777"/>
          <a:ext cx="3617259" cy="403244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28497" y="2708921"/>
            <a:ext cx="400110" cy="1095149"/>
          </a:xfrm>
          <a:prstGeom prst="rect">
            <a:avLst/>
          </a:prstGeom>
          <a:noFill/>
        </p:spPr>
        <p:txBody>
          <a:bodyPr vert="vert270" wrap="square" rtlCol="0">
            <a:spAutoFit/>
          </a:bodyPr>
          <a:lstStyle/>
          <a:p>
            <a:pPr algn="ctr"/>
            <a:r>
              <a:rPr lang="en-IN" sz="1400" dirty="0">
                <a:latin typeface="+mn-lt"/>
              </a:rPr>
              <a:t>Million tons</a:t>
            </a:r>
          </a:p>
        </p:txBody>
      </p:sp>
      <p:graphicFrame>
        <p:nvGraphicFramePr>
          <p:cNvPr id="6" name="Content Placeholder 8"/>
          <p:cNvGraphicFramePr>
            <a:graphicFrameLocks/>
          </p:cNvGraphicFramePr>
          <p:nvPr>
            <p:extLst>
              <p:ext uri="{D42A27DB-BD31-4B8C-83A1-F6EECF244321}">
                <p14:modId xmlns:p14="http://schemas.microsoft.com/office/powerpoint/2010/main" xmlns="" val="813988914"/>
              </p:ext>
            </p:extLst>
          </p:nvPr>
        </p:nvGraphicFramePr>
        <p:xfrm>
          <a:off x="5343043" y="3429001"/>
          <a:ext cx="4043020" cy="255279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663683" y="5981792"/>
            <a:ext cx="3722380" cy="58477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IN" sz="1600" b="1" dirty="0"/>
              <a:t>World seaborne trade by region, 2015 </a:t>
            </a:r>
          </a:p>
          <a:p>
            <a:pPr algn="ctr"/>
            <a:r>
              <a:rPr lang="en-IN" sz="1600" b="1" dirty="0"/>
              <a:t>(Percentage share of world tonnage)</a:t>
            </a:r>
          </a:p>
        </p:txBody>
      </p:sp>
    </p:spTree>
    <p:extLst>
      <p:ext uri="{BB962C8B-B14F-4D97-AF65-F5344CB8AC3E}">
        <p14:creationId xmlns:p14="http://schemas.microsoft.com/office/powerpoint/2010/main" xmlns="" val="39525312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Bunker fuels demand in India</a:t>
            </a:r>
            <a:endParaRPr lang="en-US" b="1" dirty="0">
              <a:latin typeface="+mj-lt"/>
            </a:endParaRPr>
          </a:p>
        </p:txBody>
      </p:sp>
      <p:sp>
        <p:nvSpPr>
          <p:cNvPr id="5" name="Content Placeholder 2"/>
          <p:cNvSpPr txBox="1">
            <a:spLocks/>
          </p:cNvSpPr>
          <p:nvPr/>
        </p:nvSpPr>
        <p:spPr>
          <a:xfrm>
            <a:off x="4862090" y="1700808"/>
            <a:ext cx="4300959" cy="4536504"/>
          </a:xfrm>
          <a:prstGeom prst="rect">
            <a:avLst/>
          </a:prstGeom>
        </p:spPr>
        <p:txBody>
          <a:bodyPr vert="horz" lIns="68580" tIns="34290" rIns="68580" bIns="34290" rtlCol="0">
            <a:noAutofit/>
          </a:bodyPr>
          <a:lstStyle/>
          <a:p>
            <a:pPr marL="272654" indent="-272654" defTabSz="685800">
              <a:spcBef>
                <a:spcPts val="1200"/>
              </a:spcBef>
              <a:spcAft>
                <a:spcPts val="0"/>
              </a:spcAft>
              <a:buClr>
                <a:schemeClr val="accent1"/>
              </a:buClr>
              <a:buSzPct val="100000"/>
              <a:buFont typeface="Arial" charset="0"/>
              <a:buChar char="•"/>
              <a:defRPr/>
            </a:pPr>
            <a:r>
              <a:rPr lang="en-IN" b="1" dirty="0">
                <a:latin typeface="+mn-lt"/>
              </a:rPr>
              <a:t>Bunker Fuels demand at Indian ports is about 1% of the global demand</a:t>
            </a:r>
          </a:p>
          <a:p>
            <a:pPr marL="272654" indent="-272654" defTabSz="685800">
              <a:spcBef>
                <a:spcPts val="1200"/>
              </a:spcBef>
              <a:spcAft>
                <a:spcPts val="0"/>
              </a:spcAft>
              <a:buClr>
                <a:schemeClr val="accent1"/>
              </a:buClr>
              <a:buSzPct val="100000"/>
              <a:buFont typeface="Arial" charset="0"/>
              <a:buChar char="•"/>
              <a:defRPr/>
            </a:pPr>
            <a:r>
              <a:rPr lang="en-IN" b="1" dirty="0">
                <a:latin typeface="+mn-lt"/>
              </a:rPr>
              <a:t>Growing Seaborne trade of </a:t>
            </a:r>
            <a:r>
              <a:rPr lang="en-IN" b="1" dirty="0" smtClean="0">
                <a:latin typeface="+mn-lt"/>
              </a:rPr>
              <a:t>about 7</a:t>
            </a:r>
            <a:r>
              <a:rPr lang="en-IN" b="1" dirty="0">
                <a:latin typeface="+mn-lt"/>
              </a:rPr>
              <a:t>% in India providing opportunity for growth in bunkering demand</a:t>
            </a:r>
          </a:p>
          <a:p>
            <a:pPr marL="272654" indent="-272654" defTabSz="685800">
              <a:spcBef>
                <a:spcPts val="1200"/>
              </a:spcBef>
              <a:spcAft>
                <a:spcPts val="0"/>
              </a:spcAft>
              <a:buClr>
                <a:schemeClr val="accent1"/>
              </a:buClr>
              <a:buSzPct val="100000"/>
              <a:buFont typeface="Arial" charset="0"/>
              <a:buChar char="•"/>
              <a:defRPr/>
            </a:pPr>
            <a:r>
              <a:rPr lang="en-IN" b="1" dirty="0" smtClean="0">
                <a:latin typeface="+mn-lt"/>
              </a:rPr>
              <a:t>Annual bunker </a:t>
            </a:r>
            <a:r>
              <a:rPr lang="en-IN" b="1" dirty="0">
                <a:latin typeface="+mn-lt"/>
              </a:rPr>
              <a:t>demand growth </a:t>
            </a:r>
            <a:r>
              <a:rPr lang="en-IN" b="1" dirty="0" smtClean="0">
                <a:latin typeface="+mn-lt"/>
              </a:rPr>
              <a:t>in India was about 10% before GST</a:t>
            </a:r>
          </a:p>
          <a:p>
            <a:pPr marL="272654" indent="-272654" defTabSz="685800">
              <a:spcBef>
                <a:spcPts val="1200"/>
              </a:spcBef>
              <a:spcAft>
                <a:spcPts val="0"/>
              </a:spcAft>
              <a:buClr>
                <a:schemeClr val="accent1"/>
              </a:buClr>
              <a:buSzPct val="100000"/>
              <a:buFont typeface="Arial" charset="0"/>
              <a:buChar char="•"/>
              <a:defRPr/>
            </a:pPr>
            <a:r>
              <a:rPr lang="en-US" b="1" dirty="0" smtClean="0">
                <a:latin typeface="+mn-lt"/>
              </a:rPr>
              <a:t>Bunker demand in 2017-18 reduced drastically port GST rollout as 5% GST is imposed on FO bunker sale to foreign run vessels</a:t>
            </a:r>
          </a:p>
          <a:p>
            <a:pPr marL="272654" indent="-272654" defTabSz="685800">
              <a:spcBef>
                <a:spcPts val="1200"/>
              </a:spcBef>
              <a:spcAft>
                <a:spcPts val="0"/>
              </a:spcAft>
              <a:buClr>
                <a:schemeClr val="accent1"/>
              </a:buClr>
              <a:buSzPct val="100000"/>
              <a:buFont typeface="Arial" charset="0"/>
              <a:buChar char="•"/>
              <a:defRPr/>
            </a:pPr>
            <a:r>
              <a:rPr lang="en-US" b="1" dirty="0" smtClean="0">
                <a:latin typeface="+mn-lt"/>
              </a:rPr>
              <a:t>FO bunker demand in India post GST reduced by about 25% as prices lost global competitiveness</a:t>
            </a:r>
            <a:endParaRPr lang="en-IN" b="1" dirty="0">
              <a:latin typeface="+mn-lt"/>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xmlns="" val="2696641422"/>
              </p:ext>
            </p:extLst>
          </p:nvPr>
        </p:nvGraphicFramePr>
        <p:xfrm>
          <a:off x="330200" y="1219200"/>
          <a:ext cx="4466783" cy="44420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1265271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latin typeface="+mj-lt"/>
              </a:rPr>
              <a:t>Industry market share</a:t>
            </a:r>
            <a:endParaRPr lang="en-IN" b="1" dirty="0">
              <a:latin typeface="+mj-lt"/>
            </a:endParaRPr>
          </a:p>
        </p:txBody>
      </p:sp>
      <p:graphicFrame>
        <p:nvGraphicFramePr>
          <p:cNvPr id="6" name="Content Placeholder 3"/>
          <p:cNvGraphicFramePr>
            <a:graphicFrameLocks noGrp="1"/>
          </p:cNvGraphicFramePr>
          <p:nvPr>
            <p:ph idx="1"/>
            <p:extLst>
              <p:ext uri="{D42A27DB-BD31-4B8C-83A1-F6EECF244321}">
                <p14:modId xmlns:p14="http://schemas.microsoft.com/office/powerpoint/2010/main" xmlns="" val="1375513271"/>
              </p:ext>
            </p:extLst>
          </p:nvPr>
        </p:nvGraphicFramePr>
        <p:xfrm>
          <a:off x="891282" y="1484784"/>
          <a:ext cx="8172450" cy="46112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3849521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effectLst>
                  <a:outerShdw blurRad="38100" dist="38100" dir="2700000" algn="tl">
                    <a:srgbClr val="000000">
                      <a:alpha val="43137"/>
                    </a:srgbClr>
                  </a:outerShdw>
                </a:effectLst>
                <a:latin typeface="Calibri" pitchFamily="34" charset="0"/>
                <a:cs typeface="Calibri" pitchFamily="34" charset="0"/>
              </a:rPr>
              <a:t>Infrastructure presence at major port</a:t>
            </a:r>
            <a:endParaRPr lang="en-IN" dirty="0"/>
          </a:p>
        </p:txBody>
      </p:sp>
      <p:sp>
        <p:nvSpPr>
          <p:cNvPr id="4" name="Content Placeholder 2">
            <a:extLst>
              <a:ext uri="{FF2B5EF4-FFF2-40B4-BE49-F238E27FC236}">
                <a16:creationId xmlns="" xmlns:a16="http://schemas.microsoft.com/office/drawing/2014/main" id="{1A890B6E-F6F3-FE47-A5FB-AC6230201858}"/>
              </a:ext>
            </a:extLst>
          </p:cNvPr>
          <p:cNvSpPr txBox="1">
            <a:spLocks/>
          </p:cNvSpPr>
          <p:nvPr/>
        </p:nvSpPr>
        <p:spPr>
          <a:xfrm>
            <a:off x="5577070" y="1196752"/>
            <a:ext cx="3978441" cy="5472608"/>
          </a:xfrm>
          <a:prstGeom prst="rect">
            <a:avLst/>
          </a:prstGeom>
          <a:solidFill>
            <a:schemeClr val="bg1">
              <a:lumMod val="95000"/>
            </a:schemeClr>
          </a:solidFill>
          <a:ln w="38100">
            <a:solidFill>
              <a:schemeClr val="accent2">
                <a:lumMod val="75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b="1" kern="1200">
                <a:solidFill>
                  <a:schemeClr val="tx1"/>
                </a:solidFill>
                <a:latin typeface="Cambria" pitchFamily="18" charset="0"/>
                <a:ea typeface="+mn-ea"/>
                <a:cs typeface="+mn-cs"/>
              </a:defRPr>
            </a:lvl1pPr>
            <a:lvl2pPr marL="742950" indent="-285750" algn="l" defTabSz="914400" rtl="0" eaLnBrk="1" latinLnBrk="0" hangingPunct="1">
              <a:spcBef>
                <a:spcPct val="20000"/>
              </a:spcBef>
              <a:buFont typeface="Arial" pitchFamily="34" charset="0"/>
              <a:buChar char="–"/>
              <a:defRPr sz="2200" b="1" kern="1200">
                <a:solidFill>
                  <a:schemeClr val="tx1"/>
                </a:solidFill>
                <a:latin typeface="Cambria" pitchFamily="18" charset="0"/>
                <a:ea typeface="+mn-ea"/>
                <a:cs typeface="+mn-cs"/>
              </a:defRPr>
            </a:lvl2pPr>
            <a:lvl3pPr marL="1143000" indent="-228600" algn="l" defTabSz="914400" rtl="0" eaLnBrk="1" latinLnBrk="0" hangingPunct="1">
              <a:spcBef>
                <a:spcPct val="20000"/>
              </a:spcBef>
              <a:buFont typeface="Arial" pitchFamily="34" charset="0"/>
              <a:buChar char="•"/>
              <a:defRPr sz="1800" b="1" kern="1200">
                <a:solidFill>
                  <a:schemeClr val="tx1"/>
                </a:solidFill>
                <a:latin typeface="Cambria" pitchFamily="18" charset="0"/>
                <a:ea typeface="+mn-ea"/>
                <a:cs typeface="+mn-cs"/>
              </a:defRPr>
            </a:lvl3pPr>
            <a:lvl4pPr marL="1600200" indent="-228600" algn="l" defTabSz="914400" rtl="0" eaLnBrk="1" latinLnBrk="0" hangingPunct="1">
              <a:spcBef>
                <a:spcPct val="20000"/>
              </a:spcBef>
              <a:buFont typeface="Arial" pitchFamily="34" charset="0"/>
              <a:buChar char="–"/>
              <a:defRPr sz="1600" b="1" kern="1200">
                <a:solidFill>
                  <a:schemeClr val="tx1"/>
                </a:solidFill>
                <a:latin typeface="Cambria" pitchFamily="18" charset="0"/>
                <a:ea typeface="+mn-ea"/>
                <a:cs typeface="+mn-cs"/>
              </a:defRPr>
            </a:lvl4pPr>
            <a:lvl5pPr marL="2057400" indent="-228600" algn="l" defTabSz="914400" rtl="0" eaLnBrk="1" latinLnBrk="0" hangingPunct="1">
              <a:spcBef>
                <a:spcPct val="20000"/>
              </a:spcBef>
              <a:buFont typeface="Arial" pitchFamily="34" charset="0"/>
              <a:buChar char="»"/>
              <a:defRPr sz="1600" b="1"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638" lvl="1" indent="-260350">
              <a:spcBef>
                <a:spcPts val="600"/>
              </a:spcBef>
              <a:buFont typeface="Arial" charset="0"/>
              <a:buChar char="•"/>
            </a:pPr>
            <a:r>
              <a:rPr lang="en-IN" sz="1800" dirty="0">
                <a:latin typeface="+mj-lt"/>
              </a:rPr>
              <a:t>Bunkering infrastructure at 17 ports</a:t>
            </a:r>
          </a:p>
          <a:p>
            <a:pPr marL="274638" lvl="1" indent="-260350">
              <a:spcBef>
                <a:spcPts val="600"/>
              </a:spcBef>
              <a:buFont typeface="Arial" charset="0"/>
              <a:buChar char="•"/>
            </a:pPr>
            <a:r>
              <a:rPr lang="en-IN" sz="1800" dirty="0">
                <a:latin typeface="+mj-lt"/>
              </a:rPr>
              <a:t>Largest oil company having bunkering facilities at all strategic locations across the 7517 </a:t>
            </a:r>
            <a:r>
              <a:rPr lang="en-IN" sz="1800" dirty="0" err="1">
                <a:latin typeface="+mj-lt"/>
              </a:rPr>
              <a:t>kms</a:t>
            </a:r>
            <a:r>
              <a:rPr lang="en-IN" sz="1800" dirty="0">
                <a:latin typeface="+mj-lt"/>
              </a:rPr>
              <a:t> long coastline</a:t>
            </a:r>
          </a:p>
          <a:p>
            <a:pPr marL="274638" lvl="1" indent="-260350">
              <a:spcBef>
                <a:spcPts val="600"/>
              </a:spcBef>
              <a:buFont typeface="Arial" charset="0"/>
              <a:buChar char="•"/>
            </a:pPr>
            <a:r>
              <a:rPr lang="en-IN" sz="1800" dirty="0">
                <a:latin typeface="+mj-lt"/>
              </a:rPr>
              <a:t>Only Oil Company that developed fuel delivery infrastructure at all major port to meet </a:t>
            </a:r>
          </a:p>
          <a:p>
            <a:pPr marL="719138" lvl="2" indent="-274638">
              <a:spcBef>
                <a:spcPts val="300"/>
              </a:spcBef>
              <a:buFont typeface="Arial" charset="0"/>
              <a:buChar char="•"/>
            </a:pPr>
            <a:r>
              <a:rPr lang="en-IN" sz="1600" dirty="0">
                <a:latin typeface="+mj-lt"/>
              </a:rPr>
              <a:t>defence need, and </a:t>
            </a:r>
          </a:p>
          <a:p>
            <a:pPr marL="719138" lvl="2" indent="-274638">
              <a:spcBef>
                <a:spcPts val="0"/>
              </a:spcBef>
              <a:buFont typeface="Arial" charset="0"/>
              <a:buChar char="•"/>
            </a:pPr>
            <a:r>
              <a:rPr lang="en-IN" sz="1600" dirty="0">
                <a:latin typeface="+mj-lt"/>
              </a:rPr>
              <a:t>maritime trade growth of the </a:t>
            </a:r>
            <a:r>
              <a:rPr lang="en-IN" sz="1600" dirty="0" smtClean="0">
                <a:latin typeface="+mj-lt"/>
              </a:rPr>
              <a:t>Nation</a:t>
            </a:r>
          </a:p>
          <a:p>
            <a:pPr marL="274638" lvl="1" indent="-260350">
              <a:spcBef>
                <a:spcPts val="600"/>
              </a:spcBef>
              <a:buFont typeface="Arial" charset="0"/>
              <a:buChar char="•"/>
            </a:pPr>
            <a:r>
              <a:rPr lang="en-US" sz="1800" dirty="0" smtClean="0">
                <a:latin typeface="+mj-lt"/>
              </a:rPr>
              <a:t>Approx. 3000 capable  employees trained for catering maritime &amp; </a:t>
            </a:r>
            <a:r>
              <a:rPr lang="en-US" sz="1800" dirty="0" err="1" smtClean="0">
                <a:latin typeface="+mj-lt"/>
              </a:rPr>
              <a:t>defence</a:t>
            </a:r>
            <a:r>
              <a:rPr lang="en-US" sz="1800" dirty="0" smtClean="0">
                <a:latin typeface="+mj-lt"/>
              </a:rPr>
              <a:t> needs  along with other operations at all time &amp; during exigencies round the clock</a:t>
            </a:r>
          </a:p>
        </p:txBody>
      </p:sp>
      <p:pic>
        <p:nvPicPr>
          <p:cNvPr id="5" name="Picture 4">
            <a:extLst>
              <a:ext uri="{FF2B5EF4-FFF2-40B4-BE49-F238E27FC236}">
                <a16:creationId xmlns="" xmlns:a16="http://schemas.microsoft.com/office/drawing/2014/main" id="{E52EFBB8-2DE8-1141-BB59-F3A8670C0261}"/>
              </a:ext>
            </a:extLst>
          </p:cNvPr>
          <p:cNvPicPr>
            <a:picLocks noChangeAspect="1"/>
          </p:cNvPicPr>
          <p:nvPr/>
        </p:nvPicPr>
        <p:blipFill>
          <a:blip r:embed="rId2" cstate="print"/>
          <a:stretch>
            <a:fillRect/>
          </a:stretch>
        </p:blipFill>
        <p:spPr>
          <a:xfrm>
            <a:off x="428498" y="1124744"/>
            <a:ext cx="5006186" cy="5544616"/>
          </a:xfrm>
          <a:prstGeom prst="rect">
            <a:avLst/>
          </a:prstGeom>
        </p:spPr>
      </p:pic>
    </p:spTree>
    <p:extLst>
      <p:ext uri="{BB962C8B-B14F-4D97-AF65-F5344CB8AC3E}">
        <p14:creationId xmlns:p14="http://schemas.microsoft.com/office/powerpoint/2010/main" xmlns="" val="23535249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India maritime sector</a:t>
            </a:r>
            <a:endParaRPr lang="en-US" b="1" dirty="0">
              <a:latin typeface="+mj-lt"/>
            </a:endParaRPr>
          </a:p>
        </p:txBody>
      </p:sp>
      <p:graphicFrame>
        <p:nvGraphicFramePr>
          <p:cNvPr id="20" name="Content Placeholder 19"/>
          <p:cNvGraphicFramePr>
            <a:graphicFrameLocks noGrp="1"/>
          </p:cNvGraphicFramePr>
          <p:nvPr>
            <p:ph idx="1"/>
            <p:extLst>
              <p:ext uri="{D42A27DB-BD31-4B8C-83A1-F6EECF244321}">
                <p14:modId xmlns:p14="http://schemas.microsoft.com/office/powerpoint/2010/main" xmlns="" val="3662660893"/>
              </p:ext>
            </p:extLst>
          </p:nvPr>
        </p:nvGraphicFramePr>
        <p:xfrm>
          <a:off x="891282" y="1484784"/>
          <a:ext cx="817245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5655079" y="6093297"/>
            <a:ext cx="3374231" cy="307777"/>
          </a:xfrm>
          <a:prstGeom prst="rect">
            <a:avLst/>
          </a:prstGeom>
          <a:noFill/>
        </p:spPr>
        <p:txBody>
          <a:bodyPr wrap="square" rtlCol="0">
            <a:spAutoFit/>
          </a:bodyPr>
          <a:lstStyle/>
          <a:p>
            <a:pPr algn="r"/>
            <a:r>
              <a:rPr lang="en-US" sz="1400" dirty="0">
                <a:latin typeface="+mn-lt"/>
              </a:rPr>
              <a:t>Source: Ministry of Shipping</a:t>
            </a:r>
          </a:p>
        </p:txBody>
      </p:sp>
    </p:spTree>
    <p:extLst>
      <p:ext uri="{BB962C8B-B14F-4D97-AF65-F5344CB8AC3E}">
        <p14:creationId xmlns:p14="http://schemas.microsoft.com/office/powerpoint/2010/main" xmlns="" val="29983513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India maritime sector</a:t>
            </a:r>
            <a:endParaRPr lang="en-US" b="1" dirty="0">
              <a:latin typeface="+mj-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744915046"/>
              </p:ext>
            </p:extLst>
          </p:nvPr>
        </p:nvGraphicFramePr>
        <p:xfrm>
          <a:off x="1754645" y="1412776"/>
          <a:ext cx="6474719" cy="447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499061" y="6093297"/>
            <a:ext cx="3374231" cy="307777"/>
          </a:xfrm>
          <a:prstGeom prst="rect">
            <a:avLst/>
          </a:prstGeom>
          <a:noFill/>
        </p:spPr>
        <p:txBody>
          <a:bodyPr wrap="square" rtlCol="0">
            <a:spAutoFit/>
          </a:bodyPr>
          <a:lstStyle/>
          <a:p>
            <a:pPr algn="r"/>
            <a:r>
              <a:rPr lang="en-US" sz="1400" dirty="0">
                <a:latin typeface="+mj-lt"/>
              </a:rPr>
              <a:t>Source: Ministry of Shipping</a:t>
            </a:r>
          </a:p>
        </p:txBody>
      </p:sp>
    </p:spTree>
    <p:extLst>
      <p:ext uri="{BB962C8B-B14F-4D97-AF65-F5344CB8AC3E}">
        <p14:creationId xmlns:p14="http://schemas.microsoft.com/office/powerpoint/2010/main" xmlns="" val="29107840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chemeClr val="tx1"/>
                </a:solidFill>
                <a:latin typeface="+mj-lt"/>
              </a:rPr>
              <a:t>Constraint in bunkering growth</a:t>
            </a:r>
            <a:endParaRPr lang="en-IN" b="1" dirty="0">
              <a:solidFill>
                <a:schemeClr val="tx1"/>
              </a:solidFill>
              <a:latin typeface="+mj-lt"/>
            </a:endParaRPr>
          </a:p>
        </p:txBody>
      </p:sp>
      <p:pic>
        <p:nvPicPr>
          <p:cNvPr id="4" name="Content Placeholder 3" descr="international maritime route.png"/>
          <p:cNvPicPr>
            <a:picLocks noGrp="1" noChangeAspect="1"/>
          </p:cNvPicPr>
          <p:nvPr>
            <p:ph idx="1"/>
          </p:nvPr>
        </p:nvPicPr>
        <p:blipFill>
          <a:blip r:embed="rId2" cstate="print"/>
          <a:stretch>
            <a:fillRect/>
          </a:stretch>
        </p:blipFill>
        <p:spPr>
          <a:xfrm>
            <a:off x="506506" y="1196752"/>
            <a:ext cx="4640749" cy="2148475"/>
          </a:xfrm>
        </p:spPr>
      </p:pic>
      <p:sp>
        <p:nvSpPr>
          <p:cNvPr id="5" name="Content Placeholder 2"/>
          <p:cNvSpPr txBox="1">
            <a:spLocks/>
          </p:cNvSpPr>
          <p:nvPr/>
        </p:nvSpPr>
        <p:spPr>
          <a:xfrm>
            <a:off x="5343044" y="1198687"/>
            <a:ext cx="4023224" cy="5496896"/>
          </a:xfrm>
          <a:prstGeom prst="rect">
            <a:avLst/>
          </a:prstGeom>
        </p:spPr>
        <p:txBody>
          <a:bodyPr vert="horz" lIns="68580" tIns="34290" rIns="68580" bIns="34290" rtlCol="0">
            <a:noAutofit/>
          </a:bodyPr>
          <a:lstStyle/>
          <a:p>
            <a:pPr marL="129779" indent="-129779" defTabSz="685800">
              <a:spcBef>
                <a:spcPts val="600"/>
              </a:spcBef>
              <a:spcAft>
                <a:spcPts val="0"/>
              </a:spcAft>
              <a:buClr>
                <a:schemeClr val="accent1"/>
              </a:buClr>
              <a:buSzPct val="100000"/>
              <a:buFont typeface="Arial" charset="0"/>
              <a:buChar char="•"/>
              <a:defRPr/>
            </a:pPr>
            <a:r>
              <a:rPr lang="en-IN" b="1" dirty="0">
                <a:latin typeface="+mj-lt"/>
              </a:rPr>
              <a:t>Geographical disadvantage:</a:t>
            </a:r>
          </a:p>
          <a:p>
            <a:pPr marL="269081" lvl="1" indent="-139304" defTabSz="685800">
              <a:spcBef>
                <a:spcPts val="600"/>
              </a:spcBef>
              <a:spcAft>
                <a:spcPts val="0"/>
              </a:spcAft>
              <a:buClr>
                <a:schemeClr val="accent1"/>
              </a:buClr>
              <a:buSzPct val="100000"/>
              <a:buFont typeface="Arial" charset="0"/>
              <a:buChar char="•"/>
              <a:defRPr/>
            </a:pPr>
            <a:r>
              <a:rPr lang="en-IN" sz="1600" b="1" dirty="0">
                <a:latin typeface="+mj-lt"/>
              </a:rPr>
              <a:t>Except Kochi, none port located on major </a:t>
            </a:r>
            <a:r>
              <a:rPr lang="en-IN" sz="1600" b="1" dirty="0" smtClean="0">
                <a:latin typeface="+mj-lt"/>
              </a:rPr>
              <a:t>international shipping </a:t>
            </a:r>
            <a:r>
              <a:rPr lang="en-IN" sz="1600" b="1" dirty="0">
                <a:latin typeface="+mj-lt"/>
              </a:rPr>
              <a:t>route</a:t>
            </a:r>
          </a:p>
          <a:p>
            <a:pPr marL="129779" indent="-129779" defTabSz="685800">
              <a:spcBef>
                <a:spcPts val="1200"/>
              </a:spcBef>
              <a:spcAft>
                <a:spcPts val="0"/>
              </a:spcAft>
              <a:buClr>
                <a:schemeClr val="accent1"/>
              </a:buClr>
              <a:buSzPct val="100000"/>
              <a:buFont typeface="Arial" charset="0"/>
              <a:buChar char="•"/>
              <a:defRPr/>
            </a:pPr>
            <a:r>
              <a:rPr lang="en-IN" b="1" dirty="0">
                <a:latin typeface="+mj-lt"/>
              </a:rPr>
              <a:t>Bunker prices:</a:t>
            </a:r>
          </a:p>
          <a:p>
            <a:pPr marL="269081" lvl="1" indent="-139304" defTabSz="685800">
              <a:spcBef>
                <a:spcPts val="600"/>
              </a:spcBef>
              <a:spcAft>
                <a:spcPts val="0"/>
              </a:spcAft>
              <a:buClr>
                <a:schemeClr val="accent1"/>
              </a:buClr>
              <a:buSzPct val="100000"/>
              <a:buFont typeface="Arial" charset="0"/>
              <a:buChar char="•"/>
              <a:defRPr/>
            </a:pPr>
            <a:r>
              <a:rPr lang="en-IN" sz="1600" b="1" dirty="0">
                <a:latin typeface="+mj-lt"/>
              </a:rPr>
              <a:t>Major oil hubs Singapore &amp; Middle East located on either side of India</a:t>
            </a:r>
          </a:p>
          <a:p>
            <a:pPr marL="269081" lvl="1" indent="-139304" defTabSz="685800">
              <a:spcBef>
                <a:spcPts val="600"/>
              </a:spcBef>
              <a:spcAft>
                <a:spcPts val="0"/>
              </a:spcAft>
              <a:buClr>
                <a:schemeClr val="accent1"/>
              </a:buClr>
              <a:buSzPct val="100000"/>
              <a:buFont typeface="Arial" charset="0"/>
              <a:buChar char="•"/>
              <a:defRPr/>
            </a:pPr>
            <a:r>
              <a:rPr lang="en-IN" sz="1600" b="1" dirty="0">
                <a:latin typeface="+mj-lt"/>
              </a:rPr>
              <a:t>Oil prices at India comparatively higher than prices at these oil hubs</a:t>
            </a:r>
          </a:p>
          <a:p>
            <a:pPr marL="129779" indent="-129779" defTabSz="685800">
              <a:spcBef>
                <a:spcPts val="1200"/>
              </a:spcBef>
              <a:spcAft>
                <a:spcPts val="0"/>
              </a:spcAft>
              <a:buClr>
                <a:schemeClr val="accent1"/>
              </a:buClr>
              <a:buSzPct val="100000"/>
              <a:buFont typeface="Arial" charset="0"/>
              <a:buChar char="•"/>
              <a:defRPr/>
            </a:pPr>
            <a:r>
              <a:rPr lang="en-IN" b="1" dirty="0">
                <a:latin typeface="+mj-lt"/>
              </a:rPr>
              <a:t>Taxes:</a:t>
            </a:r>
          </a:p>
          <a:p>
            <a:pPr marL="269081" lvl="1" indent="-139304" defTabSz="685800">
              <a:spcBef>
                <a:spcPts val="600"/>
              </a:spcBef>
              <a:spcAft>
                <a:spcPts val="0"/>
              </a:spcAft>
              <a:buClr>
                <a:schemeClr val="accent1"/>
              </a:buClr>
              <a:buSzPct val="100000"/>
              <a:buFont typeface="Arial" charset="0"/>
              <a:buChar char="•"/>
              <a:defRPr/>
            </a:pPr>
            <a:r>
              <a:rPr lang="en-IN" sz="1600" b="1" dirty="0" smtClean="0">
                <a:latin typeface="+mj-lt"/>
              </a:rPr>
              <a:t>About </a:t>
            </a:r>
            <a:r>
              <a:rPr lang="en-IN" sz="1600" b="1" dirty="0">
                <a:latin typeface="+mj-lt"/>
              </a:rPr>
              <a:t>70% of total bunker demand is of foreign run vessels</a:t>
            </a:r>
          </a:p>
          <a:p>
            <a:pPr marL="269081" lvl="1" indent="-139304" defTabSz="685800">
              <a:spcBef>
                <a:spcPts val="600"/>
              </a:spcBef>
              <a:spcAft>
                <a:spcPts val="0"/>
              </a:spcAft>
              <a:buClr>
                <a:schemeClr val="accent1"/>
              </a:buClr>
              <a:buSzPct val="100000"/>
              <a:buFont typeface="Arial" charset="0"/>
              <a:buChar char="•"/>
              <a:defRPr/>
            </a:pPr>
            <a:r>
              <a:rPr lang="en-IN" sz="1600" b="1" dirty="0" smtClean="0">
                <a:latin typeface="+mj-lt"/>
              </a:rPr>
              <a:t>GST on FO bunker is 5% whereas tax </a:t>
            </a:r>
            <a:r>
              <a:rPr lang="en-IN" sz="1600" b="1" dirty="0">
                <a:latin typeface="+mj-lt"/>
              </a:rPr>
              <a:t>on </a:t>
            </a:r>
            <a:r>
              <a:rPr lang="en-IN" sz="1600" b="1" dirty="0" smtClean="0">
                <a:latin typeface="+mj-lt"/>
              </a:rPr>
              <a:t>bunker </a:t>
            </a:r>
            <a:r>
              <a:rPr lang="en-IN" sz="1600" b="1" dirty="0">
                <a:latin typeface="+mj-lt"/>
              </a:rPr>
              <a:t>in the countries surrounding India is </a:t>
            </a:r>
            <a:r>
              <a:rPr lang="en-IN" sz="1600" b="1" dirty="0" smtClean="0">
                <a:latin typeface="+mj-lt"/>
              </a:rPr>
              <a:t>Zero</a:t>
            </a:r>
          </a:p>
          <a:p>
            <a:pPr marL="129779" indent="-129779" defTabSz="685800">
              <a:spcBef>
                <a:spcPts val="1200"/>
              </a:spcBef>
              <a:spcAft>
                <a:spcPts val="0"/>
              </a:spcAft>
              <a:buClr>
                <a:schemeClr val="accent1"/>
              </a:buClr>
              <a:buSzPct val="100000"/>
              <a:buFont typeface="Arial" charset="0"/>
              <a:buChar char="•"/>
              <a:defRPr/>
            </a:pPr>
            <a:r>
              <a:rPr lang="en-US" b="1" dirty="0">
                <a:latin typeface="+mj-lt"/>
              </a:rPr>
              <a:t>High operating costs:</a:t>
            </a:r>
            <a:endParaRPr lang="en-IN" b="1" dirty="0">
              <a:latin typeface="+mj-lt"/>
            </a:endParaRPr>
          </a:p>
          <a:p>
            <a:pPr marL="269081" lvl="1" indent="-139304" defTabSz="685800">
              <a:spcBef>
                <a:spcPts val="600"/>
              </a:spcBef>
              <a:spcAft>
                <a:spcPts val="0"/>
              </a:spcAft>
              <a:buClr>
                <a:schemeClr val="accent1"/>
              </a:buClr>
              <a:buSzPct val="100000"/>
              <a:buFont typeface="Arial" charset="0"/>
              <a:buChar char="•"/>
              <a:defRPr/>
            </a:pPr>
            <a:r>
              <a:rPr lang="en-IN" sz="1600" b="1" dirty="0" smtClean="0">
                <a:latin typeface="+mj-lt"/>
              </a:rPr>
              <a:t>Bunker </a:t>
            </a:r>
            <a:r>
              <a:rPr lang="en-IN" sz="1600" b="1" dirty="0">
                <a:latin typeface="+mj-lt"/>
              </a:rPr>
              <a:t>Fuel demand not centralised at 1-2 ports but scattered at too many </a:t>
            </a:r>
            <a:r>
              <a:rPr lang="en-IN" sz="1600" b="1" dirty="0" smtClean="0">
                <a:latin typeface="+mj-lt"/>
              </a:rPr>
              <a:t>ports leading to high operating costs</a:t>
            </a:r>
            <a:endParaRPr lang="en-IN" sz="1600" b="1" dirty="0">
              <a:latin typeface="+mj-lt"/>
            </a:endParaRPr>
          </a:p>
        </p:txBody>
      </p:sp>
      <p:pic>
        <p:nvPicPr>
          <p:cNvPr id="6" name="Picture 2"/>
          <p:cNvPicPr>
            <a:picLocks noChangeAspect="1" noChangeArrowheads="1"/>
          </p:cNvPicPr>
          <p:nvPr/>
        </p:nvPicPr>
        <p:blipFill>
          <a:blip r:embed="rId3" cstate="print"/>
          <a:srcRect/>
          <a:stretch>
            <a:fillRect/>
          </a:stretch>
        </p:blipFill>
        <p:spPr bwMode="auto">
          <a:xfrm>
            <a:off x="1052567" y="3501008"/>
            <a:ext cx="3678801" cy="3264648"/>
          </a:xfrm>
          <a:prstGeom prst="rect">
            <a:avLst/>
          </a:prstGeom>
          <a:noFill/>
          <a:ln w="9525">
            <a:noFill/>
            <a:miter lim="800000"/>
            <a:headEnd/>
            <a:tailEnd/>
          </a:ln>
        </p:spPr>
      </p:pic>
    </p:spTree>
    <p:extLst>
      <p:ext uri="{BB962C8B-B14F-4D97-AF65-F5344CB8AC3E}">
        <p14:creationId xmlns:p14="http://schemas.microsoft.com/office/powerpoint/2010/main" xmlns="" val="6353945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53300" cy="1143000"/>
          </a:xfrm>
        </p:spPr>
        <p:txBody>
          <a:bodyPr/>
          <a:lstStyle/>
          <a:p>
            <a:r>
              <a:rPr lang="en-US" sz="2800" dirty="0" smtClean="0"/>
              <a:t>National Waterway maps with IndianOil locations: NW-1</a:t>
            </a:r>
            <a:endParaRPr lang="en-US" sz="2800" dirty="0"/>
          </a:p>
        </p:txBody>
      </p:sp>
      <p:pic>
        <p:nvPicPr>
          <p:cNvPr id="1026" name="Picture 2" descr="C:\Users\00029926\Desktop\marine meet\IWAI PIC\NW-1 with IndianOil locations.jpg"/>
          <p:cNvPicPr>
            <a:picLocks noGrp="1" noChangeAspect="1" noChangeArrowheads="1"/>
          </p:cNvPicPr>
          <p:nvPr>
            <p:ph idx="1"/>
          </p:nvPr>
        </p:nvPicPr>
        <p:blipFill>
          <a:blip r:embed="rId2" cstate="print"/>
          <a:srcRect/>
          <a:stretch>
            <a:fillRect/>
          </a:stretch>
        </p:blipFill>
        <p:spPr bwMode="auto">
          <a:xfrm>
            <a:off x="702494" y="1219200"/>
            <a:ext cx="8501013" cy="54102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00029926\Desktop\marine meet\IWAI PIC\NW-2 with IndianOil locations.jpg"/>
          <p:cNvPicPr>
            <a:picLocks noGrp="1" noChangeAspect="1" noChangeArrowheads="1"/>
          </p:cNvPicPr>
          <p:nvPr>
            <p:ph idx="1"/>
          </p:nvPr>
        </p:nvPicPr>
        <p:blipFill>
          <a:blip r:embed="rId2" cstate="print"/>
          <a:srcRect/>
          <a:stretch>
            <a:fillRect/>
          </a:stretch>
        </p:blipFill>
        <p:spPr bwMode="auto">
          <a:xfrm>
            <a:off x="825273" y="1219200"/>
            <a:ext cx="8255454" cy="5410200"/>
          </a:xfrm>
          <a:prstGeom prst="rect">
            <a:avLst/>
          </a:prstGeom>
          <a:noFill/>
        </p:spPr>
      </p:pic>
      <p:sp>
        <p:nvSpPr>
          <p:cNvPr id="7" name="Title 1"/>
          <p:cNvSpPr txBox="1">
            <a:spLocks/>
          </p:cNvSpPr>
          <p:nvPr/>
        </p:nvSpPr>
        <p:spPr>
          <a:xfrm>
            <a:off x="0" y="0"/>
            <a:ext cx="73533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mj-lt"/>
                <a:ea typeface="+mj-ea"/>
                <a:cs typeface="+mj-cs"/>
              </a:rPr>
              <a:t>National Waterway maps with </a:t>
            </a:r>
            <a:r>
              <a:rPr kumimoji="0" lang="en-US" sz="2800" b="0" i="0" u="none" strike="noStrike" kern="0" cap="none" spc="0" normalizeH="0" baseline="0" noProof="0" dirty="0" err="1" smtClean="0">
                <a:ln>
                  <a:noFill/>
                </a:ln>
                <a:solidFill>
                  <a:schemeClr val="tx2"/>
                </a:solidFill>
                <a:effectLst/>
                <a:uLnTx/>
                <a:uFillTx/>
                <a:latin typeface="+mj-lt"/>
                <a:ea typeface="+mj-ea"/>
                <a:cs typeface="+mj-cs"/>
              </a:rPr>
              <a:t>IndianOil</a:t>
            </a:r>
            <a:r>
              <a:rPr kumimoji="0" lang="en-US" sz="2800" b="0" i="0" u="none" strike="noStrike" kern="0" cap="none" spc="0" normalizeH="0" baseline="0" noProof="0" dirty="0" smtClean="0">
                <a:ln>
                  <a:noFill/>
                </a:ln>
                <a:solidFill>
                  <a:schemeClr val="tx2"/>
                </a:solidFill>
                <a:effectLst/>
                <a:uLnTx/>
                <a:uFillTx/>
                <a:latin typeface="+mj-lt"/>
                <a:ea typeface="+mj-ea"/>
                <a:cs typeface="+mj-cs"/>
              </a:rPr>
              <a:t> locations: NW-2</a:t>
            </a:r>
            <a:endParaRPr kumimoji="0" lang="en-US" sz="28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Freeform 2"/>
          <p:cNvSpPr>
            <a:spLocks/>
          </p:cNvSpPr>
          <p:nvPr/>
        </p:nvSpPr>
        <p:spPr bwMode="auto">
          <a:xfrm>
            <a:off x="2001838" y="171450"/>
            <a:ext cx="6712347" cy="6629400"/>
          </a:xfrm>
          <a:custGeom>
            <a:avLst/>
            <a:gdLst/>
            <a:ahLst/>
            <a:cxnLst>
              <a:cxn ang="0">
                <a:pos x="599" y="166"/>
              </a:cxn>
              <a:cxn ang="0">
                <a:pos x="667" y="244"/>
              </a:cxn>
              <a:cxn ang="0">
                <a:pos x="630" y="378"/>
              </a:cxn>
              <a:cxn ang="0">
                <a:pos x="667" y="492"/>
              </a:cxn>
              <a:cxn ang="0">
                <a:pos x="770" y="592"/>
              </a:cxn>
              <a:cxn ang="0">
                <a:pos x="715" y="696"/>
              </a:cxn>
              <a:cxn ang="0">
                <a:pos x="554" y="863"/>
              </a:cxn>
              <a:cxn ang="0">
                <a:pos x="335" y="1088"/>
              </a:cxn>
              <a:cxn ang="0">
                <a:pos x="161" y="1159"/>
              </a:cxn>
              <a:cxn ang="0">
                <a:pos x="210" y="1318"/>
              </a:cxn>
              <a:cxn ang="0">
                <a:pos x="310" y="1436"/>
              </a:cxn>
              <a:cxn ang="0">
                <a:pos x="84" y="1507"/>
              </a:cxn>
              <a:cxn ang="0">
                <a:pos x="65" y="1643"/>
              </a:cxn>
              <a:cxn ang="0">
                <a:pos x="225" y="1720"/>
              </a:cxn>
              <a:cxn ang="0">
                <a:pos x="167" y="1837"/>
              </a:cxn>
              <a:cxn ang="0">
                <a:pos x="379" y="1891"/>
              </a:cxn>
              <a:cxn ang="0">
                <a:pos x="470" y="1806"/>
              </a:cxn>
              <a:cxn ang="0">
                <a:pos x="524" y="2106"/>
              </a:cxn>
              <a:cxn ang="0">
                <a:pos x="608" y="2502"/>
              </a:cxn>
              <a:cxn ang="0">
                <a:pos x="905" y="3220"/>
              </a:cxn>
              <a:cxn ang="0">
                <a:pos x="1080" y="3228"/>
              </a:cxn>
              <a:cxn ang="0">
                <a:pos x="1204" y="3079"/>
              </a:cxn>
              <a:cxn ang="0">
                <a:pos x="1317" y="2749"/>
              </a:cxn>
              <a:cxn ang="0">
                <a:pos x="1387" y="2472"/>
              </a:cxn>
              <a:cxn ang="0">
                <a:pos x="1528" y="2331"/>
              </a:cxn>
              <a:cxn ang="0">
                <a:pos x="1759" y="2154"/>
              </a:cxn>
              <a:cxn ang="0">
                <a:pos x="2032" y="1915"/>
              </a:cxn>
              <a:cxn ang="0">
                <a:pos x="2160" y="1759"/>
              </a:cxn>
              <a:cxn ang="0">
                <a:pos x="2187" y="1499"/>
              </a:cxn>
              <a:cxn ang="0">
                <a:pos x="2187" y="1358"/>
              </a:cxn>
              <a:cxn ang="0">
                <a:pos x="2214" y="1296"/>
              </a:cxn>
              <a:cxn ang="0">
                <a:pos x="2322" y="1358"/>
              </a:cxn>
              <a:cxn ang="0">
                <a:pos x="2595" y="1422"/>
              </a:cxn>
              <a:cxn ang="0">
                <a:pos x="2504" y="1614"/>
              </a:cxn>
              <a:cxn ang="0">
                <a:pos x="2614" y="1658"/>
              </a:cxn>
              <a:cxn ang="0">
                <a:pos x="2679" y="1692"/>
              </a:cxn>
              <a:cxn ang="0">
                <a:pos x="2804" y="1543"/>
              </a:cxn>
              <a:cxn ang="0">
                <a:pos x="2916" y="1251"/>
              </a:cxn>
              <a:cxn ang="0">
                <a:pos x="3105" y="1166"/>
              </a:cxn>
              <a:cxn ang="0">
                <a:pos x="3121" y="1025"/>
              </a:cxn>
              <a:cxn ang="0">
                <a:pos x="2971" y="903"/>
              </a:cxn>
              <a:cxn ang="0">
                <a:pos x="2627" y="1081"/>
              </a:cxn>
              <a:cxn ang="0">
                <a:pos x="2580" y="1166"/>
              </a:cxn>
              <a:cxn ang="0">
                <a:pos x="2398" y="1211"/>
              </a:cxn>
              <a:cxn ang="0">
                <a:pos x="2222" y="1181"/>
              </a:cxn>
              <a:cxn ang="0">
                <a:pos x="2032" y="1259"/>
              </a:cxn>
              <a:cxn ang="0">
                <a:pos x="1727" y="1151"/>
              </a:cxn>
              <a:cxn ang="0">
                <a:pos x="1354" y="1010"/>
              </a:cxn>
              <a:cxn ang="0">
                <a:pos x="1394" y="804"/>
              </a:cxn>
              <a:cxn ang="0">
                <a:pos x="1212" y="711"/>
              </a:cxn>
              <a:cxn ang="0">
                <a:pos x="1116" y="562"/>
              </a:cxn>
              <a:cxn ang="0">
                <a:pos x="1225" y="492"/>
              </a:cxn>
              <a:cxn ang="0">
                <a:pos x="1178" y="385"/>
              </a:cxn>
              <a:cxn ang="0">
                <a:pos x="1295" y="230"/>
              </a:cxn>
              <a:cxn ang="0">
                <a:pos x="1142" y="122"/>
              </a:cxn>
              <a:cxn ang="0">
                <a:pos x="944" y="163"/>
              </a:cxn>
              <a:cxn ang="0">
                <a:pos x="838" y="25"/>
              </a:cxn>
              <a:cxn ang="0">
                <a:pos x="619" y="3"/>
              </a:cxn>
            </a:cxnLst>
            <a:rect l="0" t="0" r="r" b="b"/>
            <a:pathLst>
              <a:path w="3147" h="3321">
                <a:moveTo>
                  <a:pt x="511" y="16"/>
                </a:moveTo>
                <a:lnTo>
                  <a:pt x="526" y="71"/>
                </a:lnTo>
                <a:lnTo>
                  <a:pt x="530" y="135"/>
                </a:lnTo>
                <a:lnTo>
                  <a:pt x="599" y="166"/>
                </a:lnTo>
                <a:lnTo>
                  <a:pt x="627" y="225"/>
                </a:lnTo>
                <a:lnTo>
                  <a:pt x="714" y="231"/>
                </a:lnTo>
                <a:lnTo>
                  <a:pt x="720" y="260"/>
                </a:lnTo>
                <a:lnTo>
                  <a:pt x="667" y="244"/>
                </a:lnTo>
                <a:lnTo>
                  <a:pt x="638" y="252"/>
                </a:lnTo>
                <a:lnTo>
                  <a:pt x="616" y="286"/>
                </a:lnTo>
                <a:lnTo>
                  <a:pt x="653" y="341"/>
                </a:lnTo>
                <a:lnTo>
                  <a:pt x="630" y="378"/>
                </a:lnTo>
                <a:lnTo>
                  <a:pt x="660" y="399"/>
                </a:lnTo>
                <a:lnTo>
                  <a:pt x="638" y="430"/>
                </a:lnTo>
                <a:lnTo>
                  <a:pt x="645" y="463"/>
                </a:lnTo>
                <a:lnTo>
                  <a:pt x="667" y="492"/>
                </a:lnTo>
                <a:lnTo>
                  <a:pt x="707" y="499"/>
                </a:lnTo>
                <a:lnTo>
                  <a:pt x="707" y="533"/>
                </a:lnTo>
                <a:lnTo>
                  <a:pt x="770" y="555"/>
                </a:lnTo>
                <a:lnTo>
                  <a:pt x="770" y="592"/>
                </a:lnTo>
                <a:lnTo>
                  <a:pt x="737" y="592"/>
                </a:lnTo>
                <a:lnTo>
                  <a:pt x="707" y="607"/>
                </a:lnTo>
                <a:lnTo>
                  <a:pt x="693" y="633"/>
                </a:lnTo>
                <a:lnTo>
                  <a:pt x="715" y="696"/>
                </a:lnTo>
                <a:lnTo>
                  <a:pt x="660" y="741"/>
                </a:lnTo>
                <a:lnTo>
                  <a:pt x="616" y="789"/>
                </a:lnTo>
                <a:lnTo>
                  <a:pt x="616" y="818"/>
                </a:lnTo>
                <a:lnTo>
                  <a:pt x="554" y="863"/>
                </a:lnTo>
                <a:lnTo>
                  <a:pt x="507" y="956"/>
                </a:lnTo>
                <a:lnTo>
                  <a:pt x="455" y="988"/>
                </a:lnTo>
                <a:lnTo>
                  <a:pt x="401" y="1081"/>
                </a:lnTo>
                <a:lnTo>
                  <a:pt x="335" y="1088"/>
                </a:lnTo>
                <a:lnTo>
                  <a:pt x="302" y="1103"/>
                </a:lnTo>
                <a:lnTo>
                  <a:pt x="280" y="1081"/>
                </a:lnTo>
                <a:lnTo>
                  <a:pt x="240" y="1081"/>
                </a:lnTo>
                <a:lnTo>
                  <a:pt x="161" y="1159"/>
                </a:lnTo>
                <a:lnTo>
                  <a:pt x="157" y="1196"/>
                </a:lnTo>
                <a:lnTo>
                  <a:pt x="161" y="1229"/>
                </a:lnTo>
                <a:lnTo>
                  <a:pt x="218" y="1244"/>
                </a:lnTo>
                <a:lnTo>
                  <a:pt x="210" y="1318"/>
                </a:lnTo>
                <a:lnTo>
                  <a:pt x="240" y="1344"/>
                </a:lnTo>
                <a:lnTo>
                  <a:pt x="265" y="1344"/>
                </a:lnTo>
                <a:lnTo>
                  <a:pt x="288" y="1406"/>
                </a:lnTo>
                <a:lnTo>
                  <a:pt x="310" y="1436"/>
                </a:lnTo>
                <a:lnTo>
                  <a:pt x="302" y="1507"/>
                </a:lnTo>
                <a:lnTo>
                  <a:pt x="240" y="1495"/>
                </a:lnTo>
                <a:lnTo>
                  <a:pt x="210" y="1513"/>
                </a:lnTo>
                <a:lnTo>
                  <a:pt x="84" y="1507"/>
                </a:lnTo>
                <a:lnTo>
                  <a:pt x="69" y="1536"/>
                </a:lnTo>
                <a:lnTo>
                  <a:pt x="0" y="1573"/>
                </a:lnTo>
                <a:lnTo>
                  <a:pt x="29" y="1591"/>
                </a:lnTo>
                <a:lnTo>
                  <a:pt x="65" y="1643"/>
                </a:lnTo>
                <a:lnTo>
                  <a:pt x="119" y="1684"/>
                </a:lnTo>
                <a:lnTo>
                  <a:pt x="174" y="1684"/>
                </a:lnTo>
                <a:lnTo>
                  <a:pt x="240" y="1666"/>
                </a:lnTo>
                <a:lnTo>
                  <a:pt x="225" y="1720"/>
                </a:lnTo>
                <a:lnTo>
                  <a:pt x="167" y="1736"/>
                </a:lnTo>
                <a:lnTo>
                  <a:pt x="105" y="1736"/>
                </a:lnTo>
                <a:lnTo>
                  <a:pt x="133" y="1798"/>
                </a:lnTo>
                <a:lnTo>
                  <a:pt x="167" y="1837"/>
                </a:lnTo>
                <a:lnTo>
                  <a:pt x="210" y="1884"/>
                </a:lnTo>
                <a:lnTo>
                  <a:pt x="265" y="1915"/>
                </a:lnTo>
                <a:lnTo>
                  <a:pt x="332" y="1915"/>
                </a:lnTo>
                <a:lnTo>
                  <a:pt x="379" y="1891"/>
                </a:lnTo>
                <a:lnTo>
                  <a:pt x="427" y="1850"/>
                </a:lnTo>
                <a:lnTo>
                  <a:pt x="455" y="1736"/>
                </a:lnTo>
                <a:lnTo>
                  <a:pt x="477" y="1751"/>
                </a:lnTo>
                <a:lnTo>
                  <a:pt x="470" y="1806"/>
                </a:lnTo>
                <a:lnTo>
                  <a:pt x="477" y="1850"/>
                </a:lnTo>
                <a:lnTo>
                  <a:pt x="507" y="1899"/>
                </a:lnTo>
                <a:lnTo>
                  <a:pt x="491" y="2028"/>
                </a:lnTo>
                <a:lnTo>
                  <a:pt x="524" y="2106"/>
                </a:lnTo>
                <a:lnTo>
                  <a:pt x="507" y="2139"/>
                </a:lnTo>
                <a:lnTo>
                  <a:pt x="539" y="2277"/>
                </a:lnTo>
                <a:lnTo>
                  <a:pt x="561" y="2394"/>
                </a:lnTo>
                <a:lnTo>
                  <a:pt x="608" y="2502"/>
                </a:lnTo>
                <a:lnTo>
                  <a:pt x="682" y="2617"/>
                </a:lnTo>
                <a:lnTo>
                  <a:pt x="744" y="2842"/>
                </a:lnTo>
                <a:lnTo>
                  <a:pt x="835" y="2980"/>
                </a:lnTo>
                <a:lnTo>
                  <a:pt x="905" y="3220"/>
                </a:lnTo>
                <a:lnTo>
                  <a:pt x="973" y="3297"/>
                </a:lnTo>
                <a:lnTo>
                  <a:pt x="1025" y="3320"/>
                </a:lnTo>
                <a:lnTo>
                  <a:pt x="1065" y="3290"/>
                </a:lnTo>
                <a:lnTo>
                  <a:pt x="1080" y="3228"/>
                </a:lnTo>
                <a:lnTo>
                  <a:pt x="1120" y="3197"/>
                </a:lnTo>
                <a:lnTo>
                  <a:pt x="1171" y="3190"/>
                </a:lnTo>
                <a:lnTo>
                  <a:pt x="1171" y="3135"/>
                </a:lnTo>
                <a:lnTo>
                  <a:pt x="1204" y="3079"/>
                </a:lnTo>
                <a:lnTo>
                  <a:pt x="1262" y="3079"/>
                </a:lnTo>
                <a:lnTo>
                  <a:pt x="1248" y="2917"/>
                </a:lnTo>
                <a:lnTo>
                  <a:pt x="1302" y="2817"/>
                </a:lnTo>
                <a:lnTo>
                  <a:pt x="1317" y="2749"/>
                </a:lnTo>
                <a:lnTo>
                  <a:pt x="1292" y="2554"/>
                </a:lnTo>
                <a:lnTo>
                  <a:pt x="1295" y="2510"/>
                </a:lnTo>
                <a:lnTo>
                  <a:pt x="1325" y="2461"/>
                </a:lnTo>
                <a:lnTo>
                  <a:pt x="1387" y="2472"/>
                </a:lnTo>
                <a:lnTo>
                  <a:pt x="1402" y="2424"/>
                </a:lnTo>
                <a:lnTo>
                  <a:pt x="1492" y="2409"/>
                </a:lnTo>
                <a:lnTo>
                  <a:pt x="1521" y="2383"/>
                </a:lnTo>
                <a:lnTo>
                  <a:pt x="1528" y="2331"/>
                </a:lnTo>
                <a:lnTo>
                  <a:pt x="1605" y="2292"/>
                </a:lnTo>
                <a:lnTo>
                  <a:pt x="1667" y="2209"/>
                </a:lnTo>
                <a:lnTo>
                  <a:pt x="1719" y="2191"/>
                </a:lnTo>
                <a:lnTo>
                  <a:pt x="1759" y="2154"/>
                </a:lnTo>
                <a:lnTo>
                  <a:pt x="1820" y="2069"/>
                </a:lnTo>
                <a:lnTo>
                  <a:pt x="1872" y="2032"/>
                </a:lnTo>
                <a:lnTo>
                  <a:pt x="1970" y="2006"/>
                </a:lnTo>
                <a:lnTo>
                  <a:pt x="2032" y="1915"/>
                </a:lnTo>
                <a:lnTo>
                  <a:pt x="2018" y="1870"/>
                </a:lnTo>
                <a:lnTo>
                  <a:pt x="2040" y="1837"/>
                </a:lnTo>
                <a:lnTo>
                  <a:pt x="2139" y="1798"/>
                </a:lnTo>
                <a:lnTo>
                  <a:pt x="2160" y="1759"/>
                </a:lnTo>
                <a:lnTo>
                  <a:pt x="2172" y="1822"/>
                </a:lnTo>
                <a:lnTo>
                  <a:pt x="2237" y="1806"/>
                </a:lnTo>
                <a:lnTo>
                  <a:pt x="2187" y="1580"/>
                </a:lnTo>
                <a:lnTo>
                  <a:pt x="2187" y="1499"/>
                </a:lnTo>
                <a:lnTo>
                  <a:pt x="2164" y="1473"/>
                </a:lnTo>
                <a:lnTo>
                  <a:pt x="2124" y="1451"/>
                </a:lnTo>
                <a:lnTo>
                  <a:pt x="2132" y="1415"/>
                </a:lnTo>
                <a:lnTo>
                  <a:pt x="2187" y="1358"/>
                </a:lnTo>
                <a:lnTo>
                  <a:pt x="2154" y="1351"/>
                </a:lnTo>
                <a:lnTo>
                  <a:pt x="2154" y="1304"/>
                </a:lnTo>
                <a:lnTo>
                  <a:pt x="2194" y="1259"/>
                </a:lnTo>
                <a:lnTo>
                  <a:pt x="2214" y="1296"/>
                </a:lnTo>
                <a:lnTo>
                  <a:pt x="2237" y="1259"/>
                </a:lnTo>
                <a:lnTo>
                  <a:pt x="2262" y="1304"/>
                </a:lnTo>
                <a:lnTo>
                  <a:pt x="2298" y="1289"/>
                </a:lnTo>
                <a:lnTo>
                  <a:pt x="2322" y="1358"/>
                </a:lnTo>
                <a:lnTo>
                  <a:pt x="2346" y="1387"/>
                </a:lnTo>
                <a:lnTo>
                  <a:pt x="2515" y="1387"/>
                </a:lnTo>
                <a:lnTo>
                  <a:pt x="2565" y="1402"/>
                </a:lnTo>
                <a:lnTo>
                  <a:pt x="2595" y="1422"/>
                </a:lnTo>
                <a:lnTo>
                  <a:pt x="2544" y="1488"/>
                </a:lnTo>
                <a:lnTo>
                  <a:pt x="2467" y="1528"/>
                </a:lnTo>
                <a:lnTo>
                  <a:pt x="2467" y="1580"/>
                </a:lnTo>
                <a:lnTo>
                  <a:pt x="2504" y="1614"/>
                </a:lnTo>
                <a:lnTo>
                  <a:pt x="2537" y="1629"/>
                </a:lnTo>
                <a:lnTo>
                  <a:pt x="2565" y="1565"/>
                </a:lnTo>
                <a:lnTo>
                  <a:pt x="2595" y="1591"/>
                </a:lnTo>
                <a:lnTo>
                  <a:pt x="2614" y="1658"/>
                </a:lnTo>
                <a:lnTo>
                  <a:pt x="2627" y="1777"/>
                </a:lnTo>
                <a:lnTo>
                  <a:pt x="2672" y="1770"/>
                </a:lnTo>
                <a:lnTo>
                  <a:pt x="2687" y="1744"/>
                </a:lnTo>
                <a:lnTo>
                  <a:pt x="2679" y="1692"/>
                </a:lnTo>
                <a:lnTo>
                  <a:pt x="2703" y="1658"/>
                </a:lnTo>
                <a:lnTo>
                  <a:pt x="2712" y="1565"/>
                </a:lnTo>
                <a:lnTo>
                  <a:pt x="2756" y="1551"/>
                </a:lnTo>
                <a:lnTo>
                  <a:pt x="2804" y="1543"/>
                </a:lnTo>
                <a:lnTo>
                  <a:pt x="2865" y="1380"/>
                </a:lnTo>
                <a:lnTo>
                  <a:pt x="2909" y="1337"/>
                </a:lnTo>
                <a:lnTo>
                  <a:pt x="2909" y="1281"/>
                </a:lnTo>
                <a:lnTo>
                  <a:pt x="2916" y="1251"/>
                </a:lnTo>
                <a:lnTo>
                  <a:pt x="2978" y="1218"/>
                </a:lnTo>
                <a:lnTo>
                  <a:pt x="3015" y="1173"/>
                </a:lnTo>
                <a:lnTo>
                  <a:pt x="3070" y="1159"/>
                </a:lnTo>
                <a:lnTo>
                  <a:pt x="3105" y="1166"/>
                </a:lnTo>
                <a:lnTo>
                  <a:pt x="3105" y="1133"/>
                </a:lnTo>
                <a:lnTo>
                  <a:pt x="3132" y="1095"/>
                </a:lnTo>
                <a:lnTo>
                  <a:pt x="3146" y="1051"/>
                </a:lnTo>
                <a:lnTo>
                  <a:pt x="3121" y="1025"/>
                </a:lnTo>
                <a:lnTo>
                  <a:pt x="3070" y="1018"/>
                </a:lnTo>
                <a:lnTo>
                  <a:pt x="3022" y="956"/>
                </a:lnTo>
                <a:lnTo>
                  <a:pt x="3007" y="911"/>
                </a:lnTo>
                <a:lnTo>
                  <a:pt x="2971" y="903"/>
                </a:lnTo>
                <a:lnTo>
                  <a:pt x="2916" y="925"/>
                </a:lnTo>
                <a:lnTo>
                  <a:pt x="2832" y="925"/>
                </a:lnTo>
                <a:lnTo>
                  <a:pt x="2679" y="1047"/>
                </a:lnTo>
                <a:lnTo>
                  <a:pt x="2627" y="1081"/>
                </a:lnTo>
                <a:lnTo>
                  <a:pt x="2544" y="1095"/>
                </a:lnTo>
                <a:lnTo>
                  <a:pt x="2537" y="1125"/>
                </a:lnTo>
                <a:lnTo>
                  <a:pt x="2565" y="1140"/>
                </a:lnTo>
                <a:lnTo>
                  <a:pt x="2580" y="1166"/>
                </a:lnTo>
                <a:lnTo>
                  <a:pt x="2565" y="1196"/>
                </a:lnTo>
                <a:lnTo>
                  <a:pt x="2537" y="1203"/>
                </a:lnTo>
                <a:lnTo>
                  <a:pt x="2460" y="1218"/>
                </a:lnTo>
                <a:lnTo>
                  <a:pt x="2398" y="1211"/>
                </a:lnTo>
                <a:lnTo>
                  <a:pt x="2329" y="1226"/>
                </a:lnTo>
                <a:lnTo>
                  <a:pt x="2262" y="1226"/>
                </a:lnTo>
                <a:lnTo>
                  <a:pt x="2237" y="1211"/>
                </a:lnTo>
                <a:lnTo>
                  <a:pt x="2222" y="1181"/>
                </a:lnTo>
                <a:lnTo>
                  <a:pt x="2139" y="1173"/>
                </a:lnTo>
                <a:lnTo>
                  <a:pt x="2154" y="1226"/>
                </a:lnTo>
                <a:lnTo>
                  <a:pt x="2139" y="1259"/>
                </a:lnTo>
                <a:lnTo>
                  <a:pt x="2032" y="1259"/>
                </a:lnTo>
                <a:lnTo>
                  <a:pt x="1905" y="1236"/>
                </a:lnTo>
                <a:lnTo>
                  <a:pt x="1880" y="1226"/>
                </a:lnTo>
                <a:lnTo>
                  <a:pt x="1816" y="1218"/>
                </a:lnTo>
                <a:lnTo>
                  <a:pt x="1727" y="1151"/>
                </a:lnTo>
                <a:lnTo>
                  <a:pt x="1583" y="1144"/>
                </a:lnTo>
                <a:lnTo>
                  <a:pt x="1555" y="1125"/>
                </a:lnTo>
                <a:lnTo>
                  <a:pt x="1466" y="1088"/>
                </a:lnTo>
                <a:lnTo>
                  <a:pt x="1354" y="1010"/>
                </a:lnTo>
                <a:lnTo>
                  <a:pt x="1292" y="980"/>
                </a:lnTo>
                <a:lnTo>
                  <a:pt x="1338" y="854"/>
                </a:lnTo>
                <a:lnTo>
                  <a:pt x="1394" y="811"/>
                </a:lnTo>
                <a:lnTo>
                  <a:pt x="1394" y="804"/>
                </a:lnTo>
                <a:lnTo>
                  <a:pt x="1354" y="796"/>
                </a:lnTo>
                <a:lnTo>
                  <a:pt x="1295" y="763"/>
                </a:lnTo>
                <a:lnTo>
                  <a:pt x="1277" y="733"/>
                </a:lnTo>
                <a:lnTo>
                  <a:pt x="1212" y="711"/>
                </a:lnTo>
                <a:lnTo>
                  <a:pt x="1178" y="718"/>
                </a:lnTo>
                <a:lnTo>
                  <a:pt x="1142" y="670"/>
                </a:lnTo>
                <a:lnTo>
                  <a:pt x="1142" y="592"/>
                </a:lnTo>
                <a:lnTo>
                  <a:pt x="1116" y="562"/>
                </a:lnTo>
                <a:lnTo>
                  <a:pt x="1120" y="525"/>
                </a:lnTo>
                <a:lnTo>
                  <a:pt x="1157" y="540"/>
                </a:lnTo>
                <a:lnTo>
                  <a:pt x="1219" y="525"/>
                </a:lnTo>
                <a:lnTo>
                  <a:pt x="1225" y="492"/>
                </a:lnTo>
                <a:lnTo>
                  <a:pt x="1212" y="456"/>
                </a:lnTo>
                <a:lnTo>
                  <a:pt x="1185" y="447"/>
                </a:lnTo>
                <a:lnTo>
                  <a:pt x="1164" y="423"/>
                </a:lnTo>
                <a:lnTo>
                  <a:pt x="1178" y="385"/>
                </a:lnTo>
                <a:lnTo>
                  <a:pt x="1193" y="349"/>
                </a:lnTo>
                <a:lnTo>
                  <a:pt x="1219" y="349"/>
                </a:lnTo>
                <a:lnTo>
                  <a:pt x="1277" y="263"/>
                </a:lnTo>
                <a:lnTo>
                  <a:pt x="1295" y="230"/>
                </a:lnTo>
                <a:lnTo>
                  <a:pt x="1310" y="160"/>
                </a:lnTo>
                <a:lnTo>
                  <a:pt x="1284" y="170"/>
                </a:lnTo>
                <a:lnTo>
                  <a:pt x="1204" y="107"/>
                </a:lnTo>
                <a:lnTo>
                  <a:pt x="1142" y="122"/>
                </a:lnTo>
                <a:lnTo>
                  <a:pt x="1058" y="170"/>
                </a:lnTo>
                <a:lnTo>
                  <a:pt x="1025" y="170"/>
                </a:lnTo>
                <a:lnTo>
                  <a:pt x="1012" y="180"/>
                </a:lnTo>
                <a:lnTo>
                  <a:pt x="944" y="163"/>
                </a:lnTo>
                <a:lnTo>
                  <a:pt x="914" y="141"/>
                </a:lnTo>
                <a:lnTo>
                  <a:pt x="878" y="133"/>
                </a:lnTo>
                <a:lnTo>
                  <a:pt x="866" y="54"/>
                </a:lnTo>
                <a:lnTo>
                  <a:pt x="838" y="25"/>
                </a:lnTo>
                <a:lnTo>
                  <a:pt x="801" y="33"/>
                </a:lnTo>
                <a:lnTo>
                  <a:pt x="787" y="3"/>
                </a:lnTo>
                <a:lnTo>
                  <a:pt x="717" y="0"/>
                </a:lnTo>
                <a:lnTo>
                  <a:pt x="619" y="3"/>
                </a:lnTo>
                <a:lnTo>
                  <a:pt x="557" y="5"/>
                </a:lnTo>
                <a:lnTo>
                  <a:pt x="511" y="16"/>
                </a:lnTo>
              </a:path>
            </a:pathLst>
          </a:custGeom>
          <a:solidFill>
            <a:srgbClr val="FFCC00"/>
          </a:solidFill>
          <a:ln w="9525" cap="rnd">
            <a:noFill/>
            <a:round/>
            <a:headEnd/>
            <a:tailEnd/>
          </a:ln>
          <a:effectLst>
            <a:outerShdw dist="53882" dir="2700000" algn="ctr" rotWithShape="0">
              <a:schemeClr val="bg2"/>
            </a:outerShdw>
          </a:effectLst>
        </p:spPr>
        <p:txBody>
          <a:bodyPr/>
          <a:lstStyle/>
          <a:p>
            <a:pPr>
              <a:defRPr/>
            </a:pPr>
            <a:endParaRPr lang="en-US">
              <a:latin typeface="Arial" charset="0"/>
              <a:cs typeface="Arial" charset="0"/>
            </a:endParaRPr>
          </a:p>
        </p:txBody>
      </p:sp>
      <p:sp>
        <p:nvSpPr>
          <p:cNvPr id="2052" name="Rectangle 3"/>
          <p:cNvSpPr>
            <a:spLocks noChangeArrowheads="1"/>
          </p:cNvSpPr>
          <p:nvPr/>
        </p:nvSpPr>
        <p:spPr bwMode="auto">
          <a:xfrm>
            <a:off x="3150659" y="4265613"/>
            <a:ext cx="738986" cy="264817"/>
          </a:xfrm>
          <a:prstGeom prst="rect">
            <a:avLst/>
          </a:prstGeom>
          <a:noFill/>
          <a:ln w="9525">
            <a:noFill/>
            <a:miter lim="800000"/>
            <a:headEnd/>
            <a:tailEnd/>
          </a:ln>
        </p:spPr>
        <p:txBody>
          <a:bodyPr wrap="none" lIns="77788" tIns="39688" rIns="77788" bIns="39688">
            <a:spAutoFit/>
          </a:bodyPr>
          <a:lstStyle/>
          <a:p>
            <a:pPr defTabSz="661988" eaLnBrk="0" hangingPunct="0"/>
            <a:r>
              <a:rPr lang="en-GB" altLang="en-US" sz="1200" b="1">
                <a:latin typeface="Helvetica" pitchFamily="34" charset="0"/>
              </a:rPr>
              <a:t>Mumbai</a:t>
            </a:r>
          </a:p>
        </p:txBody>
      </p:sp>
      <p:sp>
        <p:nvSpPr>
          <p:cNvPr id="2053" name="Rectangle 4"/>
          <p:cNvSpPr>
            <a:spLocks noChangeArrowheads="1"/>
          </p:cNvSpPr>
          <p:nvPr/>
        </p:nvSpPr>
        <p:spPr bwMode="auto">
          <a:xfrm>
            <a:off x="4787901" y="4419601"/>
            <a:ext cx="721352" cy="264817"/>
          </a:xfrm>
          <a:prstGeom prst="rect">
            <a:avLst/>
          </a:prstGeom>
          <a:noFill/>
          <a:ln w="9525">
            <a:noFill/>
            <a:miter lim="800000"/>
            <a:headEnd/>
            <a:tailEnd/>
          </a:ln>
        </p:spPr>
        <p:txBody>
          <a:bodyPr wrap="none" lIns="77788" tIns="39688" rIns="77788" bIns="39688">
            <a:spAutoFit/>
          </a:bodyPr>
          <a:lstStyle/>
          <a:p>
            <a:pPr defTabSz="661988" eaLnBrk="0" hangingPunct="0"/>
            <a:r>
              <a:rPr lang="en-GB" altLang="en-US" sz="1200" b="1">
                <a:latin typeface="Helvetica" pitchFamily="34" charset="0"/>
              </a:rPr>
              <a:t>Paradip</a:t>
            </a:r>
          </a:p>
        </p:txBody>
      </p:sp>
      <p:sp>
        <p:nvSpPr>
          <p:cNvPr id="2054" name="Rectangle 5"/>
          <p:cNvSpPr>
            <a:spLocks noChangeArrowheads="1"/>
          </p:cNvSpPr>
          <p:nvPr/>
        </p:nvSpPr>
        <p:spPr bwMode="auto">
          <a:xfrm>
            <a:off x="3112824" y="1800226"/>
            <a:ext cx="713338" cy="264817"/>
          </a:xfrm>
          <a:prstGeom prst="rect">
            <a:avLst/>
          </a:prstGeom>
          <a:noFill/>
          <a:ln w="9525">
            <a:noFill/>
            <a:miter lim="800000"/>
            <a:headEnd/>
            <a:tailEnd/>
          </a:ln>
        </p:spPr>
        <p:txBody>
          <a:bodyPr wrap="none" lIns="77788" tIns="39688" rIns="77788" bIns="39688">
            <a:spAutoFit/>
          </a:bodyPr>
          <a:lstStyle/>
          <a:p>
            <a:pPr defTabSz="661988" eaLnBrk="0" hangingPunct="0"/>
            <a:r>
              <a:rPr lang="en-GB" altLang="en-US" sz="1200" b="1">
                <a:latin typeface="Helvetica" pitchFamily="34" charset="0"/>
              </a:rPr>
              <a:t>Panipat</a:t>
            </a:r>
          </a:p>
        </p:txBody>
      </p:sp>
      <p:sp>
        <p:nvSpPr>
          <p:cNvPr id="2055" name="Rectangle 6"/>
          <p:cNvSpPr>
            <a:spLocks noChangeArrowheads="1"/>
          </p:cNvSpPr>
          <p:nvPr/>
        </p:nvSpPr>
        <p:spPr bwMode="auto">
          <a:xfrm>
            <a:off x="7266121" y="2686051"/>
            <a:ext cx="851196" cy="264817"/>
          </a:xfrm>
          <a:prstGeom prst="rect">
            <a:avLst/>
          </a:prstGeom>
          <a:noFill/>
          <a:ln w="9525">
            <a:noFill/>
            <a:miter lim="800000"/>
            <a:headEnd/>
            <a:tailEnd/>
          </a:ln>
        </p:spPr>
        <p:txBody>
          <a:bodyPr wrap="none" lIns="77788" tIns="39688" rIns="77788" bIns="39688">
            <a:spAutoFit/>
          </a:bodyPr>
          <a:lstStyle/>
          <a:p>
            <a:pPr defTabSz="661988" eaLnBrk="0" hangingPunct="0"/>
            <a:r>
              <a:rPr lang="en-GB" altLang="en-US" sz="1200" b="1">
                <a:latin typeface="Helvetica" pitchFamily="34" charset="0"/>
              </a:rPr>
              <a:t>Guwahati</a:t>
            </a:r>
          </a:p>
        </p:txBody>
      </p:sp>
      <p:sp>
        <p:nvSpPr>
          <p:cNvPr id="2056" name="Rectangle 7"/>
          <p:cNvSpPr>
            <a:spLocks noChangeArrowheads="1"/>
          </p:cNvSpPr>
          <p:nvPr/>
        </p:nvSpPr>
        <p:spPr bwMode="auto">
          <a:xfrm>
            <a:off x="3183335" y="3487738"/>
            <a:ext cx="618760" cy="264817"/>
          </a:xfrm>
          <a:prstGeom prst="rect">
            <a:avLst/>
          </a:prstGeom>
          <a:noFill/>
          <a:ln w="9525">
            <a:noFill/>
            <a:miter lim="800000"/>
            <a:headEnd/>
            <a:tailEnd/>
          </a:ln>
        </p:spPr>
        <p:txBody>
          <a:bodyPr wrap="none" lIns="77788" tIns="39688" rIns="77788" bIns="39688">
            <a:spAutoFit/>
          </a:bodyPr>
          <a:lstStyle/>
          <a:p>
            <a:pPr defTabSz="661988" eaLnBrk="0" hangingPunct="0"/>
            <a:r>
              <a:rPr lang="en-GB" altLang="en-US" sz="1200" b="1">
                <a:latin typeface="Helvetica" pitchFamily="34" charset="0"/>
              </a:rPr>
              <a:t>Koyali</a:t>
            </a:r>
          </a:p>
        </p:txBody>
      </p:sp>
      <p:sp>
        <p:nvSpPr>
          <p:cNvPr id="2057" name="Oval 9"/>
          <p:cNvSpPr>
            <a:spLocks noChangeArrowheads="1"/>
          </p:cNvSpPr>
          <p:nvPr/>
        </p:nvSpPr>
        <p:spPr bwMode="auto">
          <a:xfrm>
            <a:off x="8186209" y="2173289"/>
            <a:ext cx="127265" cy="115887"/>
          </a:xfrm>
          <a:prstGeom prst="ellipse">
            <a:avLst/>
          </a:prstGeom>
          <a:solidFill>
            <a:srgbClr val="FF5050"/>
          </a:solidFill>
          <a:ln w="12700">
            <a:solidFill>
              <a:srgbClr val="000000"/>
            </a:solidFill>
            <a:round/>
            <a:headEnd/>
            <a:tailEnd/>
          </a:ln>
        </p:spPr>
        <p:txBody>
          <a:bodyPr wrap="none" anchor="ctr"/>
          <a:lstStyle/>
          <a:p>
            <a:endParaRPr lang="en-US" altLang="en-US" sz="2400"/>
          </a:p>
        </p:txBody>
      </p:sp>
      <p:sp>
        <p:nvSpPr>
          <p:cNvPr id="2058" name="Rectangle 10"/>
          <p:cNvSpPr>
            <a:spLocks noChangeArrowheads="1"/>
          </p:cNvSpPr>
          <p:nvPr/>
        </p:nvSpPr>
        <p:spPr bwMode="auto">
          <a:xfrm>
            <a:off x="7250642" y="1987551"/>
            <a:ext cx="1035541" cy="264817"/>
          </a:xfrm>
          <a:prstGeom prst="rect">
            <a:avLst/>
          </a:prstGeom>
          <a:noFill/>
          <a:ln w="9525">
            <a:noFill/>
            <a:miter lim="800000"/>
            <a:headEnd/>
            <a:tailEnd/>
          </a:ln>
        </p:spPr>
        <p:txBody>
          <a:bodyPr wrap="none" lIns="77788" tIns="39688" rIns="77788" bIns="39688">
            <a:spAutoFit/>
          </a:bodyPr>
          <a:lstStyle/>
          <a:p>
            <a:pPr defTabSz="661988" eaLnBrk="0" hangingPunct="0"/>
            <a:r>
              <a:rPr lang="en-GB" altLang="en-US" sz="1200" b="1">
                <a:latin typeface="Helvetica" pitchFamily="34" charset="0"/>
              </a:rPr>
              <a:t>Nahorkatiya</a:t>
            </a:r>
          </a:p>
        </p:txBody>
      </p:sp>
      <p:sp>
        <p:nvSpPr>
          <p:cNvPr id="2059" name="Rectangle 11"/>
          <p:cNvSpPr>
            <a:spLocks noChangeArrowheads="1"/>
          </p:cNvSpPr>
          <p:nvPr/>
        </p:nvSpPr>
        <p:spPr bwMode="auto">
          <a:xfrm>
            <a:off x="6273800" y="3795713"/>
            <a:ext cx="618760" cy="264817"/>
          </a:xfrm>
          <a:prstGeom prst="rect">
            <a:avLst/>
          </a:prstGeom>
          <a:noFill/>
          <a:ln w="9525">
            <a:noFill/>
            <a:miter lim="800000"/>
            <a:headEnd/>
            <a:tailEnd/>
          </a:ln>
        </p:spPr>
        <p:txBody>
          <a:bodyPr wrap="none" lIns="77788" tIns="39688" rIns="77788" bIns="39688">
            <a:spAutoFit/>
          </a:bodyPr>
          <a:lstStyle/>
          <a:p>
            <a:pPr defTabSz="661988" eaLnBrk="0" hangingPunct="0"/>
            <a:r>
              <a:rPr lang="en-GB" altLang="en-US" sz="1200" b="1">
                <a:latin typeface="Helvetica" pitchFamily="34" charset="0"/>
              </a:rPr>
              <a:t>Haldia</a:t>
            </a:r>
          </a:p>
        </p:txBody>
      </p:sp>
      <p:sp>
        <p:nvSpPr>
          <p:cNvPr id="2060" name="Rectangle 12"/>
          <p:cNvSpPr>
            <a:spLocks noChangeArrowheads="1"/>
          </p:cNvSpPr>
          <p:nvPr/>
        </p:nvSpPr>
        <p:spPr bwMode="auto">
          <a:xfrm>
            <a:off x="4282281" y="2254251"/>
            <a:ext cx="755016" cy="264817"/>
          </a:xfrm>
          <a:prstGeom prst="rect">
            <a:avLst/>
          </a:prstGeom>
          <a:noFill/>
          <a:ln w="9525">
            <a:noFill/>
            <a:miter lim="800000"/>
            <a:headEnd/>
            <a:tailEnd/>
          </a:ln>
        </p:spPr>
        <p:txBody>
          <a:bodyPr wrap="none" lIns="77788" tIns="39688" rIns="77788" bIns="39688">
            <a:spAutoFit/>
          </a:bodyPr>
          <a:lstStyle/>
          <a:p>
            <a:pPr defTabSz="661988" eaLnBrk="0" hangingPunct="0"/>
            <a:r>
              <a:rPr lang="en-GB" altLang="en-US" sz="1200" b="1">
                <a:latin typeface="Helvetica" pitchFamily="34" charset="0"/>
              </a:rPr>
              <a:t>Mathura</a:t>
            </a:r>
          </a:p>
        </p:txBody>
      </p:sp>
      <p:sp>
        <p:nvSpPr>
          <p:cNvPr id="2061" name="Rectangle 13"/>
          <p:cNvSpPr>
            <a:spLocks noChangeArrowheads="1"/>
          </p:cNvSpPr>
          <p:nvPr/>
        </p:nvSpPr>
        <p:spPr bwMode="auto">
          <a:xfrm>
            <a:off x="5135298" y="2673351"/>
            <a:ext cx="729368" cy="264817"/>
          </a:xfrm>
          <a:prstGeom prst="rect">
            <a:avLst/>
          </a:prstGeom>
          <a:noFill/>
          <a:ln w="9525">
            <a:noFill/>
            <a:miter lim="800000"/>
            <a:headEnd/>
            <a:tailEnd/>
          </a:ln>
        </p:spPr>
        <p:txBody>
          <a:bodyPr wrap="none" lIns="77788" tIns="39688" rIns="77788" bIns="39688">
            <a:spAutoFit/>
          </a:bodyPr>
          <a:lstStyle/>
          <a:p>
            <a:pPr defTabSz="661988" eaLnBrk="0" hangingPunct="0"/>
            <a:r>
              <a:rPr lang="en-GB" altLang="en-US" sz="1200" b="1">
                <a:latin typeface="Helvetica" pitchFamily="34" charset="0"/>
              </a:rPr>
              <a:t>Barauni</a:t>
            </a:r>
          </a:p>
        </p:txBody>
      </p:sp>
      <p:sp>
        <p:nvSpPr>
          <p:cNvPr id="2062" name="Oval 14"/>
          <p:cNvSpPr>
            <a:spLocks noChangeArrowheads="1"/>
          </p:cNvSpPr>
          <p:nvPr/>
        </p:nvSpPr>
        <p:spPr bwMode="auto">
          <a:xfrm>
            <a:off x="5613400" y="4419600"/>
            <a:ext cx="123825" cy="115888"/>
          </a:xfrm>
          <a:prstGeom prst="ellipse">
            <a:avLst/>
          </a:prstGeom>
          <a:solidFill>
            <a:srgbClr val="FF5050"/>
          </a:solidFill>
          <a:ln w="12700">
            <a:solidFill>
              <a:srgbClr val="FF0000"/>
            </a:solidFill>
            <a:round/>
            <a:headEnd/>
            <a:tailEnd/>
          </a:ln>
        </p:spPr>
        <p:txBody>
          <a:bodyPr wrap="none" anchor="ctr"/>
          <a:lstStyle/>
          <a:p>
            <a:endParaRPr lang="en-US" altLang="en-US" sz="2400"/>
          </a:p>
        </p:txBody>
      </p:sp>
      <p:sp>
        <p:nvSpPr>
          <p:cNvPr id="2063" name="Oval 15"/>
          <p:cNvSpPr>
            <a:spLocks noChangeArrowheads="1"/>
          </p:cNvSpPr>
          <p:nvPr/>
        </p:nvSpPr>
        <p:spPr bwMode="auto">
          <a:xfrm>
            <a:off x="3143780" y="4275138"/>
            <a:ext cx="115227" cy="114300"/>
          </a:xfrm>
          <a:prstGeom prst="ellipse">
            <a:avLst/>
          </a:prstGeom>
          <a:solidFill>
            <a:srgbClr val="FF5050"/>
          </a:solidFill>
          <a:ln w="12700">
            <a:solidFill>
              <a:srgbClr val="FF0000"/>
            </a:solidFill>
            <a:round/>
            <a:headEnd/>
            <a:tailEnd/>
          </a:ln>
        </p:spPr>
        <p:txBody>
          <a:bodyPr wrap="none" anchor="ctr"/>
          <a:lstStyle/>
          <a:p>
            <a:endParaRPr lang="en-US" altLang="en-US" sz="2400"/>
          </a:p>
        </p:txBody>
      </p:sp>
      <p:sp>
        <p:nvSpPr>
          <p:cNvPr id="2064" name="Freeform 16"/>
          <p:cNvSpPr>
            <a:spLocks/>
          </p:cNvSpPr>
          <p:nvPr/>
        </p:nvSpPr>
        <p:spPr bwMode="auto">
          <a:xfrm>
            <a:off x="2393951" y="2424114"/>
            <a:ext cx="1957123" cy="1233487"/>
          </a:xfrm>
          <a:custGeom>
            <a:avLst/>
            <a:gdLst>
              <a:gd name="T0" fmla="*/ 0 w 877"/>
              <a:gd name="T1" fmla="*/ 2147483647 h 641"/>
              <a:gd name="T2" fmla="*/ 2147483647 w 877"/>
              <a:gd name="T3" fmla="*/ 2147483647 h 641"/>
              <a:gd name="T4" fmla="*/ 2147483647 w 877"/>
              <a:gd name="T5" fmla="*/ 2147483647 h 641"/>
              <a:gd name="T6" fmla="*/ 2147483647 w 877"/>
              <a:gd name="T7" fmla="*/ 2147483647 h 641"/>
              <a:gd name="T8" fmla="*/ 2147483647 w 877"/>
              <a:gd name="T9" fmla="*/ 0 h 641"/>
              <a:gd name="T10" fmla="*/ 0 60000 65536"/>
              <a:gd name="T11" fmla="*/ 0 60000 65536"/>
              <a:gd name="T12" fmla="*/ 0 60000 65536"/>
              <a:gd name="T13" fmla="*/ 0 60000 65536"/>
              <a:gd name="T14" fmla="*/ 0 60000 65536"/>
              <a:gd name="T15" fmla="*/ 0 w 877"/>
              <a:gd name="T16" fmla="*/ 0 h 641"/>
              <a:gd name="T17" fmla="*/ 877 w 877"/>
              <a:gd name="T18" fmla="*/ 641 h 641"/>
            </a:gdLst>
            <a:ahLst/>
            <a:cxnLst>
              <a:cxn ang="T10">
                <a:pos x="T0" y="T1"/>
              </a:cxn>
              <a:cxn ang="T11">
                <a:pos x="T2" y="T3"/>
              </a:cxn>
              <a:cxn ang="T12">
                <a:pos x="T4" y="T5"/>
              </a:cxn>
              <a:cxn ang="T13">
                <a:pos x="T6" y="T7"/>
              </a:cxn>
              <a:cxn ang="T14">
                <a:pos x="T8" y="T9"/>
              </a:cxn>
            </a:cxnLst>
            <a:rect l="T15" t="T16" r="T17" b="T18"/>
            <a:pathLst>
              <a:path w="877" h="641">
                <a:moveTo>
                  <a:pt x="0" y="640"/>
                </a:moveTo>
                <a:lnTo>
                  <a:pt x="139" y="565"/>
                </a:lnTo>
                <a:lnTo>
                  <a:pt x="181" y="442"/>
                </a:lnTo>
                <a:lnTo>
                  <a:pt x="591" y="54"/>
                </a:lnTo>
                <a:lnTo>
                  <a:pt x="876" y="0"/>
                </a:lnTo>
              </a:path>
            </a:pathLst>
          </a:custGeom>
          <a:noFill/>
          <a:ln w="25400" cap="rnd">
            <a:solidFill>
              <a:schemeClr val="hlink"/>
            </a:solidFill>
            <a:round/>
            <a:headEnd type="none" w="sm" len="sm"/>
            <a:tailEnd type="none" w="sm" len="sm"/>
          </a:ln>
        </p:spPr>
        <p:txBody>
          <a:bodyPr/>
          <a:lstStyle/>
          <a:p>
            <a:endParaRPr lang="en-US"/>
          </a:p>
        </p:txBody>
      </p:sp>
      <p:sp>
        <p:nvSpPr>
          <p:cNvPr id="2065" name="Rectangle 17"/>
          <p:cNvSpPr>
            <a:spLocks noChangeArrowheads="1"/>
          </p:cNvSpPr>
          <p:nvPr/>
        </p:nvSpPr>
        <p:spPr bwMode="auto">
          <a:xfrm>
            <a:off x="1602846" y="3533776"/>
            <a:ext cx="721352" cy="264817"/>
          </a:xfrm>
          <a:prstGeom prst="rect">
            <a:avLst/>
          </a:prstGeom>
          <a:noFill/>
          <a:ln w="9525">
            <a:noFill/>
            <a:miter lim="800000"/>
            <a:headEnd/>
            <a:tailEnd/>
          </a:ln>
        </p:spPr>
        <p:txBody>
          <a:bodyPr wrap="none" lIns="77788" tIns="39688" rIns="77788" bIns="39688">
            <a:spAutoFit/>
          </a:bodyPr>
          <a:lstStyle/>
          <a:p>
            <a:pPr defTabSz="661988" eaLnBrk="0" hangingPunct="0"/>
            <a:r>
              <a:rPr lang="en-GB" altLang="en-US" sz="1200" b="1">
                <a:latin typeface="Helvetica" pitchFamily="34" charset="0"/>
              </a:rPr>
              <a:t>Vadinar</a:t>
            </a:r>
          </a:p>
        </p:txBody>
      </p:sp>
      <p:sp>
        <p:nvSpPr>
          <p:cNvPr id="2066" name="Rectangle 18"/>
          <p:cNvSpPr>
            <a:spLocks noChangeArrowheads="1"/>
          </p:cNvSpPr>
          <p:nvPr/>
        </p:nvSpPr>
        <p:spPr bwMode="auto">
          <a:xfrm>
            <a:off x="3498056" y="2528888"/>
            <a:ext cx="711734" cy="264817"/>
          </a:xfrm>
          <a:prstGeom prst="rect">
            <a:avLst/>
          </a:prstGeom>
          <a:noFill/>
          <a:ln w="9525">
            <a:noFill/>
            <a:miter lim="800000"/>
            <a:headEnd/>
            <a:tailEnd/>
          </a:ln>
        </p:spPr>
        <p:txBody>
          <a:bodyPr wrap="none" lIns="77788" tIns="39688" rIns="77788" bIns="39688">
            <a:spAutoFit/>
          </a:bodyPr>
          <a:lstStyle/>
          <a:p>
            <a:pPr defTabSz="661988" eaLnBrk="0" hangingPunct="0"/>
            <a:r>
              <a:rPr lang="en-GB" altLang="en-US" sz="1200" b="1">
                <a:latin typeface="Helvetica" pitchFamily="34" charset="0"/>
              </a:rPr>
              <a:t>Chaksu</a:t>
            </a:r>
          </a:p>
        </p:txBody>
      </p:sp>
      <p:sp>
        <p:nvSpPr>
          <p:cNvPr id="2067" name="Line 19"/>
          <p:cNvSpPr>
            <a:spLocks noChangeShapeType="1"/>
          </p:cNvSpPr>
          <p:nvPr/>
        </p:nvSpPr>
        <p:spPr bwMode="auto">
          <a:xfrm flipH="1" flipV="1">
            <a:off x="2806700" y="3429001"/>
            <a:ext cx="380075" cy="193675"/>
          </a:xfrm>
          <a:prstGeom prst="line">
            <a:avLst/>
          </a:prstGeom>
          <a:noFill/>
          <a:ln w="25400">
            <a:solidFill>
              <a:schemeClr val="hlink"/>
            </a:solidFill>
            <a:round/>
            <a:headEnd type="none" w="sm" len="sm"/>
            <a:tailEnd type="none" w="sm" len="sm"/>
          </a:ln>
        </p:spPr>
        <p:txBody>
          <a:bodyPr wrap="none" anchor="ctr"/>
          <a:lstStyle/>
          <a:p>
            <a:endParaRPr lang="en-US"/>
          </a:p>
        </p:txBody>
      </p:sp>
      <p:sp>
        <p:nvSpPr>
          <p:cNvPr id="2068" name="Freeform 22"/>
          <p:cNvSpPr>
            <a:spLocks/>
          </p:cNvSpPr>
          <p:nvPr/>
        </p:nvSpPr>
        <p:spPr bwMode="auto">
          <a:xfrm>
            <a:off x="5857611" y="2990850"/>
            <a:ext cx="416190" cy="819150"/>
          </a:xfrm>
          <a:custGeom>
            <a:avLst/>
            <a:gdLst>
              <a:gd name="T0" fmla="*/ 2147483647 w 153"/>
              <a:gd name="T1" fmla="*/ 0 h 375"/>
              <a:gd name="T2" fmla="*/ 0 w 153"/>
              <a:gd name="T3" fmla="*/ 2147483647 h 375"/>
              <a:gd name="T4" fmla="*/ 2147483647 w 153"/>
              <a:gd name="T5" fmla="*/ 2147483647 h 375"/>
              <a:gd name="T6" fmla="*/ 2147483647 w 153"/>
              <a:gd name="T7" fmla="*/ 2147483647 h 375"/>
              <a:gd name="T8" fmla="*/ 0 60000 65536"/>
              <a:gd name="T9" fmla="*/ 0 60000 65536"/>
              <a:gd name="T10" fmla="*/ 0 60000 65536"/>
              <a:gd name="T11" fmla="*/ 0 60000 65536"/>
              <a:gd name="T12" fmla="*/ 0 w 153"/>
              <a:gd name="T13" fmla="*/ 0 h 375"/>
              <a:gd name="T14" fmla="*/ 153 w 153"/>
              <a:gd name="T15" fmla="*/ 375 h 375"/>
            </a:gdLst>
            <a:ahLst/>
            <a:cxnLst>
              <a:cxn ang="T8">
                <a:pos x="T0" y="T1"/>
              </a:cxn>
              <a:cxn ang="T9">
                <a:pos x="T2" y="T3"/>
              </a:cxn>
              <a:cxn ang="T10">
                <a:pos x="T4" y="T5"/>
              </a:cxn>
              <a:cxn ang="T11">
                <a:pos x="T6" y="T7"/>
              </a:cxn>
            </a:cxnLst>
            <a:rect l="T12" t="T13" r="T14" b="T15"/>
            <a:pathLst>
              <a:path w="153" h="375">
                <a:moveTo>
                  <a:pt x="18" y="0"/>
                </a:moveTo>
                <a:lnTo>
                  <a:pt x="0" y="136"/>
                </a:lnTo>
                <a:lnTo>
                  <a:pt x="91" y="346"/>
                </a:lnTo>
                <a:lnTo>
                  <a:pt x="152" y="374"/>
                </a:lnTo>
              </a:path>
            </a:pathLst>
          </a:custGeom>
          <a:noFill/>
          <a:ln w="25400" algn="ctr">
            <a:solidFill>
              <a:schemeClr val="accent2"/>
            </a:solidFill>
            <a:round/>
            <a:headEnd type="none" w="sm" len="sm"/>
            <a:tailEnd type="none" w="sm" len="sm"/>
          </a:ln>
        </p:spPr>
        <p:txBody>
          <a:bodyPr wrap="none" anchor="ctr"/>
          <a:lstStyle/>
          <a:p>
            <a:endParaRPr lang="en-US"/>
          </a:p>
        </p:txBody>
      </p:sp>
      <p:sp>
        <p:nvSpPr>
          <p:cNvPr id="2069" name="Oval 23"/>
          <p:cNvSpPr>
            <a:spLocks noChangeArrowheads="1"/>
          </p:cNvSpPr>
          <p:nvPr/>
        </p:nvSpPr>
        <p:spPr bwMode="auto">
          <a:xfrm>
            <a:off x="3960681" y="1830388"/>
            <a:ext cx="123825" cy="114300"/>
          </a:xfrm>
          <a:prstGeom prst="ellipse">
            <a:avLst/>
          </a:prstGeom>
          <a:solidFill>
            <a:schemeClr val="accent2"/>
          </a:solidFill>
          <a:ln w="12700">
            <a:solidFill>
              <a:srgbClr val="990000"/>
            </a:solidFill>
            <a:round/>
            <a:headEnd/>
            <a:tailEnd/>
          </a:ln>
        </p:spPr>
        <p:txBody>
          <a:bodyPr wrap="none" anchor="ctr"/>
          <a:lstStyle/>
          <a:p>
            <a:endParaRPr lang="en-US" altLang="en-US" sz="2400"/>
          </a:p>
        </p:txBody>
      </p:sp>
      <p:sp>
        <p:nvSpPr>
          <p:cNvPr id="2070" name="AutoShape 24"/>
          <p:cNvSpPr>
            <a:spLocks noChangeArrowheads="1"/>
          </p:cNvSpPr>
          <p:nvPr/>
        </p:nvSpPr>
        <p:spPr bwMode="auto">
          <a:xfrm>
            <a:off x="2703513" y="3363914"/>
            <a:ext cx="115227" cy="109537"/>
          </a:xfrm>
          <a:prstGeom prst="diamond">
            <a:avLst/>
          </a:prstGeom>
          <a:solidFill>
            <a:schemeClr val="accent2"/>
          </a:solidFill>
          <a:ln w="9525">
            <a:solidFill>
              <a:schemeClr val="bg2"/>
            </a:solidFill>
            <a:miter lim="800000"/>
            <a:headEnd/>
            <a:tailEnd/>
          </a:ln>
        </p:spPr>
        <p:txBody>
          <a:bodyPr wrap="none" anchor="ctr"/>
          <a:lstStyle/>
          <a:p>
            <a:endParaRPr lang="en-US" altLang="en-US" sz="2400"/>
          </a:p>
        </p:txBody>
      </p:sp>
      <p:sp>
        <p:nvSpPr>
          <p:cNvPr id="2071" name="AutoShape 25"/>
          <p:cNvSpPr>
            <a:spLocks noChangeArrowheads="1"/>
          </p:cNvSpPr>
          <p:nvPr/>
        </p:nvSpPr>
        <p:spPr bwMode="auto">
          <a:xfrm>
            <a:off x="3683794" y="2473326"/>
            <a:ext cx="122106" cy="111125"/>
          </a:xfrm>
          <a:prstGeom prst="diamond">
            <a:avLst/>
          </a:prstGeom>
          <a:solidFill>
            <a:schemeClr val="accent2"/>
          </a:solidFill>
          <a:ln w="12700">
            <a:solidFill>
              <a:srgbClr val="000000"/>
            </a:solidFill>
            <a:miter lim="800000"/>
            <a:headEnd/>
            <a:tailEnd/>
          </a:ln>
        </p:spPr>
        <p:txBody>
          <a:bodyPr wrap="none" anchor="ctr"/>
          <a:lstStyle/>
          <a:p>
            <a:endParaRPr lang="en-US" altLang="en-US" sz="2400"/>
          </a:p>
        </p:txBody>
      </p:sp>
      <p:sp>
        <p:nvSpPr>
          <p:cNvPr id="2072" name="Oval 27"/>
          <p:cNvSpPr>
            <a:spLocks noChangeArrowheads="1"/>
          </p:cNvSpPr>
          <p:nvPr/>
        </p:nvSpPr>
        <p:spPr bwMode="auto">
          <a:xfrm>
            <a:off x="7343511" y="2635250"/>
            <a:ext cx="120385" cy="115888"/>
          </a:xfrm>
          <a:prstGeom prst="ellipse">
            <a:avLst/>
          </a:prstGeom>
          <a:solidFill>
            <a:schemeClr val="accent2"/>
          </a:solidFill>
          <a:ln w="12700">
            <a:solidFill>
              <a:srgbClr val="990000"/>
            </a:solidFill>
            <a:round/>
            <a:headEnd/>
            <a:tailEnd/>
          </a:ln>
        </p:spPr>
        <p:txBody>
          <a:bodyPr wrap="none" anchor="ctr"/>
          <a:lstStyle/>
          <a:p>
            <a:endParaRPr lang="en-US" altLang="en-US" sz="2400"/>
          </a:p>
        </p:txBody>
      </p:sp>
      <p:sp>
        <p:nvSpPr>
          <p:cNvPr id="2073" name="Oval 30"/>
          <p:cNvSpPr>
            <a:spLocks noChangeArrowheads="1"/>
          </p:cNvSpPr>
          <p:nvPr/>
        </p:nvSpPr>
        <p:spPr bwMode="auto">
          <a:xfrm>
            <a:off x="5824936" y="2928938"/>
            <a:ext cx="120385" cy="112712"/>
          </a:xfrm>
          <a:prstGeom prst="ellipse">
            <a:avLst/>
          </a:prstGeom>
          <a:solidFill>
            <a:schemeClr val="accent2"/>
          </a:solidFill>
          <a:ln w="12700">
            <a:solidFill>
              <a:srgbClr val="990000"/>
            </a:solidFill>
            <a:round/>
            <a:headEnd/>
            <a:tailEnd/>
          </a:ln>
        </p:spPr>
        <p:txBody>
          <a:bodyPr wrap="none" anchor="ctr"/>
          <a:lstStyle/>
          <a:p>
            <a:endParaRPr lang="en-US" altLang="en-US" sz="2400"/>
          </a:p>
        </p:txBody>
      </p:sp>
      <p:sp>
        <p:nvSpPr>
          <p:cNvPr id="2074" name="Oval 31"/>
          <p:cNvSpPr>
            <a:spLocks noChangeArrowheads="1"/>
          </p:cNvSpPr>
          <p:nvPr/>
        </p:nvSpPr>
        <p:spPr bwMode="auto">
          <a:xfrm>
            <a:off x="2297642" y="3581400"/>
            <a:ext cx="120385" cy="115888"/>
          </a:xfrm>
          <a:prstGeom prst="ellipse">
            <a:avLst/>
          </a:prstGeom>
          <a:solidFill>
            <a:schemeClr val="accent2"/>
          </a:solidFill>
          <a:ln w="12700">
            <a:solidFill>
              <a:srgbClr val="990000"/>
            </a:solidFill>
            <a:round/>
            <a:headEnd/>
            <a:tailEnd/>
          </a:ln>
        </p:spPr>
        <p:txBody>
          <a:bodyPr wrap="none" anchor="ctr"/>
          <a:lstStyle/>
          <a:p>
            <a:endParaRPr lang="en-US" altLang="en-US" sz="2400"/>
          </a:p>
        </p:txBody>
      </p:sp>
      <p:sp>
        <p:nvSpPr>
          <p:cNvPr id="2075" name="Rectangle 32"/>
          <p:cNvSpPr>
            <a:spLocks noChangeArrowheads="1"/>
          </p:cNvSpPr>
          <p:nvPr/>
        </p:nvSpPr>
        <p:spPr bwMode="auto">
          <a:xfrm>
            <a:off x="6851651" y="2438401"/>
            <a:ext cx="498535" cy="264817"/>
          </a:xfrm>
          <a:prstGeom prst="rect">
            <a:avLst/>
          </a:prstGeom>
          <a:noFill/>
          <a:ln w="9525">
            <a:noFill/>
            <a:miter lim="800000"/>
            <a:headEnd/>
            <a:tailEnd/>
          </a:ln>
        </p:spPr>
        <p:txBody>
          <a:bodyPr wrap="none" lIns="77788" tIns="39688" rIns="77788" bIns="39688">
            <a:spAutoFit/>
          </a:bodyPr>
          <a:lstStyle/>
          <a:p>
            <a:pPr defTabSz="661988" eaLnBrk="0" hangingPunct="0"/>
            <a:r>
              <a:rPr lang="en-GB" altLang="en-US" sz="1200" b="1" dirty="0" smtClean="0">
                <a:latin typeface="Helvetica" pitchFamily="34" charset="0"/>
              </a:rPr>
              <a:t>BGR</a:t>
            </a:r>
            <a:endParaRPr lang="en-GB" altLang="en-US" sz="1200" b="1" dirty="0">
              <a:latin typeface="Helvetica" pitchFamily="34" charset="0"/>
            </a:endParaRPr>
          </a:p>
        </p:txBody>
      </p:sp>
      <p:sp>
        <p:nvSpPr>
          <p:cNvPr id="2076" name="Line 34"/>
          <p:cNvSpPr>
            <a:spLocks noChangeShapeType="1"/>
          </p:cNvSpPr>
          <p:nvPr/>
        </p:nvSpPr>
        <p:spPr bwMode="auto">
          <a:xfrm flipV="1">
            <a:off x="3797300" y="1890714"/>
            <a:ext cx="239052" cy="638175"/>
          </a:xfrm>
          <a:prstGeom prst="line">
            <a:avLst/>
          </a:prstGeom>
          <a:noFill/>
          <a:ln w="25400">
            <a:solidFill>
              <a:schemeClr val="hlink"/>
            </a:solidFill>
            <a:round/>
            <a:headEnd type="none" w="sm" len="sm"/>
            <a:tailEnd type="none" w="sm" len="sm"/>
          </a:ln>
        </p:spPr>
        <p:txBody>
          <a:bodyPr wrap="none" anchor="ctr"/>
          <a:lstStyle/>
          <a:p>
            <a:endParaRPr lang="en-US"/>
          </a:p>
        </p:txBody>
      </p:sp>
      <p:sp>
        <p:nvSpPr>
          <p:cNvPr id="2077" name="Oval 35"/>
          <p:cNvSpPr>
            <a:spLocks noChangeArrowheads="1"/>
          </p:cNvSpPr>
          <p:nvPr/>
        </p:nvSpPr>
        <p:spPr bwMode="auto">
          <a:xfrm>
            <a:off x="4249606" y="2359025"/>
            <a:ext cx="123825" cy="109538"/>
          </a:xfrm>
          <a:prstGeom prst="ellipse">
            <a:avLst/>
          </a:prstGeom>
          <a:solidFill>
            <a:schemeClr val="accent2"/>
          </a:solidFill>
          <a:ln w="12700">
            <a:solidFill>
              <a:srgbClr val="990000"/>
            </a:solidFill>
            <a:round/>
            <a:headEnd/>
            <a:tailEnd/>
          </a:ln>
        </p:spPr>
        <p:txBody>
          <a:bodyPr wrap="none" anchor="ctr"/>
          <a:lstStyle/>
          <a:p>
            <a:endParaRPr lang="en-US" altLang="en-US" sz="2400"/>
          </a:p>
        </p:txBody>
      </p:sp>
      <p:sp>
        <p:nvSpPr>
          <p:cNvPr id="2078" name="Oval 36"/>
          <p:cNvSpPr>
            <a:spLocks noChangeArrowheads="1"/>
          </p:cNvSpPr>
          <p:nvPr/>
        </p:nvSpPr>
        <p:spPr bwMode="auto">
          <a:xfrm>
            <a:off x="2347517" y="3413125"/>
            <a:ext cx="118665" cy="114300"/>
          </a:xfrm>
          <a:prstGeom prst="ellipse">
            <a:avLst/>
          </a:prstGeom>
          <a:solidFill>
            <a:schemeClr val="accent2"/>
          </a:solidFill>
          <a:ln w="12700">
            <a:solidFill>
              <a:srgbClr val="990000"/>
            </a:solidFill>
            <a:round/>
            <a:headEnd/>
            <a:tailEnd/>
          </a:ln>
        </p:spPr>
        <p:txBody>
          <a:bodyPr wrap="none" anchor="ctr"/>
          <a:lstStyle/>
          <a:p>
            <a:endParaRPr lang="en-US" altLang="en-US" sz="2400"/>
          </a:p>
        </p:txBody>
      </p:sp>
      <p:sp>
        <p:nvSpPr>
          <p:cNvPr id="2079" name="Oval 37"/>
          <p:cNvSpPr>
            <a:spLocks noChangeArrowheads="1"/>
          </p:cNvSpPr>
          <p:nvPr/>
        </p:nvSpPr>
        <p:spPr bwMode="auto">
          <a:xfrm>
            <a:off x="3038873" y="3014664"/>
            <a:ext cx="118665" cy="115887"/>
          </a:xfrm>
          <a:prstGeom prst="ellipse">
            <a:avLst/>
          </a:prstGeom>
          <a:solidFill>
            <a:schemeClr val="accent2"/>
          </a:solidFill>
          <a:ln w="12700">
            <a:solidFill>
              <a:srgbClr val="990000"/>
            </a:solidFill>
            <a:round/>
            <a:headEnd/>
            <a:tailEnd/>
          </a:ln>
        </p:spPr>
        <p:txBody>
          <a:bodyPr wrap="none" anchor="ctr"/>
          <a:lstStyle/>
          <a:p>
            <a:endParaRPr lang="en-US" altLang="en-US" sz="2400"/>
          </a:p>
        </p:txBody>
      </p:sp>
      <p:sp>
        <p:nvSpPr>
          <p:cNvPr id="2080" name="AutoShape 38"/>
          <p:cNvSpPr>
            <a:spLocks noChangeArrowheads="1"/>
          </p:cNvSpPr>
          <p:nvPr/>
        </p:nvSpPr>
        <p:spPr bwMode="auto">
          <a:xfrm rot="-4200000">
            <a:off x="3821179" y="2141207"/>
            <a:ext cx="139700" cy="153062"/>
          </a:xfrm>
          <a:prstGeom prst="diamond">
            <a:avLst/>
          </a:prstGeom>
          <a:solidFill>
            <a:schemeClr val="accent2"/>
          </a:solidFill>
          <a:ln w="12700">
            <a:solidFill>
              <a:srgbClr val="000000"/>
            </a:solidFill>
            <a:miter lim="800000"/>
            <a:headEnd/>
            <a:tailEnd/>
          </a:ln>
        </p:spPr>
        <p:txBody>
          <a:bodyPr wrap="none" anchor="ctr"/>
          <a:lstStyle/>
          <a:p>
            <a:endParaRPr lang="en-US" altLang="en-US" sz="2400"/>
          </a:p>
        </p:txBody>
      </p:sp>
      <p:sp>
        <p:nvSpPr>
          <p:cNvPr id="2081" name="AutoShape 39"/>
          <p:cNvSpPr>
            <a:spLocks noChangeArrowheads="1"/>
          </p:cNvSpPr>
          <p:nvPr/>
        </p:nvSpPr>
        <p:spPr bwMode="auto">
          <a:xfrm rot="-4200000">
            <a:off x="4024975" y="1783292"/>
            <a:ext cx="139700" cy="151342"/>
          </a:xfrm>
          <a:prstGeom prst="diamond">
            <a:avLst/>
          </a:prstGeom>
          <a:solidFill>
            <a:schemeClr val="accent2"/>
          </a:solidFill>
          <a:ln w="12700">
            <a:solidFill>
              <a:srgbClr val="000000"/>
            </a:solidFill>
            <a:miter lim="800000"/>
            <a:headEnd/>
            <a:tailEnd/>
          </a:ln>
        </p:spPr>
        <p:txBody>
          <a:bodyPr wrap="none" anchor="ctr"/>
          <a:lstStyle/>
          <a:p>
            <a:endParaRPr lang="en-US" altLang="en-US" sz="2400"/>
          </a:p>
        </p:txBody>
      </p:sp>
      <p:grpSp>
        <p:nvGrpSpPr>
          <p:cNvPr id="4" name="Group 40"/>
          <p:cNvGrpSpPr>
            <a:grpSpLocks/>
          </p:cNvGrpSpPr>
          <p:nvPr/>
        </p:nvGrpSpPr>
        <p:grpSpPr bwMode="auto">
          <a:xfrm>
            <a:off x="3336397" y="6318251"/>
            <a:ext cx="142743" cy="379413"/>
            <a:chOff x="1898" y="3776"/>
            <a:chExt cx="135" cy="305"/>
          </a:xfrm>
        </p:grpSpPr>
        <p:sp>
          <p:nvSpPr>
            <p:cNvPr id="2139" name="Oval 41"/>
            <p:cNvSpPr>
              <a:spLocks noChangeArrowheads="1"/>
            </p:cNvSpPr>
            <p:nvPr/>
          </p:nvSpPr>
          <p:spPr bwMode="auto">
            <a:xfrm>
              <a:off x="1898" y="3845"/>
              <a:ext cx="47" cy="60"/>
            </a:xfrm>
            <a:prstGeom prst="ellipse">
              <a:avLst/>
            </a:prstGeom>
            <a:gradFill rotWithShape="0">
              <a:gsLst>
                <a:gs pos="0">
                  <a:srgbClr val="009999"/>
                </a:gs>
                <a:gs pos="100000">
                  <a:srgbClr val="004747"/>
                </a:gs>
              </a:gsLst>
              <a:path path="shape">
                <a:fillToRect l="50000" t="50000" r="50000" b="50000"/>
              </a:path>
            </a:gradFill>
            <a:ln w="9525">
              <a:noFill/>
              <a:round/>
              <a:headEnd/>
              <a:tailEnd/>
            </a:ln>
          </p:spPr>
          <p:txBody>
            <a:bodyPr wrap="none" anchor="ctr"/>
            <a:lstStyle/>
            <a:p>
              <a:endParaRPr lang="en-US" altLang="en-US" sz="2400"/>
            </a:p>
          </p:txBody>
        </p:sp>
        <p:sp>
          <p:nvSpPr>
            <p:cNvPr id="2140" name="Oval 42"/>
            <p:cNvSpPr>
              <a:spLocks noChangeArrowheads="1"/>
            </p:cNvSpPr>
            <p:nvPr/>
          </p:nvSpPr>
          <p:spPr bwMode="auto">
            <a:xfrm>
              <a:off x="1952" y="3776"/>
              <a:ext cx="47" cy="47"/>
            </a:xfrm>
            <a:prstGeom prst="ellipse">
              <a:avLst/>
            </a:prstGeom>
            <a:gradFill rotWithShape="0">
              <a:gsLst>
                <a:gs pos="0">
                  <a:srgbClr val="009999"/>
                </a:gs>
                <a:gs pos="100000">
                  <a:srgbClr val="004747"/>
                </a:gs>
              </a:gsLst>
              <a:path path="shape">
                <a:fillToRect l="50000" t="50000" r="50000" b="50000"/>
              </a:path>
            </a:gradFill>
            <a:ln w="9525">
              <a:noFill/>
              <a:round/>
              <a:headEnd/>
              <a:tailEnd/>
            </a:ln>
          </p:spPr>
          <p:txBody>
            <a:bodyPr wrap="none" anchor="ctr"/>
            <a:lstStyle/>
            <a:p>
              <a:endParaRPr lang="en-US" altLang="en-US" sz="2400"/>
            </a:p>
          </p:txBody>
        </p:sp>
        <p:sp>
          <p:nvSpPr>
            <p:cNvPr id="2141" name="Oval 43"/>
            <p:cNvSpPr>
              <a:spLocks noChangeArrowheads="1"/>
            </p:cNvSpPr>
            <p:nvPr/>
          </p:nvSpPr>
          <p:spPr bwMode="auto">
            <a:xfrm>
              <a:off x="1927" y="3947"/>
              <a:ext cx="47" cy="47"/>
            </a:xfrm>
            <a:prstGeom prst="ellipse">
              <a:avLst/>
            </a:prstGeom>
            <a:gradFill rotWithShape="0">
              <a:gsLst>
                <a:gs pos="0">
                  <a:srgbClr val="009999"/>
                </a:gs>
                <a:gs pos="100000">
                  <a:srgbClr val="004747"/>
                </a:gs>
              </a:gsLst>
              <a:path path="shape">
                <a:fillToRect l="50000" t="50000" r="50000" b="50000"/>
              </a:path>
            </a:gradFill>
            <a:ln w="9525">
              <a:noFill/>
              <a:round/>
              <a:headEnd/>
              <a:tailEnd/>
            </a:ln>
          </p:spPr>
          <p:txBody>
            <a:bodyPr wrap="none" anchor="ctr"/>
            <a:lstStyle/>
            <a:p>
              <a:endParaRPr lang="en-US" altLang="en-US" sz="2400"/>
            </a:p>
          </p:txBody>
        </p:sp>
        <p:sp>
          <p:nvSpPr>
            <p:cNvPr id="2142" name="Oval 44"/>
            <p:cNvSpPr>
              <a:spLocks noChangeArrowheads="1"/>
            </p:cNvSpPr>
            <p:nvPr/>
          </p:nvSpPr>
          <p:spPr bwMode="auto">
            <a:xfrm>
              <a:off x="1986" y="3999"/>
              <a:ext cx="47" cy="47"/>
            </a:xfrm>
            <a:prstGeom prst="ellipse">
              <a:avLst/>
            </a:prstGeom>
            <a:gradFill rotWithShape="0">
              <a:gsLst>
                <a:gs pos="0">
                  <a:srgbClr val="009999"/>
                </a:gs>
                <a:gs pos="100000">
                  <a:srgbClr val="004747"/>
                </a:gs>
              </a:gsLst>
              <a:path path="shape">
                <a:fillToRect l="50000" t="50000" r="50000" b="50000"/>
              </a:path>
            </a:gradFill>
            <a:ln w="9525">
              <a:noFill/>
              <a:round/>
              <a:headEnd/>
              <a:tailEnd/>
            </a:ln>
          </p:spPr>
          <p:txBody>
            <a:bodyPr wrap="none" anchor="ctr"/>
            <a:lstStyle/>
            <a:p>
              <a:endParaRPr lang="en-US" altLang="en-US" sz="2400"/>
            </a:p>
          </p:txBody>
        </p:sp>
        <p:sp>
          <p:nvSpPr>
            <p:cNvPr id="2143" name="Oval 45"/>
            <p:cNvSpPr>
              <a:spLocks noChangeArrowheads="1"/>
            </p:cNvSpPr>
            <p:nvPr/>
          </p:nvSpPr>
          <p:spPr bwMode="auto">
            <a:xfrm>
              <a:off x="1966" y="3885"/>
              <a:ext cx="47" cy="47"/>
            </a:xfrm>
            <a:prstGeom prst="ellipse">
              <a:avLst/>
            </a:prstGeom>
            <a:gradFill rotWithShape="0">
              <a:gsLst>
                <a:gs pos="0">
                  <a:srgbClr val="009999"/>
                </a:gs>
                <a:gs pos="100000">
                  <a:srgbClr val="004747"/>
                </a:gs>
              </a:gsLst>
              <a:path path="shape">
                <a:fillToRect l="50000" t="50000" r="50000" b="50000"/>
              </a:path>
            </a:gradFill>
            <a:ln w="9525">
              <a:noFill/>
              <a:round/>
              <a:headEnd/>
              <a:tailEnd/>
            </a:ln>
          </p:spPr>
          <p:txBody>
            <a:bodyPr wrap="none" anchor="ctr"/>
            <a:lstStyle/>
            <a:p>
              <a:endParaRPr lang="en-US" altLang="en-US" sz="2400"/>
            </a:p>
          </p:txBody>
        </p:sp>
        <p:sp>
          <p:nvSpPr>
            <p:cNvPr id="2144" name="Oval 46"/>
            <p:cNvSpPr>
              <a:spLocks noChangeArrowheads="1"/>
            </p:cNvSpPr>
            <p:nvPr/>
          </p:nvSpPr>
          <p:spPr bwMode="auto">
            <a:xfrm>
              <a:off x="1909" y="4021"/>
              <a:ext cx="47" cy="60"/>
            </a:xfrm>
            <a:prstGeom prst="ellipse">
              <a:avLst/>
            </a:prstGeom>
            <a:gradFill rotWithShape="0">
              <a:gsLst>
                <a:gs pos="0">
                  <a:srgbClr val="009999"/>
                </a:gs>
                <a:gs pos="100000">
                  <a:srgbClr val="004747"/>
                </a:gs>
              </a:gsLst>
              <a:path path="shape">
                <a:fillToRect l="50000" t="50000" r="50000" b="50000"/>
              </a:path>
            </a:gradFill>
            <a:ln w="9525">
              <a:noFill/>
              <a:round/>
              <a:headEnd/>
              <a:tailEnd/>
            </a:ln>
          </p:spPr>
          <p:txBody>
            <a:bodyPr wrap="none" anchor="ctr"/>
            <a:lstStyle/>
            <a:p>
              <a:endParaRPr lang="en-US" altLang="en-US" sz="2400"/>
            </a:p>
          </p:txBody>
        </p:sp>
      </p:grpSp>
      <p:grpSp>
        <p:nvGrpSpPr>
          <p:cNvPr id="5" name="Group 47"/>
          <p:cNvGrpSpPr>
            <a:grpSpLocks/>
          </p:cNvGrpSpPr>
          <p:nvPr/>
        </p:nvGrpSpPr>
        <p:grpSpPr bwMode="auto">
          <a:xfrm>
            <a:off x="6284119" y="5945189"/>
            <a:ext cx="182298" cy="630237"/>
            <a:chOff x="4400" y="3690"/>
            <a:chExt cx="122" cy="378"/>
          </a:xfrm>
        </p:grpSpPr>
        <p:sp>
          <p:nvSpPr>
            <p:cNvPr id="2125" name="Oval 48"/>
            <p:cNvSpPr>
              <a:spLocks noChangeArrowheads="1"/>
            </p:cNvSpPr>
            <p:nvPr/>
          </p:nvSpPr>
          <p:spPr bwMode="auto">
            <a:xfrm>
              <a:off x="4450" y="3921"/>
              <a:ext cx="25" cy="37"/>
            </a:xfrm>
            <a:prstGeom prst="ellipse">
              <a:avLst/>
            </a:prstGeom>
            <a:gradFill rotWithShape="0">
              <a:gsLst>
                <a:gs pos="0">
                  <a:srgbClr val="009999"/>
                </a:gs>
                <a:gs pos="100000">
                  <a:srgbClr val="004747"/>
                </a:gs>
              </a:gsLst>
              <a:path path="shape">
                <a:fillToRect l="50000" t="50000" r="50000" b="50000"/>
              </a:path>
            </a:gradFill>
            <a:ln w="9525">
              <a:noFill/>
              <a:round/>
              <a:headEnd/>
              <a:tailEnd/>
            </a:ln>
          </p:spPr>
          <p:txBody>
            <a:bodyPr wrap="none" anchor="ctr"/>
            <a:lstStyle/>
            <a:p>
              <a:endParaRPr lang="en-US" altLang="en-US" sz="2400"/>
            </a:p>
          </p:txBody>
        </p:sp>
        <p:sp>
          <p:nvSpPr>
            <p:cNvPr id="2126" name="Oval 49"/>
            <p:cNvSpPr>
              <a:spLocks noChangeArrowheads="1"/>
            </p:cNvSpPr>
            <p:nvPr/>
          </p:nvSpPr>
          <p:spPr bwMode="auto">
            <a:xfrm>
              <a:off x="4479" y="3878"/>
              <a:ext cx="25" cy="29"/>
            </a:xfrm>
            <a:prstGeom prst="ellipse">
              <a:avLst/>
            </a:prstGeom>
            <a:gradFill rotWithShape="0">
              <a:gsLst>
                <a:gs pos="0">
                  <a:srgbClr val="009999"/>
                </a:gs>
                <a:gs pos="100000">
                  <a:srgbClr val="004747"/>
                </a:gs>
              </a:gsLst>
              <a:path path="shape">
                <a:fillToRect l="50000" t="50000" r="50000" b="50000"/>
              </a:path>
            </a:gradFill>
            <a:ln w="9525">
              <a:noFill/>
              <a:round/>
              <a:headEnd/>
              <a:tailEnd/>
            </a:ln>
          </p:spPr>
          <p:txBody>
            <a:bodyPr wrap="none" anchor="ctr"/>
            <a:lstStyle/>
            <a:p>
              <a:endParaRPr lang="en-US" altLang="en-US" sz="2400"/>
            </a:p>
          </p:txBody>
        </p:sp>
        <p:sp>
          <p:nvSpPr>
            <p:cNvPr id="2127" name="Oval 50"/>
            <p:cNvSpPr>
              <a:spLocks noChangeArrowheads="1"/>
            </p:cNvSpPr>
            <p:nvPr/>
          </p:nvSpPr>
          <p:spPr bwMode="auto">
            <a:xfrm>
              <a:off x="4465" y="3985"/>
              <a:ext cx="26" cy="29"/>
            </a:xfrm>
            <a:prstGeom prst="ellipse">
              <a:avLst/>
            </a:prstGeom>
            <a:gradFill rotWithShape="0">
              <a:gsLst>
                <a:gs pos="0">
                  <a:srgbClr val="009999"/>
                </a:gs>
                <a:gs pos="100000">
                  <a:srgbClr val="004747"/>
                </a:gs>
              </a:gsLst>
              <a:path path="shape">
                <a:fillToRect l="50000" t="50000" r="50000" b="50000"/>
              </a:path>
            </a:gradFill>
            <a:ln w="9525">
              <a:noFill/>
              <a:round/>
              <a:headEnd/>
              <a:tailEnd/>
            </a:ln>
          </p:spPr>
          <p:txBody>
            <a:bodyPr wrap="none" anchor="ctr"/>
            <a:lstStyle/>
            <a:p>
              <a:endParaRPr lang="en-US" altLang="en-US" sz="2400"/>
            </a:p>
          </p:txBody>
        </p:sp>
        <p:sp>
          <p:nvSpPr>
            <p:cNvPr id="2128" name="Oval 51"/>
            <p:cNvSpPr>
              <a:spLocks noChangeArrowheads="1"/>
            </p:cNvSpPr>
            <p:nvPr/>
          </p:nvSpPr>
          <p:spPr bwMode="auto">
            <a:xfrm>
              <a:off x="4497" y="4017"/>
              <a:ext cx="25" cy="29"/>
            </a:xfrm>
            <a:prstGeom prst="ellipse">
              <a:avLst/>
            </a:prstGeom>
            <a:gradFill rotWithShape="0">
              <a:gsLst>
                <a:gs pos="0">
                  <a:srgbClr val="009999"/>
                </a:gs>
                <a:gs pos="100000">
                  <a:srgbClr val="004747"/>
                </a:gs>
              </a:gsLst>
              <a:path path="shape">
                <a:fillToRect l="50000" t="50000" r="50000" b="50000"/>
              </a:path>
            </a:gradFill>
            <a:ln w="9525">
              <a:noFill/>
              <a:round/>
              <a:headEnd/>
              <a:tailEnd/>
            </a:ln>
          </p:spPr>
          <p:txBody>
            <a:bodyPr wrap="none" anchor="ctr"/>
            <a:lstStyle/>
            <a:p>
              <a:endParaRPr lang="en-US" altLang="en-US" sz="2400"/>
            </a:p>
          </p:txBody>
        </p:sp>
        <p:sp>
          <p:nvSpPr>
            <p:cNvPr id="2129" name="Oval 52"/>
            <p:cNvSpPr>
              <a:spLocks noChangeArrowheads="1"/>
            </p:cNvSpPr>
            <p:nvPr/>
          </p:nvSpPr>
          <p:spPr bwMode="auto">
            <a:xfrm>
              <a:off x="4486" y="3946"/>
              <a:ext cx="25" cy="29"/>
            </a:xfrm>
            <a:prstGeom prst="ellipse">
              <a:avLst/>
            </a:prstGeom>
            <a:gradFill rotWithShape="0">
              <a:gsLst>
                <a:gs pos="0">
                  <a:srgbClr val="009999"/>
                </a:gs>
                <a:gs pos="100000">
                  <a:srgbClr val="004747"/>
                </a:gs>
              </a:gsLst>
              <a:path path="shape">
                <a:fillToRect l="50000" t="50000" r="50000" b="50000"/>
              </a:path>
            </a:gradFill>
            <a:ln w="9525">
              <a:noFill/>
              <a:round/>
              <a:headEnd/>
              <a:tailEnd/>
            </a:ln>
          </p:spPr>
          <p:txBody>
            <a:bodyPr wrap="none" anchor="ctr"/>
            <a:lstStyle/>
            <a:p>
              <a:endParaRPr lang="en-US" altLang="en-US" sz="2400"/>
            </a:p>
          </p:txBody>
        </p:sp>
        <p:sp>
          <p:nvSpPr>
            <p:cNvPr id="2130" name="Oval 53"/>
            <p:cNvSpPr>
              <a:spLocks noChangeArrowheads="1"/>
            </p:cNvSpPr>
            <p:nvPr/>
          </p:nvSpPr>
          <p:spPr bwMode="auto">
            <a:xfrm>
              <a:off x="4456" y="4031"/>
              <a:ext cx="25" cy="37"/>
            </a:xfrm>
            <a:prstGeom prst="ellipse">
              <a:avLst/>
            </a:prstGeom>
            <a:gradFill rotWithShape="0">
              <a:gsLst>
                <a:gs pos="0">
                  <a:srgbClr val="009999"/>
                </a:gs>
                <a:gs pos="100000">
                  <a:srgbClr val="004747"/>
                </a:gs>
              </a:gsLst>
              <a:path path="shape">
                <a:fillToRect l="50000" t="50000" r="50000" b="50000"/>
              </a:path>
            </a:gradFill>
            <a:ln w="9525">
              <a:noFill/>
              <a:round/>
              <a:headEnd/>
              <a:tailEnd/>
            </a:ln>
          </p:spPr>
          <p:txBody>
            <a:bodyPr wrap="none" anchor="ctr"/>
            <a:lstStyle/>
            <a:p>
              <a:endParaRPr lang="en-US" altLang="en-US" sz="2400"/>
            </a:p>
          </p:txBody>
        </p:sp>
        <p:sp>
          <p:nvSpPr>
            <p:cNvPr id="2131" name="Oval 54"/>
            <p:cNvSpPr>
              <a:spLocks noChangeArrowheads="1"/>
            </p:cNvSpPr>
            <p:nvPr/>
          </p:nvSpPr>
          <p:spPr bwMode="auto">
            <a:xfrm>
              <a:off x="4446" y="3813"/>
              <a:ext cx="26" cy="29"/>
            </a:xfrm>
            <a:prstGeom prst="ellipse">
              <a:avLst/>
            </a:prstGeom>
            <a:gradFill rotWithShape="0">
              <a:gsLst>
                <a:gs pos="0">
                  <a:srgbClr val="009999"/>
                </a:gs>
                <a:gs pos="100000">
                  <a:srgbClr val="004747"/>
                </a:gs>
              </a:gsLst>
              <a:path path="shape">
                <a:fillToRect l="50000" t="50000" r="50000" b="50000"/>
              </a:path>
            </a:gradFill>
            <a:ln w="9525">
              <a:noFill/>
              <a:round/>
              <a:headEnd/>
              <a:tailEnd/>
            </a:ln>
          </p:spPr>
          <p:txBody>
            <a:bodyPr wrap="none" anchor="ctr"/>
            <a:lstStyle/>
            <a:p>
              <a:endParaRPr lang="en-US" altLang="en-US" sz="2400"/>
            </a:p>
          </p:txBody>
        </p:sp>
        <p:sp>
          <p:nvSpPr>
            <p:cNvPr id="2132" name="Oval 55"/>
            <p:cNvSpPr>
              <a:spLocks noChangeArrowheads="1"/>
            </p:cNvSpPr>
            <p:nvPr/>
          </p:nvSpPr>
          <p:spPr bwMode="auto">
            <a:xfrm>
              <a:off x="4478" y="3845"/>
              <a:ext cx="25" cy="29"/>
            </a:xfrm>
            <a:prstGeom prst="ellipse">
              <a:avLst/>
            </a:prstGeom>
            <a:gradFill rotWithShape="0">
              <a:gsLst>
                <a:gs pos="0">
                  <a:srgbClr val="009999"/>
                </a:gs>
                <a:gs pos="100000">
                  <a:srgbClr val="004747"/>
                </a:gs>
              </a:gsLst>
              <a:path path="shape">
                <a:fillToRect l="50000" t="50000" r="50000" b="50000"/>
              </a:path>
            </a:gradFill>
            <a:ln w="9525">
              <a:noFill/>
              <a:round/>
              <a:headEnd/>
              <a:tailEnd/>
            </a:ln>
          </p:spPr>
          <p:txBody>
            <a:bodyPr wrap="none" anchor="ctr"/>
            <a:lstStyle/>
            <a:p>
              <a:endParaRPr lang="en-US" altLang="en-US" sz="2400"/>
            </a:p>
          </p:txBody>
        </p:sp>
        <p:sp>
          <p:nvSpPr>
            <p:cNvPr id="2133" name="Oval 56"/>
            <p:cNvSpPr>
              <a:spLocks noChangeArrowheads="1"/>
            </p:cNvSpPr>
            <p:nvPr/>
          </p:nvSpPr>
          <p:spPr bwMode="auto">
            <a:xfrm>
              <a:off x="4437" y="3859"/>
              <a:ext cx="25" cy="37"/>
            </a:xfrm>
            <a:prstGeom prst="ellipse">
              <a:avLst/>
            </a:prstGeom>
            <a:gradFill rotWithShape="0">
              <a:gsLst>
                <a:gs pos="0">
                  <a:srgbClr val="009999"/>
                </a:gs>
                <a:gs pos="100000">
                  <a:srgbClr val="004747"/>
                </a:gs>
              </a:gsLst>
              <a:path path="shape">
                <a:fillToRect l="50000" t="50000" r="50000" b="50000"/>
              </a:path>
            </a:gradFill>
            <a:ln w="9525">
              <a:noFill/>
              <a:round/>
              <a:headEnd/>
              <a:tailEnd/>
            </a:ln>
          </p:spPr>
          <p:txBody>
            <a:bodyPr wrap="none" anchor="ctr"/>
            <a:lstStyle/>
            <a:p>
              <a:endParaRPr lang="en-US" altLang="en-US" sz="2400"/>
            </a:p>
          </p:txBody>
        </p:sp>
        <p:sp>
          <p:nvSpPr>
            <p:cNvPr id="2134" name="Oval 57"/>
            <p:cNvSpPr>
              <a:spLocks noChangeArrowheads="1"/>
            </p:cNvSpPr>
            <p:nvPr/>
          </p:nvSpPr>
          <p:spPr bwMode="auto">
            <a:xfrm>
              <a:off x="4416" y="3830"/>
              <a:ext cx="26" cy="29"/>
            </a:xfrm>
            <a:prstGeom prst="ellipse">
              <a:avLst/>
            </a:prstGeom>
            <a:gradFill rotWithShape="0">
              <a:gsLst>
                <a:gs pos="0">
                  <a:srgbClr val="009999"/>
                </a:gs>
                <a:gs pos="100000">
                  <a:srgbClr val="004747"/>
                </a:gs>
              </a:gsLst>
              <a:path path="shape">
                <a:fillToRect l="50000" t="50000" r="50000" b="50000"/>
              </a:path>
            </a:gradFill>
            <a:ln w="9525">
              <a:noFill/>
              <a:round/>
              <a:headEnd/>
              <a:tailEnd/>
            </a:ln>
          </p:spPr>
          <p:txBody>
            <a:bodyPr wrap="none" anchor="ctr"/>
            <a:lstStyle/>
            <a:p>
              <a:endParaRPr lang="en-US" altLang="en-US" sz="2400"/>
            </a:p>
          </p:txBody>
        </p:sp>
        <p:sp>
          <p:nvSpPr>
            <p:cNvPr id="2135" name="Oval 58"/>
            <p:cNvSpPr>
              <a:spLocks noChangeArrowheads="1"/>
            </p:cNvSpPr>
            <p:nvPr/>
          </p:nvSpPr>
          <p:spPr bwMode="auto">
            <a:xfrm>
              <a:off x="4431" y="3988"/>
              <a:ext cx="25" cy="29"/>
            </a:xfrm>
            <a:prstGeom prst="ellipse">
              <a:avLst/>
            </a:prstGeom>
            <a:gradFill rotWithShape="0">
              <a:gsLst>
                <a:gs pos="0">
                  <a:srgbClr val="009999"/>
                </a:gs>
                <a:gs pos="100000">
                  <a:srgbClr val="004747"/>
                </a:gs>
              </a:gsLst>
              <a:path path="shape">
                <a:fillToRect l="50000" t="50000" r="50000" b="50000"/>
              </a:path>
            </a:gradFill>
            <a:ln w="9525">
              <a:noFill/>
              <a:round/>
              <a:headEnd/>
              <a:tailEnd/>
            </a:ln>
          </p:spPr>
          <p:txBody>
            <a:bodyPr wrap="none" anchor="ctr"/>
            <a:lstStyle/>
            <a:p>
              <a:endParaRPr lang="en-US" altLang="en-US" sz="2400"/>
            </a:p>
          </p:txBody>
        </p:sp>
        <p:sp>
          <p:nvSpPr>
            <p:cNvPr id="2136" name="Oval 59"/>
            <p:cNvSpPr>
              <a:spLocks noChangeArrowheads="1"/>
            </p:cNvSpPr>
            <p:nvPr/>
          </p:nvSpPr>
          <p:spPr bwMode="auto">
            <a:xfrm>
              <a:off x="4407" y="3876"/>
              <a:ext cx="25" cy="37"/>
            </a:xfrm>
            <a:prstGeom prst="ellipse">
              <a:avLst/>
            </a:prstGeom>
            <a:gradFill rotWithShape="0">
              <a:gsLst>
                <a:gs pos="0">
                  <a:srgbClr val="009999"/>
                </a:gs>
                <a:gs pos="100000">
                  <a:srgbClr val="004747"/>
                </a:gs>
              </a:gsLst>
              <a:path path="shape">
                <a:fillToRect l="50000" t="50000" r="50000" b="50000"/>
              </a:path>
            </a:gradFill>
            <a:ln w="9525">
              <a:noFill/>
              <a:round/>
              <a:headEnd/>
              <a:tailEnd/>
            </a:ln>
          </p:spPr>
          <p:txBody>
            <a:bodyPr wrap="none" anchor="ctr"/>
            <a:lstStyle/>
            <a:p>
              <a:endParaRPr lang="en-US" altLang="en-US" sz="2400"/>
            </a:p>
          </p:txBody>
        </p:sp>
        <p:sp>
          <p:nvSpPr>
            <p:cNvPr id="2137" name="Oval 60"/>
            <p:cNvSpPr>
              <a:spLocks noChangeArrowheads="1"/>
            </p:cNvSpPr>
            <p:nvPr/>
          </p:nvSpPr>
          <p:spPr bwMode="auto">
            <a:xfrm>
              <a:off x="4416" y="3690"/>
              <a:ext cx="47" cy="64"/>
            </a:xfrm>
            <a:prstGeom prst="ellipse">
              <a:avLst/>
            </a:prstGeom>
            <a:gradFill rotWithShape="0">
              <a:gsLst>
                <a:gs pos="0">
                  <a:srgbClr val="009999"/>
                </a:gs>
                <a:gs pos="100000">
                  <a:srgbClr val="004747"/>
                </a:gs>
              </a:gsLst>
              <a:path path="shape">
                <a:fillToRect l="50000" t="50000" r="50000" b="50000"/>
              </a:path>
            </a:gradFill>
            <a:ln w="9525">
              <a:noFill/>
              <a:round/>
              <a:headEnd/>
              <a:tailEnd/>
            </a:ln>
          </p:spPr>
          <p:txBody>
            <a:bodyPr wrap="none" anchor="ctr"/>
            <a:lstStyle/>
            <a:p>
              <a:endParaRPr lang="en-US" altLang="en-US" sz="2400"/>
            </a:p>
          </p:txBody>
        </p:sp>
        <p:sp>
          <p:nvSpPr>
            <p:cNvPr id="2138" name="Oval 61"/>
            <p:cNvSpPr>
              <a:spLocks noChangeArrowheads="1"/>
            </p:cNvSpPr>
            <p:nvPr/>
          </p:nvSpPr>
          <p:spPr bwMode="auto">
            <a:xfrm>
              <a:off x="4400" y="3743"/>
              <a:ext cx="47" cy="72"/>
            </a:xfrm>
            <a:prstGeom prst="ellipse">
              <a:avLst/>
            </a:prstGeom>
            <a:gradFill rotWithShape="0">
              <a:gsLst>
                <a:gs pos="0">
                  <a:srgbClr val="009999"/>
                </a:gs>
                <a:gs pos="100000">
                  <a:srgbClr val="004747"/>
                </a:gs>
              </a:gsLst>
              <a:path path="shape">
                <a:fillToRect l="50000" t="50000" r="50000" b="50000"/>
              </a:path>
            </a:gradFill>
            <a:ln w="9525">
              <a:noFill/>
              <a:round/>
              <a:headEnd/>
              <a:tailEnd/>
            </a:ln>
          </p:spPr>
          <p:txBody>
            <a:bodyPr wrap="none" anchor="ctr"/>
            <a:lstStyle/>
            <a:p>
              <a:endParaRPr lang="en-US" altLang="en-US" sz="2400"/>
            </a:p>
          </p:txBody>
        </p:sp>
      </p:grpSp>
      <p:sp>
        <p:nvSpPr>
          <p:cNvPr id="2084" name="Rectangle 62"/>
          <p:cNvSpPr>
            <a:spLocks noChangeArrowheads="1"/>
          </p:cNvSpPr>
          <p:nvPr/>
        </p:nvSpPr>
        <p:spPr bwMode="auto">
          <a:xfrm>
            <a:off x="8457936" y="2511426"/>
            <a:ext cx="637996" cy="264817"/>
          </a:xfrm>
          <a:prstGeom prst="rect">
            <a:avLst/>
          </a:prstGeom>
          <a:noFill/>
          <a:ln w="9525">
            <a:noFill/>
            <a:miter lim="800000"/>
            <a:headEnd/>
            <a:tailEnd/>
          </a:ln>
        </p:spPr>
        <p:txBody>
          <a:bodyPr wrap="none" lIns="77788" tIns="39688" rIns="77788" bIns="39688">
            <a:spAutoFit/>
          </a:bodyPr>
          <a:lstStyle/>
          <a:p>
            <a:pPr defTabSz="661988" eaLnBrk="0" hangingPunct="0"/>
            <a:r>
              <a:rPr lang="en-GB" altLang="en-US" sz="1200" b="1">
                <a:latin typeface="Helvetica" pitchFamily="34" charset="0"/>
              </a:rPr>
              <a:t>Digboi</a:t>
            </a:r>
          </a:p>
        </p:txBody>
      </p:sp>
      <p:sp>
        <p:nvSpPr>
          <p:cNvPr id="2085" name="Oval 65"/>
          <p:cNvSpPr>
            <a:spLocks noChangeArrowheads="1"/>
          </p:cNvSpPr>
          <p:nvPr/>
        </p:nvSpPr>
        <p:spPr bwMode="auto">
          <a:xfrm>
            <a:off x="8378825" y="2397125"/>
            <a:ext cx="123825" cy="114300"/>
          </a:xfrm>
          <a:prstGeom prst="ellipse">
            <a:avLst/>
          </a:prstGeom>
          <a:solidFill>
            <a:schemeClr val="accent2"/>
          </a:solidFill>
          <a:ln w="12700">
            <a:solidFill>
              <a:srgbClr val="990000"/>
            </a:solidFill>
            <a:round/>
            <a:headEnd/>
            <a:tailEnd/>
          </a:ln>
        </p:spPr>
        <p:txBody>
          <a:bodyPr wrap="none" anchor="ctr"/>
          <a:lstStyle/>
          <a:p>
            <a:endParaRPr lang="en-US" altLang="en-US" sz="2400"/>
          </a:p>
        </p:txBody>
      </p:sp>
      <p:sp>
        <p:nvSpPr>
          <p:cNvPr id="2086" name="Freeform 68"/>
          <p:cNvSpPr>
            <a:spLocks/>
          </p:cNvSpPr>
          <p:nvPr/>
        </p:nvSpPr>
        <p:spPr bwMode="auto">
          <a:xfrm>
            <a:off x="2557331" y="4527550"/>
            <a:ext cx="77390" cy="71438"/>
          </a:xfrm>
          <a:custGeom>
            <a:avLst/>
            <a:gdLst>
              <a:gd name="T0" fmla="*/ 2147483647 w 77"/>
              <a:gd name="T1" fmla="*/ 2147483647 h 77"/>
              <a:gd name="T2" fmla="*/ 2147483647 w 77"/>
              <a:gd name="T3" fmla="*/ 2147483647 h 77"/>
              <a:gd name="T4" fmla="*/ 2147483647 w 77"/>
              <a:gd name="T5" fmla="*/ 2147483647 h 77"/>
              <a:gd name="T6" fmla="*/ 2147483647 w 77"/>
              <a:gd name="T7" fmla="*/ 2147483647 h 77"/>
              <a:gd name="T8" fmla="*/ 2147483647 w 77"/>
              <a:gd name="T9" fmla="*/ 2147483647 h 77"/>
              <a:gd name="T10" fmla="*/ 2147483647 w 77"/>
              <a:gd name="T11" fmla="*/ 2147483647 h 77"/>
              <a:gd name="T12" fmla="*/ 2147483647 w 77"/>
              <a:gd name="T13" fmla="*/ 2147483647 h 77"/>
              <a:gd name="T14" fmla="*/ 2147483647 w 77"/>
              <a:gd name="T15" fmla="*/ 0 h 77"/>
              <a:gd name="T16" fmla="*/ 2147483647 w 77"/>
              <a:gd name="T17" fmla="*/ 0 h 77"/>
              <a:gd name="T18" fmla="*/ 2147483647 w 77"/>
              <a:gd name="T19" fmla="*/ 2147483647 h 77"/>
              <a:gd name="T20" fmla="*/ 2147483647 w 77"/>
              <a:gd name="T21" fmla="*/ 2147483647 h 77"/>
              <a:gd name="T22" fmla="*/ 2147483647 w 77"/>
              <a:gd name="T23" fmla="*/ 2147483647 h 77"/>
              <a:gd name="T24" fmla="*/ 2147483647 w 77"/>
              <a:gd name="T25" fmla="*/ 2147483647 h 77"/>
              <a:gd name="T26" fmla="*/ 2147483647 w 77"/>
              <a:gd name="T27" fmla="*/ 2147483647 h 77"/>
              <a:gd name="T28" fmla="*/ 2147483647 w 77"/>
              <a:gd name="T29" fmla="*/ 2147483647 h 77"/>
              <a:gd name="T30" fmla="*/ 0 w 77"/>
              <a:gd name="T31" fmla="*/ 2147483647 h 77"/>
              <a:gd name="T32" fmla="*/ 0 w 77"/>
              <a:gd name="T33" fmla="*/ 2147483647 h 77"/>
              <a:gd name="T34" fmla="*/ 2147483647 w 77"/>
              <a:gd name="T35" fmla="*/ 2147483647 h 77"/>
              <a:gd name="T36" fmla="*/ 2147483647 w 77"/>
              <a:gd name="T37" fmla="*/ 2147483647 h 77"/>
              <a:gd name="T38" fmla="*/ 2147483647 w 77"/>
              <a:gd name="T39" fmla="*/ 2147483647 h 77"/>
              <a:gd name="T40" fmla="*/ 2147483647 w 77"/>
              <a:gd name="T41" fmla="*/ 2147483647 h 77"/>
              <a:gd name="T42" fmla="*/ 2147483647 w 77"/>
              <a:gd name="T43" fmla="*/ 2147483647 h 77"/>
              <a:gd name="T44" fmla="*/ 2147483647 w 77"/>
              <a:gd name="T45" fmla="*/ 2147483647 h 77"/>
              <a:gd name="T46" fmla="*/ 2147483647 w 77"/>
              <a:gd name="T47" fmla="*/ 2147483647 h 77"/>
              <a:gd name="T48" fmla="*/ 2147483647 w 77"/>
              <a:gd name="T49" fmla="*/ 2147483647 h 77"/>
              <a:gd name="T50" fmla="*/ 2147483647 w 77"/>
              <a:gd name="T51" fmla="*/ 2147483647 h 77"/>
              <a:gd name="T52" fmla="*/ 2147483647 w 77"/>
              <a:gd name="T53" fmla="*/ 2147483647 h 77"/>
              <a:gd name="T54" fmla="*/ 2147483647 w 77"/>
              <a:gd name="T55" fmla="*/ 2147483647 h 77"/>
              <a:gd name="T56" fmla="*/ 2147483647 w 77"/>
              <a:gd name="T57" fmla="*/ 2147483647 h 77"/>
              <a:gd name="T58" fmla="*/ 2147483647 w 77"/>
              <a:gd name="T59" fmla="*/ 2147483647 h 77"/>
              <a:gd name="T60" fmla="*/ 2147483647 w 77"/>
              <a:gd name="T61" fmla="*/ 2147483647 h 77"/>
              <a:gd name="T62" fmla="*/ 2147483647 w 77"/>
              <a:gd name="T63" fmla="*/ 2147483647 h 77"/>
              <a:gd name="T64" fmla="*/ 2147483647 w 77"/>
              <a:gd name="T65" fmla="*/ 2147483647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
              <a:gd name="T100" fmla="*/ 0 h 77"/>
              <a:gd name="T101" fmla="*/ 77 w 77"/>
              <a:gd name="T102" fmla="*/ 77 h 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 h="77">
                <a:moveTo>
                  <a:pt x="77" y="36"/>
                </a:moveTo>
                <a:lnTo>
                  <a:pt x="76" y="28"/>
                </a:lnTo>
                <a:lnTo>
                  <a:pt x="73" y="21"/>
                </a:lnTo>
                <a:lnTo>
                  <a:pt x="70" y="15"/>
                </a:lnTo>
                <a:lnTo>
                  <a:pt x="62" y="7"/>
                </a:lnTo>
                <a:lnTo>
                  <a:pt x="56" y="4"/>
                </a:lnTo>
                <a:lnTo>
                  <a:pt x="49" y="1"/>
                </a:lnTo>
                <a:lnTo>
                  <a:pt x="41" y="0"/>
                </a:lnTo>
                <a:lnTo>
                  <a:pt x="36" y="0"/>
                </a:lnTo>
                <a:lnTo>
                  <a:pt x="28" y="1"/>
                </a:lnTo>
                <a:lnTo>
                  <a:pt x="21" y="4"/>
                </a:lnTo>
                <a:lnTo>
                  <a:pt x="15" y="7"/>
                </a:lnTo>
                <a:lnTo>
                  <a:pt x="7" y="15"/>
                </a:lnTo>
                <a:lnTo>
                  <a:pt x="4" y="21"/>
                </a:lnTo>
                <a:lnTo>
                  <a:pt x="1" y="28"/>
                </a:lnTo>
                <a:lnTo>
                  <a:pt x="0" y="36"/>
                </a:lnTo>
                <a:lnTo>
                  <a:pt x="0" y="40"/>
                </a:lnTo>
                <a:lnTo>
                  <a:pt x="1" y="49"/>
                </a:lnTo>
                <a:lnTo>
                  <a:pt x="4" y="56"/>
                </a:lnTo>
                <a:lnTo>
                  <a:pt x="7" y="62"/>
                </a:lnTo>
                <a:lnTo>
                  <a:pt x="15" y="70"/>
                </a:lnTo>
                <a:lnTo>
                  <a:pt x="21" y="73"/>
                </a:lnTo>
                <a:lnTo>
                  <a:pt x="28" y="76"/>
                </a:lnTo>
                <a:lnTo>
                  <a:pt x="36" y="77"/>
                </a:lnTo>
                <a:lnTo>
                  <a:pt x="41" y="77"/>
                </a:lnTo>
                <a:lnTo>
                  <a:pt x="49" y="76"/>
                </a:lnTo>
                <a:lnTo>
                  <a:pt x="56" y="73"/>
                </a:lnTo>
                <a:lnTo>
                  <a:pt x="62" y="70"/>
                </a:lnTo>
                <a:lnTo>
                  <a:pt x="70" y="62"/>
                </a:lnTo>
                <a:lnTo>
                  <a:pt x="73" y="56"/>
                </a:lnTo>
                <a:lnTo>
                  <a:pt x="76" y="49"/>
                </a:lnTo>
                <a:lnTo>
                  <a:pt x="77" y="40"/>
                </a:lnTo>
                <a:lnTo>
                  <a:pt x="77" y="36"/>
                </a:lnTo>
                <a:close/>
              </a:path>
            </a:pathLst>
          </a:custGeom>
          <a:solidFill>
            <a:schemeClr val="bg2"/>
          </a:solidFill>
          <a:ln w="0">
            <a:solidFill>
              <a:srgbClr val="000000"/>
            </a:solidFill>
            <a:round/>
            <a:headEnd/>
            <a:tailEnd/>
          </a:ln>
        </p:spPr>
        <p:txBody>
          <a:bodyPr/>
          <a:lstStyle/>
          <a:p>
            <a:endParaRPr lang="en-US"/>
          </a:p>
        </p:txBody>
      </p:sp>
      <p:sp>
        <p:nvSpPr>
          <p:cNvPr id="2087" name="Rectangle 69"/>
          <p:cNvSpPr>
            <a:spLocks noChangeArrowheads="1"/>
          </p:cNvSpPr>
          <p:nvPr/>
        </p:nvSpPr>
        <p:spPr bwMode="auto">
          <a:xfrm>
            <a:off x="1936486" y="4537076"/>
            <a:ext cx="738986" cy="449483"/>
          </a:xfrm>
          <a:prstGeom prst="rect">
            <a:avLst/>
          </a:prstGeom>
          <a:noFill/>
          <a:ln w="9525">
            <a:noFill/>
            <a:miter lim="800000"/>
            <a:headEnd/>
            <a:tailEnd/>
          </a:ln>
        </p:spPr>
        <p:txBody>
          <a:bodyPr wrap="none" lIns="77788" tIns="39688" rIns="77788" bIns="39688">
            <a:spAutoFit/>
          </a:bodyPr>
          <a:lstStyle/>
          <a:p>
            <a:pPr defTabSz="661988" eaLnBrk="0" hangingPunct="0"/>
            <a:r>
              <a:rPr lang="en-GB" altLang="en-US" sz="1200" b="1">
                <a:latin typeface="Helvetica" pitchFamily="34" charset="0"/>
              </a:rPr>
              <a:t>Mumbai</a:t>
            </a:r>
          </a:p>
          <a:p>
            <a:pPr defTabSz="661988" eaLnBrk="0" hangingPunct="0"/>
            <a:r>
              <a:rPr lang="en-GB" altLang="en-US" sz="1200" b="1">
                <a:latin typeface="Helvetica" pitchFamily="34" charset="0"/>
              </a:rPr>
              <a:t>High</a:t>
            </a:r>
          </a:p>
        </p:txBody>
      </p:sp>
      <p:sp>
        <p:nvSpPr>
          <p:cNvPr id="2088" name="Oval 71"/>
          <p:cNvSpPr>
            <a:spLocks noChangeArrowheads="1"/>
          </p:cNvSpPr>
          <p:nvPr/>
        </p:nvSpPr>
        <p:spPr bwMode="auto">
          <a:xfrm>
            <a:off x="7009872" y="2674939"/>
            <a:ext cx="120385" cy="115887"/>
          </a:xfrm>
          <a:prstGeom prst="ellipse">
            <a:avLst/>
          </a:prstGeom>
          <a:solidFill>
            <a:schemeClr val="accent2"/>
          </a:solidFill>
          <a:ln w="12700">
            <a:solidFill>
              <a:srgbClr val="990000"/>
            </a:solidFill>
            <a:round/>
            <a:headEnd/>
            <a:tailEnd/>
          </a:ln>
        </p:spPr>
        <p:txBody>
          <a:bodyPr wrap="none" anchor="ctr"/>
          <a:lstStyle/>
          <a:p>
            <a:endParaRPr lang="en-US" altLang="en-US" sz="2400"/>
          </a:p>
        </p:txBody>
      </p:sp>
      <p:sp>
        <p:nvSpPr>
          <p:cNvPr id="2089" name="Oval 73"/>
          <p:cNvSpPr>
            <a:spLocks noChangeArrowheads="1"/>
          </p:cNvSpPr>
          <p:nvPr/>
        </p:nvSpPr>
        <p:spPr bwMode="auto">
          <a:xfrm>
            <a:off x="2880652" y="3186114"/>
            <a:ext cx="120385" cy="115887"/>
          </a:xfrm>
          <a:prstGeom prst="ellipse">
            <a:avLst/>
          </a:prstGeom>
          <a:solidFill>
            <a:schemeClr val="accent2"/>
          </a:solidFill>
          <a:ln w="12700">
            <a:solidFill>
              <a:srgbClr val="990000"/>
            </a:solidFill>
            <a:round/>
            <a:headEnd/>
            <a:tailEnd/>
          </a:ln>
        </p:spPr>
        <p:txBody>
          <a:bodyPr wrap="none" anchor="ctr"/>
          <a:lstStyle/>
          <a:p>
            <a:endParaRPr lang="en-US" altLang="en-US" sz="2400"/>
          </a:p>
        </p:txBody>
      </p:sp>
      <p:sp>
        <p:nvSpPr>
          <p:cNvPr id="2090" name="Line 74"/>
          <p:cNvSpPr>
            <a:spLocks noChangeShapeType="1"/>
          </p:cNvSpPr>
          <p:nvPr/>
        </p:nvSpPr>
        <p:spPr bwMode="auto">
          <a:xfrm flipV="1">
            <a:off x="2442104" y="3244850"/>
            <a:ext cx="474663" cy="192088"/>
          </a:xfrm>
          <a:prstGeom prst="line">
            <a:avLst/>
          </a:prstGeom>
          <a:noFill/>
          <a:ln w="25400">
            <a:solidFill>
              <a:schemeClr val="accent2"/>
            </a:solidFill>
            <a:round/>
            <a:headEnd type="none" w="sm" len="sm"/>
            <a:tailEnd type="none" w="sm" len="sm"/>
          </a:ln>
        </p:spPr>
        <p:txBody>
          <a:bodyPr wrap="none" anchor="ctr"/>
          <a:lstStyle/>
          <a:p>
            <a:endParaRPr lang="en-US"/>
          </a:p>
        </p:txBody>
      </p:sp>
      <p:sp>
        <p:nvSpPr>
          <p:cNvPr id="2091" name="Line 75"/>
          <p:cNvSpPr>
            <a:spLocks noChangeShapeType="1"/>
          </p:cNvSpPr>
          <p:nvPr/>
        </p:nvSpPr>
        <p:spPr bwMode="auto">
          <a:xfrm flipV="1">
            <a:off x="2951163" y="3101975"/>
            <a:ext cx="92869" cy="95250"/>
          </a:xfrm>
          <a:prstGeom prst="line">
            <a:avLst/>
          </a:prstGeom>
          <a:noFill/>
          <a:ln w="25400">
            <a:solidFill>
              <a:schemeClr val="accent2"/>
            </a:solidFill>
            <a:round/>
            <a:headEnd type="none" w="sm" len="sm"/>
            <a:tailEnd type="none" w="sm" len="sm"/>
          </a:ln>
        </p:spPr>
        <p:txBody>
          <a:bodyPr wrap="none" anchor="ctr"/>
          <a:lstStyle/>
          <a:p>
            <a:endParaRPr lang="en-US"/>
          </a:p>
        </p:txBody>
      </p:sp>
      <p:sp>
        <p:nvSpPr>
          <p:cNvPr id="2092" name="AutoShape 76"/>
          <p:cNvSpPr>
            <a:spLocks noChangeArrowheads="1"/>
          </p:cNvSpPr>
          <p:nvPr/>
        </p:nvSpPr>
        <p:spPr bwMode="auto">
          <a:xfrm>
            <a:off x="3601244" y="2413001"/>
            <a:ext cx="123825" cy="112713"/>
          </a:xfrm>
          <a:prstGeom prst="diamond">
            <a:avLst/>
          </a:prstGeom>
          <a:solidFill>
            <a:schemeClr val="accent2"/>
          </a:solidFill>
          <a:ln w="12700">
            <a:solidFill>
              <a:srgbClr val="000000"/>
            </a:solidFill>
            <a:miter lim="800000"/>
            <a:headEnd/>
            <a:tailEnd/>
          </a:ln>
        </p:spPr>
        <p:txBody>
          <a:bodyPr wrap="none" anchor="ctr"/>
          <a:lstStyle/>
          <a:p>
            <a:endParaRPr lang="en-US" altLang="en-US" sz="2400"/>
          </a:p>
        </p:txBody>
      </p:sp>
      <p:sp>
        <p:nvSpPr>
          <p:cNvPr id="2093" name="Freeform 77"/>
          <p:cNvSpPr>
            <a:spLocks/>
          </p:cNvSpPr>
          <p:nvPr/>
        </p:nvSpPr>
        <p:spPr bwMode="auto">
          <a:xfrm>
            <a:off x="3105944" y="1903413"/>
            <a:ext cx="849577" cy="1096962"/>
          </a:xfrm>
          <a:custGeom>
            <a:avLst/>
            <a:gdLst>
              <a:gd name="T0" fmla="*/ 0 w 432"/>
              <a:gd name="T1" fmla="*/ 2147483647 h 528"/>
              <a:gd name="T2" fmla="*/ 2147483647 w 432"/>
              <a:gd name="T3" fmla="*/ 2147483647 h 528"/>
              <a:gd name="T4" fmla="*/ 2147483647 w 432"/>
              <a:gd name="T5" fmla="*/ 2147483647 h 528"/>
              <a:gd name="T6" fmla="*/ 2147483647 w 432"/>
              <a:gd name="T7" fmla="*/ 0 h 528"/>
              <a:gd name="T8" fmla="*/ 0 60000 65536"/>
              <a:gd name="T9" fmla="*/ 0 60000 65536"/>
              <a:gd name="T10" fmla="*/ 0 60000 65536"/>
              <a:gd name="T11" fmla="*/ 0 60000 65536"/>
              <a:gd name="T12" fmla="*/ 0 w 432"/>
              <a:gd name="T13" fmla="*/ 0 h 528"/>
              <a:gd name="T14" fmla="*/ 432 w 432"/>
              <a:gd name="T15" fmla="*/ 528 h 528"/>
            </a:gdLst>
            <a:ahLst/>
            <a:cxnLst>
              <a:cxn ang="T8">
                <a:pos x="T0" y="T1"/>
              </a:cxn>
              <a:cxn ang="T9">
                <a:pos x="T2" y="T3"/>
              </a:cxn>
              <a:cxn ang="T10">
                <a:pos x="T4" y="T5"/>
              </a:cxn>
              <a:cxn ang="T11">
                <a:pos x="T6" y="T7"/>
              </a:cxn>
            </a:cxnLst>
            <a:rect l="T12" t="T13" r="T14" b="T15"/>
            <a:pathLst>
              <a:path w="432" h="528">
                <a:moveTo>
                  <a:pt x="0" y="528"/>
                </a:moveTo>
                <a:cubicBezTo>
                  <a:pt x="112" y="440"/>
                  <a:pt x="224" y="352"/>
                  <a:pt x="288" y="288"/>
                </a:cubicBezTo>
                <a:cubicBezTo>
                  <a:pt x="352" y="224"/>
                  <a:pt x="360" y="192"/>
                  <a:pt x="384" y="144"/>
                </a:cubicBezTo>
                <a:cubicBezTo>
                  <a:pt x="408" y="96"/>
                  <a:pt x="420" y="48"/>
                  <a:pt x="432" y="0"/>
                </a:cubicBezTo>
              </a:path>
            </a:pathLst>
          </a:custGeom>
          <a:noFill/>
          <a:ln w="25400">
            <a:solidFill>
              <a:schemeClr val="accent2"/>
            </a:solidFill>
            <a:round/>
            <a:headEnd type="none" w="sm" len="sm"/>
            <a:tailEnd type="none" w="sm" len="sm"/>
          </a:ln>
        </p:spPr>
        <p:txBody>
          <a:bodyPr wrap="none" anchor="ctr"/>
          <a:lstStyle/>
          <a:p>
            <a:endParaRPr lang="en-US"/>
          </a:p>
        </p:txBody>
      </p:sp>
      <p:sp>
        <p:nvSpPr>
          <p:cNvPr id="2094" name="Oval 78"/>
          <p:cNvSpPr>
            <a:spLocks noChangeArrowheads="1"/>
          </p:cNvSpPr>
          <p:nvPr/>
        </p:nvSpPr>
        <p:spPr bwMode="auto">
          <a:xfrm>
            <a:off x="6201569" y="3784600"/>
            <a:ext cx="123825" cy="115888"/>
          </a:xfrm>
          <a:prstGeom prst="ellipse">
            <a:avLst/>
          </a:prstGeom>
          <a:solidFill>
            <a:schemeClr val="accent2"/>
          </a:solidFill>
          <a:ln w="12700">
            <a:solidFill>
              <a:srgbClr val="990000"/>
            </a:solidFill>
            <a:round/>
            <a:headEnd/>
            <a:tailEnd/>
          </a:ln>
        </p:spPr>
        <p:txBody>
          <a:bodyPr wrap="none" anchor="ctr"/>
          <a:lstStyle/>
          <a:p>
            <a:endParaRPr lang="en-US" altLang="en-US" sz="2400"/>
          </a:p>
        </p:txBody>
      </p:sp>
      <p:sp>
        <p:nvSpPr>
          <p:cNvPr id="2095" name="Oval 80"/>
          <p:cNvSpPr>
            <a:spLocks noChangeArrowheads="1"/>
          </p:cNvSpPr>
          <p:nvPr/>
        </p:nvSpPr>
        <p:spPr bwMode="auto">
          <a:xfrm>
            <a:off x="2146300" y="3429000"/>
            <a:ext cx="85990" cy="76200"/>
          </a:xfrm>
          <a:prstGeom prst="ellipse">
            <a:avLst/>
          </a:prstGeom>
          <a:solidFill>
            <a:schemeClr val="accent2"/>
          </a:solidFill>
          <a:ln w="3175">
            <a:solidFill>
              <a:schemeClr val="tx1"/>
            </a:solidFill>
            <a:round/>
            <a:headEnd/>
            <a:tailEnd/>
          </a:ln>
        </p:spPr>
        <p:txBody>
          <a:bodyPr wrap="none" anchor="ctr"/>
          <a:lstStyle/>
          <a:p>
            <a:endParaRPr lang="en-US" altLang="en-US" sz="2400"/>
          </a:p>
        </p:txBody>
      </p:sp>
      <p:sp>
        <p:nvSpPr>
          <p:cNvPr id="2096" name="Rectangle 81"/>
          <p:cNvSpPr>
            <a:spLocks noChangeArrowheads="1"/>
          </p:cNvSpPr>
          <p:nvPr/>
        </p:nvSpPr>
        <p:spPr bwMode="auto">
          <a:xfrm>
            <a:off x="1403350" y="3352801"/>
            <a:ext cx="713338" cy="264817"/>
          </a:xfrm>
          <a:prstGeom prst="rect">
            <a:avLst/>
          </a:prstGeom>
          <a:noFill/>
          <a:ln w="9525">
            <a:noFill/>
            <a:miter lim="800000"/>
            <a:headEnd/>
            <a:tailEnd/>
          </a:ln>
        </p:spPr>
        <p:txBody>
          <a:bodyPr wrap="none" lIns="77788" tIns="39688" rIns="77788" bIns="39688">
            <a:spAutoFit/>
          </a:bodyPr>
          <a:lstStyle/>
          <a:p>
            <a:pPr defTabSz="661988" eaLnBrk="0" hangingPunct="0"/>
            <a:r>
              <a:rPr lang="en-GB" altLang="en-US" sz="1200" b="1">
                <a:latin typeface="Helvetica" pitchFamily="34" charset="0"/>
              </a:rPr>
              <a:t>Mundra</a:t>
            </a:r>
          </a:p>
        </p:txBody>
      </p:sp>
      <p:sp>
        <p:nvSpPr>
          <p:cNvPr id="2097" name="Freeform 82"/>
          <p:cNvSpPr>
            <a:spLocks/>
          </p:cNvSpPr>
          <p:nvPr/>
        </p:nvSpPr>
        <p:spPr bwMode="auto">
          <a:xfrm>
            <a:off x="2208213" y="3400426"/>
            <a:ext cx="283766" cy="61913"/>
          </a:xfrm>
          <a:custGeom>
            <a:avLst/>
            <a:gdLst>
              <a:gd name="T0" fmla="*/ 0 w 165"/>
              <a:gd name="T1" fmla="*/ 2147483647 h 39"/>
              <a:gd name="T2" fmla="*/ 2147483647 w 165"/>
              <a:gd name="T3" fmla="*/ 2147483647 h 39"/>
              <a:gd name="T4" fmla="*/ 2147483647 w 165"/>
              <a:gd name="T5" fmla="*/ 2147483647 h 39"/>
              <a:gd name="T6" fmla="*/ 2147483647 w 165"/>
              <a:gd name="T7" fmla="*/ 0 h 39"/>
              <a:gd name="T8" fmla="*/ 2147483647 w 165"/>
              <a:gd name="T9" fmla="*/ 2147483647 h 39"/>
              <a:gd name="T10" fmla="*/ 0 60000 65536"/>
              <a:gd name="T11" fmla="*/ 0 60000 65536"/>
              <a:gd name="T12" fmla="*/ 0 60000 65536"/>
              <a:gd name="T13" fmla="*/ 0 60000 65536"/>
              <a:gd name="T14" fmla="*/ 0 60000 65536"/>
              <a:gd name="T15" fmla="*/ 0 w 165"/>
              <a:gd name="T16" fmla="*/ 0 h 39"/>
              <a:gd name="T17" fmla="*/ 165 w 165"/>
              <a:gd name="T18" fmla="*/ 39 h 39"/>
            </a:gdLst>
            <a:ahLst/>
            <a:cxnLst>
              <a:cxn ang="T10">
                <a:pos x="T0" y="T1"/>
              </a:cxn>
              <a:cxn ang="T11">
                <a:pos x="T2" y="T3"/>
              </a:cxn>
              <a:cxn ang="T12">
                <a:pos x="T4" y="T5"/>
              </a:cxn>
              <a:cxn ang="T13">
                <a:pos x="T6" y="T7"/>
              </a:cxn>
              <a:cxn ang="T14">
                <a:pos x="T8" y="T9"/>
              </a:cxn>
            </a:cxnLst>
            <a:rect l="T15" t="T16" r="T17" b="T18"/>
            <a:pathLst>
              <a:path w="165" h="39">
                <a:moveTo>
                  <a:pt x="0" y="39"/>
                </a:moveTo>
                <a:cubicBezTo>
                  <a:pt x="19" y="34"/>
                  <a:pt x="30" y="19"/>
                  <a:pt x="48" y="12"/>
                </a:cubicBezTo>
                <a:cubicBezTo>
                  <a:pt x="55" y="9"/>
                  <a:pt x="62" y="8"/>
                  <a:pt x="69" y="6"/>
                </a:cubicBezTo>
                <a:cubicBezTo>
                  <a:pt x="75" y="4"/>
                  <a:pt x="87" y="0"/>
                  <a:pt x="87" y="0"/>
                </a:cubicBezTo>
                <a:cubicBezTo>
                  <a:pt x="111" y="2"/>
                  <a:pt x="140" y="9"/>
                  <a:pt x="165" y="9"/>
                </a:cubicBezTo>
              </a:path>
            </a:pathLst>
          </a:custGeom>
          <a:noFill/>
          <a:ln w="28575">
            <a:solidFill>
              <a:schemeClr val="hlink"/>
            </a:solidFill>
            <a:round/>
            <a:headEnd type="none" w="sm" len="sm"/>
            <a:tailEnd type="none" w="sm" len="sm"/>
          </a:ln>
        </p:spPr>
        <p:txBody>
          <a:bodyPr/>
          <a:lstStyle/>
          <a:p>
            <a:endParaRPr lang="en-US"/>
          </a:p>
        </p:txBody>
      </p:sp>
      <p:sp>
        <p:nvSpPr>
          <p:cNvPr id="2098" name="Text Box 84"/>
          <p:cNvSpPr txBox="1">
            <a:spLocks noChangeArrowheads="1"/>
          </p:cNvSpPr>
          <p:nvPr/>
        </p:nvSpPr>
        <p:spPr bwMode="auto">
          <a:xfrm>
            <a:off x="4834335" y="685800"/>
            <a:ext cx="4870450" cy="457200"/>
          </a:xfrm>
          <a:prstGeom prst="rect">
            <a:avLst/>
          </a:prstGeom>
          <a:noFill/>
          <a:ln w="9525">
            <a:noFill/>
            <a:miter lim="800000"/>
            <a:headEnd/>
            <a:tailEnd/>
          </a:ln>
        </p:spPr>
        <p:txBody>
          <a:bodyPr>
            <a:spAutoFit/>
          </a:bodyPr>
          <a:lstStyle/>
          <a:p>
            <a:r>
              <a:rPr lang="en-US" altLang="en-US" sz="2400" b="1" dirty="0">
                <a:solidFill>
                  <a:srgbClr val="000099"/>
                </a:solidFill>
              </a:rPr>
              <a:t>IOCL Crude </a:t>
            </a:r>
            <a:r>
              <a:rPr lang="en-US" altLang="en-US" sz="2400" b="1" dirty="0" smtClean="0">
                <a:solidFill>
                  <a:srgbClr val="000099"/>
                </a:solidFill>
              </a:rPr>
              <a:t>PL </a:t>
            </a:r>
            <a:r>
              <a:rPr lang="en-US" altLang="en-US" sz="2400" b="1" dirty="0">
                <a:solidFill>
                  <a:srgbClr val="000099"/>
                </a:solidFill>
              </a:rPr>
              <a:t>Network</a:t>
            </a:r>
            <a:endParaRPr lang="en-AU" altLang="en-US" sz="2400" b="1" dirty="0">
              <a:solidFill>
                <a:srgbClr val="000099"/>
              </a:solidFill>
            </a:endParaRPr>
          </a:p>
        </p:txBody>
      </p:sp>
      <p:sp>
        <p:nvSpPr>
          <p:cNvPr id="2099" name="Line 85"/>
          <p:cNvSpPr>
            <a:spLocks noChangeShapeType="1"/>
          </p:cNvSpPr>
          <p:nvPr/>
        </p:nvSpPr>
        <p:spPr bwMode="auto">
          <a:xfrm flipV="1">
            <a:off x="5723467" y="3886200"/>
            <a:ext cx="495300" cy="533400"/>
          </a:xfrm>
          <a:prstGeom prst="line">
            <a:avLst/>
          </a:prstGeom>
          <a:noFill/>
          <a:ln w="25400">
            <a:solidFill>
              <a:schemeClr val="accent2"/>
            </a:solidFill>
            <a:round/>
            <a:headEnd type="none" w="sm" len="sm"/>
            <a:tailEnd type="none" w="sm" len="sm"/>
          </a:ln>
        </p:spPr>
        <p:txBody>
          <a:bodyPr wrap="none" anchor="ctr"/>
          <a:lstStyle/>
          <a:p>
            <a:endParaRPr lang="en-US"/>
          </a:p>
        </p:txBody>
      </p:sp>
      <p:sp>
        <p:nvSpPr>
          <p:cNvPr id="2100" name="Oval 14"/>
          <p:cNvSpPr>
            <a:spLocks noChangeArrowheads="1"/>
          </p:cNvSpPr>
          <p:nvPr/>
        </p:nvSpPr>
        <p:spPr bwMode="auto">
          <a:xfrm>
            <a:off x="5448300" y="4902200"/>
            <a:ext cx="123825" cy="115888"/>
          </a:xfrm>
          <a:prstGeom prst="ellipse">
            <a:avLst/>
          </a:prstGeom>
          <a:solidFill>
            <a:srgbClr val="FF5050"/>
          </a:solidFill>
          <a:ln w="12700">
            <a:solidFill>
              <a:srgbClr val="FF0000"/>
            </a:solidFill>
            <a:round/>
            <a:headEnd/>
            <a:tailEnd/>
          </a:ln>
        </p:spPr>
        <p:txBody>
          <a:bodyPr wrap="none" anchor="ctr"/>
          <a:lstStyle/>
          <a:p>
            <a:endParaRPr lang="en-US" altLang="en-US" sz="2400"/>
          </a:p>
        </p:txBody>
      </p:sp>
      <p:sp>
        <p:nvSpPr>
          <p:cNvPr id="2101" name="Oval 14"/>
          <p:cNvSpPr>
            <a:spLocks noChangeArrowheads="1"/>
          </p:cNvSpPr>
          <p:nvPr/>
        </p:nvSpPr>
        <p:spPr bwMode="auto">
          <a:xfrm>
            <a:off x="4897967" y="5207000"/>
            <a:ext cx="123825" cy="115888"/>
          </a:xfrm>
          <a:prstGeom prst="ellipse">
            <a:avLst/>
          </a:prstGeom>
          <a:solidFill>
            <a:srgbClr val="FF5050"/>
          </a:solidFill>
          <a:ln w="12700">
            <a:solidFill>
              <a:srgbClr val="FF0000"/>
            </a:solidFill>
            <a:round/>
            <a:headEnd/>
            <a:tailEnd/>
          </a:ln>
        </p:spPr>
        <p:txBody>
          <a:bodyPr wrap="none" anchor="ctr"/>
          <a:lstStyle/>
          <a:p>
            <a:endParaRPr lang="en-US" altLang="en-US" sz="2400"/>
          </a:p>
        </p:txBody>
      </p:sp>
      <p:sp>
        <p:nvSpPr>
          <p:cNvPr id="2102" name="Rectangle 4"/>
          <p:cNvSpPr>
            <a:spLocks noChangeArrowheads="1"/>
          </p:cNvSpPr>
          <p:nvPr/>
        </p:nvSpPr>
        <p:spPr bwMode="auto">
          <a:xfrm>
            <a:off x="5517091" y="4864101"/>
            <a:ext cx="694102" cy="264817"/>
          </a:xfrm>
          <a:prstGeom prst="rect">
            <a:avLst/>
          </a:prstGeom>
          <a:noFill/>
          <a:ln w="9525">
            <a:noFill/>
            <a:miter lim="800000"/>
            <a:headEnd/>
            <a:tailEnd/>
          </a:ln>
        </p:spPr>
        <p:txBody>
          <a:bodyPr wrap="none" lIns="77788" tIns="39688" rIns="77788" bIns="39688">
            <a:spAutoFit/>
          </a:bodyPr>
          <a:lstStyle/>
          <a:p>
            <a:pPr defTabSz="661988" eaLnBrk="0" hangingPunct="0"/>
            <a:r>
              <a:rPr lang="en-GB" altLang="en-US" sz="1200" b="1">
                <a:latin typeface="Helvetica" pitchFamily="34" charset="0"/>
              </a:rPr>
              <a:t>  Ravva</a:t>
            </a:r>
          </a:p>
        </p:txBody>
      </p:sp>
      <p:sp>
        <p:nvSpPr>
          <p:cNvPr id="2103" name="Rectangle 4"/>
          <p:cNvSpPr>
            <a:spLocks noChangeArrowheads="1"/>
          </p:cNvSpPr>
          <p:nvPr/>
        </p:nvSpPr>
        <p:spPr bwMode="auto">
          <a:xfrm>
            <a:off x="4925483" y="5118101"/>
            <a:ext cx="585098" cy="264817"/>
          </a:xfrm>
          <a:prstGeom prst="rect">
            <a:avLst/>
          </a:prstGeom>
          <a:noFill/>
          <a:ln w="9525">
            <a:noFill/>
            <a:miter lim="800000"/>
            <a:headEnd/>
            <a:tailEnd/>
          </a:ln>
        </p:spPr>
        <p:txBody>
          <a:bodyPr wrap="none" lIns="77788" tIns="39688" rIns="77788" bIns="39688">
            <a:spAutoFit/>
          </a:bodyPr>
          <a:lstStyle/>
          <a:p>
            <a:pPr defTabSz="661988" eaLnBrk="0" hangingPunct="0"/>
            <a:r>
              <a:rPr lang="en-GB" altLang="en-US" sz="1200" b="1">
                <a:latin typeface="Helvetica" pitchFamily="34" charset="0"/>
              </a:rPr>
              <a:t>  PY-3</a:t>
            </a:r>
          </a:p>
        </p:txBody>
      </p:sp>
      <p:sp>
        <p:nvSpPr>
          <p:cNvPr id="2104" name="Oval 15"/>
          <p:cNvSpPr>
            <a:spLocks noChangeArrowheads="1"/>
          </p:cNvSpPr>
          <p:nvPr/>
        </p:nvSpPr>
        <p:spPr bwMode="auto">
          <a:xfrm>
            <a:off x="2538413" y="4249738"/>
            <a:ext cx="115227" cy="114300"/>
          </a:xfrm>
          <a:prstGeom prst="ellipse">
            <a:avLst/>
          </a:prstGeom>
          <a:solidFill>
            <a:srgbClr val="FF5050"/>
          </a:solidFill>
          <a:ln w="12700">
            <a:solidFill>
              <a:srgbClr val="FF0000"/>
            </a:solidFill>
            <a:round/>
            <a:headEnd/>
            <a:tailEnd/>
          </a:ln>
        </p:spPr>
        <p:txBody>
          <a:bodyPr wrap="none" anchor="ctr"/>
          <a:lstStyle/>
          <a:p>
            <a:endParaRPr lang="en-US" altLang="en-US" sz="2400"/>
          </a:p>
        </p:txBody>
      </p:sp>
      <p:sp>
        <p:nvSpPr>
          <p:cNvPr id="2105" name="Rectangle 69"/>
          <p:cNvSpPr>
            <a:spLocks noChangeArrowheads="1"/>
          </p:cNvSpPr>
          <p:nvPr/>
        </p:nvSpPr>
        <p:spPr bwMode="auto">
          <a:xfrm>
            <a:off x="1320800" y="4165601"/>
            <a:ext cx="1114089" cy="264817"/>
          </a:xfrm>
          <a:prstGeom prst="rect">
            <a:avLst/>
          </a:prstGeom>
          <a:noFill/>
          <a:ln w="9525">
            <a:noFill/>
            <a:miter lim="800000"/>
            <a:headEnd/>
            <a:tailEnd/>
          </a:ln>
        </p:spPr>
        <p:txBody>
          <a:bodyPr wrap="none" lIns="77788" tIns="39688" rIns="77788" bIns="39688">
            <a:spAutoFit/>
          </a:bodyPr>
          <a:lstStyle/>
          <a:p>
            <a:pPr defTabSz="661988" eaLnBrk="0" hangingPunct="0"/>
            <a:r>
              <a:rPr lang="en-GB" altLang="en-US" sz="1200" b="1">
                <a:latin typeface="Helvetica" pitchFamily="34" charset="0"/>
              </a:rPr>
              <a:t>Panna-Mukta</a:t>
            </a:r>
          </a:p>
        </p:txBody>
      </p:sp>
      <p:sp>
        <p:nvSpPr>
          <p:cNvPr id="3173" name="Oval 14"/>
          <p:cNvSpPr>
            <a:spLocks noChangeArrowheads="1"/>
          </p:cNvSpPr>
          <p:nvPr/>
        </p:nvSpPr>
        <p:spPr bwMode="auto">
          <a:xfrm>
            <a:off x="5613400" y="4419600"/>
            <a:ext cx="123825" cy="115888"/>
          </a:xfrm>
          <a:prstGeom prst="ellipse">
            <a:avLst/>
          </a:prstGeom>
          <a:solidFill>
            <a:srgbClr val="FF5050"/>
          </a:solidFill>
          <a:ln w="12700">
            <a:solidFill>
              <a:srgbClr val="FF0000"/>
            </a:solidFill>
            <a:round/>
            <a:headEnd/>
            <a:tailEnd/>
          </a:ln>
        </p:spPr>
        <p:txBody>
          <a:bodyPr wrap="none" anchor="ctr"/>
          <a:lstStyle/>
          <a:p>
            <a:endParaRPr lang="en-US" altLang="en-US" sz="2400"/>
          </a:p>
        </p:txBody>
      </p:sp>
      <p:sp>
        <p:nvSpPr>
          <p:cNvPr id="2109" name="Oval 78"/>
          <p:cNvSpPr>
            <a:spLocks noChangeArrowheads="1"/>
          </p:cNvSpPr>
          <p:nvPr/>
        </p:nvSpPr>
        <p:spPr bwMode="auto">
          <a:xfrm>
            <a:off x="6201569" y="3771900"/>
            <a:ext cx="123825" cy="115888"/>
          </a:xfrm>
          <a:prstGeom prst="ellipse">
            <a:avLst/>
          </a:prstGeom>
          <a:solidFill>
            <a:schemeClr val="accent2"/>
          </a:solidFill>
          <a:ln w="12700">
            <a:solidFill>
              <a:srgbClr val="990000"/>
            </a:solidFill>
            <a:round/>
            <a:headEnd/>
            <a:tailEnd/>
          </a:ln>
        </p:spPr>
        <p:txBody>
          <a:bodyPr wrap="none" anchor="ctr"/>
          <a:lstStyle/>
          <a:p>
            <a:endParaRPr lang="en-US" altLang="en-US" sz="2400"/>
          </a:p>
        </p:txBody>
      </p:sp>
      <p:sp>
        <p:nvSpPr>
          <p:cNvPr id="2110" name="Oval 71"/>
          <p:cNvSpPr>
            <a:spLocks noChangeArrowheads="1"/>
          </p:cNvSpPr>
          <p:nvPr/>
        </p:nvSpPr>
        <p:spPr bwMode="auto">
          <a:xfrm>
            <a:off x="5861051" y="2895600"/>
            <a:ext cx="120385" cy="115888"/>
          </a:xfrm>
          <a:prstGeom prst="ellipse">
            <a:avLst/>
          </a:prstGeom>
          <a:solidFill>
            <a:schemeClr val="accent2"/>
          </a:solidFill>
          <a:ln w="12700">
            <a:solidFill>
              <a:srgbClr val="990000"/>
            </a:solidFill>
            <a:round/>
            <a:headEnd/>
            <a:tailEnd/>
          </a:ln>
        </p:spPr>
        <p:txBody>
          <a:bodyPr wrap="none" anchor="ctr"/>
          <a:lstStyle/>
          <a:p>
            <a:endParaRPr lang="en-US" altLang="en-US" sz="2400"/>
          </a:p>
        </p:txBody>
      </p:sp>
      <p:sp>
        <p:nvSpPr>
          <p:cNvPr id="103" name="Oval 14"/>
          <p:cNvSpPr>
            <a:spLocks noChangeArrowheads="1"/>
          </p:cNvSpPr>
          <p:nvPr/>
        </p:nvSpPr>
        <p:spPr bwMode="auto">
          <a:xfrm>
            <a:off x="6218767" y="3759200"/>
            <a:ext cx="123825" cy="115888"/>
          </a:xfrm>
          <a:prstGeom prst="ellipse">
            <a:avLst/>
          </a:prstGeom>
          <a:solidFill>
            <a:srgbClr val="FF5050"/>
          </a:solidFill>
          <a:ln w="12700">
            <a:solidFill>
              <a:srgbClr val="FF0000"/>
            </a:solidFill>
            <a:round/>
            <a:headEnd/>
            <a:tailEnd/>
          </a:ln>
        </p:spPr>
        <p:txBody>
          <a:bodyPr wrap="none" anchor="ctr"/>
          <a:lstStyle/>
          <a:p>
            <a:endParaRPr lang="en-US" altLang="en-US" sz="2400"/>
          </a:p>
        </p:txBody>
      </p:sp>
      <p:sp>
        <p:nvSpPr>
          <p:cNvPr id="2114" name="Oval 14"/>
          <p:cNvSpPr>
            <a:spLocks noChangeArrowheads="1"/>
          </p:cNvSpPr>
          <p:nvPr/>
        </p:nvSpPr>
        <p:spPr bwMode="auto">
          <a:xfrm>
            <a:off x="5818056" y="2928939"/>
            <a:ext cx="123825" cy="115887"/>
          </a:xfrm>
          <a:prstGeom prst="ellipse">
            <a:avLst/>
          </a:prstGeom>
          <a:solidFill>
            <a:srgbClr val="FF5050"/>
          </a:solidFill>
          <a:ln w="12700">
            <a:solidFill>
              <a:srgbClr val="FF0000"/>
            </a:solidFill>
            <a:round/>
            <a:headEnd/>
            <a:tailEnd/>
          </a:ln>
        </p:spPr>
        <p:txBody>
          <a:bodyPr wrap="none" anchor="ctr"/>
          <a:lstStyle/>
          <a:p>
            <a:endParaRPr lang="en-US" altLang="en-US" sz="2400"/>
          </a:p>
        </p:txBody>
      </p:sp>
      <p:sp>
        <p:nvSpPr>
          <p:cNvPr id="106" name="Oval 14"/>
          <p:cNvSpPr>
            <a:spLocks noChangeArrowheads="1"/>
          </p:cNvSpPr>
          <p:nvPr/>
        </p:nvSpPr>
        <p:spPr bwMode="auto">
          <a:xfrm>
            <a:off x="6218767" y="3759200"/>
            <a:ext cx="123825" cy="115888"/>
          </a:xfrm>
          <a:prstGeom prst="ellipse">
            <a:avLst/>
          </a:prstGeom>
          <a:solidFill>
            <a:srgbClr val="FF5050"/>
          </a:solidFill>
          <a:ln w="12700">
            <a:solidFill>
              <a:srgbClr val="FF0000"/>
            </a:solidFill>
            <a:round/>
            <a:headEnd/>
            <a:tailEnd/>
          </a:ln>
        </p:spPr>
        <p:txBody>
          <a:bodyPr wrap="none" anchor="ctr"/>
          <a:lstStyle/>
          <a:p>
            <a:endParaRPr lang="en-US" altLang="en-US" sz="2400"/>
          </a:p>
        </p:txBody>
      </p:sp>
      <p:sp>
        <p:nvSpPr>
          <p:cNvPr id="107" name="Oval 14"/>
          <p:cNvSpPr>
            <a:spLocks noChangeArrowheads="1"/>
          </p:cNvSpPr>
          <p:nvPr/>
        </p:nvSpPr>
        <p:spPr bwMode="auto">
          <a:xfrm>
            <a:off x="5828375" y="2933700"/>
            <a:ext cx="123825" cy="115888"/>
          </a:xfrm>
          <a:prstGeom prst="ellipse">
            <a:avLst/>
          </a:prstGeom>
          <a:solidFill>
            <a:srgbClr val="FF5050"/>
          </a:solidFill>
          <a:ln w="12700">
            <a:solidFill>
              <a:srgbClr val="FF0000"/>
            </a:solidFill>
            <a:round/>
            <a:headEnd/>
            <a:tailEnd/>
          </a:ln>
        </p:spPr>
        <p:txBody>
          <a:bodyPr wrap="none" anchor="ctr"/>
          <a:lstStyle/>
          <a:p>
            <a:endParaRPr lang="en-US" altLang="en-US" sz="2400"/>
          </a:p>
        </p:txBody>
      </p:sp>
      <p:sp>
        <p:nvSpPr>
          <p:cNvPr id="2117" name="Line 108"/>
          <p:cNvSpPr>
            <a:spLocks noChangeShapeType="1"/>
          </p:cNvSpPr>
          <p:nvPr/>
        </p:nvSpPr>
        <p:spPr bwMode="auto">
          <a:xfrm flipV="1">
            <a:off x="5943600" y="2667000"/>
            <a:ext cx="825500" cy="228600"/>
          </a:xfrm>
          <a:prstGeom prst="line">
            <a:avLst/>
          </a:prstGeom>
          <a:noFill/>
          <a:ln w="9525">
            <a:solidFill>
              <a:srgbClr val="0000FF"/>
            </a:solidFill>
            <a:round/>
            <a:headEnd/>
            <a:tailEnd/>
          </a:ln>
        </p:spPr>
        <p:txBody>
          <a:bodyPr/>
          <a:lstStyle/>
          <a:p>
            <a:endParaRPr lang="en-US"/>
          </a:p>
        </p:txBody>
      </p:sp>
      <p:sp>
        <p:nvSpPr>
          <p:cNvPr id="2118" name="Line 109"/>
          <p:cNvSpPr>
            <a:spLocks noChangeShapeType="1"/>
          </p:cNvSpPr>
          <p:nvPr/>
        </p:nvSpPr>
        <p:spPr bwMode="auto">
          <a:xfrm>
            <a:off x="6769100" y="2667000"/>
            <a:ext cx="330200" cy="76200"/>
          </a:xfrm>
          <a:prstGeom prst="line">
            <a:avLst/>
          </a:prstGeom>
          <a:noFill/>
          <a:ln w="9525">
            <a:solidFill>
              <a:srgbClr val="0000FF"/>
            </a:solidFill>
            <a:round/>
            <a:headEnd/>
            <a:tailEnd/>
          </a:ln>
        </p:spPr>
        <p:txBody>
          <a:bodyPr/>
          <a:lstStyle/>
          <a:p>
            <a:endParaRPr lang="en-US"/>
          </a:p>
        </p:txBody>
      </p:sp>
      <p:sp>
        <p:nvSpPr>
          <p:cNvPr id="2119" name="Rectangle 7"/>
          <p:cNvSpPr>
            <a:spLocks noChangeArrowheads="1"/>
          </p:cNvSpPr>
          <p:nvPr/>
        </p:nvSpPr>
        <p:spPr bwMode="auto">
          <a:xfrm>
            <a:off x="2724150" y="3276601"/>
            <a:ext cx="774252" cy="234039"/>
          </a:xfrm>
          <a:prstGeom prst="rect">
            <a:avLst/>
          </a:prstGeom>
          <a:noFill/>
          <a:ln w="9525">
            <a:noFill/>
            <a:miter lim="800000"/>
            <a:headEnd/>
            <a:tailEnd/>
          </a:ln>
        </p:spPr>
        <p:txBody>
          <a:bodyPr wrap="none" lIns="77788" tIns="39688" rIns="77788" bIns="39688">
            <a:spAutoFit/>
          </a:bodyPr>
          <a:lstStyle/>
          <a:p>
            <a:pPr defTabSz="661988" eaLnBrk="0" hangingPunct="0"/>
            <a:r>
              <a:rPr lang="en-GB" altLang="en-US" sz="1000" b="1">
                <a:latin typeface="Helvetica" pitchFamily="34" charset="0"/>
              </a:rPr>
              <a:t>Viramgam</a:t>
            </a:r>
          </a:p>
        </p:txBody>
      </p:sp>
      <p:sp>
        <p:nvSpPr>
          <p:cNvPr id="2120" name="Oval 35"/>
          <p:cNvSpPr>
            <a:spLocks noChangeArrowheads="1"/>
          </p:cNvSpPr>
          <p:nvPr/>
        </p:nvSpPr>
        <p:spPr bwMode="auto">
          <a:xfrm>
            <a:off x="3136900" y="3581400"/>
            <a:ext cx="123825" cy="109538"/>
          </a:xfrm>
          <a:prstGeom prst="ellipse">
            <a:avLst/>
          </a:prstGeom>
          <a:solidFill>
            <a:schemeClr val="accent2"/>
          </a:solidFill>
          <a:ln w="12700">
            <a:solidFill>
              <a:srgbClr val="990000"/>
            </a:solidFill>
            <a:round/>
            <a:headEnd/>
            <a:tailEnd/>
          </a:ln>
        </p:spPr>
        <p:txBody>
          <a:bodyPr wrap="none" anchor="ctr"/>
          <a:lstStyle/>
          <a:p>
            <a:endParaRPr lang="en-US" altLang="en-US" sz="2400"/>
          </a:p>
        </p:txBody>
      </p:sp>
      <p:sp>
        <p:nvSpPr>
          <p:cNvPr id="2121" name="AutoShape 56"/>
          <p:cNvSpPr>
            <a:spLocks noChangeArrowheads="1"/>
          </p:cNvSpPr>
          <p:nvPr/>
        </p:nvSpPr>
        <p:spPr bwMode="auto">
          <a:xfrm>
            <a:off x="153063" y="1295400"/>
            <a:ext cx="2361273" cy="1752600"/>
          </a:xfrm>
          <a:prstGeom prst="wedgeRoundRectCallout">
            <a:avLst>
              <a:gd name="adj1" fmla="val 39514"/>
              <a:gd name="adj2" fmla="val 75634"/>
              <a:gd name="adj3" fmla="val 16667"/>
            </a:avLst>
          </a:prstGeom>
          <a:solidFill>
            <a:srgbClr val="3366FF"/>
          </a:solidFill>
          <a:ln w="12700" cap="sq">
            <a:solidFill>
              <a:srgbClr val="3366FF"/>
            </a:solidFill>
            <a:miter lim="800000"/>
            <a:headEnd type="none" w="sm" len="sm"/>
            <a:tailEnd type="none" w="sm" len="sm"/>
          </a:ln>
        </p:spPr>
        <p:txBody>
          <a:bodyPr/>
          <a:lstStyle/>
          <a:p>
            <a:pPr>
              <a:lnSpc>
                <a:spcPct val="110000"/>
              </a:lnSpc>
            </a:pPr>
            <a:r>
              <a:rPr lang="en-US" altLang="en-US" sz="1400" b="1">
                <a:solidFill>
                  <a:srgbClr val="FFFFFF"/>
                </a:solidFill>
              </a:rPr>
              <a:t>Two SPMs at Vadinar</a:t>
            </a:r>
          </a:p>
          <a:p>
            <a:pPr>
              <a:lnSpc>
                <a:spcPct val="110000"/>
              </a:lnSpc>
            </a:pPr>
            <a:r>
              <a:rPr lang="en-US" altLang="en-US" sz="1400" b="1">
                <a:solidFill>
                  <a:srgbClr val="FFFFFF"/>
                </a:solidFill>
              </a:rPr>
              <a:t>One SPM at Mundra</a:t>
            </a:r>
          </a:p>
          <a:p>
            <a:pPr>
              <a:lnSpc>
                <a:spcPct val="110000"/>
              </a:lnSpc>
            </a:pPr>
            <a:r>
              <a:rPr lang="en-US" altLang="en-US" sz="1400" b="1">
                <a:solidFill>
                  <a:srgbClr val="FFFFFF"/>
                </a:solidFill>
              </a:rPr>
              <a:t>Crude brought in   </a:t>
            </a:r>
          </a:p>
          <a:p>
            <a:pPr>
              <a:lnSpc>
                <a:spcPct val="110000"/>
              </a:lnSpc>
            </a:pPr>
            <a:r>
              <a:rPr lang="en-US" altLang="en-US" sz="1400" b="1">
                <a:solidFill>
                  <a:srgbClr val="FFFFFF"/>
                </a:solidFill>
              </a:rPr>
              <a:t>  VLCCs  &amp;  Smax  feed the    three  refineries at J,M,P</a:t>
            </a:r>
            <a:r>
              <a:rPr lang="en-US" altLang="en-US" sz="1400" b="1"/>
              <a:t>  </a:t>
            </a:r>
          </a:p>
        </p:txBody>
      </p:sp>
      <p:sp>
        <p:nvSpPr>
          <p:cNvPr id="2122" name="AutoShape 61"/>
          <p:cNvSpPr>
            <a:spLocks noChangeArrowheads="1"/>
          </p:cNvSpPr>
          <p:nvPr/>
        </p:nvSpPr>
        <p:spPr bwMode="auto">
          <a:xfrm>
            <a:off x="7162800" y="3505200"/>
            <a:ext cx="2056871" cy="1981200"/>
          </a:xfrm>
          <a:prstGeom prst="wedgeEllipseCallout">
            <a:avLst>
              <a:gd name="adj1" fmla="val -103241"/>
              <a:gd name="adj2" fmla="val -13782"/>
            </a:avLst>
          </a:prstGeom>
          <a:solidFill>
            <a:srgbClr val="3366FF"/>
          </a:solidFill>
          <a:ln w="12700" cap="sq">
            <a:solidFill>
              <a:srgbClr val="3366FF"/>
            </a:solidFill>
            <a:miter lim="800000"/>
            <a:headEnd type="none" w="sm" len="sm"/>
            <a:tailEnd type="none" w="sm" len="sm"/>
          </a:ln>
        </p:spPr>
        <p:txBody>
          <a:bodyPr/>
          <a:lstStyle/>
          <a:p>
            <a:r>
              <a:rPr lang="en-US" altLang="en-US" sz="1200" b="1" dirty="0">
                <a:solidFill>
                  <a:srgbClr val="FFFFFF"/>
                </a:solidFill>
              </a:rPr>
              <a:t>3 SBMs at </a:t>
            </a:r>
            <a:r>
              <a:rPr lang="en-US" altLang="en-US" sz="1200" b="1" dirty="0" err="1">
                <a:solidFill>
                  <a:srgbClr val="FFFFFF"/>
                </a:solidFill>
              </a:rPr>
              <a:t>Paradip</a:t>
            </a:r>
            <a:r>
              <a:rPr lang="en-US" altLang="en-US" sz="1200" b="1" dirty="0">
                <a:solidFill>
                  <a:srgbClr val="FFFFFF"/>
                </a:solidFill>
              </a:rPr>
              <a:t>.</a:t>
            </a:r>
          </a:p>
          <a:p>
            <a:endParaRPr lang="en-US" altLang="en-US" sz="1200" b="1" dirty="0">
              <a:solidFill>
                <a:srgbClr val="FFFFFF"/>
              </a:solidFill>
            </a:endParaRPr>
          </a:p>
          <a:p>
            <a:r>
              <a:rPr lang="en-US" altLang="en-US" sz="1200" b="1" dirty="0">
                <a:solidFill>
                  <a:srgbClr val="FFFFFF"/>
                </a:solidFill>
              </a:rPr>
              <a:t>VLCC &amp; </a:t>
            </a:r>
            <a:r>
              <a:rPr lang="en-US" altLang="en-US" sz="1200" b="1" dirty="0" err="1">
                <a:solidFill>
                  <a:srgbClr val="FFFFFF"/>
                </a:solidFill>
              </a:rPr>
              <a:t>Smax</a:t>
            </a:r>
            <a:r>
              <a:rPr lang="en-US" altLang="en-US" sz="1200" b="1" dirty="0">
                <a:solidFill>
                  <a:srgbClr val="FFFFFF"/>
                </a:solidFill>
              </a:rPr>
              <a:t> </a:t>
            </a:r>
          </a:p>
          <a:p>
            <a:r>
              <a:rPr lang="en-US" altLang="en-US" sz="1200" b="1" dirty="0">
                <a:solidFill>
                  <a:srgbClr val="FFFFFF"/>
                </a:solidFill>
              </a:rPr>
              <a:t>feed four  refineries</a:t>
            </a:r>
          </a:p>
          <a:p>
            <a:r>
              <a:rPr lang="en-US" altLang="en-US" sz="1200" b="1" dirty="0">
                <a:solidFill>
                  <a:srgbClr val="FFFFFF"/>
                </a:solidFill>
              </a:rPr>
              <a:t>PDR,BOR,BGR,HR</a:t>
            </a:r>
          </a:p>
        </p:txBody>
      </p:sp>
      <p:sp>
        <p:nvSpPr>
          <p:cNvPr id="2123" name="AutoShape 66"/>
          <p:cNvSpPr>
            <a:spLocks noChangeArrowheads="1"/>
          </p:cNvSpPr>
          <p:nvPr/>
        </p:nvSpPr>
        <p:spPr bwMode="auto">
          <a:xfrm>
            <a:off x="7009871" y="1143000"/>
            <a:ext cx="1905529" cy="990600"/>
          </a:xfrm>
          <a:prstGeom prst="wedgeRectCallout">
            <a:avLst>
              <a:gd name="adj1" fmla="val -41417"/>
              <a:gd name="adj2" fmla="val 68269"/>
            </a:avLst>
          </a:prstGeom>
          <a:solidFill>
            <a:srgbClr val="339966"/>
          </a:solidFill>
          <a:ln w="12700" cap="sq">
            <a:solidFill>
              <a:srgbClr val="339966"/>
            </a:solidFill>
            <a:miter lim="800000"/>
            <a:headEnd type="none" w="sm" len="sm"/>
            <a:tailEnd type="none" w="sm" len="sm"/>
          </a:ln>
        </p:spPr>
        <p:txBody>
          <a:bodyPr/>
          <a:lstStyle/>
          <a:p>
            <a:r>
              <a:rPr lang="en-US" altLang="en-US" sz="1400" b="1" dirty="0">
                <a:solidFill>
                  <a:srgbClr val="F8F8F8"/>
                </a:solidFill>
              </a:rPr>
              <a:t>Fed through indigenous crude-</a:t>
            </a:r>
            <a:r>
              <a:rPr lang="en-US" altLang="en-US" sz="1400" b="1" dirty="0" err="1">
                <a:solidFill>
                  <a:srgbClr val="F8F8F8"/>
                </a:solidFill>
              </a:rPr>
              <a:t>Digboi</a:t>
            </a:r>
            <a:r>
              <a:rPr lang="en-US" altLang="en-US" sz="1400" b="1" dirty="0">
                <a:solidFill>
                  <a:srgbClr val="F8F8F8"/>
                </a:solidFill>
              </a:rPr>
              <a:t>, </a:t>
            </a:r>
            <a:r>
              <a:rPr lang="en-US" altLang="en-US" sz="1400" b="1" dirty="0" err="1">
                <a:solidFill>
                  <a:srgbClr val="F8F8F8"/>
                </a:solidFill>
              </a:rPr>
              <a:t>Guwahati</a:t>
            </a:r>
            <a:r>
              <a:rPr lang="en-US" altLang="en-US" sz="1400" b="1" dirty="0">
                <a:solidFill>
                  <a:srgbClr val="F8F8F8"/>
                </a:solidFill>
              </a:rPr>
              <a:t> and BGR</a:t>
            </a:r>
          </a:p>
        </p:txBody>
      </p:sp>
      <p:sp>
        <p:nvSpPr>
          <p:cNvPr id="2124" name="AutoShape 59"/>
          <p:cNvSpPr>
            <a:spLocks noChangeArrowheads="1"/>
          </p:cNvSpPr>
          <p:nvPr/>
        </p:nvSpPr>
        <p:spPr bwMode="auto">
          <a:xfrm>
            <a:off x="6096662" y="5410200"/>
            <a:ext cx="1981200" cy="1219200"/>
          </a:xfrm>
          <a:prstGeom prst="wedgeRoundRectCallout">
            <a:avLst>
              <a:gd name="adj1" fmla="val -128847"/>
              <a:gd name="adj2" fmla="val -42449"/>
              <a:gd name="adj3" fmla="val 16667"/>
            </a:avLst>
          </a:prstGeom>
          <a:solidFill>
            <a:srgbClr val="FF9900"/>
          </a:solidFill>
          <a:ln w="12700" cap="sq">
            <a:solidFill>
              <a:srgbClr val="FF9900"/>
            </a:solidFill>
            <a:miter lim="800000"/>
            <a:headEnd type="none" w="sm" len="sm"/>
            <a:tailEnd type="none" w="sm" len="sm"/>
          </a:ln>
        </p:spPr>
        <p:txBody>
          <a:bodyPr/>
          <a:lstStyle/>
          <a:p>
            <a:pPr>
              <a:lnSpc>
                <a:spcPct val="110000"/>
              </a:lnSpc>
            </a:pPr>
            <a:r>
              <a:rPr lang="en-US" altLang="en-US" sz="1400" b="1">
                <a:solidFill>
                  <a:srgbClr val="F8F8F8"/>
                </a:solidFill>
              </a:rPr>
              <a:t>Mainly fed through</a:t>
            </a:r>
          </a:p>
          <a:p>
            <a:pPr>
              <a:lnSpc>
                <a:spcPct val="110000"/>
              </a:lnSpc>
            </a:pPr>
            <a:r>
              <a:rPr lang="en-US" altLang="en-US" sz="1400" b="1">
                <a:solidFill>
                  <a:srgbClr val="F8F8F8"/>
                </a:solidFill>
              </a:rPr>
              <a:t>  Suezmaxes from MEG</a:t>
            </a:r>
          </a:p>
          <a:p>
            <a:pPr>
              <a:lnSpc>
                <a:spcPct val="110000"/>
              </a:lnSpc>
            </a:pPr>
            <a:r>
              <a:rPr lang="en-US" altLang="en-US" sz="1400" b="1">
                <a:solidFill>
                  <a:srgbClr val="F8F8F8"/>
                </a:solidFill>
              </a:rPr>
              <a:t>Discharge directly at</a:t>
            </a:r>
          </a:p>
          <a:p>
            <a:pPr>
              <a:lnSpc>
                <a:spcPct val="110000"/>
              </a:lnSpc>
            </a:pPr>
            <a:r>
              <a:rPr lang="en-US" altLang="en-US" sz="1400" b="1">
                <a:solidFill>
                  <a:srgbClr val="F8F8F8"/>
                </a:solidFill>
              </a:rPr>
              <a:t>  Jetties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6" presetClass="path" presetSubtype="0" accel="50000" decel="50000" fill="hold" grpId="0" nodeType="afterEffect">
                                  <p:stCondLst>
                                    <p:cond delay="0"/>
                                  </p:stCondLst>
                                  <p:childTnLst>
                                    <p:animMotion origin="layout" path="M 0 2.31214E-6 L 0.0651 -0.09989 " pathEditMode="relative" rAng="0" ptsTypes="AA">
                                      <p:cBhvr>
                                        <p:cTn id="6" dur="2000" fill="hold"/>
                                        <p:tgtEl>
                                          <p:spTgt spid="3173"/>
                                        </p:tgtEl>
                                        <p:attrNameLst>
                                          <p:attrName>ppt_x</p:attrName>
                                          <p:attrName>ppt_y</p:attrName>
                                        </p:attrNameLst>
                                      </p:cBhvr>
                                      <p:rCtr x="3247" y="-4994"/>
                                    </p:animMotion>
                                  </p:childTnLst>
                                </p:cTn>
                              </p:par>
                            </p:childTnLst>
                          </p:cTn>
                        </p:par>
                        <p:par>
                          <p:cTn id="7" fill="hold" nodeType="afterGroup">
                            <p:stCondLst>
                              <p:cond delay="2000"/>
                            </p:stCondLst>
                            <p:childTnLst>
                              <p:par>
                                <p:cTn id="8" presetID="56" presetClass="path" presetSubtype="0" accel="50000" decel="50000" fill="hold" grpId="0" nodeType="afterEffect">
                                  <p:stCondLst>
                                    <p:cond delay="0"/>
                                  </p:stCondLst>
                                  <p:childTnLst>
                                    <p:animMotion origin="layout" path="M -0.00156 0.00624 L -0.03559 -0.11676 " pathEditMode="relative" rAng="0" ptsTypes="AA">
                                      <p:cBhvr>
                                        <p:cTn id="9" dur="2000" fill="hold"/>
                                        <p:tgtEl>
                                          <p:spTgt spid="103"/>
                                        </p:tgtEl>
                                        <p:attrNameLst>
                                          <p:attrName>ppt_x</p:attrName>
                                          <p:attrName>ppt_y</p:attrName>
                                        </p:attrNameLst>
                                      </p:cBhvr>
                                      <p:rCtr x="-1701" y="-6150"/>
                                    </p:animMotion>
                                  </p:childTnLst>
                                </p:cTn>
                              </p:par>
                            </p:childTnLst>
                          </p:cTn>
                        </p:par>
                        <p:par>
                          <p:cTn id="10" fill="hold" nodeType="afterGroup">
                            <p:stCondLst>
                              <p:cond delay="4000"/>
                            </p:stCondLst>
                            <p:childTnLst>
                              <p:par>
                                <p:cTn id="11" presetID="56" presetClass="path" presetSubtype="0" accel="50000" decel="50000" fill="hold" grpId="0" nodeType="afterEffect">
                                  <p:stCondLst>
                                    <p:cond delay="0"/>
                                  </p:stCondLst>
                                  <p:childTnLst>
                                    <p:animMotion origin="layout" path="M -0.00156 0.00624 L -0.03559 -0.11676 " pathEditMode="relative" rAng="0" ptsTypes="AA">
                                      <p:cBhvr>
                                        <p:cTn id="12" dur="2000" fill="hold"/>
                                        <p:tgtEl>
                                          <p:spTgt spid="106"/>
                                        </p:tgtEl>
                                        <p:attrNameLst>
                                          <p:attrName>ppt_x</p:attrName>
                                          <p:attrName>ppt_y</p:attrName>
                                        </p:attrNameLst>
                                      </p:cBhvr>
                                      <p:rCtr x="-1701" y="-6150"/>
                                    </p:animMotion>
                                  </p:childTnLst>
                                </p:cTn>
                              </p:par>
                            </p:childTnLst>
                          </p:cTn>
                        </p:par>
                        <p:par>
                          <p:cTn id="13" fill="hold" nodeType="afterGroup">
                            <p:stCondLst>
                              <p:cond delay="6000"/>
                            </p:stCondLst>
                            <p:childTnLst>
                              <p:par>
                                <p:cTn id="14" presetID="0" presetClass="path" presetSubtype="0" accel="50000" decel="50000" fill="hold" grpId="0" nodeType="afterEffect">
                                  <p:stCondLst>
                                    <p:cond delay="0"/>
                                  </p:stCondLst>
                                  <p:childTnLst>
                                    <p:animMotion origin="layout" path="M -6.11111E-6 5.43353E-6 C 0.02794 -0.02311 0.0559 -0.046 0.07603 -0.05294 C 0.09617 -0.05988 0.10833 -0.05109 0.12048 -0.0423 " pathEditMode="relative" ptsTypes="aaA">
                                      <p:cBhvr>
                                        <p:cTn id="15" dur="2000" fill="hold"/>
                                        <p:tgtEl>
                                          <p:spTgt spid="10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3" grpId="0" animBg="1"/>
      <p:bldP spid="103" grpId="0" animBg="1"/>
      <p:bldP spid="106" grpId="0" animBg="1"/>
      <p:bldP spid="10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00029926\Desktop\marine meet\IWAI PIC\NW-3 with IndianOil locations.jpg"/>
          <p:cNvPicPr>
            <a:picLocks noGrp="1" noChangeAspect="1" noChangeArrowheads="1"/>
          </p:cNvPicPr>
          <p:nvPr>
            <p:ph idx="1"/>
          </p:nvPr>
        </p:nvPicPr>
        <p:blipFill>
          <a:blip r:embed="rId2" cstate="print"/>
          <a:srcRect/>
          <a:stretch>
            <a:fillRect/>
          </a:stretch>
        </p:blipFill>
        <p:spPr bwMode="auto">
          <a:xfrm>
            <a:off x="2972606" y="1219200"/>
            <a:ext cx="3960788" cy="5410200"/>
          </a:xfrm>
          <a:prstGeom prst="rect">
            <a:avLst/>
          </a:prstGeom>
          <a:noFill/>
        </p:spPr>
      </p:pic>
      <p:sp>
        <p:nvSpPr>
          <p:cNvPr id="7" name="Title 1"/>
          <p:cNvSpPr txBox="1">
            <a:spLocks/>
          </p:cNvSpPr>
          <p:nvPr/>
        </p:nvSpPr>
        <p:spPr>
          <a:xfrm>
            <a:off x="0" y="0"/>
            <a:ext cx="73533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mj-lt"/>
                <a:ea typeface="+mj-ea"/>
                <a:cs typeface="+mj-cs"/>
              </a:rPr>
              <a:t>National Waterway maps with </a:t>
            </a:r>
            <a:r>
              <a:rPr kumimoji="0" lang="en-US" sz="2800" b="0" i="0" u="none" strike="noStrike" kern="0" cap="none" spc="0" normalizeH="0" baseline="0" noProof="0" dirty="0" err="1" smtClean="0">
                <a:ln>
                  <a:noFill/>
                </a:ln>
                <a:solidFill>
                  <a:schemeClr val="tx2"/>
                </a:solidFill>
                <a:effectLst/>
                <a:uLnTx/>
                <a:uFillTx/>
                <a:latin typeface="+mj-lt"/>
                <a:ea typeface="+mj-ea"/>
                <a:cs typeface="+mj-cs"/>
              </a:rPr>
              <a:t>IndianOil</a:t>
            </a:r>
            <a:r>
              <a:rPr kumimoji="0" lang="en-US" sz="2800" b="0" i="0" u="none" strike="noStrike" kern="0" cap="none" spc="0" normalizeH="0" baseline="0" noProof="0" dirty="0" smtClean="0">
                <a:ln>
                  <a:noFill/>
                </a:ln>
                <a:solidFill>
                  <a:schemeClr val="tx2"/>
                </a:solidFill>
                <a:effectLst/>
                <a:uLnTx/>
                <a:uFillTx/>
                <a:latin typeface="+mj-lt"/>
                <a:ea typeface="+mj-ea"/>
                <a:cs typeface="+mj-cs"/>
              </a:rPr>
              <a:t> locations: NW-3</a:t>
            </a:r>
            <a:endParaRPr kumimoji="0" lang="en-US" sz="28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00029926\Desktop\marine meet\IWAI PIC\NW-4 with IndianOil locations.jpg"/>
          <p:cNvPicPr>
            <a:picLocks noGrp="1" noChangeAspect="1" noChangeArrowheads="1"/>
          </p:cNvPicPr>
          <p:nvPr>
            <p:ph idx="1"/>
          </p:nvPr>
        </p:nvPicPr>
        <p:blipFill>
          <a:blip r:embed="rId2" cstate="print"/>
          <a:srcRect/>
          <a:stretch>
            <a:fillRect/>
          </a:stretch>
        </p:blipFill>
        <p:spPr bwMode="auto">
          <a:xfrm>
            <a:off x="2743659" y="1219200"/>
            <a:ext cx="4418683" cy="5410200"/>
          </a:xfrm>
          <a:prstGeom prst="rect">
            <a:avLst/>
          </a:prstGeom>
          <a:noFill/>
        </p:spPr>
      </p:pic>
      <p:sp>
        <p:nvSpPr>
          <p:cNvPr id="5" name="Title 1"/>
          <p:cNvSpPr txBox="1">
            <a:spLocks/>
          </p:cNvSpPr>
          <p:nvPr/>
        </p:nvSpPr>
        <p:spPr>
          <a:xfrm>
            <a:off x="0" y="0"/>
            <a:ext cx="73533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mj-lt"/>
                <a:ea typeface="+mj-ea"/>
                <a:cs typeface="+mj-cs"/>
              </a:rPr>
              <a:t>National Waterway maps with </a:t>
            </a:r>
            <a:r>
              <a:rPr kumimoji="0" lang="en-US" sz="2800" b="0" i="0" u="none" strike="noStrike" kern="0" cap="none" spc="0" normalizeH="0" baseline="0" noProof="0" dirty="0" err="1" smtClean="0">
                <a:ln>
                  <a:noFill/>
                </a:ln>
                <a:solidFill>
                  <a:schemeClr val="tx2"/>
                </a:solidFill>
                <a:effectLst/>
                <a:uLnTx/>
                <a:uFillTx/>
                <a:latin typeface="+mj-lt"/>
                <a:ea typeface="+mj-ea"/>
                <a:cs typeface="+mj-cs"/>
              </a:rPr>
              <a:t>IndianOil</a:t>
            </a:r>
            <a:r>
              <a:rPr kumimoji="0" lang="en-US" sz="2800" b="0" i="0" u="none" strike="noStrike" kern="0" cap="none" spc="0" normalizeH="0" baseline="0" noProof="0" dirty="0" smtClean="0">
                <a:ln>
                  <a:noFill/>
                </a:ln>
                <a:solidFill>
                  <a:schemeClr val="tx2"/>
                </a:solidFill>
                <a:effectLst/>
                <a:uLnTx/>
                <a:uFillTx/>
                <a:latin typeface="+mj-lt"/>
                <a:ea typeface="+mj-ea"/>
                <a:cs typeface="+mj-cs"/>
              </a:rPr>
              <a:t> locations: NW-4</a:t>
            </a:r>
            <a:endParaRPr kumimoji="0" lang="en-US" sz="28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00029926\Desktop\marine meet\IWAI PIC\NW-5 with IndianOil locations.jpg"/>
          <p:cNvPicPr>
            <a:picLocks noGrp="1" noChangeAspect="1" noChangeArrowheads="1"/>
          </p:cNvPicPr>
          <p:nvPr>
            <p:ph idx="1"/>
          </p:nvPr>
        </p:nvPicPr>
        <p:blipFill>
          <a:blip r:embed="rId2" cstate="print"/>
          <a:srcRect/>
          <a:stretch>
            <a:fillRect/>
          </a:stretch>
        </p:blipFill>
        <p:spPr bwMode="auto">
          <a:xfrm>
            <a:off x="330200" y="1403151"/>
            <a:ext cx="9245600" cy="5042297"/>
          </a:xfrm>
          <a:prstGeom prst="rect">
            <a:avLst/>
          </a:prstGeom>
          <a:noFill/>
        </p:spPr>
      </p:pic>
      <p:sp>
        <p:nvSpPr>
          <p:cNvPr id="5" name="Title 1"/>
          <p:cNvSpPr txBox="1">
            <a:spLocks/>
          </p:cNvSpPr>
          <p:nvPr/>
        </p:nvSpPr>
        <p:spPr>
          <a:xfrm>
            <a:off x="0" y="0"/>
            <a:ext cx="73533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mj-lt"/>
                <a:ea typeface="+mj-ea"/>
                <a:cs typeface="+mj-cs"/>
              </a:rPr>
              <a:t>National Waterway maps with </a:t>
            </a:r>
            <a:r>
              <a:rPr kumimoji="0" lang="en-US" sz="2800" b="0" i="0" u="none" strike="noStrike" kern="0" cap="none" spc="0" normalizeH="0" baseline="0" noProof="0" dirty="0" err="1" smtClean="0">
                <a:ln>
                  <a:noFill/>
                </a:ln>
                <a:solidFill>
                  <a:schemeClr val="tx2"/>
                </a:solidFill>
                <a:effectLst/>
                <a:uLnTx/>
                <a:uFillTx/>
                <a:latin typeface="+mj-lt"/>
                <a:ea typeface="+mj-ea"/>
                <a:cs typeface="+mj-cs"/>
              </a:rPr>
              <a:t>IndianOil</a:t>
            </a:r>
            <a:r>
              <a:rPr kumimoji="0" lang="en-US" sz="2800" b="0" i="0" u="none" strike="noStrike" kern="0" cap="none" spc="0" normalizeH="0" baseline="0" noProof="0" dirty="0" smtClean="0">
                <a:ln>
                  <a:noFill/>
                </a:ln>
                <a:solidFill>
                  <a:schemeClr val="tx2"/>
                </a:solidFill>
                <a:effectLst/>
                <a:uLnTx/>
                <a:uFillTx/>
                <a:latin typeface="+mj-lt"/>
                <a:ea typeface="+mj-ea"/>
                <a:cs typeface="+mj-cs"/>
              </a:rPr>
              <a:t> locations: NW-5</a:t>
            </a:r>
            <a:endParaRPr kumimoji="0" lang="en-US" sz="28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441" y="2488618"/>
            <a:ext cx="8420609" cy="2981191"/>
          </a:xfrm>
        </p:spPr>
        <p:txBody>
          <a:bodyPr>
            <a:normAutofit fontScale="70000" lnSpcReduction="20000"/>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smtClean="0"/>
          </a:p>
          <a:p>
            <a:pPr marL="0" indent="0" algn="ctr">
              <a:buNone/>
            </a:pPr>
            <a:endParaRPr lang="en-US" sz="2400" b="1" dirty="0"/>
          </a:p>
          <a:p>
            <a:pPr marL="0" indent="0" algn="ctr">
              <a:buNone/>
            </a:pPr>
            <a:r>
              <a:rPr lang="en-US" sz="3300" b="1" dirty="0">
                <a:latin typeface="+mj-lt"/>
              </a:rPr>
              <a:t>from 2020</a:t>
            </a: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27157" y="2184606"/>
            <a:ext cx="3066411" cy="2830533"/>
          </a:xfrm>
          <a:prstGeom prst="rect">
            <a:avLst/>
          </a:prstGeom>
        </p:spPr>
      </p:pic>
    </p:spTree>
    <p:extLst>
      <p:ext uri="{BB962C8B-B14F-4D97-AF65-F5344CB8AC3E}">
        <p14:creationId xmlns:p14="http://schemas.microsoft.com/office/powerpoint/2010/main" xmlns="" val="8265519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chemeClr val="tx1"/>
                </a:solidFill>
                <a:latin typeface="+mj-lt"/>
              </a:rPr>
              <a:t>Global Bunker fuel demand post 2020 IMO regulations</a:t>
            </a:r>
            <a:endParaRPr lang="en-US" b="1" dirty="0">
              <a:solidFill>
                <a:schemeClr val="tx1"/>
              </a:solidFill>
              <a:latin typeface="+mj-lt"/>
            </a:endParaRPr>
          </a:p>
        </p:txBody>
      </p:sp>
      <p:pic>
        <p:nvPicPr>
          <p:cNvPr id="48130" name="Picture 2"/>
          <p:cNvPicPr>
            <a:picLocks noGrp="1" noChangeAspect="1" noChangeArrowheads="1"/>
          </p:cNvPicPr>
          <p:nvPr>
            <p:ph idx="1"/>
          </p:nvPr>
        </p:nvPicPr>
        <p:blipFill>
          <a:blip r:embed="rId2" cstate="print"/>
          <a:srcRect/>
          <a:stretch>
            <a:fillRect/>
          </a:stretch>
        </p:blipFill>
        <p:spPr bwMode="auto">
          <a:xfrm>
            <a:off x="1130577" y="1157635"/>
            <a:ext cx="7670394" cy="5201584"/>
          </a:xfrm>
          <a:prstGeom prst="rect">
            <a:avLst/>
          </a:prstGeom>
          <a:noFill/>
          <a:ln w="9525">
            <a:noFill/>
            <a:miter lim="800000"/>
            <a:headEnd/>
            <a:tailEnd/>
          </a:ln>
        </p:spPr>
      </p:pic>
      <p:sp>
        <p:nvSpPr>
          <p:cNvPr id="3" name="TextBox 2"/>
          <p:cNvSpPr txBox="1"/>
          <p:nvPr/>
        </p:nvSpPr>
        <p:spPr>
          <a:xfrm>
            <a:off x="7527286" y="1268761"/>
            <a:ext cx="1205715" cy="307777"/>
          </a:xfrm>
          <a:prstGeom prst="rect">
            <a:avLst/>
          </a:prstGeom>
          <a:noFill/>
        </p:spPr>
        <p:txBody>
          <a:bodyPr wrap="none" rtlCol="0">
            <a:spAutoFit/>
          </a:bodyPr>
          <a:lstStyle/>
          <a:p>
            <a:r>
              <a:rPr lang="en-US" sz="1400" b="1" dirty="0">
                <a:latin typeface="+mj-lt"/>
              </a:rPr>
              <a:t>Source: IBIA</a:t>
            </a:r>
            <a:endParaRPr lang="en-IN" sz="1400" b="1" dirty="0">
              <a:latin typeface="+mj-lt"/>
            </a:endParaRPr>
          </a:p>
        </p:txBody>
      </p:sp>
    </p:spTree>
    <p:extLst>
      <p:ext uri="{BB962C8B-B14F-4D97-AF65-F5344CB8AC3E}">
        <p14:creationId xmlns:p14="http://schemas.microsoft.com/office/powerpoint/2010/main" xmlns="" val="33393629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latin typeface="+mj-lt"/>
              </a:rPr>
              <a:t>How much will 2020 cost?</a:t>
            </a:r>
            <a:endParaRPr lang="en-IN" b="1" dirty="0">
              <a:latin typeface="+mj-lt"/>
            </a:endParaRPr>
          </a:p>
        </p:txBody>
      </p:sp>
      <p:pic>
        <p:nvPicPr>
          <p:cNvPr id="4" name="Content Placeholder 3"/>
          <p:cNvPicPr>
            <a:picLocks noGrp="1" noChangeAspect="1"/>
          </p:cNvPicPr>
          <p:nvPr>
            <p:ph idx="1"/>
          </p:nvPr>
        </p:nvPicPr>
        <p:blipFill>
          <a:blip r:embed="rId2" cstate="print"/>
          <a:stretch>
            <a:fillRect/>
          </a:stretch>
        </p:blipFill>
        <p:spPr>
          <a:xfrm>
            <a:off x="974558" y="1268760"/>
            <a:ext cx="7916458" cy="4757650"/>
          </a:xfrm>
          <a:prstGeom prst="rect">
            <a:avLst/>
          </a:prstGeom>
        </p:spPr>
      </p:pic>
      <p:pic>
        <p:nvPicPr>
          <p:cNvPr id="5" name="Picture 4"/>
          <p:cNvPicPr>
            <a:picLocks noChangeAspect="1"/>
          </p:cNvPicPr>
          <p:nvPr/>
        </p:nvPicPr>
        <p:blipFill>
          <a:blip r:embed="rId3" cstate="print"/>
          <a:stretch>
            <a:fillRect/>
          </a:stretch>
        </p:blipFill>
        <p:spPr>
          <a:xfrm>
            <a:off x="7411132" y="6204970"/>
            <a:ext cx="1460429" cy="175800"/>
          </a:xfrm>
          <a:prstGeom prst="rect">
            <a:avLst/>
          </a:prstGeom>
        </p:spPr>
      </p:pic>
    </p:spTree>
    <p:extLst>
      <p:ext uri="{BB962C8B-B14F-4D97-AF65-F5344CB8AC3E}">
        <p14:creationId xmlns:p14="http://schemas.microsoft.com/office/powerpoint/2010/main" xmlns="" val="287231288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chemeClr val="tx1"/>
                </a:solidFill>
                <a:latin typeface="+mj-lt"/>
              </a:rPr>
              <a:t>LNG </a:t>
            </a:r>
            <a:r>
              <a:rPr lang="en-IN" dirty="0" smtClean="0">
                <a:solidFill>
                  <a:schemeClr val="tx1"/>
                </a:solidFill>
                <a:latin typeface="+mj-lt"/>
              </a:rPr>
              <a:t>bunkering demand</a:t>
            </a:r>
            <a:endParaRPr lang="en-IN" b="1" dirty="0">
              <a:solidFill>
                <a:schemeClr val="tx1"/>
              </a:solidFill>
              <a:latin typeface="+mj-lt"/>
            </a:endParaRPr>
          </a:p>
        </p:txBody>
      </p:sp>
      <p:graphicFrame>
        <p:nvGraphicFramePr>
          <p:cNvPr id="4" name="Content Placeholder 3"/>
          <p:cNvGraphicFramePr>
            <a:graphicFrameLocks/>
          </p:cNvGraphicFramePr>
          <p:nvPr>
            <p:extLst>
              <p:ext uri="{D42A27DB-BD31-4B8C-83A1-F6EECF244321}">
                <p14:modId xmlns:p14="http://schemas.microsoft.com/office/powerpoint/2010/main" xmlns="" val="3925495217"/>
              </p:ext>
            </p:extLst>
          </p:nvPr>
        </p:nvGraphicFramePr>
        <p:xfrm>
          <a:off x="367364" y="1412776"/>
          <a:ext cx="4741654"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txBox="1">
            <a:spLocks/>
          </p:cNvSpPr>
          <p:nvPr/>
        </p:nvSpPr>
        <p:spPr>
          <a:xfrm>
            <a:off x="742442" y="4835630"/>
            <a:ext cx="6736652" cy="726728"/>
          </a:xfrm>
          <a:prstGeom prst="rect">
            <a:avLst/>
          </a:prstGeom>
        </p:spPr>
        <p:txBody>
          <a:bodyPr vert="horz" lIns="68580" tIns="34290" rIns="68580" bIns="34290" rtlCol="0">
            <a:noAutofit/>
          </a:bodyPr>
          <a:lstStyle/>
          <a:p>
            <a:pPr marL="257175" indent="-257175">
              <a:spcBef>
                <a:spcPct val="20000"/>
              </a:spcBef>
              <a:buFont typeface="Arial" pitchFamily="34" charset="0"/>
              <a:buChar char="•"/>
            </a:pPr>
            <a:endParaRPr lang="en-IN" sz="1500" dirty="0"/>
          </a:p>
        </p:txBody>
      </p:sp>
      <p:sp>
        <p:nvSpPr>
          <p:cNvPr id="5" name="Content Placeholder 2"/>
          <p:cNvSpPr>
            <a:spLocks noGrp="1"/>
          </p:cNvSpPr>
          <p:nvPr>
            <p:ph idx="1"/>
          </p:nvPr>
        </p:nvSpPr>
        <p:spPr>
          <a:xfrm>
            <a:off x="5260758" y="1484784"/>
            <a:ext cx="4294754" cy="3456384"/>
          </a:xfrm>
        </p:spPr>
        <p:txBody>
          <a:bodyPr>
            <a:normAutofit/>
          </a:bodyPr>
          <a:lstStyle/>
          <a:p>
            <a:pPr marL="272654" indent="-272654">
              <a:buFont typeface="Arial" charset="0"/>
              <a:buChar char="•"/>
            </a:pPr>
            <a:r>
              <a:rPr lang="en-IN" sz="2000" dirty="0">
                <a:solidFill>
                  <a:schemeClr val="tx1"/>
                </a:solidFill>
                <a:latin typeface="+mj-lt"/>
              </a:rPr>
              <a:t>Indian market for LNG bunkering - challenges:</a:t>
            </a:r>
          </a:p>
          <a:p>
            <a:pPr marL="558402" lvl="1">
              <a:buFont typeface="Arial" panose="020B0604020202020204" pitchFamily="34" charset="0"/>
              <a:buChar char="•"/>
            </a:pPr>
            <a:r>
              <a:rPr lang="en-IN" sz="1800" dirty="0">
                <a:solidFill>
                  <a:schemeClr val="tx1"/>
                </a:solidFill>
                <a:latin typeface="+mj-lt"/>
              </a:rPr>
              <a:t>lack of LNG fuelled vessels in the region</a:t>
            </a:r>
          </a:p>
          <a:p>
            <a:pPr marL="558402" lvl="1">
              <a:buFont typeface="Arial" panose="020B0604020202020204" pitchFamily="34" charset="0"/>
              <a:buChar char="•"/>
            </a:pPr>
            <a:r>
              <a:rPr lang="en-IN" sz="1800" dirty="0">
                <a:solidFill>
                  <a:schemeClr val="tx1"/>
                </a:solidFill>
                <a:latin typeface="+mj-lt"/>
              </a:rPr>
              <a:t>investment required in LNG bunkering facilities</a:t>
            </a:r>
          </a:p>
          <a:p>
            <a:pPr marL="558402" lvl="1">
              <a:buFont typeface="Arial" panose="020B0604020202020204" pitchFamily="34" charset="0"/>
              <a:buChar char="•"/>
            </a:pPr>
            <a:r>
              <a:rPr lang="en-IN" sz="1800" dirty="0">
                <a:solidFill>
                  <a:schemeClr val="tx1"/>
                </a:solidFill>
                <a:latin typeface="+mj-lt"/>
              </a:rPr>
              <a:t>development of new safety regulations</a:t>
            </a:r>
          </a:p>
        </p:txBody>
      </p:sp>
    </p:spTree>
    <p:extLst>
      <p:ext uri="{BB962C8B-B14F-4D97-AF65-F5344CB8AC3E}">
        <p14:creationId xmlns:p14="http://schemas.microsoft.com/office/powerpoint/2010/main" xmlns="" val="16621592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mj-lt"/>
              </a:rPr>
              <a:t>FO bunker demand in India…. </a:t>
            </a:r>
            <a:r>
              <a:rPr lang="en-US" sz="3200" b="1" dirty="0">
                <a:latin typeface="+mj-lt"/>
              </a:rPr>
              <a:t>2020…. </a:t>
            </a:r>
            <a:endParaRPr lang="en-IN" sz="3200" b="1" dirty="0">
              <a:latin typeface="+mj-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149427298"/>
              </p:ext>
            </p:extLst>
          </p:nvPr>
        </p:nvGraphicFramePr>
        <p:xfrm>
          <a:off x="1442610" y="1590805"/>
          <a:ext cx="7098789" cy="327835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052567" y="2153116"/>
            <a:ext cx="369332" cy="1477328"/>
          </a:xfrm>
          <a:prstGeom prst="rect">
            <a:avLst/>
          </a:prstGeom>
          <a:noFill/>
        </p:spPr>
        <p:txBody>
          <a:bodyPr vert="vert270" wrap="square" rtlCol="0">
            <a:spAutoFit/>
          </a:bodyPr>
          <a:lstStyle/>
          <a:p>
            <a:pPr algn="ctr"/>
            <a:r>
              <a:rPr lang="en-US" sz="1200" dirty="0">
                <a:latin typeface="+mn-lt"/>
              </a:rPr>
              <a:t>TMTPA</a:t>
            </a:r>
            <a:endParaRPr lang="en-IN" sz="1200" dirty="0">
              <a:latin typeface="+mn-lt"/>
            </a:endParaRPr>
          </a:p>
        </p:txBody>
      </p:sp>
      <p:sp>
        <p:nvSpPr>
          <p:cNvPr id="6" name="Content Placeholder 2"/>
          <p:cNvSpPr txBox="1">
            <a:spLocks/>
          </p:cNvSpPr>
          <p:nvPr/>
        </p:nvSpPr>
        <p:spPr>
          <a:xfrm>
            <a:off x="1567349" y="4869160"/>
            <a:ext cx="6740023" cy="1440160"/>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p>
            <a:pPr marL="266700" indent="-236538" defTabSz="685800">
              <a:lnSpc>
                <a:spcPct val="108000"/>
              </a:lnSpc>
              <a:spcBef>
                <a:spcPts val="900"/>
              </a:spcBef>
              <a:buFont typeface="Arial" panose="020B0604020202020204" pitchFamily="34" charset="0"/>
              <a:buChar char="•"/>
              <a:defRPr/>
            </a:pPr>
            <a:r>
              <a:rPr lang="en-US" sz="2000" b="1" dirty="0" smtClean="0">
                <a:solidFill>
                  <a:schemeClr val="tx1"/>
                </a:solidFill>
                <a:latin typeface="+mj-lt"/>
                <a:cs typeface="Segoe UI" panose="020B0502040204020203" pitchFamily="34" charset="0"/>
              </a:rPr>
              <a:t>VLSFO </a:t>
            </a:r>
            <a:r>
              <a:rPr lang="en-US" sz="2000" b="1" dirty="0">
                <a:solidFill>
                  <a:schemeClr val="tx1"/>
                </a:solidFill>
                <a:latin typeface="+mj-lt"/>
                <a:cs typeface="Segoe UI" panose="020B0502040204020203" pitchFamily="34" charset="0"/>
              </a:rPr>
              <a:t>0.5% demand shall, </a:t>
            </a:r>
          </a:p>
          <a:p>
            <a:pPr marL="447675" lvl="3" indent="-180975" defTabSz="685800">
              <a:lnSpc>
                <a:spcPct val="108000"/>
              </a:lnSpc>
              <a:spcBef>
                <a:spcPts val="900"/>
              </a:spcBef>
              <a:buFont typeface="Arial" panose="020B0604020202020204" pitchFamily="34" charset="0"/>
              <a:buChar char="•"/>
              <a:defRPr/>
            </a:pPr>
            <a:r>
              <a:rPr lang="en-US" sz="1600" b="1" dirty="0">
                <a:solidFill>
                  <a:schemeClr val="tx1"/>
                </a:solidFill>
                <a:latin typeface="+mj-lt"/>
                <a:cs typeface="Segoe UI" panose="020B0502040204020203" pitchFamily="34" charset="0"/>
              </a:rPr>
              <a:t>peak during year 2021-22 &amp; 2022-23</a:t>
            </a:r>
          </a:p>
          <a:p>
            <a:pPr marL="447675" lvl="3" indent="-180975" defTabSz="685800">
              <a:lnSpc>
                <a:spcPct val="108000"/>
              </a:lnSpc>
              <a:spcBef>
                <a:spcPts val="900"/>
              </a:spcBef>
              <a:buFont typeface="Arial" panose="020B0604020202020204" pitchFamily="34" charset="0"/>
              <a:buChar char="•"/>
              <a:defRPr/>
            </a:pPr>
            <a:r>
              <a:rPr lang="en-US" sz="1600" b="1" dirty="0">
                <a:solidFill>
                  <a:schemeClr val="tx1"/>
                </a:solidFill>
                <a:latin typeface="+mj-lt"/>
                <a:cs typeface="Segoe UI" panose="020B0502040204020203" pitchFamily="34" charset="0"/>
              </a:rPr>
              <a:t>gradually reduce and HSFO 3.5% demand shall increase</a:t>
            </a:r>
          </a:p>
        </p:txBody>
      </p:sp>
    </p:spTree>
    <p:extLst>
      <p:ext uri="{BB962C8B-B14F-4D97-AF65-F5344CB8AC3E}">
        <p14:creationId xmlns:p14="http://schemas.microsoft.com/office/powerpoint/2010/main" xmlns="" val="20622185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198438"/>
            <a:ext cx="8133190" cy="715962"/>
          </a:xfrm>
        </p:spPr>
        <p:txBody>
          <a:bodyPr/>
          <a:lstStyle/>
          <a:p>
            <a:r>
              <a:rPr lang="en-US" dirty="0" smtClean="0">
                <a:latin typeface="+mj-lt"/>
              </a:rPr>
              <a:t>IOC’s Preparedness ….. VLSFO 0.5%</a:t>
            </a:r>
            <a:endParaRPr lang="en-IN" dirty="0">
              <a:latin typeface="+mj-lt"/>
            </a:endParaRPr>
          </a:p>
        </p:txBody>
      </p:sp>
      <p:sp>
        <p:nvSpPr>
          <p:cNvPr id="3" name="Content Placeholder 2"/>
          <p:cNvSpPr>
            <a:spLocks noGrp="1"/>
          </p:cNvSpPr>
          <p:nvPr>
            <p:ph idx="1"/>
          </p:nvPr>
        </p:nvSpPr>
        <p:spPr>
          <a:xfrm>
            <a:off x="330200" y="1259160"/>
            <a:ext cx="9245600" cy="5410200"/>
          </a:xfrm>
        </p:spPr>
        <p:txBody>
          <a:bodyPr/>
          <a:lstStyle/>
          <a:p>
            <a:r>
              <a:rPr lang="en-US" sz="2000" dirty="0">
                <a:latin typeface="+mj-lt"/>
              </a:rPr>
              <a:t>Gujarat Refinery:</a:t>
            </a:r>
          </a:p>
          <a:p>
            <a:pPr lvl="1">
              <a:buFont typeface="Arial" panose="020B0604020202020204" pitchFamily="34" charset="0"/>
              <a:buChar char="•"/>
            </a:pPr>
            <a:r>
              <a:rPr lang="en-US" sz="1800" dirty="0">
                <a:latin typeface="+mj-lt"/>
              </a:rPr>
              <a:t>Production up to 1.0 MMTPA</a:t>
            </a:r>
          </a:p>
          <a:p>
            <a:pPr lvl="1">
              <a:buFont typeface="Arial" panose="020B0604020202020204" pitchFamily="34" charset="0"/>
              <a:buChar char="•"/>
            </a:pPr>
            <a:r>
              <a:rPr lang="en-US" sz="1800" dirty="0">
                <a:latin typeface="+mj-lt"/>
              </a:rPr>
              <a:t>Product viscosity 380 </a:t>
            </a:r>
            <a:r>
              <a:rPr lang="en-US" sz="1800" dirty="0" err="1">
                <a:latin typeface="+mj-lt"/>
              </a:rPr>
              <a:t>cSt</a:t>
            </a:r>
            <a:r>
              <a:rPr lang="en-US" sz="1800" dirty="0">
                <a:latin typeface="+mj-lt"/>
              </a:rPr>
              <a:t> and Pour Point </a:t>
            </a:r>
            <a:r>
              <a:rPr lang="en-US" sz="1800" dirty="0" smtClean="0">
                <a:latin typeface="+mj-lt"/>
              </a:rPr>
              <a:t>21 </a:t>
            </a:r>
            <a:r>
              <a:rPr lang="en-US" sz="1800" dirty="0" err="1">
                <a:latin typeface="+mj-lt"/>
              </a:rPr>
              <a:t>Deg</a:t>
            </a:r>
            <a:r>
              <a:rPr lang="en-US" sz="1800" dirty="0">
                <a:latin typeface="+mj-lt"/>
              </a:rPr>
              <a:t> </a:t>
            </a:r>
            <a:r>
              <a:rPr lang="en-US" sz="1800" dirty="0" smtClean="0">
                <a:latin typeface="+mj-lt"/>
              </a:rPr>
              <a:t>C in Summer &amp; 6-12 </a:t>
            </a:r>
            <a:r>
              <a:rPr lang="en-US" sz="1800" dirty="0" err="1" smtClean="0">
                <a:latin typeface="+mj-lt"/>
              </a:rPr>
              <a:t>Deg</a:t>
            </a:r>
            <a:r>
              <a:rPr lang="en-US" sz="1800" dirty="0" smtClean="0">
                <a:latin typeface="+mj-lt"/>
              </a:rPr>
              <a:t> C in Winter as per climatic conditions</a:t>
            </a:r>
            <a:endParaRPr lang="en-US" sz="1800" dirty="0">
              <a:latin typeface="+mj-lt"/>
            </a:endParaRPr>
          </a:p>
          <a:p>
            <a:pPr lvl="1">
              <a:buFont typeface="Arial" panose="020B0604020202020204" pitchFamily="34" charset="0"/>
              <a:buChar char="•"/>
            </a:pPr>
            <a:endParaRPr lang="en-US" sz="1800" dirty="0">
              <a:latin typeface="+mj-lt"/>
            </a:endParaRPr>
          </a:p>
          <a:p>
            <a:r>
              <a:rPr lang="en-US" sz="2400" dirty="0">
                <a:latin typeface="+mj-lt"/>
              </a:rPr>
              <a:t>Logistics:</a:t>
            </a:r>
          </a:p>
          <a:p>
            <a:pPr marL="0" indent="0">
              <a:buNone/>
            </a:pPr>
            <a:endParaRPr lang="en-US" sz="2600" dirty="0">
              <a:latin typeface="+mj-lt"/>
            </a:endParaRPr>
          </a:p>
          <a:p>
            <a:pPr marL="0" indent="0">
              <a:buNone/>
            </a:pPr>
            <a:endParaRPr lang="en-US" sz="2600" dirty="0">
              <a:latin typeface="+mj-lt"/>
            </a:endParaRPr>
          </a:p>
          <a:p>
            <a:pPr marL="0" indent="0">
              <a:buNone/>
            </a:pPr>
            <a:endParaRPr lang="en-US" sz="2600" dirty="0">
              <a:latin typeface="+mj-lt"/>
            </a:endParaRPr>
          </a:p>
          <a:p>
            <a:endParaRPr lang="en-US" sz="2400" dirty="0">
              <a:latin typeface="+mj-lt"/>
            </a:endParaRPr>
          </a:p>
        </p:txBody>
      </p:sp>
      <p:sp>
        <p:nvSpPr>
          <p:cNvPr id="17" name="Rounded Rectangle 16"/>
          <p:cNvSpPr/>
          <p:nvPr/>
        </p:nvSpPr>
        <p:spPr>
          <a:xfrm>
            <a:off x="719092" y="3903580"/>
            <a:ext cx="1285703" cy="63030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Gujarat Refinery</a:t>
            </a:r>
            <a:endParaRPr lang="en-US" b="1" dirty="0"/>
          </a:p>
        </p:txBody>
      </p:sp>
      <p:sp>
        <p:nvSpPr>
          <p:cNvPr id="18" name="Right Arrow 17"/>
          <p:cNvSpPr/>
          <p:nvPr/>
        </p:nvSpPr>
        <p:spPr>
          <a:xfrm>
            <a:off x="2128724" y="4003580"/>
            <a:ext cx="874059" cy="530306"/>
          </a:xfrm>
          <a:prstGeom prst="rightArrow">
            <a:avLst/>
          </a:prstGeom>
          <a:solidFill>
            <a:srgbClr val="00206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t>Rail</a:t>
            </a:r>
          </a:p>
        </p:txBody>
      </p:sp>
      <p:sp>
        <p:nvSpPr>
          <p:cNvPr id="19" name="Rounded Rectangle 18"/>
          <p:cNvSpPr/>
          <p:nvPr/>
        </p:nvSpPr>
        <p:spPr>
          <a:xfrm>
            <a:off x="3193229" y="3906761"/>
            <a:ext cx="1285703" cy="63030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Port Location</a:t>
            </a:r>
          </a:p>
        </p:txBody>
      </p:sp>
      <p:sp>
        <p:nvSpPr>
          <p:cNvPr id="20" name="Right Arrow 19"/>
          <p:cNvSpPr/>
          <p:nvPr/>
        </p:nvSpPr>
        <p:spPr>
          <a:xfrm rot="19870979">
            <a:off x="4688680" y="3430663"/>
            <a:ext cx="1187902" cy="558373"/>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Barge</a:t>
            </a:r>
          </a:p>
        </p:txBody>
      </p:sp>
      <p:sp>
        <p:nvSpPr>
          <p:cNvPr id="21" name="Rounded Rectangle 20"/>
          <p:cNvSpPr/>
          <p:nvPr/>
        </p:nvSpPr>
        <p:spPr>
          <a:xfrm>
            <a:off x="8385381" y="4814918"/>
            <a:ext cx="1372434" cy="63030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Bunkering</a:t>
            </a:r>
          </a:p>
        </p:txBody>
      </p:sp>
      <p:sp>
        <p:nvSpPr>
          <p:cNvPr id="22" name="Right Arrow 21"/>
          <p:cNvSpPr/>
          <p:nvPr/>
        </p:nvSpPr>
        <p:spPr>
          <a:xfrm rot="2079958">
            <a:off x="4628622" y="4554971"/>
            <a:ext cx="1271066" cy="547584"/>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Tanker</a:t>
            </a:r>
          </a:p>
        </p:txBody>
      </p:sp>
      <p:sp>
        <p:nvSpPr>
          <p:cNvPr id="23" name="Rounded Rectangle 22"/>
          <p:cNvSpPr/>
          <p:nvPr/>
        </p:nvSpPr>
        <p:spPr>
          <a:xfrm>
            <a:off x="5889104" y="4806931"/>
            <a:ext cx="1404156" cy="63030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Other Port Locations</a:t>
            </a:r>
            <a:endParaRPr lang="en-US" b="1" dirty="0"/>
          </a:p>
        </p:txBody>
      </p:sp>
      <p:sp>
        <p:nvSpPr>
          <p:cNvPr id="24" name="Right Arrow 23"/>
          <p:cNvSpPr/>
          <p:nvPr/>
        </p:nvSpPr>
        <p:spPr>
          <a:xfrm>
            <a:off x="7371269" y="4906215"/>
            <a:ext cx="990521" cy="531023"/>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Barge</a:t>
            </a:r>
          </a:p>
        </p:txBody>
      </p:sp>
      <p:sp>
        <p:nvSpPr>
          <p:cNvPr id="25" name="Rounded Rectangle 11">
            <a:extLst>
              <a:ext uri="{FF2B5EF4-FFF2-40B4-BE49-F238E27FC236}">
                <a16:creationId xmlns="" xmlns:a16="http://schemas.microsoft.com/office/drawing/2014/main" id="{6CD5FABD-7857-4B80-9195-44A079E02DF3}"/>
              </a:ext>
            </a:extLst>
          </p:cNvPr>
          <p:cNvSpPr/>
          <p:nvPr/>
        </p:nvSpPr>
        <p:spPr>
          <a:xfrm>
            <a:off x="5889105" y="3097559"/>
            <a:ext cx="1515216" cy="63030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Local Bunkering</a:t>
            </a:r>
            <a:endParaRPr lang="en-US" b="1" dirty="0"/>
          </a:p>
        </p:txBody>
      </p:sp>
      <p:cxnSp>
        <p:nvCxnSpPr>
          <p:cNvPr id="5" name="Straight Connector 4"/>
          <p:cNvCxnSpPr/>
          <p:nvPr/>
        </p:nvCxnSpPr>
        <p:spPr>
          <a:xfrm>
            <a:off x="3080792" y="3068960"/>
            <a:ext cx="0" cy="3036346"/>
          </a:xfrm>
          <a:prstGeom prst="line">
            <a:avLst/>
          </a:prstGeom>
          <a:ln w="285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62957" y="3068960"/>
            <a:ext cx="0" cy="3036346"/>
          </a:xfrm>
          <a:prstGeom prst="line">
            <a:avLst/>
          </a:prstGeom>
          <a:ln w="285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342062" y="5445224"/>
            <a:ext cx="908860" cy="369332"/>
          </a:xfrm>
          <a:prstGeom prst="rect">
            <a:avLst/>
          </a:prstGeom>
          <a:noFill/>
        </p:spPr>
        <p:txBody>
          <a:bodyPr wrap="none" rtlCol="0">
            <a:spAutoFit/>
          </a:bodyPr>
          <a:lstStyle/>
          <a:p>
            <a:pPr algn="ctr"/>
            <a:r>
              <a:rPr lang="en-IN" b="1" dirty="0" err="1" smtClean="0">
                <a:latin typeface="+mn-lt"/>
              </a:rPr>
              <a:t>Kandla</a:t>
            </a:r>
            <a:endParaRPr lang="en-IN" b="1" dirty="0">
              <a:latin typeface="+mn-lt"/>
            </a:endParaRPr>
          </a:p>
        </p:txBody>
      </p:sp>
      <p:cxnSp>
        <p:nvCxnSpPr>
          <p:cNvPr id="8" name="Straight Arrow Connector 7"/>
          <p:cNvCxnSpPr>
            <a:stCxn id="6" idx="0"/>
          </p:cNvCxnSpPr>
          <p:nvPr/>
        </p:nvCxnSpPr>
        <p:spPr>
          <a:xfrm flipV="1">
            <a:off x="3796492" y="4653136"/>
            <a:ext cx="0" cy="792088"/>
          </a:xfrm>
          <a:prstGeom prst="straightConnector1">
            <a:avLst/>
          </a:prstGeom>
          <a:ln w="25400">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5137473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Roadmap for </a:t>
            </a:r>
            <a:r>
              <a:rPr lang="en-IN" dirty="0" smtClean="0">
                <a:latin typeface="+mj-lt"/>
              </a:rPr>
              <a:t>readiness</a:t>
            </a:r>
            <a:endParaRPr lang="en-IN" dirty="0">
              <a:latin typeface="+mj-lt"/>
            </a:endParaRPr>
          </a:p>
        </p:txBody>
      </p:sp>
      <p:graphicFrame>
        <p:nvGraphicFramePr>
          <p:cNvPr id="5" name="Diagram 4"/>
          <p:cNvGraphicFramePr/>
          <p:nvPr>
            <p:extLst>
              <p:ext uri="{D42A27DB-BD31-4B8C-83A1-F6EECF244321}">
                <p14:modId xmlns:p14="http://schemas.microsoft.com/office/powerpoint/2010/main" xmlns="" val="3183934948"/>
              </p:ext>
            </p:extLst>
          </p:nvPr>
        </p:nvGraphicFramePr>
        <p:xfrm>
          <a:off x="194471" y="980728"/>
          <a:ext cx="9147303"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836765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itle 1"/>
          <p:cNvSpPr>
            <a:spLocks noGrp="1"/>
          </p:cNvSpPr>
          <p:nvPr>
            <p:ph type="title"/>
          </p:nvPr>
        </p:nvSpPr>
        <p:spPr>
          <a:xfrm>
            <a:off x="152400" y="76200"/>
            <a:ext cx="4433623" cy="685800"/>
          </a:xfrm>
        </p:spPr>
        <p:txBody>
          <a:bodyPr/>
          <a:lstStyle/>
          <a:p>
            <a:pPr algn="l"/>
            <a:r>
              <a:rPr lang="en-US" sz="2000" dirty="0" smtClean="0">
                <a:solidFill>
                  <a:srgbClr val="990000"/>
                </a:solidFill>
                <a:latin typeface="Arial" pitchFamily="34" charset="0"/>
              </a:rPr>
              <a:t>Growth in Petroleum </a:t>
            </a:r>
            <a:r>
              <a:rPr lang="en-US" sz="2000" dirty="0" err="1" smtClean="0">
                <a:solidFill>
                  <a:srgbClr val="990000"/>
                </a:solidFill>
                <a:latin typeface="Arial" pitchFamily="34" charset="0"/>
              </a:rPr>
              <a:t>Pdt</a:t>
            </a:r>
            <a:r>
              <a:rPr lang="en-US" sz="2000" dirty="0" smtClean="0">
                <a:solidFill>
                  <a:srgbClr val="990000"/>
                </a:solidFill>
                <a:latin typeface="Arial" pitchFamily="34" charset="0"/>
              </a:rPr>
              <a:t/>
            </a:r>
            <a:br>
              <a:rPr lang="en-US" sz="2000" dirty="0" smtClean="0">
                <a:solidFill>
                  <a:srgbClr val="990000"/>
                </a:solidFill>
                <a:latin typeface="Arial" pitchFamily="34" charset="0"/>
              </a:rPr>
            </a:br>
            <a:r>
              <a:rPr lang="en-US" sz="2000" dirty="0" smtClean="0">
                <a:solidFill>
                  <a:srgbClr val="990000"/>
                </a:solidFill>
                <a:latin typeface="Arial" pitchFamily="34" charset="0"/>
              </a:rPr>
              <a:t>Pipelines Network</a:t>
            </a:r>
            <a:endParaRPr lang="en-US" sz="2000" dirty="0" smtClean="0">
              <a:solidFill>
                <a:srgbClr val="0000FF"/>
              </a:solidFill>
            </a:endParaRPr>
          </a:p>
        </p:txBody>
      </p:sp>
      <p:sp>
        <p:nvSpPr>
          <p:cNvPr id="390" name="Rectangle 389"/>
          <p:cNvSpPr/>
          <p:nvPr/>
        </p:nvSpPr>
        <p:spPr>
          <a:xfrm>
            <a:off x="6139657" y="6642100"/>
            <a:ext cx="2445544" cy="215900"/>
          </a:xfrm>
          <a:prstGeom prst="rect">
            <a:avLst/>
          </a:prstGeom>
        </p:spPr>
        <p:txBody>
          <a:bodyPr>
            <a:spAutoFit/>
          </a:bodyPr>
          <a:lstStyle/>
          <a:p>
            <a:pPr fontAlgn="b">
              <a:defRPr/>
            </a:pPr>
            <a:r>
              <a:rPr lang="en-US" sz="800" b="1" dirty="0">
                <a:latin typeface="+mj-lt"/>
                <a:cs typeface="+mn-cs"/>
              </a:rPr>
              <a:t>Note : Map is Indicative only, not  to scale</a:t>
            </a:r>
          </a:p>
        </p:txBody>
      </p:sp>
      <p:sp>
        <p:nvSpPr>
          <p:cNvPr id="3078" name="Table 199"/>
          <p:cNvSpPr>
            <a:spLocks noGrp="1" noChangeArrowheads="1"/>
          </p:cNvSpPr>
          <p:nvPr/>
        </p:nvSpPr>
        <p:spPr bwMode="auto">
          <a:xfrm>
            <a:off x="0" y="0"/>
            <a:ext cx="0" cy="0"/>
          </a:xfrm>
          <a:prstGeom prst="rect">
            <a:avLst/>
          </a:prstGeom>
          <a:noFill/>
          <a:ln w="9525">
            <a:noFill/>
            <a:miter lim="800000"/>
            <a:headEnd/>
            <a:tailEnd/>
          </a:ln>
        </p:spPr>
        <p:txBody>
          <a:bodyPr/>
          <a:lstStyle/>
          <a:p>
            <a:endParaRPr lang="en-US"/>
          </a:p>
        </p:txBody>
      </p:sp>
      <p:graphicFrame>
        <p:nvGraphicFramePr>
          <p:cNvPr id="430" name="Table 199"/>
          <p:cNvGraphicFramePr>
            <a:graphicFrameLocks noGrp="1"/>
          </p:cNvGraphicFramePr>
          <p:nvPr/>
        </p:nvGraphicFramePr>
        <p:xfrm>
          <a:off x="7248923" y="3898900"/>
          <a:ext cx="2574527" cy="2628900"/>
        </p:xfrm>
        <a:graphic>
          <a:graphicData uri="http://schemas.openxmlformats.org/drawingml/2006/table">
            <a:tbl>
              <a:tblPr/>
              <a:tblGrid>
                <a:gridCol w="1320596"/>
                <a:gridCol w="1253931"/>
              </a:tblGrid>
              <a:tr h="2190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ＭＳ Ｐゴシック" charset="0"/>
                          <a:cs typeface="Arial" charset="0"/>
                        </a:rPr>
                        <a:t>Legend</a:t>
                      </a:r>
                    </a:p>
                  </a:txBody>
                  <a:tcPr marL="58500" marR="58500" marT="18005" marB="18005" horzOverflow="overflow">
                    <a:lnL>
                      <a:noFill/>
                    </a:lnL>
                    <a:lnR>
                      <a:noFill/>
                    </a:lnR>
                    <a:lnT>
                      <a:noFill/>
                    </a:lnT>
                    <a:lnB>
                      <a:noFill/>
                    </a:lnB>
                    <a:lnTlToBr>
                      <a:noFill/>
                    </a:lnTlToBr>
                    <a:lnBlToTr>
                      <a:noFill/>
                    </a:lnBlToTr>
                    <a:solidFill>
                      <a:srgbClr val="D9ECFF"/>
                    </a:solidFill>
                  </a:tcPr>
                </a:tc>
                <a:tc hMerge="1">
                  <a:txBody>
                    <a:bodyPr/>
                    <a:lstStyle/>
                    <a:p>
                      <a:endParaRPr lang="en-US"/>
                    </a:p>
                  </a:txBody>
                  <a:tcPr/>
                </a:tc>
              </a:tr>
              <a:tr h="219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charset="0"/>
                        <a:ea typeface="ＭＳ Ｐゴシック" charset="0"/>
                        <a:cs typeface="Arial" charset="0"/>
                      </a:endParaRPr>
                    </a:p>
                  </a:txBody>
                  <a:tcPr marL="58500" marR="58500" marT="18005" marB="18005" horzOverflow="overflow">
                    <a:lnL>
                      <a:noFill/>
                    </a:lnL>
                    <a:lnR>
                      <a:noFill/>
                    </a:lnR>
                    <a:lnT>
                      <a:noFill/>
                    </a:lnT>
                    <a:lnB>
                      <a:noFill/>
                    </a:lnB>
                    <a:lnTlToBr>
                      <a:noFill/>
                    </a:lnTlToBr>
                    <a:lnBlToTr>
                      <a:noFill/>
                    </a:lnBlToTr>
                    <a:solidFill>
                      <a:srgbClr val="D9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a:ln>
                            <a:noFill/>
                          </a:ln>
                          <a:solidFill>
                            <a:schemeClr val="tx1"/>
                          </a:solidFill>
                          <a:effectLst/>
                          <a:latin typeface="Arial" charset="0"/>
                          <a:ea typeface="ＭＳ Ｐゴシック" charset="0"/>
                          <a:cs typeface="Arial" charset="0"/>
                        </a:rPr>
                        <a:t>IOC</a:t>
                      </a:r>
                      <a:r>
                        <a:rPr kumimoji="0" lang="ja-JP" altLang="en-US" sz="700" b="1" i="0" u="none" strike="noStrike" cap="none" normalizeH="0" baseline="0">
                          <a:ln>
                            <a:noFill/>
                          </a:ln>
                          <a:solidFill>
                            <a:schemeClr val="tx1"/>
                          </a:solidFill>
                          <a:effectLst/>
                          <a:latin typeface="Arial" charset="0"/>
                          <a:ea typeface="ＭＳ Ｐゴシック" charset="0"/>
                          <a:cs typeface="Arial" charset="0"/>
                        </a:rPr>
                        <a:t>’</a:t>
                      </a:r>
                      <a:r>
                        <a:rPr kumimoji="0" lang="en-US" sz="700" b="1" i="0" u="none" strike="noStrike" cap="none" normalizeH="0" baseline="0">
                          <a:ln>
                            <a:noFill/>
                          </a:ln>
                          <a:solidFill>
                            <a:schemeClr val="tx1"/>
                          </a:solidFill>
                          <a:effectLst/>
                          <a:latin typeface="Arial" charset="0"/>
                          <a:ea typeface="ＭＳ Ｐゴシック" charset="0"/>
                          <a:cs typeface="Arial" charset="0"/>
                        </a:rPr>
                        <a:t>s Existing Pipeline</a:t>
                      </a:r>
                    </a:p>
                  </a:txBody>
                  <a:tcPr marL="0" marR="58500" marT="18005" marB="18005" anchor="ctr" horzOverflow="overflow">
                    <a:lnL>
                      <a:noFill/>
                    </a:lnL>
                    <a:lnR>
                      <a:noFill/>
                    </a:lnR>
                    <a:lnT>
                      <a:noFill/>
                    </a:lnT>
                    <a:lnB>
                      <a:noFill/>
                    </a:lnB>
                    <a:lnTlToBr>
                      <a:noFill/>
                    </a:lnTlToBr>
                    <a:lnBlToTr>
                      <a:noFill/>
                    </a:lnBlToTr>
                    <a:solidFill>
                      <a:srgbClr val="D9ECFF"/>
                    </a:solidFill>
                  </a:tcPr>
                </a:tc>
              </a:tr>
              <a:tr h="219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charset="0"/>
                        <a:ea typeface="ＭＳ Ｐゴシック" charset="0"/>
                        <a:cs typeface="Arial" charset="0"/>
                      </a:endParaRPr>
                    </a:p>
                  </a:txBody>
                  <a:tcPr marL="58500" marR="58500" marT="18005" marB="18005" horzOverflow="overflow">
                    <a:lnL>
                      <a:noFill/>
                    </a:lnL>
                    <a:lnR>
                      <a:noFill/>
                    </a:lnR>
                    <a:lnT>
                      <a:noFill/>
                    </a:lnT>
                    <a:lnB>
                      <a:noFill/>
                    </a:lnB>
                    <a:lnTlToBr>
                      <a:noFill/>
                    </a:lnTlToBr>
                    <a:lnBlToTr>
                      <a:noFill/>
                    </a:lnBlToTr>
                    <a:solidFill>
                      <a:srgbClr val="D9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a:ln>
                            <a:noFill/>
                          </a:ln>
                          <a:solidFill>
                            <a:schemeClr val="tx1"/>
                          </a:solidFill>
                          <a:effectLst/>
                          <a:latin typeface="Arial" charset="0"/>
                          <a:ea typeface="ＭＳ Ｐゴシック" charset="0"/>
                          <a:cs typeface="Arial" charset="0"/>
                        </a:rPr>
                        <a:t>IOC</a:t>
                      </a:r>
                      <a:r>
                        <a:rPr kumimoji="0" lang="ja-JP" altLang="en-US" sz="700" b="1" i="0" u="none" strike="noStrike" cap="none" normalizeH="0" baseline="0">
                          <a:ln>
                            <a:noFill/>
                          </a:ln>
                          <a:solidFill>
                            <a:schemeClr val="tx1"/>
                          </a:solidFill>
                          <a:effectLst/>
                          <a:latin typeface="Arial" charset="0"/>
                          <a:ea typeface="ＭＳ Ｐゴシック" charset="0"/>
                          <a:cs typeface="Arial" charset="0"/>
                        </a:rPr>
                        <a:t>’</a:t>
                      </a:r>
                      <a:r>
                        <a:rPr kumimoji="0" lang="en-US" sz="700" b="1" i="0" u="none" strike="noStrike" cap="none" normalizeH="0" baseline="0">
                          <a:ln>
                            <a:noFill/>
                          </a:ln>
                          <a:solidFill>
                            <a:schemeClr val="tx1"/>
                          </a:solidFill>
                          <a:effectLst/>
                          <a:latin typeface="Arial" charset="0"/>
                          <a:ea typeface="ＭＳ Ｐゴシック" charset="0"/>
                          <a:cs typeface="Arial" charset="0"/>
                        </a:rPr>
                        <a:t>s Ongoing Pipeline</a:t>
                      </a:r>
                    </a:p>
                  </a:txBody>
                  <a:tcPr marL="0" marR="58500" marT="18005" marB="18005" anchor="ctr" horzOverflow="overflow">
                    <a:lnL>
                      <a:noFill/>
                    </a:lnL>
                    <a:lnR>
                      <a:noFill/>
                    </a:lnR>
                    <a:lnT>
                      <a:noFill/>
                    </a:lnT>
                    <a:lnB>
                      <a:noFill/>
                    </a:lnB>
                    <a:lnTlToBr>
                      <a:noFill/>
                    </a:lnTlToBr>
                    <a:lnBlToTr>
                      <a:noFill/>
                    </a:lnBlToTr>
                    <a:solidFill>
                      <a:srgbClr val="D9ECFF"/>
                    </a:solidFill>
                  </a:tcPr>
                </a:tc>
              </a:tr>
              <a:tr h="219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charset="0"/>
                        <a:ea typeface="ＭＳ Ｐゴシック" charset="0"/>
                        <a:cs typeface="Arial" charset="0"/>
                      </a:endParaRPr>
                    </a:p>
                  </a:txBody>
                  <a:tcPr marL="58500" marR="58500" marT="18005" marB="18005" horzOverflow="overflow">
                    <a:lnL>
                      <a:noFill/>
                    </a:lnL>
                    <a:lnR>
                      <a:noFill/>
                    </a:lnR>
                    <a:lnT>
                      <a:noFill/>
                    </a:lnT>
                    <a:lnB>
                      <a:noFill/>
                    </a:lnB>
                    <a:lnTlToBr>
                      <a:noFill/>
                    </a:lnTlToBr>
                    <a:lnBlToTr>
                      <a:noFill/>
                    </a:lnBlToTr>
                    <a:solidFill>
                      <a:srgbClr val="D9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a:ln>
                            <a:noFill/>
                          </a:ln>
                          <a:solidFill>
                            <a:schemeClr val="tx1"/>
                          </a:solidFill>
                          <a:effectLst/>
                          <a:latin typeface="Arial" charset="0"/>
                          <a:ea typeface="ＭＳ Ｐゴシック" charset="0"/>
                          <a:cs typeface="Arial" charset="0"/>
                        </a:rPr>
                        <a:t>BPCL</a:t>
                      </a:r>
                      <a:r>
                        <a:rPr kumimoji="0" lang="ja-JP" altLang="en-US" sz="700" b="1" i="0" u="none" strike="noStrike" cap="none" normalizeH="0" baseline="0">
                          <a:ln>
                            <a:noFill/>
                          </a:ln>
                          <a:solidFill>
                            <a:schemeClr val="tx1"/>
                          </a:solidFill>
                          <a:effectLst/>
                          <a:latin typeface="Arial" charset="0"/>
                          <a:ea typeface="ＭＳ Ｐゴシック" charset="0"/>
                          <a:cs typeface="Arial" charset="0"/>
                        </a:rPr>
                        <a:t>’</a:t>
                      </a:r>
                      <a:r>
                        <a:rPr kumimoji="0" lang="en-US" sz="700" b="1" i="0" u="none" strike="noStrike" cap="none" normalizeH="0" baseline="0">
                          <a:ln>
                            <a:noFill/>
                          </a:ln>
                          <a:solidFill>
                            <a:schemeClr val="tx1"/>
                          </a:solidFill>
                          <a:effectLst/>
                          <a:latin typeface="Arial" charset="0"/>
                          <a:ea typeface="ＭＳ Ｐゴシック" charset="0"/>
                          <a:cs typeface="Arial" charset="0"/>
                        </a:rPr>
                        <a:t>s Existing Pipeline</a:t>
                      </a:r>
                    </a:p>
                  </a:txBody>
                  <a:tcPr marL="0" marR="58500" marT="18005" marB="18005" anchor="ctr" horzOverflow="overflow">
                    <a:lnL>
                      <a:noFill/>
                    </a:lnL>
                    <a:lnR>
                      <a:noFill/>
                    </a:lnR>
                    <a:lnT>
                      <a:noFill/>
                    </a:lnT>
                    <a:lnB>
                      <a:noFill/>
                    </a:lnB>
                    <a:lnTlToBr>
                      <a:noFill/>
                    </a:lnTlToBr>
                    <a:lnBlToTr>
                      <a:noFill/>
                    </a:lnBlToTr>
                    <a:solidFill>
                      <a:srgbClr val="D9ECFF"/>
                    </a:solidFill>
                  </a:tcPr>
                </a:tc>
              </a:tr>
              <a:tr h="219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charset="0"/>
                        <a:ea typeface="ＭＳ Ｐゴシック" charset="0"/>
                        <a:cs typeface="Arial" charset="0"/>
                      </a:endParaRPr>
                    </a:p>
                  </a:txBody>
                  <a:tcPr marL="58500" marR="58500" marT="18005" marB="18005" horzOverflow="overflow">
                    <a:lnL>
                      <a:noFill/>
                    </a:lnL>
                    <a:lnR>
                      <a:noFill/>
                    </a:lnR>
                    <a:lnT>
                      <a:noFill/>
                    </a:lnT>
                    <a:lnB>
                      <a:noFill/>
                    </a:lnB>
                    <a:lnTlToBr>
                      <a:noFill/>
                    </a:lnTlToBr>
                    <a:lnBlToTr>
                      <a:noFill/>
                    </a:lnBlToTr>
                    <a:solidFill>
                      <a:srgbClr val="D9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a:ln>
                            <a:noFill/>
                          </a:ln>
                          <a:solidFill>
                            <a:schemeClr val="tx1"/>
                          </a:solidFill>
                          <a:effectLst/>
                          <a:latin typeface="Arial" charset="0"/>
                          <a:ea typeface="ＭＳ Ｐゴシック" charset="0"/>
                          <a:cs typeface="Arial" charset="0"/>
                        </a:rPr>
                        <a:t>BPCL</a:t>
                      </a:r>
                      <a:r>
                        <a:rPr kumimoji="0" lang="ja-JP" altLang="en-US" sz="700" b="1" i="0" u="none" strike="noStrike" cap="none" normalizeH="0" baseline="0">
                          <a:ln>
                            <a:noFill/>
                          </a:ln>
                          <a:solidFill>
                            <a:schemeClr val="tx1"/>
                          </a:solidFill>
                          <a:effectLst/>
                          <a:latin typeface="Arial" charset="0"/>
                          <a:ea typeface="ＭＳ Ｐゴシック" charset="0"/>
                          <a:cs typeface="Arial" charset="0"/>
                        </a:rPr>
                        <a:t>’</a:t>
                      </a:r>
                      <a:r>
                        <a:rPr kumimoji="0" lang="en-US" sz="700" b="1" i="0" u="none" strike="noStrike" cap="none" normalizeH="0" baseline="0">
                          <a:ln>
                            <a:noFill/>
                          </a:ln>
                          <a:solidFill>
                            <a:schemeClr val="tx1"/>
                          </a:solidFill>
                          <a:effectLst/>
                          <a:latin typeface="Arial" charset="0"/>
                          <a:ea typeface="ＭＳ Ｐゴシック" charset="0"/>
                          <a:cs typeface="Arial" charset="0"/>
                        </a:rPr>
                        <a:t>s Ongoing Pipeline</a:t>
                      </a:r>
                    </a:p>
                  </a:txBody>
                  <a:tcPr marL="0" marR="58500" marT="18005" marB="18005" anchor="ctr" horzOverflow="overflow">
                    <a:lnL>
                      <a:noFill/>
                    </a:lnL>
                    <a:lnR>
                      <a:noFill/>
                    </a:lnR>
                    <a:lnT>
                      <a:noFill/>
                    </a:lnT>
                    <a:lnB>
                      <a:noFill/>
                    </a:lnB>
                    <a:lnTlToBr>
                      <a:noFill/>
                    </a:lnTlToBr>
                    <a:lnBlToTr>
                      <a:noFill/>
                    </a:lnBlToTr>
                    <a:solidFill>
                      <a:srgbClr val="D9ECFF"/>
                    </a:solidFill>
                  </a:tcPr>
                </a:tc>
              </a:tr>
              <a:tr h="219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charset="0"/>
                        <a:ea typeface="ＭＳ Ｐゴシック" charset="0"/>
                        <a:cs typeface="Arial" charset="0"/>
                      </a:endParaRPr>
                    </a:p>
                  </a:txBody>
                  <a:tcPr marL="58500" marR="58500" marT="18005" marB="18005" horzOverflow="overflow">
                    <a:lnL>
                      <a:noFill/>
                    </a:lnL>
                    <a:lnR>
                      <a:noFill/>
                    </a:lnR>
                    <a:lnT>
                      <a:noFill/>
                    </a:lnT>
                    <a:lnB>
                      <a:noFill/>
                    </a:lnB>
                    <a:lnTlToBr>
                      <a:noFill/>
                    </a:lnTlToBr>
                    <a:lnBlToTr>
                      <a:noFill/>
                    </a:lnBlToTr>
                    <a:solidFill>
                      <a:srgbClr val="D9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a:ln>
                            <a:noFill/>
                          </a:ln>
                          <a:solidFill>
                            <a:schemeClr val="tx1"/>
                          </a:solidFill>
                          <a:effectLst/>
                          <a:latin typeface="Arial" charset="0"/>
                          <a:ea typeface="ＭＳ Ｐゴシック" charset="0"/>
                          <a:cs typeface="Arial" charset="0"/>
                        </a:rPr>
                        <a:t>HPCL</a:t>
                      </a:r>
                      <a:r>
                        <a:rPr kumimoji="0" lang="ja-JP" altLang="en-US" sz="700" b="1" i="0" u="none" strike="noStrike" cap="none" normalizeH="0" baseline="0">
                          <a:ln>
                            <a:noFill/>
                          </a:ln>
                          <a:solidFill>
                            <a:schemeClr val="tx1"/>
                          </a:solidFill>
                          <a:effectLst/>
                          <a:latin typeface="Arial" charset="0"/>
                          <a:ea typeface="ＭＳ Ｐゴシック" charset="0"/>
                          <a:cs typeface="Arial" charset="0"/>
                        </a:rPr>
                        <a:t>’</a:t>
                      </a:r>
                      <a:r>
                        <a:rPr kumimoji="0" lang="en-US" sz="700" b="1" i="0" u="none" strike="noStrike" cap="none" normalizeH="0" baseline="0">
                          <a:ln>
                            <a:noFill/>
                          </a:ln>
                          <a:solidFill>
                            <a:schemeClr val="tx1"/>
                          </a:solidFill>
                          <a:effectLst/>
                          <a:latin typeface="Arial" charset="0"/>
                          <a:ea typeface="ＭＳ Ｐゴシック" charset="0"/>
                          <a:cs typeface="Arial" charset="0"/>
                        </a:rPr>
                        <a:t>s Existing Pipeline</a:t>
                      </a:r>
                    </a:p>
                  </a:txBody>
                  <a:tcPr marL="0" marR="58500" marT="18005" marB="18005" anchor="ctr" horzOverflow="overflow">
                    <a:lnL>
                      <a:noFill/>
                    </a:lnL>
                    <a:lnR>
                      <a:noFill/>
                    </a:lnR>
                    <a:lnT>
                      <a:noFill/>
                    </a:lnT>
                    <a:lnB>
                      <a:noFill/>
                    </a:lnB>
                    <a:lnTlToBr>
                      <a:noFill/>
                    </a:lnTlToBr>
                    <a:lnBlToTr>
                      <a:noFill/>
                    </a:lnBlToTr>
                    <a:solidFill>
                      <a:srgbClr val="D9ECFF"/>
                    </a:solidFill>
                  </a:tcPr>
                </a:tc>
              </a:tr>
              <a:tr h="219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charset="0"/>
                        <a:ea typeface="ＭＳ Ｐゴシック" charset="0"/>
                        <a:cs typeface="Arial" charset="0"/>
                      </a:endParaRPr>
                    </a:p>
                  </a:txBody>
                  <a:tcPr marL="58500" marR="58500" marT="18005" marB="18005" horzOverflow="overflow">
                    <a:lnL>
                      <a:noFill/>
                    </a:lnL>
                    <a:lnR>
                      <a:noFill/>
                    </a:lnR>
                    <a:lnT>
                      <a:noFill/>
                    </a:lnT>
                    <a:lnB>
                      <a:noFill/>
                    </a:lnB>
                    <a:lnTlToBr>
                      <a:noFill/>
                    </a:lnTlToBr>
                    <a:lnBlToTr>
                      <a:noFill/>
                    </a:lnBlToTr>
                    <a:solidFill>
                      <a:srgbClr val="D9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a:ln>
                            <a:noFill/>
                          </a:ln>
                          <a:solidFill>
                            <a:schemeClr val="tx1"/>
                          </a:solidFill>
                          <a:effectLst/>
                          <a:latin typeface="Arial" charset="0"/>
                          <a:ea typeface="ＭＳ Ｐゴシック" charset="0"/>
                          <a:cs typeface="Arial" charset="0"/>
                        </a:rPr>
                        <a:t>HPCL</a:t>
                      </a:r>
                      <a:r>
                        <a:rPr kumimoji="0" lang="ja-JP" altLang="en-US" sz="700" b="1" i="0" u="none" strike="noStrike" cap="none" normalizeH="0" baseline="0">
                          <a:ln>
                            <a:noFill/>
                          </a:ln>
                          <a:solidFill>
                            <a:schemeClr val="tx1"/>
                          </a:solidFill>
                          <a:effectLst/>
                          <a:latin typeface="Arial" charset="0"/>
                          <a:ea typeface="ＭＳ Ｐゴシック" charset="0"/>
                          <a:cs typeface="Arial" charset="0"/>
                        </a:rPr>
                        <a:t>’</a:t>
                      </a:r>
                      <a:r>
                        <a:rPr kumimoji="0" lang="en-US" sz="700" b="1" i="0" u="none" strike="noStrike" cap="none" normalizeH="0" baseline="0">
                          <a:ln>
                            <a:noFill/>
                          </a:ln>
                          <a:solidFill>
                            <a:schemeClr val="tx1"/>
                          </a:solidFill>
                          <a:effectLst/>
                          <a:latin typeface="Arial" charset="0"/>
                          <a:ea typeface="ＭＳ Ｐゴシック" charset="0"/>
                          <a:cs typeface="Arial" charset="0"/>
                        </a:rPr>
                        <a:t>s Ongoing Pipeline</a:t>
                      </a:r>
                    </a:p>
                  </a:txBody>
                  <a:tcPr marL="0" marR="58500" marT="18005" marB="18005" anchor="ctr" horzOverflow="overflow">
                    <a:lnL>
                      <a:noFill/>
                    </a:lnL>
                    <a:lnR>
                      <a:noFill/>
                    </a:lnR>
                    <a:lnT>
                      <a:noFill/>
                    </a:lnT>
                    <a:lnB>
                      <a:noFill/>
                    </a:lnB>
                    <a:lnTlToBr>
                      <a:noFill/>
                    </a:lnTlToBr>
                    <a:lnBlToTr>
                      <a:noFill/>
                    </a:lnBlToTr>
                    <a:solidFill>
                      <a:srgbClr val="D9ECFF"/>
                    </a:solidFill>
                  </a:tcPr>
                </a:tc>
              </a:tr>
              <a:tr h="219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charset="0"/>
                        <a:ea typeface="ＭＳ Ｐゴシック" charset="0"/>
                        <a:cs typeface="Arial" charset="0"/>
                      </a:endParaRPr>
                    </a:p>
                  </a:txBody>
                  <a:tcPr marL="58500" marR="58500" marT="18005" marB="18005" horzOverflow="overflow">
                    <a:lnL>
                      <a:noFill/>
                    </a:lnL>
                    <a:lnR>
                      <a:noFill/>
                    </a:lnR>
                    <a:lnT>
                      <a:noFill/>
                    </a:lnT>
                    <a:lnB>
                      <a:noFill/>
                    </a:lnB>
                    <a:lnTlToBr>
                      <a:noFill/>
                    </a:lnTlToBr>
                    <a:lnBlToTr>
                      <a:noFill/>
                    </a:lnBlToTr>
                    <a:solidFill>
                      <a:srgbClr val="D9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a:ln>
                            <a:noFill/>
                          </a:ln>
                          <a:solidFill>
                            <a:schemeClr val="tx1"/>
                          </a:solidFill>
                          <a:effectLst/>
                          <a:latin typeface="Arial" charset="0"/>
                          <a:ea typeface="ＭＳ Ｐゴシック" charset="0"/>
                          <a:cs typeface="Arial" charset="0"/>
                        </a:rPr>
                        <a:t>OIL</a:t>
                      </a:r>
                      <a:r>
                        <a:rPr kumimoji="0" lang="ja-JP" altLang="en-US" sz="700" b="1" i="0" u="none" strike="noStrike" cap="none" normalizeH="0" baseline="0">
                          <a:ln>
                            <a:noFill/>
                          </a:ln>
                          <a:solidFill>
                            <a:schemeClr val="tx1"/>
                          </a:solidFill>
                          <a:effectLst/>
                          <a:latin typeface="Arial" charset="0"/>
                          <a:ea typeface="ＭＳ Ｐゴシック" charset="0"/>
                          <a:cs typeface="Arial" charset="0"/>
                        </a:rPr>
                        <a:t>’</a:t>
                      </a:r>
                      <a:r>
                        <a:rPr kumimoji="0" lang="en-US" sz="700" b="1" i="0" u="none" strike="noStrike" cap="none" normalizeH="0" baseline="0">
                          <a:ln>
                            <a:noFill/>
                          </a:ln>
                          <a:solidFill>
                            <a:schemeClr val="tx1"/>
                          </a:solidFill>
                          <a:effectLst/>
                          <a:latin typeface="Arial" charset="0"/>
                          <a:ea typeface="ＭＳ Ｐゴシック" charset="0"/>
                          <a:cs typeface="Arial" charset="0"/>
                        </a:rPr>
                        <a:t>s Existing Pipeline</a:t>
                      </a:r>
                    </a:p>
                  </a:txBody>
                  <a:tcPr marL="0" marR="58500" marT="18005" marB="18005" anchor="ctr" horzOverflow="overflow">
                    <a:lnL>
                      <a:noFill/>
                    </a:lnL>
                    <a:lnR>
                      <a:noFill/>
                    </a:lnR>
                    <a:lnT>
                      <a:noFill/>
                    </a:lnT>
                    <a:lnB>
                      <a:noFill/>
                    </a:lnB>
                    <a:lnTlToBr>
                      <a:noFill/>
                    </a:lnTlToBr>
                    <a:lnBlToTr>
                      <a:noFill/>
                    </a:lnBlToTr>
                    <a:solidFill>
                      <a:srgbClr val="D9ECFF"/>
                    </a:solidFill>
                  </a:tcPr>
                </a:tc>
              </a:tr>
              <a:tr h="219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charset="0"/>
                        <a:ea typeface="ＭＳ Ｐゴシック" charset="0"/>
                        <a:cs typeface="Arial" charset="0"/>
                      </a:endParaRPr>
                    </a:p>
                  </a:txBody>
                  <a:tcPr marL="58500" marR="58500" marT="18005" marB="18005" horzOverflow="overflow">
                    <a:lnL>
                      <a:noFill/>
                    </a:lnL>
                    <a:lnR>
                      <a:noFill/>
                    </a:lnR>
                    <a:lnT>
                      <a:noFill/>
                    </a:lnT>
                    <a:lnB>
                      <a:noFill/>
                    </a:lnB>
                    <a:lnTlToBr>
                      <a:noFill/>
                    </a:lnTlToBr>
                    <a:lnBlToTr>
                      <a:noFill/>
                    </a:lnBlToTr>
                    <a:solidFill>
                      <a:srgbClr val="D9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a:ln>
                            <a:noFill/>
                          </a:ln>
                          <a:solidFill>
                            <a:schemeClr val="tx1"/>
                          </a:solidFill>
                          <a:effectLst/>
                          <a:latin typeface="Arial" charset="0"/>
                          <a:ea typeface="ＭＳ Ｐゴシック" charset="0"/>
                          <a:cs typeface="Arial" charset="0"/>
                        </a:rPr>
                        <a:t>PMHB</a:t>
                      </a:r>
                      <a:r>
                        <a:rPr kumimoji="0" lang="ja-JP" altLang="en-US" sz="700" b="1" i="0" u="none" strike="noStrike" cap="none" normalizeH="0" baseline="0">
                          <a:ln>
                            <a:noFill/>
                          </a:ln>
                          <a:solidFill>
                            <a:schemeClr val="tx1"/>
                          </a:solidFill>
                          <a:effectLst/>
                          <a:latin typeface="Arial" charset="0"/>
                          <a:ea typeface="ＭＳ Ｐゴシック" charset="0"/>
                          <a:cs typeface="Arial" charset="0"/>
                        </a:rPr>
                        <a:t>’</a:t>
                      </a:r>
                      <a:r>
                        <a:rPr kumimoji="0" lang="en-US" sz="700" b="1" i="0" u="none" strike="noStrike" cap="none" normalizeH="0" baseline="0">
                          <a:ln>
                            <a:noFill/>
                          </a:ln>
                          <a:solidFill>
                            <a:schemeClr val="tx1"/>
                          </a:solidFill>
                          <a:effectLst/>
                          <a:latin typeface="Arial" charset="0"/>
                          <a:ea typeface="ＭＳ Ｐゴシック" charset="0"/>
                          <a:cs typeface="Arial" charset="0"/>
                        </a:rPr>
                        <a:t>s Pipeline</a:t>
                      </a:r>
                    </a:p>
                  </a:txBody>
                  <a:tcPr marL="0" marR="58500" marT="18005" marB="18005" anchor="ctr" horzOverflow="overflow">
                    <a:lnL>
                      <a:noFill/>
                    </a:lnL>
                    <a:lnR>
                      <a:noFill/>
                    </a:lnR>
                    <a:lnT>
                      <a:noFill/>
                    </a:lnT>
                    <a:lnB>
                      <a:noFill/>
                    </a:lnB>
                    <a:lnTlToBr>
                      <a:noFill/>
                    </a:lnTlToBr>
                    <a:lnBlToTr>
                      <a:noFill/>
                    </a:lnBlToTr>
                    <a:solidFill>
                      <a:srgbClr val="D9ECFF"/>
                    </a:solidFill>
                  </a:tcPr>
                </a:tc>
              </a:tr>
              <a:tr h="219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charset="0"/>
                        <a:ea typeface="ＭＳ Ｐゴシック" charset="0"/>
                        <a:cs typeface="Arial" charset="0"/>
                      </a:endParaRPr>
                    </a:p>
                  </a:txBody>
                  <a:tcPr marL="58500" marR="58500" marT="18005" marB="18005" horzOverflow="overflow">
                    <a:lnL>
                      <a:noFill/>
                    </a:lnL>
                    <a:lnR>
                      <a:noFill/>
                    </a:lnR>
                    <a:lnT>
                      <a:noFill/>
                    </a:lnT>
                    <a:lnB>
                      <a:noFill/>
                    </a:lnB>
                    <a:lnTlToBr>
                      <a:noFill/>
                    </a:lnTlToBr>
                    <a:lnBlToTr>
                      <a:noFill/>
                    </a:lnBlToTr>
                    <a:solidFill>
                      <a:srgbClr val="D9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a:ln>
                            <a:noFill/>
                          </a:ln>
                          <a:solidFill>
                            <a:schemeClr val="tx1"/>
                          </a:solidFill>
                          <a:effectLst/>
                          <a:latin typeface="Arial" charset="0"/>
                          <a:ea typeface="ＭＳ Ｐゴシック" charset="0"/>
                          <a:cs typeface="Arial" charset="0"/>
                        </a:rPr>
                        <a:t>PCCK</a:t>
                      </a:r>
                      <a:r>
                        <a:rPr kumimoji="0" lang="ja-JP" altLang="en-US" sz="700" b="1" i="0" u="none" strike="noStrike" cap="none" normalizeH="0" baseline="0">
                          <a:ln>
                            <a:noFill/>
                          </a:ln>
                          <a:solidFill>
                            <a:schemeClr val="tx1"/>
                          </a:solidFill>
                          <a:effectLst/>
                          <a:latin typeface="Arial" charset="0"/>
                          <a:ea typeface="ＭＳ Ｐゴシック" charset="0"/>
                          <a:cs typeface="Arial" charset="0"/>
                        </a:rPr>
                        <a:t>’</a:t>
                      </a:r>
                      <a:r>
                        <a:rPr kumimoji="0" lang="en-US" sz="700" b="1" i="0" u="none" strike="noStrike" cap="none" normalizeH="0" baseline="0">
                          <a:ln>
                            <a:noFill/>
                          </a:ln>
                          <a:solidFill>
                            <a:schemeClr val="tx1"/>
                          </a:solidFill>
                          <a:effectLst/>
                          <a:latin typeface="Arial" charset="0"/>
                          <a:ea typeface="ＭＳ Ｐゴシック" charset="0"/>
                          <a:cs typeface="Arial" charset="0"/>
                        </a:rPr>
                        <a:t>s Pipeline</a:t>
                      </a:r>
                    </a:p>
                  </a:txBody>
                  <a:tcPr marL="0" marR="58500" marT="18005" marB="18005" anchor="ctr" horzOverflow="overflow">
                    <a:lnL>
                      <a:noFill/>
                    </a:lnL>
                    <a:lnR>
                      <a:noFill/>
                    </a:lnR>
                    <a:lnT>
                      <a:noFill/>
                    </a:lnT>
                    <a:lnB>
                      <a:noFill/>
                    </a:lnB>
                    <a:lnTlToBr>
                      <a:noFill/>
                    </a:lnTlToBr>
                    <a:lnBlToTr>
                      <a:noFill/>
                    </a:lnBlToTr>
                    <a:solidFill>
                      <a:srgbClr val="D9ECFF"/>
                    </a:solidFill>
                  </a:tcPr>
                </a:tc>
              </a:tr>
              <a:tr h="219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charset="0"/>
                        <a:ea typeface="ＭＳ Ｐゴシック" charset="0"/>
                        <a:cs typeface="Arial" charset="0"/>
                      </a:endParaRPr>
                    </a:p>
                  </a:txBody>
                  <a:tcPr marL="58500" marR="58500" marT="18005" marB="18005" horzOverflow="overflow">
                    <a:lnL>
                      <a:noFill/>
                    </a:lnL>
                    <a:lnR>
                      <a:noFill/>
                    </a:lnR>
                    <a:lnT>
                      <a:noFill/>
                    </a:lnT>
                    <a:lnB>
                      <a:noFill/>
                    </a:lnB>
                    <a:lnTlToBr>
                      <a:noFill/>
                    </a:lnTlToBr>
                    <a:lnBlToTr>
                      <a:noFill/>
                    </a:lnBlToTr>
                    <a:solidFill>
                      <a:srgbClr val="D9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a:ln>
                            <a:noFill/>
                          </a:ln>
                          <a:solidFill>
                            <a:schemeClr val="tx1"/>
                          </a:solidFill>
                          <a:effectLst/>
                          <a:latin typeface="Arial" charset="0"/>
                          <a:ea typeface="ＭＳ Ｐゴシック" charset="0"/>
                          <a:cs typeface="Arial" charset="0"/>
                        </a:rPr>
                        <a:t>Refinery</a:t>
                      </a:r>
                    </a:p>
                  </a:txBody>
                  <a:tcPr marL="0" marR="58500" marT="18005" marB="18005" anchor="ctr" horzOverflow="overflow">
                    <a:lnL>
                      <a:noFill/>
                    </a:lnL>
                    <a:lnR>
                      <a:noFill/>
                    </a:lnR>
                    <a:lnT>
                      <a:noFill/>
                    </a:lnT>
                    <a:lnB>
                      <a:noFill/>
                    </a:lnB>
                    <a:lnTlToBr>
                      <a:noFill/>
                    </a:lnTlToBr>
                    <a:lnBlToTr>
                      <a:noFill/>
                    </a:lnBlToTr>
                    <a:solidFill>
                      <a:srgbClr val="D9ECFF"/>
                    </a:solidFill>
                  </a:tcPr>
                </a:tc>
              </a:tr>
              <a:tr h="219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charset="0"/>
                        <a:ea typeface="ＭＳ Ｐゴシック" charset="0"/>
                        <a:cs typeface="Arial" charset="0"/>
                      </a:endParaRPr>
                    </a:p>
                  </a:txBody>
                  <a:tcPr marL="58500" marR="58500" marT="18005" marB="18005" horzOverflow="overflow">
                    <a:lnL>
                      <a:noFill/>
                    </a:lnL>
                    <a:lnR>
                      <a:noFill/>
                    </a:lnR>
                    <a:lnT>
                      <a:noFill/>
                    </a:lnT>
                    <a:lnB>
                      <a:noFill/>
                    </a:lnB>
                    <a:lnTlToBr>
                      <a:noFill/>
                    </a:lnTlToBr>
                    <a:lnBlToTr>
                      <a:noFill/>
                    </a:lnBlToTr>
                    <a:solidFill>
                      <a:srgbClr val="D9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a:ln>
                            <a:noFill/>
                          </a:ln>
                          <a:solidFill>
                            <a:schemeClr val="tx1"/>
                          </a:solidFill>
                          <a:effectLst/>
                          <a:latin typeface="Arial" charset="0"/>
                          <a:ea typeface="ＭＳ Ｐゴシック" charset="0"/>
                          <a:cs typeface="Arial" charset="0"/>
                        </a:rPr>
                        <a:t>Pipeline Installation</a:t>
                      </a:r>
                    </a:p>
                  </a:txBody>
                  <a:tcPr marL="0" marR="58500" marT="18005" marB="18005" anchor="ctr" horzOverflow="overflow">
                    <a:lnL>
                      <a:noFill/>
                    </a:lnL>
                    <a:lnR>
                      <a:noFill/>
                    </a:lnR>
                    <a:lnT>
                      <a:noFill/>
                    </a:lnT>
                    <a:lnB>
                      <a:noFill/>
                    </a:lnB>
                    <a:lnTlToBr>
                      <a:noFill/>
                    </a:lnTlToBr>
                    <a:lnBlToTr>
                      <a:noFill/>
                    </a:lnBlToTr>
                    <a:solidFill>
                      <a:srgbClr val="D9ECFF"/>
                    </a:solidFill>
                  </a:tcPr>
                </a:tc>
              </a:tr>
            </a:tbl>
          </a:graphicData>
        </a:graphic>
      </p:graphicFrame>
      <p:cxnSp>
        <p:nvCxnSpPr>
          <p:cNvPr id="441" name="Straight Connector 440"/>
          <p:cNvCxnSpPr/>
          <p:nvPr/>
        </p:nvCxnSpPr>
        <p:spPr>
          <a:xfrm>
            <a:off x="7496572" y="4657725"/>
            <a:ext cx="825500" cy="0"/>
          </a:xfrm>
          <a:prstGeom prst="line">
            <a:avLst/>
          </a:prstGeom>
          <a:ln w="19050">
            <a:solidFill>
              <a:srgbClr val="007033"/>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p:cNvCxnSpPr/>
          <p:nvPr/>
        </p:nvCxnSpPr>
        <p:spPr>
          <a:xfrm>
            <a:off x="7496572" y="4219575"/>
            <a:ext cx="8255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p:cNvCxnSpPr/>
          <p:nvPr/>
        </p:nvCxnSpPr>
        <p:spPr>
          <a:xfrm>
            <a:off x="7496572" y="5089525"/>
            <a:ext cx="8255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452" name="Oval 180"/>
          <p:cNvSpPr>
            <a:spLocks noChangeArrowheads="1"/>
          </p:cNvSpPr>
          <p:nvPr/>
        </p:nvSpPr>
        <p:spPr bwMode="auto">
          <a:xfrm>
            <a:off x="7850850" y="6362701"/>
            <a:ext cx="104907" cy="93663"/>
          </a:xfrm>
          <a:prstGeom prst="ellipse">
            <a:avLst/>
          </a:prstGeom>
          <a:solidFill>
            <a:srgbClr val="FF6600"/>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600" b="1" kern="0">
              <a:solidFill>
                <a:srgbClr val="000000"/>
              </a:solidFill>
              <a:cs typeface="+mn-cs"/>
            </a:endParaRPr>
          </a:p>
        </p:txBody>
      </p:sp>
      <p:cxnSp>
        <p:nvCxnSpPr>
          <p:cNvPr id="454" name="Straight Connector 453"/>
          <p:cNvCxnSpPr/>
          <p:nvPr/>
        </p:nvCxnSpPr>
        <p:spPr>
          <a:xfrm>
            <a:off x="7496572" y="5516563"/>
            <a:ext cx="8255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p:nvPr/>
        </p:nvCxnSpPr>
        <p:spPr>
          <a:xfrm>
            <a:off x="7496572" y="5735638"/>
            <a:ext cx="825500" cy="0"/>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p:nvPr/>
        </p:nvCxnSpPr>
        <p:spPr>
          <a:xfrm>
            <a:off x="7496572" y="5975350"/>
            <a:ext cx="825500" cy="0"/>
          </a:xfrm>
          <a:prstGeom prst="line">
            <a:avLst/>
          </a:prstGeom>
          <a:ln w="1905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p:cNvCxnSpPr/>
          <p:nvPr/>
        </p:nvCxnSpPr>
        <p:spPr>
          <a:xfrm>
            <a:off x="7496572" y="4432300"/>
            <a:ext cx="82550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70" name="Straight Connector 469"/>
          <p:cNvCxnSpPr/>
          <p:nvPr/>
        </p:nvCxnSpPr>
        <p:spPr>
          <a:xfrm>
            <a:off x="7496572" y="4889500"/>
            <a:ext cx="825500" cy="0"/>
          </a:xfrm>
          <a:prstGeom prst="line">
            <a:avLst/>
          </a:prstGeom>
          <a:ln w="19050">
            <a:solidFill>
              <a:srgbClr val="007033"/>
            </a:solidFill>
            <a:prstDash val="dash"/>
          </a:ln>
        </p:spPr>
        <p:style>
          <a:lnRef idx="1">
            <a:schemeClr val="accent1"/>
          </a:lnRef>
          <a:fillRef idx="0">
            <a:schemeClr val="accent1"/>
          </a:fillRef>
          <a:effectRef idx="0">
            <a:schemeClr val="accent1"/>
          </a:effectRef>
          <a:fontRef idx="minor">
            <a:schemeClr val="tx1"/>
          </a:fontRef>
        </p:style>
      </p:cxnSp>
      <p:cxnSp>
        <p:nvCxnSpPr>
          <p:cNvPr id="471" name="Straight Connector 470"/>
          <p:cNvCxnSpPr/>
          <p:nvPr/>
        </p:nvCxnSpPr>
        <p:spPr>
          <a:xfrm>
            <a:off x="7489693" y="5289550"/>
            <a:ext cx="825500" cy="0"/>
          </a:xfrm>
          <a:prstGeom prst="line">
            <a:avLst/>
          </a:prstGeom>
          <a:ln w="19050">
            <a:solidFill>
              <a:srgbClr val="0000FF"/>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91" name="Table 390"/>
          <p:cNvGraphicFramePr>
            <a:graphicFrameLocks noGrp="1"/>
          </p:cNvGraphicFramePr>
          <p:nvPr/>
        </p:nvGraphicFramePr>
        <p:xfrm>
          <a:off x="5112942" y="928688"/>
          <a:ext cx="3807618" cy="1285874"/>
        </p:xfrm>
        <a:graphic>
          <a:graphicData uri="http://schemas.openxmlformats.org/drawingml/2006/table">
            <a:tbl>
              <a:tblPr/>
              <a:tblGrid>
                <a:gridCol w="870315"/>
                <a:gridCol w="598339"/>
                <a:gridCol w="598339"/>
                <a:gridCol w="598339"/>
                <a:gridCol w="1142286"/>
              </a:tblGrid>
              <a:tr h="421112">
                <a:tc>
                  <a:txBody>
                    <a:bodyPr/>
                    <a:lstStyle/>
                    <a:p>
                      <a:pPr algn="ctr" rtl="0" fontAlgn="ctr"/>
                      <a:r>
                        <a:rPr lang="en-US" sz="900" b="1" i="0" u="none" strike="noStrike" dirty="0">
                          <a:solidFill>
                            <a:srgbClr val="0000FF"/>
                          </a:solidFill>
                          <a:latin typeface="Calibri"/>
                        </a:rPr>
                        <a:t>Name of the Company</a:t>
                      </a:r>
                      <a:r>
                        <a:rPr lang="en-US" sz="900" b="0" i="0" u="none" strike="noStrike" dirty="0">
                          <a:solidFill>
                            <a:srgbClr val="0000FF"/>
                          </a:solidFill>
                          <a:latin typeface="Calibri"/>
                        </a:rPr>
                        <a:t> </a:t>
                      </a:r>
                      <a:endParaRPr lang="en-US" sz="900" b="1" i="0" u="none" strike="noStrike" dirty="0">
                        <a:solidFill>
                          <a:srgbClr val="0000FF"/>
                        </a:solidFill>
                        <a:latin typeface="Calibri"/>
                      </a:endParaRPr>
                    </a:p>
                  </a:txBody>
                  <a:tcPr marL="10322" marR="10322"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smtClean="0">
                          <a:solidFill>
                            <a:srgbClr val="0000FF"/>
                          </a:solidFill>
                          <a:latin typeface="Calibri"/>
                        </a:rPr>
                        <a:t>Existing Length </a:t>
                      </a:r>
                      <a:r>
                        <a:rPr lang="en-US" sz="900" b="1" i="0" u="none" strike="noStrike" dirty="0">
                          <a:solidFill>
                            <a:srgbClr val="0000FF"/>
                          </a:solidFill>
                          <a:latin typeface="Calibri"/>
                        </a:rPr>
                        <a:t>(km)</a:t>
                      </a:r>
                      <a:r>
                        <a:rPr lang="en-US" sz="900" b="0" i="0" u="none" strike="noStrike" dirty="0">
                          <a:solidFill>
                            <a:srgbClr val="0000FF"/>
                          </a:solidFill>
                          <a:latin typeface="Calibri"/>
                        </a:rPr>
                        <a:t> </a:t>
                      </a:r>
                      <a:endParaRPr lang="en-US" sz="900" b="1" i="0" u="none" strike="noStrike" dirty="0">
                        <a:solidFill>
                          <a:srgbClr val="0000FF"/>
                        </a:solidFill>
                        <a:latin typeface="Calibri"/>
                      </a:endParaRPr>
                    </a:p>
                  </a:txBody>
                  <a:tcPr marL="10322" marR="10322"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smtClean="0">
                          <a:solidFill>
                            <a:srgbClr val="0000FF"/>
                          </a:solidFill>
                          <a:latin typeface="Calibri"/>
                        </a:rPr>
                        <a:t>Ongoing Length </a:t>
                      </a:r>
                      <a:r>
                        <a:rPr lang="en-US" sz="900" b="1" i="0" u="none" strike="noStrike" dirty="0">
                          <a:solidFill>
                            <a:srgbClr val="0000FF"/>
                          </a:solidFill>
                          <a:latin typeface="Calibri"/>
                        </a:rPr>
                        <a:t>(km)</a:t>
                      </a:r>
                      <a:r>
                        <a:rPr lang="en-US" sz="900" b="0" i="0" u="none" strike="noStrike" dirty="0">
                          <a:solidFill>
                            <a:srgbClr val="0000FF"/>
                          </a:solidFill>
                          <a:latin typeface="Calibri"/>
                        </a:rPr>
                        <a:t> </a:t>
                      </a:r>
                      <a:endParaRPr lang="en-US" sz="900" b="1" i="0" u="none" strike="noStrike" dirty="0">
                        <a:solidFill>
                          <a:srgbClr val="0000FF"/>
                        </a:solidFill>
                        <a:latin typeface="Calibri"/>
                      </a:endParaRPr>
                    </a:p>
                  </a:txBody>
                  <a:tcPr marL="10322" marR="10322"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smtClean="0">
                          <a:solidFill>
                            <a:srgbClr val="0000FF"/>
                          </a:solidFill>
                          <a:latin typeface="Calibri"/>
                        </a:rPr>
                        <a:t>Total Length </a:t>
                      </a:r>
                      <a:r>
                        <a:rPr lang="en-US" sz="900" b="1" i="0" u="none" strike="noStrike" dirty="0">
                          <a:solidFill>
                            <a:srgbClr val="0000FF"/>
                          </a:solidFill>
                          <a:latin typeface="Calibri"/>
                        </a:rPr>
                        <a:t>(km)</a:t>
                      </a:r>
                      <a:r>
                        <a:rPr lang="en-US" sz="900" b="0" i="0" u="none" strike="noStrike" dirty="0">
                          <a:solidFill>
                            <a:srgbClr val="0000FF"/>
                          </a:solidFill>
                          <a:latin typeface="Calibri"/>
                        </a:rPr>
                        <a:t> </a:t>
                      </a:r>
                      <a:endParaRPr lang="en-US" sz="900" b="1" i="0" u="none" strike="noStrike" dirty="0">
                        <a:solidFill>
                          <a:srgbClr val="0000FF"/>
                        </a:solidFill>
                        <a:latin typeface="Calibri"/>
                      </a:endParaRPr>
                    </a:p>
                  </a:txBody>
                  <a:tcPr marL="10322" marR="10322"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smtClean="0">
                          <a:solidFill>
                            <a:srgbClr val="0000FF"/>
                          </a:solidFill>
                          <a:latin typeface="Calibri"/>
                        </a:rPr>
                        <a:t>Total Capacity on completion </a:t>
                      </a:r>
                      <a:r>
                        <a:rPr lang="en-US" sz="900" b="1" i="0" u="none" strike="noStrike" dirty="0">
                          <a:solidFill>
                            <a:srgbClr val="0000FF"/>
                          </a:solidFill>
                          <a:latin typeface="Calibri"/>
                        </a:rPr>
                        <a:t>(MMTPA)</a:t>
                      </a:r>
                      <a:r>
                        <a:rPr lang="en-US" sz="900" b="0" i="0" u="none" strike="noStrike" dirty="0">
                          <a:solidFill>
                            <a:srgbClr val="0000FF"/>
                          </a:solidFill>
                          <a:latin typeface="Calibri"/>
                        </a:rPr>
                        <a:t> </a:t>
                      </a:r>
                      <a:endParaRPr lang="en-US" sz="900" b="1" i="0" u="none" strike="noStrike" dirty="0">
                        <a:solidFill>
                          <a:srgbClr val="0000FF"/>
                        </a:solidFill>
                        <a:latin typeface="Calibri"/>
                      </a:endParaRPr>
                    </a:p>
                  </a:txBody>
                  <a:tcPr marL="10322" marR="10322"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734">
                <a:tc>
                  <a:txBody>
                    <a:bodyPr/>
                    <a:lstStyle/>
                    <a:p>
                      <a:pPr algn="ctr" rtl="0" fontAlgn="t"/>
                      <a:r>
                        <a:rPr lang="en-US" sz="900" b="0" i="0" u="none" strike="noStrike" dirty="0">
                          <a:solidFill>
                            <a:srgbClr val="000000"/>
                          </a:solidFill>
                          <a:latin typeface="Calibri"/>
                        </a:rPr>
                        <a:t>IOC </a:t>
                      </a:r>
                    </a:p>
                  </a:txBody>
                  <a:tcPr marL="10322" marR="10322" marT="95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900" b="0" i="0" u="none" strike="noStrike" dirty="0" smtClean="0">
                          <a:solidFill>
                            <a:srgbClr val="000000"/>
                          </a:solidFill>
                          <a:latin typeface="Calibri"/>
                        </a:rPr>
                        <a:t>6359</a:t>
                      </a:r>
                      <a:endParaRPr lang="en-US" sz="900" b="0" i="0" u="none" strike="noStrike" dirty="0">
                        <a:solidFill>
                          <a:srgbClr val="000000"/>
                        </a:solidFill>
                        <a:latin typeface="Calibri"/>
                      </a:endParaRPr>
                    </a:p>
                  </a:txBody>
                  <a:tcPr marL="10322" marR="10322" marT="95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900" b="0" i="0" u="none" strike="noStrike" dirty="0" smtClean="0">
                          <a:solidFill>
                            <a:srgbClr val="000000"/>
                          </a:solidFill>
                          <a:latin typeface="Calibri"/>
                        </a:rPr>
                        <a:t>3016</a:t>
                      </a:r>
                      <a:endParaRPr lang="en-US" sz="900" b="0" i="0" u="none" strike="noStrike" dirty="0">
                        <a:solidFill>
                          <a:srgbClr val="000000"/>
                        </a:solidFill>
                        <a:latin typeface="Calibri"/>
                      </a:endParaRPr>
                    </a:p>
                  </a:txBody>
                  <a:tcPr marL="10322" marR="10322" marT="95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kern="1200" dirty="0" smtClean="0">
                          <a:solidFill>
                            <a:srgbClr val="000000"/>
                          </a:solidFill>
                          <a:latin typeface="Calibri"/>
                          <a:ea typeface="+mn-ea"/>
                          <a:cs typeface="+mn-cs"/>
                        </a:rPr>
                        <a:t>9375</a:t>
                      </a:r>
                    </a:p>
                  </a:txBody>
                  <a:tcPr marL="10322" marR="10322" marT="95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900" b="0" i="0" u="none" strike="noStrike" dirty="0" smtClean="0">
                          <a:solidFill>
                            <a:srgbClr val="000000"/>
                          </a:solidFill>
                          <a:latin typeface="Calibri"/>
                        </a:rPr>
                        <a:t>49.89</a:t>
                      </a:r>
                      <a:endParaRPr lang="en-US" sz="900" b="0" i="0" u="none" strike="noStrike" dirty="0">
                        <a:solidFill>
                          <a:srgbClr val="000000"/>
                        </a:solidFill>
                        <a:latin typeface="Calibri"/>
                      </a:endParaRPr>
                    </a:p>
                  </a:txBody>
                  <a:tcPr marL="10322" marR="10322" marT="95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734">
                <a:tc>
                  <a:txBody>
                    <a:bodyPr/>
                    <a:lstStyle/>
                    <a:p>
                      <a:pPr algn="ctr" rtl="0" fontAlgn="t"/>
                      <a:r>
                        <a:rPr lang="en-US" sz="900" b="0" i="0" u="none" strike="noStrike" dirty="0">
                          <a:solidFill>
                            <a:srgbClr val="000000"/>
                          </a:solidFill>
                          <a:latin typeface="Calibri"/>
                        </a:rPr>
                        <a:t>HPC+PMHB</a:t>
                      </a:r>
                    </a:p>
                  </a:txBody>
                  <a:tcPr marL="10322" marR="10322" marT="95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r>
                        <a:rPr lang="en-US" sz="900" b="0" i="0" u="none" strike="noStrike" dirty="0" smtClean="0">
                          <a:solidFill>
                            <a:srgbClr val="000000"/>
                          </a:solidFill>
                          <a:latin typeface="Calibri"/>
                        </a:rPr>
                        <a:t>2898</a:t>
                      </a:r>
                      <a:endParaRPr lang="en-US" sz="900" b="0" i="0" u="none" strike="noStrike" dirty="0">
                        <a:solidFill>
                          <a:srgbClr val="000000"/>
                        </a:solidFill>
                        <a:latin typeface="Calibri"/>
                      </a:endParaRPr>
                    </a:p>
                  </a:txBody>
                  <a:tcPr marL="10322" marR="10322" marT="95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r>
                        <a:rPr lang="en-US" sz="900" b="0" i="0" u="none" strike="noStrike" dirty="0" smtClean="0">
                          <a:solidFill>
                            <a:srgbClr val="000000"/>
                          </a:solidFill>
                          <a:latin typeface="Calibri"/>
                        </a:rPr>
                        <a:t>716</a:t>
                      </a:r>
                      <a:endParaRPr lang="en-US" sz="900" b="0" i="0" u="none" strike="noStrike" dirty="0">
                        <a:solidFill>
                          <a:srgbClr val="000000"/>
                        </a:solidFill>
                        <a:latin typeface="Calibri"/>
                      </a:endParaRPr>
                    </a:p>
                  </a:txBody>
                  <a:tcPr marL="10322" marR="10322" marT="95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IN" sz="900" b="0" i="0" u="none" strike="noStrike" kern="1200" dirty="0" smtClean="0">
                          <a:solidFill>
                            <a:srgbClr val="000000"/>
                          </a:solidFill>
                          <a:latin typeface="Calibri"/>
                          <a:ea typeface="+mn-ea"/>
                          <a:cs typeface="+mn-cs"/>
                        </a:rPr>
                        <a:t>3614</a:t>
                      </a:r>
                    </a:p>
                  </a:txBody>
                  <a:tcPr marL="10322" marR="10322" marT="95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r>
                        <a:rPr lang="en-US" sz="900" b="0" i="0" u="none" strike="noStrike" dirty="0" smtClean="0">
                          <a:solidFill>
                            <a:srgbClr val="000000"/>
                          </a:solidFill>
                          <a:latin typeface="Calibri"/>
                        </a:rPr>
                        <a:t>33.73</a:t>
                      </a:r>
                      <a:endParaRPr lang="en-US" sz="900" b="0" i="0" u="none" strike="noStrike" dirty="0">
                        <a:solidFill>
                          <a:srgbClr val="000000"/>
                        </a:solidFill>
                        <a:latin typeface="Calibri"/>
                      </a:endParaRPr>
                    </a:p>
                  </a:txBody>
                  <a:tcPr marL="10322" marR="10322" marT="95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68734">
                <a:tc>
                  <a:txBody>
                    <a:bodyPr/>
                    <a:lstStyle/>
                    <a:p>
                      <a:pPr algn="ctr" rtl="0" fontAlgn="t"/>
                      <a:r>
                        <a:rPr lang="en-US" sz="900" b="0" i="0" u="none" strike="noStrike">
                          <a:solidFill>
                            <a:srgbClr val="000000"/>
                          </a:solidFill>
                          <a:latin typeface="Calibri"/>
                        </a:rPr>
                        <a:t>BPC+PCCK</a:t>
                      </a:r>
                    </a:p>
                  </a:txBody>
                  <a:tcPr marL="10322" marR="10322" marT="95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900" b="0" i="0" u="none" strike="noStrike" dirty="0" smtClean="0">
                          <a:solidFill>
                            <a:srgbClr val="000000"/>
                          </a:solidFill>
                          <a:latin typeface="Calibri"/>
                        </a:rPr>
                        <a:t>2201</a:t>
                      </a:r>
                      <a:endParaRPr lang="en-US" sz="900" b="0" i="0" u="none" strike="noStrike" dirty="0">
                        <a:solidFill>
                          <a:srgbClr val="000000"/>
                        </a:solidFill>
                        <a:latin typeface="Calibri"/>
                      </a:endParaRPr>
                    </a:p>
                  </a:txBody>
                  <a:tcPr marL="10322" marR="10322" marT="95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900" b="0" i="0" u="none" strike="noStrike" dirty="0" smtClean="0">
                          <a:solidFill>
                            <a:srgbClr val="000000"/>
                          </a:solidFill>
                          <a:latin typeface="Calibri"/>
                        </a:rPr>
                        <a:t>294</a:t>
                      </a:r>
                      <a:endParaRPr lang="en-US" sz="900" b="0" i="0" u="none" strike="noStrike" dirty="0">
                        <a:solidFill>
                          <a:srgbClr val="000000"/>
                        </a:solidFill>
                        <a:latin typeface="Calibri"/>
                      </a:endParaRPr>
                    </a:p>
                  </a:txBody>
                  <a:tcPr marL="10322" marR="10322" marT="95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kern="1200" dirty="0" smtClean="0">
                          <a:solidFill>
                            <a:srgbClr val="000000"/>
                          </a:solidFill>
                          <a:latin typeface="Calibri"/>
                          <a:ea typeface="+mn-ea"/>
                          <a:cs typeface="+mn-cs"/>
                        </a:rPr>
                        <a:t>2495</a:t>
                      </a:r>
                    </a:p>
                  </a:txBody>
                  <a:tcPr marL="10322" marR="10322" marT="95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900" b="0" i="0" u="none" strike="noStrike" dirty="0" smtClean="0">
                          <a:solidFill>
                            <a:srgbClr val="000000"/>
                          </a:solidFill>
                          <a:latin typeface="Calibri"/>
                        </a:rPr>
                        <a:t>20.96</a:t>
                      </a:r>
                      <a:endParaRPr lang="en-US" sz="900" b="0" i="0" u="none" strike="noStrike" dirty="0">
                        <a:solidFill>
                          <a:srgbClr val="000000"/>
                        </a:solidFill>
                        <a:latin typeface="Calibri"/>
                      </a:endParaRPr>
                    </a:p>
                  </a:txBody>
                  <a:tcPr marL="10322" marR="10322" marT="95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734">
                <a:tc>
                  <a:txBody>
                    <a:bodyPr/>
                    <a:lstStyle/>
                    <a:p>
                      <a:pPr algn="ctr" rtl="0" fontAlgn="t"/>
                      <a:r>
                        <a:rPr lang="en-US" sz="900" b="0" i="0" u="none" strike="noStrike">
                          <a:solidFill>
                            <a:srgbClr val="000000"/>
                          </a:solidFill>
                          <a:latin typeface="Calibri"/>
                        </a:rPr>
                        <a:t>OIL </a:t>
                      </a:r>
                    </a:p>
                  </a:txBody>
                  <a:tcPr marL="10322" marR="10322" marT="95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900" b="0" i="0" u="none" strike="noStrike" dirty="0">
                          <a:solidFill>
                            <a:srgbClr val="000000"/>
                          </a:solidFill>
                          <a:latin typeface="Calibri"/>
                        </a:rPr>
                        <a:t>654</a:t>
                      </a:r>
                    </a:p>
                  </a:txBody>
                  <a:tcPr marL="10322" marR="10322" marT="95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900" b="0" i="0" u="none" strike="noStrike" dirty="0" smtClean="0">
                          <a:solidFill>
                            <a:srgbClr val="000000"/>
                          </a:solidFill>
                          <a:latin typeface="Calibri"/>
                        </a:rPr>
                        <a:t>--</a:t>
                      </a:r>
                      <a:endParaRPr lang="en-US" sz="900" b="0" i="0" u="none" strike="noStrike" dirty="0">
                        <a:solidFill>
                          <a:srgbClr val="000000"/>
                        </a:solidFill>
                        <a:latin typeface="Calibri"/>
                      </a:endParaRPr>
                    </a:p>
                  </a:txBody>
                  <a:tcPr marL="10322" marR="10322" marT="95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kern="1200" dirty="0" smtClean="0">
                          <a:solidFill>
                            <a:srgbClr val="000000"/>
                          </a:solidFill>
                          <a:latin typeface="Calibri"/>
                          <a:ea typeface="+mn-ea"/>
                          <a:cs typeface="+mn-cs"/>
                        </a:rPr>
                        <a:t>654</a:t>
                      </a:r>
                    </a:p>
                  </a:txBody>
                  <a:tcPr marL="10322" marR="10322" marT="95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900" b="0" i="0" u="none" strike="noStrike" dirty="0">
                          <a:solidFill>
                            <a:srgbClr val="000000"/>
                          </a:solidFill>
                          <a:latin typeface="Calibri"/>
                        </a:rPr>
                        <a:t>1.72</a:t>
                      </a:r>
                    </a:p>
                  </a:txBody>
                  <a:tcPr marL="10322" marR="10322" marT="95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9826">
                <a:tc>
                  <a:txBody>
                    <a:bodyPr/>
                    <a:lstStyle/>
                    <a:p>
                      <a:pPr algn="ctr" rtl="0" fontAlgn="ctr"/>
                      <a:r>
                        <a:rPr lang="en-US" sz="900" b="1" i="0" u="none" strike="noStrike" dirty="0">
                          <a:solidFill>
                            <a:srgbClr val="000000"/>
                          </a:solidFill>
                          <a:latin typeface="Calibri"/>
                        </a:rPr>
                        <a:t>Total </a:t>
                      </a:r>
                    </a:p>
                  </a:txBody>
                  <a:tcPr marL="10322" marR="10322"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smtClean="0">
                          <a:solidFill>
                            <a:srgbClr val="000000"/>
                          </a:solidFill>
                          <a:latin typeface="Calibri"/>
                        </a:rPr>
                        <a:t>12112</a:t>
                      </a:r>
                      <a:endParaRPr lang="en-US" sz="900" b="1" i="0" u="none" strike="noStrike" dirty="0">
                        <a:solidFill>
                          <a:srgbClr val="000000"/>
                        </a:solidFill>
                        <a:latin typeface="Calibri"/>
                      </a:endParaRPr>
                    </a:p>
                  </a:txBody>
                  <a:tcPr marL="10322" marR="10322"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smtClean="0">
                          <a:solidFill>
                            <a:srgbClr val="000000"/>
                          </a:solidFill>
                          <a:latin typeface="Calibri"/>
                        </a:rPr>
                        <a:t>4026</a:t>
                      </a:r>
                      <a:endParaRPr lang="en-US" sz="900" b="1" i="0" u="none" strike="noStrike" dirty="0">
                        <a:solidFill>
                          <a:srgbClr val="000000"/>
                        </a:solidFill>
                        <a:latin typeface="Calibri"/>
                      </a:endParaRPr>
                    </a:p>
                  </a:txBody>
                  <a:tcPr marL="10322" marR="10322"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smtClean="0">
                          <a:solidFill>
                            <a:srgbClr val="000000"/>
                          </a:solidFill>
                          <a:latin typeface="Calibri"/>
                        </a:rPr>
                        <a:t>16138</a:t>
                      </a:r>
                      <a:endParaRPr lang="en-US" sz="900" b="1" i="0" u="none" strike="noStrike" dirty="0">
                        <a:solidFill>
                          <a:srgbClr val="000000"/>
                        </a:solidFill>
                        <a:latin typeface="Calibri"/>
                      </a:endParaRPr>
                    </a:p>
                  </a:txBody>
                  <a:tcPr marL="10322" marR="10322"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smtClean="0">
                          <a:solidFill>
                            <a:srgbClr val="000000"/>
                          </a:solidFill>
                          <a:latin typeface="Calibri"/>
                        </a:rPr>
                        <a:t>106.30</a:t>
                      </a:r>
                      <a:endParaRPr lang="en-US" sz="900" b="1" i="0" u="none" strike="noStrike" dirty="0">
                        <a:solidFill>
                          <a:srgbClr val="000000"/>
                        </a:solidFill>
                        <a:latin typeface="Calibri"/>
                      </a:endParaRPr>
                    </a:p>
                  </a:txBody>
                  <a:tcPr marL="10322" marR="10322"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3074" name="Object 2"/>
          <p:cNvGraphicFramePr>
            <a:graphicFrameLocks/>
          </p:cNvGraphicFramePr>
          <p:nvPr/>
        </p:nvGraphicFramePr>
        <p:xfrm>
          <a:off x="220134" y="4241801"/>
          <a:ext cx="2101585" cy="2163763"/>
        </p:xfrm>
        <a:graphic>
          <a:graphicData uri="http://schemas.openxmlformats.org/presentationml/2006/ole">
            <p:oleObj spid="_x0000_s112642" r:id="rId4" imgW="2103302" imgH="2164268" progId="Excel.Sheet.8">
              <p:embed/>
            </p:oleObj>
          </a:graphicData>
        </a:graphic>
      </p:graphicFrame>
      <p:sp>
        <p:nvSpPr>
          <p:cNvPr id="292" name="TextBox 291"/>
          <p:cNvSpPr txBox="1"/>
          <p:nvPr/>
        </p:nvSpPr>
        <p:spPr>
          <a:xfrm>
            <a:off x="17198" y="838200"/>
            <a:ext cx="3931444" cy="338138"/>
          </a:xfrm>
          <a:prstGeom prst="rect">
            <a:avLst/>
          </a:prstGeom>
          <a:noFill/>
        </p:spPr>
        <p:txBody>
          <a:bodyPr>
            <a:spAutoFit/>
          </a:bodyPr>
          <a:lstStyle/>
          <a:p>
            <a:pPr fontAlgn="auto">
              <a:spcBef>
                <a:spcPts val="0"/>
              </a:spcBef>
              <a:spcAft>
                <a:spcPts val="0"/>
              </a:spcAft>
              <a:defRPr/>
            </a:pPr>
            <a:r>
              <a:rPr lang="en-US" sz="1600" b="1" u="sng" dirty="0">
                <a:solidFill>
                  <a:srgbClr val="FF0000"/>
                </a:solidFill>
                <a:latin typeface="+mj-lt"/>
                <a:cs typeface="+mn-cs"/>
              </a:rPr>
              <a:t>Upon Completion of Ongoing Projects</a:t>
            </a:r>
          </a:p>
        </p:txBody>
      </p:sp>
      <p:sp>
        <p:nvSpPr>
          <p:cNvPr id="297" name="Rectangle 296"/>
          <p:cNvSpPr/>
          <p:nvPr/>
        </p:nvSpPr>
        <p:spPr>
          <a:xfrm>
            <a:off x="601927" y="1192213"/>
            <a:ext cx="1733550" cy="304800"/>
          </a:xfrm>
          <a:prstGeom prst="rect">
            <a:avLst/>
          </a:prstGeom>
          <a:solidFill>
            <a:srgbClr val="0F6FC6">
              <a:lumMod val="20000"/>
              <a:lumOff val="80000"/>
            </a:srgbClr>
          </a:solidFill>
          <a:ln w="0" cap="flat" cmpd="sng" algn="ctr">
            <a:solidFill>
              <a:srgbClr val="0F6FC6">
                <a:shade val="50000"/>
              </a:srgbClr>
            </a:solidFill>
            <a:prstDash val="solid"/>
          </a:ln>
          <a:effectLst/>
        </p:spPr>
        <p:txBody>
          <a:bodyPr anchor="ctr"/>
          <a:lstStyle/>
          <a:p>
            <a:pPr algn="ctr" fontAlgn="auto">
              <a:spcBef>
                <a:spcPts val="0"/>
              </a:spcBef>
              <a:spcAft>
                <a:spcPts val="0"/>
              </a:spcAft>
              <a:defRPr/>
            </a:pPr>
            <a:r>
              <a:rPr lang="en-US" b="1" kern="0" dirty="0">
                <a:solidFill>
                  <a:srgbClr val="990000"/>
                </a:solidFill>
                <a:latin typeface="+mn-lt"/>
                <a:cs typeface="+mn-cs"/>
              </a:rPr>
              <a:t>2020-21</a:t>
            </a:r>
          </a:p>
        </p:txBody>
      </p:sp>
      <p:graphicFrame>
        <p:nvGraphicFramePr>
          <p:cNvPr id="3075" name="Object 3"/>
          <p:cNvGraphicFramePr>
            <a:graphicFrameLocks/>
          </p:cNvGraphicFramePr>
          <p:nvPr/>
        </p:nvGraphicFramePr>
        <p:xfrm>
          <a:off x="153063" y="1873251"/>
          <a:ext cx="2258086" cy="2309813"/>
        </p:xfrm>
        <a:graphic>
          <a:graphicData uri="http://schemas.openxmlformats.org/presentationml/2006/ole">
            <p:oleObj spid="_x0000_s112643" name="Chart" r:id="rId5" imgW="2261812" imgH="2310584" progId="Excel.Sheet.8">
              <p:embed/>
            </p:oleObj>
          </a:graphicData>
        </a:graphic>
      </p:graphicFrame>
      <p:sp>
        <p:nvSpPr>
          <p:cNvPr id="339" name="6-Point Star 338"/>
          <p:cNvSpPr/>
          <p:nvPr/>
        </p:nvSpPr>
        <p:spPr>
          <a:xfrm>
            <a:off x="7847410" y="6138863"/>
            <a:ext cx="116946" cy="107950"/>
          </a:xfrm>
          <a:prstGeom prst="star6">
            <a:avLst/>
          </a:prstGeom>
          <a:solidFill>
            <a:srgbClr val="FF33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402" name="5-Point Star 401"/>
          <p:cNvSpPr/>
          <p:nvPr/>
        </p:nvSpPr>
        <p:spPr bwMode="auto">
          <a:xfrm flipH="1">
            <a:off x="7391665" y="2601913"/>
            <a:ext cx="51594" cy="55562"/>
          </a:xfrm>
          <a:prstGeom prst="star5">
            <a:avLst/>
          </a:prstGeom>
          <a:solidFill>
            <a:srgbClr val="FFC000"/>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900" kern="0">
              <a:solidFill>
                <a:sysClr val="window" lastClr="FFFFFF"/>
              </a:solidFill>
              <a:latin typeface="Calibri"/>
              <a:cs typeface="+mn-cs"/>
            </a:endParaRPr>
          </a:p>
        </p:txBody>
      </p:sp>
      <p:sp>
        <p:nvSpPr>
          <p:cNvPr id="411" name="Freeform 2"/>
          <p:cNvSpPr>
            <a:spLocks/>
          </p:cNvSpPr>
          <p:nvPr/>
        </p:nvSpPr>
        <p:spPr bwMode="auto">
          <a:xfrm>
            <a:off x="2072350" y="90488"/>
            <a:ext cx="7315994" cy="6713537"/>
          </a:xfrm>
          <a:custGeom>
            <a:avLst/>
            <a:gdLst>
              <a:gd name="T0" fmla="*/ 599 w 3147"/>
              <a:gd name="T1" fmla="*/ 166 h 3321"/>
              <a:gd name="T2" fmla="*/ 667 w 3147"/>
              <a:gd name="T3" fmla="*/ 244 h 3321"/>
              <a:gd name="T4" fmla="*/ 630 w 3147"/>
              <a:gd name="T5" fmla="*/ 378 h 3321"/>
              <a:gd name="T6" fmla="*/ 667 w 3147"/>
              <a:gd name="T7" fmla="*/ 492 h 3321"/>
              <a:gd name="T8" fmla="*/ 770 w 3147"/>
              <a:gd name="T9" fmla="*/ 592 h 3321"/>
              <a:gd name="T10" fmla="*/ 715 w 3147"/>
              <a:gd name="T11" fmla="*/ 696 h 3321"/>
              <a:gd name="T12" fmla="*/ 554 w 3147"/>
              <a:gd name="T13" fmla="*/ 863 h 3321"/>
              <a:gd name="T14" fmla="*/ 335 w 3147"/>
              <a:gd name="T15" fmla="*/ 1088 h 3321"/>
              <a:gd name="T16" fmla="*/ 161 w 3147"/>
              <a:gd name="T17" fmla="*/ 1159 h 3321"/>
              <a:gd name="T18" fmla="*/ 210 w 3147"/>
              <a:gd name="T19" fmla="*/ 1318 h 3321"/>
              <a:gd name="T20" fmla="*/ 310 w 3147"/>
              <a:gd name="T21" fmla="*/ 1436 h 3321"/>
              <a:gd name="T22" fmla="*/ 84 w 3147"/>
              <a:gd name="T23" fmla="*/ 1507 h 3321"/>
              <a:gd name="T24" fmla="*/ 65 w 3147"/>
              <a:gd name="T25" fmla="*/ 1643 h 3321"/>
              <a:gd name="T26" fmla="*/ 225 w 3147"/>
              <a:gd name="T27" fmla="*/ 1720 h 3321"/>
              <a:gd name="T28" fmla="*/ 167 w 3147"/>
              <a:gd name="T29" fmla="*/ 1837 h 3321"/>
              <a:gd name="T30" fmla="*/ 379 w 3147"/>
              <a:gd name="T31" fmla="*/ 1891 h 3321"/>
              <a:gd name="T32" fmla="*/ 470 w 3147"/>
              <a:gd name="T33" fmla="*/ 1806 h 3321"/>
              <a:gd name="T34" fmla="*/ 524 w 3147"/>
              <a:gd name="T35" fmla="*/ 2106 h 3321"/>
              <a:gd name="T36" fmla="*/ 608 w 3147"/>
              <a:gd name="T37" fmla="*/ 2502 h 3321"/>
              <a:gd name="T38" fmla="*/ 905 w 3147"/>
              <a:gd name="T39" fmla="*/ 3220 h 3321"/>
              <a:gd name="T40" fmla="*/ 1080 w 3147"/>
              <a:gd name="T41" fmla="*/ 3228 h 3321"/>
              <a:gd name="T42" fmla="*/ 1204 w 3147"/>
              <a:gd name="T43" fmla="*/ 3079 h 3321"/>
              <a:gd name="T44" fmla="*/ 1317 w 3147"/>
              <a:gd name="T45" fmla="*/ 2749 h 3321"/>
              <a:gd name="T46" fmla="*/ 1387 w 3147"/>
              <a:gd name="T47" fmla="*/ 2472 h 3321"/>
              <a:gd name="T48" fmla="*/ 1528 w 3147"/>
              <a:gd name="T49" fmla="*/ 2331 h 3321"/>
              <a:gd name="T50" fmla="*/ 1759 w 3147"/>
              <a:gd name="T51" fmla="*/ 2154 h 3321"/>
              <a:gd name="T52" fmla="*/ 2032 w 3147"/>
              <a:gd name="T53" fmla="*/ 1915 h 3321"/>
              <a:gd name="T54" fmla="*/ 2160 w 3147"/>
              <a:gd name="T55" fmla="*/ 1759 h 3321"/>
              <a:gd name="T56" fmla="*/ 2187 w 3147"/>
              <a:gd name="T57" fmla="*/ 1499 h 3321"/>
              <a:gd name="T58" fmla="*/ 2187 w 3147"/>
              <a:gd name="T59" fmla="*/ 1358 h 3321"/>
              <a:gd name="T60" fmla="*/ 2214 w 3147"/>
              <a:gd name="T61" fmla="*/ 1296 h 3321"/>
              <a:gd name="T62" fmla="*/ 2322 w 3147"/>
              <a:gd name="T63" fmla="*/ 1358 h 3321"/>
              <a:gd name="T64" fmla="*/ 2595 w 3147"/>
              <a:gd name="T65" fmla="*/ 1422 h 3321"/>
              <a:gd name="T66" fmla="*/ 2504 w 3147"/>
              <a:gd name="T67" fmla="*/ 1614 h 3321"/>
              <a:gd name="T68" fmla="*/ 2614 w 3147"/>
              <a:gd name="T69" fmla="*/ 1658 h 3321"/>
              <a:gd name="T70" fmla="*/ 2679 w 3147"/>
              <a:gd name="T71" fmla="*/ 1692 h 3321"/>
              <a:gd name="T72" fmla="*/ 2804 w 3147"/>
              <a:gd name="T73" fmla="*/ 1543 h 3321"/>
              <a:gd name="T74" fmla="*/ 2916 w 3147"/>
              <a:gd name="T75" fmla="*/ 1251 h 3321"/>
              <a:gd name="T76" fmla="*/ 3105 w 3147"/>
              <a:gd name="T77" fmla="*/ 1166 h 3321"/>
              <a:gd name="T78" fmla="*/ 3121 w 3147"/>
              <a:gd name="T79" fmla="*/ 1025 h 3321"/>
              <a:gd name="T80" fmla="*/ 2971 w 3147"/>
              <a:gd name="T81" fmla="*/ 903 h 3321"/>
              <a:gd name="T82" fmla="*/ 2627 w 3147"/>
              <a:gd name="T83" fmla="*/ 1081 h 3321"/>
              <a:gd name="T84" fmla="*/ 2580 w 3147"/>
              <a:gd name="T85" fmla="*/ 1166 h 3321"/>
              <a:gd name="T86" fmla="*/ 2398 w 3147"/>
              <a:gd name="T87" fmla="*/ 1211 h 3321"/>
              <a:gd name="T88" fmla="*/ 2222 w 3147"/>
              <a:gd name="T89" fmla="*/ 1181 h 3321"/>
              <a:gd name="T90" fmla="*/ 2032 w 3147"/>
              <a:gd name="T91" fmla="*/ 1259 h 3321"/>
              <a:gd name="T92" fmla="*/ 1727 w 3147"/>
              <a:gd name="T93" fmla="*/ 1151 h 3321"/>
              <a:gd name="T94" fmla="*/ 1354 w 3147"/>
              <a:gd name="T95" fmla="*/ 1010 h 3321"/>
              <a:gd name="T96" fmla="*/ 1394 w 3147"/>
              <a:gd name="T97" fmla="*/ 804 h 3321"/>
              <a:gd name="T98" fmla="*/ 1212 w 3147"/>
              <a:gd name="T99" fmla="*/ 711 h 3321"/>
              <a:gd name="T100" fmla="*/ 1116 w 3147"/>
              <a:gd name="T101" fmla="*/ 562 h 3321"/>
              <a:gd name="T102" fmla="*/ 1225 w 3147"/>
              <a:gd name="T103" fmla="*/ 492 h 3321"/>
              <a:gd name="T104" fmla="*/ 1178 w 3147"/>
              <a:gd name="T105" fmla="*/ 385 h 3321"/>
              <a:gd name="T106" fmla="*/ 1295 w 3147"/>
              <a:gd name="T107" fmla="*/ 230 h 3321"/>
              <a:gd name="T108" fmla="*/ 1142 w 3147"/>
              <a:gd name="T109" fmla="*/ 122 h 3321"/>
              <a:gd name="T110" fmla="*/ 944 w 3147"/>
              <a:gd name="T111" fmla="*/ 163 h 3321"/>
              <a:gd name="T112" fmla="*/ 838 w 3147"/>
              <a:gd name="T113" fmla="*/ 25 h 3321"/>
              <a:gd name="T114" fmla="*/ 619 w 3147"/>
              <a:gd name="T115" fmla="*/ 3 h 3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47"/>
              <a:gd name="T175" fmla="*/ 0 h 3321"/>
              <a:gd name="T176" fmla="*/ 3147 w 3147"/>
              <a:gd name="T177" fmla="*/ 3321 h 332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47" h="3321">
                <a:moveTo>
                  <a:pt x="511" y="16"/>
                </a:moveTo>
                <a:lnTo>
                  <a:pt x="526" y="71"/>
                </a:lnTo>
                <a:lnTo>
                  <a:pt x="530" y="135"/>
                </a:lnTo>
                <a:lnTo>
                  <a:pt x="599" y="166"/>
                </a:lnTo>
                <a:lnTo>
                  <a:pt x="627" y="225"/>
                </a:lnTo>
                <a:lnTo>
                  <a:pt x="714" y="231"/>
                </a:lnTo>
                <a:lnTo>
                  <a:pt x="720" y="260"/>
                </a:lnTo>
                <a:lnTo>
                  <a:pt x="667" y="244"/>
                </a:lnTo>
                <a:lnTo>
                  <a:pt x="638" y="252"/>
                </a:lnTo>
                <a:lnTo>
                  <a:pt x="616" y="286"/>
                </a:lnTo>
                <a:lnTo>
                  <a:pt x="653" y="341"/>
                </a:lnTo>
                <a:lnTo>
                  <a:pt x="630" y="378"/>
                </a:lnTo>
                <a:lnTo>
                  <a:pt x="660" y="399"/>
                </a:lnTo>
                <a:lnTo>
                  <a:pt x="638" y="430"/>
                </a:lnTo>
                <a:lnTo>
                  <a:pt x="645" y="463"/>
                </a:lnTo>
                <a:lnTo>
                  <a:pt x="667" y="492"/>
                </a:lnTo>
                <a:lnTo>
                  <a:pt x="707" y="499"/>
                </a:lnTo>
                <a:lnTo>
                  <a:pt x="707" y="533"/>
                </a:lnTo>
                <a:lnTo>
                  <a:pt x="770" y="555"/>
                </a:lnTo>
                <a:lnTo>
                  <a:pt x="770" y="592"/>
                </a:lnTo>
                <a:lnTo>
                  <a:pt x="737" y="592"/>
                </a:lnTo>
                <a:lnTo>
                  <a:pt x="707" y="607"/>
                </a:lnTo>
                <a:lnTo>
                  <a:pt x="693" y="633"/>
                </a:lnTo>
                <a:lnTo>
                  <a:pt x="715" y="696"/>
                </a:lnTo>
                <a:lnTo>
                  <a:pt x="660" y="741"/>
                </a:lnTo>
                <a:lnTo>
                  <a:pt x="616" y="789"/>
                </a:lnTo>
                <a:lnTo>
                  <a:pt x="616" y="818"/>
                </a:lnTo>
                <a:lnTo>
                  <a:pt x="554" y="863"/>
                </a:lnTo>
                <a:lnTo>
                  <a:pt x="507" y="956"/>
                </a:lnTo>
                <a:lnTo>
                  <a:pt x="455" y="988"/>
                </a:lnTo>
                <a:lnTo>
                  <a:pt x="401" y="1081"/>
                </a:lnTo>
                <a:lnTo>
                  <a:pt x="335" y="1088"/>
                </a:lnTo>
                <a:lnTo>
                  <a:pt x="302" y="1103"/>
                </a:lnTo>
                <a:lnTo>
                  <a:pt x="280" y="1081"/>
                </a:lnTo>
                <a:lnTo>
                  <a:pt x="240" y="1081"/>
                </a:lnTo>
                <a:lnTo>
                  <a:pt x="161" y="1159"/>
                </a:lnTo>
                <a:lnTo>
                  <a:pt x="157" y="1196"/>
                </a:lnTo>
                <a:lnTo>
                  <a:pt x="161" y="1229"/>
                </a:lnTo>
                <a:lnTo>
                  <a:pt x="218" y="1244"/>
                </a:lnTo>
                <a:lnTo>
                  <a:pt x="210" y="1318"/>
                </a:lnTo>
                <a:lnTo>
                  <a:pt x="240" y="1344"/>
                </a:lnTo>
                <a:lnTo>
                  <a:pt x="265" y="1344"/>
                </a:lnTo>
                <a:lnTo>
                  <a:pt x="288" y="1406"/>
                </a:lnTo>
                <a:lnTo>
                  <a:pt x="310" y="1436"/>
                </a:lnTo>
                <a:lnTo>
                  <a:pt x="302" y="1507"/>
                </a:lnTo>
                <a:lnTo>
                  <a:pt x="240" y="1495"/>
                </a:lnTo>
                <a:lnTo>
                  <a:pt x="210" y="1513"/>
                </a:lnTo>
                <a:lnTo>
                  <a:pt x="84" y="1507"/>
                </a:lnTo>
                <a:lnTo>
                  <a:pt x="69" y="1536"/>
                </a:lnTo>
                <a:lnTo>
                  <a:pt x="0" y="1573"/>
                </a:lnTo>
                <a:lnTo>
                  <a:pt x="29" y="1591"/>
                </a:lnTo>
                <a:lnTo>
                  <a:pt x="65" y="1643"/>
                </a:lnTo>
                <a:lnTo>
                  <a:pt x="119" y="1684"/>
                </a:lnTo>
                <a:lnTo>
                  <a:pt x="174" y="1684"/>
                </a:lnTo>
                <a:lnTo>
                  <a:pt x="240" y="1666"/>
                </a:lnTo>
                <a:lnTo>
                  <a:pt x="225" y="1720"/>
                </a:lnTo>
                <a:lnTo>
                  <a:pt x="167" y="1736"/>
                </a:lnTo>
                <a:lnTo>
                  <a:pt x="105" y="1736"/>
                </a:lnTo>
                <a:lnTo>
                  <a:pt x="133" y="1798"/>
                </a:lnTo>
                <a:lnTo>
                  <a:pt x="167" y="1837"/>
                </a:lnTo>
                <a:lnTo>
                  <a:pt x="210" y="1884"/>
                </a:lnTo>
                <a:lnTo>
                  <a:pt x="265" y="1915"/>
                </a:lnTo>
                <a:lnTo>
                  <a:pt x="332" y="1915"/>
                </a:lnTo>
                <a:lnTo>
                  <a:pt x="379" y="1891"/>
                </a:lnTo>
                <a:lnTo>
                  <a:pt x="427" y="1850"/>
                </a:lnTo>
                <a:lnTo>
                  <a:pt x="455" y="1736"/>
                </a:lnTo>
                <a:lnTo>
                  <a:pt x="477" y="1751"/>
                </a:lnTo>
                <a:lnTo>
                  <a:pt x="470" y="1806"/>
                </a:lnTo>
                <a:lnTo>
                  <a:pt x="477" y="1850"/>
                </a:lnTo>
                <a:lnTo>
                  <a:pt x="507" y="1899"/>
                </a:lnTo>
                <a:lnTo>
                  <a:pt x="491" y="2028"/>
                </a:lnTo>
                <a:lnTo>
                  <a:pt x="524" y="2106"/>
                </a:lnTo>
                <a:lnTo>
                  <a:pt x="507" y="2139"/>
                </a:lnTo>
                <a:lnTo>
                  <a:pt x="539" y="2277"/>
                </a:lnTo>
                <a:lnTo>
                  <a:pt x="561" y="2394"/>
                </a:lnTo>
                <a:lnTo>
                  <a:pt x="608" y="2502"/>
                </a:lnTo>
                <a:lnTo>
                  <a:pt x="682" y="2617"/>
                </a:lnTo>
                <a:lnTo>
                  <a:pt x="744" y="2842"/>
                </a:lnTo>
                <a:lnTo>
                  <a:pt x="835" y="2980"/>
                </a:lnTo>
                <a:lnTo>
                  <a:pt x="905" y="3220"/>
                </a:lnTo>
                <a:lnTo>
                  <a:pt x="973" y="3297"/>
                </a:lnTo>
                <a:lnTo>
                  <a:pt x="1025" y="3320"/>
                </a:lnTo>
                <a:lnTo>
                  <a:pt x="1065" y="3290"/>
                </a:lnTo>
                <a:lnTo>
                  <a:pt x="1080" y="3228"/>
                </a:lnTo>
                <a:lnTo>
                  <a:pt x="1120" y="3197"/>
                </a:lnTo>
                <a:lnTo>
                  <a:pt x="1171" y="3190"/>
                </a:lnTo>
                <a:lnTo>
                  <a:pt x="1171" y="3135"/>
                </a:lnTo>
                <a:lnTo>
                  <a:pt x="1204" y="3079"/>
                </a:lnTo>
                <a:lnTo>
                  <a:pt x="1262" y="3079"/>
                </a:lnTo>
                <a:lnTo>
                  <a:pt x="1248" y="2917"/>
                </a:lnTo>
                <a:lnTo>
                  <a:pt x="1302" y="2817"/>
                </a:lnTo>
                <a:lnTo>
                  <a:pt x="1317" y="2749"/>
                </a:lnTo>
                <a:lnTo>
                  <a:pt x="1292" y="2554"/>
                </a:lnTo>
                <a:lnTo>
                  <a:pt x="1295" y="2510"/>
                </a:lnTo>
                <a:lnTo>
                  <a:pt x="1325" y="2461"/>
                </a:lnTo>
                <a:lnTo>
                  <a:pt x="1387" y="2472"/>
                </a:lnTo>
                <a:lnTo>
                  <a:pt x="1402" y="2424"/>
                </a:lnTo>
                <a:lnTo>
                  <a:pt x="1492" y="2409"/>
                </a:lnTo>
                <a:lnTo>
                  <a:pt x="1521" y="2383"/>
                </a:lnTo>
                <a:lnTo>
                  <a:pt x="1528" y="2331"/>
                </a:lnTo>
                <a:lnTo>
                  <a:pt x="1605" y="2292"/>
                </a:lnTo>
                <a:lnTo>
                  <a:pt x="1667" y="2209"/>
                </a:lnTo>
                <a:lnTo>
                  <a:pt x="1719" y="2191"/>
                </a:lnTo>
                <a:lnTo>
                  <a:pt x="1759" y="2154"/>
                </a:lnTo>
                <a:lnTo>
                  <a:pt x="1820" y="2069"/>
                </a:lnTo>
                <a:lnTo>
                  <a:pt x="1872" y="2032"/>
                </a:lnTo>
                <a:lnTo>
                  <a:pt x="1970" y="2006"/>
                </a:lnTo>
                <a:lnTo>
                  <a:pt x="2032" y="1915"/>
                </a:lnTo>
                <a:lnTo>
                  <a:pt x="2018" y="1870"/>
                </a:lnTo>
                <a:lnTo>
                  <a:pt x="2040" y="1837"/>
                </a:lnTo>
                <a:lnTo>
                  <a:pt x="2139" y="1798"/>
                </a:lnTo>
                <a:lnTo>
                  <a:pt x="2160" y="1759"/>
                </a:lnTo>
                <a:lnTo>
                  <a:pt x="2172" y="1822"/>
                </a:lnTo>
                <a:lnTo>
                  <a:pt x="2237" y="1806"/>
                </a:lnTo>
                <a:lnTo>
                  <a:pt x="2187" y="1580"/>
                </a:lnTo>
                <a:lnTo>
                  <a:pt x="2187" y="1499"/>
                </a:lnTo>
                <a:lnTo>
                  <a:pt x="2164" y="1473"/>
                </a:lnTo>
                <a:lnTo>
                  <a:pt x="2124" y="1451"/>
                </a:lnTo>
                <a:lnTo>
                  <a:pt x="2132" y="1415"/>
                </a:lnTo>
                <a:lnTo>
                  <a:pt x="2187" y="1358"/>
                </a:lnTo>
                <a:lnTo>
                  <a:pt x="2154" y="1351"/>
                </a:lnTo>
                <a:lnTo>
                  <a:pt x="2154" y="1304"/>
                </a:lnTo>
                <a:lnTo>
                  <a:pt x="2194" y="1259"/>
                </a:lnTo>
                <a:lnTo>
                  <a:pt x="2214" y="1296"/>
                </a:lnTo>
                <a:lnTo>
                  <a:pt x="2237" y="1259"/>
                </a:lnTo>
                <a:lnTo>
                  <a:pt x="2262" y="1304"/>
                </a:lnTo>
                <a:lnTo>
                  <a:pt x="2298" y="1289"/>
                </a:lnTo>
                <a:lnTo>
                  <a:pt x="2322" y="1358"/>
                </a:lnTo>
                <a:lnTo>
                  <a:pt x="2346" y="1387"/>
                </a:lnTo>
                <a:lnTo>
                  <a:pt x="2515" y="1387"/>
                </a:lnTo>
                <a:lnTo>
                  <a:pt x="2565" y="1402"/>
                </a:lnTo>
                <a:lnTo>
                  <a:pt x="2595" y="1422"/>
                </a:lnTo>
                <a:lnTo>
                  <a:pt x="2544" y="1488"/>
                </a:lnTo>
                <a:lnTo>
                  <a:pt x="2467" y="1528"/>
                </a:lnTo>
                <a:lnTo>
                  <a:pt x="2467" y="1580"/>
                </a:lnTo>
                <a:lnTo>
                  <a:pt x="2504" y="1614"/>
                </a:lnTo>
                <a:lnTo>
                  <a:pt x="2537" y="1629"/>
                </a:lnTo>
                <a:lnTo>
                  <a:pt x="2565" y="1565"/>
                </a:lnTo>
                <a:lnTo>
                  <a:pt x="2595" y="1591"/>
                </a:lnTo>
                <a:lnTo>
                  <a:pt x="2614" y="1658"/>
                </a:lnTo>
                <a:lnTo>
                  <a:pt x="2627" y="1777"/>
                </a:lnTo>
                <a:lnTo>
                  <a:pt x="2672" y="1770"/>
                </a:lnTo>
                <a:lnTo>
                  <a:pt x="2687" y="1744"/>
                </a:lnTo>
                <a:lnTo>
                  <a:pt x="2679" y="1692"/>
                </a:lnTo>
                <a:lnTo>
                  <a:pt x="2703" y="1658"/>
                </a:lnTo>
                <a:lnTo>
                  <a:pt x="2712" y="1565"/>
                </a:lnTo>
                <a:lnTo>
                  <a:pt x="2756" y="1551"/>
                </a:lnTo>
                <a:lnTo>
                  <a:pt x="2804" y="1543"/>
                </a:lnTo>
                <a:lnTo>
                  <a:pt x="2865" y="1380"/>
                </a:lnTo>
                <a:lnTo>
                  <a:pt x="2909" y="1337"/>
                </a:lnTo>
                <a:lnTo>
                  <a:pt x="2909" y="1281"/>
                </a:lnTo>
                <a:lnTo>
                  <a:pt x="2916" y="1251"/>
                </a:lnTo>
                <a:lnTo>
                  <a:pt x="2978" y="1218"/>
                </a:lnTo>
                <a:lnTo>
                  <a:pt x="3015" y="1173"/>
                </a:lnTo>
                <a:lnTo>
                  <a:pt x="3070" y="1159"/>
                </a:lnTo>
                <a:lnTo>
                  <a:pt x="3105" y="1166"/>
                </a:lnTo>
                <a:lnTo>
                  <a:pt x="3105" y="1133"/>
                </a:lnTo>
                <a:lnTo>
                  <a:pt x="3132" y="1095"/>
                </a:lnTo>
                <a:lnTo>
                  <a:pt x="3146" y="1051"/>
                </a:lnTo>
                <a:lnTo>
                  <a:pt x="3121" y="1025"/>
                </a:lnTo>
                <a:lnTo>
                  <a:pt x="3070" y="1018"/>
                </a:lnTo>
                <a:lnTo>
                  <a:pt x="3022" y="956"/>
                </a:lnTo>
                <a:lnTo>
                  <a:pt x="3007" y="911"/>
                </a:lnTo>
                <a:lnTo>
                  <a:pt x="2971" y="903"/>
                </a:lnTo>
                <a:lnTo>
                  <a:pt x="2916" y="925"/>
                </a:lnTo>
                <a:lnTo>
                  <a:pt x="2832" y="925"/>
                </a:lnTo>
                <a:lnTo>
                  <a:pt x="2679" y="1047"/>
                </a:lnTo>
                <a:lnTo>
                  <a:pt x="2627" y="1081"/>
                </a:lnTo>
                <a:lnTo>
                  <a:pt x="2544" y="1095"/>
                </a:lnTo>
                <a:lnTo>
                  <a:pt x="2537" y="1125"/>
                </a:lnTo>
                <a:lnTo>
                  <a:pt x="2565" y="1140"/>
                </a:lnTo>
                <a:lnTo>
                  <a:pt x="2580" y="1166"/>
                </a:lnTo>
                <a:lnTo>
                  <a:pt x="2565" y="1196"/>
                </a:lnTo>
                <a:lnTo>
                  <a:pt x="2537" y="1203"/>
                </a:lnTo>
                <a:lnTo>
                  <a:pt x="2460" y="1218"/>
                </a:lnTo>
                <a:lnTo>
                  <a:pt x="2398" y="1211"/>
                </a:lnTo>
                <a:lnTo>
                  <a:pt x="2329" y="1226"/>
                </a:lnTo>
                <a:lnTo>
                  <a:pt x="2262" y="1226"/>
                </a:lnTo>
                <a:lnTo>
                  <a:pt x="2237" y="1211"/>
                </a:lnTo>
                <a:lnTo>
                  <a:pt x="2222" y="1181"/>
                </a:lnTo>
                <a:lnTo>
                  <a:pt x="2139" y="1173"/>
                </a:lnTo>
                <a:lnTo>
                  <a:pt x="2154" y="1226"/>
                </a:lnTo>
                <a:lnTo>
                  <a:pt x="2139" y="1259"/>
                </a:lnTo>
                <a:lnTo>
                  <a:pt x="2032" y="1259"/>
                </a:lnTo>
                <a:lnTo>
                  <a:pt x="1905" y="1236"/>
                </a:lnTo>
                <a:lnTo>
                  <a:pt x="1880" y="1226"/>
                </a:lnTo>
                <a:lnTo>
                  <a:pt x="1816" y="1218"/>
                </a:lnTo>
                <a:lnTo>
                  <a:pt x="1727" y="1151"/>
                </a:lnTo>
                <a:lnTo>
                  <a:pt x="1583" y="1144"/>
                </a:lnTo>
                <a:lnTo>
                  <a:pt x="1555" y="1125"/>
                </a:lnTo>
                <a:lnTo>
                  <a:pt x="1466" y="1088"/>
                </a:lnTo>
                <a:lnTo>
                  <a:pt x="1354" y="1010"/>
                </a:lnTo>
                <a:lnTo>
                  <a:pt x="1292" y="980"/>
                </a:lnTo>
                <a:lnTo>
                  <a:pt x="1338" y="854"/>
                </a:lnTo>
                <a:lnTo>
                  <a:pt x="1394" y="811"/>
                </a:lnTo>
                <a:lnTo>
                  <a:pt x="1394" y="804"/>
                </a:lnTo>
                <a:lnTo>
                  <a:pt x="1354" y="796"/>
                </a:lnTo>
                <a:lnTo>
                  <a:pt x="1295" y="763"/>
                </a:lnTo>
                <a:lnTo>
                  <a:pt x="1277" y="733"/>
                </a:lnTo>
                <a:lnTo>
                  <a:pt x="1212" y="711"/>
                </a:lnTo>
                <a:lnTo>
                  <a:pt x="1178" y="718"/>
                </a:lnTo>
                <a:lnTo>
                  <a:pt x="1142" y="670"/>
                </a:lnTo>
                <a:lnTo>
                  <a:pt x="1142" y="592"/>
                </a:lnTo>
                <a:lnTo>
                  <a:pt x="1116" y="562"/>
                </a:lnTo>
                <a:lnTo>
                  <a:pt x="1120" y="525"/>
                </a:lnTo>
                <a:lnTo>
                  <a:pt x="1157" y="540"/>
                </a:lnTo>
                <a:lnTo>
                  <a:pt x="1219" y="525"/>
                </a:lnTo>
                <a:lnTo>
                  <a:pt x="1225" y="492"/>
                </a:lnTo>
                <a:lnTo>
                  <a:pt x="1212" y="456"/>
                </a:lnTo>
                <a:lnTo>
                  <a:pt x="1185" y="447"/>
                </a:lnTo>
                <a:lnTo>
                  <a:pt x="1164" y="423"/>
                </a:lnTo>
                <a:lnTo>
                  <a:pt x="1178" y="385"/>
                </a:lnTo>
                <a:lnTo>
                  <a:pt x="1193" y="349"/>
                </a:lnTo>
                <a:lnTo>
                  <a:pt x="1219" y="349"/>
                </a:lnTo>
                <a:lnTo>
                  <a:pt x="1277" y="263"/>
                </a:lnTo>
                <a:lnTo>
                  <a:pt x="1295" y="230"/>
                </a:lnTo>
                <a:lnTo>
                  <a:pt x="1310" y="160"/>
                </a:lnTo>
                <a:lnTo>
                  <a:pt x="1284" y="170"/>
                </a:lnTo>
                <a:lnTo>
                  <a:pt x="1204" y="107"/>
                </a:lnTo>
                <a:lnTo>
                  <a:pt x="1142" y="122"/>
                </a:lnTo>
                <a:lnTo>
                  <a:pt x="1058" y="170"/>
                </a:lnTo>
                <a:lnTo>
                  <a:pt x="1025" y="170"/>
                </a:lnTo>
                <a:lnTo>
                  <a:pt x="1012" y="180"/>
                </a:lnTo>
                <a:lnTo>
                  <a:pt x="944" y="163"/>
                </a:lnTo>
                <a:lnTo>
                  <a:pt x="914" y="141"/>
                </a:lnTo>
                <a:lnTo>
                  <a:pt x="878" y="133"/>
                </a:lnTo>
                <a:lnTo>
                  <a:pt x="866" y="54"/>
                </a:lnTo>
                <a:lnTo>
                  <a:pt x="838" y="25"/>
                </a:lnTo>
                <a:lnTo>
                  <a:pt x="801" y="33"/>
                </a:lnTo>
                <a:lnTo>
                  <a:pt x="787" y="3"/>
                </a:lnTo>
                <a:lnTo>
                  <a:pt x="717" y="0"/>
                </a:lnTo>
                <a:lnTo>
                  <a:pt x="619" y="3"/>
                </a:lnTo>
                <a:lnTo>
                  <a:pt x="557" y="5"/>
                </a:lnTo>
                <a:lnTo>
                  <a:pt x="511" y="16"/>
                </a:lnTo>
              </a:path>
            </a:pathLst>
          </a:custGeom>
          <a:solidFill>
            <a:srgbClr val="C2DFFA"/>
          </a:solidFill>
          <a:ln>
            <a:noFill/>
          </a:ln>
          <a:effectLst>
            <a:outerShdw blurRad="63500" dist="53882" dir="2700000" algn="ctr" rotWithShape="0">
              <a:srgbClr val="DBF5F9"/>
            </a:outerShdw>
          </a:effectLst>
          <a:extLst>
            <a:ext uri="{91240B29-F687-4f45-9708-019B960494DF}"/>
          </a:extLst>
        </p:spPr>
        <p:txBody>
          <a:bodyPr/>
          <a:lstStyle/>
          <a:p>
            <a:pPr>
              <a:defRPr/>
            </a:pPr>
            <a:endParaRPr lang="en-US"/>
          </a:p>
        </p:txBody>
      </p:sp>
      <p:sp>
        <p:nvSpPr>
          <p:cNvPr id="412" name="Line 182"/>
          <p:cNvSpPr>
            <a:spLocks noChangeShapeType="1"/>
          </p:cNvSpPr>
          <p:nvPr/>
        </p:nvSpPr>
        <p:spPr bwMode="auto">
          <a:xfrm>
            <a:off x="5059628" y="5408614"/>
            <a:ext cx="10319" cy="142875"/>
          </a:xfrm>
          <a:prstGeom prst="line">
            <a:avLst/>
          </a:prstGeom>
          <a:solidFill>
            <a:srgbClr val="0F6FC6">
              <a:lumMod val="40000"/>
              <a:lumOff val="60000"/>
            </a:srgbClr>
          </a:solidFill>
          <a:ln w="12700">
            <a:solidFill>
              <a:srgbClr val="C00000"/>
            </a:solidFill>
            <a:round/>
            <a:headEnd type="none" w="sm" len="sm"/>
            <a:tailEnd type="none" w="sm" len="sm"/>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545" name="Freeform 30"/>
          <p:cNvSpPr>
            <a:spLocks/>
          </p:cNvSpPr>
          <p:nvPr/>
        </p:nvSpPr>
        <p:spPr bwMode="auto">
          <a:xfrm>
            <a:off x="2579688" y="2381250"/>
            <a:ext cx="2053431" cy="1244600"/>
          </a:xfrm>
          <a:custGeom>
            <a:avLst/>
            <a:gdLst/>
            <a:ahLst/>
            <a:cxnLst>
              <a:cxn ang="0">
                <a:pos x="0" y="640"/>
              </a:cxn>
              <a:cxn ang="0">
                <a:pos x="139" y="565"/>
              </a:cxn>
              <a:cxn ang="0">
                <a:pos x="181" y="442"/>
              </a:cxn>
              <a:cxn ang="0">
                <a:pos x="591" y="54"/>
              </a:cxn>
              <a:cxn ang="0">
                <a:pos x="876" y="0"/>
              </a:cxn>
            </a:cxnLst>
            <a:rect l="0" t="0" r="r" b="b"/>
            <a:pathLst>
              <a:path w="877" h="641">
                <a:moveTo>
                  <a:pt x="0" y="640"/>
                </a:moveTo>
                <a:lnTo>
                  <a:pt x="139" y="565"/>
                </a:lnTo>
                <a:lnTo>
                  <a:pt x="181" y="442"/>
                </a:lnTo>
                <a:lnTo>
                  <a:pt x="591" y="54"/>
                </a:lnTo>
                <a:lnTo>
                  <a:pt x="876" y="0"/>
                </a:lnTo>
              </a:path>
            </a:pathLst>
          </a:custGeom>
          <a:noFill/>
          <a:ln w="12700" cap="flat" cmpd="sng">
            <a:noFill/>
            <a:prstDash val="solid"/>
            <a:round/>
            <a:headEnd type="none" w="sm" len="sm"/>
            <a:tailEnd type="none" w="sm" len="sm"/>
          </a:ln>
          <a:effectLst/>
        </p:spPr>
        <p:txBody>
          <a:bodyPr/>
          <a:lstStyle/>
          <a:p>
            <a:pPr fontAlgn="auto">
              <a:spcBef>
                <a:spcPts val="0"/>
              </a:spcBef>
              <a:spcAft>
                <a:spcPts val="0"/>
              </a:spcAft>
              <a:defRPr/>
            </a:pPr>
            <a:endParaRPr lang="en-US" sz="900" b="1" kern="0" dirty="0">
              <a:solidFill>
                <a:srgbClr val="000000"/>
              </a:solidFill>
              <a:cs typeface="+mn-cs"/>
            </a:endParaRPr>
          </a:p>
        </p:txBody>
      </p:sp>
      <p:sp>
        <p:nvSpPr>
          <p:cNvPr id="546" name="Rectangle 32"/>
          <p:cNvSpPr>
            <a:spLocks noChangeArrowheads="1"/>
          </p:cNvSpPr>
          <p:nvPr/>
        </p:nvSpPr>
        <p:spPr bwMode="auto">
          <a:xfrm>
            <a:off x="1933046" y="3525838"/>
            <a:ext cx="418952"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a:solidFill>
                  <a:srgbClr val="000000"/>
                </a:solidFill>
                <a:latin typeface="Arial Narrow" pitchFamily="34" charset="0"/>
                <a:cs typeface="+mn-cs"/>
              </a:rPr>
              <a:t>Vadinar</a:t>
            </a:r>
          </a:p>
        </p:txBody>
      </p:sp>
      <p:sp>
        <p:nvSpPr>
          <p:cNvPr id="549" name="Rectangle 40"/>
          <p:cNvSpPr>
            <a:spLocks noChangeArrowheads="1"/>
          </p:cNvSpPr>
          <p:nvPr/>
        </p:nvSpPr>
        <p:spPr bwMode="auto">
          <a:xfrm>
            <a:off x="2074069" y="3224213"/>
            <a:ext cx="636323" cy="138112"/>
          </a:xfrm>
          <a:prstGeom prst="rect">
            <a:avLst/>
          </a:prstGeom>
          <a:noFill/>
          <a:ln w="12700">
            <a:noFill/>
            <a:miter lim="800000"/>
            <a:headEnd/>
            <a:tailEnd/>
          </a:ln>
          <a:effectLst/>
        </p:spPr>
        <p:txBody>
          <a:bodyPr lIns="36000" tIns="0" rIns="36000" bIns="0">
            <a:spAutoFit/>
          </a:bodyPr>
          <a:lstStyle/>
          <a:p>
            <a:pPr defTabSz="661988" fontAlgn="auto">
              <a:spcBef>
                <a:spcPts val="0"/>
              </a:spcBef>
              <a:spcAft>
                <a:spcPts val="0"/>
              </a:spcAft>
              <a:defRPr/>
            </a:pPr>
            <a:r>
              <a:rPr lang="en-GB" sz="900" b="1" kern="0" dirty="0">
                <a:solidFill>
                  <a:srgbClr val="000000"/>
                </a:solidFill>
                <a:latin typeface="Arial Narrow" pitchFamily="34" charset="0"/>
                <a:cs typeface="+mn-cs"/>
              </a:rPr>
              <a:t>Mundra</a:t>
            </a:r>
          </a:p>
        </p:txBody>
      </p:sp>
      <p:sp>
        <p:nvSpPr>
          <p:cNvPr id="415" name="Rectangle 44"/>
          <p:cNvSpPr>
            <a:spLocks noChangeArrowheads="1"/>
          </p:cNvSpPr>
          <p:nvPr/>
        </p:nvSpPr>
        <p:spPr bwMode="auto">
          <a:xfrm>
            <a:off x="7665112" y="2808288"/>
            <a:ext cx="499102"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a:solidFill>
                  <a:srgbClr val="000000"/>
                </a:solidFill>
                <a:latin typeface="Arial Narrow" pitchFamily="34" charset="0"/>
                <a:cs typeface="+mn-cs"/>
              </a:rPr>
              <a:t>Guwahati</a:t>
            </a:r>
          </a:p>
        </p:txBody>
      </p:sp>
      <p:sp>
        <p:nvSpPr>
          <p:cNvPr id="418" name="Rectangle 47"/>
          <p:cNvSpPr>
            <a:spLocks noChangeArrowheads="1"/>
          </p:cNvSpPr>
          <p:nvPr/>
        </p:nvSpPr>
        <p:spPr bwMode="auto">
          <a:xfrm>
            <a:off x="7102740" y="2698751"/>
            <a:ext cx="619328"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a:solidFill>
                  <a:srgbClr val="000000"/>
                </a:solidFill>
                <a:latin typeface="Arial Narrow" pitchFamily="34" charset="0"/>
                <a:cs typeface="+mn-cs"/>
              </a:rPr>
              <a:t>Bongaigaon</a:t>
            </a:r>
          </a:p>
        </p:txBody>
      </p:sp>
      <p:sp>
        <p:nvSpPr>
          <p:cNvPr id="419" name="Rectangle 48"/>
          <p:cNvSpPr>
            <a:spLocks noChangeArrowheads="1"/>
          </p:cNvSpPr>
          <p:nvPr/>
        </p:nvSpPr>
        <p:spPr bwMode="auto">
          <a:xfrm>
            <a:off x="6772540" y="2454276"/>
            <a:ext cx="390098"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a:solidFill>
                  <a:srgbClr val="000000"/>
                </a:solidFill>
                <a:latin typeface="Arial Narrow" pitchFamily="34" charset="0"/>
                <a:cs typeface="+mn-cs"/>
              </a:rPr>
              <a:t>Siliguri</a:t>
            </a:r>
          </a:p>
        </p:txBody>
      </p:sp>
      <p:sp>
        <p:nvSpPr>
          <p:cNvPr id="421" name="Rectangle 50"/>
          <p:cNvSpPr>
            <a:spLocks noChangeArrowheads="1"/>
          </p:cNvSpPr>
          <p:nvPr/>
        </p:nvSpPr>
        <p:spPr bwMode="auto">
          <a:xfrm>
            <a:off x="8686669" y="2428876"/>
            <a:ext cx="450445" cy="218651"/>
          </a:xfrm>
          <a:prstGeom prst="rect">
            <a:avLst/>
          </a:prstGeom>
          <a:noFill/>
          <a:ln w="12700">
            <a:noFill/>
            <a:miter lim="800000"/>
            <a:headEnd/>
            <a:tailEnd/>
          </a:ln>
          <a:effectLst/>
        </p:spPr>
        <p:txBody>
          <a:bodyPr wrap="none" lIns="77788" tIns="39688" rIns="77788" bIns="39688">
            <a:spAutoFit/>
          </a:bodyPr>
          <a:lstStyle/>
          <a:p>
            <a:pPr defTabSz="661988" fontAlgn="auto">
              <a:spcBef>
                <a:spcPts val="0"/>
              </a:spcBef>
              <a:spcAft>
                <a:spcPts val="0"/>
              </a:spcAft>
              <a:defRPr/>
            </a:pPr>
            <a:r>
              <a:rPr lang="en-GB" sz="900" b="1" kern="0" dirty="0">
                <a:solidFill>
                  <a:srgbClr val="000000"/>
                </a:solidFill>
                <a:latin typeface="Arial Narrow" pitchFamily="34" charset="0"/>
                <a:cs typeface="+mn-cs"/>
              </a:rPr>
              <a:t>Digboi</a:t>
            </a:r>
          </a:p>
        </p:txBody>
      </p:sp>
      <p:sp>
        <p:nvSpPr>
          <p:cNvPr id="425" name="Rectangle 54"/>
          <p:cNvSpPr>
            <a:spLocks noChangeArrowheads="1"/>
          </p:cNvSpPr>
          <p:nvPr/>
        </p:nvSpPr>
        <p:spPr bwMode="auto">
          <a:xfrm>
            <a:off x="8366788" y="2103439"/>
            <a:ext cx="540214" cy="218651"/>
          </a:xfrm>
          <a:prstGeom prst="rect">
            <a:avLst/>
          </a:prstGeom>
          <a:noFill/>
          <a:ln w="12700">
            <a:noFill/>
            <a:miter lim="800000"/>
            <a:headEnd/>
            <a:tailEnd/>
          </a:ln>
          <a:effectLst/>
        </p:spPr>
        <p:txBody>
          <a:bodyPr wrap="none" lIns="77788" tIns="39688" rIns="77788" bIns="39688">
            <a:spAutoFit/>
          </a:bodyPr>
          <a:lstStyle/>
          <a:p>
            <a:pPr defTabSz="661988" fontAlgn="auto">
              <a:spcBef>
                <a:spcPts val="0"/>
              </a:spcBef>
              <a:spcAft>
                <a:spcPts val="0"/>
              </a:spcAft>
              <a:defRPr/>
            </a:pPr>
            <a:r>
              <a:rPr lang="en-GB" sz="900" b="1" kern="0" dirty="0" err="1">
                <a:solidFill>
                  <a:srgbClr val="000000"/>
                </a:solidFill>
                <a:latin typeface="Arial Narrow" pitchFamily="34" charset="0"/>
                <a:cs typeface="+mn-cs"/>
              </a:rPr>
              <a:t>Tinsukia</a:t>
            </a:r>
            <a:endParaRPr lang="en-GB" sz="900" b="1" kern="0" dirty="0">
              <a:solidFill>
                <a:srgbClr val="000000"/>
              </a:solidFill>
              <a:latin typeface="Arial Narrow" pitchFamily="34" charset="0"/>
              <a:cs typeface="+mn-cs"/>
            </a:endParaRPr>
          </a:p>
        </p:txBody>
      </p:sp>
      <p:sp>
        <p:nvSpPr>
          <p:cNvPr id="427" name="Rectangle 58"/>
          <p:cNvSpPr>
            <a:spLocks noChangeArrowheads="1"/>
          </p:cNvSpPr>
          <p:nvPr/>
        </p:nvSpPr>
        <p:spPr bwMode="auto">
          <a:xfrm>
            <a:off x="3730229" y="1158876"/>
            <a:ext cx="519941"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a:solidFill>
                  <a:srgbClr val="000000"/>
                </a:solidFill>
                <a:latin typeface="Arial Narrow" pitchFamily="34" charset="0"/>
                <a:cs typeface="+mn-cs"/>
              </a:rPr>
              <a:t>Jalandhar</a:t>
            </a:r>
          </a:p>
        </p:txBody>
      </p:sp>
      <p:sp>
        <p:nvSpPr>
          <p:cNvPr id="431" name="Rectangle 65"/>
          <p:cNvSpPr>
            <a:spLocks noChangeArrowheads="1"/>
          </p:cNvSpPr>
          <p:nvPr/>
        </p:nvSpPr>
        <p:spPr bwMode="auto">
          <a:xfrm>
            <a:off x="4744906" y="1882776"/>
            <a:ext cx="383686"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a:solidFill>
                  <a:srgbClr val="000000"/>
                </a:solidFill>
                <a:latin typeface="Arial Narrow" pitchFamily="34" charset="0"/>
                <a:cs typeface="+mn-cs"/>
              </a:rPr>
              <a:t>Meerut</a:t>
            </a:r>
          </a:p>
        </p:txBody>
      </p:sp>
      <p:sp>
        <p:nvSpPr>
          <p:cNvPr id="432" name="Rectangle 68"/>
          <p:cNvSpPr>
            <a:spLocks noChangeArrowheads="1"/>
          </p:cNvSpPr>
          <p:nvPr/>
        </p:nvSpPr>
        <p:spPr bwMode="auto">
          <a:xfrm>
            <a:off x="4942681" y="2393951"/>
            <a:ext cx="382083"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err="1">
                <a:solidFill>
                  <a:srgbClr val="000000"/>
                </a:solidFill>
                <a:latin typeface="Arial Narrow" pitchFamily="34" charset="0"/>
                <a:cs typeface="+mn-cs"/>
              </a:rPr>
              <a:t>Tundla</a:t>
            </a:r>
            <a:endParaRPr lang="en-GB" sz="900" b="1" kern="0" dirty="0">
              <a:solidFill>
                <a:srgbClr val="000000"/>
              </a:solidFill>
              <a:latin typeface="Arial Narrow" pitchFamily="34" charset="0"/>
              <a:cs typeface="+mn-cs"/>
            </a:endParaRPr>
          </a:p>
        </p:txBody>
      </p:sp>
      <p:sp>
        <p:nvSpPr>
          <p:cNvPr id="433" name="Rectangle 73"/>
          <p:cNvSpPr>
            <a:spLocks noChangeArrowheads="1"/>
          </p:cNvSpPr>
          <p:nvPr/>
        </p:nvSpPr>
        <p:spPr bwMode="auto">
          <a:xfrm>
            <a:off x="4743186" y="1582738"/>
            <a:ext cx="524750"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a:solidFill>
                  <a:srgbClr val="000000"/>
                </a:solidFill>
                <a:latin typeface="Arial Narrow" pitchFamily="34" charset="0"/>
                <a:cs typeface="+mn-cs"/>
              </a:rPr>
              <a:t>Najibabad</a:t>
            </a:r>
          </a:p>
        </p:txBody>
      </p:sp>
      <p:sp>
        <p:nvSpPr>
          <p:cNvPr id="434" name="Rectangle 74"/>
          <p:cNvSpPr>
            <a:spLocks noChangeArrowheads="1"/>
          </p:cNvSpPr>
          <p:nvPr/>
        </p:nvSpPr>
        <p:spPr bwMode="auto">
          <a:xfrm>
            <a:off x="4486937" y="1377951"/>
            <a:ext cx="541734" cy="138113"/>
          </a:xfrm>
          <a:prstGeom prst="rect">
            <a:avLst/>
          </a:prstGeom>
          <a:noFill/>
          <a:ln w="12700">
            <a:noFill/>
            <a:miter lim="800000"/>
            <a:headEnd/>
            <a:tailEnd/>
          </a:ln>
          <a:effectLst/>
        </p:spPr>
        <p:txBody>
          <a:bodyPr lIns="36000" tIns="0" rIns="36000" bIns="0">
            <a:spAutoFit/>
          </a:bodyPr>
          <a:lstStyle/>
          <a:p>
            <a:pPr defTabSz="661988" fontAlgn="auto">
              <a:spcBef>
                <a:spcPts val="0"/>
              </a:spcBef>
              <a:spcAft>
                <a:spcPts val="0"/>
              </a:spcAft>
              <a:defRPr/>
            </a:pPr>
            <a:r>
              <a:rPr lang="en-GB" sz="900" b="1" kern="0" dirty="0" err="1">
                <a:solidFill>
                  <a:srgbClr val="000000"/>
                </a:solidFill>
                <a:latin typeface="Arial Narrow" pitchFamily="34" charset="0"/>
                <a:cs typeface="+mn-cs"/>
              </a:rPr>
              <a:t>Roorkee</a:t>
            </a:r>
            <a:endParaRPr lang="en-GB" sz="900" b="1" kern="0" dirty="0">
              <a:solidFill>
                <a:srgbClr val="000000"/>
              </a:solidFill>
              <a:latin typeface="Arial Narrow" pitchFamily="34" charset="0"/>
              <a:cs typeface="+mn-cs"/>
            </a:endParaRPr>
          </a:p>
        </p:txBody>
      </p:sp>
      <p:sp>
        <p:nvSpPr>
          <p:cNvPr id="435" name="Rectangle 76"/>
          <p:cNvSpPr>
            <a:spLocks noChangeArrowheads="1"/>
          </p:cNvSpPr>
          <p:nvPr/>
        </p:nvSpPr>
        <p:spPr bwMode="auto">
          <a:xfrm>
            <a:off x="4093104" y="1314451"/>
            <a:ext cx="414143"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err="1">
                <a:solidFill>
                  <a:srgbClr val="000000"/>
                </a:solidFill>
                <a:latin typeface="Arial Narrow" pitchFamily="34" charset="0"/>
                <a:cs typeface="+mn-cs"/>
              </a:rPr>
              <a:t>Ambala</a:t>
            </a:r>
            <a:endParaRPr lang="en-GB" sz="900" b="1" kern="0" dirty="0">
              <a:solidFill>
                <a:srgbClr val="000000"/>
              </a:solidFill>
              <a:latin typeface="Arial Narrow" pitchFamily="34" charset="0"/>
              <a:cs typeface="+mn-cs"/>
            </a:endParaRPr>
          </a:p>
        </p:txBody>
      </p:sp>
      <p:sp>
        <p:nvSpPr>
          <p:cNvPr id="436" name="Freeform 77"/>
          <p:cNvSpPr>
            <a:spLocks/>
          </p:cNvSpPr>
          <p:nvPr/>
        </p:nvSpPr>
        <p:spPr bwMode="auto">
          <a:xfrm>
            <a:off x="4571207" y="2322514"/>
            <a:ext cx="306123" cy="136525"/>
          </a:xfrm>
          <a:custGeom>
            <a:avLst/>
            <a:gdLst>
              <a:gd name="connsiteX0" fmla="*/ 0 w 12361"/>
              <a:gd name="connsiteY0" fmla="*/ 0 h 14894"/>
              <a:gd name="connsiteX1" fmla="*/ 5997 w 12361"/>
              <a:gd name="connsiteY1" fmla="*/ 7526 h 14894"/>
              <a:gd name="connsiteX2" fmla="*/ 9861 w 12361"/>
              <a:gd name="connsiteY2" fmla="*/ 10683 h 14894"/>
              <a:gd name="connsiteX3" fmla="*/ 12361 w 12361"/>
              <a:gd name="connsiteY3" fmla="*/ 14894 h 14894"/>
            </a:gdLst>
            <a:ahLst/>
            <a:cxnLst>
              <a:cxn ang="0">
                <a:pos x="connsiteX0" y="connsiteY0"/>
              </a:cxn>
              <a:cxn ang="0">
                <a:pos x="connsiteX1" y="connsiteY1"/>
              </a:cxn>
              <a:cxn ang="0">
                <a:pos x="connsiteX2" y="connsiteY2"/>
              </a:cxn>
              <a:cxn ang="0">
                <a:pos x="connsiteX3" y="connsiteY3"/>
              </a:cxn>
            </a:cxnLst>
            <a:rect l="l" t="t" r="r" b="b"/>
            <a:pathLst>
              <a:path w="12361" h="14894">
                <a:moveTo>
                  <a:pt x="0" y="0"/>
                </a:moveTo>
                <a:cubicBezTo>
                  <a:pt x="1288" y="702"/>
                  <a:pt x="4709" y="6824"/>
                  <a:pt x="5997" y="7526"/>
                </a:cubicBezTo>
                <a:cubicBezTo>
                  <a:pt x="7209" y="9280"/>
                  <a:pt x="8573" y="9280"/>
                  <a:pt x="9861" y="10683"/>
                </a:cubicBezTo>
                <a:cubicBezTo>
                  <a:pt x="10770" y="11736"/>
                  <a:pt x="11376" y="13841"/>
                  <a:pt x="12361" y="14894"/>
                </a:cubicBezTo>
              </a:path>
            </a:pathLst>
          </a:custGeom>
          <a:solidFill>
            <a:srgbClr val="0F6FC6">
              <a:lumMod val="40000"/>
              <a:lumOff val="60000"/>
            </a:srgbClr>
          </a:solidFill>
          <a:ln w="12700" cap="flat" cmpd="sng">
            <a:solidFill>
              <a:srgbClr val="C00000"/>
            </a:solidFill>
            <a:prstDash val="solid"/>
            <a:round/>
            <a:headEnd type="none" w="sm" len="sm"/>
            <a:tailEnd type="none" w="sm" len="sm"/>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437" name="Rectangle 78"/>
          <p:cNvSpPr>
            <a:spLocks noChangeArrowheads="1"/>
          </p:cNvSpPr>
          <p:nvPr/>
        </p:nvSpPr>
        <p:spPr bwMode="auto">
          <a:xfrm>
            <a:off x="4633119" y="2251076"/>
            <a:ext cx="441394"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a:solidFill>
                  <a:srgbClr val="000000"/>
                </a:solidFill>
                <a:latin typeface="Arial Narrow" pitchFamily="34" charset="0"/>
                <a:cs typeface="+mn-cs"/>
              </a:rPr>
              <a:t>Mathura</a:t>
            </a:r>
          </a:p>
        </p:txBody>
      </p:sp>
      <p:sp>
        <p:nvSpPr>
          <p:cNvPr id="438" name="Rectangle 80"/>
          <p:cNvSpPr>
            <a:spLocks noChangeArrowheads="1"/>
          </p:cNvSpPr>
          <p:nvPr/>
        </p:nvSpPr>
        <p:spPr bwMode="auto">
          <a:xfrm>
            <a:off x="3317479" y="2855913"/>
            <a:ext cx="231401"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err="1">
                <a:solidFill>
                  <a:srgbClr val="000000"/>
                </a:solidFill>
                <a:latin typeface="Arial Narrow" pitchFamily="34" charset="0"/>
                <a:cs typeface="+mn-cs"/>
              </a:rPr>
              <a:t>Kot</a:t>
            </a:r>
            <a:endParaRPr lang="en-GB" sz="900" b="1" kern="0" dirty="0">
              <a:solidFill>
                <a:srgbClr val="000000"/>
              </a:solidFill>
              <a:latin typeface="Arial Narrow" pitchFamily="34" charset="0"/>
              <a:cs typeface="+mn-cs"/>
            </a:endParaRPr>
          </a:p>
        </p:txBody>
      </p:sp>
      <p:sp>
        <p:nvSpPr>
          <p:cNvPr id="439" name="Rectangle 85"/>
          <p:cNvSpPr>
            <a:spLocks noChangeArrowheads="1"/>
          </p:cNvSpPr>
          <p:nvPr/>
        </p:nvSpPr>
        <p:spPr bwMode="auto">
          <a:xfrm>
            <a:off x="2710392" y="2470151"/>
            <a:ext cx="446203"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a:solidFill>
                  <a:srgbClr val="000000"/>
                </a:solidFill>
                <a:latin typeface="Arial Narrow" pitchFamily="34" charset="0"/>
                <a:cs typeface="+mn-cs"/>
              </a:rPr>
              <a:t>Salawas</a:t>
            </a:r>
          </a:p>
        </p:txBody>
      </p:sp>
      <p:sp>
        <p:nvSpPr>
          <p:cNvPr id="440" name="Line 86"/>
          <p:cNvSpPr>
            <a:spLocks noChangeShapeType="1"/>
          </p:cNvSpPr>
          <p:nvPr/>
        </p:nvSpPr>
        <p:spPr bwMode="auto">
          <a:xfrm flipH="1" flipV="1">
            <a:off x="3162698" y="2622550"/>
            <a:ext cx="175419" cy="1905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800"/>
          </a:p>
        </p:txBody>
      </p:sp>
      <p:sp>
        <p:nvSpPr>
          <p:cNvPr id="442" name="Line 88"/>
          <p:cNvSpPr>
            <a:spLocks noChangeShapeType="1"/>
          </p:cNvSpPr>
          <p:nvPr/>
        </p:nvSpPr>
        <p:spPr bwMode="auto">
          <a:xfrm flipH="1" flipV="1">
            <a:off x="3160977" y="3316288"/>
            <a:ext cx="84270" cy="215900"/>
          </a:xfrm>
          <a:prstGeom prst="line">
            <a:avLst/>
          </a:prstGeom>
          <a:solidFill>
            <a:srgbClr val="0F6FC6">
              <a:lumMod val="40000"/>
              <a:lumOff val="60000"/>
            </a:srgbClr>
          </a:solidFill>
          <a:ln w="12700" cap="flat" cmpd="sng">
            <a:solidFill>
              <a:srgbClr val="C00000"/>
            </a:solidFill>
            <a:prstDash val="solid"/>
            <a:round/>
            <a:headEnd type="none" w="sm" len="sm"/>
            <a:tailEnd type="none" w="sm" len="sm"/>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444" name="Freeform 93"/>
          <p:cNvSpPr>
            <a:spLocks/>
          </p:cNvSpPr>
          <p:nvPr/>
        </p:nvSpPr>
        <p:spPr bwMode="auto">
          <a:xfrm>
            <a:off x="3040592" y="2338389"/>
            <a:ext cx="856456" cy="833437"/>
          </a:xfrm>
          <a:custGeom>
            <a:avLst/>
            <a:gdLst/>
            <a:ahLst/>
            <a:cxnLst>
              <a:cxn ang="0">
                <a:pos x="0" y="480"/>
              </a:cxn>
              <a:cxn ang="0">
                <a:pos x="270" y="165"/>
              </a:cxn>
              <a:cxn ang="0">
                <a:pos x="432" y="0"/>
              </a:cxn>
            </a:cxnLst>
            <a:rect l="0" t="0" r="r" b="b"/>
            <a:pathLst>
              <a:path w="432" h="480">
                <a:moveTo>
                  <a:pt x="0" y="480"/>
                </a:moveTo>
                <a:lnTo>
                  <a:pt x="270" y="165"/>
                </a:lnTo>
                <a:lnTo>
                  <a:pt x="432" y="0"/>
                </a:lnTo>
              </a:path>
            </a:pathLst>
          </a:custGeom>
          <a:ln w="127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800"/>
          </a:p>
        </p:txBody>
      </p:sp>
      <p:sp>
        <p:nvSpPr>
          <p:cNvPr id="450" name="Freeform 100"/>
          <p:cNvSpPr>
            <a:spLocks/>
          </p:cNvSpPr>
          <p:nvPr/>
        </p:nvSpPr>
        <p:spPr bwMode="auto">
          <a:xfrm>
            <a:off x="3510095" y="2693988"/>
            <a:ext cx="328480" cy="284162"/>
          </a:xfrm>
          <a:custGeom>
            <a:avLst/>
            <a:gdLst>
              <a:gd name="connsiteX0" fmla="*/ 0 w 9730"/>
              <a:gd name="connsiteY0" fmla="*/ 0 h 10000"/>
              <a:gd name="connsiteX1" fmla="*/ 2432 w 9730"/>
              <a:gd name="connsiteY1" fmla="*/ 1034 h 10000"/>
              <a:gd name="connsiteX2" fmla="*/ 7703 w 9730"/>
              <a:gd name="connsiteY2" fmla="*/ 6897 h 10000"/>
              <a:gd name="connsiteX3" fmla="*/ 9730 w 9730"/>
              <a:gd name="connsiteY3" fmla="*/ 10000 h 10000"/>
              <a:gd name="connsiteX0" fmla="*/ 0 w 10440"/>
              <a:gd name="connsiteY0" fmla="*/ 0 h 10104"/>
              <a:gd name="connsiteX1" fmla="*/ 2499 w 10440"/>
              <a:gd name="connsiteY1" fmla="*/ 1034 h 10104"/>
              <a:gd name="connsiteX2" fmla="*/ 7917 w 10440"/>
              <a:gd name="connsiteY2" fmla="*/ 6897 h 10104"/>
              <a:gd name="connsiteX3" fmla="*/ 10440 w 10440"/>
              <a:gd name="connsiteY3" fmla="*/ 10104 h 10104"/>
            </a:gdLst>
            <a:ahLst/>
            <a:cxnLst>
              <a:cxn ang="0">
                <a:pos x="connsiteX0" y="connsiteY0"/>
              </a:cxn>
              <a:cxn ang="0">
                <a:pos x="connsiteX1" y="connsiteY1"/>
              </a:cxn>
              <a:cxn ang="0">
                <a:pos x="connsiteX2" y="connsiteY2"/>
              </a:cxn>
              <a:cxn ang="0">
                <a:pos x="connsiteX3" y="connsiteY3"/>
              </a:cxn>
            </a:cxnLst>
            <a:rect l="l" t="t" r="r" b="b"/>
            <a:pathLst>
              <a:path w="10440" h="10104">
                <a:moveTo>
                  <a:pt x="0" y="0"/>
                </a:moveTo>
                <a:cubicBezTo>
                  <a:pt x="764" y="402"/>
                  <a:pt x="1875" y="517"/>
                  <a:pt x="2499" y="1034"/>
                </a:cubicBezTo>
                <a:cubicBezTo>
                  <a:pt x="4166" y="2414"/>
                  <a:pt x="6597" y="5230"/>
                  <a:pt x="7917" y="6897"/>
                </a:cubicBezTo>
                <a:cubicBezTo>
                  <a:pt x="9166" y="8391"/>
                  <a:pt x="10006" y="9458"/>
                  <a:pt x="10440" y="10104"/>
                </a:cubicBezTo>
              </a:path>
            </a:pathLst>
          </a:custGeom>
          <a:ln w="127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800"/>
          </a:p>
        </p:txBody>
      </p:sp>
      <p:sp>
        <p:nvSpPr>
          <p:cNvPr id="451" name="Rectangle 101"/>
          <p:cNvSpPr>
            <a:spLocks noChangeArrowheads="1"/>
          </p:cNvSpPr>
          <p:nvPr/>
        </p:nvSpPr>
        <p:spPr bwMode="auto">
          <a:xfrm>
            <a:off x="3599525" y="2995613"/>
            <a:ext cx="588870"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err="1">
                <a:solidFill>
                  <a:srgbClr val="000000"/>
                </a:solidFill>
                <a:latin typeface="Arial Narrow" pitchFamily="34" charset="0"/>
                <a:cs typeface="+mn-cs"/>
              </a:rPr>
              <a:t>Chittorgarh</a:t>
            </a:r>
            <a:endParaRPr lang="en-GB" sz="900" b="1" kern="0" dirty="0">
              <a:solidFill>
                <a:srgbClr val="000000"/>
              </a:solidFill>
              <a:latin typeface="Arial Narrow" pitchFamily="34" charset="0"/>
              <a:cs typeface="+mn-cs"/>
            </a:endParaRPr>
          </a:p>
        </p:txBody>
      </p:sp>
      <p:sp>
        <p:nvSpPr>
          <p:cNvPr id="453" name="Rectangle 104"/>
          <p:cNvSpPr>
            <a:spLocks noChangeArrowheads="1"/>
          </p:cNvSpPr>
          <p:nvPr/>
        </p:nvSpPr>
        <p:spPr bwMode="auto">
          <a:xfrm>
            <a:off x="3291681" y="3552826"/>
            <a:ext cx="356435"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a:solidFill>
                  <a:srgbClr val="000000"/>
                </a:solidFill>
                <a:latin typeface="Arial Narrow" pitchFamily="34" charset="0"/>
                <a:cs typeface="+mn-cs"/>
              </a:rPr>
              <a:t>Koyali</a:t>
            </a:r>
          </a:p>
        </p:txBody>
      </p:sp>
      <p:sp>
        <p:nvSpPr>
          <p:cNvPr id="455" name="Rectangle 108"/>
          <p:cNvSpPr>
            <a:spLocks noChangeArrowheads="1"/>
          </p:cNvSpPr>
          <p:nvPr/>
        </p:nvSpPr>
        <p:spPr bwMode="auto">
          <a:xfrm>
            <a:off x="3353435" y="1389063"/>
            <a:ext cx="478262" cy="138499"/>
          </a:xfrm>
          <a:prstGeom prst="rect">
            <a:avLst/>
          </a:prstGeom>
          <a:noFill/>
          <a:ln w="12700">
            <a:noFill/>
            <a:miter lim="800000"/>
            <a:headEnd/>
            <a:tailEnd/>
          </a:ln>
          <a:effectLst/>
        </p:spPr>
        <p:txBody>
          <a:bodyPr wrap="none" lIns="36000" tIns="0" rIns="36000" bIns="0">
            <a:spAutoFit/>
          </a:bodyPr>
          <a:lstStyle/>
          <a:p>
            <a:pPr algn="r" defTabSz="661988" fontAlgn="auto">
              <a:spcBef>
                <a:spcPts val="0"/>
              </a:spcBef>
              <a:spcAft>
                <a:spcPts val="0"/>
              </a:spcAft>
              <a:defRPr/>
            </a:pPr>
            <a:r>
              <a:rPr lang="en-GB" sz="900" b="1" kern="0" dirty="0">
                <a:solidFill>
                  <a:srgbClr val="000000"/>
                </a:solidFill>
                <a:latin typeface="Arial Narrow" pitchFamily="34" charset="0"/>
                <a:cs typeface="+mn-cs"/>
              </a:rPr>
              <a:t>Bhatinda</a:t>
            </a:r>
          </a:p>
        </p:txBody>
      </p:sp>
      <p:sp>
        <p:nvSpPr>
          <p:cNvPr id="456" name="Line 109"/>
          <p:cNvSpPr>
            <a:spLocks noChangeShapeType="1"/>
          </p:cNvSpPr>
          <p:nvPr/>
        </p:nvSpPr>
        <p:spPr bwMode="auto">
          <a:xfrm flipH="1" flipV="1">
            <a:off x="3879850" y="1497013"/>
            <a:ext cx="414470" cy="279400"/>
          </a:xfrm>
          <a:prstGeom prst="line">
            <a:avLst/>
          </a:prstGeom>
          <a:solidFill>
            <a:srgbClr val="0F6FC6">
              <a:lumMod val="40000"/>
              <a:lumOff val="60000"/>
            </a:srgbClr>
          </a:solidFill>
          <a:ln w="12700">
            <a:solidFill>
              <a:srgbClr val="C00000"/>
            </a:solidFill>
            <a:round/>
            <a:headEnd type="none" w="sm" len="sm"/>
            <a:tailEnd type="none" w="sm" len="sm"/>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459" name="Rectangle 112"/>
          <p:cNvSpPr>
            <a:spLocks noChangeArrowheads="1"/>
          </p:cNvSpPr>
          <p:nvPr/>
        </p:nvSpPr>
        <p:spPr bwMode="auto">
          <a:xfrm>
            <a:off x="3628761" y="1550988"/>
            <a:ext cx="434982"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err="1">
                <a:solidFill>
                  <a:srgbClr val="000000"/>
                </a:solidFill>
                <a:latin typeface="Arial Narrow" pitchFamily="34" charset="0"/>
                <a:cs typeface="+mn-cs"/>
              </a:rPr>
              <a:t>Sangrur</a:t>
            </a:r>
            <a:endParaRPr lang="en-GB" sz="900" b="1" kern="0" dirty="0">
              <a:solidFill>
                <a:srgbClr val="000000"/>
              </a:solidFill>
              <a:latin typeface="Arial Narrow" pitchFamily="34" charset="0"/>
              <a:cs typeface="+mn-cs"/>
            </a:endParaRPr>
          </a:p>
        </p:txBody>
      </p:sp>
      <p:sp>
        <p:nvSpPr>
          <p:cNvPr id="460" name="Freeform 113"/>
          <p:cNvSpPr>
            <a:spLocks/>
          </p:cNvSpPr>
          <p:nvPr/>
        </p:nvSpPr>
        <p:spPr bwMode="auto">
          <a:xfrm>
            <a:off x="4069027" y="1782764"/>
            <a:ext cx="192617" cy="300037"/>
          </a:xfrm>
          <a:custGeom>
            <a:avLst/>
            <a:gdLst>
              <a:gd name="connsiteX0" fmla="*/ 10000 w 10000"/>
              <a:gd name="connsiteY0" fmla="*/ 0 h 10000"/>
              <a:gd name="connsiteX1" fmla="*/ 5455 w 10000"/>
              <a:gd name="connsiteY1" fmla="*/ 3229 h 10000"/>
              <a:gd name="connsiteX2" fmla="*/ 4242 w 10000"/>
              <a:gd name="connsiteY2" fmla="*/ 5000 h 10000"/>
              <a:gd name="connsiteX3" fmla="*/ 0 w 10000"/>
              <a:gd name="connsiteY3" fmla="*/ 10000 h 10000"/>
              <a:gd name="connsiteX0" fmla="*/ 11415 w 11415"/>
              <a:gd name="connsiteY0" fmla="*/ 0 h 7627"/>
              <a:gd name="connsiteX1" fmla="*/ 6870 w 11415"/>
              <a:gd name="connsiteY1" fmla="*/ 3229 h 7627"/>
              <a:gd name="connsiteX2" fmla="*/ 5657 w 11415"/>
              <a:gd name="connsiteY2" fmla="*/ 5000 h 7627"/>
              <a:gd name="connsiteX3" fmla="*/ 0 w 11415"/>
              <a:gd name="connsiteY3" fmla="*/ 7627 h 7627"/>
              <a:gd name="connsiteX0" fmla="*/ 5044 w 5044"/>
              <a:gd name="connsiteY0" fmla="*/ 0 h 6556"/>
              <a:gd name="connsiteX1" fmla="*/ 1062 w 5044"/>
              <a:gd name="connsiteY1" fmla="*/ 4234 h 6556"/>
              <a:gd name="connsiteX2" fmla="*/ 0 w 5044"/>
              <a:gd name="connsiteY2" fmla="*/ 6556 h 6556"/>
              <a:gd name="connsiteX0" fmla="*/ 15899 w 15899"/>
              <a:gd name="connsiteY0" fmla="*/ 0 h 16779"/>
              <a:gd name="connsiteX1" fmla="*/ 8004 w 15899"/>
              <a:gd name="connsiteY1" fmla="*/ 6458 h 16779"/>
              <a:gd name="connsiteX2" fmla="*/ 0 w 15899"/>
              <a:gd name="connsiteY2" fmla="*/ 16779 h 16779"/>
              <a:gd name="connsiteX0" fmla="*/ 15899 w 15899"/>
              <a:gd name="connsiteY0" fmla="*/ 0 h 16779"/>
              <a:gd name="connsiteX1" fmla="*/ 8332 w 15899"/>
              <a:gd name="connsiteY1" fmla="*/ 7588 h 16779"/>
              <a:gd name="connsiteX2" fmla="*/ 0 w 15899"/>
              <a:gd name="connsiteY2" fmla="*/ 16779 h 16779"/>
              <a:gd name="connsiteX0" fmla="*/ 17210 w 17210"/>
              <a:gd name="connsiteY0" fmla="*/ 0 h 17457"/>
              <a:gd name="connsiteX1" fmla="*/ 9643 w 17210"/>
              <a:gd name="connsiteY1" fmla="*/ 7588 h 17457"/>
              <a:gd name="connsiteX2" fmla="*/ 0 w 17210"/>
              <a:gd name="connsiteY2" fmla="*/ 17457 h 17457"/>
            </a:gdLst>
            <a:ahLst/>
            <a:cxnLst>
              <a:cxn ang="0">
                <a:pos x="connsiteX0" y="connsiteY0"/>
              </a:cxn>
              <a:cxn ang="0">
                <a:pos x="connsiteX1" y="connsiteY1"/>
              </a:cxn>
              <a:cxn ang="0">
                <a:pos x="connsiteX2" y="connsiteY2"/>
              </a:cxn>
            </a:cxnLst>
            <a:rect l="l" t="t" r="r" b="b"/>
            <a:pathLst>
              <a:path w="17210" h="17457">
                <a:moveTo>
                  <a:pt x="17210" y="0"/>
                </a:moveTo>
                <a:cubicBezTo>
                  <a:pt x="13526" y="2187"/>
                  <a:pt x="13063" y="5399"/>
                  <a:pt x="9643" y="7588"/>
                </a:cubicBezTo>
                <a:cubicBezTo>
                  <a:pt x="9118" y="8837"/>
                  <a:pt x="1989" y="15991"/>
                  <a:pt x="0" y="17457"/>
                </a:cubicBezTo>
              </a:path>
            </a:pathLst>
          </a:custGeom>
          <a:solidFill>
            <a:srgbClr val="0F6FC6">
              <a:lumMod val="40000"/>
              <a:lumOff val="60000"/>
            </a:srgbClr>
          </a:solidFill>
          <a:ln w="12700" cap="flat" cmpd="sng">
            <a:solidFill>
              <a:srgbClr val="C00000"/>
            </a:solidFill>
            <a:prstDash val="solid"/>
            <a:round/>
            <a:headEnd type="none" w="sm" len="sm"/>
            <a:tailEnd type="none" w="sm" len="sm"/>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461" name="Rectangle 114"/>
          <p:cNvSpPr>
            <a:spLocks noChangeArrowheads="1"/>
          </p:cNvSpPr>
          <p:nvPr/>
        </p:nvSpPr>
        <p:spPr bwMode="auto">
          <a:xfrm>
            <a:off x="4354513" y="1704976"/>
            <a:ext cx="414143"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a:solidFill>
                  <a:srgbClr val="000000"/>
                </a:solidFill>
                <a:latin typeface="Arial Narrow" pitchFamily="34" charset="0"/>
                <a:cs typeface="+mn-cs"/>
              </a:rPr>
              <a:t>Panipat</a:t>
            </a:r>
          </a:p>
        </p:txBody>
      </p:sp>
      <p:sp>
        <p:nvSpPr>
          <p:cNvPr id="464" name="Rectangle 118"/>
          <p:cNvSpPr>
            <a:spLocks noChangeArrowheads="1"/>
          </p:cNvSpPr>
          <p:nvPr/>
        </p:nvSpPr>
        <p:spPr bwMode="auto">
          <a:xfrm>
            <a:off x="6985794" y="3676651"/>
            <a:ext cx="356435"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a:solidFill>
                  <a:srgbClr val="000000"/>
                </a:solidFill>
                <a:latin typeface="Arial Narrow" pitchFamily="34" charset="0"/>
                <a:cs typeface="+mn-cs"/>
              </a:rPr>
              <a:t>Haldia</a:t>
            </a:r>
          </a:p>
        </p:txBody>
      </p:sp>
      <p:sp>
        <p:nvSpPr>
          <p:cNvPr id="465" name="Rectangle 119"/>
          <p:cNvSpPr>
            <a:spLocks noChangeArrowheads="1"/>
          </p:cNvSpPr>
          <p:nvPr/>
        </p:nvSpPr>
        <p:spPr bwMode="auto">
          <a:xfrm>
            <a:off x="6416543" y="2881313"/>
            <a:ext cx="425364"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a:solidFill>
                  <a:srgbClr val="000000"/>
                </a:solidFill>
                <a:latin typeface="Arial Narrow" pitchFamily="34" charset="0"/>
                <a:cs typeface="+mn-cs"/>
              </a:rPr>
              <a:t>Barauni</a:t>
            </a:r>
          </a:p>
        </p:txBody>
      </p:sp>
      <p:sp>
        <p:nvSpPr>
          <p:cNvPr id="476" name="Rectangle 133"/>
          <p:cNvSpPr>
            <a:spLocks noChangeArrowheads="1"/>
          </p:cNvSpPr>
          <p:nvPr/>
        </p:nvSpPr>
        <p:spPr bwMode="auto">
          <a:xfrm>
            <a:off x="7152615" y="3422651"/>
            <a:ext cx="560016"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err="1">
                <a:solidFill>
                  <a:srgbClr val="000000"/>
                </a:solidFill>
                <a:latin typeface="Arial Narrow" pitchFamily="34" charset="0"/>
                <a:cs typeface="+mn-cs"/>
              </a:rPr>
              <a:t>Mourigram</a:t>
            </a:r>
            <a:endParaRPr lang="en-GB" sz="900" b="1" kern="0" dirty="0">
              <a:solidFill>
                <a:srgbClr val="000000"/>
              </a:solidFill>
              <a:latin typeface="Arial Narrow" pitchFamily="34" charset="0"/>
              <a:cs typeface="+mn-cs"/>
            </a:endParaRPr>
          </a:p>
        </p:txBody>
      </p:sp>
      <p:sp>
        <p:nvSpPr>
          <p:cNvPr id="477" name="Rectangle 134"/>
          <p:cNvSpPr>
            <a:spLocks noChangeArrowheads="1"/>
          </p:cNvSpPr>
          <p:nvPr/>
        </p:nvSpPr>
        <p:spPr bwMode="auto">
          <a:xfrm>
            <a:off x="6791459" y="3133726"/>
            <a:ext cx="503911"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err="1">
                <a:solidFill>
                  <a:srgbClr val="000000"/>
                </a:solidFill>
                <a:latin typeface="Arial Narrow" pitchFamily="34" charset="0"/>
                <a:cs typeface="+mn-cs"/>
              </a:rPr>
              <a:t>Rajbandh</a:t>
            </a:r>
            <a:endParaRPr lang="en-GB" sz="900" b="1" kern="0" dirty="0">
              <a:solidFill>
                <a:srgbClr val="000000"/>
              </a:solidFill>
              <a:latin typeface="Arial Narrow" pitchFamily="34" charset="0"/>
              <a:cs typeface="+mn-cs"/>
            </a:endParaRPr>
          </a:p>
        </p:txBody>
      </p:sp>
      <p:sp>
        <p:nvSpPr>
          <p:cNvPr id="530" name="Rectangle 137"/>
          <p:cNvSpPr>
            <a:spLocks noChangeArrowheads="1"/>
          </p:cNvSpPr>
          <p:nvPr/>
        </p:nvSpPr>
        <p:spPr bwMode="auto">
          <a:xfrm>
            <a:off x="5085425" y="5310188"/>
            <a:ext cx="446203"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a:solidFill>
                  <a:srgbClr val="000000"/>
                </a:solidFill>
                <a:latin typeface="Arial Narrow" pitchFamily="34" charset="0"/>
                <a:cs typeface="+mn-cs"/>
              </a:rPr>
              <a:t>Chennai</a:t>
            </a:r>
          </a:p>
        </p:txBody>
      </p:sp>
      <p:sp>
        <p:nvSpPr>
          <p:cNvPr id="531" name="Rectangle 138"/>
          <p:cNvSpPr>
            <a:spLocks noChangeArrowheads="1"/>
          </p:cNvSpPr>
          <p:nvPr/>
        </p:nvSpPr>
        <p:spPr bwMode="auto">
          <a:xfrm>
            <a:off x="4406106" y="5761038"/>
            <a:ext cx="414143"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err="1">
                <a:solidFill>
                  <a:srgbClr val="000000"/>
                </a:solidFill>
                <a:latin typeface="Arial Narrow" pitchFamily="34" charset="0"/>
                <a:cs typeface="+mn-cs"/>
              </a:rPr>
              <a:t>Sankari</a:t>
            </a:r>
            <a:endParaRPr lang="en-GB" sz="900" b="1" kern="0" dirty="0">
              <a:solidFill>
                <a:srgbClr val="000000"/>
              </a:solidFill>
              <a:latin typeface="Arial Narrow" pitchFamily="34" charset="0"/>
              <a:cs typeface="+mn-cs"/>
            </a:endParaRPr>
          </a:p>
        </p:txBody>
      </p:sp>
      <p:sp>
        <p:nvSpPr>
          <p:cNvPr id="532" name="Rectangle 139"/>
          <p:cNvSpPr>
            <a:spLocks noChangeArrowheads="1"/>
          </p:cNvSpPr>
          <p:nvPr/>
        </p:nvSpPr>
        <p:spPr bwMode="auto">
          <a:xfrm>
            <a:off x="4868731" y="5654676"/>
            <a:ext cx="399716"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err="1">
                <a:solidFill>
                  <a:srgbClr val="000000"/>
                </a:solidFill>
                <a:latin typeface="Arial Narrow" pitchFamily="34" charset="0"/>
                <a:cs typeface="+mn-cs"/>
              </a:rPr>
              <a:t>Asanur</a:t>
            </a:r>
            <a:endParaRPr lang="en-GB" sz="900" b="1" kern="0" dirty="0">
              <a:solidFill>
                <a:srgbClr val="000000"/>
              </a:solidFill>
              <a:latin typeface="Arial Narrow" pitchFamily="34" charset="0"/>
              <a:cs typeface="+mn-cs"/>
            </a:endParaRPr>
          </a:p>
        </p:txBody>
      </p:sp>
      <p:sp>
        <p:nvSpPr>
          <p:cNvPr id="533" name="Rectangle 140"/>
          <p:cNvSpPr>
            <a:spLocks noChangeArrowheads="1"/>
          </p:cNvSpPr>
          <p:nvPr/>
        </p:nvSpPr>
        <p:spPr bwMode="auto">
          <a:xfrm>
            <a:off x="4818856" y="6118226"/>
            <a:ext cx="356435"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err="1">
                <a:solidFill>
                  <a:srgbClr val="000000"/>
                </a:solidFill>
                <a:latin typeface="Arial Narrow" pitchFamily="34" charset="0"/>
                <a:cs typeface="+mn-cs"/>
              </a:rPr>
              <a:t>Trichy</a:t>
            </a:r>
            <a:endParaRPr lang="en-GB" sz="900" b="1" kern="0" dirty="0">
              <a:solidFill>
                <a:srgbClr val="000000"/>
              </a:solidFill>
              <a:latin typeface="Arial Narrow" pitchFamily="34" charset="0"/>
              <a:cs typeface="+mn-cs"/>
            </a:endParaRPr>
          </a:p>
        </p:txBody>
      </p:sp>
      <p:sp>
        <p:nvSpPr>
          <p:cNvPr id="534" name="Rectangle 141"/>
          <p:cNvSpPr>
            <a:spLocks noChangeArrowheads="1"/>
          </p:cNvSpPr>
          <p:nvPr/>
        </p:nvSpPr>
        <p:spPr bwMode="auto">
          <a:xfrm>
            <a:off x="4254765" y="6430963"/>
            <a:ext cx="434982"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a:solidFill>
                  <a:srgbClr val="000000"/>
                </a:solidFill>
                <a:latin typeface="Arial Narrow" pitchFamily="34" charset="0"/>
                <a:cs typeface="+mn-cs"/>
              </a:rPr>
              <a:t>Madurai</a:t>
            </a:r>
          </a:p>
        </p:txBody>
      </p:sp>
      <p:sp>
        <p:nvSpPr>
          <p:cNvPr id="535" name="Freeform 142"/>
          <p:cNvSpPr>
            <a:spLocks/>
          </p:cNvSpPr>
          <p:nvPr/>
        </p:nvSpPr>
        <p:spPr bwMode="auto">
          <a:xfrm>
            <a:off x="4593565" y="5343526"/>
            <a:ext cx="478102" cy="1039813"/>
          </a:xfrm>
          <a:custGeom>
            <a:avLst/>
            <a:gdLst>
              <a:gd name="connsiteX0" fmla="*/ 10000 w 10607"/>
              <a:gd name="connsiteY0" fmla="*/ 362 h 10362"/>
              <a:gd name="connsiteX1" fmla="*/ 10607 w 10607"/>
              <a:gd name="connsiteY1" fmla="*/ 12 h 10362"/>
              <a:gd name="connsiteX2" fmla="*/ 6000 w 10607"/>
              <a:gd name="connsiteY2" fmla="*/ 3439 h 10362"/>
              <a:gd name="connsiteX3" fmla="*/ 4000 w 10607"/>
              <a:gd name="connsiteY3" fmla="*/ 8054 h 10362"/>
              <a:gd name="connsiteX4" fmla="*/ 0 w 10607"/>
              <a:gd name="connsiteY4" fmla="*/ 10362 h 10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7" h="10362">
                <a:moveTo>
                  <a:pt x="10000" y="362"/>
                </a:moveTo>
                <a:cubicBezTo>
                  <a:pt x="10012" y="374"/>
                  <a:pt x="10595" y="0"/>
                  <a:pt x="10607" y="12"/>
                </a:cubicBezTo>
                <a:lnTo>
                  <a:pt x="6000" y="3439"/>
                </a:lnTo>
                <a:lnTo>
                  <a:pt x="4000" y="8054"/>
                </a:lnTo>
                <a:lnTo>
                  <a:pt x="0" y="10362"/>
                </a:lnTo>
              </a:path>
            </a:pathLst>
          </a:custGeom>
          <a:ln w="127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800"/>
          </a:p>
        </p:txBody>
      </p:sp>
      <p:sp>
        <p:nvSpPr>
          <p:cNvPr id="536" name="Freeform 143"/>
          <p:cNvSpPr>
            <a:spLocks/>
          </p:cNvSpPr>
          <p:nvPr/>
        </p:nvSpPr>
        <p:spPr bwMode="auto">
          <a:xfrm>
            <a:off x="4615921" y="5761039"/>
            <a:ext cx="220133" cy="15875"/>
          </a:xfrm>
          <a:custGeom>
            <a:avLst/>
            <a:gdLst/>
            <a:ahLst/>
            <a:cxnLst>
              <a:cxn ang="0">
                <a:pos x="117" y="0"/>
              </a:cxn>
              <a:cxn ang="0">
                <a:pos x="0" y="9"/>
              </a:cxn>
            </a:cxnLst>
            <a:rect l="0" t="0" r="r" b="b"/>
            <a:pathLst>
              <a:path w="117" h="9">
                <a:moveTo>
                  <a:pt x="117" y="0"/>
                </a:moveTo>
                <a:cubicBezTo>
                  <a:pt x="81" y="1"/>
                  <a:pt x="37" y="9"/>
                  <a:pt x="0" y="9"/>
                </a:cubicBezTo>
              </a:path>
            </a:pathLst>
          </a:custGeom>
          <a:ln w="127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800"/>
          </a:p>
        </p:txBody>
      </p:sp>
      <p:sp>
        <p:nvSpPr>
          <p:cNvPr id="542" name="Rectangle 140"/>
          <p:cNvSpPr>
            <a:spLocks noChangeArrowheads="1"/>
          </p:cNvSpPr>
          <p:nvPr/>
        </p:nvSpPr>
        <p:spPr bwMode="auto">
          <a:xfrm>
            <a:off x="5056188" y="5794376"/>
            <a:ext cx="279491"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a:solidFill>
                  <a:srgbClr val="000000"/>
                </a:solidFill>
                <a:latin typeface="Arial Narrow" pitchFamily="34" charset="0"/>
                <a:cs typeface="+mn-cs"/>
              </a:rPr>
              <a:t>CBR</a:t>
            </a:r>
          </a:p>
        </p:txBody>
      </p:sp>
      <p:sp>
        <p:nvSpPr>
          <p:cNvPr id="3204" name="Rectangle 169"/>
          <p:cNvSpPr>
            <a:spLocks noChangeArrowheads="1"/>
          </p:cNvSpPr>
          <p:nvPr/>
        </p:nvSpPr>
        <p:spPr bwMode="auto">
          <a:xfrm>
            <a:off x="4165336" y="5127626"/>
            <a:ext cx="761868" cy="277813"/>
          </a:xfrm>
          <a:prstGeom prst="rect">
            <a:avLst/>
          </a:prstGeom>
          <a:noFill/>
          <a:ln w="9525">
            <a:noFill/>
            <a:miter lim="800000"/>
            <a:headEnd/>
            <a:tailEnd/>
          </a:ln>
        </p:spPr>
        <p:txBody>
          <a:bodyPr lIns="36000" tIns="0" rIns="36000" bIns="0">
            <a:spAutoFit/>
          </a:bodyPr>
          <a:lstStyle/>
          <a:p>
            <a:pPr defTabSz="661988"/>
            <a:r>
              <a:rPr lang="en-GB" sz="900" b="1">
                <a:solidFill>
                  <a:srgbClr val="000000"/>
                </a:solidFill>
                <a:latin typeface="Arial Narrow" pitchFamily="34" charset="0"/>
              </a:rPr>
              <a:t>Bangalore/</a:t>
            </a:r>
          </a:p>
          <a:p>
            <a:pPr defTabSz="661988"/>
            <a:r>
              <a:rPr lang="en-GB" sz="900" b="1">
                <a:solidFill>
                  <a:srgbClr val="000000"/>
                </a:solidFill>
                <a:latin typeface="Arial Narrow" pitchFamily="34" charset="0"/>
              </a:rPr>
              <a:t>De’gonthi</a:t>
            </a:r>
          </a:p>
        </p:txBody>
      </p:sp>
      <p:sp>
        <p:nvSpPr>
          <p:cNvPr id="3205" name="Rectangle 171"/>
          <p:cNvSpPr>
            <a:spLocks noChangeArrowheads="1"/>
          </p:cNvSpPr>
          <p:nvPr/>
        </p:nvSpPr>
        <p:spPr bwMode="auto">
          <a:xfrm>
            <a:off x="3890169" y="5570539"/>
            <a:ext cx="503911" cy="123111"/>
          </a:xfrm>
          <a:prstGeom prst="rect">
            <a:avLst/>
          </a:prstGeom>
          <a:noFill/>
          <a:ln w="9525">
            <a:noFill/>
            <a:miter lim="800000"/>
            <a:headEnd/>
            <a:tailEnd/>
          </a:ln>
        </p:spPr>
        <p:txBody>
          <a:bodyPr wrap="none" lIns="36000" tIns="0" rIns="36000" bIns="0">
            <a:spAutoFit/>
          </a:bodyPr>
          <a:lstStyle/>
          <a:p>
            <a:pPr defTabSz="661988"/>
            <a:r>
              <a:rPr lang="en-GB" sz="800" b="1">
                <a:solidFill>
                  <a:srgbClr val="000000"/>
                </a:solidFill>
                <a:latin typeface="Arial Narrow" pitchFamily="34" charset="0"/>
              </a:rPr>
              <a:t>B’lore AFS</a:t>
            </a:r>
          </a:p>
        </p:txBody>
      </p:sp>
      <p:sp>
        <p:nvSpPr>
          <p:cNvPr id="481" name="Rectangle 174"/>
          <p:cNvSpPr>
            <a:spLocks noChangeArrowheads="1"/>
          </p:cNvSpPr>
          <p:nvPr/>
        </p:nvSpPr>
        <p:spPr bwMode="auto">
          <a:xfrm>
            <a:off x="6562725" y="4038601"/>
            <a:ext cx="418952"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a:solidFill>
                  <a:srgbClr val="000000"/>
                </a:solidFill>
                <a:latin typeface="Arial Narrow" pitchFamily="34" charset="0"/>
                <a:cs typeface="+mn-cs"/>
              </a:rPr>
              <a:t>Paradip</a:t>
            </a:r>
          </a:p>
        </p:txBody>
      </p:sp>
      <p:sp>
        <p:nvSpPr>
          <p:cNvPr id="487" name="Rectangle 183"/>
          <p:cNvSpPr>
            <a:spLocks noChangeArrowheads="1"/>
          </p:cNvSpPr>
          <p:nvPr/>
        </p:nvSpPr>
        <p:spPr bwMode="auto">
          <a:xfrm>
            <a:off x="5104342" y="5510213"/>
            <a:ext cx="661006"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a:solidFill>
                  <a:srgbClr val="000000"/>
                </a:solidFill>
                <a:latin typeface="Arial Narrow" pitchFamily="34" charset="0"/>
                <a:cs typeface="+mn-cs"/>
              </a:rPr>
              <a:t>Chennai </a:t>
            </a:r>
            <a:r>
              <a:rPr lang="en-GB" sz="900" b="1" kern="0" dirty="0" err="1">
                <a:solidFill>
                  <a:srgbClr val="000000"/>
                </a:solidFill>
                <a:latin typeface="Arial Narrow" pitchFamily="34" charset="0"/>
                <a:cs typeface="+mn-cs"/>
              </a:rPr>
              <a:t>AFS</a:t>
            </a:r>
            <a:endParaRPr lang="en-GB" sz="900" b="1" kern="0" dirty="0">
              <a:solidFill>
                <a:srgbClr val="000000"/>
              </a:solidFill>
              <a:latin typeface="Arial Narrow" pitchFamily="34" charset="0"/>
              <a:cs typeface="+mn-cs"/>
            </a:endParaRPr>
          </a:p>
        </p:txBody>
      </p:sp>
      <p:cxnSp>
        <p:nvCxnSpPr>
          <p:cNvPr id="3208" name="Straight Connector 488"/>
          <p:cNvCxnSpPr>
            <a:cxnSpLocks noChangeShapeType="1"/>
          </p:cNvCxnSpPr>
          <p:nvPr/>
        </p:nvCxnSpPr>
        <p:spPr bwMode="auto">
          <a:xfrm flipH="1" flipV="1">
            <a:off x="4323556" y="1835150"/>
            <a:ext cx="153062" cy="203200"/>
          </a:xfrm>
          <a:prstGeom prst="line">
            <a:avLst/>
          </a:prstGeom>
          <a:noFill/>
          <a:ln w="12700">
            <a:solidFill>
              <a:srgbClr val="C00000"/>
            </a:solidFill>
            <a:round/>
            <a:headEnd type="none" w="sm" len="sm"/>
            <a:tailEnd type="none" w="sm" len="sm"/>
          </a:ln>
        </p:spPr>
      </p:cxnSp>
      <p:sp>
        <p:nvSpPr>
          <p:cNvPr id="495" name="Rectangle 68"/>
          <p:cNvSpPr>
            <a:spLocks noChangeArrowheads="1"/>
          </p:cNvSpPr>
          <p:nvPr/>
        </p:nvSpPr>
        <p:spPr bwMode="auto">
          <a:xfrm>
            <a:off x="4394068" y="2560638"/>
            <a:ext cx="526353"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err="1">
                <a:solidFill>
                  <a:srgbClr val="000000"/>
                </a:solidFill>
                <a:latin typeface="Arial Narrow" pitchFamily="34" charset="0"/>
                <a:cs typeface="+mn-cs"/>
              </a:rPr>
              <a:t>Bharatpur</a:t>
            </a:r>
            <a:endParaRPr lang="en-GB" sz="900" b="1" kern="0" dirty="0">
              <a:solidFill>
                <a:srgbClr val="000000"/>
              </a:solidFill>
              <a:latin typeface="Arial Narrow" pitchFamily="34" charset="0"/>
              <a:cs typeface="+mn-cs"/>
            </a:endParaRPr>
          </a:p>
        </p:txBody>
      </p:sp>
      <p:sp>
        <p:nvSpPr>
          <p:cNvPr id="496" name="Oval 82"/>
          <p:cNvSpPr>
            <a:spLocks noChangeArrowheads="1"/>
          </p:cNvSpPr>
          <p:nvPr/>
        </p:nvSpPr>
        <p:spPr bwMode="auto">
          <a:xfrm>
            <a:off x="3138620" y="3297239"/>
            <a:ext cx="53313" cy="53975"/>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497" name="Freeform 77"/>
          <p:cNvSpPr>
            <a:spLocks/>
          </p:cNvSpPr>
          <p:nvPr/>
        </p:nvSpPr>
        <p:spPr bwMode="auto">
          <a:xfrm flipH="1">
            <a:off x="4528212" y="2386013"/>
            <a:ext cx="80830" cy="139700"/>
          </a:xfrm>
          <a:custGeom>
            <a:avLst/>
            <a:gdLst/>
            <a:ahLst/>
            <a:cxnLst>
              <a:cxn ang="0">
                <a:pos x="0" y="0"/>
              </a:cxn>
              <a:cxn ang="0">
                <a:pos x="48" y="15"/>
              </a:cxn>
              <a:cxn ang="0">
                <a:pos x="99" y="33"/>
              </a:cxn>
              <a:cxn ang="0">
                <a:pos x="132" y="57"/>
              </a:cxn>
            </a:cxnLst>
            <a:rect l="0" t="0" r="r" b="b"/>
            <a:pathLst>
              <a:path w="132" h="57">
                <a:moveTo>
                  <a:pt x="0" y="0"/>
                </a:moveTo>
                <a:cubicBezTo>
                  <a:pt x="17" y="4"/>
                  <a:pt x="31" y="11"/>
                  <a:pt x="48" y="15"/>
                </a:cubicBezTo>
                <a:cubicBezTo>
                  <a:pt x="64" y="25"/>
                  <a:pt x="82" y="25"/>
                  <a:pt x="99" y="33"/>
                </a:cubicBezTo>
                <a:cubicBezTo>
                  <a:pt x="111" y="39"/>
                  <a:pt x="119" y="51"/>
                  <a:pt x="132" y="57"/>
                </a:cubicBezTo>
              </a:path>
            </a:pathLst>
          </a:custGeom>
          <a:solidFill>
            <a:srgbClr val="0F6FC6">
              <a:lumMod val="40000"/>
              <a:lumOff val="60000"/>
            </a:srgbClr>
          </a:solidFill>
          <a:ln w="12700" cap="flat" cmpd="sng">
            <a:solidFill>
              <a:srgbClr val="C00000"/>
            </a:solidFill>
            <a:prstDash val="solid"/>
            <a:round/>
            <a:headEnd type="none" w="sm" len="sm"/>
            <a:tailEnd type="none" w="sm" len="sm"/>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505" name="Rectangle 84"/>
          <p:cNvSpPr>
            <a:spLocks noChangeArrowheads="1"/>
          </p:cNvSpPr>
          <p:nvPr/>
        </p:nvSpPr>
        <p:spPr bwMode="auto">
          <a:xfrm>
            <a:off x="3162697" y="3276601"/>
            <a:ext cx="614518"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a:solidFill>
                  <a:srgbClr val="000000"/>
                </a:solidFill>
                <a:latin typeface="Arial Narrow" pitchFamily="34" charset="0"/>
                <a:cs typeface="+mn-cs"/>
              </a:rPr>
              <a:t>Ahmedabad</a:t>
            </a:r>
          </a:p>
        </p:txBody>
      </p:sp>
      <p:sp>
        <p:nvSpPr>
          <p:cNvPr id="507" name="Freeform 506"/>
          <p:cNvSpPr/>
          <p:nvPr/>
        </p:nvSpPr>
        <p:spPr bwMode="auto">
          <a:xfrm>
            <a:off x="2956322" y="3148014"/>
            <a:ext cx="288925" cy="384175"/>
          </a:xfrm>
          <a:custGeom>
            <a:avLst/>
            <a:gdLst>
              <a:gd name="connsiteX0" fmla="*/ 316309 w 316309"/>
              <a:gd name="connsiteY0" fmla="*/ 300037 h 300037"/>
              <a:gd name="connsiteX1" fmla="*/ 37703 w 316309"/>
              <a:gd name="connsiteY1" fmla="*/ 130968 h 300037"/>
              <a:gd name="connsiteX2" fmla="*/ 90091 w 316309"/>
              <a:gd name="connsiteY2" fmla="*/ 0 h 300037"/>
              <a:gd name="connsiteX0" fmla="*/ 312330 w 312330"/>
              <a:gd name="connsiteY0" fmla="*/ 319394 h 319394"/>
              <a:gd name="connsiteX1" fmla="*/ 33724 w 312330"/>
              <a:gd name="connsiteY1" fmla="*/ 150325 h 319394"/>
              <a:gd name="connsiteX2" fmla="*/ 109985 w 312330"/>
              <a:gd name="connsiteY2" fmla="*/ 0 h 319394"/>
            </a:gdLst>
            <a:ahLst/>
            <a:cxnLst>
              <a:cxn ang="0">
                <a:pos x="connsiteX0" y="connsiteY0"/>
              </a:cxn>
              <a:cxn ang="0">
                <a:pos x="connsiteX1" y="connsiteY1"/>
              </a:cxn>
              <a:cxn ang="0">
                <a:pos x="connsiteX2" y="connsiteY2"/>
              </a:cxn>
            </a:cxnLst>
            <a:rect l="l" t="t" r="r" b="b"/>
            <a:pathLst>
              <a:path w="312330" h="319394">
                <a:moveTo>
                  <a:pt x="312330" y="319394"/>
                </a:moveTo>
                <a:cubicBezTo>
                  <a:pt x="191878" y="259862"/>
                  <a:pt x="67448" y="203557"/>
                  <a:pt x="33724" y="150325"/>
                </a:cubicBezTo>
                <a:cubicBezTo>
                  <a:pt x="0" y="97093"/>
                  <a:pt x="64939" y="40481"/>
                  <a:pt x="109985" y="0"/>
                </a:cubicBezTo>
              </a:path>
            </a:pathLst>
          </a:custGeom>
          <a:ln w="127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800"/>
          </a:p>
        </p:txBody>
      </p:sp>
      <p:sp>
        <p:nvSpPr>
          <p:cNvPr id="515" name="Rectangle 84"/>
          <p:cNvSpPr>
            <a:spLocks noChangeArrowheads="1"/>
          </p:cNvSpPr>
          <p:nvPr/>
        </p:nvSpPr>
        <p:spPr bwMode="auto">
          <a:xfrm>
            <a:off x="2713832" y="3330576"/>
            <a:ext cx="527956"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a:solidFill>
                  <a:srgbClr val="000000"/>
                </a:solidFill>
                <a:latin typeface="Arial Narrow" pitchFamily="34" charset="0"/>
                <a:cs typeface="+mn-cs"/>
              </a:rPr>
              <a:t>Viramgam</a:t>
            </a:r>
          </a:p>
        </p:txBody>
      </p:sp>
      <p:sp>
        <p:nvSpPr>
          <p:cNvPr id="516" name="Oval 62"/>
          <p:cNvSpPr>
            <a:spLocks noChangeArrowheads="1"/>
          </p:cNvSpPr>
          <p:nvPr/>
        </p:nvSpPr>
        <p:spPr bwMode="auto">
          <a:xfrm>
            <a:off x="4712229" y="1897063"/>
            <a:ext cx="63633" cy="65087"/>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517" name="Freeform 516"/>
          <p:cNvSpPr/>
          <p:nvPr/>
        </p:nvSpPr>
        <p:spPr bwMode="auto">
          <a:xfrm>
            <a:off x="4418146" y="1917700"/>
            <a:ext cx="276886" cy="50800"/>
          </a:xfrm>
          <a:custGeom>
            <a:avLst/>
            <a:gdLst>
              <a:gd name="connsiteX0" fmla="*/ 0 w 238125"/>
              <a:gd name="connsiteY0" fmla="*/ 41275 h 41275"/>
              <a:gd name="connsiteX1" fmla="*/ 100013 w 238125"/>
              <a:gd name="connsiteY1" fmla="*/ 5556 h 41275"/>
              <a:gd name="connsiteX2" fmla="*/ 192882 w 238125"/>
              <a:gd name="connsiteY2" fmla="*/ 7938 h 41275"/>
              <a:gd name="connsiteX3" fmla="*/ 238125 w 238125"/>
              <a:gd name="connsiteY3" fmla="*/ 10319 h 41275"/>
            </a:gdLst>
            <a:ahLst/>
            <a:cxnLst>
              <a:cxn ang="0">
                <a:pos x="connsiteX0" y="connsiteY0"/>
              </a:cxn>
              <a:cxn ang="0">
                <a:pos x="connsiteX1" y="connsiteY1"/>
              </a:cxn>
              <a:cxn ang="0">
                <a:pos x="connsiteX2" y="connsiteY2"/>
              </a:cxn>
              <a:cxn ang="0">
                <a:pos x="connsiteX3" y="connsiteY3"/>
              </a:cxn>
            </a:cxnLst>
            <a:rect l="l" t="t" r="r" b="b"/>
            <a:pathLst>
              <a:path w="238125" h="41275">
                <a:moveTo>
                  <a:pt x="0" y="41275"/>
                </a:moveTo>
                <a:cubicBezTo>
                  <a:pt x="33933" y="26193"/>
                  <a:pt x="67866" y="11112"/>
                  <a:pt x="100013" y="5556"/>
                </a:cubicBezTo>
                <a:cubicBezTo>
                  <a:pt x="132160" y="0"/>
                  <a:pt x="169863" y="7144"/>
                  <a:pt x="192882" y="7938"/>
                </a:cubicBezTo>
                <a:cubicBezTo>
                  <a:pt x="215901" y="8732"/>
                  <a:pt x="227013" y="9525"/>
                  <a:pt x="238125" y="10319"/>
                </a:cubicBezTo>
              </a:path>
            </a:pathLst>
          </a:custGeom>
          <a:noFill/>
          <a:ln w="12700" cap="flat" cmpd="sng" algn="ctr">
            <a:solidFill>
              <a:srgbClr val="C00000"/>
            </a:solidFill>
            <a:prstDash val="solid"/>
          </a:ln>
          <a:effectLst/>
        </p:spPr>
        <p:txBody>
          <a:bodyPr anchor="ctr"/>
          <a:lstStyle/>
          <a:p>
            <a:pPr algn="ctr" fontAlgn="auto">
              <a:spcBef>
                <a:spcPts val="0"/>
              </a:spcBef>
              <a:spcAft>
                <a:spcPts val="0"/>
              </a:spcAft>
              <a:defRPr/>
            </a:pPr>
            <a:endParaRPr lang="en-US" sz="900" kern="0">
              <a:solidFill>
                <a:sysClr val="windowText" lastClr="000000"/>
              </a:solidFill>
              <a:latin typeface="Calibri"/>
              <a:cs typeface="+mn-cs"/>
            </a:endParaRPr>
          </a:p>
        </p:txBody>
      </p:sp>
      <p:sp>
        <p:nvSpPr>
          <p:cNvPr id="518" name="Freeform 517"/>
          <p:cNvSpPr/>
          <p:nvPr/>
        </p:nvSpPr>
        <p:spPr bwMode="auto">
          <a:xfrm>
            <a:off x="3983038" y="1355725"/>
            <a:ext cx="302683" cy="401638"/>
          </a:xfrm>
          <a:custGeom>
            <a:avLst/>
            <a:gdLst>
              <a:gd name="connsiteX0" fmla="*/ 152400 w 155575"/>
              <a:gd name="connsiteY0" fmla="*/ 273844 h 273844"/>
              <a:gd name="connsiteX1" fmla="*/ 152400 w 155575"/>
              <a:gd name="connsiteY1" fmla="*/ 176213 h 273844"/>
              <a:gd name="connsiteX2" fmla="*/ 133350 w 155575"/>
              <a:gd name="connsiteY2" fmla="*/ 147638 h 273844"/>
              <a:gd name="connsiteX3" fmla="*/ 64294 w 155575"/>
              <a:gd name="connsiteY3" fmla="*/ 66675 h 273844"/>
              <a:gd name="connsiteX4" fmla="*/ 0 w 155575"/>
              <a:gd name="connsiteY4" fmla="*/ 0 h 273844"/>
              <a:gd name="connsiteX0" fmla="*/ 259080 w 262255"/>
              <a:gd name="connsiteY0" fmla="*/ 327030 h 327030"/>
              <a:gd name="connsiteX1" fmla="*/ 259080 w 262255"/>
              <a:gd name="connsiteY1" fmla="*/ 229399 h 327030"/>
              <a:gd name="connsiteX2" fmla="*/ 240030 w 262255"/>
              <a:gd name="connsiteY2" fmla="*/ 200824 h 327030"/>
              <a:gd name="connsiteX3" fmla="*/ 170974 w 262255"/>
              <a:gd name="connsiteY3" fmla="*/ 119861 h 327030"/>
              <a:gd name="connsiteX4" fmla="*/ 0 w 262255"/>
              <a:gd name="connsiteY4" fmla="*/ 0 h 327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255" h="327030">
                <a:moveTo>
                  <a:pt x="259080" y="327030"/>
                </a:moveTo>
                <a:cubicBezTo>
                  <a:pt x="260667" y="288731"/>
                  <a:pt x="262255" y="250433"/>
                  <a:pt x="259080" y="229399"/>
                </a:cubicBezTo>
                <a:cubicBezTo>
                  <a:pt x="255905" y="208365"/>
                  <a:pt x="254714" y="219080"/>
                  <a:pt x="240030" y="200824"/>
                </a:cubicBezTo>
                <a:cubicBezTo>
                  <a:pt x="225346" y="182568"/>
                  <a:pt x="210979" y="153332"/>
                  <a:pt x="170974" y="119861"/>
                </a:cubicBezTo>
                <a:cubicBezTo>
                  <a:pt x="130969" y="86390"/>
                  <a:pt x="0" y="0"/>
                  <a:pt x="0" y="0"/>
                </a:cubicBezTo>
              </a:path>
            </a:pathLst>
          </a:custGeom>
          <a:noFill/>
          <a:ln w="12700" cap="flat" cmpd="sng" algn="ctr">
            <a:solidFill>
              <a:srgbClr val="C00000"/>
            </a:solidFill>
            <a:prstDash val="solid"/>
          </a:ln>
          <a:effectLst/>
        </p:spPr>
        <p:txBody>
          <a:bodyPr anchor="ctr"/>
          <a:lstStyle/>
          <a:p>
            <a:pPr algn="ctr" fontAlgn="auto">
              <a:spcBef>
                <a:spcPts val="0"/>
              </a:spcBef>
              <a:spcAft>
                <a:spcPts val="0"/>
              </a:spcAft>
              <a:defRPr/>
            </a:pPr>
            <a:endParaRPr lang="en-US" sz="900" kern="0">
              <a:solidFill>
                <a:sysClr val="windowText" lastClr="000000"/>
              </a:solidFill>
              <a:latin typeface="Calibri"/>
              <a:cs typeface="+mn-cs"/>
            </a:endParaRPr>
          </a:p>
        </p:txBody>
      </p:sp>
      <p:sp>
        <p:nvSpPr>
          <p:cNvPr id="519" name="Freeform 518"/>
          <p:cNvSpPr/>
          <p:nvPr/>
        </p:nvSpPr>
        <p:spPr bwMode="auto">
          <a:xfrm>
            <a:off x="4285721" y="1539875"/>
            <a:ext cx="460904" cy="147638"/>
          </a:xfrm>
          <a:custGeom>
            <a:avLst/>
            <a:gdLst>
              <a:gd name="connsiteX0" fmla="*/ 0 w 376238"/>
              <a:gd name="connsiteY0" fmla="*/ 82153 h 82153"/>
              <a:gd name="connsiteX1" fmla="*/ 164306 w 376238"/>
              <a:gd name="connsiteY1" fmla="*/ 5953 h 82153"/>
              <a:gd name="connsiteX2" fmla="*/ 376238 w 376238"/>
              <a:gd name="connsiteY2" fmla="*/ 46434 h 82153"/>
              <a:gd name="connsiteX0" fmla="*/ 0 w 369599"/>
              <a:gd name="connsiteY0" fmla="*/ 80286 h 80286"/>
              <a:gd name="connsiteX1" fmla="*/ 157667 w 369599"/>
              <a:gd name="connsiteY1" fmla="*/ 5686 h 80286"/>
              <a:gd name="connsiteX2" fmla="*/ 369599 w 369599"/>
              <a:gd name="connsiteY2" fmla="*/ 46167 h 80286"/>
            </a:gdLst>
            <a:ahLst/>
            <a:cxnLst>
              <a:cxn ang="0">
                <a:pos x="connsiteX0" y="connsiteY0"/>
              </a:cxn>
              <a:cxn ang="0">
                <a:pos x="connsiteX1" y="connsiteY1"/>
              </a:cxn>
              <a:cxn ang="0">
                <a:pos x="connsiteX2" y="connsiteY2"/>
              </a:cxn>
            </a:cxnLst>
            <a:rect l="l" t="t" r="r" b="b"/>
            <a:pathLst>
              <a:path w="369599" h="80286">
                <a:moveTo>
                  <a:pt x="0" y="80286"/>
                </a:moveTo>
                <a:cubicBezTo>
                  <a:pt x="50800" y="45162"/>
                  <a:pt x="96067" y="11373"/>
                  <a:pt x="157667" y="5686"/>
                </a:cubicBezTo>
                <a:cubicBezTo>
                  <a:pt x="219267" y="0"/>
                  <a:pt x="331102" y="38626"/>
                  <a:pt x="369599" y="46167"/>
                </a:cubicBezTo>
              </a:path>
            </a:pathLst>
          </a:custGeom>
          <a:noFill/>
          <a:ln w="12700" cap="flat" cmpd="sng">
            <a:solidFill>
              <a:srgbClr val="C00000"/>
            </a:solidFill>
            <a:prstDash val="solid"/>
            <a:round/>
            <a:headEnd type="none" w="sm" len="sm"/>
            <a:tailEnd type="none" w="sm" len="sm"/>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520" name="Oval 62"/>
          <p:cNvSpPr>
            <a:spLocks noChangeArrowheads="1"/>
          </p:cNvSpPr>
          <p:nvPr/>
        </p:nvSpPr>
        <p:spPr bwMode="auto">
          <a:xfrm>
            <a:off x="4483498" y="1503363"/>
            <a:ext cx="65352" cy="68262"/>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521" name="Oval 62"/>
          <p:cNvSpPr>
            <a:spLocks noChangeArrowheads="1"/>
          </p:cNvSpPr>
          <p:nvPr/>
        </p:nvSpPr>
        <p:spPr bwMode="auto">
          <a:xfrm>
            <a:off x="4707071" y="1576388"/>
            <a:ext cx="63632" cy="68262"/>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522" name="Oval 62"/>
          <p:cNvSpPr>
            <a:spLocks noChangeArrowheads="1"/>
          </p:cNvSpPr>
          <p:nvPr/>
        </p:nvSpPr>
        <p:spPr bwMode="auto">
          <a:xfrm>
            <a:off x="4175654" y="1474789"/>
            <a:ext cx="63633" cy="66675"/>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445" name="Rectangle 94"/>
          <p:cNvSpPr>
            <a:spLocks noChangeArrowheads="1"/>
          </p:cNvSpPr>
          <p:nvPr/>
        </p:nvSpPr>
        <p:spPr bwMode="auto">
          <a:xfrm>
            <a:off x="3188609" y="2378076"/>
            <a:ext cx="340404" cy="138499"/>
          </a:xfrm>
          <a:prstGeom prst="rect">
            <a:avLst/>
          </a:prstGeom>
          <a:noFill/>
          <a:ln w="12700">
            <a:noFill/>
            <a:miter lim="800000"/>
            <a:headEnd/>
            <a:tailEnd/>
          </a:ln>
          <a:effectLst/>
        </p:spPr>
        <p:txBody>
          <a:bodyPr wrap="none" lIns="36000" tIns="0" rIns="36000" bIns="0">
            <a:spAutoFit/>
          </a:bodyPr>
          <a:lstStyle/>
          <a:p>
            <a:pPr algn="r" defTabSz="661988" fontAlgn="auto">
              <a:spcBef>
                <a:spcPts val="0"/>
              </a:spcBef>
              <a:spcAft>
                <a:spcPts val="0"/>
              </a:spcAft>
              <a:defRPr/>
            </a:pPr>
            <a:r>
              <a:rPr lang="en-GB" sz="900" b="1" kern="0" dirty="0">
                <a:solidFill>
                  <a:srgbClr val="000000"/>
                </a:solidFill>
                <a:latin typeface="Arial Narrow" pitchFamily="34" charset="0"/>
                <a:cs typeface="+mn-cs"/>
              </a:rPr>
              <a:t>Ajmer</a:t>
            </a:r>
          </a:p>
        </p:txBody>
      </p:sp>
      <p:sp>
        <p:nvSpPr>
          <p:cNvPr id="462" name="Rectangle 115"/>
          <p:cNvSpPr>
            <a:spLocks noChangeArrowheads="1"/>
          </p:cNvSpPr>
          <p:nvPr/>
        </p:nvSpPr>
        <p:spPr bwMode="auto">
          <a:xfrm>
            <a:off x="3706152" y="1971676"/>
            <a:ext cx="383686"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err="1">
                <a:solidFill>
                  <a:srgbClr val="000000"/>
                </a:solidFill>
                <a:latin typeface="Arial Narrow" pitchFamily="34" charset="0"/>
                <a:cs typeface="+mn-cs"/>
              </a:rPr>
              <a:t>Rewari</a:t>
            </a:r>
            <a:endParaRPr lang="en-GB" sz="900" b="1" kern="0" dirty="0">
              <a:solidFill>
                <a:srgbClr val="000000"/>
              </a:solidFill>
              <a:latin typeface="Arial Narrow" pitchFamily="34" charset="0"/>
              <a:cs typeface="+mn-cs"/>
            </a:endParaRPr>
          </a:p>
        </p:txBody>
      </p:sp>
      <p:sp>
        <p:nvSpPr>
          <p:cNvPr id="503" name="Oval 62"/>
          <p:cNvSpPr>
            <a:spLocks noChangeArrowheads="1"/>
          </p:cNvSpPr>
          <p:nvPr/>
        </p:nvSpPr>
        <p:spPr bwMode="auto">
          <a:xfrm>
            <a:off x="3960681" y="1301750"/>
            <a:ext cx="63632" cy="65088"/>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406" name="Freeform 405"/>
          <p:cNvSpPr/>
          <p:nvPr/>
        </p:nvSpPr>
        <p:spPr bwMode="auto">
          <a:xfrm>
            <a:off x="2565930" y="3276601"/>
            <a:ext cx="397272" cy="144463"/>
          </a:xfrm>
          <a:custGeom>
            <a:avLst/>
            <a:gdLst>
              <a:gd name="connsiteX0" fmla="*/ 314325 w 314325"/>
              <a:gd name="connsiteY0" fmla="*/ 0 h 88106"/>
              <a:gd name="connsiteX1" fmla="*/ 233363 w 314325"/>
              <a:gd name="connsiteY1" fmla="*/ 21431 h 88106"/>
              <a:gd name="connsiteX2" fmla="*/ 128588 w 314325"/>
              <a:gd name="connsiteY2" fmla="*/ 38100 h 88106"/>
              <a:gd name="connsiteX3" fmla="*/ 19050 w 314325"/>
              <a:gd name="connsiteY3" fmla="*/ 80962 h 88106"/>
              <a:gd name="connsiteX4" fmla="*/ 14288 w 314325"/>
              <a:gd name="connsiteY4" fmla="*/ 80962 h 88106"/>
              <a:gd name="connsiteX0" fmla="*/ 314325 w 355396"/>
              <a:gd name="connsiteY0" fmla="*/ 35610 h 123716"/>
              <a:gd name="connsiteX1" fmla="*/ 341902 w 355396"/>
              <a:gd name="connsiteY1" fmla="*/ 3572 h 123716"/>
              <a:gd name="connsiteX2" fmla="*/ 233363 w 355396"/>
              <a:gd name="connsiteY2" fmla="*/ 57041 h 123716"/>
              <a:gd name="connsiteX3" fmla="*/ 128588 w 355396"/>
              <a:gd name="connsiteY3" fmla="*/ 73710 h 123716"/>
              <a:gd name="connsiteX4" fmla="*/ 19050 w 355396"/>
              <a:gd name="connsiteY4" fmla="*/ 116572 h 123716"/>
              <a:gd name="connsiteX5" fmla="*/ 14288 w 355396"/>
              <a:gd name="connsiteY5" fmla="*/ 116572 h 123716"/>
              <a:gd name="connsiteX0" fmla="*/ 314325 w 353808"/>
              <a:gd name="connsiteY0" fmla="*/ 33207 h 121313"/>
              <a:gd name="connsiteX1" fmla="*/ 341902 w 353808"/>
              <a:gd name="connsiteY1" fmla="*/ 1169 h 121313"/>
              <a:gd name="connsiteX2" fmla="*/ 242888 w 353808"/>
              <a:gd name="connsiteY2" fmla="*/ 40221 h 121313"/>
              <a:gd name="connsiteX3" fmla="*/ 128588 w 353808"/>
              <a:gd name="connsiteY3" fmla="*/ 71307 h 121313"/>
              <a:gd name="connsiteX4" fmla="*/ 19050 w 353808"/>
              <a:gd name="connsiteY4" fmla="*/ 114169 h 121313"/>
              <a:gd name="connsiteX5" fmla="*/ 14288 w 353808"/>
              <a:gd name="connsiteY5" fmla="*/ 114169 h 121313"/>
              <a:gd name="connsiteX0" fmla="*/ 341902 w 341902"/>
              <a:gd name="connsiteY0" fmla="*/ 0 h 120144"/>
              <a:gd name="connsiteX1" fmla="*/ 242888 w 341902"/>
              <a:gd name="connsiteY1" fmla="*/ 39052 h 120144"/>
              <a:gd name="connsiteX2" fmla="*/ 128588 w 341902"/>
              <a:gd name="connsiteY2" fmla="*/ 70138 h 120144"/>
              <a:gd name="connsiteX3" fmla="*/ 19050 w 341902"/>
              <a:gd name="connsiteY3" fmla="*/ 113000 h 120144"/>
              <a:gd name="connsiteX4" fmla="*/ 14288 w 341902"/>
              <a:gd name="connsiteY4" fmla="*/ 113000 h 120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902" h="120144">
                <a:moveTo>
                  <a:pt x="341902" y="0"/>
                </a:moveTo>
                <a:cubicBezTo>
                  <a:pt x="329996" y="1169"/>
                  <a:pt x="278440" y="27362"/>
                  <a:pt x="242888" y="39052"/>
                </a:cubicBezTo>
                <a:cubicBezTo>
                  <a:pt x="207336" y="50742"/>
                  <a:pt x="165894" y="57813"/>
                  <a:pt x="128588" y="70138"/>
                </a:cubicBezTo>
                <a:cubicBezTo>
                  <a:pt x="91282" y="82463"/>
                  <a:pt x="38100" y="105856"/>
                  <a:pt x="19050" y="113000"/>
                </a:cubicBezTo>
                <a:cubicBezTo>
                  <a:pt x="0" y="120144"/>
                  <a:pt x="7144" y="116572"/>
                  <a:pt x="14288" y="113000"/>
                </a:cubicBezTo>
              </a:path>
            </a:pathLst>
          </a:custGeom>
          <a:ln w="127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sz="2800"/>
          </a:p>
        </p:txBody>
      </p:sp>
      <p:sp>
        <p:nvSpPr>
          <p:cNvPr id="407" name="Rectangle 40"/>
          <p:cNvSpPr>
            <a:spLocks noChangeArrowheads="1"/>
          </p:cNvSpPr>
          <p:nvPr/>
        </p:nvSpPr>
        <p:spPr bwMode="auto">
          <a:xfrm>
            <a:off x="2385351" y="3427413"/>
            <a:ext cx="445426" cy="138112"/>
          </a:xfrm>
          <a:prstGeom prst="rect">
            <a:avLst/>
          </a:prstGeom>
          <a:noFill/>
          <a:ln w="12700">
            <a:noFill/>
            <a:miter lim="800000"/>
            <a:headEnd/>
            <a:tailEnd/>
          </a:ln>
          <a:effectLst/>
        </p:spPr>
        <p:txBody>
          <a:bodyPr lIns="36000" tIns="0" rIns="36000" bIns="0">
            <a:spAutoFit/>
          </a:bodyPr>
          <a:lstStyle/>
          <a:p>
            <a:pPr defTabSz="661988" fontAlgn="auto">
              <a:spcBef>
                <a:spcPts val="0"/>
              </a:spcBef>
              <a:spcAft>
                <a:spcPts val="0"/>
              </a:spcAft>
              <a:defRPr/>
            </a:pPr>
            <a:r>
              <a:rPr lang="en-GB" sz="900" b="1" kern="0" dirty="0">
                <a:solidFill>
                  <a:srgbClr val="000000"/>
                </a:solidFill>
                <a:latin typeface="Arial Narrow" pitchFamily="34" charset="0"/>
                <a:cs typeface="+mn-cs"/>
              </a:rPr>
              <a:t>Kandla</a:t>
            </a:r>
          </a:p>
        </p:txBody>
      </p:sp>
      <p:sp>
        <p:nvSpPr>
          <p:cNvPr id="186" name="Rectangle 44"/>
          <p:cNvSpPr>
            <a:spLocks noChangeArrowheads="1"/>
          </p:cNvSpPr>
          <p:nvPr/>
        </p:nvSpPr>
        <p:spPr bwMode="auto">
          <a:xfrm>
            <a:off x="8038307" y="2595563"/>
            <a:ext cx="592076"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err="1">
                <a:solidFill>
                  <a:srgbClr val="000000"/>
                </a:solidFill>
                <a:latin typeface="Arial Narrow" pitchFamily="34" charset="0"/>
                <a:cs typeface="+mn-cs"/>
              </a:rPr>
              <a:t>Numaligarh</a:t>
            </a:r>
            <a:endParaRPr lang="en-GB" sz="900" b="1" kern="0" dirty="0">
              <a:solidFill>
                <a:srgbClr val="000000"/>
              </a:solidFill>
              <a:latin typeface="Arial Narrow" pitchFamily="34" charset="0"/>
              <a:cs typeface="+mn-cs"/>
            </a:endParaRPr>
          </a:p>
        </p:txBody>
      </p:sp>
      <p:sp>
        <p:nvSpPr>
          <p:cNvPr id="190" name="Freeform 189"/>
          <p:cNvSpPr/>
          <p:nvPr/>
        </p:nvSpPr>
        <p:spPr>
          <a:xfrm>
            <a:off x="8543925" y="2301876"/>
            <a:ext cx="178858" cy="117475"/>
          </a:xfrm>
          <a:custGeom>
            <a:avLst/>
            <a:gdLst>
              <a:gd name="connsiteX0" fmla="*/ 0 w 110836"/>
              <a:gd name="connsiteY0" fmla="*/ 205047 h 205047"/>
              <a:gd name="connsiteX1" fmla="*/ 16625 w 110836"/>
              <a:gd name="connsiteY1" fmla="*/ 105294 h 205047"/>
              <a:gd name="connsiteX2" fmla="*/ 55418 w 110836"/>
              <a:gd name="connsiteY2" fmla="*/ 66502 h 205047"/>
              <a:gd name="connsiteX3" fmla="*/ 110836 w 110836"/>
              <a:gd name="connsiteY3" fmla="*/ 0 h 205047"/>
              <a:gd name="connsiteX4" fmla="*/ 110836 w 110836"/>
              <a:gd name="connsiteY4" fmla="*/ 0 h 205047"/>
              <a:gd name="connsiteX0" fmla="*/ 0 w 118485"/>
              <a:gd name="connsiteY0" fmla="*/ 211765 h 211765"/>
              <a:gd name="connsiteX1" fmla="*/ 16625 w 118485"/>
              <a:gd name="connsiteY1" fmla="*/ 112012 h 211765"/>
              <a:gd name="connsiteX2" fmla="*/ 55418 w 118485"/>
              <a:gd name="connsiteY2" fmla="*/ 73220 h 211765"/>
              <a:gd name="connsiteX3" fmla="*/ 110836 w 118485"/>
              <a:gd name="connsiteY3" fmla="*/ 6718 h 211765"/>
              <a:gd name="connsiteX4" fmla="*/ 101311 w 118485"/>
              <a:gd name="connsiteY4" fmla="*/ 32912 h 211765"/>
              <a:gd name="connsiteX0" fmla="*/ 0 w 101311"/>
              <a:gd name="connsiteY0" fmla="*/ 178853 h 178853"/>
              <a:gd name="connsiteX1" fmla="*/ 16625 w 101311"/>
              <a:gd name="connsiteY1" fmla="*/ 79100 h 178853"/>
              <a:gd name="connsiteX2" fmla="*/ 55418 w 101311"/>
              <a:gd name="connsiteY2" fmla="*/ 40308 h 178853"/>
              <a:gd name="connsiteX3" fmla="*/ 101311 w 101311"/>
              <a:gd name="connsiteY3" fmla="*/ 0 h 178853"/>
              <a:gd name="connsiteX0" fmla="*/ 426 w 101737"/>
              <a:gd name="connsiteY0" fmla="*/ 178853 h 214471"/>
              <a:gd name="connsiteX1" fmla="*/ 30502 w 101737"/>
              <a:gd name="connsiteY1" fmla="*/ 197846 h 214471"/>
              <a:gd name="connsiteX2" fmla="*/ 17051 w 101737"/>
              <a:gd name="connsiteY2" fmla="*/ 79100 h 214471"/>
              <a:gd name="connsiteX3" fmla="*/ 55844 w 101737"/>
              <a:gd name="connsiteY3" fmla="*/ 40308 h 214471"/>
              <a:gd name="connsiteX4" fmla="*/ 101737 w 101737"/>
              <a:gd name="connsiteY4" fmla="*/ 0 h 214471"/>
              <a:gd name="connsiteX0" fmla="*/ 50130 w 151441"/>
              <a:gd name="connsiteY0" fmla="*/ 178853 h 224103"/>
              <a:gd name="connsiteX1" fmla="*/ 80206 w 151441"/>
              <a:gd name="connsiteY1" fmla="*/ 197846 h 224103"/>
              <a:gd name="connsiteX2" fmla="*/ 4224 w 151441"/>
              <a:gd name="connsiteY2" fmla="*/ 197847 h 224103"/>
              <a:gd name="connsiteX3" fmla="*/ 105548 w 151441"/>
              <a:gd name="connsiteY3" fmla="*/ 40308 h 224103"/>
              <a:gd name="connsiteX4" fmla="*/ 151441 w 151441"/>
              <a:gd name="connsiteY4" fmla="*/ 0 h 224103"/>
              <a:gd name="connsiteX0" fmla="*/ 57778 w 159089"/>
              <a:gd name="connsiteY0" fmla="*/ 178853 h 230821"/>
              <a:gd name="connsiteX1" fmla="*/ 87854 w 159089"/>
              <a:gd name="connsiteY1" fmla="*/ 197846 h 230821"/>
              <a:gd name="connsiteX2" fmla="*/ 11872 w 159089"/>
              <a:gd name="connsiteY2" fmla="*/ 197847 h 230821"/>
              <a:gd name="connsiteX3" fmla="*/ 159089 w 159089"/>
              <a:gd name="connsiteY3" fmla="*/ 0 h 230821"/>
              <a:gd name="connsiteX0" fmla="*/ 152559 w 190286"/>
              <a:gd name="connsiteY0" fmla="*/ 56981 h 88636"/>
              <a:gd name="connsiteX1" fmla="*/ 182635 w 190286"/>
              <a:gd name="connsiteY1" fmla="*/ 75974 h 88636"/>
              <a:gd name="connsiteX2" fmla="*/ 106653 w 190286"/>
              <a:gd name="connsiteY2" fmla="*/ 75975 h 88636"/>
              <a:gd name="connsiteX3" fmla="*/ 30670 w 190286"/>
              <a:gd name="connsiteY3" fmla="*/ 0 h 88636"/>
              <a:gd name="connsiteX0" fmla="*/ 182635 w 182635"/>
              <a:gd name="connsiteY0" fmla="*/ 75974 h 88637"/>
              <a:gd name="connsiteX1" fmla="*/ 106653 w 182635"/>
              <a:gd name="connsiteY1" fmla="*/ 75975 h 88637"/>
              <a:gd name="connsiteX2" fmla="*/ 30670 w 182635"/>
              <a:gd name="connsiteY2" fmla="*/ 0 h 88637"/>
              <a:gd name="connsiteX0" fmla="*/ 182635 w 182635"/>
              <a:gd name="connsiteY0" fmla="*/ 75974 h 79140"/>
              <a:gd name="connsiteX1" fmla="*/ 150005 w 182635"/>
              <a:gd name="connsiteY1" fmla="*/ 22374 h 79140"/>
              <a:gd name="connsiteX2" fmla="*/ 30670 w 182635"/>
              <a:gd name="connsiteY2" fmla="*/ 0 h 79140"/>
              <a:gd name="connsiteX0" fmla="*/ 152801 w 152801"/>
              <a:gd name="connsiteY0" fmla="*/ 92753 h 95919"/>
              <a:gd name="connsiteX1" fmla="*/ 120171 w 152801"/>
              <a:gd name="connsiteY1" fmla="*/ 39153 h 95919"/>
              <a:gd name="connsiteX2" fmla="*/ 30670 w 152801"/>
              <a:gd name="connsiteY2" fmla="*/ 0 h 95919"/>
            </a:gdLst>
            <a:ahLst/>
            <a:cxnLst>
              <a:cxn ang="0">
                <a:pos x="connsiteX0" y="connsiteY0"/>
              </a:cxn>
              <a:cxn ang="0">
                <a:pos x="connsiteX1" y="connsiteY1"/>
              </a:cxn>
              <a:cxn ang="0">
                <a:pos x="connsiteX2" y="connsiteY2"/>
              </a:cxn>
            </a:cxnLst>
            <a:rect l="l" t="t" r="r" b="b"/>
            <a:pathLst>
              <a:path w="152801" h="95919">
                <a:moveTo>
                  <a:pt x="152801" y="92753"/>
                </a:moveTo>
                <a:cubicBezTo>
                  <a:pt x="145150" y="95919"/>
                  <a:pt x="140526" y="54612"/>
                  <a:pt x="120171" y="39153"/>
                </a:cubicBezTo>
                <a:cubicBezTo>
                  <a:pt x="99816" y="23694"/>
                  <a:pt x="0" y="41218"/>
                  <a:pt x="30670" y="0"/>
                </a:cubicBezTo>
              </a:path>
            </a:pathLst>
          </a:cu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sz="900"/>
          </a:p>
        </p:txBody>
      </p:sp>
      <p:sp>
        <p:nvSpPr>
          <p:cNvPr id="191" name="Freeform 190"/>
          <p:cNvSpPr/>
          <p:nvPr/>
        </p:nvSpPr>
        <p:spPr>
          <a:xfrm>
            <a:off x="7202488" y="2566988"/>
            <a:ext cx="560652" cy="176212"/>
          </a:xfrm>
          <a:custGeom>
            <a:avLst/>
            <a:gdLst>
              <a:gd name="connsiteX0" fmla="*/ 482138 w 482138"/>
              <a:gd name="connsiteY0" fmla="*/ 144087 h 144087"/>
              <a:gd name="connsiteX1" fmla="*/ 404553 w 482138"/>
              <a:gd name="connsiteY1" fmla="*/ 94211 h 144087"/>
              <a:gd name="connsiteX2" fmla="*/ 310342 w 482138"/>
              <a:gd name="connsiteY2" fmla="*/ 72043 h 144087"/>
              <a:gd name="connsiteX3" fmla="*/ 249382 w 482138"/>
              <a:gd name="connsiteY3" fmla="*/ 55418 h 144087"/>
              <a:gd name="connsiteX4" fmla="*/ 138545 w 482138"/>
              <a:gd name="connsiteY4" fmla="*/ 27709 h 144087"/>
              <a:gd name="connsiteX5" fmla="*/ 55418 w 482138"/>
              <a:gd name="connsiteY5" fmla="*/ 16625 h 144087"/>
              <a:gd name="connsiteX6" fmla="*/ 0 w 482138"/>
              <a:gd name="connsiteY6" fmla="*/ 0 h 14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138" h="144087">
                <a:moveTo>
                  <a:pt x="482138" y="144087"/>
                </a:moveTo>
                <a:cubicBezTo>
                  <a:pt x="457662" y="125152"/>
                  <a:pt x="433186" y="106218"/>
                  <a:pt x="404553" y="94211"/>
                </a:cubicBezTo>
                <a:cubicBezTo>
                  <a:pt x="375920" y="82204"/>
                  <a:pt x="336204" y="78508"/>
                  <a:pt x="310342" y="72043"/>
                </a:cubicBezTo>
                <a:cubicBezTo>
                  <a:pt x="284480" y="65578"/>
                  <a:pt x="249382" y="55418"/>
                  <a:pt x="249382" y="55418"/>
                </a:cubicBezTo>
                <a:cubicBezTo>
                  <a:pt x="220749" y="48029"/>
                  <a:pt x="170872" y="34174"/>
                  <a:pt x="138545" y="27709"/>
                </a:cubicBezTo>
                <a:cubicBezTo>
                  <a:pt x="106218" y="21244"/>
                  <a:pt x="78509" y="21243"/>
                  <a:pt x="55418" y="16625"/>
                </a:cubicBezTo>
                <a:cubicBezTo>
                  <a:pt x="32327" y="12007"/>
                  <a:pt x="11084" y="3695"/>
                  <a:pt x="0" y="0"/>
                </a:cubicBezTo>
              </a:path>
            </a:pathLst>
          </a:custGeom>
          <a:ln w="127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sz="2800"/>
          </a:p>
        </p:txBody>
      </p:sp>
      <p:sp>
        <p:nvSpPr>
          <p:cNvPr id="216" name="Rectangle 101"/>
          <p:cNvSpPr>
            <a:spLocks noChangeArrowheads="1"/>
          </p:cNvSpPr>
          <p:nvPr/>
        </p:nvSpPr>
        <p:spPr bwMode="auto">
          <a:xfrm>
            <a:off x="4571207" y="2979738"/>
            <a:ext cx="277888"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err="1">
                <a:solidFill>
                  <a:srgbClr val="000000"/>
                </a:solidFill>
                <a:latin typeface="Arial Narrow" pitchFamily="34" charset="0"/>
                <a:cs typeface="+mn-cs"/>
              </a:rPr>
              <a:t>Bina</a:t>
            </a:r>
            <a:endParaRPr lang="en-GB" sz="900" b="1" kern="0" dirty="0">
              <a:solidFill>
                <a:srgbClr val="000000"/>
              </a:solidFill>
              <a:latin typeface="Arial Narrow" pitchFamily="34" charset="0"/>
              <a:cs typeface="+mn-cs"/>
            </a:endParaRPr>
          </a:p>
        </p:txBody>
      </p:sp>
      <p:sp>
        <p:nvSpPr>
          <p:cNvPr id="229" name="Rectangle 115"/>
          <p:cNvSpPr>
            <a:spLocks noChangeArrowheads="1"/>
          </p:cNvSpPr>
          <p:nvPr/>
        </p:nvSpPr>
        <p:spPr bwMode="auto">
          <a:xfrm>
            <a:off x="4473179" y="1990725"/>
            <a:ext cx="483072"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err="1">
                <a:solidFill>
                  <a:srgbClr val="000000"/>
                </a:solidFill>
                <a:latin typeface="Arial Narrow" pitchFamily="34" charset="0"/>
                <a:cs typeface="+mn-cs"/>
              </a:rPr>
              <a:t>Bijwasan</a:t>
            </a:r>
            <a:endParaRPr lang="en-GB" sz="900" b="1" kern="0" dirty="0">
              <a:solidFill>
                <a:srgbClr val="000000"/>
              </a:solidFill>
              <a:latin typeface="Arial Narrow" pitchFamily="34" charset="0"/>
              <a:cs typeface="+mn-cs"/>
            </a:endParaRPr>
          </a:p>
        </p:txBody>
      </p:sp>
      <p:sp>
        <p:nvSpPr>
          <p:cNvPr id="234" name="Rectangle 215"/>
          <p:cNvSpPr>
            <a:spLocks noChangeArrowheads="1"/>
          </p:cNvSpPr>
          <p:nvPr/>
        </p:nvSpPr>
        <p:spPr bwMode="auto">
          <a:xfrm>
            <a:off x="2734469" y="4316413"/>
            <a:ext cx="440267" cy="138112"/>
          </a:xfrm>
          <a:prstGeom prst="rect">
            <a:avLst/>
          </a:prstGeom>
          <a:noFill/>
          <a:ln w="12700">
            <a:noFill/>
            <a:miter lim="800000"/>
            <a:headEnd/>
            <a:tailEnd/>
          </a:ln>
        </p:spPr>
        <p:txBody>
          <a:bodyPr lIns="0" tIns="0" rIns="0" bIns="0">
            <a:spAutoFit/>
          </a:bodyPr>
          <a:lstStyle/>
          <a:p>
            <a:pPr algn="r" defTabSz="661988" fontAlgn="auto">
              <a:spcBef>
                <a:spcPts val="0"/>
              </a:spcBef>
              <a:spcAft>
                <a:spcPts val="0"/>
              </a:spcAft>
              <a:defRPr/>
            </a:pPr>
            <a:r>
              <a:rPr lang="en-GB" sz="900" b="1" kern="0" dirty="0">
                <a:solidFill>
                  <a:srgbClr val="000000"/>
                </a:solidFill>
                <a:latin typeface="Arial Narrow" pitchFamily="34" charset="0"/>
                <a:cs typeface="+mn-cs"/>
              </a:rPr>
              <a:t>Mumbai</a:t>
            </a:r>
          </a:p>
        </p:txBody>
      </p:sp>
      <p:sp>
        <p:nvSpPr>
          <p:cNvPr id="235" name="Rectangle 215"/>
          <p:cNvSpPr>
            <a:spLocks noChangeArrowheads="1"/>
          </p:cNvSpPr>
          <p:nvPr/>
        </p:nvSpPr>
        <p:spPr bwMode="auto">
          <a:xfrm>
            <a:off x="3596085" y="4414838"/>
            <a:ext cx="440267" cy="138112"/>
          </a:xfrm>
          <a:prstGeom prst="rect">
            <a:avLst/>
          </a:prstGeom>
          <a:noFill/>
          <a:ln w="12700">
            <a:noFill/>
            <a:miter lim="800000"/>
            <a:headEnd/>
            <a:tailEnd/>
          </a:ln>
        </p:spPr>
        <p:txBody>
          <a:bodyPr lIns="0" tIns="0" rIns="0" bIns="0">
            <a:spAutoFit/>
          </a:bodyPr>
          <a:lstStyle/>
          <a:p>
            <a:pPr defTabSz="661988" fontAlgn="auto">
              <a:spcBef>
                <a:spcPts val="0"/>
              </a:spcBef>
              <a:spcAft>
                <a:spcPts val="0"/>
              </a:spcAft>
              <a:defRPr/>
            </a:pPr>
            <a:r>
              <a:rPr lang="en-GB" sz="900" b="1" kern="0" dirty="0">
                <a:solidFill>
                  <a:srgbClr val="000000"/>
                </a:solidFill>
                <a:latin typeface="Arial Narrow" pitchFamily="34" charset="0"/>
                <a:cs typeface="+mn-cs"/>
              </a:rPr>
              <a:t>Pune</a:t>
            </a:r>
          </a:p>
        </p:txBody>
      </p:sp>
      <p:sp>
        <p:nvSpPr>
          <p:cNvPr id="244" name="Rectangle 215"/>
          <p:cNvSpPr>
            <a:spLocks noChangeArrowheads="1"/>
          </p:cNvSpPr>
          <p:nvPr/>
        </p:nvSpPr>
        <p:spPr bwMode="auto">
          <a:xfrm>
            <a:off x="4115463" y="4660901"/>
            <a:ext cx="696515" cy="138113"/>
          </a:xfrm>
          <a:prstGeom prst="rect">
            <a:avLst/>
          </a:prstGeom>
          <a:noFill/>
          <a:ln w="12700">
            <a:noFill/>
            <a:miter lim="800000"/>
            <a:headEnd/>
            <a:tailEnd/>
          </a:ln>
        </p:spPr>
        <p:txBody>
          <a:bodyPr lIns="0" tIns="0" rIns="0" bIns="0">
            <a:spAutoFit/>
          </a:bodyPr>
          <a:lstStyle/>
          <a:p>
            <a:pPr defTabSz="661988" fontAlgn="auto">
              <a:spcBef>
                <a:spcPts val="0"/>
              </a:spcBef>
              <a:spcAft>
                <a:spcPts val="0"/>
              </a:spcAft>
              <a:defRPr/>
            </a:pPr>
            <a:r>
              <a:rPr lang="en-GB" sz="900" b="1" kern="0" dirty="0" err="1">
                <a:solidFill>
                  <a:srgbClr val="000000"/>
                </a:solidFill>
                <a:latin typeface="Arial Narrow" pitchFamily="34" charset="0"/>
                <a:cs typeface="+mn-cs"/>
              </a:rPr>
              <a:t>Secunderabad</a:t>
            </a:r>
            <a:endParaRPr lang="en-GB" sz="900" b="1" kern="0" dirty="0">
              <a:solidFill>
                <a:srgbClr val="000000"/>
              </a:solidFill>
              <a:latin typeface="Arial Narrow" pitchFamily="34" charset="0"/>
              <a:cs typeface="+mn-cs"/>
            </a:endParaRPr>
          </a:p>
        </p:txBody>
      </p:sp>
      <p:sp>
        <p:nvSpPr>
          <p:cNvPr id="245" name="Rectangle 215"/>
          <p:cNvSpPr>
            <a:spLocks noChangeArrowheads="1"/>
          </p:cNvSpPr>
          <p:nvPr/>
        </p:nvSpPr>
        <p:spPr bwMode="auto">
          <a:xfrm>
            <a:off x="4860131" y="4919664"/>
            <a:ext cx="529696" cy="138499"/>
          </a:xfrm>
          <a:prstGeom prst="rect">
            <a:avLst/>
          </a:prstGeom>
          <a:noFill/>
          <a:ln w="12700">
            <a:noFill/>
            <a:miter lim="800000"/>
            <a:headEnd/>
            <a:tailEnd/>
          </a:ln>
        </p:spPr>
        <p:txBody>
          <a:bodyPr lIns="0" tIns="0" rIns="0" bIns="0">
            <a:spAutoFit/>
          </a:bodyPr>
          <a:lstStyle/>
          <a:p>
            <a:pPr defTabSz="661988" fontAlgn="auto">
              <a:spcBef>
                <a:spcPts val="0"/>
              </a:spcBef>
              <a:spcAft>
                <a:spcPts val="0"/>
              </a:spcAft>
              <a:defRPr/>
            </a:pPr>
            <a:r>
              <a:rPr lang="en-GB" sz="900" b="1" kern="0" dirty="0">
                <a:solidFill>
                  <a:srgbClr val="000000"/>
                </a:solidFill>
                <a:latin typeface="Arial Narrow" pitchFamily="34" charset="0"/>
                <a:cs typeface="+mn-cs"/>
              </a:rPr>
              <a:t>Vijayawada</a:t>
            </a:r>
          </a:p>
        </p:txBody>
      </p:sp>
      <p:sp>
        <p:nvSpPr>
          <p:cNvPr id="246" name="Rectangle 215"/>
          <p:cNvSpPr>
            <a:spLocks noChangeArrowheads="1"/>
          </p:cNvSpPr>
          <p:nvPr/>
        </p:nvSpPr>
        <p:spPr bwMode="auto">
          <a:xfrm>
            <a:off x="5921244" y="4535488"/>
            <a:ext cx="264848" cy="139700"/>
          </a:xfrm>
          <a:prstGeom prst="rect">
            <a:avLst/>
          </a:prstGeom>
          <a:noFill/>
          <a:ln w="12700">
            <a:noFill/>
            <a:miter lim="800000"/>
            <a:headEnd/>
            <a:tailEnd/>
          </a:ln>
        </p:spPr>
        <p:txBody>
          <a:bodyPr lIns="0" tIns="0" rIns="0" bIns="0">
            <a:spAutoFit/>
          </a:bodyPr>
          <a:lstStyle/>
          <a:p>
            <a:pPr defTabSz="661988" fontAlgn="auto">
              <a:spcBef>
                <a:spcPts val="0"/>
              </a:spcBef>
              <a:spcAft>
                <a:spcPts val="0"/>
              </a:spcAft>
              <a:defRPr/>
            </a:pPr>
            <a:r>
              <a:rPr lang="en-GB" sz="900" b="1" kern="0" dirty="0" err="1">
                <a:solidFill>
                  <a:srgbClr val="000000"/>
                </a:solidFill>
                <a:latin typeface="Arial Narrow" pitchFamily="34" charset="0"/>
                <a:cs typeface="+mn-cs"/>
              </a:rPr>
              <a:t>Vizag</a:t>
            </a:r>
            <a:endParaRPr lang="en-GB" sz="900" b="1" kern="0" dirty="0">
              <a:solidFill>
                <a:srgbClr val="000000"/>
              </a:solidFill>
              <a:latin typeface="Arial Narrow" pitchFamily="34" charset="0"/>
              <a:cs typeface="+mn-cs"/>
            </a:endParaRPr>
          </a:p>
        </p:txBody>
      </p:sp>
      <p:sp>
        <p:nvSpPr>
          <p:cNvPr id="3237" name="Rectangle 115"/>
          <p:cNvSpPr>
            <a:spLocks noChangeArrowheads="1"/>
          </p:cNvSpPr>
          <p:nvPr/>
        </p:nvSpPr>
        <p:spPr bwMode="auto">
          <a:xfrm>
            <a:off x="4120621" y="2074863"/>
            <a:ext cx="524750" cy="138499"/>
          </a:xfrm>
          <a:prstGeom prst="rect">
            <a:avLst/>
          </a:prstGeom>
          <a:noFill/>
          <a:ln w="9525">
            <a:noFill/>
            <a:miter lim="800000"/>
            <a:headEnd/>
            <a:tailEnd/>
          </a:ln>
        </p:spPr>
        <p:txBody>
          <a:bodyPr wrap="none" lIns="36000" tIns="0" rIns="36000" bIns="0">
            <a:spAutoFit/>
          </a:bodyPr>
          <a:lstStyle/>
          <a:p>
            <a:pPr defTabSz="661988"/>
            <a:r>
              <a:rPr lang="en-GB" sz="900" b="1">
                <a:solidFill>
                  <a:srgbClr val="000000"/>
                </a:solidFill>
                <a:latin typeface="Arial Narrow" pitchFamily="34" charset="0"/>
              </a:rPr>
              <a:t>B’durgarh</a:t>
            </a:r>
          </a:p>
        </p:txBody>
      </p:sp>
      <p:sp>
        <p:nvSpPr>
          <p:cNvPr id="3238" name="Rectangle 58"/>
          <p:cNvSpPr>
            <a:spLocks noChangeArrowheads="1"/>
          </p:cNvSpPr>
          <p:nvPr/>
        </p:nvSpPr>
        <p:spPr bwMode="auto">
          <a:xfrm>
            <a:off x="3704431" y="1738313"/>
            <a:ext cx="444600" cy="138499"/>
          </a:xfrm>
          <a:prstGeom prst="rect">
            <a:avLst/>
          </a:prstGeom>
          <a:noFill/>
          <a:ln w="9525">
            <a:noFill/>
            <a:miter lim="800000"/>
            <a:headEnd/>
            <a:tailEnd/>
          </a:ln>
        </p:spPr>
        <p:txBody>
          <a:bodyPr wrap="none" lIns="36000" tIns="0" rIns="36000" bIns="0">
            <a:spAutoFit/>
          </a:bodyPr>
          <a:lstStyle/>
          <a:p>
            <a:pPr defTabSz="661988"/>
            <a:r>
              <a:rPr lang="en-GB" sz="900" b="1">
                <a:solidFill>
                  <a:srgbClr val="000000"/>
                </a:solidFill>
                <a:latin typeface="Arial Narrow" pitchFamily="34" charset="0"/>
              </a:rPr>
              <a:t>R</a:t>
            </a:r>
            <a:r>
              <a:rPr lang="en-US" sz="900" b="1">
                <a:solidFill>
                  <a:srgbClr val="000000"/>
                </a:solidFill>
                <a:latin typeface="Arial Narrow" pitchFamily="34" charset="0"/>
              </a:rPr>
              <a:t>’</a:t>
            </a:r>
            <a:r>
              <a:rPr lang="en-GB" altLang="ja-JP" sz="900" b="1">
                <a:solidFill>
                  <a:srgbClr val="000000"/>
                </a:solidFill>
                <a:latin typeface="Arial Narrow" pitchFamily="34" charset="0"/>
              </a:rPr>
              <a:t>mandi</a:t>
            </a:r>
            <a:endParaRPr lang="en-GB" sz="900" b="1">
              <a:solidFill>
                <a:srgbClr val="000000"/>
              </a:solidFill>
              <a:latin typeface="Arial Narrow" pitchFamily="34" charset="0"/>
            </a:endParaRPr>
          </a:p>
        </p:txBody>
      </p:sp>
      <p:sp>
        <p:nvSpPr>
          <p:cNvPr id="266" name="Rectangle 32"/>
          <p:cNvSpPr>
            <a:spLocks noChangeArrowheads="1"/>
          </p:cNvSpPr>
          <p:nvPr/>
        </p:nvSpPr>
        <p:spPr bwMode="auto">
          <a:xfrm>
            <a:off x="2208213" y="3717925"/>
            <a:ext cx="519941"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a:solidFill>
                  <a:srgbClr val="000000"/>
                </a:solidFill>
                <a:latin typeface="Arial Narrow" pitchFamily="34" charset="0"/>
                <a:cs typeface="+mn-cs"/>
              </a:rPr>
              <a:t>Jamnagar</a:t>
            </a:r>
          </a:p>
        </p:txBody>
      </p:sp>
      <p:sp>
        <p:nvSpPr>
          <p:cNvPr id="273" name="Freeform 272"/>
          <p:cNvSpPr/>
          <p:nvPr/>
        </p:nvSpPr>
        <p:spPr>
          <a:xfrm>
            <a:off x="7200769" y="2513014"/>
            <a:ext cx="815181" cy="73025"/>
          </a:xfrm>
          <a:custGeom>
            <a:avLst/>
            <a:gdLst>
              <a:gd name="connsiteX0" fmla="*/ 0 w 703385"/>
              <a:gd name="connsiteY0" fmla="*/ 0 h 63175"/>
              <a:gd name="connsiteX1" fmla="*/ 109416 w 703385"/>
              <a:gd name="connsiteY1" fmla="*/ 31262 h 63175"/>
              <a:gd name="connsiteX2" fmla="*/ 214923 w 703385"/>
              <a:gd name="connsiteY2" fmla="*/ 31262 h 63175"/>
              <a:gd name="connsiteX3" fmla="*/ 386862 w 703385"/>
              <a:gd name="connsiteY3" fmla="*/ 58616 h 63175"/>
              <a:gd name="connsiteX4" fmla="*/ 703385 w 703385"/>
              <a:gd name="connsiteY4" fmla="*/ 58616 h 63175"/>
              <a:gd name="connsiteX0" fmla="*/ 0 w 703385"/>
              <a:gd name="connsiteY0" fmla="*/ 0 h 61150"/>
              <a:gd name="connsiteX1" fmla="*/ 109416 w 703385"/>
              <a:gd name="connsiteY1" fmla="*/ 31262 h 61150"/>
              <a:gd name="connsiteX2" fmla="*/ 214924 w 703385"/>
              <a:gd name="connsiteY2" fmla="*/ 43412 h 61150"/>
              <a:gd name="connsiteX3" fmla="*/ 386862 w 703385"/>
              <a:gd name="connsiteY3" fmla="*/ 58616 h 61150"/>
              <a:gd name="connsiteX4" fmla="*/ 703385 w 703385"/>
              <a:gd name="connsiteY4" fmla="*/ 58616 h 61150"/>
              <a:gd name="connsiteX0" fmla="*/ 0 w 703385"/>
              <a:gd name="connsiteY0" fmla="*/ 0 h 61150"/>
              <a:gd name="connsiteX1" fmla="*/ 102271 w 703385"/>
              <a:gd name="connsiteY1" fmla="*/ 38550 h 61150"/>
              <a:gd name="connsiteX2" fmla="*/ 214924 w 703385"/>
              <a:gd name="connsiteY2" fmla="*/ 43412 h 61150"/>
              <a:gd name="connsiteX3" fmla="*/ 386862 w 703385"/>
              <a:gd name="connsiteY3" fmla="*/ 58616 h 61150"/>
              <a:gd name="connsiteX4" fmla="*/ 703385 w 703385"/>
              <a:gd name="connsiteY4" fmla="*/ 58616 h 61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385" h="61150">
                <a:moveTo>
                  <a:pt x="0" y="0"/>
                </a:moveTo>
                <a:cubicBezTo>
                  <a:pt x="36798" y="13026"/>
                  <a:pt x="66450" y="31315"/>
                  <a:pt x="102271" y="38550"/>
                </a:cubicBezTo>
                <a:cubicBezTo>
                  <a:pt x="138092" y="45785"/>
                  <a:pt x="167492" y="40068"/>
                  <a:pt x="214924" y="43412"/>
                </a:cubicBezTo>
                <a:cubicBezTo>
                  <a:pt x="262356" y="46756"/>
                  <a:pt x="305452" y="56082"/>
                  <a:pt x="386862" y="58616"/>
                </a:cubicBezTo>
                <a:cubicBezTo>
                  <a:pt x="468272" y="61150"/>
                  <a:pt x="585828" y="60895"/>
                  <a:pt x="703385" y="58616"/>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sz="900"/>
          </a:p>
        </p:txBody>
      </p:sp>
      <p:sp>
        <p:nvSpPr>
          <p:cNvPr id="277" name="Freeform 276"/>
          <p:cNvSpPr/>
          <p:nvPr/>
        </p:nvSpPr>
        <p:spPr>
          <a:xfrm>
            <a:off x="4129220" y="6032501"/>
            <a:ext cx="452305" cy="265113"/>
          </a:xfrm>
          <a:custGeom>
            <a:avLst/>
            <a:gdLst>
              <a:gd name="connsiteX0" fmla="*/ 0 w 351295"/>
              <a:gd name="connsiteY0" fmla="*/ 213532 h 213532"/>
              <a:gd name="connsiteX1" fmla="*/ 77491 w 351295"/>
              <a:gd name="connsiteY1" fmla="*/ 74047 h 213532"/>
              <a:gd name="connsiteX2" fmla="*/ 98156 w 351295"/>
              <a:gd name="connsiteY2" fmla="*/ 22386 h 213532"/>
              <a:gd name="connsiteX3" fmla="*/ 180813 w 351295"/>
              <a:gd name="connsiteY3" fmla="*/ 1722 h 213532"/>
              <a:gd name="connsiteX4" fmla="*/ 351295 w 351295"/>
              <a:gd name="connsiteY4" fmla="*/ 32718 h 213532"/>
              <a:gd name="connsiteX0" fmla="*/ 0 w 351295"/>
              <a:gd name="connsiteY0" fmla="*/ 213532 h 213532"/>
              <a:gd name="connsiteX1" fmla="*/ 47503 w 351295"/>
              <a:gd name="connsiteY1" fmla="*/ 78758 h 213532"/>
              <a:gd name="connsiteX2" fmla="*/ 98156 w 351295"/>
              <a:gd name="connsiteY2" fmla="*/ 22386 h 213532"/>
              <a:gd name="connsiteX3" fmla="*/ 180813 w 351295"/>
              <a:gd name="connsiteY3" fmla="*/ 1722 h 213532"/>
              <a:gd name="connsiteX4" fmla="*/ 351295 w 351295"/>
              <a:gd name="connsiteY4" fmla="*/ 32718 h 213532"/>
              <a:gd name="connsiteX0" fmla="*/ 0 w 351295"/>
              <a:gd name="connsiteY0" fmla="*/ 214317 h 214317"/>
              <a:gd name="connsiteX1" fmla="*/ 47503 w 351295"/>
              <a:gd name="connsiteY1" fmla="*/ 79543 h 214317"/>
              <a:gd name="connsiteX2" fmla="*/ 63884 w 351295"/>
              <a:gd name="connsiteY2" fmla="*/ 18462 h 214317"/>
              <a:gd name="connsiteX3" fmla="*/ 180813 w 351295"/>
              <a:gd name="connsiteY3" fmla="*/ 2507 h 214317"/>
              <a:gd name="connsiteX4" fmla="*/ 351295 w 351295"/>
              <a:gd name="connsiteY4" fmla="*/ 33503 h 21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295" h="214317">
                <a:moveTo>
                  <a:pt x="0" y="214317"/>
                </a:moveTo>
                <a:cubicBezTo>
                  <a:pt x="30566" y="160503"/>
                  <a:pt x="36856" y="112185"/>
                  <a:pt x="47503" y="79543"/>
                </a:cubicBezTo>
                <a:cubicBezTo>
                  <a:pt x="58150" y="46901"/>
                  <a:pt x="41666" y="31301"/>
                  <a:pt x="63884" y="18462"/>
                </a:cubicBezTo>
                <a:cubicBezTo>
                  <a:pt x="86102" y="5623"/>
                  <a:pt x="132911" y="0"/>
                  <a:pt x="180813" y="2507"/>
                </a:cubicBezTo>
                <a:cubicBezTo>
                  <a:pt x="228715" y="5014"/>
                  <a:pt x="339241" y="29198"/>
                  <a:pt x="351295" y="33503"/>
                </a:cubicBezTo>
              </a:path>
            </a:pathLst>
          </a:custGeom>
          <a:ln w="19050">
            <a:solidFill>
              <a:srgbClr val="99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sz="900"/>
          </a:p>
        </p:txBody>
      </p:sp>
      <p:sp>
        <p:nvSpPr>
          <p:cNvPr id="278" name="Rectangle 138"/>
          <p:cNvSpPr>
            <a:spLocks noChangeArrowheads="1"/>
          </p:cNvSpPr>
          <p:nvPr/>
        </p:nvSpPr>
        <p:spPr bwMode="auto">
          <a:xfrm>
            <a:off x="3783542" y="6289676"/>
            <a:ext cx="335596"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a:solidFill>
                  <a:srgbClr val="000000"/>
                </a:solidFill>
                <a:latin typeface="Arial Narrow" pitchFamily="34" charset="0"/>
                <a:cs typeface="+mn-cs"/>
              </a:rPr>
              <a:t>Kochi</a:t>
            </a:r>
          </a:p>
        </p:txBody>
      </p:sp>
      <p:sp>
        <p:nvSpPr>
          <p:cNvPr id="279" name="Rectangle 138"/>
          <p:cNvSpPr>
            <a:spLocks noChangeArrowheads="1"/>
          </p:cNvSpPr>
          <p:nvPr/>
        </p:nvSpPr>
        <p:spPr bwMode="auto">
          <a:xfrm>
            <a:off x="3601244" y="5903913"/>
            <a:ext cx="598488" cy="138499"/>
          </a:xfrm>
          <a:prstGeom prst="rect">
            <a:avLst/>
          </a:prstGeom>
          <a:noFill/>
          <a:ln w="12700">
            <a:noFill/>
            <a:miter lim="800000"/>
            <a:headEnd/>
            <a:tailEnd/>
          </a:ln>
          <a:effectLst/>
        </p:spPr>
        <p:txBody>
          <a:bodyPr wrap="none" lIns="36000" tIns="0" rIns="36000" bIns="0">
            <a:spAutoFit/>
          </a:bodyPr>
          <a:lstStyle/>
          <a:p>
            <a:pPr algn="r" defTabSz="661988" fontAlgn="auto">
              <a:spcBef>
                <a:spcPts val="0"/>
              </a:spcBef>
              <a:spcAft>
                <a:spcPts val="0"/>
              </a:spcAft>
              <a:defRPr/>
            </a:pPr>
            <a:r>
              <a:rPr lang="en-GB" sz="900" b="1" kern="0" dirty="0">
                <a:solidFill>
                  <a:srgbClr val="000000"/>
                </a:solidFill>
                <a:latin typeface="Arial Narrow" pitchFamily="34" charset="0"/>
                <a:cs typeface="+mn-cs"/>
              </a:rPr>
              <a:t>Coimbatore</a:t>
            </a:r>
          </a:p>
        </p:txBody>
      </p:sp>
      <p:sp>
        <p:nvSpPr>
          <p:cNvPr id="280" name="Rectangle 138"/>
          <p:cNvSpPr>
            <a:spLocks noChangeArrowheads="1"/>
          </p:cNvSpPr>
          <p:nvPr/>
        </p:nvSpPr>
        <p:spPr bwMode="auto">
          <a:xfrm>
            <a:off x="4468020" y="5924551"/>
            <a:ext cx="325978"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err="1">
                <a:solidFill>
                  <a:srgbClr val="000000"/>
                </a:solidFill>
                <a:latin typeface="Arial Narrow" pitchFamily="34" charset="0"/>
                <a:cs typeface="+mn-cs"/>
              </a:rPr>
              <a:t>Karur</a:t>
            </a:r>
            <a:endParaRPr lang="en-GB" sz="900" b="1" kern="0" dirty="0">
              <a:solidFill>
                <a:srgbClr val="000000"/>
              </a:solidFill>
              <a:latin typeface="Arial Narrow" pitchFamily="34" charset="0"/>
              <a:cs typeface="+mn-cs"/>
            </a:endParaRPr>
          </a:p>
        </p:txBody>
      </p:sp>
      <p:sp>
        <p:nvSpPr>
          <p:cNvPr id="283" name="Freeform 282"/>
          <p:cNvSpPr/>
          <p:nvPr/>
        </p:nvSpPr>
        <p:spPr>
          <a:xfrm>
            <a:off x="4304639" y="5480050"/>
            <a:ext cx="48154" cy="52388"/>
          </a:xfrm>
          <a:custGeom>
            <a:avLst/>
            <a:gdLst>
              <a:gd name="connsiteX0" fmla="*/ 0 w 41329"/>
              <a:gd name="connsiteY0" fmla="*/ 42190 h 42190"/>
              <a:gd name="connsiteX1" fmla="*/ 36163 w 41329"/>
              <a:gd name="connsiteY1" fmla="*/ 6027 h 42190"/>
              <a:gd name="connsiteX2" fmla="*/ 0 w 41329"/>
              <a:gd name="connsiteY2" fmla="*/ 42190 h 42190"/>
            </a:gdLst>
            <a:ahLst/>
            <a:cxnLst>
              <a:cxn ang="0">
                <a:pos x="connsiteX0" y="connsiteY0"/>
              </a:cxn>
              <a:cxn ang="0">
                <a:pos x="connsiteX1" y="connsiteY1"/>
              </a:cxn>
              <a:cxn ang="0">
                <a:pos x="connsiteX2" y="connsiteY2"/>
              </a:cxn>
            </a:cxnLst>
            <a:rect l="l" t="t" r="r" b="b"/>
            <a:pathLst>
              <a:path w="41329" h="42190">
                <a:moveTo>
                  <a:pt x="0" y="42190"/>
                </a:moveTo>
                <a:cubicBezTo>
                  <a:pt x="0" y="42190"/>
                  <a:pt x="30997" y="12054"/>
                  <a:pt x="36163" y="6027"/>
                </a:cubicBezTo>
                <a:cubicBezTo>
                  <a:pt x="41329" y="0"/>
                  <a:pt x="0" y="42190"/>
                  <a:pt x="0" y="42190"/>
                </a:cubicBezTo>
                <a:close/>
              </a:path>
            </a:pathLst>
          </a:custGeom>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900"/>
          </a:p>
        </p:txBody>
      </p:sp>
      <p:sp>
        <p:nvSpPr>
          <p:cNvPr id="284" name="Freeform 283"/>
          <p:cNvSpPr/>
          <p:nvPr/>
        </p:nvSpPr>
        <p:spPr>
          <a:xfrm>
            <a:off x="3766344" y="5440364"/>
            <a:ext cx="591608" cy="41275"/>
          </a:xfrm>
          <a:custGeom>
            <a:avLst/>
            <a:gdLst>
              <a:gd name="connsiteX0" fmla="*/ 0 w 475282"/>
              <a:gd name="connsiteY0" fmla="*/ 12054 h 17220"/>
              <a:gd name="connsiteX1" fmla="*/ 160149 w 475282"/>
              <a:gd name="connsiteY1" fmla="*/ 17220 h 17220"/>
              <a:gd name="connsiteX2" fmla="*/ 258305 w 475282"/>
              <a:gd name="connsiteY2" fmla="*/ 12054 h 17220"/>
              <a:gd name="connsiteX3" fmla="*/ 371960 w 475282"/>
              <a:gd name="connsiteY3" fmla="*/ 1722 h 17220"/>
              <a:gd name="connsiteX4" fmla="*/ 475282 w 475282"/>
              <a:gd name="connsiteY4" fmla="*/ 1722 h 17220"/>
              <a:gd name="connsiteX0" fmla="*/ 0 w 475282"/>
              <a:gd name="connsiteY0" fmla="*/ 14324 h 21448"/>
              <a:gd name="connsiteX1" fmla="*/ 160149 w 475282"/>
              <a:gd name="connsiteY1" fmla="*/ 19490 h 21448"/>
              <a:gd name="connsiteX2" fmla="*/ 251175 w 475282"/>
              <a:gd name="connsiteY2" fmla="*/ 2583 h 21448"/>
              <a:gd name="connsiteX3" fmla="*/ 371960 w 475282"/>
              <a:gd name="connsiteY3" fmla="*/ 3992 h 21448"/>
              <a:gd name="connsiteX4" fmla="*/ 475282 w 475282"/>
              <a:gd name="connsiteY4" fmla="*/ 3992 h 21448"/>
              <a:gd name="connsiteX0" fmla="*/ 0 w 475282"/>
              <a:gd name="connsiteY0" fmla="*/ 31701 h 38824"/>
              <a:gd name="connsiteX1" fmla="*/ 160149 w 475282"/>
              <a:gd name="connsiteY1" fmla="*/ 36867 h 38824"/>
              <a:gd name="connsiteX2" fmla="*/ 251175 w 475282"/>
              <a:gd name="connsiteY2" fmla="*/ 19960 h 38824"/>
              <a:gd name="connsiteX3" fmla="*/ 367208 w 475282"/>
              <a:gd name="connsiteY3" fmla="*/ 235 h 38824"/>
              <a:gd name="connsiteX4" fmla="*/ 475282 w 475282"/>
              <a:gd name="connsiteY4" fmla="*/ 21369 h 38824"/>
              <a:gd name="connsiteX0" fmla="*/ 0 w 477658"/>
              <a:gd name="connsiteY0" fmla="*/ 34753 h 41876"/>
              <a:gd name="connsiteX1" fmla="*/ 160149 w 477658"/>
              <a:gd name="connsiteY1" fmla="*/ 39919 h 41876"/>
              <a:gd name="connsiteX2" fmla="*/ 251175 w 477658"/>
              <a:gd name="connsiteY2" fmla="*/ 23012 h 41876"/>
              <a:gd name="connsiteX3" fmla="*/ 367208 w 477658"/>
              <a:gd name="connsiteY3" fmla="*/ 3287 h 41876"/>
              <a:gd name="connsiteX4" fmla="*/ 477658 w 477658"/>
              <a:gd name="connsiteY4" fmla="*/ 3287 h 41876"/>
              <a:gd name="connsiteX0" fmla="*/ 0 w 477658"/>
              <a:gd name="connsiteY0" fmla="*/ 34753 h 34753"/>
              <a:gd name="connsiteX1" fmla="*/ 181536 w 477658"/>
              <a:gd name="connsiteY1" fmla="*/ 28178 h 34753"/>
              <a:gd name="connsiteX2" fmla="*/ 251175 w 477658"/>
              <a:gd name="connsiteY2" fmla="*/ 23012 h 34753"/>
              <a:gd name="connsiteX3" fmla="*/ 367208 w 477658"/>
              <a:gd name="connsiteY3" fmla="*/ 3287 h 34753"/>
              <a:gd name="connsiteX4" fmla="*/ 477658 w 477658"/>
              <a:gd name="connsiteY4" fmla="*/ 3287 h 34753"/>
              <a:gd name="connsiteX0" fmla="*/ 0 w 510744"/>
              <a:gd name="connsiteY0" fmla="*/ 33118 h 33118"/>
              <a:gd name="connsiteX1" fmla="*/ 181536 w 510744"/>
              <a:gd name="connsiteY1" fmla="*/ 26543 h 33118"/>
              <a:gd name="connsiteX2" fmla="*/ 251175 w 510744"/>
              <a:gd name="connsiteY2" fmla="*/ 21377 h 33118"/>
              <a:gd name="connsiteX3" fmla="*/ 367208 w 510744"/>
              <a:gd name="connsiteY3" fmla="*/ 1652 h 33118"/>
              <a:gd name="connsiteX4" fmla="*/ 510744 w 510744"/>
              <a:gd name="connsiteY4" fmla="*/ 11464 h 33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744" h="33118">
                <a:moveTo>
                  <a:pt x="0" y="33118"/>
                </a:moveTo>
                <a:lnTo>
                  <a:pt x="181536" y="26543"/>
                </a:lnTo>
                <a:cubicBezTo>
                  <a:pt x="223398" y="24586"/>
                  <a:pt x="220230" y="25525"/>
                  <a:pt x="251175" y="21377"/>
                </a:cubicBezTo>
                <a:cubicBezTo>
                  <a:pt x="282120" y="17229"/>
                  <a:pt x="323947" y="3304"/>
                  <a:pt x="367208" y="1652"/>
                </a:cubicBezTo>
                <a:cubicBezTo>
                  <a:pt x="410469" y="0"/>
                  <a:pt x="477164" y="10603"/>
                  <a:pt x="510744" y="11464"/>
                </a:cubicBezTo>
              </a:path>
            </a:pathLst>
          </a:custGeom>
          <a:ln w="19050">
            <a:solidFill>
              <a:srgbClr val="FF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sz="900"/>
          </a:p>
        </p:txBody>
      </p:sp>
      <p:sp>
        <p:nvSpPr>
          <p:cNvPr id="285" name="Rectangle 169"/>
          <p:cNvSpPr>
            <a:spLocks noChangeArrowheads="1"/>
          </p:cNvSpPr>
          <p:nvPr/>
        </p:nvSpPr>
        <p:spPr bwMode="auto">
          <a:xfrm>
            <a:off x="2878932" y="5299076"/>
            <a:ext cx="801423" cy="138113"/>
          </a:xfrm>
          <a:prstGeom prst="rect">
            <a:avLst/>
          </a:prstGeom>
          <a:noFill/>
          <a:ln w="12700">
            <a:noFill/>
            <a:miter lim="800000"/>
            <a:headEnd/>
            <a:tailEnd/>
          </a:ln>
          <a:effectLst/>
        </p:spPr>
        <p:txBody>
          <a:bodyPr lIns="36000" tIns="0" rIns="36000" bIns="0">
            <a:spAutoFit/>
          </a:bodyPr>
          <a:lstStyle/>
          <a:p>
            <a:pPr algn="r" defTabSz="661988" fontAlgn="auto">
              <a:spcBef>
                <a:spcPts val="0"/>
              </a:spcBef>
              <a:spcAft>
                <a:spcPts val="0"/>
              </a:spcAft>
              <a:defRPr/>
            </a:pPr>
            <a:r>
              <a:rPr lang="en-GB" sz="900" b="1" kern="0" dirty="0">
                <a:solidFill>
                  <a:srgbClr val="000000"/>
                </a:solidFill>
                <a:latin typeface="Arial Narrow" pitchFamily="34" charset="0"/>
                <a:cs typeface="+mn-cs"/>
              </a:rPr>
              <a:t>Mangalore</a:t>
            </a:r>
          </a:p>
        </p:txBody>
      </p:sp>
      <p:sp>
        <p:nvSpPr>
          <p:cNvPr id="286" name="Rectangle 169"/>
          <p:cNvSpPr>
            <a:spLocks noChangeArrowheads="1"/>
          </p:cNvSpPr>
          <p:nvPr/>
        </p:nvSpPr>
        <p:spPr bwMode="auto">
          <a:xfrm>
            <a:off x="3774943" y="5321301"/>
            <a:ext cx="529696" cy="138113"/>
          </a:xfrm>
          <a:prstGeom prst="rect">
            <a:avLst/>
          </a:prstGeom>
          <a:noFill/>
          <a:ln w="12700">
            <a:noFill/>
            <a:miter lim="800000"/>
            <a:headEnd/>
            <a:tailEnd/>
          </a:ln>
          <a:effectLst/>
        </p:spPr>
        <p:txBody>
          <a:bodyPr lIns="36000" tIns="0" rIns="36000" bIns="0">
            <a:spAutoFit/>
          </a:bodyPr>
          <a:lstStyle/>
          <a:p>
            <a:pPr defTabSz="661988" fontAlgn="auto">
              <a:spcBef>
                <a:spcPts val="0"/>
              </a:spcBef>
              <a:spcAft>
                <a:spcPts val="0"/>
              </a:spcAft>
              <a:defRPr/>
            </a:pPr>
            <a:r>
              <a:rPr lang="en-GB" sz="900" b="1" kern="0" dirty="0">
                <a:solidFill>
                  <a:srgbClr val="000000"/>
                </a:solidFill>
                <a:latin typeface="Arial Narrow" pitchFamily="34" charset="0"/>
                <a:cs typeface="+mn-cs"/>
              </a:rPr>
              <a:t>Hassan</a:t>
            </a:r>
          </a:p>
        </p:txBody>
      </p:sp>
      <p:sp>
        <p:nvSpPr>
          <p:cNvPr id="296" name="Rectangle 137"/>
          <p:cNvSpPr>
            <a:spLocks noChangeArrowheads="1"/>
          </p:cNvSpPr>
          <p:nvPr/>
        </p:nvSpPr>
        <p:spPr bwMode="auto">
          <a:xfrm>
            <a:off x="5465498" y="4940301"/>
            <a:ext cx="457424"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err="1">
                <a:solidFill>
                  <a:srgbClr val="000000"/>
                </a:solidFill>
                <a:latin typeface="Arial Narrow" pitchFamily="34" charset="0"/>
                <a:cs typeface="+mn-cs"/>
              </a:rPr>
              <a:t>Tatipaka</a:t>
            </a:r>
            <a:endParaRPr lang="en-GB" sz="900" b="1" kern="0" dirty="0">
              <a:solidFill>
                <a:srgbClr val="000000"/>
              </a:solidFill>
              <a:latin typeface="Arial Narrow" pitchFamily="34" charset="0"/>
              <a:cs typeface="+mn-cs"/>
            </a:endParaRPr>
          </a:p>
        </p:txBody>
      </p:sp>
      <p:sp>
        <p:nvSpPr>
          <p:cNvPr id="254" name="Freeform 253"/>
          <p:cNvSpPr/>
          <p:nvPr/>
        </p:nvSpPr>
        <p:spPr>
          <a:xfrm>
            <a:off x="4473179" y="2039938"/>
            <a:ext cx="132423" cy="319087"/>
          </a:xfrm>
          <a:custGeom>
            <a:avLst/>
            <a:gdLst>
              <a:gd name="connsiteX0" fmla="*/ 0 w 74342"/>
              <a:gd name="connsiteY0" fmla="*/ 0 h 141249"/>
              <a:gd name="connsiteX1" fmla="*/ 74342 w 74342"/>
              <a:gd name="connsiteY1" fmla="*/ 141249 h 141249"/>
              <a:gd name="connsiteX2" fmla="*/ 74342 w 74342"/>
              <a:gd name="connsiteY2" fmla="*/ 141249 h 141249"/>
              <a:gd name="connsiteX0" fmla="*/ 0 w 104672"/>
              <a:gd name="connsiteY0" fmla="*/ 0 h 180511"/>
              <a:gd name="connsiteX1" fmla="*/ 74342 w 104672"/>
              <a:gd name="connsiteY1" fmla="*/ 141249 h 180511"/>
              <a:gd name="connsiteX2" fmla="*/ 104672 w 104672"/>
              <a:gd name="connsiteY2" fmla="*/ 180511 h 180511"/>
            </a:gdLst>
            <a:ahLst/>
            <a:cxnLst>
              <a:cxn ang="0">
                <a:pos x="connsiteX0" y="connsiteY0"/>
              </a:cxn>
              <a:cxn ang="0">
                <a:pos x="connsiteX1" y="connsiteY1"/>
              </a:cxn>
              <a:cxn ang="0">
                <a:pos x="connsiteX2" y="connsiteY2"/>
              </a:cxn>
            </a:cxnLst>
            <a:rect l="l" t="t" r="r" b="b"/>
            <a:pathLst>
              <a:path w="104672" h="180511">
                <a:moveTo>
                  <a:pt x="0" y="0"/>
                </a:moveTo>
                <a:lnTo>
                  <a:pt x="74342" y="141249"/>
                </a:lnTo>
                <a:lnTo>
                  <a:pt x="104672" y="180511"/>
                </a:lnTo>
              </a:path>
            </a:pathLst>
          </a:cu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sz="2800"/>
          </a:p>
        </p:txBody>
      </p:sp>
      <p:sp>
        <p:nvSpPr>
          <p:cNvPr id="257" name="Freeform 256"/>
          <p:cNvSpPr/>
          <p:nvPr/>
        </p:nvSpPr>
        <p:spPr>
          <a:xfrm>
            <a:off x="4277123" y="1828800"/>
            <a:ext cx="154781" cy="203200"/>
          </a:xfrm>
          <a:custGeom>
            <a:avLst/>
            <a:gdLst>
              <a:gd name="connsiteX0" fmla="*/ 0 w 115229"/>
              <a:gd name="connsiteY0" fmla="*/ 0 h 144966"/>
              <a:gd name="connsiteX1" fmla="*/ 115229 w 115229"/>
              <a:gd name="connsiteY1" fmla="*/ 144966 h 144966"/>
              <a:gd name="connsiteX2" fmla="*/ 115229 w 115229"/>
              <a:gd name="connsiteY2" fmla="*/ 144966 h 144966"/>
              <a:gd name="connsiteX0" fmla="*/ 0 w 134279"/>
              <a:gd name="connsiteY0" fmla="*/ 0 h 166397"/>
              <a:gd name="connsiteX1" fmla="*/ 134279 w 134279"/>
              <a:gd name="connsiteY1" fmla="*/ 166397 h 166397"/>
              <a:gd name="connsiteX2" fmla="*/ 134279 w 134279"/>
              <a:gd name="connsiteY2" fmla="*/ 166397 h 166397"/>
            </a:gdLst>
            <a:ahLst/>
            <a:cxnLst>
              <a:cxn ang="0">
                <a:pos x="connsiteX0" y="connsiteY0"/>
              </a:cxn>
              <a:cxn ang="0">
                <a:pos x="connsiteX1" y="connsiteY1"/>
              </a:cxn>
              <a:cxn ang="0">
                <a:pos x="connsiteX2" y="connsiteY2"/>
              </a:cxn>
            </a:cxnLst>
            <a:rect l="l" t="t" r="r" b="b"/>
            <a:pathLst>
              <a:path w="134279" h="166397">
                <a:moveTo>
                  <a:pt x="0" y="0"/>
                </a:moveTo>
                <a:lnTo>
                  <a:pt x="134279" y="166397"/>
                </a:lnTo>
                <a:lnTo>
                  <a:pt x="134279" y="166397"/>
                </a:lnTo>
              </a:path>
            </a:pathLst>
          </a:cu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sz="2800"/>
          </a:p>
        </p:txBody>
      </p:sp>
      <p:sp>
        <p:nvSpPr>
          <p:cNvPr id="288" name="Freeform 287"/>
          <p:cNvSpPr/>
          <p:nvPr/>
        </p:nvSpPr>
        <p:spPr>
          <a:xfrm>
            <a:off x="4086226" y="1717676"/>
            <a:ext cx="218414" cy="303213"/>
          </a:xfrm>
          <a:custGeom>
            <a:avLst/>
            <a:gdLst>
              <a:gd name="connsiteX0" fmla="*/ 322729 w 322729"/>
              <a:gd name="connsiteY0" fmla="*/ 416859 h 416859"/>
              <a:gd name="connsiteX1" fmla="*/ 134470 w 322729"/>
              <a:gd name="connsiteY1" fmla="*/ 262217 h 416859"/>
              <a:gd name="connsiteX2" fmla="*/ 0 w 322729"/>
              <a:gd name="connsiteY2" fmla="*/ 0 h 416859"/>
              <a:gd name="connsiteX0" fmla="*/ 322729 w 322729"/>
              <a:gd name="connsiteY0" fmla="*/ 416859 h 416859"/>
              <a:gd name="connsiteX1" fmla="*/ 187522 w 322729"/>
              <a:gd name="connsiteY1" fmla="*/ 217197 h 416859"/>
              <a:gd name="connsiteX2" fmla="*/ 0 w 322729"/>
              <a:gd name="connsiteY2" fmla="*/ 0 h 416859"/>
              <a:gd name="connsiteX0" fmla="*/ 322729 w 322729"/>
              <a:gd name="connsiteY0" fmla="*/ 416859 h 416859"/>
              <a:gd name="connsiteX1" fmla="*/ 187522 w 322729"/>
              <a:gd name="connsiteY1" fmla="*/ 217197 h 416859"/>
              <a:gd name="connsiteX2" fmla="*/ 0 w 322729"/>
              <a:gd name="connsiteY2" fmla="*/ 0 h 416859"/>
              <a:gd name="connsiteX0" fmla="*/ 135207 w 135207"/>
              <a:gd name="connsiteY0" fmla="*/ 199662 h 199662"/>
              <a:gd name="connsiteX1" fmla="*/ 0 w 135207"/>
              <a:gd name="connsiteY1" fmla="*/ 0 h 199662"/>
              <a:gd name="connsiteX0" fmla="*/ 135207 w 135207"/>
              <a:gd name="connsiteY0" fmla="*/ 199662 h 199662"/>
              <a:gd name="connsiteX1" fmla="*/ 55630 w 135207"/>
              <a:gd name="connsiteY1" fmla="*/ 94613 h 199662"/>
              <a:gd name="connsiteX2" fmla="*/ 0 w 135207"/>
              <a:gd name="connsiteY2" fmla="*/ 0 h 199662"/>
              <a:gd name="connsiteX0" fmla="*/ 174996 w 174996"/>
              <a:gd name="connsiteY0" fmla="*/ 259690 h 259690"/>
              <a:gd name="connsiteX1" fmla="*/ 95419 w 174996"/>
              <a:gd name="connsiteY1" fmla="*/ 154641 h 259690"/>
              <a:gd name="connsiteX2" fmla="*/ 0 w 174996"/>
              <a:gd name="connsiteY2" fmla="*/ 0 h 259690"/>
              <a:gd name="connsiteX0" fmla="*/ 174996 w 174996"/>
              <a:gd name="connsiteY0" fmla="*/ 259690 h 262127"/>
              <a:gd name="connsiteX1" fmla="*/ 104261 w 174996"/>
              <a:gd name="connsiteY1" fmla="*/ 199661 h 262127"/>
              <a:gd name="connsiteX2" fmla="*/ 0 w 174996"/>
              <a:gd name="connsiteY2" fmla="*/ 0 h 262127"/>
              <a:gd name="connsiteX0" fmla="*/ 174996 w 187337"/>
              <a:gd name="connsiteY0" fmla="*/ 259690 h 259690"/>
              <a:gd name="connsiteX1" fmla="*/ 174996 w 187337"/>
              <a:gd name="connsiteY1" fmla="*/ 119624 h 259690"/>
              <a:gd name="connsiteX2" fmla="*/ 0 w 187337"/>
              <a:gd name="connsiteY2" fmla="*/ 0 h 259690"/>
              <a:gd name="connsiteX0" fmla="*/ 382842 w 382842"/>
              <a:gd name="connsiteY0" fmla="*/ 259690 h 259690"/>
              <a:gd name="connsiteX1" fmla="*/ 382842 w 382842"/>
              <a:gd name="connsiteY1" fmla="*/ 119624 h 259690"/>
              <a:gd name="connsiteX2" fmla="*/ 29166 w 382842"/>
              <a:gd name="connsiteY2" fmla="*/ 119624 h 259690"/>
              <a:gd name="connsiteX3" fmla="*/ 207846 w 382842"/>
              <a:gd name="connsiteY3" fmla="*/ 0 h 259690"/>
              <a:gd name="connsiteX0" fmla="*/ 382842 w 382842"/>
              <a:gd name="connsiteY0" fmla="*/ 259690 h 259690"/>
              <a:gd name="connsiteX1" fmla="*/ 29166 w 382842"/>
              <a:gd name="connsiteY1" fmla="*/ 119624 h 259690"/>
              <a:gd name="connsiteX2" fmla="*/ 207846 w 382842"/>
              <a:gd name="connsiteY2" fmla="*/ 0 h 259690"/>
              <a:gd name="connsiteX0" fmla="*/ 174996 w 174996"/>
              <a:gd name="connsiteY0" fmla="*/ 259690 h 259690"/>
              <a:gd name="connsiteX1" fmla="*/ 104262 w 174996"/>
              <a:gd name="connsiteY1" fmla="*/ 119624 h 259690"/>
              <a:gd name="connsiteX2" fmla="*/ 0 w 174996"/>
              <a:gd name="connsiteY2" fmla="*/ 0 h 259690"/>
            </a:gdLst>
            <a:ahLst/>
            <a:cxnLst>
              <a:cxn ang="0">
                <a:pos x="connsiteX0" y="connsiteY0"/>
              </a:cxn>
              <a:cxn ang="0">
                <a:pos x="connsiteX1" y="connsiteY1"/>
              </a:cxn>
              <a:cxn ang="0">
                <a:pos x="connsiteX2" y="connsiteY2"/>
              </a:cxn>
            </a:cxnLst>
            <a:rect l="l" t="t" r="r" b="b"/>
            <a:pathLst>
              <a:path w="174996" h="259690">
                <a:moveTo>
                  <a:pt x="174996" y="259690"/>
                </a:moveTo>
                <a:lnTo>
                  <a:pt x="104262" y="119624"/>
                </a:lnTo>
                <a:cubicBezTo>
                  <a:pt x="75096" y="99687"/>
                  <a:pt x="24008" y="22438"/>
                  <a:pt x="0" y="0"/>
                </a:cubicBez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sz="2800"/>
          </a:p>
        </p:txBody>
      </p:sp>
      <p:sp>
        <p:nvSpPr>
          <p:cNvPr id="311" name="Freeform 310"/>
          <p:cNvSpPr/>
          <p:nvPr/>
        </p:nvSpPr>
        <p:spPr>
          <a:xfrm>
            <a:off x="5100903" y="4584700"/>
            <a:ext cx="706835" cy="319088"/>
          </a:xfrm>
          <a:custGeom>
            <a:avLst/>
            <a:gdLst>
              <a:gd name="connsiteX0" fmla="*/ 430306 w 430306"/>
              <a:gd name="connsiteY0" fmla="*/ 0 h 181535"/>
              <a:gd name="connsiteX1" fmla="*/ 0 w 430306"/>
              <a:gd name="connsiteY1" fmla="*/ 181535 h 181535"/>
              <a:gd name="connsiteX0" fmla="*/ 430306 w 430306"/>
              <a:gd name="connsiteY0" fmla="*/ 0 h 181535"/>
              <a:gd name="connsiteX1" fmla="*/ 322729 w 430306"/>
              <a:gd name="connsiteY1" fmla="*/ 43819 h 181535"/>
              <a:gd name="connsiteX2" fmla="*/ 0 w 430306"/>
              <a:gd name="connsiteY2" fmla="*/ 181535 h 181535"/>
              <a:gd name="connsiteX0" fmla="*/ 607491 w 607491"/>
              <a:gd name="connsiteY0" fmla="*/ 0 h 256653"/>
              <a:gd name="connsiteX1" fmla="*/ 322729 w 607491"/>
              <a:gd name="connsiteY1" fmla="*/ 118937 h 256653"/>
              <a:gd name="connsiteX2" fmla="*/ 0 w 607491"/>
              <a:gd name="connsiteY2" fmla="*/ 256653 h 256653"/>
              <a:gd name="connsiteX0" fmla="*/ 607491 w 607491"/>
              <a:gd name="connsiteY0" fmla="*/ 0 h 256653"/>
              <a:gd name="connsiteX1" fmla="*/ 303746 w 607491"/>
              <a:gd name="connsiteY1" fmla="*/ 200315 h 256653"/>
              <a:gd name="connsiteX2" fmla="*/ 0 w 607491"/>
              <a:gd name="connsiteY2" fmla="*/ 256653 h 256653"/>
              <a:gd name="connsiteX0" fmla="*/ 607491 w 607491"/>
              <a:gd name="connsiteY0" fmla="*/ 0 h 256653"/>
              <a:gd name="connsiteX1" fmla="*/ 303746 w 607491"/>
              <a:gd name="connsiteY1" fmla="*/ 200315 h 256653"/>
              <a:gd name="connsiteX2" fmla="*/ 0 w 607491"/>
              <a:gd name="connsiteY2" fmla="*/ 256653 h 256653"/>
            </a:gdLst>
            <a:ahLst/>
            <a:cxnLst>
              <a:cxn ang="0">
                <a:pos x="connsiteX0" y="connsiteY0"/>
              </a:cxn>
              <a:cxn ang="0">
                <a:pos x="connsiteX1" y="connsiteY1"/>
              </a:cxn>
              <a:cxn ang="0">
                <a:pos x="connsiteX2" y="connsiteY2"/>
              </a:cxn>
            </a:cxnLst>
            <a:rect l="l" t="t" r="r" b="b"/>
            <a:pathLst>
              <a:path w="607491" h="256653">
                <a:moveTo>
                  <a:pt x="607491" y="0"/>
                </a:moveTo>
                <a:lnTo>
                  <a:pt x="303746" y="200315"/>
                </a:lnTo>
                <a:lnTo>
                  <a:pt x="0" y="256653"/>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sz="2800"/>
          </a:p>
        </p:txBody>
      </p:sp>
      <p:sp>
        <p:nvSpPr>
          <p:cNvPr id="312" name="Freeform 311"/>
          <p:cNvSpPr/>
          <p:nvPr/>
        </p:nvSpPr>
        <p:spPr>
          <a:xfrm>
            <a:off x="4820577" y="4776788"/>
            <a:ext cx="259688" cy="114300"/>
          </a:xfrm>
          <a:custGeom>
            <a:avLst/>
            <a:gdLst>
              <a:gd name="connsiteX0" fmla="*/ 221877 w 221877"/>
              <a:gd name="connsiteY0" fmla="*/ 94129 h 94129"/>
              <a:gd name="connsiteX1" fmla="*/ 0 w 221877"/>
              <a:gd name="connsiteY1" fmla="*/ 0 h 94129"/>
            </a:gdLst>
            <a:ahLst/>
            <a:cxnLst>
              <a:cxn ang="0">
                <a:pos x="connsiteX0" y="connsiteY0"/>
              </a:cxn>
              <a:cxn ang="0">
                <a:pos x="connsiteX1" y="connsiteY1"/>
              </a:cxn>
            </a:cxnLst>
            <a:rect l="l" t="t" r="r" b="b"/>
            <a:pathLst>
              <a:path w="221877" h="94129">
                <a:moveTo>
                  <a:pt x="221877" y="94129"/>
                </a:moveTo>
                <a:lnTo>
                  <a:pt x="0" y="0"/>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sz="2800"/>
          </a:p>
        </p:txBody>
      </p:sp>
      <p:sp>
        <p:nvSpPr>
          <p:cNvPr id="338" name="Oval 62"/>
          <p:cNvSpPr>
            <a:spLocks noChangeArrowheads="1"/>
          </p:cNvSpPr>
          <p:nvPr/>
        </p:nvSpPr>
        <p:spPr bwMode="auto">
          <a:xfrm>
            <a:off x="4048390" y="1608138"/>
            <a:ext cx="55033" cy="55562"/>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354" name="Oval 62"/>
          <p:cNvSpPr>
            <a:spLocks noChangeArrowheads="1"/>
          </p:cNvSpPr>
          <p:nvPr/>
        </p:nvSpPr>
        <p:spPr bwMode="auto">
          <a:xfrm>
            <a:off x="3807619" y="2938464"/>
            <a:ext cx="63633" cy="66675"/>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357" name="Oval 62"/>
          <p:cNvSpPr>
            <a:spLocks noChangeArrowheads="1"/>
          </p:cNvSpPr>
          <p:nvPr/>
        </p:nvSpPr>
        <p:spPr bwMode="auto">
          <a:xfrm>
            <a:off x="3338117" y="2801939"/>
            <a:ext cx="65352" cy="65087"/>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359" name="Oval 62"/>
          <p:cNvSpPr>
            <a:spLocks noChangeArrowheads="1"/>
          </p:cNvSpPr>
          <p:nvPr/>
        </p:nvSpPr>
        <p:spPr bwMode="auto">
          <a:xfrm>
            <a:off x="2937404" y="3238501"/>
            <a:ext cx="55033" cy="66675"/>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366" name="Oval 62"/>
          <p:cNvSpPr>
            <a:spLocks noChangeArrowheads="1"/>
          </p:cNvSpPr>
          <p:nvPr/>
        </p:nvSpPr>
        <p:spPr bwMode="auto">
          <a:xfrm>
            <a:off x="4879050" y="2427289"/>
            <a:ext cx="63632" cy="66675"/>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373" name="Oval 62"/>
          <p:cNvSpPr>
            <a:spLocks noChangeArrowheads="1"/>
          </p:cNvSpPr>
          <p:nvPr/>
        </p:nvSpPr>
        <p:spPr bwMode="auto">
          <a:xfrm>
            <a:off x="7156054" y="2508251"/>
            <a:ext cx="65352" cy="66675"/>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378" name="Oval 62"/>
          <p:cNvSpPr>
            <a:spLocks noChangeArrowheads="1"/>
          </p:cNvSpPr>
          <p:nvPr/>
        </p:nvSpPr>
        <p:spPr bwMode="auto">
          <a:xfrm>
            <a:off x="3971000" y="5446714"/>
            <a:ext cx="63632" cy="66675"/>
          </a:xfrm>
          <a:prstGeom prst="ellipse">
            <a:avLst/>
          </a:prstGeom>
          <a:solidFill>
            <a:srgbClr val="0000FF"/>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endParaRPr>
          </a:p>
        </p:txBody>
      </p:sp>
      <p:sp>
        <p:nvSpPr>
          <p:cNvPr id="382" name="Oval 62"/>
          <p:cNvSpPr>
            <a:spLocks noChangeArrowheads="1"/>
          </p:cNvSpPr>
          <p:nvPr/>
        </p:nvSpPr>
        <p:spPr bwMode="auto">
          <a:xfrm>
            <a:off x="4259925" y="5529264"/>
            <a:ext cx="63632" cy="65087"/>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383" name="Oval 62"/>
          <p:cNvSpPr>
            <a:spLocks noChangeArrowheads="1"/>
          </p:cNvSpPr>
          <p:nvPr/>
        </p:nvSpPr>
        <p:spPr bwMode="auto">
          <a:xfrm>
            <a:off x="4571206" y="5730875"/>
            <a:ext cx="63633" cy="65088"/>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384" name="Oval 62"/>
          <p:cNvSpPr>
            <a:spLocks noChangeArrowheads="1"/>
          </p:cNvSpPr>
          <p:nvPr/>
        </p:nvSpPr>
        <p:spPr bwMode="auto">
          <a:xfrm>
            <a:off x="4815417" y="5716589"/>
            <a:ext cx="65352" cy="66675"/>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385" name="Oval 62"/>
          <p:cNvSpPr>
            <a:spLocks noChangeArrowheads="1"/>
          </p:cNvSpPr>
          <p:nvPr/>
        </p:nvSpPr>
        <p:spPr bwMode="auto">
          <a:xfrm>
            <a:off x="5057908" y="5529264"/>
            <a:ext cx="65352" cy="65087"/>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386" name="Oval 62"/>
          <p:cNvSpPr>
            <a:spLocks noChangeArrowheads="1"/>
          </p:cNvSpPr>
          <p:nvPr/>
        </p:nvSpPr>
        <p:spPr bwMode="auto">
          <a:xfrm>
            <a:off x="4571206" y="6057900"/>
            <a:ext cx="63633" cy="65088"/>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387" name="Oval 62"/>
          <p:cNvSpPr>
            <a:spLocks noChangeArrowheads="1"/>
          </p:cNvSpPr>
          <p:nvPr/>
        </p:nvSpPr>
        <p:spPr bwMode="auto">
          <a:xfrm>
            <a:off x="4732867" y="6111876"/>
            <a:ext cx="63633" cy="66675"/>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388" name="Oval 62"/>
          <p:cNvSpPr>
            <a:spLocks noChangeArrowheads="1"/>
          </p:cNvSpPr>
          <p:nvPr/>
        </p:nvSpPr>
        <p:spPr bwMode="auto">
          <a:xfrm>
            <a:off x="4163617" y="6018214"/>
            <a:ext cx="65352" cy="66675"/>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389" name="Oval 62"/>
          <p:cNvSpPr>
            <a:spLocks noChangeArrowheads="1"/>
          </p:cNvSpPr>
          <p:nvPr/>
        </p:nvSpPr>
        <p:spPr bwMode="auto">
          <a:xfrm>
            <a:off x="4540250" y="6375401"/>
            <a:ext cx="61913" cy="66675"/>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239" name="Rectangle 215"/>
          <p:cNvSpPr>
            <a:spLocks noChangeArrowheads="1"/>
          </p:cNvSpPr>
          <p:nvPr/>
        </p:nvSpPr>
        <p:spPr bwMode="auto">
          <a:xfrm>
            <a:off x="3881571" y="4503738"/>
            <a:ext cx="441986" cy="138112"/>
          </a:xfrm>
          <a:prstGeom prst="rect">
            <a:avLst/>
          </a:prstGeom>
          <a:noFill/>
          <a:ln w="12700">
            <a:noFill/>
            <a:miter lim="800000"/>
            <a:headEnd/>
            <a:tailEnd/>
          </a:ln>
        </p:spPr>
        <p:txBody>
          <a:bodyPr lIns="0" tIns="0" rIns="0" bIns="0">
            <a:spAutoFit/>
          </a:bodyPr>
          <a:lstStyle/>
          <a:p>
            <a:pPr defTabSz="661988" fontAlgn="auto">
              <a:spcBef>
                <a:spcPts val="0"/>
              </a:spcBef>
              <a:spcAft>
                <a:spcPts val="0"/>
              </a:spcAft>
              <a:defRPr/>
            </a:pPr>
            <a:r>
              <a:rPr lang="en-GB" sz="900" b="1" kern="0" dirty="0" err="1">
                <a:solidFill>
                  <a:srgbClr val="000000"/>
                </a:solidFill>
                <a:latin typeface="Arial Narrow" pitchFamily="34" charset="0"/>
                <a:cs typeface="+mn-cs"/>
              </a:rPr>
              <a:t>Solapur</a:t>
            </a:r>
            <a:endParaRPr lang="en-GB" sz="900" b="1" kern="0" dirty="0">
              <a:solidFill>
                <a:srgbClr val="000000"/>
              </a:solidFill>
              <a:latin typeface="Arial Narrow" pitchFamily="34" charset="0"/>
              <a:cs typeface="+mn-cs"/>
            </a:endParaRPr>
          </a:p>
        </p:txBody>
      </p:sp>
      <p:sp>
        <p:nvSpPr>
          <p:cNvPr id="207" name="Freeform 206"/>
          <p:cNvSpPr/>
          <p:nvPr/>
        </p:nvSpPr>
        <p:spPr>
          <a:xfrm>
            <a:off x="3504935" y="2525713"/>
            <a:ext cx="158221" cy="19050"/>
          </a:xfrm>
          <a:custGeom>
            <a:avLst/>
            <a:gdLst>
              <a:gd name="connsiteX0" fmla="*/ 133815 w 133815"/>
              <a:gd name="connsiteY0" fmla="*/ 33454 h 33454"/>
              <a:gd name="connsiteX1" fmla="*/ 93670 w 133815"/>
              <a:gd name="connsiteY1" fmla="*/ 2230 h 33454"/>
              <a:gd name="connsiteX2" fmla="*/ 75829 w 133815"/>
              <a:gd name="connsiteY2" fmla="*/ 20072 h 33454"/>
              <a:gd name="connsiteX3" fmla="*/ 35684 w 133815"/>
              <a:gd name="connsiteY3" fmla="*/ 20072 h 33454"/>
              <a:gd name="connsiteX4" fmla="*/ 0 w 133815"/>
              <a:gd name="connsiteY4" fmla="*/ 24533 h 33454"/>
              <a:gd name="connsiteX0" fmla="*/ 133815 w 133815"/>
              <a:gd name="connsiteY0" fmla="*/ 14497 h 14497"/>
              <a:gd name="connsiteX1" fmla="*/ 98432 w 133815"/>
              <a:gd name="connsiteY1" fmla="*/ 2323 h 14497"/>
              <a:gd name="connsiteX2" fmla="*/ 75829 w 133815"/>
              <a:gd name="connsiteY2" fmla="*/ 1115 h 14497"/>
              <a:gd name="connsiteX3" fmla="*/ 35684 w 133815"/>
              <a:gd name="connsiteY3" fmla="*/ 1115 h 14497"/>
              <a:gd name="connsiteX4" fmla="*/ 0 w 133815"/>
              <a:gd name="connsiteY4" fmla="*/ 5576 h 14497"/>
              <a:gd name="connsiteX0" fmla="*/ 133815 w 133815"/>
              <a:gd name="connsiteY0" fmla="*/ 14497 h 14497"/>
              <a:gd name="connsiteX1" fmla="*/ 98432 w 133815"/>
              <a:gd name="connsiteY1" fmla="*/ 2323 h 14497"/>
              <a:gd name="connsiteX2" fmla="*/ 66304 w 133815"/>
              <a:gd name="connsiteY2" fmla="*/ 1115 h 14497"/>
              <a:gd name="connsiteX3" fmla="*/ 35684 w 133815"/>
              <a:gd name="connsiteY3" fmla="*/ 1115 h 14497"/>
              <a:gd name="connsiteX4" fmla="*/ 0 w 133815"/>
              <a:gd name="connsiteY4" fmla="*/ 5576 h 14497"/>
              <a:gd name="connsiteX0" fmla="*/ 133815 w 133815"/>
              <a:gd name="connsiteY0" fmla="*/ 14497 h 14497"/>
              <a:gd name="connsiteX1" fmla="*/ 98432 w 133815"/>
              <a:gd name="connsiteY1" fmla="*/ 2323 h 14497"/>
              <a:gd name="connsiteX2" fmla="*/ 35684 w 133815"/>
              <a:gd name="connsiteY2" fmla="*/ 1115 h 14497"/>
              <a:gd name="connsiteX3" fmla="*/ 0 w 133815"/>
              <a:gd name="connsiteY3" fmla="*/ 5576 h 14497"/>
              <a:gd name="connsiteX0" fmla="*/ 133815 w 148099"/>
              <a:gd name="connsiteY0" fmla="*/ 15463 h 23846"/>
              <a:gd name="connsiteX1" fmla="*/ 142202 w 148099"/>
              <a:gd name="connsiteY1" fmla="*/ 21817 h 23846"/>
              <a:gd name="connsiteX2" fmla="*/ 98432 w 148099"/>
              <a:gd name="connsiteY2" fmla="*/ 3289 h 23846"/>
              <a:gd name="connsiteX3" fmla="*/ 35684 w 148099"/>
              <a:gd name="connsiteY3" fmla="*/ 2081 h 23846"/>
              <a:gd name="connsiteX4" fmla="*/ 0 w 148099"/>
              <a:gd name="connsiteY4" fmla="*/ 6542 h 23846"/>
              <a:gd name="connsiteX0" fmla="*/ 133815 w 133815"/>
              <a:gd name="connsiteY0" fmla="*/ 15463 h 15463"/>
              <a:gd name="connsiteX1" fmla="*/ 98432 w 133815"/>
              <a:gd name="connsiteY1" fmla="*/ 3289 h 15463"/>
              <a:gd name="connsiteX2" fmla="*/ 35684 w 133815"/>
              <a:gd name="connsiteY2" fmla="*/ 2081 h 15463"/>
              <a:gd name="connsiteX3" fmla="*/ 0 w 133815"/>
              <a:gd name="connsiteY3" fmla="*/ 6542 h 15463"/>
            </a:gdLst>
            <a:ahLst/>
            <a:cxnLst>
              <a:cxn ang="0">
                <a:pos x="connsiteX0" y="connsiteY0"/>
              </a:cxn>
              <a:cxn ang="0">
                <a:pos x="connsiteX1" y="connsiteY1"/>
              </a:cxn>
              <a:cxn ang="0">
                <a:pos x="connsiteX2" y="connsiteY2"/>
              </a:cxn>
              <a:cxn ang="0">
                <a:pos x="connsiteX3" y="connsiteY3"/>
              </a:cxn>
            </a:cxnLst>
            <a:rect l="l" t="t" r="r" b="b"/>
            <a:pathLst>
              <a:path w="133815" h="15463">
                <a:moveTo>
                  <a:pt x="133815" y="15463"/>
                </a:moveTo>
                <a:cubicBezTo>
                  <a:pt x="126444" y="12927"/>
                  <a:pt x="114787" y="5519"/>
                  <a:pt x="98432" y="3289"/>
                </a:cubicBezTo>
                <a:cubicBezTo>
                  <a:pt x="80679" y="0"/>
                  <a:pt x="52089" y="1539"/>
                  <a:pt x="35684" y="2081"/>
                </a:cubicBezTo>
                <a:cubicBezTo>
                  <a:pt x="24633" y="2824"/>
                  <a:pt x="11523" y="4683"/>
                  <a:pt x="0" y="6542"/>
                </a:cubicBezTo>
              </a:path>
            </a:pathLst>
          </a:cu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800"/>
          </a:p>
        </p:txBody>
      </p:sp>
      <p:sp>
        <p:nvSpPr>
          <p:cNvPr id="203" name="Rectangle 215"/>
          <p:cNvSpPr>
            <a:spLocks noChangeArrowheads="1"/>
          </p:cNvSpPr>
          <p:nvPr/>
        </p:nvSpPr>
        <p:spPr bwMode="auto">
          <a:xfrm>
            <a:off x="2557331" y="4095751"/>
            <a:ext cx="626004" cy="138113"/>
          </a:xfrm>
          <a:prstGeom prst="rect">
            <a:avLst/>
          </a:prstGeom>
          <a:noFill/>
          <a:ln w="12700">
            <a:noFill/>
            <a:miter lim="800000"/>
            <a:headEnd/>
            <a:tailEnd/>
          </a:ln>
        </p:spPr>
        <p:txBody>
          <a:bodyPr lIns="0" tIns="0" rIns="0" bIns="0">
            <a:spAutoFit/>
          </a:bodyPr>
          <a:lstStyle/>
          <a:p>
            <a:pPr algn="r" defTabSz="661988" fontAlgn="auto">
              <a:spcBef>
                <a:spcPts val="0"/>
              </a:spcBef>
              <a:spcAft>
                <a:spcPts val="0"/>
              </a:spcAft>
              <a:defRPr/>
            </a:pPr>
            <a:r>
              <a:rPr lang="en-GB" sz="900" b="1" kern="0" dirty="0" err="1">
                <a:solidFill>
                  <a:srgbClr val="000000"/>
                </a:solidFill>
                <a:latin typeface="Arial Narrow" pitchFamily="34" charset="0"/>
                <a:cs typeface="+mn-cs"/>
              </a:rPr>
              <a:t>Santacruz</a:t>
            </a:r>
            <a:endParaRPr lang="en-GB" sz="900" b="1" kern="0" dirty="0">
              <a:solidFill>
                <a:srgbClr val="000000"/>
              </a:solidFill>
              <a:latin typeface="Arial Narrow" pitchFamily="34" charset="0"/>
              <a:cs typeface="+mn-cs"/>
            </a:endParaRPr>
          </a:p>
        </p:txBody>
      </p:sp>
      <p:sp>
        <p:nvSpPr>
          <p:cNvPr id="211" name="Rectangle 138"/>
          <p:cNvSpPr>
            <a:spLocks noChangeArrowheads="1"/>
          </p:cNvSpPr>
          <p:nvPr/>
        </p:nvSpPr>
        <p:spPr bwMode="auto">
          <a:xfrm>
            <a:off x="3549288" y="6138864"/>
            <a:ext cx="499102" cy="123111"/>
          </a:xfrm>
          <a:prstGeom prst="rect">
            <a:avLst/>
          </a:prstGeom>
          <a:noFill/>
          <a:ln w="12700">
            <a:noFill/>
            <a:miter lim="800000"/>
            <a:headEnd/>
            <a:tailEnd/>
          </a:ln>
          <a:effectLst/>
        </p:spPr>
        <p:txBody>
          <a:bodyPr wrap="none" lIns="36000" tIns="0" rIns="36000" bIns="0">
            <a:spAutoFit/>
          </a:bodyPr>
          <a:lstStyle/>
          <a:p>
            <a:pPr algn="r" defTabSz="661988" fontAlgn="auto">
              <a:spcBef>
                <a:spcPts val="0"/>
              </a:spcBef>
              <a:spcAft>
                <a:spcPts val="0"/>
              </a:spcAft>
              <a:defRPr/>
            </a:pPr>
            <a:r>
              <a:rPr lang="en-GB" sz="800" b="1" kern="0" dirty="0">
                <a:solidFill>
                  <a:srgbClr val="000000"/>
                </a:solidFill>
                <a:latin typeface="Arial Narrow" pitchFamily="34" charset="0"/>
                <a:cs typeface="+mn-cs"/>
              </a:rPr>
              <a:t>Kochi AFS</a:t>
            </a:r>
          </a:p>
        </p:txBody>
      </p:sp>
      <p:sp>
        <p:nvSpPr>
          <p:cNvPr id="212" name="Oval 62"/>
          <p:cNvSpPr>
            <a:spLocks noChangeArrowheads="1"/>
          </p:cNvSpPr>
          <p:nvPr/>
        </p:nvSpPr>
        <p:spPr bwMode="auto">
          <a:xfrm>
            <a:off x="4053550" y="6205539"/>
            <a:ext cx="63632" cy="65087"/>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cxnSp>
        <p:nvCxnSpPr>
          <p:cNvPr id="9" name="Straight Connector 8"/>
          <p:cNvCxnSpPr>
            <a:endCxn id="212" idx="5"/>
          </p:cNvCxnSpPr>
          <p:nvPr/>
        </p:nvCxnSpPr>
        <p:spPr>
          <a:xfrm flipH="1" flipV="1">
            <a:off x="4106863" y="6261100"/>
            <a:ext cx="10319" cy="2063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14" name="Freeform 213"/>
          <p:cNvSpPr/>
          <p:nvPr/>
        </p:nvSpPr>
        <p:spPr>
          <a:xfrm>
            <a:off x="6419983" y="3009901"/>
            <a:ext cx="748109" cy="576263"/>
          </a:xfrm>
          <a:custGeom>
            <a:avLst/>
            <a:gdLst>
              <a:gd name="connsiteX0" fmla="*/ 581891 w 643467"/>
              <a:gd name="connsiteY0" fmla="*/ 471054 h 471054"/>
              <a:gd name="connsiteX1" fmla="*/ 637309 w 643467"/>
              <a:gd name="connsiteY1" fmla="*/ 350981 h 471054"/>
              <a:gd name="connsiteX2" fmla="*/ 618836 w 643467"/>
              <a:gd name="connsiteY2" fmla="*/ 341745 h 471054"/>
              <a:gd name="connsiteX3" fmla="*/ 480291 w 643467"/>
              <a:gd name="connsiteY3" fmla="*/ 267854 h 471054"/>
              <a:gd name="connsiteX4" fmla="*/ 323272 w 643467"/>
              <a:gd name="connsiteY4" fmla="*/ 203200 h 471054"/>
              <a:gd name="connsiteX5" fmla="*/ 55418 w 643467"/>
              <a:gd name="connsiteY5" fmla="*/ 73891 h 471054"/>
              <a:gd name="connsiteX6" fmla="*/ 0 w 643467"/>
              <a:gd name="connsiteY6" fmla="*/ 0 h 471054"/>
              <a:gd name="connsiteX7" fmla="*/ 0 w 643467"/>
              <a:gd name="connsiteY7" fmla="*/ 0 h 47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3467" h="471054">
                <a:moveTo>
                  <a:pt x="581891" y="471054"/>
                </a:moveTo>
                <a:cubicBezTo>
                  <a:pt x="606521" y="421793"/>
                  <a:pt x="631151" y="372533"/>
                  <a:pt x="637309" y="350981"/>
                </a:cubicBezTo>
                <a:cubicBezTo>
                  <a:pt x="643467" y="329429"/>
                  <a:pt x="618836" y="341745"/>
                  <a:pt x="618836" y="341745"/>
                </a:cubicBezTo>
                <a:cubicBezTo>
                  <a:pt x="592666" y="327891"/>
                  <a:pt x="529552" y="290945"/>
                  <a:pt x="480291" y="267854"/>
                </a:cubicBezTo>
                <a:cubicBezTo>
                  <a:pt x="431030" y="244763"/>
                  <a:pt x="394084" y="235527"/>
                  <a:pt x="323272" y="203200"/>
                </a:cubicBezTo>
                <a:cubicBezTo>
                  <a:pt x="252460" y="170873"/>
                  <a:pt x="109297" y="107758"/>
                  <a:pt x="55418" y="73891"/>
                </a:cubicBezTo>
                <a:cubicBezTo>
                  <a:pt x="1539" y="40024"/>
                  <a:pt x="0" y="0"/>
                  <a:pt x="0" y="0"/>
                </a:cubicBezTo>
                <a:lnTo>
                  <a:pt x="0" y="0"/>
                </a:lnTo>
              </a:path>
            </a:pathLst>
          </a:custGeom>
          <a:ln w="127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800"/>
          </a:p>
        </p:txBody>
      </p:sp>
      <p:sp>
        <p:nvSpPr>
          <p:cNvPr id="215" name="Freeform 214"/>
          <p:cNvSpPr/>
          <p:nvPr/>
        </p:nvSpPr>
        <p:spPr>
          <a:xfrm rot="21367468">
            <a:off x="6831013" y="3282950"/>
            <a:ext cx="237331" cy="304800"/>
          </a:xfrm>
          <a:custGeom>
            <a:avLst/>
            <a:gdLst>
              <a:gd name="connsiteX0" fmla="*/ 203200 w 203200"/>
              <a:gd name="connsiteY0" fmla="*/ 249382 h 249382"/>
              <a:gd name="connsiteX1" fmla="*/ 92364 w 203200"/>
              <a:gd name="connsiteY1" fmla="*/ 110836 h 249382"/>
              <a:gd name="connsiteX2" fmla="*/ 0 w 203200"/>
              <a:gd name="connsiteY2" fmla="*/ 0 h 249382"/>
            </a:gdLst>
            <a:ahLst/>
            <a:cxnLst>
              <a:cxn ang="0">
                <a:pos x="connsiteX0" y="connsiteY0"/>
              </a:cxn>
              <a:cxn ang="0">
                <a:pos x="connsiteX1" y="connsiteY1"/>
              </a:cxn>
              <a:cxn ang="0">
                <a:pos x="connsiteX2" y="connsiteY2"/>
              </a:cxn>
            </a:cxnLst>
            <a:rect l="l" t="t" r="r" b="b"/>
            <a:pathLst>
              <a:path w="203200" h="249382">
                <a:moveTo>
                  <a:pt x="203200" y="249382"/>
                </a:moveTo>
                <a:cubicBezTo>
                  <a:pt x="164715" y="200891"/>
                  <a:pt x="126231" y="152400"/>
                  <a:pt x="92364" y="110836"/>
                </a:cubicBezTo>
                <a:cubicBezTo>
                  <a:pt x="58497" y="69272"/>
                  <a:pt x="29248" y="34636"/>
                  <a:pt x="0" y="0"/>
                </a:cubicBezTo>
              </a:path>
            </a:pathLst>
          </a:custGeom>
          <a:ln w="127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800"/>
          </a:p>
        </p:txBody>
      </p:sp>
      <p:sp>
        <p:nvSpPr>
          <p:cNvPr id="363" name="Oval 62"/>
          <p:cNvSpPr>
            <a:spLocks noChangeArrowheads="1"/>
          </p:cNvSpPr>
          <p:nvPr/>
        </p:nvSpPr>
        <p:spPr bwMode="auto">
          <a:xfrm>
            <a:off x="2519496" y="3379789"/>
            <a:ext cx="65352" cy="66675"/>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224" name="Freeform 223"/>
          <p:cNvSpPr/>
          <p:nvPr/>
        </p:nvSpPr>
        <p:spPr>
          <a:xfrm>
            <a:off x="3240088" y="4186239"/>
            <a:ext cx="32677" cy="104775"/>
          </a:xfrm>
          <a:custGeom>
            <a:avLst/>
            <a:gdLst>
              <a:gd name="connsiteX0" fmla="*/ 866 w 29441"/>
              <a:gd name="connsiteY0" fmla="*/ 0 h 85725"/>
              <a:gd name="connsiteX1" fmla="*/ 7216 w 29441"/>
              <a:gd name="connsiteY1" fmla="*/ 53975 h 85725"/>
              <a:gd name="connsiteX2" fmla="*/ 13566 w 29441"/>
              <a:gd name="connsiteY2" fmla="*/ 63500 h 85725"/>
              <a:gd name="connsiteX3" fmla="*/ 23091 w 29441"/>
              <a:gd name="connsiteY3" fmla="*/ 82550 h 85725"/>
              <a:gd name="connsiteX4" fmla="*/ 29441 w 29441"/>
              <a:gd name="connsiteY4" fmla="*/ 85725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41" h="85725">
                <a:moveTo>
                  <a:pt x="866" y="0"/>
                </a:moveTo>
                <a:cubicBezTo>
                  <a:pt x="1368" y="7023"/>
                  <a:pt x="0" y="39542"/>
                  <a:pt x="7216" y="53975"/>
                </a:cubicBezTo>
                <a:cubicBezTo>
                  <a:pt x="8923" y="57388"/>
                  <a:pt x="11859" y="60087"/>
                  <a:pt x="13566" y="63500"/>
                </a:cubicBezTo>
                <a:cubicBezTo>
                  <a:pt x="18731" y="73829"/>
                  <a:pt x="13992" y="73451"/>
                  <a:pt x="23091" y="82550"/>
                </a:cubicBezTo>
                <a:cubicBezTo>
                  <a:pt x="24764" y="84223"/>
                  <a:pt x="27324" y="84667"/>
                  <a:pt x="29441" y="85725"/>
                </a:cubicBezTo>
              </a:path>
            </a:pathLst>
          </a:custGeom>
          <a:solidFill>
            <a:srgbClr val="0F6FC6">
              <a:lumMod val="40000"/>
              <a:lumOff val="60000"/>
            </a:srgbClr>
          </a:solidFill>
          <a:ln w="12700" cap="flat" cmpd="sng">
            <a:solidFill>
              <a:srgbClr val="C00000"/>
            </a:solidFill>
            <a:prstDash val="solid"/>
            <a:round/>
            <a:headEnd type="none" w="sm" len="sm"/>
            <a:tailEnd type="none" w="sm" len="sm"/>
          </a:ln>
          <a:effectLst/>
        </p:spPr>
        <p:txBody>
          <a:bodyPr wrap="none" lIns="36000" tIns="0" rIns="36000" bIns="0" anchor="ctr"/>
          <a:lstStyle/>
          <a:p>
            <a:pPr fontAlgn="auto">
              <a:spcBef>
                <a:spcPts val="0"/>
              </a:spcBef>
              <a:spcAft>
                <a:spcPts val="0"/>
              </a:spcAft>
              <a:defRPr/>
            </a:pPr>
            <a:endParaRPr lang="en-IN" sz="900" b="1" kern="0">
              <a:solidFill>
                <a:srgbClr val="000000"/>
              </a:solidFill>
              <a:cs typeface="+mn-cs"/>
            </a:endParaRPr>
          </a:p>
        </p:txBody>
      </p:sp>
      <p:sp>
        <p:nvSpPr>
          <p:cNvPr id="213" name="Oval 62"/>
          <p:cNvSpPr>
            <a:spLocks noChangeArrowheads="1"/>
          </p:cNvSpPr>
          <p:nvPr/>
        </p:nvSpPr>
        <p:spPr bwMode="auto">
          <a:xfrm>
            <a:off x="3210852" y="4144964"/>
            <a:ext cx="55033" cy="66675"/>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376" name="Oval 62"/>
          <p:cNvSpPr>
            <a:spLocks noChangeArrowheads="1"/>
          </p:cNvSpPr>
          <p:nvPr/>
        </p:nvSpPr>
        <p:spPr bwMode="auto">
          <a:xfrm>
            <a:off x="5075106" y="4868864"/>
            <a:ext cx="63632" cy="66675"/>
          </a:xfrm>
          <a:prstGeom prst="ellipse">
            <a:avLst/>
          </a:prstGeom>
          <a:solidFill>
            <a:srgbClr val="0000FF"/>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endParaRPr>
          </a:p>
        </p:txBody>
      </p:sp>
      <p:sp>
        <p:nvSpPr>
          <p:cNvPr id="377" name="Oval 62"/>
          <p:cNvSpPr>
            <a:spLocks noChangeArrowheads="1"/>
          </p:cNvSpPr>
          <p:nvPr/>
        </p:nvSpPr>
        <p:spPr bwMode="auto">
          <a:xfrm>
            <a:off x="4774142" y="4751389"/>
            <a:ext cx="65352" cy="66675"/>
          </a:xfrm>
          <a:prstGeom prst="ellipse">
            <a:avLst/>
          </a:prstGeom>
          <a:solidFill>
            <a:srgbClr val="0000FF"/>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endParaRPr>
          </a:p>
        </p:txBody>
      </p:sp>
      <p:sp>
        <p:nvSpPr>
          <p:cNvPr id="223" name="Freeform 222"/>
          <p:cNvSpPr/>
          <p:nvPr/>
        </p:nvSpPr>
        <p:spPr>
          <a:xfrm>
            <a:off x="5680473" y="3683000"/>
            <a:ext cx="944165" cy="309563"/>
          </a:xfrm>
          <a:custGeom>
            <a:avLst/>
            <a:gdLst>
              <a:gd name="connsiteX0" fmla="*/ 785813 w 785813"/>
              <a:gd name="connsiteY0" fmla="*/ 55166 h 55166"/>
              <a:gd name="connsiteX1" fmla="*/ 600075 w 785813"/>
              <a:gd name="connsiteY1" fmla="*/ 21829 h 55166"/>
              <a:gd name="connsiteX2" fmla="*/ 490538 w 785813"/>
              <a:gd name="connsiteY2" fmla="*/ 9922 h 55166"/>
              <a:gd name="connsiteX3" fmla="*/ 366713 w 785813"/>
              <a:gd name="connsiteY3" fmla="*/ 397 h 55166"/>
              <a:gd name="connsiteX4" fmla="*/ 111919 w 785813"/>
              <a:gd name="connsiteY4" fmla="*/ 12304 h 55166"/>
              <a:gd name="connsiteX5" fmla="*/ 0 w 785813"/>
              <a:gd name="connsiteY5" fmla="*/ 17066 h 55166"/>
              <a:gd name="connsiteX0" fmla="*/ 785813 w 785813"/>
              <a:gd name="connsiteY0" fmla="*/ 225822 h 225822"/>
              <a:gd name="connsiteX1" fmla="*/ 600075 w 785813"/>
              <a:gd name="connsiteY1" fmla="*/ 192485 h 225822"/>
              <a:gd name="connsiteX2" fmla="*/ 490538 w 785813"/>
              <a:gd name="connsiteY2" fmla="*/ 180578 h 225822"/>
              <a:gd name="connsiteX3" fmla="*/ 385763 w 785813"/>
              <a:gd name="connsiteY3" fmla="*/ 397 h 225822"/>
              <a:gd name="connsiteX4" fmla="*/ 111919 w 785813"/>
              <a:gd name="connsiteY4" fmla="*/ 182960 h 225822"/>
              <a:gd name="connsiteX5" fmla="*/ 0 w 785813"/>
              <a:gd name="connsiteY5" fmla="*/ 187722 h 225822"/>
              <a:gd name="connsiteX0" fmla="*/ 785813 w 785813"/>
              <a:gd name="connsiteY0" fmla="*/ 225822 h 225822"/>
              <a:gd name="connsiteX1" fmla="*/ 600075 w 785813"/>
              <a:gd name="connsiteY1" fmla="*/ 192485 h 225822"/>
              <a:gd name="connsiteX2" fmla="*/ 490538 w 785813"/>
              <a:gd name="connsiteY2" fmla="*/ 180578 h 225822"/>
              <a:gd name="connsiteX3" fmla="*/ 385763 w 785813"/>
              <a:gd name="connsiteY3" fmla="*/ 397 h 225822"/>
              <a:gd name="connsiteX4" fmla="*/ 111919 w 785813"/>
              <a:gd name="connsiteY4" fmla="*/ 182960 h 225822"/>
              <a:gd name="connsiteX5" fmla="*/ 0 w 785813"/>
              <a:gd name="connsiteY5" fmla="*/ 187722 h 225822"/>
              <a:gd name="connsiteX0" fmla="*/ 785813 w 785813"/>
              <a:gd name="connsiteY0" fmla="*/ 225822 h 225822"/>
              <a:gd name="connsiteX1" fmla="*/ 600075 w 785813"/>
              <a:gd name="connsiteY1" fmla="*/ 192485 h 225822"/>
              <a:gd name="connsiteX2" fmla="*/ 490538 w 785813"/>
              <a:gd name="connsiteY2" fmla="*/ 180578 h 225822"/>
              <a:gd name="connsiteX3" fmla="*/ 309563 w 785813"/>
              <a:gd name="connsiteY3" fmla="*/ 397 h 225822"/>
              <a:gd name="connsiteX4" fmla="*/ 111919 w 785813"/>
              <a:gd name="connsiteY4" fmla="*/ 182960 h 225822"/>
              <a:gd name="connsiteX5" fmla="*/ 0 w 785813"/>
              <a:gd name="connsiteY5" fmla="*/ 187722 h 225822"/>
              <a:gd name="connsiteX0" fmla="*/ 785813 w 785813"/>
              <a:gd name="connsiteY0" fmla="*/ 225822 h 225822"/>
              <a:gd name="connsiteX1" fmla="*/ 600075 w 785813"/>
              <a:gd name="connsiteY1" fmla="*/ 192485 h 225822"/>
              <a:gd name="connsiteX2" fmla="*/ 490538 w 785813"/>
              <a:gd name="connsiteY2" fmla="*/ 180578 h 225822"/>
              <a:gd name="connsiteX3" fmla="*/ 309563 w 785813"/>
              <a:gd name="connsiteY3" fmla="*/ 397 h 225822"/>
              <a:gd name="connsiteX4" fmla="*/ 111919 w 785813"/>
              <a:gd name="connsiteY4" fmla="*/ 182960 h 225822"/>
              <a:gd name="connsiteX5" fmla="*/ 0 w 785813"/>
              <a:gd name="connsiteY5" fmla="*/ 187722 h 225822"/>
              <a:gd name="connsiteX0" fmla="*/ 785813 w 785813"/>
              <a:gd name="connsiteY0" fmla="*/ 225822 h 225822"/>
              <a:gd name="connsiteX1" fmla="*/ 600075 w 785813"/>
              <a:gd name="connsiteY1" fmla="*/ 192485 h 225822"/>
              <a:gd name="connsiteX2" fmla="*/ 461963 w 785813"/>
              <a:gd name="connsiteY2" fmla="*/ 152797 h 225822"/>
              <a:gd name="connsiteX3" fmla="*/ 309563 w 785813"/>
              <a:gd name="connsiteY3" fmla="*/ 397 h 225822"/>
              <a:gd name="connsiteX4" fmla="*/ 111919 w 785813"/>
              <a:gd name="connsiteY4" fmla="*/ 182960 h 225822"/>
              <a:gd name="connsiteX5" fmla="*/ 0 w 785813"/>
              <a:gd name="connsiteY5" fmla="*/ 187722 h 225822"/>
              <a:gd name="connsiteX0" fmla="*/ 785813 w 785813"/>
              <a:gd name="connsiteY0" fmla="*/ 302022 h 302022"/>
              <a:gd name="connsiteX1" fmla="*/ 600075 w 785813"/>
              <a:gd name="connsiteY1" fmla="*/ 268685 h 302022"/>
              <a:gd name="connsiteX2" fmla="*/ 461963 w 785813"/>
              <a:gd name="connsiteY2" fmla="*/ 228997 h 302022"/>
              <a:gd name="connsiteX3" fmla="*/ 309563 w 785813"/>
              <a:gd name="connsiteY3" fmla="*/ 397 h 302022"/>
              <a:gd name="connsiteX4" fmla="*/ 111919 w 785813"/>
              <a:gd name="connsiteY4" fmla="*/ 259160 h 302022"/>
              <a:gd name="connsiteX5" fmla="*/ 0 w 785813"/>
              <a:gd name="connsiteY5" fmla="*/ 263922 h 302022"/>
              <a:gd name="connsiteX0" fmla="*/ 785813 w 785813"/>
              <a:gd name="connsiteY0" fmla="*/ 302022 h 302022"/>
              <a:gd name="connsiteX1" fmla="*/ 600075 w 785813"/>
              <a:gd name="connsiteY1" fmla="*/ 268685 h 302022"/>
              <a:gd name="connsiteX2" fmla="*/ 461963 w 785813"/>
              <a:gd name="connsiteY2" fmla="*/ 228997 h 302022"/>
              <a:gd name="connsiteX3" fmla="*/ 309563 w 785813"/>
              <a:gd name="connsiteY3" fmla="*/ 397 h 302022"/>
              <a:gd name="connsiteX4" fmla="*/ 80963 w 785813"/>
              <a:gd name="connsiteY4" fmla="*/ 152797 h 302022"/>
              <a:gd name="connsiteX5" fmla="*/ 0 w 785813"/>
              <a:gd name="connsiteY5" fmla="*/ 263922 h 302022"/>
              <a:gd name="connsiteX0" fmla="*/ 857250 w 857250"/>
              <a:gd name="connsiteY0" fmla="*/ 302022 h 302022"/>
              <a:gd name="connsiteX1" fmla="*/ 671512 w 857250"/>
              <a:gd name="connsiteY1" fmla="*/ 268685 h 302022"/>
              <a:gd name="connsiteX2" fmla="*/ 533400 w 857250"/>
              <a:gd name="connsiteY2" fmla="*/ 228997 h 302022"/>
              <a:gd name="connsiteX3" fmla="*/ 381000 w 857250"/>
              <a:gd name="connsiteY3" fmla="*/ 397 h 302022"/>
              <a:gd name="connsiteX4" fmla="*/ 152400 w 857250"/>
              <a:gd name="connsiteY4" fmla="*/ 152797 h 302022"/>
              <a:gd name="connsiteX5" fmla="*/ 0 w 857250"/>
              <a:gd name="connsiteY5" fmla="*/ 76597 h 302022"/>
              <a:gd name="connsiteX0" fmla="*/ 857250 w 857250"/>
              <a:gd name="connsiteY0" fmla="*/ 302022 h 302022"/>
              <a:gd name="connsiteX1" fmla="*/ 671512 w 857250"/>
              <a:gd name="connsiteY1" fmla="*/ 268685 h 302022"/>
              <a:gd name="connsiteX2" fmla="*/ 533400 w 857250"/>
              <a:gd name="connsiteY2" fmla="*/ 228997 h 302022"/>
              <a:gd name="connsiteX3" fmla="*/ 381000 w 857250"/>
              <a:gd name="connsiteY3" fmla="*/ 397 h 302022"/>
              <a:gd name="connsiteX4" fmla="*/ 166688 w 857250"/>
              <a:gd name="connsiteY4" fmla="*/ 114697 h 302022"/>
              <a:gd name="connsiteX5" fmla="*/ 0 w 857250"/>
              <a:gd name="connsiteY5" fmla="*/ 76597 h 302022"/>
              <a:gd name="connsiteX0" fmla="*/ 814387 w 814387"/>
              <a:gd name="connsiteY0" fmla="*/ 302022 h 302022"/>
              <a:gd name="connsiteX1" fmla="*/ 628649 w 814387"/>
              <a:gd name="connsiteY1" fmla="*/ 268685 h 302022"/>
              <a:gd name="connsiteX2" fmla="*/ 490537 w 814387"/>
              <a:gd name="connsiteY2" fmla="*/ 228997 h 302022"/>
              <a:gd name="connsiteX3" fmla="*/ 338137 w 814387"/>
              <a:gd name="connsiteY3" fmla="*/ 397 h 302022"/>
              <a:gd name="connsiteX4" fmla="*/ 123825 w 814387"/>
              <a:gd name="connsiteY4" fmla="*/ 114697 h 302022"/>
              <a:gd name="connsiteX5" fmla="*/ 0 w 814387"/>
              <a:gd name="connsiteY5" fmla="*/ 114697 h 302022"/>
              <a:gd name="connsiteX0" fmla="*/ 814387 w 814387"/>
              <a:gd name="connsiteY0" fmla="*/ 254397 h 254397"/>
              <a:gd name="connsiteX1" fmla="*/ 628649 w 814387"/>
              <a:gd name="connsiteY1" fmla="*/ 221060 h 254397"/>
              <a:gd name="connsiteX2" fmla="*/ 490537 w 814387"/>
              <a:gd name="connsiteY2" fmla="*/ 181372 h 254397"/>
              <a:gd name="connsiteX3" fmla="*/ 333375 w 814387"/>
              <a:gd name="connsiteY3" fmla="*/ 397 h 254397"/>
              <a:gd name="connsiteX4" fmla="*/ 123825 w 814387"/>
              <a:gd name="connsiteY4" fmla="*/ 67072 h 254397"/>
              <a:gd name="connsiteX5" fmla="*/ 0 w 814387"/>
              <a:gd name="connsiteY5" fmla="*/ 67072 h 25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4387" h="254397">
                <a:moveTo>
                  <a:pt x="814387" y="254397"/>
                </a:moveTo>
                <a:lnTo>
                  <a:pt x="628649" y="221060"/>
                </a:lnTo>
                <a:cubicBezTo>
                  <a:pt x="579437" y="213519"/>
                  <a:pt x="539749" y="218149"/>
                  <a:pt x="490537" y="181372"/>
                </a:cubicBezTo>
                <a:cubicBezTo>
                  <a:pt x="441325" y="144595"/>
                  <a:pt x="396478" y="0"/>
                  <a:pt x="333375" y="397"/>
                </a:cubicBezTo>
                <a:lnTo>
                  <a:pt x="123825" y="67072"/>
                </a:lnTo>
                <a:lnTo>
                  <a:pt x="0" y="67072"/>
                </a:lnTo>
              </a:path>
            </a:pathLst>
          </a:custGeom>
          <a:ln w="15875">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3600">
              <a:solidFill>
                <a:prstClr val="black"/>
              </a:solidFill>
            </a:endParaRPr>
          </a:p>
        </p:txBody>
      </p:sp>
      <p:sp>
        <p:nvSpPr>
          <p:cNvPr id="230" name="Freeform 229"/>
          <p:cNvSpPr/>
          <p:nvPr/>
        </p:nvSpPr>
        <p:spPr>
          <a:xfrm>
            <a:off x="6072585" y="3395663"/>
            <a:ext cx="70511" cy="322262"/>
          </a:xfrm>
          <a:custGeom>
            <a:avLst/>
            <a:gdLst>
              <a:gd name="connsiteX0" fmla="*/ 46831 w 61119"/>
              <a:gd name="connsiteY0" fmla="*/ 264318 h 264318"/>
              <a:gd name="connsiteX1" fmla="*/ 23019 w 61119"/>
              <a:gd name="connsiteY1" fmla="*/ 219075 h 264318"/>
              <a:gd name="connsiteX2" fmla="*/ 6350 w 61119"/>
              <a:gd name="connsiteY2" fmla="*/ 114300 h 264318"/>
              <a:gd name="connsiteX3" fmla="*/ 61119 w 61119"/>
              <a:gd name="connsiteY3" fmla="*/ 0 h 264318"/>
            </a:gdLst>
            <a:ahLst/>
            <a:cxnLst>
              <a:cxn ang="0">
                <a:pos x="connsiteX0" y="connsiteY0"/>
              </a:cxn>
              <a:cxn ang="0">
                <a:pos x="connsiteX1" y="connsiteY1"/>
              </a:cxn>
              <a:cxn ang="0">
                <a:pos x="connsiteX2" y="connsiteY2"/>
              </a:cxn>
              <a:cxn ang="0">
                <a:pos x="connsiteX3" y="connsiteY3"/>
              </a:cxn>
            </a:cxnLst>
            <a:rect l="l" t="t" r="r" b="b"/>
            <a:pathLst>
              <a:path w="61119" h="264318">
                <a:moveTo>
                  <a:pt x="46831" y="264318"/>
                </a:moveTo>
                <a:cubicBezTo>
                  <a:pt x="38298" y="254198"/>
                  <a:pt x="29766" y="244078"/>
                  <a:pt x="23019" y="219075"/>
                </a:cubicBezTo>
                <a:cubicBezTo>
                  <a:pt x="16272" y="194072"/>
                  <a:pt x="0" y="150812"/>
                  <a:pt x="6350" y="114300"/>
                </a:cubicBezTo>
                <a:cubicBezTo>
                  <a:pt x="12700" y="77788"/>
                  <a:pt x="36909" y="38894"/>
                  <a:pt x="61119" y="0"/>
                </a:cubicBezTo>
              </a:path>
            </a:pathLst>
          </a:custGeom>
          <a:ln w="15875">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3600">
              <a:solidFill>
                <a:prstClr val="black"/>
              </a:solidFill>
            </a:endParaRPr>
          </a:p>
        </p:txBody>
      </p:sp>
      <p:sp>
        <p:nvSpPr>
          <p:cNvPr id="231" name="Freeform 230"/>
          <p:cNvSpPr/>
          <p:nvPr/>
        </p:nvSpPr>
        <p:spPr>
          <a:xfrm>
            <a:off x="5824935" y="3479800"/>
            <a:ext cx="141023" cy="242888"/>
          </a:xfrm>
          <a:custGeom>
            <a:avLst/>
            <a:gdLst>
              <a:gd name="connsiteX0" fmla="*/ 83343 w 100409"/>
              <a:gd name="connsiteY0" fmla="*/ 233363 h 233363"/>
              <a:gd name="connsiteX1" fmla="*/ 92868 w 100409"/>
              <a:gd name="connsiteY1" fmla="*/ 145256 h 233363"/>
              <a:gd name="connsiteX2" fmla="*/ 38100 w 100409"/>
              <a:gd name="connsiteY2" fmla="*/ 57150 h 233363"/>
              <a:gd name="connsiteX3" fmla="*/ 0 w 100409"/>
              <a:gd name="connsiteY3" fmla="*/ 0 h 233363"/>
              <a:gd name="connsiteX0" fmla="*/ 90883 w 99416"/>
              <a:gd name="connsiteY0" fmla="*/ 233363 h 233363"/>
              <a:gd name="connsiteX1" fmla="*/ 7540 w 99416"/>
              <a:gd name="connsiteY1" fmla="*/ 157163 h 233363"/>
              <a:gd name="connsiteX2" fmla="*/ 45640 w 99416"/>
              <a:gd name="connsiteY2" fmla="*/ 57150 h 233363"/>
              <a:gd name="connsiteX3" fmla="*/ 7540 w 99416"/>
              <a:gd name="connsiteY3" fmla="*/ 0 h 233363"/>
              <a:gd name="connsiteX0" fmla="*/ 82550 w 91083"/>
              <a:gd name="connsiteY0" fmla="*/ 233363 h 233363"/>
              <a:gd name="connsiteX1" fmla="*/ 6350 w 91083"/>
              <a:gd name="connsiteY1" fmla="*/ 157163 h 233363"/>
              <a:gd name="connsiteX2" fmla="*/ 44450 w 91083"/>
              <a:gd name="connsiteY2" fmla="*/ 57150 h 233363"/>
              <a:gd name="connsiteX3" fmla="*/ 6350 w 91083"/>
              <a:gd name="connsiteY3" fmla="*/ 0 h 233363"/>
              <a:gd name="connsiteX0" fmla="*/ 54768 w 63301"/>
              <a:gd name="connsiteY0" fmla="*/ 238126 h 238126"/>
              <a:gd name="connsiteX1" fmla="*/ 2381 w 63301"/>
              <a:gd name="connsiteY1" fmla="*/ 157163 h 238126"/>
              <a:gd name="connsiteX2" fmla="*/ 40481 w 63301"/>
              <a:gd name="connsiteY2" fmla="*/ 57150 h 238126"/>
              <a:gd name="connsiteX3" fmla="*/ 2381 w 63301"/>
              <a:gd name="connsiteY3" fmla="*/ 0 h 238126"/>
              <a:gd name="connsiteX0" fmla="*/ 76200 w 84733"/>
              <a:gd name="connsiteY0" fmla="*/ 238126 h 238126"/>
              <a:gd name="connsiteX1" fmla="*/ 23813 w 84733"/>
              <a:gd name="connsiteY1" fmla="*/ 157163 h 238126"/>
              <a:gd name="connsiteX2" fmla="*/ 0 w 84733"/>
              <a:gd name="connsiteY2" fmla="*/ 66675 h 238126"/>
              <a:gd name="connsiteX3" fmla="*/ 23813 w 84733"/>
              <a:gd name="connsiteY3" fmla="*/ 0 h 238126"/>
              <a:gd name="connsiteX0" fmla="*/ 114300 w 122833"/>
              <a:gd name="connsiteY0" fmla="*/ 200026 h 200026"/>
              <a:gd name="connsiteX1" fmla="*/ 61913 w 122833"/>
              <a:gd name="connsiteY1" fmla="*/ 119063 h 200026"/>
              <a:gd name="connsiteX2" fmla="*/ 38100 w 122833"/>
              <a:gd name="connsiteY2" fmla="*/ 28575 h 200026"/>
              <a:gd name="connsiteX3" fmla="*/ 0 w 122833"/>
              <a:gd name="connsiteY3" fmla="*/ 0 h 200026"/>
            </a:gdLst>
            <a:ahLst/>
            <a:cxnLst>
              <a:cxn ang="0">
                <a:pos x="connsiteX0" y="connsiteY0"/>
              </a:cxn>
              <a:cxn ang="0">
                <a:pos x="connsiteX1" y="connsiteY1"/>
              </a:cxn>
              <a:cxn ang="0">
                <a:pos x="connsiteX2" y="connsiteY2"/>
              </a:cxn>
              <a:cxn ang="0">
                <a:pos x="connsiteX3" y="connsiteY3"/>
              </a:cxn>
            </a:cxnLst>
            <a:rect l="l" t="t" r="r" b="b"/>
            <a:pathLst>
              <a:path w="122833" h="200026">
                <a:moveTo>
                  <a:pt x="114300" y="200026"/>
                </a:moveTo>
                <a:cubicBezTo>
                  <a:pt x="122833" y="170657"/>
                  <a:pt x="74613" y="147638"/>
                  <a:pt x="61913" y="119063"/>
                </a:cubicBezTo>
                <a:cubicBezTo>
                  <a:pt x="49213" y="90488"/>
                  <a:pt x="48419" y="48419"/>
                  <a:pt x="38100" y="28575"/>
                </a:cubicBezTo>
                <a:cubicBezTo>
                  <a:pt x="27781" y="8731"/>
                  <a:pt x="11311" y="16470"/>
                  <a:pt x="0" y="0"/>
                </a:cubicBezTo>
              </a:path>
            </a:pathLst>
          </a:custGeom>
          <a:ln w="15875">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3600">
              <a:solidFill>
                <a:prstClr val="black"/>
              </a:solidFill>
            </a:endParaRPr>
          </a:p>
        </p:txBody>
      </p:sp>
      <p:sp>
        <p:nvSpPr>
          <p:cNvPr id="3286" name="Rectangle 238"/>
          <p:cNvSpPr>
            <a:spLocks noChangeArrowheads="1"/>
          </p:cNvSpPr>
          <p:nvPr/>
        </p:nvSpPr>
        <p:spPr bwMode="auto">
          <a:xfrm>
            <a:off x="5321035" y="3717925"/>
            <a:ext cx="372465" cy="138499"/>
          </a:xfrm>
          <a:prstGeom prst="rect">
            <a:avLst/>
          </a:prstGeom>
          <a:noFill/>
          <a:ln w="9525">
            <a:noFill/>
            <a:miter lim="800000"/>
            <a:headEnd/>
            <a:tailEnd/>
          </a:ln>
        </p:spPr>
        <p:txBody>
          <a:bodyPr wrap="none" lIns="36000" tIns="0" rIns="36000" bIns="0">
            <a:spAutoFit/>
          </a:bodyPr>
          <a:lstStyle/>
          <a:p>
            <a:pPr defTabSz="661988"/>
            <a:r>
              <a:rPr lang="en-GB" sz="900" b="1">
                <a:solidFill>
                  <a:srgbClr val="000000"/>
                </a:solidFill>
                <a:latin typeface="Arial Narrow" pitchFamily="34" charset="0"/>
              </a:rPr>
              <a:t>Raipur</a:t>
            </a:r>
          </a:p>
        </p:txBody>
      </p:sp>
      <p:sp>
        <p:nvSpPr>
          <p:cNvPr id="3287" name="Rectangle 236"/>
          <p:cNvSpPr>
            <a:spLocks noChangeArrowheads="1"/>
          </p:cNvSpPr>
          <p:nvPr/>
        </p:nvSpPr>
        <p:spPr bwMode="auto">
          <a:xfrm>
            <a:off x="6122458" y="3260726"/>
            <a:ext cx="388495" cy="138499"/>
          </a:xfrm>
          <a:prstGeom prst="rect">
            <a:avLst/>
          </a:prstGeom>
          <a:noFill/>
          <a:ln w="9525">
            <a:noFill/>
            <a:miter lim="800000"/>
            <a:headEnd/>
            <a:tailEnd/>
          </a:ln>
        </p:spPr>
        <p:txBody>
          <a:bodyPr wrap="none" lIns="36000" tIns="0" rIns="36000" bIns="0">
            <a:spAutoFit/>
          </a:bodyPr>
          <a:lstStyle/>
          <a:p>
            <a:pPr defTabSz="661988"/>
            <a:r>
              <a:rPr lang="en-GB" sz="900" b="1">
                <a:solidFill>
                  <a:srgbClr val="000000"/>
                </a:solidFill>
                <a:latin typeface="Arial Narrow" pitchFamily="34" charset="0"/>
              </a:rPr>
              <a:t>Ranchi</a:t>
            </a:r>
          </a:p>
        </p:txBody>
      </p:sp>
      <p:sp>
        <p:nvSpPr>
          <p:cNvPr id="3288" name="Rectangle 237"/>
          <p:cNvSpPr>
            <a:spLocks noChangeArrowheads="1"/>
          </p:cNvSpPr>
          <p:nvPr/>
        </p:nvSpPr>
        <p:spPr bwMode="auto">
          <a:xfrm>
            <a:off x="5642637" y="3360738"/>
            <a:ext cx="346817" cy="138499"/>
          </a:xfrm>
          <a:prstGeom prst="rect">
            <a:avLst/>
          </a:prstGeom>
          <a:noFill/>
          <a:ln w="9525">
            <a:noFill/>
            <a:miter lim="800000"/>
            <a:headEnd/>
            <a:tailEnd/>
          </a:ln>
        </p:spPr>
        <p:txBody>
          <a:bodyPr wrap="none" lIns="36000" tIns="0" rIns="36000" bIns="0">
            <a:spAutoFit/>
          </a:bodyPr>
          <a:lstStyle/>
          <a:p>
            <a:pPr defTabSz="661988"/>
            <a:r>
              <a:rPr lang="en-GB" sz="900" b="1">
                <a:solidFill>
                  <a:srgbClr val="000000"/>
                </a:solidFill>
                <a:latin typeface="Arial Narrow" pitchFamily="34" charset="0"/>
              </a:rPr>
              <a:t>Korba</a:t>
            </a:r>
          </a:p>
        </p:txBody>
      </p:sp>
      <p:sp>
        <p:nvSpPr>
          <p:cNvPr id="53386" name="Oval 180"/>
          <p:cNvSpPr>
            <a:spLocks noChangeArrowheads="1"/>
          </p:cNvSpPr>
          <p:nvPr/>
        </p:nvSpPr>
        <p:spPr bwMode="auto">
          <a:xfrm>
            <a:off x="5630598" y="3717925"/>
            <a:ext cx="84270" cy="88900"/>
          </a:xfrm>
          <a:prstGeom prst="ellipse">
            <a:avLst/>
          </a:prstGeom>
          <a:solidFill>
            <a:srgbClr val="FFFF00"/>
          </a:solidFill>
          <a:ln w="12700">
            <a:solidFill>
              <a:srgbClr val="990000"/>
            </a:solidFill>
            <a:round/>
            <a:headEnd/>
            <a:tailEnd/>
          </a:ln>
        </p:spPr>
        <p:txBody>
          <a:bodyPr wrap="none" lIns="36000" tIns="0" rIns="36000" bIns="0" anchor="ctr"/>
          <a:lstStyle/>
          <a:p>
            <a:pPr>
              <a:defRPr/>
            </a:pPr>
            <a:endParaRPr lang="en-US" sz="1050" b="1">
              <a:solidFill>
                <a:srgbClr val="000000"/>
              </a:solidFill>
              <a:latin typeface="Times New Roman" pitchFamily="18" charset="0"/>
            </a:endParaRPr>
          </a:p>
        </p:txBody>
      </p:sp>
      <p:sp>
        <p:nvSpPr>
          <p:cNvPr id="53387" name="Oval 180"/>
          <p:cNvSpPr>
            <a:spLocks noChangeArrowheads="1"/>
          </p:cNvSpPr>
          <p:nvPr/>
        </p:nvSpPr>
        <p:spPr bwMode="auto">
          <a:xfrm>
            <a:off x="5935002" y="3695700"/>
            <a:ext cx="42994" cy="44450"/>
          </a:xfrm>
          <a:prstGeom prst="ellipse">
            <a:avLst/>
          </a:prstGeom>
          <a:solidFill>
            <a:srgbClr val="FFFF00"/>
          </a:solidFill>
          <a:ln w="12700">
            <a:solidFill>
              <a:srgbClr val="990000"/>
            </a:solidFill>
            <a:round/>
            <a:headEnd/>
            <a:tailEnd/>
          </a:ln>
        </p:spPr>
        <p:txBody>
          <a:bodyPr wrap="none" lIns="36000" tIns="0" rIns="36000" bIns="0" anchor="ctr"/>
          <a:lstStyle/>
          <a:p>
            <a:pPr>
              <a:defRPr/>
            </a:pPr>
            <a:endParaRPr lang="en-US" sz="1050" b="1">
              <a:solidFill>
                <a:srgbClr val="000000"/>
              </a:solidFill>
              <a:latin typeface="Times New Roman" pitchFamily="18" charset="0"/>
            </a:endParaRPr>
          </a:p>
        </p:txBody>
      </p:sp>
      <p:sp>
        <p:nvSpPr>
          <p:cNvPr id="243" name="Freeform 242"/>
          <p:cNvSpPr/>
          <p:nvPr/>
        </p:nvSpPr>
        <p:spPr>
          <a:xfrm>
            <a:off x="4836054" y="3995738"/>
            <a:ext cx="1829858" cy="838200"/>
          </a:xfrm>
          <a:custGeom>
            <a:avLst/>
            <a:gdLst>
              <a:gd name="connsiteX0" fmla="*/ 952500 w 952500"/>
              <a:gd name="connsiteY0" fmla="*/ 0 h 484188"/>
              <a:gd name="connsiteX1" fmla="*/ 733425 w 952500"/>
              <a:gd name="connsiteY1" fmla="*/ 147638 h 484188"/>
              <a:gd name="connsiteX2" fmla="*/ 676275 w 952500"/>
              <a:gd name="connsiteY2" fmla="*/ 204788 h 484188"/>
              <a:gd name="connsiteX3" fmla="*/ 561975 w 952500"/>
              <a:gd name="connsiteY3" fmla="*/ 333375 h 484188"/>
              <a:gd name="connsiteX4" fmla="*/ 371475 w 952500"/>
              <a:gd name="connsiteY4" fmla="*/ 442913 h 484188"/>
              <a:gd name="connsiteX5" fmla="*/ 252412 w 952500"/>
              <a:gd name="connsiteY5" fmla="*/ 471488 h 484188"/>
              <a:gd name="connsiteX6" fmla="*/ 0 w 952500"/>
              <a:gd name="connsiteY6" fmla="*/ 366713 h 484188"/>
              <a:gd name="connsiteX0" fmla="*/ 952500 w 952500"/>
              <a:gd name="connsiteY0" fmla="*/ 0 h 546100"/>
              <a:gd name="connsiteX1" fmla="*/ 733425 w 952500"/>
              <a:gd name="connsiteY1" fmla="*/ 147638 h 546100"/>
              <a:gd name="connsiteX2" fmla="*/ 676275 w 952500"/>
              <a:gd name="connsiteY2" fmla="*/ 204788 h 546100"/>
              <a:gd name="connsiteX3" fmla="*/ 561975 w 952500"/>
              <a:gd name="connsiteY3" fmla="*/ 333375 h 546100"/>
              <a:gd name="connsiteX4" fmla="*/ 371475 w 952500"/>
              <a:gd name="connsiteY4" fmla="*/ 442913 h 546100"/>
              <a:gd name="connsiteX5" fmla="*/ 136641 w 952500"/>
              <a:gd name="connsiteY5" fmla="*/ 533400 h 546100"/>
              <a:gd name="connsiteX6" fmla="*/ 0 w 952500"/>
              <a:gd name="connsiteY6" fmla="*/ 366713 h 546100"/>
              <a:gd name="connsiteX0" fmla="*/ 1349259 w 1349259"/>
              <a:gd name="connsiteY0" fmla="*/ 0 h 655637"/>
              <a:gd name="connsiteX1" fmla="*/ 1130184 w 1349259"/>
              <a:gd name="connsiteY1" fmla="*/ 147638 h 655637"/>
              <a:gd name="connsiteX2" fmla="*/ 1073034 w 1349259"/>
              <a:gd name="connsiteY2" fmla="*/ 204788 h 655637"/>
              <a:gd name="connsiteX3" fmla="*/ 958734 w 1349259"/>
              <a:gd name="connsiteY3" fmla="*/ 333375 h 655637"/>
              <a:gd name="connsiteX4" fmla="*/ 768234 w 1349259"/>
              <a:gd name="connsiteY4" fmla="*/ 442913 h 655637"/>
              <a:gd name="connsiteX5" fmla="*/ 533400 w 1349259"/>
              <a:gd name="connsiteY5" fmla="*/ 533400 h 655637"/>
              <a:gd name="connsiteX6" fmla="*/ 0 w 1349259"/>
              <a:gd name="connsiteY6" fmla="*/ 609600 h 655637"/>
              <a:gd name="connsiteX0" fmla="*/ 1349259 w 1349259"/>
              <a:gd name="connsiteY0" fmla="*/ 0 h 628650"/>
              <a:gd name="connsiteX1" fmla="*/ 1130184 w 1349259"/>
              <a:gd name="connsiteY1" fmla="*/ 147638 h 628650"/>
              <a:gd name="connsiteX2" fmla="*/ 1073034 w 1349259"/>
              <a:gd name="connsiteY2" fmla="*/ 204788 h 628650"/>
              <a:gd name="connsiteX3" fmla="*/ 958734 w 1349259"/>
              <a:gd name="connsiteY3" fmla="*/ 333375 h 628650"/>
              <a:gd name="connsiteX4" fmla="*/ 768234 w 1349259"/>
              <a:gd name="connsiteY4" fmla="*/ 442913 h 628650"/>
              <a:gd name="connsiteX5" fmla="*/ 533400 w 1349259"/>
              <a:gd name="connsiteY5" fmla="*/ 533400 h 628650"/>
              <a:gd name="connsiteX6" fmla="*/ 177801 w 1349259"/>
              <a:gd name="connsiteY6" fmla="*/ 615950 h 628650"/>
              <a:gd name="connsiteX7" fmla="*/ 0 w 1349259"/>
              <a:gd name="connsiteY7" fmla="*/ 609600 h 628650"/>
              <a:gd name="connsiteX0" fmla="*/ 1577858 w 1577858"/>
              <a:gd name="connsiteY0" fmla="*/ 0 h 628650"/>
              <a:gd name="connsiteX1" fmla="*/ 1358783 w 1577858"/>
              <a:gd name="connsiteY1" fmla="*/ 147638 h 628650"/>
              <a:gd name="connsiteX2" fmla="*/ 1301633 w 1577858"/>
              <a:gd name="connsiteY2" fmla="*/ 204788 h 628650"/>
              <a:gd name="connsiteX3" fmla="*/ 1187333 w 1577858"/>
              <a:gd name="connsiteY3" fmla="*/ 333375 h 628650"/>
              <a:gd name="connsiteX4" fmla="*/ 996833 w 1577858"/>
              <a:gd name="connsiteY4" fmla="*/ 442913 h 628650"/>
              <a:gd name="connsiteX5" fmla="*/ 761999 w 1577858"/>
              <a:gd name="connsiteY5" fmla="*/ 533400 h 628650"/>
              <a:gd name="connsiteX6" fmla="*/ 406400 w 1577858"/>
              <a:gd name="connsiteY6" fmla="*/ 615950 h 628650"/>
              <a:gd name="connsiteX7" fmla="*/ 0 w 1577858"/>
              <a:gd name="connsiteY7" fmla="*/ 609600 h 628650"/>
              <a:gd name="connsiteX0" fmla="*/ 1577858 w 1577858"/>
              <a:gd name="connsiteY0" fmla="*/ 0 h 698500"/>
              <a:gd name="connsiteX1" fmla="*/ 1358783 w 1577858"/>
              <a:gd name="connsiteY1" fmla="*/ 147638 h 698500"/>
              <a:gd name="connsiteX2" fmla="*/ 1301633 w 1577858"/>
              <a:gd name="connsiteY2" fmla="*/ 204788 h 698500"/>
              <a:gd name="connsiteX3" fmla="*/ 1187333 w 1577858"/>
              <a:gd name="connsiteY3" fmla="*/ 333375 h 698500"/>
              <a:gd name="connsiteX4" fmla="*/ 996833 w 1577858"/>
              <a:gd name="connsiteY4" fmla="*/ 442913 h 698500"/>
              <a:gd name="connsiteX5" fmla="*/ 761999 w 1577858"/>
              <a:gd name="connsiteY5" fmla="*/ 533400 h 698500"/>
              <a:gd name="connsiteX6" fmla="*/ 228600 w 1577858"/>
              <a:gd name="connsiteY6" fmla="*/ 685800 h 698500"/>
              <a:gd name="connsiteX7" fmla="*/ 0 w 1577858"/>
              <a:gd name="connsiteY7" fmla="*/ 609600 h 698500"/>
              <a:gd name="connsiteX0" fmla="*/ 1577858 w 1577858"/>
              <a:gd name="connsiteY0" fmla="*/ 0 h 688975"/>
              <a:gd name="connsiteX1" fmla="*/ 1358783 w 1577858"/>
              <a:gd name="connsiteY1" fmla="*/ 147638 h 688975"/>
              <a:gd name="connsiteX2" fmla="*/ 1301633 w 1577858"/>
              <a:gd name="connsiteY2" fmla="*/ 204788 h 688975"/>
              <a:gd name="connsiteX3" fmla="*/ 1187333 w 1577858"/>
              <a:gd name="connsiteY3" fmla="*/ 333375 h 688975"/>
              <a:gd name="connsiteX4" fmla="*/ 996833 w 1577858"/>
              <a:gd name="connsiteY4" fmla="*/ 442913 h 688975"/>
              <a:gd name="connsiteX5" fmla="*/ 761999 w 1577858"/>
              <a:gd name="connsiteY5" fmla="*/ 533400 h 688975"/>
              <a:gd name="connsiteX6" fmla="*/ 590550 w 1577858"/>
              <a:gd name="connsiteY6" fmla="*/ 590550 h 688975"/>
              <a:gd name="connsiteX7" fmla="*/ 228600 w 1577858"/>
              <a:gd name="connsiteY7" fmla="*/ 685800 h 688975"/>
              <a:gd name="connsiteX8" fmla="*/ 0 w 1577858"/>
              <a:gd name="connsiteY8" fmla="*/ 609600 h 688975"/>
              <a:gd name="connsiteX0" fmla="*/ 1577858 w 1577858"/>
              <a:gd name="connsiteY0" fmla="*/ 0 h 685800"/>
              <a:gd name="connsiteX1" fmla="*/ 1358783 w 1577858"/>
              <a:gd name="connsiteY1" fmla="*/ 147638 h 685800"/>
              <a:gd name="connsiteX2" fmla="*/ 1301633 w 1577858"/>
              <a:gd name="connsiteY2" fmla="*/ 204788 h 685800"/>
              <a:gd name="connsiteX3" fmla="*/ 1187333 w 1577858"/>
              <a:gd name="connsiteY3" fmla="*/ 333375 h 685800"/>
              <a:gd name="connsiteX4" fmla="*/ 996833 w 1577858"/>
              <a:gd name="connsiteY4" fmla="*/ 442913 h 685800"/>
              <a:gd name="connsiteX5" fmla="*/ 761999 w 1577858"/>
              <a:gd name="connsiteY5" fmla="*/ 533400 h 685800"/>
              <a:gd name="connsiteX6" fmla="*/ 457200 w 1577858"/>
              <a:gd name="connsiteY6" fmla="*/ 609601 h 685800"/>
              <a:gd name="connsiteX7" fmla="*/ 228600 w 1577858"/>
              <a:gd name="connsiteY7" fmla="*/ 685800 h 685800"/>
              <a:gd name="connsiteX8" fmla="*/ 0 w 1577858"/>
              <a:gd name="connsiteY8" fmla="*/ 609600 h 685800"/>
              <a:gd name="connsiteX0" fmla="*/ 1577858 w 1577858"/>
              <a:gd name="connsiteY0" fmla="*/ 0 h 685800"/>
              <a:gd name="connsiteX1" fmla="*/ 1358783 w 1577858"/>
              <a:gd name="connsiteY1" fmla="*/ 147638 h 685800"/>
              <a:gd name="connsiteX2" fmla="*/ 1301633 w 1577858"/>
              <a:gd name="connsiteY2" fmla="*/ 204788 h 685800"/>
              <a:gd name="connsiteX3" fmla="*/ 1187333 w 1577858"/>
              <a:gd name="connsiteY3" fmla="*/ 333375 h 685800"/>
              <a:gd name="connsiteX4" fmla="*/ 996833 w 1577858"/>
              <a:gd name="connsiteY4" fmla="*/ 442913 h 685800"/>
              <a:gd name="connsiteX5" fmla="*/ 685800 w 1577858"/>
              <a:gd name="connsiteY5" fmla="*/ 457201 h 685800"/>
              <a:gd name="connsiteX6" fmla="*/ 457200 w 1577858"/>
              <a:gd name="connsiteY6" fmla="*/ 609601 h 685800"/>
              <a:gd name="connsiteX7" fmla="*/ 228600 w 1577858"/>
              <a:gd name="connsiteY7" fmla="*/ 685800 h 685800"/>
              <a:gd name="connsiteX8" fmla="*/ 0 w 1577858"/>
              <a:gd name="connsiteY8" fmla="*/ 609600 h 685800"/>
              <a:gd name="connsiteX0" fmla="*/ 1577858 w 1577858"/>
              <a:gd name="connsiteY0" fmla="*/ 0 h 685800"/>
              <a:gd name="connsiteX1" fmla="*/ 1358783 w 1577858"/>
              <a:gd name="connsiteY1" fmla="*/ 147638 h 685800"/>
              <a:gd name="connsiteX2" fmla="*/ 1301633 w 1577858"/>
              <a:gd name="connsiteY2" fmla="*/ 204788 h 685800"/>
              <a:gd name="connsiteX3" fmla="*/ 1187333 w 1577858"/>
              <a:gd name="connsiteY3" fmla="*/ 333375 h 685800"/>
              <a:gd name="connsiteX4" fmla="*/ 996833 w 1577858"/>
              <a:gd name="connsiteY4" fmla="*/ 442913 h 685800"/>
              <a:gd name="connsiteX5" fmla="*/ 685800 w 1577858"/>
              <a:gd name="connsiteY5" fmla="*/ 495301 h 685800"/>
              <a:gd name="connsiteX6" fmla="*/ 457200 w 1577858"/>
              <a:gd name="connsiteY6" fmla="*/ 609601 h 685800"/>
              <a:gd name="connsiteX7" fmla="*/ 228600 w 1577858"/>
              <a:gd name="connsiteY7" fmla="*/ 685800 h 685800"/>
              <a:gd name="connsiteX8" fmla="*/ 0 w 1577858"/>
              <a:gd name="connsiteY8" fmla="*/ 609600 h 685800"/>
              <a:gd name="connsiteX0" fmla="*/ 1577858 w 1577858"/>
              <a:gd name="connsiteY0" fmla="*/ 0 h 685800"/>
              <a:gd name="connsiteX1" fmla="*/ 1358783 w 1577858"/>
              <a:gd name="connsiteY1" fmla="*/ 147638 h 685800"/>
              <a:gd name="connsiteX2" fmla="*/ 1301633 w 1577858"/>
              <a:gd name="connsiteY2" fmla="*/ 204788 h 685800"/>
              <a:gd name="connsiteX3" fmla="*/ 1187333 w 1577858"/>
              <a:gd name="connsiteY3" fmla="*/ 333375 h 685800"/>
              <a:gd name="connsiteX4" fmla="*/ 996833 w 1577858"/>
              <a:gd name="connsiteY4" fmla="*/ 442913 h 685800"/>
              <a:gd name="connsiteX5" fmla="*/ 628650 w 1577858"/>
              <a:gd name="connsiteY5" fmla="*/ 520701 h 685800"/>
              <a:gd name="connsiteX6" fmla="*/ 457200 w 1577858"/>
              <a:gd name="connsiteY6" fmla="*/ 609601 h 685800"/>
              <a:gd name="connsiteX7" fmla="*/ 228600 w 1577858"/>
              <a:gd name="connsiteY7" fmla="*/ 685800 h 685800"/>
              <a:gd name="connsiteX8" fmla="*/ 0 w 1577858"/>
              <a:gd name="connsiteY8" fmla="*/ 609600 h 685800"/>
              <a:gd name="connsiteX0" fmla="*/ 1577858 w 1577858"/>
              <a:gd name="connsiteY0" fmla="*/ 0 h 685800"/>
              <a:gd name="connsiteX1" fmla="*/ 1358783 w 1577858"/>
              <a:gd name="connsiteY1" fmla="*/ 147638 h 685800"/>
              <a:gd name="connsiteX2" fmla="*/ 1301633 w 1577858"/>
              <a:gd name="connsiteY2" fmla="*/ 204788 h 685800"/>
              <a:gd name="connsiteX3" fmla="*/ 1187333 w 1577858"/>
              <a:gd name="connsiteY3" fmla="*/ 333375 h 685800"/>
              <a:gd name="connsiteX4" fmla="*/ 996833 w 1577858"/>
              <a:gd name="connsiteY4" fmla="*/ 442913 h 685800"/>
              <a:gd name="connsiteX5" fmla="*/ 755650 w 1577858"/>
              <a:gd name="connsiteY5" fmla="*/ 495301 h 685800"/>
              <a:gd name="connsiteX6" fmla="*/ 628650 w 1577858"/>
              <a:gd name="connsiteY6" fmla="*/ 520701 h 685800"/>
              <a:gd name="connsiteX7" fmla="*/ 457200 w 1577858"/>
              <a:gd name="connsiteY7" fmla="*/ 609601 h 685800"/>
              <a:gd name="connsiteX8" fmla="*/ 228600 w 1577858"/>
              <a:gd name="connsiteY8" fmla="*/ 685800 h 685800"/>
              <a:gd name="connsiteX9" fmla="*/ 0 w 1577858"/>
              <a:gd name="connsiteY9" fmla="*/ 609600 h 685800"/>
              <a:gd name="connsiteX0" fmla="*/ 1577858 w 1577858"/>
              <a:gd name="connsiteY0" fmla="*/ 0 h 685800"/>
              <a:gd name="connsiteX1" fmla="*/ 1358783 w 1577858"/>
              <a:gd name="connsiteY1" fmla="*/ 147638 h 685800"/>
              <a:gd name="connsiteX2" fmla="*/ 1301633 w 1577858"/>
              <a:gd name="connsiteY2" fmla="*/ 204788 h 685800"/>
              <a:gd name="connsiteX3" fmla="*/ 1187333 w 1577858"/>
              <a:gd name="connsiteY3" fmla="*/ 333375 h 685800"/>
              <a:gd name="connsiteX4" fmla="*/ 996833 w 1577858"/>
              <a:gd name="connsiteY4" fmla="*/ 442913 h 685800"/>
              <a:gd name="connsiteX5" fmla="*/ 730250 w 1577858"/>
              <a:gd name="connsiteY5" fmla="*/ 546101 h 685800"/>
              <a:gd name="connsiteX6" fmla="*/ 628650 w 1577858"/>
              <a:gd name="connsiteY6" fmla="*/ 520701 h 685800"/>
              <a:gd name="connsiteX7" fmla="*/ 457200 w 1577858"/>
              <a:gd name="connsiteY7" fmla="*/ 609601 h 685800"/>
              <a:gd name="connsiteX8" fmla="*/ 228600 w 1577858"/>
              <a:gd name="connsiteY8" fmla="*/ 685800 h 685800"/>
              <a:gd name="connsiteX9" fmla="*/ 0 w 1577858"/>
              <a:gd name="connsiteY9" fmla="*/ 609600 h 685800"/>
              <a:gd name="connsiteX0" fmla="*/ 1577858 w 1577858"/>
              <a:gd name="connsiteY0" fmla="*/ 0 h 685800"/>
              <a:gd name="connsiteX1" fmla="*/ 1358783 w 1577858"/>
              <a:gd name="connsiteY1" fmla="*/ 147638 h 685800"/>
              <a:gd name="connsiteX2" fmla="*/ 1301633 w 1577858"/>
              <a:gd name="connsiteY2" fmla="*/ 204788 h 685800"/>
              <a:gd name="connsiteX3" fmla="*/ 1187333 w 1577858"/>
              <a:gd name="connsiteY3" fmla="*/ 333375 h 685800"/>
              <a:gd name="connsiteX4" fmla="*/ 996833 w 1577858"/>
              <a:gd name="connsiteY4" fmla="*/ 442913 h 685800"/>
              <a:gd name="connsiteX5" fmla="*/ 730250 w 1577858"/>
              <a:gd name="connsiteY5" fmla="*/ 546101 h 685800"/>
              <a:gd name="connsiteX6" fmla="*/ 565150 w 1577858"/>
              <a:gd name="connsiteY6" fmla="*/ 546101 h 685800"/>
              <a:gd name="connsiteX7" fmla="*/ 457200 w 1577858"/>
              <a:gd name="connsiteY7" fmla="*/ 609601 h 685800"/>
              <a:gd name="connsiteX8" fmla="*/ 228600 w 1577858"/>
              <a:gd name="connsiteY8" fmla="*/ 685800 h 685800"/>
              <a:gd name="connsiteX9" fmla="*/ 0 w 1577858"/>
              <a:gd name="connsiteY9" fmla="*/ 609600 h 685800"/>
              <a:gd name="connsiteX0" fmla="*/ 1577858 w 1577858"/>
              <a:gd name="connsiteY0" fmla="*/ 0 h 685800"/>
              <a:gd name="connsiteX1" fmla="*/ 1358783 w 1577858"/>
              <a:gd name="connsiteY1" fmla="*/ 147638 h 685800"/>
              <a:gd name="connsiteX2" fmla="*/ 1301633 w 1577858"/>
              <a:gd name="connsiteY2" fmla="*/ 204788 h 685800"/>
              <a:gd name="connsiteX3" fmla="*/ 1187333 w 1577858"/>
              <a:gd name="connsiteY3" fmla="*/ 333375 h 685800"/>
              <a:gd name="connsiteX4" fmla="*/ 971433 w 1577858"/>
              <a:gd name="connsiteY4" fmla="*/ 398463 h 685800"/>
              <a:gd name="connsiteX5" fmla="*/ 730250 w 1577858"/>
              <a:gd name="connsiteY5" fmla="*/ 546101 h 685800"/>
              <a:gd name="connsiteX6" fmla="*/ 565150 w 1577858"/>
              <a:gd name="connsiteY6" fmla="*/ 546101 h 685800"/>
              <a:gd name="connsiteX7" fmla="*/ 457200 w 1577858"/>
              <a:gd name="connsiteY7" fmla="*/ 609601 h 685800"/>
              <a:gd name="connsiteX8" fmla="*/ 228600 w 1577858"/>
              <a:gd name="connsiteY8" fmla="*/ 685800 h 685800"/>
              <a:gd name="connsiteX9" fmla="*/ 0 w 1577858"/>
              <a:gd name="connsiteY9" fmla="*/ 609600 h 685800"/>
              <a:gd name="connsiteX0" fmla="*/ 1577858 w 1577858"/>
              <a:gd name="connsiteY0" fmla="*/ 0 h 685800"/>
              <a:gd name="connsiteX1" fmla="*/ 1358783 w 1577858"/>
              <a:gd name="connsiteY1" fmla="*/ 147638 h 685800"/>
              <a:gd name="connsiteX2" fmla="*/ 1301633 w 1577858"/>
              <a:gd name="connsiteY2" fmla="*/ 204788 h 685800"/>
              <a:gd name="connsiteX3" fmla="*/ 1161933 w 1577858"/>
              <a:gd name="connsiteY3" fmla="*/ 301625 h 685800"/>
              <a:gd name="connsiteX4" fmla="*/ 971433 w 1577858"/>
              <a:gd name="connsiteY4" fmla="*/ 398463 h 685800"/>
              <a:gd name="connsiteX5" fmla="*/ 730250 w 1577858"/>
              <a:gd name="connsiteY5" fmla="*/ 546101 h 685800"/>
              <a:gd name="connsiteX6" fmla="*/ 565150 w 1577858"/>
              <a:gd name="connsiteY6" fmla="*/ 546101 h 685800"/>
              <a:gd name="connsiteX7" fmla="*/ 457200 w 1577858"/>
              <a:gd name="connsiteY7" fmla="*/ 609601 h 685800"/>
              <a:gd name="connsiteX8" fmla="*/ 228600 w 1577858"/>
              <a:gd name="connsiteY8" fmla="*/ 685800 h 685800"/>
              <a:gd name="connsiteX9" fmla="*/ 0 w 1577858"/>
              <a:gd name="connsiteY9" fmla="*/ 609600 h 685800"/>
              <a:gd name="connsiteX0" fmla="*/ 1577858 w 1577858"/>
              <a:gd name="connsiteY0" fmla="*/ 0 h 685800"/>
              <a:gd name="connsiteX1" fmla="*/ 1358783 w 1577858"/>
              <a:gd name="connsiteY1" fmla="*/ 147638 h 685800"/>
              <a:gd name="connsiteX2" fmla="*/ 1301633 w 1577858"/>
              <a:gd name="connsiteY2" fmla="*/ 204788 h 685800"/>
              <a:gd name="connsiteX3" fmla="*/ 1161933 w 1577858"/>
              <a:gd name="connsiteY3" fmla="*/ 301625 h 685800"/>
              <a:gd name="connsiteX4" fmla="*/ 971433 w 1577858"/>
              <a:gd name="connsiteY4" fmla="*/ 398463 h 685800"/>
              <a:gd name="connsiteX5" fmla="*/ 711200 w 1577858"/>
              <a:gd name="connsiteY5" fmla="*/ 482601 h 685800"/>
              <a:gd name="connsiteX6" fmla="*/ 565150 w 1577858"/>
              <a:gd name="connsiteY6" fmla="*/ 546101 h 685800"/>
              <a:gd name="connsiteX7" fmla="*/ 457200 w 1577858"/>
              <a:gd name="connsiteY7" fmla="*/ 609601 h 685800"/>
              <a:gd name="connsiteX8" fmla="*/ 228600 w 1577858"/>
              <a:gd name="connsiteY8" fmla="*/ 685800 h 685800"/>
              <a:gd name="connsiteX9" fmla="*/ 0 w 1577858"/>
              <a:gd name="connsiteY9" fmla="*/ 609600 h 685800"/>
              <a:gd name="connsiteX0" fmla="*/ 1577858 w 1577858"/>
              <a:gd name="connsiteY0" fmla="*/ 0 h 685800"/>
              <a:gd name="connsiteX1" fmla="*/ 1358783 w 1577858"/>
              <a:gd name="connsiteY1" fmla="*/ 147638 h 685800"/>
              <a:gd name="connsiteX2" fmla="*/ 1301633 w 1577858"/>
              <a:gd name="connsiteY2" fmla="*/ 204788 h 685800"/>
              <a:gd name="connsiteX3" fmla="*/ 1146693 w 1577858"/>
              <a:gd name="connsiteY3" fmla="*/ 271145 h 685800"/>
              <a:gd name="connsiteX4" fmla="*/ 971433 w 1577858"/>
              <a:gd name="connsiteY4" fmla="*/ 398463 h 685800"/>
              <a:gd name="connsiteX5" fmla="*/ 711200 w 1577858"/>
              <a:gd name="connsiteY5" fmla="*/ 482601 h 685800"/>
              <a:gd name="connsiteX6" fmla="*/ 565150 w 1577858"/>
              <a:gd name="connsiteY6" fmla="*/ 546101 h 685800"/>
              <a:gd name="connsiteX7" fmla="*/ 457200 w 1577858"/>
              <a:gd name="connsiteY7" fmla="*/ 609601 h 685800"/>
              <a:gd name="connsiteX8" fmla="*/ 228600 w 1577858"/>
              <a:gd name="connsiteY8" fmla="*/ 685800 h 685800"/>
              <a:gd name="connsiteX9" fmla="*/ 0 w 1577858"/>
              <a:gd name="connsiteY9" fmla="*/ 609600 h 685800"/>
              <a:gd name="connsiteX0" fmla="*/ 1577858 w 1577858"/>
              <a:gd name="connsiteY0" fmla="*/ 0 h 685800"/>
              <a:gd name="connsiteX1" fmla="*/ 1358783 w 1577858"/>
              <a:gd name="connsiteY1" fmla="*/ 147638 h 685800"/>
              <a:gd name="connsiteX2" fmla="*/ 1301633 w 1577858"/>
              <a:gd name="connsiteY2" fmla="*/ 159068 h 685800"/>
              <a:gd name="connsiteX3" fmla="*/ 1146693 w 1577858"/>
              <a:gd name="connsiteY3" fmla="*/ 271145 h 685800"/>
              <a:gd name="connsiteX4" fmla="*/ 971433 w 1577858"/>
              <a:gd name="connsiteY4" fmla="*/ 398463 h 685800"/>
              <a:gd name="connsiteX5" fmla="*/ 711200 w 1577858"/>
              <a:gd name="connsiteY5" fmla="*/ 482601 h 685800"/>
              <a:gd name="connsiteX6" fmla="*/ 565150 w 1577858"/>
              <a:gd name="connsiteY6" fmla="*/ 546101 h 685800"/>
              <a:gd name="connsiteX7" fmla="*/ 457200 w 1577858"/>
              <a:gd name="connsiteY7" fmla="*/ 609601 h 685800"/>
              <a:gd name="connsiteX8" fmla="*/ 228600 w 1577858"/>
              <a:gd name="connsiteY8" fmla="*/ 685800 h 685800"/>
              <a:gd name="connsiteX9" fmla="*/ 0 w 1577858"/>
              <a:gd name="connsiteY9" fmla="*/ 609600 h 685800"/>
              <a:gd name="connsiteX0" fmla="*/ 1577858 w 1577858"/>
              <a:gd name="connsiteY0" fmla="*/ 0 h 685800"/>
              <a:gd name="connsiteX1" fmla="*/ 1374023 w 1577858"/>
              <a:gd name="connsiteY1" fmla="*/ 101918 h 685800"/>
              <a:gd name="connsiteX2" fmla="*/ 1301633 w 1577858"/>
              <a:gd name="connsiteY2" fmla="*/ 159068 h 685800"/>
              <a:gd name="connsiteX3" fmla="*/ 1146693 w 1577858"/>
              <a:gd name="connsiteY3" fmla="*/ 271145 h 685800"/>
              <a:gd name="connsiteX4" fmla="*/ 971433 w 1577858"/>
              <a:gd name="connsiteY4" fmla="*/ 398463 h 685800"/>
              <a:gd name="connsiteX5" fmla="*/ 711200 w 1577858"/>
              <a:gd name="connsiteY5" fmla="*/ 482601 h 685800"/>
              <a:gd name="connsiteX6" fmla="*/ 565150 w 1577858"/>
              <a:gd name="connsiteY6" fmla="*/ 546101 h 685800"/>
              <a:gd name="connsiteX7" fmla="*/ 457200 w 1577858"/>
              <a:gd name="connsiteY7" fmla="*/ 609601 h 685800"/>
              <a:gd name="connsiteX8" fmla="*/ 228600 w 1577858"/>
              <a:gd name="connsiteY8" fmla="*/ 685800 h 685800"/>
              <a:gd name="connsiteX9" fmla="*/ 0 w 1577858"/>
              <a:gd name="connsiteY9" fmla="*/ 609600 h 685800"/>
              <a:gd name="connsiteX0" fmla="*/ 1577858 w 1577858"/>
              <a:gd name="connsiteY0" fmla="*/ 0 h 685800"/>
              <a:gd name="connsiteX1" fmla="*/ 1374023 w 1577858"/>
              <a:gd name="connsiteY1" fmla="*/ 101918 h 685800"/>
              <a:gd name="connsiteX2" fmla="*/ 1301633 w 1577858"/>
              <a:gd name="connsiteY2" fmla="*/ 159068 h 685800"/>
              <a:gd name="connsiteX3" fmla="*/ 1146693 w 1577858"/>
              <a:gd name="connsiteY3" fmla="*/ 271145 h 685800"/>
              <a:gd name="connsiteX4" fmla="*/ 971433 w 1577858"/>
              <a:gd name="connsiteY4" fmla="*/ 398463 h 685800"/>
              <a:gd name="connsiteX5" fmla="*/ 711200 w 1577858"/>
              <a:gd name="connsiteY5" fmla="*/ 482601 h 685800"/>
              <a:gd name="connsiteX6" fmla="*/ 565150 w 1577858"/>
              <a:gd name="connsiteY6" fmla="*/ 546101 h 685800"/>
              <a:gd name="connsiteX7" fmla="*/ 228600 w 1577858"/>
              <a:gd name="connsiteY7" fmla="*/ 685800 h 685800"/>
              <a:gd name="connsiteX8" fmla="*/ 0 w 1577858"/>
              <a:gd name="connsiteY8" fmla="*/ 609600 h 685800"/>
              <a:gd name="connsiteX0" fmla="*/ 1577858 w 1577858"/>
              <a:gd name="connsiteY0" fmla="*/ 0 h 685800"/>
              <a:gd name="connsiteX1" fmla="*/ 1374023 w 1577858"/>
              <a:gd name="connsiteY1" fmla="*/ 101918 h 685800"/>
              <a:gd name="connsiteX2" fmla="*/ 1301633 w 1577858"/>
              <a:gd name="connsiteY2" fmla="*/ 159068 h 685800"/>
              <a:gd name="connsiteX3" fmla="*/ 1146693 w 1577858"/>
              <a:gd name="connsiteY3" fmla="*/ 271145 h 685800"/>
              <a:gd name="connsiteX4" fmla="*/ 971433 w 1577858"/>
              <a:gd name="connsiteY4" fmla="*/ 398463 h 685800"/>
              <a:gd name="connsiteX5" fmla="*/ 711200 w 1577858"/>
              <a:gd name="connsiteY5" fmla="*/ 482601 h 685800"/>
              <a:gd name="connsiteX6" fmla="*/ 527050 w 1577858"/>
              <a:gd name="connsiteY6" fmla="*/ 615951 h 685800"/>
              <a:gd name="connsiteX7" fmla="*/ 228600 w 1577858"/>
              <a:gd name="connsiteY7" fmla="*/ 685800 h 685800"/>
              <a:gd name="connsiteX8" fmla="*/ 0 w 1577858"/>
              <a:gd name="connsiteY8" fmla="*/ 6096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7858" h="685800">
                <a:moveTo>
                  <a:pt x="1577858" y="0"/>
                </a:moveTo>
                <a:cubicBezTo>
                  <a:pt x="1491339" y="56753"/>
                  <a:pt x="1420060" y="75407"/>
                  <a:pt x="1374023" y="101918"/>
                </a:cubicBezTo>
                <a:cubicBezTo>
                  <a:pt x="1327986" y="128429"/>
                  <a:pt x="1339521" y="130864"/>
                  <a:pt x="1301633" y="159068"/>
                </a:cubicBezTo>
                <a:cubicBezTo>
                  <a:pt x="1263745" y="187272"/>
                  <a:pt x="1201726" y="231246"/>
                  <a:pt x="1146693" y="271145"/>
                </a:cubicBezTo>
                <a:cubicBezTo>
                  <a:pt x="1091660" y="311044"/>
                  <a:pt x="1044015" y="363220"/>
                  <a:pt x="971433" y="398463"/>
                </a:cubicBezTo>
                <a:cubicBezTo>
                  <a:pt x="898851" y="433706"/>
                  <a:pt x="785264" y="446353"/>
                  <a:pt x="711200" y="482601"/>
                </a:cubicBezTo>
                <a:cubicBezTo>
                  <a:pt x="637136" y="518849"/>
                  <a:pt x="607483" y="582085"/>
                  <a:pt x="527050" y="615951"/>
                </a:cubicBezTo>
                <a:cubicBezTo>
                  <a:pt x="446617" y="649818"/>
                  <a:pt x="322792" y="675217"/>
                  <a:pt x="228600" y="685800"/>
                </a:cubicBezTo>
                <a:cubicBezTo>
                  <a:pt x="152400" y="685800"/>
                  <a:pt x="29633" y="610658"/>
                  <a:pt x="0" y="609600"/>
                </a:cubicBezTo>
              </a:path>
            </a:pathLst>
          </a:custGeom>
          <a:ln w="15875">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3600">
              <a:solidFill>
                <a:prstClr val="black"/>
              </a:solidFill>
            </a:endParaRPr>
          </a:p>
        </p:txBody>
      </p:sp>
      <p:sp>
        <p:nvSpPr>
          <p:cNvPr id="3292" name="Rectangle 174"/>
          <p:cNvSpPr>
            <a:spLocks noChangeArrowheads="1"/>
          </p:cNvSpPr>
          <p:nvPr/>
        </p:nvSpPr>
        <p:spPr bwMode="auto">
          <a:xfrm>
            <a:off x="5678953" y="4117976"/>
            <a:ext cx="577649" cy="138499"/>
          </a:xfrm>
          <a:prstGeom prst="rect">
            <a:avLst/>
          </a:prstGeom>
          <a:noFill/>
          <a:ln w="9525">
            <a:noFill/>
            <a:miter lim="800000"/>
            <a:headEnd/>
            <a:tailEnd/>
          </a:ln>
        </p:spPr>
        <p:txBody>
          <a:bodyPr wrap="none" lIns="36000" tIns="0" rIns="36000" bIns="0">
            <a:spAutoFit/>
          </a:bodyPr>
          <a:lstStyle/>
          <a:p>
            <a:pPr algn="r" defTabSz="661988"/>
            <a:r>
              <a:rPr lang="en-GB" sz="900" b="1">
                <a:solidFill>
                  <a:srgbClr val="000000"/>
                </a:solidFill>
                <a:latin typeface="Arial Narrow" pitchFamily="34" charset="0"/>
              </a:rPr>
              <a:t>Berhampur</a:t>
            </a:r>
          </a:p>
        </p:txBody>
      </p:sp>
      <p:sp>
        <p:nvSpPr>
          <p:cNvPr id="3293" name="Rectangle 174"/>
          <p:cNvSpPr>
            <a:spLocks noChangeArrowheads="1"/>
          </p:cNvSpPr>
          <p:nvPr/>
        </p:nvSpPr>
        <p:spPr bwMode="auto">
          <a:xfrm>
            <a:off x="5100903" y="4530726"/>
            <a:ext cx="592076" cy="138499"/>
          </a:xfrm>
          <a:prstGeom prst="rect">
            <a:avLst/>
          </a:prstGeom>
          <a:noFill/>
          <a:ln w="9525">
            <a:noFill/>
            <a:miter lim="800000"/>
            <a:headEnd/>
            <a:tailEnd/>
          </a:ln>
        </p:spPr>
        <p:txBody>
          <a:bodyPr wrap="none" lIns="36000" tIns="0" rIns="36000" bIns="0">
            <a:spAutoFit/>
          </a:bodyPr>
          <a:lstStyle/>
          <a:p>
            <a:pPr defTabSz="661988"/>
            <a:r>
              <a:rPr lang="en-GB" sz="900" b="1">
                <a:solidFill>
                  <a:srgbClr val="000000"/>
                </a:solidFill>
                <a:latin typeface="Arial Narrow" pitchFamily="34" charset="0"/>
              </a:rPr>
              <a:t>Raj’mundry</a:t>
            </a:r>
          </a:p>
        </p:txBody>
      </p:sp>
      <p:sp>
        <p:nvSpPr>
          <p:cNvPr id="3294" name="Rectangle 174"/>
          <p:cNvSpPr>
            <a:spLocks noChangeArrowheads="1"/>
          </p:cNvSpPr>
          <p:nvPr/>
        </p:nvSpPr>
        <p:spPr bwMode="auto">
          <a:xfrm>
            <a:off x="4550569" y="4535488"/>
            <a:ext cx="563222" cy="138499"/>
          </a:xfrm>
          <a:prstGeom prst="rect">
            <a:avLst/>
          </a:prstGeom>
          <a:noFill/>
          <a:ln w="9525">
            <a:noFill/>
            <a:miter lim="800000"/>
            <a:headEnd/>
            <a:tailEnd/>
          </a:ln>
        </p:spPr>
        <p:txBody>
          <a:bodyPr wrap="none" lIns="36000" tIns="0" rIns="36000" bIns="0">
            <a:spAutoFit/>
          </a:bodyPr>
          <a:lstStyle/>
          <a:p>
            <a:pPr defTabSz="661988"/>
            <a:r>
              <a:rPr lang="en-GB" sz="900" b="1">
                <a:solidFill>
                  <a:srgbClr val="000000"/>
                </a:solidFill>
                <a:latin typeface="Arial Narrow" pitchFamily="34" charset="0"/>
              </a:rPr>
              <a:t>Hyderabad</a:t>
            </a:r>
          </a:p>
        </p:txBody>
      </p:sp>
      <p:sp>
        <p:nvSpPr>
          <p:cNvPr id="53392" name="Oval 180"/>
          <p:cNvSpPr>
            <a:spLocks noChangeArrowheads="1"/>
          </p:cNvSpPr>
          <p:nvPr/>
        </p:nvSpPr>
        <p:spPr bwMode="auto">
          <a:xfrm>
            <a:off x="4768983" y="4676775"/>
            <a:ext cx="85990" cy="88900"/>
          </a:xfrm>
          <a:prstGeom prst="ellipse">
            <a:avLst/>
          </a:prstGeom>
          <a:solidFill>
            <a:srgbClr val="FFFF00"/>
          </a:solidFill>
          <a:ln w="12700">
            <a:solidFill>
              <a:srgbClr val="990000"/>
            </a:solidFill>
            <a:round/>
            <a:headEnd/>
            <a:tailEnd/>
          </a:ln>
        </p:spPr>
        <p:txBody>
          <a:bodyPr wrap="none" lIns="36000" tIns="0" rIns="36000" bIns="0" anchor="ctr"/>
          <a:lstStyle/>
          <a:p>
            <a:pPr>
              <a:defRPr/>
            </a:pPr>
            <a:endParaRPr lang="en-US" sz="1050" b="1">
              <a:solidFill>
                <a:srgbClr val="000000"/>
              </a:solidFill>
              <a:latin typeface="Times New Roman" pitchFamily="18" charset="0"/>
            </a:endParaRPr>
          </a:p>
        </p:txBody>
      </p:sp>
      <p:sp>
        <p:nvSpPr>
          <p:cNvPr id="53393" name="Oval 180"/>
          <p:cNvSpPr>
            <a:spLocks noChangeArrowheads="1"/>
          </p:cNvSpPr>
          <p:nvPr/>
        </p:nvSpPr>
        <p:spPr bwMode="auto">
          <a:xfrm>
            <a:off x="5756144" y="4465638"/>
            <a:ext cx="85990" cy="88900"/>
          </a:xfrm>
          <a:prstGeom prst="ellipse">
            <a:avLst/>
          </a:prstGeom>
          <a:solidFill>
            <a:srgbClr val="FFFF00"/>
          </a:solidFill>
          <a:ln w="12700">
            <a:solidFill>
              <a:srgbClr val="990000"/>
            </a:solidFill>
            <a:round/>
            <a:headEnd/>
            <a:tailEnd/>
          </a:ln>
        </p:spPr>
        <p:txBody>
          <a:bodyPr wrap="none" lIns="36000" tIns="0" rIns="36000" bIns="0" anchor="ctr"/>
          <a:lstStyle/>
          <a:p>
            <a:pPr>
              <a:defRPr/>
            </a:pPr>
            <a:endParaRPr lang="en-US" sz="1050" b="1">
              <a:solidFill>
                <a:srgbClr val="000000"/>
              </a:solidFill>
              <a:latin typeface="Times New Roman" pitchFamily="18" charset="0"/>
            </a:endParaRPr>
          </a:p>
        </p:txBody>
      </p:sp>
      <p:sp>
        <p:nvSpPr>
          <p:cNvPr id="53394" name="Oval 180"/>
          <p:cNvSpPr>
            <a:spLocks noChangeArrowheads="1"/>
          </p:cNvSpPr>
          <p:nvPr/>
        </p:nvSpPr>
        <p:spPr bwMode="auto">
          <a:xfrm>
            <a:off x="5432823" y="4670425"/>
            <a:ext cx="72231" cy="77788"/>
          </a:xfrm>
          <a:prstGeom prst="ellipse">
            <a:avLst/>
          </a:prstGeom>
          <a:solidFill>
            <a:srgbClr val="FFFF00"/>
          </a:solidFill>
          <a:ln w="12700">
            <a:solidFill>
              <a:srgbClr val="990000"/>
            </a:solidFill>
            <a:round/>
            <a:headEnd/>
            <a:tailEnd/>
          </a:ln>
        </p:spPr>
        <p:txBody>
          <a:bodyPr wrap="none" lIns="36000" tIns="0" rIns="36000" bIns="0" anchor="ctr"/>
          <a:lstStyle/>
          <a:p>
            <a:pPr>
              <a:defRPr/>
            </a:pPr>
            <a:endParaRPr lang="en-US" sz="1050" b="1">
              <a:solidFill>
                <a:srgbClr val="000000"/>
              </a:solidFill>
              <a:latin typeface="Times New Roman" pitchFamily="18" charset="0"/>
            </a:endParaRPr>
          </a:p>
        </p:txBody>
      </p:sp>
      <p:sp>
        <p:nvSpPr>
          <p:cNvPr id="53395" name="Oval 180"/>
          <p:cNvSpPr>
            <a:spLocks noChangeArrowheads="1"/>
          </p:cNvSpPr>
          <p:nvPr/>
        </p:nvSpPr>
        <p:spPr bwMode="auto">
          <a:xfrm>
            <a:off x="6172334" y="4240213"/>
            <a:ext cx="84269" cy="88900"/>
          </a:xfrm>
          <a:prstGeom prst="ellipse">
            <a:avLst/>
          </a:prstGeom>
          <a:solidFill>
            <a:srgbClr val="FFFF00"/>
          </a:solidFill>
          <a:ln w="12700">
            <a:solidFill>
              <a:srgbClr val="990000"/>
            </a:solidFill>
            <a:round/>
            <a:headEnd/>
            <a:tailEnd/>
          </a:ln>
        </p:spPr>
        <p:txBody>
          <a:bodyPr wrap="none" lIns="36000" tIns="0" rIns="36000" bIns="0" anchor="ctr"/>
          <a:lstStyle/>
          <a:p>
            <a:pPr>
              <a:defRPr/>
            </a:pPr>
            <a:endParaRPr lang="en-US" sz="1050" b="1">
              <a:solidFill>
                <a:srgbClr val="000000"/>
              </a:solidFill>
              <a:latin typeface="Times New Roman" pitchFamily="18" charset="0"/>
            </a:endParaRPr>
          </a:p>
        </p:txBody>
      </p:sp>
      <p:sp>
        <p:nvSpPr>
          <p:cNvPr id="3299" name="Rectangle 119"/>
          <p:cNvSpPr>
            <a:spLocks noChangeArrowheads="1"/>
          </p:cNvSpPr>
          <p:nvPr/>
        </p:nvSpPr>
        <p:spPr bwMode="auto">
          <a:xfrm>
            <a:off x="6091502" y="2495551"/>
            <a:ext cx="439791" cy="138499"/>
          </a:xfrm>
          <a:prstGeom prst="rect">
            <a:avLst/>
          </a:prstGeom>
          <a:noFill/>
          <a:ln w="9525">
            <a:noFill/>
            <a:miter lim="800000"/>
            <a:headEnd/>
            <a:tailEnd/>
          </a:ln>
        </p:spPr>
        <p:txBody>
          <a:bodyPr wrap="none" lIns="36000" tIns="0" rIns="36000" bIns="0">
            <a:spAutoFit/>
          </a:bodyPr>
          <a:lstStyle/>
          <a:p>
            <a:pPr defTabSz="661988"/>
            <a:r>
              <a:rPr lang="en-GB" sz="900" b="1">
                <a:solidFill>
                  <a:srgbClr val="000000"/>
                </a:solidFill>
                <a:latin typeface="Arial Narrow" pitchFamily="34" charset="0"/>
              </a:rPr>
              <a:t>Motihari</a:t>
            </a:r>
          </a:p>
        </p:txBody>
      </p:sp>
      <p:sp>
        <p:nvSpPr>
          <p:cNvPr id="3300" name="Rectangle 119"/>
          <p:cNvSpPr>
            <a:spLocks noChangeArrowheads="1"/>
          </p:cNvSpPr>
          <p:nvPr/>
        </p:nvSpPr>
        <p:spPr bwMode="auto">
          <a:xfrm>
            <a:off x="5613400" y="2462213"/>
            <a:ext cx="483072" cy="138499"/>
          </a:xfrm>
          <a:prstGeom prst="rect">
            <a:avLst/>
          </a:prstGeom>
          <a:noFill/>
          <a:ln w="9525">
            <a:noFill/>
            <a:miter lim="800000"/>
            <a:headEnd/>
            <a:tailEnd/>
          </a:ln>
        </p:spPr>
        <p:txBody>
          <a:bodyPr wrap="none" lIns="36000" tIns="0" rIns="36000" bIns="0">
            <a:spAutoFit/>
          </a:bodyPr>
          <a:lstStyle/>
          <a:p>
            <a:pPr defTabSz="661988"/>
            <a:r>
              <a:rPr lang="en-GB" sz="900" b="1">
                <a:solidFill>
                  <a:srgbClr val="000000"/>
                </a:solidFill>
                <a:latin typeface="Arial Narrow" pitchFamily="34" charset="0"/>
              </a:rPr>
              <a:t>Baitalpur</a:t>
            </a:r>
          </a:p>
        </p:txBody>
      </p:sp>
      <p:sp>
        <p:nvSpPr>
          <p:cNvPr id="271" name="Freeform 270"/>
          <p:cNvSpPr/>
          <p:nvPr/>
        </p:nvSpPr>
        <p:spPr>
          <a:xfrm>
            <a:off x="5835254" y="2640014"/>
            <a:ext cx="161660" cy="180975"/>
          </a:xfrm>
          <a:custGeom>
            <a:avLst/>
            <a:gdLst>
              <a:gd name="connsiteX0" fmla="*/ 42863 w 42863"/>
              <a:gd name="connsiteY0" fmla="*/ 142875 h 142875"/>
              <a:gd name="connsiteX1" fmla="*/ 35719 w 42863"/>
              <a:gd name="connsiteY1" fmla="*/ 90487 h 142875"/>
              <a:gd name="connsiteX2" fmla="*/ 28575 w 42863"/>
              <a:gd name="connsiteY2" fmla="*/ 40481 h 142875"/>
              <a:gd name="connsiteX3" fmla="*/ 0 w 42863"/>
              <a:gd name="connsiteY3" fmla="*/ 0 h 142875"/>
              <a:gd name="connsiteX0" fmla="*/ 138113 w 145653"/>
              <a:gd name="connsiteY0" fmla="*/ 147637 h 147637"/>
              <a:gd name="connsiteX1" fmla="*/ 130969 w 145653"/>
              <a:gd name="connsiteY1" fmla="*/ 95249 h 147637"/>
              <a:gd name="connsiteX2" fmla="*/ 123825 w 145653"/>
              <a:gd name="connsiteY2" fmla="*/ 45243 h 147637"/>
              <a:gd name="connsiteX3" fmla="*/ 0 w 145653"/>
              <a:gd name="connsiteY3" fmla="*/ 0 h 147637"/>
              <a:gd name="connsiteX0" fmla="*/ 138113 w 143669"/>
              <a:gd name="connsiteY0" fmla="*/ 147637 h 147637"/>
              <a:gd name="connsiteX1" fmla="*/ 130969 w 143669"/>
              <a:gd name="connsiteY1" fmla="*/ 95249 h 147637"/>
              <a:gd name="connsiteX2" fmla="*/ 61912 w 143669"/>
              <a:gd name="connsiteY2" fmla="*/ 50006 h 147637"/>
              <a:gd name="connsiteX3" fmla="*/ 0 w 143669"/>
              <a:gd name="connsiteY3" fmla="*/ 0 h 147637"/>
              <a:gd name="connsiteX0" fmla="*/ 138113 w 138113"/>
              <a:gd name="connsiteY0" fmla="*/ 147637 h 147637"/>
              <a:gd name="connsiteX1" fmla="*/ 61912 w 138113"/>
              <a:gd name="connsiteY1" fmla="*/ 50006 h 147637"/>
              <a:gd name="connsiteX2" fmla="*/ 0 w 138113"/>
              <a:gd name="connsiteY2" fmla="*/ 0 h 147637"/>
            </a:gdLst>
            <a:ahLst/>
            <a:cxnLst>
              <a:cxn ang="0">
                <a:pos x="connsiteX0" y="connsiteY0"/>
              </a:cxn>
              <a:cxn ang="0">
                <a:pos x="connsiteX1" y="connsiteY1"/>
              </a:cxn>
              <a:cxn ang="0">
                <a:pos x="connsiteX2" y="connsiteY2"/>
              </a:cxn>
            </a:cxnLst>
            <a:rect l="l" t="t" r="r" b="b"/>
            <a:pathLst>
              <a:path w="138113" h="147637">
                <a:moveTo>
                  <a:pt x="138113" y="147637"/>
                </a:moveTo>
                <a:cubicBezTo>
                  <a:pt x="122238" y="127297"/>
                  <a:pt x="84931" y="74612"/>
                  <a:pt x="61912" y="50006"/>
                </a:cubicBezTo>
                <a:cubicBezTo>
                  <a:pt x="40084" y="34131"/>
                  <a:pt x="11311" y="12700"/>
                  <a:pt x="0" y="0"/>
                </a:cubicBezTo>
              </a:path>
            </a:pathLst>
          </a:custGeom>
          <a:ln w="15875">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3600">
              <a:solidFill>
                <a:prstClr val="black"/>
              </a:solidFill>
            </a:endParaRPr>
          </a:p>
        </p:txBody>
      </p:sp>
      <p:sp>
        <p:nvSpPr>
          <p:cNvPr id="272" name="Freeform 271"/>
          <p:cNvSpPr/>
          <p:nvPr/>
        </p:nvSpPr>
        <p:spPr>
          <a:xfrm>
            <a:off x="5983156" y="2600325"/>
            <a:ext cx="73951" cy="211138"/>
          </a:xfrm>
          <a:custGeom>
            <a:avLst/>
            <a:gdLst>
              <a:gd name="connsiteX0" fmla="*/ 0 w 65483"/>
              <a:gd name="connsiteY0" fmla="*/ 57150 h 57150"/>
              <a:gd name="connsiteX1" fmla="*/ 54768 w 65483"/>
              <a:gd name="connsiteY1" fmla="*/ 28575 h 57150"/>
              <a:gd name="connsiteX2" fmla="*/ 64293 w 65483"/>
              <a:gd name="connsiteY2" fmla="*/ 0 h 57150"/>
              <a:gd name="connsiteX0" fmla="*/ 0 w 78536"/>
              <a:gd name="connsiteY0" fmla="*/ 111741 h 111741"/>
              <a:gd name="connsiteX1" fmla="*/ 54768 w 78536"/>
              <a:gd name="connsiteY1" fmla="*/ 83166 h 111741"/>
              <a:gd name="connsiteX2" fmla="*/ 77941 w 78536"/>
              <a:gd name="connsiteY2" fmla="*/ 0 h 111741"/>
              <a:gd name="connsiteX0" fmla="*/ 0 w 78536"/>
              <a:gd name="connsiteY0" fmla="*/ 111741 h 178417"/>
              <a:gd name="connsiteX1" fmla="*/ 14949 w 78536"/>
              <a:gd name="connsiteY1" fmla="*/ 173655 h 178417"/>
              <a:gd name="connsiteX2" fmla="*/ 54768 w 78536"/>
              <a:gd name="connsiteY2" fmla="*/ 83166 h 178417"/>
              <a:gd name="connsiteX3" fmla="*/ 77941 w 78536"/>
              <a:gd name="connsiteY3" fmla="*/ 0 h 178417"/>
              <a:gd name="connsiteX0" fmla="*/ 0 w 63587"/>
              <a:gd name="connsiteY0" fmla="*/ 173655 h 173655"/>
              <a:gd name="connsiteX1" fmla="*/ 39819 w 63587"/>
              <a:gd name="connsiteY1" fmla="*/ 83166 h 173655"/>
              <a:gd name="connsiteX2" fmla="*/ 62992 w 63587"/>
              <a:gd name="connsiteY2" fmla="*/ 0 h 173655"/>
            </a:gdLst>
            <a:ahLst/>
            <a:cxnLst>
              <a:cxn ang="0">
                <a:pos x="connsiteX0" y="connsiteY0"/>
              </a:cxn>
              <a:cxn ang="0">
                <a:pos x="connsiteX1" y="connsiteY1"/>
              </a:cxn>
              <a:cxn ang="0">
                <a:pos x="connsiteX2" y="connsiteY2"/>
              </a:cxn>
            </a:cxnLst>
            <a:rect l="l" t="t" r="r" b="b"/>
            <a:pathLst>
              <a:path w="63587" h="173655">
                <a:moveTo>
                  <a:pt x="0" y="173655"/>
                </a:moveTo>
                <a:cubicBezTo>
                  <a:pt x="9128" y="168893"/>
                  <a:pt x="29320" y="112108"/>
                  <a:pt x="39819" y="83166"/>
                </a:cubicBezTo>
                <a:cubicBezTo>
                  <a:pt x="50318" y="54224"/>
                  <a:pt x="63587" y="9525"/>
                  <a:pt x="62992" y="0"/>
                </a:cubicBezTo>
              </a:path>
            </a:pathLst>
          </a:custGeom>
          <a:ln w="15875">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3600">
              <a:solidFill>
                <a:prstClr val="black"/>
              </a:solidFill>
            </a:endParaRPr>
          </a:p>
        </p:txBody>
      </p:sp>
      <p:sp>
        <p:nvSpPr>
          <p:cNvPr id="274" name="Freeform 273"/>
          <p:cNvSpPr/>
          <p:nvPr/>
        </p:nvSpPr>
        <p:spPr>
          <a:xfrm>
            <a:off x="5955639" y="2760664"/>
            <a:ext cx="116946" cy="212725"/>
          </a:xfrm>
          <a:custGeom>
            <a:avLst/>
            <a:gdLst>
              <a:gd name="connsiteX0" fmla="*/ 7143 w 17462"/>
              <a:gd name="connsiteY0" fmla="*/ 140494 h 140494"/>
              <a:gd name="connsiteX1" fmla="*/ 16668 w 17462"/>
              <a:gd name="connsiteY1" fmla="*/ 54769 h 140494"/>
              <a:gd name="connsiteX2" fmla="*/ 11906 w 17462"/>
              <a:gd name="connsiteY2" fmla="*/ 21431 h 140494"/>
              <a:gd name="connsiteX3" fmla="*/ 0 w 17462"/>
              <a:gd name="connsiteY3" fmla="*/ 0 h 140494"/>
              <a:gd name="connsiteX0" fmla="*/ 0 w 52888"/>
              <a:gd name="connsiteY0" fmla="*/ 130301 h 130301"/>
              <a:gd name="connsiteX1" fmla="*/ 46013 w 52888"/>
              <a:gd name="connsiteY1" fmla="*/ 54769 h 130301"/>
              <a:gd name="connsiteX2" fmla="*/ 41251 w 52888"/>
              <a:gd name="connsiteY2" fmla="*/ 21431 h 130301"/>
              <a:gd name="connsiteX3" fmla="*/ 29345 w 52888"/>
              <a:gd name="connsiteY3" fmla="*/ 0 h 130301"/>
              <a:gd name="connsiteX0" fmla="*/ 0 w 41251"/>
              <a:gd name="connsiteY0" fmla="*/ 130301 h 130301"/>
              <a:gd name="connsiteX1" fmla="*/ 41251 w 41251"/>
              <a:gd name="connsiteY1" fmla="*/ 21431 h 130301"/>
              <a:gd name="connsiteX2" fmla="*/ 29345 w 41251"/>
              <a:gd name="connsiteY2" fmla="*/ 0 h 130301"/>
              <a:gd name="connsiteX0" fmla="*/ 0 w 33909"/>
              <a:gd name="connsiteY0" fmla="*/ 130301 h 130301"/>
              <a:gd name="connsiteX1" fmla="*/ 28219 w 33909"/>
              <a:gd name="connsiteY1" fmla="*/ 62201 h 130301"/>
              <a:gd name="connsiteX2" fmla="*/ 29345 w 33909"/>
              <a:gd name="connsiteY2" fmla="*/ 0 h 130301"/>
              <a:gd name="connsiteX0" fmla="*/ 0 w 90569"/>
              <a:gd name="connsiteY0" fmla="*/ 130301 h 130301"/>
              <a:gd name="connsiteX1" fmla="*/ 85866 w 90569"/>
              <a:gd name="connsiteY1" fmla="*/ 87143 h 130301"/>
              <a:gd name="connsiteX2" fmla="*/ 28219 w 90569"/>
              <a:gd name="connsiteY2" fmla="*/ 62201 h 130301"/>
              <a:gd name="connsiteX3" fmla="*/ 29345 w 90569"/>
              <a:gd name="connsiteY3" fmla="*/ 0 h 130301"/>
              <a:gd name="connsiteX0" fmla="*/ 62173 w 66876"/>
              <a:gd name="connsiteY0" fmla="*/ 87143 h 87143"/>
              <a:gd name="connsiteX1" fmla="*/ 4526 w 66876"/>
              <a:gd name="connsiteY1" fmla="*/ 62201 h 87143"/>
              <a:gd name="connsiteX2" fmla="*/ 5652 w 66876"/>
              <a:gd name="connsiteY2" fmla="*/ 0 h 87143"/>
              <a:gd name="connsiteX0" fmla="*/ 60425 w 70033"/>
              <a:gd name="connsiteY0" fmla="*/ 87143 h 148209"/>
              <a:gd name="connsiteX1" fmla="*/ 60425 w 70033"/>
              <a:gd name="connsiteY1" fmla="*/ 144052 h 148209"/>
              <a:gd name="connsiteX2" fmla="*/ 2778 w 70033"/>
              <a:gd name="connsiteY2" fmla="*/ 62201 h 148209"/>
              <a:gd name="connsiteX3" fmla="*/ 3904 w 70033"/>
              <a:gd name="connsiteY3" fmla="*/ 0 h 148209"/>
              <a:gd name="connsiteX0" fmla="*/ 56521 w 61372"/>
              <a:gd name="connsiteY0" fmla="*/ 87143 h 153537"/>
              <a:gd name="connsiteX1" fmla="*/ 56521 w 61372"/>
              <a:gd name="connsiteY1" fmla="*/ 144052 h 153537"/>
              <a:gd name="connsiteX2" fmla="*/ 27416 w 61372"/>
              <a:gd name="connsiteY2" fmla="*/ 30236 h 153537"/>
              <a:gd name="connsiteX3" fmla="*/ 0 w 61372"/>
              <a:gd name="connsiteY3" fmla="*/ 0 h 153537"/>
              <a:gd name="connsiteX0" fmla="*/ 56521 w 61372"/>
              <a:gd name="connsiteY0" fmla="*/ 87144 h 153537"/>
              <a:gd name="connsiteX1" fmla="*/ 56521 w 61372"/>
              <a:gd name="connsiteY1" fmla="*/ 144052 h 153537"/>
              <a:gd name="connsiteX2" fmla="*/ 27416 w 61372"/>
              <a:gd name="connsiteY2" fmla="*/ 30236 h 153537"/>
              <a:gd name="connsiteX3" fmla="*/ 0 w 61372"/>
              <a:gd name="connsiteY3" fmla="*/ 0 h 153537"/>
              <a:gd name="connsiteX0" fmla="*/ 56521 w 56521"/>
              <a:gd name="connsiteY0" fmla="*/ 144052 h 144052"/>
              <a:gd name="connsiteX1" fmla="*/ 27416 w 56521"/>
              <a:gd name="connsiteY1" fmla="*/ 30236 h 144052"/>
              <a:gd name="connsiteX2" fmla="*/ 0 w 56521"/>
              <a:gd name="connsiteY2" fmla="*/ 0 h 144052"/>
              <a:gd name="connsiteX0" fmla="*/ 56521 w 65335"/>
              <a:gd name="connsiteY0" fmla="*/ 144052 h 144052"/>
              <a:gd name="connsiteX1" fmla="*/ 56521 w 65335"/>
              <a:gd name="connsiteY1" fmla="*/ 30236 h 144052"/>
              <a:gd name="connsiteX2" fmla="*/ 0 w 65335"/>
              <a:gd name="connsiteY2" fmla="*/ 0 h 144052"/>
              <a:gd name="connsiteX0" fmla="*/ 56521 w 58059"/>
              <a:gd name="connsiteY0" fmla="*/ 144052 h 144052"/>
              <a:gd name="connsiteX1" fmla="*/ 49245 w 58059"/>
              <a:gd name="connsiteY1" fmla="*/ 51576 h 144052"/>
              <a:gd name="connsiteX2" fmla="*/ 0 w 58059"/>
              <a:gd name="connsiteY2" fmla="*/ 0 h 144052"/>
              <a:gd name="connsiteX0" fmla="*/ 27416 w 28954"/>
              <a:gd name="connsiteY0" fmla="*/ 136939 h 136939"/>
              <a:gd name="connsiteX1" fmla="*/ 20140 w 28954"/>
              <a:gd name="connsiteY1" fmla="*/ 44463 h 136939"/>
              <a:gd name="connsiteX2" fmla="*/ 0 w 28954"/>
              <a:gd name="connsiteY2" fmla="*/ 0 h 136939"/>
              <a:gd name="connsiteX0" fmla="*/ 38330 w 39868"/>
              <a:gd name="connsiteY0" fmla="*/ 129826 h 129826"/>
              <a:gd name="connsiteX1" fmla="*/ 31054 w 39868"/>
              <a:gd name="connsiteY1" fmla="*/ 37350 h 129826"/>
              <a:gd name="connsiteX2" fmla="*/ 0 w 39868"/>
              <a:gd name="connsiteY2" fmla="*/ 0 h 129826"/>
              <a:gd name="connsiteX0" fmla="*/ 38330 w 38330"/>
              <a:gd name="connsiteY0" fmla="*/ 129826 h 129826"/>
              <a:gd name="connsiteX1" fmla="*/ 16502 w 38330"/>
              <a:gd name="connsiteY1" fmla="*/ 51577 h 129826"/>
              <a:gd name="connsiteX2" fmla="*/ 0 w 38330"/>
              <a:gd name="connsiteY2" fmla="*/ 0 h 129826"/>
            </a:gdLst>
            <a:ahLst/>
            <a:cxnLst>
              <a:cxn ang="0">
                <a:pos x="connsiteX0" y="connsiteY0"/>
              </a:cxn>
              <a:cxn ang="0">
                <a:pos x="connsiteX1" y="connsiteY1"/>
              </a:cxn>
              <a:cxn ang="0">
                <a:pos x="connsiteX2" y="connsiteY2"/>
              </a:cxn>
            </a:cxnLst>
            <a:rect l="l" t="t" r="r" b="b"/>
            <a:pathLst>
              <a:path w="38330" h="129826">
                <a:moveTo>
                  <a:pt x="38330" y="129826"/>
                </a:moveTo>
                <a:cubicBezTo>
                  <a:pt x="33479" y="120341"/>
                  <a:pt x="25316" y="66101"/>
                  <a:pt x="16502" y="51577"/>
                </a:cubicBezTo>
                <a:cubicBezTo>
                  <a:pt x="13724" y="42449"/>
                  <a:pt x="4564" y="6151"/>
                  <a:pt x="0" y="0"/>
                </a:cubicBezTo>
              </a:path>
            </a:pathLst>
          </a:custGeom>
          <a:ln w="15875">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3600">
              <a:solidFill>
                <a:prstClr val="black"/>
              </a:solidFill>
            </a:endParaRPr>
          </a:p>
        </p:txBody>
      </p:sp>
      <p:sp>
        <p:nvSpPr>
          <p:cNvPr id="53401" name="Oval 180"/>
          <p:cNvSpPr>
            <a:spLocks noChangeArrowheads="1"/>
          </p:cNvSpPr>
          <p:nvPr/>
        </p:nvSpPr>
        <p:spPr bwMode="auto">
          <a:xfrm>
            <a:off x="5790539" y="2597150"/>
            <a:ext cx="85990" cy="90488"/>
          </a:xfrm>
          <a:prstGeom prst="ellipse">
            <a:avLst/>
          </a:prstGeom>
          <a:solidFill>
            <a:srgbClr val="FFFF00"/>
          </a:solidFill>
          <a:ln w="12700">
            <a:solidFill>
              <a:srgbClr val="990000"/>
            </a:solidFill>
            <a:round/>
            <a:headEnd/>
            <a:tailEnd/>
          </a:ln>
        </p:spPr>
        <p:txBody>
          <a:bodyPr wrap="none" lIns="36000" tIns="0" rIns="36000" bIns="0" anchor="ctr"/>
          <a:lstStyle/>
          <a:p>
            <a:pPr>
              <a:defRPr/>
            </a:pPr>
            <a:endParaRPr lang="en-US" sz="1050" b="1">
              <a:solidFill>
                <a:srgbClr val="000000"/>
              </a:solidFill>
              <a:latin typeface="Times New Roman" pitchFamily="18" charset="0"/>
            </a:endParaRPr>
          </a:p>
        </p:txBody>
      </p:sp>
      <p:sp>
        <p:nvSpPr>
          <p:cNvPr id="53402" name="Oval 180"/>
          <p:cNvSpPr>
            <a:spLocks noChangeArrowheads="1"/>
          </p:cNvSpPr>
          <p:nvPr/>
        </p:nvSpPr>
        <p:spPr bwMode="auto">
          <a:xfrm>
            <a:off x="6029590" y="2560638"/>
            <a:ext cx="85990" cy="88900"/>
          </a:xfrm>
          <a:prstGeom prst="ellipse">
            <a:avLst/>
          </a:prstGeom>
          <a:solidFill>
            <a:srgbClr val="FFFF00"/>
          </a:solidFill>
          <a:ln w="12700">
            <a:solidFill>
              <a:srgbClr val="990000"/>
            </a:solidFill>
            <a:round/>
            <a:headEnd/>
            <a:tailEnd/>
          </a:ln>
        </p:spPr>
        <p:txBody>
          <a:bodyPr wrap="none" lIns="36000" tIns="0" rIns="36000" bIns="0" anchor="ctr"/>
          <a:lstStyle/>
          <a:p>
            <a:pPr>
              <a:defRPr/>
            </a:pPr>
            <a:endParaRPr lang="en-US" sz="1050" b="1">
              <a:solidFill>
                <a:srgbClr val="000000"/>
              </a:solidFill>
              <a:latin typeface="Times New Roman" pitchFamily="18" charset="0"/>
            </a:endParaRPr>
          </a:p>
        </p:txBody>
      </p:sp>
      <p:sp>
        <p:nvSpPr>
          <p:cNvPr id="282" name="Oval 62"/>
          <p:cNvSpPr>
            <a:spLocks noChangeArrowheads="1"/>
          </p:cNvSpPr>
          <p:nvPr/>
        </p:nvSpPr>
        <p:spPr bwMode="auto">
          <a:xfrm>
            <a:off x="5965958" y="2776538"/>
            <a:ext cx="53313" cy="55562"/>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309" name="Rectangle 92"/>
          <p:cNvSpPr>
            <a:spLocks noChangeArrowheads="1"/>
          </p:cNvSpPr>
          <p:nvPr/>
        </p:nvSpPr>
        <p:spPr bwMode="auto">
          <a:xfrm>
            <a:off x="3343827" y="2116138"/>
            <a:ext cx="582458" cy="138499"/>
          </a:xfrm>
          <a:prstGeom prst="rect">
            <a:avLst/>
          </a:prstGeom>
          <a:noFill/>
          <a:ln w="12700">
            <a:noFill/>
            <a:miter lim="800000"/>
            <a:headEnd/>
            <a:tailEnd/>
          </a:ln>
          <a:effectLst/>
        </p:spPr>
        <p:txBody>
          <a:bodyPr wrap="none" lIns="36000" tIns="0" rIns="36000" bIns="0">
            <a:spAutoFit/>
          </a:bodyPr>
          <a:lstStyle/>
          <a:p>
            <a:pPr algn="r" defTabSz="661988">
              <a:defRPr/>
            </a:pPr>
            <a:r>
              <a:rPr lang="en-GB" sz="900" b="1" kern="0" dirty="0" err="1">
                <a:solidFill>
                  <a:srgbClr val="000000"/>
                </a:solidFill>
                <a:latin typeface="Arial Narrow" pitchFamily="34" charset="0"/>
              </a:rPr>
              <a:t>Mohanpura</a:t>
            </a:r>
            <a:endParaRPr lang="en-GB" sz="900" b="1" kern="0" dirty="0">
              <a:solidFill>
                <a:srgbClr val="000000"/>
              </a:solidFill>
              <a:latin typeface="Arial Narrow" pitchFamily="34" charset="0"/>
            </a:endParaRPr>
          </a:p>
        </p:txBody>
      </p:sp>
      <p:sp>
        <p:nvSpPr>
          <p:cNvPr id="323" name="Freeform 322"/>
          <p:cNvSpPr/>
          <p:nvPr/>
        </p:nvSpPr>
        <p:spPr>
          <a:xfrm>
            <a:off x="3888450" y="1804989"/>
            <a:ext cx="385233" cy="541337"/>
          </a:xfrm>
          <a:custGeom>
            <a:avLst/>
            <a:gdLst>
              <a:gd name="connsiteX0" fmla="*/ 0 w 319087"/>
              <a:gd name="connsiteY0" fmla="*/ 409575 h 409575"/>
              <a:gd name="connsiteX1" fmla="*/ 47625 w 319087"/>
              <a:gd name="connsiteY1" fmla="*/ 295275 h 409575"/>
              <a:gd name="connsiteX2" fmla="*/ 90487 w 319087"/>
              <a:gd name="connsiteY2" fmla="*/ 257175 h 409575"/>
              <a:gd name="connsiteX3" fmla="*/ 123825 w 319087"/>
              <a:gd name="connsiteY3" fmla="*/ 219075 h 409575"/>
              <a:gd name="connsiteX4" fmla="*/ 180975 w 319087"/>
              <a:gd name="connsiteY4" fmla="*/ 171450 h 409575"/>
              <a:gd name="connsiteX5" fmla="*/ 247650 w 319087"/>
              <a:gd name="connsiteY5" fmla="*/ 85725 h 409575"/>
              <a:gd name="connsiteX6" fmla="*/ 276225 w 319087"/>
              <a:gd name="connsiteY6" fmla="*/ 33338 h 409575"/>
              <a:gd name="connsiteX7" fmla="*/ 319087 w 319087"/>
              <a:gd name="connsiteY7" fmla="*/ 0 h 409575"/>
              <a:gd name="connsiteX0" fmla="*/ 22225 w 341312"/>
              <a:gd name="connsiteY0" fmla="*/ 409575 h 409575"/>
              <a:gd name="connsiteX1" fmla="*/ 7937 w 341312"/>
              <a:gd name="connsiteY1" fmla="*/ 366713 h 409575"/>
              <a:gd name="connsiteX2" fmla="*/ 69850 w 341312"/>
              <a:gd name="connsiteY2" fmla="*/ 295275 h 409575"/>
              <a:gd name="connsiteX3" fmla="*/ 112712 w 341312"/>
              <a:gd name="connsiteY3" fmla="*/ 257175 h 409575"/>
              <a:gd name="connsiteX4" fmla="*/ 146050 w 341312"/>
              <a:gd name="connsiteY4" fmla="*/ 219075 h 409575"/>
              <a:gd name="connsiteX5" fmla="*/ 203200 w 341312"/>
              <a:gd name="connsiteY5" fmla="*/ 171450 h 409575"/>
              <a:gd name="connsiteX6" fmla="*/ 269875 w 341312"/>
              <a:gd name="connsiteY6" fmla="*/ 85725 h 409575"/>
              <a:gd name="connsiteX7" fmla="*/ 298450 w 341312"/>
              <a:gd name="connsiteY7" fmla="*/ 33338 h 409575"/>
              <a:gd name="connsiteX8" fmla="*/ 341312 w 341312"/>
              <a:gd name="connsiteY8" fmla="*/ 0 h 409575"/>
              <a:gd name="connsiteX0" fmla="*/ 22225 w 331787"/>
              <a:gd name="connsiteY0" fmla="*/ 442913 h 442913"/>
              <a:gd name="connsiteX1" fmla="*/ 7937 w 331787"/>
              <a:gd name="connsiteY1" fmla="*/ 400051 h 442913"/>
              <a:gd name="connsiteX2" fmla="*/ 69850 w 331787"/>
              <a:gd name="connsiteY2" fmla="*/ 328613 h 442913"/>
              <a:gd name="connsiteX3" fmla="*/ 112712 w 331787"/>
              <a:gd name="connsiteY3" fmla="*/ 290513 h 442913"/>
              <a:gd name="connsiteX4" fmla="*/ 146050 w 331787"/>
              <a:gd name="connsiteY4" fmla="*/ 252413 h 442913"/>
              <a:gd name="connsiteX5" fmla="*/ 203200 w 331787"/>
              <a:gd name="connsiteY5" fmla="*/ 204788 h 442913"/>
              <a:gd name="connsiteX6" fmla="*/ 269875 w 331787"/>
              <a:gd name="connsiteY6" fmla="*/ 119063 h 442913"/>
              <a:gd name="connsiteX7" fmla="*/ 298450 w 331787"/>
              <a:gd name="connsiteY7" fmla="*/ 66676 h 442913"/>
              <a:gd name="connsiteX8" fmla="*/ 331787 w 331787"/>
              <a:gd name="connsiteY8" fmla="*/ 0 h 44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787" h="442913">
                <a:moveTo>
                  <a:pt x="22225" y="442913"/>
                </a:moveTo>
                <a:cubicBezTo>
                  <a:pt x="22225" y="441326"/>
                  <a:pt x="0" y="419101"/>
                  <a:pt x="7937" y="400051"/>
                </a:cubicBezTo>
                <a:cubicBezTo>
                  <a:pt x="15874" y="381001"/>
                  <a:pt x="52388" y="346869"/>
                  <a:pt x="69850" y="328613"/>
                </a:cubicBezTo>
                <a:cubicBezTo>
                  <a:pt x="87312" y="310357"/>
                  <a:pt x="100012" y="303213"/>
                  <a:pt x="112712" y="290513"/>
                </a:cubicBezTo>
                <a:cubicBezTo>
                  <a:pt x="125412" y="277813"/>
                  <a:pt x="130969" y="266700"/>
                  <a:pt x="146050" y="252413"/>
                </a:cubicBezTo>
                <a:cubicBezTo>
                  <a:pt x="161131" y="238125"/>
                  <a:pt x="182563" y="227013"/>
                  <a:pt x="203200" y="204788"/>
                </a:cubicBezTo>
                <a:cubicBezTo>
                  <a:pt x="223837" y="182563"/>
                  <a:pt x="254000" y="142081"/>
                  <a:pt x="269875" y="119063"/>
                </a:cubicBezTo>
                <a:cubicBezTo>
                  <a:pt x="285750" y="96045"/>
                  <a:pt x="288131" y="86520"/>
                  <a:pt x="298450" y="66676"/>
                </a:cubicBezTo>
                <a:cubicBezTo>
                  <a:pt x="308769" y="46832"/>
                  <a:pt x="316309" y="9525"/>
                  <a:pt x="331787" y="0"/>
                </a:cubicBezTo>
              </a:path>
            </a:pathLst>
          </a:custGeom>
          <a:noFill/>
          <a:ln w="158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2800">
              <a:solidFill>
                <a:srgbClr val="FFFFFF"/>
              </a:solidFill>
            </a:endParaRPr>
          </a:p>
        </p:txBody>
      </p:sp>
      <p:sp>
        <p:nvSpPr>
          <p:cNvPr id="337" name="Freeform 336"/>
          <p:cNvSpPr/>
          <p:nvPr/>
        </p:nvSpPr>
        <p:spPr>
          <a:xfrm>
            <a:off x="4813698" y="5867400"/>
            <a:ext cx="154781" cy="298450"/>
          </a:xfrm>
          <a:custGeom>
            <a:avLst/>
            <a:gdLst>
              <a:gd name="connsiteX0" fmla="*/ 395785 w 395785"/>
              <a:gd name="connsiteY0" fmla="*/ 0 h 832514"/>
              <a:gd name="connsiteX1" fmla="*/ 259308 w 395785"/>
              <a:gd name="connsiteY1" fmla="*/ 259308 h 832514"/>
              <a:gd name="connsiteX2" fmla="*/ 170597 w 395785"/>
              <a:gd name="connsiteY2" fmla="*/ 593678 h 832514"/>
              <a:gd name="connsiteX3" fmla="*/ 0 w 395785"/>
              <a:gd name="connsiteY3" fmla="*/ 832514 h 832514"/>
              <a:gd name="connsiteX0" fmla="*/ 416256 w 416256"/>
              <a:gd name="connsiteY0" fmla="*/ 0 h 825691"/>
              <a:gd name="connsiteX1" fmla="*/ 259308 w 416256"/>
              <a:gd name="connsiteY1" fmla="*/ 252485 h 825691"/>
              <a:gd name="connsiteX2" fmla="*/ 170597 w 416256"/>
              <a:gd name="connsiteY2" fmla="*/ 586855 h 825691"/>
              <a:gd name="connsiteX3" fmla="*/ 0 w 416256"/>
              <a:gd name="connsiteY3" fmla="*/ 825691 h 825691"/>
              <a:gd name="connsiteX0" fmla="*/ 416256 w 416256"/>
              <a:gd name="connsiteY0" fmla="*/ 0 h 825691"/>
              <a:gd name="connsiteX1" fmla="*/ 259308 w 416256"/>
              <a:gd name="connsiteY1" fmla="*/ 252485 h 825691"/>
              <a:gd name="connsiteX2" fmla="*/ 170597 w 416256"/>
              <a:gd name="connsiteY2" fmla="*/ 586855 h 825691"/>
              <a:gd name="connsiteX3" fmla="*/ 0 w 416256"/>
              <a:gd name="connsiteY3" fmla="*/ 825691 h 825691"/>
              <a:gd name="connsiteX0" fmla="*/ 416256 w 416256"/>
              <a:gd name="connsiteY0" fmla="*/ 0 h 825691"/>
              <a:gd name="connsiteX1" fmla="*/ 259308 w 416256"/>
              <a:gd name="connsiteY1" fmla="*/ 252485 h 825691"/>
              <a:gd name="connsiteX2" fmla="*/ 334370 w 416256"/>
              <a:gd name="connsiteY2" fmla="*/ 88712 h 825691"/>
              <a:gd name="connsiteX3" fmla="*/ 170597 w 416256"/>
              <a:gd name="connsiteY3" fmla="*/ 586855 h 825691"/>
              <a:gd name="connsiteX4" fmla="*/ 0 w 416256"/>
              <a:gd name="connsiteY4" fmla="*/ 825691 h 825691"/>
              <a:gd name="connsiteX0" fmla="*/ 416256 w 416256"/>
              <a:gd name="connsiteY0" fmla="*/ 9097 h 834788"/>
              <a:gd name="connsiteX1" fmla="*/ 334370 w 416256"/>
              <a:gd name="connsiteY1" fmla="*/ 97809 h 834788"/>
              <a:gd name="connsiteX2" fmla="*/ 170597 w 416256"/>
              <a:gd name="connsiteY2" fmla="*/ 595952 h 834788"/>
              <a:gd name="connsiteX3" fmla="*/ 0 w 416256"/>
              <a:gd name="connsiteY3" fmla="*/ 834788 h 834788"/>
              <a:gd name="connsiteX0" fmla="*/ 416256 w 416256"/>
              <a:gd name="connsiteY0" fmla="*/ 9097 h 834788"/>
              <a:gd name="connsiteX1" fmla="*/ 334370 w 416256"/>
              <a:gd name="connsiteY1" fmla="*/ 97809 h 834788"/>
              <a:gd name="connsiteX2" fmla="*/ 266131 w 416256"/>
              <a:gd name="connsiteY2" fmla="*/ 302525 h 834788"/>
              <a:gd name="connsiteX3" fmla="*/ 170597 w 416256"/>
              <a:gd name="connsiteY3" fmla="*/ 595952 h 834788"/>
              <a:gd name="connsiteX4" fmla="*/ 0 w 416256"/>
              <a:gd name="connsiteY4" fmla="*/ 834788 h 834788"/>
              <a:gd name="connsiteX0" fmla="*/ 416256 w 416256"/>
              <a:gd name="connsiteY0" fmla="*/ 9097 h 834788"/>
              <a:gd name="connsiteX1" fmla="*/ 334370 w 416256"/>
              <a:gd name="connsiteY1" fmla="*/ 97809 h 834788"/>
              <a:gd name="connsiteX2" fmla="*/ 228600 w 416256"/>
              <a:gd name="connsiteY2" fmla="*/ 338919 h 834788"/>
              <a:gd name="connsiteX3" fmla="*/ 170597 w 416256"/>
              <a:gd name="connsiteY3" fmla="*/ 595952 h 834788"/>
              <a:gd name="connsiteX4" fmla="*/ 0 w 416256"/>
              <a:gd name="connsiteY4" fmla="*/ 834788 h 834788"/>
              <a:gd name="connsiteX0" fmla="*/ 416256 w 416256"/>
              <a:gd name="connsiteY0" fmla="*/ 9097 h 834788"/>
              <a:gd name="connsiteX1" fmla="*/ 334370 w 416256"/>
              <a:gd name="connsiteY1" fmla="*/ 97809 h 834788"/>
              <a:gd name="connsiteX2" fmla="*/ 228600 w 416256"/>
              <a:gd name="connsiteY2" fmla="*/ 338919 h 834788"/>
              <a:gd name="connsiteX3" fmla="*/ 170597 w 416256"/>
              <a:gd name="connsiteY3" fmla="*/ 595952 h 834788"/>
              <a:gd name="connsiteX4" fmla="*/ 0 w 416256"/>
              <a:gd name="connsiteY4" fmla="*/ 834788 h 834788"/>
              <a:gd name="connsiteX0" fmla="*/ 416256 w 416256"/>
              <a:gd name="connsiteY0" fmla="*/ 9097 h 814316"/>
              <a:gd name="connsiteX1" fmla="*/ 334370 w 416256"/>
              <a:gd name="connsiteY1" fmla="*/ 97809 h 814316"/>
              <a:gd name="connsiteX2" fmla="*/ 228600 w 416256"/>
              <a:gd name="connsiteY2" fmla="*/ 338919 h 814316"/>
              <a:gd name="connsiteX3" fmla="*/ 170597 w 416256"/>
              <a:gd name="connsiteY3" fmla="*/ 595952 h 814316"/>
              <a:gd name="connsiteX4" fmla="*/ 0 w 416256"/>
              <a:gd name="connsiteY4" fmla="*/ 814316 h 814316"/>
              <a:gd name="connsiteX0" fmla="*/ 334370 w 334370"/>
              <a:gd name="connsiteY0" fmla="*/ 0 h 716507"/>
              <a:gd name="connsiteX1" fmla="*/ 228600 w 334370"/>
              <a:gd name="connsiteY1" fmla="*/ 241110 h 716507"/>
              <a:gd name="connsiteX2" fmla="*/ 170597 w 334370"/>
              <a:gd name="connsiteY2" fmla="*/ 498143 h 716507"/>
              <a:gd name="connsiteX3" fmla="*/ 0 w 334370"/>
              <a:gd name="connsiteY3" fmla="*/ 716507 h 716507"/>
              <a:gd name="connsiteX0" fmla="*/ 228600 w 228600"/>
              <a:gd name="connsiteY0" fmla="*/ 0 h 475397"/>
              <a:gd name="connsiteX1" fmla="*/ 170597 w 228600"/>
              <a:gd name="connsiteY1" fmla="*/ 257033 h 475397"/>
              <a:gd name="connsiteX2" fmla="*/ 0 w 228600"/>
              <a:gd name="connsiteY2" fmla="*/ 475397 h 475397"/>
              <a:gd name="connsiteX0" fmla="*/ 280987 w 280987"/>
              <a:gd name="connsiteY0" fmla="*/ 0 h 513497"/>
              <a:gd name="connsiteX1" fmla="*/ 170597 w 280987"/>
              <a:gd name="connsiteY1" fmla="*/ 295133 h 513497"/>
              <a:gd name="connsiteX2" fmla="*/ 0 w 280987"/>
              <a:gd name="connsiteY2" fmla="*/ 513497 h 513497"/>
              <a:gd name="connsiteX0" fmla="*/ 280987 w 280987"/>
              <a:gd name="connsiteY0" fmla="*/ 0 h 513497"/>
              <a:gd name="connsiteX1" fmla="*/ 165835 w 280987"/>
              <a:gd name="connsiteY1" fmla="*/ 237983 h 513497"/>
              <a:gd name="connsiteX2" fmla="*/ 0 w 280987"/>
              <a:gd name="connsiteY2" fmla="*/ 513497 h 513497"/>
              <a:gd name="connsiteX0" fmla="*/ 280987 w 280987"/>
              <a:gd name="connsiteY0" fmla="*/ 0 h 461110"/>
              <a:gd name="connsiteX1" fmla="*/ 165835 w 280987"/>
              <a:gd name="connsiteY1" fmla="*/ 237983 h 461110"/>
              <a:gd name="connsiteX2" fmla="*/ 0 w 280987"/>
              <a:gd name="connsiteY2" fmla="*/ 461110 h 461110"/>
              <a:gd name="connsiteX0" fmla="*/ 280987 w 280987"/>
              <a:gd name="connsiteY0" fmla="*/ 0 h 461110"/>
              <a:gd name="connsiteX1" fmla="*/ 250506 w 280987"/>
              <a:gd name="connsiteY1" fmla="*/ 100734 h 461110"/>
              <a:gd name="connsiteX2" fmla="*/ 165835 w 280987"/>
              <a:gd name="connsiteY2" fmla="*/ 237983 h 461110"/>
              <a:gd name="connsiteX3" fmla="*/ 0 w 280987"/>
              <a:gd name="connsiteY3" fmla="*/ 461110 h 461110"/>
              <a:gd name="connsiteX0" fmla="*/ 280987 w 280987"/>
              <a:gd name="connsiteY0" fmla="*/ 0 h 461110"/>
              <a:gd name="connsiteX1" fmla="*/ 226694 w 280987"/>
              <a:gd name="connsiteY1" fmla="*/ 91209 h 461110"/>
              <a:gd name="connsiteX2" fmla="*/ 165835 w 280987"/>
              <a:gd name="connsiteY2" fmla="*/ 237983 h 461110"/>
              <a:gd name="connsiteX3" fmla="*/ 0 w 280987"/>
              <a:gd name="connsiteY3" fmla="*/ 461110 h 461110"/>
              <a:gd name="connsiteX0" fmla="*/ 173037 w 173037"/>
              <a:gd name="connsiteY0" fmla="*/ 0 h 327760"/>
              <a:gd name="connsiteX1" fmla="*/ 118744 w 173037"/>
              <a:gd name="connsiteY1" fmla="*/ 91209 h 327760"/>
              <a:gd name="connsiteX2" fmla="*/ 57885 w 173037"/>
              <a:gd name="connsiteY2" fmla="*/ 237983 h 327760"/>
              <a:gd name="connsiteX3" fmla="*/ 0 w 173037"/>
              <a:gd name="connsiteY3" fmla="*/ 327760 h 327760"/>
              <a:gd name="connsiteX0" fmla="*/ 173037 w 173037"/>
              <a:gd name="connsiteY0" fmla="*/ 0 h 327760"/>
              <a:gd name="connsiteX1" fmla="*/ 118744 w 173037"/>
              <a:gd name="connsiteY1" fmla="*/ 91209 h 327760"/>
              <a:gd name="connsiteX2" fmla="*/ 95985 w 173037"/>
              <a:gd name="connsiteY2" fmla="*/ 142733 h 327760"/>
              <a:gd name="connsiteX3" fmla="*/ 0 w 173037"/>
              <a:gd name="connsiteY3" fmla="*/ 327760 h 327760"/>
              <a:gd name="connsiteX0" fmla="*/ 134937 w 134937"/>
              <a:gd name="connsiteY0" fmla="*/ 0 h 245210"/>
              <a:gd name="connsiteX1" fmla="*/ 80644 w 134937"/>
              <a:gd name="connsiteY1" fmla="*/ 91209 h 245210"/>
              <a:gd name="connsiteX2" fmla="*/ 57885 w 134937"/>
              <a:gd name="connsiteY2" fmla="*/ 142733 h 245210"/>
              <a:gd name="connsiteX3" fmla="*/ 0 w 134937"/>
              <a:gd name="connsiteY3" fmla="*/ 245210 h 245210"/>
            </a:gdLst>
            <a:ahLst/>
            <a:cxnLst>
              <a:cxn ang="0">
                <a:pos x="connsiteX0" y="connsiteY0"/>
              </a:cxn>
              <a:cxn ang="0">
                <a:pos x="connsiteX1" y="connsiteY1"/>
              </a:cxn>
              <a:cxn ang="0">
                <a:pos x="connsiteX2" y="connsiteY2"/>
              </a:cxn>
              <a:cxn ang="0">
                <a:pos x="connsiteX3" y="connsiteY3"/>
              </a:cxn>
            </a:cxnLst>
            <a:rect l="l" t="t" r="r" b="b"/>
            <a:pathLst>
              <a:path w="134937" h="245210">
                <a:moveTo>
                  <a:pt x="134937" y="0"/>
                </a:moveTo>
                <a:cubicBezTo>
                  <a:pt x="129857" y="16789"/>
                  <a:pt x="93486" y="67420"/>
                  <a:pt x="80644" y="91209"/>
                </a:cubicBezTo>
                <a:cubicBezTo>
                  <a:pt x="67802" y="114998"/>
                  <a:pt x="71326" y="117066"/>
                  <a:pt x="57885" y="142733"/>
                </a:cubicBezTo>
                <a:cubicBezTo>
                  <a:pt x="44444" y="168400"/>
                  <a:pt x="63689" y="173559"/>
                  <a:pt x="0" y="245210"/>
                </a:cubicBezTo>
              </a:path>
            </a:pathLst>
          </a:custGeom>
          <a:ln w="15875">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800">
              <a:solidFill>
                <a:prstClr val="black"/>
              </a:solidFill>
            </a:endParaRPr>
          </a:p>
        </p:txBody>
      </p:sp>
      <p:sp>
        <p:nvSpPr>
          <p:cNvPr id="53407" name="Oval 180"/>
          <p:cNvSpPr>
            <a:spLocks noChangeArrowheads="1"/>
          </p:cNvSpPr>
          <p:nvPr/>
        </p:nvSpPr>
        <p:spPr bwMode="auto">
          <a:xfrm>
            <a:off x="4787900" y="6132514"/>
            <a:ext cx="63633" cy="66675"/>
          </a:xfrm>
          <a:prstGeom prst="ellipse">
            <a:avLst/>
          </a:prstGeom>
          <a:solidFill>
            <a:srgbClr val="FFFF00"/>
          </a:solidFill>
          <a:ln w="12700">
            <a:solidFill>
              <a:srgbClr val="990000"/>
            </a:solidFill>
            <a:round/>
            <a:headEnd/>
            <a:tailEnd/>
          </a:ln>
        </p:spPr>
        <p:txBody>
          <a:bodyPr wrap="none" lIns="36000" tIns="0" rIns="36000" bIns="0" anchor="ctr"/>
          <a:lstStyle/>
          <a:p>
            <a:pPr>
              <a:defRPr/>
            </a:pPr>
            <a:endParaRPr lang="en-US" sz="1050" b="1">
              <a:solidFill>
                <a:srgbClr val="000000"/>
              </a:solidFill>
              <a:latin typeface="Times New Roman" pitchFamily="18" charset="0"/>
            </a:endParaRPr>
          </a:p>
        </p:txBody>
      </p:sp>
      <p:sp>
        <p:nvSpPr>
          <p:cNvPr id="260" name="Rectangle 138"/>
          <p:cNvSpPr>
            <a:spLocks noChangeArrowheads="1"/>
          </p:cNvSpPr>
          <p:nvPr/>
        </p:nvSpPr>
        <p:spPr bwMode="auto">
          <a:xfrm>
            <a:off x="4216930" y="6030913"/>
            <a:ext cx="345214"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err="1">
                <a:solidFill>
                  <a:srgbClr val="000000"/>
                </a:solidFill>
                <a:latin typeface="Arial Narrow" pitchFamily="34" charset="0"/>
                <a:cs typeface="+mn-cs"/>
              </a:rPr>
              <a:t>Irugur</a:t>
            </a:r>
            <a:endParaRPr lang="en-GB" sz="900" b="1" kern="0" dirty="0">
              <a:solidFill>
                <a:srgbClr val="000000"/>
              </a:solidFill>
              <a:latin typeface="Arial Narrow" pitchFamily="34" charset="0"/>
              <a:cs typeface="+mn-cs"/>
            </a:endParaRPr>
          </a:p>
        </p:txBody>
      </p:sp>
      <p:sp>
        <p:nvSpPr>
          <p:cNvPr id="287" name="Freeform 286"/>
          <p:cNvSpPr/>
          <p:nvPr/>
        </p:nvSpPr>
        <p:spPr>
          <a:xfrm>
            <a:off x="4282281" y="5484813"/>
            <a:ext cx="96308" cy="531812"/>
          </a:xfrm>
          <a:custGeom>
            <a:avLst/>
            <a:gdLst>
              <a:gd name="connsiteX0" fmla="*/ 395785 w 395785"/>
              <a:gd name="connsiteY0" fmla="*/ 0 h 832514"/>
              <a:gd name="connsiteX1" fmla="*/ 259308 w 395785"/>
              <a:gd name="connsiteY1" fmla="*/ 259308 h 832514"/>
              <a:gd name="connsiteX2" fmla="*/ 170597 w 395785"/>
              <a:gd name="connsiteY2" fmla="*/ 593678 h 832514"/>
              <a:gd name="connsiteX3" fmla="*/ 0 w 395785"/>
              <a:gd name="connsiteY3" fmla="*/ 832514 h 832514"/>
              <a:gd name="connsiteX0" fmla="*/ 416256 w 416256"/>
              <a:gd name="connsiteY0" fmla="*/ 0 h 825691"/>
              <a:gd name="connsiteX1" fmla="*/ 259308 w 416256"/>
              <a:gd name="connsiteY1" fmla="*/ 252485 h 825691"/>
              <a:gd name="connsiteX2" fmla="*/ 170597 w 416256"/>
              <a:gd name="connsiteY2" fmla="*/ 586855 h 825691"/>
              <a:gd name="connsiteX3" fmla="*/ 0 w 416256"/>
              <a:gd name="connsiteY3" fmla="*/ 825691 h 825691"/>
              <a:gd name="connsiteX0" fmla="*/ 416256 w 416256"/>
              <a:gd name="connsiteY0" fmla="*/ 0 h 825691"/>
              <a:gd name="connsiteX1" fmla="*/ 259308 w 416256"/>
              <a:gd name="connsiteY1" fmla="*/ 252485 h 825691"/>
              <a:gd name="connsiteX2" fmla="*/ 170597 w 416256"/>
              <a:gd name="connsiteY2" fmla="*/ 586855 h 825691"/>
              <a:gd name="connsiteX3" fmla="*/ 0 w 416256"/>
              <a:gd name="connsiteY3" fmla="*/ 825691 h 825691"/>
              <a:gd name="connsiteX0" fmla="*/ 416256 w 416256"/>
              <a:gd name="connsiteY0" fmla="*/ 0 h 825691"/>
              <a:gd name="connsiteX1" fmla="*/ 259308 w 416256"/>
              <a:gd name="connsiteY1" fmla="*/ 252485 h 825691"/>
              <a:gd name="connsiteX2" fmla="*/ 334370 w 416256"/>
              <a:gd name="connsiteY2" fmla="*/ 88712 h 825691"/>
              <a:gd name="connsiteX3" fmla="*/ 170597 w 416256"/>
              <a:gd name="connsiteY3" fmla="*/ 586855 h 825691"/>
              <a:gd name="connsiteX4" fmla="*/ 0 w 416256"/>
              <a:gd name="connsiteY4" fmla="*/ 825691 h 825691"/>
              <a:gd name="connsiteX0" fmla="*/ 416256 w 416256"/>
              <a:gd name="connsiteY0" fmla="*/ 9097 h 834788"/>
              <a:gd name="connsiteX1" fmla="*/ 334370 w 416256"/>
              <a:gd name="connsiteY1" fmla="*/ 97809 h 834788"/>
              <a:gd name="connsiteX2" fmla="*/ 170597 w 416256"/>
              <a:gd name="connsiteY2" fmla="*/ 595952 h 834788"/>
              <a:gd name="connsiteX3" fmla="*/ 0 w 416256"/>
              <a:gd name="connsiteY3" fmla="*/ 834788 h 834788"/>
              <a:gd name="connsiteX0" fmla="*/ 416256 w 416256"/>
              <a:gd name="connsiteY0" fmla="*/ 9097 h 834788"/>
              <a:gd name="connsiteX1" fmla="*/ 334370 w 416256"/>
              <a:gd name="connsiteY1" fmla="*/ 97809 h 834788"/>
              <a:gd name="connsiteX2" fmla="*/ 266131 w 416256"/>
              <a:gd name="connsiteY2" fmla="*/ 302525 h 834788"/>
              <a:gd name="connsiteX3" fmla="*/ 170597 w 416256"/>
              <a:gd name="connsiteY3" fmla="*/ 595952 h 834788"/>
              <a:gd name="connsiteX4" fmla="*/ 0 w 416256"/>
              <a:gd name="connsiteY4" fmla="*/ 834788 h 834788"/>
              <a:gd name="connsiteX0" fmla="*/ 416256 w 416256"/>
              <a:gd name="connsiteY0" fmla="*/ 9097 h 834788"/>
              <a:gd name="connsiteX1" fmla="*/ 334370 w 416256"/>
              <a:gd name="connsiteY1" fmla="*/ 97809 h 834788"/>
              <a:gd name="connsiteX2" fmla="*/ 228600 w 416256"/>
              <a:gd name="connsiteY2" fmla="*/ 338919 h 834788"/>
              <a:gd name="connsiteX3" fmla="*/ 170597 w 416256"/>
              <a:gd name="connsiteY3" fmla="*/ 595952 h 834788"/>
              <a:gd name="connsiteX4" fmla="*/ 0 w 416256"/>
              <a:gd name="connsiteY4" fmla="*/ 834788 h 834788"/>
              <a:gd name="connsiteX0" fmla="*/ 416256 w 416256"/>
              <a:gd name="connsiteY0" fmla="*/ 9097 h 834788"/>
              <a:gd name="connsiteX1" fmla="*/ 334370 w 416256"/>
              <a:gd name="connsiteY1" fmla="*/ 97809 h 834788"/>
              <a:gd name="connsiteX2" fmla="*/ 228600 w 416256"/>
              <a:gd name="connsiteY2" fmla="*/ 338919 h 834788"/>
              <a:gd name="connsiteX3" fmla="*/ 170597 w 416256"/>
              <a:gd name="connsiteY3" fmla="*/ 595952 h 834788"/>
              <a:gd name="connsiteX4" fmla="*/ 0 w 416256"/>
              <a:gd name="connsiteY4" fmla="*/ 834788 h 834788"/>
              <a:gd name="connsiteX0" fmla="*/ 416256 w 416256"/>
              <a:gd name="connsiteY0" fmla="*/ 9097 h 814316"/>
              <a:gd name="connsiteX1" fmla="*/ 334370 w 416256"/>
              <a:gd name="connsiteY1" fmla="*/ 97809 h 814316"/>
              <a:gd name="connsiteX2" fmla="*/ 228600 w 416256"/>
              <a:gd name="connsiteY2" fmla="*/ 338919 h 814316"/>
              <a:gd name="connsiteX3" fmla="*/ 170597 w 416256"/>
              <a:gd name="connsiteY3" fmla="*/ 595952 h 814316"/>
              <a:gd name="connsiteX4" fmla="*/ 0 w 416256"/>
              <a:gd name="connsiteY4" fmla="*/ 814316 h 814316"/>
              <a:gd name="connsiteX0" fmla="*/ 334370 w 334370"/>
              <a:gd name="connsiteY0" fmla="*/ 0 h 716507"/>
              <a:gd name="connsiteX1" fmla="*/ 228600 w 334370"/>
              <a:gd name="connsiteY1" fmla="*/ 241110 h 716507"/>
              <a:gd name="connsiteX2" fmla="*/ 170597 w 334370"/>
              <a:gd name="connsiteY2" fmla="*/ 498143 h 716507"/>
              <a:gd name="connsiteX3" fmla="*/ 0 w 334370"/>
              <a:gd name="connsiteY3" fmla="*/ 716507 h 716507"/>
              <a:gd name="connsiteX0" fmla="*/ 228600 w 228600"/>
              <a:gd name="connsiteY0" fmla="*/ 0 h 475397"/>
              <a:gd name="connsiteX1" fmla="*/ 170597 w 228600"/>
              <a:gd name="connsiteY1" fmla="*/ 257033 h 475397"/>
              <a:gd name="connsiteX2" fmla="*/ 0 w 228600"/>
              <a:gd name="connsiteY2" fmla="*/ 475397 h 475397"/>
              <a:gd name="connsiteX0" fmla="*/ 280987 w 280987"/>
              <a:gd name="connsiteY0" fmla="*/ 0 h 513497"/>
              <a:gd name="connsiteX1" fmla="*/ 170597 w 280987"/>
              <a:gd name="connsiteY1" fmla="*/ 295133 h 513497"/>
              <a:gd name="connsiteX2" fmla="*/ 0 w 280987"/>
              <a:gd name="connsiteY2" fmla="*/ 513497 h 513497"/>
              <a:gd name="connsiteX0" fmla="*/ 280987 w 280987"/>
              <a:gd name="connsiteY0" fmla="*/ 0 h 513497"/>
              <a:gd name="connsiteX1" fmla="*/ 165835 w 280987"/>
              <a:gd name="connsiteY1" fmla="*/ 237983 h 513497"/>
              <a:gd name="connsiteX2" fmla="*/ 0 w 280987"/>
              <a:gd name="connsiteY2" fmla="*/ 513497 h 513497"/>
              <a:gd name="connsiteX0" fmla="*/ 280987 w 280987"/>
              <a:gd name="connsiteY0" fmla="*/ 0 h 461110"/>
              <a:gd name="connsiteX1" fmla="*/ 165835 w 280987"/>
              <a:gd name="connsiteY1" fmla="*/ 237983 h 461110"/>
              <a:gd name="connsiteX2" fmla="*/ 0 w 280987"/>
              <a:gd name="connsiteY2" fmla="*/ 461110 h 461110"/>
              <a:gd name="connsiteX0" fmla="*/ 280987 w 280987"/>
              <a:gd name="connsiteY0" fmla="*/ 0 h 461110"/>
              <a:gd name="connsiteX1" fmla="*/ 250506 w 280987"/>
              <a:gd name="connsiteY1" fmla="*/ 100734 h 461110"/>
              <a:gd name="connsiteX2" fmla="*/ 165835 w 280987"/>
              <a:gd name="connsiteY2" fmla="*/ 237983 h 461110"/>
              <a:gd name="connsiteX3" fmla="*/ 0 w 280987"/>
              <a:gd name="connsiteY3" fmla="*/ 461110 h 461110"/>
              <a:gd name="connsiteX0" fmla="*/ 280987 w 280987"/>
              <a:gd name="connsiteY0" fmla="*/ 0 h 461110"/>
              <a:gd name="connsiteX1" fmla="*/ 226694 w 280987"/>
              <a:gd name="connsiteY1" fmla="*/ 91209 h 461110"/>
              <a:gd name="connsiteX2" fmla="*/ 165835 w 280987"/>
              <a:gd name="connsiteY2" fmla="*/ 237983 h 461110"/>
              <a:gd name="connsiteX3" fmla="*/ 0 w 280987"/>
              <a:gd name="connsiteY3" fmla="*/ 461110 h 461110"/>
              <a:gd name="connsiteX0" fmla="*/ 204787 w 233186"/>
              <a:gd name="connsiteY0" fmla="*/ 0 h 461110"/>
              <a:gd name="connsiteX1" fmla="*/ 226694 w 233186"/>
              <a:gd name="connsiteY1" fmla="*/ 91209 h 461110"/>
              <a:gd name="connsiteX2" fmla="*/ 165835 w 233186"/>
              <a:gd name="connsiteY2" fmla="*/ 237983 h 461110"/>
              <a:gd name="connsiteX3" fmla="*/ 0 w 233186"/>
              <a:gd name="connsiteY3" fmla="*/ 461110 h 461110"/>
              <a:gd name="connsiteX0" fmla="*/ 204787 w 209373"/>
              <a:gd name="connsiteY0" fmla="*/ 0 h 461110"/>
              <a:gd name="connsiteX1" fmla="*/ 202881 w 209373"/>
              <a:gd name="connsiteY1" fmla="*/ 148359 h 461110"/>
              <a:gd name="connsiteX2" fmla="*/ 165835 w 209373"/>
              <a:gd name="connsiteY2" fmla="*/ 237983 h 461110"/>
              <a:gd name="connsiteX3" fmla="*/ 0 w 209373"/>
              <a:gd name="connsiteY3" fmla="*/ 461110 h 461110"/>
              <a:gd name="connsiteX0" fmla="*/ 204787 w 237748"/>
              <a:gd name="connsiteY0" fmla="*/ 0 h 461110"/>
              <a:gd name="connsiteX1" fmla="*/ 202881 w 237748"/>
              <a:gd name="connsiteY1" fmla="*/ 148359 h 461110"/>
              <a:gd name="connsiteX2" fmla="*/ 203935 w 237748"/>
              <a:gd name="connsiteY2" fmla="*/ 266558 h 461110"/>
              <a:gd name="connsiteX3" fmla="*/ 0 w 237748"/>
              <a:gd name="connsiteY3" fmla="*/ 461110 h 461110"/>
              <a:gd name="connsiteX0" fmla="*/ 23812 w 63689"/>
              <a:gd name="connsiteY0" fmla="*/ 0 h 442060"/>
              <a:gd name="connsiteX1" fmla="*/ 21906 w 63689"/>
              <a:gd name="connsiteY1" fmla="*/ 148359 h 442060"/>
              <a:gd name="connsiteX2" fmla="*/ 22960 w 63689"/>
              <a:gd name="connsiteY2" fmla="*/ 266558 h 442060"/>
              <a:gd name="connsiteX3" fmla="*/ 0 w 63689"/>
              <a:gd name="connsiteY3" fmla="*/ 442060 h 442060"/>
              <a:gd name="connsiteX0" fmla="*/ 119062 w 137736"/>
              <a:gd name="connsiteY0" fmla="*/ 0 h 446822"/>
              <a:gd name="connsiteX1" fmla="*/ 117156 w 137736"/>
              <a:gd name="connsiteY1" fmla="*/ 148359 h 446822"/>
              <a:gd name="connsiteX2" fmla="*/ 118210 w 137736"/>
              <a:gd name="connsiteY2" fmla="*/ 266558 h 446822"/>
              <a:gd name="connsiteX3" fmla="*/ 0 w 137736"/>
              <a:gd name="connsiteY3" fmla="*/ 446822 h 446822"/>
              <a:gd name="connsiteX0" fmla="*/ 71437 w 82173"/>
              <a:gd name="connsiteY0" fmla="*/ 0 h 437297"/>
              <a:gd name="connsiteX1" fmla="*/ 69531 w 82173"/>
              <a:gd name="connsiteY1" fmla="*/ 148359 h 437297"/>
              <a:gd name="connsiteX2" fmla="*/ 70585 w 82173"/>
              <a:gd name="connsiteY2" fmla="*/ 266558 h 437297"/>
              <a:gd name="connsiteX3" fmla="*/ 0 w 82173"/>
              <a:gd name="connsiteY3" fmla="*/ 437297 h 437297"/>
            </a:gdLst>
            <a:ahLst/>
            <a:cxnLst>
              <a:cxn ang="0">
                <a:pos x="connsiteX0" y="connsiteY0"/>
              </a:cxn>
              <a:cxn ang="0">
                <a:pos x="connsiteX1" y="connsiteY1"/>
              </a:cxn>
              <a:cxn ang="0">
                <a:pos x="connsiteX2" y="connsiteY2"/>
              </a:cxn>
              <a:cxn ang="0">
                <a:pos x="connsiteX3" y="connsiteY3"/>
              </a:cxn>
            </a:cxnLst>
            <a:rect l="l" t="t" r="r" b="b"/>
            <a:pathLst>
              <a:path w="82173" h="437297">
                <a:moveTo>
                  <a:pt x="71437" y="0"/>
                </a:moveTo>
                <a:cubicBezTo>
                  <a:pt x="66357" y="16789"/>
                  <a:pt x="69673" y="103933"/>
                  <a:pt x="69531" y="148359"/>
                </a:cubicBezTo>
                <a:cubicBezTo>
                  <a:pt x="69389" y="192785"/>
                  <a:pt x="82173" y="218402"/>
                  <a:pt x="70585" y="266558"/>
                </a:cubicBezTo>
                <a:cubicBezTo>
                  <a:pt x="58997" y="314714"/>
                  <a:pt x="63689" y="365646"/>
                  <a:pt x="0" y="437297"/>
                </a:cubicBezTo>
              </a:path>
            </a:pathLst>
          </a:custGeom>
          <a:ln w="15875">
            <a:solidFill>
              <a:srgbClr val="00660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800">
              <a:solidFill>
                <a:prstClr val="black"/>
              </a:solidFill>
            </a:endParaRPr>
          </a:p>
        </p:txBody>
      </p:sp>
      <p:sp>
        <p:nvSpPr>
          <p:cNvPr id="53410" name="Oval 180"/>
          <p:cNvSpPr>
            <a:spLocks noChangeArrowheads="1"/>
          </p:cNvSpPr>
          <p:nvPr/>
        </p:nvSpPr>
        <p:spPr bwMode="auto">
          <a:xfrm>
            <a:off x="4349354" y="5472113"/>
            <a:ext cx="53313" cy="57150"/>
          </a:xfrm>
          <a:prstGeom prst="ellipse">
            <a:avLst/>
          </a:prstGeom>
          <a:solidFill>
            <a:srgbClr val="006600"/>
          </a:solidFill>
          <a:ln w="3175">
            <a:solidFill>
              <a:srgbClr val="990000"/>
            </a:solidFill>
            <a:round/>
            <a:headEnd/>
            <a:tailEnd/>
          </a:ln>
        </p:spPr>
        <p:txBody>
          <a:bodyPr wrap="none" lIns="36000" tIns="0" rIns="36000" bIns="0" anchor="ctr"/>
          <a:lstStyle/>
          <a:p>
            <a:pPr>
              <a:defRPr/>
            </a:pPr>
            <a:endParaRPr lang="en-US" sz="1050" b="1">
              <a:solidFill>
                <a:srgbClr val="000000"/>
              </a:solidFill>
              <a:latin typeface="Times New Roman" pitchFamily="18" charset="0"/>
            </a:endParaRPr>
          </a:p>
        </p:txBody>
      </p:sp>
      <p:sp>
        <p:nvSpPr>
          <p:cNvPr id="348" name="Rectangle 92"/>
          <p:cNvSpPr>
            <a:spLocks noChangeArrowheads="1"/>
          </p:cNvSpPr>
          <p:nvPr/>
        </p:nvSpPr>
        <p:spPr bwMode="auto">
          <a:xfrm>
            <a:off x="3890169" y="2363788"/>
            <a:ext cx="388495"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err="1">
                <a:solidFill>
                  <a:srgbClr val="000000"/>
                </a:solidFill>
                <a:latin typeface="Arial Narrow" pitchFamily="34" charset="0"/>
                <a:cs typeface="+mn-cs"/>
              </a:rPr>
              <a:t>Jobner</a:t>
            </a:r>
            <a:endParaRPr lang="en-GB" sz="900" b="1" kern="0" dirty="0">
              <a:solidFill>
                <a:srgbClr val="000000"/>
              </a:solidFill>
              <a:latin typeface="Arial Narrow" pitchFamily="34" charset="0"/>
              <a:cs typeface="+mn-cs"/>
            </a:endParaRPr>
          </a:p>
        </p:txBody>
      </p:sp>
      <p:sp>
        <p:nvSpPr>
          <p:cNvPr id="353" name="Freeform 352"/>
          <p:cNvSpPr/>
          <p:nvPr/>
        </p:nvSpPr>
        <p:spPr>
          <a:xfrm>
            <a:off x="4077627" y="2127251"/>
            <a:ext cx="416190" cy="403225"/>
          </a:xfrm>
          <a:custGeom>
            <a:avLst/>
            <a:gdLst>
              <a:gd name="connsiteX0" fmla="*/ 0 w 495300"/>
              <a:gd name="connsiteY0" fmla="*/ 542925 h 542925"/>
              <a:gd name="connsiteX1" fmla="*/ 47625 w 495300"/>
              <a:gd name="connsiteY1" fmla="*/ 395287 h 542925"/>
              <a:gd name="connsiteX2" fmla="*/ 147638 w 495300"/>
              <a:gd name="connsiteY2" fmla="*/ 319087 h 542925"/>
              <a:gd name="connsiteX3" fmla="*/ 300038 w 495300"/>
              <a:gd name="connsiteY3" fmla="*/ 180975 h 542925"/>
              <a:gd name="connsiteX4" fmla="*/ 495300 w 495300"/>
              <a:gd name="connsiteY4" fmla="*/ 0 h 542925"/>
              <a:gd name="connsiteX0" fmla="*/ 0 w 495300"/>
              <a:gd name="connsiteY0" fmla="*/ 542925 h 542925"/>
              <a:gd name="connsiteX1" fmla="*/ 47625 w 495300"/>
              <a:gd name="connsiteY1" fmla="*/ 395287 h 542925"/>
              <a:gd name="connsiteX2" fmla="*/ 147638 w 495300"/>
              <a:gd name="connsiteY2" fmla="*/ 319087 h 542925"/>
              <a:gd name="connsiteX3" fmla="*/ 309563 w 495300"/>
              <a:gd name="connsiteY3" fmla="*/ 195263 h 542925"/>
              <a:gd name="connsiteX4" fmla="*/ 495300 w 495300"/>
              <a:gd name="connsiteY4" fmla="*/ 0 h 542925"/>
              <a:gd name="connsiteX0" fmla="*/ 0 w 495300"/>
              <a:gd name="connsiteY0" fmla="*/ 542925 h 542925"/>
              <a:gd name="connsiteX1" fmla="*/ 47625 w 495300"/>
              <a:gd name="connsiteY1" fmla="*/ 395287 h 542925"/>
              <a:gd name="connsiteX2" fmla="*/ 147638 w 495300"/>
              <a:gd name="connsiteY2" fmla="*/ 319087 h 542925"/>
              <a:gd name="connsiteX3" fmla="*/ 309563 w 495300"/>
              <a:gd name="connsiteY3" fmla="*/ 195263 h 542925"/>
              <a:gd name="connsiteX4" fmla="*/ 400050 w 495300"/>
              <a:gd name="connsiteY4" fmla="*/ 100012 h 542925"/>
              <a:gd name="connsiteX5" fmla="*/ 495300 w 495300"/>
              <a:gd name="connsiteY5" fmla="*/ 0 h 542925"/>
              <a:gd name="connsiteX0" fmla="*/ 0 w 495300"/>
              <a:gd name="connsiteY0" fmla="*/ 542925 h 542925"/>
              <a:gd name="connsiteX1" fmla="*/ 47625 w 495300"/>
              <a:gd name="connsiteY1" fmla="*/ 395287 h 542925"/>
              <a:gd name="connsiteX2" fmla="*/ 147638 w 495300"/>
              <a:gd name="connsiteY2" fmla="*/ 319087 h 542925"/>
              <a:gd name="connsiteX3" fmla="*/ 309563 w 495300"/>
              <a:gd name="connsiteY3" fmla="*/ 195263 h 542925"/>
              <a:gd name="connsiteX4" fmla="*/ 366713 w 495300"/>
              <a:gd name="connsiteY4" fmla="*/ 90487 h 542925"/>
              <a:gd name="connsiteX5" fmla="*/ 495300 w 495300"/>
              <a:gd name="connsiteY5" fmla="*/ 0 h 542925"/>
              <a:gd name="connsiteX0" fmla="*/ 26987 w 522287"/>
              <a:gd name="connsiteY0" fmla="*/ 542925 h 596106"/>
              <a:gd name="connsiteX1" fmla="*/ 7937 w 522287"/>
              <a:gd name="connsiteY1" fmla="*/ 571500 h 596106"/>
              <a:gd name="connsiteX2" fmla="*/ 74612 w 522287"/>
              <a:gd name="connsiteY2" fmla="*/ 395287 h 596106"/>
              <a:gd name="connsiteX3" fmla="*/ 174625 w 522287"/>
              <a:gd name="connsiteY3" fmla="*/ 319087 h 596106"/>
              <a:gd name="connsiteX4" fmla="*/ 336550 w 522287"/>
              <a:gd name="connsiteY4" fmla="*/ 195263 h 596106"/>
              <a:gd name="connsiteX5" fmla="*/ 393700 w 522287"/>
              <a:gd name="connsiteY5" fmla="*/ 90487 h 596106"/>
              <a:gd name="connsiteX6" fmla="*/ 522287 w 522287"/>
              <a:gd name="connsiteY6" fmla="*/ 0 h 596106"/>
              <a:gd name="connsiteX0" fmla="*/ 407987 w 774700"/>
              <a:gd name="connsiteY0" fmla="*/ 1242219 h 1295400"/>
              <a:gd name="connsiteX1" fmla="*/ 388937 w 774700"/>
              <a:gd name="connsiteY1" fmla="*/ 1270794 h 1295400"/>
              <a:gd name="connsiteX2" fmla="*/ 455612 w 774700"/>
              <a:gd name="connsiteY2" fmla="*/ 1094581 h 1295400"/>
              <a:gd name="connsiteX3" fmla="*/ 555625 w 774700"/>
              <a:gd name="connsiteY3" fmla="*/ 1018381 h 1295400"/>
              <a:gd name="connsiteX4" fmla="*/ 717550 w 774700"/>
              <a:gd name="connsiteY4" fmla="*/ 894557 h 1295400"/>
              <a:gd name="connsiteX5" fmla="*/ 774700 w 774700"/>
              <a:gd name="connsiteY5" fmla="*/ 789781 h 1295400"/>
              <a:gd name="connsiteX6" fmla="*/ 0 w 774700"/>
              <a:gd name="connsiteY6" fmla="*/ 0 h 1295400"/>
              <a:gd name="connsiteX0" fmla="*/ 407987 w 717550"/>
              <a:gd name="connsiteY0" fmla="*/ 1242219 h 1295400"/>
              <a:gd name="connsiteX1" fmla="*/ 388937 w 717550"/>
              <a:gd name="connsiteY1" fmla="*/ 1270794 h 1295400"/>
              <a:gd name="connsiteX2" fmla="*/ 455612 w 717550"/>
              <a:gd name="connsiteY2" fmla="*/ 1094581 h 1295400"/>
              <a:gd name="connsiteX3" fmla="*/ 555625 w 717550"/>
              <a:gd name="connsiteY3" fmla="*/ 1018381 h 1295400"/>
              <a:gd name="connsiteX4" fmla="*/ 717550 w 717550"/>
              <a:gd name="connsiteY4" fmla="*/ 894557 h 1295400"/>
              <a:gd name="connsiteX5" fmla="*/ 228600 w 717550"/>
              <a:gd name="connsiteY5" fmla="*/ 304800 h 1295400"/>
              <a:gd name="connsiteX6" fmla="*/ 0 w 717550"/>
              <a:gd name="connsiteY6" fmla="*/ 0 h 1295400"/>
              <a:gd name="connsiteX0" fmla="*/ 407987 w 555625"/>
              <a:gd name="connsiteY0" fmla="*/ 1242219 h 1295400"/>
              <a:gd name="connsiteX1" fmla="*/ 388937 w 555625"/>
              <a:gd name="connsiteY1" fmla="*/ 1270794 h 1295400"/>
              <a:gd name="connsiteX2" fmla="*/ 455612 w 555625"/>
              <a:gd name="connsiteY2" fmla="*/ 1094581 h 1295400"/>
              <a:gd name="connsiteX3" fmla="*/ 555625 w 555625"/>
              <a:gd name="connsiteY3" fmla="*/ 1018381 h 1295400"/>
              <a:gd name="connsiteX4" fmla="*/ 381000 w 555625"/>
              <a:gd name="connsiteY4" fmla="*/ 457200 h 1295400"/>
              <a:gd name="connsiteX5" fmla="*/ 228600 w 555625"/>
              <a:gd name="connsiteY5" fmla="*/ 304800 h 1295400"/>
              <a:gd name="connsiteX6" fmla="*/ 0 w 555625"/>
              <a:gd name="connsiteY6" fmla="*/ 0 h 1295400"/>
              <a:gd name="connsiteX0" fmla="*/ 407987 w 685801"/>
              <a:gd name="connsiteY0" fmla="*/ 1242219 h 1295400"/>
              <a:gd name="connsiteX1" fmla="*/ 388937 w 685801"/>
              <a:gd name="connsiteY1" fmla="*/ 1270794 h 1295400"/>
              <a:gd name="connsiteX2" fmla="*/ 455612 w 685801"/>
              <a:gd name="connsiteY2" fmla="*/ 1094581 h 1295400"/>
              <a:gd name="connsiteX3" fmla="*/ 685801 w 685801"/>
              <a:gd name="connsiteY3" fmla="*/ 533400 h 1295400"/>
              <a:gd name="connsiteX4" fmla="*/ 381000 w 685801"/>
              <a:gd name="connsiteY4" fmla="*/ 457200 h 1295400"/>
              <a:gd name="connsiteX5" fmla="*/ 228600 w 685801"/>
              <a:gd name="connsiteY5" fmla="*/ 304800 h 1295400"/>
              <a:gd name="connsiteX6" fmla="*/ 0 w 685801"/>
              <a:gd name="connsiteY6" fmla="*/ 0 h 1295400"/>
              <a:gd name="connsiteX0" fmla="*/ 407987 w 687124"/>
              <a:gd name="connsiteY0" fmla="*/ 1242219 h 1388931"/>
              <a:gd name="connsiteX1" fmla="*/ 388937 w 687124"/>
              <a:gd name="connsiteY1" fmla="*/ 1270794 h 1388931"/>
              <a:gd name="connsiteX2" fmla="*/ 685801 w 687124"/>
              <a:gd name="connsiteY2" fmla="*/ 533400 h 1388931"/>
              <a:gd name="connsiteX3" fmla="*/ 381000 w 687124"/>
              <a:gd name="connsiteY3" fmla="*/ 457200 h 1388931"/>
              <a:gd name="connsiteX4" fmla="*/ 228600 w 687124"/>
              <a:gd name="connsiteY4" fmla="*/ 304800 h 1388931"/>
              <a:gd name="connsiteX5" fmla="*/ 0 w 687124"/>
              <a:gd name="connsiteY5" fmla="*/ 0 h 1388931"/>
              <a:gd name="connsiteX0" fmla="*/ 407987 w 690299"/>
              <a:gd name="connsiteY0" fmla="*/ 1242219 h 1242219"/>
              <a:gd name="connsiteX1" fmla="*/ 685801 w 690299"/>
              <a:gd name="connsiteY1" fmla="*/ 533400 h 1242219"/>
              <a:gd name="connsiteX2" fmla="*/ 381000 w 690299"/>
              <a:gd name="connsiteY2" fmla="*/ 457200 h 1242219"/>
              <a:gd name="connsiteX3" fmla="*/ 228600 w 690299"/>
              <a:gd name="connsiteY3" fmla="*/ 304800 h 1242219"/>
              <a:gd name="connsiteX4" fmla="*/ 0 w 690299"/>
              <a:gd name="connsiteY4" fmla="*/ 0 h 1242219"/>
              <a:gd name="connsiteX0" fmla="*/ 685801 w 685801"/>
              <a:gd name="connsiteY0" fmla="*/ 533400 h 533400"/>
              <a:gd name="connsiteX1" fmla="*/ 381000 w 685801"/>
              <a:gd name="connsiteY1" fmla="*/ 457200 h 533400"/>
              <a:gd name="connsiteX2" fmla="*/ 228600 w 685801"/>
              <a:gd name="connsiteY2" fmla="*/ 304800 h 533400"/>
              <a:gd name="connsiteX3" fmla="*/ 0 w 685801"/>
              <a:gd name="connsiteY3" fmla="*/ 0 h 533400"/>
              <a:gd name="connsiteX0" fmla="*/ 729693 w 729693"/>
              <a:gd name="connsiteY0" fmla="*/ 540715 h 540715"/>
              <a:gd name="connsiteX1" fmla="*/ 424892 w 729693"/>
              <a:gd name="connsiteY1" fmla="*/ 464515 h 540715"/>
              <a:gd name="connsiteX2" fmla="*/ 272492 w 729693"/>
              <a:gd name="connsiteY2" fmla="*/ 312115 h 540715"/>
              <a:gd name="connsiteX3" fmla="*/ 0 w 729693"/>
              <a:gd name="connsiteY3" fmla="*/ 0 h 540715"/>
              <a:gd name="connsiteX0" fmla="*/ 729693 w 729693"/>
              <a:gd name="connsiteY0" fmla="*/ 540715 h 540715"/>
              <a:gd name="connsiteX1" fmla="*/ 424892 w 729693"/>
              <a:gd name="connsiteY1" fmla="*/ 464515 h 540715"/>
              <a:gd name="connsiteX2" fmla="*/ 221285 w 729693"/>
              <a:gd name="connsiteY2" fmla="*/ 246278 h 540715"/>
              <a:gd name="connsiteX3" fmla="*/ 0 w 729693"/>
              <a:gd name="connsiteY3" fmla="*/ 0 h 540715"/>
              <a:gd name="connsiteX0" fmla="*/ 729693 w 729693"/>
              <a:gd name="connsiteY0" fmla="*/ 540715 h 540715"/>
              <a:gd name="connsiteX1" fmla="*/ 359056 w 729693"/>
              <a:gd name="connsiteY1" fmla="*/ 442570 h 540715"/>
              <a:gd name="connsiteX2" fmla="*/ 221285 w 729693"/>
              <a:gd name="connsiteY2" fmla="*/ 246278 h 540715"/>
              <a:gd name="connsiteX3" fmla="*/ 0 w 729693"/>
              <a:gd name="connsiteY3" fmla="*/ 0 h 540715"/>
              <a:gd name="connsiteX0" fmla="*/ 751639 w 751639"/>
              <a:gd name="connsiteY0" fmla="*/ 526085 h 526085"/>
              <a:gd name="connsiteX1" fmla="*/ 359056 w 751639"/>
              <a:gd name="connsiteY1" fmla="*/ 442570 h 526085"/>
              <a:gd name="connsiteX2" fmla="*/ 221285 w 751639"/>
              <a:gd name="connsiteY2" fmla="*/ 246278 h 526085"/>
              <a:gd name="connsiteX3" fmla="*/ 0 w 751639"/>
              <a:gd name="connsiteY3" fmla="*/ 0 h 526085"/>
            </a:gdLst>
            <a:ahLst/>
            <a:cxnLst>
              <a:cxn ang="0">
                <a:pos x="connsiteX0" y="connsiteY0"/>
              </a:cxn>
              <a:cxn ang="0">
                <a:pos x="connsiteX1" y="connsiteY1"/>
              </a:cxn>
              <a:cxn ang="0">
                <a:pos x="connsiteX2" y="connsiteY2"/>
              </a:cxn>
              <a:cxn ang="0">
                <a:pos x="connsiteX3" y="connsiteY3"/>
              </a:cxn>
            </a:cxnLst>
            <a:rect l="l" t="t" r="r" b="b"/>
            <a:pathLst>
              <a:path w="751639" h="526085">
                <a:moveTo>
                  <a:pt x="751639" y="526085"/>
                </a:moveTo>
                <a:lnTo>
                  <a:pt x="359056" y="442570"/>
                </a:lnTo>
                <a:lnTo>
                  <a:pt x="221285" y="246278"/>
                </a:lnTo>
                <a:lnTo>
                  <a:pt x="0" y="0"/>
                </a:lnTo>
              </a:path>
            </a:pathLst>
          </a:custGeom>
          <a:ln w="12700">
            <a:solidFill>
              <a:srgbClr val="0000FF"/>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800">
              <a:solidFill>
                <a:prstClr val="black"/>
              </a:solidFill>
            </a:endParaRPr>
          </a:p>
        </p:txBody>
      </p:sp>
      <p:sp>
        <p:nvSpPr>
          <p:cNvPr id="392" name="Rectangle 215"/>
          <p:cNvSpPr>
            <a:spLocks noChangeArrowheads="1"/>
          </p:cNvSpPr>
          <p:nvPr/>
        </p:nvSpPr>
        <p:spPr bwMode="auto">
          <a:xfrm>
            <a:off x="3601244" y="4846638"/>
            <a:ext cx="596768" cy="138112"/>
          </a:xfrm>
          <a:prstGeom prst="rect">
            <a:avLst/>
          </a:prstGeom>
          <a:noFill/>
          <a:ln w="12700">
            <a:noFill/>
            <a:miter lim="800000"/>
            <a:headEnd/>
            <a:tailEnd/>
          </a:ln>
        </p:spPr>
        <p:txBody>
          <a:bodyPr lIns="0" tIns="0" rIns="0" bIns="0">
            <a:spAutoFit/>
          </a:bodyPr>
          <a:lstStyle/>
          <a:p>
            <a:pPr algn="r" defTabSz="661988" fontAlgn="auto">
              <a:spcBef>
                <a:spcPts val="0"/>
              </a:spcBef>
              <a:spcAft>
                <a:spcPts val="0"/>
              </a:spcAft>
              <a:defRPr/>
            </a:pPr>
            <a:r>
              <a:rPr lang="en-GB" sz="900" b="1" kern="0" dirty="0" err="1">
                <a:solidFill>
                  <a:srgbClr val="000000"/>
                </a:solidFill>
                <a:latin typeface="Arial Narrow" pitchFamily="34" charset="0"/>
                <a:cs typeface="+mn-cs"/>
              </a:rPr>
              <a:t>Hazarwadi</a:t>
            </a:r>
            <a:endParaRPr lang="en-GB" sz="900" b="1" kern="0" dirty="0">
              <a:solidFill>
                <a:srgbClr val="000000"/>
              </a:solidFill>
              <a:latin typeface="Arial Narrow" pitchFamily="34" charset="0"/>
              <a:cs typeface="+mn-cs"/>
            </a:endParaRPr>
          </a:p>
        </p:txBody>
      </p:sp>
      <p:sp>
        <p:nvSpPr>
          <p:cNvPr id="395" name="Freeform 394"/>
          <p:cNvSpPr/>
          <p:nvPr/>
        </p:nvSpPr>
        <p:spPr>
          <a:xfrm>
            <a:off x="3126581" y="2630488"/>
            <a:ext cx="130704" cy="157162"/>
          </a:xfrm>
          <a:custGeom>
            <a:avLst/>
            <a:gdLst>
              <a:gd name="connsiteX0" fmla="*/ 0 w 425570"/>
              <a:gd name="connsiteY0" fmla="*/ 958 h 110226"/>
              <a:gd name="connsiteX1" fmla="*/ 63260 w 425570"/>
              <a:gd name="connsiteY1" fmla="*/ 6709 h 110226"/>
              <a:gd name="connsiteX2" fmla="*/ 184030 w 425570"/>
              <a:gd name="connsiteY2" fmla="*/ 41214 h 110226"/>
              <a:gd name="connsiteX3" fmla="*/ 264543 w 425570"/>
              <a:gd name="connsiteY3" fmla="*/ 64218 h 110226"/>
              <a:gd name="connsiteX4" fmla="*/ 368060 w 425570"/>
              <a:gd name="connsiteY4" fmla="*/ 87222 h 110226"/>
              <a:gd name="connsiteX5" fmla="*/ 425570 w 425570"/>
              <a:gd name="connsiteY5" fmla="*/ 110226 h 110226"/>
              <a:gd name="connsiteX0" fmla="*/ 0 w 453435"/>
              <a:gd name="connsiteY0" fmla="*/ 479 h 114340"/>
              <a:gd name="connsiteX1" fmla="*/ 91125 w 453435"/>
              <a:gd name="connsiteY1" fmla="*/ 10823 h 114340"/>
              <a:gd name="connsiteX2" fmla="*/ 211895 w 453435"/>
              <a:gd name="connsiteY2" fmla="*/ 45328 h 114340"/>
              <a:gd name="connsiteX3" fmla="*/ 292408 w 453435"/>
              <a:gd name="connsiteY3" fmla="*/ 68332 h 114340"/>
              <a:gd name="connsiteX4" fmla="*/ 395925 w 453435"/>
              <a:gd name="connsiteY4" fmla="*/ 91336 h 114340"/>
              <a:gd name="connsiteX5" fmla="*/ 453435 w 453435"/>
              <a:gd name="connsiteY5" fmla="*/ 114340 h 114340"/>
              <a:gd name="connsiteX0" fmla="*/ 0 w 453435"/>
              <a:gd name="connsiteY0" fmla="*/ 479 h 114340"/>
              <a:gd name="connsiteX1" fmla="*/ 91125 w 453435"/>
              <a:gd name="connsiteY1" fmla="*/ 10823 h 114340"/>
              <a:gd name="connsiteX2" fmla="*/ 178964 w 453435"/>
              <a:gd name="connsiteY2" fmla="*/ 39204 h 114340"/>
              <a:gd name="connsiteX3" fmla="*/ 292408 w 453435"/>
              <a:gd name="connsiteY3" fmla="*/ 68332 h 114340"/>
              <a:gd name="connsiteX4" fmla="*/ 395925 w 453435"/>
              <a:gd name="connsiteY4" fmla="*/ 91336 h 114340"/>
              <a:gd name="connsiteX5" fmla="*/ 453435 w 453435"/>
              <a:gd name="connsiteY5" fmla="*/ 114340 h 114340"/>
              <a:gd name="connsiteX0" fmla="*/ 0 w 443302"/>
              <a:gd name="connsiteY0" fmla="*/ 479 h 114340"/>
              <a:gd name="connsiteX1" fmla="*/ 91125 w 443302"/>
              <a:gd name="connsiteY1" fmla="*/ 10823 h 114340"/>
              <a:gd name="connsiteX2" fmla="*/ 178964 w 443302"/>
              <a:gd name="connsiteY2" fmla="*/ 39204 h 114340"/>
              <a:gd name="connsiteX3" fmla="*/ 292408 w 443302"/>
              <a:gd name="connsiteY3" fmla="*/ 68332 h 114340"/>
              <a:gd name="connsiteX4" fmla="*/ 395925 w 443302"/>
              <a:gd name="connsiteY4" fmla="*/ 91336 h 114340"/>
              <a:gd name="connsiteX5" fmla="*/ 443302 w 443302"/>
              <a:gd name="connsiteY5" fmla="*/ 114340 h 114340"/>
              <a:gd name="connsiteX0" fmla="*/ 0 w 1410443"/>
              <a:gd name="connsiteY0" fmla="*/ 479 h 105383"/>
              <a:gd name="connsiteX1" fmla="*/ 91125 w 1410443"/>
              <a:gd name="connsiteY1" fmla="*/ 10823 h 105383"/>
              <a:gd name="connsiteX2" fmla="*/ 178964 w 1410443"/>
              <a:gd name="connsiteY2" fmla="*/ 39204 h 105383"/>
              <a:gd name="connsiteX3" fmla="*/ 292408 w 1410443"/>
              <a:gd name="connsiteY3" fmla="*/ 68332 h 105383"/>
              <a:gd name="connsiteX4" fmla="*/ 395925 w 1410443"/>
              <a:gd name="connsiteY4" fmla="*/ 91336 h 105383"/>
              <a:gd name="connsiteX5" fmla="*/ 1410443 w 1410443"/>
              <a:gd name="connsiteY5" fmla="*/ 105383 h 105383"/>
              <a:gd name="connsiteX0" fmla="*/ 0 w 395926"/>
              <a:gd name="connsiteY0" fmla="*/ 479 h 91336"/>
              <a:gd name="connsiteX1" fmla="*/ 91125 w 395926"/>
              <a:gd name="connsiteY1" fmla="*/ 10823 h 91336"/>
              <a:gd name="connsiteX2" fmla="*/ 178964 w 395926"/>
              <a:gd name="connsiteY2" fmla="*/ 39204 h 91336"/>
              <a:gd name="connsiteX3" fmla="*/ 292408 w 395926"/>
              <a:gd name="connsiteY3" fmla="*/ 68332 h 91336"/>
              <a:gd name="connsiteX4" fmla="*/ 395925 w 395926"/>
              <a:gd name="connsiteY4" fmla="*/ 91336 h 91336"/>
              <a:gd name="connsiteX0" fmla="*/ 0 w 837333"/>
              <a:gd name="connsiteY0" fmla="*/ 479 h 105384"/>
              <a:gd name="connsiteX1" fmla="*/ 91125 w 837333"/>
              <a:gd name="connsiteY1" fmla="*/ 10823 h 105384"/>
              <a:gd name="connsiteX2" fmla="*/ 178964 w 837333"/>
              <a:gd name="connsiteY2" fmla="*/ 39204 h 105384"/>
              <a:gd name="connsiteX3" fmla="*/ 292408 w 837333"/>
              <a:gd name="connsiteY3" fmla="*/ 68332 h 105384"/>
              <a:gd name="connsiteX4" fmla="*/ 837333 w 837333"/>
              <a:gd name="connsiteY4" fmla="*/ 105384 h 105384"/>
              <a:gd name="connsiteX0" fmla="*/ 0 w 837333"/>
              <a:gd name="connsiteY0" fmla="*/ 479 h 105384"/>
              <a:gd name="connsiteX1" fmla="*/ 91125 w 837333"/>
              <a:gd name="connsiteY1" fmla="*/ 10823 h 105384"/>
              <a:gd name="connsiteX2" fmla="*/ 178964 w 837333"/>
              <a:gd name="connsiteY2" fmla="*/ 39204 h 105384"/>
              <a:gd name="connsiteX3" fmla="*/ 837333 w 837333"/>
              <a:gd name="connsiteY3" fmla="*/ 105384 h 105384"/>
              <a:gd name="connsiteX0" fmla="*/ 48429 w 885762"/>
              <a:gd name="connsiteY0" fmla="*/ 7140 h 112045"/>
              <a:gd name="connsiteX1" fmla="*/ 139554 w 885762"/>
              <a:gd name="connsiteY1" fmla="*/ 17484 h 112045"/>
              <a:gd name="connsiteX2" fmla="*/ 885762 w 885762"/>
              <a:gd name="connsiteY2" fmla="*/ 112045 h 112045"/>
              <a:gd name="connsiteX0" fmla="*/ 0 w 837333"/>
              <a:gd name="connsiteY0" fmla="*/ 37526 h 142431"/>
              <a:gd name="connsiteX1" fmla="*/ 264214 w 837333"/>
              <a:gd name="connsiteY1" fmla="*/ 17484 h 142431"/>
              <a:gd name="connsiteX2" fmla="*/ 837333 w 837333"/>
              <a:gd name="connsiteY2" fmla="*/ 142431 h 142431"/>
              <a:gd name="connsiteX0" fmla="*/ 0 w 837333"/>
              <a:gd name="connsiteY0" fmla="*/ 0 h 104905"/>
              <a:gd name="connsiteX1" fmla="*/ 837333 w 837333"/>
              <a:gd name="connsiteY1" fmla="*/ 104905 h 104905"/>
            </a:gdLst>
            <a:ahLst/>
            <a:cxnLst>
              <a:cxn ang="0">
                <a:pos x="connsiteX0" y="connsiteY0"/>
              </a:cxn>
              <a:cxn ang="0">
                <a:pos x="connsiteX1" y="connsiteY1"/>
              </a:cxn>
            </a:cxnLst>
            <a:rect l="l" t="t" r="r" b="b"/>
            <a:pathLst>
              <a:path w="837333" h="104905">
                <a:moveTo>
                  <a:pt x="0" y="0"/>
                </a:moveTo>
                <a:lnTo>
                  <a:pt x="837333" y="104905"/>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sz="900"/>
          </a:p>
        </p:txBody>
      </p:sp>
      <p:sp>
        <p:nvSpPr>
          <p:cNvPr id="397" name="Rectangle 80"/>
          <p:cNvSpPr>
            <a:spLocks noChangeArrowheads="1"/>
          </p:cNvSpPr>
          <p:nvPr/>
        </p:nvSpPr>
        <p:spPr bwMode="auto">
          <a:xfrm>
            <a:off x="2978679" y="2703513"/>
            <a:ext cx="268269"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a:solidFill>
                  <a:srgbClr val="000000"/>
                </a:solidFill>
                <a:latin typeface="Arial Narrow" pitchFamily="34" charset="0"/>
                <a:cs typeface="+mn-cs"/>
              </a:rPr>
              <a:t>Awa</a:t>
            </a:r>
          </a:p>
        </p:txBody>
      </p:sp>
      <p:sp>
        <p:nvSpPr>
          <p:cNvPr id="399" name="Freeform 178"/>
          <p:cNvSpPr>
            <a:spLocks/>
          </p:cNvSpPr>
          <p:nvPr/>
        </p:nvSpPr>
        <p:spPr bwMode="auto">
          <a:xfrm>
            <a:off x="4550569" y="2408238"/>
            <a:ext cx="94589" cy="157162"/>
          </a:xfrm>
          <a:custGeom>
            <a:avLst/>
            <a:gdLst>
              <a:gd name="connsiteX0" fmla="*/ 0 w 9677"/>
              <a:gd name="connsiteY0" fmla="*/ 14469 h 14469"/>
              <a:gd name="connsiteX1" fmla="*/ 9677 w 9677"/>
              <a:gd name="connsiteY1" fmla="*/ 0 h 14469"/>
            </a:gdLst>
            <a:ahLst/>
            <a:cxnLst>
              <a:cxn ang="0">
                <a:pos x="connsiteX0" y="connsiteY0"/>
              </a:cxn>
              <a:cxn ang="0">
                <a:pos x="connsiteX1" y="connsiteY1"/>
              </a:cxn>
            </a:cxnLst>
            <a:rect l="l" t="t" r="r" b="b"/>
            <a:pathLst>
              <a:path w="9677" h="14469">
                <a:moveTo>
                  <a:pt x="0" y="14469"/>
                </a:moveTo>
                <a:cubicBezTo>
                  <a:pt x="3267" y="10580"/>
                  <a:pt x="6377" y="0"/>
                  <a:pt x="9677" y="0"/>
                </a:cubicBezTo>
              </a:path>
            </a:pathLst>
          </a:custGeom>
          <a:noFill/>
          <a:ln w="12700" cap="flat" cmpd="sng">
            <a:solidFill>
              <a:srgbClr val="0000FF"/>
            </a:solidFill>
            <a:prstDash val="sysDash"/>
            <a:round/>
            <a:headEnd type="none" w="sm" len="sm"/>
            <a:tailEnd type="none" w="sm" len="sm"/>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400" name="Freeform 178"/>
          <p:cNvSpPr>
            <a:spLocks/>
          </p:cNvSpPr>
          <p:nvPr/>
        </p:nvSpPr>
        <p:spPr bwMode="auto">
          <a:xfrm rot="3196541">
            <a:off x="4570016" y="2475574"/>
            <a:ext cx="673100" cy="230452"/>
          </a:xfrm>
          <a:custGeom>
            <a:avLst/>
            <a:gdLst>
              <a:gd name="connsiteX0" fmla="*/ 0 w 15365"/>
              <a:gd name="connsiteY0" fmla="*/ 16840 h 16840"/>
              <a:gd name="connsiteX1" fmla="*/ 15365 w 15365"/>
              <a:gd name="connsiteY1" fmla="*/ 0 h 16840"/>
            </a:gdLst>
            <a:ahLst/>
            <a:cxnLst>
              <a:cxn ang="0">
                <a:pos x="connsiteX0" y="connsiteY0"/>
              </a:cxn>
              <a:cxn ang="0">
                <a:pos x="connsiteX1" y="connsiteY1"/>
              </a:cxn>
            </a:cxnLst>
            <a:rect l="l" t="t" r="r" b="b"/>
            <a:pathLst>
              <a:path w="15365" h="16840">
                <a:moveTo>
                  <a:pt x="0" y="16840"/>
                </a:moveTo>
                <a:cubicBezTo>
                  <a:pt x="3267" y="12951"/>
                  <a:pt x="12065" y="0"/>
                  <a:pt x="15365" y="0"/>
                </a:cubicBezTo>
              </a:path>
            </a:pathLst>
          </a:custGeom>
          <a:noFill/>
          <a:ln w="12700" cap="flat" cmpd="sng">
            <a:solidFill>
              <a:srgbClr val="0000FF"/>
            </a:solidFill>
            <a:prstDash val="sysDash"/>
            <a:round/>
            <a:headEnd type="none" w="sm" len="sm"/>
            <a:tailEnd type="none" w="sm" len="sm"/>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398" name="Freeform 397"/>
          <p:cNvSpPr/>
          <p:nvPr/>
        </p:nvSpPr>
        <p:spPr>
          <a:xfrm>
            <a:off x="2314839" y="2024063"/>
            <a:ext cx="1989800" cy="1377950"/>
          </a:xfrm>
          <a:custGeom>
            <a:avLst/>
            <a:gdLst>
              <a:gd name="connsiteX0" fmla="*/ 0 w 1792224"/>
              <a:gd name="connsiteY0" fmla="*/ 1088136 h 1088136"/>
              <a:gd name="connsiteX1" fmla="*/ 146304 w 1792224"/>
              <a:gd name="connsiteY1" fmla="*/ 1014984 h 1088136"/>
              <a:gd name="connsiteX2" fmla="*/ 237744 w 1792224"/>
              <a:gd name="connsiteY2" fmla="*/ 996696 h 1088136"/>
              <a:gd name="connsiteX3" fmla="*/ 425196 w 1792224"/>
              <a:gd name="connsiteY3" fmla="*/ 923544 h 1088136"/>
              <a:gd name="connsiteX4" fmla="*/ 525780 w 1792224"/>
              <a:gd name="connsiteY4" fmla="*/ 845820 h 1088136"/>
              <a:gd name="connsiteX5" fmla="*/ 672084 w 1792224"/>
              <a:gd name="connsiteY5" fmla="*/ 699516 h 1088136"/>
              <a:gd name="connsiteX6" fmla="*/ 777240 w 1792224"/>
              <a:gd name="connsiteY6" fmla="*/ 594360 h 1088136"/>
              <a:gd name="connsiteX7" fmla="*/ 886968 w 1792224"/>
              <a:gd name="connsiteY7" fmla="*/ 480060 h 1088136"/>
              <a:gd name="connsiteX8" fmla="*/ 1028700 w 1792224"/>
              <a:gd name="connsiteY8" fmla="*/ 374904 h 1088136"/>
              <a:gd name="connsiteX9" fmla="*/ 1179576 w 1792224"/>
              <a:gd name="connsiteY9" fmla="*/ 288036 h 1088136"/>
              <a:gd name="connsiteX10" fmla="*/ 1298448 w 1792224"/>
              <a:gd name="connsiteY10" fmla="*/ 141732 h 1088136"/>
              <a:gd name="connsiteX11" fmla="*/ 1408176 w 1792224"/>
              <a:gd name="connsiteY11" fmla="*/ 82296 h 1088136"/>
              <a:gd name="connsiteX12" fmla="*/ 1527048 w 1792224"/>
              <a:gd name="connsiteY12" fmla="*/ 77724 h 1088136"/>
              <a:gd name="connsiteX13" fmla="*/ 1691640 w 1792224"/>
              <a:gd name="connsiteY13" fmla="*/ 77724 h 1088136"/>
              <a:gd name="connsiteX14" fmla="*/ 1792224 w 1792224"/>
              <a:gd name="connsiteY14" fmla="*/ 0 h 1088136"/>
              <a:gd name="connsiteX0" fmla="*/ 0 w 1792224"/>
              <a:gd name="connsiteY0" fmla="*/ 1088136 h 1088136"/>
              <a:gd name="connsiteX1" fmla="*/ 146304 w 1792224"/>
              <a:gd name="connsiteY1" fmla="*/ 1014984 h 1088136"/>
              <a:gd name="connsiteX2" fmla="*/ 237744 w 1792224"/>
              <a:gd name="connsiteY2" fmla="*/ 996696 h 1088136"/>
              <a:gd name="connsiteX3" fmla="*/ 425196 w 1792224"/>
              <a:gd name="connsiteY3" fmla="*/ 923544 h 1088136"/>
              <a:gd name="connsiteX4" fmla="*/ 525780 w 1792224"/>
              <a:gd name="connsiteY4" fmla="*/ 845820 h 1088136"/>
              <a:gd name="connsiteX5" fmla="*/ 672084 w 1792224"/>
              <a:gd name="connsiteY5" fmla="*/ 699516 h 1088136"/>
              <a:gd name="connsiteX6" fmla="*/ 777240 w 1792224"/>
              <a:gd name="connsiteY6" fmla="*/ 594360 h 1088136"/>
              <a:gd name="connsiteX7" fmla="*/ 886968 w 1792224"/>
              <a:gd name="connsiteY7" fmla="*/ 480060 h 1088136"/>
              <a:gd name="connsiteX8" fmla="*/ 1028700 w 1792224"/>
              <a:gd name="connsiteY8" fmla="*/ 374904 h 1088136"/>
              <a:gd name="connsiteX9" fmla="*/ 1173226 w 1792224"/>
              <a:gd name="connsiteY9" fmla="*/ 256286 h 1088136"/>
              <a:gd name="connsiteX10" fmla="*/ 1298448 w 1792224"/>
              <a:gd name="connsiteY10" fmla="*/ 141732 h 1088136"/>
              <a:gd name="connsiteX11" fmla="*/ 1408176 w 1792224"/>
              <a:gd name="connsiteY11" fmla="*/ 82296 h 1088136"/>
              <a:gd name="connsiteX12" fmla="*/ 1527048 w 1792224"/>
              <a:gd name="connsiteY12" fmla="*/ 77724 h 1088136"/>
              <a:gd name="connsiteX13" fmla="*/ 1691640 w 1792224"/>
              <a:gd name="connsiteY13" fmla="*/ 77724 h 1088136"/>
              <a:gd name="connsiteX14" fmla="*/ 1792224 w 1792224"/>
              <a:gd name="connsiteY14" fmla="*/ 0 h 1088136"/>
              <a:gd name="connsiteX0" fmla="*/ 0 w 1792224"/>
              <a:gd name="connsiteY0" fmla="*/ 1088136 h 1088136"/>
              <a:gd name="connsiteX1" fmla="*/ 146304 w 1792224"/>
              <a:gd name="connsiteY1" fmla="*/ 1014984 h 1088136"/>
              <a:gd name="connsiteX2" fmla="*/ 237744 w 1792224"/>
              <a:gd name="connsiteY2" fmla="*/ 996696 h 1088136"/>
              <a:gd name="connsiteX3" fmla="*/ 425196 w 1792224"/>
              <a:gd name="connsiteY3" fmla="*/ 923544 h 1088136"/>
              <a:gd name="connsiteX4" fmla="*/ 525780 w 1792224"/>
              <a:gd name="connsiteY4" fmla="*/ 845820 h 1088136"/>
              <a:gd name="connsiteX5" fmla="*/ 672084 w 1792224"/>
              <a:gd name="connsiteY5" fmla="*/ 699516 h 1088136"/>
              <a:gd name="connsiteX6" fmla="*/ 777240 w 1792224"/>
              <a:gd name="connsiteY6" fmla="*/ 594360 h 1088136"/>
              <a:gd name="connsiteX7" fmla="*/ 886968 w 1792224"/>
              <a:gd name="connsiteY7" fmla="*/ 480060 h 1088136"/>
              <a:gd name="connsiteX8" fmla="*/ 1057275 w 1792224"/>
              <a:gd name="connsiteY8" fmla="*/ 339979 h 1088136"/>
              <a:gd name="connsiteX9" fmla="*/ 1173226 w 1792224"/>
              <a:gd name="connsiteY9" fmla="*/ 256286 h 1088136"/>
              <a:gd name="connsiteX10" fmla="*/ 1298448 w 1792224"/>
              <a:gd name="connsiteY10" fmla="*/ 141732 h 1088136"/>
              <a:gd name="connsiteX11" fmla="*/ 1408176 w 1792224"/>
              <a:gd name="connsiteY11" fmla="*/ 82296 h 1088136"/>
              <a:gd name="connsiteX12" fmla="*/ 1527048 w 1792224"/>
              <a:gd name="connsiteY12" fmla="*/ 77724 h 1088136"/>
              <a:gd name="connsiteX13" fmla="*/ 1691640 w 1792224"/>
              <a:gd name="connsiteY13" fmla="*/ 77724 h 1088136"/>
              <a:gd name="connsiteX14" fmla="*/ 1792224 w 1792224"/>
              <a:gd name="connsiteY14" fmla="*/ 0 h 1088136"/>
              <a:gd name="connsiteX0" fmla="*/ 0 w 1792224"/>
              <a:gd name="connsiteY0" fmla="*/ 1088136 h 1088136"/>
              <a:gd name="connsiteX1" fmla="*/ 146304 w 1792224"/>
              <a:gd name="connsiteY1" fmla="*/ 1014984 h 1088136"/>
              <a:gd name="connsiteX2" fmla="*/ 237744 w 1792224"/>
              <a:gd name="connsiteY2" fmla="*/ 996696 h 1088136"/>
              <a:gd name="connsiteX3" fmla="*/ 425196 w 1792224"/>
              <a:gd name="connsiteY3" fmla="*/ 923544 h 1088136"/>
              <a:gd name="connsiteX4" fmla="*/ 525780 w 1792224"/>
              <a:gd name="connsiteY4" fmla="*/ 845820 h 1088136"/>
              <a:gd name="connsiteX5" fmla="*/ 672084 w 1792224"/>
              <a:gd name="connsiteY5" fmla="*/ 699516 h 1088136"/>
              <a:gd name="connsiteX6" fmla="*/ 777240 w 1792224"/>
              <a:gd name="connsiteY6" fmla="*/ 594360 h 1088136"/>
              <a:gd name="connsiteX7" fmla="*/ 886968 w 1792224"/>
              <a:gd name="connsiteY7" fmla="*/ 480060 h 1088136"/>
              <a:gd name="connsiteX8" fmla="*/ 1057275 w 1792224"/>
              <a:gd name="connsiteY8" fmla="*/ 339979 h 1088136"/>
              <a:gd name="connsiteX9" fmla="*/ 1173226 w 1792224"/>
              <a:gd name="connsiteY9" fmla="*/ 256286 h 1088136"/>
              <a:gd name="connsiteX10" fmla="*/ 1307973 w 1792224"/>
              <a:gd name="connsiteY10" fmla="*/ 157607 h 1088136"/>
              <a:gd name="connsiteX11" fmla="*/ 1408176 w 1792224"/>
              <a:gd name="connsiteY11" fmla="*/ 82296 h 1088136"/>
              <a:gd name="connsiteX12" fmla="*/ 1527048 w 1792224"/>
              <a:gd name="connsiteY12" fmla="*/ 77724 h 1088136"/>
              <a:gd name="connsiteX13" fmla="*/ 1691640 w 1792224"/>
              <a:gd name="connsiteY13" fmla="*/ 77724 h 1088136"/>
              <a:gd name="connsiteX14" fmla="*/ 1792224 w 1792224"/>
              <a:gd name="connsiteY14" fmla="*/ 0 h 1088136"/>
              <a:gd name="connsiteX0" fmla="*/ 0 w 1792224"/>
              <a:gd name="connsiteY0" fmla="*/ 1088136 h 1088136"/>
              <a:gd name="connsiteX1" fmla="*/ 146304 w 1792224"/>
              <a:gd name="connsiteY1" fmla="*/ 1014984 h 1088136"/>
              <a:gd name="connsiteX2" fmla="*/ 237744 w 1792224"/>
              <a:gd name="connsiteY2" fmla="*/ 996696 h 1088136"/>
              <a:gd name="connsiteX3" fmla="*/ 425196 w 1792224"/>
              <a:gd name="connsiteY3" fmla="*/ 923544 h 1088136"/>
              <a:gd name="connsiteX4" fmla="*/ 525780 w 1792224"/>
              <a:gd name="connsiteY4" fmla="*/ 845820 h 1088136"/>
              <a:gd name="connsiteX5" fmla="*/ 672084 w 1792224"/>
              <a:gd name="connsiteY5" fmla="*/ 699516 h 1088136"/>
              <a:gd name="connsiteX6" fmla="*/ 777240 w 1792224"/>
              <a:gd name="connsiteY6" fmla="*/ 594360 h 1088136"/>
              <a:gd name="connsiteX7" fmla="*/ 886968 w 1792224"/>
              <a:gd name="connsiteY7" fmla="*/ 480060 h 1088136"/>
              <a:gd name="connsiteX8" fmla="*/ 1057275 w 1792224"/>
              <a:gd name="connsiteY8" fmla="*/ 339979 h 1088136"/>
              <a:gd name="connsiteX9" fmla="*/ 1173226 w 1792224"/>
              <a:gd name="connsiteY9" fmla="*/ 256286 h 1088136"/>
              <a:gd name="connsiteX10" fmla="*/ 1307973 w 1792224"/>
              <a:gd name="connsiteY10" fmla="*/ 157607 h 1088136"/>
              <a:gd name="connsiteX11" fmla="*/ 1411351 w 1792224"/>
              <a:gd name="connsiteY11" fmla="*/ 104521 h 1088136"/>
              <a:gd name="connsiteX12" fmla="*/ 1527048 w 1792224"/>
              <a:gd name="connsiteY12" fmla="*/ 77724 h 1088136"/>
              <a:gd name="connsiteX13" fmla="*/ 1691640 w 1792224"/>
              <a:gd name="connsiteY13" fmla="*/ 77724 h 1088136"/>
              <a:gd name="connsiteX14" fmla="*/ 1792224 w 1792224"/>
              <a:gd name="connsiteY14" fmla="*/ 0 h 1088136"/>
              <a:gd name="connsiteX0" fmla="*/ 0 w 1792224"/>
              <a:gd name="connsiteY0" fmla="*/ 1088136 h 1088136"/>
              <a:gd name="connsiteX1" fmla="*/ 146304 w 1792224"/>
              <a:gd name="connsiteY1" fmla="*/ 1014984 h 1088136"/>
              <a:gd name="connsiteX2" fmla="*/ 237744 w 1792224"/>
              <a:gd name="connsiteY2" fmla="*/ 996696 h 1088136"/>
              <a:gd name="connsiteX3" fmla="*/ 425196 w 1792224"/>
              <a:gd name="connsiteY3" fmla="*/ 923544 h 1088136"/>
              <a:gd name="connsiteX4" fmla="*/ 525780 w 1792224"/>
              <a:gd name="connsiteY4" fmla="*/ 845820 h 1088136"/>
              <a:gd name="connsiteX5" fmla="*/ 672084 w 1792224"/>
              <a:gd name="connsiteY5" fmla="*/ 699516 h 1088136"/>
              <a:gd name="connsiteX6" fmla="*/ 777240 w 1792224"/>
              <a:gd name="connsiteY6" fmla="*/ 594360 h 1088136"/>
              <a:gd name="connsiteX7" fmla="*/ 886968 w 1792224"/>
              <a:gd name="connsiteY7" fmla="*/ 480060 h 1088136"/>
              <a:gd name="connsiteX8" fmla="*/ 1057275 w 1792224"/>
              <a:gd name="connsiteY8" fmla="*/ 339979 h 1088136"/>
              <a:gd name="connsiteX9" fmla="*/ 1173226 w 1792224"/>
              <a:gd name="connsiteY9" fmla="*/ 256286 h 1088136"/>
              <a:gd name="connsiteX10" fmla="*/ 1307973 w 1792224"/>
              <a:gd name="connsiteY10" fmla="*/ 157607 h 1088136"/>
              <a:gd name="connsiteX11" fmla="*/ 1411351 w 1792224"/>
              <a:gd name="connsiteY11" fmla="*/ 104521 h 1088136"/>
              <a:gd name="connsiteX12" fmla="*/ 1527048 w 1792224"/>
              <a:gd name="connsiteY12" fmla="*/ 77724 h 1088136"/>
              <a:gd name="connsiteX13" fmla="*/ 1672590 w 1792224"/>
              <a:gd name="connsiteY13" fmla="*/ 71374 h 1088136"/>
              <a:gd name="connsiteX14" fmla="*/ 1792224 w 1792224"/>
              <a:gd name="connsiteY14" fmla="*/ 0 h 1088136"/>
              <a:gd name="connsiteX0" fmla="*/ 0 w 1792224"/>
              <a:gd name="connsiteY0" fmla="*/ 1088136 h 1088136"/>
              <a:gd name="connsiteX1" fmla="*/ 146304 w 1792224"/>
              <a:gd name="connsiteY1" fmla="*/ 1014984 h 1088136"/>
              <a:gd name="connsiteX2" fmla="*/ 237744 w 1792224"/>
              <a:gd name="connsiteY2" fmla="*/ 996696 h 1088136"/>
              <a:gd name="connsiteX3" fmla="*/ 412496 w 1792224"/>
              <a:gd name="connsiteY3" fmla="*/ 948944 h 1088136"/>
              <a:gd name="connsiteX4" fmla="*/ 525780 w 1792224"/>
              <a:gd name="connsiteY4" fmla="*/ 845820 h 1088136"/>
              <a:gd name="connsiteX5" fmla="*/ 672084 w 1792224"/>
              <a:gd name="connsiteY5" fmla="*/ 699516 h 1088136"/>
              <a:gd name="connsiteX6" fmla="*/ 777240 w 1792224"/>
              <a:gd name="connsiteY6" fmla="*/ 594360 h 1088136"/>
              <a:gd name="connsiteX7" fmla="*/ 886968 w 1792224"/>
              <a:gd name="connsiteY7" fmla="*/ 480060 h 1088136"/>
              <a:gd name="connsiteX8" fmla="*/ 1057275 w 1792224"/>
              <a:gd name="connsiteY8" fmla="*/ 339979 h 1088136"/>
              <a:gd name="connsiteX9" fmla="*/ 1173226 w 1792224"/>
              <a:gd name="connsiteY9" fmla="*/ 256286 h 1088136"/>
              <a:gd name="connsiteX10" fmla="*/ 1307973 w 1792224"/>
              <a:gd name="connsiteY10" fmla="*/ 157607 h 1088136"/>
              <a:gd name="connsiteX11" fmla="*/ 1411351 w 1792224"/>
              <a:gd name="connsiteY11" fmla="*/ 104521 h 1088136"/>
              <a:gd name="connsiteX12" fmla="*/ 1527048 w 1792224"/>
              <a:gd name="connsiteY12" fmla="*/ 77724 h 1088136"/>
              <a:gd name="connsiteX13" fmla="*/ 1672590 w 1792224"/>
              <a:gd name="connsiteY13" fmla="*/ 71374 h 1088136"/>
              <a:gd name="connsiteX14" fmla="*/ 1792224 w 1792224"/>
              <a:gd name="connsiteY14" fmla="*/ 0 h 1088136"/>
              <a:gd name="connsiteX0" fmla="*/ 0 w 1792224"/>
              <a:gd name="connsiteY0" fmla="*/ 1088136 h 1088136"/>
              <a:gd name="connsiteX1" fmla="*/ 146304 w 1792224"/>
              <a:gd name="connsiteY1" fmla="*/ 1014984 h 1088136"/>
              <a:gd name="connsiteX2" fmla="*/ 237744 w 1792224"/>
              <a:gd name="connsiteY2" fmla="*/ 996696 h 1088136"/>
              <a:gd name="connsiteX3" fmla="*/ 412496 w 1792224"/>
              <a:gd name="connsiteY3" fmla="*/ 948944 h 1088136"/>
              <a:gd name="connsiteX4" fmla="*/ 525780 w 1792224"/>
              <a:gd name="connsiteY4" fmla="*/ 845820 h 1088136"/>
              <a:gd name="connsiteX5" fmla="*/ 672084 w 1792224"/>
              <a:gd name="connsiteY5" fmla="*/ 699516 h 1088136"/>
              <a:gd name="connsiteX6" fmla="*/ 777240 w 1792224"/>
              <a:gd name="connsiteY6" fmla="*/ 594360 h 1088136"/>
              <a:gd name="connsiteX7" fmla="*/ 899668 w 1792224"/>
              <a:gd name="connsiteY7" fmla="*/ 486410 h 1088136"/>
              <a:gd name="connsiteX8" fmla="*/ 1057275 w 1792224"/>
              <a:gd name="connsiteY8" fmla="*/ 339979 h 1088136"/>
              <a:gd name="connsiteX9" fmla="*/ 1173226 w 1792224"/>
              <a:gd name="connsiteY9" fmla="*/ 256286 h 1088136"/>
              <a:gd name="connsiteX10" fmla="*/ 1307973 w 1792224"/>
              <a:gd name="connsiteY10" fmla="*/ 157607 h 1088136"/>
              <a:gd name="connsiteX11" fmla="*/ 1411351 w 1792224"/>
              <a:gd name="connsiteY11" fmla="*/ 104521 h 1088136"/>
              <a:gd name="connsiteX12" fmla="*/ 1527048 w 1792224"/>
              <a:gd name="connsiteY12" fmla="*/ 77724 h 1088136"/>
              <a:gd name="connsiteX13" fmla="*/ 1672590 w 1792224"/>
              <a:gd name="connsiteY13" fmla="*/ 71374 h 1088136"/>
              <a:gd name="connsiteX14" fmla="*/ 1792224 w 1792224"/>
              <a:gd name="connsiteY14" fmla="*/ 0 h 1088136"/>
              <a:gd name="connsiteX0" fmla="*/ 0 w 1792224"/>
              <a:gd name="connsiteY0" fmla="*/ 1088136 h 1088136"/>
              <a:gd name="connsiteX1" fmla="*/ 146304 w 1792224"/>
              <a:gd name="connsiteY1" fmla="*/ 1014984 h 1088136"/>
              <a:gd name="connsiteX2" fmla="*/ 279019 w 1792224"/>
              <a:gd name="connsiteY2" fmla="*/ 977646 h 1088136"/>
              <a:gd name="connsiteX3" fmla="*/ 412496 w 1792224"/>
              <a:gd name="connsiteY3" fmla="*/ 948944 h 1088136"/>
              <a:gd name="connsiteX4" fmla="*/ 525780 w 1792224"/>
              <a:gd name="connsiteY4" fmla="*/ 845820 h 1088136"/>
              <a:gd name="connsiteX5" fmla="*/ 672084 w 1792224"/>
              <a:gd name="connsiteY5" fmla="*/ 699516 h 1088136"/>
              <a:gd name="connsiteX6" fmla="*/ 777240 w 1792224"/>
              <a:gd name="connsiteY6" fmla="*/ 594360 h 1088136"/>
              <a:gd name="connsiteX7" fmla="*/ 899668 w 1792224"/>
              <a:gd name="connsiteY7" fmla="*/ 486410 h 1088136"/>
              <a:gd name="connsiteX8" fmla="*/ 1057275 w 1792224"/>
              <a:gd name="connsiteY8" fmla="*/ 339979 h 1088136"/>
              <a:gd name="connsiteX9" fmla="*/ 1173226 w 1792224"/>
              <a:gd name="connsiteY9" fmla="*/ 256286 h 1088136"/>
              <a:gd name="connsiteX10" fmla="*/ 1307973 w 1792224"/>
              <a:gd name="connsiteY10" fmla="*/ 157607 h 1088136"/>
              <a:gd name="connsiteX11" fmla="*/ 1411351 w 1792224"/>
              <a:gd name="connsiteY11" fmla="*/ 104521 h 1088136"/>
              <a:gd name="connsiteX12" fmla="*/ 1527048 w 1792224"/>
              <a:gd name="connsiteY12" fmla="*/ 77724 h 1088136"/>
              <a:gd name="connsiteX13" fmla="*/ 1672590 w 1792224"/>
              <a:gd name="connsiteY13" fmla="*/ 71374 h 1088136"/>
              <a:gd name="connsiteX14" fmla="*/ 1792224 w 1792224"/>
              <a:gd name="connsiteY14" fmla="*/ 0 h 1088136"/>
              <a:gd name="connsiteX0" fmla="*/ 0 w 1792224"/>
              <a:gd name="connsiteY0" fmla="*/ 1097661 h 1097661"/>
              <a:gd name="connsiteX1" fmla="*/ 146304 w 1792224"/>
              <a:gd name="connsiteY1" fmla="*/ 1014984 h 1097661"/>
              <a:gd name="connsiteX2" fmla="*/ 279019 w 1792224"/>
              <a:gd name="connsiteY2" fmla="*/ 977646 h 1097661"/>
              <a:gd name="connsiteX3" fmla="*/ 412496 w 1792224"/>
              <a:gd name="connsiteY3" fmla="*/ 948944 h 1097661"/>
              <a:gd name="connsiteX4" fmla="*/ 525780 w 1792224"/>
              <a:gd name="connsiteY4" fmla="*/ 845820 h 1097661"/>
              <a:gd name="connsiteX5" fmla="*/ 672084 w 1792224"/>
              <a:gd name="connsiteY5" fmla="*/ 699516 h 1097661"/>
              <a:gd name="connsiteX6" fmla="*/ 777240 w 1792224"/>
              <a:gd name="connsiteY6" fmla="*/ 594360 h 1097661"/>
              <a:gd name="connsiteX7" fmla="*/ 899668 w 1792224"/>
              <a:gd name="connsiteY7" fmla="*/ 486410 h 1097661"/>
              <a:gd name="connsiteX8" fmla="*/ 1057275 w 1792224"/>
              <a:gd name="connsiteY8" fmla="*/ 339979 h 1097661"/>
              <a:gd name="connsiteX9" fmla="*/ 1173226 w 1792224"/>
              <a:gd name="connsiteY9" fmla="*/ 256286 h 1097661"/>
              <a:gd name="connsiteX10" fmla="*/ 1307973 w 1792224"/>
              <a:gd name="connsiteY10" fmla="*/ 157607 h 1097661"/>
              <a:gd name="connsiteX11" fmla="*/ 1411351 w 1792224"/>
              <a:gd name="connsiteY11" fmla="*/ 104521 h 1097661"/>
              <a:gd name="connsiteX12" fmla="*/ 1527048 w 1792224"/>
              <a:gd name="connsiteY12" fmla="*/ 77724 h 1097661"/>
              <a:gd name="connsiteX13" fmla="*/ 1672590 w 1792224"/>
              <a:gd name="connsiteY13" fmla="*/ 71374 h 1097661"/>
              <a:gd name="connsiteX14" fmla="*/ 1792224 w 1792224"/>
              <a:gd name="connsiteY14" fmla="*/ 0 h 1097661"/>
              <a:gd name="connsiteX0" fmla="*/ 0 w 1792224"/>
              <a:gd name="connsiteY0" fmla="*/ 1097661 h 1097661"/>
              <a:gd name="connsiteX1" fmla="*/ 174878 w 1792224"/>
              <a:gd name="connsiteY1" fmla="*/ 1034047 h 1097661"/>
              <a:gd name="connsiteX2" fmla="*/ 279019 w 1792224"/>
              <a:gd name="connsiteY2" fmla="*/ 977646 h 1097661"/>
              <a:gd name="connsiteX3" fmla="*/ 412496 w 1792224"/>
              <a:gd name="connsiteY3" fmla="*/ 948944 h 1097661"/>
              <a:gd name="connsiteX4" fmla="*/ 525780 w 1792224"/>
              <a:gd name="connsiteY4" fmla="*/ 845820 h 1097661"/>
              <a:gd name="connsiteX5" fmla="*/ 672084 w 1792224"/>
              <a:gd name="connsiteY5" fmla="*/ 699516 h 1097661"/>
              <a:gd name="connsiteX6" fmla="*/ 777240 w 1792224"/>
              <a:gd name="connsiteY6" fmla="*/ 594360 h 1097661"/>
              <a:gd name="connsiteX7" fmla="*/ 899668 w 1792224"/>
              <a:gd name="connsiteY7" fmla="*/ 486410 h 1097661"/>
              <a:gd name="connsiteX8" fmla="*/ 1057275 w 1792224"/>
              <a:gd name="connsiteY8" fmla="*/ 339979 h 1097661"/>
              <a:gd name="connsiteX9" fmla="*/ 1173226 w 1792224"/>
              <a:gd name="connsiteY9" fmla="*/ 256286 h 1097661"/>
              <a:gd name="connsiteX10" fmla="*/ 1307973 w 1792224"/>
              <a:gd name="connsiteY10" fmla="*/ 157607 h 1097661"/>
              <a:gd name="connsiteX11" fmla="*/ 1411351 w 1792224"/>
              <a:gd name="connsiteY11" fmla="*/ 104521 h 1097661"/>
              <a:gd name="connsiteX12" fmla="*/ 1527048 w 1792224"/>
              <a:gd name="connsiteY12" fmla="*/ 77724 h 1097661"/>
              <a:gd name="connsiteX13" fmla="*/ 1672590 w 1792224"/>
              <a:gd name="connsiteY13" fmla="*/ 71374 h 1097661"/>
              <a:gd name="connsiteX14" fmla="*/ 1792224 w 1792224"/>
              <a:gd name="connsiteY14" fmla="*/ 0 h 1097661"/>
              <a:gd name="connsiteX0" fmla="*/ 0 w 1792224"/>
              <a:gd name="connsiteY0" fmla="*/ 1097661 h 1097661"/>
              <a:gd name="connsiteX1" fmla="*/ 174878 w 1792224"/>
              <a:gd name="connsiteY1" fmla="*/ 1034047 h 1097661"/>
              <a:gd name="connsiteX2" fmla="*/ 350455 w 1792224"/>
              <a:gd name="connsiteY2" fmla="*/ 1006239 h 1097661"/>
              <a:gd name="connsiteX3" fmla="*/ 412496 w 1792224"/>
              <a:gd name="connsiteY3" fmla="*/ 948944 h 1097661"/>
              <a:gd name="connsiteX4" fmla="*/ 525780 w 1792224"/>
              <a:gd name="connsiteY4" fmla="*/ 845820 h 1097661"/>
              <a:gd name="connsiteX5" fmla="*/ 672084 w 1792224"/>
              <a:gd name="connsiteY5" fmla="*/ 699516 h 1097661"/>
              <a:gd name="connsiteX6" fmla="*/ 777240 w 1792224"/>
              <a:gd name="connsiteY6" fmla="*/ 594360 h 1097661"/>
              <a:gd name="connsiteX7" fmla="*/ 899668 w 1792224"/>
              <a:gd name="connsiteY7" fmla="*/ 486410 h 1097661"/>
              <a:gd name="connsiteX8" fmla="*/ 1057275 w 1792224"/>
              <a:gd name="connsiteY8" fmla="*/ 339979 h 1097661"/>
              <a:gd name="connsiteX9" fmla="*/ 1173226 w 1792224"/>
              <a:gd name="connsiteY9" fmla="*/ 256286 h 1097661"/>
              <a:gd name="connsiteX10" fmla="*/ 1307973 w 1792224"/>
              <a:gd name="connsiteY10" fmla="*/ 157607 h 1097661"/>
              <a:gd name="connsiteX11" fmla="*/ 1411351 w 1792224"/>
              <a:gd name="connsiteY11" fmla="*/ 104521 h 1097661"/>
              <a:gd name="connsiteX12" fmla="*/ 1527048 w 1792224"/>
              <a:gd name="connsiteY12" fmla="*/ 77724 h 1097661"/>
              <a:gd name="connsiteX13" fmla="*/ 1672590 w 1792224"/>
              <a:gd name="connsiteY13" fmla="*/ 71374 h 1097661"/>
              <a:gd name="connsiteX14" fmla="*/ 1792224 w 1792224"/>
              <a:gd name="connsiteY14" fmla="*/ 0 h 1097661"/>
              <a:gd name="connsiteX0" fmla="*/ 0 w 1792224"/>
              <a:gd name="connsiteY0" fmla="*/ 1097661 h 1097661"/>
              <a:gd name="connsiteX1" fmla="*/ 174878 w 1792224"/>
              <a:gd name="connsiteY1" fmla="*/ 1034047 h 1097661"/>
              <a:gd name="connsiteX2" fmla="*/ 350455 w 1792224"/>
              <a:gd name="connsiteY2" fmla="*/ 1006239 h 1097661"/>
              <a:gd name="connsiteX3" fmla="*/ 460120 w 1792224"/>
              <a:gd name="connsiteY3" fmla="*/ 948944 h 1097661"/>
              <a:gd name="connsiteX4" fmla="*/ 525780 w 1792224"/>
              <a:gd name="connsiteY4" fmla="*/ 845820 h 1097661"/>
              <a:gd name="connsiteX5" fmla="*/ 672084 w 1792224"/>
              <a:gd name="connsiteY5" fmla="*/ 699516 h 1097661"/>
              <a:gd name="connsiteX6" fmla="*/ 777240 w 1792224"/>
              <a:gd name="connsiteY6" fmla="*/ 594360 h 1097661"/>
              <a:gd name="connsiteX7" fmla="*/ 899668 w 1792224"/>
              <a:gd name="connsiteY7" fmla="*/ 486410 h 1097661"/>
              <a:gd name="connsiteX8" fmla="*/ 1057275 w 1792224"/>
              <a:gd name="connsiteY8" fmla="*/ 339979 h 1097661"/>
              <a:gd name="connsiteX9" fmla="*/ 1173226 w 1792224"/>
              <a:gd name="connsiteY9" fmla="*/ 256286 h 1097661"/>
              <a:gd name="connsiteX10" fmla="*/ 1307973 w 1792224"/>
              <a:gd name="connsiteY10" fmla="*/ 157607 h 1097661"/>
              <a:gd name="connsiteX11" fmla="*/ 1411351 w 1792224"/>
              <a:gd name="connsiteY11" fmla="*/ 104521 h 1097661"/>
              <a:gd name="connsiteX12" fmla="*/ 1527048 w 1792224"/>
              <a:gd name="connsiteY12" fmla="*/ 77724 h 1097661"/>
              <a:gd name="connsiteX13" fmla="*/ 1672590 w 1792224"/>
              <a:gd name="connsiteY13" fmla="*/ 71374 h 1097661"/>
              <a:gd name="connsiteX14" fmla="*/ 1792224 w 1792224"/>
              <a:gd name="connsiteY14" fmla="*/ 0 h 1097661"/>
              <a:gd name="connsiteX0" fmla="*/ 0 w 1792224"/>
              <a:gd name="connsiteY0" fmla="*/ 1097661 h 1097661"/>
              <a:gd name="connsiteX1" fmla="*/ 174878 w 1792224"/>
              <a:gd name="connsiteY1" fmla="*/ 1034047 h 1097661"/>
              <a:gd name="connsiteX2" fmla="*/ 350455 w 1792224"/>
              <a:gd name="connsiteY2" fmla="*/ 1006239 h 1097661"/>
              <a:gd name="connsiteX3" fmla="*/ 460120 w 1792224"/>
              <a:gd name="connsiteY3" fmla="*/ 948944 h 1097661"/>
              <a:gd name="connsiteX4" fmla="*/ 601978 w 1792224"/>
              <a:gd name="connsiteY4" fmla="*/ 812461 h 1097661"/>
              <a:gd name="connsiteX5" fmla="*/ 672084 w 1792224"/>
              <a:gd name="connsiteY5" fmla="*/ 699516 h 1097661"/>
              <a:gd name="connsiteX6" fmla="*/ 777240 w 1792224"/>
              <a:gd name="connsiteY6" fmla="*/ 594360 h 1097661"/>
              <a:gd name="connsiteX7" fmla="*/ 899668 w 1792224"/>
              <a:gd name="connsiteY7" fmla="*/ 486410 h 1097661"/>
              <a:gd name="connsiteX8" fmla="*/ 1057275 w 1792224"/>
              <a:gd name="connsiteY8" fmla="*/ 339979 h 1097661"/>
              <a:gd name="connsiteX9" fmla="*/ 1173226 w 1792224"/>
              <a:gd name="connsiteY9" fmla="*/ 256286 h 1097661"/>
              <a:gd name="connsiteX10" fmla="*/ 1307973 w 1792224"/>
              <a:gd name="connsiteY10" fmla="*/ 157607 h 1097661"/>
              <a:gd name="connsiteX11" fmla="*/ 1411351 w 1792224"/>
              <a:gd name="connsiteY11" fmla="*/ 104521 h 1097661"/>
              <a:gd name="connsiteX12" fmla="*/ 1527048 w 1792224"/>
              <a:gd name="connsiteY12" fmla="*/ 77724 h 1097661"/>
              <a:gd name="connsiteX13" fmla="*/ 1672590 w 1792224"/>
              <a:gd name="connsiteY13" fmla="*/ 71374 h 1097661"/>
              <a:gd name="connsiteX14" fmla="*/ 1792224 w 1792224"/>
              <a:gd name="connsiteY14" fmla="*/ 0 h 1097661"/>
              <a:gd name="connsiteX0" fmla="*/ 0 w 1792224"/>
              <a:gd name="connsiteY0" fmla="*/ 1097661 h 1097661"/>
              <a:gd name="connsiteX1" fmla="*/ 174878 w 1792224"/>
              <a:gd name="connsiteY1" fmla="*/ 1034047 h 1097661"/>
              <a:gd name="connsiteX2" fmla="*/ 350455 w 1792224"/>
              <a:gd name="connsiteY2" fmla="*/ 1006239 h 1097661"/>
              <a:gd name="connsiteX3" fmla="*/ 460120 w 1792224"/>
              <a:gd name="connsiteY3" fmla="*/ 948944 h 1097661"/>
              <a:gd name="connsiteX4" fmla="*/ 601978 w 1792224"/>
              <a:gd name="connsiteY4" fmla="*/ 812461 h 1097661"/>
              <a:gd name="connsiteX5" fmla="*/ 776856 w 1792224"/>
              <a:gd name="connsiteY5" fmla="*/ 661392 h 1097661"/>
              <a:gd name="connsiteX6" fmla="*/ 777240 w 1792224"/>
              <a:gd name="connsiteY6" fmla="*/ 594360 h 1097661"/>
              <a:gd name="connsiteX7" fmla="*/ 899668 w 1792224"/>
              <a:gd name="connsiteY7" fmla="*/ 486410 h 1097661"/>
              <a:gd name="connsiteX8" fmla="*/ 1057275 w 1792224"/>
              <a:gd name="connsiteY8" fmla="*/ 339979 h 1097661"/>
              <a:gd name="connsiteX9" fmla="*/ 1173226 w 1792224"/>
              <a:gd name="connsiteY9" fmla="*/ 256286 h 1097661"/>
              <a:gd name="connsiteX10" fmla="*/ 1307973 w 1792224"/>
              <a:gd name="connsiteY10" fmla="*/ 157607 h 1097661"/>
              <a:gd name="connsiteX11" fmla="*/ 1411351 w 1792224"/>
              <a:gd name="connsiteY11" fmla="*/ 104521 h 1097661"/>
              <a:gd name="connsiteX12" fmla="*/ 1527048 w 1792224"/>
              <a:gd name="connsiteY12" fmla="*/ 77724 h 1097661"/>
              <a:gd name="connsiteX13" fmla="*/ 1672590 w 1792224"/>
              <a:gd name="connsiteY13" fmla="*/ 71374 h 1097661"/>
              <a:gd name="connsiteX14" fmla="*/ 1792224 w 1792224"/>
              <a:gd name="connsiteY14" fmla="*/ 0 h 1097661"/>
              <a:gd name="connsiteX0" fmla="*/ 0 w 1792224"/>
              <a:gd name="connsiteY0" fmla="*/ 1097661 h 1097661"/>
              <a:gd name="connsiteX1" fmla="*/ 174878 w 1792224"/>
              <a:gd name="connsiteY1" fmla="*/ 1034047 h 1097661"/>
              <a:gd name="connsiteX2" fmla="*/ 350455 w 1792224"/>
              <a:gd name="connsiteY2" fmla="*/ 1006239 h 1097661"/>
              <a:gd name="connsiteX3" fmla="*/ 460120 w 1792224"/>
              <a:gd name="connsiteY3" fmla="*/ 948944 h 1097661"/>
              <a:gd name="connsiteX4" fmla="*/ 601978 w 1792224"/>
              <a:gd name="connsiteY4" fmla="*/ 812461 h 1097661"/>
              <a:gd name="connsiteX5" fmla="*/ 776856 w 1792224"/>
              <a:gd name="connsiteY5" fmla="*/ 661392 h 1097661"/>
              <a:gd name="connsiteX6" fmla="*/ 777240 w 1792224"/>
              <a:gd name="connsiteY6" fmla="*/ 594360 h 1097661"/>
              <a:gd name="connsiteX7" fmla="*/ 899668 w 1792224"/>
              <a:gd name="connsiteY7" fmla="*/ 486410 h 1097661"/>
              <a:gd name="connsiteX8" fmla="*/ 1057275 w 1792224"/>
              <a:gd name="connsiteY8" fmla="*/ 339979 h 1097661"/>
              <a:gd name="connsiteX9" fmla="*/ 1173226 w 1792224"/>
              <a:gd name="connsiteY9" fmla="*/ 256286 h 1097661"/>
              <a:gd name="connsiteX10" fmla="*/ 1307973 w 1792224"/>
              <a:gd name="connsiteY10" fmla="*/ 157607 h 1097661"/>
              <a:gd name="connsiteX11" fmla="*/ 1411351 w 1792224"/>
              <a:gd name="connsiteY11" fmla="*/ 104521 h 1097661"/>
              <a:gd name="connsiteX12" fmla="*/ 1527048 w 1792224"/>
              <a:gd name="connsiteY12" fmla="*/ 77724 h 1097661"/>
              <a:gd name="connsiteX13" fmla="*/ 1672590 w 1792224"/>
              <a:gd name="connsiteY13" fmla="*/ 71374 h 1097661"/>
              <a:gd name="connsiteX14" fmla="*/ 1792224 w 1792224"/>
              <a:gd name="connsiteY14" fmla="*/ 0 h 1097661"/>
              <a:gd name="connsiteX0" fmla="*/ 0 w 1792224"/>
              <a:gd name="connsiteY0" fmla="*/ 1097661 h 1097661"/>
              <a:gd name="connsiteX1" fmla="*/ 174878 w 1792224"/>
              <a:gd name="connsiteY1" fmla="*/ 1034047 h 1097661"/>
              <a:gd name="connsiteX2" fmla="*/ 350455 w 1792224"/>
              <a:gd name="connsiteY2" fmla="*/ 1006239 h 1097661"/>
              <a:gd name="connsiteX3" fmla="*/ 460120 w 1792224"/>
              <a:gd name="connsiteY3" fmla="*/ 948944 h 1097661"/>
              <a:gd name="connsiteX4" fmla="*/ 625789 w 1792224"/>
              <a:gd name="connsiteY4" fmla="*/ 812461 h 1097661"/>
              <a:gd name="connsiteX5" fmla="*/ 776856 w 1792224"/>
              <a:gd name="connsiteY5" fmla="*/ 661392 h 1097661"/>
              <a:gd name="connsiteX6" fmla="*/ 777240 w 1792224"/>
              <a:gd name="connsiteY6" fmla="*/ 594360 h 1097661"/>
              <a:gd name="connsiteX7" fmla="*/ 899668 w 1792224"/>
              <a:gd name="connsiteY7" fmla="*/ 486410 h 1097661"/>
              <a:gd name="connsiteX8" fmla="*/ 1057275 w 1792224"/>
              <a:gd name="connsiteY8" fmla="*/ 339979 h 1097661"/>
              <a:gd name="connsiteX9" fmla="*/ 1173226 w 1792224"/>
              <a:gd name="connsiteY9" fmla="*/ 256286 h 1097661"/>
              <a:gd name="connsiteX10" fmla="*/ 1307973 w 1792224"/>
              <a:gd name="connsiteY10" fmla="*/ 157607 h 1097661"/>
              <a:gd name="connsiteX11" fmla="*/ 1411351 w 1792224"/>
              <a:gd name="connsiteY11" fmla="*/ 104521 h 1097661"/>
              <a:gd name="connsiteX12" fmla="*/ 1527048 w 1792224"/>
              <a:gd name="connsiteY12" fmla="*/ 77724 h 1097661"/>
              <a:gd name="connsiteX13" fmla="*/ 1672590 w 1792224"/>
              <a:gd name="connsiteY13" fmla="*/ 71374 h 1097661"/>
              <a:gd name="connsiteX14" fmla="*/ 1792224 w 1792224"/>
              <a:gd name="connsiteY14" fmla="*/ 0 h 1097661"/>
              <a:gd name="connsiteX0" fmla="*/ 0 w 1792224"/>
              <a:gd name="connsiteY0" fmla="*/ 1097661 h 1097661"/>
              <a:gd name="connsiteX1" fmla="*/ 174878 w 1792224"/>
              <a:gd name="connsiteY1" fmla="*/ 1034047 h 1097661"/>
              <a:gd name="connsiteX2" fmla="*/ 350455 w 1792224"/>
              <a:gd name="connsiteY2" fmla="*/ 1006239 h 1097661"/>
              <a:gd name="connsiteX3" fmla="*/ 460120 w 1792224"/>
              <a:gd name="connsiteY3" fmla="*/ 948944 h 1097661"/>
              <a:gd name="connsiteX4" fmla="*/ 625789 w 1792224"/>
              <a:gd name="connsiteY4" fmla="*/ 812461 h 1097661"/>
              <a:gd name="connsiteX5" fmla="*/ 776856 w 1792224"/>
              <a:gd name="connsiteY5" fmla="*/ 661392 h 1097661"/>
              <a:gd name="connsiteX6" fmla="*/ 777240 w 1792224"/>
              <a:gd name="connsiteY6" fmla="*/ 594360 h 1097661"/>
              <a:gd name="connsiteX7" fmla="*/ 899668 w 1792224"/>
              <a:gd name="connsiteY7" fmla="*/ 486410 h 1097661"/>
              <a:gd name="connsiteX8" fmla="*/ 1057275 w 1792224"/>
              <a:gd name="connsiteY8" fmla="*/ 339979 h 1097661"/>
              <a:gd name="connsiteX9" fmla="*/ 1173226 w 1792224"/>
              <a:gd name="connsiteY9" fmla="*/ 256286 h 1097661"/>
              <a:gd name="connsiteX10" fmla="*/ 1307973 w 1792224"/>
              <a:gd name="connsiteY10" fmla="*/ 157607 h 1097661"/>
              <a:gd name="connsiteX11" fmla="*/ 1411351 w 1792224"/>
              <a:gd name="connsiteY11" fmla="*/ 104521 h 1097661"/>
              <a:gd name="connsiteX12" fmla="*/ 1527048 w 1792224"/>
              <a:gd name="connsiteY12" fmla="*/ 77724 h 1097661"/>
              <a:gd name="connsiteX13" fmla="*/ 1672590 w 1792224"/>
              <a:gd name="connsiteY13" fmla="*/ 71374 h 1097661"/>
              <a:gd name="connsiteX14" fmla="*/ 1792224 w 1792224"/>
              <a:gd name="connsiteY14" fmla="*/ 0 h 1097661"/>
              <a:gd name="connsiteX0" fmla="*/ 0 w 1792224"/>
              <a:gd name="connsiteY0" fmla="*/ 1097661 h 1097661"/>
              <a:gd name="connsiteX1" fmla="*/ 174878 w 1792224"/>
              <a:gd name="connsiteY1" fmla="*/ 1034047 h 1097661"/>
              <a:gd name="connsiteX2" fmla="*/ 350455 w 1792224"/>
              <a:gd name="connsiteY2" fmla="*/ 1006239 h 1097661"/>
              <a:gd name="connsiteX3" fmla="*/ 460120 w 1792224"/>
              <a:gd name="connsiteY3" fmla="*/ 948944 h 1097661"/>
              <a:gd name="connsiteX4" fmla="*/ 625789 w 1792224"/>
              <a:gd name="connsiteY4" fmla="*/ 812461 h 1097661"/>
              <a:gd name="connsiteX5" fmla="*/ 776856 w 1792224"/>
              <a:gd name="connsiteY5" fmla="*/ 661392 h 1097661"/>
              <a:gd name="connsiteX6" fmla="*/ 882011 w 1792224"/>
              <a:gd name="connsiteY6" fmla="*/ 587211 h 1097661"/>
              <a:gd name="connsiteX7" fmla="*/ 899668 w 1792224"/>
              <a:gd name="connsiteY7" fmla="*/ 486410 h 1097661"/>
              <a:gd name="connsiteX8" fmla="*/ 1057275 w 1792224"/>
              <a:gd name="connsiteY8" fmla="*/ 339979 h 1097661"/>
              <a:gd name="connsiteX9" fmla="*/ 1173226 w 1792224"/>
              <a:gd name="connsiteY9" fmla="*/ 256286 h 1097661"/>
              <a:gd name="connsiteX10" fmla="*/ 1307973 w 1792224"/>
              <a:gd name="connsiteY10" fmla="*/ 157607 h 1097661"/>
              <a:gd name="connsiteX11" fmla="*/ 1411351 w 1792224"/>
              <a:gd name="connsiteY11" fmla="*/ 104521 h 1097661"/>
              <a:gd name="connsiteX12" fmla="*/ 1527048 w 1792224"/>
              <a:gd name="connsiteY12" fmla="*/ 77724 h 1097661"/>
              <a:gd name="connsiteX13" fmla="*/ 1672590 w 1792224"/>
              <a:gd name="connsiteY13" fmla="*/ 71374 h 1097661"/>
              <a:gd name="connsiteX14" fmla="*/ 1792224 w 1792224"/>
              <a:gd name="connsiteY14" fmla="*/ 0 h 1097661"/>
              <a:gd name="connsiteX0" fmla="*/ 0 w 1792224"/>
              <a:gd name="connsiteY0" fmla="*/ 1097661 h 1097661"/>
              <a:gd name="connsiteX1" fmla="*/ 174878 w 1792224"/>
              <a:gd name="connsiteY1" fmla="*/ 1034047 h 1097661"/>
              <a:gd name="connsiteX2" fmla="*/ 350455 w 1792224"/>
              <a:gd name="connsiteY2" fmla="*/ 1006239 h 1097661"/>
              <a:gd name="connsiteX3" fmla="*/ 460120 w 1792224"/>
              <a:gd name="connsiteY3" fmla="*/ 948944 h 1097661"/>
              <a:gd name="connsiteX4" fmla="*/ 625789 w 1792224"/>
              <a:gd name="connsiteY4" fmla="*/ 812461 h 1097661"/>
              <a:gd name="connsiteX5" fmla="*/ 776856 w 1792224"/>
              <a:gd name="connsiteY5" fmla="*/ 661392 h 1097661"/>
              <a:gd name="connsiteX6" fmla="*/ 882011 w 1792224"/>
              <a:gd name="connsiteY6" fmla="*/ 587211 h 1097661"/>
              <a:gd name="connsiteX7" fmla="*/ 985390 w 1792224"/>
              <a:gd name="connsiteY7" fmla="*/ 476879 h 1097661"/>
              <a:gd name="connsiteX8" fmla="*/ 1057275 w 1792224"/>
              <a:gd name="connsiteY8" fmla="*/ 339979 h 1097661"/>
              <a:gd name="connsiteX9" fmla="*/ 1173226 w 1792224"/>
              <a:gd name="connsiteY9" fmla="*/ 256286 h 1097661"/>
              <a:gd name="connsiteX10" fmla="*/ 1307973 w 1792224"/>
              <a:gd name="connsiteY10" fmla="*/ 157607 h 1097661"/>
              <a:gd name="connsiteX11" fmla="*/ 1411351 w 1792224"/>
              <a:gd name="connsiteY11" fmla="*/ 104521 h 1097661"/>
              <a:gd name="connsiteX12" fmla="*/ 1527048 w 1792224"/>
              <a:gd name="connsiteY12" fmla="*/ 77724 h 1097661"/>
              <a:gd name="connsiteX13" fmla="*/ 1672590 w 1792224"/>
              <a:gd name="connsiteY13" fmla="*/ 71374 h 1097661"/>
              <a:gd name="connsiteX14" fmla="*/ 1792224 w 1792224"/>
              <a:gd name="connsiteY14" fmla="*/ 0 h 1097661"/>
              <a:gd name="connsiteX0" fmla="*/ 0 w 1792224"/>
              <a:gd name="connsiteY0" fmla="*/ 1097661 h 1097661"/>
              <a:gd name="connsiteX1" fmla="*/ 174878 w 1792224"/>
              <a:gd name="connsiteY1" fmla="*/ 1034047 h 1097661"/>
              <a:gd name="connsiteX2" fmla="*/ 350455 w 1792224"/>
              <a:gd name="connsiteY2" fmla="*/ 1006239 h 1097661"/>
              <a:gd name="connsiteX3" fmla="*/ 460120 w 1792224"/>
              <a:gd name="connsiteY3" fmla="*/ 948944 h 1097661"/>
              <a:gd name="connsiteX4" fmla="*/ 625789 w 1792224"/>
              <a:gd name="connsiteY4" fmla="*/ 812461 h 1097661"/>
              <a:gd name="connsiteX5" fmla="*/ 812573 w 1792224"/>
              <a:gd name="connsiteY5" fmla="*/ 651861 h 1097661"/>
              <a:gd name="connsiteX6" fmla="*/ 882011 w 1792224"/>
              <a:gd name="connsiteY6" fmla="*/ 587211 h 1097661"/>
              <a:gd name="connsiteX7" fmla="*/ 985390 w 1792224"/>
              <a:gd name="connsiteY7" fmla="*/ 476879 h 1097661"/>
              <a:gd name="connsiteX8" fmla="*/ 1057275 w 1792224"/>
              <a:gd name="connsiteY8" fmla="*/ 339979 h 1097661"/>
              <a:gd name="connsiteX9" fmla="*/ 1173226 w 1792224"/>
              <a:gd name="connsiteY9" fmla="*/ 256286 h 1097661"/>
              <a:gd name="connsiteX10" fmla="*/ 1307973 w 1792224"/>
              <a:gd name="connsiteY10" fmla="*/ 157607 h 1097661"/>
              <a:gd name="connsiteX11" fmla="*/ 1411351 w 1792224"/>
              <a:gd name="connsiteY11" fmla="*/ 104521 h 1097661"/>
              <a:gd name="connsiteX12" fmla="*/ 1527048 w 1792224"/>
              <a:gd name="connsiteY12" fmla="*/ 77724 h 1097661"/>
              <a:gd name="connsiteX13" fmla="*/ 1672590 w 1792224"/>
              <a:gd name="connsiteY13" fmla="*/ 71374 h 1097661"/>
              <a:gd name="connsiteX14" fmla="*/ 1792224 w 1792224"/>
              <a:gd name="connsiteY14" fmla="*/ 0 h 1097661"/>
              <a:gd name="connsiteX0" fmla="*/ 0 w 1792224"/>
              <a:gd name="connsiteY0" fmla="*/ 1097661 h 1097661"/>
              <a:gd name="connsiteX1" fmla="*/ 174878 w 1792224"/>
              <a:gd name="connsiteY1" fmla="*/ 1034047 h 1097661"/>
              <a:gd name="connsiteX2" fmla="*/ 350455 w 1792224"/>
              <a:gd name="connsiteY2" fmla="*/ 1006239 h 1097661"/>
              <a:gd name="connsiteX3" fmla="*/ 460120 w 1792224"/>
              <a:gd name="connsiteY3" fmla="*/ 948944 h 1097661"/>
              <a:gd name="connsiteX4" fmla="*/ 625789 w 1792224"/>
              <a:gd name="connsiteY4" fmla="*/ 812461 h 1097661"/>
              <a:gd name="connsiteX5" fmla="*/ 812573 w 1792224"/>
              <a:gd name="connsiteY5" fmla="*/ 651861 h 1097661"/>
              <a:gd name="connsiteX6" fmla="*/ 882011 w 1792224"/>
              <a:gd name="connsiteY6" fmla="*/ 587211 h 1097661"/>
              <a:gd name="connsiteX7" fmla="*/ 985390 w 1792224"/>
              <a:gd name="connsiteY7" fmla="*/ 476879 h 1097661"/>
              <a:gd name="connsiteX8" fmla="*/ 1157284 w 1792224"/>
              <a:gd name="connsiteY8" fmla="*/ 342362 h 1097661"/>
              <a:gd name="connsiteX9" fmla="*/ 1173226 w 1792224"/>
              <a:gd name="connsiteY9" fmla="*/ 256286 h 1097661"/>
              <a:gd name="connsiteX10" fmla="*/ 1307973 w 1792224"/>
              <a:gd name="connsiteY10" fmla="*/ 157607 h 1097661"/>
              <a:gd name="connsiteX11" fmla="*/ 1411351 w 1792224"/>
              <a:gd name="connsiteY11" fmla="*/ 104521 h 1097661"/>
              <a:gd name="connsiteX12" fmla="*/ 1527048 w 1792224"/>
              <a:gd name="connsiteY12" fmla="*/ 77724 h 1097661"/>
              <a:gd name="connsiteX13" fmla="*/ 1672590 w 1792224"/>
              <a:gd name="connsiteY13" fmla="*/ 71374 h 1097661"/>
              <a:gd name="connsiteX14" fmla="*/ 1792224 w 1792224"/>
              <a:gd name="connsiteY14" fmla="*/ 0 h 1097661"/>
              <a:gd name="connsiteX0" fmla="*/ 0 w 1792224"/>
              <a:gd name="connsiteY0" fmla="*/ 1097661 h 1097661"/>
              <a:gd name="connsiteX1" fmla="*/ 174878 w 1792224"/>
              <a:gd name="connsiteY1" fmla="*/ 1034047 h 1097661"/>
              <a:gd name="connsiteX2" fmla="*/ 350455 w 1792224"/>
              <a:gd name="connsiteY2" fmla="*/ 1006239 h 1097661"/>
              <a:gd name="connsiteX3" fmla="*/ 460120 w 1792224"/>
              <a:gd name="connsiteY3" fmla="*/ 948944 h 1097661"/>
              <a:gd name="connsiteX4" fmla="*/ 625789 w 1792224"/>
              <a:gd name="connsiteY4" fmla="*/ 812461 h 1097661"/>
              <a:gd name="connsiteX5" fmla="*/ 812573 w 1792224"/>
              <a:gd name="connsiteY5" fmla="*/ 651861 h 1097661"/>
              <a:gd name="connsiteX6" fmla="*/ 882011 w 1792224"/>
              <a:gd name="connsiteY6" fmla="*/ 587211 h 1097661"/>
              <a:gd name="connsiteX7" fmla="*/ 985390 w 1792224"/>
              <a:gd name="connsiteY7" fmla="*/ 476879 h 1097661"/>
              <a:gd name="connsiteX8" fmla="*/ 1157284 w 1792224"/>
              <a:gd name="connsiteY8" fmla="*/ 342362 h 1097661"/>
              <a:gd name="connsiteX9" fmla="*/ 1275616 w 1792224"/>
              <a:gd name="connsiteY9" fmla="*/ 244372 h 1097661"/>
              <a:gd name="connsiteX10" fmla="*/ 1307973 w 1792224"/>
              <a:gd name="connsiteY10" fmla="*/ 157607 h 1097661"/>
              <a:gd name="connsiteX11" fmla="*/ 1411351 w 1792224"/>
              <a:gd name="connsiteY11" fmla="*/ 104521 h 1097661"/>
              <a:gd name="connsiteX12" fmla="*/ 1527048 w 1792224"/>
              <a:gd name="connsiteY12" fmla="*/ 77724 h 1097661"/>
              <a:gd name="connsiteX13" fmla="*/ 1672590 w 1792224"/>
              <a:gd name="connsiteY13" fmla="*/ 71374 h 1097661"/>
              <a:gd name="connsiteX14" fmla="*/ 1792224 w 1792224"/>
              <a:gd name="connsiteY14" fmla="*/ 0 h 1097661"/>
              <a:gd name="connsiteX0" fmla="*/ 0 w 1792224"/>
              <a:gd name="connsiteY0" fmla="*/ 1097661 h 1097661"/>
              <a:gd name="connsiteX1" fmla="*/ 174878 w 1792224"/>
              <a:gd name="connsiteY1" fmla="*/ 1034047 h 1097661"/>
              <a:gd name="connsiteX2" fmla="*/ 350455 w 1792224"/>
              <a:gd name="connsiteY2" fmla="*/ 1006239 h 1097661"/>
              <a:gd name="connsiteX3" fmla="*/ 460120 w 1792224"/>
              <a:gd name="connsiteY3" fmla="*/ 948944 h 1097661"/>
              <a:gd name="connsiteX4" fmla="*/ 625789 w 1792224"/>
              <a:gd name="connsiteY4" fmla="*/ 812461 h 1097661"/>
              <a:gd name="connsiteX5" fmla="*/ 812573 w 1792224"/>
              <a:gd name="connsiteY5" fmla="*/ 651861 h 1097661"/>
              <a:gd name="connsiteX6" fmla="*/ 882011 w 1792224"/>
              <a:gd name="connsiteY6" fmla="*/ 587211 h 1097661"/>
              <a:gd name="connsiteX7" fmla="*/ 985390 w 1792224"/>
              <a:gd name="connsiteY7" fmla="*/ 476879 h 1097661"/>
              <a:gd name="connsiteX8" fmla="*/ 1157284 w 1792224"/>
              <a:gd name="connsiteY8" fmla="*/ 342362 h 1097661"/>
              <a:gd name="connsiteX9" fmla="*/ 1275616 w 1792224"/>
              <a:gd name="connsiteY9" fmla="*/ 244372 h 1097661"/>
              <a:gd name="connsiteX10" fmla="*/ 1405601 w 1792224"/>
              <a:gd name="connsiteY10" fmla="*/ 169522 h 1097661"/>
              <a:gd name="connsiteX11" fmla="*/ 1411351 w 1792224"/>
              <a:gd name="connsiteY11" fmla="*/ 104521 h 1097661"/>
              <a:gd name="connsiteX12" fmla="*/ 1527048 w 1792224"/>
              <a:gd name="connsiteY12" fmla="*/ 77724 h 1097661"/>
              <a:gd name="connsiteX13" fmla="*/ 1672590 w 1792224"/>
              <a:gd name="connsiteY13" fmla="*/ 71374 h 1097661"/>
              <a:gd name="connsiteX14" fmla="*/ 1792224 w 1792224"/>
              <a:gd name="connsiteY14" fmla="*/ 0 h 1097661"/>
              <a:gd name="connsiteX0" fmla="*/ 0 w 1792224"/>
              <a:gd name="connsiteY0" fmla="*/ 1097661 h 1097661"/>
              <a:gd name="connsiteX1" fmla="*/ 174878 w 1792224"/>
              <a:gd name="connsiteY1" fmla="*/ 1034047 h 1097661"/>
              <a:gd name="connsiteX2" fmla="*/ 350455 w 1792224"/>
              <a:gd name="connsiteY2" fmla="*/ 1006239 h 1097661"/>
              <a:gd name="connsiteX3" fmla="*/ 460120 w 1792224"/>
              <a:gd name="connsiteY3" fmla="*/ 948944 h 1097661"/>
              <a:gd name="connsiteX4" fmla="*/ 625789 w 1792224"/>
              <a:gd name="connsiteY4" fmla="*/ 812461 h 1097661"/>
              <a:gd name="connsiteX5" fmla="*/ 812573 w 1792224"/>
              <a:gd name="connsiteY5" fmla="*/ 651861 h 1097661"/>
              <a:gd name="connsiteX6" fmla="*/ 882011 w 1792224"/>
              <a:gd name="connsiteY6" fmla="*/ 587211 h 1097661"/>
              <a:gd name="connsiteX7" fmla="*/ 985390 w 1792224"/>
              <a:gd name="connsiteY7" fmla="*/ 476879 h 1097661"/>
              <a:gd name="connsiteX8" fmla="*/ 1157284 w 1792224"/>
              <a:gd name="connsiteY8" fmla="*/ 342362 h 1097661"/>
              <a:gd name="connsiteX9" fmla="*/ 1275616 w 1792224"/>
              <a:gd name="connsiteY9" fmla="*/ 244372 h 1097661"/>
              <a:gd name="connsiteX10" fmla="*/ 1405601 w 1792224"/>
              <a:gd name="connsiteY10" fmla="*/ 169522 h 1097661"/>
              <a:gd name="connsiteX11" fmla="*/ 1489930 w 1792224"/>
              <a:gd name="connsiteY11" fmla="*/ 111669 h 1097661"/>
              <a:gd name="connsiteX12" fmla="*/ 1527048 w 1792224"/>
              <a:gd name="connsiteY12" fmla="*/ 77724 h 1097661"/>
              <a:gd name="connsiteX13" fmla="*/ 1672590 w 1792224"/>
              <a:gd name="connsiteY13" fmla="*/ 71374 h 1097661"/>
              <a:gd name="connsiteX14" fmla="*/ 1792224 w 1792224"/>
              <a:gd name="connsiteY14" fmla="*/ 0 h 1097661"/>
              <a:gd name="connsiteX0" fmla="*/ 0 w 1792224"/>
              <a:gd name="connsiteY0" fmla="*/ 1097661 h 1097661"/>
              <a:gd name="connsiteX1" fmla="*/ 174878 w 1792224"/>
              <a:gd name="connsiteY1" fmla="*/ 1034047 h 1097661"/>
              <a:gd name="connsiteX2" fmla="*/ 350455 w 1792224"/>
              <a:gd name="connsiteY2" fmla="*/ 1006239 h 1097661"/>
              <a:gd name="connsiteX3" fmla="*/ 460120 w 1792224"/>
              <a:gd name="connsiteY3" fmla="*/ 948944 h 1097661"/>
              <a:gd name="connsiteX4" fmla="*/ 625789 w 1792224"/>
              <a:gd name="connsiteY4" fmla="*/ 812461 h 1097661"/>
              <a:gd name="connsiteX5" fmla="*/ 812573 w 1792224"/>
              <a:gd name="connsiteY5" fmla="*/ 651861 h 1097661"/>
              <a:gd name="connsiteX6" fmla="*/ 882011 w 1792224"/>
              <a:gd name="connsiteY6" fmla="*/ 587211 h 1097661"/>
              <a:gd name="connsiteX7" fmla="*/ 1004440 w 1792224"/>
              <a:gd name="connsiteY7" fmla="*/ 481645 h 1097661"/>
              <a:gd name="connsiteX8" fmla="*/ 1157284 w 1792224"/>
              <a:gd name="connsiteY8" fmla="*/ 342362 h 1097661"/>
              <a:gd name="connsiteX9" fmla="*/ 1275616 w 1792224"/>
              <a:gd name="connsiteY9" fmla="*/ 244372 h 1097661"/>
              <a:gd name="connsiteX10" fmla="*/ 1405601 w 1792224"/>
              <a:gd name="connsiteY10" fmla="*/ 169522 h 1097661"/>
              <a:gd name="connsiteX11" fmla="*/ 1489930 w 1792224"/>
              <a:gd name="connsiteY11" fmla="*/ 111669 h 1097661"/>
              <a:gd name="connsiteX12" fmla="*/ 1527048 w 1792224"/>
              <a:gd name="connsiteY12" fmla="*/ 77724 h 1097661"/>
              <a:gd name="connsiteX13" fmla="*/ 1672590 w 1792224"/>
              <a:gd name="connsiteY13" fmla="*/ 71374 h 1097661"/>
              <a:gd name="connsiteX14" fmla="*/ 1792224 w 1792224"/>
              <a:gd name="connsiteY14" fmla="*/ 0 h 1097661"/>
              <a:gd name="connsiteX0" fmla="*/ 0 w 1792224"/>
              <a:gd name="connsiteY0" fmla="*/ 1097661 h 1097661"/>
              <a:gd name="connsiteX1" fmla="*/ 174878 w 1792224"/>
              <a:gd name="connsiteY1" fmla="*/ 1034047 h 1097661"/>
              <a:gd name="connsiteX2" fmla="*/ 350455 w 1792224"/>
              <a:gd name="connsiteY2" fmla="*/ 1006239 h 1097661"/>
              <a:gd name="connsiteX3" fmla="*/ 460120 w 1792224"/>
              <a:gd name="connsiteY3" fmla="*/ 948944 h 1097661"/>
              <a:gd name="connsiteX4" fmla="*/ 625789 w 1792224"/>
              <a:gd name="connsiteY4" fmla="*/ 812461 h 1097661"/>
              <a:gd name="connsiteX5" fmla="*/ 812573 w 1792224"/>
              <a:gd name="connsiteY5" fmla="*/ 651861 h 1097661"/>
              <a:gd name="connsiteX6" fmla="*/ 882011 w 1792224"/>
              <a:gd name="connsiteY6" fmla="*/ 587211 h 1097661"/>
              <a:gd name="connsiteX7" fmla="*/ 1004440 w 1792224"/>
              <a:gd name="connsiteY7" fmla="*/ 481645 h 1097661"/>
              <a:gd name="connsiteX8" fmla="*/ 1157284 w 1792224"/>
              <a:gd name="connsiteY8" fmla="*/ 342362 h 1097661"/>
              <a:gd name="connsiteX9" fmla="*/ 1275616 w 1792224"/>
              <a:gd name="connsiteY9" fmla="*/ 244372 h 1097661"/>
              <a:gd name="connsiteX10" fmla="*/ 1405601 w 1792224"/>
              <a:gd name="connsiteY10" fmla="*/ 169522 h 1097661"/>
              <a:gd name="connsiteX11" fmla="*/ 1489930 w 1792224"/>
              <a:gd name="connsiteY11" fmla="*/ 111669 h 1097661"/>
              <a:gd name="connsiteX12" fmla="*/ 1527048 w 1792224"/>
              <a:gd name="connsiteY12" fmla="*/ 77724 h 1097661"/>
              <a:gd name="connsiteX13" fmla="*/ 1792224 w 1792224"/>
              <a:gd name="connsiteY13" fmla="*/ 0 h 1097661"/>
              <a:gd name="connsiteX0" fmla="*/ 0 w 1647825"/>
              <a:gd name="connsiteY0" fmla="*/ 1125568 h 1125568"/>
              <a:gd name="connsiteX1" fmla="*/ 174878 w 1647825"/>
              <a:gd name="connsiteY1" fmla="*/ 1061954 h 1125568"/>
              <a:gd name="connsiteX2" fmla="*/ 350455 w 1647825"/>
              <a:gd name="connsiteY2" fmla="*/ 1034146 h 1125568"/>
              <a:gd name="connsiteX3" fmla="*/ 460120 w 1647825"/>
              <a:gd name="connsiteY3" fmla="*/ 976851 h 1125568"/>
              <a:gd name="connsiteX4" fmla="*/ 625789 w 1647825"/>
              <a:gd name="connsiteY4" fmla="*/ 840368 h 1125568"/>
              <a:gd name="connsiteX5" fmla="*/ 812573 w 1647825"/>
              <a:gd name="connsiteY5" fmla="*/ 679768 h 1125568"/>
              <a:gd name="connsiteX6" fmla="*/ 882011 w 1647825"/>
              <a:gd name="connsiteY6" fmla="*/ 615118 h 1125568"/>
              <a:gd name="connsiteX7" fmla="*/ 1004440 w 1647825"/>
              <a:gd name="connsiteY7" fmla="*/ 509552 h 1125568"/>
              <a:gd name="connsiteX8" fmla="*/ 1157284 w 1647825"/>
              <a:gd name="connsiteY8" fmla="*/ 370269 h 1125568"/>
              <a:gd name="connsiteX9" fmla="*/ 1275616 w 1647825"/>
              <a:gd name="connsiteY9" fmla="*/ 272279 h 1125568"/>
              <a:gd name="connsiteX10" fmla="*/ 1405601 w 1647825"/>
              <a:gd name="connsiteY10" fmla="*/ 197429 h 1125568"/>
              <a:gd name="connsiteX11" fmla="*/ 1489930 w 1647825"/>
              <a:gd name="connsiteY11" fmla="*/ 139576 h 1125568"/>
              <a:gd name="connsiteX12" fmla="*/ 1527048 w 1647825"/>
              <a:gd name="connsiteY12" fmla="*/ 105631 h 1125568"/>
              <a:gd name="connsiteX13" fmla="*/ 1647825 w 1647825"/>
              <a:gd name="connsiteY13" fmla="*/ 0 h 1125568"/>
              <a:gd name="connsiteX0" fmla="*/ 0 w 1615218"/>
              <a:gd name="connsiteY0" fmla="*/ 1130219 h 1130219"/>
              <a:gd name="connsiteX1" fmla="*/ 174878 w 1615218"/>
              <a:gd name="connsiteY1" fmla="*/ 1066605 h 1130219"/>
              <a:gd name="connsiteX2" fmla="*/ 350455 w 1615218"/>
              <a:gd name="connsiteY2" fmla="*/ 1038797 h 1130219"/>
              <a:gd name="connsiteX3" fmla="*/ 460120 w 1615218"/>
              <a:gd name="connsiteY3" fmla="*/ 981502 h 1130219"/>
              <a:gd name="connsiteX4" fmla="*/ 625789 w 1615218"/>
              <a:gd name="connsiteY4" fmla="*/ 845019 h 1130219"/>
              <a:gd name="connsiteX5" fmla="*/ 812573 w 1615218"/>
              <a:gd name="connsiteY5" fmla="*/ 684419 h 1130219"/>
              <a:gd name="connsiteX6" fmla="*/ 882011 w 1615218"/>
              <a:gd name="connsiteY6" fmla="*/ 619769 h 1130219"/>
              <a:gd name="connsiteX7" fmla="*/ 1004440 w 1615218"/>
              <a:gd name="connsiteY7" fmla="*/ 514203 h 1130219"/>
              <a:gd name="connsiteX8" fmla="*/ 1157284 w 1615218"/>
              <a:gd name="connsiteY8" fmla="*/ 374920 h 1130219"/>
              <a:gd name="connsiteX9" fmla="*/ 1275616 w 1615218"/>
              <a:gd name="connsiteY9" fmla="*/ 276930 h 1130219"/>
              <a:gd name="connsiteX10" fmla="*/ 1405601 w 1615218"/>
              <a:gd name="connsiteY10" fmla="*/ 202080 h 1130219"/>
              <a:gd name="connsiteX11" fmla="*/ 1489930 w 1615218"/>
              <a:gd name="connsiteY11" fmla="*/ 144227 h 1130219"/>
              <a:gd name="connsiteX12" fmla="*/ 1527048 w 1615218"/>
              <a:gd name="connsiteY12" fmla="*/ 110282 h 1130219"/>
              <a:gd name="connsiteX13" fmla="*/ 1615218 w 1615218"/>
              <a:gd name="connsiteY13" fmla="*/ 0 h 1130219"/>
              <a:gd name="connsiteX0" fmla="*/ 0 w 1591928"/>
              <a:gd name="connsiteY0" fmla="*/ 1130219 h 1130219"/>
              <a:gd name="connsiteX1" fmla="*/ 174878 w 1591928"/>
              <a:gd name="connsiteY1" fmla="*/ 1066605 h 1130219"/>
              <a:gd name="connsiteX2" fmla="*/ 350455 w 1591928"/>
              <a:gd name="connsiteY2" fmla="*/ 1038797 h 1130219"/>
              <a:gd name="connsiteX3" fmla="*/ 460120 w 1591928"/>
              <a:gd name="connsiteY3" fmla="*/ 981502 h 1130219"/>
              <a:gd name="connsiteX4" fmla="*/ 625789 w 1591928"/>
              <a:gd name="connsiteY4" fmla="*/ 845019 h 1130219"/>
              <a:gd name="connsiteX5" fmla="*/ 812573 w 1591928"/>
              <a:gd name="connsiteY5" fmla="*/ 684419 h 1130219"/>
              <a:gd name="connsiteX6" fmla="*/ 882011 w 1591928"/>
              <a:gd name="connsiteY6" fmla="*/ 619769 h 1130219"/>
              <a:gd name="connsiteX7" fmla="*/ 1004440 w 1591928"/>
              <a:gd name="connsiteY7" fmla="*/ 514203 h 1130219"/>
              <a:gd name="connsiteX8" fmla="*/ 1157284 w 1591928"/>
              <a:gd name="connsiteY8" fmla="*/ 374920 h 1130219"/>
              <a:gd name="connsiteX9" fmla="*/ 1275616 w 1591928"/>
              <a:gd name="connsiteY9" fmla="*/ 276930 h 1130219"/>
              <a:gd name="connsiteX10" fmla="*/ 1405601 w 1591928"/>
              <a:gd name="connsiteY10" fmla="*/ 202080 h 1130219"/>
              <a:gd name="connsiteX11" fmla="*/ 1489930 w 1591928"/>
              <a:gd name="connsiteY11" fmla="*/ 144227 h 1130219"/>
              <a:gd name="connsiteX12" fmla="*/ 1527048 w 1591928"/>
              <a:gd name="connsiteY12" fmla="*/ 110282 h 1130219"/>
              <a:gd name="connsiteX13" fmla="*/ 1591928 w 1591928"/>
              <a:gd name="connsiteY13" fmla="*/ 0 h 1130219"/>
              <a:gd name="connsiteX0" fmla="*/ 0 w 1703720"/>
              <a:gd name="connsiteY0" fmla="*/ 1102312 h 1102312"/>
              <a:gd name="connsiteX1" fmla="*/ 174878 w 1703720"/>
              <a:gd name="connsiteY1" fmla="*/ 1038698 h 1102312"/>
              <a:gd name="connsiteX2" fmla="*/ 350455 w 1703720"/>
              <a:gd name="connsiteY2" fmla="*/ 1010890 h 1102312"/>
              <a:gd name="connsiteX3" fmla="*/ 460120 w 1703720"/>
              <a:gd name="connsiteY3" fmla="*/ 953595 h 1102312"/>
              <a:gd name="connsiteX4" fmla="*/ 625789 w 1703720"/>
              <a:gd name="connsiteY4" fmla="*/ 817112 h 1102312"/>
              <a:gd name="connsiteX5" fmla="*/ 812573 w 1703720"/>
              <a:gd name="connsiteY5" fmla="*/ 656512 h 1102312"/>
              <a:gd name="connsiteX6" fmla="*/ 882011 w 1703720"/>
              <a:gd name="connsiteY6" fmla="*/ 591862 h 1102312"/>
              <a:gd name="connsiteX7" fmla="*/ 1004440 w 1703720"/>
              <a:gd name="connsiteY7" fmla="*/ 486296 h 1102312"/>
              <a:gd name="connsiteX8" fmla="*/ 1157284 w 1703720"/>
              <a:gd name="connsiteY8" fmla="*/ 347013 h 1102312"/>
              <a:gd name="connsiteX9" fmla="*/ 1275616 w 1703720"/>
              <a:gd name="connsiteY9" fmla="*/ 249023 h 1102312"/>
              <a:gd name="connsiteX10" fmla="*/ 1405601 w 1703720"/>
              <a:gd name="connsiteY10" fmla="*/ 174173 h 1102312"/>
              <a:gd name="connsiteX11" fmla="*/ 1489930 w 1703720"/>
              <a:gd name="connsiteY11" fmla="*/ 116320 h 1102312"/>
              <a:gd name="connsiteX12" fmla="*/ 1527048 w 1703720"/>
              <a:gd name="connsiteY12" fmla="*/ 82375 h 1102312"/>
              <a:gd name="connsiteX13" fmla="*/ 1703720 w 1703720"/>
              <a:gd name="connsiteY13" fmla="*/ 0 h 1102312"/>
              <a:gd name="connsiteX0" fmla="*/ 0 w 1703720"/>
              <a:gd name="connsiteY0" fmla="*/ 1102312 h 1102312"/>
              <a:gd name="connsiteX1" fmla="*/ 174878 w 1703720"/>
              <a:gd name="connsiteY1" fmla="*/ 1038698 h 1102312"/>
              <a:gd name="connsiteX2" fmla="*/ 350455 w 1703720"/>
              <a:gd name="connsiteY2" fmla="*/ 1010890 h 1102312"/>
              <a:gd name="connsiteX3" fmla="*/ 460120 w 1703720"/>
              <a:gd name="connsiteY3" fmla="*/ 953595 h 1102312"/>
              <a:gd name="connsiteX4" fmla="*/ 625789 w 1703720"/>
              <a:gd name="connsiteY4" fmla="*/ 817112 h 1102312"/>
              <a:gd name="connsiteX5" fmla="*/ 812573 w 1703720"/>
              <a:gd name="connsiteY5" fmla="*/ 656512 h 1102312"/>
              <a:gd name="connsiteX6" fmla="*/ 882011 w 1703720"/>
              <a:gd name="connsiteY6" fmla="*/ 591862 h 1102312"/>
              <a:gd name="connsiteX7" fmla="*/ 1004440 w 1703720"/>
              <a:gd name="connsiteY7" fmla="*/ 486296 h 1102312"/>
              <a:gd name="connsiteX8" fmla="*/ 1157284 w 1703720"/>
              <a:gd name="connsiteY8" fmla="*/ 347013 h 1102312"/>
              <a:gd name="connsiteX9" fmla="*/ 1275616 w 1703720"/>
              <a:gd name="connsiteY9" fmla="*/ 249023 h 1102312"/>
              <a:gd name="connsiteX10" fmla="*/ 1405601 w 1703720"/>
              <a:gd name="connsiteY10" fmla="*/ 174173 h 1102312"/>
              <a:gd name="connsiteX11" fmla="*/ 1489930 w 1703720"/>
              <a:gd name="connsiteY11" fmla="*/ 116320 h 1102312"/>
              <a:gd name="connsiteX12" fmla="*/ 1531707 w 1703720"/>
              <a:gd name="connsiteY12" fmla="*/ 96329 h 1102312"/>
              <a:gd name="connsiteX13" fmla="*/ 1703720 w 1703720"/>
              <a:gd name="connsiteY13" fmla="*/ 0 h 1102312"/>
              <a:gd name="connsiteX0" fmla="*/ 0 w 1703720"/>
              <a:gd name="connsiteY0" fmla="*/ 1102312 h 1102312"/>
              <a:gd name="connsiteX1" fmla="*/ 174878 w 1703720"/>
              <a:gd name="connsiteY1" fmla="*/ 1038698 h 1102312"/>
              <a:gd name="connsiteX2" fmla="*/ 350455 w 1703720"/>
              <a:gd name="connsiteY2" fmla="*/ 1010890 h 1102312"/>
              <a:gd name="connsiteX3" fmla="*/ 460120 w 1703720"/>
              <a:gd name="connsiteY3" fmla="*/ 953595 h 1102312"/>
              <a:gd name="connsiteX4" fmla="*/ 625789 w 1703720"/>
              <a:gd name="connsiteY4" fmla="*/ 817112 h 1102312"/>
              <a:gd name="connsiteX5" fmla="*/ 812573 w 1703720"/>
              <a:gd name="connsiteY5" fmla="*/ 656512 h 1102312"/>
              <a:gd name="connsiteX6" fmla="*/ 882011 w 1703720"/>
              <a:gd name="connsiteY6" fmla="*/ 591862 h 1102312"/>
              <a:gd name="connsiteX7" fmla="*/ 1004440 w 1703720"/>
              <a:gd name="connsiteY7" fmla="*/ 486296 h 1102312"/>
              <a:gd name="connsiteX8" fmla="*/ 1157284 w 1703720"/>
              <a:gd name="connsiteY8" fmla="*/ 347013 h 1102312"/>
              <a:gd name="connsiteX9" fmla="*/ 1275616 w 1703720"/>
              <a:gd name="connsiteY9" fmla="*/ 249023 h 1102312"/>
              <a:gd name="connsiteX10" fmla="*/ 1405601 w 1703720"/>
              <a:gd name="connsiteY10" fmla="*/ 174173 h 1102312"/>
              <a:gd name="connsiteX11" fmla="*/ 1489930 w 1703720"/>
              <a:gd name="connsiteY11" fmla="*/ 116320 h 1102312"/>
              <a:gd name="connsiteX12" fmla="*/ 1513227 w 1703720"/>
              <a:gd name="connsiteY12" fmla="*/ 82076 h 1102312"/>
              <a:gd name="connsiteX13" fmla="*/ 1703720 w 1703720"/>
              <a:gd name="connsiteY13" fmla="*/ 0 h 1102312"/>
              <a:gd name="connsiteX0" fmla="*/ 0 w 1703720"/>
              <a:gd name="connsiteY0" fmla="*/ 1102312 h 1102312"/>
              <a:gd name="connsiteX1" fmla="*/ 174878 w 1703720"/>
              <a:gd name="connsiteY1" fmla="*/ 1069103 h 1102312"/>
              <a:gd name="connsiteX2" fmla="*/ 350455 w 1703720"/>
              <a:gd name="connsiteY2" fmla="*/ 1010890 h 1102312"/>
              <a:gd name="connsiteX3" fmla="*/ 460120 w 1703720"/>
              <a:gd name="connsiteY3" fmla="*/ 953595 h 1102312"/>
              <a:gd name="connsiteX4" fmla="*/ 625789 w 1703720"/>
              <a:gd name="connsiteY4" fmla="*/ 817112 h 1102312"/>
              <a:gd name="connsiteX5" fmla="*/ 812573 w 1703720"/>
              <a:gd name="connsiteY5" fmla="*/ 656512 h 1102312"/>
              <a:gd name="connsiteX6" fmla="*/ 882011 w 1703720"/>
              <a:gd name="connsiteY6" fmla="*/ 591862 h 1102312"/>
              <a:gd name="connsiteX7" fmla="*/ 1004440 w 1703720"/>
              <a:gd name="connsiteY7" fmla="*/ 486296 h 1102312"/>
              <a:gd name="connsiteX8" fmla="*/ 1157284 w 1703720"/>
              <a:gd name="connsiteY8" fmla="*/ 347013 h 1102312"/>
              <a:gd name="connsiteX9" fmla="*/ 1275616 w 1703720"/>
              <a:gd name="connsiteY9" fmla="*/ 249023 h 1102312"/>
              <a:gd name="connsiteX10" fmla="*/ 1405601 w 1703720"/>
              <a:gd name="connsiteY10" fmla="*/ 174173 h 1102312"/>
              <a:gd name="connsiteX11" fmla="*/ 1489930 w 1703720"/>
              <a:gd name="connsiteY11" fmla="*/ 116320 h 1102312"/>
              <a:gd name="connsiteX12" fmla="*/ 1513227 w 1703720"/>
              <a:gd name="connsiteY12" fmla="*/ 82076 h 1102312"/>
              <a:gd name="connsiteX13" fmla="*/ 1703720 w 1703720"/>
              <a:gd name="connsiteY13" fmla="*/ 0 h 1102312"/>
              <a:gd name="connsiteX0" fmla="*/ 0 w 1703720"/>
              <a:gd name="connsiteY0" fmla="*/ 1102312 h 1138569"/>
              <a:gd name="connsiteX1" fmla="*/ 33085 w 1703720"/>
              <a:gd name="connsiteY1" fmla="*/ 1133034 h 1138569"/>
              <a:gd name="connsiteX2" fmla="*/ 174878 w 1703720"/>
              <a:gd name="connsiteY2" fmla="*/ 1069103 h 1138569"/>
              <a:gd name="connsiteX3" fmla="*/ 350455 w 1703720"/>
              <a:gd name="connsiteY3" fmla="*/ 1010890 h 1138569"/>
              <a:gd name="connsiteX4" fmla="*/ 460120 w 1703720"/>
              <a:gd name="connsiteY4" fmla="*/ 953595 h 1138569"/>
              <a:gd name="connsiteX5" fmla="*/ 625789 w 1703720"/>
              <a:gd name="connsiteY5" fmla="*/ 817112 h 1138569"/>
              <a:gd name="connsiteX6" fmla="*/ 812573 w 1703720"/>
              <a:gd name="connsiteY6" fmla="*/ 656512 h 1138569"/>
              <a:gd name="connsiteX7" fmla="*/ 882011 w 1703720"/>
              <a:gd name="connsiteY7" fmla="*/ 591862 h 1138569"/>
              <a:gd name="connsiteX8" fmla="*/ 1004440 w 1703720"/>
              <a:gd name="connsiteY8" fmla="*/ 486296 h 1138569"/>
              <a:gd name="connsiteX9" fmla="*/ 1157284 w 1703720"/>
              <a:gd name="connsiteY9" fmla="*/ 347013 h 1138569"/>
              <a:gd name="connsiteX10" fmla="*/ 1275616 w 1703720"/>
              <a:gd name="connsiteY10" fmla="*/ 249023 h 1138569"/>
              <a:gd name="connsiteX11" fmla="*/ 1405601 w 1703720"/>
              <a:gd name="connsiteY11" fmla="*/ 174173 h 1138569"/>
              <a:gd name="connsiteX12" fmla="*/ 1489930 w 1703720"/>
              <a:gd name="connsiteY12" fmla="*/ 116320 h 1138569"/>
              <a:gd name="connsiteX13" fmla="*/ 1513227 w 1703720"/>
              <a:gd name="connsiteY13" fmla="*/ 82076 h 1138569"/>
              <a:gd name="connsiteX14" fmla="*/ 1703720 w 1703720"/>
              <a:gd name="connsiteY14" fmla="*/ 0 h 1138569"/>
              <a:gd name="connsiteX0" fmla="*/ 0 w 1703720"/>
              <a:gd name="connsiteY0" fmla="*/ 1102312 h 1102312"/>
              <a:gd name="connsiteX1" fmla="*/ 174878 w 1703720"/>
              <a:gd name="connsiteY1" fmla="*/ 1069103 h 1102312"/>
              <a:gd name="connsiteX2" fmla="*/ 350455 w 1703720"/>
              <a:gd name="connsiteY2" fmla="*/ 1010890 h 1102312"/>
              <a:gd name="connsiteX3" fmla="*/ 460120 w 1703720"/>
              <a:gd name="connsiteY3" fmla="*/ 953595 h 1102312"/>
              <a:gd name="connsiteX4" fmla="*/ 625789 w 1703720"/>
              <a:gd name="connsiteY4" fmla="*/ 817112 h 1102312"/>
              <a:gd name="connsiteX5" fmla="*/ 812573 w 1703720"/>
              <a:gd name="connsiteY5" fmla="*/ 656512 h 1102312"/>
              <a:gd name="connsiteX6" fmla="*/ 882011 w 1703720"/>
              <a:gd name="connsiteY6" fmla="*/ 591862 h 1102312"/>
              <a:gd name="connsiteX7" fmla="*/ 1004440 w 1703720"/>
              <a:gd name="connsiteY7" fmla="*/ 486296 h 1102312"/>
              <a:gd name="connsiteX8" fmla="*/ 1157284 w 1703720"/>
              <a:gd name="connsiteY8" fmla="*/ 347013 h 1102312"/>
              <a:gd name="connsiteX9" fmla="*/ 1275616 w 1703720"/>
              <a:gd name="connsiteY9" fmla="*/ 249023 h 1102312"/>
              <a:gd name="connsiteX10" fmla="*/ 1405601 w 1703720"/>
              <a:gd name="connsiteY10" fmla="*/ 174173 h 1102312"/>
              <a:gd name="connsiteX11" fmla="*/ 1489930 w 1703720"/>
              <a:gd name="connsiteY11" fmla="*/ 116320 h 1102312"/>
              <a:gd name="connsiteX12" fmla="*/ 1513227 w 1703720"/>
              <a:gd name="connsiteY12" fmla="*/ 82076 h 1102312"/>
              <a:gd name="connsiteX13" fmla="*/ 1703720 w 1703720"/>
              <a:gd name="connsiteY13" fmla="*/ 0 h 1102312"/>
              <a:gd name="connsiteX0" fmla="*/ 0 w 1666759"/>
              <a:gd name="connsiteY0" fmla="*/ 1126066 h 1126066"/>
              <a:gd name="connsiteX1" fmla="*/ 137917 w 1666759"/>
              <a:gd name="connsiteY1" fmla="*/ 1069103 h 1126066"/>
              <a:gd name="connsiteX2" fmla="*/ 313494 w 1666759"/>
              <a:gd name="connsiteY2" fmla="*/ 1010890 h 1126066"/>
              <a:gd name="connsiteX3" fmla="*/ 423159 w 1666759"/>
              <a:gd name="connsiteY3" fmla="*/ 953595 h 1126066"/>
              <a:gd name="connsiteX4" fmla="*/ 588828 w 1666759"/>
              <a:gd name="connsiteY4" fmla="*/ 817112 h 1126066"/>
              <a:gd name="connsiteX5" fmla="*/ 775612 w 1666759"/>
              <a:gd name="connsiteY5" fmla="*/ 656512 h 1126066"/>
              <a:gd name="connsiteX6" fmla="*/ 845050 w 1666759"/>
              <a:gd name="connsiteY6" fmla="*/ 591862 h 1126066"/>
              <a:gd name="connsiteX7" fmla="*/ 967479 w 1666759"/>
              <a:gd name="connsiteY7" fmla="*/ 486296 h 1126066"/>
              <a:gd name="connsiteX8" fmla="*/ 1120323 w 1666759"/>
              <a:gd name="connsiteY8" fmla="*/ 347013 h 1126066"/>
              <a:gd name="connsiteX9" fmla="*/ 1238655 w 1666759"/>
              <a:gd name="connsiteY9" fmla="*/ 249023 h 1126066"/>
              <a:gd name="connsiteX10" fmla="*/ 1368640 w 1666759"/>
              <a:gd name="connsiteY10" fmla="*/ 174173 h 1126066"/>
              <a:gd name="connsiteX11" fmla="*/ 1452969 w 1666759"/>
              <a:gd name="connsiteY11" fmla="*/ 116320 h 1126066"/>
              <a:gd name="connsiteX12" fmla="*/ 1476266 w 1666759"/>
              <a:gd name="connsiteY12" fmla="*/ 82076 h 1126066"/>
              <a:gd name="connsiteX13" fmla="*/ 1666759 w 1666759"/>
              <a:gd name="connsiteY13" fmla="*/ 0 h 1126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66759" h="1126066">
                <a:moveTo>
                  <a:pt x="0" y="1126066"/>
                </a:moveTo>
                <a:cubicBezTo>
                  <a:pt x="36433" y="1119148"/>
                  <a:pt x="85668" y="1088299"/>
                  <a:pt x="137917" y="1069103"/>
                </a:cubicBezTo>
                <a:cubicBezTo>
                  <a:pt x="190166" y="1049907"/>
                  <a:pt x="265954" y="1030141"/>
                  <a:pt x="313494" y="1010890"/>
                </a:cubicBezTo>
                <a:cubicBezTo>
                  <a:pt x="361034" y="991639"/>
                  <a:pt x="377270" y="985891"/>
                  <a:pt x="423159" y="953595"/>
                </a:cubicBezTo>
                <a:cubicBezTo>
                  <a:pt x="469048" y="921299"/>
                  <a:pt x="530086" y="866626"/>
                  <a:pt x="588828" y="817112"/>
                </a:cubicBezTo>
                <a:cubicBezTo>
                  <a:pt x="647570" y="767598"/>
                  <a:pt x="732909" y="694054"/>
                  <a:pt x="775612" y="656512"/>
                </a:cubicBezTo>
                <a:cubicBezTo>
                  <a:pt x="818315" y="618970"/>
                  <a:pt x="813072" y="620231"/>
                  <a:pt x="845050" y="591862"/>
                </a:cubicBezTo>
                <a:cubicBezTo>
                  <a:pt x="877028" y="563493"/>
                  <a:pt x="921600" y="527104"/>
                  <a:pt x="967479" y="486296"/>
                </a:cubicBezTo>
                <a:cubicBezTo>
                  <a:pt x="1013358" y="445488"/>
                  <a:pt x="1075127" y="386559"/>
                  <a:pt x="1120323" y="347013"/>
                </a:cubicBezTo>
                <a:cubicBezTo>
                  <a:pt x="1165519" y="307468"/>
                  <a:pt x="1196872" y="279418"/>
                  <a:pt x="1238655" y="249023"/>
                </a:cubicBezTo>
                <a:lnTo>
                  <a:pt x="1368640" y="174173"/>
                </a:lnTo>
                <a:cubicBezTo>
                  <a:pt x="1407798" y="145175"/>
                  <a:pt x="1435031" y="131670"/>
                  <a:pt x="1452969" y="116320"/>
                </a:cubicBezTo>
                <a:cubicBezTo>
                  <a:pt x="1470907" y="100971"/>
                  <a:pt x="1440634" y="101463"/>
                  <a:pt x="1476266" y="82076"/>
                </a:cubicBezTo>
                <a:cubicBezTo>
                  <a:pt x="1511898" y="62689"/>
                  <a:pt x="1611514" y="16193"/>
                  <a:pt x="1666759" y="0"/>
                </a:cubicBez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sz="900"/>
          </a:p>
        </p:txBody>
      </p:sp>
      <p:sp>
        <p:nvSpPr>
          <p:cNvPr id="403" name="Freeform 402"/>
          <p:cNvSpPr/>
          <p:nvPr/>
        </p:nvSpPr>
        <p:spPr>
          <a:xfrm>
            <a:off x="3296841" y="4425951"/>
            <a:ext cx="474663" cy="384175"/>
          </a:xfrm>
          <a:custGeom>
            <a:avLst/>
            <a:gdLst>
              <a:gd name="connsiteX0" fmla="*/ 0 w 425570"/>
              <a:gd name="connsiteY0" fmla="*/ 958 h 110226"/>
              <a:gd name="connsiteX1" fmla="*/ 63260 w 425570"/>
              <a:gd name="connsiteY1" fmla="*/ 6709 h 110226"/>
              <a:gd name="connsiteX2" fmla="*/ 184030 w 425570"/>
              <a:gd name="connsiteY2" fmla="*/ 41214 h 110226"/>
              <a:gd name="connsiteX3" fmla="*/ 264543 w 425570"/>
              <a:gd name="connsiteY3" fmla="*/ 64218 h 110226"/>
              <a:gd name="connsiteX4" fmla="*/ 368060 w 425570"/>
              <a:gd name="connsiteY4" fmla="*/ 87222 h 110226"/>
              <a:gd name="connsiteX5" fmla="*/ 425570 w 425570"/>
              <a:gd name="connsiteY5" fmla="*/ 110226 h 110226"/>
              <a:gd name="connsiteX0" fmla="*/ 0 w 453435"/>
              <a:gd name="connsiteY0" fmla="*/ 479 h 114340"/>
              <a:gd name="connsiteX1" fmla="*/ 91125 w 453435"/>
              <a:gd name="connsiteY1" fmla="*/ 10823 h 114340"/>
              <a:gd name="connsiteX2" fmla="*/ 211895 w 453435"/>
              <a:gd name="connsiteY2" fmla="*/ 45328 h 114340"/>
              <a:gd name="connsiteX3" fmla="*/ 292408 w 453435"/>
              <a:gd name="connsiteY3" fmla="*/ 68332 h 114340"/>
              <a:gd name="connsiteX4" fmla="*/ 395925 w 453435"/>
              <a:gd name="connsiteY4" fmla="*/ 91336 h 114340"/>
              <a:gd name="connsiteX5" fmla="*/ 453435 w 453435"/>
              <a:gd name="connsiteY5" fmla="*/ 114340 h 114340"/>
              <a:gd name="connsiteX0" fmla="*/ 0 w 453435"/>
              <a:gd name="connsiteY0" fmla="*/ 479 h 114340"/>
              <a:gd name="connsiteX1" fmla="*/ 91125 w 453435"/>
              <a:gd name="connsiteY1" fmla="*/ 10823 h 114340"/>
              <a:gd name="connsiteX2" fmla="*/ 178964 w 453435"/>
              <a:gd name="connsiteY2" fmla="*/ 39204 h 114340"/>
              <a:gd name="connsiteX3" fmla="*/ 292408 w 453435"/>
              <a:gd name="connsiteY3" fmla="*/ 68332 h 114340"/>
              <a:gd name="connsiteX4" fmla="*/ 395925 w 453435"/>
              <a:gd name="connsiteY4" fmla="*/ 91336 h 114340"/>
              <a:gd name="connsiteX5" fmla="*/ 453435 w 453435"/>
              <a:gd name="connsiteY5" fmla="*/ 114340 h 114340"/>
              <a:gd name="connsiteX0" fmla="*/ 0 w 443302"/>
              <a:gd name="connsiteY0" fmla="*/ 479 h 114340"/>
              <a:gd name="connsiteX1" fmla="*/ 91125 w 443302"/>
              <a:gd name="connsiteY1" fmla="*/ 10823 h 114340"/>
              <a:gd name="connsiteX2" fmla="*/ 178964 w 443302"/>
              <a:gd name="connsiteY2" fmla="*/ 39204 h 114340"/>
              <a:gd name="connsiteX3" fmla="*/ 292408 w 443302"/>
              <a:gd name="connsiteY3" fmla="*/ 68332 h 114340"/>
              <a:gd name="connsiteX4" fmla="*/ 395925 w 443302"/>
              <a:gd name="connsiteY4" fmla="*/ 91336 h 114340"/>
              <a:gd name="connsiteX5" fmla="*/ 443302 w 443302"/>
              <a:gd name="connsiteY5" fmla="*/ 114340 h 114340"/>
              <a:gd name="connsiteX0" fmla="*/ 0 w 443302"/>
              <a:gd name="connsiteY0" fmla="*/ 36 h 113897"/>
              <a:gd name="connsiteX1" fmla="*/ 91125 w 443302"/>
              <a:gd name="connsiteY1" fmla="*/ 10380 h 113897"/>
              <a:gd name="connsiteX2" fmla="*/ 178964 w 443302"/>
              <a:gd name="connsiteY2" fmla="*/ 38761 h 113897"/>
              <a:gd name="connsiteX3" fmla="*/ 267077 w 443302"/>
              <a:gd name="connsiteY3" fmla="*/ 98585 h 113897"/>
              <a:gd name="connsiteX4" fmla="*/ 395925 w 443302"/>
              <a:gd name="connsiteY4" fmla="*/ 90893 h 113897"/>
              <a:gd name="connsiteX5" fmla="*/ 443302 w 443302"/>
              <a:gd name="connsiteY5" fmla="*/ 113897 h 113897"/>
              <a:gd name="connsiteX0" fmla="*/ 0 w 443302"/>
              <a:gd name="connsiteY0" fmla="*/ 36 h 116975"/>
              <a:gd name="connsiteX1" fmla="*/ 91125 w 443302"/>
              <a:gd name="connsiteY1" fmla="*/ 10380 h 116975"/>
              <a:gd name="connsiteX2" fmla="*/ 178964 w 443302"/>
              <a:gd name="connsiteY2" fmla="*/ 38761 h 116975"/>
              <a:gd name="connsiteX3" fmla="*/ 267077 w 443302"/>
              <a:gd name="connsiteY3" fmla="*/ 98585 h 116975"/>
              <a:gd name="connsiteX4" fmla="*/ 395925 w 443302"/>
              <a:gd name="connsiteY4" fmla="*/ 90893 h 116975"/>
              <a:gd name="connsiteX5" fmla="*/ 443302 w 443302"/>
              <a:gd name="connsiteY5" fmla="*/ 113897 h 116975"/>
              <a:gd name="connsiteX0" fmla="*/ 0 w 443302"/>
              <a:gd name="connsiteY0" fmla="*/ 36 h 159103"/>
              <a:gd name="connsiteX1" fmla="*/ 91125 w 443302"/>
              <a:gd name="connsiteY1" fmla="*/ 10380 h 159103"/>
              <a:gd name="connsiteX2" fmla="*/ 178964 w 443302"/>
              <a:gd name="connsiteY2" fmla="*/ 38761 h 159103"/>
              <a:gd name="connsiteX3" fmla="*/ 267077 w 443302"/>
              <a:gd name="connsiteY3" fmla="*/ 98585 h 159103"/>
              <a:gd name="connsiteX4" fmla="*/ 340196 w 443302"/>
              <a:gd name="connsiteY4" fmla="*/ 158423 h 159103"/>
              <a:gd name="connsiteX5" fmla="*/ 443302 w 443302"/>
              <a:gd name="connsiteY5" fmla="*/ 113897 h 159103"/>
              <a:gd name="connsiteX0" fmla="*/ 0 w 340196"/>
              <a:gd name="connsiteY0" fmla="*/ 36 h 158423"/>
              <a:gd name="connsiteX1" fmla="*/ 91125 w 340196"/>
              <a:gd name="connsiteY1" fmla="*/ 10380 h 158423"/>
              <a:gd name="connsiteX2" fmla="*/ 178964 w 340196"/>
              <a:gd name="connsiteY2" fmla="*/ 38761 h 158423"/>
              <a:gd name="connsiteX3" fmla="*/ 267077 w 340196"/>
              <a:gd name="connsiteY3" fmla="*/ 98585 h 158423"/>
              <a:gd name="connsiteX4" fmla="*/ 340196 w 340196"/>
              <a:gd name="connsiteY4" fmla="*/ 158423 h 158423"/>
              <a:gd name="connsiteX0" fmla="*/ 0 w 324997"/>
              <a:gd name="connsiteY0" fmla="*/ 36 h 152284"/>
              <a:gd name="connsiteX1" fmla="*/ 91125 w 324997"/>
              <a:gd name="connsiteY1" fmla="*/ 10380 h 152284"/>
              <a:gd name="connsiteX2" fmla="*/ 178964 w 324997"/>
              <a:gd name="connsiteY2" fmla="*/ 38761 h 152284"/>
              <a:gd name="connsiteX3" fmla="*/ 267077 w 324997"/>
              <a:gd name="connsiteY3" fmla="*/ 98585 h 152284"/>
              <a:gd name="connsiteX4" fmla="*/ 324997 w 324997"/>
              <a:gd name="connsiteY4" fmla="*/ 152284 h 152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997" h="152284">
                <a:moveTo>
                  <a:pt x="0" y="36"/>
                </a:moveTo>
                <a:cubicBezTo>
                  <a:pt x="16294" y="-443"/>
                  <a:pt x="61298" y="3926"/>
                  <a:pt x="91125" y="10380"/>
                </a:cubicBezTo>
                <a:cubicBezTo>
                  <a:pt x="120952" y="16834"/>
                  <a:pt x="149639" y="24060"/>
                  <a:pt x="178964" y="38761"/>
                </a:cubicBezTo>
                <a:cubicBezTo>
                  <a:pt x="208289" y="53462"/>
                  <a:pt x="242738" y="79665"/>
                  <a:pt x="267077" y="98585"/>
                </a:cubicBezTo>
                <a:cubicBezTo>
                  <a:pt x="291416" y="117505"/>
                  <a:pt x="299848" y="144616"/>
                  <a:pt x="324997" y="152284"/>
                </a:cubicBez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sz="900"/>
          </a:p>
        </p:txBody>
      </p:sp>
      <p:sp>
        <p:nvSpPr>
          <p:cNvPr id="408" name="Oval 62"/>
          <p:cNvSpPr>
            <a:spLocks noChangeArrowheads="1"/>
          </p:cNvSpPr>
          <p:nvPr/>
        </p:nvSpPr>
        <p:spPr bwMode="auto">
          <a:xfrm>
            <a:off x="3848894" y="4632325"/>
            <a:ext cx="53314" cy="65088"/>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416" name="Freeform 415"/>
          <p:cNvSpPr/>
          <p:nvPr/>
        </p:nvSpPr>
        <p:spPr>
          <a:xfrm>
            <a:off x="3749147" y="4675188"/>
            <a:ext cx="154781" cy="171450"/>
          </a:xfrm>
          <a:custGeom>
            <a:avLst/>
            <a:gdLst>
              <a:gd name="connsiteX0" fmla="*/ 0 w 425570"/>
              <a:gd name="connsiteY0" fmla="*/ 958 h 110226"/>
              <a:gd name="connsiteX1" fmla="*/ 63260 w 425570"/>
              <a:gd name="connsiteY1" fmla="*/ 6709 h 110226"/>
              <a:gd name="connsiteX2" fmla="*/ 184030 w 425570"/>
              <a:gd name="connsiteY2" fmla="*/ 41214 h 110226"/>
              <a:gd name="connsiteX3" fmla="*/ 264543 w 425570"/>
              <a:gd name="connsiteY3" fmla="*/ 64218 h 110226"/>
              <a:gd name="connsiteX4" fmla="*/ 368060 w 425570"/>
              <a:gd name="connsiteY4" fmla="*/ 87222 h 110226"/>
              <a:gd name="connsiteX5" fmla="*/ 425570 w 425570"/>
              <a:gd name="connsiteY5" fmla="*/ 110226 h 110226"/>
              <a:gd name="connsiteX0" fmla="*/ 0 w 453435"/>
              <a:gd name="connsiteY0" fmla="*/ 479 h 114340"/>
              <a:gd name="connsiteX1" fmla="*/ 91125 w 453435"/>
              <a:gd name="connsiteY1" fmla="*/ 10823 h 114340"/>
              <a:gd name="connsiteX2" fmla="*/ 211895 w 453435"/>
              <a:gd name="connsiteY2" fmla="*/ 45328 h 114340"/>
              <a:gd name="connsiteX3" fmla="*/ 292408 w 453435"/>
              <a:gd name="connsiteY3" fmla="*/ 68332 h 114340"/>
              <a:gd name="connsiteX4" fmla="*/ 395925 w 453435"/>
              <a:gd name="connsiteY4" fmla="*/ 91336 h 114340"/>
              <a:gd name="connsiteX5" fmla="*/ 453435 w 453435"/>
              <a:gd name="connsiteY5" fmla="*/ 114340 h 114340"/>
              <a:gd name="connsiteX0" fmla="*/ 0 w 453435"/>
              <a:gd name="connsiteY0" fmla="*/ 479 h 114340"/>
              <a:gd name="connsiteX1" fmla="*/ 91125 w 453435"/>
              <a:gd name="connsiteY1" fmla="*/ 10823 h 114340"/>
              <a:gd name="connsiteX2" fmla="*/ 178964 w 453435"/>
              <a:gd name="connsiteY2" fmla="*/ 39204 h 114340"/>
              <a:gd name="connsiteX3" fmla="*/ 292408 w 453435"/>
              <a:gd name="connsiteY3" fmla="*/ 68332 h 114340"/>
              <a:gd name="connsiteX4" fmla="*/ 395925 w 453435"/>
              <a:gd name="connsiteY4" fmla="*/ 91336 h 114340"/>
              <a:gd name="connsiteX5" fmla="*/ 453435 w 453435"/>
              <a:gd name="connsiteY5" fmla="*/ 114340 h 114340"/>
              <a:gd name="connsiteX0" fmla="*/ 0 w 443302"/>
              <a:gd name="connsiteY0" fmla="*/ 479 h 114340"/>
              <a:gd name="connsiteX1" fmla="*/ 91125 w 443302"/>
              <a:gd name="connsiteY1" fmla="*/ 10823 h 114340"/>
              <a:gd name="connsiteX2" fmla="*/ 178964 w 443302"/>
              <a:gd name="connsiteY2" fmla="*/ 39204 h 114340"/>
              <a:gd name="connsiteX3" fmla="*/ 292408 w 443302"/>
              <a:gd name="connsiteY3" fmla="*/ 68332 h 114340"/>
              <a:gd name="connsiteX4" fmla="*/ 395925 w 443302"/>
              <a:gd name="connsiteY4" fmla="*/ 91336 h 114340"/>
              <a:gd name="connsiteX5" fmla="*/ 443302 w 443302"/>
              <a:gd name="connsiteY5" fmla="*/ 114340 h 114340"/>
              <a:gd name="connsiteX0" fmla="*/ 0 w 443302"/>
              <a:gd name="connsiteY0" fmla="*/ 36 h 113897"/>
              <a:gd name="connsiteX1" fmla="*/ 91125 w 443302"/>
              <a:gd name="connsiteY1" fmla="*/ 10380 h 113897"/>
              <a:gd name="connsiteX2" fmla="*/ 178964 w 443302"/>
              <a:gd name="connsiteY2" fmla="*/ 38761 h 113897"/>
              <a:gd name="connsiteX3" fmla="*/ 267077 w 443302"/>
              <a:gd name="connsiteY3" fmla="*/ 98585 h 113897"/>
              <a:gd name="connsiteX4" fmla="*/ 395925 w 443302"/>
              <a:gd name="connsiteY4" fmla="*/ 90893 h 113897"/>
              <a:gd name="connsiteX5" fmla="*/ 443302 w 443302"/>
              <a:gd name="connsiteY5" fmla="*/ 113897 h 113897"/>
              <a:gd name="connsiteX0" fmla="*/ 0 w 443302"/>
              <a:gd name="connsiteY0" fmla="*/ 36 h 116975"/>
              <a:gd name="connsiteX1" fmla="*/ 91125 w 443302"/>
              <a:gd name="connsiteY1" fmla="*/ 10380 h 116975"/>
              <a:gd name="connsiteX2" fmla="*/ 178964 w 443302"/>
              <a:gd name="connsiteY2" fmla="*/ 38761 h 116975"/>
              <a:gd name="connsiteX3" fmla="*/ 267077 w 443302"/>
              <a:gd name="connsiteY3" fmla="*/ 98585 h 116975"/>
              <a:gd name="connsiteX4" fmla="*/ 395925 w 443302"/>
              <a:gd name="connsiteY4" fmla="*/ 90893 h 116975"/>
              <a:gd name="connsiteX5" fmla="*/ 443302 w 443302"/>
              <a:gd name="connsiteY5" fmla="*/ 113897 h 116975"/>
              <a:gd name="connsiteX0" fmla="*/ 0 w 443302"/>
              <a:gd name="connsiteY0" fmla="*/ 36 h 159103"/>
              <a:gd name="connsiteX1" fmla="*/ 91125 w 443302"/>
              <a:gd name="connsiteY1" fmla="*/ 10380 h 159103"/>
              <a:gd name="connsiteX2" fmla="*/ 178964 w 443302"/>
              <a:gd name="connsiteY2" fmla="*/ 38761 h 159103"/>
              <a:gd name="connsiteX3" fmla="*/ 267077 w 443302"/>
              <a:gd name="connsiteY3" fmla="*/ 98585 h 159103"/>
              <a:gd name="connsiteX4" fmla="*/ 340196 w 443302"/>
              <a:gd name="connsiteY4" fmla="*/ 158423 h 159103"/>
              <a:gd name="connsiteX5" fmla="*/ 443302 w 443302"/>
              <a:gd name="connsiteY5" fmla="*/ 113897 h 159103"/>
              <a:gd name="connsiteX0" fmla="*/ 0 w 340196"/>
              <a:gd name="connsiteY0" fmla="*/ 36 h 158423"/>
              <a:gd name="connsiteX1" fmla="*/ 91125 w 340196"/>
              <a:gd name="connsiteY1" fmla="*/ 10380 h 158423"/>
              <a:gd name="connsiteX2" fmla="*/ 178964 w 340196"/>
              <a:gd name="connsiteY2" fmla="*/ 38761 h 158423"/>
              <a:gd name="connsiteX3" fmla="*/ 267077 w 340196"/>
              <a:gd name="connsiteY3" fmla="*/ 98585 h 158423"/>
              <a:gd name="connsiteX4" fmla="*/ 340196 w 340196"/>
              <a:gd name="connsiteY4" fmla="*/ 158423 h 158423"/>
              <a:gd name="connsiteX0" fmla="*/ 0 w 324997"/>
              <a:gd name="connsiteY0" fmla="*/ 36 h 152284"/>
              <a:gd name="connsiteX1" fmla="*/ 91125 w 324997"/>
              <a:gd name="connsiteY1" fmla="*/ 10380 h 152284"/>
              <a:gd name="connsiteX2" fmla="*/ 178964 w 324997"/>
              <a:gd name="connsiteY2" fmla="*/ 38761 h 152284"/>
              <a:gd name="connsiteX3" fmla="*/ 267077 w 324997"/>
              <a:gd name="connsiteY3" fmla="*/ 98585 h 152284"/>
              <a:gd name="connsiteX4" fmla="*/ 324997 w 324997"/>
              <a:gd name="connsiteY4" fmla="*/ 152284 h 152284"/>
              <a:gd name="connsiteX0" fmla="*/ 0 w 324997"/>
              <a:gd name="connsiteY0" fmla="*/ 63749 h 215997"/>
              <a:gd name="connsiteX1" fmla="*/ 106324 w 324997"/>
              <a:gd name="connsiteY1" fmla="*/ 424 h 215997"/>
              <a:gd name="connsiteX2" fmla="*/ 178964 w 324997"/>
              <a:gd name="connsiteY2" fmla="*/ 102474 h 215997"/>
              <a:gd name="connsiteX3" fmla="*/ 267077 w 324997"/>
              <a:gd name="connsiteY3" fmla="*/ 162298 h 215997"/>
              <a:gd name="connsiteX4" fmla="*/ 324997 w 324997"/>
              <a:gd name="connsiteY4" fmla="*/ 215997 h 215997"/>
              <a:gd name="connsiteX0" fmla="*/ 0 w 324997"/>
              <a:gd name="connsiteY0" fmla="*/ 65565 h 217813"/>
              <a:gd name="connsiteX1" fmla="*/ 106324 w 324997"/>
              <a:gd name="connsiteY1" fmla="*/ 2240 h 217813"/>
              <a:gd name="connsiteX2" fmla="*/ 267077 w 324997"/>
              <a:gd name="connsiteY2" fmla="*/ 164114 h 217813"/>
              <a:gd name="connsiteX3" fmla="*/ 324997 w 324997"/>
              <a:gd name="connsiteY3" fmla="*/ 217813 h 217813"/>
              <a:gd name="connsiteX0" fmla="*/ 0 w 324997"/>
              <a:gd name="connsiteY0" fmla="*/ 67909 h 220157"/>
              <a:gd name="connsiteX1" fmla="*/ 106324 w 324997"/>
              <a:gd name="connsiteY1" fmla="*/ 4584 h 220157"/>
              <a:gd name="connsiteX2" fmla="*/ 324997 w 324997"/>
              <a:gd name="connsiteY2" fmla="*/ 220157 h 220157"/>
              <a:gd name="connsiteX0" fmla="*/ 0 w 106324"/>
              <a:gd name="connsiteY0" fmla="*/ 67909 h 67909"/>
              <a:gd name="connsiteX1" fmla="*/ 106324 w 106324"/>
              <a:gd name="connsiteY1" fmla="*/ 4584 h 67909"/>
            </a:gdLst>
            <a:ahLst/>
            <a:cxnLst>
              <a:cxn ang="0">
                <a:pos x="connsiteX0" y="connsiteY0"/>
              </a:cxn>
              <a:cxn ang="0">
                <a:pos x="connsiteX1" y="connsiteY1"/>
              </a:cxn>
            </a:cxnLst>
            <a:rect l="l" t="t" r="r" b="b"/>
            <a:pathLst>
              <a:path w="106324" h="67909">
                <a:moveTo>
                  <a:pt x="0" y="67909"/>
                </a:moveTo>
                <a:cubicBezTo>
                  <a:pt x="16294" y="67430"/>
                  <a:pt x="52158" y="-20791"/>
                  <a:pt x="106324" y="4584"/>
                </a:cubicBez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sz="900"/>
          </a:p>
        </p:txBody>
      </p:sp>
      <p:sp>
        <p:nvSpPr>
          <p:cNvPr id="393" name="Freeform 392"/>
          <p:cNvSpPr/>
          <p:nvPr/>
        </p:nvSpPr>
        <p:spPr>
          <a:xfrm>
            <a:off x="3888450" y="2368550"/>
            <a:ext cx="607086" cy="685800"/>
          </a:xfrm>
          <a:custGeom>
            <a:avLst/>
            <a:gdLst>
              <a:gd name="connsiteX0" fmla="*/ 0 w 487810"/>
              <a:gd name="connsiteY0" fmla="*/ 0 h 233810"/>
              <a:gd name="connsiteX1" fmla="*/ 97692 w 487810"/>
              <a:gd name="connsiteY1" fmla="*/ 50800 h 233810"/>
              <a:gd name="connsiteX2" fmla="*/ 171938 w 487810"/>
              <a:gd name="connsiteY2" fmla="*/ 78153 h 233810"/>
              <a:gd name="connsiteX3" fmla="*/ 254000 w 487810"/>
              <a:gd name="connsiteY3" fmla="*/ 101600 h 233810"/>
              <a:gd name="connsiteX4" fmla="*/ 328246 w 487810"/>
              <a:gd name="connsiteY4" fmla="*/ 121138 h 233810"/>
              <a:gd name="connsiteX5" fmla="*/ 379046 w 487810"/>
              <a:gd name="connsiteY5" fmla="*/ 148492 h 233810"/>
              <a:gd name="connsiteX6" fmla="*/ 437661 w 487810"/>
              <a:gd name="connsiteY6" fmla="*/ 187569 h 233810"/>
              <a:gd name="connsiteX7" fmla="*/ 480646 w 487810"/>
              <a:gd name="connsiteY7" fmla="*/ 226646 h 233810"/>
              <a:gd name="connsiteX8" fmla="*/ 480646 w 487810"/>
              <a:gd name="connsiteY8" fmla="*/ 230553 h 233810"/>
              <a:gd name="connsiteX0" fmla="*/ 0 w 480646"/>
              <a:gd name="connsiteY0" fmla="*/ 0 h 226646"/>
              <a:gd name="connsiteX1" fmla="*/ 97692 w 480646"/>
              <a:gd name="connsiteY1" fmla="*/ 50800 h 226646"/>
              <a:gd name="connsiteX2" fmla="*/ 171938 w 480646"/>
              <a:gd name="connsiteY2" fmla="*/ 78153 h 226646"/>
              <a:gd name="connsiteX3" fmla="*/ 254000 w 480646"/>
              <a:gd name="connsiteY3" fmla="*/ 101600 h 226646"/>
              <a:gd name="connsiteX4" fmla="*/ 328246 w 480646"/>
              <a:gd name="connsiteY4" fmla="*/ 121138 h 226646"/>
              <a:gd name="connsiteX5" fmla="*/ 379046 w 480646"/>
              <a:gd name="connsiteY5" fmla="*/ 148492 h 226646"/>
              <a:gd name="connsiteX6" fmla="*/ 437661 w 480646"/>
              <a:gd name="connsiteY6" fmla="*/ 187569 h 226646"/>
              <a:gd name="connsiteX7" fmla="*/ 480646 w 480646"/>
              <a:gd name="connsiteY7" fmla="*/ 226646 h 226646"/>
              <a:gd name="connsiteX0" fmla="*/ 0 w 480646"/>
              <a:gd name="connsiteY0" fmla="*/ 0 h 226646"/>
              <a:gd name="connsiteX1" fmla="*/ 97692 w 480646"/>
              <a:gd name="connsiteY1" fmla="*/ 50800 h 226646"/>
              <a:gd name="connsiteX2" fmla="*/ 171938 w 480646"/>
              <a:gd name="connsiteY2" fmla="*/ 78153 h 226646"/>
              <a:gd name="connsiteX3" fmla="*/ 254000 w 480646"/>
              <a:gd name="connsiteY3" fmla="*/ 101600 h 226646"/>
              <a:gd name="connsiteX4" fmla="*/ 328246 w 480646"/>
              <a:gd name="connsiteY4" fmla="*/ 121138 h 226646"/>
              <a:gd name="connsiteX5" fmla="*/ 379046 w 480646"/>
              <a:gd name="connsiteY5" fmla="*/ 148492 h 226646"/>
              <a:gd name="connsiteX6" fmla="*/ 480646 w 480646"/>
              <a:gd name="connsiteY6" fmla="*/ 226646 h 226646"/>
              <a:gd name="connsiteX0" fmla="*/ 0 w 545793"/>
              <a:gd name="connsiteY0" fmla="*/ 0 h 371703"/>
              <a:gd name="connsiteX1" fmla="*/ 162839 w 545793"/>
              <a:gd name="connsiteY1" fmla="*/ 195857 h 371703"/>
              <a:gd name="connsiteX2" fmla="*/ 237085 w 545793"/>
              <a:gd name="connsiteY2" fmla="*/ 223210 h 371703"/>
              <a:gd name="connsiteX3" fmla="*/ 319147 w 545793"/>
              <a:gd name="connsiteY3" fmla="*/ 246657 h 371703"/>
              <a:gd name="connsiteX4" fmla="*/ 393393 w 545793"/>
              <a:gd name="connsiteY4" fmla="*/ 266195 h 371703"/>
              <a:gd name="connsiteX5" fmla="*/ 444193 w 545793"/>
              <a:gd name="connsiteY5" fmla="*/ 293549 h 371703"/>
              <a:gd name="connsiteX6" fmla="*/ 545793 w 545793"/>
              <a:gd name="connsiteY6" fmla="*/ 371703 h 371703"/>
              <a:gd name="connsiteX0" fmla="*/ 0 w 622063"/>
              <a:gd name="connsiteY0" fmla="*/ 0 h 524395"/>
              <a:gd name="connsiteX1" fmla="*/ 239109 w 622063"/>
              <a:gd name="connsiteY1" fmla="*/ 348549 h 524395"/>
              <a:gd name="connsiteX2" fmla="*/ 313355 w 622063"/>
              <a:gd name="connsiteY2" fmla="*/ 375902 h 524395"/>
              <a:gd name="connsiteX3" fmla="*/ 395417 w 622063"/>
              <a:gd name="connsiteY3" fmla="*/ 399349 h 524395"/>
              <a:gd name="connsiteX4" fmla="*/ 469663 w 622063"/>
              <a:gd name="connsiteY4" fmla="*/ 418887 h 524395"/>
              <a:gd name="connsiteX5" fmla="*/ 520463 w 622063"/>
              <a:gd name="connsiteY5" fmla="*/ 446241 h 524395"/>
              <a:gd name="connsiteX6" fmla="*/ 622063 w 622063"/>
              <a:gd name="connsiteY6" fmla="*/ 524395 h 524395"/>
              <a:gd name="connsiteX0" fmla="*/ 16016 w 638079"/>
              <a:gd name="connsiteY0" fmla="*/ 58091 h 582486"/>
              <a:gd name="connsiteX1" fmla="*/ 39851 w 638079"/>
              <a:gd name="connsiteY1" fmla="*/ 58091 h 582486"/>
              <a:gd name="connsiteX2" fmla="*/ 255125 w 638079"/>
              <a:gd name="connsiteY2" fmla="*/ 406640 h 582486"/>
              <a:gd name="connsiteX3" fmla="*/ 329371 w 638079"/>
              <a:gd name="connsiteY3" fmla="*/ 433993 h 582486"/>
              <a:gd name="connsiteX4" fmla="*/ 411433 w 638079"/>
              <a:gd name="connsiteY4" fmla="*/ 457440 h 582486"/>
              <a:gd name="connsiteX5" fmla="*/ 485679 w 638079"/>
              <a:gd name="connsiteY5" fmla="*/ 476978 h 582486"/>
              <a:gd name="connsiteX6" fmla="*/ 536479 w 638079"/>
              <a:gd name="connsiteY6" fmla="*/ 504332 h 582486"/>
              <a:gd name="connsiteX7" fmla="*/ 638079 w 638079"/>
              <a:gd name="connsiteY7" fmla="*/ 582486 h 582486"/>
              <a:gd name="connsiteX0" fmla="*/ 1588 w 623651"/>
              <a:gd name="connsiteY0" fmla="*/ 38173 h 562568"/>
              <a:gd name="connsiteX1" fmla="*/ 25423 w 623651"/>
              <a:gd name="connsiteY1" fmla="*/ 38173 h 562568"/>
              <a:gd name="connsiteX2" fmla="*/ 154129 w 623651"/>
              <a:gd name="connsiteY2" fmla="*/ 267211 h 562568"/>
              <a:gd name="connsiteX3" fmla="*/ 314943 w 623651"/>
              <a:gd name="connsiteY3" fmla="*/ 414075 h 562568"/>
              <a:gd name="connsiteX4" fmla="*/ 397005 w 623651"/>
              <a:gd name="connsiteY4" fmla="*/ 437522 h 562568"/>
              <a:gd name="connsiteX5" fmla="*/ 471251 w 623651"/>
              <a:gd name="connsiteY5" fmla="*/ 457060 h 562568"/>
              <a:gd name="connsiteX6" fmla="*/ 522051 w 623651"/>
              <a:gd name="connsiteY6" fmla="*/ 484414 h 562568"/>
              <a:gd name="connsiteX7" fmla="*/ 623651 w 623651"/>
              <a:gd name="connsiteY7" fmla="*/ 562568 h 562568"/>
              <a:gd name="connsiteX0" fmla="*/ 0 w 598228"/>
              <a:gd name="connsiteY0" fmla="*/ 0 h 524395"/>
              <a:gd name="connsiteX1" fmla="*/ 128706 w 598228"/>
              <a:gd name="connsiteY1" fmla="*/ 229038 h 524395"/>
              <a:gd name="connsiteX2" fmla="*/ 289520 w 598228"/>
              <a:gd name="connsiteY2" fmla="*/ 375902 h 524395"/>
              <a:gd name="connsiteX3" fmla="*/ 371582 w 598228"/>
              <a:gd name="connsiteY3" fmla="*/ 399349 h 524395"/>
              <a:gd name="connsiteX4" fmla="*/ 445828 w 598228"/>
              <a:gd name="connsiteY4" fmla="*/ 418887 h 524395"/>
              <a:gd name="connsiteX5" fmla="*/ 496628 w 598228"/>
              <a:gd name="connsiteY5" fmla="*/ 446241 h 524395"/>
              <a:gd name="connsiteX6" fmla="*/ 598228 w 598228"/>
              <a:gd name="connsiteY6" fmla="*/ 524395 h 524395"/>
              <a:gd name="connsiteX0" fmla="*/ 0 w 572010"/>
              <a:gd name="connsiteY0" fmla="*/ 0 h 538709"/>
              <a:gd name="connsiteX1" fmla="*/ 102488 w 572010"/>
              <a:gd name="connsiteY1" fmla="*/ 243352 h 538709"/>
              <a:gd name="connsiteX2" fmla="*/ 263302 w 572010"/>
              <a:gd name="connsiteY2" fmla="*/ 390216 h 538709"/>
              <a:gd name="connsiteX3" fmla="*/ 345364 w 572010"/>
              <a:gd name="connsiteY3" fmla="*/ 413663 h 538709"/>
              <a:gd name="connsiteX4" fmla="*/ 419610 w 572010"/>
              <a:gd name="connsiteY4" fmla="*/ 433201 h 538709"/>
              <a:gd name="connsiteX5" fmla="*/ 470410 w 572010"/>
              <a:gd name="connsiteY5" fmla="*/ 460555 h 538709"/>
              <a:gd name="connsiteX6" fmla="*/ 572010 w 572010"/>
              <a:gd name="connsiteY6" fmla="*/ 538709 h 538709"/>
              <a:gd name="connsiteX0" fmla="*/ 0 w 586311"/>
              <a:gd name="connsiteY0" fmla="*/ 0 h 538709"/>
              <a:gd name="connsiteX1" fmla="*/ 116789 w 586311"/>
              <a:gd name="connsiteY1" fmla="*/ 243352 h 538709"/>
              <a:gd name="connsiteX2" fmla="*/ 277603 w 586311"/>
              <a:gd name="connsiteY2" fmla="*/ 390216 h 538709"/>
              <a:gd name="connsiteX3" fmla="*/ 359665 w 586311"/>
              <a:gd name="connsiteY3" fmla="*/ 413663 h 538709"/>
              <a:gd name="connsiteX4" fmla="*/ 433911 w 586311"/>
              <a:gd name="connsiteY4" fmla="*/ 433201 h 538709"/>
              <a:gd name="connsiteX5" fmla="*/ 484711 w 586311"/>
              <a:gd name="connsiteY5" fmla="*/ 460555 h 538709"/>
              <a:gd name="connsiteX6" fmla="*/ 586311 w 586311"/>
              <a:gd name="connsiteY6" fmla="*/ 538709 h 538709"/>
              <a:gd name="connsiteX0" fmla="*/ 397 w 586708"/>
              <a:gd name="connsiteY0" fmla="*/ 21473 h 560182"/>
              <a:gd name="connsiteX1" fmla="*/ 67132 w 586708"/>
              <a:gd name="connsiteY1" fmla="*/ 40559 h 560182"/>
              <a:gd name="connsiteX2" fmla="*/ 117186 w 586708"/>
              <a:gd name="connsiteY2" fmla="*/ 264825 h 560182"/>
              <a:gd name="connsiteX3" fmla="*/ 278000 w 586708"/>
              <a:gd name="connsiteY3" fmla="*/ 411689 h 560182"/>
              <a:gd name="connsiteX4" fmla="*/ 360062 w 586708"/>
              <a:gd name="connsiteY4" fmla="*/ 435136 h 560182"/>
              <a:gd name="connsiteX5" fmla="*/ 434308 w 586708"/>
              <a:gd name="connsiteY5" fmla="*/ 454674 h 560182"/>
              <a:gd name="connsiteX6" fmla="*/ 485108 w 586708"/>
              <a:gd name="connsiteY6" fmla="*/ 482028 h 560182"/>
              <a:gd name="connsiteX7" fmla="*/ 586708 w 586708"/>
              <a:gd name="connsiteY7" fmla="*/ 560182 h 560182"/>
              <a:gd name="connsiteX0" fmla="*/ 0 w 519576"/>
              <a:gd name="connsiteY0" fmla="*/ 0 h 519623"/>
              <a:gd name="connsiteX1" fmla="*/ 50054 w 519576"/>
              <a:gd name="connsiteY1" fmla="*/ 224266 h 519623"/>
              <a:gd name="connsiteX2" fmla="*/ 210868 w 519576"/>
              <a:gd name="connsiteY2" fmla="*/ 371130 h 519623"/>
              <a:gd name="connsiteX3" fmla="*/ 292930 w 519576"/>
              <a:gd name="connsiteY3" fmla="*/ 394577 h 519623"/>
              <a:gd name="connsiteX4" fmla="*/ 367176 w 519576"/>
              <a:gd name="connsiteY4" fmla="*/ 414115 h 519623"/>
              <a:gd name="connsiteX5" fmla="*/ 417976 w 519576"/>
              <a:gd name="connsiteY5" fmla="*/ 441469 h 519623"/>
              <a:gd name="connsiteX6" fmla="*/ 519576 w 519576"/>
              <a:gd name="connsiteY6" fmla="*/ 519623 h 519623"/>
              <a:gd name="connsiteX0" fmla="*/ 5957 w 525533"/>
              <a:gd name="connsiteY0" fmla="*/ 42150 h 561773"/>
              <a:gd name="connsiteX1" fmla="*/ 8342 w 525533"/>
              <a:gd name="connsiteY1" fmla="*/ 37378 h 561773"/>
              <a:gd name="connsiteX2" fmla="*/ 56011 w 525533"/>
              <a:gd name="connsiteY2" fmla="*/ 266416 h 561773"/>
              <a:gd name="connsiteX3" fmla="*/ 216825 w 525533"/>
              <a:gd name="connsiteY3" fmla="*/ 413280 h 561773"/>
              <a:gd name="connsiteX4" fmla="*/ 298887 w 525533"/>
              <a:gd name="connsiteY4" fmla="*/ 436727 h 561773"/>
              <a:gd name="connsiteX5" fmla="*/ 373133 w 525533"/>
              <a:gd name="connsiteY5" fmla="*/ 456265 h 561773"/>
              <a:gd name="connsiteX6" fmla="*/ 423933 w 525533"/>
              <a:gd name="connsiteY6" fmla="*/ 483619 h 561773"/>
              <a:gd name="connsiteX7" fmla="*/ 525533 w 525533"/>
              <a:gd name="connsiteY7" fmla="*/ 561773 h 56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33" h="561773">
                <a:moveTo>
                  <a:pt x="5957" y="42150"/>
                </a:moveTo>
                <a:cubicBezTo>
                  <a:pt x="6355" y="42415"/>
                  <a:pt x="0" y="0"/>
                  <a:pt x="8342" y="37378"/>
                </a:cubicBezTo>
                <a:cubicBezTo>
                  <a:pt x="16684" y="74756"/>
                  <a:pt x="21264" y="203766"/>
                  <a:pt x="56011" y="266416"/>
                </a:cubicBezTo>
                <a:cubicBezTo>
                  <a:pt x="90758" y="329066"/>
                  <a:pt x="176346" y="384895"/>
                  <a:pt x="216825" y="413280"/>
                </a:cubicBezTo>
                <a:cubicBezTo>
                  <a:pt x="257304" y="441665"/>
                  <a:pt x="272836" y="429563"/>
                  <a:pt x="298887" y="436727"/>
                </a:cubicBezTo>
                <a:cubicBezTo>
                  <a:pt x="324938" y="443891"/>
                  <a:pt x="352292" y="448450"/>
                  <a:pt x="373133" y="456265"/>
                </a:cubicBezTo>
                <a:cubicBezTo>
                  <a:pt x="393974" y="464080"/>
                  <a:pt x="398533" y="466034"/>
                  <a:pt x="423933" y="483619"/>
                </a:cubicBezTo>
                <a:cubicBezTo>
                  <a:pt x="449333" y="501204"/>
                  <a:pt x="504366" y="545491"/>
                  <a:pt x="525533" y="561773"/>
                </a:cubicBezTo>
              </a:path>
            </a:pathLst>
          </a:custGeom>
          <a:ln w="12700">
            <a:solidFill>
              <a:srgbClr val="00703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sz="900"/>
          </a:p>
        </p:txBody>
      </p:sp>
      <p:sp>
        <p:nvSpPr>
          <p:cNvPr id="374" name="Oval 62"/>
          <p:cNvSpPr>
            <a:spLocks noChangeArrowheads="1"/>
          </p:cNvSpPr>
          <p:nvPr/>
        </p:nvSpPr>
        <p:spPr bwMode="auto">
          <a:xfrm>
            <a:off x="3516975" y="4486276"/>
            <a:ext cx="63632" cy="66675"/>
          </a:xfrm>
          <a:prstGeom prst="ellipse">
            <a:avLst/>
          </a:prstGeom>
          <a:solidFill>
            <a:srgbClr val="0000FF"/>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endParaRPr>
          </a:p>
        </p:txBody>
      </p:sp>
      <p:sp>
        <p:nvSpPr>
          <p:cNvPr id="414" name="Oval 62"/>
          <p:cNvSpPr>
            <a:spLocks noChangeArrowheads="1"/>
          </p:cNvSpPr>
          <p:nvPr/>
        </p:nvSpPr>
        <p:spPr bwMode="auto">
          <a:xfrm>
            <a:off x="3848894" y="4632325"/>
            <a:ext cx="63633" cy="65088"/>
          </a:xfrm>
          <a:prstGeom prst="ellipse">
            <a:avLst/>
          </a:prstGeom>
          <a:solidFill>
            <a:srgbClr val="0000FF"/>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endParaRPr>
          </a:p>
        </p:txBody>
      </p:sp>
      <p:sp>
        <p:nvSpPr>
          <p:cNvPr id="310" name="Oval 62"/>
          <p:cNvSpPr>
            <a:spLocks noChangeArrowheads="1"/>
          </p:cNvSpPr>
          <p:nvPr/>
        </p:nvSpPr>
        <p:spPr bwMode="auto">
          <a:xfrm>
            <a:off x="3738827" y="4794251"/>
            <a:ext cx="61913" cy="66675"/>
          </a:xfrm>
          <a:prstGeom prst="ellipse">
            <a:avLst/>
          </a:prstGeom>
          <a:solidFill>
            <a:srgbClr val="0000FF"/>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endParaRPr>
          </a:p>
        </p:txBody>
      </p:sp>
      <p:sp>
        <p:nvSpPr>
          <p:cNvPr id="365" name="Oval 62"/>
          <p:cNvSpPr>
            <a:spLocks noChangeArrowheads="1"/>
          </p:cNvSpPr>
          <p:nvPr/>
        </p:nvSpPr>
        <p:spPr bwMode="auto">
          <a:xfrm>
            <a:off x="4519613" y="2500314"/>
            <a:ext cx="65352" cy="66675"/>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344" name="Oval 62"/>
          <p:cNvSpPr>
            <a:spLocks noChangeArrowheads="1"/>
          </p:cNvSpPr>
          <p:nvPr/>
        </p:nvSpPr>
        <p:spPr bwMode="auto">
          <a:xfrm>
            <a:off x="4301200" y="1995489"/>
            <a:ext cx="63632" cy="65087"/>
          </a:xfrm>
          <a:prstGeom prst="ellipse">
            <a:avLst/>
          </a:prstGeom>
          <a:solidFill>
            <a:srgbClr val="0000FF"/>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endParaRPr>
          </a:p>
        </p:txBody>
      </p:sp>
      <p:sp>
        <p:nvSpPr>
          <p:cNvPr id="313" name="Oval 62"/>
          <p:cNvSpPr>
            <a:spLocks noChangeArrowheads="1"/>
          </p:cNvSpPr>
          <p:nvPr/>
        </p:nvSpPr>
        <p:spPr bwMode="auto">
          <a:xfrm>
            <a:off x="6769100" y="3238501"/>
            <a:ext cx="61913" cy="68263"/>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349" name="Oval 62"/>
          <p:cNvSpPr>
            <a:spLocks noChangeArrowheads="1"/>
          </p:cNvSpPr>
          <p:nvPr/>
        </p:nvSpPr>
        <p:spPr bwMode="auto">
          <a:xfrm>
            <a:off x="3885010" y="2303463"/>
            <a:ext cx="51594" cy="55562"/>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258" name="Freeform 257"/>
          <p:cNvSpPr/>
          <p:nvPr/>
        </p:nvSpPr>
        <p:spPr>
          <a:xfrm>
            <a:off x="5216129" y="2808288"/>
            <a:ext cx="1171178" cy="203200"/>
          </a:xfrm>
          <a:custGeom>
            <a:avLst/>
            <a:gdLst>
              <a:gd name="connsiteX0" fmla="*/ 959643 w 959643"/>
              <a:gd name="connsiteY0" fmla="*/ 166687 h 188515"/>
              <a:gd name="connsiteX1" fmla="*/ 778668 w 959643"/>
              <a:gd name="connsiteY1" fmla="*/ 159544 h 188515"/>
              <a:gd name="connsiteX2" fmla="*/ 550068 w 959643"/>
              <a:gd name="connsiteY2" fmla="*/ 161925 h 188515"/>
              <a:gd name="connsiteX3" fmla="*/ 352425 w 959643"/>
              <a:gd name="connsiteY3" fmla="*/ 157162 h 188515"/>
              <a:gd name="connsiteX4" fmla="*/ 276225 w 959643"/>
              <a:gd name="connsiteY4" fmla="*/ 164306 h 188515"/>
              <a:gd name="connsiteX5" fmla="*/ 0 w 959643"/>
              <a:gd name="connsiteY5" fmla="*/ 0 h 188515"/>
              <a:gd name="connsiteX0" fmla="*/ 959643 w 959643"/>
              <a:gd name="connsiteY0" fmla="*/ 166687 h 191293"/>
              <a:gd name="connsiteX1" fmla="*/ 778668 w 959643"/>
              <a:gd name="connsiteY1" fmla="*/ 159544 h 191293"/>
              <a:gd name="connsiteX2" fmla="*/ 550068 w 959643"/>
              <a:gd name="connsiteY2" fmla="*/ 161925 h 191293"/>
              <a:gd name="connsiteX3" fmla="*/ 276225 w 959643"/>
              <a:gd name="connsiteY3" fmla="*/ 164306 h 191293"/>
              <a:gd name="connsiteX4" fmla="*/ 0 w 959643"/>
              <a:gd name="connsiteY4" fmla="*/ 0 h 191293"/>
              <a:gd name="connsiteX0" fmla="*/ 959643 w 959643"/>
              <a:gd name="connsiteY0" fmla="*/ 166687 h 166687"/>
              <a:gd name="connsiteX1" fmla="*/ 778668 w 959643"/>
              <a:gd name="connsiteY1" fmla="*/ 159544 h 166687"/>
              <a:gd name="connsiteX2" fmla="*/ 550068 w 959643"/>
              <a:gd name="connsiteY2" fmla="*/ 161925 h 166687"/>
              <a:gd name="connsiteX3" fmla="*/ 276225 w 959643"/>
              <a:gd name="connsiteY3" fmla="*/ 164306 h 166687"/>
              <a:gd name="connsiteX4" fmla="*/ 0 w 959643"/>
              <a:gd name="connsiteY4" fmla="*/ 0 h 166687"/>
              <a:gd name="connsiteX0" fmla="*/ 959643 w 959643"/>
              <a:gd name="connsiteY0" fmla="*/ 166687 h 166944"/>
              <a:gd name="connsiteX1" fmla="*/ 778668 w 959643"/>
              <a:gd name="connsiteY1" fmla="*/ 159544 h 166944"/>
              <a:gd name="connsiteX2" fmla="*/ 550068 w 959643"/>
              <a:gd name="connsiteY2" fmla="*/ 161925 h 166944"/>
              <a:gd name="connsiteX3" fmla="*/ 301033 w 959643"/>
              <a:gd name="connsiteY3" fmla="*/ 166944 h 166944"/>
              <a:gd name="connsiteX4" fmla="*/ 0 w 959643"/>
              <a:gd name="connsiteY4" fmla="*/ 0 h 166944"/>
              <a:gd name="connsiteX0" fmla="*/ 959643 w 1009558"/>
              <a:gd name="connsiteY0" fmla="*/ 166687 h 167181"/>
              <a:gd name="connsiteX1" fmla="*/ 979396 w 1009558"/>
              <a:gd name="connsiteY1" fmla="*/ 156578 h 167181"/>
              <a:gd name="connsiteX2" fmla="*/ 778668 w 1009558"/>
              <a:gd name="connsiteY2" fmla="*/ 159544 h 167181"/>
              <a:gd name="connsiteX3" fmla="*/ 550068 w 1009558"/>
              <a:gd name="connsiteY3" fmla="*/ 161925 h 167181"/>
              <a:gd name="connsiteX4" fmla="*/ 301033 w 1009558"/>
              <a:gd name="connsiteY4" fmla="*/ 166944 h 167181"/>
              <a:gd name="connsiteX5" fmla="*/ 0 w 1009558"/>
              <a:gd name="connsiteY5" fmla="*/ 0 h 16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558" h="167181">
                <a:moveTo>
                  <a:pt x="959643" y="166687"/>
                </a:moveTo>
                <a:cubicBezTo>
                  <a:pt x="958351" y="167181"/>
                  <a:pt x="1009558" y="157768"/>
                  <a:pt x="979396" y="156578"/>
                </a:cubicBezTo>
                <a:cubicBezTo>
                  <a:pt x="949234" y="155388"/>
                  <a:pt x="845639" y="160832"/>
                  <a:pt x="778668" y="159544"/>
                </a:cubicBezTo>
                <a:lnTo>
                  <a:pt x="550068" y="161925"/>
                </a:lnTo>
                <a:lnTo>
                  <a:pt x="301033" y="166944"/>
                </a:lnTo>
                <a:lnTo>
                  <a:pt x="0" y="0"/>
                </a:lnTo>
              </a:path>
            </a:pathLst>
          </a:custGeom>
          <a:ln w="127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800"/>
          </a:p>
        </p:txBody>
      </p:sp>
      <p:sp>
        <p:nvSpPr>
          <p:cNvPr id="259" name="Rectangle 120"/>
          <p:cNvSpPr>
            <a:spLocks noChangeArrowheads="1"/>
          </p:cNvSpPr>
          <p:nvPr/>
        </p:nvSpPr>
        <p:spPr bwMode="auto">
          <a:xfrm>
            <a:off x="4858412" y="2794001"/>
            <a:ext cx="404525"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a:solidFill>
                  <a:srgbClr val="000000"/>
                </a:solidFill>
                <a:latin typeface="Arial Narrow" pitchFamily="34" charset="0"/>
                <a:cs typeface="+mn-cs"/>
              </a:rPr>
              <a:t>Kanpur</a:t>
            </a:r>
          </a:p>
        </p:txBody>
      </p:sp>
      <p:sp>
        <p:nvSpPr>
          <p:cNvPr id="294" name="Rectangle 131"/>
          <p:cNvSpPr>
            <a:spLocks noChangeArrowheads="1"/>
          </p:cNvSpPr>
          <p:nvPr/>
        </p:nvSpPr>
        <p:spPr bwMode="auto">
          <a:xfrm>
            <a:off x="5302118" y="2622551"/>
            <a:ext cx="483072"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err="1">
                <a:solidFill>
                  <a:srgbClr val="000000"/>
                </a:solidFill>
                <a:latin typeface="Arial Narrow" pitchFamily="34" charset="0"/>
                <a:cs typeface="+mn-cs"/>
              </a:rPr>
              <a:t>Lucknow</a:t>
            </a:r>
            <a:endParaRPr lang="en-GB" sz="900" b="1" kern="0" dirty="0">
              <a:solidFill>
                <a:srgbClr val="000000"/>
              </a:solidFill>
              <a:latin typeface="Arial Narrow" pitchFamily="34" charset="0"/>
              <a:cs typeface="+mn-cs"/>
            </a:endParaRPr>
          </a:p>
        </p:txBody>
      </p:sp>
      <p:sp>
        <p:nvSpPr>
          <p:cNvPr id="295" name="Line 132"/>
          <p:cNvSpPr>
            <a:spLocks noChangeShapeType="1"/>
          </p:cNvSpPr>
          <p:nvPr/>
        </p:nvSpPr>
        <p:spPr bwMode="auto">
          <a:xfrm flipV="1">
            <a:off x="5400146" y="2811464"/>
            <a:ext cx="0" cy="11112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800"/>
          </a:p>
        </p:txBody>
      </p:sp>
      <p:sp>
        <p:nvSpPr>
          <p:cNvPr id="298" name="Oval 62"/>
          <p:cNvSpPr>
            <a:spLocks noChangeArrowheads="1"/>
          </p:cNvSpPr>
          <p:nvPr/>
        </p:nvSpPr>
        <p:spPr bwMode="auto">
          <a:xfrm>
            <a:off x="5369190" y="2738439"/>
            <a:ext cx="63633" cy="66675"/>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299" name="Rectangle 120"/>
          <p:cNvSpPr>
            <a:spLocks noChangeArrowheads="1"/>
          </p:cNvSpPr>
          <p:nvPr/>
        </p:nvSpPr>
        <p:spPr bwMode="auto">
          <a:xfrm>
            <a:off x="6063985" y="3014663"/>
            <a:ext cx="330787"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x-none" sz="900" b="1" kern="0" dirty="0">
                <a:solidFill>
                  <a:srgbClr val="000000"/>
                </a:solidFill>
                <a:latin typeface="Arial Narrow" pitchFamily="34" charset="0"/>
                <a:cs typeface="+mn-cs"/>
              </a:rPr>
              <a:t>Patna</a:t>
            </a:r>
            <a:endParaRPr lang="en-GB" sz="900" b="1" kern="0" dirty="0">
              <a:solidFill>
                <a:srgbClr val="000000"/>
              </a:solidFill>
              <a:latin typeface="Arial Narrow" pitchFamily="34" charset="0"/>
              <a:cs typeface="+mn-cs"/>
            </a:endParaRPr>
          </a:p>
        </p:txBody>
      </p:sp>
      <p:sp>
        <p:nvSpPr>
          <p:cNvPr id="300" name="Rectangle 120"/>
          <p:cNvSpPr>
            <a:spLocks noChangeArrowheads="1"/>
          </p:cNvSpPr>
          <p:nvPr/>
        </p:nvSpPr>
        <p:spPr bwMode="auto">
          <a:xfrm>
            <a:off x="5697671" y="3032126"/>
            <a:ext cx="407731"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x-none" sz="900" b="1" kern="0" dirty="0">
                <a:solidFill>
                  <a:srgbClr val="000000"/>
                </a:solidFill>
                <a:latin typeface="Arial Narrow" pitchFamily="34" charset="0"/>
                <a:cs typeface="+mn-cs"/>
              </a:rPr>
              <a:t>M Sarai</a:t>
            </a:r>
            <a:endParaRPr lang="en-GB" sz="900" b="1" kern="0" dirty="0">
              <a:solidFill>
                <a:srgbClr val="000000"/>
              </a:solidFill>
              <a:latin typeface="Arial Narrow" pitchFamily="34" charset="0"/>
              <a:cs typeface="+mn-cs"/>
            </a:endParaRPr>
          </a:p>
        </p:txBody>
      </p:sp>
      <p:sp>
        <p:nvSpPr>
          <p:cNvPr id="302" name="Oval 62"/>
          <p:cNvSpPr>
            <a:spLocks noChangeArrowheads="1"/>
          </p:cNvSpPr>
          <p:nvPr/>
        </p:nvSpPr>
        <p:spPr bwMode="auto">
          <a:xfrm>
            <a:off x="5824935" y="2974975"/>
            <a:ext cx="51594" cy="57150"/>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303" name="Rectangle 120"/>
          <p:cNvSpPr>
            <a:spLocks noChangeArrowheads="1"/>
          </p:cNvSpPr>
          <p:nvPr/>
        </p:nvSpPr>
        <p:spPr bwMode="auto">
          <a:xfrm>
            <a:off x="5135086" y="2998788"/>
            <a:ext cx="524750" cy="138499"/>
          </a:xfrm>
          <a:prstGeom prst="rect">
            <a:avLst/>
          </a:prstGeom>
          <a:noFill/>
          <a:ln w="12700">
            <a:noFill/>
            <a:miter lim="800000"/>
            <a:headEnd/>
            <a:tailEnd/>
          </a:ln>
          <a:effectLst/>
        </p:spPr>
        <p:txBody>
          <a:bodyPr wrap="none" lIns="36000" tIns="0" rIns="36000" bIns="0">
            <a:spAutoFit/>
          </a:bodyPr>
          <a:lstStyle/>
          <a:p>
            <a:pPr algn="r" defTabSz="661988" fontAlgn="auto">
              <a:spcBef>
                <a:spcPts val="0"/>
              </a:spcBef>
              <a:spcAft>
                <a:spcPts val="0"/>
              </a:spcAft>
              <a:defRPr/>
            </a:pPr>
            <a:r>
              <a:rPr lang="x-none" sz="900" b="1" kern="0" dirty="0">
                <a:solidFill>
                  <a:srgbClr val="000000"/>
                </a:solidFill>
                <a:latin typeface="Arial Narrow" pitchFamily="34" charset="0"/>
                <a:cs typeface="+mn-cs"/>
              </a:rPr>
              <a:t>Allahabad</a:t>
            </a:r>
            <a:endParaRPr lang="en-GB" sz="900" b="1" kern="0" dirty="0">
              <a:solidFill>
                <a:srgbClr val="000000"/>
              </a:solidFill>
              <a:latin typeface="Arial Narrow" pitchFamily="34" charset="0"/>
              <a:cs typeface="+mn-cs"/>
            </a:endParaRPr>
          </a:p>
        </p:txBody>
      </p:sp>
      <p:sp>
        <p:nvSpPr>
          <p:cNvPr id="304" name="Oval 62"/>
          <p:cNvSpPr>
            <a:spLocks noChangeArrowheads="1"/>
          </p:cNvSpPr>
          <p:nvPr/>
        </p:nvSpPr>
        <p:spPr bwMode="auto">
          <a:xfrm>
            <a:off x="5541169" y="2974975"/>
            <a:ext cx="53314" cy="57150"/>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305" name="Oval 62"/>
          <p:cNvSpPr>
            <a:spLocks noChangeArrowheads="1"/>
          </p:cNvSpPr>
          <p:nvPr/>
        </p:nvSpPr>
        <p:spPr bwMode="auto">
          <a:xfrm>
            <a:off x="5183453" y="2770189"/>
            <a:ext cx="65352" cy="65087"/>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53520" name="Oval 180"/>
          <p:cNvSpPr>
            <a:spLocks noChangeArrowheads="1"/>
          </p:cNvSpPr>
          <p:nvPr/>
        </p:nvSpPr>
        <p:spPr bwMode="auto">
          <a:xfrm>
            <a:off x="6039908" y="2913063"/>
            <a:ext cx="82550" cy="88900"/>
          </a:xfrm>
          <a:prstGeom prst="ellipse">
            <a:avLst/>
          </a:prstGeom>
          <a:solidFill>
            <a:srgbClr val="FFFF00"/>
          </a:solidFill>
          <a:ln w="12700">
            <a:solidFill>
              <a:srgbClr val="990000"/>
            </a:solidFill>
            <a:round/>
            <a:headEnd/>
            <a:tailEnd/>
          </a:ln>
        </p:spPr>
        <p:txBody>
          <a:bodyPr wrap="none" lIns="36000" tIns="0" rIns="36000" bIns="0" anchor="ctr"/>
          <a:lstStyle/>
          <a:p>
            <a:pPr>
              <a:defRPr/>
            </a:pPr>
            <a:endParaRPr lang="en-US" sz="1050" b="1">
              <a:solidFill>
                <a:srgbClr val="000000"/>
              </a:solidFill>
              <a:latin typeface="Times New Roman" pitchFamily="18" charset="0"/>
            </a:endParaRPr>
          </a:p>
        </p:txBody>
      </p:sp>
      <p:sp>
        <p:nvSpPr>
          <p:cNvPr id="420" name="Freeform 178"/>
          <p:cNvSpPr>
            <a:spLocks/>
          </p:cNvSpPr>
          <p:nvPr/>
        </p:nvSpPr>
        <p:spPr bwMode="auto">
          <a:xfrm>
            <a:off x="3265886" y="3333751"/>
            <a:ext cx="779065" cy="239713"/>
          </a:xfrm>
          <a:custGeom>
            <a:avLst/>
            <a:gdLst>
              <a:gd name="connsiteX0" fmla="*/ 0 w 11059"/>
              <a:gd name="connsiteY0" fmla="*/ 13750 h 13750"/>
              <a:gd name="connsiteX1" fmla="*/ 11059 w 11059"/>
              <a:gd name="connsiteY1" fmla="*/ 0 h 13750"/>
              <a:gd name="connsiteX0" fmla="*/ 0 w 11059"/>
              <a:gd name="connsiteY0" fmla="*/ 13750 h 13750"/>
              <a:gd name="connsiteX1" fmla="*/ 5423 w 11059"/>
              <a:gd name="connsiteY1" fmla="*/ 3000 h 13750"/>
              <a:gd name="connsiteX2" fmla="*/ 11059 w 11059"/>
              <a:gd name="connsiteY2" fmla="*/ 0 h 13750"/>
              <a:gd name="connsiteX0" fmla="*/ 0 w 11059"/>
              <a:gd name="connsiteY0" fmla="*/ 13750 h 13750"/>
              <a:gd name="connsiteX1" fmla="*/ 5762 w 11059"/>
              <a:gd name="connsiteY1" fmla="*/ 2167 h 13750"/>
              <a:gd name="connsiteX2" fmla="*/ 11059 w 11059"/>
              <a:gd name="connsiteY2" fmla="*/ 0 h 13750"/>
              <a:gd name="connsiteX0" fmla="*/ 0 w 11059"/>
              <a:gd name="connsiteY0" fmla="*/ 15833 h 15833"/>
              <a:gd name="connsiteX1" fmla="*/ 5762 w 11059"/>
              <a:gd name="connsiteY1" fmla="*/ 4250 h 15833"/>
              <a:gd name="connsiteX2" fmla="*/ 11059 w 11059"/>
              <a:gd name="connsiteY2" fmla="*/ 0 h 15833"/>
              <a:gd name="connsiteX0" fmla="*/ 0 w 11991"/>
              <a:gd name="connsiteY0" fmla="*/ 28333 h 28333"/>
              <a:gd name="connsiteX1" fmla="*/ 5762 w 11991"/>
              <a:gd name="connsiteY1" fmla="*/ 16750 h 28333"/>
              <a:gd name="connsiteX2" fmla="*/ 11991 w 11991"/>
              <a:gd name="connsiteY2" fmla="*/ 0 h 28333"/>
              <a:gd name="connsiteX0" fmla="*/ 0 w 11991"/>
              <a:gd name="connsiteY0" fmla="*/ 34166 h 34166"/>
              <a:gd name="connsiteX1" fmla="*/ 5762 w 11991"/>
              <a:gd name="connsiteY1" fmla="*/ 22583 h 34166"/>
              <a:gd name="connsiteX2" fmla="*/ 11991 w 11991"/>
              <a:gd name="connsiteY2" fmla="*/ 0 h 34166"/>
              <a:gd name="connsiteX0" fmla="*/ 0 w 11991"/>
              <a:gd name="connsiteY0" fmla="*/ 34166 h 34166"/>
              <a:gd name="connsiteX1" fmla="*/ 11991 w 11991"/>
              <a:gd name="connsiteY1" fmla="*/ 0 h 34166"/>
              <a:gd name="connsiteX0" fmla="*/ 0 w 11991"/>
              <a:gd name="connsiteY0" fmla="*/ 34166 h 34166"/>
              <a:gd name="connsiteX1" fmla="*/ 5974 w 11991"/>
              <a:gd name="connsiteY1" fmla="*/ 18416 h 34166"/>
              <a:gd name="connsiteX2" fmla="*/ 11991 w 11991"/>
              <a:gd name="connsiteY2" fmla="*/ 0 h 34166"/>
              <a:gd name="connsiteX0" fmla="*/ 0 w 11991"/>
              <a:gd name="connsiteY0" fmla="*/ 34166 h 34166"/>
              <a:gd name="connsiteX1" fmla="*/ 8008 w 11991"/>
              <a:gd name="connsiteY1" fmla="*/ 20083 h 34166"/>
              <a:gd name="connsiteX2" fmla="*/ 11991 w 11991"/>
              <a:gd name="connsiteY2" fmla="*/ 0 h 34166"/>
              <a:gd name="connsiteX0" fmla="*/ 0 w 11991"/>
              <a:gd name="connsiteY0" fmla="*/ 34166 h 34166"/>
              <a:gd name="connsiteX1" fmla="*/ 8008 w 11991"/>
              <a:gd name="connsiteY1" fmla="*/ 20083 h 34166"/>
              <a:gd name="connsiteX2" fmla="*/ 11991 w 11991"/>
              <a:gd name="connsiteY2" fmla="*/ 0 h 34166"/>
              <a:gd name="connsiteX0" fmla="*/ 0 w 11991"/>
              <a:gd name="connsiteY0" fmla="*/ 34166 h 34166"/>
              <a:gd name="connsiteX1" fmla="*/ 8008 w 11991"/>
              <a:gd name="connsiteY1" fmla="*/ 20083 h 34166"/>
              <a:gd name="connsiteX2" fmla="*/ 11991 w 11991"/>
              <a:gd name="connsiteY2" fmla="*/ 0 h 34166"/>
              <a:gd name="connsiteX0" fmla="*/ 0 w 11991"/>
              <a:gd name="connsiteY0" fmla="*/ 34166 h 34166"/>
              <a:gd name="connsiteX1" fmla="*/ 8178 w 11991"/>
              <a:gd name="connsiteY1" fmla="*/ 15500 h 34166"/>
              <a:gd name="connsiteX2" fmla="*/ 11991 w 11991"/>
              <a:gd name="connsiteY2" fmla="*/ 0 h 34166"/>
            </a:gdLst>
            <a:ahLst/>
            <a:cxnLst>
              <a:cxn ang="0">
                <a:pos x="connsiteX0" y="connsiteY0"/>
              </a:cxn>
              <a:cxn ang="0">
                <a:pos x="connsiteX1" y="connsiteY1"/>
              </a:cxn>
              <a:cxn ang="0">
                <a:pos x="connsiteX2" y="connsiteY2"/>
              </a:cxn>
            </a:cxnLst>
            <a:rect l="l" t="t" r="r" b="b"/>
            <a:pathLst>
              <a:path w="11991" h="34166">
                <a:moveTo>
                  <a:pt x="0" y="34166"/>
                </a:moveTo>
                <a:lnTo>
                  <a:pt x="8178" y="15500"/>
                </a:lnTo>
                <a:lnTo>
                  <a:pt x="11991" y="0"/>
                </a:lnTo>
              </a:path>
            </a:pathLst>
          </a:custGeom>
          <a:ln w="127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800"/>
          </a:p>
        </p:txBody>
      </p:sp>
      <p:sp>
        <p:nvSpPr>
          <p:cNvPr id="422" name="Rectangle 179"/>
          <p:cNvSpPr>
            <a:spLocks noChangeArrowheads="1"/>
          </p:cNvSpPr>
          <p:nvPr/>
        </p:nvSpPr>
        <p:spPr bwMode="auto">
          <a:xfrm>
            <a:off x="3778383" y="3152776"/>
            <a:ext cx="613965" cy="138113"/>
          </a:xfrm>
          <a:prstGeom prst="rect">
            <a:avLst/>
          </a:prstGeom>
          <a:noFill/>
          <a:ln w="12700">
            <a:noFill/>
            <a:miter lim="800000"/>
            <a:headEnd/>
            <a:tailEnd/>
          </a:ln>
          <a:effectLst/>
        </p:spPr>
        <p:txBody>
          <a:bodyPr lIns="36000" tIns="0" rIns="36000" bIns="0">
            <a:spAutoFit/>
          </a:bodyPr>
          <a:lstStyle/>
          <a:p>
            <a:pPr defTabSz="661988" fontAlgn="auto">
              <a:spcBef>
                <a:spcPts val="0"/>
              </a:spcBef>
              <a:spcAft>
                <a:spcPts val="0"/>
              </a:spcAft>
              <a:defRPr/>
            </a:pPr>
            <a:r>
              <a:rPr lang="en-GB" sz="900" b="1" kern="0" dirty="0" err="1">
                <a:solidFill>
                  <a:srgbClr val="000000"/>
                </a:solidFill>
                <a:latin typeface="Arial Narrow" pitchFamily="34" charset="0"/>
                <a:cs typeface="+mn-cs"/>
              </a:rPr>
              <a:t>Ratlam</a:t>
            </a:r>
            <a:endParaRPr lang="en-GB" sz="900" b="1" kern="0" dirty="0">
              <a:solidFill>
                <a:srgbClr val="000000"/>
              </a:solidFill>
              <a:latin typeface="Arial Narrow" pitchFamily="34" charset="0"/>
              <a:cs typeface="+mn-cs"/>
            </a:endParaRPr>
          </a:p>
        </p:txBody>
      </p:sp>
      <p:sp>
        <p:nvSpPr>
          <p:cNvPr id="424" name="Oval 62"/>
          <p:cNvSpPr>
            <a:spLocks noChangeArrowheads="1"/>
          </p:cNvSpPr>
          <p:nvPr/>
        </p:nvSpPr>
        <p:spPr bwMode="auto">
          <a:xfrm>
            <a:off x="4000236" y="3270250"/>
            <a:ext cx="65352" cy="65088"/>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426" name="Rectangle 179"/>
          <p:cNvSpPr>
            <a:spLocks noChangeArrowheads="1"/>
          </p:cNvSpPr>
          <p:nvPr/>
        </p:nvSpPr>
        <p:spPr bwMode="auto">
          <a:xfrm>
            <a:off x="4204892" y="3419475"/>
            <a:ext cx="613965" cy="138113"/>
          </a:xfrm>
          <a:prstGeom prst="rect">
            <a:avLst/>
          </a:prstGeom>
          <a:noFill/>
          <a:ln w="12700">
            <a:noFill/>
            <a:miter lim="800000"/>
            <a:headEnd/>
            <a:tailEnd/>
          </a:ln>
          <a:effectLst/>
        </p:spPr>
        <p:txBody>
          <a:bodyPr lIns="36000" tIns="0" rIns="36000" bIns="0">
            <a:spAutoFit/>
          </a:bodyPr>
          <a:lstStyle/>
          <a:p>
            <a:pPr defTabSz="661988" fontAlgn="auto">
              <a:spcBef>
                <a:spcPts val="0"/>
              </a:spcBef>
              <a:spcAft>
                <a:spcPts val="0"/>
              </a:spcAft>
              <a:defRPr/>
            </a:pPr>
            <a:r>
              <a:rPr lang="en-GB" sz="900" b="1" kern="0" dirty="0" err="1">
                <a:solidFill>
                  <a:srgbClr val="000000"/>
                </a:solidFill>
                <a:latin typeface="Arial Narrow" pitchFamily="34" charset="0"/>
                <a:cs typeface="+mn-cs"/>
              </a:rPr>
              <a:t>Manglya</a:t>
            </a:r>
            <a:endParaRPr lang="en-GB" sz="900" b="1" kern="0" dirty="0">
              <a:solidFill>
                <a:srgbClr val="000000"/>
              </a:solidFill>
              <a:latin typeface="Arial Narrow" pitchFamily="34" charset="0"/>
              <a:cs typeface="+mn-cs"/>
            </a:endParaRPr>
          </a:p>
        </p:txBody>
      </p:sp>
      <p:sp>
        <p:nvSpPr>
          <p:cNvPr id="429" name="Freeform 428"/>
          <p:cNvSpPr/>
          <p:nvPr/>
        </p:nvSpPr>
        <p:spPr>
          <a:xfrm>
            <a:off x="3353594" y="2043113"/>
            <a:ext cx="1128183" cy="2290762"/>
          </a:xfrm>
          <a:custGeom>
            <a:avLst/>
            <a:gdLst>
              <a:gd name="connsiteX0" fmla="*/ 0 w 950563"/>
              <a:gd name="connsiteY0" fmla="*/ 1818468 h 1818468"/>
              <a:gd name="connsiteX1" fmla="*/ 185979 w 950563"/>
              <a:gd name="connsiteY1" fmla="*/ 1684149 h 1818468"/>
              <a:gd name="connsiteX2" fmla="*/ 351295 w 950563"/>
              <a:gd name="connsiteY2" fmla="*/ 1570495 h 1818468"/>
              <a:gd name="connsiteX3" fmla="*/ 454617 w 950563"/>
              <a:gd name="connsiteY3" fmla="*/ 1441342 h 1818468"/>
              <a:gd name="connsiteX4" fmla="*/ 563105 w 950563"/>
              <a:gd name="connsiteY4" fmla="*/ 1291525 h 1818468"/>
              <a:gd name="connsiteX5" fmla="*/ 681925 w 950563"/>
              <a:gd name="connsiteY5" fmla="*/ 1146874 h 1818468"/>
              <a:gd name="connsiteX6" fmla="*/ 733586 w 950563"/>
              <a:gd name="connsiteY6" fmla="*/ 1074549 h 1818468"/>
              <a:gd name="connsiteX7" fmla="*/ 795579 w 950563"/>
              <a:gd name="connsiteY7" fmla="*/ 816244 h 1818468"/>
              <a:gd name="connsiteX8" fmla="*/ 816244 w 950563"/>
              <a:gd name="connsiteY8" fmla="*/ 537274 h 1818468"/>
              <a:gd name="connsiteX9" fmla="*/ 867905 w 950563"/>
              <a:gd name="connsiteY9" fmla="*/ 320298 h 1818468"/>
              <a:gd name="connsiteX10" fmla="*/ 935064 w 950563"/>
              <a:gd name="connsiteY10" fmla="*/ 113654 h 1818468"/>
              <a:gd name="connsiteX11" fmla="*/ 950563 w 950563"/>
              <a:gd name="connsiteY11" fmla="*/ 0 h 1818468"/>
              <a:gd name="connsiteX0" fmla="*/ 0 w 950563"/>
              <a:gd name="connsiteY0" fmla="*/ 1818468 h 1818468"/>
              <a:gd name="connsiteX1" fmla="*/ 185979 w 950563"/>
              <a:gd name="connsiteY1" fmla="*/ 1684149 h 1818468"/>
              <a:gd name="connsiteX2" fmla="*/ 351295 w 950563"/>
              <a:gd name="connsiteY2" fmla="*/ 1570495 h 1818468"/>
              <a:gd name="connsiteX3" fmla="*/ 454617 w 950563"/>
              <a:gd name="connsiteY3" fmla="*/ 1441342 h 1818468"/>
              <a:gd name="connsiteX4" fmla="*/ 563105 w 950563"/>
              <a:gd name="connsiteY4" fmla="*/ 1291525 h 1818468"/>
              <a:gd name="connsiteX5" fmla="*/ 681925 w 950563"/>
              <a:gd name="connsiteY5" fmla="*/ 1146874 h 1818468"/>
              <a:gd name="connsiteX6" fmla="*/ 733586 w 950563"/>
              <a:gd name="connsiteY6" fmla="*/ 1074549 h 1818468"/>
              <a:gd name="connsiteX7" fmla="*/ 745508 w 950563"/>
              <a:gd name="connsiteY7" fmla="*/ 704219 h 1818468"/>
              <a:gd name="connsiteX8" fmla="*/ 816244 w 950563"/>
              <a:gd name="connsiteY8" fmla="*/ 537274 h 1818468"/>
              <a:gd name="connsiteX9" fmla="*/ 867905 w 950563"/>
              <a:gd name="connsiteY9" fmla="*/ 320298 h 1818468"/>
              <a:gd name="connsiteX10" fmla="*/ 935064 w 950563"/>
              <a:gd name="connsiteY10" fmla="*/ 113654 h 1818468"/>
              <a:gd name="connsiteX11" fmla="*/ 950563 w 950563"/>
              <a:gd name="connsiteY11" fmla="*/ 0 h 1818468"/>
              <a:gd name="connsiteX0" fmla="*/ 0 w 950563"/>
              <a:gd name="connsiteY0" fmla="*/ 1818468 h 1818468"/>
              <a:gd name="connsiteX1" fmla="*/ 185979 w 950563"/>
              <a:gd name="connsiteY1" fmla="*/ 1684149 h 1818468"/>
              <a:gd name="connsiteX2" fmla="*/ 351295 w 950563"/>
              <a:gd name="connsiteY2" fmla="*/ 1570495 h 1818468"/>
              <a:gd name="connsiteX3" fmla="*/ 454617 w 950563"/>
              <a:gd name="connsiteY3" fmla="*/ 1441342 h 1818468"/>
              <a:gd name="connsiteX4" fmla="*/ 563105 w 950563"/>
              <a:gd name="connsiteY4" fmla="*/ 1291525 h 1818468"/>
              <a:gd name="connsiteX5" fmla="*/ 681925 w 950563"/>
              <a:gd name="connsiteY5" fmla="*/ 1146874 h 1818468"/>
              <a:gd name="connsiteX6" fmla="*/ 733586 w 950563"/>
              <a:gd name="connsiteY6" fmla="*/ 1074549 h 1818468"/>
              <a:gd name="connsiteX7" fmla="*/ 745508 w 950563"/>
              <a:gd name="connsiteY7" fmla="*/ 704219 h 1818468"/>
              <a:gd name="connsiteX8" fmla="*/ 821807 w 950563"/>
              <a:gd name="connsiteY8" fmla="*/ 475721 h 1818468"/>
              <a:gd name="connsiteX9" fmla="*/ 867905 w 950563"/>
              <a:gd name="connsiteY9" fmla="*/ 320298 h 1818468"/>
              <a:gd name="connsiteX10" fmla="*/ 935064 w 950563"/>
              <a:gd name="connsiteY10" fmla="*/ 113654 h 1818468"/>
              <a:gd name="connsiteX11" fmla="*/ 950563 w 950563"/>
              <a:gd name="connsiteY11" fmla="*/ 0 h 1818468"/>
              <a:gd name="connsiteX0" fmla="*/ 0 w 950563"/>
              <a:gd name="connsiteY0" fmla="*/ 1818468 h 1818468"/>
              <a:gd name="connsiteX1" fmla="*/ 185979 w 950563"/>
              <a:gd name="connsiteY1" fmla="*/ 1684149 h 1818468"/>
              <a:gd name="connsiteX2" fmla="*/ 351295 w 950563"/>
              <a:gd name="connsiteY2" fmla="*/ 1570495 h 1818468"/>
              <a:gd name="connsiteX3" fmla="*/ 454617 w 950563"/>
              <a:gd name="connsiteY3" fmla="*/ 1441342 h 1818468"/>
              <a:gd name="connsiteX4" fmla="*/ 563105 w 950563"/>
              <a:gd name="connsiteY4" fmla="*/ 1291525 h 1818468"/>
              <a:gd name="connsiteX5" fmla="*/ 681925 w 950563"/>
              <a:gd name="connsiteY5" fmla="*/ 1146874 h 1818468"/>
              <a:gd name="connsiteX6" fmla="*/ 733586 w 950563"/>
              <a:gd name="connsiteY6" fmla="*/ 1074549 h 1818468"/>
              <a:gd name="connsiteX7" fmla="*/ 745508 w 950563"/>
              <a:gd name="connsiteY7" fmla="*/ 628053 h 1818468"/>
              <a:gd name="connsiteX8" fmla="*/ 821807 w 950563"/>
              <a:gd name="connsiteY8" fmla="*/ 475721 h 1818468"/>
              <a:gd name="connsiteX9" fmla="*/ 867905 w 950563"/>
              <a:gd name="connsiteY9" fmla="*/ 320298 h 1818468"/>
              <a:gd name="connsiteX10" fmla="*/ 935064 w 950563"/>
              <a:gd name="connsiteY10" fmla="*/ 113654 h 1818468"/>
              <a:gd name="connsiteX11" fmla="*/ 950563 w 950563"/>
              <a:gd name="connsiteY11" fmla="*/ 0 h 1818468"/>
              <a:gd name="connsiteX0" fmla="*/ 0 w 950563"/>
              <a:gd name="connsiteY0" fmla="*/ 1818468 h 1818468"/>
              <a:gd name="connsiteX1" fmla="*/ 185979 w 950563"/>
              <a:gd name="connsiteY1" fmla="*/ 1684149 h 1818468"/>
              <a:gd name="connsiteX2" fmla="*/ 351295 w 950563"/>
              <a:gd name="connsiteY2" fmla="*/ 1570495 h 1818468"/>
              <a:gd name="connsiteX3" fmla="*/ 454617 w 950563"/>
              <a:gd name="connsiteY3" fmla="*/ 1441342 h 1818468"/>
              <a:gd name="connsiteX4" fmla="*/ 563105 w 950563"/>
              <a:gd name="connsiteY4" fmla="*/ 1291525 h 1818468"/>
              <a:gd name="connsiteX5" fmla="*/ 681925 w 950563"/>
              <a:gd name="connsiteY5" fmla="*/ 1146874 h 1818468"/>
              <a:gd name="connsiteX6" fmla="*/ 733586 w 950563"/>
              <a:gd name="connsiteY6" fmla="*/ 1074549 h 1818468"/>
              <a:gd name="connsiteX7" fmla="*/ 745508 w 950563"/>
              <a:gd name="connsiteY7" fmla="*/ 780386 h 1818468"/>
              <a:gd name="connsiteX8" fmla="*/ 745508 w 950563"/>
              <a:gd name="connsiteY8" fmla="*/ 628053 h 1818468"/>
              <a:gd name="connsiteX9" fmla="*/ 821807 w 950563"/>
              <a:gd name="connsiteY9" fmla="*/ 475721 h 1818468"/>
              <a:gd name="connsiteX10" fmla="*/ 867905 w 950563"/>
              <a:gd name="connsiteY10" fmla="*/ 320298 h 1818468"/>
              <a:gd name="connsiteX11" fmla="*/ 935064 w 950563"/>
              <a:gd name="connsiteY11" fmla="*/ 113654 h 1818468"/>
              <a:gd name="connsiteX12" fmla="*/ 950563 w 950563"/>
              <a:gd name="connsiteY12" fmla="*/ 0 h 1818468"/>
              <a:gd name="connsiteX0" fmla="*/ 0 w 950563"/>
              <a:gd name="connsiteY0" fmla="*/ 1818468 h 1818468"/>
              <a:gd name="connsiteX1" fmla="*/ 185979 w 950563"/>
              <a:gd name="connsiteY1" fmla="*/ 1684149 h 1818468"/>
              <a:gd name="connsiteX2" fmla="*/ 351295 w 950563"/>
              <a:gd name="connsiteY2" fmla="*/ 1570495 h 1818468"/>
              <a:gd name="connsiteX3" fmla="*/ 454617 w 950563"/>
              <a:gd name="connsiteY3" fmla="*/ 1441342 h 1818468"/>
              <a:gd name="connsiteX4" fmla="*/ 563105 w 950563"/>
              <a:gd name="connsiteY4" fmla="*/ 1291525 h 1818468"/>
              <a:gd name="connsiteX5" fmla="*/ 681925 w 950563"/>
              <a:gd name="connsiteY5" fmla="*/ 1146874 h 1818468"/>
              <a:gd name="connsiteX6" fmla="*/ 733586 w 950563"/>
              <a:gd name="connsiteY6" fmla="*/ 1074549 h 1818468"/>
              <a:gd name="connsiteX7" fmla="*/ 721664 w 950563"/>
              <a:gd name="connsiteY7" fmla="*/ 799428 h 1818468"/>
              <a:gd name="connsiteX8" fmla="*/ 745508 w 950563"/>
              <a:gd name="connsiteY8" fmla="*/ 628053 h 1818468"/>
              <a:gd name="connsiteX9" fmla="*/ 821807 w 950563"/>
              <a:gd name="connsiteY9" fmla="*/ 475721 h 1818468"/>
              <a:gd name="connsiteX10" fmla="*/ 867905 w 950563"/>
              <a:gd name="connsiteY10" fmla="*/ 320298 h 1818468"/>
              <a:gd name="connsiteX11" fmla="*/ 935064 w 950563"/>
              <a:gd name="connsiteY11" fmla="*/ 113654 h 1818468"/>
              <a:gd name="connsiteX12" fmla="*/ 950563 w 950563"/>
              <a:gd name="connsiteY12" fmla="*/ 0 h 1818468"/>
              <a:gd name="connsiteX0" fmla="*/ 0 w 950563"/>
              <a:gd name="connsiteY0" fmla="*/ 1818468 h 1818468"/>
              <a:gd name="connsiteX1" fmla="*/ 185979 w 950563"/>
              <a:gd name="connsiteY1" fmla="*/ 1684149 h 1818468"/>
              <a:gd name="connsiteX2" fmla="*/ 351295 w 950563"/>
              <a:gd name="connsiteY2" fmla="*/ 1570495 h 1818468"/>
              <a:gd name="connsiteX3" fmla="*/ 454617 w 950563"/>
              <a:gd name="connsiteY3" fmla="*/ 1441342 h 1818468"/>
              <a:gd name="connsiteX4" fmla="*/ 563105 w 950563"/>
              <a:gd name="connsiteY4" fmla="*/ 1291525 h 1818468"/>
              <a:gd name="connsiteX5" fmla="*/ 681925 w 950563"/>
              <a:gd name="connsiteY5" fmla="*/ 1146874 h 1818468"/>
              <a:gd name="connsiteX6" fmla="*/ 733586 w 950563"/>
              <a:gd name="connsiteY6" fmla="*/ 1074549 h 1818468"/>
              <a:gd name="connsiteX7" fmla="*/ 721664 w 950563"/>
              <a:gd name="connsiteY7" fmla="*/ 799428 h 1818468"/>
              <a:gd name="connsiteX8" fmla="*/ 731201 w 950563"/>
              <a:gd name="connsiteY8" fmla="*/ 625673 h 1818468"/>
              <a:gd name="connsiteX9" fmla="*/ 821807 w 950563"/>
              <a:gd name="connsiteY9" fmla="*/ 475721 h 1818468"/>
              <a:gd name="connsiteX10" fmla="*/ 867905 w 950563"/>
              <a:gd name="connsiteY10" fmla="*/ 320298 h 1818468"/>
              <a:gd name="connsiteX11" fmla="*/ 935064 w 950563"/>
              <a:gd name="connsiteY11" fmla="*/ 113654 h 1818468"/>
              <a:gd name="connsiteX12" fmla="*/ 950563 w 950563"/>
              <a:gd name="connsiteY12" fmla="*/ 0 h 1818468"/>
              <a:gd name="connsiteX0" fmla="*/ 0 w 950563"/>
              <a:gd name="connsiteY0" fmla="*/ 1818468 h 1818468"/>
              <a:gd name="connsiteX1" fmla="*/ 185979 w 950563"/>
              <a:gd name="connsiteY1" fmla="*/ 1684149 h 1818468"/>
              <a:gd name="connsiteX2" fmla="*/ 351295 w 950563"/>
              <a:gd name="connsiteY2" fmla="*/ 1570495 h 1818468"/>
              <a:gd name="connsiteX3" fmla="*/ 454617 w 950563"/>
              <a:gd name="connsiteY3" fmla="*/ 1441342 h 1818468"/>
              <a:gd name="connsiteX4" fmla="*/ 563105 w 950563"/>
              <a:gd name="connsiteY4" fmla="*/ 1291525 h 1818468"/>
              <a:gd name="connsiteX5" fmla="*/ 681925 w 950563"/>
              <a:gd name="connsiteY5" fmla="*/ 1146874 h 1818468"/>
              <a:gd name="connsiteX6" fmla="*/ 733586 w 950563"/>
              <a:gd name="connsiteY6" fmla="*/ 1074549 h 1818468"/>
              <a:gd name="connsiteX7" fmla="*/ 721664 w 950563"/>
              <a:gd name="connsiteY7" fmla="*/ 799428 h 1818468"/>
              <a:gd name="connsiteX8" fmla="*/ 724049 w 950563"/>
              <a:gd name="connsiteY8" fmla="*/ 625673 h 1818468"/>
              <a:gd name="connsiteX9" fmla="*/ 821807 w 950563"/>
              <a:gd name="connsiteY9" fmla="*/ 475721 h 1818468"/>
              <a:gd name="connsiteX10" fmla="*/ 867905 w 950563"/>
              <a:gd name="connsiteY10" fmla="*/ 320298 h 1818468"/>
              <a:gd name="connsiteX11" fmla="*/ 935064 w 950563"/>
              <a:gd name="connsiteY11" fmla="*/ 113654 h 1818468"/>
              <a:gd name="connsiteX12" fmla="*/ 950563 w 950563"/>
              <a:gd name="connsiteY12" fmla="*/ 0 h 1818468"/>
              <a:gd name="connsiteX0" fmla="*/ 0 w 950563"/>
              <a:gd name="connsiteY0" fmla="*/ 1818468 h 1818468"/>
              <a:gd name="connsiteX1" fmla="*/ 185979 w 950563"/>
              <a:gd name="connsiteY1" fmla="*/ 1684149 h 1818468"/>
              <a:gd name="connsiteX2" fmla="*/ 351295 w 950563"/>
              <a:gd name="connsiteY2" fmla="*/ 1570495 h 1818468"/>
              <a:gd name="connsiteX3" fmla="*/ 454617 w 950563"/>
              <a:gd name="connsiteY3" fmla="*/ 1441342 h 1818468"/>
              <a:gd name="connsiteX4" fmla="*/ 563105 w 950563"/>
              <a:gd name="connsiteY4" fmla="*/ 1291525 h 1818468"/>
              <a:gd name="connsiteX5" fmla="*/ 681925 w 950563"/>
              <a:gd name="connsiteY5" fmla="*/ 1146874 h 1818468"/>
              <a:gd name="connsiteX6" fmla="*/ 733586 w 950563"/>
              <a:gd name="connsiteY6" fmla="*/ 1074549 h 1818468"/>
              <a:gd name="connsiteX7" fmla="*/ 714511 w 950563"/>
              <a:gd name="connsiteY7" fmla="*/ 801808 h 1818468"/>
              <a:gd name="connsiteX8" fmla="*/ 724049 w 950563"/>
              <a:gd name="connsiteY8" fmla="*/ 625673 h 1818468"/>
              <a:gd name="connsiteX9" fmla="*/ 821807 w 950563"/>
              <a:gd name="connsiteY9" fmla="*/ 475721 h 1818468"/>
              <a:gd name="connsiteX10" fmla="*/ 867905 w 950563"/>
              <a:gd name="connsiteY10" fmla="*/ 320298 h 1818468"/>
              <a:gd name="connsiteX11" fmla="*/ 935064 w 950563"/>
              <a:gd name="connsiteY11" fmla="*/ 113654 h 1818468"/>
              <a:gd name="connsiteX12" fmla="*/ 950563 w 950563"/>
              <a:gd name="connsiteY12" fmla="*/ 0 h 1818468"/>
              <a:gd name="connsiteX0" fmla="*/ 0 w 950563"/>
              <a:gd name="connsiteY0" fmla="*/ 1818468 h 1818468"/>
              <a:gd name="connsiteX1" fmla="*/ 185979 w 950563"/>
              <a:gd name="connsiteY1" fmla="*/ 1684149 h 1818468"/>
              <a:gd name="connsiteX2" fmla="*/ 351295 w 950563"/>
              <a:gd name="connsiteY2" fmla="*/ 1570495 h 1818468"/>
              <a:gd name="connsiteX3" fmla="*/ 454617 w 950563"/>
              <a:gd name="connsiteY3" fmla="*/ 1441342 h 1818468"/>
              <a:gd name="connsiteX4" fmla="*/ 563105 w 950563"/>
              <a:gd name="connsiteY4" fmla="*/ 1291525 h 1818468"/>
              <a:gd name="connsiteX5" fmla="*/ 681925 w 950563"/>
              <a:gd name="connsiteY5" fmla="*/ 1146874 h 1818468"/>
              <a:gd name="connsiteX6" fmla="*/ 733586 w 950563"/>
              <a:gd name="connsiteY6" fmla="*/ 1074549 h 1818468"/>
              <a:gd name="connsiteX7" fmla="*/ 714511 w 950563"/>
              <a:gd name="connsiteY7" fmla="*/ 801808 h 1818468"/>
              <a:gd name="connsiteX8" fmla="*/ 704974 w 950563"/>
              <a:gd name="connsiteY8" fmla="*/ 635194 h 1818468"/>
              <a:gd name="connsiteX9" fmla="*/ 821807 w 950563"/>
              <a:gd name="connsiteY9" fmla="*/ 475721 h 1818468"/>
              <a:gd name="connsiteX10" fmla="*/ 867905 w 950563"/>
              <a:gd name="connsiteY10" fmla="*/ 320298 h 1818468"/>
              <a:gd name="connsiteX11" fmla="*/ 935064 w 950563"/>
              <a:gd name="connsiteY11" fmla="*/ 113654 h 1818468"/>
              <a:gd name="connsiteX12" fmla="*/ 950563 w 950563"/>
              <a:gd name="connsiteY12" fmla="*/ 0 h 1818468"/>
              <a:gd name="connsiteX0" fmla="*/ 0 w 950563"/>
              <a:gd name="connsiteY0" fmla="*/ 1818468 h 1818468"/>
              <a:gd name="connsiteX1" fmla="*/ 185979 w 950563"/>
              <a:gd name="connsiteY1" fmla="*/ 1684149 h 1818468"/>
              <a:gd name="connsiteX2" fmla="*/ 351295 w 950563"/>
              <a:gd name="connsiteY2" fmla="*/ 1570495 h 1818468"/>
              <a:gd name="connsiteX3" fmla="*/ 454617 w 950563"/>
              <a:gd name="connsiteY3" fmla="*/ 1441342 h 1818468"/>
              <a:gd name="connsiteX4" fmla="*/ 563105 w 950563"/>
              <a:gd name="connsiteY4" fmla="*/ 1291525 h 1818468"/>
              <a:gd name="connsiteX5" fmla="*/ 681925 w 950563"/>
              <a:gd name="connsiteY5" fmla="*/ 1146874 h 1818468"/>
              <a:gd name="connsiteX6" fmla="*/ 733586 w 950563"/>
              <a:gd name="connsiteY6" fmla="*/ 1074549 h 1818468"/>
              <a:gd name="connsiteX7" fmla="*/ 714511 w 950563"/>
              <a:gd name="connsiteY7" fmla="*/ 801808 h 1818468"/>
              <a:gd name="connsiteX8" fmla="*/ 704974 w 950563"/>
              <a:gd name="connsiteY8" fmla="*/ 635194 h 1818468"/>
              <a:gd name="connsiteX9" fmla="*/ 821807 w 950563"/>
              <a:gd name="connsiteY9" fmla="*/ 475721 h 1818468"/>
              <a:gd name="connsiteX10" fmla="*/ 915592 w 950563"/>
              <a:gd name="connsiteY10" fmla="*/ 234611 h 1818468"/>
              <a:gd name="connsiteX11" fmla="*/ 935064 w 950563"/>
              <a:gd name="connsiteY11" fmla="*/ 113654 h 1818468"/>
              <a:gd name="connsiteX12" fmla="*/ 950563 w 950563"/>
              <a:gd name="connsiteY12" fmla="*/ 0 h 1818468"/>
              <a:gd name="connsiteX0" fmla="*/ 0 w 974273"/>
              <a:gd name="connsiteY0" fmla="*/ 1818468 h 1818468"/>
              <a:gd name="connsiteX1" fmla="*/ 185979 w 974273"/>
              <a:gd name="connsiteY1" fmla="*/ 1684149 h 1818468"/>
              <a:gd name="connsiteX2" fmla="*/ 351295 w 974273"/>
              <a:gd name="connsiteY2" fmla="*/ 1570495 h 1818468"/>
              <a:gd name="connsiteX3" fmla="*/ 454617 w 974273"/>
              <a:gd name="connsiteY3" fmla="*/ 1441342 h 1818468"/>
              <a:gd name="connsiteX4" fmla="*/ 563105 w 974273"/>
              <a:gd name="connsiteY4" fmla="*/ 1291525 h 1818468"/>
              <a:gd name="connsiteX5" fmla="*/ 681925 w 974273"/>
              <a:gd name="connsiteY5" fmla="*/ 1146874 h 1818468"/>
              <a:gd name="connsiteX6" fmla="*/ 733586 w 974273"/>
              <a:gd name="connsiteY6" fmla="*/ 1074549 h 1818468"/>
              <a:gd name="connsiteX7" fmla="*/ 714511 w 974273"/>
              <a:gd name="connsiteY7" fmla="*/ 801808 h 1818468"/>
              <a:gd name="connsiteX8" fmla="*/ 704974 w 974273"/>
              <a:gd name="connsiteY8" fmla="*/ 635194 h 1818468"/>
              <a:gd name="connsiteX9" fmla="*/ 821807 w 974273"/>
              <a:gd name="connsiteY9" fmla="*/ 475721 h 1818468"/>
              <a:gd name="connsiteX10" fmla="*/ 915592 w 974273"/>
              <a:gd name="connsiteY10" fmla="*/ 234611 h 1818468"/>
              <a:gd name="connsiteX11" fmla="*/ 968444 w 974273"/>
              <a:gd name="connsiteY11" fmla="*/ 123175 h 1818468"/>
              <a:gd name="connsiteX12" fmla="*/ 950563 w 974273"/>
              <a:gd name="connsiteY12" fmla="*/ 0 h 1818468"/>
              <a:gd name="connsiteX0" fmla="*/ 0 w 973414"/>
              <a:gd name="connsiteY0" fmla="*/ 1818468 h 1818468"/>
              <a:gd name="connsiteX1" fmla="*/ 185979 w 973414"/>
              <a:gd name="connsiteY1" fmla="*/ 1684149 h 1818468"/>
              <a:gd name="connsiteX2" fmla="*/ 351295 w 973414"/>
              <a:gd name="connsiteY2" fmla="*/ 1570495 h 1818468"/>
              <a:gd name="connsiteX3" fmla="*/ 454617 w 973414"/>
              <a:gd name="connsiteY3" fmla="*/ 1441342 h 1818468"/>
              <a:gd name="connsiteX4" fmla="*/ 563105 w 973414"/>
              <a:gd name="connsiteY4" fmla="*/ 1291525 h 1818468"/>
              <a:gd name="connsiteX5" fmla="*/ 681925 w 973414"/>
              <a:gd name="connsiteY5" fmla="*/ 1146874 h 1818468"/>
              <a:gd name="connsiteX6" fmla="*/ 733586 w 973414"/>
              <a:gd name="connsiteY6" fmla="*/ 1074549 h 1818468"/>
              <a:gd name="connsiteX7" fmla="*/ 714511 w 973414"/>
              <a:gd name="connsiteY7" fmla="*/ 801808 h 1818468"/>
              <a:gd name="connsiteX8" fmla="*/ 704974 w 973414"/>
              <a:gd name="connsiteY8" fmla="*/ 635194 h 1818468"/>
              <a:gd name="connsiteX9" fmla="*/ 821807 w 973414"/>
              <a:gd name="connsiteY9" fmla="*/ 475721 h 1818468"/>
              <a:gd name="connsiteX10" fmla="*/ 948974 w 973414"/>
              <a:gd name="connsiteY10" fmla="*/ 239372 h 1818468"/>
              <a:gd name="connsiteX11" fmla="*/ 968444 w 973414"/>
              <a:gd name="connsiteY11" fmla="*/ 123175 h 1818468"/>
              <a:gd name="connsiteX12" fmla="*/ 950563 w 973414"/>
              <a:gd name="connsiteY12" fmla="*/ 0 h 1818468"/>
              <a:gd name="connsiteX0" fmla="*/ 0 w 974405"/>
              <a:gd name="connsiteY0" fmla="*/ 1875911 h 1875911"/>
              <a:gd name="connsiteX1" fmla="*/ 185979 w 974405"/>
              <a:gd name="connsiteY1" fmla="*/ 1741592 h 1875911"/>
              <a:gd name="connsiteX2" fmla="*/ 351295 w 974405"/>
              <a:gd name="connsiteY2" fmla="*/ 1627938 h 1875911"/>
              <a:gd name="connsiteX3" fmla="*/ 454617 w 974405"/>
              <a:gd name="connsiteY3" fmla="*/ 1498785 h 1875911"/>
              <a:gd name="connsiteX4" fmla="*/ 563105 w 974405"/>
              <a:gd name="connsiteY4" fmla="*/ 1348968 h 1875911"/>
              <a:gd name="connsiteX5" fmla="*/ 681925 w 974405"/>
              <a:gd name="connsiteY5" fmla="*/ 1204317 h 1875911"/>
              <a:gd name="connsiteX6" fmla="*/ 733586 w 974405"/>
              <a:gd name="connsiteY6" fmla="*/ 1131992 h 1875911"/>
              <a:gd name="connsiteX7" fmla="*/ 714511 w 974405"/>
              <a:gd name="connsiteY7" fmla="*/ 859251 h 1875911"/>
              <a:gd name="connsiteX8" fmla="*/ 704974 w 974405"/>
              <a:gd name="connsiteY8" fmla="*/ 692637 h 1875911"/>
              <a:gd name="connsiteX9" fmla="*/ 821807 w 974405"/>
              <a:gd name="connsiteY9" fmla="*/ 533164 h 1875911"/>
              <a:gd name="connsiteX10" fmla="*/ 948974 w 974405"/>
              <a:gd name="connsiteY10" fmla="*/ 296815 h 1875911"/>
              <a:gd name="connsiteX11" fmla="*/ 968444 w 974405"/>
              <a:gd name="connsiteY11" fmla="*/ 180618 h 1875911"/>
              <a:gd name="connsiteX12" fmla="*/ 974405 w 974405"/>
              <a:gd name="connsiteY12" fmla="*/ 0 h 1875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4405" h="1875911">
                <a:moveTo>
                  <a:pt x="0" y="1875911"/>
                </a:moveTo>
                <a:lnTo>
                  <a:pt x="185979" y="1741592"/>
                </a:lnTo>
                <a:cubicBezTo>
                  <a:pt x="244528" y="1700263"/>
                  <a:pt x="306522" y="1668406"/>
                  <a:pt x="351295" y="1627938"/>
                </a:cubicBezTo>
                <a:cubicBezTo>
                  <a:pt x="396068" y="1587470"/>
                  <a:pt x="419315" y="1545280"/>
                  <a:pt x="454617" y="1498785"/>
                </a:cubicBezTo>
                <a:cubicBezTo>
                  <a:pt x="489919" y="1452290"/>
                  <a:pt x="525220" y="1398046"/>
                  <a:pt x="563105" y="1348968"/>
                </a:cubicBezTo>
                <a:cubicBezTo>
                  <a:pt x="600990" y="1299890"/>
                  <a:pt x="653512" y="1240480"/>
                  <a:pt x="681925" y="1204317"/>
                </a:cubicBezTo>
                <a:cubicBezTo>
                  <a:pt x="710338" y="1168154"/>
                  <a:pt x="728155" y="1189503"/>
                  <a:pt x="733586" y="1131992"/>
                </a:cubicBezTo>
                <a:cubicBezTo>
                  <a:pt x="739017" y="1074481"/>
                  <a:pt x="714909" y="934064"/>
                  <a:pt x="714511" y="859251"/>
                </a:cubicBezTo>
                <a:cubicBezTo>
                  <a:pt x="714114" y="784438"/>
                  <a:pt x="687091" y="746985"/>
                  <a:pt x="704974" y="692637"/>
                </a:cubicBezTo>
                <a:cubicBezTo>
                  <a:pt x="722857" y="638289"/>
                  <a:pt x="781140" y="599134"/>
                  <a:pt x="821807" y="533164"/>
                </a:cubicBezTo>
                <a:cubicBezTo>
                  <a:pt x="862474" y="467194"/>
                  <a:pt x="924535" y="355573"/>
                  <a:pt x="948974" y="296815"/>
                </a:cubicBezTo>
                <a:cubicBezTo>
                  <a:pt x="973414" y="238057"/>
                  <a:pt x="964206" y="230087"/>
                  <a:pt x="968444" y="180618"/>
                </a:cubicBezTo>
                <a:cubicBezTo>
                  <a:pt x="972682" y="131149"/>
                  <a:pt x="971822" y="17220"/>
                  <a:pt x="974405" y="0"/>
                </a:cubicBezTo>
              </a:path>
            </a:pathLst>
          </a:custGeom>
          <a:ln w="12700">
            <a:solidFill>
              <a:srgbClr val="00703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sz="900"/>
          </a:p>
        </p:txBody>
      </p:sp>
      <p:sp>
        <p:nvSpPr>
          <p:cNvPr id="463" name="Oval 62"/>
          <p:cNvSpPr>
            <a:spLocks noChangeArrowheads="1"/>
          </p:cNvSpPr>
          <p:nvPr/>
        </p:nvSpPr>
        <p:spPr bwMode="auto">
          <a:xfrm>
            <a:off x="4165336" y="3422650"/>
            <a:ext cx="53314" cy="57150"/>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467" name="Oval 62"/>
          <p:cNvSpPr>
            <a:spLocks noChangeArrowheads="1"/>
          </p:cNvSpPr>
          <p:nvPr/>
        </p:nvSpPr>
        <p:spPr bwMode="auto">
          <a:xfrm>
            <a:off x="4129221" y="2851151"/>
            <a:ext cx="63632" cy="66675"/>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472" name="Oval 62"/>
          <p:cNvSpPr>
            <a:spLocks noChangeArrowheads="1"/>
          </p:cNvSpPr>
          <p:nvPr/>
        </p:nvSpPr>
        <p:spPr bwMode="auto">
          <a:xfrm>
            <a:off x="3537612" y="4140201"/>
            <a:ext cx="55033" cy="55563"/>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473" name="Rectangle 179"/>
          <p:cNvSpPr>
            <a:spLocks noChangeArrowheads="1"/>
          </p:cNvSpPr>
          <p:nvPr/>
        </p:nvSpPr>
        <p:spPr bwMode="auto">
          <a:xfrm>
            <a:off x="3572008" y="4129088"/>
            <a:ext cx="612246" cy="139700"/>
          </a:xfrm>
          <a:prstGeom prst="rect">
            <a:avLst/>
          </a:prstGeom>
          <a:noFill/>
          <a:ln w="12700">
            <a:noFill/>
            <a:miter lim="800000"/>
            <a:headEnd/>
            <a:tailEnd/>
          </a:ln>
          <a:effectLst/>
        </p:spPr>
        <p:txBody>
          <a:bodyPr lIns="36000" tIns="0" rIns="36000" bIns="0">
            <a:spAutoFit/>
          </a:bodyPr>
          <a:lstStyle/>
          <a:p>
            <a:pPr defTabSz="661988" fontAlgn="auto">
              <a:spcBef>
                <a:spcPts val="0"/>
              </a:spcBef>
              <a:spcAft>
                <a:spcPts val="0"/>
              </a:spcAft>
              <a:defRPr/>
            </a:pPr>
            <a:r>
              <a:rPr lang="en-GB" sz="900" b="1" kern="0" dirty="0" err="1">
                <a:solidFill>
                  <a:srgbClr val="000000"/>
                </a:solidFill>
                <a:latin typeface="Arial Narrow" pitchFamily="34" charset="0"/>
                <a:cs typeface="+mn-cs"/>
              </a:rPr>
              <a:t>Manmad</a:t>
            </a:r>
            <a:endParaRPr lang="en-GB" sz="900" b="1" kern="0" dirty="0">
              <a:solidFill>
                <a:srgbClr val="000000"/>
              </a:solidFill>
              <a:latin typeface="Arial Narrow" pitchFamily="34" charset="0"/>
              <a:cs typeface="+mn-cs"/>
            </a:endParaRPr>
          </a:p>
        </p:txBody>
      </p:sp>
      <p:sp>
        <p:nvSpPr>
          <p:cNvPr id="478" name="Freeform 98"/>
          <p:cNvSpPr>
            <a:spLocks/>
          </p:cNvSpPr>
          <p:nvPr/>
        </p:nvSpPr>
        <p:spPr bwMode="auto">
          <a:xfrm>
            <a:off x="3186775" y="3632200"/>
            <a:ext cx="42994" cy="193675"/>
          </a:xfrm>
          <a:custGeom>
            <a:avLst/>
            <a:gdLst>
              <a:gd name="connsiteX0" fmla="*/ 2258 w 2258"/>
              <a:gd name="connsiteY0" fmla="*/ 0 h 7368"/>
              <a:gd name="connsiteX1" fmla="*/ 323 w 2258"/>
              <a:gd name="connsiteY1" fmla="*/ 7368 h 7368"/>
              <a:gd name="connsiteX0" fmla="*/ 8570 w 12805"/>
              <a:gd name="connsiteY0" fmla="*/ 0 h 10000"/>
              <a:gd name="connsiteX1" fmla="*/ 12805 w 12805"/>
              <a:gd name="connsiteY1" fmla="*/ 1697 h 10000"/>
              <a:gd name="connsiteX2" fmla="*/ 0 w 12805"/>
              <a:gd name="connsiteY2" fmla="*/ 10000 h 10000"/>
            </a:gdLst>
            <a:ahLst/>
            <a:cxnLst>
              <a:cxn ang="0">
                <a:pos x="connsiteX0" y="connsiteY0"/>
              </a:cxn>
              <a:cxn ang="0">
                <a:pos x="connsiteX1" y="connsiteY1"/>
              </a:cxn>
              <a:cxn ang="0">
                <a:pos x="connsiteX2" y="connsiteY2"/>
              </a:cxn>
            </a:cxnLst>
            <a:rect l="l" t="t" r="r" b="b"/>
            <a:pathLst>
              <a:path w="12805" h="10000">
                <a:moveTo>
                  <a:pt x="8570" y="0"/>
                </a:moveTo>
                <a:cubicBezTo>
                  <a:pt x="8617" y="58"/>
                  <a:pt x="12747" y="1624"/>
                  <a:pt x="12805" y="1697"/>
                </a:cubicBezTo>
                <a:cubicBezTo>
                  <a:pt x="2524" y="5157"/>
                  <a:pt x="0" y="5000"/>
                  <a:pt x="0" y="10000"/>
                </a:cubicBezTo>
              </a:path>
            </a:pathLst>
          </a:custGeom>
          <a:solidFill>
            <a:srgbClr val="0F6FC6">
              <a:lumMod val="40000"/>
              <a:lumOff val="60000"/>
            </a:srgbClr>
          </a:solidFill>
          <a:ln w="12700" cap="flat" cmpd="sng">
            <a:solidFill>
              <a:srgbClr val="C00000"/>
            </a:solidFill>
            <a:prstDash val="solid"/>
            <a:round/>
            <a:headEnd type="none" w="sm" len="sm"/>
            <a:tailEnd type="none" w="sm" len="sm"/>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479" name="Rectangle 99"/>
          <p:cNvSpPr>
            <a:spLocks noChangeArrowheads="1"/>
          </p:cNvSpPr>
          <p:nvPr/>
        </p:nvSpPr>
        <p:spPr bwMode="auto">
          <a:xfrm>
            <a:off x="2901290" y="3824288"/>
            <a:ext cx="352557" cy="139700"/>
          </a:xfrm>
          <a:prstGeom prst="rect">
            <a:avLst/>
          </a:prstGeom>
          <a:noFill/>
          <a:ln w="12700">
            <a:noFill/>
            <a:miter lim="800000"/>
            <a:headEnd/>
            <a:tailEnd/>
          </a:ln>
          <a:effectLst/>
        </p:spPr>
        <p:txBody>
          <a:bodyPr lIns="36000" tIns="0" rIns="36000" bIns="0">
            <a:spAutoFit/>
          </a:bodyPr>
          <a:lstStyle/>
          <a:p>
            <a:pPr algn="r" defTabSz="661988" fontAlgn="auto">
              <a:spcBef>
                <a:spcPts val="0"/>
              </a:spcBef>
              <a:spcAft>
                <a:spcPts val="0"/>
              </a:spcAft>
              <a:defRPr/>
            </a:pPr>
            <a:r>
              <a:rPr lang="en-GB" sz="900" b="1" kern="0" dirty="0" err="1">
                <a:solidFill>
                  <a:srgbClr val="000000"/>
                </a:solidFill>
                <a:latin typeface="Arial Narrow" pitchFamily="34" charset="0"/>
                <a:cs typeface="+mn-cs"/>
              </a:rPr>
              <a:t>Dahej</a:t>
            </a:r>
            <a:endParaRPr lang="en-GB" sz="900" b="1" kern="0" dirty="0">
              <a:solidFill>
                <a:srgbClr val="000000"/>
              </a:solidFill>
              <a:latin typeface="Arial Narrow" pitchFamily="34" charset="0"/>
              <a:cs typeface="+mn-cs"/>
            </a:endParaRPr>
          </a:p>
        </p:txBody>
      </p:sp>
      <p:sp>
        <p:nvSpPr>
          <p:cNvPr id="480" name="Rectangle 215"/>
          <p:cNvSpPr>
            <a:spLocks noChangeArrowheads="1"/>
          </p:cNvSpPr>
          <p:nvPr/>
        </p:nvSpPr>
        <p:spPr bwMode="auto">
          <a:xfrm>
            <a:off x="3334677" y="3935413"/>
            <a:ext cx="441986" cy="139700"/>
          </a:xfrm>
          <a:prstGeom prst="rect">
            <a:avLst/>
          </a:prstGeom>
          <a:noFill/>
          <a:ln w="12700">
            <a:noFill/>
            <a:miter lim="800000"/>
            <a:headEnd/>
            <a:tailEnd/>
          </a:ln>
        </p:spPr>
        <p:txBody>
          <a:bodyPr lIns="0" tIns="0" rIns="0" bIns="0">
            <a:spAutoFit/>
          </a:bodyPr>
          <a:lstStyle/>
          <a:p>
            <a:pPr defTabSz="661988" fontAlgn="auto">
              <a:spcBef>
                <a:spcPts val="0"/>
              </a:spcBef>
              <a:spcAft>
                <a:spcPts val="0"/>
              </a:spcAft>
              <a:defRPr/>
            </a:pPr>
            <a:r>
              <a:rPr lang="en-GB" sz="900" b="1" kern="0" dirty="0">
                <a:solidFill>
                  <a:srgbClr val="000000"/>
                </a:solidFill>
                <a:latin typeface="Arial Narrow" pitchFamily="34" charset="0"/>
                <a:cs typeface="+mn-cs"/>
              </a:rPr>
              <a:t>Hazira</a:t>
            </a:r>
          </a:p>
        </p:txBody>
      </p:sp>
      <p:sp>
        <p:nvSpPr>
          <p:cNvPr id="482" name="Rectangle 215"/>
          <p:cNvSpPr>
            <a:spLocks noChangeArrowheads="1"/>
          </p:cNvSpPr>
          <p:nvPr/>
        </p:nvSpPr>
        <p:spPr bwMode="auto">
          <a:xfrm>
            <a:off x="3264164" y="3678239"/>
            <a:ext cx="440267" cy="123825"/>
          </a:xfrm>
          <a:prstGeom prst="rect">
            <a:avLst/>
          </a:prstGeom>
          <a:noFill/>
          <a:ln w="12700">
            <a:noFill/>
            <a:miter lim="800000"/>
            <a:headEnd/>
            <a:tailEnd/>
          </a:ln>
        </p:spPr>
        <p:txBody>
          <a:bodyPr lIns="0" tIns="0" rIns="0" bIns="0">
            <a:spAutoFit/>
          </a:bodyPr>
          <a:lstStyle/>
          <a:p>
            <a:pPr defTabSz="661988" fontAlgn="auto">
              <a:spcBef>
                <a:spcPts val="0"/>
              </a:spcBef>
              <a:spcAft>
                <a:spcPts val="0"/>
              </a:spcAft>
              <a:defRPr/>
            </a:pPr>
            <a:r>
              <a:rPr lang="en-GB" sz="800" b="1" kern="0" dirty="0" err="1">
                <a:solidFill>
                  <a:srgbClr val="000000"/>
                </a:solidFill>
                <a:latin typeface="Arial Narrow" pitchFamily="34" charset="0"/>
                <a:cs typeface="+mn-cs"/>
              </a:rPr>
              <a:t>Amod</a:t>
            </a:r>
            <a:r>
              <a:rPr lang="en-GB" sz="800" b="1" kern="0" dirty="0">
                <a:solidFill>
                  <a:srgbClr val="000000"/>
                </a:solidFill>
                <a:latin typeface="Arial Narrow" pitchFamily="34" charset="0"/>
                <a:cs typeface="+mn-cs"/>
              </a:rPr>
              <a:t> </a:t>
            </a:r>
          </a:p>
        </p:txBody>
      </p:sp>
      <p:sp>
        <p:nvSpPr>
          <p:cNvPr id="485" name="Oval 62"/>
          <p:cNvSpPr>
            <a:spLocks noChangeArrowheads="1"/>
          </p:cNvSpPr>
          <p:nvPr/>
        </p:nvSpPr>
        <p:spPr bwMode="auto">
          <a:xfrm>
            <a:off x="3160978" y="3783013"/>
            <a:ext cx="53314" cy="57150"/>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486" name="Freeform 485"/>
          <p:cNvSpPr/>
          <p:nvPr/>
        </p:nvSpPr>
        <p:spPr>
          <a:xfrm>
            <a:off x="3221170" y="3740150"/>
            <a:ext cx="60192" cy="254000"/>
          </a:xfrm>
          <a:custGeom>
            <a:avLst/>
            <a:gdLst>
              <a:gd name="connsiteX0" fmla="*/ 0 w 52387"/>
              <a:gd name="connsiteY0" fmla="*/ 0 h 207169"/>
              <a:gd name="connsiteX1" fmla="*/ 38100 w 52387"/>
              <a:gd name="connsiteY1" fmla="*/ 69056 h 207169"/>
              <a:gd name="connsiteX2" fmla="*/ 52387 w 52387"/>
              <a:gd name="connsiteY2" fmla="*/ 207169 h 207169"/>
            </a:gdLst>
            <a:ahLst/>
            <a:cxnLst>
              <a:cxn ang="0">
                <a:pos x="connsiteX0" y="connsiteY0"/>
              </a:cxn>
              <a:cxn ang="0">
                <a:pos x="connsiteX1" y="connsiteY1"/>
              </a:cxn>
              <a:cxn ang="0">
                <a:pos x="connsiteX2" y="connsiteY2"/>
              </a:cxn>
            </a:cxnLst>
            <a:rect l="l" t="t" r="r" b="b"/>
            <a:pathLst>
              <a:path w="52387" h="207169">
                <a:moveTo>
                  <a:pt x="0" y="0"/>
                </a:moveTo>
                <a:cubicBezTo>
                  <a:pt x="14684" y="17264"/>
                  <a:pt x="29369" y="34528"/>
                  <a:pt x="38100" y="69056"/>
                </a:cubicBezTo>
                <a:cubicBezTo>
                  <a:pt x="46831" y="103584"/>
                  <a:pt x="49609" y="155376"/>
                  <a:pt x="52387" y="207169"/>
                </a:cubicBezTo>
              </a:path>
            </a:pathLst>
          </a:custGeom>
          <a:ln w="127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800"/>
          </a:p>
        </p:txBody>
      </p:sp>
      <p:sp>
        <p:nvSpPr>
          <p:cNvPr id="488" name="Oval 62"/>
          <p:cNvSpPr>
            <a:spLocks noChangeArrowheads="1"/>
          </p:cNvSpPr>
          <p:nvPr/>
        </p:nvSpPr>
        <p:spPr bwMode="auto">
          <a:xfrm>
            <a:off x="3250406" y="3971925"/>
            <a:ext cx="63633" cy="65088"/>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489" name="Oval 62"/>
          <p:cNvSpPr>
            <a:spLocks noChangeArrowheads="1"/>
          </p:cNvSpPr>
          <p:nvPr/>
        </p:nvSpPr>
        <p:spPr bwMode="auto">
          <a:xfrm>
            <a:off x="3185054" y="3702050"/>
            <a:ext cx="41275" cy="44450"/>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364" name="Oval 62"/>
          <p:cNvSpPr>
            <a:spLocks noChangeArrowheads="1"/>
          </p:cNvSpPr>
          <p:nvPr/>
        </p:nvSpPr>
        <p:spPr bwMode="auto">
          <a:xfrm>
            <a:off x="2295923" y="3365501"/>
            <a:ext cx="72231" cy="79375"/>
          </a:xfrm>
          <a:prstGeom prst="ellipse">
            <a:avLst/>
          </a:prstGeom>
          <a:solidFill>
            <a:srgbClr val="0000FF"/>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493" name="Rectangle 40"/>
          <p:cNvSpPr>
            <a:spLocks noChangeArrowheads="1"/>
          </p:cNvSpPr>
          <p:nvPr/>
        </p:nvSpPr>
        <p:spPr bwMode="auto">
          <a:xfrm>
            <a:off x="2335477" y="2973388"/>
            <a:ext cx="634604" cy="138112"/>
          </a:xfrm>
          <a:prstGeom prst="rect">
            <a:avLst/>
          </a:prstGeom>
          <a:noFill/>
          <a:ln w="12700">
            <a:noFill/>
            <a:miter lim="800000"/>
            <a:headEnd/>
            <a:tailEnd/>
          </a:ln>
          <a:effectLst/>
        </p:spPr>
        <p:txBody>
          <a:bodyPr lIns="36000" tIns="0" rIns="36000" bIns="0">
            <a:spAutoFit/>
          </a:bodyPr>
          <a:lstStyle/>
          <a:p>
            <a:pPr algn="r" defTabSz="661988" fontAlgn="auto">
              <a:spcBef>
                <a:spcPts val="0"/>
              </a:spcBef>
              <a:spcAft>
                <a:spcPts val="0"/>
              </a:spcAft>
              <a:defRPr/>
            </a:pPr>
            <a:r>
              <a:rPr lang="en-US" sz="900" b="1" kern="0" dirty="0" err="1">
                <a:solidFill>
                  <a:srgbClr val="000000"/>
                </a:solidFill>
                <a:latin typeface="Arial Narrow" pitchFamily="34" charset="0"/>
              </a:rPr>
              <a:t>Palanpur</a:t>
            </a:r>
            <a:endParaRPr lang="en-GB" sz="900" b="1" kern="0" dirty="0">
              <a:solidFill>
                <a:srgbClr val="000000"/>
              </a:solidFill>
              <a:latin typeface="Arial Narrow" pitchFamily="34" charset="0"/>
              <a:cs typeface="+mn-cs"/>
            </a:endParaRPr>
          </a:p>
        </p:txBody>
      </p:sp>
      <p:sp>
        <p:nvSpPr>
          <p:cNvPr id="396" name="Oval 62"/>
          <p:cNvSpPr>
            <a:spLocks noChangeArrowheads="1"/>
          </p:cNvSpPr>
          <p:nvPr/>
        </p:nvSpPr>
        <p:spPr bwMode="auto">
          <a:xfrm>
            <a:off x="3229769" y="2763839"/>
            <a:ext cx="63633" cy="66675"/>
          </a:xfrm>
          <a:prstGeom prst="ellipse">
            <a:avLst/>
          </a:prstGeom>
          <a:solidFill>
            <a:srgbClr val="0000FF"/>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endParaRPr>
          </a:p>
        </p:txBody>
      </p:sp>
      <p:sp>
        <p:nvSpPr>
          <p:cNvPr id="340" name="Oval 62"/>
          <p:cNvSpPr>
            <a:spLocks noChangeArrowheads="1"/>
          </p:cNvSpPr>
          <p:nvPr/>
        </p:nvSpPr>
        <p:spPr bwMode="auto">
          <a:xfrm>
            <a:off x="4431904" y="2019300"/>
            <a:ext cx="65352" cy="65088"/>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351" name="Oval 62"/>
          <p:cNvSpPr>
            <a:spLocks noChangeArrowheads="1"/>
          </p:cNvSpPr>
          <p:nvPr/>
        </p:nvSpPr>
        <p:spPr bwMode="auto">
          <a:xfrm>
            <a:off x="3487738" y="2489201"/>
            <a:ext cx="65352" cy="66675"/>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343" name="Oval 62"/>
          <p:cNvSpPr>
            <a:spLocks noChangeArrowheads="1"/>
          </p:cNvSpPr>
          <p:nvPr/>
        </p:nvSpPr>
        <p:spPr bwMode="auto">
          <a:xfrm>
            <a:off x="4044951" y="2078039"/>
            <a:ext cx="65352" cy="66675"/>
          </a:xfrm>
          <a:prstGeom prst="ellipse">
            <a:avLst/>
          </a:prstGeom>
          <a:solidFill>
            <a:srgbClr val="0000FF"/>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endParaRPr>
          </a:p>
        </p:txBody>
      </p:sp>
      <p:sp>
        <p:nvSpPr>
          <p:cNvPr id="350" name="Oval 62"/>
          <p:cNvSpPr>
            <a:spLocks noChangeArrowheads="1"/>
          </p:cNvSpPr>
          <p:nvPr/>
        </p:nvSpPr>
        <p:spPr bwMode="auto">
          <a:xfrm>
            <a:off x="3864373" y="2357438"/>
            <a:ext cx="51594" cy="55562"/>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494" name="Rectangle 44"/>
          <p:cNvSpPr>
            <a:spLocks noChangeArrowheads="1"/>
          </p:cNvSpPr>
          <p:nvPr/>
        </p:nvSpPr>
        <p:spPr bwMode="auto">
          <a:xfrm>
            <a:off x="7604919" y="2590800"/>
            <a:ext cx="430173" cy="107722"/>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x-none" sz="700" b="1" kern="0" dirty="0">
                <a:solidFill>
                  <a:srgbClr val="000000"/>
                </a:solidFill>
                <a:latin typeface="Arial Narrow" pitchFamily="34" charset="0"/>
                <a:cs typeface="+mn-cs"/>
              </a:rPr>
              <a:t>Betkuchhi</a:t>
            </a:r>
            <a:endParaRPr lang="en-GB" sz="700" b="1" kern="0" dirty="0">
              <a:solidFill>
                <a:srgbClr val="000000"/>
              </a:solidFill>
              <a:latin typeface="Arial Narrow" pitchFamily="34" charset="0"/>
              <a:cs typeface="+mn-cs"/>
            </a:endParaRPr>
          </a:p>
        </p:txBody>
      </p:sp>
      <p:sp>
        <p:nvSpPr>
          <p:cNvPr id="498" name="Oval 62"/>
          <p:cNvSpPr>
            <a:spLocks noChangeArrowheads="1"/>
          </p:cNvSpPr>
          <p:nvPr/>
        </p:nvSpPr>
        <p:spPr bwMode="auto">
          <a:xfrm>
            <a:off x="7587721" y="2641600"/>
            <a:ext cx="53314" cy="57150"/>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499" name="Oval 62"/>
          <p:cNvSpPr>
            <a:spLocks noChangeArrowheads="1"/>
          </p:cNvSpPr>
          <p:nvPr/>
        </p:nvSpPr>
        <p:spPr bwMode="auto">
          <a:xfrm>
            <a:off x="7266121" y="2578100"/>
            <a:ext cx="55033" cy="57150"/>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500" name="Rectangle 44"/>
          <p:cNvSpPr>
            <a:spLocks noChangeArrowheads="1"/>
          </p:cNvSpPr>
          <p:nvPr/>
        </p:nvSpPr>
        <p:spPr bwMode="auto">
          <a:xfrm>
            <a:off x="6956558" y="2611438"/>
            <a:ext cx="452615" cy="107722"/>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x-none" sz="700" b="1" kern="0" dirty="0">
                <a:solidFill>
                  <a:srgbClr val="000000"/>
                </a:solidFill>
                <a:latin typeface="Arial Narrow" pitchFamily="34" charset="0"/>
                <a:cs typeface="+mn-cs"/>
              </a:rPr>
              <a:t>Hashimara</a:t>
            </a:r>
            <a:endParaRPr lang="en-GB" sz="700" b="1" kern="0" dirty="0">
              <a:solidFill>
                <a:srgbClr val="000000"/>
              </a:solidFill>
              <a:latin typeface="Arial Narrow" pitchFamily="34" charset="0"/>
              <a:cs typeface="+mn-cs"/>
            </a:endParaRPr>
          </a:p>
        </p:txBody>
      </p:sp>
      <p:sp>
        <p:nvSpPr>
          <p:cNvPr id="290" name="Oval 62"/>
          <p:cNvSpPr>
            <a:spLocks noChangeArrowheads="1"/>
          </p:cNvSpPr>
          <p:nvPr/>
        </p:nvSpPr>
        <p:spPr bwMode="auto">
          <a:xfrm>
            <a:off x="3575448" y="2444750"/>
            <a:ext cx="63632" cy="65088"/>
          </a:xfrm>
          <a:prstGeom prst="ellipse">
            <a:avLst/>
          </a:prstGeom>
          <a:solidFill>
            <a:srgbClr val="0000FF"/>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endParaRPr>
          </a:p>
        </p:txBody>
      </p:sp>
      <p:sp>
        <p:nvSpPr>
          <p:cNvPr id="291" name="Oval 62"/>
          <p:cNvSpPr>
            <a:spLocks noChangeArrowheads="1"/>
          </p:cNvSpPr>
          <p:nvPr/>
        </p:nvSpPr>
        <p:spPr bwMode="auto">
          <a:xfrm>
            <a:off x="3816218" y="2276475"/>
            <a:ext cx="61913" cy="65088"/>
          </a:xfrm>
          <a:prstGeom prst="ellipse">
            <a:avLst/>
          </a:prstGeom>
          <a:solidFill>
            <a:srgbClr val="0000FF"/>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endParaRPr>
          </a:p>
        </p:txBody>
      </p:sp>
      <p:sp>
        <p:nvSpPr>
          <p:cNvPr id="306" name="Rectangle 92"/>
          <p:cNvSpPr>
            <a:spLocks noChangeArrowheads="1"/>
          </p:cNvSpPr>
          <p:nvPr/>
        </p:nvSpPr>
        <p:spPr bwMode="auto">
          <a:xfrm>
            <a:off x="3475262" y="2217738"/>
            <a:ext cx="356434" cy="138499"/>
          </a:xfrm>
          <a:prstGeom prst="rect">
            <a:avLst/>
          </a:prstGeom>
          <a:noFill/>
          <a:ln w="12700">
            <a:noFill/>
            <a:miter lim="800000"/>
            <a:headEnd/>
            <a:tailEnd/>
          </a:ln>
          <a:effectLst/>
        </p:spPr>
        <p:txBody>
          <a:bodyPr wrap="none" lIns="36000" tIns="0" rIns="36000" bIns="0">
            <a:spAutoFit/>
          </a:bodyPr>
          <a:lstStyle/>
          <a:p>
            <a:pPr algn="r" defTabSz="661988" fontAlgn="auto">
              <a:spcBef>
                <a:spcPts val="0"/>
              </a:spcBef>
              <a:spcAft>
                <a:spcPts val="0"/>
              </a:spcAft>
              <a:defRPr/>
            </a:pPr>
            <a:r>
              <a:rPr lang="en-GB" sz="900" b="1" kern="0" dirty="0" err="1">
                <a:solidFill>
                  <a:srgbClr val="000000"/>
                </a:solidFill>
                <a:latin typeface="Arial Narrow" pitchFamily="34" charset="0"/>
                <a:cs typeface="+mn-cs"/>
              </a:rPr>
              <a:t>Jaipur</a:t>
            </a:r>
            <a:endParaRPr lang="en-GB" sz="900" b="1" kern="0" dirty="0">
              <a:solidFill>
                <a:srgbClr val="000000"/>
              </a:solidFill>
              <a:latin typeface="Arial Narrow" pitchFamily="34" charset="0"/>
              <a:cs typeface="+mn-cs"/>
            </a:endParaRPr>
          </a:p>
        </p:txBody>
      </p:sp>
      <p:sp>
        <p:nvSpPr>
          <p:cNvPr id="308" name="Oval 62"/>
          <p:cNvSpPr>
            <a:spLocks noChangeArrowheads="1"/>
          </p:cNvSpPr>
          <p:nvPr/>
        </p:nvSpPr>
        <p:spPr bwMode="auto">
          <a:xfrm>
            <a:off x="4044951" y="1687513"/>
            <a:ext cx="65352" cy="68262"/>
          </a:xfrm>
          <a:prstGeom prst="ellipse">
            <a:avLst/>
          </a:prstGeom>
          <a:solidFill>
            <a:srgbClr val="0000FF"/>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endParaRPr>
          </a:p>
        </p:txBody>
      </p:sp>
      <p:sp>
        <p:nvSpPr>
          <p:cNvPr id="301" name="Oval 62"/>
          <p:cNvSpPr>
            <a:spLocks noChangeArrowheads="1"/>
          </p:cNvSpPr>
          <p:nvPr/>
        </p:nvSpPr>
        <p:spPr bwMode="auto">
          <a:xfrm>
            <a:off x="6057106" y="2970213"/>
            <a:ext cx="56754" cy="55562"/>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53555" name="Oval 180"/>
          <p:cNvSpPr>
            <a:spLocks noChangeArrowheads="1"/>
          </p:cNvSpPr>
          <p:nvPr/>
        </p:nvSpPr>
        <p:spPr bwMode="auto">
          <a:xfrm>
            <a:off x="6442340" y="3921125"/>
            <a:ext cx="85990" cy="88900"/>
          </a:xfrm>
          <a:prstGeom prst="ellipse">
            <a:avLst/>
          </a:prstGeom>
          <a:solidFill>
            <a:srgbClr val="FFFF00"/>
          </a:solidFill>
          <a:ln w="12700">
            <a:solidFill>
              <a:srgbClr val="990000"/>
            </a:solidFill>
            <a:round/>
            <a:headEnd/>
            <a:tailEnd/>
          </a:ln>
        </p:spPr>
        <p:txBody>
          <a:bodyPr wrap="none" lIns="36000" tIns="0" rIns="36000" bIns="0" anchor="ctr"/>
          <a:lstStyle/>
          <a:p>
            <a:pPr>
              <a:defRPr/>
            </a:pPr>
            <a:endParaRPr lang="en-US" sz="1050" b="1">
              <a:solidFill>
                <a:srgbClr val="000000"/>
              </a:solidFill>
              <a:latin typeface="Times New Roman" pitchFamily="18" charset="0"/>
            </a:endParaRPr>
          </a:p>
        </p:txBody>
      </p:sp>
      <p:sp>
        <p:nvSpPr>
          <p:cNvPr id="53556" name="Oval 180"/>
          <p:cNvSpPr>
            <a:spLocks noChangeArrowheads="1"/>
          </p:cNvSpPr>
          <p:nvPr/>
        </p:nvSpPr>
        <p:spPr bwMode="auto">
          <a:xfrm>
            <a:off x="5790539" y="3473451"/>
            <a:ext cx="56753" cy="55563"/>
          </a:xfrm>
          <a:prstGeom prst="ellipse">
            <a:avLst/>
          </a:prstGeom>
          <a:solidFill>
            <a:srgbClr val="FFFF00"/>
          </a:solidFill>
          <a:ln w="12700">
            <a:solidFill>
              <a:srgbClr val="990000"/>
            </a:solidFill>
            <a:round/>
            <a:headEnd/>
            <a:tailEnd/>
          </a:ln>
        </p:spPr>
        <p:txBody>
          <a:bodyPr wrap="none" lIns="36000" tIns="0" rIns="36000" bIns="0" anchor="ctr"/>
          <a:lstStyle/>
          <a:p>
            <a:pPr>
              <a:defRPr/>
            </a:pPr>
            <a:endParaRPr lang="en-US" sz="1050" b="1">
              <a:solidFill>
                <a:srgbClr val="000000"/>
              </a:solidFill>
              <a:latin typeface="Times New Roman" pitchFamily="18" charset="0"/>
            </a:endParaRPr>
          </a:p>
        </p:txBody>
      </p:sp>
      <p:sp>
        <p:nvSpPr>
          <p:cNvPr id="53557" name="Oval 180"/>
          <p:cNvSpPr>
            <a:spLocks noChangeArrowheads="1"/>
          </p:cNvSpPr>
          <p:nvPr/>
        </p:nvSpPr>
        <p:spPr bwMode="auto">
          <a:xfrm>
            <a:off x="6069146" y="3656013"/>
            <a:ext cx="42994" cy="44450"/>
          </a:xfrm>
          <a:prstGeom prst="ellipse">
            <a:avLst/>
          </a:prstGeom>
          <a:solidFill>
            <a:srgbClr val="FFFF00"/>
          </a:solidFill>
          <a:ln w="12700">
            <a:solidFill>
              <a:srgbClr val="990000"/>
            </a:solidFill>
            <a:round/>
            <a:headEnd/>
            <a:tailEnd/>
          </a:ln>
        </p:spPr>
        <p:txBody>
          <a:bodyPr wrap="none" lIns="36000" tIns="0" rIns="36000" bIns="0" anchor="ctr"/>
          <a:lstStyle/>
          <a:p>
            <a:pPr>
              <a:defRPr/>
            </a:pPr>
            <a:endParaRPr lang="en-US" sz="1050" b="1">
              <a:solidFill>
                <a:srgbClr val="000000"/>
              </a:solidFill>
              <a:latin typeface="Times New Roman" pitchFamily="18" charset="0"/>
            </a:endParaRPr>
          </a:p>
        </p:txBody>
      </p:sp>
      <p:sp>
        <p:nvSpPr>
          <p:cNvPr id="53558" name="Oval 180"/>
          <p:cNvSpPr>
            <a:spLocks noChangeArrowheads="1"/>
          </p:cNvSpPr>
          <p:nvPr/>
        </p:nvSpPr>
        <p:spPr bwMode="auto">
          <a:xfrm>
            <a:off x="6119019" y="3375026"/>
            <a:ext cx="53314" cy="55563"/>
          </a:xfrm>
          <a:prstGeom prst="ellipse">
            <a:avLst/>
          </a:prstGeom>
          <a:solidFill>
            <a:srgbClr val="FFFF00"/>
          </a:solidFill>
          <a:ln w="12700">
            <a:solidFill>
              <a:srgbClr val="990000"/>
            </a:solidFill>
            <a:round/>
            <a:headEnd/>
            <a:tailEnd/>
          </a:ln>
        </p:spPr>
        <p:txBody>
          <a:bodyPr wrap="none" lIns="36000" tIns="0" rIns="36000" bIns="0" anchor="ctr"/>
          <a:lstStyle/>
          <a:p>
            <a:pPr>
              <a:defRPr/>
            </a:pPr>
            <a:endParaRPr lang="en-US" sz="1050" b="1">
              <a:solidFill>
                <a:srgbClr val="000000"/>
              </a:solidFill>
              <a:latin typeface="Times New Roman" pitchFamily="18" charset="0"/>
            </a:endParaRPr>
          </a:p>
        </p:txBody>
      </p:sp>
      <p:sp>
        <p:nvSpPr>
          <p:cNvPr id="3382" name="Rectangle 236"/>
          <p:cNvSpPr>
            <a:spLocks noChangeArrowheads="1"/>
          </p:cNvSpPr>
          <p:nvPr/>
        </p:nvSpPr>
        <p:spPr bwMode="auto">
          <a:xfrm>
            <a:off x="6103542" y="3595688"/>
            <a:ext cx="560016" cy="138499"/>
          </a:xfrm>
          <a:prstGeom prst="rect">
            <a:avLst/>
          </a:prstGeom>
          <a:noFill/>
          <a:ln w="9525">
            <a:noFill/>
            <a:miter lim="800000"/>
            <a:headEnd/>
            <a:tailEnd/>
          </a:ln>
        </p:spPr>
        <p:txBody>
          <a:bodyPr wrap="none" lIns="36000" tIns="0" rIns="36000" bIns="0">
            <a:spAutoFit/>
          </a:bodyPr>
          <a:lstStyle/>
          <a:p>
            <a:pPr defTabSz="661988"/>
            <a:r>
              <a:rPr lang="en-GB" sz="900" b="1">
                <a:solidFill>
                  <a:srgbClr val="000000"/>
                </a:solidFill>
                <a:latin typeface="Arial Narrow" pitchFamily="34" charset="0"/>
              </a:rPr>
              <a:t>Sambalpur</a:t>
            </a:r>
          </a:p>
        </p:txBody>
      </p:sp>
      <p:sp>
        <p:nvSpPr>
          <p:cNvPr id="3383" name="Rectangle 236"/>
          <p:cNvSpPr>
            <a:spLocks noChangeArrowheads="1"/>
          </p:cNvSpPr>
          <p:nvPr/>
        </p:nvSpPr>
        <p:spPr bwMode="auto">
          <a:xfrm>
            <a:off x="6304756" y="3786188"/>
            <a:ext cx="293918" cy="138499"/>
          </a:xfrm>
          <a:prstGeom prst="rect">
            <a:avLst/>
          </a:prstGeom>
          <a:noFill/>
          <a:ln w="9525">
            <a:noFill/>
            <a:miter lim="800000"/>
            <a:headEnd/>
            <a:tailEnd/>
          </a:ln>
        </p:spPr>
        <p:txBody>
          <a:bodyPr wrap="none" lIns="36000" tIns="0" rIns="36000" bIns="0">
            <a:spAutoFit/>
          </a:bodyPr>
          <a:lstStyle/>
          <a:p>
            <a:pPr defTabSz="661988"/>
            <a:r>
              <a:rPr lang="en-GB" sz="900" b="1">
                <a:solidFill>
                  <a:srgbClr val="000000"/>
                </a:solidFill>
                <a:latin typeface="Arial Narrow" pitchFamily="34" charset="0"/>
              </a:rPr>
              <a:t>Jatni</a:t>
            </a:r>
          </a:p>
        </p:txBody>
      </p:sp>
      <p:sp>
        <p:nvSpPr>
          <p:cNvPr id="3384" name="Rectangle 236"/>
          <p:cNvSpPr>
            <a:spLocks noChangeArrowheads="1"/>
          </p:cNvSpPr>
          <p:nvPr/>
        </p:nvSpPr>
        <p:spPr bwMode="auto">
          <a:xfrm>
            <a:off x="5768182" y="3735388"/>
            <a:ext cx="404525" cy="107722"/>
          </a:xfrm>
          <a:prstGeom prst="rect">
            <a:avLst/>
          </a:prstGeom>
          <a:noFill/>
          <a:ln w="9525">
            <a:noFill/>
            <a:miter lim="800000"/>
            <a:headEnd/>
            <a:tailEnd/>
          </a:ln>
        </p:spPr>
        <p:txBody>
          <a:bodyPr wrap="none" lIns="36000" tIns="0" rIns="36000" bIns="0">
            <a:spAutoFit/>
          </a:bodyPr>
          <a:lstStyle/>
          <a:p>
            <a:pPr defTabSz="661988"/>
            <a:r>
              <a:rPr lang="en-GB" sz="700" b="1">
                <a:solidFill>
                  <a:srgbClr val="000000"/>
                </a:solidFill>
                <a:latin typeface="Arial Narrow" pitchFamily="34" charset="0"/>
              </a:rPr>
              <a:t>Saraipalli</a:t>
            </a:r>
          </a:p>
        </p:txBody>
      </p:sp>
      <p:sp>
        <p:nvSpPr>
          <p:cNvPr id="53562" name="Oval 180"/>
          <p:cNvSpPr>
            <a:spLocks noChangeArrowheads="1"/>
          </p:cNvSpPr>
          <p:nvPr/>
        </p:nvSpPr>
        <p:spPr bwMode="auto">
          <a:xfrm>
            <a:off x="6069146" y="3554413"/>
            <a:ext cx="42994" cy="44450"/>
          </a:xfrm>
          <a:prstGeom prst="ellipse">
            <a:avLst/>
          </a:prstGeom>
          <a:solidFill>
            <a:srgbClr val="FFFF00"/>
          </a:solidFill>
          <a:ln w="12700">
            <a:solidFill>
              <a:srgbClr val="990000"/>
            </a:solidFill>
            <a:round/>
            <a:headEnd/>
            <a:tailEnd/>
          </a:ln>
        </p:spPr>
        <p:txBody>
          <a:bodyPr wrap="none" lIns="36000" tIns="0" rIns="36000" bIns="0" anchor="ctr"/>
          <a:lstStyle/>
          <a:p>
            <a:pPr>
              <a:defRPr/>
            </a:pPr>
            <a:endParaRPr lang="en-US" sz="1050" b="1">
              <a:solidFill>
                <a:srgbClr val="000000"/>
              </a:solidFill>
              <a:latin typeface="Times New Roman" pitchFamily="18" charset="0"/>
            </a:endParaRPr>
          </a:p>
        </p:txBody>
      </p:sp>
      <p:sp>
        <p:nvSpPr>
          <p:cNvPr id="3386" name="Rectangle 236"/>
          <p:cNvSpPr>
            <a:spLocks noChangeArrowheads="1"/>
          </p:cNvSpPr>
          <p:nvPr/>
        </p:nvSpPr>
        <p:spPr bwMode="auto">
          <a:xfrm>
            <a:off x="6079465" y="3446463"/>
            <a:ext cx="609710" cy="138499"/>
          </a:xfrm>
          <a:prstGeom prst="rect">
            <a:avLst/>
          </a:prstGeom>
          <a:noFill/>
          <a:ln w="9525">
            <a:noFill/>
            <a:miter lim="800000"/>
            <a:headEnd/>
            <a:tailEnd/>
          </a:ln>
        </p:spPr>
        <p:txBody>
          <a:bodyPr wrap="none" lIns="36000" tIns="0" rIns="36000" bIns="0">
            <a:spAutoFit/>
          </a:bodyPr>
          <a:lstStyle/>
          <a:p>
            <a:pPr defTabSz="661988"/>
            <a:r>
              <a:rPr lang="en-GB" sz="900" b="1">
                <a:solidFill>
                  <a:srgbClr val="000000"/>
                </a:solidFill>
                <a:latin typeface="Arial Narrow" pitchFamily="34" charset="0"/>
              </a:rPr>
              <a:t>Jharsuguda</a:t>
            </a:r>
          </a:p>
        </p:txBody>
      </p:sp>
      <p:sp>
        <p:nvSpPr>
          <p:cNvPr id="370" name="Rectangle 120"/>
          <p:cNvSpPr>
            <a:spLocks noChangeArrowheads="1"/>
          </p:cNvSpPr>
          <p:nvPr/>
        </p:nvSpPr>
        <p:spPr bwMode="auto">
          <a:xfrm>
            <a:off x="6002073" y="2722563"/>
            <a:ext cx="345214"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err="1">
                <a:solidFill>
                  <a:srgbClr val="000000"/>
                </a:solidFill>
                <a:latin typeface="Arial Narrow" pitchFamily="34" charset="0"/>
                <a:cs typeface="+mn-cs"/>
              </a:rPr>
              <a:t>Siwan</a:t>
            </a:r>
            <a:endParaRPr lang="en-GB" sz="900" b="1" kern="0" dirty="0">
              <a:solidFill>
                <a:srgbClr val="000000"/>
              </a:solidFill>
              <a:latin typeface="Arial Narrow" pitchFamily="34" charset="0"/>
              <a:cs typeface="+mn-cs"/>
            </a:endParaRPr>
          </a:p>
        </p:txBody>
      </p:sp>
      <p:sp>
        <p:nvSpPr>
          <p:cNvPr id="53565" name="Oval 180"/>
          <p:cNvSpPr>
            <a:spLocks noChangeArrowheads="1"/>
          </p:cNvSpPr>
          <p:nvPr/>
        </p:nvSpPr>
        <p:spPr bwMode="auto">
          <a:xfrm>
            <a:off x="5075106" y="4783139"/>
            <a:ext cx="73951" cy="77787"/>
          </a:xfrm>
          <a:prstGeom prst="ellipse">
            <a:avLst/>
          </a:prstGeom>
          <a:solidFill>
            <a:srgbClr val="FFFF00"/>
          </a:solidFill>
          <a:ln w="12700">
            <a:solidFill>
              <a:srgbClr val="990000"/>
            </a:solidFill>
            <a:round/>
            <a:headEnd/>
            <a:tailEnd/>
          </a:ln>
        </p:spPr>
        <p:txBody>
          <a:bodyPr wrap="none" lIns="36000" tIns="0" rIns="36000" bIns="0" anchor="ctr"/>
          <a:lstStyle/>
          <a:p>
            <a:pPr>
              <a:defRPr/>
            </a:pPr>
            <a:endParaRPr lang="en-US" sz="1050" b="1">
              <a:solidFill>
                <a:srgbClr val="000000"/>
              </a:solidFill>
              <a:latin typeface="Times New Roman" pitchFamily="18" charset="0"/>
            </a:endParaRPr>
          </a:p>
        </p:txBody>
      </p:sp>
      <p:sp>
        <p:nvSpPr>
          <p:cNvPr id="53566" name="Oval 180"/>
          <p:cNvSpPr>
            <a:spLocks noChangeArrowheads="1"/>
          </p:cNvSpPr>
          <p:nvPr/>
        </p:nvSpPr>
        <p:spPr bwMode="auto">
          <a:xfrm>
            <a:off x="4249606" y="5986463"/>
            <a:ext cx="53313" cy="55562"/>
          </a:xfrm>
          <a:prstGeom prst="ellipse">
            <a:avLst/>
          </a:prstGeom>
          <a:solidFill>
            <a:srgbClr val="006600"/>
          </a:solidFill>
          <a:ln w="3175">
            <a:solidFill>
              <a:srgbClr val="990000"/>
            </a:solidFill>
            <a:round/>
            <a:headEnd/>
            <a:tailEnd/>
          </a:ln>
        </p:spPr>
        <p:txBody>
          <a:bodyPr wrap="none" lIns="36000" tIns="0" rIns="36000" bIns="0" anchor="ctr"/>
          <a:lstStyle/>
          <a:p>
            <a:pPr>
              <a:defRPr/>
            </a:pPr>
            <a:endParaRPr lang="en-US" sz="1050" b="1">
              <a:solidFill>
                <a:srgbClr val="000000"/>
              </a:solidFill>
              <a:latin typeface="Times New Roman" pitchFamily="18" charset="0"/>
            </a:endParaRPr>
          </a:p>
        </p:txBody>
      </p:sp>
      <p:sp>
        <p:nvSpPr>
          <p:cNvPr id="423" name="Oval 52"/>
          <p:cNvSpPr>
            <a:spLocks noChangeArrowheads="1"/>
          </p:cNvSpPr>
          <p:nvPr/>
        </p:nvSpPr>
        <p:spPr bwMode="auto">
          <a:xfrm>
            <a:off x="8554244" y="2270125"/>
            <a:ext cx="53314" cy="57150"/>
          </a:xfrm>
          <a:prstGeom prst="ellipse">
            <a:avLst/>
          </a:prstGeom>
          <a:solidFill>
            <a:srgbClr val="0F6FC6">
              <a:lumMod val="40000"/>
              <a:lumOff val="60000"/>
            </a:srgbClr>
          </a:solidFill>
          <a:ln w="12700">
            <a:solidFill>
              <a:srgbClr val="990000"/>
            </a:solidFill>
            <a:round/>
            <a:headEnd/>
            <a:tailEnd/>
          </a:ln>
          <a:effectLst/>
        </p:spPr>
        <p:txBody>
          <a:bodyPr wrap="none" anchor="ctr"/>
          <a:lstStyle/>
          <a:p>
            <a:pPr fontAlgn="auto">
              <a:spcBef>
                <a:spcPts val="0"/>
              </a:spcBef>
              <a:spcAft>
                <a:spcPts val="0"/>
              </a:spcAft>
              <a:defRPr/>
            </a:pPr>
            <a:endParaRPr lang="en-US" sz="900" b="1" kern="0" dirty="0">
              <a:solidFill>
                <a:srgbClr val="000000"/>
              </a:solidFill>
              <a:cs typeface="+mn-cs"/>
            </a:endParaRPr>
          </a:p>
        </p:txBody>
      </p:sp>
      <p:sp>
        <p:nvSpPr>
          <p:cNvPr id="375" name="Freeform 374"/>
          <p:cNvSpPr/>
          <p:nvPr/>
        </p:nvSpPr>
        <p:spPr>
          <a:xfrm>
            <a:off x="4376871" y="5332414"/>
            <a:ext cx="677598" cy="103187"/>
          </a:xfrm>
          <a:custGeom>
            <a:avLst/>
            <a:gdLst>
              <a:gd name="connsiteX0" fmla="*/ 583406 w 583406"/>
              <a:gd name="connsiteY0" fmla="*/ 0 h 61913"/>
              <a:gd name="connsiteX1" fmla="*/ 388143 w 583406"/>
              <a:gd name="connsiteY1" fmla="*/ 11907 h 61913"/>
              <a:gd name="connsiteX2" fmla="*/ 309562 w 583406"/>
              <a:gd name="connsiteY2" fmla="*/ 23813 h 61913"/>
              <a:gd name="connsiteX3" fmla="*/ 83343 w 583406"/>
              <a:gd name="connsiteY3" fmla="*/ 45244 h 61913"/>
              <a:gd name="connsiteX4" fmla="*/ 0 w 583406"/>
              <a:gd name="connsiteY4" fmla="*/ 61913 h 61913"/>
              <a:gd name="connsiteX0" fmla="*/ 583406 w 583406"/>
              <a:gd name="connsiteY0" fmla="*/ 15080 h 76993"/>
              <a:gd name="connsiteX1" fmla="*/ 388143 w 583406"/>
              <a:gd name="connsiteY1" fmla="*/ 26987 h 76993"/>
              <a:gd name="connsiteX2" fmla="*/ 319087 w 583406"/>
              <a:gd name="connsiteY2" fmla="*/ 5556 h 76993"/>
              <a:gd name="connsiteX3" fmla="*/ 83343 w 583406"/>
              <a:gd name="connsiteY3" fmla="*/ 60324 h 76993"/>
              <a:gd name="connsiteX4" fmla="*/ 0 w 583406"/>
              <a:gd name="connsiteY4" fmla="*/ 76993 h 76993"/>
              <a:gd name="connsiteX0" fmla="*/ 583406 w 583406"/>
              <a:gd name="connsiteY0" fmla="*/ 21431 h 83344"/>
              <a:gd name="connsiteX1" fmla="*/ 409574 w 583406"/>
              <a:gd name="connsiteY1" fmla="*/ 0 h 83344"/>
              <a:gd name="connsiteX2" fmla="*/ 319087 w 583406"/>
              <a:gd name="connsiteY2" fmla="*/ 11907 h 83344"/>
              <a:gd name="connsiteX3" fmla="*/ 83343 w 583406"/>
              <a:gd name="connsiteY3" fmla="*/ 66675 h 83344"/>
              <a:gd name="connsiteX4" fmla="*/ 0 w 583406"/>
              <a:gd name="connsiteY4" fmla="*/ 83344 h 83344"/>
              <a:gd name="connsiteX0" fmla="*/ 583406 w 583406"/>
              <a:gd name="connsiteY0" fmla="*/ 21431 h 83344"/>
              <a:gd name="connsiteX1" fmla="*/ 409574 w 583406"/>
              <a:gd name="connsiteY1" fmla="*/ 0 h 83344"/>
              <a:gd name="connsiteX2" fmla="*/ 288131 w 583406"/>
              <a:gd name="connsiteY2" fmla="*/ 28576 h 83344"/>
              <a:gd name="connsiteX3" fmla="*/ 83343 w 583406"/>
              <a:gd name="connsiteY3" fmla="*/ 66675 h 83344"/>
              <a:gd name="connsiteX4" fmla="*/ 0 w 583406"/>
              <a:gd name="connsiteY4" fmla="*/ 83344 h 83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06" h="83344">
                <a:moveTo>
                  <a:pt x="583406" y="21431"/>
                </a:moveTo>
                <a:lnTo>
                  <a:pt x="409574" y="0"/>
                </a:lnTo>
                <a:cubicBezTo>
                  <a:pt x="363934" y="3969"/>
                  <a:pt x="342503" y="17464"/>
                  <a:pt x="288131" y="28576"/>
                </a:cubicBezTo>
                <a:cubicBezTo>
                  <a:pt x="233759" y="39688"/>
                  <a:pt x="131365" y="57547"/>
                  <a:pt x="83343" y="66675"/>
                </a:cubicBezTo>
                <a:cubicBezTo>
                  <a:pt x="35321" y="75803"/>
                  <a:pt x="15874" y="78184"/>
                  <a:pt x="0" y="83344"/>
                </a:cubicBezTo>
              </a:path>
            </a:pathLst>
          </a:custGeom>
          <a:ln w="127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800"/>
          </a:p>
        </p:txBody>
      </p:sp>
      <p:sp>
        <p:nvSpPr>
          <p:cNvPr id="379" name="Oval 62"/>
          <p:cNvSpPr>
            <a:spLocks noChangeArrowheads="1"/>
          </p:cNvSpPr>
          <p:nvPr/>
        </p:nvSpPr>
        <p:spPr bwMode="auto">
          <a:xfrm>
            <a:off x="4323557" y="5424489"/>
            <a:ext cx="73952" cy="77787"/>
          </a:xfrm>
          <a:prstGeom prst="ellipse">
            <a:avLst/>
          </a:prstGeom>
          <a:solidFill>
            <a:srgbClr val="0000FF"/>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endParaRPr>
          </a:p>
        </p:txBody>
      </p:sp>
      <p:sp>
        <p:nvSpPr>
          <p:cNvPr id="380" name="Oval 62"/>
          <p:cNvSpPr>
            <a:spLocks noChangeArrowheads="1"/>
          </p:cNvSpPr>
          <p:nvPr/>
        </p:nvSpPr>
        <p:spPr bwMode="auto">
          <a:xfrm>
            <a:off x="4786181" y="5283201"/>
            <a:ext cx="65352" cy="66675"/>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381" name="Rectangle 137"/>
          <p:cNvSpPr>
            <a:spLocks noChangeArrowheads="1"/>
          </p:cNvSpPr>
          <p:nvPr/>
        </p:nvSpPr>
        <p:spPr bwMode="auto">
          <a:xfrm>
            <a:off x="4739746" y="5159376"/>
            <a:ext cx="398113" cy="123111"/>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800" b="1" kern="0" dirty="0" err="1">
                <a:solidFill>
                  <a:srgbClr val="000000"/>
                </a:solidFill>
                <a:latin typeface="Arial Narrow" pitchFamily="34" charset="0"/>
                <a:cs typeface="+mn-cs"/>
              </a:rPr>
              <a:t>Chittoor</a:t>
            </a:r>
            <a:endParaRPr lang="en-GB" sz="800" b="1" kern="0" dirty="0">
              <a:solidFill>
                <a:srgbClr val="000000"/>
              </a:solidFill>
              <a:latin typeface="Arial Narrow" pitchFamily="34" charset="0"/>
              <a:cs typeface="+mn-cs"/>
            </a:endParaRPr>
          </a:p>
        </p:txBody>
      </p:sp>
      <p:sp>
        <p:nvSpPr>
          <p:cNvPr id="361" name="Oval 62"/>
          <p:cNvSpPr>
            <a:spLocks noChangeArrowheads="1"/>
          </p:cNvSpPr>
          <p:nvPr/>
        </p:nvSpPr>
        <p:spPr bwMode="auto">
          <a:xfrm>
            <a:off x="4013994" y="2101850"/>
            <a:ext cx="53314" cy="65088"/>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362" name="Oval 62"/>
          <p:cNvSpPr>
            <a:spLocks noChangeArrowheads="1"/>
          </p:cNvSpPr>
          <p:nvPr/>
        </p:nvSpPr>
        <p:spPr bwMode="auto">
          <a:xfrm>
            <a:off x="5443142" y="4759326"/>
            <a:ext cx="63632" cy="68263"/>
          </a:xfrm>
          <a:prstGeom prst="ellipse">
            <a:avLst/>
          </a:prstGeom>
          <a:solidFill>
            <a:srgbClr val="0000FF"/>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endParaRPr>
          </a:p>
        </p:txBody>
      </p:sp>
      <p:sp>
        <p:nvSpPr>
          <p:cNvPr id="401" name="Oval 62"/>
          <p:cNvSpPr>
            <a:spLocks noChangeArrowheads="1"/>
          </p:cNvSpPr>
          <p:nvPr/>
        </p:nvSpPr>
        <p:spPr bwMode="auto">
          <a:xfrm>
            <a:off x="4891088" y="4802188"/>
            <a:ext cx="51594" cy="57150"/>
          </a:xfrm>
          <a:prstGeom prst="ellipse">
            <a:avLst/>
          </a:prstGeom>
          <a:solidFill>
            <a:srgbClr val="0000FF"/>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endParaRPr>
          </a:p>
        </p:txBody>
      </p:sp>
      <p:sp>
        <p:nvSpPr>
          <p:cNvPr id="404" name="Rectangle 215"/>
          <p:cNvSpPr>
            <a:spLocks noChangeArrowheads="1"/>
          </p:cNvSpPr>
          <p:nvPr/>
        </p:nvSpPr>
        <p:spPr bwMode="auto">
          <a:xfrm>
            <a:off x="4363112" y="4799013"/>
            <a:ext cx="529696" cy="138112"/>
          </a:xfrm>
          <a:prstGeom prst="rect">
            <a:avLst/>
          </a:prstGeom>
          <a:noFill/>
          <a:ln w="12700">
            <a:noFill/>
            <a:miter lim="800000"/>
            <a:headEnd/>
            <a:tailEnd/>
          </a:ln>
        </p:spPr>
        <p:txBody>
          <a:bodyPr lIns="0" tIns="0" rIns="0" bIns="0">
            <a:spAutoFit/>
          </a:bodyPr>
          <a:lstStyle/>
          <a:p>
            <a:pPr algn="r" defTabSz="661988" fontAlgn="auto">
              <a:spcBef>
                <a:spcPts val="0"/>
              </a:spcBef>
              <a:spcAft>
                <a:spcPts val="0"/>
              </a:spcAft>
              <a:defRPr/>
            </a:pPr>
            <a:r>
              <a:rPr lang="en-GB" sz="900" b="1" kern="0" dirty="0" err="1">
                <a:solidFill>
                  <a:srgbClr val="000000"/>
                </a:solidFill>
                <a:latin typeface="Arial Narrow" pitchFamily="34" charset="0"/>
                <a:cs typeface="+mn-cs"/>
              </a:rPr>
              <a:t>Suryapet</a:t>
            </a:r>
            <a:endParaRPr lang="en-GB" sz="900" b="1" kern="0" dirty="0">
              <a:solidFill>
                <a:srgbClr val="000000"/>
              </a:solidFill>
              <a:latin typeface="Arial Narrow" pitchFamily="34" charset="0"/>
              <a:cs typeface="+mn-cs"/>
            </a:endParaRPr>
          </a:p>
        </p:txBody>
      </p:sp>
      <p:sp>
        <p:nvSpPr>
          <p:cNvPr id="360" name="Rectangle 134"/>
          <p:cNvSpPr>
            <a:spLocks noChangeArrowheads="1"/>
          </p:cNvSpPr>
          <p:nvPr/>
        </p:nvSpPr>
        <p:spPr bwMode="auto">
          <a:xfrm>
            <a:off x="6573923" y="3021013"/>
            <a:ext cx="398112" cy="138499"/>
          </a:xfrm>
          <a:prstGeom prst="rect">
            <a:avLst/>
          </a:prstGeom>
          <a:noFill/>
          <a:ln w="12700">
            <a:noFill/>
            <a:miter lim="800000"/>
            <a:headEnd/>
            <a:tailEnd/>
          </a:ln>
          <a:effectLst/>
        </p:spPr>
        <p:txBody>
          <a:bodyPr wrap="none" lIns="36000" tIns="0" rIns="36000" bIns="0">
            <a:spAutoFit/>
          </a:bodyPr>
          <a:lstStyle/>
          <a:p>
            <a:pPr algn="r" defTabSz="661988" fontAlgn="auto">
              <a:spcBef>
                <a:spcPts val="0"/>
              </a:spcBef>
              <a:spcAft>
                <a:spcPts val="0"/>
              </a:spcAft>
              <a:defRPr/>
            </a:pPr>
            <a:r>
              <a:rPr lang="en-GB" sz="900" b="1" kern="0" dirty="0" err="1">
                <a:solidFill>
                  <a:srgbClr val="000000"/>
                </a:solidFill>
                <a:latin typeface="Arial Narrow" pitchFamily="34" charset="0"/>
              </a:rPr>
              <a:t>Jasi</a:t>
            </a:r>
            <a:r>
              <a:rPr lang="en-GB" sz="900" b="1" kern="0" dirty="0" err="1">
                <a:solidFill>
                  <a:srgbClr val="000000"/>
                </a:solidFill>
                <a:latin typeface="Arial Narrow" pitchFamily="34" charset="0"/>
                <a:cs typeface="+mn-cs"/>
              </a:rPr>
              <a:t>dih</a:t>
            </a:r>
            <a:endParaRPr lang="en-GB" sz="900" b="1" kern="0" dirty="0">
              <a:solidFill>
                <a:srgbClr val="000000"/>
              </a:solidFill>
              <a:latin typeface="Arial Narrow" pitchFamily="34" charset="0"/>
              <a:cs typeface="+mn-cs"/>
            </a:endParaRPr>
          </a:p>
        </p:txBody>
      </p:sp>
      <p:sp>
        <p:nvSpPr>
          <p:cNvPr id="367" name="Oval 62"/>
          <p:cNvSpPr>
            <a:spLocks noChangeArrowheads="1"/>
          </p:cNvSpPr>
          <p:nvPr/>
        </p:nvSpPr>
        <p:spPr bwMode="auto">
          <a:xfrm>
            <a:off x="6530050" y="3095626"/>
            <a:ext cx="51594" cy="55563"/>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307" name="Freeform 306"/>
          <p:cNvSpPr/>
          <p:nvPr/>
        </p:nvSpPr>
        <p:spPr>
          <a:xfrm>
            <a:off x="2959762" y="3086101"/>
            <a:ext cx="294084" cy="493713"/>
          </a:xfrm>
          <a:custGeom>
            <a:avLst/>
            <a:gdLst>
              <a:gd name="connsiteX0" fmla="*/ 0 w 180975"/>
              <a:gd name="connsiteY0" fmla="*/ 0 h 335757"/>
              <a:gd name="connsiteX1" fmla="*/ 47625 w 180975"/>
              <a:gd name="connsiteY1" fmla="*/ 121444 h 335757"/>
              <a:gd name="connsiteX2" fmla="*/ 114300 w 180975"/>
              <a:gd name="connsiteY2" fmla="*/ 216694 h 335757"/>
              <a:gd name="connsiteX3" fmla="*/ 180975 w 180975"/>
              <a:gd name="connsiteY3" fmla="*/ 335757 h 335757"/>
              <a:gd name="connsiteX0" fmla="*/ 0 w 212306"/>
              <a:gd name="connsiteY0" fmla="*/ 0 h 362829"/>
              <a:gd name="connsiteX1" fmla="*/ 47625 w 212306"/>
              <a:gd name="connsiteY1" fmla="*/ 121444 h 362829"/>
              <a:gd name="connsiteX2" fmla="*/ 114300 w 212306"/>
              <a:gd name="connsiteY2" fmla="*/ 216694 h 362829"/>
              <a:gd name="connsiteX3" fmla="*/ 212306 w 212306"/>
              <a:gd name="connsiteY3" fmla="*/ 362829 h 362829"/>
              <a:gd name="connsiteX0" fmla="*/ 0 w 224656"/>
              <a:gd name="connsiteY0" fmla="*/ 0 h 335737"/>
              <a:gd name="connsiteX1" fmla="*/ 59975 w 224656"/>
              <a:gd name="connsiteY1" fmla="*/ 94352 h 335737"/>
              <a:gd name="connsiteX2" fmla="*/ 126650 w 224656"/>
              <a:gd name="connsiteY2" fmla="*/ 189602 h 335737"/>
              <a:gd name="connsiteX3" fmla="*/ 224656 w 224656"/>
              <a:gd name="connsiteY3" fmla="*/ 335737 h 335737"/>
            </a:gdLst>
            <a:ahLst/>
            <a:cxnLst>
              <a:cxn ang="0">
                <a:pos x="connsiteX0" y="connsiteY0"/>
              </a:cxn>
              <a:cxn ang="0">
                <a:pos x="connsiteX1" y="connsiteY1"/>
              </a:cxn>
              <a:cxn ang="0">
                <a:pos x="connsiteX2" y="connsiteY2"/>
              </a:cxn>
              <a:cxn ang="0">
                <a:pos x="connsiteX3" y="connsiteY3"/>
              </a:cxn>
            </a:cxnLst>
            <a:rect l="l" t="t" r="r" b="b"/>
            <a:pathLst>
              <a:path w="224656" h="335737">
                <a:moveTo>
                  <a:pt x="0" y="0"/>
                </a:moveTo>
                <a:cubicBezTo>
                  <a:pt x="14287" y="42664"/>
                  <a:pt x="38867" y="62752"/>
                  <a:pt x="59975" y="94352"/>
                </a:cubicBezTo>
                <a:cubicBezTo>
                  <a:pt x="81083" y="125952"/>
                  <a:pt x="99203" y="149371"/>
                  <a:pt x="126650" y="189602"/>
                </a:cubicBezTo>
                <a:cubicBezTo>
                  <a:pt x="154097" y="229833"/>
                  <a:pt x="202431" y="294065"/>
                  <a:pt x="224656" y="335737"/>
                </a:cubicBezTo>
              </a:path>
            </a:pathLst>
          </a:custGeom>
          <a:solidFill>
            <a:srgbClr val="0F6FC6">
              <a:lumMod val="40000"/>
              <a:lumOff val="60000"/>
            </a:srgbClr>
          </a:solidFill>
          <a:ln w="12700" cap="flat" cmpd="sng">
            <a:solidFill>
              <a:srgbClr val="0000FF"/>
            </a:solidFill>
            <a:prstDash val="sysDash"/>
            <a:round/>
            <a:headEnd type="none" w="sm" len="sm"/>
            <a:tailEnd type="none" w="sm" len="sm"/>
          </a:ln>
          <a:effectLst/>
        </p:spPr>
        <p:txBody>
          <a:bodyPr wrap="none" lIns="36000" tIns="0" rIns="36000" bIns="0" anchor="ctr"/>
          <a:lstStyle/>
          <a:p>
            <a:pPr fontAlgn="auto">
              <a:spcBef>
                <a:spcPts val="0"/>
              </a:spcBef>
              <a:spcAft>
                <a:spcPts val="0"/>
              </a:spcAft>
              <a:defRPr/>
            </a:pPr>
            <a:endParaRPr lang="en-IN" sz="900" b="1" kern="0">
              <a:solidFill>
                <a:srgbClr val="000000"/>
              </a:solidFill>
              <a:cs typeface="+mn-cs"/>
            </a:endParaRPr>
          </a:p>
        </p:txBody>
      </p:sp>
      <p:sp>
        <p:nvSpPr>
          <p:cNvPr id="336" name="Rectangle 215"/>
          <p:cNvSpPr>
            <a:spLocks noChangeArrowheads="1"/>
          </p:cNvSpPr>
          <p:nvPr/>
        </p:nvSpPr>
        <p:spPr bwMode="auto">
          <a:xfrm rot="21142835">
            <a:off x="3262445" y="3378200"/>
            <a:ext cx="500459" cy="122238"/>
          </a:xfrm>
          <a:prstGeom prst="rect">
            <a:avLst/>
          </a:prstGeom>
          <a:noFill/>
          <a:ln w="12700">
            <a:noFill/>
            <a:miter lim="800000"/>
            <a:headEnd/>
            <a:tailEnd/>
          </a:ln>
        </p:spPr>
        <p:txBody>
          <a:bodyPr lIns="0" tIns="0" rIns="0" bIns="0">
            <a:spAutoFit/>
          </a:bodyPr>
          <a:lstStyle/>
          <a:p>
            <a:pPr defTabSz="661988" fontAlgn="auto">
              <a:spcBef>
                <a:spcPts val="0"/>
              </a:spcBef>
              <a:spcAft>
                <a:spcPts val="0"/>
              </a:spcAft>
              <a:defRPr/>
            </a:pPr>
            <a:r>
              <a:rPr lang="en-GB" sz="800" b="1" kern="0" dirty="0" err="1">
                <a:latin typeface="Arial Narrow" pitchFamily="34" charset="0"/>
                <a:cs typeface="+mn-cs"/>
              </a:rPr>
              <a:t>Vadodara</a:t>
            </a:r>
            <a:endParaRPr lang="en-GB" sz="800" b="1" kern="0" dirty="0">
              <a:latin typeface="Arial Narrow" pitchFamily="34" charset="0"/>
              <a:cs typeface="+mn-cs"/>
            </a:endParaRPr>
          </a:p>
        </p:txBody>
      </p:sp>
      <p:sp>
        <p:nvSpPr>
          <p:cNvPr id="490" name="Oval 62"/>
          <p:cNvSpPr>
            <a:spLocks noChangeArrowheads="1"/>
          </p:cNvSpPr>
          <p:nvPr/>
        </p:nvSpPr>
        <p:spPr bwMode="auto">
          <a:xfrm>
            <a:off x="2932246" y="3043239"/>
            <a:ext cx="51594" cy="66675"/>
          </a:xfrm>
          <a:prstGeom prst="ellipse">
            <a:avLst/>
          </a:prstGeom>
          <a:solidFill>
            <a:srgbClr val="0000FF"/>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345" name="6-Point Star 344"/>
          <p:cNvSpPr/>
          <p:nvPr/>
        </p:nvSpPr>
        <p:spPr>
          <a:xfrm>
            <a:off x="5773342" y="4530726"/>
            <a:ext cx="125544" cy="131763"/>
          </a:xfrm>
          <a:prstGeom prst="star6">
            <a:avLst/>
          </a:prstGeom>
          <a:solidFill>
            <a:srgbClr val="FF33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2800"/>
          </a:p>
        </p:txBody>
      </p:sp>
      <p:sp>
        <p:nvSpPr>
          <p:cNvPr id="346" name="6-Point Star 345"/>
          <p:cNvSpPr/>
          <p:nvPr/>
        </p:nvSpPr>
        <p:spPr>
          <a:xfrm>
            <a:off x="7013310" y="3540126"/>
            <a:ext cx="123825" cy="131763"/>
          </a:xfrm>
          <a:prstGeom prst="star6">
            <a:avLst/>
          </a:prstGeom>
          <a:solidFill>
            <a:srgbClr val="FF33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2800"/>
          </a:p>
        </p:txBody>
      </p:sp>
      <p:sp>
        <p:nvSpPr>
          <p:cNvPr id="347" name="6-Point Star 346"/>
          <p:cNvSpPr/>
          <p:nvPr/>
        </p:nvSpPr>
        <p:spPr>
          <a:xfrm>
            <a:off x="7708106" y="2690813"/>
            <a:ext cx="125545" cy="131762"/>
          </a:xfrm>
          <a:prstGeom prst="star6">
            <a:avLst/>
          </a:prstGeom>
          <a:solidFill>
            <a:srgbClr val="FF33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2800"/>
          </a:p>
        </p:txBody>
      </p:sp>
      <p:sp>
        <p:nvSpPr>
          <p:cNvPr id="352" name="6-Point Star 351"/>
          <p:cNvSpPr/>
          <p:nvPr/>
        </p:nvSpPr>
        <p:spPr>
          <a:xfrm>
            <a:off x="7986713" y="2490788"/>
            <a:ext cx="125545" cy="131762"/>
          </a:xfrm>
          <a:prstGeom prst="star6">
            <a:avLst/>
          </a:prstGeom>
          <a:solidFill>
            <a:srgbClr val="FF33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2800"/>
          </a:p>
        </p:txBody>
      </p:sp>
      <p:sp>
        <p:nvSpPr>
          <p:cNvPr id="356" name="6-Point Star 355"/>
          <p:cNvSpPr/>
          <p:nvPr/>
        </p:nvSpPr>
        <p:spPr>
          <a:xfrm>
            <a:off x="8678069" y="2363788"/>
            <a:ext cx="123825" cy="131762"/>
          </a:xfrm>
          <a:prstGeom prst="star6">
            <a:avLst/>
          </a:prstGeom>
          <a:solidFill>
            <a:srgbClr val="FF33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2800"/>
          </a:p>
        </p:txBody>
      </p:sp>
      <p:sp>
        <p:nvSpPr>
          <p:cNvPr id="358" name="6-Point Star 357"/>
          <p:cNvSpPr/>
          <p:nvPr/>
        </p:nvSpPr>
        <p:spPr>
          <a:xfrm>
            <a:off x="6306477" y="2925763"/>
            <a:ext cx="123825" cy="131762"/>
          </a:xfrm>
          <a:prstGeom prst="star6">
            <a:avLst/>
          </a:prstGeom>
          <a:solidFill>
            <a:srgbClr val="FF33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2800"/>
          </a:p>
        </p:txBody>
      </p:sp>
      <p:sp>
        <p:nvSpPr>
          <p:cNvPr id="368" name="6-Point Star 367"/>
          <p:cNvSpPr/>
          <p:nvPr/>
        </p:nvSpPr>
        <p:spPr>
          <a:xfrm>
            <a:off x="6617759" y="3921125"/>
            <a:ext cx="125545" cy="131763"/>
          </a:xfrm>
          <a:prstGeom prst="star6">
            <a:avLst/>
          </a:prstGeom>
          <a:solidFill>
            <a:srgbClr val="FF33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2800"/>
          </a:p>
        </p:txBody>
      </p:sp>
      <p:sp>
        <p:nvSpPr>
          <p:cNvPr id="369" name="6-Point Star 368"/>
          <p:cNvSpPr/>
          <p:nvPr/>
        </p:nvSpPr>
        <p:spPr>
          <a:xfrm>
            <a:off x="5403586" y="4846638"/>
            <a:ext cx="127265" cy="131762"/>
          </a:xfrm>
          <a:prstGeom prst="star6">
            <a:avLst/>
          </a:prstGeom>
          <a:solidFill>
            <a:srgbClr val="FF33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2800"/>
          </a:p>
        </p:txBody>
      </p:sp>
      <p:sp>
        <p:nvSpPr>
          <p:cNvPr id="371" name="6-Point Star 370"/>
          <p:cNvSpPr/>
          <p:nvPr/>
        </p:nvSpPr>
        <p:spPr>
          <a:xfrm>
            <a:off x="4982238" y="5316539"/>
            <a:ext cx="125544" cy="130175"/>
          </a:xfrm>
          <a:prstGeom prst="star6">
            <a:avLst/>
          </a:prstGeom>
          <a:solidFill>
            <a:srgbClr val="FF33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2800"/>
          </a:p>
        </p:txBody>
      </p:sp>
      <p:sp>
        <p:nvSpPr>
          <p:cNvPr id="372" name="6-Point Star 371"/>
          <p:cNvSpPr/>
          <p:nvPr/>
        </p:nvSpPr>
        <p:spPr>
          <a:xfrm>
            <a:off x="4937523" y="5784851"/>
            <a:ext cx="125544" cy="131763"/>
          </a:xfrm>
          <a:prstGeom prst="star6">
            <a:avLst/>
          </a:prstGeom>
          <a:solidFill>
            <a:srgbClr val="FF33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2800"/>
          </a:p>
        </p:txBody>
      </p:sp>
      <p:sp>
        <p:nvSpPr>
          <p:cNvPr id="405" name="6-Point Star 404"/>
          <p:cNvSpPr/>
          <p:nvPr/>
        </p:nvSpPr>
        <p:spPr>
          <a:xfrm>
            <a:off x="4091385" y="6289676"/>
            <a:ext cx="123825" cy="131763"/>
          </a:xfrm>
          <a:prstGeom prst="star6">
            <a:avLst/>
          </a:prstGeom>
          <a:solidFill>
            <a:srgbClr val="FF33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2800"/>
          </a:p>
        </p:txBody>
      </p:sp>
      <p:sp>
        <p:nvSpPr>
          <p:cNvPr id="409" name="6-Point Star 408"/>
          <p:cNvSpPr/>
          <p:nvPr/>
        </p:nvSpPr>
        <p:spPr>
          <a:xfrm>
            <a:off x="3656277" y="5408613"/>
            <a:ext cx="125545" cy="131762"/>
          </a:xfrm>
          <a:prstGeom prst="star6">
            <a:avLst/>
          </a:prstGeom>
          <a:solidFill>
            <a:srgbClr val="FF33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2800"/>
          </a:p>
        </p:txBody>
      </p:sp>
      <p:sp>
        <p:nvSpPr>
          <p:cNvPr id="410" name="6-Point Star 409"/>
          <p:cNvSpPr/>
          <p:nvPr/>
        </p:nvSpPr>
        <p:spPr>
          <a:xfrm>
            <a:off x="3195373" y="4370388"/>
            <a:ext cx="125545" cy="131762"/>
          </a:xfrm>
          <a:prstGeom prst="star6">
            <a:avLst/>
          </a:prstGeom>
          <a:solidFill>
            <a:srgbClr val="FF33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2800"/>
          </a:p>
        </p:txBody>
      </p:sp>
      <p:sp>
        <p:nvSpPr>
          <p:cNvPr id="413" name="6-Point Star 412"/>
          <p:cNvSpPr/>
          <p:nvPr/>
        </p:nvSpPr>
        <p:spPr>
          <a:xfrm>
            <a:off x="3255567" y="4244976"/>
            <a:ext cx="125544" cy="131763"/>
          </a:xfrm>
          <a:prstGeom prst="star6">
            <a:avLst/>
          </a:prstGeom>
          <a:solidFill>
            <a:srgbClr val="FF33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2800"/>
          </a:p>
        </p:txBody>
      </p:sp>
      <p:sp>
        <p:nvSpPr>
          <p:cNvPr id="417" name="6-Point Star 416"/>
          <p:cNvSpPr/>
          <p:nvPr/>
        </p:nvSpPr>
        <p:spPr>
          <a:xfrm>
            <a:off x="4457700" y="3017838"/>
            <a:ext cx="127265" cy="131762"/>
          </a:xfrm>
          <a:prstGeom prst="star6">
            <a:avLst/>
          </a:prstGeom>
          <a:solidFill>
            <a:srgbClr val="FF33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2800"/>
          </a:p>
        </p:txBody>
      </p:sp>
      <p:sp>
        <p:nvSpPr>
          <p:cNvPr id="448" name="6-Point Star 447"/>
          <p:cNvSpPr/>
          <p:nvPr/>
        </p:nvSpPr>
        <p:spPr>
          <a:xfrm>
            <a:off x="3173017" y="3525838"/>
            <a:ext cx="125544" cy="131762"/>
          </a:xfrm>
          <a:prstGeom prst="star6">
            <a:avLst/>
          </a:prstGeom>
          <a:solidFill>
            <a:srgbClr val="FF33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2800"/>
          </a:p>
        </p:txBody>
      </p:sp>
      <p:sp>
        <p:nvSpPr>
          <p:cNvPr id="449" name="6-Point Star 448"/>
          <p:cNvSpPr/>
          <p:nvPr/>
        </p:nvSpPr>
        <p:spPr>
          <a:xfrm>
            <a:off x="2342356" y="3556001"/>
            <a:ext cx="125545" cy="131763"/>
          </a:xfrm>
          <a:prstGeom prst="star6">
            <a:avLst/>
          </a:prstGeom>
          <a:solidFill>
            <a:srgbClr val="FF33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2800"/>
          </a:p>
        </p:txBody>
      </p:sp>
      <p:sp>
        <p:nvSpPr>
          <p:cNvPr id="466" name="6-Point Star 465"/>
          <p:cNvSpPr/>
          <p:nvPr/>
        </p:nvSpPr>
        <p:spPr>
          <a:xfrm>
            <a:off x="2529814" y="3605213"/>
            <a:ext cx="123825" cy="131762"/>
          </a:xfrm>
          <a:prstGeom prst="star6">
            <a:avLst/>
          </a:prstGeom>
          <a:solidFill>
            <a:srgbClr val="FF33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2800"/>
          </a:p>
        </p:txBody>
      </p:sp>
      <p:sp>
        <p:nvSpPr>
          <p:cNvPr id="468" name="6-Point Star 467"/>
          <p:cNvSpPr/>
          <p:nvPr/>
        </p:nvSpPr>
        <p:spPr>
          <a:xfrm>
            <a:off x="7398544" y="2574926"/>
            <a:ext cx="123825" cy="131763"/>
          </a:xfrm>
          <a:prstGeom prst="star6">
            <a:avLst/>
          </a:prstGeom>
          <a:solidFill>
            <a:srgbClr val="FF33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2800"/>
          </a:p>
        </p:txBody>
      </p:sp>
      <p:sp>
        <p:nvSpPr>
          <p:cNvPr id="474" name="6-Point Star 473"/>
          <p:cNvSpPr/>
          <p:nvPr/>
        </p:nvSpPr>
        <p:spPr>
          <a:xfrm>
            <a:off x="4529931" y="2286001"/>
            <a:ext cx="125545" cy="131763"/>
          </a:xfrm>
          <a:prstGeom prst="star6">
            <a:avLst/>
          </a:prstGeom>
          <a:solidFill>
            <a:srgbClr val="FF33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2800"/>
          </a:p>
        </p:txBody>
      </p:sp>
      <p:sp>
        <p:nvSpPr>
          <p:cNvPr id="475" name="6-Point Star 474"/>
          <p:cNvSpPr/>
          <p:nvPr/>
        </p:nvSpPr>
        <p:spPr>
          <a:xfrm>
            <a:off x="4235847" y="1744663"/>
            <a:ext cx="123825" cy="131762"/>
          </a:xfrm>
          <a:prstGeom prst="star6">
            <a:avLst/>
          </a:prstGeom>
          <a:solidFill>
            <a:srgbClr val="FF33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2800"/>
          </a:p>
        </p:txBody>
      </p:sp>
      <p:sp>
        <p:nvSpPr>
          <p:cNvPr id="483" name="6-Point Star 482"/>
          <p:cNvSpPr/>
          <p:nvPr/>
        </p:nvSpPr>
        <p:spPr>
          <a:xfrm>
            <a:off x="3823098" y="1417638"/>
            <a:ext cx="125544" cy="131762"/>
          </a:xfrm>
          <a:prstGeom prst="star6">
            <a:avLst/>
          </a:prstGeom>
          <a:solidFill>
            <a:srgbClr val="FF33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2800"/>
          </a:p>
        </p:txBody>
      </p:sp>
      <p:sp>
        <p:nvSpPr>
          <p:cNvPr id="443" name="Rectangle 92"/>
          <p:cNvSpPr>
            <a:spLocks noChangeArrowheads="1"/>
          </p:cNvSpPr>
          <p:nvPr/>
        </p:nvSpPr>
        <p:spPr bwMode="auto">
          <a:xfrm>
            <a:off x="3897048" y="2235201"/>
            <a:ext cx="503911"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err="1">
                <a:solidFill>
                  <a:srgbClr val="000000"/>
                </a:solidFill>
                <a:latin typeface="Arial Narrow" pitchFamily="34" charset="0"/>
                <a:cs typeface="+mn-cs"/>
              </a:rPr>
              <a:t>Sanganer</a:t>
            </a:r>
            <a:endParaRPr lang="en-GB" sz="900" b="1" kern="0" dirty="0">
              <a:solidFill>
                <a:srgbClr val="000000"/>
              </a:solidFill>
              <a:latin typeface="Arial Narrow" pitchFamily="34" charset="0"/>
              <a:cs typeface="+mn-cs"/>
            </a:endParaRPr>
          </a:p>
        </p:txBody>
      </p:sp>
      <p:sp>
        <p:nvSpPr>
          <p:cNvPr id="428" name="Rectangle 94"/>
          <p:cNvSpPr>
            <a:spLocks noChangeArrowheads="1"/>
          </p:cNvSpPr>
          <p:nvPr/>
        </p:nvSpPr>
        <p:spPr bwMode="auto">
          <a:xfrm>
            <a:off x="4206611" y="2782888"/>
            <a:ext cx="284300"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a:solidFill>
                  <a:srgbClr val="000000"/>
                </a:solidFill>
                <a:latin typeface="Arial Narrow" pitchFamily="34" charset="0"/>
                <a:cs typeface="+mn-cs"/>
              </a:rPr>
              <a:t>Kota</a:t>
            </a:r>
          </a:p>
        </p:txBody>
      </p:sp>
      <p:sp>
        <p:nvSpPr>
          <p:cNvPr id="355" name="Oval 62"/>
          <p:cNvSpPr>
            <a:spLocks noChangeArrowheads="1"/>
          </p:cNvSpPr>
          <p:nvPr/>
        </p:nvSpPr>
        <p:spPr bwMode="auto">
          <a:xfrm>
            <a:off x="3105944" y="2582863"/>
            <a:ext cx="61913" cy="63500"/>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241" name="Rectangle 240"/>
          <p:cNvSpPr/>
          <p:nvPr/>
        </p:nvSpPr>
        <p:spPr>
          <a:xfrm>
            <a:off x="1076590" y="6561139"/>
            <a:ext cx="6356350" cy="276225"/>
          </a:xfrm>
          <a:prstGeom prst="rect">
            <a:avLst/>
          </a:prstGeom>
        </p:spPr>
        <p:txBody>
          <a:bodyPr>
            <a:spAutoFit/>
          </a:bodyPr>
          <a:lstStyle/>
          <a:p>
            <a:pPr fontAlgn="b">
              <a:defRPr/>
            </a:pPr>
            <a:r>
              <a:rPr lang="en-US" sz="600" b="1" dirty="0">
                <a:latin typeface="+mj-lt"/>
                <a:cs typeface="+mn-cs"/>
              </a:rPr>
              <a:t>IOC: Indian Oil Corporation Ltd., |  HPC: Hindustan Petroleum Corporation Ltd.,  |  BPC: Bharat Petroleum Corporation Ltd.,  |  OIL: Oil India Ltd.,</a:t>
            </a:r>
          </a:p>
          <a:p>
            <a:pPr fontAlgn="b">
              <a:defRPr/>
            </a:pPr>
            <a:r>
              <a:rPr lang="en-US" sz="600" b="1" dirty="0">
                <a:latin typeface="+mj-lt"/>
                <a:cs typeface="+mn-cs"/>
              </a:rPr>
              <a:t>PCCK: Cochin-Coimbatore-</a:t>
            </a:r>
            <a:r>
              <a:rPr lang="en-US" sz="600" b="1" dirty="0" err="1">
                <a:latin typeface="+mj-lt"/>
                <a:cs typeface="+mn-cs"/>
              </a:rPr>
              <a:t>Karur</a:t>
            </a:r>
            <a:r>
              <a:rPr lang="en-US" sz="600" b="1" dirty="0">
                <a:latin typeface="+mj-lt"/>
                <a:cs typeface="+mn-cs"/>
              </a:rPr>
              <a:t> Petronet Ltd.,  |  PMHB: Mangalore-Hassan-Bangalore Petronet Ltd.</a:t>
            </a:r>
          </a:p>
        </p:txBody>
      </p:sp>
      <p:sp>
        <p:nvSpPr>
          <p:cNvPr id="293" name="Rectangle 133"/>
          <p:cNvSpPr>
            <a:spLocks noChangeArrowheads="1"/>
          </p:cNvSpPr>
          <p:nvPr/>
        </p:nvSpPr>
        <p:spPr bwMode="auto">
          <a:xfrm>
            <a:off x="7185290" y="3276601"/>
            <a:ext cx="630548" cy="138499"/>
          </a:xfrm>
          <a:prstGeom prst="rect">
            <a:avLst/>
          </a:prstGeom>
          <a:noFill/>
          <a:ln w="12700">
            <a:noFill/>
            <a:miter lim="800000"/>
            <a:headEnd/>
            <a:tailEnd/>
          </a:ln>
          <a:effectLst/>
        </p:spPr>
        <p:txBody>
          <a:bodyPr wrap="none" lIns="36000" tIns="0" rIns="36000" bIns="0">
            <a:spAutoFit/>
          </a:bodyPr>
          <a:lstStyle/>
          <a:p>
            <a:pPr defTabSz="661988" fontAlgn="auto">
              <a:spcBef>
                <a:spcPts val="0"/>
              </a:spcBef>
              <a:spcAft>
                <a:spcPts val="0"/>
              </a:spcAft>
              <a:defRPr/>
            </a:pPr>
            <a:r>
              <a:rPr lang="en-GB" sz="900" b="1" kern="0" dirty="0">
                <a:solidFill>
                  <a:srgbClr val="000000"/>
                </a:solidFill>
                <a:latin typeface="Arial Narrow" pitchFamily="34" charset="0"/>
                <a:cs typeface="+mn-cs"/>
              </a:rPr>
              <a:t>Kolkata AFS</a:t>
            </a:r>
          </a:p>
        </p:txBody>
      </p:sp>
      <p:sp>
        <p:nvSpPr>
          <p:cNvPr id="316" name="Line 132"/>
          <p:cNvSpPr>
            <a:spLocks noChangeShapeType="1"/>
          </p:cNvSpPr>
          <p:nvPr/>
        </p:nvSpPr>
        <p:spPr bwMode="auto">
          <a:xfrm flipV="1">
            <a:off x="7150894" y="3319464"/>
            <a:ext cx="0" cy="111125"/>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800"/>
          </a:p>
        </p:txBody>
      </p:sp>
      <p:sp>
        <p:nvSpPr>
          <p:cNvPr id="315" name="Oval 62"/>
          <p:cNvSpPr>
            <a:spLocks noChangeArrowheads="1"/>
          </p:cNvSpPr>
          <p:nvPr/>
        </p:nvSpPr>
        <p:spPr bwMode="auto">
          <a:xfrm>
            <a:off x="7130256" y="3297238"/>
            <a:ext cx="41275" cy="42862"/>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314" name="Oval 62"/>
          <p:cNvSpPr>
            <a:spLocks noChangeArrowheads="1"/>
          </p:cNvSpPr>
          <p:nvPr/>
        </p:nvSpPr>
        <p:spPr bwMode="auto">
          <a:xfrm>
            <a:off x="7113059" y="3406776"/>
            <a:ext cx="65352" cy="68263"/>
          </a:xfrm>
          <a:prstGeom prst="ellipse">
            <a:avLst/>
          </a:prstGeom>
          <a:solidFill>
            <a:srgbClr val="0F6FC6">
              <a:lumMod val="40000"/>
              <a:lumOff val="60000"/>
            </a:srgbClr>
          </a:solidFill>
          <a:ln w="12700">
            <a:solidFill>
              <a:srgbClr val="990000"/>
            </a:solidFill>
            <a:round/>
            <a:headEnd/>
            <a:tailEnd/>
          </a:ln>
          <a:effectLst/>
        </p:spPr>
        <p:txBody>
          <a:bodyPr wrap="none" lIns="36000" tIns="0" rIns="36000" bIns="0" anchor="ctr"/>
          <a:lstStyle/>
          <a:p>
            <a:pPr fontAlgn="auto">
              <a:spcBef>
                <a:spcPts val="0"/>
              </a:spcBef>
              <a:spcAft>
                <a:spcPts val="0"/>
              </a:spcAft>
              <a:defRPr/>
            </a:pPr>
            <a:endParaRPr lang="en-US" sz="900" b="1" kern="0">
              <a:solidFill>
                <a:srgbClr val="000000"/>
              </a:solidFill>
              <a:cs typeface="+mn-cs"/>
            </a:endParaRPr>
          </a:p>
        </p:txBody>
      </p:sp>
      <p:sp>
        <p:nvSpPr>
          <p:cNvPr id="317" name="Rectangle 54"/>
          <p:cNvSpPr>
            <a:spLocks noChangeArrowheads="1"/>
          </p:cNvSpPr>
          <p:nvPr/>
        </p:nvSpPr>
        <p:spPr bwMode="auto">
          <a:xfrm>
            <a:off x="3097345" y="4592639"/>
            <a:ext cx="341441" cy="218651"/>
          </a:xfrm>
          <a:prstGeom prst="rect">
            <a:avLst/>
          </a:prstGeom>
          <a:noFill/>
          <a:ln w="12700">
            <a:noFill/>
            <a:miter lim="800000"/>
            <a:headEnd/>
            <a:tailEnd/>
          </a:ln>
          <a:effectLst/>
        </p:spPr>
        <p:txBody>
          <a:bodyPr wrap="none" lIns="77788" tIns="39688" rIns="77788" bIns="39688">
            <a:spAutoFit/>
          </a:bodyPr>
          <a:lstStyle/>
          <a:p>
            <a:pPr defTabSz="661988" fontAlgn="auto">
              <a:spcBef>
                <a:spcPts val="0"/>
              </a:spcBef>
              <a:spcAft>
                <a:spcPts val="0"/>
              </a:spcAft>
              <a:defRPr/>
            </a:pPr>
            <a:r>
              <a:rPr lang="en-GB" sz="900" b="1" kern="0" dirty="0">
                <a:solidFill>
                  <a:srgbClr val="000000"/>
                </a:solidFill>
                <a:latin typeface="Arial Narrow" pitchFamily="34" charset="0"/>
                <a:cs typeface="+mn-cs"/>
              </a:rPr>
              <a:t>Goa</a:t>
            </a:r>
          </a:p>
        </p:txBody>
      </p:sp>
      <p:sp>
        <p:nvSpPr>
          <p:cNvPr id="318" name="Freeform 317"/>
          <p:cNvSpPr/>
          <p:nvPr/>
        </p:nvSpPr>
        <p:spPr>
          <a:xfrm>
            <a:off x="3353594" y="4729163"/>
            <a:ext cx="142743" cy="50800"/>
          </a:xfrm>
          <a:custGeom>
            <a:avLst/>
            <a:gdLst>
              <a:gd name="connsiteX0" fmla="*/ 0 w 110836"/>
              <a:gd name="connsiteY0" fmla="*/ 205047 h 205047"/>
              <a:gd name="connsiteX1" fmla="*/ 16625 w 110836"/>
              <a:gd name="connsiteY1" fmla="*/ 105294 h 205047"/>
              <a:gd name="connsiteX2" fmla="*/ 55418 w 110836"/>
              <a:gd name="connsiteY2" fmla="*/ 66502 h 205047"/>
              <a:gd name="connsiteX3" fmla="*/ 110836 w 110836"/>
              <a:gd name="connsiteY3" fmla="*/ 0 h 205047"/>
              <a:gd name="connsiteX4" fmla="*/ 110836 w 110836"/>
              <a:gd name="connsiteY4" fmla="*/ 0 h 205047"/>
              <a:gd name="connsiteX0" fmla="*/ 0 w 118485"/>
              <a:gd name="connsiteY0" fmla="*/ 211765 h 211765"/>
              <a:gd name="connsiteX1" fmla="*/ 16625 w 118485"/>
              <a:gd name="connsiteY1" fmla="*/ 112012 h 211765"/>
              <a:gd name="connsiteX2" fmla="*/ 55418 w 118485"/>
              <a:gd name="connsiteY2" fmla="*/ 73220 h 211765"/>
              <a:gd name="connsiteX3" fmla="*/ 110836 w 118485"/>
              <a:gd name="connsiteY3" fmla="*/ 6718 h 211765"/>
              <a:gd name="connsiteX4" fmla="*/ 101311 w 118485"/>
              <a:gd name="connsiteY4" fmla="*/ 32912 h 211765"/>
              <a:gd name="connsiteX0" fmla="*/ 0 w 101311"/>
              <a:gd name="connsiteY0" fmla="*/ 178853 h 178853"/>
              <a:gd name="connsiteX1" fmla="*/ 16625 w 101311"/>
              <a:gd name="connsiteY1" fmla="*/ 79100 h 178853"/>
              <a:gd name="connsiteX2" fmla="*/ 55418 w 101311"/>
              <a:gd name="connsiteY2" fmla="*/ 40308 h 178853"/>
              <a:gd name="connsiteX3" fmla="*/ 101311 w 101311"/>
              <a:gd name="connsiteY3" fmla="*/ 0 h 178853"/>
              <a:gd name="connsiteX0" fmla="*/ 426 w 101737"/>
              <a:gd name="connsiteY0" fmla="*/ 178853 h 214471"/>
              <a:gd name="connsiteX1" fmla="*/ 30502 w 101737"/>
              <a:gd name="connsiteY1" fmla="*/ 197846 h 214471"/>
              <a:gd name="connsiteX2" fmla="*/ 17051 w 101737"/>
              <a:gd name="connsiteY2" fmla="*/ 79100 h 214471"/>
              <a:gd name="connsiteX3" fmla="*/ 55844 w 101737"/>
              <a:gd name="connsiteY3" fmla="*/ 40308 h 214471"/>
              <a:gd name="connsiteX4" fmla="*/ 101737 w 101737"/>
              <a:gd name="connsiteY4" fmla="*/ 0 h 214471"/>
              <a:gd name="connsiteX0" fmla="*/ 50130 w 151441"/>
              <a:gd name="connsiteY0" fmla="*/ 178853 h 224103"/>
              <a:gd name="connsiteX1" fmla="*/ 80206 w 151441"/>
              <a:gd name="connsiteY1" fmla="*/ 197846 h 224103"/>
              <a:gd name="connsiteX2" fmla="*/ 4224 w 151441"/>
              <a:gd name="connsiteY2" fmla="*/ 197847 h 224103"/>
              <a:gd name="connsiteX3" fmla="*/ 105548 w 151441"/>
              <a:gd name="connsiteY3" fmla="*/ 40308 h 224103"/>
              <a:gd name="connsiteX4" fmla="*/ 151441 w 151441"/>
              <a:gd name="connsiteY4" fmla="*/ 0 h 224103"/>
              <a:gd name="connsiteX0" fmla="*/ 57778 w 159089"/>
              <a:gd name="connsiteY0" fmla="*/ 178853 h 230821"/>
              <a:gd name="connsiteX1" fmla="*/ 87854 w 159089"/>
              <a:gd name="connsiteY1" fmla="*/ 197846 h 230821"/>
              <a:gd name="connsiteX2" fmla="*/ 11872 w 159089"/>
              <a:gd name="connsiteY2" fmla="*/ 197847 h 230821"/>
              <a:gd name="connsiteX3" fmla="*/ 159089 w 159089"/>
              <a:gd name="connsiteY3" fmla="*/ 0 h 230821"/>
              <a:gd name="connsiteX0" fmla="*/ 152559 w 190286"/>
              <a:gd name="connsiteY0" fmla="*/ 56981 h 88636"/>
              <a:gd name="connsiteX1" fmla="*/ 182635 w 190286"/>
              <a:gd name="connsiteY1" fmla="*/ 75974 h 88636"/>
              <a:gd name="connsiteX2" fmla="*/ 106653 w 190286"/>
              <a:gd name="connsiteY2" fmla="*/ 75975 h 88636"/>
              <a:gd name="connsiteX3" fmla="*/ 30670 w 190286"/>
              <a:gd name="connsiteY3" fmla="*/ 0 h 88636"/>
              <a:gd name="connsiteX0" fmla="*/ 182635 w 182635"/>
              <a:gd name="connsiteY0" fmla="*/ 75974 h 88637"/>
              <a:gd name="connsiteX1" fmla="*/ 106653 w 182635"/>
              <a:gd name="connsiteY1" fmla="*/ 75975 h 88637"/>
              <a:gd name="connsiteX2" fmla="*/ 30670 w 182635"/>
              <a:gd name="connsiteY2" fmla="*/ 0 h 88637"/>
              <a:gd name="connsiteX0" fmla="*/ 182635 w 182635"/>
              <a:gd name="connsiteY0" fmla="*/ 75974 h 79140"/>
              <a:gd name="connsiteX1" fmla="*/ 150005 w 182635"/>
              <a:gd name="connsiteY1" fmla="*/ 22374 h 79140"/>
              <a:gd name="connsiteX2" fmla="*/ 30670 w 182635"/>
              <a:gd name="connsiteY2" fmla="*/ 0 h 79140"/>
              <a:gd name="connsiteX0" fmla="*/ 152801 w 152801"/>
              <a:gd name="connsiteY0" fmla="*/ 92753 h 95919"/>
              <a:gd name="connsiteX1" fmla="*/ 120171 w 152801"/>
              <a:gd name="connsiteY1" fmla="*/ 39153 h 95919"/>
              <a:gd name="connsiteX2" fmla="*/ 30670 w 152801"/>
              <a:gd name="connsiteY2" fmla="*/ 0 h 95919"/>
              <a:gd name="connsiteX0" fmla="*/ 120171 w 120171"/>
              <a:gd name="connsiteY0" fmla="*/ 39153 h 41218"/>
              <a:gd name="connsiteX1" fmla="*/ 30670 w 120171"/>
              <a:gd name="connsiteY1" fmla="*/ 0 h 41218"/>
            </a:gdLst>
            <a:ahLst/>
            <a:cxnLst>
              <a:cxn ang="0">
                <a:pos x="connsiteX0" y="connsiteY0"/>
              </a:cxn>
              <a:cxn ang="0">
                <a:pos x="connsiteX1" y="connsiteY1"/>
              </a:cxn>
            </a:cxnLst>
            <a:rect l="l" t="t" r="r" b="b"/>
            <a:pathLst>
              <a:path w="120171" h="41218">
                <a:moveTo>
                  <a:pt x="120171" y="39153"/>
                </a:moveTo>
                <a:cubicBezTo>
                  <a:pt x="99816" y="23694"/>
                  <a:pt x="0" y="41218"/>
                  <a:pt x="30670" y="0"/>
                </a:cubicBezTo>
              </a:path>
            </a:pathLst>
          </a:cu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sz="900">
              <a:ln>
                <a:solidFill>
                  <a:schemeClr val="tx1"/>
                </a:solidFill>
                <a:prstDash val="sysDash"/>
              </a:ln>
            </a:endParaRPr>
          </a:p>
        </p:txBody>
      </p:sp>
      <p:sp>
        <p:nvSpPr>
          <p:cNvPr id="319" name="Oval 52"/>
          <p:cNvSpPr>
            <a:spLocks noChangeArrowheads="1"/>
          </p:cNvSpPr>
          <p:nvPr/>
        </p:nvSpPr>
        <p:spPr bwMode="auto">
          <a:xfrm>
            <a:off x="3363913" y="4697413"/>
            <a:ext cx="53314" cy="57150"/>
          </a:xfrm>
          <a:prstGeom prst="ellipse">
            <a:avLst/>
          </a:prstGeom>
          <a:solidFill>
            <a:srgbClr val="0F6FC6">
              <a:lumMod val="40000"/>
              <a:lumOff val="60000"/>
            </a:srgbClr>
          </a:solidFill>
          <a:ln w="12700">
            <a:solidFill>
              <a:srgbClr val="990000"/>
            </a:solidFill>
            <a:round/>
            <a:headEnd/>
            <a:tailEnd/>
          </a:ln>
          <a:effectLst/>
        </p:spPr>
        <p:txBody>
          <a:bodyPr wrap="none" anchor="ctr"/>
          <a:lstStyle/>
          <a:p>
            <a:pPr fontAlgn="auto">
              <a:spcBef>
                <a:spcPts val="0"/>
              </a:spcBef>
              <a:spcAft>
                <a:spcPts val="0"/>
              </a:spcAft>
              <a:defRPr/>
            </a:pPr>
            <a:endParaRPr lang="en-US" sz="900" b="1" kern="0" dirty="0">
              <a:solidFill>
                <a:srgbClr val="000000"/>
              </a:solidFill>
              <a:cs typeface="+mn-cs"/>
            </a:endParaRPr>
          </a:p>
        </p:txBody>
      </p:sp>
      <p:sp>
        <p:nvSpPr>
          <p:cNvPr id="320" name="Oval 52"/>
          <p:cNvSpPr>
            <a:spLocks noChangeArrowheads="1"/>
          </p:cNvSpPr>
          <p:nvPr/>
        </p:nvSpPr>
        <p:spPr bwMode="auto">
          <a:xfrm>
            <a:off x="3484298" y="4746625"/>
            <a:ext cx="55033" cy="57150"/>
          </a:xfrm>
          <a:prstGeom prst="ellipse">
            <a:avLst/>
          </a:prstGeom>
          <a:solidFill>
            <a:srgbClr val="0F6FC6">
              <a:lumMod val="40000"/>
              <a:lumOff val="60000"/>
            </a:srgbClr>
          </a:solidFill>
          <a:ln w="12700">
            <a:solidFill>
              <a:srgbClr val="990000"/>
            </a:solidFill>
            <a:round/>
            <a:headEnd/>
            <a:tailEnd/>
          </a:ln>
          <a:effectLst/>
        </p:spPr>
        <p:txBody>
          <a:bodyPr wrap="none" anchor="ctr"/>
          <a:lstStyle/>
          <a:p>
            <a:pPr fontAlgn="auto">
              <a:spcBef>
                <a:spcPts val="0"/>
              </a:spcBef>
              <a:spcAft>
                <a:spcPts val="0"/>
              </a:spcAft>
              <a:defRPr/>
            </a:pPr>
            <a:endParaRPr lang="en-US" sz="900" b="1" kern="0" dirty="0">
              <a:solidFill>
                <a:srgbClr val="000000"/>
              </a:solidFill>
              <a:cs typeface="+mn-cs"/>
            </a:endParaRPr>
          </a:p>
        </p:txBody>
      </p:sp>
      <p:sp>
        <p:nvSpPr>
          <p:cNvPr id="321" name="Rectangle 54"/>
          <p:cNvSpPr>
            <a:spLocks noChangeArrowheads="1"/>
          </p:cNvSpPr>
          <p:nvPr/>
        </p:nvSpPr>
        <p:spPr bwMode="auto">
          <a:xfrm>
            <a:off x="3138621" y="4745039"/>
            <a:ext cx="556244" cy="218651"/>
          </a:xfrm>
          <a:prstGeom prst="rect">
            <a:avLst/>
          </a:prstGeom>
          <a:noFill/>
          <a:ln w="12700">
            <a:noFill/>
            <a:miter lim="800000"/>
            <a:headEnd/>
            <a:tailEnd/>
          </a:ln>
          <a:effectLst/>
        </p:spPr>
        <p:txBody>
          <a:bodyPr wrap="none" lIns="77788" tIns="39688" rIns="77788" bIns="39688">
            <a:spAutoFit/>
          </a:bodyPr>
          <a:lstStyle/>
          <a:p>
            <a:pPr defTabSz="661988" fontAlgn="auto">
              <a:spcBef>
                <a:spcPts val="0"/>
              </a:spcBef>
              <a:spcAft>
                <a:spcPts val="0"/>
              </a:spcAft>
              <a:defRPr/>
            </a:pPr>
            <a:r>
              <a:rPr lang="en-GB" sz="900" b="1" kern="0" dirty="0">
                <a:solidFill>
                  <a:srgbClr val="000000"/>
                </a:solidFill>
                <a:latin typeface="Arial Narrow" pitchFamily="34" charset="0"/>
                <a:cs typeface="+mn-cs"/>
              </a:rPr>
              <a:t>Goa AFS</a:t>
            </a:r>
          </a:p>
        </p:txBody>
      </p:sp>
    </p:spTree>
  </p:cSld>
  <p:clrMapOvr>
    <a:masterClrMapping/>
  </p:clrMapOvr>
  <p:transition>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4294967295"/>
          </p:nvPr>
        </p:nvSpPr>
        <p:spPr>
          <a:xfrm>
            <a:off x="7099300" y="6248400"/>
            <a:ext cx="2063750" cy="457200"/>
          </a:xfrm>
          <a:prstGeom prst="rect">
            <a:avLst/>
          </a:prstGeom>
          <a:noFill/>
        </p:spPr>
        <p:txBody>
          <a:bodyPr/>
          <a:lstStyle/>
          <a:p>
            <a:fld id="{11BA1E9E-1180-4FC4-BC1B-A8118F1C3291}" type="slidenum">
              <a:rPr lang="en-US" smtClean="0"/>
              <a:pPr/>
              <a:t>70</a:t>
            </a:fld>
            <a:endParaRPr lang="en-US" smtClean="0"/>
          </a:p>
        </p:txBody>
      </p:sp>
      <p:pic>
        <p:nvPicPr>
          <p:cNvPr id="33795" name="Content Placeholder 4" descr="rail congestion.jpg"/>
          <p:cNvPicPr>
            <a:picLocks noGrp="1" noChangeAspect="1"/>
          </p:cNvPicPr>
          <p:nvPr>
            <p:ph idx="4294967295"/>
          </p:nvPr>
        </p:nvPicPr>
        <p:blipFill>
          <a:blip r:embed="rId2" cstate="print"/>
          <a:srcRect l="-3065" r="-3065"/>
          <a:stretch>
            <a:fillRect/>
          </a:stretch>
        </p:blipFill>
        <p:spPr>
          <a:xfrm>
            <a:off x="660400" y="1447800"/>
            <a:ext cx="8420100" cy="4114800"/>
          </a:xfrm>
        </p:spPr>
      </p:pic>
      <p:sp>
        <p:nvSpPr>
          <p:cNvPr id="33796" name="TextBox 5"/>
          <p:cNvSpPr txBox="1">
            <a:spLocks noChangeArrowheads="1"/>
          </p:cNvSpPr>
          <p:nvPr/>
        </p:nvSpPr>
        <p:spPr bwMode="auto">
          <a:xfrm>
            <a:off x="2228850" y="5867401"/>
            <a:ext cx="4980851" cy="369332"/>
          </a:xfrm>
          <a:prstGeom prst="rect">
            <a:avLst/>
          </a:prstGeom>
          <a:noFill/>
          <a:ln w="9525">
            <a:noFill/>
            <a:miter lim="800000"/>
            <a:headEnd/>
            <a:tailEnd/>
          </a:ln>
        </p:spPr>
        <p:txBody>
          <a:bodyPr wrap="none">
            <a:spAutoFit/>
          </a:bodyPr>
          <a:lstStyle/>
          <a:p>
            <a:r>
              <a:rPr lang="en-US" dirty="0">
                <a:solidFill>
                  <a:srgbClr val="0000FF"/>
                </a:solidFill>
                <a:latin typeface="Avenir Black Oblique" charset="0"/>
              </a:rPr>
              <a:t>All the tracks </a:t>
            </a:r>
            <a:r>
              <a:rPr lang="en-US" dirty="0" smtClean="0">
                <a:solidFill>
                  <a:srgbClr val="0000FF"/>
                </a:solidFill>
                <a:latin typeface="Avenir Black Oblique" charset="0"/>
              </a:rPr>
              <a:t>finally have </a:t>
            </a:r>
            <a:r>
              <a:rPr lang="en-US" dirty="0">
                <a:solidFill>
                  <a:srgbClr val="0000FF"/>
                </a:solidFill>
                <a:latin typeface="Avenir Black Oblique" charset="0"/>
              </a:rPr>
              <a:t>some destination.......</a:t>
            </a:r>
          </a:p>
        </p:txBody>
      </p:sp>
      <p:sp>
        <p:nvSpPr>
          <p:cNvPr id="33797" name="TextBox 6"/>
          <p:cNvSpPr txBox="1">
            <a:spLocks noChangeArrowheads="1"/>
          </p:cNvSpPr>
          <p:nvPr/>
        </p:nvSpPr>
        <p:spPr bwMode="auto">
          <a:xfrm>
            <a:off x="742950" y="609600"/>
            <a:ext cx="3547766" cy="584775"/>
          </a:xfrm>
          <a:prstGeom prst="rect">
            <a:avLst/>
          </a:prstGeom>
          <a:noFill/>
          <a:ln w="9525">
            <a:noFill/>
            <a:miter lim="800000"/>
            <a:headEnd/>
            <a:tailEnd/>
          </a:ln>
        </p:spPr>
        <p:txBody>
          <a:bodyPr wrap="none">
            <a:spAutoFit/>
          </a:bodyPr>
          <a:lstStyle/>
          <a:p>
            <a:r>
              <a:rPr lang="en-US" sz="3200">
                <a:solidFill>
                  <a:srgbClr val="FF0066"/>
                </a:solidFill>
                <a:latin typeface="Avenir Black Oblique" charset="0"/>
              </a:rPr>
              <a:t>Never feel lost ...</a:t>
            </a:r>
            <a:r>
              <a:rPr lang="en-US">
                <a:solidFill>
                  <a:srgbClr val="FF0066"/>
                </a:solidFill>
              </a:rPr>
              <a:t>.....</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6705600" y="3886200"/>
          <a:ext cx="2692400" cy="2514600"/>
        </p:xfrm>
        <a:graphic>
          <a:graphicData uri="http://schemas.openxmlformats.org/presentationml/2006/ole">
            <p:oleObj spid="_x0000_s5122" name="Clip" r:id="rId3" imgW="5349875" imgH="2911475" progId="">
              <p:embed/>
            </p:oleObj>
          </a:graphicData>
        </a:graphic>
      </p:graphicFrame>
      <p:pic>
        <p:nvPicPr>
          <p:cNvPr id="5123" name="Picture 9" descr="Independence Day"/>
          <p:cNvPicPr>
            <a:picLocks noChangeAspect="1" noChangeArrowheads="1"/>
          </p:cNvPicPr>
          <p:nvPr/>
        </p:nvPicPr>
        <p:blipFill>
          <a:blip r:embed="rId4" cstate="print"/>
          <a:srcRect/>
          <a:stretch>
            <a:fillRect/>
          </a:stretch>
        </p:blipFill>
        <p:spPr bwMode="auto">
          <a:xfrm>
            <a:off x="34925" y="0"/>
            <a:ext cx="6478588" cy="6781800"/>
          </a:xfrm>
          <a:prstGeom prst="rect">
            <a:avLst/>
          </a:prstGeom>
          <a:noFill/>
          <a:ln w="9525">
            <a:noFill/>
            <a:miter lim="800000"/>
            <a:headEnd/>
            <a:tailEnd/>
          </a:ln>
        </p:spPr>
      </p:pic>
      <p:sp>
        <p:nvSpPr>
          <p:cNvPr id="5124" name="TextBox 3"/>
          <p:cNvSpPr txBox="1">
            <a:spLocks noChangeArrowheads="1"/>
          </p:cNvSpPr>
          <p:nvPr/>
        </p:nvSpPr>
        <p:spPr bwMode="auto">
          <a:xfrm rot="-2595197">
            <a:off x="6672263" y="2438400"/>
            <a:ext cx="2497137" cy="708025"/>
          </a:xfrm>
          <a:prstGeom prst="rect">
            <a:avLst/>
          </a:prstGeom>
          <a:noFill/>
          <a:ln w="9525">
            <a:noFill/>
            <a:miter lim="800000"/>
            <a:headEnd/>
            <a:tailEnd/>
          </a:ln>
        </p:spPr>
        <p:txBody>
          <a:bodyPr wrap="none">
            <a:spAutoFit/>
          </a:bodyPr>
          <a:lstStyle/>
          <a:p>
            <a:r>
              <a:rPr lang="en-US" altLang="en-US" sz="4000" b="1" i="1">
                <a:solidFill>
                  <a:srgbClr val="C00000"/>
                </a:solidFill>
              </a:rPr>
              <a:t>Thank You</a:t>
            </a:r>
            <a:endParaRPr lang="en-IN" altLang="en-US" sz="4000" b="1" i="1">
              <a:solidFill>
                <a:srgbClr val="C00000"/>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47650" y="0"/>
            <a:ext cx="9658350" cy="938719"/>
          </a:xfrm>
          <a:prstGeom prst="rect">
            <a:avLst/>
          </a:prstGeom>
          <a:noFill/>
          <a:ln w="9525">
            <a:noFill/>
            <a:miter lim="800000"/>
            <a:headEnd/>
            <a:tailEnd/>
          </a:ln>
        </p:spPr>
        <p:txBody>
          <a:bodyPr>
            <a:spAutoFit/>
          </a:bodyPr>
          <a:lstStyle/>
          <a:p>
            <a:pPr marL="171450" indent="-171450" algn="just">
              <a:spcBef>
                <a:spcPct val="50000"/>
              </a:spcBef>
              <a:buFontTx/>
              <a:buChar char="•"/>
            </a:pPr>
            <a:endParaRPr lang="en-US" sz="2800" b="1" i="1">
              <a:solidFill>
                <a:schemeClr val="tx2"/>
              </a:solidFill>
            </a:endParaRPr>
          </a:p>
          <a:p>
            <a:pPr marL="171450" indent="-171450" algn="just">
              <a:spcBef>
                <a:spcPct val="50000"/>
              </a:spcBef>
              <a:buFontTx/>
              <a:buChar char="•"/>
            </a:pPr>
            <a:endParaRPr lang="en-US"/>
          </a:p>
        </p:txBody>
      </p:sp>
      <p:sp>
        <p:nvSpPr>
          <p:cNvPr id="10243" name="Text Box 3"/>
          <p:cNvSpPr txBox="1">
            <a:spLocks noChangeArrowheads="1"/>
          </p:cNvSpPr>
          <p:nvPr/>
        </p:nvSpPr>
        <p:spPr bwMode="auto">
          <a:xfrm>
            <a:off x="0" y="0"/>
            <a:ext cx="9906000" cy="760208"/>
          </a:xfrm>
          <a:prstGeom prst="rect">
            <a:avLst/>
          </a:prstGeom>
          <a:noFill/>
          <a:ln w="9525">
            <a:noFill/>
            <a:miter lim="800000"/>
            <a:headEnd/>
            <a:tailEnd/>
          </a:ln>
        </p:spPr>
        <p:txBody>
          <a:bodyPr>
            <a:spAutoFit/>
          </a:bodyPr>
          <a:lstStyle/>
          <a:p>
            <a:pPr marL="628650" indent="-400050" algn="ctr">
              <a:lnSpc>
                <a:spcPct val="140000"/>
              </a:lnSpc>
              <a:spcBef>
                <a:spcPct val="50000"/>
              </a:spcBef>
            </a:pPr>
            <a:r>
              <a:rPr lang="en-US" b="1">
                <a:solidFill>
                  <a:srgbClr val="FF0000"/>
                </a:solidFill>
                <a:latin typeface="Arial" pitchFamily="34" charset="0"/>
              </a:rPr>
              <a:t>BTPN RAKE AVAILABILITY  WITH INDIAN RAILWAYS</a:t>
            </a:r>
            <a:endParaRPr lang="en-US" sz="3100" b="1">
              <a:solidFill>
                <a:srgbClr val="FF0000"/>
              </a:solidFill>
              <a:latin typeface="Arial" pitchFamily="34" charset="0"/>
            </a:endParaRPr>
          </a:p>
        </p:txBody>
      </p:sp>
      <p:sp>
        <p:nvSpPr>
          <p:cNvPr id="10244" name="Rectangle 5"/>
          <p:cNvSpPr>
            <a:spLocks noChangeArrowheads="1"/>
          </p:cNvSpPr>
          <p:nvPr/>
        </p:nvSpPr>
        <p:spPr bwMode="auto">
          <a:xfrm>
            <a:off x="3769784" y="350839"/>
            <a:ext cx="4020873" cy="579437"/>
          </a:xfrm>
          <a:prstGeom prst="rect">
            <a:avLst/>
          </a:prstGeom>
          <a:noFill/>
          <a:ln w="9525">
            <a:noFill/>
            <a:miter lim="800000"/>
            <a:headEnd/>
            <a:tailEnd/>
          </a:ln>
        </p:spPr>
        <p:txBody>
          <a:bodyPr>
            <a:spAutoFit/>
          </a:bodyPr>
          <a:lstStyle/>
          <a:p>
            <a:endParaRPr lang="en-US" sz="3200">
              <a:solidFill>
                <a:schemeClr val="tx2"/>
              </a:solidFill>
              <a:latin typeface="Trebuchet MS" pitchFamily="34" charset="0"/>
            </a:endParaRPr>
          </a:p>
        </p:txBody>
      </p:sp>
      <p:graphicFrame>
        <p:nvGraphicFramePr>
          <p:cNvPr id="8" name="Table 7"/>
          <p:cNvGraphicFramePr>
            <a:graphicFrameLocks noGrp="1"/>
          </p:cNvGraphicFramePr>
          <p:nvPr/>
        </p:nvGraphicFramePr>
        <p:xfrm>
          <a:off x="742950" y="1524002"/>
          <a:ext cx="8502650" cy="2362198"/>
        </p:xfrm>
        <a:graphic>
          <a:graphicData uri="http://schemas.openxmlformats.org/drawingml/2006/table">
            <a:tbl>
              <a:tblPr/>
              <a:tblGrid>
                <a:gridCol w="3991330"/>
                <a:gridCol w="4511320"/>
              </a:tblGrid>
              <a:tr h="393874">
                <a:tc>
                  <a:txBody>
                    <a:bodyPr/>
                    <a:lstStyle/>
                    <a:p>
                      <a:pPr algn="l" fontAlgn="b"/>
                      <a:r>
                        <a:rPr lang="en-US" sz="2200" b="1" i="0" u="none" strike="noStrike" dirty="0" smtClean="0">
                          <a:solidFill>
                            <a:srgbClr val="000000"/>
                          </a:solidFill>
                          <a:latin typeface="Arial"/>
                        </a:rPr>
                        <a:t>Commodity</a:t>
                      </a:r>
                      <a:endParaRPr lang="en-US" sz="2200" b="1" i="0" u="none" strike="noStrike" dirty="0">
                        <a:solidFill>
                          <a:srgbClr val="000000"/>
                        </a:solidFill>
                        <a:latin typeface="Arial"/>
                      </a:endParaRPr>
                    </a:p>
                  </a:txBody>
                  <a:tcPr marL="9524" marR="9524" marT="952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2946A"/>
                    </a:solidFill>
                  </a:tcPr>
                </a:tc>
                <a:tc>
                  <a:txBody>
                    <a:bodyPr/>
                    <a:lstStyle/>
                    <a:p>
                      <a:pPr algn="ctr" fontAlgn="b"/>
                      <a:r>
                        <a:rPr lang="en-US" sz="2200" b="1" i="0" u="none" strike="noStrike" dirty="0">
                          <a:solidFill>
                            <a:srgbClr val="000000"/>
                          </a:solidFill>
                          <a:latin typeface="Arial"/>
                        </a:rPr>
                        <a:t>Number  of rakes</a:t>
                      </a:r>
                    </a:p>
                  </a:txBody>
                  <a:tcPr marL="9524" marR="9524" marT="952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2946A"/>
                    </a:solidFill>
                  </a:tcPr>
                </a:tc>
              </a:tr>
              <a:tr h="393351">
                <a:tc>
                  <a:txBody>
                    <a:bodyPr/>
                    <a:lstStyle/>
                    <a:p>
                      <a:pPr algn="l" fontAlgn="b"/>
                      <a:r>
                        <a:rPr lang="en-US" sz="2200" b="1" i="0" u="none" strike="noStrike" dirty="0">
                          <a:solidFill>
                            <a:srgbClr val="000000"/>
                          </a:solidFill>
                          <a:latin typeface="Arial"/>
                        </a:rPr>
                        <a:t>White Oil</a:t>
                      </a:r>
                    </a:p>
                  </a:txBody>
                  <a:tcPr marL="9524" marR="9524" marT="952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200" b="1" i="0" u="none" strike="noStrike" dirty="0" smtClean="0">
                          <a:solidFill>
                            <a:srgbClr val="000000"/>
                          </a:solidFill>
                          <a:latin typeface="Arial"/>
                        </a:rPr>
                        <a:t>190</a:t>
                      </a:r>
                      <a:endParaRPr lang="en-US" sz="2200" b="1" i="0" u="none" strike="noStrike" dirty="0">
                        <a:solidFill>
                          <a:srgbClr val="000000"/>
                        </a:solidFill>
                        <a:latin typeface="Arial"/>
                      </a:endParaRPr>
                    </a:p>
                  </a:txBody>
                  <a:tcPr marL="9524" marR="9524" marT="952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93351">
                <a:tc>
                  <a:txBody>
                    <a:bodyPr/>
                    <a:lstStyle/>
                    <a:p>
                      <a:pPr algn="l" fontAlgn="b"/>
                      <a:r>
                        <a:rPr lang="en-US" sz="2200" b="1" i="0" u="none" strike="noStrike" dirty="0">
                          <a:solidFill>
                            <a:srgbClr val="000000"/>
                          </a:solidFill>
                          <a:latin typeface="Arial"/>
                        </a:rPr>
                        <a:t>Black Oil</a:t>
                      </a:r>
                    </a:p>
                  </a:txBody>
                  <a:tcPr marL="9524" marR="9524" marT="952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200" b="1" i="0" u="none" strike="noStrike" dirty="0" smtClean="0">
                          <a:solidFill>
                            <a:srgbClr val="000000"/>
                          </a:solidFill>
                          <a:latin typeface="Arial"/>
                        </a:rPr>
                        <a:t>18</a:t>
                      </a:r>
                      <a:endParaRPr lang="en-US" sz="2200" b="1" i="0" u="none" strike="noStrike" dirty="0">
                        <a:solidFill>
                          <a:srgbClr val="000000"/>
                        </a:solidFill>
                        <a:latin typeface="Arial"/>
                      </a:endParaRPr>
                    </a:p>
                  </a:txBody>
                  <a:tcPr marL="9524" marR="9524" marT="952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93874">
                <a:tc>
                  <a:txBody>
                    <a:bodyPr/>
                    <a:lstStyle/>
                    <a:p>
                      <a:pPr algn="l" fontAlgn="b"/>
                      <a:r>
                        <a:rPr lang="en-US" sz="2200" b="1" i="0" u="none" strike="noStrike" dirty="0" smtClean="0">
                          <a:solidFill>
                            <a:srgbClr val="000000"/>
                          </a:solidFill>
                          <a:latin typeface="Arial"/>
                        </a:rPr>
                        <a:t>Crude</a:t>
                      </a:r>
                      <a:endParaRPr lang="en-US" sz="2200" b="1" i="0" u="none" strike="noStrike" dirty="0">
                        <a:solidFill>
                          <a:srgbClr val="000000"/>
                        </a:solidFill>
                        <a:latin typeface="Arial"/>
                      </a:endParaRPr>
                    </a:p>
                  </a:txBody>
                  <a:tcPr marL="9524" marR="9524" marT="952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200" b="1" i="0" u="none" strike="noStrike" dirty="0">
                          <a:solidFill>
                            <a:srgbClr val="000000"/>
                          </a:solidFill>
                          <a:latin typeface="Arial"/>
                        </a:rPr>
                        <a:t>2</a:t>
                      </a:r>
                    </a:p>
                  </a:txBody>
                  <a:tcPr marL="9524" marR="9524" marT="952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93874">
                <a:tc>
                  <a:txBody>
                    <a:bodyPr/>
                    <a:lstStyle/>
                    <a:p>
                      <a:pPr algn="l" fontAlgn="b"/>
                      <a:r>
                        <a:rPr lang="en-US" sz="2200" b="1" i="0" u="none" strike="noStrike" dirty="0">
                          <a:solidFill>
                            <a:srgbClr val="000000"/>
                          </a:solidFill>
                          <a:latin typeface="Arial"/>
                        </a:rPr>
                        <a:t>Coal Tar</a:t>
                      </a:r>
                    </a:p>
                  </a:txBody>
                  <a:tcPr marL="9524" marR="9524" marT="952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200" b="1" i="0" u="none" strike="noStrike" dirty="0">
                          <a:solidFill>
                            <a:srgbClr val="000000"/>
                          </a:solidFill>
                          <a:latin typeface="Arial"/>
                        </a:rPr>
                        <a:t>2</a:t>
                      </a:r>
                    </a:p>
                  </a:txBody>
                  <a:tcPr marL="9524" marR="9524" marT="952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93874">
                <a:tc>
                  <a:txBody>
                    <a:bodyPr/>
                    <a:lstStyle/>
                    <a:p>
                      <a:pPr algn="l" fontAlgn="b"/>
                      <a:r>
                        <a:rPr lang="en-US" sz="2200" b="1" i="0" u="none" strike="noStrike" dirty="0">
                          <a:solidFill>
                            <a:srgbClr val="000000"/>
                          </a:solidFill>
                          <a:latin typeface="Arial"/>
                        </a:rPr>
                        <a:t>Total</a:t>
                      </a:r>
                    </a:p>
                  </a:txBody>
                  <a:tcPr marL="9524" marR="9524" marT="952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200" b="1" i="0" u="none" strike="noStrike" dirty="0" smtClean="0">
                          <a:solidFill>
                            <a:srgbClr val="000000"/>
                          </a:solidFill>
                          <a:latin typeface="Arial"/>
                        </a:rPr>
                        <a:t>212</a:t>
                      </a:r>
                      <a:endParaRPr lang="en-US" sz="2200" b="1" i="0" u="none" strike="noStrike" dirty="0">
                        <a:solidFill>
                          <a:srgbClr val="000000"/>
                        </a:solidFill>
                        <a:latin typeface="Arial"/>
                      </a:endParaRPr>
                    </a:p>
                  </a:txBody>
                  <a:tcPr marL="9524" marR="9524" marT="9524"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10268" name="TextBox 8"/>
          <p:cNvSpPr txBox="1">
            <a:spLocks noChangeArrowheads="1"/>
          </p:cNvSpPr>
          <p:nvPr/>
        </p:nvSpPr>
        <p:spPr bwMode="auto">
          <a:xfrm>
            <a:off x="742950" y="3962400"/>
            <a:ext cx="8832850" cy="2308324"/>
          </a:xfrm>
          <a:prstGeom prst="rect">
            <a:avLst/>
          </a:prstGeom>
          <a:noFill/>
          <a:ln w="9525">
            <a:noFill/>
            <a:miter lim="800000"/>
            <a:headEnd/>
            <a:tailEnd/>
          </a:ln>
        </p:spPr>
        <p:txBody>
          <a:bodyPr>
            <a:spAutoFit/>
          </a:bodyPr>
          <a:lstStyle/>
          <a:p>
            <a:pPr marL="285750" indent="-285750">
              <a:buFont typeface="Wingdings" pitchFamily="2" charset="2"/>
              <a:buChar char="Ø"/>
            </a:pPr>
            <a:r>
              <a:rPr lang="en-US" sz="1800" b="1" dirty="0">
                <a:latin typeface="Arial" pitchFamily="34" charset="0"/>
                <a:cs typeface="Arial" pitchFamily="34" charset="0"/>
              </a:rPr>
              <a:t>4 wheeler </a:t>
            </a:r>
            <a:r>
              <a:rPr lang="en-US" sz="1800" b="1" dirty="0" smtClean="0">
                <a:latin typeface="Arial" pitchFamily="34" charset="0"/>
                <a:cs typeface="Arial" pitchFamily="34" charset="0"/>
              </a:rPr>
              <a:t>rakes (conventional wagons) </a:t>
            </a:r>
            <a:r>
              <a:rPr lang="en-US" sz="1800" b="1" dirty="0">
                <a:latin typeface="Arial" pitchFamily="34" charset="0"/>
                <a:cs typeface="Arial" pitchFamily="34" charset="0"/>
              </a:rPr>
              <a:t>removed from circuit during May 2010</a:t>
            </a:r>
          </a:p>
          <a:p>
            <a:pPr marL="285750" indent="-285750">
              <a:buFont typeface="Wingdings" pitchFamily="2" charset="2"/>
              <a:buChar char="Ø"/>
            </a:pPr>
            <a:endParaRPr lang="en-US" sz="1800" b="1" dirty="0">
              <a:latin typeface="Arial" pitchFamily="34" charset="0"/>
              <a:cs typeface="Arial" pitchFamily="34" charset="0"/>
            </a:endParaRPr>
          </a:p>
          <a:p>
            <a:pPr marL="285750" indent="-285750">
              <a:buFont typeface="Wingdings" pitchFamily="2" charset="2"/>
              <a:buChar char="Ø"/>
            </a:pPr>
            <a:r>
              <a:rPr lang="en-US" sz="1800" b="1" dirty="0">
                <a:latin typeface="Arial" pitchFamily="34" charset="0"/>
                <a:cs typeface="Arial" pitchFamily="34" charset="0"/>
              </a:rPr>
              <a:t>BTFLN (Frameless </a:t>
            </a:r>
            <a:r>
              <a:rPr lang="en-US" sz="1800" b="1" dirty="0" err="1">
                <a:latin typeface="Arial" pitchFamily="34" charset="0"/>
                <a:cs typeface="Arial" pitchFamily="34" charset="0"/>
              </a:rPr>
              <a:t>Tankwagons</a:t>
            </a:r>
            <a:r>
              <a:rPr lang="en-US" sz="1800" b="1" dirty="0">
                <a:latin typeface="Arial" pitchFamily="34" charset="0"/>
                <a:cs typeface="Arial" pitchFamily="34" charset="0"/>
              </a:rPr>
              <a:t> introduced in 2012) with a higher Capacity by 3 MT. </a:t>
            </a:r>
          </a:p>
          <a:p>
            <a:pPr marL="285750" indent="-285750">
              <a:buFont typeface="Wingdings" pitchFamily="2" charset="2"/>
              <a:buChar char="Ø"/>
            </a:pPr>
            <a:endParaRPr lang="en-US" sz="1800" b="1" dirty="0">
              <a:latin typeface="Arial" pitchFamily="34" charset="0"/>
              <a:cs typeface="Arial" pitchFamily="34" charset="0"/>
            </a:endParaRPr>
          </a:p>
          <a:p>
            <a:pPr marL="285750" indent="-285750">
              <a:buFont typeface="Wingdings" pitchFamily="2" charset="2"/>
              <a:buChar char="Ø"/>
            </a:pPr>
            <a:r>
              <a:rPr lang="en-US" sz="1800" b="1" dirty="0">
                <a:latin typeface="Arial" pitchFamily="34" charset="0"/>
                <a:cs typeface="Arial" pitchFamily="34" charset="0"/>
              </a:rPr>
              <a:t>Rake capacity increased from 48 </a:t>
            </a:r>
            <a:r>
              <a:rPr lang="en-US" sz="1800" b="1" dirty="0" err="1">
                <a:latin typeface="Arial" pitchFamily="34" charset="0"/>
                <a:cs typeface="Arial" pitchFamily="34" charset="0"/>
              </a:rPr>
              <a:t>Tws</a:t>
            </a:r>
            <a:r>
              <a:rPr lang="en-US" sz="1800" b="1" dirty="0">
                <a:latin typeface="Arial" pitchFamily="34" charset="0"/>
                <a:cs typeface="Arial" pitchFamily="34" charset="0"/>
              </a:rPr>
              <a:t> to 49 in Sep 2011 and for most of the Locations it is extended to 50 TW per rake</a:t>
            </a:r>
            <a:r>
              <a:rPr lang="en-US" dirty="0"/>
              <a:t>.</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60400" y="38100"/>
            <a:ext cx="8255000" cy="876300"/>
          </a:xfrm>
        </p:spPr>
        <p:txBody>
          <a:bodyPr/>
          <a:lstStyle/>
          <a:p>
            <a:pPr algn="l"/>
            <a:r>
              <a:rPr lang="en-US" sz="3200" smtClean="0">
                <a:solidFill>
                  <a:srgbClr val="FF0000"/>
                </a:solidFill>
              </a:rPr>
              <a:t>Industry Rail Loading Locations</a:t>
            </a:r>
          </a:p>
        </p:txBody>
      </p:sp>
      <p:graphicFrame>
        <p:nvGraphicFramePr>
          <p:cNvPr id="5" name="Content Placeholder 4"/>
          <p:cNvGraphicFramePr>
            <a:graphicFrameLocks noGrp="1"/>
          </p:cNvGraphicFramePr>
          <p:nvPr>
            <p:ph idx="1"/>
          </p:nvPr>
        </p:nvGraphicFramePr>
        <p:xfrm>
          <a:off x="660400" y="762000"/>
          <a:ext cx="8420100" cy="5873750"/>
        </p:xfrm>
        <a:graphic>
          <a:graphicData uri="http://schemas.openxmlformats.org/drawingml/2006/table">
            <a:tbl>
              <a:tblPr/>
              <a:tblGrid>
                <a:gridCol w="2806700"/>
                <a:gridCol w="2806700"/>
                <a:gridCol w="2806700"/>
              </a:tblGrid>
              <a:tr h="2349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ea typeface="MS PGothic" pitchFamily="34" charset="-128"/>
                        </a:rPr>
                        <a:t>Region</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IOC</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OMC/SAR</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2349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NR</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Mathura</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HMEL</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r>
              <a:tr h="2349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Panipat</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Bahadurgarh</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r>
              <a:tr h="2349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Kanpur</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r>
              <a:tr h="2349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Asouti</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r>
              <a:tr h="2349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ER</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pitchFamily="34" charset="0"/>
                          <a:ea typeface="MS PGothic" pitchFamily="34" charset="-128"/>
                        </a:rPr>
                        <a:t>Digboi</a:t>
                      </a:r>
                      <a:r>
                        <a:rPr kumimoji="0" lang="en-US" sz="1400" b="1" i="0" u="none" strike="noStrike" cap="none" normalizeH="0" baseline="0" dirty="0" smtClean="0">
                          <a:ln>
                            <a:noFill/>
                          </a:ln>
                          <a:solidFill>
                            <a:srgbClr val="000000"/>
                          </a:solidFill>
                          <a:effectLst/>
                          <a:latin typeface="Calibri" pitchFamily="34" charset="0"/>
                          <a:ea typeface="MS PGothic" pitchFamily="34" charset="-128"/>
                        </a:rPr>
                        <a:t> Marketing Terminal</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Numaligarh</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r>
              <a:tr h="2349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BGR</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Rangapani</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r>
              <a:tr h="2349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Siliguri</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Haldia</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r>
              <a:tr h="2349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pitchFamily="34" charset="0"/>
                          <a:ea typeface="MS PGothic" pitchFamily="34" charset="-128"/>
                        </a:rPr>
                        <a:t>Barauni</a:t>
                      </a:r>
                      <a:r>
                        <a:rPr kumimoji="0" lang="en-US" sz="1400" b="1" i="0" u="none" strike="noStrike" cap="none" normalizeH="0" baseline="0" dirty="0" smtClean="0">
                          <a:ln>
                            <a:noFill/>
                          </a:ln>
                          <a:solidFill>
                            <a:srgbClr val="000000"/>
                          </a:solidFill>
                          <a:effectLst/>
                          <a:latin typeface="Calibri" pitchFamily="34" charset="0"/>
                          <a:ea typeface="MS PGothic" pitchFamily="34" charset="-128"/>
                        </a:rPr>
                        <a:t> Refinery</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Paradeep</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r>
              <a:tr h="2349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HR</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r>
              <a:tr h="2349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Paradeep</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r>
              <a:tr h="2349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WR</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IOTL (Raipur)</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Manmad</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r>
              <a:tr h="2349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Ratlam</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Loni</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r>
              <a:tr h="2349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JR</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EOL-Jam</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r>
              <a:tr h="2349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Kandla</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RIL-Jam</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r>
              <a:tr h="2349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IOTL (Mumbai)</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Mahul</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r>
              <a:tr h="2349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Mangaliagaon</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r>
              <a:tr h="2349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BORL</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r>
              <a:tr h="2349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SR</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Vizag</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Vizag</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r>
              <a:tr h="2349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Tondiarpet</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Vijaywada</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r>
              <a:tr h="2349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Ennore</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r>
              <a:tr h="2349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Kochi</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r>
              <a:tr h="2349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Mangalore</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r>
              <a:tr h="2349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 </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Hassan</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r>
              <a:tr h="2349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Total</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rgbClr val="000000"/>
                          </a:solidFill>
                          <a:effectLst/>
                          <a:latin typeface="Calibri" pitchFamily="34" charset="0"/>
                          <a:ea typeface="MS PGothic" pitchFamily="34" charset="-128"/>
                        </a:rPr>
                        <a:t>15</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21</a:t>
                      </a:r>
                    </a:p>
                  </a:txBody>
                  <a:tcPr marL="13758" marR="13758"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r>
            </a:tbl>
          </a:graphicData>
        </a:graphic>
      </p:graphicFrame>
      <p:sp>
        <p:nvSpPr>
          <p:cNvPr id="17517" name="Slide Number Placeholder 3"/>
          <p:cNvSpPr>
            <a:spLocks noGrp="1"/>
          </p:cNvSpPr>
          <p:nvPr>
            <p:ph type="sldNum" sz="quarter" idx="4294967295"/>
          </p:nvPr>
        </p:nvSpPr>
        <p:spPr>
          <a:xfrm>
            <a:off x="7099300" y="6248400"/>
            <a:ext cx="2063750" cy="457200"/>
          </a:xfrm>
          <a:prstGeom prst="rect">
            <a:avLst/>
          </a:prstGeom>
          <a:noFill/>
        </p:spPr>
        <p:txBody>
          <a:bodyPr/>
          <a:lstStyle/>
          <a:p>
            <a:fld id="{02942E14-7F49-4EC6-953E-FDAA5FB8F957}" type="slidenum">
              <a:rPr lang="en-US" smtClean="0"/>
              <a:pPr/>
              <a:t>9</a:t>
            </a:fld>
            <a:endParaRPr lang="en-US" smtClean="0"/>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RIGLEFT" val="294.875"/>
  <p:tag name="ORIGTOP" val="133.125"/>
  <p:tag name="ORIGHEIGHT" val="2.25"/>
  <p:tag name="ORIGWIDTH" val="3"/>
</p:tagLst>
</file>

<file path=ppt/tags/tag2.xml><?xml version="1.0" encoding="utf-8"?>
<p:tagLst xmlns:a="http://schemas.openxmlformats.org/drawingml/2006/main" xmlns:r="http://schemas.openxmlformats.org/officeDocument/2006/relationships" xmlns:p="http://schemas.openxmlformats.org/presentationml/2006/main">
  <p:tag name="DVSECTIONID" val="FWTzd7aXBssOmYs9yuGiml"/>
</p:tagLst>
</file>

<file path=ppt/tags/tag3.xml><?xml version="1.0" encoding="utf-8"?>
<p:tagLst xmlns:a="http://schemas.openxmlformats.org/drawingml/2006/main" xmlns:r="http://schemas.openxmlformats.org/officeDocument/2006/relationships" xmlns:p="http://schemas.openxmlformats.org/presentationml/2006/main">
  <p:tag name="DVSHAPEID" val="fEx7i1o5WFYMUt4c6svz0o"/>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ZCi67F26tEOTmeCKLqGgnw"/>
</p:tagLst>
</file>

<file path=ppt/tags/tag5.xml><?xml version="1.0" encoding="utf-8"?>
<p:tagLst xmlns:a="http://schemas.openxmlformats.org/drawingml/2006/main" xmlns:r="http://schemas.openxmlformats.org/officeDocument/2006/relationships" xmlns:p="http://schemas.openxmlformats.org/presentationml/2006/main">
  <p:tag name="DVSECTIONID" val="pbN8jrcRkzLTOV54VyMEqh"/>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TotalTime>
  <Words>2750</Words>
  <Application>Microsoft Office PowerPoint</Application>
  <PresentationFormat>A4 Paper (210x297 mm)</PresentationFormat>
  <Paragraphs>927</Paragraphs>
  <Slides>71</Slides>
  <Notes>27</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71</vt:i4>
      </vt:variant>
    </vt:vector>
  </HeadingPairs>
  <TitlesOfParts>
    <vt:vector size="75" baseType="lpstr">
      <vt:lpstr>Default Design</vt:lpstr>
      <vt:lpstr>Microsoft Office Excel 97-2003 Worksheet</vt:lpstr>
      <vt:lpstr>Chart</vt:lpstr>
      <vt:lpstr>Clip</vt:lpstr>
      <vt:lpstr>Slide 1</vt:lpstr>
      <vt:lpstr>Supply &amp; Distribution of Petroleum Products - Indian Oil Way  </vt:lpstr>
      <vt:lpstr>Slide 3</vt:lpstr>
      <vt:lpstr>IOC Refining Capacity </vt:lpstr>
      <vt:lpstr>POL Ports in India </vt:lpstr>
      <vt:lpstr>Slide 6</vt:lpstr>
      <vt:lpstr>Growth in Petroleum Pdt Pipelines Network</vt:lpstr>
      <vt:lpstr>Slide 8</vt:lpstr>
      <vt:lpstr>Industry Rail Loading Locations</vt:lpstr>
      <vt:lpstr>Slide 10</vt:lpstr>
      <vt:lpstr>BTPN Tank Wagons</vt:lpstr>
      <vt:lpstr>BTFLN Tank Wagons</vt:lpstr>
      <vt:lpstr>Supply Chain Management</vt:lpstr>
      <vt:lpstr>Underlying Philosophy Behind Supply Chain Concept</vt:lpstr>
      <vt:lpstr>How do we define Supply Chain management?</vt:lpstr>
      <vt:lpstr>What is Supply Chain Management?</vt:lpstr>
      <vt:lpstr>Links In Supply Chain</vt:lpstr>
      <vt:lpstr>Supply Chain : Petroleum sector    </vt:lpstr>
      <vt:lpstr>Slide 19</vt:lpstr>
      <vt:lpstr>Slide 20</vt:lpstr>
      <vt:lpstr>Logistic Flow Chart </vt:lpstr>
      <vt:lpstr>IOC Mode-wise Primary Dispatch – 2012-13 v/s 2017-18</vt:lpstr>
      <vt:lpstr>Importance of Quality Control in Supply Chain</vt:lpstr>
      <vt:lpstr>Slide 24</vt:lpstr>
      <vt:lpstr>Slide 25</vt:lpstr>
      <vt:lpstr>Slide 26</vt:lpstr>
      <vt:lpstr>Primary Activities</vt:lpstr>
      <vt:lpstr>Demand Forecast</vt:lpstr>
      <vt:lpstr>Optimization Models</vt:lpstr>
      <vt:lpstr>Slide 30</vt:lpstr>
      <vt:lpstr>Slide 31</vt:lpstr>
      <vt:lpstr>Slide 32</vt:lpstr>
      <vt:lpstr>Timelines for drawing Monthly Distribution Plan (next month)</vt:lpstr>
      <vt:lpstr>IT Implementation</vt:lpstr>
      <vt:lpstr>MOP&amp;NG Focus Areas</vt:lpstr>
      <vt:lpstr>CHALLENGES</vt:lpstr>
      <vt:lpstr>Refinery Operation : Challenges</vt:lpstr>
      <vt:lpstr>CHALLENGES</vt:lpstr>
      <vt:lpstr>CHALLENGES</vt:lpstr>
      <vt:lpstr>ROAD MOVEMENTS AT NORTH EAST        (THROUGH RO-RO)</vt:lpstr>
      <vt:lpstr>WAY FORWARD….</vt:lpstr>
      <vt:lpstr>Slide 42</vt:lpstr>
      <vt:lpstr>Slide 43</vt:lpstr>
      <vt:lpstr>Slide 44</vt:lpstr>
      <vt:lpstr>Slide 45</vt:lpstr>
      <vt:lpstr>Finally – A Recap</vt:lpstr>
      <vt:lpstr>World’s seaborne trade</vt:lpstr>
      <vt:lpstr>World’s seaborne trade</vt:lpstr>
      <vt:lpstr>World fleet, 2017</vt:lpstr>
      <vt:lpstr>Global bunker trade</vt:lpstr>
      <vt:lpstr>Global bunker trade</vt:lpstr>
      <vt:lpstr>Bunker fuels demand in India</vt:lpstr>
      <vt:lpstr>Industry market share</vt:lpstr>
      <vt:lpstr>Infrastructure presence at major port</vt:lpstr>
      <vt:lpstr>India maritime sector</vt:lpstr>
      <vt:lpstr>India maritime sector</vt:lpstr>
      <vt:lpstr>Constraint in bunkering growth</vt:lpstr>
      <vt:lpstr>National Waterway maps with IndianOil locations: NW-1</vt:lpstr>
      <vt:lpstr>Slide 59</vt:lpstr>
      <vt:lpstr>Slide 60</vt:lpstr>
      <vt:lpstr>Slide 61</vt:lpstr>
      <vt:lpstr>Slide 62</vt:lpstr>
      <vt:lpstr>Slide 63</vt:lpstr>
      <vt:lpstr>Global Bunker fuel demand post 2020 IMO regulations</vt:lpstr>
      <vt:lpstr>How much will 2020 cost?</vt:lpstr>
      <vt:lpstr>LNG bunkering demand</vt:lpstr>
      <vt:lpstr>FO bunker demand in India…. 2020…. </vt:lpstr>
      <vt:lpstr>IOC’s Preparedness ….. VLSFO 0.5%</vt:lpstr>
      <vt:lpstr>Roadmap for readiness</vt:lpstr>
      <vt:lpstr>Slide 70</vt:lpstr>
      <vt:lpstr>Slide 71</vt:lpstr>
    </vt:vector>
  </TitlesOfParts>
  <Company>iocl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Supply &amp; Distribution in   Deregulated Scenario</dc:title>
  <dc:creator>MOHAPATRA</dc:creator>
  <cp:lastModifiedBy>USER</cp:lastModifiedBy>
  <cp:revision>2094</cp:revision>
  <dcterms:created xsi:type="dcterms:W3CDTF">2003-05-28T06:14:10Z</dcterms:created>
  <dcterms:modified xsi:type="dcterms:W3CDTF">2021-09-15T13:07:24Z</dcterms:modified>
</cp:coreProperties>
</file>