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6" r:id="rId3"/>
    <p:sldId id="312" r:id="rId4"/>
    <p:sldId id="314" r:id="rId5"/>
    <p:sldId id="315" r:id="rId6"/>
    <p:sldId id="264" r:id="rId7"/>
    <p:sldId id="273" r:id="rId8"/>
    <p:sldId id="272" r:id="rId9"/>
    <p:sldId id="291" r:id="rId10"/>
    <p:sldId id="276" r:id="rId11"/>
    <p:sldId id="279" r:id="rId12"/>
    <p:sldId id="275" r:id="rId13"/>
    <p:sldId id="285" r:id="rId14"/>
    <p:sldId id="327" r:id="rId15"/>
    <p:sldId id="326" r:id="rId16"/>
    <p:sldId id="328" r:id="rId17"/>
    <p:sldId id="295" r:id="rId18"/>
    <p:sldId id="292" r:id="rId19"/>
    <p:sldId id="347" r:id="rId20"/>
    <p:sldId id="288" r:id="rId21"/>
    <p:sldId id="349"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3" d="100"/>
          <a:sy n="93" d="100"/>
        </p:scale>
        <p:origin x="91"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eepika%20bharti\Desktop\member%20fin\PPT\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Book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Chart%20in%20Microsoft%20Office%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Book1.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0671951471768272E-2"/>
          <c:y val="4.2922120894983741E-2"/>
          <c:w val="0.72281722066472875"/>
          <c:h val="0.77857753855204559"/>
        </c:manualLayout>
      </c:layout>
      <c:bar3DChart>
        <c:barDir val="col"/>
        <c:grouping val="clustered"/>
        <c:varyColors val="0"/>
        <c:ser>
          <c:idx val="0"/>
          <c:order val="0"/>
          <c:tx>
            <c:strRef>
              <c:f>Sheet2!$C$6</c:f>
              <c:strCache>
                <c:ptCount val="1"/>
                <c:pt idx="0">
                  <c:v>#REF!</c:v>
                </c:pt>
              </c:strCache>
            </c:strRef>
          </c:tx>
          <c:invertIfNegative val="0"/>
          <c:cat>
            <c:strRef>
              <c:f>Sheet2!$B$7:$B$16</c:f>
              <c:strCache>
                <c:ptCount val="10"/>
                <c:pt idx="0">
                  <c:v>2008-09 </c:v>
                </c:pt>
                <c:pt idx="1">
                  <c:v>2009-10 </c:v>
                </c:pt>
                <c:pt idx="2">
                  <c:v>2010-11 </c:v>
                </c:pt>
                <c:pt idx="3">
                  <c:v>2011-12 </c:v>
                </c:pt>
                <c:pt idx="4">
                  <c:v>2012-13 </c:v>
                </c:pt>
                <c:pt idx="5">
                  <c:v>2013-14 </c:v>
                </c:pt>
                <c:pt idx="6">
                  <c:v>2014-15 </c:v>
                </c:pt>
                <c:pt idx="7">
                  <c:v>2015-16 </c:v>
                </c:pt>
                <c:pt idx="8">
                  <c:v>2016-17 </c:v>
                </c:pt>
                <c:pt idx="9">
                  <c:v>2017-18 (upto Feb) </c:v>
                </c:pt>
              </c:strCache>
            </c:strRef>
          </c:cat>
          <c:val>
            <c:numRef>
              <c:f>Sheet2!$C$7:$C$16</c:f>
              <c:numCache>
                <c:formatCode>General</c:formatCode>
                <c:ptCount val="10"/>
                <c:pt idx="0">
                  <c:v>0</c:v>
                </c:pt>
                <c:pt idx="1">
                  <c:v>0</c:v>
                </c:pt>
                <c:pt idx="2">
                  <c:v>452.08</c:v>
                </c:pt>
                <c:pt idx="3">
                  <c:v>965</c:v>
                </c:pt>
                <c:pt idx="4">
                  <c:v>1748.1</c:v>
                </c:pt>
                <c:pt idx="5">
                  <c:v>2053.6999999999998</c:v>
                </c:pt>
                <c:pt idx="6">
                  <c:v>2367.94</c:v>
                </c:pt>
                <c:pt idx="7">
                  <c:v>2414.08</c:v>
                </c:pt>
                <c:pt idx="8">
                  <c:v>2907.36</c:v>
                </c:pt>
                <c:pt idx="9">
                  <c:v>3177.59</c:v>
                </c:pt>
              </c:numCache>
            </c:numRef>
          </c:val>
          <c:extLst>
            <c:ext xmlns:c16="http://schemas.microsoft.com/office/drawing/2014/chart" uri="{C3380CC4-5D6E-409C-BE32-E72D297353CC}">
              <c16:uniqueId val="{00000000-7B8B-4C46-88C8-F709D44C2AAE}"/>
            </c:ext>
          </c:extLst>
        </c:ser>
        <c:ser>
          <c:idx val="1"/>
          <c:order val="1"/>
          <c:tx>
            <c:strRef>
              <c:f>Sheet2!$D$6</c:f>
              <c:strCache>
                <c:ptCount val="1"/>
                <c:pt idx="0">
                  <c:v>#REF!</c:v>
                </c:pt>
              </c:strCache>
            </c:strRef>
          </c:tx>
          <c:invertIfNegative val="0"/>
          <c:cat>
            <c:strRef>
              <c:f>Sheet2!$B$7:$B$16</c:f>
              <c:strCache>
                <c:ptCount val="10"/>
                <c:pt idx="0">
                  <c:v>2008-09 </c:v>
                </c:pt>
                <c:pt idx="1">
                  <c:v>2009-10 </c:v>
                </c:pt>
                <c:pt idx="2">
                  <c:v>2010-11 </c:v>
                </c:pt>
                <c:pt idx="3">
                  <c:v>2011-12 </c:v>
                </c:pt>
                <c:pt idx="4">
                  <c:v>2012-13 </c:v>
                </c:pt>
                <c:pt idx="5">
                  <c:v>2013-14 </c:v>
                </c:pt>
                <c:pt idx="6">
                  <c:v>2014-15 </c:v>
                </c:pt>
                <c:pt idx="7">
                  <c:v>2015-16 </c:v>
                </c:pt>
                <c:pt idx="8">
                  <c:v>2016-17 </c:v>
                </c:pt>
                <c:pt idx="9">
                  <c:v>2017-18 (upto Feb) </c:v>
                </c:pt>
              </c:strCache>
            </c:strRef>
          </c:cat>
          <c:val>
            <c:numRef>
              <c:f>Sheet2!$D$7:$D$16</c:f>
              <c:numCache>
                <c:formatCode>General</c:formatCode>
                <c:ptCount val="10"/>
                <c:pt idx="0">
                  <c:v>0</c:v>
                </c:pt>
                <c:pt idx="1">
                  <c:v>0</c:v>
                </c:pt>
                <c:pt idx="2">
                  <c:v>1170.42</c:v>
                </c:pt>
                <c:pt idx="3">
                  <c:v>1375.1499999999999</c:v>
                </c:pt>
                <c:pt idx="4">
                  <c:v>3052.14</c:v>
                </c:pt>
                <c:pt idx="5">
                  <c:v>3390.02</c:v>
                </c:pt>
                <c:pt idx="6">
                  <c:v>2177.44</c:v>
                </c:pt>
                <c:pt idx="7">
                  <c:v>1328.1399999999999</c:v>
                </c:pt>
                <c:pt idx="8">
                  <c:v>1063.6299999999999</c:v>
                </c:pt>
                <c:pt idx="9">
                  <c:v>964.13</c:v>
                </c:pt>
              </c:numCache>
            </c:numRef>
          </c:val>
          <c:extLst>
            <c:ext xmlns:c16="http://schemas.microsoft.com/office/drawing/2014/chart" uri="{C3380CC4-5D6E-409C-BE32-E72D297353CC}">
              <c16:uniqueId val="{00000001-7B8B-4C46-88C8-F709D44C2AAE}"/>
            </c:ext>
          </c:extLst>
        </c:ser>
        <c:ser>
          <c:idx val="2"/>
          <c:order val="2"/>
          <c:tx>
            <c:strRef>
              <c:f>Sheet2!$E$6</c:f>
              <c:strCache>
                <c:ptCount val="1"/>
                <c:pt idx="0">
                  <c:v>#REF!</c:v>
                </c:pt>
              </c:strCache>
            </c:strRef>
          </c:tx>
          <c:invertIfNegative val="0"/>
          <c:cat>
            <c:strRef>
              <c:f>Sheet2!$B$7:$B$16</c:f>
              <c:strCache>
                <c:ptCount val="10"/>
                <c:pt idx="0">
                  <c:v>2008-09 </c:v>
                </c:pt>
                <c:pt idx="1">
                  <c:v>2009-10 </c:v>
                </c:pt>
                <c:pt idx="2">
                  <c:v>2010-11 </c:v>
                </c:pt>
                <c:pt idx="3">
                  <c:v>2011-12 </c:v>
                </c:pt>
                <c:pt idx="4">
                  <c:v>2012-13 </c:v>
                </c:pt>
                <c:pt idx="5">
                  <c:v>2013-14 </c:v>
                </c:pt>
                <c:pt idx="6">
                  <c:v>2014-15 </c:v>
                </c:pt>
                <c:pt idx="7">
                  <c:v>2015-16 </c:v>
                </c:pt>
                <c:pt idx="8">
                  <c:v>2016-17 </c:v>
                </c:pt>
                <c:pt idx="9">
                  <c:v>2017-18 (upto Feb) </c:v>
                </c:pt>
              </c:strCache>
            </c:strRef>
          </c:cat>
          <c:val>
            <c:numRef>
              <c:f>Sheet2!$E$7:$E$16</c:f>
              <c:numCache>
                <c:formatCode>General</c:formatCode>
                <c:ptCount val="10"/>
                <c:pt idx="0">
                  <c:v>0</c:v>
                </c:pt>
                <c:pt idx="1">
                  <c:v>0</c:v>
                </c:pt>
                <c:pt idx="2">
                  <c:v>0</c:v>
                </c:pt>
                <c:pt idx="3">
                  <c:v>86.79</c:v>
                </c:pt>
                <c:pt idx="4">
                  <c:v>145.32000000000042</c:v>
                </c:pt>
                <c:pt idx="5">
                  <c:v>172.1</c:v>
                </c:pt>
                <c:pt idx="6">
                  <c:v>196.43</c:v>
                </c:pt>
                <c:pt idx="7">
                  <c:v>174.6</c:v>
                </c:pt>
                <c:pt idx="8">
                  <c:v>242.49</c:v>
                </c:pt>
                <c:pt idx="9">
                  <c:v>398.72999999999917</c:v>
                </c:pt>
              </c:numCache>
            </c:numRef>
          </c:val>
          <c:extLst>
            <c:ext xmlns:c16="http://schemas.microsoft.com/office/drawing/2014/chart" uri="{C3380CC4-5D6E-409C-BE32-E72D297353CC}">
              <c16:uniqueId val="{00000002-7B8B-4C46-88C8-F709D44C2AAE}"/>
            </c:ext>
          </c:extLst>
        </c:ser>
        <c:dLbls>
          <c:showLegendKey val="0"/>
          <c:showVal val="0"/>
          <c:showCatName val="0"/>
          <c:showSerName val="0"/>
          <c:showPercent val="0"/>
          <c:showBubbleSize val="0"/>
        </c:dLbls>
        <c:gapWidth val="150"/>
        <c:shape val="box"/>
        <c:axId val="73577600"/>
        <c:axId val="73579136"/>
        <c:axId val="0"/>
      </c:bar3DChart>
      <c:catAx>
        <c:axId val="73577600"/>
        <c:scaling>
          <c:orientation val="minMax"/>
        </c:scaling>
        <c:delete val="0"/>
        <c:axPos val="b"/>
        <c:numFmt formatCode="General" sourceLinked="0"/>
        <c:majorTickMark val="out"/>
        <c:minorTickMark val="none"/>
        <c:tickLblPos val="nextTo"/>
        <c:txPr>
          <a:bodyPr/>
          <a:lstStyle/>
          <a:p>
            <a:pPr>
              <a:defRPr lang="en-US"/>
            </a:pPr>
            <a:endParaRPr lang="en-US"/>
          </a:p>
        </c:txPr>
        <c:crossAx val="73579136"/>
        <c:crosses val="autoZero"/>
        <c:auto val="1"/>
        <c:lblAlgn val="ctr"/>
        <c:lblOffset val="100"/>
        <c:noMultiLvlLbl val="0"/>
      </c:catAx>
      <c:valAx>
        <c:axId val="73579136"/>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73577600"/>
        <c:crosses val="autoZero"/>
        <c:crossBetween val="between"/>
      </c:valAx>
    </c:plotArea>
    <c:legend>
      <c:legendPos val="r"/>
      <c:layout>
        <c:manualLayout>
          <c:xMode val="edge"/>
          <c:yMode val="edge"/>
          <c:x val="0.77476923684583165"/>
          <c:y val="0.13998288010043108"/>
          <c:w val="5.9646342278298597E-2"/>
          <c:h val="0.70070403456125385"/>
        </c:manualLayout>
      </c:layout>
      <c:overlay val="0"/>
      <c:txPr>
        <a:bodyPr/>
        <a:lstStyle/>
        <a:p>
          <a:pPr>
            <a:defRPr lang="en-US"/>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a:pPr>
            <a:r>
              <a:rPr lang="en-US" dirty="0"/>
              <a:t>India -Pakistan trade at ICP Attari</a:t>
            </a:r>
          </a:p>
        </c:rich>
      </c:tx>
      <c:layout/>
      <c:overlay val="0"/>
      <c:spPr>
        <a:noFill/>
        <a:ln>
          <a:noFill/>
        </a:ln>
        <a:effectLst/>
      </c:spPr>
    </c:title>
    <c:autoTitleDeleted val="0"/>
    <c:plotArea>
      <c:layout/>
      <c:lineChart>
        <c:grouping val="standard"/>
        <c:varyColors val="0"/>
        <c:ser>
          <c:idx val="0"/>
          <c:order val="0"/>
          <c:tx>
            <c:strRef>
              <c:f>Sheet1!$E$12</c:f>
              <c:strCache>
                <c:ptCount val="1"/>
                <c:pt idx="0">
                  <c:v>Imports</c:v>
                </c:pt>
              </c:strCache>
            </c:strRef>
          </c:tx>
          <c:spPr>
            <a:ln w="28575" cap="rnd">
              <a:solidFill>
                <a:schemeClr val="accent1"/>
              </a:solidFill>
              <a:round/>
            </a:ln>
            <a:effectLst/>
          </c:spPr>
          <c:marker>
            <c:symbol val="none"/>
          </c:marker>
          <c:dLbls>
            <c:dLbl>
              <c:idx val="0"/>
              <c:layout>
                <c:manualLayout>
                  <c:x val="-3.1500000000000042E-2"/>
                  <c:y val="2.77777777777781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636-4C43-9335-844D3FB0DC35}"/>
                </c:ext>
              </c:extLst>
            </c:dLbl>
            <c:dLbl>
              <c:idx val="1"/>
              <c:layout>
                <c:manualLayout>
                  <c:x val="-4.3388888888888963E-2"/>
                  <c:y val="5.092592592592612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636-4C43-9335-844D3FB0DC35}"/>
                </c:ext>
              </c:extLst>
            </c:dLbl>
            <c:dLbl>
              <c:idx val="2"/>
              <c:layout>
                <c:manualLayout>
                  <c:x val="-4.8944444444444554E-2"/>
                  <c:y val="5.555555555555545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636-4C43-9335-844D3FB0DC35}"/>
                </c:ext>
              </c:extLst>
            </c:dLbl>
            <c:dLbl>
              <c:idx val="3"/>
              <c:layout>
                <c:manualLayout>
                  <c:x val="-5.4500000000000173E-2"/>
                  <c:y val="-4.62962962962965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636-4C43-9335-844D3FB0DC35}"/>
                </c:ext>
              </c:extLst>
            </c:dLbl>
            <c:dLbl>
              <c:idx val="4"/>
              <c:layout>
                <c:manualLayout>
                  <c:x val="-4.8944444444444554E-2"/>
                  <c:y val="-4.16666666666667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636-4C43-9335-844D3FB0DC35}"/>
                </c:ext>
              </c:extLst>
            </c:dLbl>
            <c:spPr>
              <a:noFill/>
              <a:ln>
                <a:noFill/>
              </a:ln>
              <a:effectLst/>
            </c:spPr>
            <c:txPr>
              <a:bodyPr rot="0" vert="horz"/>
              <a:lstStyle/>
              <a:p>
                <a:pPr>
                  <a:defRPr lang="en-US"/>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Sheet1!$D$13:$D$18</c:f>
              <c:strCache>
                <c:ptCount val="6"/>
                <c:pt idx="0">
                  <c:v>2011-12</c:v>
                </c:pt>
                <c:pt idx="1">
                  <c:v>2012-13</c:v>
                </c:pt>
                <c:pt idx="2">
                  <c:v>2013-14</c:v>
                </c:pt>
                <c:pt idx="3">
                  <c:v>2014-15</c:v>
                </c:pt>
                <c:pt idx="4">
                  <c:v>2015-16</c:v>
                </c:pt>
                <c:pt idx="5">
                  <c:v>2016-17</c:v>
                </c:pt>
              </c:strCache>
            </c:strRef>
          </c:cat>
          <c:val>
            <c:numRef>
              <c:f>Sheet1!$E$13:$E$18</c:f>
              <c:numCache>
                <c:formatCode>General</c:formatCode>
                <c:ptCount val="6"/>
                <c:pt idx="0">
                  <c:v>965</c:v>
                </c:pt>
                <c:pt idx="1">
                  <c:v>1748</c:v>
                </c:pt>
                <c:pt idx="2">
                  <c:v>2053</c:v>
                </c:pt>
                <c:pt idx="3">
                  <c:v>2368</c:v>
                </c:pt>
                <c:pt idx="4">
                  <c:v>2412</c:v>
                </c:pt>
                <c:pt idx="5">
                  <c:v>2907</c:v>
                </c:pt>
              </c:numCache>
            </c:numRef>
          </c:val>
          <c:smooth val="0"/>
          <c:extLst>
            <c:ext xmlns:c16="http://schemas.microsoft.com/office/drawing/2014/chart" uri="{C3380CC4-5D6E-409C-BE32-E72D297353CC}">
              <c16:uniqueId val="{00000000-E9DF-4C33-9526-FA0B67EF83BC}"/>
            </c:ext>
          </c:extLst>
        </c:ser>
        <c:ser>
          <c:idx val="1"/>
          <c:order val="1"/>
          <c:tx>
            <c:strRef>
              <c:f>Sheet1!$F$12</c:f>
              <c:strCache>
                <c:ptCount val="1"/>
                <c:pt idx="0">
                  <c:v>Exports</c:v>
                </c:pt>
              </c:strCache>
            </c:strRef>
          </c:tx>
          <c:spPr>
            <a:ln w="28575" cap="rnd">
              <a:solidFill>
                <a:schemeClr val="accent2"/>
              </a:solidFill>
              <a:round/>
            </a:ln>
            <a:effectLst/>
          </c:spPr>
          <c:marker>
            <c:symbol val="none"/>
          </c:marker>
          <c:dLbls>
            <c:dLbl>
              <c:idx val="0"/>
              <c:layout>
                <c:manualLayout>
                  <c:x val="-7.3944444444444493E-2"/>
                  <c:y val="-9.259259259259376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636-4C43-9335-844D3FB0DC35}"/>
                </c:ext>
              </c:extLst>
            </c:dLbl>
            <c:dLbl>
              <c:idx val="1"/>
              <c:layout>
                <c:manualLayout>
                  <c:x val="-5.1722222222222523E-2"/>
                  <c:y val="-3.70370370370372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636-4C43-9335-844D3FB0DC35}"/>
                </c:ext>
              </c:extLst>
            </c:dLbl>
            <c:dLbl>
              <c:idx val="2"/>
              <c:layout>
                <c:manualLayout>
                  <c:x val="-4.6166666666666724E-2"/>
                  <c:y val="-2.77777777777781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636-4C43-9335-844D3FB0DC35}"/>
                </c:ext>
              </c:extLst>
            </c:dLbl>
            <c:dLbl>
              <c:idx val="3"/>
              <c:layout>
                <c:manualLayout>
                  <c:x val="-4.6166666666666724E-2"/>
                  <c:y val="5.555555555555545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636-4C43-9335-844D3FB0DC35}"/>
                </c:ext>
              </c:extLst>
            </c:dLbl>
            <c:dLbl>
              <c:idx val="4"/>
              <c:layout>
                <c:manualLayout>
                  <c:x val="-4.8944444444444554E-2"/>
                  <c:y val="3.70370370370372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636-4C43-9335-844D3FB0DC35}"/>
                </c:ext>
              </c:extLst>
            </c:dLbl>
            <c:spPr>
              <a:noFill/>
              <a:ln>
                <a:noFill/>
              </a:ln>
              <a:effectLst/>
            </c:spPr>
            <c:txPr>
              <a:bodyPr rot="0" vert="horz"/>
              <a:lstStyle/>
              <a:p>
                <a:pPr>
                  <a:defRPr lang="en-US"/>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Sheet1!$D$13:$D$18</c:f>
              <c:strCache>
                <c:ptCount val="6"/>
                <c:pt idx="0">
                  <c:v>2011-12</c:v>
                </c:pt>
                <c:pt idx="1">
                  <c:v>2012-13</c:v>
                </c:pt>
                <c:pt idx="2">
                  <c:v>2013-14</c:v>
                </c:pt>
                <c:pt idx="3">
                  <c:v>2014-15</c:v>
                </c:pt>
                <c:pt idx="4">
                  <c:v>2015-16</c:v>
                </c:pt>
                <c:pt idx="5">
                  <c:v>2016-17</c:v>
                </c:pt>
              </c:strCache>
            </c:strRef>
          </c:cat>
          <c:val>
            <c:numRef>
              <c:f>Sheet1!$F$13:$F$18</c:f>
              <c:numCache>
                <c:formatCode>General</c:formatCode>
                <c:ptCount val="6"/>
                <c:pt idx="0">
                  <c:v>1375</c:v>
                </c:pt>
                <c:pt idx="1">
                  <c:v>3052</c:v>
                </c:pt>
                <c:pt idx="2">
                  <c:v>3390</c:v>
                </c:pt>
                <c:pt idx="3">
                  <c:v>2117</c:v>
                </c:pt>
                <c:pt idx="4">
                  <c:v>1336</c:v>
                </c:pt>
                <c:pt idx="5">
                  <c:v>1064</c:v>
                </c:pt>
              </c:numCache>
            </c:numRef>
          </c:val>
          <c:smooth val="0"/>
          <c:extLst>
            <c:ext xmlns:c16="http://schemas.microsoft.com/office/drawing/2014/chart" uri="{C3380CC4-5D6E-409C-BE32-E72D297353CC}">
              <c16:uniqueId val="{00000001-E9DF-4C33-9526-FA0B67EF83BC}"/>
            </c:ext>
          </c:extLst>
        </c:ser>
        <c:ser>
          <c:idx val="2"/>
          <c:order val="2"/>
          <c:tx>
            <c:strRef>
              <c:f>Sheet1!$G$12</c:f>
              <c:strCache>
                <c:ptCount val="1"/>
                <c:pt idx="0">
                  <c:v>Total</c:v>
                </c:pt>
              </c:strCache>
            </c:strRef>
          </c:tx>
          <c:spPr>
            <a:ln w="28575" cap="rnd">
              <a:solidFill>
                <a:schemeClr val="accent3"/>
              </a:solidFill>
              <a:round/>
            </a:ln>
            <a:effectLst/>
          </c:spPr>
          <c:marker>
            <c:symbol val="none"/>
          </c:marker>
          <c:dLbls>
            <c:dLbl>
              <c:idx val="0"/>
              <c:layout>
                <c:manualLayout>
                  <c:x val="-6.2833333333334032E-2"/>
                  <c:y val="-3.24074074074077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636-4C43-9335-844D3FB0DC35}"/>
                </c:ext>
              </c:extLst>
            </c:dLbl>
            <c:dLbl>
              <c:idx val="1"/>
              <c:layout>
                <c:manualLayout>
                  <c:x val="-4.8944444444444499E-2"/>
                  <c:y val="-5.09259259259263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636-4C43-9335-844D3FB0DC35}"/>
                </c:ext>
              </c:extLst>
            </c:dLbl>
            <c:dLbl>
              <c:idx val="2"/>
              <c:layout>
                <c:manualLayout>
                  <c:x val="-4.8944444444444554E-2"/>
                  <c:y val="-5.092592592592612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636-4C43-9335-844D3FB0DC35}"/>
                </c:ext>
              </c:extLst>
            </c:dLbl>
            <c:dLbl>
              <c:idx val="3"/>
              <c:layout>
                <c:manualLayout>
                  <c:x val="-4.6166666666666724E-2"/>
                  <c:y val="-4.62962962962965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636-4C43-9335-844D3FB0DC35}"/>
                </c:ext>
              </c:extLst>
            </c:dLbl>
            <c:dLbl>
              <c:idx val="4"/>
              <c:layout>
                <c:manualLayout>
                  <c:x val="-2.6722222222222251E-2"/>
                  <c:y val="-4.16664843977839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636-4C43-9335-844D3FB0DC35}"/>
                </c:ext>
              </c:extLst>
            </c:dLbl>
            <c:spPr>
              <a:noFill/>
              <a:ln>
                <a:noFill/>
              </a:ln>
              <a:effectLst/>
            </c:spPr>
            <c:txPr>
              <a:bodyPr rot="0" vert="horz"/>
              <a:lstStyle/>
              <a:p>
                <a:pPr>
                  <a:defRPr lang="en-US"/>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cat>
            <c:strRef>
              <c:f>Sheet1!$D$13:$D$18</c:f>
              <c:strCache>
                <c:ptCount val="6"/>
                <c:pt idx="0">
                  <c:v>2011-12</c:v>
                </c:pt>
                <c:pt idx="1">
                  <c:v>2012-13</c:v>
                </c:pt>
                <c:pt idx="2">
                  <c:v>2013-14</c:v>
                </c:pt>
                <c:pt idx="3">
                  <c:v>2014-15</c:v>
                </c:pt>
                <c:pt idx="4">
                  <c:v>2015-16</c:v>
                </c:pt>
                <c:pt idx="5">
                  <c:v>2016-17</c:v>
                </c:pt>
              </c:strCache>
            </c:strRef>
          </c:cat>
          <c:val>
            <c:numRef>
              <c:f>Sheet1!$G$13:$G$18</c:f>
              <c:numCache>
                <c:formatCode>General</c:formatCode>
                <c:ptCount val="6"/>
                <c:pt idx="0">
                  <c:v>2340</c:v>
                </c:pt>
                <c:pt idx="1">
                  <c:v>4800</c:v>
                </c:pt>
                <c:pt idx="2">
                  <c:v>5443</c:v>
                </c:pt>
                <c:pt idx="3">
                  <c:v>4485</c:v>
                </c:pt>
                <c:pt idx="4">
                  <c:v>3748</c:v>
                </c:pt>
                <c:pt idx="5">
                  <c:v>3971</c:v>
                </c:pt>
              </c:numCache>
            </c:numRef>
          </c:val>
          <c:smooth val="0"/>
          <c:extLst>
            <c:ext xmlns:c16="http://schemas.microsoft.com/office/drawing/2014/chart" uri="{C3380CC4-5D6E-409C-BE32-E72D297353CC}">
              <c16:uniqueId val="{00000002-E9DF-4C33-9526-FA0B67EF83BC}"/>
            </c:ext>
          </c:extLst>
        </c:ser>
        <c:dLbls>
          <c:showLegendKey val="0"/>
          <c:showVal val="1"/>
          <c:showCatName val="0"/>
          <c:showSerName val="0"/>
          <c:showPercent val="0"/>
          <c:showBubbleSize val="0"/>
        </c:dLbls>
        <c:smooth val="0"/>
        <c:axId val="74375936"/>
        <c:axId val="74377472"/>
      </c:lineChart>
      <c:catAx>
        <c:axId val="7437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lang="en-US"/>
            </a:pPr>
            <a:endParaRPr lang="en-US"/>
          </a:p>
        </c:txPr>
        <c:crossAx val="74377472"/>
        <c:crosses val="autoZero"/>
        <c:auto val="1"/>
        <c:lblAlgn val="ctr"/>
        <c:lblOffset val="100"/>
        <c:noMultiLvlLbl val="0"/>
      </c:catAx>
      <c:valAx>
        <c:axId val="7437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lang="en-US"/>
                </a:pPr>
                <a:r>
                  <a:rPr lang="en-US"/>
                  <a:t>INR in Crores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lang="en-US"/>
            </a:pPr>
            <a:endParaRPr lang="en-US"/>
          </a:p>
        </c:txPr>
        <c:crossAx val="743759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a:lstStyle/>
          <a:p>
            <a:pPr rtl="0">
              <a:defRPr lang="en-US" b="1">
                <a:latin typeface="Bookman Old Style" pitchFamily="18" charset="0"/>
              </a:defRPr>
            </a:pPr>
            <a:endParaRPr lang="en-US"/>
          </a:p>
        </c:txPr>
      </c:dTable>
      <c:spPr>
        <a:noFill/>
        <a:ln>
          <a:noFill/>
        </a:ln>
        <a:effectLst/>
      </c:spPr>
    </c:plotArea>
    <c:legend>
      <c:legendPos val="b"/>
      <c:layout/>
      <c:overlay val="0"/>
      <c:spPr>
        <a:noFill/>
        <a:ln>
          <a:noFill/>
        </a:ln>
        <a:effectLst/>
      </c:spPr>
      <c:txPr>
        <a:bodyPr rot="0" vert="horz"/>
        <a:lstStyle/>
        <a:p>
          <a:pPr>
            <a:defRPr lang="en-US" b="1"/>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cs typeface="DilleniaUPC"/>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latin typeface="Bookman Old Style" pitchFamily="18" charset="0"/>
              </a:defRPr>
            </a:pPr>
            <a:r>
              <a:rPr lang="en-US" dirty="0" smtClean="0">
                <a:latin typeface="Bookman Old Style" pitchFamily="18" charset="0"/>
              </a:rPr>
              <a:t>India –</a:t>
            </a:r>
            <a:r>
              <a:rPr lang="en-US" baseline="0" dirty="0" smtClean="0">
                <a:latin typeface="Bookman Old Style" pitchFamily="18" charset="0"/>
              </a:rPr>
              <a:t> Pakistan Passenger movement at ICP, Attari</a:t>
            </a:r>
            <a:endParaRPr lang="en-US" dirty="0">
              <a:latin typeface="Bookman Old Style" pitchFamily="18" charset="0"/>
            </a:endParaRPr>
          </a:p>
        </c:rich>
      </c:tx>
      <c:layout/>
      <c:overlay val="0"/>
    </c:title>
    <c:autoTitleDeleted val="0"/>
    <c:plotArea>
      <c:layout/>
      <c:barChart>
        <c:barDir val="col"/>
        <c:grouping val="stacked"/>
        <c:varyColors val="0"/>
        <c:ser>
          <c:idx val="0"/>
          <c:order val="0"/>
          <c:tx>
            <c:strRef>
              <c:f>'[Chart in Microsoft Office PowerPoint]Sheet1'!$B$1</c:f>
              <c:strCache>
                <c:ptCount val="1"/>
                <c:pt idx="0">
                  <c:v>Incomming </c:v>
                </c:pt>
              </c:strCache>
            </c:strRef>
          </c:tx>
          <c:invertIfNegative val="0"/>
          <c:cat>
            <c:strRef>
              <c:f>'[Chart in Microsoft Office PowerPoint]Sheet1'!$A$2:$A$5</c:f>
              <c:strCache>
                <c:ptCount val="4"/>
                <c:pt idx="0">
                  <c:v>2012-13</c:v>
                </c:pt>
                <c:pt idx="1">
                  <c:v>2013-14</c:v>
                </c:pt>
                <c:pt idx="2">
                  <c:v>2014-15</c:v>
                </c:pt>
                <c:pt idx="3">
                  <c:v>2015-16</c:v>
                </c:pt>
              </c:strCache>
            </c:strRef>
          </c:cat>
          <c:val>
            <c:numRef>
              <c:f>'[Chart in Microsoft Office PowerPoint]Sheet1'!$B$2:$B$5</c:f>
              <c:numCache>
                <c:formatCode>General</c:formatCode>
                <c:ptCount val="4"/>
                <c:pt idx="0">
                  <c:v>39250</c:v>
                </c:pt>
                <c:pt idx="1">
                  <c:v>43402</c:v>
                </c:pt>
                <c:pt idx="2">
                  <c:v>54559</c:v>
                </c:pt>
                <c:pt idx="3">
                  <c:v>49987</c:v>
                </c:pt>
              </c:numCache>
            </c:numRef>
          </c:val>
          <c:extLst>
            <c:ext xmlns:c16="http://schemas.microsoft.com/office/drawing/2014/chart" uri="{C3380CC4-5D6E-409C-BE32-E72D297353CC}">
              <c16:uniqueId val="{00000000-2C38-4890-8ABB-957F9138A22B}"/>
            </c:ext>
          </c:extLst>
        </c:ser>
        <c:ser>
          <c:idx val="1"/>
          <c:order val="1"/>
          <c:tx>
            <c:strRef>
              <c:f>'[Chart in Microsoft Office PowerPoint]Sheet1'!$C$1</c:f>
              <c:strCache>
                <c:ptCount val="1"/>
                <c:pt idx="0">
                  <c:v>Outgoing</c:v>
                </c:pt>
              </c:strCache>
            </c:strRef>
          </c:tx>
          <c:invertIfNegative val="0"/>
          <c:cat>
            <c:strRef>
              <c:f>'[Chart in Microsoft Office PowerPoint]Sheet1'!$A$2:$A$5</c:f>
              <c:strCache>
                <c:ptCount val="4"/>
                <c:pt idx="0">
                  <c:v>2012-13</c:v>
                </c:pt>
                <c:pt idx="1">
                  <c:v>2013-14</c:v>
                </c:pt>
                <c:pt idx="2">
                  <c:v>2014-15</c:v>
                </c:pt>
                <c:pt idx="3">
                  <c:v>2015-16</c:v>
                </c:pt>
              </c:strCache>
            </c:strRef>
          </c:cat>
          <c:val>
            <c:numRef>
              <c:f>'[Chart in Microsoft Office PowerPoint]Sheet1'!$C$2:$C$5</c:f>
              <c:numCache>
                <c:formatCode>General</c:formatCode>
                <c:ptCount val="4"/>
                <c:pt idx="0" formatCode="#,##0">
                  <c:v>39250</c:v>
                </c:pt>
                <c:pt idx="1">
                  <c:v>43402</c:v>
                </c:pt>
                <c:pt idx="2">
                  <c:v>54559</c:v>
                </c:pt>
                <c:pt idx="3">
                  <c:v>49987</c:v>
                </c:pt>
              </c:numCache>
            </c:numRef>
          </c:val>
          <c:extLst>
            <c:ext xmlns:c16="http://schemas.microsoft.com/office/drawing/2014/chart" uri="{C3380CC4-5D6E-409C-BE32-E72D297353CC}">
              <c16:uniqueId val="{00000001-2C38-4890-8ABB-957F9138A22B}"/>
            </c:ext>
          </c:extLst>
        </c:ser>
        <c:dLbls>
          <c:showLegendKey val="0"/>
          <c:showVal val="0"/>
          <c:showCatName val="0"/>
          <c:showSerName val="0"/>
          <c:showPercent val="0"/>
          <c:showBubbleSize val="0"/>
        </c:dLbls>
        <c:gapWidth val="150"/>
        <c:overlap val="100"/>
        <c:axId val="75014528"/>
        <c:axId val="75016064"/>
      </c:barChart>
      <c:catAx>
        <c:axId val="75014528"/>
        <c:scaling>
          <c:orientation val="minMax"/>
        </c:scaling>
        <c:delete val="0"/>
        <c:axPos val="b"/>
        <c:numFmt formatCode="General" sourceLinked="0"/>
        <c:majorTickMark val="out"/>
        <c:minorTickMark val="none"/>
        <c:tickLblPos val="nextTo"/>
        <c:txPr>
          <a:bodyPr/>
          <a:lstStyle/>
          <a:p>
            <a:pPr>
              <a:defRPr lang="en-US"/>
            </a:pPr>
            <a:endParaRPr lang="en-US"/>
          </a:p>
        </c:txPr>
        <c:crossAx val="75016064"/>
        <c:crosses val="autoZero"/>
        <c:auto val="1"/>
        <c:lblAlgn val="ctr"/>
        <c:lblOffset val="100"/>
        <c:noMultiLvlLbl val="0"/>
      </c:catAx>
      <c:valAx>
        <c:axId val="75016064"/>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75014528"/>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dirty="0" smtClean="0">
                <a:cs typeface="DilleniaUPC"/>
              </a:rPr>
              <a:t>India-</a:t>
            </a:r>
            <a:r>
              <a:rPr lang="en-US" baseline="0" dirty="0" smtClean="0">
                <a:cs typeface="DilleniaUPC"/>
              </a:rPr>
              <a:t> </a:t>
            </a:r>
            <a:r>
              <a:rPr lang="en-US" dirty="0" smtClean="0">
                <a:cs typeface="DilleniaUPC"/>
              </a:rPr>
              <a:t>Bangladesh Trade at ICP, Agartala</a:t>
            </a:r>
            <a:endParaRPr lang="en-US" dirty="0">
              <a:cs typeface="DilleniaUPC"/>
            </a:endParaRPr>
          </a:p>
        </c:rich>
      </c:tx>
      <c:layout>
        <c:manualLayout>
          <c:xMode val="edge"/>
          <c:yMode val="edge"/>
          <c:x val="0.24837797619047641"/>
          <c:y val="0"/>
        </c:manualLayout>
      </c:layout>
      <c:overlay val="0"/>
    </c:title>
    <c:autoTitleDeleted val="0"/>
    <c:plotArea>
      <c:layout/>
      <c:lineChart>
        <c:grouping val="standard"/>
        <c:varyColors val="0"/>
        <c:ser>
          <c:idx val="0"/>
          <c:order val="0"/>
          <c:tx>
            <c:strRef>
              <c:f>Sheet1!$B$1</c:f>
              <c:strCache>
                <c:ptCount val="1"/>
                <c:pt idx="0">
                  <c:v>Trade</c:v>
                </c:pt>
              </c:strCache>
            </c:strRef>
          </c:tx>
          <c:cat>
            <c:strRef>
              <c:f>Sheet1!$A$2:$A$6</c:f>
              <c:strCache>
                <c:ptCount val="4"/>
                <c:pt idx="0">
                  <c:v>2012-13</c:v>
                </c:pt>
                <c:pt idx="1">
                  <c:v>2013-14</c:v>
                </c:pt>
                <c:pt idx="2">
                  <c:v>2014-15</c:v>
                </c:pt>
                <c:pt idx="3">
                  <c:v>2015-16</c:v>
                </c:pt>
              </c:strCache>
            </c:strRef>
          </c:cat>
          <c:val>
            <c:numRef>
              <c:f>Sheet1!$B$2:$B$6</c:f>
              <c:numCache>
                <c:formatCode>#,##0</c:formatCode>
                <c:ptCount val="5"/>
                <c:pt idx="0" formatCode="General">
                  <c:v>245.15</c:v>
                </c:pt>
                <c:pt idx="1">
                  <c:v>164.66</c:v>
                </c:pt>
                <c:pt idx="2" formatCode="General">
                  <c:v>266.14000000000038</c:v>
                </c:pt>
                <c:pt idx="3" formatCode="General">
                  <c:v>282.399</c:v>
                </c:pt>
              </c:numCache>
            </c:numRef>
          </c:val>
          <c:smooth val="0"/>
          <c:extLst>
            <c:ext xmlns:c16="http://schemas.microsoft.com/office/drawing/2014/chart" uri="{C3380CC4-5D6E-409C-BE32-E72D297353CC}">
              <c16:uniqueId val="{00000000-68FB-4C0F-896D-55FD1E680BD2}"/>
            </c:ext>
          </c:extLst>
        </c:ser>
        <c:dLbls>
          <c:showLegendKey val="0"/>
          <c:showVal val="0"/>
          <c:showCatName val="0"/>
          <c:showSerName val="0"/>
          <c:showPercent val="0"/>
          <c:showBubbleSize val="0"/>
        </c:dLbls>
        <c:marker val="1"/>
        <c:smooth val="0"/>
        <c:axId val="75021696"/>
        <c:axId val="75025792"/>
      </c:lineChart>
      <c:catAx>
        <c:axId val="75021696"/>
        <c:scaling>
          <c:orientation val="minMax"/>
        </c:scaling>
        <c:delete val="0"/>
        <c:axPos val="b"/>
        <c:numFmt formatCode="General" sourceLinked="0"/>
        <c:majorTickMark val="out"/>
        <c:minorTickMark val="none"/>
        <c:tickLblPos val="nextTo"/>
        <c:txPr>
          <a:bodyPr/>
          <a:lstStyle/>
          <a:p>
            <a:pPr>
              <a:defRPr lang="en-US"/>
            </a:pPr>
            <a:endParaRPr lang="en-US"/>
          </a:p>
        </c:txPr>
        <c:crossAx val="75025792"/>
        <c:crosses val="autoZero"/>
        <c:auto val="1"/>
        <c:lblAlgn val="ctr"/>
        <c:lblOffset val="100"/>
        <c:noMultiLvlLbl val="0"/>
      </c:catAx>
      <c:valAx>
        <c:axId val="75025792"/>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75021696"/>
        <c:crosses val="autoZero"/>
        <c:crossBetween val="between"/>
      </c:valAx>
      <c:spPr>
        <a:ln w="38100"/>
      </c:spPr>
    </c:plotArea>
    <c:legend>
      <c:legendPos val="r"/>
      <c:layout/>
      <c:overlay val="0"/>
      <c:txPr>
        <a:bodyPr/>
        <a:lstStyle/>
        <a:p>
          <a:pPr>
            <a:defRPr lang="en-US"/>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dirty="0"/>
              <a:t>India- Bangladesh Passengers Movement at ICP, Agartala</a:t>
            </a:r>
          </a:p>
        </c:rich>
      </c:tx>
      <c:layout/>
      <c:overlay val="0"/>
    </c:title>
    <c:autoTitleDeleted val="0"/>
    <c:plotArea>
      <c:layout/>
      <c:barChart>
        <c:barDir val="col"/>
        <c:grouping val="stacked"/>
        <c:varyColors val="0"/>
        <c:ser>
          <c:idx val="0"/>
          <c:order val="0"/>
          <c:tx>
            <c:strRef>
              <c:f>Sheet1!$B$1</c:f>
              <c:strCache>
                <c:ptCount val="1"/>
                <c:pt idx="0">
                  <c:v>Incomming </c:v>
                </c:pt>
              </c:strCache>
            </c:strRef>
          </c:tx>
          <c:invertIfNegative val="0"/>
          <c:cat>
            <c:strRef>
              <c:f>Sheet1!$A$2:$A$5</c:f>
              <c:strCache>
                <c:ptCount val="4"/>
                <c:pt idx="0">
                  <c:v>2012-13</c:v>
                </c:pt>
                <c:pt idx="1">
                  <c:v>2013-14</c:v>
                </c:pt>
                <c:pt idx="2">
                  <c:v>2014-15</c:v>
                </c:pt>
                <c:pt idx="3">
                  <c:v>2015-16</c:v>
                </c:pt>
              </c:strCache>
            </c:strRef>
          </c:cat>
          <c:val>
            <c:numRef>
              <c:f>Sheet1!$B$2:$B$5</c:f>
              <c:numCache>
                <c:formatCode>General</c:formatCode>
                <c:ptCount val="4"/>
                <c:pt idx="0">
                  <c:v>17371</c:v>
                </c:pt>
                <c:pt idx="1">
                  <c:v>25336</c:v>
                </c:pt>
                <c:pt idx="2">
                  <c:v>38559</c:v>
                </c:pt>
                <c:pt idx="3">
                  <c:v>44551</c:v>
                </c:pt>
              </c:numCache>
            </c:numRef>
          </c:val>
          <c:extLst>
            <c:ext xmlns:c16="http://schemas.microsoft.com/office/drawing/2014/chart" uri="{C3380CC4-5D6E-409C-BE32-E72D297353CC}">
              <c16:uniqueId val="{00000000-706C-4BE7-8993-462818D0C803}"/>
            </c:ext>
          </c:extLst>
        </c:ser>
        <c:ser>
          <c:idx val="1"/>
          <c:order val="1"/>
          <c:tx>
            <c:strRef>
              <c:f>Sheet1!$C$1</c:f>
              <c:strCache>
                <c:ptCount val="1"/>
                <c:pt idx="0">
                  <c:v>Outgoing</c:v>
                </c:pt>
              </c:strCache>
            </c:strRef>
          </c:tx>
          <c:invertIfNegative val="0"/>
          <c:cat>
            <c:strRef>
              <c:f>Sheet1!$A$2:$A$5</c:f>
              <c:strCache>
                <c:ptCount val="4"/>
                <c:pt idx="0">
                  <c:v>2012-13</c:v>
                </c:pt>
                <c:pt idx="1">
                  <c:v>2013-14</c:v>
                </c:pt>
                <c:pt idx="2">
                  <c:v>2014-15</c:v>
                </c:pt>
                <c:pt idx="3">
                  <c:v>2015-16</c:v>
                </c:pt>
              </c:strCache>
            </c:strRef>
          </c:cat>
          <c:val>
            <c:numRef>
              <c:f>Sheet1!$C$2:$C$5</c:f>
              <c:numCache>
                <c:formatCode>General</c:formatCode>
                <c:ptCount val="4"/>
                <c:pt idx="0" formatCode="#,##0">
                  <c:v>20344</c:v>
                </c:pt>
                <c:pt idx="1">
                  <c:v>26392</c:v>
                </c:pt>
                <c:pt idx="2">
                  <c:v>39621</c:v>
                </c:pt>
                <c:pt idx="3">
                  <c:v>45904</c:v>
                </c:pt>
              </c:numCache>
            </c:numRef>
          </c:val>
          <c:extLst>
            <c:ext xmlns:c16="http://schemas.microsoft.com/office/drawing/2014/chart" uri="{C3380CC4-5D6E-409C-BE32-E72D297353CC}">
              <c16:uniqueId val="{00000001-706C-4BE7-8993-462818D0C803}"/>
            </c:ext>
          </c:extLst>
        </c:ser>
        <c:dLbls>
          <c:showLegendKey val="0"/>
          <c:showVal val="0"/>
          <c:showCatName val="0"/>
          <c:showSerName val="0"/>
          <c:showPercent val="0"/>
          <c:showBubbleSize val="0"/>
        </c:dLbls>
        <c:gapWidth val="150"/>
        <c:overlap val="100"/>
        <c:axId val="53894144"/>
        <c:axId val="53904128"/>
      </c:barChart>
      <c:catAx>
        <c:axId val="53894144"/>
        <c:scaling>
          <c:orientation val="minMax"/>
        </c:scaling>
        <c:delete val="0"/>
        <c:axPos val="b"/>
        <c:numFmt formatCode="General" sourceLinked="0"/>
        <c:majorTickMark val="out"/>
        <c:minorTickMark val="none"/>
        <c:tickLblPos val="nextTo"/>
        <c:txPr>
          <a:bodyPr/>
          <a:lstStyle/>
          <a:p>
            <a:pPr>
              <a:defRPr lang="en-US"/>
            </a:pPr>
            <a:endParaRPr lang="en-US"/>
          </a:p>
        </c:txPr>
        <c:crossAx val="53904128"/>
        <c:crosses val="autoZero"/>
        <c:auto val="1"/>
        <c:lblAlgn val="ctr"/>
        <c:lblOffset val="100"/>
        <c:noMultiLvlLbl val="0"/>
      </c:catAx>
      <c:valAx>
        <c:axId val="53904128"/>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53894144"/>
        <c:crosses val="autoZero"/>
        <c:crossBetween val="between"/>
      </c:valAx>
    </c:plotArea>
    <c:legend>
      <c:legendPos val="r"/>
      <c:layout/>
      <c:overlay val="0"/>
      <c:txPr>
        <a:bodyPr/>
        <a:lstStyle/>
        <a:p>
          <a:pPr>
            <a:defRPr lang="en-US"/>
          </a:pPr>
          <a:endParaRPr lang="en-US"/>
        </a:p>
      </c:txPr>
    </c:legend>
    <c:plotVisOnly val="1"/>
    <c:dispBlanksAs val="gap"/>
    <c:showDLblsOverMax val="0"/>
  </c:chart>
  <c:txPr>
    <a:bodyPr/>
    <a:lstStyle/>
    <a:p>
      <a:pPr>
        <a:defRPr sz="1800">
          <a:latin typeface="Bookman Old Style" pitchFamily="18"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16832912511348"/>
          <c:y val="6.5664029751946434E-2"/>
          <c:w val="0.73974096954132962"/>
          <c:h val="0.79455764649017613"/>
        </c:manualLayout>
      </c:layout>
      <c:lineChart>
        <c:grouping val="standard"/>
        <c:varyColors val="0"/>
        <c:ser>
          <c:idx val="0"/>
          <c:order val="0"/>
          <c:tx>
            <c:strRef>
              <c:f>Sheet1!$B$1</c:f>
              <c:strCache>
                <c:ptCount val="1"/>
                <c:pt idx="0">
                  <c:v>Import</c:v>
                </c:pt>
              </c:strCache>
            </c:strRef>
          </c:tx>
          <c:cat>
            <c:strRef>
              <c:f>Sheet1!$A$2:$A$5</c:f>
              <c:strCache>
                <c:ptCount val="3"/>
                <c:pt idx="0">
                  <c:v>2014-15</c:v>
                </c:pt>
                <c:pt idx="1">
                  <c:v>2015-16</c:v>
                </c:pt>
                <c:pt idx="2">
                  <c:v>2016-17</c:v>
                </c:pt>
              </c:strCache>
            </c:strRef>
          </c:cat>
          <c:val>
            <c:numRef>
              <c:f>Sheet1!$B$2:$B$5</c:f>
              <c:numCache>
                <c:formatCode>General</c:formatCode>
                <c:ptCount val="4"/>
                <c:pt idx="0">
                  <c:v>2367.11</c:v>
                </c:pt>
                <c:pt idx="1">
                  <c:v>2684.62</c:v>
                </c:pt>
                <c:pt idx="2">
                  <c:v>2847.4700000000012</c:v>
                </c:pt>
              </c:numCache>
            </c:numRef>
          </c:val>
          <c:smooth val="0"/>
          <c:extLst>
            <c:ext xmlns:c16="http://schemas.microsoft.com/office/drawing/2014/chart" uri="{C3380CC4-5D6E-409C-BE32-E72D297353CC}">
              <c16:uniqueId val="{00000000-AB5D-4E20-A57B-444AEBD47C6D}"/>
            </c:ext>
          </c:extLst>
        </c:ser>
        <c:ser>
          <c:idx val="1"/>
          <c:order val="1"/>
          <c:tx>
            <c:strRef>
              <c:f>Sheet1!$C$1</c:f>
              <c:strCache>
                <c:ptCount val="1"/>
                <c:pt idx="0">
                  <c:v>Export</c:v>
                </c:pt>
              </c:strCache>
            </c:strRef>
          </c:tx>
          <c:cat>
            <c:strRef>
              <c:f>Sheet1!$A$2:$A$5</c:f>
              <c:strCache>
                <c:ptCount val="3"/>
                <c:pt idx="0">
                  <c:v>2014-15</c:v>
                </c:pt>
                <c:pt idx="1">
                  <c:v>2015-16</c:v>
                </c:pt>
                <c:pt idx="2">
                  <c:v>2016-17</c:v>
                </c:pt>
              </c:strCache>
            </c:strRef>
          </c:cat>
          <c:val>
            <c:numRef>
              <c:f>Sheet1!$C$2:$C$5</c:f>
              <c:numCache>
                <c:formatCode>General</c:formatCode>
                <c:ptCount val="4"/>
                <c:pt idx="0">
                  <c:v>12820.32</c:v>
                </c:pt>
                <c:pt idx="1">
                  <c:v>13656.48</c:v>
                </c:pt>
                <c:pt idx="2">
                  <c:v>15654.220000000008</c:v>
                </c:pt>
              </c:numCache>
            </c:numRef>
          </c:val>
          <c:smooth val="0"/>
          <c:extLst>
            <c:ext xmlns:c16="http://schemas.microsoft.com/office/drawing/2014/chart" uri="{C3380CC4-5D6E-409C-BE32-E72D297353CC}">
              <c16:uniqueId val="{00000001-AB5D-4E20-A57B-444AEBD47C6D}"/>
            </c:ext>
          </c:extLst>
        </c:ser>
        <c:ser>
          <c:idx val="2"/>
          <c:order val="2"/>
          <c:tx>
            <c:strRef>
              <c:f>Sheet1!$D$1</c:f>
              <c:strCache>
                <c:ptCount val="1"/>
                <c:pt idx="0">
                  <c:v>Total</c:v>
                </c:pt>
              </c:strCache>
            </c:strRef>
          </c:tx>
          <c:cat>
            <c:strRef>
              <c:f>Sheet1!$A$2:$A$5</c:f>
              <c:strCache>
                <c:ptCount val="3"/>
                <c:pt idx="0">
                  <c:v>2014-15</c:v>
                </c:pt>
                <c:pt idx="1">
                  <c:v>2015-16</c:v>
                </c:pt>
                <c:pt idx="2">
                  <c:v>2016-17</c:v>
                </c:pt>
              </c:strCache>
            </c:strRef>
          </c:cat>
          <c:val>
            <c:numRef>
              <c:f>Sheet1!$D$2:$D$5</c:f>
              <c:numCache>
                <c:formatCode>General</c:formatCode>
                <c:ptCount val="4"/>
                <c:pt idx="0">
                  <c:v>15187.43</c:v>
                </c:pt>
                <c:pt idx="1">
                  <c:v>16341.099999999989</c:v>
                </c:pt>
                <c:pt idx="2">
                  <c:v>18501.689999999981</c:v>
                </c:pt>
              </c:numCache>
            </c:numRef>
          </c:val>
          <c:smooth val="0"/>
          <c:extLst>
            <c:ext xmlns:c16="http://schemas.microsoft.com/office/drawing/2014/chart" uri="{C3380CC4-5D6E-409C-BE32-E72D297353CC}">
              <c16:uniqueId val="{00000002-AB5D-4E20-A57B-444AEBD47C6D}"/>
            </c:ext>
          </c:extLst>
        </c:ser>
        <c:dLbls>
          <c:showLegendKey val="0"/>
          <c:showVal val="0"/>
          <c:showCatName val="0"/>
          <c:showSerName val="0"/>
          <c:showPercent val="0"/>
          <c:showBubbleSize val="0"/>
        </c:dLbls>
        <c:marker val="1"/>
        <c:smooth val="0"/>
        <c:axId val="101573376"/>
        <c:axId val="101574912"/>
      </c:lineChart>
      <c:catAx>
        <c:axId val="101573376"/>
        <c:scaling>
          <c:orientation val="minMax"/>
        </c:scaling>
        <c:delete val="0"/>
        <c:axPos val="b"/>
        <c:numFmt formatCode="General" sourceLinked="0"/>
        <c:majorTickMark val="out"/>
        <c:minorTickMark val="none"/>
        <c:tickLblPos val="nextTo"/>
        <c:txPr>
          <a:bodyPr/>
          <a:lstStyle/>
          <a:p>
            <a:pPr>
              <a:defRPr lang="en-US"/>
            </a:pPr>
            <a:endParaRPr lang="en-US"/>
          </a:p>
        </c:txPr>
        <c:crossAx val="101574912"/>
        <c:crosses val="autoZero"/>
        <c:auto val="1"/>
        <c:lblAlgn val="ctr"/>
        <c:lblOffset val="100"/>
        <c:noMultiLvlLbl val="0"/>
      </c:catAx>
      <c:valAx>
        <c:axId val="101574912"/>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101573376"/>
        <c:crosses val="autoZero"/>
        <c:crossBetween val="between"/>
      </c:valAx>
    </c:plotArea>
    <c:legend>
      <c:legendPos val="r"/>
      <c:layout/>
      <c:overlay val="0"/>
      <c:txPr>
        <a:bodyPr/>
        <a:lstStyle/>
        <a:p>
          <a:pPr>
            <a:defRPr lang="en-US"/>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Incoming</c:v>
                </c:pt>
              </c:strCache>
            </c:strRef>
          </c:tx>
          <c:invertIfNegative val="0"/>
          <c:cat>
            <c:strRef>
              <c:f>Sheet1!$A$2:$A$4</c:f>
              <c:strCache>
                <c:ptCount val="3"/>
                <c:pt idx="0">
                  <c:v>2014-15</c:v>
                </c:pt>
                <c:pt idx="1">
                  <c:v>2015-16</c:v>
                </c:pt>
                <c:pt idx="2">
                  <c:v>2016-17</c:v>
                </c:pt>
              </c:strCache>
            </c:strRef>
          </c:cat>
          <c:val>
            <c:numRef>
              <c:f>Sheet1!$B$2:$B$4</c:f>
              <c:numCache>
                <c:formatCode>General</c:formatCode>
                <c:ptCount val="3"/>
                <c:pt idx="0">
                  <c:v>639865</c:v>
                </c:pt>
                <c:pt idx="1">
                  <c:v>798713</c:v>
                </c:pt>
                <c:pt idx="2">
                  <c:v>986864</c:v>
                </c:pt>
              </c:numCache>
            </c:numRef>
          </c:val>
          <c:extLst>
            <c:ext xmlns:c16="http://schemas.microsoft.com/office/drawing/2014/chart" uri="{C3380CC4-5D6E-409C-BE32-E72D297353CC}">
              <c16:uniqueId val="{00000000-F92F-47D8-8145-8343C1E4C5A8}"/>
            </c:ext>
          </c:extLst>
        </c:ser>
        <c:ser>
          <c:idx val="1"/>
          <c:order val="1"/>
          <c:tx>
            <c:strRef>
              <c:f>Sheet1!$C$1</c:f>
              <c:strCache>
                <c:ptCount val="1"/>
                <c:pt idx="0">
                  <c:v>Outgoing</c:v>
                </c:pt>
              </c:strCache>
            </c:strRef>
          </c:tx>
          <c:invertIfNegative val="0"/>
          <c:cat>
            <c:strRef>
              <c:f>Sheet1!$A$2:$A$4</c:f>
              <c:strCache>
                <c:ptCount val="3"/>
                <c:pt idx="0">
                  <c:v>2014-15</c:v>
                </c:pt>
                <c:pt idx="1">
                  <c:v>2015-16</c:v>
                </c:pt>
                <c:pt idx="2">
                  <c:v>2016-17</c:v>
                </c:pt>
              </c:strCache>
            </c:strRef>
          </c:cat>
          <c:val>
            <c:numRef>
              <c:f>Sheet1!$C$2:$C$4</c:f>
              <c:numCache>
                <c:formatCode>General</c:formatCode>
                <c:ptCount val="3"/>
                <c:pt idx="0">
                  <c:v>618819</c:v>
                </c:pt>
                <c:pt idx="1">
                  <c:v>790533</c:v>
                </c:pt>
                <c:pt idx="2">
                  <c:v>923452</c:v>
                </c:pt>
              </c:numCache>
            </c:numRef>
          </c:val>
          <c:extLst>
            <c:ext xmlns:c16="http://schemas.microsoft.com/office/drawing/2014/chart" uri="{C3380CC4-5D6E-409C-BE32-E72D297353CC}">
              <c16:uniqueId val="{00000001-F92F-47D8-8145-8343C1E4C5A8}"/>
            </c:ext>
          </c:extLst>
        </c:ser>
        <c:dLbls>
          <c:showLegendKey val="0"/>
          <c:showVal val="0"/>
          <c:showCatName val="0"/>
          <c:showSerName val="0"/>
          <c:showPercent val="0"/>
          <c:showBubbleSize val="0"/>
        </c:dLbls>
        <c:gapWidth val="150"/>
        <c:overlap val="100"/>
        <c:axId val="109275008"/>
        <c:axId val="109276544"/>
      </c:barChart>
      <c:catAx>
        <c:axId val="109275008"/>
        <c:scaling>
          <c:orientation val="minMax"/>
        </c:scaling>
        <c:delete val="0"/>
        <c:axPos val="b"/>
        <c:numFmt formatCode="General" sourceLinked="0"/>
        <c:majorTickMark val="out"/>
        <c:minorTickMark val="none"/>
        <c:tickLblPos val="nextTo"/>
        <c:txPr>
          <a:bodyPr/>
          <a:lstStyle/>
          <a:p>
            <a:pPr>
              <a:defRPr lang="en-US"/>
            </a:pPr>
            <a:endParaRPr lang="en-US"/>
          </a:p>
        </c:txPr>
        <c:crossAx val="109276544"/>
        <c:crosses val="autoZero"/>
        <c:auto val="1"/>
        <c:lblAlgn val="ctr"/>
        <c:lblOffset val="100"/>
        <c:noMultiLvlLbl val="0"/>
      </c:catAx>
      <c:valAx>
        <c:axId val="109276544"/>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109275008"/>
        <c:crosses val="autoZero"/>
        <c:crossBetween val="between"/>
      </c:valAx>
    </c:plotArea>
    <c:legend>
      <c:legendPos val="r"/>
      <c:layout/>
      <c:overlay val="0"/>
      <c:txPr>
        <a:bodyPr/>
        <a:lstStyle/>
        <a:p>
          <a:pPr>
            <a:defRPr lang="en-US"/>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0.8355</cdr:x>
      <cdr:y>0.2268</cdr:y>
    </cdr:from>
    <cdr:to>
      <cdr:x>0.93506</cdr:x>
      <cdr:y>0.32646</cdr:y>
    </cdr:to>
    <cdr:sp macro="" textlink="">
      <cdr:nvSpPr>
        <cdr:cNvPr id="2" name="Rectangle 1"/>
        <cdr:cNvSpPr/>
      </cdr:nvSpPr>
      <cdr:spPr>
        <a:xfrm xmlns:a="http://schemas.openxmlformats.org/drawingml/2006/main">
          <a:off x="8715023" y="745067"/>
          <a:ext cx="1038577" cy="327377"/>
        </a:xfrm>
        <a:prstGeom xmlns:a="http://schemas.openxmlformats.org/drawingml/2006/main" prst="rect">
          <a:avLst/>
        </a:prstGeom>
        <a:solidFill xmlns:a="http://schemas.openxmlformats.org/drawingml/2006/main">
          <a:srgbClr val="5B9BD5"/>
        </a:solidFill>
        <a:ln xmlns:a="http://schemas.openxmlformats.org/drawingml/2006/main" w="12700" cap="flat" cmpd="sng" algn="ctr">
          <a:solidFill>
            <a:srgbClr val="5B9BD5">
              <a:shade val="50000"/>
            </a:srgbClr>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600" dirty="0">
              <a:solidFill>
                <a:schemeClr val="tx1"/>
              </a:solidFill>
            </a:rPr>
            <a:t>Import</a:t>
          </a:r>
          <a:endParaRPr lang="en-US" dirty="0">
            <a:solidFill>
              <a:schemeClr val="tx1"/>
            </a:solidFill>
          </a:endParaRPr>
        </a:p>
      </cdr:txBody>
    </cdr:sp>
  </cdr:relSizeAnchor>
  <cdr:relSizeAnchor xmlns:cdr="http://schemas.openxmlformats.org/drawingml/2006/chartDrawing">
    <cdr:from>
      <cdr:x>0.8355</cdr:x>
      <cdr:y>0.45361</cdr:y>
    </cdr:from>
    <cdr:to>
      <cdr:x>0.94048</cdr:x>
      <cdr:y>0.5567</cdr:y>
    </cdr:to>
    <cdr:sp macro="" textlink="">
      <cdr:nvSpPr>
        <cdr:cNvPr id="3" name="Rectangle 2"/>
        <cdr:cNvSpPr/>
      </cdr:nvSpPr>
      <cdr:spPr>
        <a:xfrm xmlns:a="http://schemas.openxmlformats.org/drawingml/2006/main">
          <a:off x="8715022" y="1490134"/>
          <a:ext cx="1095023" cy="338665"/>
        </a:xfrm>
        <a:prstGeom xmlns:a="http://schemas.openxmlformats.org/drawingml/2006/main" prst="rect">
          <a:avLst/>
        </a:prstGeom>
        <a:solidFill xmlns:a="http://schemas.openxmlformats.org/drawingml/2006/main">
          <a:srgbClr val="ED7D31"/>
        </a:solidFill>
        <a:ln xmlns:a="http://schemas.openxmlformats.org/drawingml/2006/main" w="12700" cap="flat" cmpd="sng" algn="ctr">
          <a:solidFill>
            <a:srgbClr val="5B9BD5">
              <a:shade val="50000"/>
            </a:srgbClr>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600" dirty="0">
              <a:solidFill>
                <a:schemeClr val="tx1"/>
              </a:solidFill>
            </a:rPr>
            <a:t>Export</a:t>
          </a:r>
        </a:p>
      </cdr:txBody>
    </cdr:sp>
  </cdr:relSizeAnchor>
  <cdr:relSizeAnchor xmlns:cdr="http://schemas.openxmlformats.org/drawingml/2006/chartDrawing">
    <cdr:from>
      <cdr:x>0.83766</cdr:x>
      <cdr:y>0.6323</cdr:y>
    </cdr:from>
    <cdr:to>
      <cdr:x>0.96753</cdr:x>
      <cdr:y>0.90458</cdr:y>
    </cdr:to>
    <cdr:sp macro="" textlink="">
      <cdr:nvSpPr>
        <cdr:cNvPr id="4" name="Rectangle 3"/>
        <cdr:cNvSpPr/>
      </cdr:nvSpPr>
      <cdr:spPr>
        <a:xfrm xmlns:a="http://schemas.openxmlformats.org/drawingml/2006/main">
          <a:off x="8737600" y="1870153"/>
          <a:ext cx="1354666" cy="805314"/>
        </a:xfrm>
        <a:prstGeom xmlns:a="http://schemas.openxmlformats.org/drawingml/2006/main" prst="rect">
          <a:avLst/>
        </a:prstGeom>
        <a:solidFill xmlns:a="http://schemas.openxmlformats.org/drawingml/2006/main">
          <a:schemeClr val="bg1">
            <a:lumMod val="65000"/>
          </a:schemeClr>
        </a:solidFill>
        <a:ln xmlns:a="http://schemas.openxmlformats.org/drawingml/2006/main" w="12700" cap="flat" cmpd="sng" algn="ctr">
          <a:solidFill>
            <a:srgbClr val="5B9BD5">
              <a:shade val="50000"/>
            </a:srgbClr>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marL="0" indent="0"/>
          <a:r>
            <a:rPr lang="en-US" sz="1600" dirty="0">
              <a:solidFill>
                <a:schemeClr val="tx1"/>
              </a:solidFill>
              <a:latin typeface="Calibri"/>
              <a:ea typeface="+mn-ea"/>
              <a:cs typeface="+mn-cs"/>
            </a:rPr>
            <a:t>Duty collected on Import </a:t>
          </a:r>
        </a:p>
      </cdr:txBody>
    </cdr:sp>
  </cdr:relSizeAnchor>
</c:userShapes>
</file>

<file path=ppt/drawings/drawing2.xml><?xml version="1.0" encoding="utf-8"?>
<c:userShapes xmlns:c="http://schemas.openxmlformats.org/drawingml/2006/chart">
  <cdr:relSizeAnchor xmlns:cdr="http://schemas.openxmlformats.org/drawingml/2006/chartDrawing">
    <cdr:from>
      <cdr:x>0.3699</cdr:x>
      <cdr:y>0.3292</cdr:y>
    </cdr:from>
    <cdr:to>
      <cdr:x>0.4831</cdr:x>
      <cdr:y>0.41538</cdr:y>
    </cdr:to>
    <cdr:sp macro="" textlink="">
      <cdr:nvSpPr>
        <cdr:cNvPr id="2" name="TextBox 5"/>
        <cdr:cNvSpPr txBox="1"/>
      </cdr:nvSpPr>
      <cdr:spPr>
        <a:xfrm xmlns:a="http://schemas.openxmlformats.org/drawingml/2006/main">
          <a:off x="2525486" y="1175657"/>
          <a:ext cx="77288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fontAlgn="b"/>
          <a:r>
            <a:rPr lang="en-IN" sz="1400" b="1" dirty="0" smtClean="0">
              <a:solidFill>
                <a:srgbClr val="000000"/>
              </a:solidFill>
              <a:latin typeface="Bookman Old Style" pitchFamily="18" charset="0"/>
              <a:cs typeface="DilleniaUPC"/>
            </a:rPr>
            <a:t>86804</a:t>
          </a:r>
          <a:endParaRPr lang="en-IN" sz="1400" b="1" dirty="0">
            <a:solidFill>
              <a:srgbClr val="000000"/>
            </a:solidFill>
            <a:latin typeface="Bookman Old Style" pitchFamily="18" charset="0"/>
            <a:cs typeface="DilleniaUPC"/>
          </a:endParaRPr>
        </a:p>
      </cdr:txBody>
    </cdr:sp>
  </cdr:relSizeAnchor>
  <cdr:relSizeAnchor xmlns:cdr="http://schemas.openxmlformats.org/drawingml/2006/chartDrawing">
    <cdr:from>
      <cdr:x>0.58238</cdr:x>
      <cdr:y>0.20423</cdr:y>
    </cdr:from>
    <cdr:to>
      <cdr:x>0.71747</cdr:x>
      <cdr:y>0.29041</cdr:y>
    </cdr:to>
    <cdr:sp macro="" textlink="">
      <cdr:nvSpPr>
        <cdr:cNvPr id="3" name="TextBox 5"/>
        <cdr:cNvSpPr txBox="1"/>
      </cdr:nvSpPr>
      <cdr:spPr>
        <a:xfrm xmlns:a="http://schemas.openxmlformats.org/drawingml/2006/main">
          <a:off x="3976189" y="729343"/>
          <a:ext cx="92238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fontAlgn="b"/>
          <a:r>
            <a:rPr lang="en-IN" sz="1400" b="1" dirty="0" smtClean="0">
              <a:solidFill>
                <a:srgbClr val="000000"/>
              </a:solidFill>
              <a:latin typeface="Bookman Old Style" pitchFamily="18" charset="0"/>
              <a:cs typeface="DilleniaUPC"/>
            </a:rPr>
            <a:t>109118</a:t>
          </a:r>
          <a:endParaRPr lang="en-IN" sz="1400" b="1" dirty="0">
            <a:solidFill>
              <a:srgbClr val="000000"/>
            </a:solidFill>
            <a:latin typeface="Bookman Old Style" pitchFamily="18" charset="0"/>
            <a:cs typeface="DilleniaUPC"/>
          </a:endParaRPr>
        </a:p>
      </cdr:txBody>
    </cdr:sp>
  </cdr:relSizeAnchor>
  <cdr:relSizeAnchor xmlns:cdr="http://schemas.openxmlformats.org/drawingml/2006/chartDrawing">
    <cdr:from>
      <cdr:x>0.80357</cdr:x>
      <cdr:y>0.23166</cdr:y>
    </cdr:from>
    <cdr:to>
      <cdr:x>0.91677</cdr:x>
      <cdr:y>0.31784</cdr:y>
    </cdr:to>
    <cdr:sp macro="" textlink="">
      <cdr:nvSpPr>
        <cdr:cNvPr id="4" name="TextBox 5"/>
        <cdr:cNvSpPr txBox="1"/>
      </cdr:nvSpPr>
      <cdr:spPr>
        <a:xfrm xmlns:a="http://schemas.openxmlformats.org/drawingml/2006/main">
          <a:off x="5486400" y="827314"/>
          <a:ext cx="77288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fontAlgn="b"/>
          <a:r>
            <a:rPr lang="en-IN" sz="1400" b="1" dirty="0" smtClean="0">
              <a:solidFill>
                <a:srgbClr val="000000"/>
              </a:solidFill>
              <a:latin typeface="Bookman Old Style" pitchFamily="18" charset="0"/>
              <a:cs typeface="DilleniaUPC"/>
            </a:rPr>
            <a:t>99974</a:t>
          </a:r>
          <a:endParaRPr lang="en-IN" sz="1400" b="1" dirty="0">
            <a:solidFill>
              <a:srgbClr val="000000"/>
            </a:solidFill>
            <a:latin typeface="Bookman Old Style" pitchFamily="18" charset="0"/>
            <a:cs typeface="DilleniaUPC"/>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0.3314</cdr:x>
      <cdr:y>0.39125</cdr:y>
    </cdr:from>
    <cdr:to>
      <cdr:x>0.42234</cdr:x>
      <cdr:y>0.49336</cdr:y>
    </cdr:to>
    <cdr:sp macro="" textlink="">
      <cdr:nvSpPr>
        <cdr:cNvPr id="2" name="TextBox 5"/>
        <cdr:cNvSpPr txBox="1"/>
      </cdr:nvSpPr>
      <cdr:spPr>
        <a:xfrm xmlns:a="http://schemas.openxmlformats.org/drawingml/2006/main">
          <a:off x="2895600" y="1415143"/>
          <a:ext cx="79465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IN" b="1" dirty="0" smtClean="0"/>
            <a:t>51728</a:t>
          </a:r>
          <a:endParaRPr lang="en-IN" b="1" dirty="0"/>
        </a:p>
      </cdr:txBody>
    </cdr:sp>
  </cdr:relSizeAnchor>
  <cdr:relSizeAnchor xmlns:cdr="http://schemas.openxmlformats.org/drawingml/2006/chartDrawing">
    <cdr:from>
      <cdr:x>0.49709</cdr:x>
      <cdr:y>0.26485</cdr:y>
    </cdr:from>
    <cdr:to>
      <cdr:x>0.58804</cdr:x>
      <cdr:y>0.36696</cdr:y>
    </cdr:to>
    <cdr:sp macro="" textlink="">
      <cdr:nvSpPr>
        <cdr:cNvPr id="3" name="TextBox 5"/>
        <cdr:cNvSpPr txBox="1"/>
      </cdr:nvSpPr>
      <cdr:spPr>
        <a:xfrm xmlns:a="http://schemas.openxmlformats.org/drawingml/2006/main">
          <a:off x="4343400" y="957943"/>
          <a:ext cx="79465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IN" b="1" dirty="0" smtClean="0"/>
            <a:t>78180</a:t>
          </a:r>
          <a:endParaRPr lang="en-IN" b="1" dirty="0"/>
        </a:p>
      </cdr:txBody>
    </cdr:sp>
  </cdr:relSizeAnchor>
  <cdr:relSizeAnchor xmlns:cdr="http://schemas.openxmlformats.org/drawingml/2006/chartDrawing">
    <cdr:from>
      <cdr:x>0.65905</cdr:x>
      <cdr:y>0.15951</cdr:y>
    </cdr:from>
    <cdr:to>
      <cdr:x>0.75</cdr:x>
      <cdr:y>0.26162</cdr:y>
    </cdr:to>
    <cdr:sp macro="" textlink="">
      <cdr:nvSpPr>
        <cdr:cNvPr id="5" name="TextBox 5"/>
        <cdr:cNvSpPr txBox="1"/>
      </cdr:nvSpPr>
      <cdr:spPr>
        <a:xfrm xmlns:a="http://schemas.openxmlformats.org/drawingml/2006/main">
          <a:off x="5758543" y="576943"/>
          <a:ext cx="79465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IN" b="1" dirty="0" smtClean="0"/>
            <a:t>90455</a:t>
          </a:r>
          <a:endParaRPr lang="en-IN" b="1" dirty="0"/>
        </a:p>
      </cdr:txBody>
    </cdr:sp>
  </cdr:relSizeAnchor>
</c:userShapes>
</file>

<file path=ppt/drawings/drawing4.xml><?xml version="1.0" encoding="utf-8"?>
<c:userShapes xmlns:c="http://schemas.openxmlformats.org/drawingml/2006/chart">
  <cdr:relSizeAnchor xmlns:cdr="http://schemas.openxmlformats.org/drawingml/2006/chartDrawing">
    <cdr:from>
      <cdr:x>0.5568</cdr:x>
      <cdr:y>0.27354</cdr:y>
    </cdr:from>
    <cdr:to>
      <cdr:x>0.65877</cdr:x>
      <cdr:y>0.34082</cdr:y>
    </cdr:to>
    <cdr:sp macro="" textlink="">
      <cdr:nvSpPr>
        <cdr:cNvPr id="3" name="TextBox 10"/>
        <cdr:cNvSpPr txBox="1"/>
      </cdr:nvSpPr>
      <cdr:spPr>
        <a:xfrm xmlns:a="http://schemas.openxmlformats.org/drawingml/2006/main">
          <a:off x="4517571" y="1110343"/>
          <a:ext cx="827315" cy="2730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lnSpc>
              <a:spcPct val="115000"/>
            </a:lnSpc>
            <a:spcAft>
              <a:spcPts val="0"/>
            </a:spcAft>
          </a:pPr>
          <a:r>
            <a:rPr lang="en-IN" sz="1100" b="1" dirty="0" smtClean="0">
              <a:latin typeface="Bookman Old Style" pitchFamily="18" charset="0"/>
              <a:ea typeface="Times New Roman"/>
              <a:cs typeface="Mangal"/>
            </a:rPr>
            <a:t>2847.47</a:t>
          </a:r>
          <a:endParaRPr lang="en-IN" sz="1100" b="1" dirty="0">
            <a:latin typeface="Bookman Old Style" pitchFamily="18" charset="0"/>
            <a:ea typeface="Times New Roman"/>
            <a:cs typeface="Mangal"/>
          </a:endParaRPr>
        </a:p>
      </cdr:txBody>
    </cdr:sp>
  </cdr:relSizeAnchor>
  <cdr:relSizeAnchor xmlns:cdr="http://schemas.openxmlformats.org/drawingml/2006/chartDrawing">
    <cdr:from>
      <cdr:x>0.18247</cdr:x>
      <cdr:y>0.64899</cdr:y>
    </cdr:from>
    <cdr:to>
      <cdr:x>0.30098</cdr:x>
      <cdr:y>0.71969</cdr:y>
    </cdr:to>
    <cdr:sp macro="" textlink="">
      <cdr:nvSpPr>
        <cdr:cNvPr id="4" name="TextBox 10"/>
        <cdr:cNvSpPr txBox="1"/>
      </cdr:nvSpPr>
      <cdr:spPr>
        <a:xfrm xmlns:a="http://schemas.openxmlformats.org/drawingml/2006/main">
          <a:off x="1480457" y="2634342"/>
          <a:ext cx="961572" cy="28700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lnSpc>
              <a:spcPct val="115000"/>
            </a:lnSpc>
            <a:spcAft>
              <a:spcPts val="0"/>
            </a:spcAft>
          </a:pPr>
          <a:r>
            <a:rPr lang="en-IN" sz="1100" b="1" dirty="0" smtClean="0">
              <a:latin typeface="Bookman Old Style" pitchFamily="18" charset="0"/>
              <a:ea typeface="Times New Roman"/>
              <a:cs typeface="Mangal"/>
            </a:rPr>
            <a:t>12820.32</a:t>
          </a:r>
          <a:endParaRPr lang="en-IN" sz="1100" b="1" dirty="0">
            <a:latin typeface="Bookman Old Style" pitchFamily="18" charset="0"/>
            <a:ea typeface="Times New Roman"/>
            <a:cs typeface="Mangal"/>
          </a:endParaRPr>
        </a:p>
      </cdr:txBody>
    </cdr:sp>
  </cdr:relSizeAnchor>
  <cdr:relSizeAnchor xmlns:cdr="http://schemas.openxmlformats.org/drawingml/2006/chartDrawing">
    <cdr:from>
      <cdr:x>0.36762</cdr:x>
      <cdr:y>0.60876</cdr:y>
    </cdr:from>
    <cdr:to>
      <cdr:x>0.48479</cdr:x>
      <cdr:y>0.67946</cdr:y>
    </cdr:to>
    <cdr:sp macro="" textlink="">
      <cdr:nvSpPr>
        <cdr:cNvPr id="5" name="TextBox 10"/>
        <cdr:cNvSpPr txBox="1"/>
      </cdr:nvSpPr>
      <cdr:spPr>
        <a:xfrm xmlns:a="http://schemas.openxmlformats.org/drawingml/2006/main">
          <a:off x="2982686" y="2471057"/>
          <a:ext cx="950686" cy="28700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lnSpc>
              <a:spcPct val="115000"/>
            </a:lnSpc>
            <a:spcAft>
              <a:spcPts val="0"/>
            </a:spcAft>
          </a:pPr>
          <a:r>
            <a:rPr lang="en-IN" sz="1100" b="1" dirty="0" smtClean="0">
              <a:latin typeface="Bookman Old Style" pitchFamily="18" charset="0"/>
              <a:ea typeface="Times New Roman"/>
              <a:cs typeface="Mangal"/>
            </a:rPr>
            <a:t>13656.48</a:t>
          </a:r>
          <a:endParaRPr lang="en-IN" sz="1100" b="1" dirty="0">
            <a:latin typeface="Bookman Old Style" pitchFamily="18" charset="0"/>
            <a:ea typeface="Times New Roman"/>
            <a:cs typeface="Mangal"/>
          </a:endParaRPr>
        </a:p>
      </cdr:txBody>
    </cdr:sp>
  </cdr:relSizeAnchor>
  <cdr:relSizeAnchor xmlns:cdr="http://schemas.openxmlformats.org/drawingml/2006/chartDrawing">
    <cdr:from>
      <cdr:x>0.57021</cdr:x>
      <cdr:y>0.64094</cdr:y>
    </cdr:from>
    <cdr:to>
      <cdr:x>0.69276</cdr:x>
      <cdr:y>0.71165</cdr:y>
    </cdr:to>
    <cdr:sp macro="" textlink="">
      <cdr:nvSpPr>
        <cdr:cNvPr id="6" name="TextBox 10"/>
        <cdr:cNvSpPr txBox="1"/>
      </cdr:nvSpPr>
      <cdr:spPr>
        <a:xfrm xmlns:a="http://schemas.openxmlformats.org/drawingml/2006/main">
          <a:off x="4626428" y="2601686"/>
          <a:ext cx="994230" cy="28700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lnSpc>
              <a:spcPct val="115000"/>
            </a:lnSpc>
            <a:spcAft>
              <a:spcPts val="0"/>
            </a:spcAft>
          </a:pPr>
          <a:r>
            <a:rPr lang="en-IN" sz="1100" b="1" dirty="0" smtClean="0">
              <a:latin typeface="Bookman Old Style" pitchFamily="18" charset="0"/>
              <a:ea typeface="Times New Roman"/>
              <a:cs typeface="Mangal"/>
            </a:rPr>
            <a:t>15654.22</a:t>
          </a:r>
          <a:endParaRPr lang="en-IN" sz="1100" b="1" dirty="0">
            <a:latin typeface="Bookman Old Style" pitchFamily="18" charset="0"/>
            <a:ea typeface="Times New Roman"/>
            <a:cs typeface="Mang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7DAF377-42F2-4636-AA6A-E73360E7EB19}" type="datetimeFigureOut">
              <a:rPr lang="en-US" smtClean="0"/>
              <a:pPr/>
              <a:t>12/6/2018</a:t>
            </a:fld>
            <a:endParaRPr lang="en-IN"/>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IN"/>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8901926-67FB-4E4C-9AAE-987B19699CD6}"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38DF4E2-C89B-4D92-B583-3B9B0D2D4A5C}" type="datetimeFigureOut">
              <a:rPr lang="en-US" smtClean="0"/>
              <a:pPr/>
              <a:t>12/6/2018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8C64D5-9596-4C81-B6CA-8A929BCC86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95E32F-BD75-4987-A499-301AAC4D841F}"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417581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5E32F-BD75-4987-A499-301AAC4D841F}"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143248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5E32F-BD75-4987-A499-301AAC4D841F}"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297039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5E32F-BD75-4987-A499-301AAC4D841F}"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426905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95E32F-BD75-4987-A499-301AAC4D841F}"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2773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95E32F-BD75-4987-A499-301AAC4D841F}"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131031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95E32F-BD75-4987-A499-301AAC4D841F}" type="datetimeFigureOut">
              <a:rPr lang="en-US" smtClean="0"/>
              <a:pPr/>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238450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5E32F-BD75-4987-A499-301AAC4D841F}" type="datetimeFigureOut">
              <a:rPr lang="en-US" smtClean="0"/>
              <a:pPr/>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277043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5E32F-BD75-4987-A499-301AAC4D841F}" type="datetimeFigureOut">
              <a:rPr lang="en-US" smtClean="0"/>
              <a:pPr/>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51091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95E32F-BD75-4987-A499-301AAC4D841F}"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55708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95E32F-BD75-4987-A499-301AAC4D841F}"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76FD4-A376-4862-A8A0-CA81E8C457B6}" type="slidenum">
              <a:rPr lang="en-US" smtClean="0"/>
              <a:pPr/>
              <a:t>‹#›</a:t>
            </a:fld>
            <a:endParaRPr lang="en-US"/>
          </a:p>
        </p:txBody>
      </p:sp>
    </p:spTree>
    <p:extLst>
      <p:ext uri="{BB962C8B-B14F-4D97-AF65-F5344CB8AC3E}">
        <p14:creationId xmlns:p14="http://schemas.microsoft.com/office/powerpoint/2010/main" val="295955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5E32F-BD75-4987-A499-301AAC4D841F}" type="datetimeFigureOut">
              <a:rPr lang="en-US" smtClean="0"/>
              <a:pPr/>
              <a:t>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76FD4-A376-4862-A8A0-CA81E8C457B6}" type="slidenum">
              <a:rPr lang="en-US" smtClean="0"/>
              <a:pPr/>
              <a:t>‹#›</a:t>
            </a:fld>
            <a:endParaRPr lang="en-US"/>
          </a:p>
        </p:txBody>
      </p:sp>
    </p:spTree>
    <p:extLst>
      <p:ext uri="{BB962C8B-B14F-4D97-AF65-F5344CB8AC3E}">
        <p14:creationId xmlns:p14="http://schemas.microsoft.com/office/powerpoint/2010/main" val="253033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0160" y="4726589"/>
            <a:ext cx="9144000" cy="1655762"/>
          </a:xfrm>
        </p:spPr>
        <p:txBody>
          <a:bodyPr>
            <a:normAutofit fontScale="55000" lnSpcReduction="20000"/>
          </a:bodyPr>
          <a:lstStyle/>
          <a:p>
            <a:endParaRPr lang="en-US" dirty="0" smtClean="0"/>
          </a:p>
          <a:p>
            <a:endParaRPr lang="en-US" dirty="0" smtClean="0"/>
          </a:p>
          <a:p>
            <a:r>
              <a:rPr lang="en-US" sz="2500" b="1" dirty="0" smtClean="0">
                <a:latin typeface="Bookman Old Style" pitchFamily="18" charset="0"/>
                <a:cs typeface="DilleniaUPC"/>
              </a:rPr>
              <a:t>Land Ports Authority of India</a:t>
            </a:r>
          </a:p>
          <a:p>
            <a:r>
              <a:rPr lang="en-US" sz="2500" b="1" dirty="0" smtClean="0">
                <a:latin typeface="Bookman Old Style" pitchFamily="18" charset="0"/>
                <a:cs typeface="DilleniaUPC"/>
              </a:rPr>
              <a:t>Department of Border Management</a:t>
            </a:r>
          </a:p>
          <a:p>
            <a:r>
              <a:rPr lang="en-US" sz="2500" b="1" dirty="0" smtClean="0">
                <a:latin typeface="Bookman Old Style" pitchFamily="18" charset="0"/>
                <a:cs typeface="DilleniaUPC"/>
              </a:rPr>
              <a:t>Ministry of Home Affairs</a:t>
            </a:r>
          </a:p>
          <a:p>
            <a:r>
              <a:rPr lang="en-US" sz="2500" b="1" dirty="0" smtClean="0">
                <a:latin typeface="Bookman Old Style" pitchFamily="18" charset="0"/>
                <a:cs typeface="DilleniaUPC"/>
              </a:rPr>
              <a:t>New Delhi</a:t>
            </a:r>
            <a:endParaRPr lang="en-US" sz="2500" b="1" dirty="0">
              <a:latin typeface="Bookman Old Style" pitchFamily="18" charset="0"/>
              <a:cs typeface="DilleniaUPC"/>
            </a:endParaRPr>
          </a:p>
        </p:txBody>
      </p:sp>
      <p:pic>
        <p:nvPicPr>
          <p:cNvPr id="4" name="Picture 2" descr="C:\Users\deepika bharti\Desktop\logo.png"/>
          <p:cNvPicPr>
            <a:picLocks noChangeAspect="1" noChangeArrowheads="1"/>
          </p:cNvPicPr>
          <p:nvPr/>
        </p:nvPicPr>
        <p:blipFill>
          <a:blip r:embed="rId2" cstate="print"/>
          <a:srcRect/>
          <a:stretch>
            <a:fillRect/>
          </a:stretch>
        </p:blipFill>
        <p:spPr bwMode="auto">
          <a:xfrm>
            <a:off x="5304788" y="429336"/>
            <a:ext cx="1459376" cy="1293980"/>
          </a:xfrm>
          <a:prstGeom prst="rect">
            <a:avLst/>
          </a:prstGeom>
          <a:noFill/>
        </p:spPr>
      </p:pic>
      <p:sp>
        <p:nvSpPr>
          <p:cNvPr id="2" name="Title 1"/>
          <p:cNvSpPr>
            <a:spLocks noGrp="1"/>
          </p:cNvSpPr>
          <p:nvPr>
            <p:ph type="ctrTitle"/>
          </p:nvPr>
        </p:nvSpPr>
        <p:spPr>
          <a:xfrm>
            <a:off x="1467555" y="1122362"/>
            <a:ext cx="9554671" cy="3144837"/>
          </a:xfrm>
        </p:spPr>
        <p:txBody>
          <a:bodyPr>
            <a:normAutofit/>
          </a:bodyPr>
          <a:lstStyle/>
          <a:p>
            <a:r>
              <a:rPr lang="en-US" sz="2400" dirty="0" smtClean="0">
                <a:latin typeface="Bookman Old Style" pitchFamily="18" charset="0"/>
              </a:rPr>
              <a:t>Land Ports Authority of India</a:t>
            </a:r>
            <a:r>
              <a:rPr lang="en-US" sz="2400" dirty="0" smtClean="0">
                <a:latin typeface="Bookman Old Style" pitchFamily="18" charset="0"/>
              </a:rPr>
              <a:t/>
            </a:r>
            <a:br>
              <a:rPr lang="en-US" sz="2400" dirty="0" smtClean="0">
                <a:latin typeface="Bookman Old Style" pitchFamily="18" charset="0"/>
              </a:rPr>
            </a:br>
            <a:r>
              <a:rPr lang="en-US" sz="2400" dirty="0" smtClean="0">
                <a:latin typeface="Bookman Old Style" pitchFamily="18" charset="0"/>
              </a:rPr>
              <a:t>(Development of Integrated </a:t>
            </a:r>
            <a:r>
              <a:rPr lang="en-US" sz="2400" dirty="0" smtClean="0">
                <a:latin typeface="Bookman Old Style" pitchFamily="18" charset="0"/>
              </a:rPr>
              <a:t>Check Posts</a:t>
            </a:r>
            <a:r>
              <a:rPr lang="en-US" sz="2400" dirty="0" smtClean="0">
                <a:latin typeface="Bookman Old Style" pitchFamily="18" charset="0"/>
              </a:rPr>
              <a:t>)</a:t>
            </a:r>
            <a:br>
              <a:rPr lang="en-US" sz="2400" dirty="0" smtClean="0">
                <a:latin typeface="Bookman Old Style" pitchFamily="18" charset="0"/>
              </a:rPr>
            </a:br>
            <a:r>
              <a:rPr lang="en-US" sz="2400" dirty="0">
                <a:latin typeface="Bookman Old Style" pitchFamily="18" charset="0"/>
              </a:rPr>
              <a:t/>
            </a:r>
            <a:br>
              <a:rPr lang="en-US" sz="2400" dirty="0">
                <a:latin typeface="Bookman Old Style" pitchFamily="18" charset="0"/>
              </a:rPr>
            </a:br>
            <a:r>
              <a:rPr lang="en-US" sz="2400" dirty="0" smtClean="0">
                <a:latin typeface="Bookman Old Style" pitchFamily="18" charset="0"/>
              </a:rPr>
              <a:t/>
            </a:r>
            <a:br>
              <a:rPr lang="en-US" sz="2400" dirty="0" smtClean="0">
                <a:latin typeface="Bookman Old Style" pitchFamily="18" charset="0"/>
              </a:rPr>
            </a:br>
            <a:r>
              <a:rPr lang="en-US" sz="6600" dirty="0" smtClean="0">
                <a:latin typeface="Courier New" panose="02070309020205020404" pitchFamily="49" charset="0"/>
                <a:cs typeface="Courier New" panose="02070309020205020404" pitchFamily="49" charset="0"/>
              </a:rPr>
              <a:t>‘THE GAME CHANGER’</a:t>
            </a:r>
            <a:endParaRPr lang="en-US" sz="6600" dirty="0">
              <a:latin typeface="Bookman Old Style" pitchFamily="18" charset="0"/>
            </a:endParaRPr>
          </a:p>
        </p:txBody>
      </p:sp>
    </p:spTree>
    <p:extLst>
      <p:ext uri="{BB962C8B-B14F-4D97-AF65-F5344CB8AC3E}">
        <p14:creationId xmlns:p14="http://schemas.microsoft.com/office/powerpoint/2010/main" val="337781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812800" y="720634"/>
          <a:ext cx="10271760" cy="557784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C:\Users\deepika bharti\Desktop\logo.png"/>
          <p:cNvPicPr>
            <a:picLocks noChangeAspect="1" noChangeArrowheads="1"/>
          </p:cNvPicPr>
          <p:nvPr/>
        </p:nvPicPr>
        <p:blipFill>
          <a:blip r:embed="rId3" cstate="print"/>
          <a:srcRect/>
          <a:stretch>
            <a:fillRect/>
          </a:stretch>
        </p:blipFill>
        <p:spPr bwMode="auto">
          <a:xfrm>
            <a:off x="10911840" y="144378"/>
            <a:ext cx="1351347" cy="1190436"/>
          </a:xfrm>
          <a:prstGeom prst="rect">
            <a:avLst/>
          </a:prstGeom>
          <a:noFill/>
        </p:spPr>
      </p:pic>
    </p:spTree>
    <p:extLst>
      <p:ext uri="{BB962C8B-B14F-4D97-AF65-F5344CB8AC3E}">
        <p14:creationId xmlns:p14="http://schemas.microsoft.com/office/powerpoint/2010/main" val="1865980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29840" y="4862333"/>
          <a:ext cx="6350000" cy="1802627"/>
        </p:xfrm>
        <a:graphic>
          <a:graphicData uri="http://schemas.openxmlformats.org/drawingml/2006/table">
            <a:tbl>
              <a:tblPr>
                <a:tableStyleId>{616DA210-FB5B-4158-B5E0-FEB733F419BA}</a:tableStyleId>
              </a:tblPr>
              <a:tblGrid>
                <a:gridCol w="1542295">
                  <a:extLst>
                    <a:ext uri="{9D8B030D-6E8A-4147-A177-3AD203B41FA5}">
                      <a16:colId xmlns:a16="http://schemas.microsoft.com/office/drawing/2014/main" val="20000"/>
                    </a:ext>
                  </a:extLst>
                </a:gridCol>
                <a:gridCol w="1758544">
                  <a:extLst>
                    <a:ext uri="{9D8B030D-6E8A-4147-A177-3AD203B41FA5}">
                      <a16:colId xmlns:a16="http://schemas.microsoft.com/office/drawing/2014/main" val="20001"/>
                    </a:ext>
                  </a:extLst>
                </a:gridCol>
                <a:gridCol w="1697803">
                  <a:extLst>
                    <a:ext uri="{9D8B030D-6E8A-4147-A177-3AD203B41FA5}">
                      <a16:colId xmlns:a16="http://schemas.microsoft.com/office/drawing/2014/main" val="20002"/>
                    </a:ext>
                  </a:extLst>
                </a:gridCol>
                <a:gridCol w="1351358">
                  <a:extLst>
                    <a:ext uri="{9D8B030D-6E8A-4147-A177-3AD203B41FA5}">
                      <a16:colId xmlns:a16="http://schemas.microsoft.com/office/drawing/2014/main" val="20003"/>
                    </a:ext>
                  </a:extLst>
                </a:gridCol>
              </a:tblGrid>
              <a:tr h="278627">
                <a:tc>
                  <a:txBody>
                    <a:bodyPr/>
                    <a:lstStyle/>
                    <a:p>
                      <a:pPr algn="l" fontAlgn="b"/>
                      <a:r>
                        <a:rPr lang="en-IN" sz="1600" u="none" strike="noStrike" dirty="0">
                          <a:latin typeface="Bookman Old Style" pitchFamily="18" charset="0"/>
                        </a:rPr>
                        <a:t> </a:t>
                      </a:r>
                      <a:endParaRPr lang="en-IN" sz="1600" b="0" i="0" u="none" strike="noStrike" dirty="0">
                        <a:solidFill>
                          <a:srgbClr val="000000"/>
                        </a:solidFill>
                        <a:latin typeface="Bookman Old Style" pitchFamily="18" charset="0"/>
                        <a:cs typeface="DilleniaUPC"/>
                      </a:endParaRPr>
                    </a:p>
                  </a:txBody>
                  <a:tcPr marL="0" marR="0" marT="0" marB="0" anchor="b"/>
                </a:tc>
                <a:tc gridSpan="3">
                  <a:txBody>
                    <a:bodyPr/>
                    <a:lstStyle/>
                    <a:p>
                      <a:pPr algn="ctr" fontAlgn="b"/>
                      <a:r>
                        <a:rPr lang="en-IN" sz="1600" b="1" i="1" u="none" strike="noStrike" dirty="0" smtClean="0">
                          <a:latin typeface="Bookman Old Style" pitchFamily="18" charset="0"/>
                        </a:rPr>
                        <a:t>Passengers Movement</a:t>
                      </a:r>
                      <a:endParaRPr lang="en-IN" sz="1600" b="1" i="1" u="none" strike="noStrike" dirty="0">
                        <a:solidFill>
                          <a:srgbClr val="000000"/>
                        </a:solidFill>
                        <a:latin typeface="Bookman Old Style" pitchFamily="18" charset="0"/>
                        <a:cs typeface="DilleniaUPC"/>
                      </a:endParaRPr>
                    </a:p>
                  </a:txBody>
                  <a:tcPr marL="0" marR="0" marT="0" marB="0" anchor="b"/>
                </a:tc>
                <a:tc hMerge="1">
                  <a:txBody>
                    <a:bodyPr/>
                    <a:lstStyle/>
                    <a:p>
                      <a:pPr algn="l" fontAlgn="b"/>
                      <a:endParaRPr lang="en-IN" sz="11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IN" sz="11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267363">
                <a:tc>
                  <a:txBody>
                    <a:bodyPr/>
                    <a:lstStyle/>
                    <a:p>
                      <a:pPr algn="ctr" fontAlgn="b"/>
                      <a:r>
                        <a:rPr lang="en-IN" sz="2000" b="1" i="0" u="none" strike="noStrike" dirty="0" smtClean="0">
                          <a:solidFill>
                            <a:srgbClr val="000000"/>
                          </a:solidFill>
                          <a:latin typeface="Bookman Old Style" pitchFamily="18" charset="0"/>
                          <a:cs typeface="DilleniaUPC"/>
                        </a:rPr>
                        <a:t>Years</a:t>
                      </a:r>
                      <a:endParaRPr lang="en-IN" sz="2000" b="1"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1" u="none" strike="noStrike" dirty="0" smtClean="0">
                          <a:latin typeface="Bookman Old Style" pitchFamily="18" charset="0"/>
                        </a:rPr>
                        <a:t>Incoming</a:t>
                      </a:r>
                      <a:endParaRPr lang="en-IN" sz="2000" b="1"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1" u="none" strike="noStrike" dirty="0">
                          <a:latin typeface="Bookman Old Style" pitchFamily="18" charset="0"/>
                        </a:rPr>
                        <a:t>Outgoing</a:t>
                      </a:r>
                      <a:endParaRPr lang="en-IN" sz="2000" b="1"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1" u="none" strike="noStrike" dirty="0">
                          <a:latin typeface="Bookman Old Style" pitchFamily="18" charset="0"/>
                        </a:rPr>
                        <a:t>Total</a:t>
                      </a:r>
                      <a:endParaRPr lang="en-IN" sz="2000" b="1"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1"/>
                  </a:ext>
                </a:extLst>
              </a:tr>
              <a:tr h="267363">
                <a:tc>
                  <a:txBody>
                    <a:bodyPr/>
                    <a:lstStyle/>
                    <a:p>
                      <a:pPr algn="ctr" fontAlgn="b"/>
                      <a:r>
                        <a:rPr lang="en-IN" sz="2000" u="none" strike="noStrike" dirty="0">
                          <a:latin typeface="Bookman Old Style" pitchFamily="18" charset="0"/>
                        </a:rPr>
                        <a:t>2012-13</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smtClean="0">
                          <a:latin typeface="Bookman Old Style" pitchFamily="18" charset="0"/>
                        </a:rPr>
                        <a:t>39250</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smtClean="0">
                          <a:latin typeface="Bookman Old Style" pitchFamily="18" charset="0"/>
                        </a:rPr>
                        <a:t>39250</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78500</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2"/>
                  </a:ext>
                </a:extLst>
              </a:tr>
              <a:tr h="267363">
                <a:tc>
                  <a:txBody>
                    <a:bodyPr/>
                    <a:lstStyle/>
                    <a:p>
                      <a:pPr algn="ctr" fontAlgn="b"/>
                      <a:r>
                        <a:rPr lang="en-IN" sz="2000" u="none" strike="noStrike" dirty="0">
                          <a:latin typeface="Bookman Old Style" pitchFamily="18" charset="0"/>
                        </a:rPr>
                        <a:t>2013-14</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43402</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43402</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86804</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3"/>
                  </a:ext>
                </a:extLst>
              </a:tr>
              <a:tr h="267363">
                <a:tc>
                  <a:txBody>
                    <a:bodyPr/>
                    <a:lstStyle/>
                    <a:p>
                      <a:pPr algn="ctr" fontAlgn="b"/>
                      <a:r>
                        <a:rPr lang="en-IN" sz="2000" u="none" strike="noStrike" dirty="0">
                          <a:latin typeface="Bookman Old Style" pitchFamily="18" charset="0"/>
                        </a:rPr>
                        <a:t>2014-15</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54559</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54559</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109118</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4"/>
                  </a:ext>
                </a:extLst>
              </a:tr>
              <a:tr h="267363">
                <a:tc>
                  <a:txBody>
                    <a:bodyPr/>
                    <a:lstStyle/>
                    <a:p>
                      <a:pPr algn="ctr" fontAlgn="b"/>
                      <a:r>
                        <a:rPr lang="en-IN" sz="2000" u="none" strike="noStrike" dirty="0">
                          <a:latin typeface="Bookman Old Style" pitchFamily="18" charset="0"/>
                        </a:rPr>
                        <a:t>2015-16</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49987</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49987</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99974</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5"/>
                  </a:ext>
                </a:extLst>
              </a:tr>
            </a:tbl>
          </a:graphicData>
        </a:graphic>
      </p:graphicFrame>
      <p:sp>
        <p:nvSpPr>
          <p:cNvPr id="5" name="TextBox 4"/>
          <p:cNvSpPr txBox="1"/>
          <p:nvPr/>
        </p:nvSpPr>
        <p:spPr>
          <a:xfrm>
            <a:off x="4927600" y="4460240"/>
            <a:ext cx="1544320" cy="338554"/>
          </a:xfrm>
          <a:prstGeom prst="rect">
            <a:avLst/>
          </a:prstGeom>
          <a:noFill/>
        </p:spPr>
        <p:txBody>
          <a:bodyPr wrap="square" rtlCol="0">
            <a:spAutoFit/>
          </a:bodyPr>
          <a:lstStyle/>
          <a:p>
            <a:pPr algn="ctr"/>
            <a:r>
              <a:rPr lang="en-IN" sz="1600" dirty="0" smtClean="0">
                <a:cs typeface="DilleniaUPC"/>
              </a:rPr>
              <a:t>Years</a:t>
            </a:r>
          </a:p>
        </p:txBody>
      </p:sp>
      <p:graphicFrame>
        <p:nvGraphicFramePr>
          <p:cNvPr id="8" name="Chart 7"/>
          <p:cNvGraphicFramePr/>
          <p:nvPr/>
        </p:nvGraphicFramePr>
        <p:xfrm>
          <a:off x="2479040" y="944880"/>
          <a:ext cx="6827520" cy="357124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C:\Users\deepika bharti\Desktop\logo.png"/>
          <p:cNvPicPr>
            <a:picLocks noChangeAspect="1" noChangeArrowheads="1"/>
          </p:cNvPicPr>
          <p:nvPr/>
        </p:nvPicPr>
        <p:blipFill>
          <a:blip r:embed="rId3" cstate="print"/>
          <a:srcRect/>
          <a:stretch>
            <a:fillRect/>
          </a:stretch>
        </p:blipFill>
        <p:spPr bwMode="auto">
          <a:xfrm>
            <a:off x="10911840" y="144378"/>
            <a:ext cx="1351347" cy="1190436"/>
          </a:xfrm>
          <a:prstGeom prst="rect">
            <a:avLst/>
          </a:prstGeom>
          <a:noFill/>
        </p:spPr>
      </p:pic>
      <p:sp>
        <p:nvSpPr>
          <p:cNvPr id="6" name="TextBox 5"/>
          <p:cNvSpPr txBox="1"/>
          <p:nvPr/>
        </p:nvSpPr>
        <p:spPr>
          <a:xfrm>
            <a:off x="3461658" y="2209800"/>
            <a:ext cx="772886" cy="307777"/>
          </a:xfrm>
          <a:prstGeom prst="rect">
            <a:avLst/>
          </a:prstGeom>
          <a:noFill/>
        </p:spPr>
        <p:txBody>
          <a:bodyPr wrap="square" rtlCol="0">
            <a:spAutoFit/>
          </a:bodyPr>
          <a:lstStyle/>
          <a:p>
            <a:pPr algn="ctr" fontAlgn="b"/>
            <a:r>
              <a:rPr lang="en-IN" sz="1400" b="1" dirty="0" smtClean="0">
                <a:solidFill>
                  <a:srgbClr val="000000"/>
                </a:solidFill>
                <a:latin typeface="Bookman Old Style" pitchFamily="18" charset="0"/>
                <a:cs typeface="DilleniaUPC"/>
              </a:rPr>
              <a:t>78500</a:t>
            </a:r>
            <a:endParaRPr lang="en-IN" sz="1400" b="1" dirty="0">
              <a:solidFill>
                <a:srgbClr val="000000"/>
              </a:solidFill>
              <a:latin typeface="Bookman Old Style" pitchFamily="18" charset="0"/>
              <a:cs typeface="DilleniaUPC"/>
            </a:endParaRPr>
          </a:p>
        </p:txBody>
      </p:sp>
    </p:spTree>
    <p:extLst>
      <p:ext uri="{BB962C8B-B14F-4D97-AF65-F5344CB8AC3E}">
        <p14:creationId xmlns:p14="http://schemas.microsoft.com/office/powerpoint/2010/main" val="3856061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1918063" y="729344"/>
          <a:ext cx="8534400" cy="40923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nvGraphicFramePr>
        <p:xfrm>
          <a:off x="4093210" y="5162735"/>
          <a:ext cx="3190513" cy="1574786"/>
        </p:xfrm>
        <a:graphic>
          <a:graphicData uri="http://schemas.openxmlformats.org/drawingml/2006/table">
            <a:tbl>
              <a:tblPr>
                <a:tableStyleId>{616DA210-FB5B-4158-B5E0-FEB733F419BA}</a:tableStyleId>
              </a:tblPr>
              <a:tblGrid>
                <a:gridCol w="1393190">
                  <a:extLst>
                    <a:ext uri="{9D8B030D-6E8A-4147-A177-3AD203B41FA5}">
                      <a16:colId xmlns:a16="http://schemas.microsoft.com/office/drawing/2014/main" val="20000"/>
                    </a:ext>
                  </a:extLst>
                </a:gridCol>
                <a:gridCol w="1797323">
                  <a:extLst>
                    <a:ext uri="{9D8B030D-6E8A-4147-A177-3AD203B41FA5}">
                      <a16:colId xmlns:a16="http://schemas.microsoft.com/office/drawing/2014/main" val="20001"/>
                    </a:ext>
                  </a:extLst>
                </a:gridCol>
              </a:tblGrid>
              <a:tr h="325121">
                <a:tc gridSpan="2">
                  <a:txBody>
                    <a:bodyPr/>
                    <a:lstStyle/>
                    <a:p>
                      <a:pPr algn="ctr" fontAlgn="b"/>
                      <a:r>
                        <a:rPr lang="en-IN" sz="1600" b="1" i="1" u="none" strike="noStrike" dirty="0" smtClean="0">
                          <a:latin typeface="Bookman Old Style" pitchFamily="18" charset="0"/>
                          <a:cs typeface="DilleniaUPC"/>
                        </a:rPr>
                        <a:t>Trade</a:t>
                      </a:r>
                      <a:endParaRPr lang="en-IN" sz="1600" b="1" i="1" u="none" strike="noStrike" dirty="0">
                        <a:solidFill>
                          <a:srgbClr val="000000"/>
                        </a:solidFill>
                        <a:latin typeface="Bookman Old Style" pitchFamily="18" charset="0"/>
                        <a:cs typeface="DilleniaUPC"/>
                      </a:endParaRPr>
                    </a:p>
                  </a:txBody>
                  <a:tcPr marL="0" marR="0" marT="0" marB="0" anchor="b"/>
                </a:tc>
                <a:tc hMerge="1">
                  <a:txBody>
                    <a:bodyPr/>
                    <a:lstStyle/>
                    <a:p>
                      <a:pPr algn="ctr" fontAlgn="b"/>
                      <a:endParaRPr lang="en-IN" sz="1600" b="1" i="1" u="none" strike="noStrike" dirty="0">
                        <a:solidFill>
                          <a:srgbClr val="000000"/>
                        </a:solidFill>
                        <a:latin typeface="Calibri"/>
                        <a:cs typeface="DilleniaUPC"/>
                      </a:endParaRPr>
                    </a:p>
                  </a:txBody>
                  <a:tcPr marL="0" marR="0" marT="0" marB="0" anchor="b"/>
                </a:tc>
                <a:extLst>
                  <a:ext uri="{0D108BD9-81ED-4DB2-BD59-A6C34878D82A}">
                    <a16:rowId xmlns:a16="http://schemas.microsoft.com/office/drawing/2014/main" val="10000"/>
                  </a:ext>
                </a:extLst>
              </a:tr>
              <a:tr h="249933">
                <a:tc>
                  <a:txBody>
                    <a:bodyPr/>
                    <a:lstStyle/>
                    <a:p>
                      <a:pPr algn="ctr" fontAlgn="b"/>
                      <a:r>
                        <a:rPr lang="en-IN" sz="1600" b="1" i="0" u="none" strike="noStrike" dirty="0" smtClean="0">
                          <a:solidFill>
                            <a:srgbClr val="000000"/>
                          </a:solidFill>
                          <a:latin typeface="Bookman Old Style" pitchFamily="18" charset="0"/>
                          <a:cs typeface="DilleniaUPC"/>
                        </a:rPr>
                        <a:t>Years</a:t>
                      </a:r>
                      <a:endParaRPr lang="en-IN" sz="1600" b="1"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1600" b="1" u="none" strike="noStrike" dirty="0" smtClean="0">
                          <a:latin typeface="Bookman Old Style" pitchFamily="18" charset="0"/>
                          <a:cs typeface="DilleniaUPC"/>
                        </a:rPr>
                        <a:t>Incoming</a:t>
                      </a:r>
                      <a:endParaRPr lang="en-IN" sz="1600" b="1"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1"/>
                  </a:ext>
                </a:extLst>
              </a:tr>
              <a:tr h="249933">
                <a:tc>
                  <a:txBody>
                    <a:bodyPr/>
                    <a:lstStyle/>
                    <a:p>
                      <a:pPr algn="ctr" fontAlgn="b"/>
                      <a:r>
                        <a:rPr lang="en-IN" sz="1600" b="1" u="none" strike="noStrike" dirty="0">
                          <a:latin typeface="Bookman Old Style" pitchFamily="18" charset="0"/>
                          <a:cs typeface="DilleniaUPC"/>
                        </a:rPr>
                        <a:t>2012-13</a:t>
                      </a:r>
                      <a:endParaRPr lang="en-IN" sz="1600" b="1" i="0" u="none" strike="noStrike" dirty="0">
                        <a:solidFill>
                          <a:srgbClr val="000000"/>
                        </a:solidFill>
                        <a:latin typeface="Bookman Old Style" pitchFamily="18" charset="0"/>
                        <a:cs typeface="DilleniaUPC"/>
                      </a:endParaRPr>
                    </a:p>
                  </a:txBody>
                  <a:tcPr marL="0" marR="0" marT="0" marB="0" anchor="b"/>
                </a:tc>
                <a:tc>
                  <a:txBody>
                    <a:bodyPr/>
                    <a:lstStyle/>
                    <a:p>
                      <a:pPr algn="r" fontAlgn="b"/>
                      <a:r>
                        <a:rPr lang="en-IN" sz="1600" b="1" u="none" strike="noStrike" kern="1200" dirty="0">
                          <a:solidFill>
                            <a:schemeClr val="tx1"/>
                          </a:solidFill>
                          <a:latin typeface="Bookman Old Style" pitchFamily="18" charset="0"/>
                          <a:ea typeface="+mn-ea"/>
                          <a:cs typeface="DilleniaUPC"/>
                        </a:rPr>
                        <a:t>245.15</a:t>
                      </a:r>
                    </a:p>
                  </a:txBody>
                  <a:tcPr marL="0" marR="0" marT="0" marB="0" anchor="b"/>
                </a:tc>
                <a:extLst>
                  <a:ext uri="{0D108BD9-81ED-4DB2-BD59-A6C34878D82A}">
                    <a16:rowId xmlns:a16="http://schemas.microsoft.com/office/drawing/2014/main" val="10002"/>
                  </a:ext>
                </a:extLst>
              </a:tr>
              <a:tr h="249933">
                <a:tc>
                  <a:txBody>
                    <a:bodyPr/>
                    <a:lstStyle/>
                    <a:p>
                      <a:pPr algn="ctr" fontAlgn="b"/>
                      <a:r>
                        <a:rPr lang="en-IN" sz="1600" b="1" u="none" strike="noStrike" dirty="0">
                          <a:latin typeface="Bookman Old Style" pitchFamily="18" charset="0"/>
                          <a:cs typeface="DilleniaUPC"/>
                        </a:rPr>
                        <a:t>2013-14</a:t>
                      </a:r>
                      <a:endParaRPr lang="en-IN" sz="1600" b="1" i="0" u="none" strike="noStrike" dirty="0">
                        <a:solidFill>
                          <a:srgbClr val="000000"/>
                        </a:solidFill>
                        <a:latin typeface="Bookman Old Style" pitchFamily="18" charset="0"/>
                        <a:cs typeface="DilleniaUPC"/>
                      </a:endParaRPr>
                    </a:p>
                  </a:txBody>
                  <a:tcPr marL="0" marR="0" marT="0" marB="0" anchor="b"/>
                </a:tc>
                <a:tc>
                  <a:txBody>
                    <a:bodyPr/>
                    <a:lstStyle/>
                    <a:p>
                      <a:pPr algn="r" fontAlgn="b"/>
                      <a:r>
                        <a:rPr lang="en-IN" sz="1600" b="1" u="none" strike="noStrike" kern="1200" dirty="0">
                          <a:solidFill>
                            <a:schemeClr val="tx1"/>
                          </a:solidFill>
                          <a:latin typeface="Bookman Old Style" pitchFamily="18" charset="0"/>
                          <a:ea typeface="+mn-ea"/>
                          <a:cs typeface="DilleniaUPC"/>
                        </a:rPr>
                        <a:t>165</a:t>
                      </a:r>
                    </a:p>
                  </a:txBody>
                  <a:tcPr marL="0" marR="0" marT="0" marB="0" anchor="b"/>
                </a:tc>
                <a:extLst>
                  <a:ext uri="{0D108BD9-81ED-4DB2-BD59-A6C34878D82A}">
                    <a16:rowId xmlns:a16="http://schemas.microsoft.com/office/drawing/2014/main" val="10003"/>
                  </a:ext>
                </a:extLst>
              </a:tr>
              <a:tr h="249933">
                <a:tc>
                  <a:txBody>
                    <a:bodyPr/>
                    <a:lstStyle/>
                    <a:p>
                      <a:pPr algn="ctr" fontAlgn="b"/>
                      <a:r>
                        <a:rPr lang="en-IN" sz="1600" b="1" u="none" strike="noStrike" dirty="0">
                          <a:latin typeface="Bookman Old Style" pitchFamily="18" charset="0"/>
                          <a:cs typeface="DilleniaUPC"/>
                        </a:rPr>
                        <a:t>2014-15</a:t>
                      </a:r>
                      <a:endParaRPr lang="en-IN" sz="1600" b="1" i="0" u="none" strike="noStrike" dirty="0">
                        <a:solidFill>
                          <a:srgbClr val="000000"/>
                        </a:solidFill>
                        <a:latin typeface="Bookman Old Style" pitchFamily="18" charset="0"/>
                        <a:cs typeface="DilleniaUPC"/>
                      </a:endParaRPr>
                    </a:p>
                  </a:txBody>
                  <a:tcPr marL="0" marR="0" marT="0" marB="0" anchor="b"/>
                </a:tc>
                <a:tc>
                  <a:txBody>
                    <a:bodyPr/>
                    <a:lstStyle/>
                    <a:p>
                      <a:pPr algn="r" fontAlgn="b"/>
                      <a:r>
                        <a:rPr lang="en-IN" sz="1600" b="1" u="none" strike="noStrike" kern="1200" dirty="0">
                          <a:solidFill>
                            <a:schemeClr val="tx1"/>
                          </a:solidFill>
                          <a:latin typeface="Bookman Old Style" pitchFamily="18" charset="0"/>
                          <a:ea typeface="+mn-ea"/>
                          <a:cs typeface="DilleniaUPC"/>
                        </a:rPr>
                        <a:t>266.14</a:t>
                      </a:r>
                    </a:p>
                  </a:txBody>
                  <a:tcPr marL="0" marR="0" marT="0" marB="0" anchor="b"/>
                </a:tc>
                <a:extLst>
                  <a:ext uri="{0D108BD9-81ED-4DB2-BD59-A6C34878D82A}">
                    <a16:rowId xmlns:a16="http://schemas.microsoft.com/office/drawing/2014/main" val="10004"/>
                  </a:ext>
                </a:extLst>
              </a:tr>
              <a:tr h="249933">
                <a:tc>
                  <a:txBody>
                    <a:bodyPr/>
                    <a:lstStyle/>
                    <a:p>
                      <a:pPr algn="ctr" fontAlgn="b"/>
                      <a:r>
                        <a:rPr lang="en-IN" sz="1600" b="1" u="none" strike="noStrike" dirty="0">
                          <a:latin typeface="Bookman Old Style" pitchFamily="18" charset="0"/>
                          <a:cs typeface="DilleniaUPC"/>
                        </a:rPr>
                        <a:t>2015-16</a:t>
                      </a:r>
                      <a:endParaRPr lang="en-IN" sz="1600" b="1" i="0" u="none" strike="noStrike" dirty="0">
                        <a:solidFill>
                          <a:srgbClr val="000000"/>
                        </a:solidFill>
                        <a:latin typeface="Bookman Old Style" pitchFamily="18" charset="0"/>
                        <a:cs typeface="DilleniaUPC"/>
                      </a:endParaRPr>
                    </a:p>
                  </a:txBody>
                  <a:tcPr marL="0" marR="0" marT="0" marB="0" anchor="b"/>
                </a:tc>
                <a:tc>
                  <a:txBody>
                    <a:bodyPr/>
                    <a:lstStyle/>
                    <a:p>
                      <a:pPr algn="r" fontAlgn="b"/>
                      <a:r>
                        <a:rPr lang="en-IN" sz="1600" b="1" u="none" strike="noStrike" kern="1200" dirty="0">
                          <a:solidFill>
                            <a:schemeClr val="tx1"/>
                          </a:solidFill>
                          <a:latin typeface="Bookman Old Style" pitchFamily="18" charset="0"/>
                          <a:ea typeface="+mn-ea"/>
                          <a:cs typeface="DilleniaUPC"/>
                        </a:rPr>
                        <a:t>282.399</a:t>
                      </a:r>
                    </a:p>
                  </a:txBody>
                  <a:tcPr marL="0" marR="0" marT="0" marB="0" anchor="b"/>
                </a:tc>
                <a:extLst>
                  <a:ext uri="{0D108BD9-81ED-4DB2-BD59-A6C34878D82A}">
                    <a16:rowId xmlns:a16="http://schemas.microsoft.com/office/drawing/2014/main" val="10005"/>
                  </a:ext>
                </a:extLst>
              </a:tr>
            </a:tbl>
          </a:graphicData>
        </a:graphic>
      </p:graphicFrame>
      <p:sp>
        <p:nvSpPr>
          <p:cNvPr id="5" name="TextBox 4"/>
          <p:cNvSpPr txBox="1"/>
          <p:nvPr/>
        </p:nvSpPr>
        <p:spPr>
          <a:xfrm>
            <a:off x="4932674" y="4801332"/>
            <a:ext cx="1544320" cy="338554"/>
          </a:xfrm>
          <a:prstGeom prst="rect">
            <a:avLst/>
          </a:prstGeom>
          <a:noFill/>
        </p:spPr>
        <p:txBody>
          <a:bodyPr wrap="square" rtlCol="0">
            <a:spAutoFit/>
          </a:bodyPr>
          <a:lstStyle/>
          <a:p>
            <a:pPr algn="ctr"/>
            <a:r>
              <a:rPr lang="en-IN" sz="1600" dirty="0" smtClean="0">
                <a:cs typeface="DilleniaUPC"/>
              </a:rPr>
              <a:t>Years</a:t>
            </a:r>
          </a:p>
        </p:txBody>
      </p:sp>
      <p:sp>
        <p:nvSpPr>
          <p:cNvPr id="8" name="TextBox 7"/>
          <p:cNvSpPr txBox="1"/>
          <p:nvPr/>
        </p:nvSpPr>
        <p:spPr>
          <a:xfrm>
            <a:off x="1229360" y="1838960"/>
            <a:ext cx="430887" cy="1412240"/>
          </a:xfrm>
          <a:prstGeom prst="rect">
            <a:avLst/>
          </a:prstGeom>
          <a:noFill/>
        </p:spPr>
        <p:txBody>
          <a:bodyPr vert="vert270" wrap="square" rtlCol="0">
            <a:spAutoFit/>
          </a:bodyPr>
          <a:lstStyle/>
          <a:p>
            <a:r>
              <a:rPr lang="en-IN" sz="1600" b="1" dirty="0" smtClean="0"/>
              <a:t>INR in </a:t>
            </a:r>
            <a:r>
              <a:rPr lang="en-IN" sz="1600" b="1" dirty="0" err="1" smtClean="0"/>
              <a:t>crores</a:t>
            </a:r>
            <a:endParaRPr lang="en-IN" sz="1600" b="1" dirty="0"/>
          </a:p>
        </p:txBody>
      </p:sp>
      <p:sp>
        <p:nvSpPr>
          <p:cNvPr id="7" name="TextBox 6"/>
          <p:cNvSpPr txBox="1"/>
          <p:nvPr/>
        </p:nvSpPr>
        <p:spPr>
          <a:xfrm>
            <a:off x="2685142" y="1783813"/>
            <a:ext cx="762000" cy="307777"/>
          </a:xfrm>
          <a:prstGeom prst="rect">
            <a:avLst/>
          </a:prstGeom>
          <a:noFill/>
        </p:spPr>
        <p:txBody>
          <a:bodyPr wrap="square" rtlCol="0">
            <a:spAutoFit/>
          </a:bodyPr>
          <a:lstStyle/>
          <a:p>
            <a:pPr algn="r" fontAlgn="b"/>
            <a:r>
              <a:rPr lang="en-IN" sz="1400" b="1" dirty="0" smtClean="0"/>
              <a:t>245.15</a:t>
            </a:r>
            <a:endParaRPr lang="en-IN" sz="1400" b="1" dirty="0"/>
          </a:p>
        </p:txBody>
      </p:sp>
      <p:sp>
        <p:nvSpPr>
          <p:cNvPr id="9" name="TextBox 8"/>
          <p:cNvSpPr txBox="1"/>
          <p:nvPr/>
        </p:nvSpPr>
        <p:spPr>
          <a:xfrm>
            <a:off x="4334691" y="2462343"/>
            <a:ext cx="518160" cy="307777"/>
          </a:xfrm>
          <a:prstGeom prst="rect">
            <a:avLst/>
          </a:prstGeom>
          <a:noFill/>
        </p:spPr>
        <p:txBody>
          <a:bodyPr wrap="square" rtlCol="0">
            <a:spAutoFit/>
          </a:bodyPr>
          <a:lstStyle/>
          <a:p>
            <a:pPr algn="r" fontAlgn="b"/>
            <a:r>
              <a:rPr lang="en-IN" sz="1400" b="1" dirty="0" smtClean="0"/>
              <a:t>165</a:t>
            </a:r>
          </a:p>
        </p:txBody>
      </p:sp>
      <p:sp>
        <p:nvSpPr>
          <p:cNvPr id="10" name="TextBox 9"/>
          <p:cNvSpPr txBox="1"/>
          <p:nvPr/>
        </p:nvSpPr>
        <p:spPr>
          <a:xfrm>
            <a:off x="5080725" y="1665519"/>
            <a:ext cx="762000" cy="307777"/>
          </a:xfrm>
          <a:prstGeom prst="rect">
            <a:avLst/>
          </a:prstGeom>
          <a:noFill/>
        </p:spPr>
        <p:txBody>
          <a:bodyPr wrap="square" rtlCol="0">
            <a:spAutoFit/>
          </a:bodyPr>
          <a:lstStyle/>
          <a:p>
            <a:pPr algn="r" fontAlgn="b"/>
            <a:r>
              <a:rPr lang="en-IN" sz="1400" b="1" dirty="0" smtClean="0"/>
              <a:t>266.14</a:t>
            </a:r>
            <a:endParaRPr lang="en-IN" sz="1400" b="1" dirty="0"/>
          </a:p>
        </p:txBody>
      </p:sp>
      <p:sp>
        <p:nvSpPr>
          <p:cNvPr id="12" name="TextBox 11"/>
          <p:cNvSpPr txBox="1"/>
          <p:nvPr/>
        </p:nvSpPr>
        <p:spPr>
          <a:xfrm>
            <a:off x="6949440" y="1149528"/>
            <a:ext cx="853440" cy="307777"/>
          </a:xfrm>
          <a:prstGeom prst="rect">
            <a:avLst/>
          </a:prstGeom>
          <a:noFill/>
        </p:spPr>
        <p:txBody>
          <a:bodyPr wrap="square" rtlCol="0">
            <a:spAutoFit/>
          </a:bodyPr>
          <a:lstStyle/>
          <a:p>
            <a:pPr algn="r" fontAlgn="b"/>
            <a:r>
              <a:rPr lang="en-IN" sz="1400" b="1" dirty="0" smtClean="0"/>
              <a:t>282.399</a:t>
            </a:r>
            <a:endParaRPr lang="en-IN" sz="1400" b="1" dirty="0"/>
          </a:p>
        </p:txBody>
      </p:sp>
      <p:pic>
        <p:nvPicPr>
          <p:cNvPr id="13" name="Picture 2" descr="C:\Users\deepika bharti\Desktop\logo.png"/>
          <p:cNvPicPr>
            <a:picLocks noChangeAspect="1" noChangeArrowheads="1"/>
          </p:cNvPicPr>
          <p:nvPr/>
        </p:nvPicPr>
        <p:blipFill>
          <a:blip r:embed="rId3" cstate="print"/>
          <a:srcRect/>
          <a:stretch>
            <a:fillRect/>
          </a:stretch>
        </p:blipFill>
        <p:spPr bwMode="auto">
          <a:xfrm>
            <a:off x="10911840" y="144378"/>
            <a:ext cx="1351347" cy="1190436"/>
          </a:xfrm>
          <a:prstGeom prst="rect">
            <a:avLst/>
          </a:prstGeom>
          <a:noFill/>
        </p:spPr>
      </p:pic>
    </p:spTree>
    <p:extLst>
      <p:ext uri="{BB962C8B-B14F-4D97-AF65-F5344CB8AC3E}">
        <p14:creationId xmlns:p14="http://schemas.microsoft.com/office/powerpoint/2010/main" val="3856061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1727200" y="995680"/>
          <a:ext cx="8737600" cy="3616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nvGraphicFramePr>
        <p:xfrm>
          <a:off x="2529840" y="4862333"/>
          <a:ext cx="6350000" cy="1802627"/>
        </p:xfrm>
        <a:graphic>
          <a:graphicData uri="http://schemas.openxmlformats.org/drawingml/2006/table">
            <a:tbl>
              <a:tblPr>
                <a:tableStyleId>{616DA210-FB5B-4158-B5E0-FEB733F419BA}</a:tableStyleId>
              </a:tblPr>
              <a:tblGrid>
                <a:gridCol w="1542295">
                  <a:extLst>
                    <a:ext uri="{9D8B030D-6E8A-4147-A177-3AD203B41FA5}">
                      <a16:colId xmlns:a16="http://schemas.microsoft.com/office/drawing/2014/main" val="20000"/>
                    </a:ext>
                  </a:extLst>
                </a:gridCol>
                <a:gridCol w="1758544">
                  <a:extLst>
                    <a:ext uri="{9D8B030D-6E8A-4147-A177-3AD203B41FA5}">
                      <a16:colId xmlns:a16="http://schemas.microsoft.com/office/drawing/2014/main" val="20001"/>
                    </a:ext>
                  </a:extLst>
                </a:gridCol>
                <a:gridCol w="1697803">
                  <a:extLst>
                    <a:ext uri="{9D8B030D-6E8A-4147-A177-3AD203B41FA5}">
                      <a16:colId xmlns:a16="http://schemas.microsoft.com/office/drawing/2014/main" val="20002"/>
                    </a:ext>
                  </a:extLst>
                </a:gridCol>
                <a:gridCol w="1351358">
                  <a:extLst>
                    <a:ext uri="{9D8B030D-6E8A-4147-A177-3AD203B41FA5}">
                      <a16:colId xmlns:a16="http://schemas.microsoft.com/office/drawing/2014/main" val="20003"/>
                    </a:ext>
                  </a:extLst>
                </a:gridCol>
              </a:tblGrid>
              <a:tr h="278627">
                <a:tc>
                  <a:txBody>
                    <a:bodyPr/>
                    <a:lstStyle/>
                    <a:p>
                      <a:pPr algn="l" fontAlgn="b"/>
                      <a:r>
                        <a:rPr lang="en-IN" sz="1600" u="none" strike="noStrike" dirty="0">
                          <a:latin typeface="Bookman Old Style" pitchFamily="18" charset="0"/>
                        </a:rPr>
                        <a:t> </a:t>
                      </a:r>
                      <a:endParaRPr lang="en-IN" sz="1600" b="0" i="0" u="none" strike="noStrike" dirty="0">
                        <a:solidFill>
                          <a:srgbClr val="000000"/>
                        </a:solidFill>
                        <a:latin typeface="Bookman Old Style" pitchFamily="18" charset="0"/>
                        <a:cs typeface="DilleniaUPC"/>
                      </a:endParaRPr>
                    </a:p>
                  </a:txBody>
                  <a:tcPr marL="0" marR="0" marT="0" marB="0" anchor="b"/>
                </a:tc>
                <a:tc gridSpan="3">
                  <a:txBody>
                    <a:bodyPr/>
                    <a:lstStyle/>
                    <a:p>
                      <a:pPr algn="ctr" fontAlgn="b"/>
                      <a:r>
                        <a:rPr lang="en-IN" sz="1600" b="1" i="1" u="none" strike="noStrike" dirty="0" smtClean="0">
                          <a:latin typeface="Bookman Old Style" pitchFamily="18" charset="0"/>
                        </a:rPr>
                        <a:t>Passengers Movement</a:t>
                      </a:r>
                      <a:endParaRPr lang="en-IN" sz="1600" b="1" i="1" u="none" strike="noStrike" dirty="0">
                        <a:solidFill>
                          <a:srgbClr val="000000"/>
                        </a:solidFill>
                        <a:latin typeface="Bookman Old Style" pitchFamily="18" charset="0"/>
                        <a:cs typeface="DilleniaUPC"/>
                      </a:endParaRPr>
                    </a:p>
                  </a:txBody>
                  <a:tcPr marL="0" marR="0" marT="0" marB="0" anchor="b"/>
                </a:tc>
                <a:tc hMerge="1">
                  <a:txBody>
                    <a:bodyPr/>
                    <a:lstStyle/>
                    <a:p>
                      <a:pPr algn="l" fontAlgn="b"/>
                      <a:endParaRPr lang="en-IN" sz="11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IN" sz="11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267363">
                <a:tc>
                  <a:txBody>
                    <a:bodyPr/>
                    <a:lstStyle/>
                    <a:p>
                      <a:pPr algn="ctr" fontAlgn="b"/>
                      <a:r>
                        <a:rPr lang="en-IN" sz="2000" b="1" i="0" u="none" strike="noStrike" dirty="0" smtClean="0">
                          <a:solidFill>
                            <a:srgbClr val="000000"/>
                          </a:solidFill>
                          <a:latin typeface="Bookman Old Style" pitchFamily="18" charset="0"/>
                          <a:cs typeface="DilleniaUPC"/>
                        </a:rPr>
                        <a:t>Years</a:t>
                      </a:r>
                      <a:endParaRPr lang="en-IN" sz="2000" b="1"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1" u="none" strike="noStrike" dirty="0" smtClean="0">
                          <a:latin typeface="Bookman Old Style" pitchFamily="18" charset="0"/>
                        </a:rPr>
                        <a:t>Incoming</a:t>
                      </a:r>
                      <a:endParaRPr lang="en-IN" sz="2000" b="1"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1" u="none" strike="noStrike" dirty="0">
                          <a:latin typeface="Bookman Old Style" pitchFamily="18" charset="0"/>
                        </a:rPr>
                        <a:t>Outgoing</a:t>
                      </a:r>
                      <a:endParaRPr lang="en-IN" sz="2000" b="1"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1" u="none" strike="noStrike" dirty="0">
                          <a:latin typeface="Bookman Old Style" pitchFamily="18" charset="0"/>
                        </a:rPr>
                        <a:t>Total</a:t>
                      </a:r>
                      <a:endParaRPr lang="en-IN" sz="2000" b="1"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1"/>
                  </a:ext>
                </a:extLst>
              </a:tr>
              <a:tr h="267363">
                <a:tc>
                  <a:txBody>
                    <a:bodyPr/>
                    <a:lstStyle/>
                    <a:p>
                      <a:pPr algn="ctr" fontAlgn="b"/>
                      <a:r>
                        <a:rPr lang="en-IN" sz="2000" u="none" strike="noStrike" dirty="0">
                          <a:latin typeface="Bookman Old Style" pitchFamily="18" charset="0"/>
                        </a:rPr>
                        <a:t>2012-13</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a:latin typeface="Bookman Old Style" pitchFamily="18" charset="0"/>
                        </a:rPr>
                        <a:t>17371</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a:latin typeface="Bookman Old Style" pitchFamily="18" charset="0"/>
                        </a:rPr>
                        <a:t>20,344</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smtClean="0">
                          <a:latin typeface="Bookman Old Style" pitchFamily="18" charset="0"/>
                        </a:rPr>
                        <a:t>37715</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2"/>
                  </a:ext>
                </a:extLst>
              </a:tr>
              <a:tr h="267363">
                <a:tc>
                  <a:txBody>
                    <a:bodyPr/>
                    <a:lstStyle/>
                    <a:p>
                      <a:pPr algn="ctr" fontAlgn="b"/>
                      <a:r>
                        <a:rPr lang="en-IN" sz="2000" u="none" strike="noStrike" dirty="0">
                          <a:latin typeface="Bookman Old Style" pitchFamily="18" charset="0"/>
                        </a:rPr>
                        <a:t>2013-14</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a:latin typeface="Bookman Old Style" pitchFamily="18" charset="0"/>
                        </a:rPr>
                        <a:t>25336</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a:latin typeface="Bookman Old Style" pitchFamily="18" charset="0"/>
                        </a:rPr>
                        <a:t>26392</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a:latin typeface="Bookman Old Style" pitchFamily="18" charset="0"/>
                        </a:rPr>
                        <a:t>51,728</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3"/>
                  </a:ext>
                </a:extLst>
              </a:tr>
              <a:tr h="267363">
                <a:tc>
                  <a:txBody>
                    <a:bodyPr/>
                    <a:lstStyle/>
                    <a:p>
                      <a:pPr algn="ctr" fontAlgn="b"/>
                      <a:r>
                        <a:rPr lang="en-IN" sz="2000" u="none" strike="noStrike" dirty="0">
                          <a:latin typeface="Bookman Old Style" pitchFamily="18" charset="0"/>
                        </a:rPr>
                        <a:t>2014-15</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a:latin typeface="Bookman Old Style" pitchFamily="18" charset="0"/>
                        </a:rPr>
                        <a:t>38559</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a:latin typeface="Bookman Old Style" pitchFamily="18" charset="0"/>
                        </a:rPr>
                        <a:t>39621</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a:latin typeface="Bookman Old Style" pitchFamily="18" charset="0"/>
                        </a:rPr>
                        <a:t>78180</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4"/>
                  </a:ext>
                </a:extLst>
              </a:tr>
              <a:tr h="267363">
                <a:tc>
                  <a:txBody>
                    <a:bodyPr/>
                    <a:lstStyle/>
                    <a:p>
                      <a:pPr algn="ctr" fontAlgn="b"/>
                      <a:r>
                        <a:rPr lang="en-IN" sz="2000" u="none" strike="noStrike" dirty="0">
                          <a:latin typeface="Bookman Old Style" pitchFamily="18" charset="0"/>
                        </a:rPr>
                        <a:t>2015-16</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a:latin typeface="Bookman Old Style" pitchFamily="18" charset="0"/>
                        </a:rPr>
                        <a:t>44551</a:t>
                      </a:r>
                      <a:endParaRPr lang="en-IN" sz="2000" b="0" i="0" u="none" strike="noStrike">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a:latin typeface="Bookman Old Style" pitchFamily="18" charset="0"/>
                        </a:rPr>
                        <a:t>45904</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u="none" strike="noStrike" dirty="0">
                          <a:latin typeface="Bookman Old Style" pitchFamily="18" charset="0"/>
                        </a:rPr>
                        <a:t>90455</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5"/>
                  </a:ext>
                </a:extLst>
              </a:tr>
            </a:tbl>
          </a:graphicData>
        </a:graphic>
      </p:graphicFrame>
      <p:sp>
        <p:nvSpPr>
          <p:cNvPr id="5" name="TextBox 4"/>
          <p:cNvSpPr txBox="1"/>
          <p:nvPr/>
        </p:nvSpPr>
        <p:spPr>
          <a:xfrm>
            <a:off x="4927600" y="4419600"/>
            <a:ext cx="1544320" cy="338554"/>
          </a:xfrm>
          <a:prstGeom prst="rect">
            <a:avLst/>
          </a:prstGeom>
          <a:noFill/>
        </p:spPr>
        <p:txBody>
          <a:bodyPr wrap="square" rtlCol="0">
            <a:spAutoFit/>
          </a:bodyPr>
          <a:lstStyle/>
          <a:p>
            <a:pPr algn="ctr"/>
            <a:r>
              <a:rPr lang="en-IN" sz="1600" dirty="0" smtClean="0">
                <a:cs typeface="DilleniaUPC"/>
              </a:rPr>
              <a:t>Years</a:t>
            </a:r>
          </a:p>
        </p:txBody>
      </p:sp>
      <p:pic>
        <p:nvPicPr>
          <p:cNvPr id="7" name="Picture 2" descr="C:\Users\deepika bharti\Desktop\logo.png"/>
          <p:cNvPicPr>
            <a:picLocks noChangeAspect="1" noChangeArrowheads="1"/>
          </p:cNvPicPr>
          <p:nvPr/>
        </p:nvPicPr>
        <p:blipFill>
          <a:blip r:embed="rId3" cstate="print"/>
          <a:srcRect/>
          <a:stretch>
            <a:fillRect/>
          </a:stretch>
        </p:blipFill>
        <p:spPr bwMode="auto">
          <a:xfrm>
            <a:off x="10911840" y="144378"/>
            <a:ext cx="1351347" cy="1190436"/>
          </a:xfrm>
          <a:prstGeom prst="rect">
            <a:avLst/>
          </a:prstGeom>
          <a:noFill/>
        </p:spPr>
      </p:pic>
      <p:sp>
        <p:nvSpPr>
          <p:cNvPr id="6" name="TextBox 5"/>
          <p:cNvSpPr txBox="1"/>
          <p:nvPr/>
        </p:nvSpPr>
        <p:spPr>
          <a:xfrm>
            <a:off x="3189515" y="2808515"/>
            <a:ext cx="794656" cy="369332"/>
          </a:xfrm>
          <a:prstGeom prst="rect">
            <a:avLst/>
          </a:prstGeom>
          <a:noFill/>
        </p:spPr>
        <p:txBody>
          <a:bodyPr wrap="square" rtlCol="0">
            <a:spAutoFit/>
          </a:bodyPr>
          <a:lstStyle/>
          <a:p>
            <a:r>
              <a:rPr lang="en-IN" b="1" dirty="0" smtClean="0"/>
              <a:t>37715</a:t>
            </a:r>
            <a:endParaRPr lang="en-IN" b="1" dirty="0"/>
          </a:p>
        </p:txBody>
      </p:sp>
    </p:spTree>
    <p:extLst>
      <p:ext uri="{BB962C8B-B14F-4D97-AF65-F5344CB8AC3E}">
        <p14:creationId xmlns:p14="http://schemas.microsoft.com/office/powerpoint/2010/main" val="3856061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BDAAkGBwgHBgkIBwgKCgkLDRYPDQwMDRsUFRAWIB0iIiAdHx8kKDQsJCYxJx8fLT0tMTU3Ojo6Iys/RD84QzQ5Ojf/2wBDAQoKCg0MDRoPDxo3JR8lNzc3Nzc3Nzc3Nzc3Nzc3Nzc3Nzc3Nzc3Nzc3Nzc3Nzc3Nzc3Nzc3Nzc3Nzc3Nzc3Nzf/wAARCACLALoDASIAAhEBAxEB/8QAGwAAAgMBAQEAAAAAAAAAAAAAAgMAAQQFBgf/xAA5EAABBAEDAwMCBAQFAwUAAAABAAIDEQQFITESQVEGE2EicRSBkaEHIzLRFVKxweEWJDM1QmJy8f/EABkBAQEAAwEAAAAAAAAAAAAAAAABAgMEBf/EACARAQEAAwACAwEBAQAAAAAAAAABAgMREiEEEzFRQWH/2gAMAwEAAhEDEQA/APXMb5Cexo8UoyMpzYieFURrAUQZSayMhEGFQKDUXSmCMohEUUsNV9Cd7RUETkCw0BQjZOEDvCv2X/5UCGtRhqYyI3x3TfZd2baDNQCorX+Hef8A2qfhnd6QYyhorcccjsq/DnwEGHpQ9JW447kJxygwlqosWt8B7boDGRsQgxuYluYtxZe3SVRh+FRznMSuhdJ0N8BK9o/5SiDY1PY3ZFGxObGiAa35RBqayNGGBQhIa7sjawnymhoCYwBFLbGUwRHx+yYKTWuratkCmxnwr9orQC08KIrP7FcBEIj8pwRBAj21RjPytCiDP7Z+VXtHx+y0qIM3tfCoxfC0qiiMns0hMPx+y1kKigyGH4QuhvkLWUJAV6MLoWjt+iD2h8ra4BB0hU4wsKaCkApjVKhzSjBSmlI1DUcXTohLlyhgOzRVlx+AFL6WS31G20bSvPwep8GWQNLMiMO4fJEQF1Zs2CFge54ot6hW9hYTZhffWdwyn7G4FGCuONag6+kiS6v+nYDyteHqEGXftSB1dkmzC/lS4ZT9joNOyMLM/JhhNSysZ/8AZwCcxwcA5pBB4I7rLsTlMarKAFEqLCipS0BKWqCiCKioogooXIihKIFC5EUBQByUKLgqWqOW1MaltTWohjV43183IdlYZxn0WsfdfJH9l7JvBXj9enjnznPB6mg008jZcfy9njhyftdfw8fLZ7eZ0/V54HzYuVbqG1ng9iCuroXqKKWaXFnZ0iEEtI5eP8v+tfdcKSET58kvWHNFlwHavKR6cI/xfqO5df8AuuKzHGXL/jtyxmb1gEbpA2aeaSJjTLFAaDGXuA83bq3ofZY9S9RwYGZG+J7/AHGtBLwKDftaVqueWEsa/qc6hbzya2/IBeJzmOyJWRB4ke525JoJpl2/v4xurxva9Q/WsvU5i/HY1sZPLm9Tj912/S2XqzNQjhxoy1zj9TRftuHyF57R2TugDMUBoGznu4+w8r0ujv1DTHvkhnY4vAB62A7fCv2TXnzvG3PVcsOR9KYSRvz3pECvI4fq4RPbHqcTY2k17jDsPuCvUwzRzRtkheHseLDmmwQvU17Mdk7jXk7Neeu8yh9qBAD8orWbAapVatBFFLQ2giEqyUPKIhQFEUJQAeT9lSs8/khtWDmtTBsEtqrKlEGNLKTsxhcb8AWjF8z9ceoMjM1KfExst8WPjtLehuwLhvufmjS84yFz5B0ZUrGEAf11z3+3+yyyZD3P9yX6nyTlzyRdmuP9VsxR/KaAXbtG7b2/utVn9bsbZ+Oxo2K6PSMuUuLnhx57j/8AFh0yePH1OKTqpvtPd+67WhmtDy2PH1NL7FUubDpTcjDhnbMwU0Atc2z+S8zsmWXl/XpaLbxkyppJ3Pmde/0sHcE/8LlavG5rmR1UnJAG90u3HE05Rle4e3CCRfc+VzsUNzMySd4Mg7ADcHfyujTPfP8AD5Gzkv8AW7S80RQiP3TGWigO4+K8rPl5Gryyukx5peh27TfHbcLp42K5snSGh7Q7jx2rY+Qf0HlHkSytY72hRND6bB233/X9ls+rDy7zrlz3Z54yOVGNZnhPuzkgHcPDS3buLXodJ1/1DpmE3Hiki9sHYSMsgnx8I83AeBohxPdLc6NsmS4CxHbw2zWw7/otGJp0U3qHUcKeF80GHIyFjRKWk2au6PjsFl54xptt/ac31n6jbfU3GcQ6iDHX+6cfXeuxlv8A2sJtu5cwij377/stI9PDIzw3GY/HxGud7zJnB0nWWuNjw013r7Lzukuk1LPhxm/R19VPfYDWgW4k+KCyx2d/E5HcZ/ETV2ua12BjG+NyO9LSz+IWokC9LhF8/wA07/I/suLqEEDZcTG0fL/FTy5DYzFJC6OrPP1Dj4Wz1Ppx0nTfxWM/3hFJ0uaYy1pNdNg96NDnun2JyN8v8Q82IEnTI3ACxUjgQOTYLbSnfxHzh0k6THT92n3Cb48D5CzZml5pl098DRJBLE6QzkEFn00QRex3AA+3ys3p7Ek1oTuEwgZE/oc1kXV1ANHk7c8AFPtPGOgf4k5ooO0dgcSaBlIva/HhXP8AxFzYWNcNJbJ1cNY83+divztcDUWNxM7MgilDmkgF3QR1iqrccc7LPNlRxPha4e5FbS5hAINnt55sn4WcztXkegf/ABMyozUmlM4BNSn+3wu/6d9cYWs5bcOaGTEynD6GvIIf8A+V83ldEHSRyMDiZC3qMY3o/pyT+qwxzexmQTxFvuRuttHgjcH9gspepcY++OO4KFUXAkEcFRZtbntKzaw1z9IzWs3cceQCvPSU8bI66mkHcFKj4HJHODGyZvSGOJ43G1brrNcYcYk22v8AML4HYDj7r0Wq+k9eZnzy4ZiyYHEBgLg13SOAeFmdoPqQU2PTiCTZIkFbnvRWq962TnGf0vMH4uZvYDx1g3w48rRgymLTJGPcR7bqP8vivnwj0v05runTe/LiExH/AMga4bgb8d/K2Z0bHY8jIQQ2QdQp1NvndeXvx8dvL+V6fxMpXkdQlI057mvFgNBHnutuhtY7D9t7A+TrD3EkbAb2T+fyuZkxySROyGxh0bHAPa0Hign4msR/TE2J5ZZoXXIr+y7ddkl9tG+W5eo9ZA2ISyUJDEQHdV9TW7Af089zvfI7LM5jTkB0bacGjqsUDRrjzz+vyuQ/UJGxSlg+qRjmntyb44/ZZRqExmsjp+rqbW1H4+Vl2Vp5Z/j1w1LOwH6dFC1smPiB5yWdQHvCzYPjpDiR8m+yz4mqRQZ2tCbHkkfnZDHxv9xodHTiTZ43B7eFx2yZOQHyfh5Jvc5a0Fzb3B/Wxf2/WRsz+kxzaRlSxnqo+07q335I8qTCWMLx7HG9T4sDMkx42Y2N72sDpadL1dLga33ABFD7rz0Emn6NnYuRp0mfkhjXsy48hjWnpc3pNV33WURZ3sRxt0nMa4bOc2Jw28Db55+EbmalX/puYxtdR6YXEvcTZu/vyrMOJ6aYGR4efiZWl5X4kxyNlaZIjHwbok+aN0u96q1GPV9DODgiV0jgT0yRlvtt6uo2Ts420Db5K82yLUiA3/DcgNaz6j7TvqN/8lOM+cxrxJhZLeogFzmO2s8jwd/y3VuPV9OrPqLx6k05+K/NbpLGxfi4d+kua11kN+CW8c/ok+n8zD06LUROZmPfnibGLYC7qiIq6o71Zr7LO3JlkNmCVgDxR9s8d+3GyH3ze8MjAbcWBlNsjuOfhY3HpyMWtR+9q8s2PMMhkhB998JjBNXXSQK7LDLEDJJI9opjaon+k/YH5FfkF15AXNe1kchDg0D+UR9N7dud0t8EoYRHBKesOP0xuvffxzx+62S8nDjiz9ZcAIw7p+q+5viu4RTGF5YY4/pY9rhfmxf5UugdP9yPq/C5Y4PS2Em/kmru10dE9O5OXqMfuYrxi7ukklb0jiqAWcS+n06L/wALL56QjtB1CtvKvqWcanPBRtckNdaa3dWoexMbwlM2TAVAzsvE+r9FyYo58nT4zNC8W6JvLHdyB4XteVXfda9mvHOcrZq2Za73F8l0KZoiecyhI4kuvbtQH7LRPp2jyOL+prTV7HlfQ83RNMzSXZOFE9x5cBRP5hYv+ldGu/wY+xe6v9Vx5/DyuXljlx3T5euz3Pb56cXTxII8dkk7jsGsF2u5pHop2U5mTqrDFE2nDHB+okefA+F7jGwMTEFYuPHEP/i1Pd/Qt+r48w929adnyfKcxnCseCOCBsULGsjaKa1ooBNDa7qh/Souhy9Nb234TBwktKYDsqhoRDhACiBpQWgcrJQFyCd7VOAqhwqtUSqBc0HlVwrtCSgjiqs+VTjspaDnsKfGVmaU9hVqHt5TgksI8praUBgqKIgggFoaRnhDewRVUhfwiJQPOygoKKBUUBNO6YClBE1A8FFeyU1Fd8ICJ2SyeVZs0qKoA7BUTQUJQuPhAV2FSpU52yCnnZDZQvKq1YMLHLQwrGwm+VpYTSI1MO6c37FZYyfK0NOwQOH2Ku6QhSyoCLxR/sqLm1/whLjR37K7PSN0FdQ7IJDsrJPlKkJrlFHYrkKuoeQgvZUSgYHDyEYeFnRN4Qag4VyrtZxwmBA0uAQOcEBQOQFd72q6haTZoqMJPKB1oXEIXbDZCeAiI42qsKnbILQ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5159896" y="6093296"/>
            <a:ext cx="2592288" cy="369332"/>
          </a:xfrm>
          <a:prstGeom prst="rect">
            <a:avLst/>
          </a:prstGeom>
          <a:noFill/>
        </p:spPr>
        <p:txBody>
          <a:bodyPr wrap="square" rtlCol="0">
            <a:spAutoFit/>
          </a:bodyPr>
          <a:lstStyle/>
          <a:p>
            <a:pPr algn="ctr"/>
            <a:r>
              <a:rPr lang="en-US" b="1" dirty="0">
                <a:solidFill>
                  <a:srgbClr val="0000FF"/>
                </a:solidFill>
              </a:rPr>
              <a:t>       </a:t>
            </a:r>
            <a:endParaRPr lang="en-US" b="1" dirty="0">
              <a:solidFill>
                <a:srgbClr val="FF0000"/>
              </a:solidFill>
              <a:latin typeface="Constantia" pitchFamily="18" charset="0"/>
            </a:endParaRPr>
          </a:p>
        </p:txBody>
      </p:sp>
      <p:pic>
        <p:nvPicPr>
          <p:cNvPr id="12" name="Picture 2" descr="C:\Users\deepika bharti\Desktop\logo.png"/>
          <p:cNvPicPr>
            <a:picLocks noChangeAspect="1" noChangeArrowheads="1"/>
          </p:cNvPicPr>
          <p:nvPr/>
        </p:nvPicPr>
        <p:blipFill>
          <a:blip r:embed="rId2" cstate="print"/>
          <a:srcRect/>
          <a:stretch>
            <a:fillRect/>
          </a:stretch>
        </p:blipFill>
        <p:spPr bwMode="auto">
          <a:xfrm>
            <a:off x="10416480" y="7937"/>
            <a:ext cx="1459376" cy="1293980"/>
          </a:xfrm>
          <a:prstGeom prst="rect">
            <a:avLst/>
          </a:prstGeom>
          <a:noFill/>
        </p:spPr>
      </p:pic>
      <p:sp>
        <p:nvSpPr>
          <p:cNvPr id="28673" name="Rectangle 1"/>
          <p:cNvSpPr>
            <a:spLocks noChangeArrowheads="1"/>
          </p:cNvSpPr>
          <p:nvPr/>
        </p:nvSpPr>
        <p:spPr bwMode="auto">
          <a:xfrm>
            <a:off x="2862942" y="283833"/>
            <a:ext cx="629194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defRPr lang="en-US" sz="2160" b="1" i="0" u="none" strike="noStrike" kern="1200" baseline="0">
                <a:solidFill>
                  <a:prstClr val="black"/>
                </a:solidFill>
                <a:latin typeface="Bookman Old Style" pitchFamily="18" charset="0"/>
                <a:ea typeface="+mn-ea"/>
                <a:cs typeface="+mn-cs"/>
              </a:defRPr>
            </a:pPr>
            <a:r>
              <a:rPr lang="en-US" sz="2000" dirty="0" smtClean="0"/>
              <a:t>India- Bangladesh Trade at ICP, Petrapole</a:t>
            </a:r>
            <a:endParaRPr lang="en-US" sz="2000" dirty="0"/>
          </a:p>
        </p:txBody>
      </p:sp>
      <p:graphicFrame>
        <p:nvGraphicFramePr>
          <p:cNvPr id="13" name="Table 12"/>
          <p:cNvGraphicFramePr>
            <a:graphicFrameLocks noGrp="1"/>
          </p:cNvGraphicFramePr>
          <p:nvPr/>
        </p:nvGraphicFramePr>
        <p:xfrm>
          <a:off x="1306287" y="5129290"/>
          <a:ext cx="8327570" cy="1516295"/>
        </p:xfrm>
        <a:graphic>
          <a:graphicData uri="http://schemas.openxmlformats.org/drawingml/2006/table">
            <a:tbl>
              <a:tblPr/>
              <a:tblGrid>
                <a:gridCol w="2171671">
                  <a:extLst>
                    <a:ext uri="{9D8B030D-6E8A-4147-A177-3AD203B41FA5}">
                      <a16:colId xmlns:a16="http://schemas.microsoft.com/office/drawing/2014/main" val="20000"/>
                    </a:ext>
                  </a:extLst>
                </a:gridCol>
                <a:gridCol w="2183265">
                  <a:extLst>
                    <a:ext uri="{9D8B030D-6E8A-4147-A177-3AD203B41FA5}">
                      <a16:colId xmlns:a16="http://schemas.microsoft.com/office/drawing/2014/main" val="20005"/>
                    </a:ext>
                  </a:extLst>
                </a:gridCol>
                <a:gridCol w="1935675">
                  <a:extLst>
                    <a:ext uri="{9D8B030D-6E8A-4147-A177-3AD203B41FA5}">
                      <a16:colId xmlns:a16="http://schemas.microsoft.com/office/drawing/2014/main" val="20006"/>
                    </a:ext>
                  </a:extLst>
                </a:gridCol>
                <a:gridCol w="2036959">
                  <a:extLst>
                    <a:ext uri="{9D8B030D-6E8A-4147-A177-3AD203B41FA5}">
                      <a16:colId xmlns:a16="http://schemas.microsoft.com/office/drawing/2014/main" val="20007"/>
                    </a:ext>
                  </a:extLst>
                </a:gridCol>
              </a:tblGrid>
              <a:tr h="287068">
                <a:tc>
                  <a:txBody>
                    <a:bodyPr/>
                    <a:lstStyle/>
                    <a:p>
                      <a:pPr algn="ctr">
                        <a:lnSpc>
                          <a:spcPct val="115000"/>
                        </a:lnSpc>
                        <a:spcAft>
                          <a:spcPts val="0"/>
                        </a:spcAft>
                      </a:pPr>
                      <a:endParaRPr lang="en-US" sz="2000" b="1" dirty="0">
                        <a:latin typeface="Bookman Old Style" pitchFamily="18" charset="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latin typeface="Bookman Old Style" pitchFamily="18" charset="0"/>
                          <a:ea typeface="Calibri"/>
                          <a:cs typeface="Arial"/>
                        </a:rPr>
                        <a:t>2014-15</a:t>
                      </a:r>
                      <a:endParaRPr lang="en-IN" sz="2000" b="1" dirty="0">
                        <a:latin typeface="Bookman Old Style" pitchFamily="18"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latin typeface="Bookman Old Style" pitchFamily="18" charset="0"/>
                          <a:ea typeface="Calibri"/>
                          <a:cs typeface="Arial"/>
                        </a:rPr>
                        <a:t>2015-16</a:t>
                      </a:r>
                      <a:endParaRPr lang="en-IN" sz="2000" b="1" dirty="0">
                        <a:latin typeface="Bookman Old Style" pitchFamily="18"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smtClean="0">
                          <a:latin typeface="Bookman Old Style" pitchFamily="18" charset="0"/>
                          <a:ea typeface="Calibri"/>
                          <a:cs typeface="Arial"/>
                        </a:rPr>
                        <a:t>2016-17</a:t>
                      </a:r>
                      <a:endParaRPr lang="en-IN" sz="2000" b="1" dirty="0">
                        <a:latin typeface="Bookman Old Style" pitchFamily="18"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7068">
                <a:tc>
                  <a:txBody>
                    <a:bodyPr/>
                    <a:lstStyle/>
                    <a:p>
                      <a:pPr algn="ctr">
                        <a:lnSpc>
                          <a:spcPct val="115000"/>
                        </a:lnSpc>
                        <a:spcAft>
                          <a:spcPts val="0"/>
                        </a:spcAft>
                      </a:pPr>
                      <a:r>
                        <a:rPr lang="en-US" sz="2000" b="1" dirty="0">
                          <a:latin typeface="Bookman Old Style" pitchFamily="18" charset="0"/>
                          <a:ea typeface="Calibri"/>
                          <a:cs typeface="Arial"/>
                        </a:rPr>
                        <a:t>Import</a:t>
                      </a:r>
                      <a:endParaRPr lang="en-IN" sz="2000" b="1" dirty="0">
                        <a:latin typeface="Bookman Old Style" pitchFamily="18"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000" b="1" dirty="0" smtClean="0">
                          <a:latin typeface="Bookman Old Style" pitchFamily="18" charset="0"/>
                          <a:ea typeface="Times New Roman"/>
                          <a:cs typeface="Mangal"/>
                        </a:rPr>
                        <a:t>2367.11</a:t>
                      </a:r>
                      <a:endParaRPr lang="en-IN" sz="2000" b="1" dirty="0">
                        <a:latin typeface="Bookman Old Style" pitchFamily="18"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IN" sz="2000" b="1" dirty="0" smtClean="0">
                          <a:latin typeface="Bookman Old Style" pitchFamily="18" charset="0"/>
                        </a:rPr>
                        <a:t>2684.62</a:t>
                      </a:r>
                      <a:endParaRPr lang="en-IN" sz="2000" b="1" dirty="0">
                        <a:latin typeface="Bookman Old Style"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000" b="1" dirty="0" smtClean="0">
                          <a:latin typeface="Bookman Old Style" pitchFamily="18" charset="0"/>
                          <a:ea typeface="Times New Roman"/>
                          <a:cs typeface="Mangal"/>
                        </a:rPr>
                        <a:t>2847.47</a:t>
                      </a:r>
                      <a:endParaRPr lang="en-IN" sz="2000" b="1" dirty="0">
                        <a:latin typeface="Bookman Old Style" pitchFamily="18"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7068">
                <a:tc>
                  <a:txBody>
                    <a:bodyPr/>
                    <a:lstStyle/>
                    <a:p>
                      <a:pPr algn="ctr">
                        <a:lnSpc>
                          <a:spcPct val="115000"/>
                        </a:lnSpc>
                        <a:spcAft>
                          <a:spcPts val="0"/>
                        </a:spcAft>
                      </a:pPr>
                      <a:r>
                        <a:rPr lang="en-US" sz="2000" b="1">
                          <a:latin typeface="Bookman Old Style" pitchFamily="18" charset="0"/>
                          <a:ea typeface="Calibri"/>
                          <a:cs typeface="Arial"/>
                        </a:rPr>
                        <a:t>Export</a:t>
                      </a:r>
                      <a:endParaRPr lang="en-IN" sz="2000" b="1">
                        <a:latin typeface="Bookman Old Style" pitchFamily="18"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000" b="1" dirty="0" smtClean="0">
                          <a:latin typeface="Bookman Old Style" pitchFamily="18" charset="0"/>
                          <a:ea typeface="Times New Roman"/>
                          <a:cs typeface="Mangal"/>
                        </a:rPr>
                        <a:t>12820.32</a:t>
                      </a:r>
                      <a:endParaRPr lang="en-IN" sz="2000" b="1" dirty="0">
                        <a:latin typeface="Bookman Old Style" pitchFamily="18"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IN" sz="2000" b="1" dirty="0" smtClean="0">
                          <a:latin typeface="Bookman Old Style" pitchFamily="18" charset="0"/>
                        </a:rPr>
                        <a:t>13656.48</a:t>
                      </a:r>
                      <a:endParaRPr lang="en-IN" sz="2000" b="1" dirty="0">
                        <a:latin typeface="Bookman Old Style"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2000" b="1" dirty="0" smtClean="0">
                          <a:latin typeface="Bookman Old Style" pitchFamily="18" charset="0"/>
                          <a:ea typeface="Times New Roman"/>
                          <a:cs typeface="Mangal"/>
                        </a:rPr>
                        <a:t>15654.22</a:t>
                      </a:r>
                      <a:endParaRPr lang="en-IN" sz="2000" b="1" dirty="0">
                        <a:latin typeface="Bookman Old Style" pitchFamily="18"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4735">
                <a:tc>
                  <a:txBody>
                    <a:bodyPr/>
                    <a:lstStyle/>
                    <a:p>
                      <a:pPr algn="ctr">
                        <a:lnSpc>
                          <a:spcPct val="115000"/>
                        </a:lnSpc>
                        <a:spcAft>
                          <a:spcPts val="0"/>
                        </a:spcAft>
                      </a:pPr>
                      <a:r>
                        <a:rPr lang="en-IN" sz="2000" b="1" dirty="0" smtClean="0">
                          <a:latin typeface="Bookman Old Style" pitchFamily="18" charset="0"/>
                          <a:ea typeface="Times New Roman"/>
                          <a:cs typeface="Mangal"/>
                        </a:rPr>
                        <a:t>Total</a:t>
                      </a:r>
                      <a:endParaRPr lang="en-IN" sz="2000" b="1" dirty="0">
                        <a:latin typeface="Bookman Old Style" pitchFamily="18" charset="0"/>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2000" b="1" kern="1200" dirty="0" smtClean="0">
                          <a:solidFill>
                            <a:schemeClr val="tx1"/>
                          </a:solidFill>
                          <a:latin typeface="Bookman Old Style" pitchFamily="18" charset="0"/>
                          <a:ea typeface="Times New Roman"/>
                          <a:cs typeface="Mangal"/>
                        </a:rPr>
                        <a:t>15187.43	</a:t>
                      </a:r>
                      <a:endParaRPr lang="en-IN" sz="2000" b="1" kern="1200" dirty="0">
                        <a:solidFill>
                          <a:schemeClr val="tx1"/>
                        </a:solidFill>
                        <a:latin typeface="Bookman Old Style" pitchFamily="18" charset="0"/>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IN" sz="2000" b="1" kern="1200" dirty="0" smtClean="0">
                          <a:solidFill>
                            <a:schemeClr val="tx1"/>
                          </a:solidFill>
                          <a:latin typeface="Bookman Old Style" pitchFamily="18" charset="0"/>
                          <a:ea typeface="Times New Roman"/>
                          <a:cs typeface="Mangal"/>
                        </a:rPr>
                        <a:t>16341.10</a:t>
                      </a:r>
                      <a:endParaRPr lang="en-IN" sz="2000" b="1" kern="1200" dirty="0">
                        <a:solidFill>
                          <a:schemeClr val="tx1"/>
                        </a:solidFill>
                        <a:latin typeface="Bookman Old Style" pitchFamily="18" charset="0"/>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2000" b="1" kern="1200" dirty="0" smtClean="0">
                          <a:solidFill>
                            <a:schemeClr val="tx1"/>
                          </a:solidFill>
                          <a:latin typeface="Bookman Old Style" pitchFamily="18" charset="0"/>
                          <a:ea typeface="Times New Roman"/>
                          <a:cs typeface="Mangal"/>
                        </a:rPr>
                        <a:t>18501.69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 name="Rectangle 14"/>
          <p:cNvSpPr/>
          <p:nvPr/>
        </p:nvSpPr>
        <p:spPr>
          <a:xfrm>
            <a:off x="4994933" y="4709266"/>
            <a:ext cx="1478844" cy="294752"/>
          </a:xfrm>
          <a:prstGeom prst="rect">
            <a:avLst/>
          </a:prstGeom>
          <a:solidFill>
            <a:schemeClr val="accent3"/>
          </a:solidFill>
          <a:ln w="12700" cap="flat" cmpd="sng" algn="ctr">
            <a:solidFill>
              <a:srgbClr val="5B9BD5">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tx1"/>
                </a:solidFill>
              </a:rPr>
              <a:t>YEAR</a:t>
            </a:r>
            <a:endParaRPr lang="en-US" dirty="0">
              <a:solidFill>
                <a:schemeClr val="tx1"/>
              </a:solidFill>
            </a:endParaRPr>
          </a:p>
        </p:txBody>
      </p:sp>
      <p:sp>
        <p:nvSpPr>
          <p:cNvPr id="16" name="TextBox 15"/>
          <p:cNvSpPr txBox="1"/>
          <p:nvPr/>
        </p:nvSpPr>
        <p:spPr>
          <a:xfrm>
            <a:off x="1477716" y="1954671"/>
            <a:ext cx="430887" cy="1558996"/>
          </a:xfrm>
          <a:prstGeom prst="rect">
            <a:avLst/>
          </a:prstGeom>
          <a:noFill/>
        </p:spPr>
        <p:txBody>
          <a:bodyPr vert="vert270" wrap="square" rtlCol="0">
            <a:spAutoFit/>
          </a:bodyPr>
          <a:lstStyle/>
          <a:p>
            <a:pPr algn="ctr"/>
            <a:r>
              <a:rPr lang="en-IN" sz="1600" b="1" dirty="0" smtClean="0"/>
              <a:t>INR in </a:t>
            </a:r>
            <a:r>
              <a:rPr lang="en-IN" sz="1600" b="1" dirty="0" err="1" smtClean="0"/>
              <a:t>crores</a:t>
            </a:r>
            <a:endParaRPr lang="en-IN" sz="1600" b="1" dirty="0"/>
          </a:p>
        </p:txBody>
      </p:sp>
      <p:graphicFrame>
        <p:nvGraphicFramePr>
          <p:cNvPr id="17" name="Chart 16"/>
          <p:cNvGraphicFramePr/>
          <p:nvPr/>
        </p:nvGraphicFramePr>
        <p:xfrm>
          <a:off x="2053771" y="718457"/>
          <a:ext cx="8113486" cy="4059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483428" y="2275115"/>
            <a:ext cx="827315" cy="273088"/>
          </a:xfrm>
          <a:prstGeom prst="rect">
            <a:avLst/>
          </a:prstGeom>
          <a:noFill/>
        </p:spPr>
        <p:txBody>
          <a:bodyPr wrap="square" rtlCol="0">
            <a:spAutoFit/>
          </a:bodyPr>
          <a:lstStyle/>
          <a:p>
            <a:pPr algn="ctr">
              <a:lnSpc>
                <a:spcPct val="115000"/>
              </a:lnSpc>
              <a:spcAft>
                <a:spcPts val="0"/>
              </a:spcAft>
            </a:pPr>
            <a:r>
              <a:rPr lang="en-IN" sz="1100" b="1" dirty="0" smtClean="0">
                <a:latin typeface="Bookman Old Style" pitchFamily="18" charset="0"/>
                <a:ea typeface="Times New Roman"/>
                <a:cs typeface="Mangal"/>
              </a:rPr>
              <a:t>2367.11</a:t>
            </a:r>
            <a:endParaRPr lang="en-IN" sz="1100" b="1" dirty="0">
              <a:latin typeface="Bookman Old Style" pitchFamily="18" charset="0"/>
              <a:ea typeface="Times New Roman"/>
              <a:cs typeface="Mangal"/>
            </a:endParaRPr>
          </a:p>
        </p:txBody>
      </p:sp>
      <p:sp>
        <p:nvSpPr>
          <p:cNvPr id="11" name="TextBox 10"/>
          <p:cNvSpPr txBox="1"/>
          <p:nvPr/>
        </p:nvSpPr>
        <p:spPr>
          <a:xfrm>
            <a:off x="5072743" y="2079171"/>
            <a:ext cx="827315" cy="273088"/>
          </a:xfrm>
          <a:prstGeom prst="rect">
            <a:avLst/>
          </a:prstGeom>
          <a:noFill/>
        </p:spPr>
        <p:txBody>
          <a:bodyPr wrap="square" rtlCol="0">
            <a:spAutoFit/>
          </a:bodyPr>
          <a:lstStyle/>
          <a:p>
            <a:pPr algn="ctr">
              <a:lnSpc>
                <a:spcPct val="115000"/>
              </a:lnSpc>
              <a:spcAft>
                <a:spcPts val="0"/>
              </a:spcAft>
            </a:pPr>
            <a:r>
              <a:rPr lang="en-IN" sz="1100" b="1" dirty="0" smtClean="0">
                <a:latin typeface="Bookman Old Style" pitchFamily="18" charset="0"/>
                <a:ea typeface="Times New Roman"/>
                <a:cs typeface="Mangal"/>
              </a:rPr>
              <a:t>2684.62</a:t>
            </a:r>
            <a:endParaRPr lang="en-IN" sz="1100" b="1" dirty="0">
              <a:latin typeface="Bookman Old Style" pitchFamily="18" charset="0"/>
              <a:ea typeface="Times New Roman"/>
              <a:cs typeface="Mangal"/>
            </a:endParaRPr>
          </a:p>
        </p:txBody>
      </p:sp>
      <p:sp>
        <p:nvSpPr>
          <p:cNvPr id="18" name="TextBox 17"/>
          <p:cNvSpPr txBox="1"/>
          <p:nvPr/>
        </p:nvSpPr>
        <p:spPr>
          <a:xfrm>
            <a:off x="3407228" y="1426030"/>
            <a:ext cx="979715" cy="287002"/>
          </a:xfrm>
          <a:prstGeom prst="rect">
            <a:avLst/>
          </a:prstGeom>
          <a:noFill/>
        </p:spPr>
        <p:txBody>
          <a:bodyPr wrap="square" rtlCol="0">
            <a:spAutoFit/>
          </a:bodyPr>
          <a:lstStyle/>
          <a:p>
            <a:pPr algn="ctr">
              <a:lnSpc>
                <a:spcPct val="115000"/>
              </a:lnSpc>
              <a:spcAft>
                <a:spcPts val="0"/>
              </a:spcAft>
            </a:pPr>
            <a:r>
              <a:rPr lang="en-IN" sz="1100" b="1" dirty="0" smtClean="0">
                <a:latin typeface="Bookman Old Style" pitchFamily="18" charset="0"/>
                <a:ea typeface="Times New Roman"/>
                <a:cs typeface="Mangal"/>
              </a:rPr>
              <a:t>15187.43</a:t>
            </a:r>
            <a:endParaRPr lang="en-IN" sz="1100" b="1" dirty="0">
              <a:latin typeface="Bookman Old Style" pitchFamily="18" charset="0"/>
              <a:ea typeface="Times New Roman"/>
              <a:cs typeface="Mangal"/>
            </a:endParaRPr>
          </a:p>
        </p:txBody>
      </p:sp>
      <p:sp>
        <p:nvSpPr>
          <p:cNvPr id="19" name="TextBox 18"/>
          <p:cNvSpPr txBox="1"/>
          <p:nvPr/>
        </p:nvSpPr>
        <p:spPr>
          <a:xfrm>
            <a:off x="4735285" y="1197430"/>
            <a:ext cx="979715" cy="271677"/>
          </a:xfrm>
          <a:prstGeom prst="rect">
            <a:avLst/>
          </a:prstGeom>
          <a:noFill/>
        </p:spPr>
        <p:txBody>
          <a:bodyPr wrap="square" rtlCol="0">
            <a:spAutoFit/>
          </a:bodyPr>
          <a:lstStyle/>
          <a:p>
            <a:pPr algn="ctr">
              <a:lnSpc>
                <a:spcPct val="115000"/>
              </a:lnSpc>
              <a:spcAft>
                <a:spcPts val="0"/>
              </a:spcAft>
            </a:pPr>
            <a:r>
              <a:rPr lang="en-IN" sz="1100" b="1" dirty="0" smtClean="0">
                <a:latin typeface="Bookman Old Style" pitchFamily="18" charset="0"/>
                <a:ea typeface="Times New Roman"/>
                <a:cs typeface="Mangal"/>
              </a:rPr>
              <a:t>16341.10</a:t>
            </a:r>
            <a:endParaRPr lang="en-IN" sz="1100" b="1" dirty="0">
              <a:latin typeface="Bookman Old Style" pitchFamily="18" charset="0"/>
              <a:ea typeface="Times New Roman"/>
              <a:cs typeface="Mangal"/>
            </a:endParaRPr>
          </a:p>
        </p:txBody>
      </p:sp>
      <p:sp>
        <p:nvSpPr>
          <p:cNvPr id="20" name="TextBox 19"/>
          <p:cNvSpPr txBox="1"/>
          <p:nvPr/>
        </p:nvSpPr>
        <p:spPr>
          <a:xfrm>
            <a:off x="6335485" y="936173"/>
            <a:ext cx="979715" cy="271677"/>
          </a:xfrm>
          <a:prstGeom prst="rect">
            <a:avLst/>
          </a:prstGeom>
          <a:noFill/>
        </p:spPr>
        <p:txBody>
          <a:bodyPr wrap="square" rtlCol="0">
            <a:spAutoFit/>
          </a:bodyPr>
          <a:lstStyle/>
          <a:p>
            <a:pPr algn="ctr">
              <a:lnSpc>
                <a:spcPct val="115000"/>
              </a:lnSpc>
              <a:spcAft>
                <a:spcPts val="0"/>
              </a:spcAft>
            </a:pPr>
            <a:r>
              <a:rPr lang="en-IN" sz="1100" b="1" dirty="0" smtClean="0">
                <a:latin typeface="Bookman Old Style" pitchFamily="18" charset="0"/>
                <a:ea typeface="Times New Roman"/>
                <a:cs typeface="Mangal"/>
              </a:rPr>
              <a:t>18501.69</a:t>
            </a:r>
            <a:endParaRPr lang="en-IN" sz="1100" b="1" dirty="0">
              <a:latin typeface="Bookman Old Style" pitchFamily="18" charset="0"/>
              <a:ea typeface="Times New Roman"/>
              <a:cs typeface="Mangal"/>
            </a:endParaRPr>
          </a:p>
        </p:txBody>
      </p:sp>
    </p:spTree>
    <p:extLst>
      <p:ext uri="{BB962C8B-B14F-4D97-AF65-F5344CB8AC3E}">
        <p14:creationId xmlns:p14="http://schemas.microsoft.com/office/powerpoint/2010/main" val="1127975716"/>
      </p:ext>
    </p:extLst>
  </p:cSld>
  <p:clrMapOvr>
    <a:masterClrMapping/>
  </p:clrMapOvr>
  <p:transition advTm="163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29840" y="4862333"/>
          <a:ext cx="6350000" cy="1497827"/>
        </p:xfrm>
        <a:graphic>
          <a:graphicData uri="http://schemas.openxmlformats.org/drawingml/2006/table">
            <a:tbl>
              <a:tblPr>
                <a:tableStyleId>{616DA210-FB5B-4158-B5E0-FEB733F419BA}</a:tableStyleId>
              </a:tblPr>
              <a:tblGrid>
                <a:gridCol w="1542295">
                  <a:extLst>
                    <a:ext uri="{9D8B030D-6E8A-4147-A177-3AD203B41FA5}">
                      <a16:colId xmlns:a16="http://schemas.microsoft.com/office/drawing/2014/main" val="20000"/>
                    </a:ext>
                  </a:extLst>
                </a:gridCol>
                <a:gridCol w="1758544">
                  <a:extLst>
                    <a:ext uri="{9D8B030D-6E8A-4147-A177-3AD203B41FA5}">
                      <a16:colId xmlns:a16="http://schemas.microsoft.com/office/drawing/2014/main" val="20001"/>
                    </a:ext>
                  </a:extLst>
                </a:gridCol>
                <a:gridCol w="1697803">
                  <a:extLst>
                    <a:ext uri="{9D8B030D-6E8A-4147-A177-3AD203B41FA5}">
                      <a16:colId xmlns:a16="http://schemas.microsoft.com/office/drawing/2014/main" val="20002"/>
                    </a:ext>
                  </a:extLst>
                </a:gridCol>
                <a:gridCol w="1351358">
                  <a:extLst>
                    <a:ext uri="{9D8B030D-6E8A-4147-A177-3AD203B41FA5}">
                      <a16:colId xmlns:a16="http://schemas.microsoft.com/office/drawing/2014/main" val="20003"/>
                    </a:ext>
                  </a:extLst>
                </a:gridCol>
              </a:tblGrid>
              <a:tr h="278627">
                <a:tc>
                  <a:txBody>
                    <a:bodyPr/>
                    <a:lstStyle/>
                    <a:p>
                      <a:pPr algn="l" fontAlgn="b"/>
                      <a:r>
                        <a:rPr lang="en-IN" sz="1600" u="none" strike="noStrike" dirty="0">
                          <a:latin typeface="Bookman Old Style" pitchFamily="18" charset="0"/>
                        </a:rPr>
                        <a:t> </a:t>
                      </a:r>
                      <a:endParaRPr lang="en-IN" sz="1600" b="0" i="0" u="none" strike="noStrike" dirty="0">
                        <a:solidFill>
                          <a:srgbClr val="000000"/>
                        </a:solidFill>
                        <a:latin typeface="Bookman Old Style" pitchFamily="18" charset="0"/>
                        <a:cs typeface="DilleniaUPC"/>
                      </a:endParaRPr>
                    </a:p>
                  </a:txBody>
                  <a:tcPr marL="0" marR="0" marT="0" marB="0" anchor="b"/>
                </a:tc>
                <a:tc gridSpan="3">
                  <a:txBody>
                    <a:bodyPr/>
                    <a:lstStyle/>
                    <a:p>
                      <a:pPr algn="ctr" fontAlgn="b"/>
                      <a:r>
                        <a:rPr lang="en-IN" sz="1600" b="1" i="1" u="none" strike="noStrike" dirty="0" smtClean="0">
                          <a:latin typeface="Bookman Old Style" pitchFamily="18" charset="0"/>
                        </a:rPr>
                        <a:t>Passengers Movement</a:t>
                      </a:r>
                      <a:endParaRPr lang="en-IN" sz="1600" b="1" i="1" u="none" strike="noStrike" dirty="0">
                        <a:solidFill>
                          <a:srgbClr val="000000"/>
                        </a:solidFill>
                        <a:latin typeface="Bookman Old Style" pitchFamily="18" charset="0"/>
                        <a:cs typeface="DilleniaUPC"/>
                      </a:endParaRPr>
                    </a:p>
                  </a:txBody>
                  <a:tcPr marL="0" marR="0" marT="0" marB="0" anchor="b"/>
                </a:tc>
                <a:tc hMerge="1">
                  <a:txBody>
                    <a:bodyPr/>
                    <a:lstStyle/>
                    <a:p>
                      <a:pPr algn="l" fontAlgn="b"/>
                      <a:endParaRPr lang="en-IN" sz="11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IN" sz="11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267363">
                <a:tc>
                  <a:txBody>
                    <a:bodyPr/>
                    <a:lstStyle/>
                    <a:p>
                      <a:pPr algn="ctr" fontAlgn="b"/>
                      <a:r>
                        <a:rPr lang="en-IN" sz="2000" b="1" i="0" u="none" strike="noStrike" dirty="0" smtClean="0">
                          <a:solidFill>
                            <a:srgbClr val="000000"/>
                          </a:solidFill>
                          <a:latin typeface="Bookman Old Style" pitchFamily="18" charset="0"/>
                          <a:cs typeface="DilleniaUPC"/>
                        </a:rPr>
                        <a:t>Years</a:t>
                      </a:r>
                      <a:endParaRPr lang="en-IN" sz="2000" b="1"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1" u="none" strike="noStrike" dirty="0" smtClean="0">
                          <a:latin typeface="Bookman Old Style" pitchFamily="18" charset="0"/>
                        </a:rPr>
                        <a:t>Incoming</a:t>
                      </a:r>
                      <a:endParaRPr lang="en-IN" sz="2000" b="1"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1" u="none" strike="noStrike" dirty="0">
                          <a:latin typeface="Bookman Old Style" pitchFamily="18" charset="0"/>
                        </a:rPr>
                        <a:t>Outgoing</a:t>
                      </a:r>
                      <a:endParaRPr lang="en-IN" sz="2000" b="1"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1" u="none" strike="noStrike" dirty="0">
                          <a:latin typeface="Bookman Old Style" pitchFamily="18" charset="0"/>
                        </a:rPr>
                        <a:t>Total</a:t>
                      </a:r>
                      <a:endParaRPr lang="en-IN" sz="2000" b="1"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1"/>
                  </a:ext>
                </a:extLst>
              </a:tr>
              <a:tr h="267363">
                <a:tc>
                  <a:txBody>
                    <a:bodyPr/>
                    <a:lstStyle/>
                    <a:p>
                      <a:pPr algn="ctr" fontAlgn="b"/>
                      <a:r>
                        <a:rPr lang="en-IN" sz="2000" u="none" strike="noStrike" dirty="0" smtClean="0">
                          <a:latin typeface="Bookman Old Style" pitchFamily="18" charset="0"/>
                        </a:rPr>
                        <a:t>2014-15</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chemeClr val="tx1"/>
                          </a:solidFill>
                          <a:latin typeface="Bookman Old Style" pitchFamily="18" charset="0"/>
                          <a:cs typeface="+mn-cs"/>
                        </a:rPr>
                        <a:t>639865</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chemeClr val="tx1"/>
                          </a:solidFill>
                          <a:latin typeface="Bookman Old Style" pitchFamily="18" charset="0"/>
                          <a:cs typeface="+mn-cs"/>
                        </a:rPr>
                        <a:t>618819</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1258684</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2"/>
                  </a:ext>
                </a:extLst>
              </a:tr>
              <a:tr h="267363">
                <a:tc>
                  <a:txBody>
                    <a:bodyPr/>
                    <a:lstStyle/>
                    <a:p>
                      <a:pPr algn="ctr" fontAlgn="b"/>
                      <a:r>
                        <a:rPr lang="en-IN" sz="2000" u="none" strike="noStrike" dirty="0" smtClean="0">
                          <a:latin typeface="Bookman Old Style" pitchFamily="18" charset="0"/>
                        </a:rPr>
                        <a:t>2015-16</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798713</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790533</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1589246</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3"/>
                  </a:ext>
                </a:extLst>
              </a:tr>
              <a:tr h="267363">
                <a:tc>
                  <a:txBody>
                    <a:bodyPr/>
                    <a:lstStyle/>
                    <a:p>
                      <a:pPr algn="ctr" fontAlgn="b"/>
                      <a:r>
                        <a:rPr lang="en-IN" sz="2000" u="none" strike="noStrike" dirty="0" smtClean="0">
                          <a:latin typeface="Bookman Old Style" pitchFamily="18" charset="0"/>
                        </a:rPr>
                        <a:t>2016-17</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986864</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923452</a:t>
                      </a:r>
                      <a:endParaRPr lang="en-IN" sz="2000" b="0" i="0" u="none" strike="noStrike" dirty="0">
                        <a:solidFill>
                          <a:srgbClr val="000000"/>
                        </a:solidFill>
                        <a:latin typeface="Bookman Old Style" pitchFamily="18" charset="0"/>
                        <a:cs typeface="DilleniaUPC"/>
                      </a:endParaRPr>
                    </a:p>
                  </a:txBody>
                  <a:tcPr marL="0" marR="0" marT="0" marB="0" anchor="b"/>
                </a:tc>
                <a:tc>
                  <a:txBody>
                    <a:bodyPr/>
                    <a:lstStyle/>
                    <a:p>
                      <a:pPr algn="ctr" fontAlgn="b"/>
                      <a:r>
                        <a:rPr lang="en-IN" sz="2000" b="0" i="0" u="none" strike="noStrike" dirty="0" smtClean="0">
                          <a:solidFill>
                            <a:srgbClr val="000000"/>
                          </a:solidFill>
                          <a:latin typeface="Bookman Old Style" pitchFamily="18" charset="0"/>
                          <a:cs typeface="DilleniaUPC"/>
                        </a:rPr>
                        <a:t>1910316</a:t>
                      </a:r>
                      <a:endParaRPr lang="en-IN" sz="2000" b="0" i="0" u="none" strike="noStrike" dirty="0">
                        <a:solidFill>
                          <a:srgbClr val="000000"/>
                        </a:solidFill>
                        <a:latin typeface="Bookman Old Style" pitchFamily="18" charset="0"/>
                        <a:cs typeface="DilleniaUPC"/>
                      </a:endParaRPr>
                    </a:p>
                  </a:txBody>
                  <a:tcPr marL="0" marR="0" marT="0" marB="0" anchor="b"/>
                </a:tc>
                <a:extLst>
                  <a:ext uri="{0D108BD9-81ED-4DB2-BD59-A6C34878D82A}">
                    <a16:rowId xmlns:a16="http://schemas.microsoft.com/office/drawing/2014/main" val="10004"/>
                  </a:ext>
                </a:extLst>
              </a:tr>
            </a:tbl>
          </a:graphicData>
        </a:graphic>
      </p:graphicFrame>
      <p:sp>
        <p:nvSpPr>
          <p:cNvPr id="5" name="TextBox 4"/>
          <p:cNvSpPr txBox="1"/>
          <p:nvPr/>
        </p:nvSpPr>
        <p:spPr>
          <a:xfrm>
            <a:off x="4927600" y="4460240"/>
            <a:ext cx="1544320" cy="338554"/>
          </a:xfrm>
          <a:prstGeom prst="rect">
            <a:avLst/>
          </a:prstGeom>
          <a:noFill/>
        </p:spPr>
        <p:txBody>
          <a:bodyPr wrap="square" rtlCol="0">
            <a:spAutoFit/>
          </a:bodyPr>
          <a:lstStyle/>
          <a:p>
            <a:pPr algn="ctr"/>
            <a:r>
              <a:rPr lang="en-IN" sz="1600" dirty="0" smtClean="0">
                <a:cs typeface="DilleniaUPC"/>
              </a:rPr>
              <a:t>Years</a:t>
            </a:r>
          </a:p>
        </p:txBody>
      </p:sp>
      <p:pic>
        <p:nvPicPr>
          <p:cNvPr id="7" name="Picture 2" descr="C:\Users\deepika bharti\Desktop\logo.png"/>
          <p:cNvPicPr>
            <a:picLocks noChangeAspect="1" noChangeArrowheads="1"/>
          </p:cNvPicPr>
          <p:nvPr/>
        </p:nvPicPr>
        <p:blipFill>
          <a:blip r:embed="rId2" cstate="print"/>
          <a:srcRect/>
          <a:stretch>
            <a:fillRect/>
          </a:stretch>
        </p:blipFill>
        <p:spPr bwMode="auto">
          <a:xfrm>
            <a:off x="10911840" y="144378"/>
            <a:ext cx="1351347" cy="1190436"/>
          </a:xfrm>
          <a:prstGeom prst="rect">
            <a:avLst/>
          </a:prstGeom>
          <a:noFill/>
        </p:spPr>
      </p:pic>
      <p:graphicFrame>
        <p:nvGraphicFramePr>
          <p:cNvPr id="6" name="Chart 5"/>
          <p:cNvGraphicFramePr/>
          <p:nvPr/>
        </p:nvGraphicFramePr>
        <p:xfrm>
          <a:off x="2097315" y="1002696"/>
          <a:ext cx="7626350" cy="35665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352800" y="1959431"/>
            <a:ext cx="1360714" cy="307777"/>
          </a:xfrm>
          <a:prstGeom prst="rect">
            <a:avLst/>
          </a:prstGeom>
          <a:noFill/>
        </p:spPr>
        <p:txBody>
          <a:bodyPr wrap="square" rtlCol="0">
            <a:spAutoFit/>
          </a:bodyPr>
          <a:lstStyle/>
          <a:p>
            <a:pPr algn="ctr" fontAlgn="b"/>
            <a:r>
              <a:rPr lang="en-IN" sz="1400" b="1" dirty="0" smtClean="0">
                <a:solidFill>
                  <a:srgbClr val="000000"/>
                </a:solidFill>
                <a:latin typeface="Bookman Old Style" pitchFamily="18" charset="0"/>
                <a:cs typeface="DilleniaUPC"/>
              </a:rPr>
              <a:t>1258684</a:t>
            </a:r>
            <a:endParaRPr lang="en-IN" sz="1400" b="1" dirty="0">
              <a:solidFill>
                <a:srgbClr val="000000"/>
              </a:solidFill>
              <a:latin typeface="Bookman Old Style" pitchFamily="18" charset="0"/>
              <a:cs typeface="DilleniaUPC"/>
            </a:endParaRPr>
          </a:p>
        </p:txBody>
      </p:sp>
      <p:sp>
        <p:nvSpPr>
          <p:cNvPr id="9" name="TextBox 8"/>
          <p:cNvSpPr txBox="1"/>
          <p:nvPr/>
        </p:nvSpPr>
        <p:spPr>
          <a:xfrm>
            <a:off x="5159828" y="1447803"/>
            <a:ext cx="1360714" cy="307777"/>
          </a:xfrm>
          <a:prstGeom prst="rect">
            <a:avLst/>
          </a:prstGeom>
          <a:noFill/>
        </p:spPr>
        <p:txBody>
          <a:bodyPr wrap="square" rtlCol="0">
            <a:spAutoFit/>
          </a:bodyPr>
          <a:lstStyle/>
          <a:p>
            <a:pPr algn="ctr" fontAlgn="b"/>
            <a:r>
              <a:rPr lang="en-IN" sz="1400" b="1" dirty="0" smtClean="0">
                <a:solidFill>
                  <a:srgbClr val="000000"/>
                </a:solidFill>
                <a:latin typeface="Bookman Old Style" pitchFamily="18" charset="0"/>
                <a:cs typeface="DilleniaUPC"/>
              </a:rPr>
              <a:t>1589246</a:t>
            </a:r>
          </a:p>
        </p:txBody>
      </p:sp>
      <p:sp>
        <p:nvSpPr>
          <p:cNvPr id="10" name="TextBox 9"/>
          <p:cNvSpPr txBox="1"/>
          <p:nvPr/>
        </p:nvSpPr>
        <p:spPr>
          <a:xfrm>
            <a:off x="6836228" y="1317175"/>
            <a:ext cx="1360714" cy="307777"/>
          </a:xfrm>
          <a:prstGeom prst="rect">
            <a:avLst/>
          </a:prstGeom>
          <a:noFill/>
        </p:spPr>
        <p:txBody>
          <a:bodyPr wrap="square" rtlCol="0">
            <a:spAutoFit/>
          </a:bodyPr>
          <a:lstStyle/>
          <a:p>
            <a:pPr algn="ctr" fontAlgn="b"/>
            <a:r>
              <a:rPr lang="en-IN" sz="1400" b="1" dirty="0" smtClean="0">
                <a:solidFill>
                  <a:srgbClr val="000000"/>
                </a:solidFill>
                <a:latin typeface="Bookman Old Style" pitchFamily="18" charset="0"/>
                <a:cs typeface="DilleniaUPC"/>
              </a:rPr>
              <a:t>1910316</a:t>
            </a:r>
          </a:p>
        </p:txBody>
      </p:sp>
      <p:sp>
        <p:nvSpPr>
          <p:cNvPr id="11" name="Rectangle 1"/>
          <p:cNvSpPr>
            <a:spLocks noChangeArrowheads="1"/>
          </p:cNvSpPr>
          <p:nvPr/>
        </p:nvSpPr>
        <p:spPr bwMode="auto">
          <a:xfrm>
            <a:off x="2862942" y="283833"/>
            <a:ext cx="629194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defRPr lang="en-US" sz="2160" b="1" i="0" u="none" strike="noStrike" kern="1200" baseline="0">
                <a:solidFill>
                  <a:prstClr val="black"/>
                </a:solidFill>
                <a:latin typeface="Bookman Old Style" pitchFamily="18" charset="0"/>
                <a:ea typeface="+mn-ea"/>
                <a:cs typeface="+mn-cs"/>
              </a:defRPr>
            </a:pPr>
            <a:r>
              <a:rPr lang="en-US" sz="2000" dirty="0" smtClean="0"/>
              <a:t>India- Bangladesh passenger movement ICP, Petrapole</a:t>
            </a:r>
            <a:endParaRPr lang="en-US" sz="2000" dirty="0"/>
          </a:p>
        </p:txBody>
      </p:sp>
    </p:spTree>
    <p:extLst>
      <p:ext uri="{BB962C8B-B14F-4D97-AF65-F5344CB8AC3E}">
        <p14:creationId xmlns:p14="http://schemas.microsoft.com/office/powerpoint/2010/main" val="3856061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BDAAkGBwgHBgkIBwgKCgkLDRYPDQwMDRsUFRAWIB0iIiAdHx8kKDQsJCYxJx8fLT0tMTU3Ojo6Iys/RD84QzQ5Ojf/2wBDAQoKCg0MDRoPDxo3JR8lNzc3Nzc3Nzc3Nzc3Nzc3Nzc3Nzc3Nzc3Nzc3Nzc3Nzc3Nzc3Nzc3Nzc3Nzc3Nzc3Nzf/wAARCACLALoDASIAAhEBAxEB/8QAGwAAAgMBAQEAAAAAAAAAAAAAAgMAAQQFBgf/xAA5EAABBAEDAwMCBAQFAwUAAAABAAIDEQQFITESQVEGE2EicRSBkaEHIzLRFVKxweEWJDM1QmJy8f/EABkBAQEAAwEAAAAAAAAAAAAAAAABAgMEBf/EACARAQEAAwACAwEBAQAAAAAAAAABAgMREiEEEzFRQWH/2gAMAwEAAhEDEQA/APXMb5Cexo8UoyMpzYieFURrAUQZSayMhEGFQKDUXSmCMohEUUsNV9Cd7RUETkCw0BQjZOEDvCv2X/5UCGtRhqYyI3x3TfZd2baDNQCorX+Hef8A2qfhnd6QYyhorcccjsq/DnwEGHpQ9JW447kJxygwlqosWt8B7boDGRsQgxuYluYtxZe3SVRh+FRznMSuhdJ0N8BK9o/5SiDY1PY3ZFGxObGiAa35RBqayNGGBQhIa7sjawnymhoCYwBFLbGUwRHx+yYKTWuratkCmxnwr9orQC08KIrP7FcBEIj8pwRBAj21RjPytCiDP7Z+VXtHx+y0qIM3tfCoxfC0qiiMns0hMPx+y1kKigyGH4QuhvkLWUJAV6MLoWjt+iD2h8ra4BB0hU4wsKaCkApjVKhzSjBSmlI1DUcXTohLlyhgOzRVlx+AFL6WS31G20bSvPwep8GWQNLMiMO4fJEQF1Zs2CFge54ot6hW9hYTZhffWdwyn7G4FGCuONag6+kiS6v+nYDyteHqEGXftSB1dkmzC/lS4ZT9joNOyMLM/JhhNSysZ/8AZwCcxwcA5pBB4I7rLsTlMarKAFEqLCipS0BKWqCiCKioogooXIihKIFC5EUBQByUKLgqWqOW1MaltTWohjV43183IdlYZxn0WsfdfJH9l7JvBXj9enjnznPB6mg008jZcfy9njhyftdfw8fLZ7eZ0/V54HzYuVbqG1ng9iCuroXqKKWaXFnZ0iEEtI5eP8v+tfdcKSET58kvWHNFlwHavKR6cI/xfqO5df8AuuKzHGXL/jtyxmb1gEbpA2aeaSJjTLFAaDGXuA83bq3ofZY9S9RwYGZG+J7/AHGtBLwKDftaVqueWEsa/qc6hbzya2/IBeJzmOyJWRB4ke525JoJpl2/v4xurxva9Q/WsvU5i/HY1sZPLm9Tj912/S2XqzNQjhxoy1zj9TRftuHyF57R2TugDMUBoGznu4+w8r0ujv1DTHvkhnY4vAB62A7fCv2TXnzvG3PVcsOR9KYSRvz3pECvI4fq4RPbHqcTY2k17jDsPuCvUwzRzRtkheHseLDmmwQvU17Mdk7jXk7Neeu8yh9qBAD8orWbAapVatBFFLQ2giEqyUPKIhQFEUJQAeT9lSs8/khtWDmtTBsEtqrKlEGNLKTsxhcb8AWjF8z9ceoMjM1KfExst8WPjtLehuwLhvufmjS84yFz5B0ZUrGEAf11z3+3+yyyZD3P9yX6nyTlzyRdmuP9VsxR/KaAXbtG7b2/utVn9bsbZ+Oxo2K6PSMuUuLnhx57j/8AFh0yePH1OKTqpvtPd+67WhmtDy2PH1NL7FUubDpTcjDhnbMwU0Atc2z+S8zsmWXl/XpaLbxkyppJ3Pmde/0sHcE/8LlavG5rmR1UnJAG90u3HE05Rle4e3CCRfc+VzsUNzMySd4Mg7ADcHfyujTPfP8AD5Gzkv8AW7S80RQiP3TGWigO4+K8rPl5Gryyukx5peh27TfHbcLp42K5snSGh7Q7jx2rY+Qf0HlHkSytY72hRND6bB233/X9ls+rDy7zrlz3Z54yOVGNZnhPuzkgHcPDS3buLXodJ1/1DpmE3Hiki9sHYSMsgnx8I83AeBohxPdLc6NsmS4CxHbw2zWw7/otGJp0U3qHUcKeF80GHIyFjRKWk2au6PjsFl54xptt/ac31n6jbfU3GcQ6iDHX+6cfXeuxlv8A2sJtu5cwij377/stI9PDIzw3GY/HxGud7zJnB0nWWuNjw013r7Lzukuk1LPhxm/R19VPfYDWgW4k+KCyx2d/E5HcZ/ETV2ua12BjG+NyO9LSz+IWokC9LhF8/wA07/I/suLqEEDZcTG0fL/FTy5DYzFJC6OrPP1Dj4Wz1Ppx0nTfxWM/3hFJ0uaYy1pNdNg96NDnun2JyN8v8Q82IEnTI3ACxUjgQOTYLbSnfxHzh0k6THT92n3Cb48D5CzZml5pl098DRJBLE6QzkEFn00QRex3AA+3ys3p7Ek1oTuEwgZE/oc1kXV1ANHk7c8AFPtPGOgf4k5ooO0dgcSaBlIva/HhXP8AxFzYWNcNJbJ1cNY83+divztcDUWNxM7MgilDmkgF3QR1iqrccc7LPNlRxPha4e5FbS5hAINnt55sn4WcztXkegf/ABMyozUmlM4BNSn+3wu/6d9cYWs5bcOaGTEynD6GvIIf8A+V83ldEHSRyMDiZC3qMY3o/pyT+qwxzexmQTxFvuRuttHgjcH9gspepcY++OO4KFUXAkEcFRZtbntKzaw1z9IzWs3cceQCvPSU8bI66mkHcFKj4HJHODGyZvSGOJ43G1brrNcYcYk22v8AML4HYDj7r0Wq+k9eZnzy4ZiyYHEBgLg13SOAeFmdoPqQU2PTiCTZIkFbnvRWq962TnGf0vMH4uZvYDx1g3w48rRgymLTJGPcR7bqP8vivnwj0v05runTe/LiExH/AMga4bgb8d/K2Z0bHY8jIQQ2QdQp1NvndeXvx8dvL+V6fxMpXkdQlI057mvFgNBHnutuhtY7D9t7A+TrD3EkbAb2T+fyuZkxySROyGxh0bHAPa0Hign4msR/TE2J5ZZoXXIr+y7ddkl9tG+W5eo9ZA2ISyUJDEQHdV9TW7Af089zvfI7LM5jTkB0bacGjqsUDRrjzz+vyuQ/UJGxSlg+qRjmntyb44/ZZRqExmsjp+rqbW1H4+Vl2Vp5Z/j1w1LOwH6dFC1smPiB5yWdQHvCzYPjpDiR8m+yz4mqRQZ2tCbHkkfnZDHxv9xodHTiTZ43B7eFx2yZOQHyfh5Jvc5a0Fzb3B/Wxf2/WRsz+kxzaRlSxnqo+07q335I8qTCWMLx7HG9T4sDMkx42Y2N72sDpadL1dLga33ABFD7rz0Emn6NnYuRp0mfkhjXsy48hjWnpc3pNV33WURZ3sRxt0nMa4bOc2Jw28Db55+EbmalX/puYxtdR6YXEvcTZu/vyrMOJ6aYGR4efiZWl5X4kxyNlaZIjHwbok+aN0u96q1GPV9DODgiV0jgT0yRlvtt6uo2Ts420Db5K82yLUiA3/DcgNaz6j7TvqN/8lOM+cxrxJhZLeogFzmO2s8jwd/y3VuPV9OrPqLx6k05+K/NbpLGxfi4d+kua11kN+CW8c/ok+n8zD06LUROZmPfnibGLYC7qiIq6o71Zr7LO3JlkNmCVgDxR9s8d+3GyH3ze8MjAbcWBlNsjuOfhY3HpyMWtR+9q8s2PMMhkhB998JjBNXXSQK7LDLEDJJI9opjaon+k/YH5FfkF15AXNe1kchDg0D+UR9N7dud0t8EoYRHBKesOP0xuvffxzx+62S8nDjiz9ZcAIw7p+q+5viu4RTGF5YY4/pY9rhfmxf5UugdP9yPq/C5Y4PS2Em/kmru10dE9O5OXqMfuYrxi7ukklb0jiqAWcS+n06L/wALL56QjtB1CtvKvqWcanPBRtckNdaa3dWoexMbwlM2TAVAzsvE+r9FyYo58nT4zNC8W6JvLHdyB4XteVXfda9mvHOcrZq2Za73F8l0KZoiecyhI4kuvbtQH7LRPp2jyOL+prTV7HlfQ83RNMzSXZOFE9x5cBRP5hYv+ldGu/wY+xe6v9Vx5/DyuXljlx3T5euz3Pb56cXTxII8dkk7jsGsF2u5pHop2U5mTqrDFE2nDHB+okefA+F7jGwMTEFYuPHEP/i1Pd/Qt+r48w929adnyfKcxnCseCOCBsULGsjaKa1ooBNDa7qh/Souhy9Nb234TBwktKYDsqhoRDhACiBpQWgcrJQFyCd7VOAqhwqtUSqBc0HlVwrtCSgjiqs+VTjspaDnsKfGVmaU9hVqHt5TgksI8praUBgqKIgggFoaRnhDewRVUhfwiJQPOygoKKBUUBNO6YClBE1A8FFeyU1Fd8ICJ2SyeVZs0qKoA7BUTQUJQuPhAV2FSpU52yCnnZDZQvKq1YMLHLQwrGwm+VpYTSI1MO6c37FZYyfK0NOwQOH2Ku6QhSyoCLxR/sqLm1/whLjR37K7PSN0FdQ7IJDsrJPlKkJrlFHYrkKuoeQgvZUSgYHDyEYeFnRN4Qag4VyrtZxwmBA0uAQOcEBQOQFd72q6haTZoqMJPKB1oXEIXbDZCeAiI42qsKnbILQf/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4847861" y="6093296"/>
            <a:ext cx="3456384" cy="369332"/>
          </a:xfrm>
          <a:prstGeom prst="rect">
            <a:avLst/>
          </a:prstGeom>
          <a:noFill/>
        </p:spPr>
        <p:txBody>
          <a:bodyPr wrap="square" rtlCol="0">
            <a:spAutoFit/>
          </a:bodyPr>
          <a:lstStyle/>
          <a:p>
            <a:pPr algn="ctr"/>
            <a:r>
              <a:rPr lang="en-US" b="1" dirty="0" smtClean="0">
                <a:solidFill>
                  <a:srgbClr val="0000FF"/>
                </a:solidFill>
              </a:rPr>
              <a:t>       </a:t>
            </a:r>
            <a:endParaRPr lang="en-US" b="1" dirty="0">
              <a:solidFill>
                <a:srgbClr val="FF0000"/>
              </a:solidFill>
              <a:latin typeface="Constantia" pitchFamily="18" charset="0"/>
            </a:endParaRPr>
          </a:p>
        </p:txBody>
      </p:sp>
      <p:sp>
        <p:nvSpPr>
          <p:cNvPr id="4" name="TextBox 3"/>
          <p:cNvSpPr txBox="1"/>
          <p:nvPr/>
        </p:nvSpPr>
        <p:spPr>
          <a:xfrm>
            <a:off x="388508" y="1318022"/>
            <a:ext cx="11354229" cy="4616648"/>
          </a:xfrm>
          <a:prstGeom prst="rect">
            <a:avLst/>
          </a:prstGeom>
          <a:noFill/>
        </p:spPr>
        <p:txBody>
          <a:bodyPr wrap="square" rtlCol="0">
            <a:spAutoFit/>
          </a:bodyPr>
          <a:lstStyle/>
          <a:p>
            <a:pPr marL="285750" indent="-285750" algn="just">
              <a:buFont typeface="Arial" panose="020B0604020202020204" pitchFamily="34" charset="0"/>
              <a:buChar char="•"/>
            </a:pPr>
            <a:endParaRPr lang="en-IN" sz="2000" dirty="0" smtClean="0">
              <a:latin typeface="Bookman Old Style" pitchFamily="18" charset="0"/>
            </a:endParaRPr>
          </a:p>
          <a:p>
            <a:pPr marL="285750" indent="-285750" algn="just">
              <a:buFont typeface="Arial" panose="020B0604020202020204" pitchFamily="34" charset="0"/>
              <a:buChar char="•"/>
            </a:pPr>
            <a:endParaRPr lang="en-IN" sz="2000" dirty="0" smtClean="0">
              <a:latin typeface="Bookman Old Style" pitchFamily="18" charset="0"/>
            </a:endParaRPr>
          </a:p>
          <a:p>
            <a:pPr marL="285750" indent="-285750" algn="just">
              <a:buFont typeface="Arial" panose="020B0604020202020204" pitchFamily="34" charset="0"/>
              <a:buChar char="•"/>
            </a:pPr>
            <a:r>
              <a:rPr lang="en-IN" sz="2000" dirty="0" smtClean="0">
                <a:latin typeface="Bookman Old Style" pitchFamily="18" charset="0"/>
              </a:rPr>
              <a:t>Development of 13 ICPs.</a:t>
            </a:r>
          </a:p>
          <a:p>
            <a:pPr algn="just"/>
            <a:endParaRPr lang="en-IN" sz="2000" dirty="0" smtClean="0">
              <a:latin typeface="Bookman Old Style" pitchFamily="18" charset="0"/>
            </a:endParaRPr>
          </a:p>
          <a:p>
            <a:pPr marL="285750" indent="-285750" algn="just">
              <a:buFont typeface="Arial" panose="020B0604020202020204" pitchFamily="34" charset="0"/>
              <a:buChar char="•"/>
            </a:pPr>
            <a:r>
              <a:rPr lang="en-US" sz="2000" dirty="0" smtClean="0">
                <a:latin typeface="Bookman Old Style" pitchFamily="18" charset="0"/>
              </a:rPr>
              <a:t>Development of Passenger Building Terminal at Petrapole.</a:t>
            </a:r>
          </a:p>
          <a:p>
            <a:pPr algn="just"/>
            <a:endParaRPr lang="en-US" sz="2000" dirty="0" smtClean="0">
              <a:latin typeface="Bookman Old Style" pitchFamily="18" charset="0"/>
            </a:endParaRPr>
          </a:p>
          <a:p>
            <a:pPr marL="285750" indent="-285750" algn="just">
              <a:buFont typeface="Arial" panose="020B0604020202020204" pitchFamily="34" charset="0"/>
              <a:buChar char="•"/>
            </a:pPr>
            <a:r>
              <a:rPr lang="en-IN" sz="2000" dirty="0" smtClean="0">
                <a:latin typeface="Bookman Old Style" pitchFamily="18" charset="0"/>
              </a:rPr>
              <a:t>Developing infrastructure at 69 LCS. </a:t>
            </a:r>
          </a:p>
          <a:p>
            <a:pPr algn="just"/>
            <a:endParaRPr lang="en-IN" sz="2000" dirty="0" smtClean="0">
              <a:latin typeface="Bookman Old Style" pitchFamily="18" charset="0"/>
            </a:endParaRPr>
          </a:p>
          <a:p>
            <a:pPr marL="285750" indent="-285750" algn="just">
              <a:buFont typeface="Arial" panose="020B0604020202020204" pitchFamily="34" charset="0"/>
              <a:buChar char="•"/>
            </a:pPr>
            <a:r>
              <a:rPr lang="en-US" sz="2000" dirty="0" smtClean="0">
                <a:latin typeface="Bookman Old Style" pitchFamily="18" charset="0"/>
              </a:rPr>
              <a:t>Development of Rail Linked ICP at </a:t>
            </a:r>
            <a:r>
              <a:rPr lang="en-US" sz="2000" dirty="0" err="1" smtClean="0">
                <a:latin typeface="Bookman Old Style" pitchFamily="18" charset="0"/>
              </a:rPr>
              <a:t>Nichantpur</a:t>
            </a:r>
            <a:r>
              <a:rPr lang="en-US" sz="2000" dirty="0" smtClean="0">
                <a:latin typeface="Bookman Old Style" pitchFamily="18" charset="0"/>
              </a:rPr>
              <a:t> – Agartala.</a:t>
            </a:r>
          </a:p>
          <a:p>
            <a:pPr algn="just"/>
            <a:endParaRPr lang="en-US" sz="2000" dirty="0" smtClean="0">
              <a:latin typeface="Bookman Old Style" pitchFamily="18" charset="0"/>
            </a:endParaRPr>
          </a:p>
          <a:p>
            <a:pPr marL="285750" indent="-285750" algn="just">
              <a:buFont typeface="Arial" panose="020B0604020202020204" pitchFamily="34" charset="0"/>
              <a:buChar char="•"/>
            </a:pPr>
            <a:r>
              <a:rPr lang="en-US" sz="2000" dirty="0" smtClean="0">
                <a:latin typeface="Bookman Old Style" pitchFamily="18" charset="0"/>
              </a:rPr>
              <a:t>Development of ICP at </a:t>
            </a:r>
            <a:r>
              <a:rPr lang="en-US" sz="2000" dirty="0" err="1" smtClean="0">
                <a:latin typeface="Bookman Old Style" pitchFamily="18" charset="0"/>
              </a:rPr>
              <a:t>Sabroom</a:t>
            </a:r>
            <a:r>
              <a:rPr lang="en-US" sz="2000" dirty="0" smtClean="0">
                <a:latin typeface="Bookman Old Style" pitchFamily="18" charset="0"/>
              </a:rPr>
              <a:t> - Tripura</a:t>
            </a:r>
          </a:p>
          <a:p>
            <a:pPr marL="285750" indent="-285750" algn="just">
              <a:buFont typeface="Arial" panose="020B0604020202020204" pitchFamily="34" charset="0"/>
              <a:buChar char="•"/>
            </a:pPr>
            <a:endParaRPr lang="en-IN" sz="2100" dirty="0" smtClean="0">
              <a:latin typeface="Bookman Old Style" panose="02050604050505020204" pitchFamily="18" charset="0"/>
            </a:endParaRPr>
          </a:p>
          <a:p>
            <a:pPr marL="285750" indent="-285750" algn="just">
              <a:buFont typeface="Arial" panose="020B0604020202020204" pitchFamily="34" charset="0"/>
              <a:buChar char="•"/>
            </a:pPr>
            <a:endParaRPr lang="en-IN" sz="2100" dirty="0" smtClean="0">
              <a:solidFill>
                <a:srgbClr val="0000FF"/>
              </a:solidFill>
              <a:latin typeface="Bookman Old Style" panose="02050604050505020204" pitchFamily="18" charset="0"/>
            </a:endParaRPr>
          </a:p>
          <a:p>
            <a:pPr marL="285750" indent="-285750" algn="just"/>
            <a:endParaRPr lang="en-IN" sz="1200" dirty="0" smtClean="0">
              <a:latin typeface="Bookman Old Style" panose="02050604050505020204" pitchFamily="18" charset="0"/>
            </a:endParaRPr>
          </a:p>
          <a:p>
            <a:pPr marL="285750" indent="-285750" algn="just">
              <a:buFont typeface="Arial" panose="020B0604020202020204" pitchFamily="34" charset="0"/>
              <a:buChar char="•"/>
            </a:pPr>
            <a:endParaRPr lang="en-IN" sz="2000" dirty="0" smtClean="0">
              <a:solidFill>
                <a:srgbClr val="0000FF"/>
              </a:solidFill>
              <a:latin typeface="Bookman Old Style" panose="02050604050505020204" pitchFamily="18" charset="0"/>
            </a:endParaRPr>
          </a:p>
        </p:txBody>
      </p:sp>
      <p:sp>
        <p:nvSpPr>
          <p:cNvPr id="8" name="TextBox 7"/>
          <p:cNvSpPr txBox="1"/>
          <p:nvPr/>
        </p:nvSpPr>
        <p:spPr>
          <a:xfrm>
            <a:off x="221720" y="545033"/>
            <a:ext cx="10753195" cy="769441"/>
          </a:xfrm>
          <a:prstGeom prst="rect">
            <a:avLst/>
          </a:prstGeom>
          <a:noFill/>
        </p:spPr>
        <p:txBody>
          <a:bodyPr wrap="square" rtlCol="0">
            <a:spAutoFit/>
          </a:bodyPr>
          <a:lstStyle/>
          <a:p>
            <a:pPr algn="ctr"/>
            <a:r>
              <a:rPr lang="en-US" sz="4400" b="1" dirty="0" smtClean="0">
                <a:latin typeface="Bookman Old Style" panose="02050604050505020204" pitchFamily="18" charset="0"/>
              </a:rPr>
              <a:t>Projects in pipeline</a:t>
            </a:r>
            <a:endParaRPr lang="en-US" sz="4400" dirty="0">
              <a:latin typeface="Bookman Old Style" panose="02050604050505020204" pitchFamily="18" charset="0"/>
            </a:endParaRPr>
          </a:p>
        </p:txBody>
      </p:sp>
      <p:pic>
        <p:nvPicPr>
          <p:cNvPr id="13" name="Picture 2" descr="C:\Users\deepika bharti\Desktop\logo.png"/>
          <p:cNvPicPr>
            <a:picLocks noChangeAspect="1" noChangeArrowheads="1"/>
          </p:cNvPicPr>
          <p:nvPr/>
        </p:nvPicPr>
        <p:blipFill>
          <a:blip r:embed="rId2" cstate="print"/>
          <a:srcRect/>
          <a:stretch>
            <a:fillRect/>
          </a:stretch>
        </p:blipFill>
        <p:spPr bwMode="auto">
          <a:xfrm>
            <a:off x="10911840" y="144378"/>
            <a:ext cx="1351347" cy="1190436"/>
          </a:xfrm>
          <a:prstGeom prst="rect">
            <a:avLst/>
          </a:prstGeom>
          <a:noFill/>
        </p:spPr>
      </p:pic>
    </p:spTree>
    <p:extLst>
      <p:ext uri="{BB962C8B-B14F-4D97-AF65-F5344CB8AC3E}">
        <p14:creationId xmlns:p14="http://schemas.microsoft.com/office/powerpoint/2010/main" val="1026506142"/>
      </p:ext>
    </p:extLst>
  </p:cSld>
  <p:clrMapOvr>
    <a:masterClrMapping/>
  </p:clrMapOvr>
  <p:transition advTm="163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43048422"/>
              </p:ext>
            </p:extLst>
          </p:nvPr>
        </p:nvGraphicFramePr>
        <p:xfrm>
          <a:off x="2318100" y="1153883"/>
          <a:ext cx="6956534" cy="5487203"/>
        </p:xfrm>
        <a:graphic>
          <a:graphicData uri="http://schemas.openxmlformats.org/drawingml/2006/table">
            <a:tbl>
              <a:tblPr firstRow="1" bandRow="1">
                <a:tableStyleId>{5940675A-B579-460E-94D1-54222C63F5DA}</a:tableStyleId>
              </a:tblPr>
              <a:tblGrid>
                <a:gridCol w="741491">
                  <a:extLst>
                    <a:ext uri="{9D8B030D-6E8A-4147-A177-3AD203B41FA5}">
                      <a16:colId xmlns:a16="http://schemas.microsoft.com/office/drawing/2014/main" val="1282884877"/>
                    </a:ext>
                  </a:extLst>
                </a:gridCol>
                <a:gridCol w="3195153">
                  <a:extLst>
                    <a:ext uri="{9D8B030D-6E8A-4147-A177-3AD203B41FA5}">
                      <a16:colId xmlns:a16="http://schemas.microsoft.com/office/drawing/2014/main" val="2164406230"/>
                    </a:ext>
                  </a:extLst>
                </a:gridCol>
                <a:gridCol w="3019890">
                  <a:extLst>
                    <a:ext uri="{9D8B030D-6E8A-4147-A177-3AD203B41FA5}">
                      <a16:colId xmlns:a16="http://schemas.microsoft.com/office/drawing/2014/main" val="823127044"/>
                    </a:ext>
                  </a:extLst>
                </a:gridCol>
              </a:tblGrid>
              <a:tr h="349511">
                <a:tc>
                  <a:txBody>
                    <a:bodyPr/>
                    <a:lstStyle/>
                    <a:p>
                      <a:pPr algn="ctr">
                        <a:lnSpc>
                          <a:spcPct val="107000"/>
                        </a:lnSpc>
                        <a:spcAft>
                          <a:spcPts val="800"/>
                        </a:spcAft>
                      </a:pPr>
                      <a:r>
                        <a:rPr lang="en-US" sz="1800" b="1" dirty="0" smtClean="0">
                          <a:effectLst/>
                          <a:latin typeface="Bookman Old Style" pitchFamily="18" charset="0"/>
                        </a:rPr>
                        <a:t>S.NO</a:t>
                      </a:r>
                      <a:endParaRPr lang="en-IN" sz="1800" b="1"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tc>
                <a:tc>
                  <a:txBody>
                    <a:bodyPr/>
                    <a:lstStyle/>
                    <a:p>
                      <a:pPr algn="ctr">
                        <a:lnSpc>
                          <a:spcPct val="107000"/>
                        </a:lnSpc>
                        <a:spcAft>
                          <a:spcPts val="800"/>
                        </a:spcAft>
                      </a:pPr>
                      <a:r>
                        <a:rPr lang="en-US" sz="1800" b="1">
                          <a:effectLst/>
                          <a:latin typeface="Bookman Old Style" pitchFamily="18" charset="0"/>
                        </a:rPr>
                        <a:t>Location </a:t>
                      </a:r>
                      <a:endParaRPr lang="en-IN" sz="1800" b="1">
                        <a:effectLst/>
                        <a:latin typeface="Bookman Old Style" pitchFamily="18" charset="0"/>
                        <a:ea typeface="Calibri" panose="020F0502020204030204" pitchFamily="34" charset="0"/>
                        <a:cs typeface="Mangal" panose="02040503050203030202" pitchFamily="18" charset="0"/>
                      </a:endParaRPr>
                    </a:p>
                  </a:txBody>
                  <a:tcPr marL="77481" marR="77481" marT="38741" marB="38741"/>
                </a:tc>
                <a:tc>
                  <a:txBody>
                    <a:bodyPr/>
                    <a:lstStyle/>
                    <a:p>
                      <a:pPr algn="ctr">
                        <a:lnSpc>
                          <a:spcPct val="107000"/>
                        </a:lnSpc>
                        <a:spcAft>
                          <a:spcPts val="800"/>
                        </a:spcAft>
                      </a:pPr>
                      <a:r>
                        <a:rPr lang="en-US" sz="1800" b="1" dirty="0">
                          <a:effectLst/>
                          <a:latin typeface="Bookman Old Style" pitchFamily="18" charset="0"/>
                        </a:rPr>
                        <a:t>Border </a:t>
                      </a:r>
                      <a:endParaRPr lang="en-IN" sz="1800" b="1"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tc>
                <a:extLst>
                  <a:ext uri="{0D108BD9-81ED-4DB2-BD59-A6C34878D82A}">
                    <a16:rowId xmlns:a16="http://schemas.microsoft.com/office/drawing/2014/main" val="3451095527"/>
                  </a:ext>
                </a:extLst>
              </a:tr>
              <a:tr h="216547">
                <a:tc>
                  <a:txBody>
                    <a:bodyPr/>
                    <a:lstStyle/>
                    <a:p>
                      <a:pPr>
                        <a:lnSpc>
                          <a:spcPct val="107000"/>
                        </a:lnSpc>
                        <a:spcAft>
                          <a:spcPts val="800"/>
                        </a:spcAft>
                      </a:pPr>
                      <a:r>
                        <a:rPr lang="en-IN" sz="1800" dirty="0" smtClean="0">
                          <a:effectLst/>
                          <a:latin typeface="Bookman Old Style" pitchFamily="18" charset="0"/>
                        </a:rPr>
                        <a:t>1.</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Hili - west Bengal</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Bangladesh</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1703368000"/>
                  </a:ext>
                </a:extLst>
              </a:tr>
              <a:tr h="163476">
                <a:tc>
                  <a:txBody>
                    <a:bodyPr/>
                    <a:lstStyle/>
                    <a:p>
                      <a:pPr>
                        <a:lnSpc>
                          <a:spcPct val="107000"/>
                        </a:lnSpc>
                        <a:spcAft>
                          <a:spcPts val="800"/>
                        </a:spcAft>
                      </a:pPr>
                      <a:r>
                        <a:rPr lang="en-IN" sz="1800" dirty="0" smtClean="0">
                          <a:effectLst/>
                          <a:latin typeface="Bookman Old Style" pitchFamily="18" charset="0"/>
                        </a:rPr>
                        <a:t>2.</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dirty="0">
                          <a:effectLst/>
                          <a:latin typeface="Bookman Old Style" pitchFamily="18" charset="0"/>
                        </a:rPr>
                        <a:t>Changrabandha-Uttar Pradesh</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Bangladesh</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177609287"/>
                  </a:ext>
                </a:extLst>
              </a:tr>
              <a:tr h="175719">
                <a:tc>
                  <a:txBody>
                    <a:bodyPr/>
                    <a:lstStyle/>
                    <a:p>
                      <a:pPr>
                        <a:lnSpc>
                          <a:spcPct val="107000"/>
                        </a:lnSpc>
                        <a:spcAft>
                          <a:spcPts val="800"/>
                        </a:spcAft>
                      </a:pPr>
                      <a:r>
                        <a:rPr lang="en-IN" sz="1800" dirty="0" smtClean="0">
                          <a:effectLst/>
                          <a:latin typeface="Bookman Old Style" pitchFamily="18" charset="0"/>
                        </a:rPr>
                        <a:t>3.</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Ghojadanga-West Bengal</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Bangladesh</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3106826072"/>
                  </a:ext>
                </a:extLst>
              </a:tr>
              <a:tr h="111762">
                <a:tc>
                  <a:txBody>
                    <a:bodyPr/>
                    <a:lstStyle/>
                    <a:p>
                      <a:pPr>
                        <a:lnSpc>
                          <a:spcPct val="107000"/>
                        </a:lnSpc>
                        <a:spcAft>
                          <a:spcPts val="800"/>
                        </a:spcAft>
                      </a:pPr>
                      <a:r>
                        <a:rPr lang="en-IN" sz="1800" dirty="0" smtClean="0">
                          <a:effectLst/>
                          <a:latin typeface="Bookman Old Style" pitchFamily="18" charset="0"/>
                        </a:rPr>
                        <a:t>4.</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dirty="0" err="1">
                          <a:effectLst/>
                          <a:latin typeface="Bookman Old Style" pitchFamily="18" charset="0"/>
                        </a:rPr>
                        <a:t>Mahadipur</a:t>
                      </a:r>
                      <a:r>
                        <a:rPr lang="en-US" sz="1800" dirty="0">
                          <a:effectLst/>
                          <a:latin typeface="Bookman Old Style" pitchFamily="18" charset="0"/>
                        </a:rPr>
                        <a:t>-West Bengal</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Bangladesh</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2738544562"/>
                  </a:ext>
                </a:extLst>
              </a:tr>
              <a:tr h="200205">
                <a:tc>
                  <a:txBody>
                    <a:bodyPr/>
                    <a:lstStyle/>
                    <a:p>
                      <a:pPr>
                        <a:lnSpc>
                          <a:spcPct val="107000"/>
                        </a:lnSpc>
                        <a:spcAft>
                          <a:spcPts val="800"/>
                        </a:spcAft>
                      </a:pPr>
                      <a:r>
                        <a:rPr lang="en-IN" sz="1800" dirty="0" smtClean="0">
                          <a:effectLst/>
                          <a:latin typeface="Bookman Old Style" pitchFamily="18" charset="0"/>
                        </a:rPr>
                        <a:t>5.</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Fulbari-West Bengal</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Bangladesh</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2239241897"/>
                  </a:ext>
                </a:extLst>
              </a:tr>
              <a:tr h="147133">
                <a:tc>
                  <a:txBody>
                    <a:bodyPr/>
                    <a:lstStyle/>
                    <a:p>
                      <a:pPr>
                        <a:lnSpc>
                          <a:spcPct val="107000"/>
                        </a:lnSpc>
                        <a:spcAft>
                          <a:spcPts val="800"/>
                        </a:spcAft>
                      </a:pPr>
                      <a:r>
                        <a:rPr lang="en-IN" sz="1800" dirty="0" smtClean="0">
                          <a:effectLst/>
                          <a:latin typeface="Bookman Old Style" pitchFamily="18" charset="0"/>
                        </a:rPr>
                        <a:t>6.</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Sutarkandi-Assam</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Bangladesh</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1329345785"/>
                  </a:ext>
                </a:extLst>
              </a:tr>
              <a:tr h="159376">
                <a:tc>
                  <a:txBody>
                    <a:bodyPr/>
                    <a:lstStyle/>
                    <a:p>
                      <a:pPr>
                        <a:lnSpc>
                          <a:spcPct val="107000"/>
                        </a:lnSpc>
                        <a:spcAft>
                          <a:spcPts val="800"/>
                        </a:spcAft>
                      </a:pPr>
                      <a:r>
                        <a:rPr lang="en-IN" sz="1800" dirty="0" smtClean="0">
                          <a:effectLst/>
                          <a:latin typeface="Bookman Old Style" pitchFamily="18" charset="0"/>
                        </a:rPr>
                        <a:t>7.</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Kawrpuichhuah-Mizoram</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Bangladesh</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285693867"/>
                  </a:ext>
                </a:extLst>
              </a:tr>
              <a:tr h="182505">
                <a:tc>
                  <a:txBody>
                    <a:bodyPr/>
                    <a:lstStyle/>
                    <a:p>
                      <a:pPr>
                        <a:lnSpc>
                          <a:spcPct val="107000"/>
                        </a:lnSpc>
                        <a:spcAft>
                          <a:spcPts val="800"/>
                        </a:spcAft>
                      </a:pPr>
                      <a:r>
                        <a:rPr lang="en-IN" sz="1800" dirty="0" smtClean="0">
                          <a:effectLst/>
                          <a:latin typeface="Bookman Old Style" pitchFamily="18" charset="0"/>
                        </a:rPr>
                        <a:t>8.</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Jaigaon- West Bengal</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Bhutan</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3612969006"/>
                  </a:ext>
                </a:extLst>
              </a:tr>
              <a:tr h="216519">
                <a:tc>
                  <a:txBody>
                    <a:bodyPr/>
                    <a:lstStyle/>
                    <a:p>
                      <a:pPr>
                        <a:lnSpc>
                          <a:spcPct val="107000"/>
                        </a:lnSpc>
                        <a:spcAft>
                          <a:spcPts val="800"/>
                        </a:spcAft>
                      </a:pPr>
                      <a:r>
                        <a:rPr lang="en-IN" sz="1800" dirty="0" smtClean="0">
                          <a:effectLst/>
                          <a:latin typeface="Bookman Old Style" pitchFamily="18" charset="0"/>
                        </a:rPr>
                        <a:t>9.</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Panitanki- West Bengal</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Nepal</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3317485448"/>
                  </a:ext>
                </a:extLst>
              </a:tr>
              <a:tr h="185220">
                <a:tc>
                  <a:txBody>
                    <a:bodyPr/>
                    <a:lstStyle/>
                    <a:p>
                      <a:pPr>
                        <a:lnSpc>
                          <a:spcPct val="107000"/>
                        </a:lnSpc>
                        <a:spcAft>
                          <a:spcPts val="800"/>
                        </a:spcAft>
                      </a:pPr>
                      <a:r>
                        <a:rPr lang="en-IN" sz="1800" dirty="0" smtClean="0">
                          <a:effectLst/>
                          <a:latin typeface="Bookman Old Style" pitchFamily="18" charset="0"/>
                        </a:rPr>
                        <a:t>10.</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Sunauli- Uttar Pradesh</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Nepal</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401522878"/>
                  </a:ext>
                </a:extLst>
              </a:tr>
              <a:tr h="230120">
                <a:tc>
                  <a:txBody>
                    <a:bodyPr/>
                    <a:lstStyle/>
                    <a:p>
                      <a:pPr>
                        <a:lnSpc>
                          <a:spcPct val="107000"/>
                        </a:lnSpc>
                        <a:spcAft>
                          <a:spcPts val="800"/>
                        </a:spcAft>
                      </a:pPr>
                      <a:r>
                        <a:rPr lang="en-IN" sz="1800" dirty="0" smtClean="0">
                          <a:effectLst/>
                          <a:latin typeface="Bookman Old Style" pitchFamily="18" charset="0"/>
                        </a:rPr>
                        <a:t>11.</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Rupaidiha-Uttar Pradesh</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Nepal</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4180424592"/>
                  </a:ext>
                </a:extLst>
              </a:tr>
              <a:tr h="166163">
                <a:tc>
                  <a:txBody>
                    <a:bodyPr/>
                    <a:lstStyle/>
                    <a:p>
                      <a:pPr>
                        <a:lnSpc>
                          <a:spcPct val="107000"/>
                        </a:lnSpc>
                        <a:spcAft>
                          <a:spcPts val="800"/>
                        </a:spcAft>
                      </a:pPr>
                      <a:r>
                        <a:rPr lang="en-IN" sz="1800" dirty="0" smtClean="0">
                          <a:effectLst/>
                          <a:latin typeface="Bookman Old Style" pitchFamily="18" charset="0"/>
                        </a:rPr>
                        <a:t>12.</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Bambasa- Uttarakhand</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Nepal</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1044645013"/>
                  </a:ext>
                </a:extLst>
              </a:tr>
              <a:tr h="351721">
                <a:tc>
                  <a:txBody>
                    <a:bodyPr/>
                    <a:lstStyle/>
                    <a:p>
                      <a:pPr>
                        <a:lnSpc>
                          <a:spcPct val="107000"/>
                        </a:lnSpc>
                        <a:spcAft>
                          <a:spcPts val="800"/>
                        </a:spcAft>
                      </a:pPr>
                      <a:r>
                        <a:rPr lang="en-US" sz="1800" dirty="0" smtClean="0">
                          <a:effectLst/>
                          <a:latin typeface="Bookman Old Style" pitchFamily="18" charset="0"/>
                        </a:rPr>
                        <a:t>13.</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nSpc>
                          <a:spcPct val="107000"/>
                        </a:lnSpc>
                        <a:spcAft>
                          <a:spcPts val="800"/>
                        </a:spcAft>
                      </a:pPr>
                      <a:r>
                        <a:rPr lang="en-US" sz="1800">
                          <a:effectLst/>
                          <a:latin typeface="Bookman Old Style" pitchFamily="18" charset="0"/>
                        </a:rPr>
                        <a:t>Bhitamore-Bihar</a:t>
                      </a:r>
                      <a:endParaRPr lang="en-IN" sz="180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tc>
                  <a:txBody>
                    <a:bodyPr/>
                    <a:lstStyle/>
                    <a:p>
                      <a:pPr algn="ctr">
                        <a:lnSpc>
                          <a:spcPct val="107000"/>
                        </a:lnSpc>
                        <a:spcAft>
                          <a:spcPts val="800"/>
                        </a:spcAft>
                      </a:pPr>
                      <a:r>
                        <a:rPr lang="en-US" sz="1800" dirty="0">
                          <a:effectLst/>
                          <a:latin typeface="Bookman Old Style" pitchFamily="18" charset="0"/>
                        </a:rPr>
                        <a:t>Nepal</a:t>
                      </a:r>
                      <a:endParaRPr lang="en-IN" sz="1800" dirty="0">
                        <a:effectLst/>
                        <a:latin typeface="Bookman Old Style" pitchFamily="18" charset="0"/>
                        <a:ea typeface="Calibri" panose="020F0502020204030204" pitchFamily="34" charset="0"/>
                        <a:cs typeface="Mangal" panose="02040503050203030202" pitchFamily="18" charset="0"/>
                      </a:endParaRPr>
                    </a:p>
                  </a:txBody>
                  <a:tcPr marL="77481" marR="77481" marT="38741" marB="38741" anchor="ctr"/>
                </a:tc>
                <a:extLst>
                  <a:ext uri="{0D108BD9-81ED-4DB2-BD59-A6C34878D82A}">
                    <a16:rowId xmlns:a16="http://schemas.microsoft.com/office/drawing/2014/main" val="836134675"/>
                  </a:ext>
                </a:extLst>
              </a:tr>
            </a:tbl>
          </a:graphicData>
        </a:graphic>
      </p:graphicFrame>
      <p:sp>
        <p:nvSpPr>
          <p:cNvPr id="2" name="Title 1"/>
          <p:cNvSpPr>
            <a:spLocks noGrp="1"/>
          </p:cNvSpPr>
          <p:nvPr>
            <p:ph type="title"/>
          </p:nvPr>
        </p:nvSpPr>
        <p:spPr>
          <a:xfrm>
            <a:off x="838200" y="441328"/>
            <a:ext cx="10515600" cy="592816"/>
          </a:xfrm>
        </p:spPr>
        <p:txBody>
          <a:bodyPr>
            <a:normAutofit/>
          </a:bodyPr>
          <a:lstStyle/>
          <a:p>
            <a:pPr algn="ctr"/>
            <a:r>
              <a:rPr lang="en-US" sz="2400" b="1" dirty="0" smtClean="0">
                <a:latin typeface="Bookman Old Style" pitchFamily="18" charset="0"/>
                <a:cs typeface="DaunPenh" panose="01010101010101010101" pitchFamily="2" charset="0"/>
              </a:rPr>
              <a:t>Development of Integrated Check Posts at 13 Locations</a:t>
            </a:r>
            <a:endParaRPr lang="en-US" sz="2400" b="1" dirty="0">
              <a:latin typeface="Bookman Old Style" pitchFamily="18" charset="0"/>
              <a:cs typeface="DaunPenh" panose="01010101010101010101" pitchFamily="2" charset="0"/>
            </a:endParaRPr>
          </a:p>
        </p:txBody>
      </p:sp>
      <p:pic>
        <p:nvPicPr>
          <p:cNvPr id="5" name="Picture 2" descr="C:\Users\deepika bharti\Desktop\logo.png"/>
          <p:cNvPicPr>
            <a:picLocks noChangeAspect="1" noChangeArrowheads="1"/>
          </p:cNvPicPr>
          <p:nvPr/>
        </p:nvPicPr>
        <p:blipFill>
          <a:blip r:embed="rId2" cstate="print"/>
          <a:srcRect/>
          <a:stretch>
            <a:fillRect/>
          </a:stretch>
        </p:blipFill>
        <p:spPr bwMode="auto">
          <a:xfrm>
            <a:off x="10856723" y="84054"/>
            <a:ext cx="1459376" cy="1293980"/>
          </a:xfrm>
          <a:prstGeom prst="rect">
            <a:avLst/>
          </a:prstGeom>
          <a:noFill/>
        </p:spPr>
      </p:pic>
    </p:spTree>
    <p:extLst>
      <p:ext uri="{BB962C8B-B14F-4D97-AF65-F5344CB8AC3E}">
        <p14:creationId xmlns:p14="http://schemas.microsoft.com/office/powerpoint/2010/main" val="3433179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0" y="-372767"/>
            <a:ext cx="12192000" cy="6858000"/>
            <a:chOff x="-1" y="0"/>
            <a:chExt cx="30267276" cy="21305838"/>
          </a:xfrm>
        </p:grpSpPr>
        <p:pic>
          <p:nvPicPr>
            <p:cNvPr id="2055" name="Picture 2" descr="C:\Users\Ashutosh\Desktop\1a.jpg"/>
            <p:cNvPicPr>
              <a:picLocks noChangeAspect="1" noChangeArrowheads="1"/>
            </p:cNvPicPr>
            <p:nvPr/>
          </p:nvPicPr>
          <p:blipFill>
            <a:blip r:embed="rId2" cstate="print"/>
            <a:srcRect l="2037" t="3931" r="2132" b="57321"/>
            <a:stretch>
              <a:fillRect/>
            </a:stretch>
          </p:blipFill>
          <p:spPr bwMode="auto">
            <a:xfrm>
              <a:off x="215900" y="2043113"/>
              <a:ext cx="29748163" cy="17220406"/>
            </a:xfrm>
            <a:prstGeom prst="rect">
              <a:avLst/>
            </a:prstGeom>
            <a:solidFill>
              <a:schemeClr val="tx1">
                <a:lumMod val="75000"/>
                <a:lumOff val="25000"/>
              </a:schemeClr>
            </a:solidFill>
            <a:ln w="9525">
              <a:noFill/>
              <a:miter lim="800000"/>
              <a:headEnd/>
              <a:tailEnd/>
            </a:ln>
          </p:spPr>
        </p:pic>
        <p:sp>
          <p:nvSpPr>
            <p:cNvPr id="73" name="Rectangle 72"/>
            <p:cNvSpPr/>
            <p:nvPr/>
          </p:nvSpPr>
          <p:spPr bwMode="auto">
            <a:xfrm>
              <a:off x="21458238" y="3185319"/>
              <a:ext cx="7696199" cy="6400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82" name="Oval 81"/>
            <p:cNvSpPr/>
            <p:nvPr/>
          </p:nvSpPr>
          <p:spPr bwMode="auto">
            <a:xfrm>
              <a:off x="17308514" y="13167518"/>
              <a:ext cx="263524" cy="208757"/>
            </a:xfrm>
            <a:prstGeom prst="ellipse">
              <a:avLst/>
            </a:prstGeom>
            <a:solidFill>
              <a:srgbClr val="0070C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ln>
                  <a:solidFill>
                    <a:srgbClr val="000000"/>
                  </a:solidFill>
                </a:ln>
              </a:endParaRPr>
            </a:p>
          </p:txBody>
        </p:sp>
        <p:sp>
          <p:nvSpPr>
            <p:cNvPr id="85" name="Oval 84"/>
            <p:cNvSpPr/>
            <p:nvPr/>
          </p:nvSpPr>
          <p:spPr bwMode="auto">
            <a:xfrm>
              <a:off x="14171614" y="12100719"/>
              <a:ext cx="200023" cy="191295"/>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89" name="Oval 88"/>
            <p:cNvSpPr/>
            <p:nvPr/>
          </p:nvSpPr>
          <p:spPr bwMode="auto">
            <a:xfrm rot="10800000">
              <a:off x="15684499" y="12710319"/>
              <a:ext cx="287337" cy="162720"/>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98" name="Oval 97"/>
            <p:cNvSpPr/>
            <p:nvPr/>
          </p:nvSpPr>
          <p:spPr bwMode="auto">
            <a:xfrm rot="1225341">
              <a:off x="21337241" y="13736012"/>
              <a:ext cx="239619" cy="213595"/>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102" name="Oval 101"/>
            <p:cNvSpPr/>
            <p:nvPr/>
          </p:nvSpPr>
          <p:spPr bwMode="auto">
            <a:xfrm rot="16200000">
              <a:off x="21623338" y="17081499"/>
              <a:ext cx="195262" cy="236537"/>
            </a:xfrm>
            <a:prstGeom prst="ellipse">
              <a:avLst/>
            </a:prstGeom>
            <a:solidFill>
              <a:srgbClr val="0070C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105" name="Oval 104"/>
            <p:cNvSpPr/>
            <p:nvPr/>
          </p:nvSpPr>
          <p:spPr bwMode="auto">
            <a:xfrm rot="16200000">
              <a:off x="24296289" y="14786371"/>
              <a:ext cx="221457" cy="198438"/>
            </a:xfrm>
            <a:prstGeom prst="ellipse">
              <a:avLst/>
            </a:prstGeom>
            <a:solidFill>
              <a:srgbClr val="0070C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110" name="Oval 109"/>
            <p:cNvSpPr/>
            <p:nvPr/>
          </p:nvSpPr>
          <p:spPr bwMode="auto">
            <a:xfrm rot="16200000">
              <a:off x="25097978" y="15008622"/>
              <a:ext cx="234156" cy="198438"/>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114" name="Oval 113"/>
            <p:cNvSpPr/>
            <p:nvPr/>
          </p:nvSpPr>
          <p:spPr bwMode="auto">
            <a:xfrm rot="16200000">
              <a:off x="26971228" y="15417404"/>
              <a:ext cx="165895" cy="238126"/>
            </a:xfrm>
            <a:prstGeom prst="ellipse">
              <a:avLst/>
            </a:prstGeom>
            <a:solidFill>
              <a:srgbClr val="0070C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118" name="Oval 117"/>
            <p:cNvSpPr/>
            <p:nvPr/>
          </p:nvSpPr>
          <p:spPr bwMode="auto">
            <a:xfrm rot="16200000">
              <a:off x="7573567" y="8113317"/>
              <a:ext cx="219868" cy="26987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121" name="Oval 120"/>
            <p:cNvSpPr/>
            <p:nvPr/>
          </p:nvSpPr>
          <p:spPr bwMode="auto">
            <a:xfrm rot="16200000">
              <a:off x="23801786" y="16135747"/>
              <a:ext cx="167481" cy="174624"/>
            </a:xfrm>
            <a:prstGeom prst="ellipse">
              <a:avLst/>
            </a:prstGeom>
            <a:solidFill>
              <a:srgbClr val="0070C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125" name="Oval 124"/>
            <p:cNvSpPr/>
            <p:nvPr/>
          </p:nvSpPr>
          <p:spPr bwMode="auto">
            <a:xfrm rot="16200000">
              <a:off x="25198784" y="17123173"/>
              <a:ext cx="203995" cy="217488"/>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129" name="Oval 128"/>
            <p:cNvSpPr/>
            <p:nvPr/>
          </p:nvSpPr>
          <p:spPr bwMode="auto">
            <a:xfrm>
              <a:off x="19686588" y="13624719"/>
              <a:ext cx="247649" cy="180180"/>
            </a:xfrm>
            <a:prstGeom prst="ellipse">
              <a:avLst/>
            </a:prstGeom>
            <a:solidFill>
              <a:srgbClr val="0070C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334">
                <a:defRPr/>
              </a:pPr>
              <a:endParaRPr lang="en-US" dirty="0"/>
            </a:p>
          </p:txBody>
        </p:sp>
        <p:sp>
          <p:nvSpPr>
            <p:cNvPr id="72" name="TextBox 71"/>
            <p:cNvSpPr txBox="1"/>
            <p:nvPr/>
          </p:nvSpPr>
          <p:spPr>
            <a:xfrm>
              <a:off x="21458237" y="3337719"/>
              <a:ext cx="7696200" cy="2151389"/>
            </a:xfrm>
            <a:prstGeom prst="rect">
              <a:avLst/>
            </a:prstGeom>
            <a:solidFill>
              <a:schemeClr val="tx2">
                <a:lumMod val="20000"/>
                <a:lumOff val="80000"/>
              </a:schemeClr>
            </a:solidFill>
            <a:ln w="209550" cmpd="thickThin">
              <a:solidFill>
                <a:schemeClr val="tx1"/>
              </a:solidFill>
            </a:ln>
          </p:spPr>
          <p:txBody>
            <a:bodyPr wrap="square">
              <a:spAutoFit/>
            </a:bodyPr>
            <a:lstStyle/>
            <a:p>
              <a:pPr algn="ctr" defTabSz="1088334">
                <a:defRPr/>
              </a:pPr>
              <a:r>
                <a:rPr lang="en-US" b="1" dirty="0">
                  <a:latin typeface="Arial Black" pitchFamily="34" charset="0"/>
                  <a:cs typeface="Arial" pitchFamily="34" charset="0"/>
                </a:rPr>
                <a:t> </a:t>
              </a:r>
              <a:r>
                <a:rPr lang="en-US" sz="1300" b="1" dirty="0">
                  <a:latin typeface="Arial Black" pitchFamily="34" charset="0"/>
                  <a:cs typeface="Arial" pitchFamily="34" charset="0"/>
                </a:rPr>
                <a:t>Land Ports Authority of India</a:t>
              </a:r>
              <a:r>
                <a:rPr lang="en-US" sz="1000" b="1" dirty="0">
                  <a:latin typeface="Arial Black" pitchFamily="34" charset="0"/>
                  <a:cs typeface="Arial" pitchFamily="34" charset="0"/>
                </a:rPr>
                <a:t>   </a:t>
              </a:r>
              <a:endParaRPr lang="en-US" sz="1500" b="1" dirty="0">
                <a:latin typeface="Arial Black" pitchFamily="34" charset="0"/>
                <a:cs typeface="Arial" pitchFamily="34" charset="0"/>
              </a:endParaRPr>
            </a:p>
            <a:p>
              <a:pPr algn="ctr" defTabSz="1088334">
                <a:defRPr/>
              </a:pPr>
              <a:r>
                <a:rPr lang="en-US" sz="900" b="1" dirty="0">
                  <a:latin typeface="Arial" pitchFamily="34" charset="0"/>
                  <a:cs typeface="Arial" pitchFamily="34" charset="0"/>
                </a:rPr>
                <a:t>Ministry of Home Affairs,  </a:t>
              </a:r>
            </a:p>
            <a:p>
              <a:pPr algn="ctr" defTabSz="1088334">
                <a:defRPr/>
              </a:pPr>
              <a:r>
                <a:rPr lang="en-US" sz="900" b="1" dirty="0">
                  <a:latin typeface="Arial" pitchFamily="34" charset="0"/>
                  <a:cs typeface="Arial" pitchFamily="34" charset="0"/>
                </a:rPr>
                <a:t>Government of India </a:t>
              </a:r>
              <a:r>
                <a:rPr lang="en-US" sz="400" b="1" dirty="0">
                  <a:latin typeface="Arial" pitchFamily="34" charset="0"/>
                  <a:cs typeface="Arial" pitchFamily="34" charset="0"/>
                </a:rPr>
                <a:t> </a:t>
              </a:r>
              <a:r>
                <a:rPr lang="en-US" sz="700" b="1" dirty="0">
                  <a:latin typeface="Arial" pitchFamily="34" charset="0"/>
                  <a:cs typeface="Arial" pitchFamily="34" charset="0"/>
                </a:rPr>
                <a:t> </a:t>
              </a:r>
              <a:r>
                <a:rPr lang="en-US" sz="300" b="1" dirty="0">
                  <a:latin typeface="Arial" pitchFamily="34" charset="0"/>
                  <a:cs typeface="Arial" pitchFamily="34" charset="0"/>
                </a:rPr>
                <a:t> </a:t>
              </a:r>
            </a:p>
            <a:p>
              <a:pPr algn="ctr" defTabSz="1088334">
                <a:defRPr/>
              </a:pPr>
              <a:endParaRPr lang="en-US" sz="300" b="1" dirty="0">
                <a:latin typeface="Arial" pitchFamily="34" charset="0"/>
                <a:cs typeface="Arial" pitchFamily="34" charset="0"/>
              </a:endParaRPr>
            </a:p>
          </p:txBody>
        </p:sp>
        <p:sp>
          <p:nvSpPr>
            <p:cNvPr id="71" name="TextBox 70"/>
            <p:cNvSpPr txBox="1"/>
            <p:nvPr/>
          </p:nvSpPr>
          <p:spPr>
            <a:xfrm>
              <a:off x="-1" y="0"/>
              <a:ext cx="30267276" cy="2055774"/>
            </a:xfrm>
            <a:prstGeom prst="rect">
              <a:avLst/>
            </a:prstGeom>
            <a:solidFill>
              <a:schemeClr val="tx2">
                <a:lumMod val="75000"/>
              </a:schemeClr>
            </a:solidFill>
          </p:spPr>
          <p:txBody>
            <a:bodyPr wrap="square">
              <a:spAutoFit/>
            </a:bodyPr>
            <a:lstStyle/>
            <a:p>
              <a:pPr algn="ctr" defTabSz="1088334">
                <a:defRPr/>
              </a:pPr>
              <a:endParaRPr lang="en-US" sz="300" dirty="0">
                <a:solidFill>
                  <a:schemeClr val="bg1"/>
                </a:solidFill>
                <a:latin typeface="Arial Black" pitchFamily="34" charset="0"/>
              </a:endParaRPr>
            </a:p>
            <a:p>
              <a:pPr algn="ctr" defTabSz="1088334">
                <a:defRPr/>
              </a:pPr>
              <a:r>
                <a:rPr lang="en-US" dirty="0">
                  <a:solidFill>
                    <a:schemeClr val="bg1"/>
                  </a:solidFill>
                  <a:latin typeface="Arial Black" pitchFamily="34" charset="0"/>
                </a:rPr>
                <a:t>INTEGRATED  CHECK POST  PROJECTS      </a:t>
              </a:r>
            </a:p>
            <a:p>
              <a:pPr algn="ctr" defTabSz="1088334">
                <a:defRPr/>
              </a:pPr>
              <a:r>
                <a:rPr lang="en-US" sz="1300" dirty="0" smtClean="0">
                  <a:solidFill>
                    <a:schemeClr val="bg1"/>
                  </a:solidFill>
                  <a:latin typeface="Arial Black" pitchFamily="34" charset="0"/>
                </a:rPr>
                <a:t>PHASE </a:t>
              </a:r>
              <a:r>
                <a:rPr lang="en-US" sz="1300" dirty="0">
                  <a:solidFill>
                    <a:schemeClr val="bg1"/>
                  </a:solidFill>
                  <a:latin typeface="Arial Black" pitchFamily="34" charset="0"/>
                </a:rPr>
                <a:t>I &amp; </a:t>
              </a:r>
              <a:r>
                <a:rPr lang="en-US" sz="1300" dirty="0" smtClean="0">
                  <a:solidFill>
                    <a:schemeClr val="bg1"/>
                  </a:solidFill>
                  <a:latin typeface="Arial Black" pitchFamily="34" charset="0"/>
                </a:rPr>
                <a:t>II</a:t>
              </a:r>
              <a:endParaRPr lang="en-US" sz="200" dirty="0">
                <a:solidFill>
                  <a:schemeClr val="bg1"/>
                </a:solidFill>
                <a:latin typeface="Arial Black" pitchFamily="34" charset="0"/>
              </a:endParaRPr>
            </a:p>
            <a:p>
              <a:pPr algn="ctr" defTabSz="1088334">
                <a:defRPr/>
              </a:pPr>
              <a:endParaRPr lang="en-US" sz="300" dirty="0">
                <a:solidFill>
                  <a:schemeClr val="bg1"/>
                </a:solidFill>
                <a:latin typeface="Arial Black" pitchFamily="34" charset="0"/>
              </a:endParaRPr>
            </a:p>
          </p:txBody>
        </p:sp>
        <p:sp>
          <p:nvSpPr>
            <p:cNvPr id="67" name="Rectangle 66"/>
            <p:cNvSpPr/>
            <p:nvPr/>
          </p:nvSpPr>
          <p:spPr>
            <a:xfrm>
              <a:off x="0" y="19644519"/>
              <a:ext cx="30267275" cy="166131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
          <p:cNvSpPr txBox="1">
            <a:spLocks noChangeArrowheads="1"/>
          </p:cNvSpPr>
          <p:nvPr/>
        </p:nvSpPr>
        <p:spPr bwMode="auto">
          <a:xfrm>
            <a:off x="1921586" y="2196350"/>
            <a:ext cx="1030577" cy="172597"/>
          </a:xfrm>
          <a:prstGeom prst="rect">
            <a:avLst/>
          </a:prstGeom>
          <a:solidFill>
            <a:srgbClr val="0070C0"/>
          </a:solidFill>
          <a:ln w="9525">
            <a:noFill/>
            <a:miter lim="800000"/>
            <a:headEnd/>
            <a:tailEnd/>
          </a:ln>
        </p:spPr>
        <p:txBody>
          <a:bodyPr wrap="square" lIns="33769" tIns="16884" rIns="33769" bIns="16884">
            <a:spAutoFit/>
          </a:bodyPr>
          <a:lstStyle/>
          <a:p>
            <a:r>
              <a:rPr lang="en-US" sz="900" b="1" dirty="0">
                <a:solidFill>
                  <a:schemeClr val="bg1"/>
                </a:solidFill>
                <a:latin typeface="Calibri" pitchFamily="34" charset="0"/>
              </a:rPr>
              <a:t>ATTARI - </a:t>
            </a:r>
            <a:r>
              <a:rPr lang="en-US" sz="900" b="1" dirty="0">
                <a:solidFill>
                  <a:srgbClr val="FFFF00"/>
                </a:solidFill>
                <a:latin typeface="Bookman Old Style" pitchFamily="18" charset="0"/>
              </a:rPr>
              <a:t>WAGAH</a:t>
            </a:r>
          </a:p>
        </p:txBody>
      </p:sp>
      <p:sp>
        <p:nvSpPr>
          <p:cNvPr id="40" name="TextBox 7"/>
          <p:cNvSpPr txBox="1">
            <a:spLocks noChangeArrowheads="1"/>
          </p:cNvSpPr>
          <p:nvPr/>
        </p:nvSpPr>
        <p:spPr bwMode="auto">
          <a:xfrm>
            <a:off x="5574198" y="3845968"/>
            <a:ext cx="1381240" cy="172597"/>
          </a:xfrm>
          <a:prstGeom prst="rect">
            <a:avLst/>
          </a:prstGeom>
          <a:solidFill>
            <a:srgbClr val="0070C0"/>
          </a:solidFill>
          <a:ln w="9525">
            <a:noFill/>
            <a:miter lim="800000"/>
            <a:headEnd/>
            <a:tailEnd/>
          </a:ln>
        </p:spPr>
        <p:txBody>
          <a:bodyPr wrap="square" lIns="33769" tIns="16884" rIns="33769" bIns="16884">
            <a:spAutoFit/>
          </a:bodyPr>
          <a:lstStyle/>
          <a:p>
            <a:r>
              <a:rPr lang="en-US" sz="900" b="1" dirty="0">
                <a:solidFill>
                  <a:schemeClr val="bg1"/>
                </a:solidFill>
                <a:latin typeface="Bookman Old Style" pitchFamily="18" charset="0"/>
              </a:rPr>
              <a:t>RAXAUL</a:t>
            </a:r>
            <a:r>
              <a:rPr lang="en-US" sz="900" b="1" dirty="0">
                <a:solidFill>
                  <a:schemeClr val="bg1"/>
                </a:solidFill>
                <a:latin typeface="Calibri" pitchFamily="34" charset="0"/>
              </a:rPr>
              <a:t>  - </a:t>
            </a:r>
            <a:r>
              <a:rPr lang="en-US" sz="900" b="1" dirty="0">
                <a:solidFill>
                  <a:srgbClr val="FFFF00"/>
                </a:solidFill>
                <a:latin typeface="Bookman Old Style" pitchFamily="18" charset="0"/>
              </a:rPr>
              <a:t>BIRGANJ</a:t>
            </a:r>
          </a:p>
        </p:txBody>
      </p:sp>
      <p:sp>
        <p:nvSpPr>
          <p:cNvPr id="42" name="TextBox 4"/>
          <p:cNvSpPr txBox="1">
            <a:spLocks noChangeArrowheads="1"/>
          </p:cNvSpPr>
          <p:nvPr/>
        </p:nvSpPr>
        <p:spPr bwMode="auto">
          <a:xfrm>
            <a:off x="6218777" y="4042189"/>
            <a:ext cx="1718876" cy="172597"/>
          </a:xfrm>
          <a:prstGeom prst="rect">
            <a:avLst/>
          </a:prstGeom>
          <a:solidFill>
            <a:srgbClr val="0070C0"/>
          </a:solidFill>
          <a:ln w="9525">
            <a:noFill/>
            <a:miter lim="800000"/>
            <a:headEnd/>
            <a:tailEnd/>
          </a:ln>
        </p:spPr>
        <p:txBody>
          <a:bodyPr wrap="square" lIns="33769" tIns="16884" rIns="33769" bIns="16884">
            <a:spAutoFit/>
          </a:bodyPr>
          <a:lstStyle/>
          <a:p>
            <a:r>
              <a:rPr lang="en-US" sz="900" b="1" dirty="0">
                <a:solidFill>
                  <a:schemeClr val="bg1"/>
                </a:solidFill>
                <a:latin typeface="Bookman Old Style" pitchFamily="18" charset="0"/>
              </a:rPr>
              <a:t>JOGBANI - </a:t>
            </a:r>
            <a:r>
              <a:rPr lang="en-US" sz="900" b="1" dirty="0">
                <a:solidFill>
                  <a:srgbClr val="FFFF00"/>
                </a:solidFill>
                <a:latin typeface="Bookman Old Style" pitchFamily="18" charset="0"/>
              </a:rPr>
              <a:t>BIRATNAGAR</a:t>
            </a:r>
          </a:p>
        </p:txBody>
      </p:sp>
      <p:sp>
        <p:nvSpPr>
          <p:cNvPr id="43" name="TextBox 9"/>
          <p:cNvSpPr txBox="1">
            <a:spLocks noChangeArrowheads="1"/>
          </p:cNvSpPr>
          <p:nvPr/>
        </p:nvSpPr>
        <p:spPr bwMode="auto">
          <a:xfrm>
            <a:off x="9196116" y="4212444"/>
            <a:ext cx="1289157" cy="172597"/>
          </a:xfrm>
          <a:prstGeom prst="rect">
            <a:avLst/>
          </a:prstGeom>
          <a:solidFill>
            <a:srgbClr val="0070C0"/>
          </a:solidFill>
          <a:ln w="9525">
            <a:noFill/>
            <a:miter lim="800000"/>
            <a:headEnd/>
            <a:tailEnd/>
          </a:ln>
        </p:spPr>
        <p:txBody>
          <a:bodyPr wrap="square" lIns="33769" tIns="16884" rIns="33769" bIns="16884">
            <a:spAutoFit/>
          </a:bodyPr>
          <a:lstStyle/>
          <a:p>
            <a:r>
              <a:rPr lang="en-US" sz="900" b="1" dirty="0">
                <a:solidFill>
                  <a:schemeClr val="bg1"/>
                </a:solidFill>
                <a:latin typeface="Bookman Old Style" pitchFamily="18" charset="0"/>
              </a:rPr>
              <a:t>DAWKI - </a:t>
            </a:r>
            <a:r>
              <a:rPr lang="en-US" sz="900" b="1" dirty="0">
                <a:solidFill>
                  <a:srgbClr val="FFFF00"/>
                </a:solidFill>
                <a:latin typeface="Bookman Old Style" pitchFamily="18" charset="0"/>
              </a:rPr>
              <a:t>TAMABIL</a:t>
            </a:r>
            <a:endParaRPr lang="en-US" sz="700" b="1" dirty="0">
              <a:solidFill>
                <a:srgbClr val="FFFF00"/>
              </a:solidFill>
              <a:latin typeface="Bookman Old Style" pitchFamily="18" charset="0"/>
            </a:endParaRPr>
          </a:p>
        </p:txBody>
      </p:sp>
      <p:sp>
        <p:nvSpPr>
          <p:cNvPr id="44" name="TextBox 8"/>
          <p:cNvSpPr txBox="1">
            <a:spLocks noChangeArrowheads="1"/>
          </p:cNvSpPr>
          <p:nvPr/>
        </p:nvSpPr>
        <p:spPr bwMode="auto">
          <a:xfrm>
            <a:off x="8754198" y="4899215"/>
            <a:ext cx="1608298" cy="172597"/>
          </a:xfrm>
          <a:prstGeom prst="rect">
            <a:avLst/>
          </a:prstGeom>
          <a:solidFill>
            <a:srgbClr val="0070C0"/>
          </a:solidFill>
          <a:ln w="9525">
            <a:noFill/>
            <a:miter lim="800000"/>
            <a:headEnd/>
            <a:tailEnd/>
          </a:ln>
        </p:spPr>
        <p:txBody>
          <a:bodyPr wrap="square" lIns="33769" tIns="16884" rIns="33769" bIns="16884">
            <a:spAutoFit/>
          </a:bodyPr>
          <a:lstStyle/>
          <a:p>
            <a:r>
              <a:rPr lang="en-US" sz="900" b="1" dirty="0">
                <a:solidFill>
                  <a:schemeClr val="bg1"/>
                </a:solidFill>
                <a:latin typeface="Bookman Old Style" pitchFamily="18" charset="0"/>
              </a:rPr>
              <a:t>AGARTALA  - </a:t>
            </a:r>
            <a:r>
              <a:rPr lang="en-US" sz="900" b="1" dirty="0">
                <a:solidFill>
                  <a:srgbClr val="FFFF00"/>
                </a:solidFill>
                <a:latin typeface="Bookman Old Style" pitchFamily="18" charset="0"/>
              </a:rPr>
              <a:t>AKHAURA</a:t>
            </a:r>
            <a:endParaRPr lang="en-US" sz="700" b="1" dirty="0">
              <a:solidFill>
                <a:srgbClr val="FFFF00"/>
              </a:solidFill>
              <a:latin typeface="Bookman Old Style" pitchFamily="18" charset="0"/>
            </a:endParaRPr>
          </a:p>
        </p:txBody>
      </p:sp>
      <p:sp>
        <p:nvSpPr>
          <p:cNvPr id="45" name="TextBox 5"/>
          <p:cNvSpPr txBox="1">
            <a:spLocks noChangeArrowheads="1"/>
          </p:cNvSpPr>
          <p:nvPr/>
        </p:nvSpPr>
        <p:spPr bwMode="auto">
          <a:xfrm>
            <a:off x="6986132" y="5096872"/>
            <a:ext cx="1688182" cy="172597"/>
          </a:xfrm>
          <a:prstGeom prst="rect">
            <a:avLst/>
          </a:prstGeom>
          <a:solidFill>
            <a:srgbClr val="0070C0"/>
          </a:solidFill>
          <a:ln w="9525">
            <a:noFill/>
            <a:miter lim="800000"/>
            <a:headEnd/>
            <a:tailEnd/>
          </a:ln>
        </p:spPr>
        <p:txBody>
          <a:bodyPr wrap="square" lIns="33769" tIns="16884" rIns="33769" bIns="16884">
            <a:spAutoFit/>
          </a:bodyPr>
          <a:lstStyle/>
          <a:p>
            <a:r>
              <a:rPr lang="en-US" sz="900" b="1" dirty="0">
                <a:solidFill>
                  <a:schemeClr val="bg1"/>
                </a:solidFill>
                <a:latin typeface="Bookman Old Style" pitchFamily="18" charset="0"/>
              </a:rPr>
              <a:t>PETRAPOLE</a:t>
            </a:r>
            <a:r>
              <a:rPr lang="en-US" sz="900" b="1" dirty="0">
                <a:solidFill>
                  <a:schemeClr val="bg1"/>
                </a:solidFill>
                <a:latin typeface="Calibri" pitchFamily="34" charset="0"/>
              </a:rPr>
              <a:t> </a:t>
            </a:r>
            <a:r>
              <a:rPr lang="en-US" sz="900" b="1" dirty="0">
                <a:solidFill>
                  <a:srgbClr val="FFFF00"/>
                </a:solidFill>
                <a:latin typeface="Calibri" pitchFamily="34" charset="0"/>
              </a:rPr>
              <a:t>- </a:t>
            </a:r>
            <a:r>
              <a:rPr lang="en-US" sz="900" b="1" dirty="0">
                <a:solidFill>
                  <a:srgbClr val="FFFF00"/>
                </a:solidFill>
                <a:latin typeface="Bookman Old Style" pitchFamily="18" charset="0"/>
              </a:rPr>
              <a:t>BENAPOLE</a:t>
            </a:r>
          </a:p>
        </p:txBody>
      </p:sp>
      <p:sp>
        <p:nvSpPr>
          <p:cNvPr id="46" name="TextBox 6"/>
          <p:cNvSpPr txBox="1">
            <a:spLocks noChangeArrowheads="1"/>
          </p:cNvSpPr>
          <p:nvPr/>
        </p:nvSpPr>
        <p:spPr bwMode="auto">
          <a:xfrm>
            <a:off x="10700133" y="4699578"/>
            <a:ext cx="1155348" cy="172597"/>
          </a:xfrm>
          <a:prstGeom prst="rect">
            <a:avLst/>
          </a:prstGeom>
          <a:solidFill>
            <a:srgbClr val="0070C0"/>
          </a:solidFill>
          <a:ln w="9525">
            <a:noFill/>
            <a:miter lim="800000"/>
            <a:headEnd/>
            <a:tailEnd/>
          </a:ln>
        </p:spPr>
        <p:txBody>
          <a:bodyPr wrap="square" lIns="33769" tIns="16884" rIns="33769" bIns="16884">
            <a:spAutoFit/>
          </a:bodyPr>
          <a:lstStyle/>
          <a:p>
            <a:r>
              <a:rPr lang="en-US" sz="900" b="1" dirty="0">
                <a:solidFill>
                  <a:schemeClr val="bg1"/>
                </a:solidFill>
                <a:latin typeface="Bookman Old Style" pitchFamily="18" charset="0"/>
              </a:rPr>
              <a:t>MOREH - </a:t>
            </a:r>
            <a:r>
              <a:rPr lang="en-US" sz="900" b="1" dirty="0">
                <a:solidFill>
                  <a:srgbClr val="FFFF00"/>
                </a:solidFill>
                <a:latin typeface="Bookman Old Style" pitchFamily="18" charset="0"/>
              </a:rPr>
              <a:t>TAMU</a:t>
            </a:r>
          </a:p>
        </p:txBody>
      </p:sp>
      <p:sp>
        <p:nvSpPr>
          <p:cNvPr id="47" name="TextBox 17"/>
          <p:cNvSpPr txBox="1">
            <a:spLocks noChangeArrowheads="1"/>
          </p:cNvSpPr>
          <p:nvPr/>
        </p:nvSpPr>
        <p:spPr bwMode="auto">
          <a:xfrm>
            <a:off x="9932777" y="1640792"/>
            <a:ext cx="1103323" cy="264930"/>
          </a:xfrm>
          <a:prstGeom prst="rect">
            <a:avLst/>
          </a:prstGeom>
          <a:solidFill>
            <a:schemeClr val="bg1"/>
          </a:solidFill>
          <a:ln w="9525">
            <a:noFill/>
            <a:miter lim="800000"/>
            <a:headEnd/>
            <a:tailEnd/>
          </a:ln>
        </p:spPr>
        <p:txBody>
          <a:bodyPr wrap="square" lIns="33769" tIns="16884" rIns="33769" bIns="16884">
            <a:spAutoFit/>
          </a:bodyPr>
          <a:lstStyle/>
          <a:p>
            <a:r>
              <a:rPr lang="en-US" sz="1500" b="1" dirty="0" smtClean="0">
                <a:latin typeface="Calibri" pitchFamily="34" charset="0"/>
              </a:rPr>
              <a:t>PHASE </a:t>
            </a:r>
            <a:r>
              <a:rPr lang="en-US" sz="1500" b="1" dirty="0">
                <a:latin typeface="Calibri" pitchFamily="34" charset="0"/>
              </a:rPr>
              <a:t>- I</a:t>
            </a:r>
          </a:p>
        </p:txBody>
      </p:sp>
      <p:sp>
        <p:nvSpPr>
          <p:cNvPr id="48" name="Rectangle 47"/>
          <p:cNvSpPr/>
          <p:nvPr/>
        </p:nvSpPr>
        <p:spPr bwMode="auto">
          <a:xfrm>
            <a:off x="9141123" y="1626994"/>
            <a:ext cx="392630" cy="260094"/>
          </a:xfrm>
          <a:prstGeom prst="rect">
            <a:avLst/>
          </a:prstGeom>
          <a:solidFill>
            <a:srgbClr val="0070C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3769" tIns="16884" rIns="33769" bIns="16884" anchor="ctr"/>
          <a:lstStyle/>
          <a:p>
            <a:pPr algn="ctr" defTabSz="1088334">
              <a:defRPr/>
            </a:pPr>
            <a:endParaRPr lang="en-US" sz="2400" dirty="0"/>
          </a:p>
        </p:txBody>
      </p:sp>
      <p:sp>
        <p:nvSpPr>
          <p:cNvPr id="49" name="TextBox 18"/>
          <p:cNvSpPr txBox="1">
            <a:spLocks noChangeArrowheads="1"/>
          </p:cNvSpPr>
          <p:nvPr/>
        </p:nvSpPr>
        <p:spPr bwMode="auto">
          <a:xfrm>
            <a:off x="9932778" y="2093017"/>
            <a:ext cx="1137192" cy="264930"/>
          </a:xfrm>
          <a:prstGeom prst="rect">
            <a:avLst/>
          </a:prstGeom>
          <a:solidFill>
            <a:schemeClr val="bg1"/>
          </a:solidFill>
          <a:ln w="9525">
            <a:noFill/>
            <a:miter lim="800000"/>
            <a:headEnd/>
            <a:tailEnd/>
          </a:ln>
        </p:spPr>
        <p:txBody>
          <a:bodyPr wrap="square" lIns="33769" tIns="16884" rIns="33769" bIns="16884">
            <a:spAutoFit/>
          </a:bodyPr>
          <a:lstStyle/>
          <a:p>
            <a:r>
              <a:rPr lang="en-US" sz="1500" b="1" dirty="0" smtClean="0">
                <a:latin typeface="Calibri" pitchFamily="34" charset="0"/>
              </a:rPr>
              <a:t>PHASE </a:t>
            </a:r>
            <a:r>
              <a:rPr lang="en-US" sz="1500" b="1" dirty="0">
                <a:latin typeface="Calibri" pitchFamily="34" charset="0"/>
              </a:rPr>
              <a:t>- II</a:t>
            </a:r>
          </a:p>
        </p:txBody>
      </p:sp>
      <p:sp>
        <p:nvSpPr>
          <p:cNvPr id="50" name="Rectangle 49"/>
          <p:cNvSpPr/>
          <p:nvPr/>
        </p:nvSpPr>
        <p:spPr bwMode="auto">
          <a:xfrm>
            <a:off x="9141123" y="2085351"/>
            <a:ext cx="392630" cy="259583"/>
          </a:xfrm>
          <a:prstGeom prst="rect">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3769" tIns="16884" rIns="33769" bIns="16884" anchor="ctr"/>
          <a:lstStyle/>
          <a:p>
            <a:pPr algn="ctr" defTabSz="1088334">
              <a:defRPr/>
            </a:pPr>
            <a:endParaRPr lang="en-US" sz="2400" dirty="0"/>
          </a:p>
        </p:txBody>
      </p:sp>
      <p:sp>
        <p:nvSpPr>
          <p:cNvPr id="55" name="TextBox 14"/>
          <p:cNvSpPr txBox="1">
            <a:spLocks noChangeArrowheads="1"/>
          </p:cNvSpPr>
          <p:nvPr/>
        </p:nvSpPr>
        <p:spPr bwMode="auto">
          <a:xfrm>
            <a:off x="3978099" y="3452091"/>
            <a:ext cx="1647256"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a:solidFill>
                  <a:schemeClr val="bg1"/>
                </a:solidFill>
                <a:latin typeface="Bookman Old Style" pitchFamily="18" charset="0"/>
              </a:rPr>
              <a:t>RUPAI</a:t>
            </a:r>
            <a:r>
              <a:rPr lang="en-US" sz="900" b="1" dirty="0">
                <a:solidFill>
                  <a:schemeClr val="bg1"/>
                </a:solidFill>
              </a:rPr>
              <a:t> DIHA - </a:t>
            </a:r>
            <a:r>
              <a:rPr lang="en-US" sz="900" b="1" dirty="0">
                <a:solidFill>
                  <a:srgbClr val="FFFF00"/>
                </a:solidFill>
                <a:latin typeface="Bookman Old Style" pitchFamily="18" charset="0"/>
              </a:rPr>
              <a:t>NEPALGANJ</a:t>
            </a:r>
          </a:p>
        </p:txBody>
      </p:sp>
      <p:sp>
        <p:nvSpPr>
          <p:cNvPr id="56" name="TextBox 16"/>
          <p:cNvSpPr txBox="1">
            <a:spLocks noChangeArrowheads="1"/>
          </p:cNvSpPr>
          <p:nvPr/>
        </p:nvSpPr>
        <p:spPr bwMode="auto">
          <a:xfrm>
            <a:off x="4530595" y="3672743"/>
            <a:ext cx="1748292"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a:solidFill>
                  <a:schemeClr val="bg1"/>
                </a:solidFill>
                <a:latin typeface="Bookman Old Style" pitchFamily="18" charset="0"/>
              </a:rPr>
              <a:t>SUNAULI  - </a:t>
            </a:r>
            <a:r>
              <a:rPr lang="en-US" sz="900" b="1" dirty="0">
                <a:solidFill>
                  <a:srgbClr val="FFFF00"/>
                </a:solidFill>
                <a:latin typeface="Bookman Old Style" pitchFamily="18" charset="0"/>
              </a:rPr>
              <a:t>BHAIRAHAWA</a:t>
            </a:r>
          </a:p>
        </p:txBody>
      </p:sp>
      <p:sp>
        <p:nvSpPr>
          <p:cNvPr id="57" name="TextBox 11"/>
          <p:cNvSpPr txBox="1">
            <a:spLocks noChangeArrowheads="1"/>
          </p:cNvSpPr>
          <p:nvPr/>
        </p:nvSpPr>
        <p:spPr bwMode="auto">
          <a:xfrm>
            <a:off x="8705009" y="4042189"/>
            <a:ext cx="2269454"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a:solidFill>
                  <a:schemeClr val="bg1"/>
                </a:solidFill>
                <a:latin typeface="Bookman Old Style" pitchFamily="18" charset="0"/>
              </a:rPr>
              <a:t>CHANGRABANDHA - </a:t>
            </a:r>
            <a:r>
              <a:rPr lang="en-US" sz="900" b="1" dirty="0">
                <a:solidFill>
                  <a:srgbClr val="FFFF00"/>
                </a:solidFill>
                <a:latin typeface="Bookman Old Style" pitchFamily="18" charset="0"/>
              </a:rPr>
              <a:t>BURIMARI</a:t>
            </a:r>
          </a:p>
        </p:txBody>
      </p:sp>
      <p:sp>
        <p:nvSpPr>
          <p:cNvPr id="58" name="TextBox 10"/>
          <p:cNvSpPr txBox="1">
            <a:spLocks noChangeArrowheads="1"/>
          </p:cNvSpPr>
          <p:nvPr/>
        </p:nvSpPr>
        <p:spPr bwMode="auto">
          <a:xfrm>
            <a:off x="7661405" y="4336519"/>
            <a:ext cx="859438"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a:solidFill>
                  <a:schemeClr val="bg1"/>
                </a:solidFill>
                <a:latin typeface="Bookman Old Style" pitchFamily="18" charset="0"/>
              </a:rPr>
              <a:t>HILI  - </a:t>
            </a:r>
            <a:r>
              <a:rPr lang="en-US" sz="900" b="1" dirty="0">
                <a:solidFill>
                  <a:srgbClr val="FFFF00"/>
                </a:solidFill>
                <a:latin typeface="Bookman Old Style" pitchFamily="18" charset="0"/>
              </a:rPr>
              <a:t>HILI</a:t>
            </a:r>
          </a:p>
        </p:txBody>
      </p:sp>
      <p:sp>
        <p:nvSpPr>
          <p:cNvPr id="59" name="TextBox 58"/>
          <p:cNvSpPr txBox="1"/>
          <p:nvPr/>
        </p:nvSpPr>
        <p:spPr bwMode="auto">
          <a:xfrm>
            <a:off x="10225651" y="4408664"/>
            <a:ext cx="1732945" cy="172597"/>
          </a:xfrm>
          <a:prstGeom prst="rect">
            <a:avLst/>
          </a:prstGeom>
          <a:solidFill>
            <a:schemeClr val="tx1">
              <a:lumMod val="75000"/>
              <a:lumOff val="25000"/>
            </a:schemeClr>
          </a:solidFill>
        </p:spPr>
        <p:txBody>
          <a:bodyPr wrap="square" lIns="33769" tIns="16884" rIns="33769" bIns="16884">
            <a:spAutoFit/>
          </a:bodyPr>
          <a:lstStyle/>
          <a:p>
            <a:pPr defTabSz="1088334">
              <a:defRPr/>
            </a:pPr>
            <a:r>
              <a:rPr lang="en-US" sz="900" b="1" dirty="0">
                <a:solidFill>
                  <a:schemeClr val="bg1"/>
                </a:solidFill>
                <a:latin typeface="Bookman Old Style" pitchFamily="18" charset="0"/>
                <a:cs typeface="Arial" pitchFamily="34" charset="0"/>
              </a:rPr>
              <a:t>SUTARKHANDI </a:t>
            </a:r>
            <a:r>
              <a:rPr lang="en-US" sz="900" b="1" dirty="0">
                <a:solidFill>
                  <a:srgbClr val="FFFF00"/>
                </a:solidFill>
                <a:latin typeface="Bookman Old Style" pitchFamily="18" charset="0"/>
                <a:cs typeface="Arial" pitchFamily="34" charset="0"/>
              </a:rPr>
              <a:t>- SHEOLA</a:t>
            </a:r>
            <a:endParaRPr lang="en-US" sz="500" b="1" dirty="0">
              <a:solidFill>
                <a:srgbClr val="FFFF00"/>
              </a:solidFill>
              <a:latin typeface="Bookman Old Style" pitchFamily="18" charset="0"/>
              <a:cs typeface="Arial" pitchFamily="34" charset="0"/>
            </a:endParaRPr>
          </a:p>
        </p:txBody>
      </p:sp>
      <p:sp>
        <p:nvSpPr>
          <p:cNvPr id="60" name="TextBox 13"/>
          <p:cNvSpPr txBox="1">
            <a:spLocks noChangeArrowheads="1"/>
          </p:cNvSpPr>
          <p:nvPr/>
        </p:nvSpPr>
        <p:spPr bwMode="auto">
          <a:xfrm>
            <a:off x="9595141" y="5268565"/>
            <a:ext cx="2240039"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a:solidFill>
                  <a:schemeClr val="bg1"/>
                </a:solidFill>
                <a:latin typeface="Bookman Old Style" pitchFamily="18" charset="0"/>
              </a:rPr>
              <a:t>KAWARPUCHIAH - </a:t>
            </a:r>
            <a:r>
              <a:rPr lang="en-US" sz="900" b="1" dirty="0">
                <a:solidFill>
                  <a:srgbClr val="FFFF00"/>
                </a:solidFill>
                <a:latin typeface="Bookman Old Style" pitchFamily="18" charset="0"/>
              </a:rPr>
              <a:t>THEGAMUKH</a:t>
            </a:r>
            <a:endParaRPr lang="en-US" sz="700" b="1" dirty="0">
              <a:solidFill>
                <a:srgbClr val="FFFF00"/>
              </a:solidFill>
              <a:latin typeface="Bookman Old Style" pitchFamily="18" charset="0"/>
            </a:endParaRPr>
          </a:p>
        </p:txBody>
      </p:sp>
      <p:sp>
        <p:nvSpPr>
          <p:cNvPr id="39" name="Oval 38"/>
          <p:cNvSpPr/>
          <p:nvPr/>
        </p:nvSpPr>
        <p:spPr bwMode="auto">
          <a:xfrm>
            <a:off x="5175173" y="3257307"/>
            <a:ext cx="80572" cy="61575"/>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769" tIns="16884" rIns="33769" bIns="16884" anchor="ctr"/>
          <a:lstStyle/>
          <a:p>
            <a:pPr algn="ctr" defTabSz="1088334">
              <a:defRPr/>
            </a:pPr>
            <a:endParaRPr lang="en-US" dirty="0"/>
          </a:p>
        </p:txBody>
      </p:sp>
      <p:sp>
        <p:nvSpPr>
          <p:cNvPr id="41" name="TextBox 14"/>
          <p:cNvSpPr txBox="1">
            <a:spLocks noChangeArrowheads="1"/>
          </p:cNvSpPr>
          <p:nvPr/>
        </p:nvSpPr>
        <p:spPr bwMode="auto">
          <a:xfrm>
            <a:off x="3057272" y="3157760"/>
            <a:ext cx="2015587"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smtClean="0">
                <a:solidFill>
                  <a:schemeClr val="bg1"/>
                </a:solidFill>
                <a:latin typeface="Bookman Old Style" pitchFamily="18" charset="0"/>
              </a:rPr>
              <a:t>BANBASA-</a:t>
            </a:r>
            <a:r>
              <a:rPr lang="en-US" sz="900" b="1" dirty="0" smtClean="0">
                <a:solidFill>
                  <a:srgbClr val="FFFF00"/>
                </a:solidFill>
                <a:latin typeface="Bookman Old Style" pitchFamily="18" charset="0"/>
              </a:rPr>
              <a:t>MAHENDRA NAGAR</a:t>
            </a:r>
            <a:endParaRPr lang="en-US" sz="900" b="1" dirty="0">
              <a:solidFill>
                <a:srgbClr val="FFFF00"/>
              </a:solidFill>
              <a:latin typeface="Bookman Old Style" pitchFamily="18" charset="0"/>
            </a:endParaRPr>
          </a:p>
        </p:txBody>
      </p:sp>
      <p:sp>
        <p:nvSpPr>
          <p:cNvPr id="51" name="Oval 50"/>
          <p:cNvSpPr/>
          <p:nvPr/>
        </p:nvSpPr>
        <p:spPr bwMode="auto">
          <a:xfrm>
            <a:off x="7340395" y="3950466"/>
            <a:ext cx="106150" cy="67195"/>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769" tIns="16884" rIns="33769" bIns="16884" anchor="ctr"/>
          <a:lstStyle/>
          <a:p>
            <a:pPr algn="ctr" defTabSz="1088334">
              <a:defRPr/>
            </a:pPr>
            <a:endParaRPr lang="en-US" dirty="0"/>
          </a:p>
        </p:txBody>
      </p:sp>
      <p:sp>
        <p:nvSpPr>
          <p:cNvPr id="52" name="TextBox 16"/>
          <p:cNvSpPr txBox="1">
            <a:spLocks noChangeArrowheads="1"/>
          </p:cNvSpPr>
          <p:nvPr/>
        </p:nvSpPr>
        <p:spPr bwMode="auto">
          <a:xfrm>
            <a:off x="6587107" y="3600693"/>
            <a:ext cx="1903042"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smtClean="0">
                <a:solidFill>
                  <a:schemeClr val="bg1"/>
                </a:solidFill>
                <a:latin typeface="Bookman Old Style" pitchFamily="18" charset="0"/>
              </a:rPr>
              <a:t>BHITTAMORE - </a:t>
            </a:r>
            <a:r>
              <a:rPr lang="en-US" sz="900" b="1" dirty="0" smtClean="0">
                <a:solidFill>
                  <a:srgbClr val="FFFF00"/>
                </a:solidFill>
                <a:latin typeface="Bookman Old Style" pitchFamily="18" charset="0"/>
              </a:rPr>
              <a:t>JALESWAR</a:t>
            </a:r>
            <a:endParaRPr lang="en-US" sz="900" b="1" dirty="0">
              <a:solidFill>
                <a:srgbClr val="FFFF00"/>
              </a:solidFill>
              <a:latin typeface="Bookman Old Style" pitchFamily="18" charset="0"/>
            </a:endParaRPr>
          </a:p>
        </p:txBody>
      </p:sp>
      <p:sp>
        <p:nvSpPr>
          <p:cNvPr id="53" name="Oval 52"/>
          <p:cNvSpPr/>
          <p:nvPr/>
        </p:nvSpPr>
        <p:spPr bwMode="auto">
          <a:xfrm>
            <a:off x="8305984" y="3944078"/>
            <a:ext cx="99756" cy="57997"/>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769" tIns="16884" rIns="33769" bIns="16884" anchor="ctr"/>
          <a:lstStyle/>
          <a:p>
            <a:pPr algn="ctr" defTabSz="1088334">
              <a:defRPr/>
            </a:pPr>
            <a:endParaRPr lang="en-US" dirty="0"/>
          </a:p>
        </p:txBody>
      </p:sp>
      <p:sp>
        <p:nvSpPr>
          <p:cNvPr id="54" name="TextBox 16"/>
          <p:cNvSpPr txBox="1">
            <a:spLocks noChangeArrowheads="1"/>
          </p:cNvSpPr>
          <p:nvPr/>
        </p:nvSpPr>
        <p:spPr bwMode="auto">
          <a:xfrm>
            <a:off x="8459455" y="3869059"/>
            <a:ext cx="1749571"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smtClean="0">
                <a:solidFill>
                  <a:schemeClr val="bg1"/>
                </a:solidFill>
                <a:latin typeface="Bookman Old Style" pitchFamily="18" charset="0"/>
              </a:rPr>
              <a:t>PANITANKI - </a:t>
            </a:r>
            <a:r>
              <a:rPr lang="en-US" sz="900" b="1" dirty="0" smtClean="0">
                <a:solidFill>
                  <a:srgbClr val="FFFF00"/>
                </a:solidFill>
                <a:latin typeface="Bookman Old Style" pitchFamily="18" charset="0"/>
              </a:rPr>
              <a:t>KAKARBITA</a:t>
            </a:r>
            <a:endParaRPr lang="en-US" sz="900" b="1" dirty="0">
              <a:solidFill>
                <a:srgbClr val="FFFF00"/>
              </a:solidFill>
              <a:latin typeface="Bookman Old Style" pitchFamily="18" charset="0"/>
            </a:endParaRPr>
          </a:p>
        </p:txBody>
      </p:sp>
      <p:sp>
        <p:nvSpPr>
          <p:cNvPr id="63" name="Oval 62"/>
          <p:cNvSpPr/>
          <p:nvPr/>
        </p:nvSpPr>
        <p:spPr bwMode="auto">
          <a:xfrm rot="16200000">
            <a:off x="8592947" y="4752736"/>
            <a:ext cx="63619" cy="85049"/>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769" tIns="16884" rIns="33769" bIns="16884" anchor="ctr"/>
          <a:lstStyle/>
          <a:p>
            <a:pPr algn="ctr" defTabSz="1088334">
              <a:defRPr/>
            </a:pPr>
            <a:endParaRPr lang="en-US" dirty="0"/>
          </a:p>
        </p:txBody>
      </p:sp>
      <p:sp>
        <p:nvSpPr>
          <p:cNvPr id="64" name="TextBox 10"/>
          <p:cNvSpPr txBox="1">
            <a:spLocks noChangeArrowheads="1"/>
          </p:cNvSpPr>
          <p:nvPr/>
        </p:nvSpPr>
        <p:spPr bwMode="auto">
          <a:xfrm>
            <a:off x="6617801" y="4702995"/>
            <a:ext cx="1903042"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smtClean="0">
                <a:solidFill>
                  <a:schemeClr val="bg1"/>
                </a:solidFill>
                <a:latin typeface="Bookman Old Style" pitchFamily="18" charset="0"/>
              </a:rPr>
              <a:t>MAHADIPUR- </a:t>
            </a:r>
            <a:r>
              <a:rPr lang="en-US" sz="900" b="1" dirty="0" smtClean="0">
                <a:solidFill>
                  <a:srgbClr val="FFFF00"/>
                </a:solidFill>
                <a:latin typeface="Bookman Old Style" pitchFamily="18" charset="0"/>
              </a:rPr>
              <a:t>SONA</a:t>
            </a:r>
            <a:r>
              <a:rPr lang="en-US" sz="900" b="1" dirty="0" smtClean="0">
                <a:solidFill>
                  <a:schemeClr val="bg1"/>
                </a:solidFill>
                <a:latin typeface="Bookman Old Style" pitchFamily="18" charset="0"/>
              </a:rPr>
              <a:t> </a:t>
            </a:r>
            <a:r>
              <a:rPr lang="en-US" sz="900" b="1" dirty="0" smtClean="0">
                <a:solidFill>
                  <a:srgbClr val="FFFF00"/>
                </a:solidFill>
                <a:latin typeface="Bookman Old Style" pitchFamily="18" charset="0"/>
              </a:rPr>
              <a:t>MAJID</a:t>
            </a:r>
          </a:p>
        </p:txBody>
      </p:sp>
      <p:sp>
        <p:nvSpPr>
          <p:cNvPr id="65" name="Oval 64"/>
          <p:cNvSpPr/>
          <p:nvPr/>
        </p:nvSpPr>
        <p:spPr bwMode="auto">
          <a:xfrm rot="16200000">
            <a:off x="8740482" y="5328426"/>
            <a:ext cx="82525" cy="92083"/>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769" tIns="16884" rIns="33769" bIns="16884" anchor="ctr"/>
          <a:lstStyle/>
          <a:p>
            <a:pPr algn="ctr" defTabSz="1088334">
              <a:defRPr/>
            </a:pPr>
            <a:endParaRPr lang="en-US" dirty="0"/>
          </a:p>
        </p:txBody>
      </p:sp>
      <p:sp>
        <p:nvSpPr>
          <p:cNvPr id="66" name="TextBox 10"/>
          <p:cNvSpPr txBox="1">
            <a:spLocks noChangeArrowheads="1"/>
          </p:cNvSpPr>
          <p:nvPr/>
        </p:nvSpPr>
        <p:spPr bwMode="auto">
          <a:xfrm>
            <a:off x="6894050" y="5316183"/>
            <a:ext cx="1810959"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smtClean="0">
                <a:solidFill>
                  <a:schemeClr val="bg1"/>
                </a:solidFill>
                <a:latin typeface="Bookman Old Style" pitchFamily="18" charset="0"/>
              </a:rPr>
              <a:t>GHOJADANGA - </a:t>
            </a:r>
            <a:r>
              <a:rPr lang="en-US" sz="900" b="1" dirty="0" smtClean="0">
                <a:solidFill>
                  <a:srgbClr val="FFFF00"/>
                </a:solidFill>
                <a:latin typeface="Bookman Old Style" pitchFamily="18" charset="0"/>
              </a:rPr>
              <a:t>BHORMA</a:t>
            </a:r>
          </a:p>
        </p:txBody>
      </p:sp>
      <p:sp>
        <p:nvSpPr>
          <p:cNvPr id="68" name="Oval 67"/>
          <p:cNvSpPr/>
          <p:nvPr/>
        </p:nvSpPr>
        <p:spPr bwMode="auto">
          <a:xfrm rot="16200000">
            <a:off x="9016276" y="4332194"/>
            <a:ext cx="71283" cy="79933"/>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769" tIns="16884" rIns="33769" bIns="16884" anchor="ctr"/>
          <a:lstStyle/>
          <a:p>
            <a:pPr algn="ctr" defTabSz="1088334">
              <a:defRPr/>
            </a:pPr>
            <a:endParaRPr lang="en-US" dirty="0"/>
          </a:p>
        </p:txBody>
      </p:sp>
      <p:sp>
        <p:nvSpPr>
          <p:cNvPr id="74" name="TextBox 10"/>
          <p:cNvSpPr txBox="1">
            <a:spLocks noChangeArrowheads="1"/>
          </p:cNvSpPr>
          <p:nvPr/>
        </p:nvSpPr>
        <p:spPr bwMode="auto">
          <a:xfrm>
            <a:off x="8674315" y="4410101"/>
            <a:ext cx="1043603" cy="249541"/>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700" b="1" dirty="0" smtClean="0">
                <a:solidFill>
                  <a:schemeClr val="bg1"/>
                </a:solidFill>
                <a:latin typeface="Bookman Old Style" pitchFamily="18" charset="0"/>
              </a:rPr>
              <a:t>FULBARI - </a:t>
            </a:r>
            <a:r>
              <a:rPr lang="en-US" sz="700" b="1" dirty="0" smtClean="0">
                <a:solidFill>
                  <a:srgbClr val="FFFF00"/>
                </a:solidFill>
                <a:latin typeface="Bookman Old Style" pitchFamily="18" charset="0"/>
                <a:cs typeface="Arial" pitchFamily="34" charset="0"/>
              </a:rPr>
              <a:t>BANGLABANDHA</a:t>
            </a:r>
            <a:r>
              <a:rPr lang="en-US" sz="700" b="1" dirty="0" smtClean="0">
                <a:solidFill>
                  <a:schemeClr val="bg1"/>
                </a:solidFill>
                <a:latin typeface="Bookman Old Style" pitchFamily="18" charset="0"/>
              </a:rPr>
              <a:t> </a:t>
            </a:r>
            <a:endParaRPr lang="en-US" sz="700" b="1" dirty="0">
              <a:solidFill>
                <a:srgbClr val="FFFF00"/>
              </a:solidFill>
              <a:latin typeface="Bookman Old Style" pitchFamily="18" charset="0"/>
            </a:endParaRPr>
          </a:p>
        </p:txBody>
      </p:sp>
      <p:cxnSp>
        <p:nvCxnSpPr>
          <p:cNvPr id="76" name="Straight Arrow Connector 75"/>
          <p:cNvCxnSpPr/>
          <p:nvPr/>
        </p:nvCxnSpPr>
        <p:spPr>
          <a:xfrm rot="5400000">
            <a:off x="7299311" y="3833640"/>
            <a:ext cx="171693" cy="6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bwMode="auto">
          <a:xfrm>
            <a:off x="8605253" y="3787971"/>
            <a:ext cx="99756" cy="57997"/>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769" tIns="16884" rIns="33769" bIns="16884" anchor="ctr"/>
          <a:lstStyle/>
          <a:p>
            <a:pPr algn="ctr" defTabSz="1088334">
              <a:defRPr/>
            </a:pPr>
            <a:endParaRPr lang="en-US" dirty="0"/>
          </a:p>
        </p:txBody>
      </p:sp>
      <p:sp>
        <p:nvSpPr>
          <p:cNvPr id="80" name="TextBox 16"/>
          <p:cNvSpPr txBox="1">
            <a:spLocks noChangeArrowheads="1"/>
          </p:cNvSpPr>
          <p:nvPr/>
        </p:nvSpPr>
        <p:spPr bwMode="auto">
          <a:xfrm>
            <a:off x="8705008" y="3649748"/>
            <a:ext cx="2025819" cy="172597"/>
          </a:xfrm>
          <a:prstGeom prst="rect">
            <a:avLst/>
          </a:prstGeom>
          <a:solidFill>
            <a:schemeClr val="tx1">
              <a:lumMod val="75000"/>
              <a:lumOff val="25000"/>
            </a:schemeClr>
          </a:solidFill>
          <a:ln w="9525">
            <a:noFill/>
            <a:miter lim="800000"/>
            <a:headEnd/>
            <a:tailEnd/>
          </a:ln>
        </p:spPr>
        <p:txBody>
          <a:bodyPr wrap="square" lIns="33769" tIns="16884" rIns="33769" bIns="16884">
            <a:spAutoFit/>
          </a:bodyPr>
          <a:lstStyle/>
          <a:p>
            <a:pPr defTabSz="1088334">
              <a:defRPr/>
            </a:pPr>
            <a:r>
              <a:rPr lang="en-US" sz="900" b="1" dirty="0" smtClean="0">
                <a:solidFill>
                  <a:schemeClr val="bg1"/>
                </a:solidFill>
                <a:latin typeface="Bookman Old Style" pitchFamily="18" charset="0"/>
              </a:rPr>
              <a:t>JAIGAON- </a:t>
            </a:r>
            <a:r>
              <a:rPr lang="en-US" sz="900" b="1" dirty="0" smtClean="0">
                <a:solidFill>
                  <a:srgbClr val="FFFF00"/>
                </a:solidFill>
                <a:latin typeface="Bookman Old Style" pitchFamily="18" charset="0"/>
              </a:rPr>
              <a:t>PHUENTSHOLING</a:t>
            </a:r>
            <a:endParaRPr lang="en-US" sz="900" b="1" dirty="0">
              <a:solidFill>
                <a:srgbClr val="FFFF00"/>
              </a:solidFill>
              <a:latin typeface="Bookman Old Style" pitchFamily="18" charset="0"/>
            </a:endParaRPr>
          </a:p>
        </p:txBody>
      </p:sp>
      <p:sp>
        <p:nvSpPr>
          <p:cNvPr id="61" name="Oval 60"/>
          <p:cNvSpPr/>
          <p:nvPr/>
        </p:nvSpPr>
        <p:spPr bwMode="auto">
          <a:xfrm rot="1225341">
            <a:off x="8563516" y="4330052"/>
            <a:ext cx="96521" cy="68753"/>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3769" tIns="16884" rIns="33769" bIns="16884" anchor="ctr"/>
          <a:lstStyle/>
          <a:p>
            <a:pPr algn="ctr" defTabSz="1088334">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41" grpId="0" animBg="1"/>
      <p:bldP spid="52" grpId="0" animBg="1"/>
      <p:bldP spid="54" grpId="0" animBg="1"/>
      <p:bldP spid="64" grpId="0" animBg="1"/>
      <p:bldP spid="66" grpId="0" animBg="1"/>
      <p:bldP spid="74" grpId="0" animBg="1"/>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187" y="95250"/>
            <a:ext cx="9191625" cy="6667500"/>
          </a:xfrm>
          <a:prstGeom prst="rect">
            <a:avLst/>
          </a:prstGeom>
        </p:spPr>
      </p:pic>
    </p:spTree>
    <p:extLst>
      <p:ext uri="{BB962C8B-B14F-4D97-AF65-F5344CB8AC3E}">
        <p14:creationId xmlns:p14="http://schemas.microsoft.com/office/powerpoint/2010/main" val="3689236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4286"/>
          </a:xfrm>
        </p:spPr>
        <p:txBody>
          <a:bodyPr/>
          <a:lstStyle/>
          <a:p>
            <a:r>
              <a:rPr lang="en-US" sz="3600" dirty="0" smtClean="0">
                <a:latin typeface="Bookman Old Style" pitchFamily="18" charset="0"/>
              </a:rPr>
              <a:t>Prologue</a:t>
            </a:r>
            <a:r>
              <a:rPr lang="en-US" dirty="0" smtClean="0">
                <a:latin typeface="Bookman Old Style" pitchFamily="18" charset="0"/>
              </a:rPr>
              <a:t> – </a:t>
            </a:r>
            <a:r>
              <a:rPr lang="en-US" sz="3600" dirty="0" smtClean="0">
                <a:latin typeface="Bookman Old Style" pitchFamily="18" charset="0"/>
                <a:cs typeface="Courier New" panose="02070309020205020404" pitchFamily="49" charset="0"/>
              </a:rPr>
              <a:t>Land Ports Authority of </a:t>
            </a:r>
            <a:r>
              <a:rPr lang="en-US" sz="3600" dirty="0">
                <a:latin typeface="Bookman Old Style" pitchFamily="18" charset="0"/>
                <a:cs typeface="Courier New" panose="02070309020205020404" pitchFamily="49" charset="0"/>
              </a:rPr>
              <a:t>I</a:t>
            </a:r>
            <a:r>
              <a:rPr lang="en-US" sz="3600" dirty="0" smtClean="0">
                <a:latin typeface="Bookman Old Style" pitchFamily="18" charset="0"/>
                <a:cs typeface="Courier New" panose="02070309020205020404" pitchFamily="49" charset="0"/>
              </a:rPr>
              <a:t>ndia</a:t>
            </a:r>
            <a:endParaRPr lang="en-US" sz="3600" dirty="0">
              <a:latin typeface="Bookman Old Style" pitchFamily="18" charset="0"/>
              <a:cs typeface="Courier New" panose="02070309020205020404" pitchFamily="49" charset="0"/>
            </a:endParaRPr>
          </a:p>
        </p:txBody>
      </p:sp>
      <p:sp>
        <p:nvSpPr>
          <p:cNvPr id="3" name="Content Placeholder 2"/>
          <p:cNvSpPr>
            <a:spLocks noGrp="1"/>
          </p:cNvSpPr>
          <p:nvPr>
            <p:ph idx="1"/>
          </p:nvPr>
        </p:nvSpPr>
        <p:spPr>
          <a:xfrm>
            <a:off x="393052" y="1225235"/>
            <a:ext cx="10856839" cy="5037025"/>
          </a:xfrm>
        </p:spPr>
        <p:txBody>
          <a:bodyPr>
            <a:normAutofit fontScale="32500" lnSpcReduction="20000"/>
          </a:bodyPr>
          <a:lstStyle/>
          <a:p>
            <a:endParaRPr lang="en-US" dirty="0" smtClean="0">
              <a:latin typeface="DaunPenh" panose="01010101010101010101" pitchFamily="2" charset="0"/>
              <a:cs typeface="DaunPenh" panose="01010101010101010101" pitchFamily="2" charset="0"/>
            </a:endParaRPr>
          </a:p>
          <a:p>
            <a:pPr algn="just">
              <a:lnSpc>
                <a:spcPct val="120000"/>
              </a:lnSpc>
            </a:pPr>
            <a:r>
              <a:rPr lang="en-US" sz="7200" dirty="0" smtClean="0">
                <a:latin typeface="Bookman Old Style" pitchFamily="18" charset="0"/>
                <a:cs typeface="DilleniaUPC"/>
              </a:rPr>
              <a:t>Securing the country’s borders against interests hostile to the country and putting in place </a:t>
            </a:r>
            <a:r>
              <a:rPr lang="en-US" sz="7200" b="1" dirty="0" smtClean="0">
                <a:latin typeface="Bookman Old Style" pitchFamily="18" charset="0"/>
                <a:cs typeface="DilleniaUPC"/>
              </a:rPr>
              <a:t>systems that are able to interdict such elements while facilitating legitimate trade and commerce </a:t>
            </a:r>
            <a:r>
              <a:rPr lang="en-US" sz="7200" dirty="0" smtClean="0">
                <a:latin typeface="Bookman Old Style" pitchFamily="18" charset="0"/>
                <a:cs typeface="DilleniaUPC"/>
              </a:rPr>
              <a:t>are among the principal objectives of Government of India.</a:t>
            </a:r>
          </a:p>
          <a:p>
            <a:pPr algn="just">
              <a:lnSpc>
                <a:spcPct val="120000"/>
              </a:lnSpc>
            </a:pPr>
            <a:r>
              <a:rPr lang="en-US" sz="7200" dirty="0" smtClean="0">
                <a:latin typeface="Bookman Old Style" pitchFamily="18" charset="0"/>
                <a:cs typeface="DilleniaUPC"/>
              </a:rPr>
              <a:t>The infrastructure available with Customs, Immigration and other regulatory agencies on land borders is generally inadequate.</a:t>
            </a:r>
          </a:p>
          <a:p>
            <a:pPr algn="just">
              <a:lnSpc>
                <a:spcPct val="120000"/>
              </a:lnSpc>
            </a:pPr>
            <a:r>
              <a:rPr lang="en-US" sz="7200" dirty="0" smtClean="0">
                <a:latin typeface="Bookman Old Style" pitchFamily="18" charset="0"/>
                <a:cs typeface="DilleniaUPC"/>
              </a:rPr>
              <a:t>Support facilities like warehouses, parking lots, banks, hotels </a:t>
            </a:r>
            <a:r>
              <a:rPr lang="en-US" sz="7200" dirty="0" err="1" smtClean="0">
                <a:latin typeface="Bookman Old Style" pitchFamily="18" charset="0"/>
                <a:cs typeface="DilleniaUPC"/>
              </a:rPr>
              <a:t>etc</a:t>
            </a:r>
            <a:r>
              <a:rPr lang="en-US" sz="7200" dirty="0" smtClean="0">
                <a:latin typeface="Bookman Old Style" pitchFamily="18" charset="0"/>
                <a:cs typeface="DilleniaUPC"/>
              </a:rPr>
              <a:t>, are either inadequate or absent.</a:t>
            </a:r>
          </a:p>
          <a:p>
            <a:pPr algn="just">
              <a:lnSpc>
                <a:spcPct val="120000"/>
              </a:lnSpc>
            </a:pPr>
            <a:r>
              <a:rPr lang="en-US" sz="7200" dirty="0" smtClean="0">
                <a:latin typeface="Bookman Old Style" pitchFamily="18" charset="0"/>
                <a:cs typeface="DilleniaUPC"/>
              </a:rPr>
              <a:t>All regulatory and support functions are generally not available in one Complex. Even when located in close proximity, there is no single agency responsible for coordinated functioning of various Government authorities and service providers.</a:t>
            </a:r>
            <a:endParaRPr lang="en-US" sz="5100" dirty="0" smtClean="0">
              <a:latin typeface="DaunPenh" panose="01010101010101010101" pitchFamily="2" charset="0"/>
              <a:cs typeface="DaunPenh" panose="01010101010101010101" pitchFamily="2" charset="0"/>
            </a:endParaRPr>
          </a:p>
          <a:p>
            <a:pPr algn="just"/>
            <a:endParaRPr lang="en-US" sz="5100" dirty="0" smtClean="0">
              <a:latin typeface="DaunPenh" panose="01010101010101010101" pitchFamily="2" charset="0"/>
              <a:cs typeface="DaunPenh" panose="01010101010101010101" pitchFamily="2" charset="0"/>
            </a:endParaRPr>
          </a:p>
          <a:p>
            <a:pPr algn="just"/>
            <a:endParaRPr lang="en-US" dirty="0">
              <a:latin typeface="DaunPenh" panose="01010101010101010101" pitchFamily="2" charset="0"/>
              <a:cs typeface="DaunPenh" panose="01010101010101010101" pitchFamily="2" charset="0"/>
            </a:endParaRPr>
          </a:p>
        </p:txBody>
      </p:sp>
      <p:pic>
        <p:nvPicPr>
          <p:cNvPr id="4" name="Picture 2" descr="C:\Users\deepika bharti\Desktop\logo.png"/>
          <p:cNvPicPr>
            <a:picLocks noChangeAspect="1" noChangeArrowheads="1"/>
          </p:cNvPicPr>
          <p:nvPr/>
        </p:nvPicPr>
        <p:blipFill>
          <a:blip r:embed="rId2" cstate="print"/>
          <a:srcRect/>
          <a:stretch>
            <a:fillRect/>
          </a:stretch>
        </p:blipFill>
        <p:spPr bwMode="auto">
          <a:xfrm>
            <a:off x="10856723" y="84054"/>
            <a:ext cx="1459376" cy="1293980"/>
          </a:xfrm>
          <a:prstGeom prst="rect">
            <a:avLst/>
          </a:prstGeom>
          <a:noFill/>
        </p:spPr>
      </p:pic>
    </p:spTree>
    <p:extLst>
      <p:ext uri="{BB962C8B-B14F-4D97-AF65-F5344CB8AC3E}">
        <p14:creationId xmlns:p14="http://schemas.microsoft.com/office/powerpoint/2010/main" val="2815016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eepika bharti\Desktop\logo.png"/>
          <p:cNvPicPr>
            <a:picLocks noChangeAspect="1" noChangeArrowheads="1"/>
          </p:cNvPicPr>
          <p:nvPr/>
        </p:nvPicPr>
        <p:blipFill>
          <a:blip r:embed="rId2" cstate="print"/>
          <a:srcRect/>
          <a:stretch>
            <a:fillRect/>
          </a:stretch>
        </p:blipFill>
        <p:spPr bwMode="auto">
          <a:xfrm>
            <a:off x="10911840" y="144378"/>
            <a:ext cx="1351347" cy="1190436"/>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1424728887"/>
              </p:ext>
            </p:extLst>
          </p:nvPr>
        </p:nvGraphicFramePr>
        <p:xfrm>
          <a:off x="1535288" y="1137359"/>
          <a:ext cx="8444090" cy="5257165"/>
        </p:xfrm>
        <a:graphic>
          <a:graphicData uri="http://schemas.openxmlformats.org/drawingml/2006/table">
            <a:tbl>
              <a:tblPr firstRow="1" bandRow="1">
                <a:tableStyleId>{5940675A-B579-460E-94D1-54222C63F5DA}</a:tableStyleId>
              </a:tblPr>
              <a:tblGrid>
                <a:gridCol w="578041">
                  <a:extLst>
                    <a:ext uri="{9D8B030D-6E8A-4147-A177-3AD203B41FA5}">
                      <a16:colId xmlns:a16="http://schemas.microsoft.com/office/drawing/2014/main" val="20000"/>
                    </a:ext>
                  </a:extLst>
                </a:gridCol>
                <a:gridCol w="1576967">
                  <a:extLst>
                    <a:ext uri="{9D8B030D-6E8A-4147-A177-3AD203B41FA5}">
                      <a16:colId xmlns:a16="http://schemas.microsoft.com/office/drawing/2014/main" val="20001"/>
                    </a:ext>
                  </a:extLst>
                </a:gridCol>
                <a:gridCol w="1509770">
                  <a:extLst>
                    <a:ext uri="{9D8B030D-6E8A-4147-A177-3AD203B41FA5}">
                      <a16:colId xmlns:a16="http://schemas.microsoft.com/office/drawing/2014/main" val="20002"/>
                    </a:ext>
                  </a:extLst>
                </a:gridCol>
                <a:gridCol w="1595391">
                  <a:extLst>
                    <a:ext uri="{9D8B030D-6E8A-4147-A177-3AD203B41FA5}">
                      <a16:colId xmlns:a16="http://schemas.microsoft.com/office/drawing/2014/main" val="20003"/>
                    </a:ext>
                  </a:extLst>
                </a:gridCol>
                <a:gridCol w="660361">
                  <a:extLst>
                    <a:ext uri="{9D8B030D-6E8A-4147-A177-3AD203B41FA5}">
                      <a16:colId xmlns:a16="http://schemas.microsoft.com/office/drawing/2014/main" val="20004"/>
                    </a:ext>
                  </a:extLst>
                </a:gridCol>
                <a:gridCol w="1261780">
                  <a:extLst>
                    <a:ext uri="{9D8B030D-6E8A-4147-A177-3AD203B41FA5}">
                      <a16:colId xmlns:a16="http://schemas.microsoft.com/office/drawing/2014/main" val="20005"/>
                    </a:ext>
                  </a:extLst>
                </a:gridCol>
                <a:gridCol w="1261780">
                  <a:extLst>
                    <a:ext uri="{9D8B030D-6E8A-4147-A177-3AD203B41FA5}">
                      <a16:colId xmlns:a16="http://schemas.microsoft.com/office/drawing/2014/main" val="20006"/>
                    </a:ext>
                  </a:extLst>
                </a:gridCol>
              </a:tblGrid>
              <a:tr h="370840">
                <a:tc>
                  <a:txBody>
                    <a:bodyPr/>
                    <a:lstStyle/>
                    <a:p>
                      <a:pPr algn="ctr" fontAlgn="ctr"/>
                      <a:r>
                        <a:rPr lang="en-IN" sz="1400" b="1" u="none" strike="noStrike" dirty="0" err="1">
                          <a:latin typeface="Bookman Old Style" pitchFamily="18" charset="0"/>
                        </a:rPr>
                        <a:t>S.No</a:t>
                      </a:r>
                      <a:endParaRPr lang="en-IN" sz="1400" b="1" i="0" u="none" strike="noStrike" dirty="0">
                        <a:solidFill>
                          <a:srgbClr val="000000"/>
                        </a:solidFill>
                        <a:latin typeface="Bookman Old Style" pitchFamily="18" charset="0"/>
                      </a:endParaRPr>
                    </a:p>
                  </a:txBody>
                  <a:tcPr marL="9525" marR="9525" marT="9525" marB="0" anchor="ctr"/>
                </a:tc>
                <a:tc>
                  <a:txBody>
                    <a:bodyPr/>
                    <a:lstStyle/>
                    <a:p>
                      <a:pPr algn="ctr" fontAlgn="ctr"/>
                      <a:r>
                        <a:rPr lang="en-IN" sz="1400" b="1" u="none" strike="noStrike" dirty="0">
                          <a:latin typeface="Bookman Old Style" pitchFamily="18" charset="0"/>
                        </a:rPr>
                        <a:t>ICP</a:t>
                      </a:r>
                      <a:endParaRPr lang="en-IN" sz="1400" b="1" i="0" u="none" strike="noStrike" dirty="0">
                        <a:solidFill>
                          <a:srgbClr val="000000"/>
                        </a:solidFill>
                        <a:latin typeface="Bookman Old Style" pitchFamily="18" charset="0"/>
                      </a:endParaRPr>
                    </a:p>
                  </a:txBody>
                  <a:tcPr marL="9525" marR="9525" marT="9525" marB="0" anchor="ctr"/>
                </a:tc>
                <a:tc>
                  <a:txBody>
                    <a:bodyPr/>
                    <a:lstStyle/>
                    <a:p>
                      <a:pPr algn="ctr" fontAlgn="ctr"/>
                      <a:r>
                        <a:rPr lang="en-IN" sz="1400" b="1" u="none" strike="noStrike" dirty="0">
                          <a:latin typeface="Bookman Old Style" pitchFamily="18" charset="0"/>
                        </a:rPr>
                        <a:t>India National </a:t>
                      </a:r>
                      <a:br>
                        <a:rPr lang="en-IN" sz="1400" b="1" u="none" strike="noStrike" dirty="0">
                          <a:latin typeface="Bookman Old Style" pitchFamily="18" charset="0"/>
                        </a:rPr>
                      </a:br>
                      <a:r>
                        <a:rPr lang="en-IN" sz="1400" b="1" u="none" strike="noStrike" dirty="0">
                          <a:latin typeface="Bookman Old Style" pitchFamily="18" charset="0"/>
                        </a:rPr>
                        <a:t>Highway</a:t>
                      </a:r>
                      <a:endParaRPr lang="en-IN" sz="1400" b="1" i="0" u="none" strike="noStrike" dirty="0">
                        <a:solidFill>
                          <a:srgbClr val="000000"/>
                        </a:solidFill>
                        <a:latin typeface="Bookman Old Style" pitchFamily="18" charset="0"/>
                      </a:endParaRPr>
                    </a:p>
                  </a:txBody>
                  <a:tcPr marL="9525" marR="9525" marT="9525" marB="0" anchor="ctr"/>
                </a:tc>
                <a:tc>
                  <a:txBody>
                    <a:bodyPr/>
                    <a:lstStyle/>
                    <a:p>
                      <a:pPr algn="ctr" fontAlgn="ctr"/>
                      <a:r>
                        <a:rPr lang="en-IN" sz="1400" b="1" u="none" strike="noStrike" dirty="0">
                          <a:latin typeface="Bookman Old Style" pitchFamily="18" charset="0"/>
                        </a:rPr>
                        <a:t>Asian</a:t>
                      </a:r>
                      <a:br>
                        <a:rPr lang="en-IN" sz="1400" b="1" u="none" strike="noStrike" dirty="0">
                          <a:latin typeface="Bookman Old Style" pitchFamily="18" charset="0"/>
                        </a:rPr>
                      </a:br>
                      <a:r>
                        <a:rPr lang="en-IN" sz="1400" b="1" u="none" strike="noStrike" dirty="0">
                          <a:latin typeface="Bookman Old Style" pitchFamily="18" charset="0"/>
                        </a:rPr>
                        <a:t> Highway</a:t>
                      </a:r>
                      <a:endParaRPr lang="en-IN" sz="1400" b="1" i="0" u="none" strike="noStrike" dirty="0">
                        <a:solidFill>
                          <a:srgbClr val="000000"/>
                        </a:solidFill>
                        <a:latin typeface="Bookman Old Style" pitchFamily="18" charset="0"/>
                      </a:endParaRPr>
                    </a:p>
                  </a:txBody>
                  <a:tcPr marL="9525" marR="9525" marT="9525" marB="0" anchor="ctr"/>
                </a:tc>
                <a:tc>
                  <a:txBody>
                    <a:bodyPr/>
                    <a:lstStyle/>
                    <a:p>
                      <a:pPr algn="ctr" fontAlgn="ctr"/>
                      <a:r>
                        <a:rPr lang="en-IN" sz="1400" b="1" u="none" strike="noStrike" dirty="0">
                          <a:latin typeface="Bookman Old Style" pitchFamily="18" charset="0"/>
                        </a:rPr>
                        <a:t>Rail</a:t>
                      </a:r>
                      <a:endParaRPr lang="en-IN" sz="1400" b="1" i="0" u="none" strike="noStrike" dirty="0">
                        <a:solidFill>
                          <a:srgbClr val="000000"/>
                        </a:solidFill>
                        <a:latin typeface="Bookman Old Style" pitchFamily="18" charset="0"/>
                      </a:endParaRPr>
                    </a:p>
                  </a:txBody>
                  <a:tcPr marL="9525" marR="9525" marT="9525" marB="0" anchor="ctr"/>
                </a:tc>
                <a:tc>
                  <a:txBody>
                    <a:bodyPr/>
                    <a:lstStyle/>
                    <a:p>
                      <a:pPr algn="ctr" fontAlgn="ctr"/>
                      <a:r>
                        <a:rPr lang="en-IN" sz="1400" b="1" u="none" strike="noStrike" dirty="0" smtClean="0">
                          <a:latin typeface="Bookman Old Style" pitchFamily="18" charset="0"/>
                        </a:rPr>
                        <a:t>Trade</a:t>
                      </a:r>
                    </a:p>
                    <a:p>
                      <a:pPr algn="ctr" fontAlgn="ctr"/>
                      <a:r>
                        <a:rPr lang="en-IN" sz="1400" b="1" u="none" strike="noStrike" dirty="0" err="1" smtClean="0">
                          <a:latin typeface="Bookman Old Style" pitchFamily="18" charset="0"/>
                        </a:rPr>
                        <a:t>Rs</a:t>
                      </a:r>
                      <a:r>
                        <a:rPr lang="en-IN" sz="1400" b="1" u="none" strike="noStrike" dirty="0" smtClean="0">
                          <a:latin typeface="Bookman Old Style" pitchFamily="18" charset="0"/>
                        </a:rPr>
                        <a:t>. In </a:t>
                      </a:r>
                      <a:r>
                        <a:rPr lang="en-IN" sz="1400" b="1" u="none" strike="noStrike" dirty="0" err="1" smtClean="0">
                          <a:latin typeface="Bookman Old Style" pitchFamily="18" charset="0"/>
                        </a:rPr>
                        <a:t>crs</a:t>
                      </a:r>
                      <a:endParaRPr lang="en-IN" sz="1400" b="1" i="0" u="none" strike="noStrike" dirty="0">
                        <a:solidFill>
                          <a:srgbClr val="000000"/>
                        </a:solidFill>
                        <a:latin typeface="Bookman Old Style" pitchFamily="18" charset="0"/>
                      </a:endParaRPr>
                    </a:p>
                  </a:txBody>
                  <a:tcPr marL="9525" marR="9525" marT="9525" marB="0" anchor="ctr"/>
                </a:tc>
                <a:tc>
                  <a:txBody>
                    <a:bodyPr/>
                    <a:lstStyle/>
                    <a:p>
                      <a:pPr algn="ctr" fontAlgn="ctr"/>
                      <a:r>
                        <a:rPr lang="en-IN" sz="1400" b="1" u="none" strike="noStrike" dirty="0">
                          <a:latin typeface="Bookman Old Style" pitchFamily="18" charset="0"/>
                        </a:rPr>
                        <a:t>Passenger</a:t>
                      </a:r>
                      <a:endParaRPr lang="en-IN" sz="1400" b="1" i="0" u="none" strike="noStrike" dirty="0">
                        <a:solidFill>
                          <a:srgbClr val="000000"/>
                        </a:solidFill>
                        <a:latin typeface="Bookman Old Style" pitchFamily="18" charset="0"/>
                      </a:endParaRPr>
                    </a:p>
                  </a:txBody>
                  <a:tcPr marL="9525" marR="9525" marT="9525" marB="0" anchor="ctr"/>
                </a:tc>
                <a:extLst>
                  <a:ext uri="{0D108BD9-81ED-4DB2-BD59-A6C34878D82A}">
                    <a16:rowId xmlns:a16="http://schemas.microsoft.com/office/drawing/2014/main" val="10000"/>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Jaigaon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r>
                        <a:rPr lang="en-IN" sz="1400" u="none" strike="noStrike" kern="1200" baseline="0" dirty="0" smtClean="0">
                          <a:latin typeface="Bookman Old Style" pitchFamily="18" charset="0"/>
                        </a:rPr>
                        <a:t>NH317A</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rowSpan="13">
                  <a:txBody>
                    <a:bodyPr/>
                    <a:lstStyle/>
                    <a:p>
                      <a:pPr marL="0" algn="ctr" defTabSz="914400" rtl="0" eaLnBrk="1" fontAlgn="ctr" latinLnBrk="0" hangingPunct="1">
                        <a:lnSpc>
                          <a:spcPts val="1680"/>
                        </a:lnSpc>
                      </a:pPr>
                      <a:r>
                        <a:rPr lang="en-IN" sz="1400" u="none" strike="noStrike" kern="1200" dirty="0">
                          <a:latin typeface="Bookman Old Style" pitchFamily="18" charset="0"/>
                        </a:rPr>
                        <a:t/>
                      </a:r>
                      <a:br>
                        <a:rPr lang="en-IN" sz="1400" u="none" strike="noStrike" kern="1200" dirty="0">
                          <a:latin typeface="Bookman Old Style" pitchFamily="18" charset="0"/>
                        </a:rPr>
                      </a:br>
                      <a:r>
                        <a:rPr lang="en-IN" sz="1400" u="none" strike="noStrike" kern="1200" dirty="0">
                          <a:latin typeface="Bookman Old Style" pitchFamily="18" charset="0"/>
                        </a:rPr>
                        <a:t/>
                      </a:r>
                      <a:br>
                        <a:rPr lang="en-IN" sz="1400" u="none" strike="noStrike" kern="1200" dirty="0">
                          <a:latin typeface="Bookman Old Style" pitchFamily="18" charset="0"/>
                        </a:rPr>
                      </a:br>
                      <a:r>
                        <a:rPr lang="en-IN" sz="1400" u="none" strike="noStrike" kern="1200" dirty="0">
                          <a:latin typeface="Bookman Old Style" pitchFamily="18" charset="0"/>
                        </a:rPr>
                        <a:t/>
                      </a:r>
                      <a:br>
                        <a:rPr lang="en-IN" sz="1400" u="none" strike="noStrike" kern="1200" dirty="0">
                          <a:latin typeface="Bookman Old Style" pitchFamily="18" charset="0"/>
                        </a:rPr>
                      </a:br>
                      <a:endParaRPr lang="en-IN" sz="1400" u="none" strike="noStrike" kern="1200" dirty="0" smtClean="0">
                        <a:latin typeface="Bookman Old Style" pitchFamily="18" charset="0"/>
                      </a:endParaRPr>
                    </a:p>
                    <a:p>
                      <a:pPr marL="0" algn="ctr" defTabSz="914400" rtl="0" eaLnBrk="1" fontAlgn="ctr" latinLnBrk="0" hangingPunct="1">
                        <a:lnSpc>
                          <a:spcPts val="1680"/>
                        </a:lnSpc>
                      </a:pPr>
                      <a:endParaRPr lang="en-IN" sz="1400" u="none" strike="noStrike" kern="1200" dirty="0" smtClean="0">
                        <a:latin typeface="Bookman Old Style" pitchFamily="18" charset="0"/>
                      </a:endParaRPr>
                    </a:p>
                    <a:p>
                      <a:pPr marL="0" algn="ctr" defTabSz="914400" rtl="0" eaLnBrk="1" fontAlgn="ctr" latinLnBrk="0" hangingPunct="1">
                        <a:lnSpc>
                          <a:spcPts val="1680"/>
                        </a:lnSpc>
                      </a:pPr>
                      <a:endParaRPr lang="en-IN" sz="1400" u="none" strike="noStrike" kern="1200" dirty="0" smtClean="0">
                        <a:latin typeface="Bookman Old Style" pitchFamily="18" charset="0"/>
                      </a:endParaRPr>
                    </a:p>
                    <a:p>
                      <a:pPr marL="0" algn="ctr" defTabSz="914400" rtl="0" eaLnBrk="1" fontAlgn="ctr" latinLnBrk="0" hangingPunct="1">
                        <a:lnSpc>
                          <a:spcPts val="1680"/>
                        </a:lnSpc>
                      </a:pPr>
                      <a:endParaRPr lang="en-IN" sz="1400" u="none" strike="noStrike" kern="1200" dirty="0" smtClean="0">
                        <a:latin typeface="Bookman Old Style" pitchFamily="18" charset="0"/>
                      </a:endParaRPr>
                    </a:p>
                    <a:p>
                      <a:pPr marL="0" algn="ctr" defTabSz="914400" rtl="0" eaLnBrk="1" fontAlgn="ctr" latinLnBrk="0" hangingPunct="1">
                        <a:lnSpc>
                          <a:spcPts val="1680"/>
                        </a:lnSpc>
                      </a:pPr>
                      <a:r>
                        <a:rPr lang="en-IN" sz="1400" u="none" strike="noStrike" kern="1200" dirty="0" smtClean="0">
                          <a:latin typeface="Bookman Old Style" pitchFamily="18" charset="0"/>
                        </a:rPr>
                        <a:t>AH </a:t>
                      </a:r>
                      <a:r>
                        <a:rPr lang="en-IN" sz="1400" u="none" strike="noStrike" kern="1200" dirty="0">
                          <a:latin typeface="Bookman Old Style" pitchFamily="18" charset="0"/>
                        </a:rPr>
                        <a:t>48 and AH2</a:t>
                      </a:r>
                      <a:br>
                        <a:rPr lang="en-IN" sz="1400" u="none" strike="noStrike" kern="1200" dirty="0">
                          <a:latin typeface="Bookman Old Style" pitchFamily="18" charset="0"/>
                        </a:rPr>
                      </a:br>
                      <a:r>
                        <a:rPr lang="en-IN" sz="1400" u="none" strike="noStrike" kern="1200" dirty="0">
                          <a:latin typeface="Bookman Old Style" pitchFamily="18" charset="0"/>
                        </a:rPr>
                        <a:t>For Connecting India, Nepal &amp; Bangladesh</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595.28</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9764</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extLst>
                  <a:ext uri="{0D108BD9-81ED-4DB2-BD59-A6C34878D82A}">
                    <a16:rowId xmlns:a16="http://schemas.microsoft.com/office/drawing/2014/main" val="10001"/>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2</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Hili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NH512/NH27</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1150.23</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102476</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extLst>
                  <a:ext uri="{0D108BD9-81ED-4DB2-BD59-A6C34878D82A}">
                    <a16:rowId xmlns:a16="http://schemas.microsoft.com/office/drawing/2014/main" val="10002"/>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3</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a:t>
                      </a:r>
                      <a:r>
                        <a:rPr lang="en-IN" sz="1400" u="none" strike="noStrike" kern="1200" dirty="0" err="1" smtClean="0">
                          <a:latin typeface="Bookman Old Style" pitchFamily="18" charset="0"/>
                        </a:rPr>
                        <a:t>Ghojadanga</a:t>
                      </a:r>
                      <a:r>
                        <a:rPr lang="en-IN" sz="1400" u="none" strike="noStrike" kern="1200" dirty="0" smtClean="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NH 19</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2482.82</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204391</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extLst>
                  <a:ext uri="{0D108BD9-81ED-4DB2-BD59-A6C34878D82A}">
                    <a16:rowId xmlns:a16="http://schemas.microsoft.com/office/drawing/2014/main" val="10003"/>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4</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Sunauli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NH29E</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7754.78</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57,453</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extLst>
                  <a:ext uri="{0D108BD9-81ED-4DB2-BD59-A6C34878D82A}">
                    <a16:rowId xmlns:a16="http://schemas.microsoft.com/office/drawing/2014/main" val="10004"/>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5</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Panitanki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NH27</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1525.68</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22,548</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extLst>
                  <a:ext uri="{0D108BD9-81ED-4DB2-BD59-A6C34878D82A}">
                    <a16:rowId xmlns:a16="http://schemas.microsoft.com/office/drawing/2014/main" val="10005"/>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6</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Changrabandha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NH27</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177.79</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64,328</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extLst>
                  <a:ext uri="{0D108BD9-81ED-4DB2-BD59-A6C34878D82A}">
                    <a16:rowId xmlns:a16="http://schemas.microsoft.com/office/drawing/2014/main" val="10006"/>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7</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Sutarkandi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NH27</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114.02</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5,690</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extLst>
                  <a:ext uri="{0D108BD9-81ED-4DB2-BD59-A6C34878D82A}">
                    <a16:rowId xmlns:a16="http://schemas.microsoft.com/office/drawing/2014/main" val="10007"/>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8</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Rupaidiha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b="0" u="none" strike="noStrike" kern="1200" dirty="0" smtClean="0">
                          <a:solidFill>
                            <a:schemeClr val="tx1"/>
                          </a:solidFill>
                          <a:latin typeface="Bookman Old Style" pitchFamily="18" charset="0"/>
                          <a:ea typeface="+mn-ea"/>
                          <a:cs typeface="+mn-cs"/>
                        </a:rPr>
                        <a:t>NH927</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1407.62</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546</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extLst>
                  <a:ext uri="{0D108BD9-81ED-4DB2-BD59-A6C34878D82A}">
                    <a16:rowId xmlns:a16="http://schemas.microsoft.com/office/drawing/2014/main" val="10008"/>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9</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a:t>
                      </a:r>
                      <a:r>
                        <a:rPr lang="en-IN" sz="1400" u="none" strike="noStrike" kern="1200" dirty="0" err="1" smtClean="0">
                          <a:latin typeface="Bookman Old Style" pitchFamily="18" charset="0"/>
                        </a:rPr>
                        <a:t>Kawrpuichhuah</a:t>
                      </a:r>
                      <a:r>
                        <a:rPr lang="en-IN" sz="1400" u="none" strike="noStrike" kern="1200" dirty="0" smtClean="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r>
                        <a:rPr lang="en-IN" sz="1400" u="none" strike="noStrike" kern="1200" dirty="0" smtClean="0">
                          <a:latin typeface="Bookman Old Style" pitchFamily="18" charset="0"/>
                        </a:rPr>
                        <a:t>NH302</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extLst>
                  <a:ext uri="{0D108BD9-81ED-4DB2-BD59-A6C34878D82A}">
                    <a16:rowId xmlns:a16="http://schemas.microsoft.com/office/drawing/2014/main" val="10009"/>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10</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a:t>
                      </a:r>
                      <a:r>
                        <a:rPr lang="en-IN" sz="1400" u="none" strike="noStrike" kern="1200" dirty="0" err="1" smtClean="0">
                          <a:latin typeface="Bookman Old Style" pitchFamily="18" charset="0"/>
                        </a:rPr>
                        <a:t>Mahadipur</a:t>
                      </a:r>
                      <a:r>
                        <a:rPr lang="en-IN" sz="1400" u="none" strike="noStrike" kern="1200" dirty="0" smtClean="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NH27</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1323.81</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66,393</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extLst>
                  <a:ext uri="{0D108BD9-81ED-4DB2-BD59-A6C34878D82A}">
                    <a16:rowId xmlns:a16="http://schemas.microsoft.com/office/drawing/2014/main" val="10010"/>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11</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Fulbari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NH31</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114.01</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16,328</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extLst>
                  <a:ext uri="{0D108BD9-81ED-4DB2-BD59-A6C34878D82A}">
                    <a16:rowId xmlns:a16="http://schemas.microsoft.com/office/drawing/2014/main" val="10011"/>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12</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a:t>
                      </a:r>
                      <a:r>
                        <a:rPr lang="en-IN" sz="1400" u="none" strike="noStrike" kern="1200" dirty="0" err="1" smtClean="0">
                          <a:latin typeface="Bookman Old Style" pitchFamily="18" charset="0"/>
                        </a:rPr>
                        <a:t>Banbasa</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r>
                        <a:rPr lang="en-IN" sz="1400" u="none" strike="noStrike" kern="1200" dirty="0" smtClean="0">
                          <a:latin typeface="Bookman Old Style" pitchFamily="18" charset="0"/>
                        </a:rPr>
                        <a:t>NH9</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550.73</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43,087</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extLst>
                  <a:ext uri="{0D108BD9-81ED-4DB2-BD59-A6C34878D82A}">
                    <a16:rowId xmlns:a16="http://schemas.microsoft.com/office/drawing/2014/main" val="10012"/>
                  </a:ext>
                </a:extLst>
              </a:tr>
              <a:tr h="370840">
                <a:tc>
                  <a:txBody>
                    <a:bodyPr/>
                    <a:lstStyle/>
                    <a:p>
                      <a:pPr marL="0" algn="ctr" defTabSz="914400" rtl="0" eaLnBrk="1" fontAlgn="ctr" latinLnBrk="0" hangingPunct="1">
                        <a:lnSpc>
                          <a:spcPts val="1680"/>
                        </a:lnSpc>
                      </a:pPr>
                      <a:r>
                        <a:rPr lang="en-IN" sz="1400" u="none" strike="noStrike" kern="1200" dirty="0">
                          <a:latin typeface="Bookman Old Style" pitchFamily="18" charset="0"/>
                        </a:rPr>
                        <a:t>13</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l" defTabSz="914400" rtl="0" eaLnBrk="1" fontAlgn="ctr" latinLnBrk="0" hangingPunct="1">
                        <a:lnSpc>
                          <a:spcPts val="1680"/>
                        </a:lnSpc>
                      </a:pPr>
                      <a:r>
                        <a:rPr lang="en-IN" sz="1400" u="none" strike="noStrike" kern="1200" dirty="0" smtClean="0">
                          <a:latin typeface="Bookman Old Style" pitchFamily="18" charset="0"/>
                        </a:rPr>
                        <a:t> </a:t>
                      </a:r>
                      <a:r>
                        <a:rPr lang="en-IN" sz="1400" u="none" strike="noStrike" kern="1200" dirty="0" err="1" smtClean="0">
                          <a:latin typeface="Bookman Old Style" pitchFamily="18" charset="0"/>
                        </a:rPr>
                        <a:t>Bhithamore</a:t>
                      </a:r>
                      <a:r>
                        <a:rPr lang="en-IN" sz="1400" u="none" strike="noStrike" kern="1200" dirty="0" smtClean="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smtClean="0">
                          <a:latin typeface="Bookman Old Style" pitchFamily="18" charset="0"/>
                        </a:rPr>
                        <a:t>NH227</a:t>
                      </a: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vMerge="1">
                  <a:txBody>
                    <a:bodyPr/>
                    <a:lstStyle/>
                    <a:p>
                      <a:endParaRPr lang="en-IN"/>
                    </a:p>
                  </a:txBody>
                  <a:tcP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95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469.96</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tc>
                  <a:txBody>
                    <a:bodyPr/>
                    <a:lstStyle/>
                    <a:p>
                      <a:pPr marL="0" algn="ctr" defTabSz="914400" rtl="0" eaLnBrk="1" fontAlgn="ctr" latinLnBrk="0" hangingPunct="1">
                        <a:lnSpc>
                          <a:spcPts val="1680"/>
                        </a:lnSpc>
                      </a:pPr>
                      <a:r>
                        <a:rPr lang="en-IN" sz="1400" u="none" strike="noStrike" kern="1200" dirty="0">
                          <a:latin typeface="Bookman Old Style" pitchFamily="18" charset="0"/>
                        </a:rPr>
                        <a:t>- </a:t>
                      </a:r>
                      <a:endParaRPr lang="en-IN" sz="1400" b="1" u="none" strike="noStrike" kern="1200" dirty="0">
                        <a:solidFill>
                          <a:schemeClr val="dk1"/>
                        </a:solidFill>
                        <a:latin typeface="Bookman Old Style" pitchFamily="18" charset="0"/>
                        <a:ea typeface="+mn-ea"/>
                        <a:cs typeface="+mn-cs"/>
                      </a:endParaRPr>
                    </a:p>
                  </a:txBody>
                  <a:tcPr marL="9525" marR="85725" marT="9525"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56061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4191" y="1382469"/>
            <a:ext cx="4475040" cy="412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82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4286"/>
          </a:xfrm>
        </p:spPr>
        <p:txBody>
          <a:bodyPr/>
          <a:lstStyle/>
          <a:p>
            <a:r>
              <a:rPr lang="en-US" sz="3600" dirty="0" smtClean="0">
                <a:latin typeface="Bookman Old Style" pitchFamily="18" charset="0"/>
              </a:rPr>
              <a:t>Prologue</a:t>
            </a:r>
            <a:r>
              <a:rPr lang="en-US" dirty="0" smtClean="0">
                <a:latin typeface="Bookman Old Style" pitchFamily="18" charset="0"/>
              </a:rPr>
              <a:t> – </a:t>
            </a:r>
            <a:r>
              <a:rPr lang="en-US" sz="3600" dirty="0" smtClean="0">
                <a:latin typeface="Bookman Old Style" pitchFamily="18" charset="0"/>
                <a:cs typeface="Courier New" panose="02070309020205020404" pitchFamily="49" charset="0"/>
              </a:rPr>
              <a:t>Land Ports Authority of </a:t>
            </a:r>
            <a:r>
              <a:rPr lang="en-US" sz="3600" dirty="0">
                <a:latin typeface="Bookman Old Style" pitchFamily="18" charset="0"/>
                <a:cs typeface="Courier New" panose="02070309020205020404" pitchFamily="49" charset="0"/>
              </a:rPr>
              <a:t>I</a:t>
            </a:r>
            <a:r>
              <a:rPr lang="en-US" sz="3600" dirty="0" smtClean="0">
                <a:latin typeface="Bookman Old Style" pitchFamily="18" charset="0"/>
                <a:cs typeface="Courier New" panose="02070309020205020404" pitchFamily="49" charset="0"/>
              </a:rPr>
              <a:t>ndia</a:t>
            </a:r>
            <a:endParaRPr lang="en-US" sz="3600" dirty="0">
              <a:latin typeface="Bookman Old Style" pitchFamily="18" charset="0"/>
              <a:cs typeface="Courier New" panose="02070309020205020404" pitchFamily="49" charset="0"/>
            </a:endParaRPr>
          </a:p>
        </p:txBody>
      </p:sp>
      <p:sp>
        <p:nvSpPr>
          <p:cNvPr id="3" name="Content Placeholder 2"/>
          <p:cNvSpPr>
            <a:spLocks noGrp="1"/>
          </p:cNvSpPr>
          <p:nvPr>
            <p:ph idx="1"/>
          </p:nvPr>
        </p:nvSpPr>
        <p:spPr>
          <a:xfrm>
            <a:off x="393052" y="1169815"/>
            <a:ext cx="11189342" cy="5258697"/>
          </a:xfrm>
        </p:spPr>
        <p:txBody>
          <a:bodyPr>
            <a:normAutofit fontScale="32500" lnSpcReduction="20000"/>
          </a:bodyPr>
          <a:lstStyle/>
          <a:p>
            <a:endParaRPr lang="en-US" dirty="0" smtClean="0">
              <a:latin typeface="DaunPenh" panose="01010101010101010101" pitchFamily="2" charset="0"/>
              <a:cs typeface="DaunPenh" panose="01010101010101010101" pitchFamily="2" charset="0"/>
            </a:endParaRPr>
          </a:p>
          <a:p>
            <a:pPr algn="just">
              <a:lnSpc>
                <a:spcPct val="120000"/>
              </a:lnSpc>
            </a:pPr>
            <a:r>
              <a:rPr lang="en-US" sz="7200" dirty="0" smtClean="0">
                <a:latin typeface="Bookman Old Style" pitchFamily="18" charset="0"/>
                <a:cs typeface="DilleniaUPC"/>
              </a:rPr>
              <a:t>To redress this situation Committee of Secretaries (</a:t>
            </a:r>
            <a:r>
              <a:rPr lang="en-US" sz="7200" dirty="0" err="1" smtClean="0">
                <a:latin typeface="Bookman Old Style" pitchFamily="18" charset="0"/>
                <a:cs typeface="DilleniaUPC"/>
              </a:rPr>
              <a:t>CoS</a:t>
            </a:r>
            <a:r>
              <a:rPr lang="en-US" sz="7200" dirty="0" smtClean="0">
                <a:latin typeface="Bookman Old Style" pitchFamily="18" charset="0"/>
                <a:cs typeface="DilleniaUPC"/>
              </a:rPr>
              <a:t>) recommended setting up of Integrated Check Posts at major entry points on India’s land borders.</a:t>
            </a:r>
          </a:p>
          <a:p>
            <a:pPr algn="just">
              <a:lnSpc>
                <a:spcPct val="120000"/>
              </a:lnSpc>
            </a:pPr>
            <a:r>
              <a:rPr lang="en-US" sz="7200" dirty="0" smtClean="0">
                <a:latin typeface="Bookman Old Style" pitchFamily="18" charset="0"/>
                <a:cs typeface="DilleniaUPC"/>
              </a:rPr>
              <a:t>These Integrated Check Posts should house all regulatory agencies like Immigration, Customs, Boarding Guarding Force, Plant and quarantine etc. together with support facilities like parking , warehousing, banking, foreign exchange bureau public convenience etc in a single walled sanitized complex equipped with all modern amenities.</a:t>
            </a:r>
          </a:p>
          <a:p>
            <a:pPr algn="just">
              <a:lnSpc>
                <a:spcPct val="120000"/>
              </a:lnSpc>
            </a:pPr>
            <a:r>
              <a:rPr lang="en-US" sz="7200" dirty="0" smtClean="0">
                <a:latin typeface="Bookman Old Style" pitchFamily="18" charset="0"/>
                <a:cs typeface="DilleniaUPC"/>
              </a:rPr>
              <a:t>The </a:t>
            </a:r>
            <a:r>
              <a:rPr lang="en-US" sz="7200" dirty="0" err="1" smtClean="0">
                <a:latin typeface="Bookman Old Style" pitchFamily="18" charset="0"/>
                <a:cs typeface="DilleniaUPC"/>
              </a:rPr>
              <a:t>CoS</a:t>
            </a:r>
            <a:r>
              <a:rPr lang="en-US" sz="7200" dirty="0" smtClean="0">
                <a:latin typeface="Bookman Old Style" pitchFamily="18" charset="0"/>
                <a:cs typeface="DilleniaUPC"/>
              </a:rPr>
              <a:t> also recommended establishing an institutional frame work that could undertake construction, management and maintenance of such integrated facilities.</a:t>
            </a:r>
          </a:p>
          <a:p>
            <a:pPr marL="0" indent="0" algn="just">
              <a:buNone/>
            </a:pPr>
            <a:endParaRPr lang="en-US" sz="5100" dirty="0" smtClean="0">
              <a:latin typeface="DaunPenh" panose="01010101010101010101" pitchFamily="2" charset="0"/>
              <a:cs typeface="DaunPenh" panose="01010101010101010101" pitchFamily="2" charset="0"/>
            </a:endParaRPr>
          </a:p>
          <a:p>
            <a:pPr algn="just"/>
            <a:endParaRPr lang="en-US" sz="5100" dirty="0" smtClean="0">
              <a:latin typeface="DaunPenh" panose="01010101010101010101" pitchFamily="2" charset="0"/>
              <a:cs typeface="DaunPenh" panose="01010101010101010101" pitchFamily="2" charset="0"/>
            </a:endParaRPr>
          </a:p>
          <a:p>
            <a:pPr algn="just"/>
            <a:endParaRPr lang="en-US" dirty="0">
              <a:latin typeface="DaunPenh" panose="01010101010101010101" pitchFamily="2" charset="0"/>
              <a:cs typeface="DaunPenh" panose="01010101010101010101" pitchFamily="2" charset="0"/>
            </a:endParaRPr>
          </a:p>
        </p:txBody>
      </p:sp>
      <p:pic>
        <p:nvPicPr>
          <p:cNvPr id="4" name="Picture 2" descr="C:\Users\deepika bharti\Desktop\logo.png"/>
          <p:cNvPicPr>
            <a:picLocks noChangeAspect="1" noChangeArrowheads="1"/>
          </p:cNvPicPr>
          <p:nvPr/>
        </p:nvPicPr>
        <p:blipFill>
          <a:blip r:embed="rId2" cstate="print"/>
          <a:srcRect/>
          <a:stretch>
            <a:fillRect/>
          </a:stretch>
        </p:blipFill>
        <p:spPr bwMode="auto">
          <a:xfrm>
            <a:off x="10856723" y="84054"/>
            <a:ext cx="1459376" cy="1293980"/>
          </a:xfrm>
          <a:prstGeom prst="rect">
            <a:avLst/>
          </a:prstGeom>
          <a:noFill/>
        </p:spPr>
      </p:pic>
    </p:spTree>
    <p:extLst>
      <p:ext uri="{BB962C8B-B14F-4D97-AF65-F5344CB8AC3E}">
        <p14:creationId xmlns:p14="http://schemas.microsoft.com/office/powerpoint/2010/main" val="2815016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5158"/>
            <a:ext cx="11125200" cy="934286"/>
          </a:xfrm>
        </p:spPr>
        <p:txBody>
          <a:bodyPr>
            <a:noAutofit/>
          </a:bodyPr>
          <a:lstStyle/>
          <a:p>
            <a:pPr lvl="0"/>
            <a:r>
              <a:rPr lang="en-GB" sz="2800" b="1" dirty="0" smtClean="0">
                <a:latin typeface="Bookman Old Style" pitchFamily="18" charset="0"/>
              </a:rPr>
              <a:t>Modern Passenger Terminal with the following facilities:</a:t>
            </a:r>
            <a:r>
              <a:rPr lang="en-US" sz="2800" b="1" dirty="0" smtClean="0">
                <a:latin typeface="Bookman Old Style" pitchFamily="18" charset="0"/>
              </a:rPr>
              <a:t/>
            </a:r>
            <a:br>
              <a:rPr lang="en-US" sz="2800" b="1" dirty="0" smtClean="0">
                <a:latin typeface="Bookman Old Style" pitchFamily="18" charset="0"/>
              </a:rPr>
            </a:br>
            <a:endParaRPr lang="en-US" sz="2800" b="1" dirty="0">
              <a:latin typeface="Bookman Old Style" pitchFamily="18" charset="0"/>
              <a:cs typeface="Courier New" panose="02070309020205020404" pitchFamily="49" charset="0"/>
            </a:endParaRPr>
          </a:p>
        </p:txBody>
      </p:sp>
      <p:sp>
        <p:nvSpPr>
          <p:cNvPr id="3" name="Content Placeholder 2"/>
          <p:cNvSpPr>
            <a:spLocks noGrp="1"/>
          </p:cNvSpPr>
          <p:nvPr>
            <p:ph idx="1"/>
          </p:nvPr>
        </p:nvSpPr>
        <p:spPr>
          <a:xfrm>
            <a:off x="998514" y="1100422"/>
            <a:ext cx="10529449" cy="5258697"/>
          </a:xfrm>
        </p:spPr>
        <p:txBody>
          <a:bodyPr>
            <a:normAutofit/>
          </a:bodyPr>
          <a:lstStyle/>
          <a:p>
            <a:endParaRPr lang="en-US" dirty="0" smtClean="0">
              <a:latin typeface="Bookman Old Style" pitchFamily="18" charset="0"/>
              <a:cs typeface="DaunPenh" panose="01010101010101010101" pitchFamily="2" charset="0"/>
            </a:endParaRPr>
          </a:p>
          <a:p>
            <a:pPr lvl="0"/>
            <a:r>
              <a:rPr lang="en-GB" sz="2400" dirty="0" smtClean="0">
                <a:latin typeface="Bookman Old Style" pitchFamily="18" charset="0"/>
              </a:rPr>
              <a:t>Dedicated and separate facility for processing arrival and departure passengers.</a:t>
            </a:r>
            <a:endParaRPr lang="en-US" sz="2400" dirty="0" smtClean="0">
              <a:latin typeface="Bookman Old Style" pitchFamily="18" charset="0"/>
            </a:endParaRPr>
          </a:p>
          <a:p>
            <a:pPr lvl="0"/>
            <a:r>
              <a:rPr lang="en-GB" sz="2400" dirty="0" smtClean="0">
                <a:latin typeface="Bookman Old Style" pitchFamily="18" charset="0"/>
              </a:rPr>
              <a:t>Modern </a:t>
            </a:r>
            <a:r>
              <a:rPr lang="en-GB" sz="2600" dirty="0" smtClean="0">
                <a:latin typeface="Bookman Old Style" pitchFamily="18" charset="0"/>
              </a:rPr>
              <a:t>Infrastructure</a:t>
            </a:r>
            <a:r>
              <a:rPr lang="en-GB" sz="2400" dirty="0" smtClean="0">
                <a:latin typeface="Bookman Old Style" pitchFamily="18" charset="0"/>
              </a:rPr>
              <a:t> for Immigration and Customs Clearances.</a:t>
            </a:r>
            <a:endParaRPr lang="en-US" sz="2400" dirty="0" smtClean="0">
              <a:latin typeface="Bookman Old Style" pitchFamily="18" charset="0"/>
            </a:endParaRPr>
          </a:p>
          <a:p>
            <a:pPr lvl="0"/>
            <a:r>
              <a:rPr lang="en-GB" sz="2400" dirty="0" smtClean="0">
                <a:latin typeface="Bookman Old Style" pitchFamily="18" charset="0"/>
              </a:rPr>
              <a:t>VIP Lounge, Prayer Room, Retail Areas, Child Care Room, Foreign Exchange Bureau and Canteen.</a:t>
            </a:r>
            <a:endParaRPr lang="en-US" sz="2400" dirty="0" smtClean="0">
              <a:latin typeface="Bookman Old Style" pitchFamily="18" charset="0"/>
            </a:endParaRPr>
          </a:p>
          <a:p>
            <a:pPr lvl="0" algn="just"/>
            <a:r>
              <a:rPr lang="en-GB" sz="2400" dirty="0" smtClean="0">
                <a:latin typeface="Bookman Old Style" pitchFamily="18" charset="0"/>
              </a:rPr>
              <a:t>Offices of Customs, Immigration, Health, Public Convenience  Training Room, Conference Hall.</a:t>
            </a:r>
            <a:endParaRPr lang="en-US" sz="2400" dirty="0" smtClean="0">
              <a:latin typeface="Bookman Old Style" pitchFamily="18" charset="0"/>
            </a:endParaRPr>
          </a:p>
          <a:p>
            <a:pPr lvl="0"/>
            <a:r>
              <a:rPr lang="en-GB" sz="2400" dirty="0" smtClean="0">
                <a:latin typeface="Bookman Old Style" pitchFamily="18" charset="0"/>
              </a:rPr>
              <a:t>Free ferry service at Attari and Agartala for passengers between zero point and passenger terminal</a:t>
            </a:r>
            <a:endParaRPr lang="en-US" sz="2400" dirty="0" smtClean="0">
              <a:latin typeface="Bookman Old Style" pitchFamily="18" charset="0"/>
            </a:endParaRPr>
          </a:p>
          <a:p>
            <a:pPr marL="0" indent="0" algn="just">
              <a:buNone/>
            </a:pPr>
            <a:endParaRPr lang="en-US" sz="5100" dirty="0" smtClean="0">
              <a:latin typeface="DaunPenh" panose="01010101010101010101" pitchFamily="2" charset="0"/>
              <a:cs typeface="DaunPenh" panose="01010101010101010101" pitchFamily="2" charset="0"/>
            </a:endParaRPr>
          </a:p>
          <a:p>
            <a:pPr algn="just"/>
            <a:endParaRPr lang="en-US" sz="5100" dirty="0" smtClean="0">
              <a:latin typeface="DaunPenh" panose="01010101010101010101" pitchFamily="2" charset="0"/>
              <a:cs typeface="DaunPenh" panose="01010101010101010101" pitchFamily="2" charset="0"/>
            </a:endParaRPr>
          </a:p>
          <a:p>
            <a:pPr algn="just"/>
            <a:endParaRPr lang="en-US" dirty="0">
              <a:latin typeface="DaunPenh" panose="01010101010101010101" pitchFamily="2" charset="0"/>
              <a:cs typeface="DaunPenh" panose="01010101010101010101" pitchFamily="2" charset="0"/>
            </a:endParaRPr>
          </a:p>
        </p:txBody>
      </p:sp>
      <p:pic>
        <p:nvPicPr>
          <p:cNvPr id="4" name="Picture 2" descr="C:\Users\deepika bharti\Desktop\logo.png"/>
          <p:cNvPicPr>
            <a:picLocks noChangeAspect="1" noChangeArrowheads="1"/>
          </p:cNvPicPr>
          <p:nvPr/>
        </p:nvPicPr>
        <p:blipFill>
          <a:blip r:embed="rId2" cstate="print"/>
          <a:srcRect/>
          <a:stretch>
            <a:fillRect/>
          </a:stretch>
        </p:blipFill>
        <p:spPr bwMode="auto">
          <a:xfrm>
            <a:off x="10856723" y="84054"/>
            <a:ext cx="1459376" cy="1293980"/>
          </a:xfrm>
          <a:prstGeom prst="rect">
            <a:avLst/>
          </a:prstGeom>
          <a:noFill/>
        </p:spPr>
      </p:pic>
    </p:spTree>
    <p:extLst>
      <p:ext uri="{BB962C8B-B14F-4D97-AF65-F5344CB8AC3E}">
        <p14:creationId xmlns:p14="http://schemas.microsoft.com/office/powerpoint/2010/main" val="2815016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65126"/>
            <a:ext cx="10925175" cy="934286"/>
          </a:xfrm>
        </p:spPr>
        <p:txBody>
          <a:bodyPr>
            <a:normAutofit fontScale="90000"/>
          </a:bodyPr>
          <a:lstStyle/>
          <a:p>
            <a:pPr lvl="0"/>
            <a:r>
              <a:rPr lang="en-GB" sz="3600" b="1" dirty="0" smtClean="0">
                <a:latin typeface="Bookman Old Style" pitchFamily="18" charset="0"/>
              </a:rPr>
              <a:t>Cargo Terminal Building with following facilities:</a:t>
            </a:r>
            <a:endParaRPr lang="en-US" sz="3600" b="1" dirty="0">
              <a:latin typeface="Bookman Old Style" pitchFamily="18" charset="0"/>
            </a:endParaRPr>
          </a:p>
        </p:txBody>
      </p:sp>
      <p:sp>
        <p:nvSpPr>
          <p:cNvPr id="3" name="Content Placeholder 2"/>
          <p:cNvSpPr>
            <a:spLocks noGrp="1"/>
          </p:cNvSpPr>
          <p:nvPr>
            <p:ph idx="1"/>
          </p:nvPr>
        </p:nvSpPr>
        <p:spPr>
          <a:xfrm>
            <a:off x="393052" y="1312695"/>
            <a:ext cx="11189342" cy="5258697"/>
          </a:xfrm>
        </p:spPr>
        <p:txBody>
          <a:bodyPr>
            <a:normAutofit fontScale="92500" lnSpcReduction="10000"/>
          </a:bodyPr>
          <a:lstStyle/>
          <a:p>
            <a:pPr lvl="0" algn="just"/>
            <a:r>
              <a:rPr lang="en-GB" sz="2600" dirty="0" smtClean="0">
                <a:latin typeface="Bookman Old Style" pitchFamily="18" charset="0"/>
              </a:rPr>
              <a:t>Separate offices/working area with modern facilities for Customs, Plant &amp; Quarantine Laboratory, Custodian, Bank and Clearing Agents, an EDI Room, Control Room and Waiting Hall.  </a:t>
            </a:r>
            <a:endParaRPr lang="en-US" sz="2600" dirty="0" smtClean="0">
              <a:latin typeface="Bookman Old Style" pitchFamily="18" charset="0"/>
            </a:endParaRPr>
          </a:p>
          <a:p>
            <a:pPr lvl="0" algn="just"/>
            <a:r>
              <a:rPr lang="en-GB" sz="2600" dirty="0" smtClean="0">
                <a:latin typeface="Bookman Old Style" pitchFamily="18" charset="0"/>
              </a:rPr>
              <a:t>Separate warehouses with cold storage facilities for import and export cargo.</a:t>
            </a:r>
            <a:endParaRPr lang="en-US" sz="2600" dirty="0" smtClean="0">
              <a:latin typeface="Bookman Old Style" pitchFamily="18" charset="0"/>
            </a:endParaRPr>
          </a:p>
          <a:p>
            <a:pPr lvl="0" algn="just"/>
            <a:r>
              <a:rPr lang="en-GB" sz="2600" dirty="0" smtClean="0">
                <a:latin typeface="Bookman Old Style" pitchFamily="18" charset="0"/>
              </a:rPr>
              <a:t>Weigh bridges – dedicated and separate for Exports/Imports</a:t>
            </a:r>
            <a:endParaRPr lang="en-US" sz="2600" dirty="0" smtClean="0">
              <a:latin typeface="Bookman Old Style" pitchFamily="18" charset="0"/>
            </a:endParaRPr>
          </a:p>
          <a:p>
            <a:pPr lvl="0" algn="just"/>
            <a:r>
              <a:rPr lang="en-GB" sz="2600" dirty="0" smtClean="0">
                <a:latin typeface="Bookman Old Style" pitchFamily="18" charset="0"/>
              </a:rPr>
              <a:t>Quarantine Block with doctor’s room, sick room, laboratory and holding area.</a:t>
            </a:r>
            <a:endParaRPr lang="en-US" sz="2600" dirty="0" smtClean="0">
              <a:latin typeface="Bookman Old Style" pitchFamily="18" charset="0"/>
            </a:endParaRPr>
          </a:p>
          <a:p>
            <a:pPr lvl="0" algn="just"/>
            <a:r>
              <a:rPr lang="en-GB" sz="2600" dirty="0" smtClean="0">
                <a:latin typeface="Bookman Old Style" pitchFamily="18" charset="0"/>
              </a:rPr>
              <a:t>Area for loose cargo</a:t>
            </a:r>
            <a:endParaRPr lang="en-US" sz="2600" dirty="0" smtClean="0">
              <a:latin typeface="Bookman Old Style" pitchFamily="18" charset="0"/>
            </a:endParaRPr>
          </a:p>
          <a:p>
            <a:pPr lvl="0" algn="just"/>
            <a:r>
              <a:rPr lang="en-GB" sz="2600" dirty="0" smtClean="0">
                <a:latin typeface="Bookman Old Style" pitchFamily="18" charset="0"/>
              </a:rPr>
              <a:t>Electrical sub-station</a:t>
            </a:r>
            <a:endParaRPr lang="en-US" sz="2600" dirty="0" smtClean="0">
              <a:latin typeface="Bookman Old Style" pitchFamily="18" charset="0"/>
            </a:endParaRPr>
          </a:p>
          <a:p>
            <a:pPr lvl="0" algn="just"/>
            <a:r>
              <a:rPr lang="en-GB" sz="2600" dirty="0" smtClean="0">
                <a:latin typeface="Bookman Old Style" pitchFamily="18" charset="0"/>
              </a:rPr>
              <a:t>Secure and well lighted premises with CCTV surveillance, PA system and fire alarm system.</a:t>
            </a:r>
            <a:endParaRPr lang="en-US" sz="2600" dirty="0" smtClean="0">
              <a:latin typeface="Bookman Old Style" pitchFamily="18" charset="0"/>
            </a:endParaRPr>
          </a:p>
          <a:p>
            <a:pPr lvl="0" algn="just"/>
            <a:r>
              <a:rPr lang="en-GB" sz="2600" dirty="0" smtClean="0">
                <a:latin typeface="Bookman Old Style" pitchFamily="18" charset="0"/>
              </a:rPr>
              <a:t>Separate parking area for passengers and cargo vehicles.  </a:t>
            </a:r>
            <a:endParaRPr lang="en-US" sz="2600" dirty="0" smtClean="0">
              <a:latin typeface="Bookman Old Style" pitchFamily="18" charset="0"/>
            </a:endParaRPr>
          </a:p>
          <a:p>
            <a:pPr lvl="0" algn="just"/>
            <a:r>
              <a:rPr lang="en-GB" sz="2600" dirty="0" smtClean="0">
                <a:latin typeface="Bookman Old Style" pitchFamily="18" charset="0"/>
              </a:rPr>
              <a:t>Toilets, canteen and rest area for drivers</a:t>
            </a:r>
            <a:endParaRPr lang="en-US" sz="2600" dirty="0" smtClean="0">
              <a:latin typeface="Bookman Old Style" pitchFamily="18" charset="0"/>
            </a:endParaRPr>
          </a:p>
          <a:p>
            <a:pPr marL="0" indent="0" algn="just">
              <a:buNone/>
            </a:pPr>
            <a:endParaRPr lang="en-US" sz="5100" dirty="0" smtClean="0">
              <a:latin typeface="DaunPenh" panose="01010101010101010101" pitchFamily="2" charset="0"/>
              <a:cs typeface="DaunPenh" panose="01010101010101010101" pitchFamily="2" charset="0"/>
            </a:endParaRPr>
          </a:p>
          <a:p>
            <a:pPr algn="just"/>
            <a:endParaRPr lang="en-US" sz="5100" dirty="0" smtClean="0">
              <a:latin typeface="DaunPenh" panose="01010101010101010101" pitchFamily="2" charset="0"/>
              <a:cs typeface="DaunPenh" panose="01010101010101010101" pitchFamily="2" charset="0"/>
            </a:endParaRPr>
          </a:p>
          <a:p>
            <a:pPr algn="just"/>
            <a:endParaRPr lang="en-US" dirty="0">
              <a:latin typeface="DaunPenh" panose="01010101010101010101" pitchFamily="2" charset="0"/>
              <a:cs typeface="DaunPenh" panose="01010101010101010101" pitchFamily="2" charset="0"/>
            </a:endParaRPr>
          </a:p>
        </p:txBody>
      </p:sp>
      <p:pic>
        <p:nvPicPr>
          <p:cNvPr id="4" name="Picture 2" descr="C:\Users\deepika bharti\Desktop\logo.png"/>
          <p:cNvPicPr>
            <a:picLocks noChangeAspect="1" noChangeArrowheads="1"/>
          </p:cNvPicPr>
          <p:nvPr/>
        </p:nvPicPr>
        <p:blipFill>
          <a:blip r:embed="rId2" cstate="print"/>
          <a:srcRect/>
          <a:stretch>
            <a:fillRect/>
          </a:stretch>
        </p:blipFill>
        <p:spPr bwMode="auto">
          <a:xfrm>
            <a:off x="10856723" y="84054"/>
            <a:ext cx="1459376" cy="1293980"/>
          </a:xfrm>
          <a:prstGeom prst="rect">
            <a:avLst/>
          </a:prstGeom>
          <a:noFill/>
        </p:spPr>
      </p:pic>
    </p:spTree>
    <p:extLst>
      <p:ext uri="{BB962C8B-B14F-4D97-AF65-F5344CB8AC3E}">
        <p14:creationId xmlns:p14="http://schemas.microsoft.com/office/powerpoint/2010/main" val="281501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428" y="1444625"/>
            <a:ext cx="10515600" cy="4351338"/>
          </a:xfrm>
        </p:spPr>
        <p:txBody>
          <a:bodyPr>
            <a:normAutofit fontScale="25000" lnSpcReduction="20000"/>
          </a:bodyPr>
          <a:lstStyle/>
          <a:p>
            <a:pPr marL="0" indent="0">
              <a:lnSpc>
                <a:spcPct val="160000"/>
              </a:lnSpc>
              <a:buNone/>
            </a:pPr>
            <a:endParaRPr lang="en-US" sz="9600" dirty="0" smtClean="0">
              <a:latin typeface="Bookman Old Style" pitchFamily="18" charset="0"/>
              <a:cs typeface="DilleniaUPC" panose="02020603050405020304" pitchFamily="18" charset="-34"/>
            </a:endParaRPr>
          </a:p>
          <a:p>
            <a:pPr algn="just">
              <a:lnSpc>
                <a:spcPct val="160000"/>
              </a:lnSpc>
            </a:pPr>
            <a:r>
              <a:rPr lang="en-US" sz="9600" dirty="0" smtClean="0">
                <a:latin typeface="Bookman Old Style" pitchFamily="18" charset="0"/>
                <a:cs typeface="DilleniaUPC" panose="02020603050405020304" pitchFamily="18" charset="-34"/>
              </a:rPr>
              <a:t>Established under Land Ports Authority of India Act-2010</a:t>
            </a:r>
          </a:p>
          <a:p>
            <a:pPr algn="just">
              <a:lnSpc>
                <a:spcPct val="160000"/>
              </a:lnSpc>
            </a:pPr>
            <a:r>
              <a:rPr lang="en-US" sz="9600" dirty="0" smtClean="0">
                <a:latin typeface="Bookman Old Style" pitchFamily="18" charset="0"/>
                <a:cs typeface="DilleniaUPC" panose="02020603050405020304" pitchFamily="18" charset="-34"/>
              </a:rPr>
              <a:t>LPAI came into being from 1</a:t>
            </a:r>
            <a:r>
              <a:rPr lang="en-US" sz="9600" baseline="30000" dirty="0" smtClean="0">
                <a:latin typeface="Bookman Old Style" pitchFamily="18" charset="0"/>
                <a:cs typeface="DilleniaUPC" panose="02020603050405020304" pitchFamily="18" charset="-34"/>
              </a:rPr>
              <a:t>st</a:t>
            </a:r>
            <a:r>
              <a:rPr lang="en-US" sz="9600" dirty="0" smtClean="0">
                <a:latin typeface="Bookman Old Style" pitchFamily="18" charset="0"/>
                <a:cs typeface="DilleniaUPC" panose="02020603050405020304" pitchFamily="18" charset="-34"/>
              </a:rPr>
              <a:t> March 2012</a:t>
            </a:r>
          </a:p>
          <a:p>
            <a:pPr algn="just">
              <a:lnSpc>
                <a:spcPct val="160000"/>
              </a:lnSpc>
            </a:pPr>
            <a:r>
              <a:rPr lang="en-US" sz="9600" dirty="0" smtClean="0">
                <a:latin typeface="Bookman Old Style" pitchFamily="18" charset="0"/>
                <a:cs typeface="DilleniaUPC" panose="02020603050405020304" pitchFamily="18" charset="-34"/>
              </a:rPr>
              <a:t>A Statutory Body under Department of Border Management, Ministry of Home Affairs.</a:t>
            </a:r>
          </a:p>
          <a:p>
            <a:pPr algn="just">
              <a:lnSpc>
                <a:spcPct val="160000"/>
              </a:lnSpc>
            </a:pPr>
            <a:r>
              <a:rPr lang="en-US" sz="9600" dirty="0" smtClean="0">
                <a:latin typeface="Bookman Old Style" pitchFamily="18" charset="0"/>
                <a:cs typeface="DilleniaUPC" panose="02020603050405020304" pitchFamily="18" charset="-34"/>
              </a:rPr>
              <a:t>The Mandate of Authority is to develop, sanitize and manage the facilities for cross-border movement of passengers and goods at designated points along the international land borders of </a:t>
            </a:r>
            <a:r>
              <a:rPr lang="en-US" sz="9600" dirty="0">
                <a:latin typeface="Bookman Old Style" pitchFamily="18" charset="0"/>
                <a:cs typeface="DilleniaUPC" panose="02020603050405020304" pitchFamily="18" charset="-34"/>
              </a:rPr>
              <a:t> </a:t>
            </a:r>
            <a:r>
              <a:rPr lang="en-US" sz="9600" dirty="0" smtClean="0">
                <a:latin typeface="Bookman Old Style" pitchFamily="18" charset="0"/>
                <a:cs typeface="DilleniaUPC" panose="02020603050405020304" pitchFamily="18" charset="-34"/>
              </a:rPr>
              <a:t>India</a:t>
            </a:r>
          </a:p>
          <a:p>
            <a:pPr marL="0" indent="0">
              <a:buNone/>
            </a:pPr>
            <a:endParaRPr lang="en-US" sz="4000" dirty="0">
              <a:latin typeface="Bookman Old Style" pitchFamily="18" charset="0"/>
            </a:endParaRPr>
          </a:p>
        </p:txBody>
      </p:sp>
      <p:pic>
        <p:nvPicPr>
          <p:cNvPr id="4" name="Picture 2" descr="C:\Users\deepika bharti\Desktop\logo.png"/>
          <p:cNvPicPr>
            <a:picLocks noChangeAspect="1" noChangeArrowheads="1"/>
          </p:cNvPicPr>
          <p:nvPr/>
        </p:nvPicPr>
        <p:blipFill>
          <a:blip r:embed="rId2" cstate="print"/>
          <a:srcRect/>
          <a:stretch>
            <a:fillRect/>
          </a:stretch>
        </p:blipFill>
        <p:spPr bwMode="auto">
          <a:xfrm>
            <a:off x="10732624" y="132557"/>
            <a:ext cx="1459376" cy="1293980"/>
          </a:xfrm>
          <a:prstGeom prst="rect">
            <a:avLst/>
          </a:prstGeom>
          <a:noFill/>
        </p:spPr>
      </p:pic>
      <p:sp>
        <p:nvSpPr>
          <p:cNvPr id="5" name="Title 1"/>
          <p:cNvSpPr>
            <a:spLocks noGrp="1"/>
          </p:cNvSpPr>
          <p:nvPr>
            <p:ph type="title"/>
          </p:nvPr>
        </p:nvSpPr>
        <p:spPr>
          <a:xfrm>
            <a:off x="838200" y="365125"/>
            <a:ext cx="10515600" cy="1325563"/>
          </a:xfrm>
        </p:spPr>
        <p:txBody>
          <a:bodyPr>
            <a:normAutofit/>
          </a:bodyPr>
          <a:lstStyle/>
          <a:p>
            <a:r>
              <a:rPr lang="en-US" sz="3600" dirty="0">
                <a:latin typeface="Bookman Old Style" pitchFamily="18" charset="0"/>
              </a:rPr>
              <a:t>Prologue – </a:t>
            </a:r>
            <a:r>
              <a:rPr lang="en-US" sz="3600" dirty="0">
                <a:latin typeface="Bookman Old Style" pitchFamily="18" charset="0"/>
                <a:cs typeface="Courier New" panose="02070309020205020404" pitchFamily="49" charset="0"/>
              </a:rPr>
              <a:t>Land Ports Authority of India</a:t>
            </a:r>
            <a:endParaRPr lang="en-US" sz="3600" dirty="0">
              <a:latin typeface="Bookman Old Style" pitchFamily="18" charset="0"/>
            </a:endParaRPr>
          </a:p>
        </p:txBody>
      </p:sp>
    </p:spTree>
    <p:extLst>
      <p:ext uri="{BB962C8B-B14F-4D97-AF65-F5344CB8AC3E}">
        <p14:creationId xmlns:p14="http://schemas.microsoft.com/office/powerpoint/2010/main" val="1635236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BDAAkGBwgHBgkIBwgKCgkLDRYPDQwMDRsUFRAWIB0iIiAdHx8kKDQsJCYxJx8fLT0tMTU3Ojo6Iys/RD84QzQ5Ojf/2wBDAQoKCg0MDRoPDxo3JR8lNzc3Nzc3Nzc3Nzc3Nzc3Nzc3Nzc3Nzc3Nzc3Nzc3Nzc3Nzc3Nzc3Nzc3Nzc3Nzc3Nzf/wAARCACLALoDASIAAhEBAxEB/8QAGwAAAgMBAQEAAAAAAAAAAAAAAgMAAQQFBgf/xAA5EAABBAEDAwMCBAQFAwUAAAABAAIDEQQFITESQVEGE2EicRSBkaEHIzLRFVKxweEWJDM1QmJy8f/EABkBAQEAAwEAAAAAAAAAAAAAAAABAgMEBf/EACARAQEAAwACAwEBAQAAAAAAAAABAgMREiEEEzFRQWH/2gAMAwEAAhEDEQA/APXMb5Cexo8UoyMpzYieFURrAUQZSayMhEGFQKDUXSmCMohEUUsNV9Cd7RUETkCw0BQjZOEDvCv2X/5UCGtRhqYyI3x3TfZd2baDNQCorX+Hef8A2qfhnd6QYyhorcccjsq/DnwEGHpQ9JW447kJxygwlqosWt8B7boDGRsQgxuYluYtxZe3SVRh+FRznMSuhdJ0N8BK9o/5SiDY1PY3ZFGxObGiAa35RBqayNGGBQhIa7sjawnymhoCYwBFLbGUwRHx+yYKTWuratkCmxnwr9orQC08KIrP7FcBEIj8pwRBAj21RjPytCiDP7Z+VXtHx+y0qIM3tfCoxfC0qiiMns0hMPx+y1kKigyGH4QuhvkLWUJAV6MLoWjt+iD2h8ra4BB0hU4wsKaCkApjVKhzSjBSmlI1DUcXTohLlyhgOzRVlx+AFL6WS31G20bSvPwep8GWQNLMiMO4fJEQF1Zs2CFge54ot6hW9hYTZhffWdwyn7G4FGCuONag6+kiS6v+nYDyteHqEGXftSB1dkmzC/lS4ZT9joNOyMLM/JhhNSysZ/8AZwCcxwcA5pBB4I7rLsTlMarKAFEqLCipS0BKWqCiCKioogooXIihKIFC5EUBQByUKLgqWqOW1MaltTWohjV43183IdlYZxn0WsfdfJH9l7JvBXj9enjnznPB6mg008jZcfy9njhyftdfw8fLZ7eZ0/V54HzYuVbqG1ng9iCuroXqKKWaXFnZ0iEEtI5eP8v+tfdcKSET58kvWHNFlwHavKR6cI/xfqO5df8AuuKzHGXL/jtyxmb1gEbpA2aeaSJjTLFAaDGXuA83bq3ofZY9S9RwYGZG+J7/AHGtBLwKDftaVqueWEsa/qc6hbzya2/IBeJzmOyJWRB4ke525JoJpl2/v4xurxva9Q/WsvU5i/HY1sZPLm9Tj912/S2XqzNQjhxoy1zj9TRftuHyF57R2TugDMUBoGznu4+w8r0ujv1DTHvkhnY4vAB62A7fCv2TXnzvG3PVcsOR9KYSRvz3pECvI4fq4RPbHqcTY2k17jDsPuCvUwzRzRtkheHseLDmmwQvU17Mdk7jXk7Neeu8yh9qBAD8orWbAapVatBFFLQ2giEqyUPKIhQFEUJQAeT9lSs8/khtWDmtTBsEtqrKlEGNLKTsxhcb8AWjF8z9ceoMjM1KfExst8WPjtLehuwLhvufmjS84yFz5B0ZUrGEAf11z3+3+yyyZD3P9yX6nyTlzyRdmuP9VsxR/KaAXbtG7b2/utVn9bsbZ+Oxo2K6PSMuUuLnhx57j/8AFh0yePH1OKTqpvtPd+67WhmtDy2PH1NL7FUubDpTcjDhnbMwU0Atc2z+S8zsmWXl/XpaLbxkyppJ3Pmde/0sHcE/8LlavG5rmR1UnJAG90u3HE05Rle4e3CCRfc+VzsUNzMySd4Mg7ADcHfyujTPfP8AD5Gzkv8AW7S80RQiP3TGWigO4+K8rPl5Gryyukx5peh27TfHbcLp42K5snSGh7Q7jx2rY+Qf0HlHkSytY72hRND6bB233/X9ls+rDy7zrlz3Z54yOVGNZnhPuzkgHcPDS3buLXodJ1/1DpmE3Hiki9sHYSMsgnx8I83AeBohxPdLc6NsmS4CxHbw2zWw7/otGJp0U3qHUcKeF80GHIyFjRKWk2au6PjsFl54xptt/ac31n6jbfU3GcQ6iDHX+6cfXeuxlv8A2sJtu5cwij377/stI9PDIzw3GY/HxGud7zJnB0nWWuNjw013r7Lzukuk1LPhxm/R19VPfYDWgW4k+KCyx2d/E5HcZ/ETV2ua12BjG+NyO9LSz+IWokC9LhF8/wA07/I/suLqEEDZcTG0fL/FTy5DYzFJC6OrPP1Dj4Wz1Ppx0nTfxWM/3hFJ0uaYy1pNdNg96NDnun2JyN8v8Q82IEnTI3ACxUjgQOTYLbSnfxHzh0k6THT92n3Cb48D5CzZml5pl098DRJBLE6QzkEFn00QRex3AA+3ys3p7Ek1oTuEwgZE/oc1kXV1ANHk7c8AFPtPGOgf4k5ooO0dgcSaBlIva/HhXP8AxFzYWNcNJbJ1cNY83+divztcDUWNxM7MgilDmkgF3QR1iqrccc7LPNlRxPha4e5FbS5hAINnt55sn4WcztXkegf/ABMyozUmlM4BNSn+3wu/6d9cYWs5bcOaGTEynD6GvIIf8A+V83ldEHSRyMDiZC3qMY3o/pyT+qwxzexmQTxFvuRuttHgjcH9gspepcY++OO4KFUXAkEcFRZtbntKzaw1z9IzWs3cceQCvPSU8bI66mkHcFKj4HJHODGyZvSGOJ43G1brrNcYcYk22v8AML4HYDj7r0Wq+k9eZnzy4ZiyYHEBgLg13SOAeFmdoPqQU2PTiCTZIkFbnvRWq962TnGf0vMH4uZvYDx1g3w48rRgymLTJGPcR7bqP8vivnwj0v05runTe/LiExH/AMga4bgb8d/K2Z0bHY8jIQQ2QdQp1NvndeXvx8dvL+V6fxMpXkdQlI057mvFgNBHnutuhtY7D9t7A+TrD3EkbAb2T+fyuZkxySROyGxh0bHAPa0Hign4msR/TE2J5ZZoXXIr+y7ddkl9tG+W5eo9ZA2ISyUJDEQHdV9TW7Af089zvfI7LM5jTkB0bacGjqsUDRrjzz+vyuQ/UJGxSlg+qRjmntyb44/ZZRqExmsjp+rqbW1H4+Vl2Vp5Z/j1w1LOwH6dFC1smPiB5yWdQHvCzYPjpDiR8m+yz4mqRQZ2tCbHkkfnZDHxv9xodHTiTZ43B7eFx2yZOQHyfh5Jvc5a0Fzb3B/Wxf2/WRsz+kxzaRlSxnqo+07q335I8qTCWMLx7HG9T4sDMkx42Y2N72sDpadL1dLga33ABFD7rz0Emn6NnYuRp0mfkhjXsy48hjWnpc3pNV33WURZ3sRxt0nMa4bOc2Jw28Db55+EbmalX/puYxtdR6YXEvcTZu/vyrMOJ6aYGR4efiZWl5X4kxyNlaZIjHwbok+aN0u96q1GPV9DODgiV0jgT0yRlvtt6uo2Ts420Db5K82yLUiA3/DcgNaz6j7TvqN/8lOM+cxrxJhZLeogFzmO2s8jwd/y3VuPV9OrPqLx6k05+K/NbpLGxfi4d+kua11kN+CW8c/ok+n8zD06LUROZmPfnibGLYC7qiIq6o71Zr7LO3JlkNmCVgDxR9s8d+3GyH3ze8MjAbcWBlNsjuOfhY3HpyMWtR+9q8s2PMMhkhB998JjBNXXSQK7LDLEDJJI9opjaon+k/YH5FfkF15AXNe1kchDg0D+UR9N7dud0t8EoYRHBKesOP0xuvffxzx+62S8nDjiz9ZcAIw7p+q+5viu4RTGF5YY4/pY9rhfmxf5UugdP9yPq/C5Y4PS2Em/kmru10dE9O5OXqMfuYrxi7ukklb0jiqAWcS+n06L/wALL56QjtB1CtvKvqWcanPBRtckNdaa3dWoexMbwlM2TAVAzsvE+r9FyYo58nT4zNC8W6JvLHdyB4XteVXfda9mvHOcrZq2Za73F8l0KZoiecyhI4kuvbtQH7LRPp2jyOL+prTV7HlfQ83RNMzSXZOFE9x5cBRP5hYv+ldGu/wY+xe6v9Vx5/DyuXljlx3T5euz3Pb56cXTxII8dkk7jsGsF2u5pHop2U5mTqrDFE2nDHB+okefA+F7jGwMTEFYuPHEP/i1Pd/Qt+r48w929adnyfKcxnCseCOCBsULGsjaKa1ooBNDa7qh/Souhy9Nb234TBwktKYDsqhoRDhACiBpQWgcrJQFyCd7VOAqhwqtUSqBc0HlVwrtCSgjiqs+VTjspaDnsKfGVmaU9hVqHt5TgksI8praUBgqKIgggFoaRnhDewRVUhfwiJQPOygoKKBUUBNO6YClBE1A8FFeyU1Fd8ICJ2SyeVZs0qKoA7BUTQUJQuPhAV2FSpU52yCnnZDZQvKq1YMLHLQwrGwm+VpYTSI1MO6c37FZYyfK0NOwQOH2Ku6QhSyoCLxR/sqLm1/whLjR37K7PSN0FdQ7IJDsrJPlKkJrlFHYrkKuoeQgvZUSgYHDyEYeFnRN4Qag4VyrtZxwmBA0uAQOcEBQOQFd72q6haTZoqMJPKB1oXEIXbDZCeAiI42qsKnbILQ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5159896" y="6093296"/>
            <a:ext cx="2592288" cy="369332"/>
          </a:xfrm>
          <a:prstGeom prst="rect">
            <a:avLst/>
          </a:prstGeom>
          <a:noFill/>
        </p:spPr>
        <p:txBody>
          <a:bodyPr wrap="square" rtlCol="0">
            <a:spAutoFit/>
          </a:bodyPr>
          <a:lstStyle/>
          <a:p>
            <a:pPr algn="ctr"/>
            <a:r>
              <a:rPr lang="en-US" b="1" dirty="0">
                <a:solidFill>
                  <a:srgbClr val="0000FF"/>
                </a:solidFill>
              </a:rPr>
              <a:t>       </a:t>
            </a:r>
            <a:endParaRPr lang="en-US" b="1" dirty="0">
              <a:solidFill>
                <a:srgbClr val="FF0000"/>
              </a:solidFill>
              <a:latin typeface="Constantia" pitchFamily="18" charset="0"/>
            </a:endParaRPr>
          </a:p>
        </p:txBody>
      </p:sp>
      <p:sp>
        <p:nvSpPr>
          <p:cNvPr id="7" name="Title 1"/>
          <p:cNvSpPr>
            <a:spLocks noGrp="1"/>
          </p:cNvSpPr>
          <p:nvPr>
            <p:ph type="title"/>
          </p:nvPr>
        </p:nvSpPr>
        <p:spPr>
          <a:xfrm>
            <a:off x="3243925" y="436386"/>
            <a:ext cx="7886700" cy="405414"/>
          </a:xfrm>
        </p:spPr>
        <p:txBody>
          <a:bodyPr>
            <a:noAutofit/>
          </a:bodyPr>
          <a:lstStyle/>
          <a:p>
            <a:r>
              <a:rPr lang="en-US" sz="2400" b="1" u="sng" dirty="0">
                <a:solidFill>
                  <a:schemeClr val="tx1">
                    <a:lumMod val="65000"/>
                    <a:lumOff val="35000"/>
                  </a:schemeClr>
                </a:solidFill>
                <a:effectLst>
                  <a:outerShdw blurRad="38100" dist="38100" dir="2700000" algn="tl">
                    <a:srgbClr val="000000">
                      <a:alpha val="43137"/>
                    </a:srgbClr>
                  </a:outerShdw>
                </a:effectLst>
                <a:latin typeface="Bookman Old Style" panose="02050604050505020204" pitchFamily="18" charset="0"/>
              </a:rPr>
              <a:t>STATUS OF </a:t>
            </a:r>
            <a:r>
              <a:rPr lang="en-US" sz="2400" b="1" u="sng" dirty="0" smtClean="0">
                <a:solidFill>
                  <a:schemeClr val="tx1">
                    <a:lumMod val="65000"/>
                    <a:lumOff val="35000"/>
                  </a:schemeClr>
                </a:solidFill>
                <a:effectLst>
                  <a:outerShdw blurRad="38100" dist="38100" dir="2700000" algn="tl">
                    <a:srgbClr val="000000">
                      <a:alpha val="43137"/>
                    </a:srgbClr>
                  </a:outerShdw>
                </a:effectLst>
                <a:latin typeface="Bookman Old Style" panose="02050604050505020204" pitchFamily="18" charset="0"/>
              </a:rPr>
              <a:t>PHASE-I ICPs </a:t>
            </a:r>
            <a:r>
              <a:rPr lang="en-US" sz="2400" b="1" u="sng" dirty="0">
                <a:solidFill>
                  <a:schemeClr val="tx1">
                    <a:lumMod val="65000"/>
                    <a:lumOff val="35000"/>
                  </a:schemeClr>
                </a:solidFill>
                <a:effectLst>
                  <a:outerShdw blurRad="38100" dist="38100" dir="2700000" algn="tl">
                    <a:srgbClr val="000000">
                      <a:alpha val="43137"/>
                    </a:srgbClr>
                  </a:outerShdw>
                </a:effectLst>
                <a:latin typeface="Bookman Old Style" panose="02050604050505020204" pitchFamily="18" charset="0"/>
              </a:rPr>
              <a:t>PROJECT</a:t>
            </a:r>
          </a:p>
        </p:txBody>
      </p:sp>
      <p:pic>
        <p:nvPicPr>
          <p:cNvPr id="10" name="Picture 9" descr="DSC00330.JPG"/>
          <p:cNvPicPr>
            <a:picLocks noChangeAspect="1"/>
          </p:cNvPicPr>
          <p:nvPr/>
        </p:nvPicPr>
        <p:blipFill>
          <a:blip r:embed="rId2" cstate="print">
            <a:lum contrast="20000"/>
          </a:blip>
          <a:stretch>
            <a:fillRect/>
          </a:stretch>
        </p:blipFill>
        <p:spPr>
          <a:xfrm>
            <a:off x="1753030" y="969785"/>
            <a:ext cx="1828371" cy="1299592"/>
          </a:xfrm>
          <a:prstGeom prst="roundRect">
            <a:avLst>
              <a:gd name="adj" fmla="val 8594"/>
            </a:avLst>
          </a:prstGeom>
          <a:solidFill>
            <a:srgbClr val="FFFFFF">
              <a:shade val="85000"/>
            </a:srgbClr>
          </a:solidFill>
          <a:ln w="9525">
            <a:solidFill>
              <a:schemeClr val="tx1"/>
            </a:solidFill>
          </a:ln>
          <a:effectLst/>
        </p:spPr>
      </p:pic>
      <p:pic>
        <p:nvPicPr>
          <p:cNvPr id="12" name="Picture 11" descr="Picture14.jpg"/>
          <p:cNvPicPr>
            <a:picLocks noChangeAspect="1"/>
          </p:cNvPicPr>
          <p:nvPr/>
        </p:nvPicPr>
        <p:blipFill>
          <a:blip r:embed="rId3" cstate="print">
            <a:lum bright="7000" contrast="28000"/>
          </a:blip>
          <a:stretch>
            <a:fillRect/>
          </a:stretch>
        </p:blipFill>
        <p:spPr>
          <a:xfrm>
            <a:off x="8536548" y="969786"/>
            <a:ext cx="1902853" cy="1296935"/>
          </a:xfrm>
          <a:prstGeom prst="flowChartAlternateProcess">
            <a:avLst/>
          </a:prstGeom>
          <a:ln w="9525" cap="sq">
            <a:solidFill>
              <a:schemeClr val="tx1"/>
            </a:solidFill>
            <a:prstDash val="solid"/>
            <a:round/>
          </a:ln>
          <a:effectLst/>
          <a:scene3d>
            <a:camera prst="perspectiveFront"/>
            <a:lightRig rig="threePt" dir="t"/>
          </a:scene3d>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042" y="969785"/>
            <a:ext cx="2026558" cy="1299592"/>
          </a:xfrm>
          <a:prstGeom prst="rect">
            <a:avLst/>
          </a:prstGeom>
          <a:ln w="9525" cap="rnd">
            <a:solidFill>
              <a:schemeClr val="tx1"/>
            </a:solidFill>
          </a:ln>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5376" y="969785"/>
            <a:ext cx="2098224" cy="1299592"/>
          </a:xfrm>
          <a:prstGeom prst="rect">
            <a:avLst/>
          </a:prstGeom>
          <a:ln w="9525" cap="rnd">
            <a:solidFill>
              <a:schemeClr val="tx1"/>
            </a:solidFill>
          </a:ln>
        </p:spPr>
      </p:pic>
      <p:pic>
        <p:nvPicPr>
          <p:cNvPr id="14" name="Picture 2" descr="C:\Users\deepika bharti\Desktop\logo.png"/>
          <p:cNvPicPr>
            <a:picLocks noChangeAspect="1" noChangeArrowheads="1"/>
          </p:cNvPicPr>
          <p:nvPr/>
        </p:nvPicPr>
        <p:blipFill>
          <a:blip r:embed="rId6" cstate="print"/>
          <a:srcRect/>
          <a:stretch>
            <a:fillRect/>
          </a:stretch>
        </p:blipFill>
        <p:spPr bwMode="auto">
          <a:xfrm>
            <a:off x="10732624" y="67366"/>
            <a:ext cx="1459376" cy="1293980"/>
          </a:xfrm>
          <a:prstGeom prst="rect">
            <a:avLst/>
          </a:prstGeom>
          <a:noFill/>
        </p:spPr>
      </p:pic>
      <p:graphicFrame>
        <p:nvGraphicFramePr>
          <p:cNvPr id="18" name="Table 17"/>
          <p:cNvGraphicFramePr>
            <a:graphicFrameLocks noGrp="1"/>
          </p:cNvGraphicFramePr>
          <p:nvPr>
            <p:extLst>
              <p:ext uri="{D42A27DB-BD31-4B8C-83A1-F6EECF244321}">
                <p14:modId xmlns:p14="http://schemas.microsoft.com/office/powerpoint/2010/main" val="533998171"/>
              </p:ext>
            </p:extLst>
          </p:nvPr>
        </p:nvGraphicFramePr>
        <p:xfrm>
          <a:off x="1198419" y="2618510"/>
          <a:ext cx="9829798" cy="4002709"/>
        </p:xfrm>
        <a:graphic>
          <a:graphicData uri="http://schemas.openxmlformats.org/drawingml/2006/table">
            <a:tbl>
              <a:tblPr firstRow="1" bandRow="1">
                <a:tableStyleId>{5940675A-B579-460E-94D1-54222C63F5DA}</a:tableStyleId>
              </a:tblPr>
              <a:tblGrid>
                <a:gridCol w="666427">
                  <a:extLst>
                    <a:ext uri="{9D8B030D-6E8A-4147-A177-3AD203B41FA5}">
                      <a16:colId xmlns:a16="http://schemas.microsoft.com/office/drawing/2014/main" val="2013540737"/>
                    </a:ext>
                  </a:extLst>
                </a:gridCol>
                <a:gridCol w="1166247">
                  <a:extLst>
                    <a:ext uri="{9D8B030D-6E8A-4147-A177-3AD203B41FA5}">
                      <a16:colId xmlns:a16="http://schemas.microsoft.com/office/drawing/2014/main" val="910068542"/>
                    </a:ext>
                  </a:extLst>
                </a:gridCol>
                <a:gridCol w="1500909">
                  <a:extLst>
                    <a:ext uri="{9D8B030D-6E8A-4147-A177-3AD203B41FA5}">
                      <a16:colId xmlns:a16="http://schemas.microsoft.com/office/drawing/2014/main" val="537821754"/>
                    </a:ext>
                  </a:extLst>
                </a:gridCol>
                <a:gridCol w="2081136">
                  <a:extLst>
                    <a:ext uri="{9D8B030D-6E8A-4147-A177-3AD203B41FA5}">
                      <a16:colId xmlns:a16="http://schemas.microsoft.com/office/drawing/2014/main" val="20003"/>
                    </a:ext>
                  </a:extLst>
                </a:gridCol>
                <a:gridCol w="4415079">
                  <a:extLst>
                    <a:ext uri="{9D8B030D-6E8A-4147-A177-3AD203B41FA5}">
                      <a16:colId xmlns:a16="http://schemas.microsoft.com/office/drawing/2014/main" val="20004"/>
                    </a:ext>
                  </a:extLst>
                </a:gridCol>
              </a:tblGrid>
              <a:tr h="462147">
                <a:tc>
                  <a:txBody>
                    <a:bodyPr/>
                    <a:lstStyle/>
                    <a:p>
                      <a:pPr algn="ctr"/>
                      <a:r>
                        <a:rPr lang="en-IN" sz="1600" b="1" dirty="0" smtClean="0">
                          <a:latin typeface="Bookman Old Style" pitchFamily="18" charset="0"/>
                        </a:rPr>
                        <a:t>S.No</a:t>
                      </a:r>
                      <a:endParaRPr lang="en-IN" sz="1600" b="1" dirty="0">
                        <a:latin typeface="Bookman Old Style" pitchFamily="18" charset="0"/>
                        <a:cs typeface="DilleniaUPC"/>
                      </a:endParaRPr>
                    </a:p>
                  </a:txBody>
                  <a:tcPr anchor="ctr"/>
                </a:tc>
                <a:tc>
                  <a:txBody>
                    <a:bodyPr/>
                    <a:lstStyle/>
                    <a:p>
                      <a:pPr algn="ctr"/>
                      <a:r>
                        <a:rPr lang="en-IN" sz="1600" b="1" dirty="0" smtClean="0">
                          <a:latin typeface="Bookman Old Style" pitchFamily="18" charset="0"/>
                        </a:rPr>
                        <a:t>ICPs</a:t>
                      </a:r>
                      <a:endParaRPr lang="en-IN" sz="1600" b="1" dirty="0">
                        <a:latin typeface="Bookman Old Style" pitchFamily="18" charset="0"/>
                        <a:cs typeface="DilleniaUPC"/>
                      </a:endParaRPr>
                    </a:p>
                  </a:txBody>
                  <a:tcPr anchor="ctr"/>
                </a:tc>
                <a:tc>
                  <a:txBody>
                    <a:bodyPr/>
                    <a:lstStyle/>
                    <a:p>
                      <a:pPr algn="ctr"/>
                      <a:r>
                        <a:rPr lang="en-IN" sz="1600" b="1" dirty="0" smtClean="0">
                          <a:latin typeface="Bookman Old Style" pitchFamily="18" charset="0"/>
                        </a:rPr>
                        <a:t>STATE</a:t>
                      </a:r>
                      <a:endParaRPr lang="en-IN" sz="1600" b="1" dirty="0">
                        <a:latin typeface="Bookman Old Style" pitchFamily="18" charset="0"/>
                        <a:cs typeface="DilleniaUPC"/>
                      </a:endParaRPr>
                    </a:p>
                  </a:txBody>
                  <a:tcPr anchor="ctr"/>
                </a:tc>
                <a:tc>
                  <a:txBody>
                    <a:bodyPr/>
                    <a:lstStyle/>
                    <a:p>
                      <a:pPr algn="ctr"/>
                      <a:r>
                        <a:rPr lang="en-IN" sz="1600" b="1" dirty="0" smtClean="0">
                          <a:latin typeface="Bookman Old Style" pitchFamily="18" charset="0"/>
                        </a:rPr>
                        <a:t>BORDER</a:t>
                      </a:r>
                      <a:endParaRPr lang="en-IN" sz="1600" b="1" dirty="0">
                        <a:latin typeface="Bookman Old Style" pitchFamily="18" charset="0"/>
                        <a:cs typeface="DilleniaUPC"/>
                      </a:endParaRPr>
                    </a:p>
                  </a:txBody>
                  <a:tcPr anchor="ctr"/>
                </a:tc>
                <a:tc>
                  <a:txBody>
                    <a:bodyPr/>
                    <a:lstStyle/>
                    <a:p>
                      <a:pPr algn="ctr"/>
                      <a:r>
                        <a:rPr lang="en-IN" sz="1600" b="1" dirty="0" smtClean="0">
                          <a:latin typeface="Bookman Old Style" pitchFamily="18" charset="0"/>
                        </a:rPr>
                        <a:t>STATUS</a:t>
                      </a:r>
                      <a:endParaRPr lang="en-IN" sz="1600" b="1" dirty="0">
                        <a:latin typeface="Bookman Old Style" pitchFamily="18" charset="0"/>
                        <a:cs typeface="DilleniaUPC"/>
                      </a:endParaRPr>
                    </a:p>
                  </a:txBody>
                  <a:tcPr anchor="ctr"/>
                </a:tc>
                <a:extLst>
                  <a:ext uri="{0D108BD9-81ED-4DB2-BD59-A6C34878D82A}">
                    <a16:rowId xmlns:a16="http://schemas.microsoft.com/office/drawing/2014/main" val="2421394539"/>
                  </a:ext>
                </a:extLst>
              </a:tr>
              <a:tr h="423080">
                <a:tc>
                  <a:txBody>
                    <a:bodyPr/>
                    <a:lstStyle/>
                    <a:p>
                      <a:pPr algn="ctr"/>
                      <a:r>
                        <a:rPr lang="en-IN" sz="1800" dirty="0" smtClean="0">
                          <a:latin typeface="Bookman Old Style" pitchFamily="18" charset="0"/>
                        </a:rPr>
                        <a:t>1</a:t>
                      </a:r>
                      <a:endParaRPr lang="en-IN" sz="1800" dirty="0">
                        <a:solidFill>
                          <a:schemeClr val="tx1"/>
                        </a:solidFill>
                        <a:latin typeface="Bookman Old Style" pitchFamily="18" charset="0"/>
                        <a:cs typeface="DilleniaUPC"/>
                      </a:endParaRPr>
                    </a:p>
                  </a:txBody>
                  <a:tcPr/>
                </a:tc>
                <a:tc>
                  <a:txBody>
                    <a:bodyPr/>
                    <a:lstStyle/>
                    <a:p>
                      <a:pPr marL="0" marR="0" algn="just">
                        <a:lnSpc>
                          <a:spcPct val="107000"/>
                        </a:lnSpc>
                        <a:spcBef>
                          <a:spcPts val="0"/>
                        </a:spcBef>
                        <a:spcAft>
                          <a:spcPts val="0"/>
                        </a:spcAft>
                      </a:pPr>
                      <a:r>
                        <a:rPr lang="en-US" sz="1600" dirty="0" err="1">
                          <a:effectLst/>
                          <a:latin typeface="Bookman Old Style" pitchFamily="18" charset="0"/>
                        </a:rPr>
                        <a:t>Attari</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Punjab</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Indo-Pakistan</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smtClean="0">
                          <a:effectLst/>
                          <a:latin typeface="Bookman Old Style" pitchFamily="18" charset="0"/>
                        </a:rPr>
                        <a:t>Operationalized on </a:t>
                      </a:r>
                      <a:r>
                        <a:rPr lang="en-US" sz="1600" b="1" dirty="0">
                          <a:effectLst/>
                          <a:latin typeface="Bookman Old Style" pitchFamily="18" charset="0"/>
                        </a:rPr>
                        <a:t>13.04.2012</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extLst>
                  <a:ext uri="{0D108BD9-81ED-4DB2-BD59-A6C34878D82A}">
                    <a16:rowId xmlns:a16="http://schemas.microsoft.com/office/drawing/2014/main" val="849139605"/>
                  </a:ext>
                </a:extLst>
              </a:tr>
              <a:tr h="423080">
                <a:tc>
                  <a:txBody>
                    <a:bodyPr/>
                    <a:lstStyle/>
                    <a:p>
                      <a:pPr algn="ctr"/>
                      <a:r>
                        <a:rPr lang="en-IN" sz="1800" dirty="0" smtClean="0">
                          <a:latin typeface="Bookman Old Style" pitchFamily="18" charset="0"/>
                        </a:rPr>
                        <a:t>2</a:t>
                      </a:r>
                      <a:endParaRPr lang="en-IN" sz="1800" dirty="0">
                        <a:solidFill>
                          <a:schemeClr val="tx1"/>
                        </a:solidFill>
                        <a:latin typeface="Bookman Old Style" pitchFamily="18" charset="0"/>
                        <a:cs typeface="DilleniaUPC"/>
                      </a:endParaRPr>
                    </a:p>
                  </a:txBody>
                  <a:tcPr/>
                </a:tc>
                <a:tc>
                  <a:txBody>
                    <a:bodyPr/>
                    <a:lstStyle/>
                    <a:p>
                      <a:pPr marL="0" marR="0" algn="just">
                        <a:lnSpc>
                          <a:spcPct val="107000"/>
                        </a:lnSpc>
                        <a:spcBef>
                          <a:spcPts val="0"/>
                        </a:spcBef>
                        <a:spcAft>
                          <a:spcPts val="0"/>
                        </a:spcAft>
                      </a:pPr>
                      <a:r>
                        <a:rPr lang="en-US" sz="1600" dirty="0">
                          <a:effectLst/>
                          <a:latin typeface="Bookman Old Style" pitchFamily="18" charset="0"/>
                        </a:rPr>
                        <a:t>Agartala</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Tripura</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Indo-Bangladesh</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smtClean="0">
                          <a:effectLst/>
                          <a:latin typeface="Bookman Old Style" pitchFamily="18" charset="0"/>
                        </a:rPr>
                        <a:t>Operationalized on </a:t>
                      </a:r>
                      <a:r>
                        <a:rPr lang="en-US" sz="1600" b="1" dirty="0">
                          <a:effectLst/>
                          <a:latin typeface="Bookman Old Style" pitchFamily="18" charset="0"/>
                        </a:rPr>
                        <a:t>17.11.2013</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extLst>
                  <a:ext uri="{0D108BD9-81ED-4DB2-BD59-A6C34878D82A}">
                    <a16:rowId xmlns:a16="http://schemas.microsoft.com/office/drawing/2014/main" val="3723357086"/>
                  </a:ext>
                </a:extLst>
              </a:tr>
              <a:tr h="423080">
                <a:tc>
                  <a:txBody>
                    <a:bodyPr/>
                    <a:lstStyle/>
                    <a:p>
                      <a:pPr algn="ctr"/>
                      <a:r>
                        <a:rPr lang="en-IN" sz="1800" dirty="0" smtClean="0">
                          <a:latin typeface="Bookman Old Style" pitchFamily="18" charset="0"/>
                        </a:rPr>
                        <a:t>3</a:t>
                      </a:r>
                      <a:endParaRPr lang="en-IN" sz="1800" dirty="0">
                        <a:solidFill>
                          <a:schemeClr val="tx1"/>
                        </a:solidFill>
                        <a:latin typeface="Bookman Old Style" pitchFamily="18" charset="0"/>
                        <a:cs typeface="DilleniaUPC"/>
                      </a:endParaRPr>
                    </a:p>
                  </a:txBody>
                  <a:tcPr/>
                </a:tc>
                <a:tc>
                  <a:txBody>
                    <a:bodyPr/>
                    <a:lstStyle/>
                    <a:p>
                      <a:pPr marL="0" marR="0" algn="just">
                        <a:lnSpc>
                          <a:spcPct val="107000"/>
                        </a:lnSpc>
                        <a:spcBef>
                          <a:spcPts val="0"/>
                        </a:spcBef>
                        <a:spcAft>
                          <a:spcPts val="0"/>
                        </a:spcAft>
                      </a:pPr>
                      <a:r>
                        <a:rPr lang="en-US" sz="1600" dirty="0">
                          <a:effectLst/>
                          <a:latin typeface="Bookman Old Style" pitchFamily="18" charset="0"/>
                        </a:rPr>
                        <a:t>Petrapole </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W.B.</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Indo-Bangladesh </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smtClean="0">
                          <a:effectLst/>
                          <a:latin typeface="Bookman Old Style" pitchFamily="18" charset="0"/>
                        </a:rPr>
                        <a:t>Operationalized on </a:t>
                      </a:r>
                      <a:r>
                        <a:rPr lang="en-US" sz="1600" b="1" dirty="0">
                          <a:effectLst/>
                          <a:latin typeface="Bookman Old Style" pitchFamily="18" charset="0"/>
                        </a:rPr>
                        <a:t>12.02.2016</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extLst>
                  <a:ext uri="{0D108BD9-81ED-4DB2-BD59-A6C34878D82A}">
                    <a16:rowId xmlns:a16="http://schemas.microsoft.com/office/drawing/2014/main" val="2041268361"/>
                  </a:ext>
                </a:extLst>
              </a:tr>
              <a:tr h="423080">
                <a:tc>
                  <a:txBody>
                    <a:bodyPr/>
                    <a:lstStyle/>
                    <a:p>
                      <a:pPr algn="ctr"/>
                      <a:r>
                        <a:rPr lang="en-IN" sz="1800" dirty="0" smtClean="0">
                          <a:latin typeface="Bookman Old Style" pitchFamily="18" charset="0"/>
                        </a:rPr>
                        <a:t>4</a:t>
                      </a:r>
                      <a:endParaRPr lang="en-IN" sz="1800" dirty="0">
                        <a:solidFill>
                          <a:schemeClr val="tx1"/>
                        </a:solidFill>
                        <a:latin typeface="Bookman Old Style" pitchFamily="18" charset="0"/>
                        <a:cs typeface="DilleniaUPC"/>
                      </a:endParaRPr>
                    </a:p>
                  </a:txBody>
                  <a:tcPr/>
                </a:tc>
                <a:tc>
                  <a:txBody>
                    <a:bodyPr/>
                    <a:lstStyle/>
                    <a:p>
                      <a:pPr marL="0" marR="0" algn="just">
                        <a:lnSpc>
                          <a:spcPct val="107000"/>
                        </a:lnSpc>
                        <a:spcBef>
                          <a:spcPts val="0"/>
                        </a:spcBef>
                        <a:spcAft>
                          <a:spcPts val="0"/>
                        </a:spcAft>
                      </a:pPr>
                      <a:r>
                        <a:rPr lang="en-US" sz="1600" dirty="0">
                          <a:effectLst/>
                          <a:latin typeface="Bookman Old Style" pitchFamily="18" charset="0"/>
                        </a:rPr>
                        <a:t>Raxaul</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Bihar</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Indo-Nepal </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smtClean="0">
                          <a:effectLst/>
                          <a:latin typeface="Bookman Old Style" pitchFamily="18" charset="0"/>
                        </a:rPr>
                        <a:t>Operationalized </a:t>
                      </a:r>
                      <a:r>
                        <a:rPr lang="en-US" sz="1600" dirty="0">
                          <a:effectLst/>
                          <a:latin typeface="Bookman Old Style" pitchFamily="18" charset="0"/>
                        </a:rPr>
                        <a:t>on </a:t>
                      </a:r>
                      <a:r>
                        <a:rPr lang="en-US" sz="1600" b="1" dirty="0" smtClean="0">
                          <a:effectLst/>
                          <a:latin typeface="Bookman Old Style" pitchFamily="18" charset="0"/>
                        </a:rPr>
                        <a:t>03.06.2016</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extLst>
                  <a:ext uri="{0D108BD9-81ED-4DB2-BD59-A6C34878D82A}">
                    <a16:rowId xmlns:a16="http://schemas.microsoft.com/office/drawing/2014/main" val="740444028"/>
                  </a:ext>
                </a:extLst>
              </a:tr>
              <a:tr h="423080">
                <a:tc>
                  <a:txBody>
                    <a:bodyPr/>
                    <a:lstStyle/>
                    <a:p>
                      <a:pPr algn="ctr"/>
                      <a:r>
                        <a:rPr lang="en-IN" sz="1800" dirty="0" smtClean="0">
                          <a:latin typeface="Bookman Old Style" pitchFamily="18" charset="0"/>
                        </a:rPr>
                        <a:t>5</a:t>
                      </a:r>
                      <a:endParaRPr lang="en-IN" sz="1800" dirty="0">
                        <a:solidFill>
                          <a:schemeClr val="tx1"/>
                        </a:solidFill>
                        <a:latin typeface="Bookman Old Style" pitchFamily="18" charset="0"/>
                        <a:cs typeface="DilleniaUPC"/>
                      </a:endParaRPr>
                    </a:p>
                  </a:txBody>
                  <a:tcPr/>
                </a:tc>
                <a:tc>
                  <a:txBody>
                    <a:bodyPr/>
                    <a:lstStyle/>
                    <a:p>
                      <a:pPr marL="0" marR="0" algn="just">
                        <a:lnSpc>
                          <a:spcPct val="107000"/>
                        </a:lnSpc>
                        <a:spcBef>
                          <a:spcPts val="0"/>
                        </a:spcBef>
                        <a:spcAft>
                          <a:spcPts val="0"/>
                        </a:spcAft>
                      </a:pPr>
                      <a:r>
                        <a:rPr lang="en-US" sz="1600" dirty="0">
                          <a:effectLst/>
                          <a:latin typeface="Bookman Old Style" pitchFamily="18" charset="0"/>
                        </a:rPr>
                        <a:t>Jogbani</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Bihar</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Indo-Nepal</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smtClean="0">
                          <a:effectLst/>
                          <a:latin typeface="Bookman Old Style" pitchFamily="18" charset="0"/>
                        </a:rPr>
                        <a:t>Operationalized </a:t>
                      </a:r>
                      <a:r>
                        <a:rPr lang="en-US" sz="1600" dirty="0">
                          <a:effectLst/>
                          <a:latin typeface="Bookman Old Style" pitchFamily="18" charset="0"/>
                        </a:rPr>
                        <a:t>on </a:t>
                      </a:r>
                      <a:r>
                        <a:rPr lang="en-US" sz="1600" b="1" dirty="0" smtClean="0">
                          <a:effectLst/>
                          <a:latin typeface="Bookman Old Style" pitchFamily="18" charset="0"/>
                        </a:rPr>
                        <a:t>15.11.2016 </a:t>
                      </a:r>
                      <a:r>
                        <a:rPr lang="en-US" sz="1600" dirty="0" smtClean="0">
                          <a:effectLst/>
                          <a:latin typeface="Bookman Old Style" pitchFamily="18" charset="0"/>
                        </a:rPr>
                        <a:t> </a:t>
                      </a:r>
                      <a:endParaRPr lang="en-US" sz="1600" dirty="0">
                        <a:solidFill>
                          <a:schemeClr val="tx1"/>
                        </a:solidFill>
                        <a:effectLst/>
                        <a:latin typeface="Bookman Old Style" pitchFamily="18" charset="0"/>
                        <a:ea typeface="Calibri" panose="020F0502020204030204" pitchFamily="34" charset="0"/>
                        <a:cs typeface="DilleniaUPC"/>
                      </a:endParaRPr>
                    </a:p>
                  </a:txBody>
                  <a:tcPr marL="51435" marR="51435" marT="0" marB="0"/>
                </a:tc>
                <a:extLst>
                  <a:ext uri="{0D108BD9-81ED-4DB2-BD59-A6C34878D82A}">
                    <a16:rowId xmlns:a16="http://schemas.microsoft.com/office/drawing/2014/main" val="1184287837"/>
                  </a:ext>
                </a:extLst>
              </a:tr>
              <a:tr h="588786">
                <a:tc>
                  <a:txBody>
                    <a:bodyPr/>
                    <a:lstStyle/>
                    <a:p>
                      <a:pPr algn="ctr"/>
                      <a:r>
                        <a:rPr lang="en-IN" sz="1800" dirty="0" smtClean="0">
                          <a:latin typeface="Bookman Old Style" pitchFamily="18" charset="0"/>
                        </a:rPr>
                        <a:t>6</a:t>
                      </a:r>
                      <a:endParaRPr lang="en-IN" sz="1800" b="1" dirty="0">
                        <a:solidFill>
                          <a:schemeClr val="tx1"/>
                        </a:solidFill>
                        <a:latin typeface="Bookman Old Style" pitchFamily="18" charset="0"/>
                        <a:cs typeface="DilleniaUPC"/>
                      </a:endParaRPr>
                    </a:p>
                  </a:txBody>
                  <a:tcPr/>
                </a:tc>
                <a:tc>
                  <a:txBody>
                    <a:bodyPr/>
                    <a:lstStyle/>
                    <a:p>
                      <a:pPr marL="0" marR="0" algn="just">
                        <a:lnSpc>
                          <a:spcPct val="107000"/>
                        </a:lnSpc>
                        <a:spcBef>
                          <a:spcPts val="0"/>
                        </a:spcBef>
                        <a:spcAft>
                          <a:spcPts val="0"/>
                        </a:spcAft>
                      </a:pPr>
                      <a:r>
                        <a:rPr lang="en-US" sz="1600" dirty="0">
                          <a:effectLst/>
                          <a:latin typeface="Bookman Old Style" pitchFamily="18" charset="0"/>
                        </a:rPr>
                        <a:t>Moreh</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Manipur</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Indo-Myanmar </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smtClean="0">
                          <a:effectLst/>
                          <a:latin typeface="Bookman Old Style" pitchFamily="18" charset="0"/>
                        </a:rPr>
                        <a:t>Passenger Terminal operationalized in March, 2018.</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extLst>
                  <a:ext uri="{0D108BD9-81ED-4DB2-BD59-A6C34878D82A}">
                    <a16:rowId xmlns:a16="http://schemas.microsoft.com/office/drawing/2014/main" val="10006"/>
                  </a:ext>
                </a:extLst>
              </a:tr>
              <a:tr h="836376">
                <a:tc>
                  <a:txBody>
                    <a:bodyPr/>
                    <a:lstStyle/>
                    <a:p>
                      <a:pPr algn="ctr"/>
                      <a:r>
                        <a:rPr lang="en-IN" sz="1800" dirty="0" smtClean="0">
                          <a:latin typeface="Bookman Old Style" pitchFamily="18" charset="0"/>
                        </a:rPr>
                        <a:t>7</a:t>
                      </a:r>
                      <a:endParaRPr lang="en-IN" sz="1800" b="1" dirty="0">
                        <a:solidFill>
                          <a:schemeClr val="tx1"/>
                        </a:solidFill>
                        <a:latin typeface="Bookman Old Style" pitchFamily="18" charset="0"/>
                        <a:cs typeface="DilleniaUPC"/>
                      </a:endParaRPr>
                    </a:p>
                  </a:txBody>
                  <a:tcPr/>
                </a:tc>
                <a:tc>
                  <a:txBody>
                    <a:bodyPr/>
                    <a:lstStyle/>
                    <a:p>
                      <a:pPr marL="0" marR="0" algn="just">
                        <a:lnSpc>
                          <a:spcPct val="107000"/>
                        </a:lnSpc>
                        <a:spcBef>
                          <a:spcPts val="0"/>
                        </a:spcBef>
                        <a:spcAft>
                          <a:spcPts val="0"/>
                        </a:spcAft>
                      </a:pPr>
                      <a:r>
                        <a:rPr lang="en-US" sz="1600" dirty="0" err="1">
                          <a:effectLst/>
                          <a:latin typeface="Bookman Old Style" pitchFamily="18" charset="0"/>
                        </a:rPr>
                        <a:t>Dawki</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Meghalaya</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7000"/>
                        </a:lnSpc>
                        <a:spcBef>
                          <a:spcPts val="0"/>
                        </a:spcBef>
                        <a:spcAft>
                          <a:spcPts val="0"/>
                        </a:spcAft>
                      </a:pPr>
                      <a:r>
                        <a:rPr lang="en-US" sz="1600" dirty="0">
                          <a:effectLst/>
                          <a:latin typeface="Bookman Old Style" pitchFamily="18" charset="0"/>
                        </a:rPr>
                        <a:t>Indo-Bangladesh</a:t>
                      </a:r>
                      <a:endParaRPr lang="en-US" sz="1600" b="1" dirty="0">
                        <a:solidFill>
                          <a:schemeClr val="tx1"/>
                        </a:solidFill>
                        <a:effectLst/>
                        <a:latin typeface="Bookman Old Style" pitchFamily="18" charset="0"/>
                        <a:ea typeface="Calibri" panose="020F0502020204030204" pitchFamily="34" charset="0"/>
                        <a:cs typeface="DilleniaUPC"/>
                      </a:endParaRPr>
                    </a:p>
                  </a:txBody>
                  <a:tcPr marL="51435" marR="51435" marT="0" marB="0"/>
                </a:tc>
                <a:tc>
                  <a:txBody>
                    <a:bodyPr/>
                    <a:lstStyle/>
                    <a:p>
                      <a:pPr marL="0" marR="0" algn="just">
                        <a:lnSpc>
                          <a:spcPct val="100000"/>
                        </a:lnSpc>
                        <a:spcBef>
                          <a:spcPts val="0"/>
                        </a:spcBef>
                        <a:spcAft>
                          <a:spcPts val="0"/>
                        </a:spcAft>
                      </a:pPr>
                      <a:r>
                        <a:rPr lang="en-US" sz="1600" dirty="0">
                          <a:effectLst/>
                          <a:latin typeface="Bookman Old Style" pitchFamily="18" charset="0"/>
                        </a:rPr>
                        <a:t>Foundation stone </a:t>
                      </a:r>
                      <a:r>
                        <a:rPr lang="en-US" sz="1600" dirty="0" smtClean="0">
                          <a:effectLst/>
                          <a:latin typeface="Bookman Old Style" pitchFamily="18" charset="0"/>
                        </a:rPr>
                        <a:t>laid </a:t>
                      </a:r>
                      <a:r>
                        <a:rPr lang="en-US" sz="1600" dirty="0">
                          <a:effectLst/>
                          <a:latin typeface="Bookman Old Style" pitchFamily="18" charset="0"/>
                        </a:rPr>
                        <a:t>by Hon‘ble </a:t>
                      </a:r>
                      <a:r>
                        <a:rPr lang="en-US" sz="1600" dirty="0" err="1">
                          <a:effectLst/>
                          <a:latin typeface="Bookman Old Style" pitchFamily="18" charset="0"/>
                        </a:rPr>
                        <a:t>MoS</a:t>
                      </a:r>
                      <a:r>
                        <a:rPr lang="en-US" sz="1600" dirty="0">
                          <a:effectLst/>
                          <a:latin typeface="Bookman Old Style" pitchFamily="18" charset="0"/>
                        </a:rPr>
                        <a:t> (</a:t>
                      </a:r>
                      <a:r>
                        <a:rPr lang="en-US" sz="1600" dirty="0" smtClean="0">
                          <a:effectLst/>
                          <a:latin typeface="Bookman Old Style" pitchFamily="18" charset="0"/>
                        </a:rPr>
                        <a:t>Home) on</a:t>
                      </a:r>
                      <a:r>
                        <a:rPr lang="en-US" sz="1600" baseline="0" dirty="0" smtClean="0">
                          <a:effectLst/>
                          <a:latin typeface="Bookman Old Style" pitchFamily="18" charset="0"/>
                        </a:rPr>
                        <a:t> </a:t>
                      </a:r>
                      <a:r>
                        <a:rPr lang="en-US" sz="1600" dirty="0" smtClean="0">
                          <a:effectLst/>
                          <a:latin typeface="Bookman Old Style" pitchFamily="18" charset="0"/>
                        </a:rPr>
                        <a:t>24.01.2017.</a:t>
                      </a:r>
                      <a:r>
                        <a:rPr lang="en-US" sz="1600" baseline="0" dirty="0" smtClean="0">
                          <a:effectLst/>
                          <a:latin typeface="Bookman Old Style" pitchFamily="18" charset="0"/>
                        </a:rPr>
                        <a:t> </a:t>
                      </a:r>
                      <a:r>
                        <a:rPr lang="en-US" sz="1600" strike="sngStrike" dirty="0" smtClean="0">
                          <a:effectLst/>
                          <a:latin typeface="Bookman Old Style" pitchFamily="18" charset="0"/>
                        </a:rPr>
                        <a:t>Work </a:t>
                      </a:r>
                      <a:r>
                        <a:rPr lang="en-US" sz="1600" strike="sngStrike" dirty="0">
                          <a:effectLst/>
                          <a:latin typeface="Bookman Old Style" pitchFamily="18" charset="0"/>
                        </a:rPr>
                        <a:t>in progress.</a:t>
                      </a:r>
                      <a:endParaRPr lang="en-US" sz="1600" b="1" strike="sngStrike" dirty="0">
                        <a:solidFill>
                          <a:schemeClr val="tx1"/>
                        </a:solidFill>
                        <a:effectLst/>
                        <a:latin typeface="Bookman Old Style" pitchFamily="18" charset="0"/>
                        <a:ea typeface="Calibri" panose="020F0502020204030204" pitchFamily="34" charset="0"/>
                        <a:cs typeface="DilleniaUPC"/>
                      </a:endParaRPr>
                    </a:p>
                  </a:txBody>
                  <a:tcPr marL="51435" marR="5143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75783944"/>
      </p:ext>
    </p:extLst>
  </p:cSld>
  <p:clrMapOvr>
    <a:masterClrMapping/>
  </p:clrMapOvr>
  <p:transition advTm="16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BDAAkGBwgHBgkIBwgKCgkLDRYPDQwMDRsUFRAWIB0iIiAdHx8kKDQsJCYxJx8fLT0tMTU3Ojo6Iys/RD84QzQ5Ojf/2wBDAQoKCg0MDRoPDxo3JR8lNzc3Nzc3Nzc3Nzc3Nzc3Nzc3Nzc3Nzc3Nzc3Nzc3Nzc3Nzc3Nzc3Nzc3Nzc3Nzc3Nzf/wAARCACLALoDASIAAhEBAxEB/8QAGwAAAgMBAQEAAAAAAAAAAAAAAgMAAQQFBgf/xAA5EAABBAEDAwMCBAQFAwUAAAABAAIDEQQFITESQVEGE2EicRSBkaEHIzLRFVKxweEWJDM1QmJy8f/EABkBAQEAAwEAAAAAAAAAAAAAAAABAgMEBf/EACARAQEAAwACAwEBAQAAAAAAAAABAgMREiEEEzFRQWH/2gAMAwEAAhEDEQA/APXMb5Cexo8UoyMpzYieFURrAUQZSayMhEGFQKDUXSmCMohEUUsNV9Cd7RUETkCw0BQjZOEDvCv2X/5UCGtRhqYyI3x3TfZd2baDNQCorX+Hef8A2qfhnd6QYyhorcccjsq/DnwEGHpQ9JW447kJxygwlqosWt8B7boDGRsQgxuYluYtxZe3SVRh+FRznMSuhdJ0N8BK9o/5SiDY1PY3ZFGxObGiAa35RBqayNGGBQhIa7sjawnymhoCYwBFLbGUwRHx+yYKTWuratkCmxnwr9orQC08KIrP7FcBEIj8pwRBAj21RjPytCiDP7Z+VXtHx+y0qIM3tfCoxfC0qiiMns0hMPx+y1kKigyGH4QuhvkLWUJAV6MLoWjt+iD2h8ra4BB0hU4wsKaCkApjVKhzSjBSmlI1DUcXTohLlyhgOzRVlx+AFL6WS31G20bSvPwep8GWQNLMiMO4fJEQF1Zs2CFge54ot6hW9hYTZhffWdwyn7G4FGCuONag6+kiS6v+nYDyteHqEGXftSB1dkmzC/lS4ZT9joNOyMLM/JhhNSysZ/8AZwCcxwcA5pBB4I7rLsTlMarKAFEqLCipS0BKWqCiCKioogooXIihKIFC5EUBQByUKLgqWqOW1MaltTWohjV43183IdlYZxn0WsfdfJH9l7JvBXj9enjnznPB6mg008jZcfy9njhyftdfw8fLZ7eZ0/V54HzYuVbqG1ng9iCuroXqKKWaXFnZ0iEEtI5eP8v+tfdcKSET58kvWHNFlwHavKR6cI/xfqO5df8AuuKzHGXL/jtyxmb1gEbpA2aeaSJjTLFAaDGXuA83bq3ofZY9S9RwYGZG+J7/AHGtBLwKDftaVqueWEsa/qc6hbzya2/IBeJzmOyJWRB4ke525JoJpl2/v4xurxva9Q/WsvU5i/HY1sZPLm9Tj912/S2XqzNQjhxoy1zj9TRftuHyF57R2TugDMUBoGznu4+w8r0ujv1DTHvkhnY4vAB62A7fCv2TXnzvG3PVcsOR9KYSRvz3pECvI4fq4RPbHqcTY2k17jDsPuCvUwzRzRtkheHseLDmmwQvU17Mdk7jXk7Neeu8yh9qBAD8orWbAapVatBFFLQ2giEqyUPKIhQFEUJQAeT9lSs8/khtWDmtTBsEtqrKlEGNLKTsxhcb8AWjF8z9ceoMjM1KfExst8WPjtLehuwLhvufmjS84yFz5B0ZUrGEAf11z3+3+yyyZD3P9yX6nyTlzyRdmuP9VsxR/KaAXbtG7b2/utVn9bsbZ+Oxo2K6PSMuUuLnhx57j/8AFh0yePH1OKTqpvtPd+67WhmtDy2PH1NL7FUubDpTcjDhnbMwU0Atc2z+S8zsmWXl/XpaLbxkyppJ3Pmde/0sHcE/8LlavG5rmR1UnJAG90u3HE05Rle4e3CCRfc+VzsUNzMySd4Mg7ADcHfyujTPfP8AD5Gzkv8AW7S80RQiP3TGWigO4+K8rPl5Gryyukx5peh27TfHbcLp42K5snSGh7Q7jx2rY+Qf0HlHkSytY72hRND6bB233/X9ls+rDy7zrlz3Z54yOVGNZnhPuzkgHcPDS3buLXodJ1/1DpmE3Hiki9sHYSMsgnx8I83AeBohxPdLc6NsmS4CxHbw2zWw7/otGJp0U3qHUcKeF80GHIyFjRKWk2au6PjsFl54xptt/ac31n6jbfU3GcQ6iDHX+6cfXeuxlv8A2sJtu5cwij377/stI9PDIzw3GY/HxGud7zJnB0nWWuNjw013r7Lzukuk1LPhxm/R19VPfYDWgW4k+KCyx2d/E5HcZ/ETV2ua12BjG+NyO9LSz+IWokC9LhF8/wA07/I/suLqEEDZcTG0fL/FTy5DYzFJC6OrPP1Dj4Wz1Ppx0nTfxWM/3hFJ0uaYy1pNdNg96NDnun2JyN8v8Q82IEnTI3ACxUjgQOTYLbSnfxHzh0k6THT92n3Cb48D5CzZml5pl098DRJBLE6QzkEFn00QRex3AA+3ys3p7Ek1oTuEwgZE/oc1kXV1ANHk7c8AFPtPGOgf4k5ooO0dgcSaBlIva/HhXP8AxFzYWNcNJbJ1cNY83+divztcDUWNxM7MgilDmkgF3QR1iqrccc7LPNlRxPha4e5FbS5hAINnt55sn4WcztXkegf/ABMyozUmlM4BNSn+3wu/6d9cYWs5bcOaGTEynD6GvIIf8A+V83ldEHSRyMDiZC3qMY3o/pyT+qwxzexmQTxFvuRuttHgjcH9gspepcY++OO4KFUXAkEcFRZtbntKzaw1z9IzWs3cceQCvPSU8bI66mkHcFKj4HJHODGyZvSGOJ43G1brrNcYcYk22v8AML4HYDj7r0Wq+k9eZnzy4ZiyYHEBgLg13SOAeFmdoPqQU2PTiCTZIkFbnvRWq962TnGf0vMH4uZvYDx1g3w48rRgymLTJGPcR7bqP8vivnwj0v05runTe/LiExH/AMga4bgb8d/K2Z0bHY8jIQQ2QdQp1NvndeXvx8dvL+V6fxMpXkdQlI057mvFgNBHnutuhtY7D9t7A+TrD3EkbAb2T+fyuZkxySROyGxh0bHAPa0Hign4msR/TE2J5ZZoXXIr+y7ddkl9tG+W5eo9ZA2ISyUJDEQHdV9TW7Af089zvfI7LM5jTkB0bacGjqsUDRrjzz+vyuQ/UJGxSlg+qRjmntyb44/ZZRqExmsjp+rqbW1H4+Vl2Vp5Z/j1w1LOwH6dFC1smPiB5yWdQHvCzYPjpDiR8m+yz4mqRQZ2tCbHkkfnZDHxv9xodHTiTZ43B7eFx2yZOQHyfh5Jvc5a0Fzb3B/Wxf2/WRsz+kxzaRlSxnqo+07q335I8qTCWMLx7HG9T4sDMkx42Y2N72sDpadL1dLga33ABFD7rz0Emn6NnYuRp0mfkhjXsy48hjWnpc3pNV33WURZ3sRxt0nMa4bOc2Jw28Db55+EbmalX/puYxtdR6YXEvcTZu/vyrMOJ6aYGR4efiZWl5X4kxyNlaZIjHwbok+aN0u96q1GPV9DODgiV0jgT0yRlvtt6uo2Ts420Db5K82yLUiA3/DcgNaz6j7TvqN/8lOM+cxrxJhZLeogFzmO2s8jwd/y3VuPV9OrPqLx6k05+K/NbpLGxfi4d+kua11kN+CW8c/ok+n8zD06LUROZmPfnibGLYC7qiIq6o71Zr7LO3JlkNmCVgDxR9s8d+3GyH3ze8MjAbcWBlNsjuOfhY3HpyMWtR+9q8s2PMMhkhB998JjBNXXSQK7LDLEDJJI9opjaon+k/YH5FfkF15AXNe1kchDg0D+UR9N7dud0t8EoYRHBKesOP0xuvffxzx+62S8nDjiz9ZcAIw7p+q+5viu4RTGF5YY4/pY9rhfmxf5UugdP9yPq/C5Y4PS2Em/kmru10dE9O5OXqMfuYrxi7ukklb0jiqAWcS+n06L/wALL56QjtB1CtvKvqWcanPBRtckNdaa3dWoexMbwlM2TAVAzsvE+r9FyYo58nT4zNC8W6JvLHdyB4XteVXfda9mvHOcrZq2Za73F8l0KZoiecyhI4kuvbtQH7LRPp2jyOL+prTV7HlfQ83RNMzSXZOFE9x5cBRP5hYv+ldGu/wY+xe6v9Vx5/DyuXljlx3T5euz3Pb56cXTxII8dkk7jsGsF2u5pHop2U5mTqrDFE2nDHB+okefA+F7jGwMTEFYuPHEP/i1Pd/Qt+r48w929adnyfKcxnCseCOCBsULGsjaKa1ooBNDa7qh/Souhy9Nb234TBwktKYDsqhoRDhACiBpQWgcrJQFyCd7VOAqhwqtUSqBc0HlVwrtCSgjiqs+VTjspaDnsKfGVmaU9hVqHt5TgksI8praUBgqKIgggFoaRnhDewRVUhfwiJQPOygoKKBUUBNO6YClBE1A8FFeyU1Fd8ICJ2SyeVZs0qKoA7BUTQUJQuPhAV2FSpU52yCnnZDZQvKq1YMLHLQwrGwm+VpYTSI1MO6c37FZYyfK0NOwQOH2Ku6QhSyoCLxR/sqLm1/whLjR37K7PSN0FdQ7IJDsrJPlKkJrlFHYrkKuoeQgvZUSgYHDyEYeFnRN4Qag4VyrtZxwmBA0uAQOcEBQOQFd72q6haTZoqMJPKB1oXEIXbDZCeAiI42qsKnbILQ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5159896" y="6093296"/>
            <a:ext cx="2592288" cy="369332"/>
          </a:xfrm>
          <a:prstGeom prst="rect">
            <a:avLst/>
          </a:prstGeom>
          <a:noFill/>
        </p:spPr>
        <p:txBody>
          <a:bodyPr wrap="square" rtlCol="0">
            <a:spAutoFit/>
          </a:bodyPr>
          <a:lstStyle/>
          <a:p>
            <a:pPr algn="ctr"/>
            <a:r>
              <a:rPr lang="en-US" b="1" dirty="0">
                <a:solidFill>
                  <a:srgbClr val="0000FF"/>
                </a:solidFill>
              </a:rPr>
              <a:t>       </a:t>
            </a:r>
            <a:endParaRPr lang="en-US" b="1" dirty="0">
              <a:solidFill>
                <a:srgbClr val="FF0000"/>
              </a:solidFill>
              <a:latin typeface="Constantia" pitchFamily="18" charset="0"/>
            </a:endParaRPr>
          </a:p>
        </p:txBody>
      </p:sp>
      <p:sp>
        <p:nvSpPr>
          <p:cNvPr id="17" name="TextBox 16"/>
          <p:cNvSpPr txBox="1"/>
          <p:nvPr/>
        </p:nvSpPr>
        <p:spPr>
          <a:xfrm>
            <a:off x="3198199" y="445864"/>
            <a:ext cx="5724164" cy="461665"/>
          </a:xfrm>
          <a:prstGeom prst="rect">
            <a:avLst/>
          </a:prstGeom>
          <a:solidFill>
            <a:schemeClr val="accent3">
              <a:lumMod val="20000"/>
              <a:lumOff val="80000"/>
            </a:schemeClr>
          </a:solidFill>
        </p:spPr>
        <p:txBody>
          <a:bodyPr wrap="square" rtlCol="0">
            <a:spAutoFit/>
          </a:bodyPr>
          <a:lstStyle/>
          <a:p>
            <a:pPr algn="ctr"/>
            <a:r>
              <a:rPr lang="en-US" sz="2400" b="1" dirty="0">
                <a:ln>
                  <a:solidFill>
                    <a:schemeClr val="bg1"/>
                  </a:solidFill>
                </a:ln>
                <a:latin typeface="Bookman Old Style" pitchFamily="18" charset="0"/>
                <a:cs typeface="Courier New" panose="02070309020205020404" pitchFamily="49" charset="0"/>
              </a:rPr>
              <a:t>Completed</a:t>
            </a:r>
            <a:r>
              <a:rPr lang="en-US" sz="2400" b="1" dirty="0">
                <a:ln>
                  <a:solidFill>
                    <a:schemeClr val="bg1"/>
                  </a:solidFill>
                </a:ln>
                <a:latin typeface="Courier New" panose="02070309020205020404" pitchFamily="49" charset="0"/>
                <a:cs typeface="Courier New" panose="02070309020205020404" pitchFamily="49" charset="0"/>
              </a:rPr>
              <a:t> </a:t>
            </a:r>
            <a:r>
              <a:rPr lang="en-US" sz="2400" b="1" dirty="0">
                <a:ln>
                  <a:solidFill>
                    <a:schemeClr val="bg1"/>
                  </a:solidFill>
                </a:ln>
                <a:latin typeface="Bookman Old Style" pitchFamily="18" charset="0"/>
                <a:cs typeface="Courier New" panose="02070309020205020404" pitchFamily="49" charset="0"/>
              </a:rPr>
              <a:t>Projects at a Glance</a:t>
            </a:r>
          </a:p>
        </p:txBody>
      </p:sp>
      <p:pic>
        <p:nvPicPr>
          <p:cNvPr id="12" name="Picture 2" descr="C:\Users\deepika bharti\Desktop\logo.png"/>
          <p:cNvPicPr>
            <a:picLocks noChangeAspect="1" noChangeArrowheads="1"/>
          </p:cNvPicPr>
          <p:nvPr/>
        </p:nvPicPr>
        <p:blipFill>
          <a:blip r:embed="rId2" cstate="print"/>
          <a:srcRect/>
          <a:stretch>
            <a:fillRect/>
          </a:stretch>
        </p:blipFill>
        <p:spPr bwMode="auto">
          <a:xfrm>
            <a:off x="10416480" y="7937"/>
            <a:ext cx="1459376" cy="1293980"/>
          </a:xfrm>
          <a:prstGeom prst="rect">
            <a:avLst/>
          </a:prstGeom>
          <a:noFill/>
        </p:spPr>
      </p:pic>
      <p:grpSp>
        <p:nvGrpSpPr>
          <p:cNvPr id="8" name="Group 7"/>
          <p:cNvGrpSpPr/>
          <p:nvPr/>
        </p:nvGrpSpPr>
        <p:grpSpPr>
          <a:xfrm>
            <a:off x="1518813" y="1301917"/>
            <a:ext cx="8897667" cy="4970494"/>
            <a:chOff x="1625018" y="1266326"/>
            <a:chExt cx="8738181" cy="4992960"/>
          </a:xfrm>
        </p:grpSpPr>
        <p:pic>
          <p:nvPicPr>
            <p:cNvPr id="16" name="Picture 15" descr="page-1(2).jpg"/>
            <p:cNvPicPr>
              <a:picLocks noChangeAspect="1"/>
            </p:cNvPicPr>
            <p:nvPr/>
          </p:nvPicPr>
          <p:blipFill>
            <a:blip r:embed="rId3" cstate="print"/>
            <a:stretch>
              <a:fillRect/>
            </a:stretch>
          </p:blipFill>
          <p:spPr>
            <a:xfrm>
              <a:off x="1625018" y="1266326"/>
              <a:ext cx="8643998" cy="4992960"/>
            </a:xfrm>
            <a:prstGeom prst="rect">
              <a:avLst/>
            </a:prstGeom>
          </p:spPr>
        </p:pic>
        <p:pic>
          <p:nvPicPr>
            <p:cNvPr id="1026" name="Picture 2" descr="C:\Users\deepika bharti\Desktop\PTB(1).jpg"/>
            <p:cNvPicPr>
              <a:picLocks noChangeAspect="1" noChangeArrowheads="1"/>
            </p:cNvPicPr>
            <p:nvPr/>
          </p:nvPicPr>
          <p:blipFill>
            <a:blip r:embed="rId4" cstate="print"/>
            <a:srcRect/>
            <a:stretch>
              <a:fillRect/>
            </a:stretch>
          </p:blipFill>
          <p:spPr bwMode="auto">
            <a:xfrm>
              <a:off x="8413016" y="4865914"/>
              <a:ext cx="1950183" cy="1393372"/>
            </a:xfrm>
            <a:prstGeom prst="rect">
              <a:avLst/>
            </a:prstGeom>
            <a:noFill/>
          </p:spPr>
        </p:pic>
      </p:grpSp>
      <p:sp>
        <p:nvSpPr>
          <p:cNvPr id="2" name="TextBox 1"/>
          <p:cNvSpPr txBox="1"/>
          <p:nvPr/>
        </p:nvSpPr>
        <p:spPr>
          <a:xfrm>
            <a:off x="5008605" y="1531438"/>
            <a:ext cx="5255741" cy="461665"/>
          </a:xfrm>
          <a:prstGeom prst="rect">
            <a:avLst/>
          </a:prstGeom>
          <a:solidFill>
            <a:schemeClr val="accent2">
              <a:lumMod val="40000"/>
              <a:lumOff val="60000"/>
            </a:schemeClr>
          </a:solidFill>
        </p:spPr>
        <p:txBody>
          <a:bodyPr wrap="square" rtlCol="0">
            <a:spAutoFit/>
          </a:bodyPr>
          <a:lstStyle/>
          <a:p>
            <a:r>
              <a:rPr lang="en-US" sz="2400" dirty="0" smtClean="0">
                <a:solidFill>
                  <a:srgbClr val="FF0000"/>
                </a:solidFill>
                <a:latin typeface="Algerian" panose="04020705040A02060702" pitchFamily="82" charset="0"/>
              </a:rPr>
              <a:t>INTEGRATED CHECK POSTS OF LPAI</a:t>
            </a:r>
            <a:endParaRPr lang="en-US" sz="2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127975716"/>
      </p:ext>
    </p:extLst>
  </p:cSld>
  <p:clrMapOvr>
    <a:masterClrMapping/>
  </p:clrMapOvr>
  <p:transition advTm="163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BDAAkGBwgHBgkIBwgKCgkLDRYPDQwMDRsUFRAWIB0iIiAdHx8kKDQsJCYxJx8fLT0tMTU3Ojo6Iys/RD84QzQ5Ojf/2wBDAQoKCg0MDRoPDxo3JR8lNzc3Nzc3Nzc3Nzc3Nzc3Nzc3Nzc3Nzc3Nzc3Nzc3Nzc3Nzc3Nzc3Nzc3Nzc3Nzc3Nzf/wAARCACLALoDASIAAhEBAxEB/8QAGwAAAgMBAQEAAAAAAAAAAAAAAgMAAQQFBgf/xAA5EAABBAEDAwMCBAQFAwUAAAABAAIDEQQFITESQVEGE2EicRSBkaEHIzLRFVKxweEWJDM1QmJy8f/EABkBAQEAAwEAAAAAAAAAAAAAAAABAgMEBf/EACARAQEAAwACAwEBAQAAAAAAAAABAgMREiEEEzFRQWH/2gAMAwEAAhEDEQA/APXMb5Cexo8UoyMpzYieFURrAUQZSayMhEGFQKDUXSmCMohEUUsNV9Cd7RUETkCw0BQjZOEDvCv2X/5UCGtRhqYyI3x3TfZd2baDNQCorX+Hef8A2qfhnd6QYyhorcccjsq/DnwEGHpQ9JW447kJxygwlqosWt8B7boDGRsQgxuYluYtxZe3SVRh+FRznMSuhdJ0N8BK9o/5SiDY1PY3ZFGxObGiAa35RBqayNGGBQhIa7sjawnymhoCYwBFLbGUwRHx+yYKTWuratkCmxnwr9orQC08KIrP7FcBEIj8pwRBAj21RjPytCiDP7Z+VXtHx+y0qIM3tfCoxfC0qiiMns0hMPx+y1kKigyGH4QuhvkLWUJAV6MLoWjt+iD2h8ra4BB0hU4wsKaCkApjVKhzSjBSmlI1DUcXTohLlyhgOzRVlx+AFL6WS31G20bSvPwep8GWQNLMiMO4fJEQF1Zs2CFge54ot6hW9hYTZhffWdwyn7G4FGCuONag6+kiS6v+nYDyteHqEGXftSB1dkmzC/lS4ZT9joNOyMLM/JhhNSysZ/8AZwCcxwcA5pBB4I7rLsTlMarKAFEqLCipS0BKWqCiCKioogooXIihKIFC5EUBQByUKLgqWqOW1MaltTWohjV43183IdlYZxn0WsfdfJH9l7JvBXj9enjnznPB6mg008jZcfy9njhyftdfw8fLZ7eZ0/V54HzYuVbqG1ng9iCuroXqKKWaXFnZ0iEEtI5eP8v+tfdcKSET58kvWHNFlwHavKR6cI/xfqO5df8AuuKzHGXL/jtyxmb1gEbpA2aeaSJjTLFAaDGXuA83bq3ofZY9S9RwYGZG+J7/AHGtBLwKDftaVqueWEsa/qc6hbzya2/IBeJzmOyJWRB4ke525JoJpl2/v4xurxva9Q/WsvU5i/HY1sZPLm9Tj912/S2XqzNQjhxoy1zj9TRftuHyF57R2TugDMUBoGznu4+w8r0ujv1DTHvkhnY4vAB62A7fCv2TXnzvG3PVcsOR9KYSRvz3pECvI4fq4RPbHqcTY2k17jDsPuCvUwzRzRtkheHseLDmmwQvU17Mdk7jXk7Neeu8yh9qBAD8orWbAapVatBFFLQ2giEqyUPKIhQFEUJQAeT9lSs8/khtWDmtTBsEtqrKlEGNLKTsxhcb8AWjF8z9ceoMjM1KfExst8WPjtLehuwLhvufmjS84yFz5B0ZUrGEAf11z3+3+yyyZD3P9yX6nyTlzyRdmuP9VsxR/KaAXbtG7b2/utVn9bsbZ+Oxo2K6PSMuUuLnhx57j/8AFh0yePH1OKTqpvtPd+67WhmtDy2PH1NL7FUubDpTcjDhnbMwU0Atc2z+S8zsmWXl/XpaLbxkyppJ3Pmde/0sHcE/8LlavG5rmR1UnJAG90u3HE05Rle4e3CCRfc+VzsUNzMySd4Mg7ADcHfyujTPfP8AD5Gzkv8AW7S80RQiP3TGWigO4+K8rPl5Gryyukx5peh27TfHbcLp42K5snSGh7Q7jx2rY+Qf0HlHkSytY72hRND6bB233/X9ls+rDy7zrlz3Z54yOVGNZnhPuzkgHcPDS3buLXodJ1/1DpmE3Hiki9sHYSMsgnx8I83AeBohxPdLc6NsmS4CxHbw2zWw7/otGJp0U3qHUcKeF80GHIyFjRKWk2au6PjsFl54xptt/ac31n6jbfU3GcQ6iDHX+6cfXeuxlv8A2sJtu5cwij377/stI9PDIzw3GY/HxGud7zJnB0nWWuNjw013r7Lzukuk1LPhxm/R19VPfYDWgW4k+KCyx2d/E5HcZ/ETV2ua12BjG+NyO9LSz+IWokC9LhF8/wA07/I/suLqEEDZcTG0fL/FTy5DYzFJC6OrPP1Dj4Wz1Ppx0nTfxWM/3hFJ0uaYy1pNdNg96NDnun2JyN8v8Q82IEnTI3ACxUjgQOTYLbSnfxHzh0k6THT92n3Cb48D5CzZml5pl098DRJBLE6QzkEFn00QRex3AA+3ys3p7Ek1oTuEwgZE/oc1kXV1ANHk7c8AFPtPGOgf4k5ooO0dgcSaBlIva/HhXP8AxFzYWNcNJbJ1cNY83+divztcDUWNxM7MgilDmkgF3QR1iqrccc7LPNlRxPha4e5FbS5hAINnt55sn4WcztXkegf/ABMyozUmlM4BNSn+3wu/6d9cYWs5bcOaGTEynD6GvIIf8A+V83ldEHSRyMDiZC3qMY3o/pyT+qwxzexmQTxFvuRuttHgjcH9gspepcY++OO4KFUXAkEcFRZtbntKzaw1z9IzWs3cceQCvPSU8bI66mkHcFKj4HJHODGyZvSGOJ43G1brrNcYcYk22v8AML4HYDj7r0Wq+k9eZnzy4ZiyYHEBgLg13SOAeFmdoPqQU2PTiCTZIkFbnvRWq962TnGf0vMH4uZvYDx1g3w48rRgymLTJGPcR7bqP8vivnwj0v05runTe/LiExH/AMga4bgb8d/K2Z0bHY8jIQQ2QdQp1NvndeXvx8dvL+V6fxMpXkdQlI057mvFgNBHnutuhtY7D9t7A+TrD3EkbAb2T+fyuZkxySROyGxh0bHAPa0Hign4msR/TE2J5ZZoXXIr+y7ddkl9tG+W5eo9ZA2ISyUJDEQHdV9TW7Af089zvfI7LM5jTkB0bacGjqsUDRrjzz+vyuQ/UJGxSlg+qRjmntyb44/ZZRqExmsjp+rqbW1H4+Vl2Vp5Z/j1w1LOwH6dFC1smPiB5yWdQHvCzYPjpDiR8m+yz4mqRQZ2tCbHkkfnZDHxv9xodHTiTZ43B7eFx2yZOQHyfh5Jvc5a0Fzb3B/Wxf2/WRsz+kxzaRlSxnqo+07q335I8qTCWMLx7HG9T4sDMkx42Y2N72sDpadL1dLga33ABFD7rz0Emn6NnYuRp0mfkhjXsy48hjWnpc3pNV33WURZ3sRxt0nMa4bOc2Jw28Db55+EbmalX/puYxtdR6YXEvcTZu/vyrMOJ6aYGR4efiZWl5X4kxyNlaZIjHwbok+aN0u96q1GPV9DODgiV0jgT0yRlvtt6uo2Ts420Db5K82yLUiA3/DcgNaz6j7TvqN/8lOM+cxrxJhZLeogFzmO2s8jwd/y3VuPV9OrPqLx6k05+K/NbpLGxfi4d+kua11kN+CW8c/ok+n8zD06LUROZmPfnibGLYC7qiIq6o71Zr7LO3JlkNmCVgDxR9s8d+3GyH3ze8MjAbcWBlNsjuOfhY3HpyMWtR+9q8s2PMMhkhB998JjBNXXSQK7LDLEDJJI9opjaon+k/YH5FfkF15AXNe1kchDg0D+UR9N7dud0t8EoYRHBKesOP0xuvffxzx+62S8nDjiz9ZcAIw7p+q+5viu4RTGF5YY4/pY9rhfmxf5UugdP9yPq/C5Y4PS2Em/kmru10dE9O5OXqMfuYrxi7ukklb0jiqAWcS+n06L/wALL56QjtB1CtvKvqWcanPBRtckNdaa3dWoexMbwlM2TAVAzsvE+r9FyYo58nT4zNC8W6JvLHdyB4XteVXfda9mvHOcrZq2Za73F8l0KZoiecyhI4kuvbtQH7LRPp2jyOL+prTV7HlfQ83RNMzSXZOFE9x5cBRP5hYv+ldGu/wY+xe6v9Vx5/DyuXljlx3T5euz3Pb56cXTxII8dkk7jsGsF2u5pHop2U5mTqrDFE2nDHB+okefA+F7jGwMTEFYuPHEP/i1Pd/Qt+r48w929adnyfKcxnCseCOCBsULGsjaKa1ooBNDa7qh/Souhy9Nb234TBwktKYDsqhoRDhACiBpQWgcrJQFyCd7VOAqhwqtUSqBc0HlVwrtCSgjiqs+VTjspaDnsKfGVmaU9hVqHt5TgksI8praUBgqKIgggFoaRnhDewRVUhfwiJQPOygoKKBUUBNO6YClBE1A8FFeyU1Fd8ICJ2SyeVZs0qKoA7BUTQUJQuPhAV2FSpU52yCnnZDZQvKq1YMLHLQwrGwm+VpYTSI1MO6c37FZYyfK0NOwQOH2Ku6QhSyoCLxR/sqLm1/whLjR37K7PSN0FdQ7IJDsrJPlKkJrlFHYrkKuoeQgvZUSgYHDyEYeFnRN4Qag4VyrtZxwmBA0uAQOcEBQOQFd72q6haTZoqMJPKB1oXEIXbDZCeAiI42qsKnbILQ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5159896" y="6093296"/>
            <a:ext cx="2592288" cy="369332"/>
          </a:xfrm>
          <a:prstGeom prst="rect">
            <a:avLst/>
          </a:prstGeom>
          <a:noFill/>
        </p:spPr>
        <p:txBody>
          <a:bodyPr wrap="square" rtlCol="0">
            <a:spAutoFit/>
          </a:bodyPr>
          <a:lstStyle/>
          <a:p>
            <a:pPr algn="ctr"/>
            <a:r>
              <a:rPr lang="en-US" b="1" dirty="0">
                <a:solidFill>
                  <a:srgbClr val="0000FF"/>
                </a:solidFill>
              </a:rPr>
              <a:t>       </a:t>
            </a:r>
            <a:endParaRPr lang="en-US" b="1" dirty="0">
              <a:solidFill>
                <a:srgbClr val="FF0000"/>
              </a:solidFill>
              <a:latin typeface="Constantia" pitchFamily="18" charset="0"/>
            </a:endParaRPr>
          </a:p>
        </p:txBody>
      </p:sp>
      <p:pic>
        <p:nvPicPr>
          <p:cNvPr id="12" name="Picture 2" descr="C:\Users\deepika bharti\Desktop\logo.png"/>
          <p:cNvPicPr>
            <a:picLocks noChangeAspect="1" noChangeArrowheads="1"/>
          </p:cNvPicPr>
          <p:nvPr/>
        </p:nvPicPr>
        <p:blipFill>
          <a:blip r:embed="rId2" cstate="print"/>
          <a:srcRect/>
          <a:stretch>
            <a:fillRect/>
          </a:stretch>
        </p:blipFill>
        <p:spPr bwMode="auto">
          <a:xfrm>
            <a:off x="10416480" y="7937"/>
            <a:ext cx="1459376" cy="1293980"/>
          </a:xfrm>
          <a:prstGeom prst="rect">
            <a:avLst/>
          </a:prstGeom>
          <a:noFill/>
        </p:spPr>
      </p:pic>
      <p:sp>
        <p:nvSpPr>
          <p:cNvPr id="28673" name="Rectangle 1"/>
          <p:cNvSpPr>
            <a:spLocks noChangeArrowheads="1"/>
          </p:cNvSpPr>
          <p:nvPr/>
        </p:nvSpPr>
        <p:spPr bwMode="auto">
          <a:xfrm>
            <a:off x="3320143" y="697483"/>
            <a:ext cx="54972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India-Pakistan Revenue </a:t>
            </a:r>
            <a:r>
              <a:rPr kumimoji="0" lang="en-US" sz="2000" b="1" i="0" u="none" strike="noStrike" cap="none" normalizeH="0" dirty="0" smtClean="0">
                <a:ln>
                  <a:noFill/>
                </a:ln>
                <a:solidFill>
                  <a:schemeClr val="tx1"/>
                </a:solidFill>
                <a:effectLst/>
                <a:latin typeface="Bookman Old Style" pitchFamily="18" charset="0"/>
                <a:ea typeface="Times New Roman" pitchFamily="18" charset="0"/>
                <a:cs typeface="Arial" pitchFamily="34" charset="0"/>
              </a:rPr>
              <a:t>at </a:t>
            </a:r>
            <a:r>
              <a:rPr kumimoji="0" lang="en-US" sz="2000" b="1"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ICP, Attari</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Chart 9"/>
          <p:cNvGraphicFramePr/>
          <p:nvPr/>
        </p:nvGraphicFramePr>
        <p:xfrm>
          <a:off x="1165982" y="1247422"/>
          <a:ext cx="10430933" cy="29576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nvGraphicFramePr>
        <p:xfrm>
          <a:off x="1286934" y="4888268"/>
          <a:ext cx="9500809" cy="1839912"/>
        </p:xfrm>
        <a:graphic>
          <a:graphicData uri="http://schemas.openxmlformats.org/drawingml/2006/table">
            <a:tbl>
              <a:tblPr/>
              <a:tblGrid>
                <a:gridCol w="1089208">
                  <a:extLst>
                    <a:ext uri="{9D8B030D-6E8A-4147-A177-3AD203B41FA5}">
                      <a16:colId xmlns:a16="http://schemas.microsoft.com/office/drawing/2014/main" val="20000"/>
                    </a:ext>
                  </a:extLst>
                </a:gridCol>
                <a:gridCol w="965371">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993422">
                  <a:extLst>
                    <a:ext uri="{9D8B030D-6E8A-4147-A177-3AD203B41FA5}">
                      <a16:colId xmlns:a16="http://schemas.microsoft.com/office/drawing/2014/main" val="20003"/>
                    </a:ext>
                  </a:extLst>
                </a:gridCol>
                <a:gridCol w="1162755">
                  <a:extLst>
                    <a:ext uri="{9D8B030D-6E8A-4147-A177-3AD203B41FA5}">
                      <a16:colId xmlns:a16="http://schemas.microsoft.com/office/drawing/2014/main" val="20004"/>
                    </a:ext>
                  </a:extLst>
                </a:gridCol>
                <a:gridCol w="1095023">
                  <a:extLst>
                    <a:ext uri="{9D8B030D-6E8A-4147-A177-3AD203B41FA5}">
                      <a16:colId xmlns:a16="http://schemas.microsoft.com/office/drawing/2014/main" val="20005"/>
                    </a:ext>
                  </a:extLst>
                </a:gridCol>
                <a:gridCol w="970844">
                  <a:extLst>
                    <a:ext uri="{9D8B030D-6E8A-4147-A177-3AD203B41FA5}">
                      <a16:colId xmlns:a16="http://schemas.microsoft.com/office/drawing/2014/main" val="20006"/>
                    </a:ext>
                  </a:extLst>
                </a:gridCol>
                <a:gridCol w="1036905">
                  <a:extLst>
                    <a:ext uri="{9D8B030D-6E8A-4147-A177-3AD203B41FA5}">
                      <a16:colId xmlns:a16="http://schemas.microsoft.com/office/drawing/2014/main" val="20007"/>
                    </a:ext>
                  </a:extLst>
                </a:gridCol>
                <a:gridCol w="1171281">
                  <a:extLst>
                    <a:ext uri="{9D8B030D-6E8A-4147-A177-3AD203B41FA5}">
                      <a16:colId xmlns:a16="http://schemas.microsoft.com/office/drawing/2014/main" val="20008"/>
                    </a:ext>
                  </a:extLst>
                </a:gridCol>
              </a:tblGrid>
              <a:tr h="697407">
                <a:tc>
                  <a:txBody>
                    <a:bodyPr/>
                    <a:lstStyle/>
                    <a:p>
                      <a:pPr algn="ctr">
                        <a:lnSpc>
                          <a:spcPct val="115000"/>
                        </a:lnSpc>
                        <a:spcAft>
                          <a:spcPts val="0"/>
                        </a:spcAft>
                      </a:pPr>
                      <a:endParaRPr lang="en-US" sz="1100" dirty="0">
                        <a:latin typeface="Arial"/>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2010-11</a:t>
                      </a:r>
                      <a:endParaRPr lang="en-IN" sz="140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2011-12</a:t>
                      </a:r>
                      <a:endParaRPr lang="en-IN" sz="140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2012-13</a:t>
                      </a:r>
                      <a:endParaRPr lang="en-IN" sz="140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2013-14</a:t>
                      </a:r>
                      <a:endParaRPr lang="en-IN" sz="140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2014-15</a:t>
                      </a:r>
                      <a:endParaRPr lang="en-IN" sz="140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2015-16</a:t>
                      </a:r>
                      <a:endParaRPr lang="en-IN" sz="140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smtClean="0">
                          <a:latin typeface="Bookman Old Style"/>
                          <a:ea typeface="Calibri"/>
                          <a:cs typeface="Arial"/>
                        </a:rPr>
                        <a:t>2016-17</a:t>
                      </a:r>
                      <a:endParaRPr lang="en-IN" sz="140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2017-18 </a:t>
                      </a:r>
                      <a:r>
                        <a:rPr lang="en-US" sz="1400" b="1" dirty="0" err="1">
                          <a:latin typeface="Bookman Old Style"/>
                          <a:ea typeface="Calibri"/>
                          <a:cs typeface="Arial"/>
                        </a:rPr>
                        <a:t>upto</a:t>
                      </a:r>
                      <a:r>
                        <a:rPr lang="en-US" sz="1400" b="1" dirty="0">
                          <a:latin typeface="Bookman Old Style"/>
                          <a:ea typeface="Calibri"/>
                          <a:cs typeface="Arial"/>
                        </a:rPr>
                        <a:t> </a:t>
                      </a:r>
                      <a:r>
                        <a:rPr lang="en-US" sz="1400" b="1" dirty="0" err="1">
                          <a:latin typeface="Bookman Old Style"/>
                          <a:ea typeface="Calibri"/>
                          <a:cs typeface="Arial"/>
                        </a:rPr>
                        <a:t>feb</a:t>
                      </a:r>
                      <a:endParaRPr lang="en-IN" sz="140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1100">
                <a:tc>
                  <a:txBody>
                    <a:bodyPr/>
                    <a:lstStyle/>
                    <a:p>
                      <a:pPr algn="ctr">
                        <a:lnSpc>
                          <a:spcPct val="115000"/>
                        </a:lnSpc>
                        <a:spcAft>
                          <a:spcPts val="0"/>
                        </a:spcAft>
                      </a:pPr>
                      <a:r>
                        <a:rPr lang="en-US" sz="1400" b="1" dirty="0">
                          <a:latin typeface="Bookman Old Style"/>
                          <a:ea typeface="Calibri"/>
                          <a:cs typeface="Arial"/>
                        </a:rPr>
                        <a:t>Import</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452.08</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965.00</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1748.10</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2053.70</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2367.94</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2414.08</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2907.36</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3177.59</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8703">
                <a:tc>
                  <a:txBody>
                    <a:bodyPr/>
                    <a:lstStyle/>
                    <a:p>
                      <a:pPr algn="ctr">
                        <a:lnSpc>
                          <a:spcPct val="115000"/>
                        </a:lnSpc>
                        <a:spcAft>
                          <a:spcPts val="0"/>
                        </a:spcAft>
                      </a:pPr>
                      <a:r>
                        <a:rPr lang="en-US" sz="1400" b="1" dirty="0">
                          <a:latin typeface="Bookman Old Style"/>
                          <a:ea typeface="Calibri"/>
                          <a:cs typeface="Arial"/>
                        </a:rPr>
                        <a:t>Export</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1170.42</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1375.15</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3052.14</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3390.02</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2177.44</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1328.14</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1063.63</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964.13</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2702">
                <a:tc>
                  <a:txBody>
                    <a:bodyPr/>
                    <a:lstStyle/>
                    <a:p>
                      <a:pPr algn="ctr">
                        <a:lnSpc>
                          <a:spcPct val="115000"/>
                        </a:lnSpc>
                        <a:spcAft>
                          <a:spcPts val="0"/>
                        </a:spcAft>
                      </a:pPr>
                      <a:r>
                        <a:rPr lang="en-US" sz="1400" b="1" dirty="0">
                          <a:latin typeface="Bookman Old Style"/>
                          <a:ea typeface="Calibri"/>
                          <a:cs typeface="Arial"/>
                        </a:rPr>
                        <a:t>Revenue</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-NA-</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Bookman Old Style"/>
                          <a:ea typeface="Calibri"/>
                          <a:cs typeface="Arial"/>
                        </a:rPr>
                        <a:t>86.79</a:t>
                      </a:r>
                      <a:endParaRPr lang="en-IN" sz="1400" b="1">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145.32</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172.10</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196.43</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174.60</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242.49</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Bookman Old Style"/>
                          <a:ea typeface="Calibri"/>
                          <a:cs typeface="Arial"/>
                        </a:rPr>
                        <a:t>398.73</a:t>
                      </a:r>
                      <a:endParaRPr lang="en-IN" sz="140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 name="Rectangle 14"/>
          <p:cNvSpPr/>
          <p:nvPr/>
        </p:nvSpPr>
        <p:spPr>
          <a:xfrm>
            <a:off x="5179988" y="4339151"/>
            <a:ext cx="1478844" cy="294752"/>
          </a:xfrm>
          <a:prstGeom prst="rect">
            <a:avLst/>
          </a:prstGeom>
          <a:solidFill>
            <a:schemeClr val="accent3"/>
          </a:solidFill>
          <a:ln w="12700" cap="flat" cmpd="sng" algn="ctr">
            <a:solidFill>
              <a:srgbClr val="5B9BD5">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chemeClr val="tx1"/>
                </a:solidFill>
              </a:rPr>
              <a:t>YEAR</a:t>
            </a:r>
            <a:endParaRPr lang="en-US" dirty="0">
              <a:solidFill>
                <a:schemeClr val="tx1"/>
              </a:solidFill>
            </a:endParaRPr>
          </a:p>
        </p:txBody>
      </p:sp>
      <p:sp>
        <p:nvSpPr>
          <p:cNvPr id="16" name="TextBox 15"/>
          <p:cNvSpPr txBox="1"/>
          <p:nvPr/>
        </p:nvSpPr>
        <p:spPr>
          <a:xfrm>
            <a:off x="563316" y="2030871"/>
            <a:ext cx="430887" cy="1558996"/>
          </a:xfrm>
          <a:prstGeom prst="rect">
            <a:avLst/>
          </a:prstGeom>
          <a:noFill/>
        </p:spPr>
        <p:txBody>
          <a:bodyPr vert="vert270" wrap="square" rtlCol="0">
            <a:spAutoFit/>
          </a:bodyPr>
          <a:lstStyle/>
          <a:p>
            <a:pPr algn="ctr"/>
            <a:r>
              <a:rPr lang="en-IN" sz="1600" b="1" dirty="0" smtClean="0"/>
              <a:t>INR in </a:t>
            </a:r>
            <a:r>
              <a:rPr lang="en-IN" sz="1600" b="1" dirty="0" err="1" smtClean="0"/>
              <a:t>crores</a:t>
            </a:r>
            <a:endParaRPr lang="en-IN" sz="1600" b="1" dirty="0"/>
          </a:p>
        </p:txBody>
      </p:sp>
    </p:spTree>
    <p:extLst>
      <p:ext uri="{BB962C8B-B14F-4D97-AF65-F5344CB8AC3E}">
        <p14:creationId xmlns:p14="http://schemas.microsoft.com/office/powerpoint/2010/main" val="1127975716"/>
      </p:ext>
    </p:extLst>
  </p:cSld>
  <p:clrMapOvr>
    <a:masterClrMapping/>
  </p:clrMapOvr>
  <p:transition advTm="163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2491</TotalTime>
  <Words>1131</Words>
  <Application>Microsoft Office PowerPoint</Application>
  <PresentationFormat>Widescreen</PresentationFormat>
  <Paragraphs>450</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Algerian</vt:lpstr>
      <vt:lpstr>Arial</vt:lpstr>
      <vt:lpstr>Arial Black</vt:lpstr>
      <vt:lpstr>Bookman Old Style</vt:lpstr>
      <vt:lpstr>Calibri</vt:lpstr>
      <vt:lpstr>Calibri Light</vt:lpstr>
      <vt:lpstr>Constantia</vt:lpstr>
      <vt:lpstr>Courier New</vt:lpstr>
      <vt:lpstr>DaunPenh</vt:lpstr>
      <vt:lpstr>DilleniaUPC</vt:lpstr>
      <vt:lpstr>Mangal</vt:lpstr>
      <vt:lpstr>Times New Roman</vt:lpstr>
      <vt:lpstr>Office Theme</vt:lpstr>
      <vt:lpstr>Land Ports Authority of India (Development of Integrated Check Posts)   ‘THE GAME CHANGER’</vt:lpstr>
      <vt:lpstr>Prologue – Land Ports Authority of India</vt:lpstr>
      <vt:lpstr>Prologue – Land Ports Authority of India</vt:lpstr>
      <vt:lpstr>Modern Passenger Terminal with the following facilities: </vt:lpstr>
      <vt:lpstr>Cargo Terminal Building with following facilities:</vt:lpstr>
      <vt:lpstr>Prologue – Land Ports Authority of India</vt:lpstr>
      <vt:lpstr>STATUS OF PHASE-I ICPs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Development of Integrated Check Posts at 13 Locations</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Integrated Check Post</dc:title>
  <dc:creator>C.V. Prasad</dc:creator>
  <cp:lastModifiedBy>alok p mathur</cp:lastModifiedBy>
  <cp:revision>236</cp:revision>
  <cp:lastPrinted>2018-12-06T05:45:04Z</cp:lastPrinted>
  <dcterms:created xsi:type="dcterms:W3CDTF">2017-08-31T13:13:16Z</dcterms:created>
  <dcterms:modified xsi:type="dcterms:W3CDTF">2018-12-06T06:34:13Z</dcterms:modified>
</cp:coreProperties>
</file>