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517" r:id="rId3"/>
    <p:sldId id="513" r:id="rId4"/>
    <p:sldId id="508" r:id="rId5"/>
    <p:sldId id="514" r:id="rId6"/>
    <p:sldId id="515" r:id="rId7"/>
    <p:sldId id="531" r:id="rId8"/>
    <p:sldId id="282" r:id="rId9"/>
    <p:sldId id="284" r:id="rId10"/>
    <p:sldId id="480" r:id="rId11"/>
    <p:sldId id="534" r:id="rId12"/>
    <p:sldId id="501" r:id="rId13"/>
    <p:sldId id="505" r:id="rId14"/>
    <p:sldId id="506" r:id="rId15"/>
    <p:sldId id="555" r:id="rId16"/>
    <p:sldId id="554" r:id="rId17"/>
    <p:sldId id="292" r:id="rId18"/>
    <p:sldId id="330" r:id="rId19"/>
    <p:sldId id="511" r:id="rId20"/>
    <p:sldId id="556" r:id="rId21"/>
    <p:sldId id="521" r:id="rId22"/>
    <p:sldId id="518" r:id="rId23"/>
    <p:sldId id="267" r:id="rId24"/>
    <p:sldId id="258" r:id="rId25"/>
  </p:sldIdLst>
  <p:sldSz cx="18288000" cy="10287000"/>
  <p:notesSz cx="6858000" cy="9144000"/>
  <p:defaultTextStyle>
    <a:defPPr>
      <a:defRPr lang="en-US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B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015" autoAdjust="0"/>
    <p:restoredTop sz="94660"/>
  </p:normalViewPr>
  <p:slideViewPr>
    <p:cSldViewPr snapToGrid="0">
      <p:cViewPr varScale="1">
        <p:scale>
          <a:sx n="55" d="100"/>
          <a:sy n="55" d="100"/>
        </p:scale>
        <p:origin x="11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04EF85-FB3B-405B-A6B7-C4D489909B0F}" type="datetimeFigureOut">
              <a:rPr lang="en-IN" smtClean="0"/>
              <a:t>07-12-2018</a:t>
            </a:fld>
            <a:endParaRPr lang="en-IN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32997-2857-47DD-8F01-4A03735FBC07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58600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97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3EDC-0D07-43B7-883C-5813D855DFF2}" type="datetimeFigureOut">
              <a:rPr lang="en-IN" smtClean="0"/>
              <a:t>07-12-2018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72DC2-1D78-4EEC-A392-A12DBE42B34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8718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3EDC-0D07-43B7-883C-5813D855DFF2}" type="datetimeFigureOut">
              <a:rPr lang="en-IN" smtClean="0"/>
              <a:t>07-12-2018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72DC2-1D78-4EEC-A392-A12DBE42B34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10235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3EDC-0D07-43B7-883C-5813D855DFF2}" type="datetimeFigureOut">
              <a:rPr lang="en-IN" smtClean="0"/>
              <a:t>07-12-2018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72DC2-1D78-4EEC-A392-A12DBE42B34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60956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3EDC-0D07-43B7-883C-5813D855DFF2}" type="datetimeFigureOut">
              <a:rPr lang="en-IN" smtClean="0"/>
              <a:t>07-12-2018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72DC2-1D78-4EEC-A392-A12DBE42B34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40799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3EDC-0D07-43B7-883C-5813D855DFF2}" type="datetimeFigureOut">
              <a:rPr lang="en-IN" smtClean="0"/>
              <a:t>07-12-2018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72DC2-1D78-4EEC-A392-A12DBE42B34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90361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3EDC-0D07-43B7-883C-5813D855DFF2}" type="datetimeFigureOut">
              <a:rPr lang="en-IN" smtClean="0"/>
              <a:t>07-12-2018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72DC2-1D78-4EEC-A392-A12DBE42B34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11797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3EDC-0D07-43B7-883C-5813D855DFF2}" type="datetimeFigureOut">
              <a:rPr lang="en-IN" smtClean="0"/>
              <a:t>07-12-2018</a:t>
            </a:fld>
            <a:endParaRPr lang="en-I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72DC2-1D78-4EEC-A392-A12DBE42B34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47023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3EDC-0D07-43B7-883C-5813D855DFF2}" type="datetimeFigureOut">
              <a:rPr lang="en-IN" smtClean="0"/>
              <a:t>07-12-2018</a:t>
            </a:fld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72DC2-1D78-4EEC-A392-A12DBE42B34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6880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3EDC-0D07-43B7-883C-5813D855DFF2}" type="datetimeFigureOut">
              <a:rPr lang="en-IN" smtClean="0"/>
              <a:t>07-12-2018</a:t>
            </a:fld>
            <a:endParaRPr lang="en-I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72DC2-1D78-4EEC-A392-A12DBE42B34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5251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3EDC-0D07-43B7-883C-5813D855DFF2}" type="datetimeFigureOut">
              <a:rPr lang="en-IN" smtClean="0"/>
              <a:t>07-12-2018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72DC2-1D78-4EEC-A392-A12DBE42B34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37206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3EDC-0D07-43B7-883C-5813D855DFF2}" type="datetimeFigureOut">
              <a:rPr lang="en-IN" smtClean="0"/>
              <a:t>07-12-2018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72DC2-1D78-4EEC-A392-A12DBE42B34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50546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B3EDC-0D07-43B7-883C-5813D855DFF2}" type="datetimeFigureOut">
              <a:rPr lang="en-IN" smtClean="0"/>
              <a:t>07-12-2018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72DC2-1D78-4EEC-A392-A12DBE42B34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08099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3.emf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6728" cy="10287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4C79BC-D7F1-44BF-A029-28AA8BFE7EB4}"/>
              </a:ext>
            </a:extLst>
          </p:cNvPr>
          <p:cNvSpPr/>
          <p:nvPr/>
        </p:nvSpPr>
        <p:spPr>
          <a:xfrm>
            <a:off x="7757274" y="914979"/>
            <a:ext cx="10252363" cy="1446550"/>
          </a:xfrm>
          <a:prstGeom prst="rect">
            <a:avLst/>
          </a:prstGeom>
          <a:solidFill>
            <a:srgbClr val="FBFBE7"/>
          </a:solidFill>
        </p:spPr>
        <p:txBody>
          <a:bodyPr wrap="square">
            <a:spAutoFit/>
          </a:bodyPr>
          <a:lstStyle/>
          <a:p>
            <a:pPr algn="ctr"/>
            <a:r>
              <a:rPr lang="en-IN" sz="4400" b="1" dirty="0">
                <a:ln w="0"/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cs typeface="Times New Roman" panose="02020603050405020304" pitchFamily="18" charset="0"/>
              </a:rPr>
              <a:t>Bengal Chamber of Commerce &amp; Industry</a:t>
            </a:r>
          </a:p>
          <a:p>
            <a:pPr algn="ctr"/>
            <a:r>
              <a:rPr lang="en-IN" sz="4400" b="1" dirty="0">
                <a:ln w="0"/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cs typeface="Times New Roman" panose="02020603050405020304" pitchFamily="18" charset="0"/>
              </a:rPr>
              <a:t>Kolkata, 7</a:t>
            </a:r>
            <a:r>
              <a:rPr lang="en-IN" sz="4400" b="1" baseline="30000" dirty="0">
                <a:ln w="0"/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cs typeface="Times New Roman" panose="02020603050405020304" pitchFamily="18" charset="0"/>
              </a:rPr>
              <a:t>th</a:t>
            </a:r>
            <a:r>
              <a:rPr lang="en-IN" sz="4400" b="1" dirty="0">
                <a:ln w="0"/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cs typeface="Times New Roman" panose="02020603050405020304" pitchFamily="18" charset="0"/>
              </a:rPr>
              <a:t> December 2018</a:t>
            </a:r>
            <a:endParaRPr lang="en-IN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512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4ACBE9C-6ED4-4888-9C62-8C3B289B24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" y="0"/>
            <a:ext cx="18286728" cy="10287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DCBEBAE-8129-40D0-A545-1F3DA4D47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 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04A9583-8CE2-4964-BC9E-9DC2AC831672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7996797"/>
              </p:ext>
            </p:extLst>
          </p:nvPr>
        </p:nvGraphicFramePr>
        <p:xfrm>
          <a:off x="3299055" y="1364673"/>
          <a:ext cx="8851138" cy="104869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Acrobat Document" r:id="rId4" imgW="22707216" imgH="32099202" progId="AcroExch.Document.11">
                  <p:embed/>
                </p:oleObj>
              </mc:Choice>
              <mc:Fallback>
                <p:oleObj name="Acrobat Document" r:id="rId4" imgW="22707216" imgH="32099202" progId="AcroExch.Document.11">
                  <p:embed/>
                  <p:pic>
                    <p:nvPicPr>
                      <p:cNvPr id="4" name="Content Placeholder 3">
                        <a:extLst>
                          <a:ext uri="{FF2B5EF4-FFF2-40B4-BE49-F238E27FC236}">
                            <a16:creationId xmlns:a16="http://schemas.microsoft.com/office/drawing/2014/main" id="{804A9583-8CE2-4964-BC9E-9DC2AC8316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99055" y="1364673"/>
                        <a:ext cx="8851138" cy="104869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4AC3377A-5E15-4A82-8591-6D63C3F1BE0A}"/>
              </a:ext>
            </a:extLst>
          </p:cNvPr>
          <p:cNvSpPr/>
          <p:nvPr/>
        </p:nvSpPr>
        <p:spPr>
          <a:xfrm>
            <a:off x="10916867" y="4165510"/>
            <a:ext cx="6581424" cy="47568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600" dirty="0">
                <a:solidFill>
                  <a:schemeClr val="tx1"/>
                </a:solidFill>
              </a:rPr>
              <a:t>All projects approved by Govt</a:t>
            </a:r>
          </a:p>
          <a:p>
            <a:pPr algn="ctr"/>
            <a:r>
              <a:rPr lang="en-IN" sz="3600" dirty="0">
                <a:solidFill>
                  <a:schemeClr val="tx1"/>
                </a:solidFill>
              </a:rPr>
              <a:t>Tenders issued for construction</a:t>
            </a:r>
          </a:p>
          <a:p>
            <a:pPr algn="ctr"/>
            <a:r>
              <a:rPr lang="en-IN" sz="3600" dirty="0">
                <a:solidFill>
                  <a:schemeClr val="tx1"/>
                </a:solidFill>
              </a:rPr>
              <a:t>Tenders awarded</a:t>
            </a:r>
          </a:p>
          <a:p>
            <a:pPr algn="ctr"/>
            <a:r>
              <a:rPr lang="en-IN" sz="3600" dirty="0">
                <a:solidFill>
                  <a:schemeClr val="tx1"/>
                </a:solidFill>
              </a:rPr>
              <a:t>2-3 year timeline for the completion of all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F956F4-9C5B-4DBF-B1B9-C5C483DC4434}"/>
              </a:ext>
            </a:extLst>
          </p:cNvPr>
          <p:cNvSpPr/>
          <p:nvPr/>
        </p:nvSpPr>
        <p:spPr>
          <a:xfrm>
            <a:off x="10916867" y="1769331"/>
            <a:ext cx="6581424" cy="198834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600" dirty="0">
                <a:solidFill>
                  <a:schemeClr val="tx1"/>
                </a:solidFill>
              </a:rPr>
              <a:t>New Road Connectivity Projects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136BD4-25B3-4AA6-BC7A-3A55D513E195}"/>
              </a:ext>
            </a:extLst>
          </p:cNvPr>
          <p:cNvSpPr/>
          <p:nvPr/>
        </p:nvSpPr>
        <p:spPr>
          <a:xfrm>
            <a:off x="5412064" y="2320048"/>
            <a:ext cx="1867710" cy="248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500" dirty="0"/>
              <a:t>National Highway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826FE6-B007-45A7-B90F-A1E4D14FAA2B}"/>
              </a:ext>
            </a:extLst>
          </p:cNvPr>
          <p:cNvSpPr/>
          <p:nvPr/>
        </p:nvSpPr>
        <p:spPr>
          <a:xfrm>
            <a:off x="3599234" y="3390641"/>
            <a:ext cx="2646765" cy="634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500" dirty="0"/>
              <a:t>Current Western Road</a:t>
            </a:r>
          </a:p>
          <a:p>
            <a:pPr algn="ctr"/>
            <a:r>
              <a:rPr lang="en-IN" sz="1500" dirty="0"/>
              <a:t>Widening to 6 lane approved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CAF115-C094-4FC9-9C1C-E1AB1104EC74}"/>
              </a:ext>
            </a:extLst>
          </p:cNvPr>
          <p:cNvSpPr/>
          <p:nvPr/>
        </p:nvSpPr>
        <p:spPr>
          <a:xfrm>
            <a:off x="5008064" y="1554854"/>
            <a:ext cx="2316864" cy="2836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500" dirty="0"/>
              <a:t>Road widening approved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3D729C-EF3C-410A-AC0D-DDDCF0E0FF99}"/>
              </a:ext>
            </a:extLst>
          </p:cNvPr>
          <p:cNvSpPr/>
          <p:nvPr/>
        </p:nvSpPr>
        <p:spPr>
          <a:xfrm>
            <a:off x="4299626" y="4595105"/>
            <a:ext cx="2185542" cy="461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500" dirty="0"/>
              <a:t>3 New Roads approved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0C7F240-FAB6-4736-9148-7D2FC2A40835}"/>
              </a:ext>
            </a:extLst>
          </p:cNvPr>
          <p:cNvCxnSpPr>
            <a:cxnSpLocks/>
          </p:cNvCxnSpPr>
          <p:nvPr/>
        </p:nvCxnSpPr>
        <p:spPr>
          <a:xfrm>
            <a:off x="6975258" y="2593335"/>
            <a:ext cx="383369" cy="4550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DBC153F-4183-4AE0-9361-7432DFFB53F2}"/>
              </a:ext>
            </a:extLst>
          </p:cNvPr>
          <p:cNvCxnSpPr>
            <a:cxnSpLocks/>
          </p:cNvCxnSpPr>
          <p:nvPr/>
        </p:nvCxnSpPr>
        <p:spPr>
          <a:xfrm flipV="1">
            <a:off x="6245999" y="3501582"/>
            <a:ext cx="1198335" cy="3246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AA3251B-8936-49AE-B4C8-EDAFD0C78752}"/>
              </a:ext>
            </a:extLst>
          </p:cNvPr>
          <p:cNvCxnSpPr>
            <a:cxnSpLocks/>
          </p:cNvCxnSpPr>
          <p:nvPr/>
        </p:nvCxnSpPr>
        <p:spPr>
          <a:xfrm>
            <a:off x="6036360" y="5092847"/>
            <a:ext cx="1468904" cy="8728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8EAC9CB-8945-4F08-9D6D-1BACADECD1AF}"/>
              </a:ext>
            </a:extLst>
          </p:cNvPr>
          <p:cNvCxnSpPr>
            <a:cxnSpLocks/>
          </p:cNvCxnSpPr>
          <p:nvPr/>
        </p:nvCxnSpPr>
        <p:spPr>
          <a:xfrm>
            <a:off x="7358627" y="1837422"/>
            <a:ext cx="684001" cy="9734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D14E76A-767F-442D-9B88-64499AFE3B80}"/>
              </a:ext>
            </a:extLst>
          </p:cNvPr>
          <p:cNvCxnSpPr>
            <a:cxnSpLocks/>
          </p:cNvCxnSpPr>
          <p:nvPr/>
        </p:nvCxnSpPr>
        <p:spPr>
          <a:xfrm flipV="1">
            <a:off x="6485168" y="4651148"/>
            <a:ext cx="1834617" cy="3480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0AC04E3-080C-4477-862B-034D5BC1CE1C}"/>
              </a:ext>
            </a:extLst>
          </p:cNvPr>
          <p:cNvCxnSpPr>
            <a:cxnSpLocks/>
          </p:cNvCxnSpPr>
          <p:nvPr/>
        </p:nvCxnSpPr>
        <p:spPr>
          <a:xfrm flipV="1">
            <a:off x="6552232" y="4651148"/>
            <a:ext cx="486071" cy="1426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77E6FE23-F801-45D6-814B-799F6238E3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6516" y="3204484"/>
            <a:ext cx="1062306" cy="75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58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16B32A-B38C-45E2-B80E-6FD542DE25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498D019-A666-49B2-AC22-4240AB1945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2859858"/>
              </p:ext>
            </p:extLst>
          </p:nvPr>
        </p:nvGraphicFramePr>
        <p:xfrm>
          <a:off x="9321529" y="5784060"/>
          <a:ext cx="7201464" cy="402901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4176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3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9877">
                  <a:extLst>
                    <a:ext uri="{9D8B030D-6E8A-4147-A177-3AD203B41FA5}">
                      <a16:colId xmlns:a16="http://schemas.microsoft.com/office/drawing/2014/main" val="3449576346"/>
                    </a:ext>
                  </a:extLst>
                </a:gridCol>
              </a:tblGrid>
              <a:tr h="3726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0" marR="0" marT="0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kern="1200" dirty="0">
                          <a:solidFill>
                            <a:schemeClr val="bg1"/>
                          </a:solidFill>
                          <a:latin typeface="+mj-lt"/>
                        </a:rPr>
                        <a:t>Phase</a:t>
                      </a:r>
                      <a:r>
                        <a:rPr lang="en-US" sz="1600" u="none" strike="noStrike" kern="1200" baseline="0" dirty="0">
                          <a:solidFill>
                            <a:schemeClr val="bg1"/>
                          </a:solidFill>
                          <a:latin typeface="+mj-lt"/>
                        </a:rPr>
                        <a:t> I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none" strike="noStrike" kern="1200" dirty="0">
                          <a:solidFill>
                            <a:schemeClr val="bg1"/>
                          </a:solidFill>
                          <a:latin typeface="+mj-lt"/>
                        </a:rPr>
                        <a:t>Phase II</a:t>
                      </a:r>
                      <a:endParaRPr lang="en-IN" sz="1600" b="0" u="none" strike="noStrike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91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latin typeface="+mj-lt"/>
                        </a:rPr>
                        <a:t> Date of Commissioning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latin typeface="+mj-lt"/>
                        </a:rPr>
                        <a:t>Sep</a:t>
                      </a:r>
                      <a:r>
                        <a:rPr lang="en-US" sz="1600" u="none" strike="noStrike" baseline="0" dirty="0">
                          <a:latin typeface="+mj-lt"/>
                        </a:rPr>
                        <a:t> 2012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33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latin typeface="+mj-lt"/>
                        </a:rPr>
                        <a:t> Container Berths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latin typeface="+mj-lt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latin typeface="+mj-lt"/>
                        </a:rPr>
                        <a:t>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33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latin typeface="+mj-lt"/>
                        </a:rPr>
                        <a:t> Total Berth Length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latin typeface="+mj-lt"/>
                        </a:rPr>
                        <a:t>650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latin typeface="+mj-lt"/>
                        </a:rPr>
                        <a:t>2000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33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latin typeface="+mj-lt"/>
                        </a:rPr>
                        <a:t> Terminal Capacity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latin typeface="+mj-lt"/>
                        </a:rPr>
                        <a:t>1.2 Mn TEUs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latin typeface="+mj-lt"/>
                        </a:rPr>
                        <a:t>4.8 Mn TEUs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133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latin typeface="+mj-lt"/>
                        </a:rPr>
                        <a:t> Draft Alongside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latin typeface="+mj-lt"/>
                        </a:rPr>
                        <a:t>16 mts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latin typeface="+mj-lt"/>
                        </a:rPr>
                        <a:t>21 mts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133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latin typeface="+mj-lt"/>
                        </a:rPr>
                        <a:t> Total Area (hectares)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latin typeface="+mj-lt"/>
                        </a:rPr>
                        <a:t>36 ha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latin typeface="+mj-lt"/>
                        </a:rPr>
                        <a:t>600 ha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133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latin typeface="+mj-lt"/>
                        </a:rPr>
                        <a:t> Yard Ground slots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latin typeface="+mj-lt"/>
                        </a:rPr>
                        <a:t>4600 TEUs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latin typeface="+mj-lt"/>
                        </a:rPr>
                        <a:t>&gt;10,000 TEUs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133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latin typeface="+mj-lt"/>
                        </a:rPr>
                        <a:t> Yard Capacity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latin typeface="+mj-lt"/>
                        </a:rPr>
                        <a:t>18400 TEUs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latin typeface="+mj-lt"/>
                        </a:rPr>
                        <a:t>&gt;40,000 TEUs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133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latin typeface="+mj-lt"/>
                        </a:rPr>
                        <a:t> Reefer plugs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200</a:t>
                      </a: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latin typeface="+mj-lt"/>
                        </a:rPr>
                        <a:t>&gt;1000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3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latin typeface="+mj-lt"/>
                        </a:rPr>
                        <a:t> Quay cranes twin lift SPP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latin typeface="+mj-lt"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latin typeface="+mj-lt"/>
                        </a:rPr>
                        <a:t>20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133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latin typeface="+mj-lt"/>
                        </a:rPr>
                        <a:t> Rubber Tyred Gantry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9</a:t>
                      </a: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latin typeface="+mj-lt"/>
                        </a:rPr>
                        <a:t>40x42 MT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133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latin typeface="+mj-lt"/>
                        </a:rPr>
                        <a:t> Reach Stackers (Kalmar)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latin typeface="+mj-lt"/>
                        </a:rPr>
                        <a:t>10 x 42 MT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latin typeface="+mj-lt"/>
                        </a:rPr>
                        <a:t>&gt; 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70C5A90B-28AF-41CF-9DCF-FA80EE3FDE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530" y="1397242"/>
            <a:ext cx="7151055" cy="4029012"/>
          </a:xfrm>
          <a:prstGeom prst="rect">
            <a:avLst/>
          </a:prstGeom>
          <a:ln w="9525">
            <a:solidFill>
              <a:srgbClr val="002060"/>
            </a:solidFill>
            <a:prstDash val="sysDot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DC3BAD-FE58-47B0-A4AB-3BB4A95CA2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235" y="5704517"/>
            <a:ext cx="5791523" cy="4108553"/>
          </a:xfrm>
          <a:prstGeom prst="rect">
            <a:avLst/>
          </a:prstGeom>
          <a:ln w="9525">
            <a:solidFill>
              <a:srgbClr val="002060"/>
            </a:solidFill>
            <a:prstDash val="sysDot"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8CE570-4033-41E9-AFBA-C4040EA011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237" y="1397243"/>
            <a:ext cx="5982906" cy="4353960"/>
          </a:xfrm>
          <a:prstGeom prst="rect">
            <a:avLst/>
          </a:prstGeom>
          <a:ln w="9525">
            <a:solidFill>
              <a:srgbClr val="002060"/>
            </a:solidFill>
            <a:prstDash val="sysDot"/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57F38F8-C710-4046-AFE4-88ABF2E9F044}"/>
              </a:ext>
            </a:extLst>
          </p:cNvPr>
          <p:cNvSpPr/>
          <p:nvPr/>
        </p:nvSpPr>
        <p:spPr>
          <a:xfrm rot="21109606">
            <a:off x="10051174" y="1736183"/>
            <a:ext cx="2817120" cy="960474"/>
          </a:xfrm>
          <a:prstGeom prst="ellipse">
            <a:avLst/>
          </a:prstGeom>
          <a:solidFill>
            <a:srgbClr val="FFFF99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i="1" dirty="0">
                <a:solidFill>
                  <a:srgbClr val="FF0000"/>
                </a:solidFill>
              </a:rPr>
              <a:t>16m draft </a:t>
            </a:r>
            <a:endParaRPr lang="en-IN" sz="1600" dirty="0">
              <a:solidFill>
                <a:schemeClr val="tx1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074C4216-B98E-4AA8-BC59-50BA4D458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5253" y="374039"/>
            <a:ext cx="7784112" cy="54927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IN" sz="4800" b="1" dirty="0">
                <a:ln w="0"/>
                <a:solidFill>
                  <a:schemeClr val="bg1"/>
                </a:solidFill>
                <a:latin typeface="+mn-lt"/>
              </a:rPr>
              <a:t>N</a:t>
            </a:r>
            <a:r>
              <a:rPr lang="en-IN" sz="4800" b="1" dirty="0">
                <a:ln w="0"/>
                <a:solidFill>
                  <a:schemeClr val="bg1"/>
                </a:solidFill>
                <a:effectLst/>
                <a:uFill>
                  <a:solidFill>
                    <a:srgbClr val="FFFF00"/>
                  </a:solidFill>
                </a:uFill>
                <a:latin typeface="+mn-lt"/>
                <a:cs typeface="Times New Roman" panose="02020603050405020304" pitchFamily="18" charset="0"/>
              </a:rPr>
              <a:t>CT – Terminal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3844143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84FAA6A-34E2-460D-BE62-265F2A54B1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6728" cy="10287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F2F32D2-A522-4D7E-B68D-341BC83A1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4364" y="124691"/>
            <a:ext cx="13636336" cy="973940"/>
          </a:xfrm>
        </p:spPr>
        <p:txBody>
          <a:bodyPr>
            <a:normAutofit/>
          </a:bodyPr>
          <a:lstStyle/>
          <a:p>
            <a:r>
              <a:rPr lang="en-IN" sz="4800" b="1" dirty="0">
                <a:solidFill>
                  <a:schemeClr val="bg1"/>
                </a:solidFill>
              </a:rPr>
              <a:t>5 New RTGs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C65408A-4214-43C4-AD1F-FFE885423902}"/>
              </a:ext>
            </a:extLst>
          </p:cNvPr>
          <p:cNvSpPr/>
          <p:nvPr/>
        </p:nvSpPr>
        <p:spPr>
          <a:xfrm rot="21262734">
            <a:off x="8039880" y="449886"/>
            <a:ext cx="2810345" cy="9855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100" dirty="0">
                <a:solidFill>
                  <a:schemeClr val="bg1"/>
                </a:solidFill>
              </a:rPr>
              <a:t>Commissioned</a:t>
            </a:r>
          </a:p>
          <a:p>
            <a:pPr algn="ctr"/>
            <a:r>
              <a:rPr lang="en-IN" sz="2100" dirty="0">
                <a:solidFill>
                  <a:schemeClr val="bg1"/>
                </a:solidFill>
              </a:rPr>
              <a:t>July 2018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97D295-9526-4D17-8FAD-1DAA9D4D984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41417" y="1676401"/>
            <a:ext cx="13979237" cy="700553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2A4594-2139-4CF7-9557-01DA47545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8975" y="8524232"/>
            <a:ext cx="11830050" cy="1101881"/>
          </a:xfrm>
          <a:solidFill>
            <a:srgbClr val="FFFFCC"/>
          </a:solidFill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550" dirty="0"/>
              <a:t>5 new e-RTGs which have the potential to reduce energy costs by 80% and operating noise level by 65% whilst cutting down more than 1400 tonnes of Greenhouse Gases (GHG) emissions vis-à-vis the traditional diesel run RTGs.</a:t>
            </a:r>
            <a:endParaRPr lang="en-IN" sz="2550" dirty="0"/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6517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3515DE-7645-4B5D-97DC-2C5BDD5AFE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" y="0"/>
            <a:ext cx="18286728" cy="10287000"/>
          </a:xfrm>
          <a:prstGeom prst="rect">
            <a:avLst/>
          </a:prstGeom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CA5907C1-4699-4544-9978-1DEB3D19A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0509" y="405538"/>
            <a:ext cx="12211140" cy="675117"/>
          </a:xfrm>
        </p:spPr>
        <p:txBody>
          <a:bodyPr vert="horz" lIns="137160" tIns="68580" rIns="137160" bIns="68580" rtlCol="0" anchor="ctr">
            <a:noAutofit/>
          </a:bodyPr>
          <a:lstStyle/>
          <a:p>
            <a:r>
              <a:rPr lang="en-IN" sz="4800" b="1" dirty="0">
                <a:ln w="0"/>
                <a:solidFill>
                  <a:schemeClr val="bg1"/>
                </a:solidFill>
                <a:latin typeface="+mn-lt"/>
              </a:rPr>
              <a:t>Berth Extension Plan</a:t>
            </a:r>
            <a:endParaRPr lang="en-IN" sz="4800" b="1" dirty="0">
              <a:ln w="0"/>
              <a:solidFill>
                <a:schemeClr val="bg1"/>
              </a:solidFill>
              <a:uFill>
                <a:solidFill>
                  <a:srgbClr val="FFFF00"/>
                </a:solidFill>
              </a:u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6F2B114-FD88-40B8-BD5B-C08C4070A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75" y="4071026"/>
            <a:ext cx="17705849" cy="5625867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ACB168-8472-4D69-B80E-49AA3F1F88DE}"/>
              </a:ext>
            </a:extLst>
          </p:cNvPr>
          <p:cNvSpPr/>
          <p:nvPr/>
        </p:nvSpPr>
        <p:spPr>
          <a:xfrm>
            <a:off x="3104707" y="1486193"/>
            <a:ext cx="14892217" cy="2511649"/>
          </a:xfrm>
          <a:prstGeom prst="rect">
            <a:avLst/>
          </a:prstGeom>
          <a:solidFill>
            <a:srgbClr val="FFFFCC"/>
          </a:solidFill>
          <a:ln w="9525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C00000"/>
              </a:solidFill>
            </a:endParaRPr>
          </a:p>
          <a:p>
            <a:pPr algn="ctr"/>
            <a:r>
              <a:rPr lang="en-IN" dirty="0">
                <a:solidFill>
                  <a:schemeClr val="accent1">
                    <a:lumMod val="75000"/>
                  </a:schemeClr>
                </a:solidFill>
              </a:rPr>
              <a:t>Current  Coastal vessels : 150 m additional quay length;  Handled with 2 MHCs </a:t>
            </a:r>
          </a:p>
          <a:p>
            <a:pPr algn="ctr"/>
            <a:endParaRPr lang="en-IN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IN" dirty="0">
                <a:solidFill>
                  <a:schemeClr val="accent1">
                    <a:lumMod val="75000"/>
                  </a:schemeClr>
                </a:solidFill>
              </a:rPr>
              <a:t>Scheduled for upgradation to a regular berth</a:t>
            </a:r>
          </a:p>
          <a:p>
            <a:pPr algn="ctr"/>
            <a:r>
              <a:rPr lang="en-IN" dirty="0">
                <a:solidFill>
                  <a:schemeClr val="accent1">
                    <a:lumMod val="75000"/>
                  </a:schemeClr>
                </a:solidFill>
              </a:rPr>
              <a:t>Total Quay length : 650 +150 +100 = 900m</a:t>
            </a:r>
          </a:p>
          <a:p>
            <a:pPr algn="ctr"/>
            <a:r>
              <a:rPr lang="en-IN" dirty="0">
                <a:solidFill>
                  <a:schemeClr val="accent1">
                    <a:lumMod val="75000"/>
                  </a:schemeClr>
                </a:solidFill>
              </a:rPr>
              <a:t>3 SPP QCs – new acquisition</a:t>
            </a:r>
          </a:p>
          <a:p>
            <a:pPr algn="ctr"/>
            <a:r>
              <a:rPr lang="en-IN" dirty="0">
                <a:solidFill>
                  <a:schemeClr val="accent1">
                    <a:lumMod val="75000"/>
                  </a:schemeClr>
                </a:solidFill>
              </a:rPr>
              <a:t>Back up yard : Terminal capacity upgradation to 2 m TEUs</a:t>
            </a:r>
          </a:p>
          <a:p>
            <a:pPr algn="ctr"/>
            <a:endParaRPr lang="en-IN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713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3ED630-20CD-4756-BD22-30241CC36D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" y="0"/>
            <a:ext cx="18286728" cy="10287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6F08A76-D8F5-4683-8F1F-613CCB9FC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                             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6B3909F-533A-4346-A6EB-83F3420B0D7C}"/>
              </a:ext>
            </a:extLst>
          </p:cNvPr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704672509"/>
              </p:ext>
            </p:extLst>
          </p:nvPr>
        </p:nvGraphicFramePr>
        <p:xfrm>
          <a:off x="4100513" y="1268017"/>
          <a:ext cx="14816137" cy="1028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0" name="Acrobat Document" r:id="rId4" imgW="22707216" imgH="16039979" progId="AcroExch.Document.11">
                  <p:embed/>
                </p:oleObj>
              </mc:Choice>
              <mc:Fallback>
                <p:oleObj name="Acrobat Document" r:id="rId4" imgW="22707216" imgH="16039979" progId="AcroExch.Document.11">
                  <p:embed/>
                  <p:pic>
                    <p:nvPicPr>
                      <p:cNvPr id="4" name="Content Placeholder 3">
                        <a:extLst>
                          <a:ext uri="{FF2B5EF4-FFF2-40B4-BE49-F238E27FC236}">
                            <a16:creationId xmlns:a16="http://schemas.microsoft.com/office/drawing/2014/main" id="{76B3909F-533A-4346-A6EB-83F3420B0D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00513" y="1268017"/>
                        <a:ext cx="14816137" cy="10287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25E49156-C20D-46F0-8B37-A725CB990420}"/>
              </a:ext>
            </a:extLst>
          </p:cNvPr>
          <p:cNvSpPr/>
          <p:nvPr/>
        </p:nvSpPr>
        <p:spPr>
          <a:xfrm>
            <a:off x="5133828" y="9345341"/>
            <a:ext cx="8608979" cy="39397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500" dirty="0"/>
              <a:t>Timeline for readiness of the quay line extension to 900m and deployment of 3 new QCs : June 2019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4C70E4-A8AD-4673-B6BE-813C4C888019}"/>
              </a:ext>
            </a:extLst>
          </p:cNvPr>
          <p:cNvSpPr/>
          <p:nvPr/>
        </p:nvSpPr>
        <p:spPr>
          <a:xfrm>
            <a:off x="428626" y="2536034"/>
            <a:ext cx="30432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800" dirty="0">
                <a:solidFill>
                  <a:schemeClr val="accent1">
                    <a:lumMod val="75000"/>
                  </a:schemeClr>
                </a:solidFill>
              </a:rPr>
              <a:t>Scheduled upgradation</a:t>
            </a:r>
          </a:p>
          <a:p>
            <a:pPr algn="ctr"/>
            <a:r>
              <a:rPr lang="en-IN" sz="2800" dirty="0">
                <a:solidFill>
                  <a:schemeClr val="accent1">
                    <a:lumMod val="75000"/>
                  </a:schemeClr>
                </a:solidFill>
              </a:rPr>
              <a:t>2019 / Qtr2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A5DCB6-47E8-4797-AFB0-9E41C445AACC}"/>
              </a:ext>
            </a:extLst>
          </p:cNvPr>
          <p:cNvSpPr/>
          <p:nvPr/>
        </p:nvSpPr>
        <p:spPr>
          <a:xfrm>
            <a:off x="3231859" y="352394"/>
            <a:ext cx="50381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4400" b="1" dirty="0">
                <a:ln w="0"/>
                <a:solidFill>
                  <a:schemeClr val="bg1"/>
                </a:solidFill>
              </a:rPr>
              <a:t>Berth Extension Plan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363210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16B32A-B38C-45E2-B80E-6FD542DE25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" y="0"/>
            <a:ext cx="18286728" cy="10287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A0A81D8-D161-4A3D-A852-05F766B1F3E5}"/>
              </a:ext>
            </a:extLst>
          </p:cNvPr>
          <p:cNvSpPr/>
          <p:nvPr/>
        </p:nvSpPr>
        <p:spPr>
          <a:xfrm>
            <a:off x="3134923" y="331798"/>
            <a:ext cx="84545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chemeClr val="bg1">
                    <a:lumMod val="95000"/>
                  </a:schemeClr>
                </a:solidFill>
              </a:rPr>
              <a:t>Container Scanner</a:t>
            </a:r>
          </a:p>
        </p:txBody>
      </p:sp>
      <p:pic>
        <p:nvPicPr>
          <p:cNvPr id="7" name="Picture 6" descr="A picture containing sky, building, outdoor, road&#10;&#10;Description generated with very high confidence">
            <a:extLst>
              <a:ext uri="{FF2B5EF4-FFF2-40B4-BE49-F238E27FC236}">
                <a16:creationId xmlns:a16="http://schemas.microsoft.com/office/drawing/2014/main" id="{3D7DAC06-271A-41C1-9B34-29FE0586A02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923" y="1292012"/>
            <a:ext cx="13721295" cy="8068414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31241DE3-995A-464C-95C3-725D7D361882}"/>
              </a:ext>
            </a:extLst>
          </p:cNvPr>
          <p:cNvSpPr/>
          <p:nvPr/>
        </p:nvSpPr>
        <p:spPr>
          <a:xfrm>
            <a:off x="10512194" y="1292012"/>
            <a:ext cx="1488140" cy="551326"/>
          </a:xfrm>
          <a:prstGeom prst="wedgeRoundRectCallout">
            <a:avLst>
              <a:gd name="adj1" fmla="val -70874"/>
              <a:gd name="adj2" fmla="val 662365"/>
              <a:gd name="adj3" fmla="val 16667"/>
            </a:avLst>
          </a:prstGeom>
          <a:solidFill>
            <a:srgbClr val="FFFFCC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Rapi Scan Scanner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A3A5DD1E-A3ED-43A0-93B2-8369337BE4E7}"/>
              </a:ext>
            </a:extLst>
          </p:cNvPr>
          <p:cNvSpPr/>
          <p:nvPr/>
        </p:nvSpPr>
        <p:spPr>
          <a:xfrm>
            <a:off x="13194871" y="1843338"/>
            <a:ext cx="1722740" cy="551326"/>
          </a:xfrm>
          <a:prstGeom prst="wedgeRoundRectCallout">
            <a:avLst>
              <a:gd name="adj1" fmla="val -188953"/>
              <a:gd name="adj2" fmla="val 941077"/>
              <a:gd name="adj3" fmla="val 16667"/>
            </a:avLst>
          </a:prstGeom>
          <a:solidFill>
            <a:srgbClr val="FFFFCC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Trailer Drive Through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C08C2D-453F-460F-9359-F1932D70F404}"/>
              </a:ext>
            </a:extLst>
          </p:cNvPr>
          <p:cNvSpPr/>
          <p:nvPr/>
        </p:nvSpPr>
        <p:spPr>
          <a:xfrm>
            <a:off x="3185295" y="9360026"/>
            <a:ext cx="13721295" cy="520952"/>
          </a:xfrm>
          <a:prstGeom prst="rect">
            <a:avLst/>
          </a:prstGeom>
          <a:solidFill>
            <a:srgbClr val="FFFFCC"/>
          </a:solidFill>
          <a:ln w="9525" cap="flat" cmpd="sng" algn="ctr">
            <a:solidFill>
              <a:srgbClr val="00206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Most sophisticated drive through container scanner installed, commissioned and Operational at NCT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Permission granted from 9</a:t>
            </a:r>
            <a:r>
              <a:rPr kumimoji="0" lang="en-IN" sz="20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I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May 2018</a:t>
            </a:r>
          </a:p>
        </p:txBody>
      </p:sp>
    </p:spTree>
    <p:extLst>
      <p:ext uri="{BB962C8B-B14F-4D97-AF65-F5344CB8AC3E}">
        <p14:creationId xmlns:p14="http://schemas.microsoft.com/office/powerpoint/2010/main" val="1922015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16B32A-B38C-45E2-B80E-6FD542DE25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" y="0"/>
            <a:ext cx="18286728" cy="10287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A0A81D8-D161-4A3D-A852-05F766B1F3E5}"/>
              </a:ext>
            </a:extLst>
          </p:cNvPr>
          <p:cNvSpPr/>
          <p:nvPr/>
        </p:nvSpPr>
        <p:spPr>
          <a:xfrm>
            <a:off x="3134923" y="501918"/>
            <a:ext cx="84545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chemeClr val="bg1">
                    <a:lumMod val="95000"/>
                  </a:schemeClr>
                </a:solidFill>
              </a:rPr>
              <a:t>Container Scanner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D9B9F5-622D-424D-B8F2-4819B38005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4" r="23563" b="1"/>
          <a:stretch/>
        </p:blipFill>
        <p:spPr>
          <a:xfrm>
            <a:off x="3134923" y="1460949"/>
            <a:ext cx="11027644" cy="810482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8329A5A-ED47-430A-9A17-762B1613811F}"/>
              </a:ext>
            </a:extLst>
          </p:cNvPr>
          <p:cNvSpPr/>
          <p:nvPr/>
        </p:nvSpPr>
        <p:spPr>
          <a:xfrm>
            <a:off x="404038" y="2828261"/>
            <a:ext cx="6034942" cy="6956822"/>
          </a:xfrm>
          <a:prstGeom prst="ellipse">
            <a:avLst/>
          </a:prstGeom>
          <a:gradFill>
            <a:gsLst>
              <a:gs pos="0">
                <a:srgbClr val="4472C4">
                  <a:lumMod val="5000"/>
                  <a:lumOff val="95000"/>
                  <a:alpha val="59000"/>
                </a:srgbClr>
              </a:gs>
              <a:gs pos="60014">
                <a:srgbClr val="FEFEFE">
                  <a:alpha val="69000"/>
                </a:srgbClr>
              </a:gs>
              <a:gs pos="74000">
                <a:sysClr val="window" lastClr="FFFFFF">
                  <a:alpha val="75000"/>
                </a:sysClr>
              </a:gs>
              <a:gs pos="82000">
                <a:sysClr val="window" lastClr="FFFFFF">
                  <a:alpha val="50000"/>
                </a:sysClr>
              </a:gs>
              <a:gs pos="100000">
                <a:sysClr val="window" lastClr="FFFFFF"/>
              </a:gs>
            </a:gsLst>
            <a:lin ang="5400000" scaled="1"/>
          </a:gra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63A1167B-9672-4FD1-B6D2-0C65B98B34E9}"/>
              </a:ext>
            </a:extLst>
          </p:cNvPr>
          <p:cNvSpPr txBox="1">
            <a:spLocks/>
          </p:cNvSpPr>
          <p:nvPr/>
        </p:nvSpPr>
        <p:spPr>
          <a:xfrm>
            <a:off x="1671695" y="3678332"/>
            <a:ext cx="3153102" cy="1342754"/>
          </a:xfrm>
          <a:prstGeom prst="rect">
            <a:avLst/>
          </a:prstGeom>
          <a:gradFill>
            <a:gsLst>
              <a:gs pos="0">
                <a:srgbClr val="ED7D31">
                  <a:lumMod val="0"/>
                  <a:lumOff val="100000"/>
                </a:srgbClr>
              </a:gs>
              <a:gs pos="35000">
                <a:srgbClr val="5B9BD5">
                  <a:lumMod val="40000"/>
                  <a:lumOff val="60000"/>
                </a:srgbClr>
              </a:gs>
              <a:gs pos="99000">
                <a:srgbClr val="5B9BD5"/>
              </a:gs>
            </a:gsLst>
            <a:path path="circle">
              <a:fillToRect l="50000" t="-80000" r="50000" b="180000"/>
            </a:path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u="none" kern="1200" baseline="0">
                <a:solidFill>
                  <a:srgbClr val="0070C0"/>
                </a:solidFill>
                <a:uFill>
                  <a:solidFill>
                    <a:srgbClr val="FFFF00"/>
                  </a:solidFill>
                </a:u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FFD811"/>
                </a:solidFill>
                <a:effectLst>
                  <a:outerShdw blurRad="50800" dist="38100" algn="l" rotWithShape="0">
                    <a:prstClr val="black">
                      <a:alpha val="86000"/>
                    </a:prstClr>
                  </a:outerShdw>
                </a:effectLst>
                <a:uLnTx/>
                <a:uFill>
                  <a:solidFill>
                    <a:srgbClr val="FFFF00"/>
                  </a:solidFill>
                </a:uFill>
                <a:latin typeface="Impact" panose="020B0806030902050204" pitchFamily="34" charset="0"/>
                <a:cs typeface="Times New Roman" panose="02020603050405020304" pitchFamily="18" charset="0"/>
              </a:rPr>
              <a:t>1ST OF ITS KIND IN INDIA!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CE79117F-736F-4147-AAD0-36BF8A12D32B}"/>
              </a:ext>
            </a:extLst>
          </p:cNvPr>
          <p:cNvSpPr txBox="1">
            <a:spLocks/>
          </p:cNvSpPr>
          <p:nvPr/>
        </p:nvSpPr>
        <p:spPr>
          <a:xfrm>
            <a:off x="1408282" y="5275532"/>
            <a:ext cx="4571989" cy="3601296"/>
          </a:xfrm>
          <a:prstGeom prst="rect">
            <a:avLst/>
          </a:prstGeom>
          <a:effectLst>
            <a:outerShdw blurRad="50800" dist="50800" algn="ctr" rotWithShape="0">
              <a:sysClr val="window" lastClr="FFFFFF">
                <a:alpha val="0"/>
              </a:sysClr>
            </a:outerShdw>
          </a:effectLst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>
                    <a:lumMod val="75000"/>
                  </a:schemeClr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75000"/>
                  </a:schemeClr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75000"/>
                  </a:schemeClr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75000"/>
                  </a:schemeClr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50800" dist="38100" algn="l" rotWithShape="0">
                    <a:srgbClr val="000000">
                      <a:alpha val="45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Microsoft Sans Serif" panose="020B0604020202020204" pitchFamily="34" charset="0"/>
                <a:cs typeface="Calibri" panose="020F0502020204030204" pitchFamily="34" charset="0"/>
              </a:rPr>
              <a:t>   </a:t>
            </a: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50800" dist="38100" algn="l" rotWithShape="0">
                    <a:srgbClr val="000000">
                      <a:alpha val="14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Microsoft Sans Serif" panose="020B0604020202020204" pitchFamily="34" charset="0"/>
                <a:cs typeface="Calibri" panose="020F0502020204030204" pitchFamily="34" charset="0"/>
              </a:rPr>
              <a:t>Rapiscan Eagle P60</a:t>
            </a:r>
          </a:p>
          <a:p>
            <a:pPr marL="380990" marR="0" lvl="0" indent="-38099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50800" dist="38100" algn="l" rotWithShape="0">
                    <a:srgbClr val="000000">
                      <a:alpha val="14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Microsoft Sans Serif" panose="020B0604020202020204" pitchFamily="34" charset="0"/>
                <a:cs typeface="Calibri" panose="020F0502020204030204" pitchFamily="34" charset="0"/>
              </a:rPr>
              <a:t>High Throughput Inspection with a Portal Scanner</a:t>
            </a:r>
          </a:p>
          <a:p>
            <a:pPr marL="380990" marR="0" lvl="0" indent="-38099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50800" dist="38100" algn="l" rotWithShape="0">
                    <a:srgbClr val="000000">
                      <a:alpha val="14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Microsoft Sans Serif" panose="020B0604020202020204" pitchFamily="34" charset="0"/>
                <a:cs typeface="Calibri" panose="020F0502020204030204" pitchFamily="34" charset="0"/>
              </a:rPr>
              <a:t>Inspect Dense Cargo with Powerful 6 MV X-ray Imaging</a:t>
            </a:r>
          </a:p>
          <a:p>
            <a:pPr marL="380990" marR="0" lvl="0" indent="-38099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50800" dist="38100" algn="l" rotWithShape="0">
                    <a:srgbClr val="000000">
                      <a:alpha val="14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Microsoft Sans Serif" panose="020B0604020202020204" pitchFamily="34" charset="0"/>
                <a:cs typeface="Calibri" panose="020F0502020204030204" pitchFamily="34" charset="0"/>
              </a:rPr>
              <a:t>Find Contraband with Material Separation</a:t>
            </a:r>
          </a:p>
          <a:p>
            <a:pPr marL="380990" marR="0" lvl="0" indent="-38099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50800" dist="38100" algn="l" rotWithShape="0">
                    <a:srgbClr val="000000">
                      <a:alpha val="14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Microsoft Sans Serif" panose="020B0604020202020204" pitchFamily="34" charset="0"/>
                <a:cs typeface="Calibri" panose="020F0502020204030204" pitchFamily="34" charset="0"/>
              </a:rPr>
              <a:t>Penetration up to 320 mm of steel</a:t>
            </a:r>
          </a:p>
          <a:p>
            <a:pPr marL="380990" marR="0" lvl="0" indent="-38099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50800" dist="38100" algn="l" rotWithShape="0">
                    <a:srgbClr val="000000">
                      <a:alpha val="14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Microsoft Sans Serif" panose="020B0604020202020204" pitchFamily="34" charset="0"/>
                <a:cs typeface="Calibri" panose="020F0502020204030204" pitchFamily="34" charset="0"/>
              </a:rPr>
              <a:t>80 Scans / Hour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831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38FD5E-4444-4B92-A9FC-3BE081E965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" y="0"/>
            <a:ext cx="18286728" cy="10287000"/>
          </a:xfrm>
          <a:prstGeom prst="rect">
            <a:avLst/>
          </a:prstGeom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CA5907C1-4699-4544-9978-1DEB3D19A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5997" y="4319589"/>
            <a:ext cx="12876005" cy="823911"/>
          </a:xfrm>
        </p:spPr>
        <p:txBody>
          <a:bodyPr vert="horz" lIns="137160" tIns="68580" rIns="137160" bIns="68580" rtlCol="0" anchor="ctr">
            <a:noAutofit/>
          </a:bodyPr>
          <a:lstStyle/>
          <a:p>
            <a:pPr algn="ctr"/>
            <a:r>
              <a:rPr lang="en-IN" sz="4800" b="1" i="1" dirty="0">
                <a:ln w="0"/>
                <a:solidFill>
                  <a:srgbClr val="0070C0"/>
                </a:solidFill>
                <a:uFill>
                  <a:solidFill>
                    <a:srgbClr val="FFFF00"/>
                  </a:solidFill>
                </a:uFill>
              </a:rPr>
              <a:t>Vessel Services</a:t>
            </a:r>
          </a:p>
        </p:txBody>
      </p:sp>
    </p:spTree>
    <p:extLst>
      <p:ext uri="{BB962C8B-B14F-4D97-AF65-F5344CB8AC3E}">
        <p14:creationId xmlns:p14="http://schemas.microsoft.com/office/powerpoint/2010/main" val="94632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262A40-9CE7-4A3B-9F96-E2385E43D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" y="0"/>
            <a:ext cx="18286728" cy="10287000"/>
          </a:xfrm>
          <a:prstGeom prst="rect">
            <a:avLst/>
          </a:prstGeom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CA5907C1-4699-4544-9978-1DEB3D19A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296" y="179704"/>
            <a:ext cx="12876005" cy="823911"/>
          </a:xfrm>
        </p:spPr>
        <p:txBody>
          <a:bodyPr vert="horz" lIns="137160" tIns="68580" rIns="137160" bIns="68580" rtlCol="0" anchor="ctr">
            <a:noAutofit/>
          </a:bodyPr>
          <a:lstStyle/>
          <a:p>
            <a:pPr algn="ctr"/>
            <a:r>
              <a:rPr lang="en-IN" sz="4800" b="1" dirty="0">
                <a:ln w="0"/>
                <a:solidFill>
                  <a:schemeClr val="bg1"/>
                </a:solidFill>
                <a:uFill>
                  <a:solidFill>
                    <a:srgbClr val="FFFF00"/>
                  </a:solidFill>
                </a:uFill>
                <a:latin typeface="+mn-lt"/>
                <a:cs typeface="Times New Roman" panose="02020603050405020304" pitchFamily="18" charset="0"/>
              </a:rPr>
              <a:t>Vessel Services at NCT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577F607-B218-4D8F-80A3-24DCDB3380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072595"/>
              </p:ext>
            </p:extLst>
          </p:nvPr>
        </p:nvGraphicFramePr>
        <p:xfrm>
          <a:off x="3224891" y="1299977"/>
          <a:ext cx="12638314" cy="8590463"/>
        </p:xfrm>
        <a:graphic>
          <a:graphicData uri="http://schemas.openxmlformats.org/drawingml/2006/table">
            <a:tbl>
              <a:tblPr/>
              <a:tblGrid>
                <a:gridCol w="1366394">
                  <a:extLst>
                    <a:ext uri="{9D8B030D-6E8A-4147-A177-3AD203B41FA5}">
                      <a16:colId xmlns:a16="http://schemas.microsoft.com/office/drawing/2014/main" val="1893982847"/>
                    </a:ext>
                  </a:extLst>
                </a:gridCol>
                <a:gridCol w="1366394">
                  <a:extLst>
                    <a:ext uri="{9D8B030D-6E8A-4147-A177-3AD203B41FA5}">
                      <a16:colId xmlns:a16="http://schemas.microsoft.com/office/drawing/2014/main" val="3430583723"/>
                    </a:ext>
                  </a:extLst>
                </a:gridCol>
                <a:gridCol w="6762824">
                  <a:extLst>
                    <a:ext uri="{9D8B030D-6E8A-4147-A177-3AD203B41FA5}">
                      <a16:colId xmlns:a16="http://schemas.microsoft.com/office/drawing/2014/main" val="3865558711"/>
                    </a:ext>
                  </a:extLst>
                </a:gridCol>
                <a:gridCol w="1571351">
                  <a:extLst>
                    <a:ext uri="{9D8B030D-6E8A-4147-A177-3AD203B41FA5}">
                      <a16:colId xmlns:a16="http://schemas.microsoft.com/office/drawing/2014/main" val="3031569029"/>
                    </a:ext>
                  </a:extLst>
                </a:gridCol>
                <a:gridCol w="1571351">
                  <a:extLst>
                    <a:ext uri="{9D8B030D-6E8A-4147-A177-3AD203B41FA5}">
                      <a16:colId xmlns:a16="http://schemas.microsoft.com/office/drawing/2014/main" val="3095242130"/>
                    </a:ext>
                  </a:extLst>
                </a:gridCol>
              </a:tblGrid>
              <a:tr h="328371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Service </a:t>
                      </a: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Operator </a:t>
                      </a: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Coverage Area </a:t>
                      </a: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Frequency</a:t>
                      </a: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Day of Call</a:t>
                      </a: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7238374"/>
                  </a:ext>
                </a:extLst>
              </a:tr>
              <a:tr h="595694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Shuttle</a:t>
                      </a: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Maersk</a:t>
                      </a: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Colombo – Salalah - Colombo </a:t>
                      </a: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Weekly</a:t>
                      </a: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Sunday</a:t>
                      </a: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6568482"/>
                  </a:ext>
                </a:extLst>
              </a:tr>
              <a:tr h="920754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CHX </a:t>
                      </a: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Maersk</a:t>
                      </a: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Tanjung Pelepas – Xingang  - Qingdao - Busan- Shanghai - Nansha </a:t>
                      </a: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Weekly</a:t>
                      </a: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Monday</a:t>
                      </a: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6148655"/>
                  </a:ext>
                </a:extLst>
              </a:tr>
              <a:tr h="84933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CCG</a:t>
                      </a: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Simatech</a:t>
                      </a:r>
                    </a:p>
                    <a:p>
                      <a:pPr algn="ctr" fontAlgn="ctr"/>
                      <a:r>
                        <a:rPr lang="en-IN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EMC</a:t>
                      </a: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Colombo - Jebel ali </a:t>
                      </a: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Tri Monthly</a:t>
                      </a: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Tuesday</a:t>
                      </a: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00423"/>
                  </a:ext>
                </a:extLst>
              </a:tr>
              <a:tr h="84933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CCS-1</a:t>
                      </a: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FAR Shipping</a:t>
                      </a: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Colombo </a:t>
                      </a: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Weekly</a:t>
                      </a: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Wednesday</a:t>
                      </a: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248034"/>
                  </a:ext>
                </a:extLst>
              </a:tr>
              <a:tr h="920754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ACS</a:t>
                      </a: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Hyundai/ Zim</a:t>
                      </a: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Port Klang – Singapore – Cai Lan - Busan – Ulsan – Shanghai – Ningbo – Yantian</a:t>
                      </a: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Weekly</a:t>
                      </a: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Friday</a:t>
                      </a: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0960032"/>
                  </a:ext>
                </a:extLst>
              </a:tr>
              <a:tr h="84933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PIX-2 </a:t>
                      </a: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Shreyas</a:t>
                      </a: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Tuticorin – Cochin – Jebel Ali  -Mundra</a:t>
                      </a: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Weekly</a:t>
                      </a: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Friday</a:t>
                      </a: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5919128"/>
                  </a:ext>
                </a:extLst>
              </a:tr>
              <a:tr h="341067">
                <a:tc>
                  <a:txBody>
                    <a:bodyPr/>
                    <a:lstStyle/>
                    <a:p>
                      <a:pPr algn="ctr" fontAlgn="ctr"/>
                      <a:endParaRPr lang="en-IN" sz="21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</a:rPr>
                        <a:t>Coastal Feeder Services for Transhipment Containers</a:t>
                      </a: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163818"/>
                  </a:ext>
                </a:extLst>
              </a:tr>
              <a:tr h="968451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ECS</a:t>
                      </a:r>
                    </a:p>
                    <a:p>
                      <a:pPr algn="ctr" fontAlgn="ctr"/>
                      <a:r>
                        <a:rPr lang="en-IN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 loops/3 vessels</a:t>
                      </a: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Shreyas</a:t>
                      </a: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1. Krishnapatnam - Haldia – Paradip /Vizag/Kakinada - Krishnapatnam</a:t>
                      </a:r>
                      <a:br>
                        <a:rPr lang="en-IN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</a:br>
                      <a:r>
                        <a:rPr lang="en-IN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2. Krishnapatnam - Kolkata - Krishnapatnam</a:t>
                      </a: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Tri-Weekly</a:t>
                      </a: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Indian Flag feeder for transhipment containers</a:t>
                      </a: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526434"/>
                  </a:ext>
                </a:extLst>
              </a:tr>
              <a:tr h="968451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Bharat Feeder</a:t>
                      </a: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Samudera</a:t>
                      </a: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Krishnapatnam - Vizag - Kolkata - Krishnapatnam</a:t>
                      </a: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Bi Monthly</a:t>
                      </a: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Indian Flag feeder for transhipment containers</a:t>
                      </a:r>
                    </a:p>
                    <a:p>
                      <a:pPr algn="ctr" fontAlgn="ctr"/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610879"/>
                  </a:ext>
                </a:extLst>
              </a:tr>
              <a:tr h="968451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EXX</a:t>
                      </a: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XCL</a:t>
                      </a: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Kolkata – KICT - Krishnapatnam</a:t>
                      </a: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Weekly</a:t>
                      </a: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Foreign Flag feeder for transhipment containers</a:t>
                      </a:r>
                    </a:p>
                  </a:txBody>
                  <a:tcPr marL="8331" marR="8331" marT="83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91936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97194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C69307-8981-45FD-B322-D1E05AC718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" y="0"/>
            <a:ext cx="18286728" cy="10287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7C96113-3878-4689-987D-3F6C2CA8B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8975" y="0"/>
            <a:ext cx="7397461" cy="1371835"/>
          </a:xfrm>
        </p:spPr>
        <p:txBody>
          <a:bodyPr vert="horz" lIns="137160" tIns="68580" rIns="137160" bIns="68580" rtlCol="0" anchor="ctr">
            <a:noAutofit/>
          </a:bodyPr>
          <a:lstStyle/>
          <a:p>
            <a:r>
              <a:rPr lang="en-US" sz="4400" b="1" dirty="0">
                <a:ea typeface="+mj-ea"/>
                <a:cs typeface="+mj-cs"/>
              </a:rPr>
              <a:t>Coastal Feeder Network Efficiency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9DA5F7F6-6933-45DA-B5C2-57D058BCC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8975" y="1535015"/>
            <a:ext cx="5735001" cy="3078549"/>
          </a:xfrm>
        </p:spPr>
        <p:txBody>
          <a:bodyPr anchor="t">
            <a:normAutofit/>
          </a:bodyPr>
          <a:lstStyle/>
          <a:p>
            <a:r>
              <a:rPr lang="en-US" sz="2550" dirty="0"/>
              <a:t>Shreyas, SCI, </a:t>
            </a:r>
            <a:r>
              <a:rPr lang="en-US" sz="2550" dirty="0" err="1"/>
              <a:t>Samudera</a:t>
            </a:r>
            <a:r>
              <a:rPr lang="en-US" sz="2550" dirty="0"/>
              <a:t> – Indian Flag</a:t>
            </a:r>
          </a:p>
          <a:p>
            <a:r>
              <a:rPr lang="en-US" sz="2550" dirty="0"/>
              <a:t>Xpress Feeders – Foreign Flag</a:t>
            </a:r>
          </a:p>
          <a:p>
            <a:r>
              <a:rPr lang="en-US" sz="2550" dirty="0"/>
              <a:t>5 coastal feeder sailings per week</a:t>
            </a:r>
          </a:p>
          <a:p>
            <a:r>
              <a:rPr lang="en-US" sz="2550" dirty="0"/>
              <a:t>Better utilization of feeder vessel : Singapore – Kolkata : 6.5 days Krishnapatnam – Kolkata : 3.5 days</a:t>
            </a:r>
          </a:p>
          <a:p>
            <a:endParaRPr lang="en-US" sz="2550" dirty="0">
              <a:solidFill>
                <a:schemeClr val="bg1"/>
              </a:solidFill>
            </a:endParaRPr>
          </a:p>
          <a:p>
            <a:endParaRPr lang="en-US" sz="2550" dirty="0">
              <a:solidFill>
                <a:schemeClr val="bg1"/>
              </a:solidFill>
            </a:endParaRPr>
          </a:p>
        </p:txBody>
      </p:sp>
      <p:pic>
        <p:nvPicPr>
          <p:cNvPr id="21" name="Content Placeholder 7">
            <a:extLst>
              <a:ext uri="{FF2B5EF4-FFF2-40B4-BE49-F238E27FC236}">
                <a16:creationId xmlns:a16="http://schemas.microsoft.com/office/drawing/2014/main" id="{872F5C5C-F563-456B-8859-9EE259529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5068" y="1535015"/>
            <a:ext cx="8371659" cy="8084524"/>
          </a:xfrm>
          <a:custGeom>
            <a:avLst/>
            <a:gdLst>
              <a:gd name="connsiteX0" fmla="*/ 0 w 4636009"/>
              <a:gd name="connsiteY0" fmla="*/ 0 h 5032375"/>
              <a:gd name="connsiteX1" fmla="*/ 4636009 w 4636009"/>
              <a:gd name="connsiteY1" fmla="*/ 0 h 5032375"/>
              <a:gd name="connsiteX2" fmla="*/ 4636009 w 4636009"/>
              <a:gd name="connsiteY2" fmla="*/ 5032375 h 5032375"/>
              <a:gd name="connsiteX3" fmla="*/ 0 w 4636009"/>
              <a:gd name="connsiteY3" fmla="*/ 5032375 h 50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8" name="Picture 17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7490211C-3A67-47CF-98D7-BC6B90EDD9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22" y="4488873"/>
            <a:ext cx="9517178" cy="5130666"/>
          </a:xfrm>
          <a:custGeom>
            <a:avLst/>
            <a:gdLst>
              <a:gd name="connsiteX0" fmla="*/ 0 w 4636009"/>
              <a:gd name="connsiteY0" fmla="*/ 0 h 5032375"/>
              <a:gd name="connsiteX1" fmla="*/ 4636009 w 4636009"/>
              <a:gd name="connsiteY1" fmla="*/ 0 h 5032375"/>
              <a:gd name="connsiteX2" fmla="*/ 4636009 w 4636009"/>
              <a:gd name="connsiteY2" fmla="*/ 5032375 h 5032375"/>
              <a:gd name="connsiteX3" fmla="*/ 0 w 4636009"/>
              <a:gd name="connsiteY3" fmla="*/ 5032375 h 50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A5E20A0-20BB-479E-AA04-99649052ABEB}"/>
              </a:ext>
            </a:extLst>
          </p:cNvPr>
          <p:cNvSpPr/>
          <p:nvPr/>
        </p:nvSpPr>
        <p:spPr>
          <a:xfrm rot="20922833">
            <a:off x="9352715" y="7349033"/>
            <a:ext cx="2549260" cy="13438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i="1" dirty="0">
                <a:solidFill>
                  <a:srgbClr val="FF0000"/>
                </a:solidFill>
              </a:rPr>
              <a:t>Nov 2018</a:t>
            </a:r>
          </a:p>
          <a:p>
            <a:pPr algn="ctr"/>
            <a:r>
              <a:rPr lang="en-IN" sz="2000" b="1" i="1" dirty="0">
                <a:solidFill>
                  <a:srgbClr val="FF0000"/>
                </a:solidFill>
              </a:rPr>
              <a:t>20600 TEUs T/P vol </a:t>
            </a:r>
          </a:p>
        </p:txBody>
      </p:sp>
    </p:spTree>
    <p:extLst>
      <p:ext uri="{BB962C8B-B14F-4D97-AF65-F5344CB8AC3E}">
        <p14:creationId xmlns:p14="http://schemas.microsoft.com/office/powerpoint/2010/main" val="2399750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D80E6E-B91B-47FA-90AD-31C0839351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BF56E3E-A8EA-4B27-B14A-37D4FA471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1389" y="3879273"/>
            <a:ext cx="4114800" cy="2751952"/>
          </a:xfrm>
        </p:spPr>
        <p:txBody>
          <a:bodyPr vert="horz" lIns="137160" tIns="68580" rIns="137160" bIns="68580" rtlCol="0" anchor="b">
            <a:normAutofit/>
          </a:bodyPr>
          <a:lstStyle/>
          <a:p>
            <a:pPr algn="ctr"/>
            <a:r>
              <a:rPr lang="en-US" sz="5850" b="1" dirty="0"/>
              <a:t>Government of India Initiatives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3FF4B2-AD17-4952-8EC8-CEA497B6EA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305" y="1821135"/>
            <a:ext cx="5268398" cy="751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26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7CE75-B3D6-423A-8FE6-157D77F65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836E48-9366-47BA-B33D-85EB756C6C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" y="0"/>
            <a:ext cx="18286728" cy="10287000"/>
          </a:xfrm>
          <a:prstGeom prst="rect">
            <a:avLst/>
          </a:prstGeom>
        </p:spPr>
      </p:pic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737ECB5-C5CC-4FDF-930A-DCAC75D3A3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901"/>
              </p:ext>
            </p:extLst>
          </p:nvPr>
        </p:nvGraphicFramePr>
        <p:xfrm>
          <a:off x="8537866" y="547688"/>
          <a:ext cx="8492834" cy="34614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21315">
                  <a:extLst>
                    <a:ext uri="{9D8B030D-6E8A-4147-A177-3AD203B41FA5}">
                      <a16:colId xmlns:a16="http://schemas.microsoft.com/office/drawing/2014/main" val="1608872901"/>
                    </a:ext>
                  </a:extLst>
                </a:gridCol>
                <a:gridCol w="2145287">
                  <a:extLst>
                    <a:ext uri="{9D8B030D-6E8A-4147-A177-3AD203B41FA5}">
                      <a16:colId xmlns:a16="http://schemas.microsoft.com/office/drawing/2014/main" val="3380324357"/>
                    </a:ext>
                  </a:extLst>
                </a:gridCol>
                <a:gridCol w="3026232">
                  <a:extLst>
                    <a:ext uri="{9D8B030D-6E8A-4147-A177-3AD203B41FA5}">
                      <a16:colId xmlns:a16="http://schemas.microsoft.com/office/drawing/2014/main" val="1420968627"/>
                    </a:ext>
                  </a:extLst>
                </a:gridCol>
              </a:tblGrid>
              <a:tr h="432677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IN" sz="2400" u="none" strike="noStrike" dirty="0">
                          <a:effectLst/>
                        </a:rPr>
                        <a:t>East Coast Service – Shreyas Shipping</a:t>
                      </a:r>
                      <a:endParaRPr lang="en-IN" sz="24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481702"/>
                  </a:ext>
                </a:extLst>
              </a:tr>
              <a:tr h="43267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400" u="none" strike="noStrike" dirty="0">
                          <a:effectLst/>
                        </a:rPr>
                        <a:t>VESSEL  </a:t>
                      </a:r>
                      <a:endParaRPr lang="en-IN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400" u="none" strike="noStrike" dirty="0">
                          <a:effectLst/>
                        </a:rPr>
                        <a:t>ETD </a:t>
                      </a:r>
                      <a:r>
                        <a:rPr lang="en-IN" sz="2400" u="none" strike="noStrike" dirty="0">
                          <a:effectLst/>
                          <a:highlight>
                            <a:srgbClr val="00FFFF"/>
                          </a:highlight>
                        </a:rPr>
                        <a:t>Kolkata</a:t>
                      </a:r>
                      <a:endParaRPr lang="en-IN" sz="24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400" u="none" strike="noStrike">
                          <a:effectLst/>
                        </a:rPr>
                        <a:t>ETA INKRI</a:t>
                      </a:r>
                      <a:endParaRPr lang="en-IN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BF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631391"/>
                  </a:ext>
                </a:extLst>
              </a:tr>
              <a:tr h="432677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u="none" strike="noStrike" dirty="0">
                          <a:effectLst/>
                        </a:rPr>
                        <a:t>Indian Express 003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effectLst/>
                        </a:rPr>
                        <a:t>07-Dec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effectLst/>
                        </a:rPr>
                        <a:t>09-Dec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BF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9785284"/>
                  </a:ext>
                </a:extLst>
              </a:tr>
              <a:tr h="432677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u="none" strike="noStrike" dirty="0">
                          <a:effectLst/>
                        </a:rPr>
                        <a:t>SSL Chennai 109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effectLst/>
                        </a:rPr>
                        <a:t>10-Dec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effectLst/>
                        </a:rPr>
                        <a:t>12-Dec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BF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9039737"/>
                  </a:ext>
                </a:extLst>
              </a:tr>
              <a:tr h="432677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u="none" strike="noStrike">
                          <a:effectLst/>
                        </a:rPr>
                        <a:t>Indian Express 004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effectLst/>
                        </a:rPr>
                        <a:t>17-Dec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effectLst/>
                        </a:rPr>
                        <a:t>19-Dec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BF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5104577"/>
                  </a:ext>
                </a:extLst>
              </a:tr>
              <a:tr h="432677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u="none" strike="noStrike">
                          <a:effectLst/>
                        </a:rPr>
                        <a:t>SSL Chennai 110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effectLst/>
                        </a:rPr>
                        <a:t>20-Dec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effectLst/>
                        </a:rPr>
                        <a:t>22-Dec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BF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367016"/>
                  </a:ext>
                </a:extLst>
              </a:tr>
              <a:tr h="432677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u="none" strike="noStrike">
                          <a:effectLst/>
                        </a:rPr>
                        <a:t>Indian Express 005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effectLst/>
                        </a:rPr>
                        <a:t>27-Dec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effectLst/>
                        </a:rPr>
                        <a:t>29-Dec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BF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6858533"/>
                  </a:ext>
                </a:extLst>
              </a:tr>
              <a:tr h="432677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u="none" strike="noStrike">
                          <a:effectLst/>
                        </a:rPr>
                        <a:t>SSL Chennai 111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>
                          <a:effectLst/>
                        </a:rPr>
                        <a:t>30-Dec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effectLst/>
                        </a:rPr>
                        <a:t>01-Jan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074754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A9728E5-5FF4-41DB-9AF0-B85A398161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90976"/>
              </p:ext>
            </p:extLst>
          </p:nvPr>
        </p:nvGraphicFramePr>
        <p:xfrm>
          <a:off x="7024255" y="4253206"/>
          <a:ext cx="11000509" cy="5082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1415">
                  <a:extLst>
                    <a:ext uri="{9D8B030D-6E8A-4147-A177-3AD203B41FA5}">
                      <a16:colId xmlns:a16="http://schemas.microsoft.com/office/drawing/2014/main" val="3690114768"/>
                    </a:ext>
                  </a:extLst>
                </a:gridCol>
                <a:gridCol w="1454906">
                  <a:extLst>
                    <a:ext uri="{9D8B030D-6E8A-4147-A177-3AD203B41FA5}">
                      <a16:colId xmlns:a16="http://schemas.microsoft.com/office/drawing/2014/main" val="943556410"/>
                    </a:ext>
                  </a:extLst>
                </a:gridCol>
                <a:gridCol w="1472649">
                  <a:extLst>
                    <a:ext uri="{9D8B030D-6E8A-4147-A177-3AD203B41FA5}">
                      <a16:colId xmlns:a16="http://schemas.microsoft.com/office/drawing/2014/main" val="1849565150"/>
                    </a:ext>
                  </a:extLst>
                </a:gridCol>
                <a:gridCol w="1579104">
                  <a:extLst>
                    <a:ext uri="{9D8B030D-6E8A-4147-A177-3AD203B41FA5}">
                      <a16:colId xmlns:a16="http://schemas.microsoft.com/office/drawing/2014/main" val="3239627100"/>
                    </a:ext>
                  </a:extLst>
                </a:gridCol>
                <a:gridCol w="1596848">
                  <a:extLst>
                    <a:ext uri="{9D8B030D-6E8A-4147-A177-3AD203B41FA5}">
                      <a16:colId xmlns:a16="http://schemas.microsoft.com/office/drawing/2014/main" val="4241072790"/>
                    </a:ext>
                  </a:extLst>
                </a:gridCol>
                <a:gridCol w="2235587">
                  <a:extLst>
                    <a:ext uri="{9D8B030D-6E8A-4147-A177-3AD203B41FA5}">
                      <a16:colId xmlns:a16="http://schemas.microsoft.com/office/drawing/2014/main" val="721908463"/>
                    </a:ext>
                  </a:extLst>
                </a:gridCol>
              </a:tblGrid>
              <a:tr h="303184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IN" sz="2400" u="none" strike="noStrike" dirty="0">
                          <a:effectLst/>
                        </a:rPr>
                        <a:t>ECX Service – Shreyas Shipping</a:t>
                      </a:r>
                      <a:endParaRPr lang="en-IN" sz="24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8270450"/>
                  </a:ext>
                </a:extLst>
              </a:tr>
              <a:tr h="654854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400" u="none" strike="noStrike" dirty="0">
                          <a:effectLst/>
                        </a:rPr>
                        <a:t>VESSEL  </a:t>
                      </a:r>
                      <a:endParaRPr lang="en-IN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400" u="none" strike="noStrike" dirty="0">
                          <a:effectLst/>
                        </a:rPr>
                        <a:t>ETD Colombo</a:t>
                      </a:r>
                      <a:endParaRPr lang="en-IN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400" u="none" strike="noStrike" dirty="0">
                          <a:effectLst/>
                        </a:rPr>
                        <a:t>ETD </a:t>
                      </a:r>
                      <a:r>
                        <a:rPr lang="en-IN" sz="2400" u="none" strike="noStrike" dirty="0">
                          <a:effectLst/>
                          <a:highlight>
                            <a:srgbClr val="00FFFF"/>
                          </a:highlight>
                        </a:rPr>
                        <a:t>Haldia</a:t>
                      </a:r>
                      <a:endParaRPr lang="en-IN" sz="24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400" u="none" strike="noStrike">
                          <a:effectLst/>
                        </a:rPr>
                        <a:t>ETD PRT</a:t>
                      </a:r>
                      <a:endParaRPr lang="en-IN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400" u="none" strike="noStrike">
                          <a:effectLst/>
                        </a:rPr>
                        <a:t>ETD KAK</a:t>
                      </a:r>
                      <a:endParaRPr lang="en-IN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400" u="none" strike="noStrike">
                          <a:effectLst/>
                        </a:rPr>
                        <a:t>ETA INKRI</a:t>
                      </a:r>
                      <a:endParaRPr lang="en-IN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BF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283243"/>
                  </a:ext>
                </a:extLst>
              </a:tr>
              <a:tr h="438075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u="none" strike="noStrike" dirty="0">
                          <a:effectLst/>
                        </a:rPr>
                        <a:t>SSL Gujarat 79W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effectLst/>
                        </a:rPr>
                        <a:t>-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>
                          <a:effectLst/>
                        </a:rPr>
                        <a:t>01-Dec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effectLst/>
                        </a:rPr>
                        <a:t>02-Dec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>
                          <a:effectLst/>
                        </a:rPr>
                        <a:t>-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>
                          <a:effectLst/>
                        </a:rPr>
                        <a:t>05-Dec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BF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653941"/>
                  </a:ext>
                </a:extLst>
              </a:tr>
              <a:tr h="438075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u="none" strike="noStrike">
                          <a:effectLst/>
                        </a:rPr>
                        <a:t>SSL Gujarat 80S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effectLst/>
                        </a:rPr>
                        <a:t>08-Dec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effectLst/>
                        </a:rPr>
                        <a:t>-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>
                          <a:effectLst/>
                        </a:rPr>
                        <a:t>-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>
                          <a:effectLst/>
                        </a:rPr>
                        <a:t>-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>
                          <a:effectLst/>
                        </a:rPr>
                        <a:t>11-Dec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BF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4648346"/>
                  </a:ext>
                </a:extLst>
              </a:tr>
              <a:tr h="654854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u="none" strike="noStrike">
                          <a:effectLst/>
                        </a:rPr>
                        <a:t>SSSL Visakhapatnam 68S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effectLst/>
                        </a:rPr>
                        <a:t>-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effectLst/>
                        </a:rPr>
                        <a:t>10-Dec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effectLst/>
                        </a:rPr>
                        <a:t>-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>
                          <a:effectLst/>
                        </a:rPr>
                        <a:t>12-Dec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>
                          <a:effectLst/>
                        </a:rPr>
                        <a:t>13-Dec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BF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538455"/>
                  </a:ext>
                </a:extLst>
              </a:tr>
              <a:tr h="654854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u="none" strike="noStrike">
                          <a:effectLst/>
                        </a:rPr>
                        <a:t>SSSL Visakhapatnam 69N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>
                          <a:effectLst/>
                        </a:rPr>
                        <a:t>16-Dec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>
                          <a:effectLst/>
                        </a:rPr>
                        <a:t>-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effectLst/>
                        </a:rPr>
                        <a:t>-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effectLst/>
                        </a:rPr>
                        <a:t>-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>
                          <a:effectLst/>
                        </a:rPr>
                        <a:t>18-Dec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BF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122421"/>
                  </a:ext>
                </a:extLst>
              </a:tr>
              <a:tr h="438075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u="none" strike="noStrike">
                          <a:effectLst/>
                        </a:rPr>
                        <a:t>SSL Gujarat 80N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>
                          <a:effectLst/>
                        </a:rPr>
                        <a:t>-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>
                          <a:effectLst/>
                        </a:rPr>
                        <a:t>16-Dec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>
                          <a:effectLst/>
                        </a:rPr>
                        <a:t>-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effectLst/>
                        </a:rPr>
                        <a:t>-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>
                          <a:effectLst/>
                        </a:rPr>
                        <a:t>19-Dec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BF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581758"/>
                  </a:ext>
                </a:extLst>
              </a:tr>
              <a:tr h="654854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u="none" strike="noStrike">
                          <a:effectLst/>
                        </a:rPr>
                        <a:t>SSSL Visakhapatnam 69S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>
                          <a:effectLst/>
                        </a:rPr>
                        <a:t>-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>
                          <a:effectLst/>
                        </a:rPr>
                        <a:t>24-Dec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>
                          <a:effectLst/>
                        </a:rPr>
                        <a:t>-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effectLst/>
                        </a:rPr>
                        <a:t>-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effectLst/>
                        </a:rPr>
                        <a:t>26-Dec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BF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3343019"/>
                  </a:ext>
                </a:extLst>
              </a:tr>
              <a:tr h="438075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u="none" strike="noStrike">
                          <a:effectLst/>
                        </a:rPr>
                        <a:t>SSL Gujarat 81S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>
                          <a:effectLst/>
                        </a:rPr>
                        <a:t>23-Dec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>
                          <a:effectLst/>
                        </a:rPr>
                        <a:t>-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>
                          <a:effectLst/>
                        </a:rPr>
                        <a:t>-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>
                          <a:effectLst/>
                        </a:rPr>
                        <a:t>-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effectLst/>
                        </a:rPr>
                        <a:t>26-Dec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06623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5C8DA67-E9AC-4FA0-80A8-EFCA178E6B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925655"/>
              </p:ext>
            </p:extLst>
          </p:nvPr>
        </p:nvGraphicFramePr>
        <p:xfrm>
          <a:off x="263236" y="3299234"/>
          <a:ext cx="6442044" cy="60362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00953">
                  <a:extLst>
                    <a:ext uri="{9D8B030D-6E8A-4147-A177-3AD203B41FA5}">
                      <a16:colId xmlns:a16="http://schemas.microsoft.com/office/drawing/2014/main" val="3296576168"/>
                    </a:ext>
                  </a:extLst>
                </a:gridCol>
                <a:gridCol w="1660526">
                  <a:extLst>
                    <a:ext uri="{9D8B030D-6E8A-4147-A177-3AD203B41FA5}">
                      <a16:colId xmlns:a16="http://schemas.microsoft.com/office/drawing/2014/main" val="468638314"/>
                    </a:ext>
                  </a:extLst>
                </a:gridCol>
                <a:gridCol w="1780565">
                  <a:extLst>
                    <a:ext uri="{9D8B030D-6E8A-4147-A177-3AD203B41FA5}">
                      <a16:colId xmlns:a16="http://schemas.microsoft.com/office/drawing/2014/main" val="935165333"/>
                    </a:ext>
                  </a:extLst>
                </a:gridCol>
              </a:tblGrid>
              <a:tr h="239206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IN" sz="2400" u="none" strike="noStrike" dirty="0">
                          <a:effectLst/>
                        </a:rPr>
                        <a:t>EXX Service – Xpress Feeder</a:t>
                      </a:r>
                      <a:endParaRPr lang="en-IN" sz="24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0029813"/>
                  </a:ext>
                </a:extLst>
              </a:tr>
              <a:tr h="707854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400" u="none" strike="noStrike" dirty="0">
                          <a:effectLst/>
                        </a:rPr>
                        <a:t>VESSEL  </a:t>
                      </a:r>
                      <a:endParaRPr lang="en-IN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400" u="none" strike="noStrike" dirty="0">
                          <a:effectLst/>
                        </a:rPr>
                        <a:t>ETD </a:t>
                      </a:r>
                      <a:r>
                        <a:rPr lang="en-IN" sz="2400" u="none" strike="noStrike" dirty="0">
                          <a:effectLst/>
                          <a:highlight>
                            <a:srgbClr val="00FFFF"/>
                          </a:highlight>
                        </a:rPr>
                        <a:t>Kolkata</a:t>
                      </a:r>
                      <a:endParaRPr lang="en-IN" sz="24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400" u="none" strike="noStrike" dirty="0">
                          <a:effectLst/>
                        </a:rPr>
                        <a:t>ETA NCT</a:t>
                      </a:r>
                      <a:endParaRPr lang="en-IN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BF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747729"/>
                  </a:ext>
                </a:extLst>
              </a:tr>
              <a:tr h="707854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u="none" strike="noStrike" dirty="0">
                          <a:effectLst/>
                        </a:rPr>
                        <a:t>X-Press </a:t>
                      </a:r>
                      <a:r>
                        <a:rPr lang="en-IN" sz="2400" u="none" strike="noStrike" dirty="0" err="1">
                          <a:effectLst/>
                        </a:rPr>
                        <a:t>Hoogly</a:t>
                      </a:r>
                      <a:r>
                        <a:rPr lang="en-IN" sz="2400" u="none" strike="noStrike" dirty="0">
                          <a:effectLst/>
                        </a:rPr>
                        <a:t> 18209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effectLst/>
                        </a:rPr>
                        <a:t>06-Dec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effectLst/>
                        </a:rPr>
                        <a:t>09-Dec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BF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052987"/>
                  </a:ext>
                </a:extLst>
              </a:tr>
              <a:tr h="707854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u="none" strike="noStrike">
                          <a:effectLst/>
                        </a:rPr>
                        <a:t>X-Press Hoogly 18210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>
                          <a:effectLst/>
                        </a:rPr>
                        <a:t>16-Dec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effectLst/>
                        </a:rPr>
                        <a:t>19-Dec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BF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730188"/>
                  </a:ext>
                </a:extLst>
              </a:tr>
              <a:tr h="707854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u="none" strike="noStrike">
                          <a:effectLst/>
                        </a:rPr>
                        <a:t>X-press Meghna 18079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>
                          <a:effectLst/>
                        </a:rPr>
                        <a:t>26-Dec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effectLst/>
                        </a:rPr>
                        <a:t>29-Dec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BF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939013"/>
                  </a:ext>
                </a:extLst>
              </a:tr>
              <a:tr h="707854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u="none" strike="noStrike">
                          <a:effectLst/>
                        </a:rPr>
                        <a:t>X-press Meghna 18080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effectLst/>
                        </a:rPr>
                        <a:t>05-Jan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effectLst/>
                        </a:rPr>
                        <a:t>08-Jan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BF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9758066"/>
                  </a:ext>
                </a:extLst>
              </a:tr>
              <a:tr h="707854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u="none" strike="noStrike">
                          <a:effectLst/>
                        </a:rPr>
                        <a:t>X-Press Hoogly 18212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effectLst/>
                        </a:rPr>
                        <a:t>09-Jan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effectLst/>
                        </a:rPr>
                        <a:t>12-Jan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BF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1693149"/>
                  </a:ext>
                </a:extLst>
              </a:tr>
              <a:tr h="707854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u="none" strike="noStrike">
                          <a:effectLst/>
                        </a:rPr>
                        <a:t>X-Press Hoogly 18213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>
                          <a:effectLst/>
                        </a:rPr>
                        <a:t>19-Jan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effectLst/>
                        </a:rPr>
                        <a:t>22-Jan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BF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9003826"/>
                  </a:ext>
                </a:extLst>
              </a:tr>
              <a:tr h="707854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u="none" strike="noStrike">
                          <a:effectLst/>
                        </a:rPr>
                        <a:t>X-press Meghna 18082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effectLst/>
                        </a:rPr>
                        <a:t>28-Jan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effectLst/>
                        </a:rPr>
                        <a:t>31-Jan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907424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5B270B9E-C3F3-4377-BD6D-1E91CE74A146}"/>
              </a:ext>
            </a:extLst>
          </p:cNvPr>
          <p:cNvSpPr/>
          <p:nvPr/>
        </p:nvSpPr>
        <p:spPr>
          <a:xfrm>
            <a:off x="3131127" y="1324289"/>
            <a:ext cx="5181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800" b="1" dirty="0">
                <a:ln w="0"/>
                <a:uFill>
                  <a:solidFill>
                    <a:srgbClr val="FFFF00"/>
                  </a:solidFill>
                </a:uFill>
                <a:cs typeface="Times New Roman" panose="02020603050405020304" pitchFamily="18" charset="0"/>
              </a:rPr>
              <a:t>Feeder Vessel Services </a:t>
            </a:r>
          </a:p>
          <a:p>
            <a:r>
              <a:rPr lang="en-IN" sz="2800" b="1" dirty="0">
                <a:ln w="0"/>
                <a:uFill>
                  <a:solidFill>
                    <a:srgbClr val="FFFF00"/>
                  </a:solidFill>
                </a:uFill>
                <a:cs typeface="Times New Roman" panose="02020603050405020304" pitchFamily="18" charset="0"/>
              </a:rPr>
              <a:t>Krishnapatnam to Kolkata/Haldia</a:t>
            </a:r>
          </a:p>
          <a:p>
            <a:r>
              <a:rPr lang="en-IN" sz="2800" b="1" dirty="0">
                <a:ln w="0"/>
                <a:uFill>
                  <a:solidFill>
                    <a:srgbClr val="FFFF00"/>
                  </a:solidFill>
                </a:uFill>
                <a:cs typeface="Times New Roman" panose="02020603050405020304" pitchFamily="18" charset="0"/>
              </a:rPr>
              <a:t>4 sailings per week</a:t>
            </a:r>
          </a:p>
          <a:p>
            <a:r>
              <a:rPr lang="en-IN" sz="2800" b="1" dirty="0">
                <a:ln w="0"/>
                <a:solidFill>
                  <a:srgbClr val="FF0000"/>
                </a:solidFill>
                <a:uFill>
                  <a:solidFill>
                    <a:srgbClr val="FFFF00"/>
                  </a:solidFill>
                </a:uFill>
                <a:cs typeface="Times New Roman" panose="02020603050405020304" pitchFamily="18" charset="0"/>
              </a:rPr>
              <a:t>Every alternate day departure</a:t>
            </a:r>
            <a:endParaRPr lang="en-I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28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A2A9D3F-F402-40DE-906B-F2C7D18F38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" y="0"/>
            <a:ext cx="18286728" cy="10287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7C96113-3878-4689-987D-3F6C2CA8B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7833" y="0"/>
            <a:ext cx="11059840" cy="1084633"/>
          </a:xfrm>
        </p:spPr>
        <p:txBody>
          <a:bodyPr vert="horz" lIns="137160" tIns="68580" rIns="137160" bIns="68580" rtlCol="0" anchor="b">
            <a:normAutofit/>
          </a:bodyPr>
          <a:lstStyle/>
          <a:p>
            <a:pPr algn="ctr"/>
            <a:r>
              <a:rPr lang="en-US" sz="6000" b="1" kern="1200" dirty="0">
                <a:latin typeface="+mj-lt"/>
                <a:ea typeface="+mj-ea"/>
                <a:cs typeface="+mj-cs"/>
              </a:rPr>
              <a:t>Coastal Feeder Network Efficiency </a:t>
            </a:r>
            <a:endParaRPr lang="en-US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8" name="Content Placeholder 5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7A85403B-6210-4DAC-A1E4-F8B5655610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54" y="1274617"/>
            <a:ext cx="15225509" cy="8548255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F2D5DBB4-0D5A-4489-8EF5-F09E624038DB}"/>
              </a:ext>
            </a:extLst>
          </p:cNvPr>
          <p:cNvSpPr/>
          <p:nvPr/>
        </p:nvSpPr>
        <p:spPr>
          <a:xfrm>
            <a:off x="6822706" y="2687198"/>
            <a:ext cx="1578078" cy="764373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5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6633F9F-B95D-476E-8418-79A277AAE968}"/>
              </a:ext>
            </a:extLst>
          </p:cNvPr>
          <p:cNvSpPr/>
          <p:nvPr/>
        </p:nvSpPr>
        <p:spPr>
          <a:xfrm>
            <a:off x="4688869" y="8273123"/>
            <a:ext cx="1578078" cy="764373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50"/>
          </a:p>
        </p:txBody>
      </p:sp>
      <p:sp>
        <p:nvSpPr>
          <p:cNvPr id="29" name="Speech Bubble: Rectangle 28">
            <a:extLst>
              <a:ext uri="{FF2B5EF4-FFF2-40B4-BE49-F238E27FC236}">
                <a16:creationId xmlns:a16="http://schemas.microsoft.com/office/drawing/2014/main" id="{64BD185C-8FE1-4986-89FA-881E9A5ADE5C}"/>
              </a:ext>
            </a:extLst>
          </p:cNvPr>
          <p:cNvSpPr/>
          <p:nvPr/>
        </p:nvSpPr>
        <p:spPr>
          <a:xfrm>
            <a:off x="10223009" y="2037488"/>
            <a:ext cx="5817032" cy="2432219"/>
          </a:xfrm>
          <a:prstGeom prst="wedgeRectCallout">
            <a:avLst>
              <a:gd name="adj1" fmla="val -80275"/>
              <a:gd name="adj2" fmla="val -8319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IN" sz="3000" dirty="0">
                <a:solidFill>
                  <a:schemeClr val="tx1"/>
                </a:solidFill>
              </a:rPr>
              <a:t>Need for Infrastructure upgrade for window berths.</a:t>
            </a:r>
          </a:p>
          <a:p>
            <a:endParaRPr lang="en-IN" sz="3000" dirty="0">
              <a:solidFill>
                <a:schemeClr val="tx1"/>
              </a:solidFill>
            </a:endParaRPr>
          </a:p>
          <a:p>
            <a:r>
              <a:rPr lang="en-IN" sz="3000" dirty="0">
                <a:solidFill>
                  <a:schemeClr val="tx1"/>
                </a:solidFill>
              </a:rPr>
              <a:t>Priority berthing for Coastal Vessels can be considered</a:t>
            </a:r>
          </a:p>
          <a:p>
            <a:endParaRPr lang="en-IN" sz="21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IN" sz="21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IN" sz="21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Speech Bubble: Rectangle 32">
            <a:extLst>
              <a:ext uri="{FF2B5EF4-FFF2-40B4-BE49-F238E27FC236}">
                <a16:creationId xmlns:a16="http://schemas.microsoft.com/office/drawing/2014/main" id="{38C1F449-D98E-4227-A7A5-F7454D177BF9}"/>
              </a:ext>
            </a:extLst>
          </p:cNvPr>
          <p:cNvSpPr/>
          <p:nvPr/>
        </p:nvSpPr>
        <p:spPr>
          <a:xfrm>
            <a:off x="10223009" y="7080971"/>
            <a:ext cx="5817032" cy="1931412"/>
          </a:xfrm>
          <a:prstGeom prst="wedgeRectCallout">
            <a:avLst>
              <a:gd name="adj1" fmla="val -113900"/>
              <a:gd name="adj2" fmla="val 33676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IN" sz="3000" dirty="0">
                <a:solidFill>
                  <a:schemeClr val="tx1"/>
                </a:solidFill>
              </a:rPr>
              <a:t>Acceptance by receivers / shippers for shipments via Haldia will increase the efficiency of coastal feeders. </a:t>
            </a:r>
          </a:p>
          <a:p>
            <a:endParaRPr lang="en-IN" sz="3000" dirty="0">
              <a:solidFill>
                <a:schemeClr val="tx1"/>
              </a:solidFill>
            </a:endParaRPr>
          </a:p>
          <a:p>
            <a:endParaRPr lang="en-IN" sz="3000" dirty="0">
              <a:solidFill>
                <a:schemeClr val="tx1"/>
              </a:solidFill>
            </a:endParaRPr>
          </a:p>
          <a:p>
            <a:endParaRPr lang="en-IN" sz="21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40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C222820-473A-4B11-9180-EC5376DC37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" y="0"/>
            <a:ext cx="18286728" cy="10287000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BB2555F9-8A8D-42F7-AD7E-3BE3B33043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73"/>
          <a:stretch/>
        </p:blipFill>
        <p:spPr>
          <a:xfrm>
            <a:off x="2286030" y="15"/>
            <a:ext cx="13715970" cy="1028698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CE6DC3C-F4D6-4C13-BE91-8AC33A819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79825" y="1532202"/>
            <a:ext cx="4871546" cy="2748405"/>
          </a:xfrm>
          <a:solidFill>
            <a:srgbClr val="FFFF99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vert="horz" lIns="137160" tIns="68580" rIns="137160" bIns="68580" rtlCol="0" anchor="b">
            <a:no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ea typeface="+mj-ea"/>
                <a:cs typeface="+mj-cs"/>
              </a:rPr>
              <a:t>Cargo Control: India’s imports are controlled by </a:t>
            </a:r>
            <a:r>
              <a:rPr lang="en-US" sz="4400" b="1" dirty="0"/>
              <a:t>overseas</a:t>
            </a:r>
            <a:r>
              <a:rPr lang="en-US" sz="4400" b="1" dirty="0">
                <a:solidFill>
                  <a:schemeClr val="tx1"/>
                </a:solidFill>
                <a:ea typeface="+mj-ea"/>
                <a:cs typeface="+mj-cs"/>
              </a:rPr>
              <a:t> suppliers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3EDEC64-2713-4448-B0CE-C8033202F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10119" y="6289964"/>
            <a:ext cx="4291781" cy="2464833"/>
          </a:xfrm>
          <a:solidFill>
            <a:srgbClr val="FFFF99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vert="horz" lIns="137160" tIns="68580" rIns="137160" bIns="68580" rtlCol="0">
            <a:noAutofit/>
          </a:bodyPr>
          <a:lstStyle/>
          <a:p>
            <a:pPr marL="0" indent="0" algn="ctr">
              <a:buNone/>
            </a:pPr>
            <a:r>
              <a:rPr lang="en-US" sz="3600" i="1" u="sng" dirty="0"/>
              <a:t>Action Needed!</a:t>
            </a:r>
          </a:p>
          <a:p>
            <a:pPr marL="0" indent="0" algn="ctr">
              <a:buNone/>
            </a:pPr>
            <a:r>
              <a:rPr lang="en-US" sz="3600" dirty="0"/>
              <a:t>Conversion of import contracts from CIF to FOB</a:t>
            </a:r>
          </a:p>
        </p:txBody>
      </p:sp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DBDA1C26-419C-4E05-B431-8BA9038D9C13}"/>
              </a:ext>
            </a:extLst>
          </p:cNvPr>
          <p:cNvSpPr txBox="1">
            <a:spLocks/>
          </p:cNvSpPr>
          <p:nvPr/>
        </p:nvSpPr>
        <p:spPr>
          <a:xfrm>
            <a:off x="13490601" y="4524855"/>
            <a:ext cx="4311299" cy="1520861"/>
          </a:xfrm>
          <a:prstGeom prst="rect">
            <a:avLst/>
          </a:prstGeom>
          <a:solidFill>
            <a:srgbClr val="FFFF99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vert="horz" lIns="137160" tIns="68580" rIns="137160" bIns="6858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>
                    <a:lumMod val="75000"/>
                  </a:schemeClr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75000"/>
                  </a:schemeClr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75000"/>
                  </a:schemeClr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75000"/>
                  </a:schemeClr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Importers being subjected to higher logistics costs</a:t>
            </a:r>
          </a:p>
        </p:txBody>
      </p:sp>
    </p:spTree>
    <p:extLst>
      <p:ext uri="{BB962C8B-B14F-4D97-AF65-F5344CB8AC3E}">
        <p14:creationId xmlns:p14="http://schemas.microsoft.com/office/powerpoint/2010/main" val="377195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ruck parked on the side of a dirt road&#10;&#10;Description generated with very high confidence">
            <a:extLst>
              <a:ext uri="{FF2B5EF4-FFF2-40B4-BE49-F238E27FC236}">
                <a16:creationId xmlns:a16="http://schemas.microsoft.com/office/drawing/2014/main" id="{81D78412-A20C-43D2-8779-59FBDF455C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5" r="7506" b="3"/>
          <a:stretch/>
        </p:blipFill>
        <p:spPr>
          <a:xfrm>
            <a:off x="8267807" y="1170750"/>
            <a:ext cx="4279392" cy="4279392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pic>
        <p:nvPicPr>
          <p:cNvPr id="28" name="Content Placeholder 9" descr="A truck parked on the side of a road&#10;&#10;Description generated with high confidence">
            <a:extLst>
              <a:ext uri="{FF2B5EF4-FFF2-40B4-BE49-F238E27FC236}">
                <a16:creationId xmlns:a16="http://schemas.microsoft.com/office/drawing/2014/main" id="{6A84B1CF-E250-46F7-B4A7-028786DB11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7" r="2" b="29193"/>
          <a:stretch/>
        </p:blipFill>
        <p:spPr>
          <a:xfrm>
            <a:off x="13378142" y="-6496"/>
            <a:ext cx="4909857" cy="5428448"/>
          </a:xfrm>
          <a:custGeom>
            <a:avLst/>
            <a:gdLst>
              <a:gd name="connsiteX0" fmla="*/ 210437 w 3273238"/>
              <a:gd name="connsiteY0" fmla="*/ 0 h 3618965"/>
              <a:gd name="connsiteX1" fmla="*/ 3273238 w 3273238"/>
              <a:gd name="connsiteY1" fmla="*/ 0 h 3618965"/>
              <a:gd name="connsiteX2" fmla="*/ 3273238 w 3273238"/>
              <a:gd name="connsiteY2" fmla="*/ 3526409 h 3618965"/>
              <a:gd name="connsiteX3" fmla="*/ 3118338 w 3273238"/>
              <a:gd name="connsiteY3" fmla="*/ 3566238 h 3618965"/>
              <a:gd name="connsiteX4" fmla="*/ 2595295 w 3273238"/>
              <a:gd name="connsiteY4" fmla="*/ 3618965 h 3618965"/>
              <a:gd name="connsiteX5" fmla="*/ 0 w 3273238"/>
              <a:gd name="connsiteY5" fmla="*/ 1023670 h 3618965"/>
              <a:gd name="connsiteX6" fmla="*/ 203951 w 3273238"/>
              <a:gd name="connsiteY6" fmla="*/ 13464 h 361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618965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</p:spPr>
      </p:pic>
      <p:pic>
        <p:nvPicPr>
          <p:cNvPr id="4" name="Picture 3" descr="A group of people that are standing in the sand&#10;&#10;Description generated with very high confidence">
            <a:extLst>
              <a:ext uri="{FF2B5EF4-FFF2-40B4-BE49-F238E27FC236}">
                <a16:creationId xmlns:a16="http://schemas.microsoft.com/office/drawing/2014/main" id="{7F81180F-6445-4A85-9F59-97ABEA4A0F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0" r="-1" b="13274"/>
          <a:stretch/>
        </p:blipFill>
        <p:spPr>
          <a:xfrm>
            <a:off x="1869861" y="15"/>
            <a:ext cx="5870448" cy="3427836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6" name="Picture 5" descr="A person standing in front of a building&#10;&#10;Description generated with high confidence">
            <a:extLst>
              <a:ext uri="{FF2B5EF4-FFF2-40B4-BE49-F238E27FC236}">
                <a16:creationId xmlns:a16="http://schemas.microsoft.com/office/drawing/2014/main" id="{5940BE24-4FD0-4057-8F18-D1927F32A5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r="35006" b="2"/>
          <a:stretch/>
        </p:blipFill>
        <p:spPr>
          <a:xfrm>
            <a:off x="30" y="3418808"/>
            <a:ext cx="5346927" cy="6854502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F5EC3E-6634-40B0-ADF7-F9A39E1CB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5932" y="6179127"/>
            <a:ext cx="5068588" cy="4060024"/>
          </a:xfrm>
          <a:solidFill>
            <a:srgbClr val="FBFBE7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vert="horz" lIns="137160" tIns="68580" rIns="137160" bIns="68580" rtlCol="0" anchor="t">
            <a:normAutofit fontScale="90000"/>
          </a:bodyPr>
          <a:lstStyle/>
          <a:p>
            <a:pPr algn="ctr"/>
            <a:r>
              <a:rPr lang="en-US" sz="4000" u="sng" dirty="0"/>
              <a:t>Ocean2Door for BCCI </a:t>
            </a:r>
            <a:br>
              <a:rPr lang="en-US" sz="4000" u="sng" dirty="0"/>
            </a:br>
            <a:br>
              <a:rPr lang="en-US" sz="4000" u="sng" dirty="0"/>
            </a:br>
            <a:r>
              <a:rPr lang="en-US" sz="4000" dirty="0"/>
              <a:t>Discussion &amp; dialogue</a:t>
            </a:r>
            <a:br>
              <a:rPr lang="en-US" sz="4000" u="sng" dirty="0"/>
            </a:br>
            <a:r>
              <a:rPr lang="en-US" sz="4000" dirty="0"/>
              <a:t>Creative logistics </a:t>
            </a:r>
            <a:br>
              <a:rPr lang="en-US" sz="4000" dirty="0"/>
            </a:br>
            <a:r>
              <a:rPr lang="en-US" sz="4000" dirty="0"/>
              <a:t>360 degree attention </a:t>
            </a:r>
            <a:br>
              <a:rPr lang="en-US" sz="4000" dirty="0"/>
            </a:br>
            <a:r>
              <a:rPr lang="en-US" sz="4000" dirty="0" err="1"/>
              <a:t>Customised</a:t>
            </a:r>
            <a:r>
              <a:rPr lang="en-US" sz="4000" dirty="0"/>
              <a:t> services</a:t>
            </a:r>
            <a:br>
              <a:rPr lang="en-US" sz="4000" dirty="0"/>
            </a:br>
            <a:r>
              <a:rPr lang="en-US" sz="4000" dirty="0"/>
              <a:t>Minimum Saving :</a:t>
            </a:r>
            <a:br>
              <a:rPr lang="en-US" sz="4000" dirty="0"/>
            </a:br>
            <a:r>
              <a:rPr lang="en-US" sz="4000" dirty="0"/>
              <a:t>USD 100 / container</a:t>
            </a: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 </a:t>
            </a:r>
            <a:br>
              <a:rPr lang="en-US" sz="4000" dirty="0"/>
            </a:br>
            <a:r>
              <a:rPr lang="en-US" sz="4000" dirty="0"/>
              <a:t>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8B3A546-9B26-4C4B-813F-CC7C66398F09}"/>
              </a:ext>
            </a:extLst>
          </p:cNvPr>
          <p:cNvSpPr/>
          <p:nvPr/>
        </p:nvSpPr>
        <p:spPr>
          <a:xfrm>
            <a:off x="3124987" y="9290115"/>
            <a:ext cx="3856457" cy="48076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100" b="1" dirty="0">
                <a:solidFill>
                  <a:schemeClr val="tx1"/>
                </a:solidFill>
              </a:rPr>
              <a:t>Transfer to Domestic Containers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AF9A460-9297-410B-8345-B7A846BC7DAB}"/>
              </a:ext>
            </a:extLst>
          </p:cNvPr>
          <p:cNvSpPr/>
          <p:nvPr/>
        </p:nvSpPr>
        <p:spPr>
          <a:xfrm>
            <a:off x="2828042" y="3169637"/>
            <a:ext cx="4912268" cy="48076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100" b="1" dirty="0">
                <a:solidFill>
                  <a:schemeClr val="tx1"/>
                </a:solidFill>
              </a:rPr>
              <a:t>Cleaning and Packaging Farm Produce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E8DEC07-3B84-4CFE-A268-C933883AA6D0}"/>
              </a:ext>
            </a:extLst>
          </p:cNvPr>
          <p:cNvSpPr/>
          <p:nvPr/>
        </p:nvSpPr>
        <p:spPr>
          <a:xfrm>
            <a:off x="14239188" y="5315115"/>
            <a:ext cx="3925371" cy="48076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100" b="1" dirty="0">
                <a:solidFill>
                  <a:schemeClr val="tx1"/>
                </a:solidFill>
              </a:rPr>
              <a:t>Chemicals in Curtain Containers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3EC4D5E-3C4D-45EC-86A0-929FEDB4FB51}"/>
              </a:ext>
            </a:extLst>
          </p:cNvPr>
          <p:cNvSpPr/>
          <p:nvPr/>
        </p:nvSpPr>
        <p:spPr>
          <a:xfrm>
            <a:off x="8267805" y="5190471"/>
            <a:ext cx="3925371" cy="48076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100" b="1" dirty="0">
                <a:solidFill>
                  <a:schemeClr val="tx1"/>
                </a:solidFill>
              </a:rPr>
              <a:t>Door to Door Cargo Services</a:t>
            </a:r>
          </a:p>
        </p:txBody>
      </p:sp>
      <p:pic>
        <p:nvPicPr>
          <p:cNvPr id="15" name="Picture 1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61C671EF-BC26-4D12-9BF3-9F2A58196C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4702" y="6179127"/>
            <a:ext cx="4624474" cy="267161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3D1E81D-6665-4964-956D-DA2D092F05F1}"/>
              </a:ext>
            </a:extLst>
          </p:cNvPr>
          <p:cNvSpPr/>
          <p:nvPr/>
        </p:nvSpPr>
        <p:spPr>
          <a:xfrm rot="21167188">
            <a:off x="14310837" y="8578548"/>
            <a:ext cx="3197636" cy="146564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i="1" dirty="0">
                <a:solidFill>
                  <a:srgbClr val="FF0000"/>
                </a:solidFill>
              </a:rPr>
              <a:t>Current Volume : 1300 TEUs / month &amp; growing !</a:t>
            </a:r>
          </a:p>
        </p:txBody>
      </p:sp>
    </p:spTree>
    <p:extLst>
      <p:ext uri="{BB962C8B-B14F-4D97-AF65-F5344CB8AC3E}">
        <p14:creationId xmlns:p14="http://schemas.microsoft.com/office/powerpoint/2010/main" val="8028996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679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14ADC45-34F1-4E34-948C-889C206B3A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5832ADA-E0F2-48AC-8B68-5469946F2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6643" y="-137997"/>
            <a:ext cx="9265319" cy="1367829"/>
          </a:xfrm>
        </p:spPr>
        <p:txBody>
          <a:bodyPr vert="horz" lIns="137160" tIns="68580" rIns="137160" bIns="68580" rtlCol="0" anchor="b">
            <a:normAutofit/>
          </a:bodyPr>
          <a:lstStyle/>
          <a:p>
            <a:pPr algn="ctr"/>
            <a:r>
              <a:rPr lang="en-US" sz="7050" dirty="0" err="1">
                <a:solidFill>
                  <a:srgbClr val="FFFFFF"/>
                </a:solidFill>
              </a:rPr>
              <a:t>Niti</a:t>
            </a:r>
            <a:r>
              <a:rPr lang="en-US" sz="7050" dirty="0">
                <a:solidFill>
                  <a:srgbClr val="FFFFFF"/>
                </a:solidFill>
              </a:rPr>
              <a:t> Aayog Vision</a:t>
            </a:r>
          </a:p>
        </p:txBody>
      </p:sp>
      <p:pic>
        <p:nvPicPr>
          <p:cNvPr id="4" name="Content Placeholder 3" descr="A screenshot of a cell phone screen with text&#10;&#10;Description generated with very high confidence">
            <a:extLst>
              <a:ext uri="{FF2B5EF4-FFF2-40B4-BE49-F238E27FC236}">
                <a16:creationId xmlns:a16="http://schemas.microsoft.com/office/drawing/2014/main" id="{E9961214-3D4B-486D-8AAF-22851F113A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9" y="2221821"/>
            <a:ext cx="8440946" cy="7354904"/>
          </a:xfrm>
          <a:prstGeom prst="rect">
            <a:avLst/>
          </a:prstGeom>
        </p:spPr>
      </p:pic>
      <p:pic>
        <p:nvPicPr>
          <p:cNvPr id="5" name="Picture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2B9DECB3-68DF-4E21-9825-40E8C0AE08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962" y="865318"/>
            <a:ext cx="3751812" cy="17633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FD9412-C1A7-49D3-93A1-6C6FE1DB4713}"/>
              </a:ext>
            </a:extLst>
          </p:cNvPr>
          <p:cNvSpPr/>
          <p:nvPr/>
        </p:nvSpPr>
        <p:spPr>
          <a:xfrm>
            <a:off x="9479470" y="2628669"/>
            <a:ext cx="7910945" cy="6948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4050" b="1" dirty="0">
                <a:solidFill>
                  <a:srgbClr val="FF0000"/>
                </a:solidFill>
              </a:rPr>
              <a:t>Transport and Digital Connectivity</a:t>
            </a:r>
          </a:p>
          <a:p>
            <a:r>
              <a:rPr lang="en-IN" sz="4050" dirty="0"/>
              <a:t>Strengthen infrastructure in roadways, railways, shipping &amp; ports, inland waterways and civil aviation.</a:t>
            </a:r>
          </a:p>
          <a:p>
            <a:r>
              <a:rPr lang="en-IN" sz="4050" dirty="0"/>
              <a:t>Ensure last-mile digital connectivity, particularly for e-governance and financial inclusion, through developing infrastructure, simplifying the payments structure and improving literacy.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A23E29C-81C4-4261-B3DC-ADF64622A03E}"/>
              </a:ext>
            </a:extLst>
          </p:cNvPr>
          <p:cNvSpPr/>
          <p:nvPr/>
        </p:nvSpPr>
        <p:spPr>
          <a:xfrm rot="20990029">
            <a:off x="4997807" y="4864622"/>
            <a:ext cx="2217905" cy="10505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50"/>
          </a:p>
        </p:txBody>
      </p:sp>
    </p:spTree>
    <p:extLst>
      <p:ext uri="{BB962C8B-B14F-4D97-AF65-F5344CB8AC3E}">
        <p14:creationId xmlns:p14="http://schemas.microsoft.com/office/powerpoint/2010/main" val="782190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3AA20D-6A3D-43F0-8269-770224D776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Content Placeholder 4" descr="A picture containing screenshot&#10;&#10;Description generated with high confidence">
            <a:extLst>
              <a:ext uri="{FF2B5EF4-FFF2-40B4-BE49-F238E27FC236}">
                <a16:creationId xmlns:a16="http://schemas.microsoft.com/office/drawing/2014/main" id="{A4265C1B-F3CA-458D-8F63-639F3549D6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79964"/>
            <a:ext cx="10280072" cy="734290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A2AE9C0-4263-45B7-BA08-8D20A8811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4873" y="1059874"/>
            <a:ext cx="9883303" cy="1649571"/>
          </a:xfrm>
        </p:spPr>
        <p:txBody>
          <a:bodyPr>
            <a:normAutofit/>
          </a:bodyPr>
          <a:lstStyle/>
          <a:p>
            <a:r>
              <a:rPr lang="en-IN" sz="4400" b="1" dirty="0" err="1">
                <a:latin typeface="+mn-lt"/>
              </a:rPr>
              <a:t>Bharatmala</a:t>
            </a:r>
            <a:r>
              <a:rPr lang="en-IN" sz="4400" b="1" dirty="0">
                <a:latin typeface="+mn-lt"/>
              </a:rPr>
              <a:t> Road Network</a:t>
            </a:r>
          </a:p>
        </p:txBody>
      </p:sp>
      <p:pic>
        <p:nvPicPr>
          <p:cNvPr id="7" name="Picture 6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EF20444F-E513-46D4-98C2-8106E4D34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073" y="1524001"/>
            <a:ext cx="7620000" cy="829887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0388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0E9124-E213-4AB1-990B-90BD1B5CD1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Content Placeholder 4" descr="A close up of a map&#10;&#10;Description generated with high confidence">
            <a:extLst>
              <a:ext uri="{FF2B5EF4-FFF2-40B4-BE49-F238E27FC236}">
                <a16:creationId xmlns:a16="http://schemas.microsoft.com/office/drawing/2014/main" id="{B842CF33-4228-48FB-AC5E-415C3DA7D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7273" y="-69274"/>
            <a:ext cx="15170727" cy="9836727"/>
          </a:xfrm>
          <a:prstGeom prst="rect">
            <a:avLst/>
          </a:prstGeom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AFCDCAC-8C78-4D79-B176-01CF9A739287}"/>
              </a:ext>
            </a:extLst>
          </p:cNvPr>
          <p:cNvSpPr/>
          <p:nvPr/>
        </p:nvSpPr>
        <p:spPr>
          <a:xfrm>
            <a:off x="14547273" y="-69274"/>
            <a:ext cx="3740727" cy="1371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65928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C508B6E-3809-4064-B376-A2095CDA5A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54BAF4-66C4-438B-8212-3D9FCD676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480" y="7134958"/>
            <a:ext cx="12532337" cy="1395671"/>
          </a:xfrm>
        </p:spPr>
        <p:txBody>
          <a:bodyPr vert="horz" lIns="137160" tIns="68580" rIns="137160" bIns="68580" rtlCol="0" anchor="b">
            <a:normAutofit/>
          </a:bodyPr>
          <a:lstStyle/>
          <a:p>
            <a:pPr algn="ctr"/>
            <a:r>
              <a:rPr lang="en-US" sz="5400" b="1" dirty="0">
                <a:solidFill>
                  <a:srgbClr val="FFFFFF"/>
                </a:solidFill>
              </a:rPr>
              <a:t>Coastal Economic Zones</a:t>
            </a:r>
          </a:p>
        </p:txBody>
      </p:sp>
      <p:pic>
        <p:nvPicPr>
          <p:cNvPr id="7" name="Picture 6" descr="A close up of a map&#10;&#10;Description generated with high confidence">
            <a:extLst>
              <a:ext uri="{FF2B5EF4-FFF2-40B4-BE49-F238E27FC236}">
                <a16:creationId xmlns:a16="http://schemas.microsoft.com/office/drawing/2014/main" id="{2C0BACA5-A9D9-4AAE-8258-9BEAF5A23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4984"/>
            <a:ext cx="8966285" cy="7735659"/>
          </a:xfrm>
          <a:prstGeom prst="rect">
            <a:avLst/>
          </a:prstGeom>
        </p:spPr>
      </p:pic>
      <p:pic>
        <p:nvPicPr>
          <p:cNvPr id="5" name="Content Placeholder 4" descr="A screenshot of a newspaper&#10;&#10;Description generated with very high confidence">
            <a:extLst>
              <a:ext uri="{FF2B5EF4-FFF2-40B4-BE49-F238E27FC236}">
                <a16:creationId xmlns:a16="http://schemas.microsoft.com/office/drawing/2014/main" id="{F708044D-8C52-49F2-B5B9-7AADB7EDD9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285" y="2074985"/>
            <a:ext cx="9163453" cy="773565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E61643F-D750-4282-8225-A45826824052}"/>
              </a:ext>
            </a:extLst>
          </p:cNvPr>
          <p:cNvSpPr/>
          <p:nvPr/>
        </p:nvSpPr>
        <p:spPr>
          <a:xfrm rot="21214664">
            <a:off x="13190241" y="7509736"/>
            <a:ext cx="1920605" cy="968097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5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F6727B1-177C-4815-80F5-E19ECDC83665}"/>
              </a:ext>
            </a:extLst>
          </p:cNvPr>
          <p:cNvSpPr/>
          <p:nvPr/>
        </p:nvSpPr>
        <p:spPr>
          <a:xfrm rot="20923275">
            <a:off x="5866214" y="1248326"/>
            <a:ext cx="4007458" cy="14074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i="1" dirty="0">
                <a:solidFill>
                  <a:schemeClr val="tx1"/>
                </a:solidFill>
              </a:rPr>
              <a:t>Cabotage Waiver !</a:t>
            </a:r>
          </a:p>
        </p:txBody>
      </p:sp>
    </p:spTree>
    <p:extLst>
      <p:ext uri="{BB962C8B-B14F-4D97-AF65-F5344CB8AC3E}">
        <p14:creationId xmlns:p14="http://schemas.microsoft.com/office/powerpoint/2010/main" val="138875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16B32A-B38C-45E2-B80E-6FD542DE25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95CD8D53-17FD-49B6-878C-A6EA91FAACB1}"/>
              </a:ext>
            </a:extLst>
          </p:cNvPr>
          <p:cNvSpPr txBox="1">
            <a:spLocks/>
          </p:cNvSpPr>
          <p:nvPr/>
        </p:nvSpPr>
        <p:spPr>
          <a:xfrm>
            <a:off x="2551814" y="4240693"/>
            <a:ext cx="11142921" cy="5492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u="none" kern="1200" baseline="0">
                <a:solidFill>
                  <a:srgbClr val="0070C0"/>
                </a:solidFill>
                <a:uFill>
                  <a:solidFill>
                    <a:srgbClr val="FFFF00"/>
                  </a:solidFill>
                </a:u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IN" sz="4800" b="1" i="1" dirty="0">
                <a:ln w="0"/>
              </a:rPr>
              <a:t>INFRASTRUCTURE &amp; SERVICES</a:t>
            </a:r>
          </a:p>
        </p:txBody>
      </p:sp>
    </p:spTree>
    <p:extLst>
      <p:ext uri="{BB962C8B-B14F-4D97-AF65-F5344CB8AC3E}">
        <p14:creationId xmlns:p14="http://schemas.microsoft.com/office/powerpoint/2010/main" val="2493014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7FEA2F6-61B7-475B-8058-0ACD1E4C6A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" y="0"/>
            <a:ext cx="18286728" cy="10287000"/>
          </a:xfrm>
          <a:prstGeom prst="rect">
            <a:avLst/>
          </a:prstGeom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CA5907C1-4699-4544-9978-1DEB3D19A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"/>
            <a:ext cx="11779827" cy="1254898"/>
          </a:xfrm>
        </p:spPr>
        <p:txBody>
          <a:bodyPr vert="horz" lIns="137160" tIns="68580" rIns="137160" bIns="68580" rtlCol="0" anchor="ctr">
            <a:noAutofit/>
          </a:bodyPr>
          <a:lstStyle/>
          <a:p>
            <a:pPr algn="ctr"/>
            <a:r>
              <a:rPr lang="en-IN" sz="4800" b="1" dirty="0">
                <a:ln w="0"/>
                <a:solidFill>
                  <a:schemeClr val="bg1"/>
                </a:solidFill>
                <a:uFill>
                  <a:solidFill>
                    <a:srgbClr val="FFFF00"/>
                  </a:solidFill>
                </a:uFill>
                <a:latin typeface="+mn-lt"/>
                <a:cs typeface="Times New Roman" panose="02020603050405020304" pitchFamily="18" charset="0"/>
              </a:rPr>
              <a:t>Access / Evacuation by Road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B653B86-E106-4722-BB10-E1B906BFF07A}"/>
              </a:ext>
            </a:extLst>
          </p:cNvPr>
          <p:cNvGrpSpPr/>
          <p:nvPr/>
        </p:nvGrpSpPr>
        <p:grpSpPr>
          <a:xfrm>
            <a:off x="139937" y="1524878"/>
            <a:ext cx="18075907" cy="8294052"/>
            <a:chOff x="-1772208" y="846827"/>
            <a:chExt cx="12412327" cy="6019800"/>
          </a:xfrm>
        </p:grpSpPr>
        <p:pic>
          <p:nvPicPr>
            <p:cNvPr id="35" name="Picture 3">
              <a:extLst>
                <a:ext uri="{FF2B5EF4-FFF2-40B4-BE49-F238E27FC236}">
                  <a16:creationId xmlns:a16="http://schemas.microsoft.com/office/drawing/2014/main" id="{68F3F089-0203-4524-B77C-5D77F80AC0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2491" t="7223" r="2773" b="3592"/>
            <a:stretch>
              <a:fillRect/>
            </a:stretch>
          </p:blipFill>
          <p:spPr bwMode="auto">
            <a:xfrm>
              <a:off x="228600" y="846827"/>
              <a:ext cx="8460259" cy="6019800"/>
            </a:xfrm>
            <a:prstGeom prst="rect">
              <a:avLst/>
            </a:prstGeom>
            <a:ln w="57150">
              <a:solidFill>
                <a:schemeClr val="tx1"/>
              </a:solidFill>
            </a:ln>
            <a:effectLst>
              <a:softEdge rad="112500"/>
            </a:effectLst>
          </p:spPr>
        </p:pic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2007CA7-D396-48FF-8816-A7BBCAE2D12D}"/>
                </a:ext>
              </a:extLst>
            </p:cNvPr>
            <p:cNvSpPr/>
            <p:nvPr/>
          </p:nvSpPr>
          <p:spPr>
            <a:xfrm>
              <a:off x="5029200" y="3318921"/>
              <a:ext cx="914400" cy="719679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4050" dirty="0"/>
            </a:p>
          </p:txBody>
        </p:sp>
        <p:sp>
          <p:nvSpPr>
            <p:cNvPr id="37" name="Rounded Rectangular Callout 6">
              <a:extLst>
                <a:ext uri="{FF2B5EF4-FFF2-40B4-BE49-F238E27FC236}">
                  <a16:creationId xmlns:a16="http://schemas.microsoft.com/office/drawing/2014/main" id="{42310C5C-358F-4E4C-B8A6-ED61F0E3DAFC}"/>
                </a:ext>
              </a:extLst>
            </p:cNvPr>
            <p:cNvSpPr/>
            <p:nvPr/>
          </p:nvSpPr>
          <p:spPr>
            <a:xfrm>
              <a:off x="-1769204" y="2080796"/>
              <a:ext cx="2614522" cy="910120"/>
            </a:xfrm>
            <a:prstGeom prst="wedgeRoundRectCallout">
              <a:avLst>
                <a:gd name="adj1" fmla="val 225242"/>
                <a:gd name="adj2" fmla="val 124997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400" dirty="0">
                  <a:solidFill>
                    <a:schemeClr val="tx1"/>
                  </a:solidFill>
                </a:rPr>
                <a:t>1.2 m TEU Terminal</a:t>
              </a:r>
            </a:p>
            <a:p>
              <a:pPr algn="ctr"/>
              <a:r>
                <a:rPr lang="en-IN" sz="2400" dirty="0">
                  <a:solidFill>
                    <a:schemeClr val="tx1"/>
                  </a:solidFill>
                </a:rPr>
                <a:t>Super Post Panamax QCs</a:t>
              </a:r>
            </a:p>
            <a:p>
              <a:pPr algn="ctr"/>
              <a:r>
                <a:rPr lang="en-IN" sz="2400" dirty="0">
                  <a:solidFill>
                    <a:schemeClr val="tx1"/>
                  </a:solidFill>
                </a:rPr>
                <a:t>Rail Siding alongside</a:t>
              </a:r>
            </a:p>
          </p:txBody>
        </p:sp>
        <p:sp>
          <p:nvSpPr>
            <p:cNvPr id="38" name="Rounded Rectangular Callout 8">
              <a:extLst>
                <a:ext uri="{FF2B5EF4-FFF2-40B4-BE49-F238E27FC236}">
                  <a16:creationId xmlns:a16="http://schemas.microsoft.com/office/drawing/2014/main" id="{B2D8EDAB-116C-4308-841A-4AD9448722E2}"/>
                </a:ext>
              </a:extLst>
            </p:cNvPr>
            <p:cNvSpPr/>
            <p:nvPr/>
          </p:nvSpPr>
          <p:spPr>
            <a:xfrm>
              <a:off x="-1713954" y="3916300"/>
              <a:ext cx="2562046" cy="912147"/>
            </a:xfrm>
            <a:prstGeom prst="wedgeRoundRectCallout">
              <a:avLst>
                <a:gd name="adj1" fmla="val 162281"/>
                <a:gd name="adj2" fmla="val -38661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800" dirty="0">
                  <a:solidFill>
                    <a:schemeClr val="tx1"/>
                  </a:solidFill>
                </a:rPr>
                <a:t>Future development</a:t>
              </a:r>
            </a:p>
            <a:p>
              <a:pPr algn="ctr"/>
              <a:r>
                <a:rPr lang="en-IN" sz="2800" dirty="0">
                  <a:solidFill>
                    <a:schemeClr val="tx1"/>
                  </a:solidFill>
                </a:rPr>
                <a:t>4.8 m TEU Terminal</a:t>
              </a:r>
            </a:p>
          </p:txBody>
        </p:sp>
        <p:sp>
          <p:nvSpPr>
            <p:cNvPr id="39" name="Flowchart: Alternate Process 38">
              <a:extLst>
                <a:ext uri="{FF2B5EF4-FFF2-40B4-BE49-F238E27FC236}">
                  <a16:creationId xmlns:a16="http://schemas.microsoft.com/office/drawing/2014/main" id="{7FF73E4F-7B96-4E81-8225-91B0CF42DFCD}"/>
                </a:ext>
              </a:extLst>
            </p:cNvPr>
            <p:cNvSpPr/>
            <p:nvPr/>
          </p:nvSpPr>
          <p:spPr>
            <a:xfrm>
              <a:off x="8738407" y="2990916"/>
              <a:ext cx="1901712" cy="1260864"/>
            </a:xfrm>
            <a:prstGeom prst="flowChartAlternateProcess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400" dirty="0">
                  <a:solidFill>
                    <a:schemeClr val="tx1"/>
                  </a:solidFill>
                </a:rPr>
                <a:t>Port : 6800 acres</a:t>
              </a:r>
            </a:p>
            <a:p>
              <a:pPr algn="ctr"/>
              <a:r>
                <a:rPr lang="en-IN" sz="2400" dirty="0">
                  <a:solidFill>
                    <a:schemeClr val="tx1"/>
                  </a:solidFill>
                </a:rPr>
                <a:t>External Land : 12000 acres</a:t>
              </a:r>
            </a:p>
            <a:p>
              <a:pPr algn="ctr"/>
              <a:r>
                <a:rPr lang="en-IN" sz="2400" b="1" i="1" dirty="0">
                  <a:solidFill>
                    <a:srgbClr val="C00000"/>
                  </a:solidFill>
                </a:rPr>
                <a:t>Draft : 18.5 m </a:t>
              </a:r>
            </a:p>
          </p:txBody>
        </p:sp>
        <p:sp>
          <p:nvSpPr>
            <p:cNvPr id="40" name="Rounded Rectangle 3">
              <a:extLst>
                <a:ext uri="{FF2B5EF4-FFF2-40B4-BE49-F238E27FC236}">
                  <a16:creationId xmlns:a16="http://schemas.microsoft.com/office/drawing/2014/main" id="{48324754-6F85-4630-ADF4-7D92D5F3F9EC}"/>
                </a:ext>
              </a:extLst>
            </p:cNvPr>
            <p:cNvSpPr/>
            <p:nvPr/>
          </p:nvSpPr>
          <p:spPr>
            <a:xfrm>
              <a:off x="-1772208" y="4913561"/>
              <a:ext cx="4190081" cy="189536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>
                <a:spcBef>
                  <a:spcPts val="900"/>
                </a:spcBef>
                <a:spcAft>
                  <a:spcPts val="900"/>
                </a:spcAft>
                <a:buClr>
                  <a:schemeClr val="accent2">
                    <a:lumMod val="75000"/>
                  </a:schemeClr>
                </a:buClr>
                <a:defRPr/>
              </a:pPr>
              <a:r>
                <a:rPr lang="en-US" sz="2400" b="1" u="sng" dirty="0">
                  <a:solidFill>
                    <a:schemeClr val="tx1"/>
                  </a:solidFill>
                  <a:cs typeface="Andalus" pitchFamily="18" charset="-78"/>
                </a:rPr>
                <a:t>Future Expansion</a:t>
              </a:r>
            </a:p>
            <a:p>
              <a:pPr lvl="1">
                <a:spcBef>
                  <a:spcPts val="900"/>
                </a:spcBef>
                <a:spcAft>
                  <a:spcPts val="900"/>
                </a:spcAft>
                <a:buClr>
                  <a:schemeClr val="accent2">
                    <a:lumMod val="75000"/>
                  </a:schemeClr>
                </a:buClr>
                <a:defRPr/>
              </a:pPr>
              <a:r>
                <a:rPr lang="en-US" sz="2400" dirty="0">
                  <a:solidFill>
                    <a:schemeClr val="tx1"/>
                  </a:solidFill>
                  <a:cs typeface="Andalus" pitchFamily="18" charset="-78"/>
                </a:rPr>
                <a:t>42 berths with capacity – 200 MTPA</a:t>
              </a:r>
            </a:p>
            <a:p>
              <a:pPr lvl="1">
                <a:spcBef>
                  <a:spcPts val="900"/>
                </a:spcBef>
                <a:spcAft>
                  <a:spcPts val="900"/>
                </a:spcAft>
                <a:buClr>
                  <a:schemeClr val="accent2">
                    <a:lumMod val="75000"/>
                  </a:schemeClr>
                </a:buClr>
                <a:defRPr/>
              </a:pPr>
              <a:r>
                <a:rPr lang="en-US" sz="2400" dirty="0">
                  <a:solidFill>
                    <a:schemeClr val="tx1"/>
                  </a:solidFill>
                  <a:cs typeface="Andalus" pitchFamily="18" charset="-78"/>
                </a:rPr>
                <a:t>Container capacity – 6 Mn TEUs</a:t>
              </a:r>
            </a:p>
            <a:p>
              <a:pPr lvl="1">
                <a:spcBef>
                  <a:spcPts val="900"/>
                </a:spcBef>
                <a:spcAft>
                  <a:spcPts val="900"/>
                </a:spcAft>
                <a:buClr>
                  <a:schemeClr val="accent2">
                    <a:lumMod val="75000"/>
                  </a:schemeClr>
                </a:buClr>
                <a:defRPr/>
              </a:pPr>
              <a:r>
                <a:rPr lang="en-US" sz="2400" dirty="0">
                  <a:solidFill>
                    <a:schemeClr val="tx1"/>
                  </a:solidFill>
                  <a:cs typeface="Andalus" pitchFamily="18" charset="-78"/>
                </a:rPr>
                <a:t>Deepest draft – 22 mts</a:t>
              </a:r>
            </a:p>
          </p:txBody>
        </p:sp>
        <p:sp>
          <p:nvSpPr>
            <p:cNvPr id="41" name="Rounded Rectangle 4">
              <a:extLst>
                <a:ext uri="{FF2B5EF4-FFF2-40B4-BE49-F238E27FC236}">
                  <a16:creationId xmlns:a16="http://schemas.microsoft.com/office/drawing/2014/main" id="{13070AB4-8B03-4280-A641-58B4D74E6E89}"/>
                </a:ext>
              </a:extLst>
            </p:cNvPr>
            <p:cNvSpPr/>
            <p:nvPr/>
          </p:nvSpPr>
          <p:spPr>
            <a:xfrm>
              <a:off x="8796586" y="848838"/>
              <a:ext cx="1752600" cy="72812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800" dirty="0">
                  <a:solidFill>
                    <a:schemeClr val="tx1"/>
                  </a:solidFill>
                </a:rPr>
                <a:t>11 berths </a:t>
              </a:r>
            </a:p>
            <a:p>
              <a:pPr algn="ctr"/>
              <a:r>
                <a:rPr lang="en-IN" sz="2800" dirty="0">
                  <a:solidFill>
                    <a:schemeClr val="tx1"/>
                  </a:solidFill>
                </a:rPr>
                <a:t>70 MMT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D2086CF-198C-4157-9F07-702780224E76}"/>
                </a:ext>
              </a:extLst>
            </p:cNvPr>
            <p:cNvSpPr/>
            <p:nvPr/>
          </p:nvSpPr>
          <p:spPr>
            <a:xfrm>
              <a:off x="838200" y="3395313"/>
              <a:ext cx="533400" cy="49088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3600" b="1" dirty="0"/>
                <a:t>1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87DEA69-D55C-48AC-ACE0-9066EB76DB4B}"/>
                </a:ext>
              </a:extLst>
            </p:cNvPr>
            <p:cNvSpPr/>
            <p:nvPr/>
          </p:nvSpPr>
          <p:spPr>
            <a:xfrm>
              <a:off x="5334000" y="6238349"/>
              <a:ext cx="533400" cy="49088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3600" b="1" dirty="0"/>
                <a:t>3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568CFAA-A2E9-4BEF-A5CC-C3BC969F5158}"/>
                </a:ext>
              </a:extLst>
            </p:cNvPr>
            <p:cNvSpPr/>
            <p:nvPr/>
          </p:nvSpPr>
          <p:spPr>
            <a:xfrm>
              <a:off x="3524572" y="967455"/>
              <a:ext cx="533400" cy="49088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36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8884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57BCC20C-3AD1-42D1-81E4-7034777D7B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" y="0"/>
            <a:ext cx="18286728" cy="10287000"/>
          </a:xfrm>
          <a:prstGeom prst="rect">
            <a:avLst/>
          </a:prstGeom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CA5907C1-4699-4544-9978-1DEB3D19A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8976" y="0"/>
            <a:ext cx="8879897" cy="1450639"/>
          </a:xfrm>
        </p:spPr>
        <p:txBody>
          <a:bodyPr vert="horz" lIns="137160" tIns="68580" rIns="137160" bIns="68580" rtlCol="0" anchor="ctr">
            <a:noAutofit/>
          </a:bodyPr>
          <a:lstStyle/>
          <a:p>
            <a:pPr algn="ctr"/>
            <a:r>
              <a:rPr lang="en-IN" sz="4800" b="1" dirty="0">
                <a:ln w="0"/>
                <a:solidFill>
                  <a:schemeClr val="bg1"/>
                </a:solidFill>
                <a:uFill>
                  <a:solidFill>
                    <a:srgbClr val="FFFF00"/>
                  </a:solidFill>
                </a:uFill>
                <a:latin typeface="+mn-lt"/>
                <a:cs typeface="Times New Roman" panose="02020603050405020304" pitchFamily="18" charset="0"/>
              </a:rPr>
              <a:t>Road Connectivity Infrastructure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A67368C-BCAD-4B3F-853D-CEF85E916947}"/>
              </a:ext>
            </a:extLst>
          </p:cNvPr>
          <p:cNvGrpSpPr/>
          <p:nvPr/>
        </p:nvGrpSpPr>
        <p:grpSpPr>
          <a:xfrm>
            <a:off x="2820059" y="1769165"/>
            <a:ext cx="6108813" cy="3972413"/>
            <a:chOff x="4114800" y="3048000"/>
            <a:chExt cx="4800600" cy="3200400"/>
          </a:xfrm>
        </p:grpSpPr>
        <p:pic>
          <p:nvPicPr>
            <p:cNvPr id="15" name="Picture 2" descr="C:\Users\a\Desktop\National Highway connectivity - Sep'12.jpg">
              <a:extLst>
                <a:ext uri="{FF2B5EF4-FFF2-40B4-BE49-F238E27FC236}">
                  <a16:creationId xmlns:a16="http://schemas.microsoft.com/office/drawing/2014/main" id="{0B886F45-7A30-4AE8-9BA5-6A9888BBFB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14800" y="3048000"/>
              <a:ext cx="4800600" cy="32004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610ED79-E9AC-4A11-805A-64C7F417A800}"/>
                </a:ext>
              </a:extLst>
            </p:cNvPr>
            <p:cNvSpPr txBox="1"/>
            <p:nvPr/>
          </p:nvSpPr>
          <p:spPr bwMode="auto">
            <a:xfrm>
              <a:off x="6858000" y="3886199"/>
              <a:ext cx="1968500" cy="297555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rgbClr val="FFFF00"/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200" b="1">
                  <a:ln w="1905"/>
                  <a:solidFill>
                    <a:schemeClr val="tx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defRPr>
              </a:lvl1pPr>
            </a:lstStyle>
            <a:p>
              <a:r>
                <a:rPr lang="en-US" sz="1800" dirty="0">
                  <a:latin typeface="+mj-lt"/>
                </a:rPr>
                <a:t>Dedicated  4-lane road</a:t>
              </a:r>
              <a:endParaRPr lang="en-IN" sz="1800" dirty="0">
                <a:latin typeface="+mj-lt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8D19FD8-A353-4DBA-8499-29769DD2A596}"/>
                </a:ext>
              </a:extLst>
            </p:cNvPr>
            <p:cNvCxnSpPr/>
            <p:nvPr/>
          </p:nvCxnSpPr>
          <p:spPr bwMode="auto">
            <a:xfrm rot="10800000" flipV="1">
              <a:off x="6400800" y="4025275"/>
              <a:ext cx="416052" cy="139412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767718C-20FF-46C1-95A0-B033577F9713}"/>
                </a:ext>
              </a:extLst>
            </p:cNvPr>
            <p:cNvSpPr txBox="1"/>
            <p:nvPr/>
          </p:nvSpPr>
          <p:spPr bwMode="auto">
            <a:xfrm>
              <a:off x="6692900" y="4795682"/>
              <a:ext cx="2133600" cy="297555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rgbClr val="FFFF00"/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800" b="1" dirty="0">
                  <a:ln w="1905"/>
                  <a:solidFill>
                    <a:schemeClr val="tx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+mj-lt"/>
                </a:rPr>
                <a:t>NH-5: Chennai to Kolkata</a:t>
              </a:r>
              <a:endParaRPr lang="en-IN" sz="1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31633A0-E20F-41B2-8A96-9FDEF809A75E}"/>
                </a:ext>
              </a:extLst>
            </p:cNvPr>
            <p:cNvCxnSpPr/>
            <p:nvPr/>
          </p:nvCxnSpPr>
          <p:spPr bwMode="auto">
            <a:xfrm rot="5400000">
              <a:off x="7220370" y="5228705"/>
              <a:ext cx="325292" cy="208026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0158887-C5FE-4757-AFFB-B7E164DE45C5}"/>
                </a:ext>
              </a:extLst>
            </p:cNvPr>
            <p:cNvSpPr txBox="1"/>
            <p:nvPr/>
          </p:nvSpPr>
          <p:spPr bwMode="auto">
            <a:xfrm>
              <a:off x="4203699" y="5212976"/>
              <a:ext cx="1422400" cy="297555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rgbClr val="FFFF00"/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200" b="1">
                  <a:ln w="1905"/>
                  <a:solidFill>
                    <a:schemeClr val="tx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defRPr>
              </a:lvl1pPr>
            </a:lstStyle>
            <a:p>
              <a:r>
                <a:rPr lang="en-US" sz="1800" dirty="0">
                  <a:latin typeface="+mj-lt"/>
                </a:rPr>
                <a:t>NH-5 Junction</a:t>
              </a:r>
              <a:endParaRPr lang="en-IN" sz="1800" dirty="0">
                <a:latin typeface="+mj-lt"/>
              </a:endParaRP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1B3AF78F-F051-4B70-A848-A53725532629}"/>
              </a:ext>
            </a:extLst>
          </p:cNvPr>
          <p:cNvSpPr/>
          <p:nvPr/>
        </p:nvSpPr>
        <p:spPr bwMode="auto">
          <a:xfrm>
            <a:off x="3706663" y="3022407"/>
            <a:ext cx="2104190" cy="144809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50" dirty="0">
              <a:latin typeface="+mj-lt"/>
            </a:endParaRPr>
          </a:p>
        </p:txBody>
      </p:sp>
      <p:pic>
        <p:nvPicPr>
          <p:cNvPr id="22" name="Picture 4" descr="\\kpcl57\srikanth\Best Photos\DSC_0274.jpg">
            <a:extLst>
              <a:ext uri="{FF2B5EF4-FFF2-40B4-BE49-F238E27FC236}">
                <a16:creationId xmlns:a16="http://schemas.microsoft.com/office/drawing/2014/main" id="{1DB6656E-B491-43BD-A0F6-503DE891F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388" y="1769165"/>
            <a:ext cx="6216927" cy="3972413"/>
          </a:xfrm>
          <a:prstGeom prst="rect">
            <a:avLst/>
          </a:prstGeom>
          <a:ln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514A8E2-C024-4FFD-986A-43BA9452128B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8815746" y="2994224"/>
            <a:ext cx="2566830" cy="128044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7BFB6B87-7B8E-4674-BE8D-17C727C67E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9589" y="5806487"/>
            <a:ext cx="4555727" cy="37072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7A7E4F-F7F4-4A5C-93CA-ED8BEEF0DA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2684" y="5854982"/>
            <a:ext cx="4280961" cy="361695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E2958C9F-AEBB-4479-946E-BA65157505CA}"/>
              </a:ext>
            </a:extLst>
          </p:cNvPr>
          <p:cNvSpPr/>
          <p:nvPr/>
        </p:nvSpPr>
        <p:spPr>
          <a:xfrm rot="20736169">
            <a:off x="7313272" y="6550062"/>
            <a:ext cx="3511963" cy="2428367"/>
          </a:xfrm>
          <a:prstGeom prst="ellipse">
            <a:avLst/>
          </a:prstGeom>
          <a:solidFill>
            <a:srgbClr val="FFFF99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i="1" dirty="0">
                <a:solidFill>
                  <a:schemeClr val="tx1"/>
                </a:solidFill>
                <a:latin typeface="+mj-lt"/>
              </a:rPr>
              <a:t>3 access/ evacuation roads- West, North &amp; South</a:t>
            </a:r>
            <a:r>
              <a:rPr lang="en-IN" sz="4050" i="1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B1995A5-087F-4249-AD24-E2347A928B74}"/>
              </a:ext>
            </a:extLst>
          </p:cNvPr>
          <p:cNvSpPr/>
          <p:nvPr/>
        </p:nvSpPr>
        <p:spPr>
          <a:xfrm>
            <a:off x="8716016" y="1839373"/>
            <a:ext cx="775227" cy="71344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600" b="1" dirty="0">
                <a:latin typeface="+mj-lt"/>
              </a:rPr>
              <a:t>1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9DD88D6-77B0-429C-8CA8-4A94B72B7CFC}"/>
              </a:ext>
            </a:extLst>
          </p:cNvPr>
          <p:cNvSpPr/>
          <p:nvPr/>
        </p:nvSpPr>
        <p:spPr>
          <a:xfrm>
            <a:off x="6046985" y="6168062"/>
            <a:ext cx="775227" cy="71344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600" b="1" dirty="0">
                <a:latin typeface="+mj-lt"/>
              </a:rPr>
              <a:t>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ECFCCB5-0652-4BD8-A57F-EB18C6F75D38}"/>
              </a:ext>
            </a:extLst>
          </p:cNvPr>
          <p:cNvSpPr/>
          <p:nvPr/>
        </p:nvSpPr>
        <p:spPr>
          <a:xfrm>
            <a:off x="14649561" y="8122921"/>
            <a:ext cx="775227" cy="71344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600" b="1" dirty="0">
                <a:latin typeface="+mj-l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790439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1541</TotalTime>
  <Words>978</Words>
  <Application>Microsoft Office PowerPoint</Application>
  <PresentationFormat>Custom</PresentationFormat>
  <Paragraphs>298</Paragraphs>
  <Slides>24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Andalus</vt:lpstr>
      <vt:lpstr>Arial</vt:lpstr>
      <vt:lpstr>Calibri</vt:lpstr>
      <vt:lpstr>Calibri Light</vt:lpstr>
      <vt:lpstr>Impact</vt:lpstr>
      <vt:lpstr>Microsoft Sans Serif</vt:lpstr>
      <vt:lpstr>Times New Roman</vt:lpstr>
      <vt:lpstr>Office Theme</vt:lpstr>
      <vt:lpstr>Acrobat Document</vt:lpstr>
      <vt:lpstr>PowerPoint Presentation</vt:lpstr>
      <vt:lpstr>Government of India Initiatives </vt:lpstr>
      <vt:lpstr>Niti Aayog Vision</vt:lpstr>
      <vt:lpstr>Bharatmala Road Network</vt:lpstr>
      <vt:lpstr>PowerPoint Presentation</vt:lpstr>
      <vt:lpstr>Coastal Economic Zones</vt:lpstr>
      <vt:lpstr>PowerPoint Presentation</vt:lpstr>
      <vt:lpstr>Access / Evacuation by Road</vt:lpstr>
      <vt:lpstr>Road Connectivity Infrastructure</vt:lpstr>
      <vt:lpstr>  </vt:lpstr>
      <vt:lpstr>NCT – Terminal Infrastructure</vt:lpstr>
      <vt:lpstr>5 New RTGs</vt:lpstr>
      <vt:lpstr>Berth Extension Plan</vt:lpstr>
      <vt:lpstr>                              </vt:lpstr>
      <vt:lpstr>PowerPoint Presentation</vt:lpstr>
      <vt:lpstr>PowerPoint Presentation</vt:lpstr>
      <vt:lpstr>Vessel Services</vt:lpstr>
      <vt:lpstr>Vessel Services at NCT</vt:lpstr>
      <vt:lpstr>Coastal Feeder Network Efficiency</vt:lpstr>
      <vt:lpstr>PowerPoint Presentation</vt:lpstr>
      <vt:lpstr>Coastal Feeder Network Efficiency </vt:lpstr>
      <vt:lpstr>Cargo Control: India’s imports are controlled by overseas suppliers</vt:lpstr>
      <vt:lpstr>Ocean2Door for BCCI   Discussion &amp; dialogue Creative logistics  360 degree attention  Customised services Minimum Saving : USD 100 / container      </vt:lpstr>
      <vt:lpstr>PowerPoint Presentation</vt:lpstr>
    </vt:vector>
  </TitlesOfParts>
  <Company>gmpl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naresh</dc:creator>
  <cp:lastModifiedBy>vinita</cp:lastModifiedBy>
  <cp:revision>167</cp:revision>
  <dcterms:created xsi:type="dcterms:W3CDTF">2018-09-26T13:35:45Z</dcterms:created>
  <dcterms:modified xsi:type="dcterms:W3CDTF">2018-12-07T03:15:19Z</dcterms:modified>
</cp:coreProperties>
</file>