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7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958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498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55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626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162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118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22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15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28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212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3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1EE0-9E67-497A-9320-BF591515E2A2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2477-D889-4ABF-AE1D-683907254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31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PORTS OF THE EAST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SANTOSH MOHAPATRA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93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PORTS (PROPOSED)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pPr lvl="1"/>
            <a:r>
              <a:rPr lang="en-IN" dirty="0" smtClean="0"/>
              <a:t>SAGAR ISLAND  PROMOTED BY GOI/GOWB</a:t>
            </a:r>
          </a:p>
          <a:p>
            <a:pPr lvl="1"/>
            <a:r>
              <a:rPr lang="en-IN" dirty="0" smtClean="0"/>
              <a:t>TAJPUR			-do-		GOI/GOWB</a:t>
            </a:r>
          </a:p>
          <a:p>
            <a:pPr lvl="1"/>
            <a:r>
              <a:rPr lang="en-IN" dirty="0" smtClean="0"/>
              <a:t>SUBARNAREKHA	-do-		TATA STEEL</a:t>
            </a:r>
          </a:p>
          <a:p>
            <a:pPr lvl="1"/>
            <a:r>
              <a:rPr lang="en-IN" dirty="0" smtClean="0"/>
              <a:t>ASTARANGA		-do-		NAVYUG</a:t>
            </a:r>
          </a:p>
          <a:p>
            <a:pPr lvl="1"/>
            <a:r>
              <a:rPr lang="en-IN" dirty="0" smtClean="0"/>
              <a:t>BHAVNAPADU		-do-		ADANI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57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CARGO DRIVERS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IN" dirty="0" smtClean="0"/>
              <a:t>NATIONAL STEEL POLICY 2017</a:t>
            </a:r>
          </a:p>
          <a:p>
            <a:pPr lvl="2"/>
            <a:r>
              <a:rPr lang="en-IN" dirty="0" smtClean="0"/>
              <a:t>300 MT OF STEEL WOULD MEAN</a:t>
            </a:r>
          </a:p>
          <a:p>
            <a:pPr lvl="3"/>
            <a:r>
              <a:rPr lang="en-IN" dirty="0" smtClean="0"/>
              <a:t>106 MT COKING COAL (even if is imported coal is reduced to 65% as envisaged)</a:t>
            </a:r>
          </a:p>
          <a:p>
            <a:pPr lvl="3"/>
            <a:r>
              <a:rPr lang="en-IN" dirty="0" smtClean="0"/>
              <a:t>85 MT LIMESTONE</a:t>
            </a:r>
          </a:p>
          <a:p>
            <a:pPr lvl="3"/>
            <a:r>
              <a:rPr lang="en-IN" dirty="0" smtClean="0"/>
              <a:t>18 MT STEEL TO BE EXPORTED</a:t>
            </a:r>
          </a:p>
          <a:p>
            <a:pPr lvl="3"/>
            <a:r>
              <a:rPr lang="en-IN" dirty="0" smtClean="0"/>
              <a:t>50 MT IRON ORE/PALLETS COASTAL TRANSPORT</a:t>
            </a:r>
          </a:p>
          <a:p>
            <a:pPr lvl="1"/>
            <a:r>
              <a:rPr lang="en-IN" dirty="0" smtClean="0"/>
              <a:t>UNLOCKING OF COAL BLOCKS</a:t>
            </a:r>
          </a:p>
          <a:p>
            <a:pPr lvl="2"/>
            <a:r>
              <a:rPr lang="en-IN" dirty="0" smtClean="0"/>
              <a:t>&gt;100 MT COAL MAY GO BY COASTAL ROUTE</a:t>
            </a:r>
          </a:p>
          <a:p>
            <a:pPr lvl="1"/>
            <a:r>
              <a:rPr lang="en-IN" dirty="0" smtClean="0"/>
              <a:t>INCREASE IN CONTAINER TRAFFIC ‘CAUSE OF TRADE WITH ASIAN COUNTRIES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50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DEVELOPMENTS TO WATCH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IN" dirty="0" smtClean="0"/>
          </a:p>
          <a:p>
            <a:pPr lvl="1"/>
            <a:r>
              <a:rPr lang="en-IN" dirty="0" smtClean="0"/>
              <a:t>UNDERSTANDING WITH MARITIME NEIGHBOURS (BANGLADESH AND MYANMAR)</a:t>
            </a:r>
          </a:p>
          <a:p>
            <a:pPr lvl="1"/>
            <a:r>
              <a:rPr lang="en-IN" dirty="0" smtClean="0"/>
              <a:t>CHINESE INITIATIVE IN THE REGION</a:t>
            </a:r>
          </a:p>
          <a:p>
            <a:pPr lvl="1"/>
            <a:r>
              <a:rPr lang="en-IN" dirty="0" smtClean="0"/>
              <a:t>GOVERNMENTS ENCOURAGEMENT OF COASTAL TRANSPORT</a:t>
            </a:r>
          </a:p>
          <a:p>
            <a:pPr lvl="1"/>
            <a:r>
              <a:rPr lang="en-IN" dirty="0" smtClean="0"/>
              <a:t>INLAND WATERWAYS- GOVT THRUST ON SAME</a:t>
            </a:r>
          </a:p>
          <a:p>
            <a:pPr lvl="1"/>
            <a:r>
              <a:rPr lang="en-IN" dirty="0" smtClean="0"/>
              <a:t>SAGARMALA- PORT DRIVEN INDUSTRIALISATION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04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ISSUES TO RESOLVE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lvl="1"/>
            <a:r>
              <a:rPr lang="en-IN" dirty="0" smtClean="0"/>
              <a:t>CLOSE PROXIMITY AND MULTIPLICITY OF  PORTS IN THE SAME AREA</a:t>
            </a:r>
          </a:p>
          <a:p>
            <a:pPr lvl="1"/>
            <a:r>
              <a:rPr lang="en-IN" dirty="0" smtClean="0"/>
              <a:t>PORT CONNECTIVITY</a:t>
            </a:r>
          </a:p>
          <a:p>
            <a:pPr lvl="2"/>
            <a:r>
              <a:rPr lang="en-IN" dirty="0" smtClean="0"/>
              <a:t>WAGONS</a:t>
            </a:r>
          </a:p>
          <a:p>
            <a:pPr lvl="2"/>
            <a:r>
              <a:rPr lang="en-IN" dirty="0" smtClean="0"/>
              <a:t>WATERWAY</a:t>
            </a:r>
          </a:p>
          <a:p>
            <a:pPr lvl="2"/>
            <a:r>
              <a:rPr lang="en-IN" dirty="0" smtClean="0"/>
              <a:t>SLURRY PIPE</a:t>
            </a:r>
          </a:p>
          <a:p>
            <a:pPr lvl="1"/>
            <a:r>
              <a:rPr lang="en-IN" dirty="0" smtClean="0"/>
              <a:t>INDUSTRY LOCATION TO MINIMISE LOGISTICS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92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3447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IF INDIA WERE </a:t>
            </a:r>
            <a:r>
              <a:rPr lang="en-IN" b="1" dirty="0" smtClean="0"/>
              <a:t>ONE</a:t>
            </a:r>
            <a:r>
              <a:rPr lang="en-IN" b="1" dirty="0" smtClean="0"/>
              <a:t> </a:t>
            </a:r>
            <a:r>
              <a:rPr lang="en-IN" b="1" dirty="0" smtClean="0"/>
              <a:t>COUNTRY</a:t>
            </a:r>
            <a:br>
              <a:rPr lang="en-IN" b="1" dirty="0" smtClean="0"/>
            </a:br>
            <a:r>
              <a:rPr lang="en-IN" sz="3800" dirty="0" smtClean="0"/>
              <a:t>DIVIDED ON BASIS OF PORT ACCESS</a:t>
            </a:r>
            <a:endParaRPr lang="en-IN" sz="38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2410816" y="1486821"/>
            <a:ext cx="4323122" cy="5198554"/>
            <a:chOff x="2760470" y="1302155"/>
            <a:chExt cx="4323122" cy="519855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0470" y="1302155"/>
              <a:ext cx="4323122" cy="5198554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 flipH="1">
              <a:off x="3635323" y="2852936"/>
              <a:ext cx="1080693" cy="19160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175669" y="3805168"/>
              <a:ext cx="540347" cy="9637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563887" y="3435836"/>
              <a:ext cx="7779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WEST</a:t>
              </a:r>
              <a:endParaRPr lang="en-IN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72377" y="3901432"/>
              <a:ext cx="699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EAST</a:t>
              </a:r>
              <a:endParaRPr lang="en-IN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2711" y="4948004"/>
              <a:ext cx="919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SOUTH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41055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EAST</a:t>
            </a:r>
            <a:br>
              <a:rPr lang="en-IN" dirty="0" smtClean="0"/>
            </a:br>
            <a:r>
              <a:rPr lang="en-IN" i="1" dirty="0" smtClean="0"/>
              <a:t>a large hinterland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/>
          </a:p>
          <a:p>
            <a:pPr lvl="1"/>
            <a:r>
              <a:rPr lang="en-IN" dirty="0" smtClean="0"/>
              <a:t>Covers 12 states fully (West Bengal,Odisha,Jharkhand,Chhatisgarh,Assam,Meghalay,Manipur,Tripura,Nagaland,Mizoram,Sikkim and  Arunachal Pradesh) </a:t>
            </a:r>
          </a:p>
          <a:p>
            <a:pPr lvl="1"/>
            <a:r>
              <a:rPr lang="en-IN" dirty="0" smtClean="0"/>
              <a:t>and 4 states partially (Andhra </a:t>
            </a:r>
            <a:r>
              <a:rPr lang="en-IN" dirty="0" err="1" smtClean="0"/>
              <a:t>pradesh,Bihar</a:t>
            </a:r>
            <a:r>
              <a:rPr lang="en-IN" dirty="0" smtClean="0"/>
              <a:t>, Madhya Pradesh and Uttar Pradesh)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61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EAST</a:t>
            </a:r>
            <a:br>
              <a:rPr lang="en-IN" dirty="0" smtClean="0"/>
            </a:br>
            <a:r>
              <a:rPr lang="en-IN" i="1" dirty="0" smtClean="0"/>
              <a:t>a land of rains, rivers and waterways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pPr lvl="1"/>
            <a:r>
              <a:rPr lang="en-IN" dirty="0" smtClean="0"/>
              <a:t>Receives highest </a:t>
            </a:r>
            <a:r>
              <a:rPr lang="en-IN" dirty="0" err="1" smtClean="0"/>
              <a:t>raifall</a:t>
            </a:r>
            <a:r>
              <a:rPr lang="en-IN" dirty="0" smtClean="0"/>
              <a:t> (more than half the rain the country receives)</a:t>
            </a:r>
            <a:endParaRPr lang="en-IN" dirty="0"/>
          </a:p>
          <a:p>
            <a:pPr lvl="1"/>
            <a:r>
              <a:rPr lang="en-IN" dirty="0" smtClean="0"/>
              <a:t>Major Rivers (Ganga, </a:t>
            </a:r>
            <a:r>
              <a:rPr lang="en-IN" dirty="0" err="1" smtClean="0"/>
              <a:t>Brahmaputra,Mahanadi</a:t>
            </a:r>
            <a:r>
              <a:rPr lang="en-IN" dirty="0" smtClean="0"/>
              <a:t>, </a:t>
            </a:r>
            <a:r>
              <a:rPr lang="en-IN" dirty="0" err="1" smtClean="0"/>
              <a:t>Godavari,Brahmani</a:t>
            </a:r>
            <a:r>
              <a:rPr lang="en-IN" dirty="0" smtClean="0"/>
              <a:t>, </a:t>
            </a:r>
            <a:r>
              <a:rPr lang="en-IN" dirty="0" err="1" smtClean="0"/>
              <a:t>Batarani,Subarnarekha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and Waterways (Four out of six National Waterways (I,II,V and VI)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34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EAST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..</a:t>
            </a:r>
            <a:r>
              <a:rPr lang="en-IN" i="1" dirty="0" smtClean="0"/>
              <a:t>of minerals and mineral based industries</a:t>
            </a:r>
            <a:endParaRPr lang="en-IN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Iron </a:t>
            </a:r>
            <a:r>
              <a:rPr lang="en-IN" dirty="0" smtClean="0"/>
              <a:t>Ore </a:t>
            </a:r>
          </a:p>
          <a:p>
            <a:r>
              <a:rPr lang="en-IN" dirty="0" smtClean="0"/>
              <a:t>Coking Coal</a:t>
            </a:r>
          </a:p>
          <a:p>
            <a:r>
              <a:rPr lang="en-IN" dirty="0" smtClean="0"/>
              <a:t>Non coking coal</a:t>
            </a:r>
          </a:p>
          <a:p>
            <a:r>
              <a:rPr lang="en-IN" dirty="0" err="1" smtClean="0"/>
              <a:t>Buxite</a:t>
            </a:r>
            <a:endParaRPr lang="en-IN" dirty="0" smtClean="0"/>
          </a:p>
          <a:p>
            <a:r>
              <a:rPr lang="en-IN" dirty="0" smtClean="0"/>
              <a:t>manganese</a:t>
            </a:r>
          </a:p>
          <a:p>
            <a:r>
              <a:rPr lang="en-IN" dirty="0" smtClean="0"/>
              <a:t>Other minerals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2132856"/>
            <a:ext cx="4041775" cy="3951288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Steel </a:t>
            </a:r>
            <a:r>
              <a:rPr lang="en-IN" dirty="0"/>
              <a:t>plants </a:t>
            </a:r>
            <a:endParaRPr lang="en-IN" dirty="0" smtClean="0"/>
          </a:p>
          <a:p>
            <a:r>
              <a:rPr lang="en-IN" dirty="0" smtClean="0"/>
              <a:t>Aluminium plants</a:t>
            </a:r>
            <a:endParaRPr lang="en-IN" dirty="0"/>
          </a:p>
          <a:p>
            <a:r>
              <a:rPr lang="en-IN" dirty="0"/>
              <a:t>Refineries</a:t>
            </a:r>
          </a:p>
          <a:p>
            <a:r>
              <a:rPr lang="en-IN" dirty="0" err="1" smtClean="0"/>
              <a:t>Powerplants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34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EAST</a:t>
            </a:r>
            <a:br>
              <a:rPr lang="en-IN" dirty="0" smtClean="0"/>
            </a:br>
            <a:r>
              <a:rPr lang="en-IN" sz="4000" i="1" dirty="0" smtClean="0"/>
              <a:t>but less industrialised than west and south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dirty="0" smtClean="0"/>
              <a:t>More core than down stream industries</a:t>
            </a:r>
          </a:p>
          <a:p>
            <a:pPr lvl="1"/>
            <a:r>
              <a:rPr lang="en-IN" dirty="0" smtClean="0"/>
              <a:t>Less of containers and more of bulk, dry bulk and liquid cargo</a:t>
            </a:r>
          </a:p>
          <a:p>
            <a:pPr lvl="1"/>
            <a:r>
              <a:rPr lang="en-IN" dirty="0" smtClean="0"/>
              <a:t>High cost of logistics</a:t>
            </a:r>
          </a:p>
          <a:p>
            <a:pPr lvl="2"/>
            <a:r>
              <a:rPr lang="en-IN" dirty="0" smtClean="0"/>
              <a:t>16% compared to national average of 12% and global 9%</a:t>
            </a:r>
          </a:p>
          <a:p>
            <a:pPr lvl="1"/>
            <a:r>
              <a:rPr lang="en-IN" dirty="0" smtClean="0"/>
              <a:t>Less density of rail connectivity</a:t>
            </a:r>
          </a:p>
          <a:p>
            <a:pPr lvl="1"/>
            <a:r>
              <a:rPr lang="en-IN" dirty="0" smtClean="0"/>
              <a:t>Perennial shortage of wagons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68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EAST</a:t>
            </a:r>
            <a:br>
              <a:rPr lang="en-IN" dirty="0" smtClean="0"/>
            </a:br>
            <a:r>
              <a:rPr lang="en-IN" i="1" dirty="0" smtClean="0"/>
              <a:t>the coastline</a:t>
            </a:r>
            <a:endParaRPr lang="en-I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dirty="0" smtClean="0"/>
              <a:t>Largely </a:t>
            </a:r>
            <a:r>
              <a:rPr lang="en-IN" dirty="0" err="1" smtClean="0"/>
              <a:t>Esturian</a:t>
            </a:r>
            <a:endParaRPr lang="en-IN" dirty="0" smtClean="0"/>
          </a:p>
          <a:p>
            <a:pPr lvl="1"/>
            <a:r>
              <a:rPr lang="en-IN" dirty="0" smtClean="0"/>
              <a:t>Deep sea goes farther as you move from south to north</a:t>
            </a:r>
          </a:p>
          <a:p>
            <a:pPr lvl="1"/>
            <a:r>
              <a:rPr lang="en-IN" dirty="0" smtClean="0"/>
              <a:t>Together with lack of naturally deep locations, make ports cost intensive</a:t>
            </a:r>
          </a:p>
          <a:p>
            <a:pPr lvl="1"/>
            <a:r>
              <a:rPr lang="en-IN" dirty="0" smtClean="0"/>
              <a:t>Other disadvantages</a:t>
            </a:r>
          </a:p>
          <a:p>
            <a:pPr lvl="2"/>
            <a:r>
              <a:rPr lang="en-IN" dirty="0" smtClean="0"/>
              <a:t>tidal </a:t>
            </a:r>
            <a:r>
              <a:rPr lang="en-IN" dirty="0" err="1" smtClean="0"/>
              <a:t>differene</a:t>
            </a:r>
            <a:endParaRPr lang="en-IN" dirty="0" smtClean="0"/>
          </a:p>
          <a:p>
            <a:pPr lvl="2"/>
            <a:r>
              <a:rPr lang="en-IN" dirty="0" smtClean="0"/>
              <a:t>Cyclones</a:t>
            </a:r>
          </a:p>
          <a:p>
            <a:pPr lvl="1"/>
            <a:r>
              <a:rPr lang="en-IN" dirty="0">
                <a:solidFill>
                  <a:prstClr val="black"/>
                </a:solidFill>
              </a:rPr>
              <a:t>Small ports are a difficult proposition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68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8" t="19845" r="5427" b="27248"/>
          <a:stretch/>
        </p:blipFill>
        <p:spPr bwMode="auto">
          <a:xfrm>
            <a:off x="1253500" y="128836"/>
            <a:ext cx="7216874" cy="649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359437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</a:rPr>
              <a:t>SUBARNAREKHA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1965" y="298273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KOLKATA HALDIA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0112" y="316739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</a:rPr>
              <a:t>SAGAR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16116" y="3475176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</a:rPr>
              <a:t>TAJPUR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378295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DHAMRA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70674" y="4005064"/>
            <a:ext cx="100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PARADIP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10777" y="422050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</a:rPr>
              <a:t>ASTARANGA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63962" y="4374396"/>
            <a:ext cx="1213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GOPALPUR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96852" y="4797152"/>
            <a:ext cx="1319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</a:rPr>
              <a:t>BHAVANAPADU</a:t>
            </a:r>
            <a:endParaRPr lang="en-IN" sz="14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15525" y="5413866"/>
            <a:ext cx="1962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VISHAKHAPATNAM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43808" y="5629890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GANGAVARAM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19872" y="476672"/>
            <a:ext cx="2660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>
                <a:solidFill>
                  <a:prstClr val="black"/>
                </a:solidFill>
              </a:rPr>
              <a:t>PORTS OF THE EAST</a:t>
            </a: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338884" y="908720"/>
            <a:ext cx="3091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FUNCTIONING AND </a:t>
            </a:r>
            <a:r>
              <a:rPr lang="en-IN" dirty="0" smtClean="0">
                <a:solidFill>
                  <a:srgbClr val="FF0000"/>
                </a:solidFill>
              </a:rPr>
              <a:t>PROPOSED</a:t>
            </a: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PORTS (FUNCTIONING)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IN" dirty="0" smtClean="0"/>
          </a:p>
          <a:p>
            <a:pPr lvl="1"/>
            <a:endParaRPr lang="en-IN" dirty="0"/>
          </a:p>
          <a:p>
            <a:pPr lvl="1"/>
            <a:r>
              <a:rPr lang="en-IN" dirty="0" smtClean="0"/>
              <a:t>KOLKATA HALDIA 	 57 	MT  </a:t>
            </a:r>
          </a:p>
          <a:p>
            <a:pPr lvl="1"/>
            <a:r>
              <a:rPr lang="en-IN" dirty="0" smtClean="0"/>
              <a:t>PARADIP 		102 	MT</a:t>
            </a:r>
          </a:p>
          <a:p>
            <a:pPr lvl="1"/>
            <a:r>
              <a:rPr lang="en-IN" dirty="0" smtClean="0"/>
              <a:t>VISHAKHAPATNAM	65	 MT</a:t>
            </a:r>
          </a:p>
          <a:p>
            <a:pPr lvl="1"/>
            <a:r>
              <a:rPr lang="en-IN" dirty="0" smtClean="0"/>
              <a:t>DHAMRA		22	MT</a:t>
            </a:r>
          </a:p>
          <a:p>
            <a:pPr lvl="1"/>
            <a:r>
              <a:rPr lang="en-IN" dirty="0" smtClean="0"/>
              <a:t>GANGAVARAM	20 	MT</a:t>
            </a:r>
          </a:p>
          <a:p>
            <a:pPr lvl="1"/>
            <a:r>
              <a:rPr lang="en-IN" dirty="0" smtClean="0"/>
              <a:t>GOPALPUR		1-2 	MT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52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349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PORTS OF THE EAST</vt:lpstr>
      <vt:lpstr>IF INDIA WERE ONE COUNTRY DIVIDED ON BASIS OF PORT ACCESS</vt:lpstr>
      <vt:lpstr>THE EAST a large hinterland</vt:lpstr>
      <vt:lpstr>THE EAST a land of rains, rivers and waterways</vt:lpstr>
      <vt:lpstr>THE EAST ..of minerals and mineral based industries</vt:lpstr>
      <vt:lpstr>THE EAST but less industrialised than west and south</vt:lpstr>
      <vt:lpstr>THE EAST the coastline</vt:lpstr>
      <vt:lpstr>PowerPoint Presentation</vt:lpstr>
      <vt:lpstr>THE PORTS (FUNCTIONING)</vt:lpstr>
      <vt:lpstr>THE PORTS (PROPOSED)</vt:lpstr>
      <vt:lpstr>CARGO DRIVERS</vt:lpstr>
      <vt:lpstr>DEVELOPMENTS TO WATCH</vt:lpstr>
      <vt:lpstr>ISSUES TO RESOLVE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PORTS OF THE EAST</dc:title>
  <dc:creator>SKM</dc:creator>
  <cp:lastModifiedBy>SKM</cp:lastModifiedBy>
  <cp:revision>36</cp:revision>
  <dcterms:created xsi:type="dcterms:W3CDTF">2018-12-06T05:43:34Z</dcterms:created>
  <dcterms:modified xsi:type="dcterms:W3CDTF">2018-12-06T15:01:30Z</dcterms:modified>
</cp:coreProperties>
</file>