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  <p:sldMasterId id="2147483910" r:id="rId2"/>
  </p:sldMasterIdLst>
  <p:notesMasterIdLst>
    <p:notesMasterId r:id="rId11"/>
  </p:notesMasterIdLst>
  <p:handoutMasterIdLst>
    <p:handoutMasterId r:id="rId12"/>
  </p:handoutMasterIdLst>
  <p:sldIdLst>
    <p:sldId id="256" r:id="rId3"/>
    <p:sldId id="258" r:id="rId4"/>
    <p:sldId id="268" r:id="rId5"/>
    <p:sldId id="269" r:id="rId6"/>
    <p:sldId id="257" r:id="rId7"/>
    <p:sldId id="266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6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12/7/2018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12/7/2018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12/7/2018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12/7/2018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12/7/2018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24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2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36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12/7/2018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37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12/7/2018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93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72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12/7/2018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12/7/2018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122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098237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0502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211000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5945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7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515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12/7/2018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12/7/2018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12/7/2018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12/7/2018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12/7/2018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12/7/2018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12/7/2018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12/7/2018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12/7/2018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4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5" Type="http://schemas.openxmlformats.org/officeDocument/2006/relationships/image" Target="../media/image5.em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D75BD6-F9A2-45DE-AAC3-291318D5FD7B}"/>
              </a:ext>
            </a:extLst>
          </p:cNvPr>
          <p:cNvSpPr/>
          <p:nvPr/>
        </p:nvSpPr>
        <p:spPr>
          <a:xfrm>
            <a:off x="3389075" y="1381814"/>
            <a:ext cx="54138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Welcome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674" y="3076547"/>
            <a:ext cx="9771017" cy="829980"/>
          </a:xfrm>
        </p:spPr>
        <p:txBody>
          <a:bodyPr>
            <a:noAutofit/>
          </a:bodyPr>
          <a:lstStyle/>
          <a:p>
            <a:pPr algn="ctr"/>
            <a:r>
              <a:rPr lang="en-IN" sz="2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 Bangladesh Trade and SAPL’s Roadmap using Inland Waterways Route</a:t>
            </a:r>
            <a:endParaRPr 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7CB377-8D95-4799-8F0E-288FDE4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86764"/>
            <a:ext cx="2904253" cy="815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DF9AFB-B74B-4F5F-A14B-D2939E22B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547" y="-33556"/>
            <a:ext cx="1947454" cy="380860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277A31B-D7FE-46E9-B4CE-D870EA8D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34550" y="6159500"/>
            <a:ext cx="24574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https://www.thehindubusinessline.com/news/s5g7yx/article24698282.ece/alternates/WIDE_960/bl16diplomat">
            <a:extLst>
              <a:ext uri="{FF2B5EF4-FFF2-40B4-BE49-F238E27FC236}">
                <a16:creationId xmlns:a16="http://schemas.microsoft.com/office/drawing/2014/main" id="{C68991BB-A12A-45A1-8802-9BB04359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7" y="4765119"/>
            <a:ext cx="4924425" cy="20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8BF57A-B44C-4137-B017-D542BEED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544" y="3996141"/>
            <a:ext cx="3095456" cy="1586053"/>
          </a:xfrm>
          <a:prstGeom prst="rect">
            <a:avLst/>
          </a:prstGeom>
        </p:spPr>
      </p:pic>
      <p:pic>
        <p:nvPicPr>
          <p:cNvPr id="6" name="Picture 5" descr="A close up of a street&#10;&#10;Description generated with high confidence">
            <a:extLst>
              <a:ext uri="{FF2B5EF4-FFF2-40B4-BE49-F238E27FC236}">
                <a16:creationId xmlns:a16="http://schemas.microsoft.com/office/drawing/2014/main" id="{77B85D9B-EEF8-4926-9F3C-12D5E6695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109" y="-8794"/>
            <a:ext cx="3085891" cy="2059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7CB377-8D95-4799-8F0E-288FDE464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86764"/>
            <a:ext cx="2904253" cy="8152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E15BF-2F00-47AA-BB92-2E4A555A9758}"/>
              </a:ext>
            </a:extLst>
          </p:cNvPr>
          <p:cNvSpPr/>
          <p:nvPr/>
        </p:nvSpPr>
        <p:spPr>
          <a:xfrm>
            <a:off x="-1" y="1"/>
            <a:ext cx="9144001" cy="542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defRPr sz="1800"/>
            </a:pPr>
            <a:r>
              <a:rPr lang="en-I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of Summit Alliance Port Limited (SAPL)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SAPL is the pioneer and market leader in the Private Port Operation, Inland Container Depot (ICD) and Container Freight Services (CFS) industry in Bangladesh.</a:t>
            </a:r>
          </a:p>
          <a:p>
            <a:endParaRPr lang="en-I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SAPL RT is the 1st Private Port in Bangladesh situated at Muktarpur, Munsiganj (20 km away Dhaka). </a:t>
            </a:r>
            <a:r>
              <a:rPr lang="en-I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IN" sz="16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IN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Private port to facilitate Container Movements from Dhaka to Chittagong by Waterways</a:t>
            </a:r>
            <a:r>
              <a:rPr lang="en-IN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SAPL Muktarpur Terminal is also in the advance stage of being awarded Port of Call Status on Indo Bangladesh Protocol Route. </a:t>
            </a:r>
          </a:p>
          <a:p>
            <a:endParaRPr lang="en-I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 ICD &amp; CFS facilities are located only 7km away from Chittagong Port and with a Custom Bonded Area spread over 50 acres of free hold land with 51,000 sqm warehouse space.</a:t>
            </a:r>
          </a:p>
          <a:p>
            <a:endParaRPr lang="en-I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company presently handles over </a:t>
            </a:r>
            <a:r>
              <a:rPr lang="en-IN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20.2% of the country’s Entire Export</a:t>
            </a:r>
            <a:r>
              <a:rPr lang="en-IN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over 15.8% of the permitted containerized import items.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over 25 years of experience SAPL enjoys excellent relationships with the major Shipping Lines, Exporters, Importers and Freight Forwarders.</a:t>
            </a:r>
          </a:p>
          <a:p>
            <a:endParaRPr lang="en-I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SAPL is listed with the Dhaka Stock Exchange (DSE) and Chittagong Stock Exchange (CSE), Bangladesh.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A1259C-FE2B-4149-8367-C46429208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6108" y="2050703"/>
            <a:ext cx="3085891" cy="1945438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0D26EE9-AB5C-453F-9D0A-494E0B29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34550" y="6159500"/>
            <a:ext cx="24574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85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7CB377-8D95-4799-8F0E-288FDE4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86764"/>
            <a:ext cx="2904253" cy="8152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E15BF-2F00-47AA-BB92-2E4A555A9758}"/>
              </a:ext>
            </a:extLst>
          </p:cNvPr>
          <p:cNvSpPr/>
          <p:nvPr/>
        </p:nvSpPr>
        <p:spPr>
          <a:xfrm>
            <a:off x="0" y="1"/>
            <a:ext cx="7428412" cy="37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defRPr sz="1800"/>
            </a:pPr>
            <a:r>
              <a:rPr lang="en-I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 Bangladesh Trade</a:t>
            </a:r>
          </a:p>
          <a:p>
            <a:pPr marL="342900" indent="-34290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 is Bangladesh's 2nd Largest Trade Partner in Import after China till Date.</a:t>
            </a:r>
          </a:p>
          <a:p>
            <a:pPr marL="342900" indent="-34290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Bangladesh is the Ninth Largest Importer of Indian goods in 2017.</a:t>
            </a:r>
          </a:p>
          <a:p>
            <a:pPr marL="342900" indent="-34290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Bilateral trade between India and Bangladesh was at $9 billion on 2017. The trade is set to go at $10 billion by 2018.  Representing more than Triple the value of USD 2.7 billion ten years ago.</a:t>
            </a:r>
          </a:p>
          <a:p>
            <a:pPr marL="342900" indent="-34290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Bangladesh has 23 land ports with India's 4,095 kilometers.</a:t>
            </a:r>
          </a:p>
          <a:p>
            <a:pPr marL="342900" indent="-34290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Gateway Ports used in Bangladesh for Indian Exports are Chittagong, Mongla, Pangaon.</a:t>
            </a:r>
          </a:p>
          <a:p>
            <a:pPr marL="342900" indent="-34290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70% of Trade moves through </a:t>
            </a:r>
            <a:r>
              <a:rPr lang="en-US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Benapol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1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Petrapol</a:t>
            </a: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Border.</a:t>
            </a:r>
          </a:p>
          <a:p>
            <a:pPr marL="342900" indent="-34290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 exports meet 11-12 per cent of Bangladesh’s total import needs.</a:t>
            </a:r>
          </a:p>
          <a:p>
            <a:pPr marL="342900" indent="-34290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800"/>
            </a:pPr>
            <a:r>
              <a:rPr lang="en-US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 shares less than two per cent of Bangladesh’s export basket, which primarily includes ready-made garments.</a:t>
            </a:r>
            <a:endParaRPr lang="en-I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0D26EE9-AB5C-453F-9D0A-494E0B29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4550" y="6159500"/>
            <a:ext cx="24574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C9C2D5-D85D-4390-9495-F42224999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143412"/>
              </p:ext>
            </p:extLst>
          </p:nvPr>
        </p:nvGraphicFramePr>
        <p:xfrm>
          <a:off x="8051800" y="0"/>
          <a:ext cx="4140200" cy="225744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981810343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971136661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8763958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51803539"/>
                    </a:ext>
                  </a:extLst>
                </a:gridCol>
              </a:tblGrid>
              <a:tr h="35244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Rank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Importer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 Indian Exports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2016-17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05426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United States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$46.1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9.70%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986462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United Arab Emirates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$30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-0.10%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871649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Hong Kong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$15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13.70%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55656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China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$12.5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40.10%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845015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Singapore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$11.6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57.40%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328418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United Kingdom</a:t>
                      </a:r>
                      <a:endParaRPr lang="en-IN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$9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4.60%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259339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Germany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$8.2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14.80%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119139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Vietnam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$8.1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36.30%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288942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en-IN" sz="10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Bangladesh</a:t>
                      </a:r>
                      <a:endParaRPr lang="en-IN" sz="1000" b="1" i="0" u="none" strike="noStrike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$7.2 billion</a:t>
                      </a:r>
                      <a:endParaRPr lang="en-IN" sz="1000" b="1" i="0" u="none" strike="noStrike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27.20%</a:t>
                      </a:r>
                      <a:endParaRPr lang="en-IN" sz="10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70764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Belgium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$6.2 billion</a:t>
                      </a:r>
                      <a:endParaRPr lang="en-IN" sz="10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N" sz="10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16%</a:t>
                      </a:r>
                      <a:endParaRPr lang="en-IN" sz="10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35955742"/>
                  </a:ext>
                </a:extLst>
              </a:tr>
            </a:tbl>
          </a:graphicData>
        </a:graphic>
      </p:graphicFrame>
      <p:pic>
        <p:nvPicPr>
          <p:cNvPr id="10" name="Picture 9" descr="graph-1">
            <a:extLst>
              <a:ext uri="{FF2B5EF4-FFF2-40B4-BE49-F238E27FC236}">
                <a16:creationId xmlns:a16="http://schemas.microsoft.com/office/drawing/2014/main" id="{8AF7778B-E10D-4026-8324-0FBA401D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80" y="3646448"/>
            <a:ext cx="3509554" cy="30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13BAB9-6AB2-47B4-82F7-6D05E59F8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89" y="3944402"/>
            <a:ext cx="1679535" cy="1103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ECCF8-DF56-4DD1-A947-CB3E181AE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801" y="2266156"/>
            <a:ext cx="4140200" cy="32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7CB377-8D95-4799-8F0E-288FDE4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86764"/>
            <a:ext cx="2904253" cy="8152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E15BF-2F00-47AA-BB92-2E4A555A9758}"/>
              </a:ext>
            </a:extLst>
          </p:cNvPr>
          <p:cNvSpPr/>
          <p:nvPr/>
        </p:nvSpPr>
        <p:spPr>
          <a:xfrm>
            <a:off x="0" y="1"/>
            <a:ext cx="6514012" cy="1749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defRPr sz="1800"/>
            </a:pPr>
            <a:r>
              <a:rPr lang="en-I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Petrapol</a:t>
            </a:r>
            <a:r>
              <a:rPr lang="en-I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n-I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Benapol</a:t>
            </a:r>
            <a:r>
              <a:rPr lang="en-I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Integrated Check Post ( ICP )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defRPr sz="1800"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Petrapole border crossing now being developed as an Integrated Check Post is one of the most busiest Land Customs Station in Asia and accounts for about 70% of Indo-Bangladesh Trade which are moved by costly road transport . The Trade statistics with number of cargo vehicles for the last 4 Financial years is as given below:</a:t>
            </a:r>
            <a:endParaRPr lang="en-IN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0D26EE9-AB5C-453F-9D0A-494E0B29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4550" y="6159500"/>
            <a:ext cx="24574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3EB68F-44AA-407D-8688-85F3E95C6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812" y="1411569"/>
            <a:ext cx="2438611" cy="279830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4251B4-6FF4-4957-85F8-24EEBB921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812601"/>
              </p:ext>
            </p:extLst>
          </p:nvPr>
        </p:nvGraphicFramePr>
        <p:xfrm>
          <a:off x="77045" y="1473309"/>
          <a:ext cx="2927412" cy="113786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16326">
                  <a:extLst>
                    <a:ext uri="{9D8B030D-6E8A-4147-A177-3AD203B41FA5}">
                      <a16:colId xmlns:a16="http://schemas.microsoft.com/office/drawing/2014/main" val="294842896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71622206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3080488269"/>
                    </a:ext>
                  </a:extLst>
                </a:gridCol>
              </a:tblGrid>
              <a:tr h="1403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Year</a:t>
                      </a:r>
                      <a:endParaRPr lang="en-IN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Trade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Cargo Vehicles (Nos.)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extLst>
                  <a:ext uri="{0D108BD9-81ED-4DB2-BD59-A6C34878D82A}">
                    <a16:rowId xmlns:a16="http://schemas.microsoft.com/office/drawing/2014/main" val="4290486309"/>
                  </a:ext>
                </a:extLst>
              </a:tr>
              <a:tr h="26518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 ₹ Cr)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741722"/>
                  </a:ext>
                </a:extLst>
              </a:tr>
              <a:tr h="14087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2014-15</a:t>
                      </a:r>
                      <a:endParaRPr lang="en-IN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15187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117526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extLst>
                  <a:ext uri="{0D108BD9-81ED-4DB2-BD59-A6C34878D82A}">
                    <a16:rowId xmlns:a16="http://schemas.microsoft.com/office/drawing/2014/main" val="1168886747"/>
                  </a:ext>
                </a:extLst>
              </a:tr>
              <a:tr h="14087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2015-16</a:t>
                      </a:r>
                      <a:endParaRPr lang="en-IN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16341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128995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extLst>
                  <a:ext uri="{0D108BD9-81ED-4DB2-BD59-A6C34878D82A}">
                    <a16:rowId xmlns:a16="http://schemas.microsoft.com/office/drawing/2014/main" val="3660822748"/>
                  </a:ext>
                </a:extLst>
              </a:tr>
              <a:tr h="14087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2016-17</a:t>
                      </a:r>
                      <a:endParaRPr lang="en-IN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18501</a:t>
                      </a:r>
                      <a:endParaRPr lang="en-IN" sz="900" b="1" i="0" u="none" strike="noStrike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146706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extLst>
                  <a:ext uri="{0D108BD9-81ED-4DB2-BD59-A6C34878D82A}">
                    <a16:rowId xmlns:a16="http://schemas.microsoft.com/office/drawing/2014/main" val="1499612916"/>
                  </a:ext>
                </a:extLst>
              </a:tr>
              <a:tr h="14087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2017-18</a:t>
                      </a:r>
                      <a:endParaRPr lang="en-IN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18799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146341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extLst>
                  <a:ext uri="{0D108BD9-81ED-4DB2-BD59-A6C34878D82A}">
                    <a16:rowId xmlns:a16="http://schemas.microsoft.com/office/drawing/2014/main" val="1849994175"/>
                  </a:ext>
                </a:extLst>
              </a:tr>
              <a:tr h="14087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2018-19 (upto June)</a:t>
                      </a:r>
                      <a:endParaRPr lang="en-IN" sz="9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6410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52009</a:t>
                      </a:r>
                      <a:endParaRPr lang="en-IN" sz="900" b="1" i="0" u="none" strike="noStrike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8287" marR="8287" marT="8287" marB="0" anchor="ctr"/>
                </a:tc>
                <a:extLst>
                  <a:ext uri="{0D108BD9-81ED-4DB2-BD59-A6C34878D82A}">
                    <a16:rowId xmlns:a16="http://schemas.microsoft.com/office/drawing/2014/main" val="874163710"/>
                  </a:ext>
                </a:extLst>
              </a:tr>
            </a:tbl>
          </a:graphicData>
        </a:graphic>
      </p:graphicFrame>
      <p:pic>
        <p:nvPicPr>
          <p:cNvPr id="15" name="Picture 14" descr="graph-3">
            <a:extLst>
              <a:ext uri="{FF2B5EF4-FFF2-40B4-BE49-F238E27FC236}">
                <a16:creationId xmlns:a16="http://schemas.microsoft.com/office/drawing/2014/main" id="{95A31E3D-23DF-475C-8DB5-45DD580B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1" y="2654300"/>
            <a:ext cx="312406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399BE2-F64E-4A2E-94DA-0D859AE9B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520" y="0"/>
            <a:ext cx="4153480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7CB377-8D95-4799-8F0E-288FDE4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86764"/>
            <a:ext cx="2904253" cy="815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959C2-BEE0-4C73-95D8-16F3F8AC3CC1}"/>
              </a:ext>
            </a:extLst>
          </p:cNvPr>
          <p:cNvSpPr txBox="1"/>
          <p:nvPr/>
        </p:nvSpPr>
        <p:spPr>
          <a:xfrm>
            <a:off x="17916" y="3305593"/>
            <a:ext cx="12060873" cy="26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defRPr sz="1800"/>
            </a:pPr>
            <a:r>
              <a:rPr lang="en-US" alt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Overview / Main Features of the Garden Reach Terminal (GRT)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</a:t>
            </a:r>
            <a:r>
              <a:rPr lang="en-US" altLang="en-US" sz="1400" baseline="30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st</a:t>
            </a:r>
            <a:r>
              <a:rPr lang="en-US" alt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PPP Project of </a:t>
            </a:r>
            <a:r>
              <a:rPr lang="en-US" alt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Inland Waterways Authority of India</a:t>
            </a:r>
            <a:r>
              <a:rPr lang="en-US" alt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(IWAI).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A project under IWAI where SAPL India has received a 30 year Concession to Supply, Operate &amp; Manage the facilities comprising of </a:t>
            </a:r>
            <a:r>
              <a:rPr lang="en-US" alt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11 acre (44,966.64 sqm) </a:t>
            </a:r>
            <a:r>
              <a:rPr lang="en-US" alt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area at GR Jetty-I &amp; BISN Jetty and GR Jetty-II including Warehouse (CFS) along with the existing fixed, floating &amp; RO-RO jetties.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GR Jetty Terminals is located at 900 m upstream of Kolkata Port (Netaji Subash Dock) and shares the same access road. </a:t>
            </a:r>
            <a:r>
              <a:rPr 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5m depth is available at the Quay side which will allow 4m draft / 3,000+ tons DWT vessels to berth throughout the year.</a:t>
            </a:r>
            <a:endParaRPr lang="en-US" altLang="en-US" sz="1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1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1x70m Fixed Jetty Berth, 480 m Waterfront, 3 Pontoons, 1 Steel Gangway, 10,200 sqm open Space Area, 200 KW Power Supply. </a:t>
            </a:r>
            <a:r>
              <a:rPr lang="en-US" alt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D5D4953-90C3-4603-8082-7ABF8A0D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4550" y="6159500"/>
            <a:ext cx="24574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5A6BC5-CF35-4AB3-A049-01F8E552B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358" y="0"/>
            <a:ext cx="6436744" cy="33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84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7CB377-8D95-4799-8F0E-288FDE4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86764"/>
            <a:ext cx="2904253" cy="815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959C2-BEE0-4C73-95D8-16F3F8AC3CC1}"/>
              </a:ext>
            </a:extLst>
          </p:cNvPr>
          <p:cNvSpPr txBox="1"/>
          <p:nvPr/>
        </p:nvSpPr>
        <p:spPr>
          <a:xfrm>
            <a:off x="20360" y="-19926"/>
            <a:ext cx="11866840" cy="607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defRPr sz="1800"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SAPL’s Roadmap Garden Reach Terminal (GRT)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Terminals at GR Jetty will allow SAPL India to boost Regional connectivity and provide a one-stop service for cargo movement between </a:t>
            </a: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West Bengal, North-East, Bangladesh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via IBP Route and </a:t>
            </a: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Nepal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via National Waterway-1.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Cargo movement to / from Sagar , Haldia and other East Cost ports is also envisaged.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Terminal Service Agreement also allows us to operate the upcoming Kalughat Terminal at Patna which has been earmarked for Nepal’s cargo.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The cargo from GR Jetty shall be transported </a:t>
            </a:r>
            <a:r>
              <a:rPr lang="en-US" alt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upto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Sahibganj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MMT and upcoming </a:t>
            </a:r>
            <a:r>
              <a:rPr lang="en-US" alt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Kalughat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terminals through NW-1 and thereafter by NH-31/33 </a:t>
            </a:r>
            <a:r>
              <a:rPr lang="en-US" alt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upto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Biratnagar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and </a:t>
            </a:r>
            <a:r>
              <a:rPr lang="en-US" alt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Birganj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border check post with Nepal.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 sz="1800"/>
            </a:pP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Initial Investment – 3 Million USD. 2</a:t>
            </a:r>
            <a:r>
              <a:rPr lang="en-US" altLang="en-US" sz="2400" baseline="30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nd</a:t>
            </a:r>
            <a:r>
              <a:rPr lang="en-US" alt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Phase Investment – 5 Million USD. </a:t>
            </a:r>
            <a:r>
              <a:rPr lang="en-US" alt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B490908-F50A-4DD2-9229-B86F2911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4550" y="6203493"/>
            <a:ext cx="24574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3881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7CB377-8D95-4799-8F0E-288FDE4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86764"/>
            <a:ext cx="2904253" cy="8152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4503DA-34F7-479D-9DAA-5CC553576F9D}"/>
              </a:ext>
            </a:extLst>
          </p:cNvPr>
          <p:cNvSpPr/>
          <p:nvPr/>
        </p:nvSpPr>
        <p:spPr>
          <a:xfrm>
            <a:off x="-2" y="0"/>
            <a:ext cx="6644641" cy="713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defRPr sz="1800"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We choose Inland Waterways?</a:t>
            </a:r>
          </a:p>
          <a:p>
            <a:pPr marL="274320" indent="-274320" algn="just" defTabSz="912812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SzPct val="100000"/>
              <a:defRPr sz="1800"/>
            </a:pP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Projected Future Traffic</a:t>
            </a: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2 Financial Year of Operation –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7,97,000 ton</a:t>
            </a:r>
          </a:p>
          <a:p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Inland Waterways Movement Importance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Congestion Free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Bigger Parcel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Faster Commercial Transaction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Containerized Cargo movement From SAPL RT, Bangladesh to GRT bypassing Chittagong Port Congestion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 – Air Movement ( RMG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Handled 61 vessels in 1</a:t>
            </a:r>
            <a:r>
              <a:rPr lang="en-US" sz="16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Month of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41998.92 Ton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Special Movement to Highlight below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63908-F19A-43EC-9AD6-429CF116F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501" y="0"/>
            <a:ext cx="5186499" cy="30963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66AD6-31E4-4CF5-8E62-6DAE4F2A2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501" y="2951332"/>
            <a:ext cx="5186499" cy="284377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A3CEEA0-B3EE-4835-B05B-53801FAA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34550" y="6159500"/>
            <a:ext cx="24574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3DDB5-EF8C-423E-9DF2-2438D9670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11803"/>
            <a:ext cx="7005502" cy="174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63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7CB377-8D95-4799-8F0E-288FDE46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86764"/>
            <a:ext cx="2904253" cy="815229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FC1B30-BDA4-474F-80FE-F1808967C44B}"/>
              </a:ext>
            </a:extLst>
          </p:cNvPr>
          <p:cNvSpPr txBox="1">
            <a:spLocks/>
          </p:cNvSpPr>
          <p:nvPr/>
        </p:nvSpPr>
        <p:spPr>
          <a:xfrm>
            <a:off x="748456" y="1316001"/>
            <a:ext cx="8621970" cy="18713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IN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8BC14D-AA40-4360-A5DD-8E0B74BBE365}"/>
              </a:ext>
            </a:extLst>
          </p:cNvPr>
          <p:cNvSpPr/>
          <p:nvPr/>
        </p:nvSpPr>
        <p:spPr>
          <a:xfrm>
            <a:off x="2555335" y="2885834"/>
            <a:ext cx="6139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0558B71-616D-4A41-98DA-90870CB7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4550" y="6159500"/>
            <a:ext cx="24574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67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1571</TotalTime>
  <Words>876</Words>
  <Application>Microsoft Office PowerPoint</Application>
  <PresentationFormat>Widescreen</PresentationFormat>
  <Paragraphs>124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Georgia</vt:lpstr>
      <vt:lpstr>Tahoma</vt:lpstr>
      <vt:lpstr>Trebuchet MS</vt:lpstr>
      <vt:lpstr>Wingdings 3</vt:lpstr>
      <vt:lpstr>Ocean 16x9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sagar khastagir</dc:creator>
  <cp:lastModifiedBy>Sagar Khastagir</cp:lastModifiedBy>
  <cp:revision>133</cp:revision>
  <dcterms:created xsi:type="dcterms:W3CDTF">2018-02-16T15:47:26Z</dcterms:created>
  <dcterms:modified xsi:type="dcterms:W3CDTF">2018-12-07T04:47:06Z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