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Default Extension="svg" ContentType="image/sv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6" r:id="rId3"/>
    <p:sldId id="273" r:id="rId4"/>
    <p:sldId id="259" r:id="rId5"/>
    <p:sldId id="260" r:id="rId6"/>
    <p:sldId id="261" r:id="rId7"/>
    <p:sldId id="262" r:id="rId8"/>
    <p:sldId id="263" r:id="rId9"/>
    <p:sldId id="264" r:id="rId10"/>
    <p:sldId id="266" r:id="rId11"/>
    <p:sldId id="274" r:id="rId12"/>
    <p:sldId id="269" r:id="rId13"/>
    <p:sldId id="270" r:id="rId14"/>
    <p:sldId id="271"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ayushma sharma" initials="as" lastIdx="1" clrIdx="0">
    <p:extLst>
      <p:ext uri="{19B8F6BF-5375-455C-9EA6-DF929625EA0E}">
        <p15:presenceInfo xmlns:p15="http://schemas.microsoft.com/office/powerpoint/2012/main" xmlns="" userId="a71219de4fa1703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varScale="1">
        <p:scale>
          <a:sx n="86" d="100"/>
          <a:sy n="86" d="100"/>
        </p:scale>
        <p:origin x="-152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3.png"/><Relationship Id="rId4" Type="http://schemas.openxmlformats.org/officeDocument/2006/relationships/image" Target="../media/image4.svg"/></Relationships>
</file>

<file path=ppt/diagrams/_rels/drawing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1.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1.png"/><Relationship Id="rId6" Type="http://schemas.openxmlformats.org/officeDocument/2006/relationships/image" Target="../media/image6.svg"/><Relationship Id="rId5" Type="http://schemas.openxmlformats.org/officeDocument/2006/relationships/image" Target="../media/image51.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18/5/colors/Iconchunking_neutralbg_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a:alpha val="0"/>
      </a:schemeClr>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B8192FA-057B-4F83-A65F-DAB95215F79E}" type="doc">
      <dgm:prSet loTypeId="urn:microsoft.com/office/officeart/2018/5/layout/IconLeafLabelList" loCatId="icon" qsTypeId="urn:microsoft.com/office/officeart/2005/8/quickstyle/simple1" qsCatId="simple" csTypeId="urn:microsoft.com/office/officeart/2018/5/colors/Iconchunking_neutralbg_accent0_3" csCatId="mainScheme" phldr="1"/>
      <dgm:spPr/>
      <dgm:t>
        <a:bodyPr/>
        <a:lstStyle/>
        <a:p>
          <a:endParaRPr lang="en-US"/>
        </a:p>
      </dgm:t>
    </dgm:pt>
    <dgm:pt modelId="{D81402C4-4110-437F-AD8A-6ADF9BAE1CCC}">
      <dgm:prSet/>
      <dgm:spPr/>
      <dgm:t>
        <a:bodyPr/>
        <a:lstStyle/>
        <a:p>
          <a:pPr>
            <a:lnSpc>
              <a:spcPct val="100000"/>
            </a:lnSpc>
            <a:defRPr cap="all"/>
          </a:pPr>
          <a:r>
            <a:rPr lang="en-US"/>
            <a:t>Right Automation </a:t>
          </a:r>
        </a:p>
      </dgm:t>
    </dgm:pt>
    <dgm:pt modelId="{B4A2E858-CD16-41C7-AA28-496D8DC784C5}" type="parTrans" cxnId="{FC485828-EFB7-47BB-9E3F-67162769277F}">
      <dgm:prSet/>
      <dgm:spPr/>
      <dgm:t>
        <a:bodyPr/>
        <a:lstStyle/>
        <a:p>
          <a:endParaRPr lang="en-US"/>
        </a:p>
      </dgm:t>
    </dgm:pt>
    <dgm:pt modelId="{2FA21215-17EE-4A8F-9785-1852E55E4187}" type="sibTrans" cxnId="{FC485828-EFB7-47BB-9E3F-67162769277F}">
      <dgm:prSet/>
      <dgm:spPr/>
      <dgm:t>
        <a:bodyPr/>
        <a:lstStyle/>
        <a:p>
          <a:endParaRPr lang="en-US"/>
        </a:p>
      </dgm:t>
    </dgm:pt>
    <dgm:pt modelId="{B3CC780A-48C8-4BB4-83DE-8659C22A3D2F}">
      <dgm:prSet/>
      <dgm:spPr/>
      <dgm:t>
        <a:bodyPr/>
        <a:lstStyle/>
        <a:p>
          <a:pPr>
            <a:lnSpc>
              <a:spcPct val="100000"/>
            </a:lnSpc>
            <a:defRPr cap="all"/>
          </a:pPr>
          <a:r>
            <a:rPr lang="en-US"/>
            <a:t>Right Infrastructure</a:t>
          </a:r>
        </a:p>
      </dgm:t>
    </dgm:pt>
    <dgm:pt modelId="{0EB194D3-D5A0-4020-8D03-4A1C8248C7B1}" type="parTrans" cxnId="{2FB31983-AB2A-442A-BC85-8CD2A1B53CD1}">
      <dgm:prSet/>
      <dgm:spPr/>
      <dgm:t>
        <a:bodyPr/>
        <a:lstStyle/>
        <a:p>
          <a:endParaRPr lang="en-US"/>
        </a:p>
      </dgm:t>
    </dgm:pt>
    <dgm:pt modelId="{7C647FCC-65F9-4416-A9F3-CE5A3F0C053E}" type="sibTrans" cxnId="{2FB31983-AB2A-442A-BC85-8CD2A1B53CD1}">
      <dgm:prSet/>
      <dgm:spPr/>
      <dgm:t>
        <a:bodyPr/>
        <a:lstStyle/>
        <a:p>
          <a:endParaRPr lang="en-US"/>
        </a:p>
      </dgm:t>
    </dgm:pt>
    <dgm:pt modelId="{BC9A9E19-EBCD-4E28-8148-7E0EE792E520}">
      <dgm:prSet/>
      <dgm:spPr/>
      <dgm:t>
        <a:bodyPr/>
        <a:lstStyle/>
        <a:p>
          <a:pPr>
            <a:lnSpc>
              <a:spcPct val="100000"/>
            </a:lnSpc>
            <a:defRPr cap="all"/>
          </a:pPr>
          <a:r>
            <a:rPr lang="en-US"/>
            <a:t>Right Policies </a:t>
          </a:r>
        </a:p>
      </dgm:t>
    </dgm:pt>
    <dgm:pt modelId="{56B46A2E-ADF1-4576-AA35-637CA29F23E7}" type="parTrans" cxnId="{088A128E-3D0F-4A71-A312-9BDF128F9165}">
      <dgm:prSet/>
      <dgm:spPr/>
      <dgm:t>
        <a:bodyPr/>
        <a:lstStyle/>
        <a:p>
          <a:endParaRPr lang="en-US"/>
        </a:p>
      </dgm:t>
    </dgm:pt>
    <dgm:pt modelId="{1D04B4B1-0506-410A-B5F2-3A3DDCB7A52C}" type="sibTrans" cxnId="{088A128E-3D0F-4A71-A312-9BDF128F9165}">
      <dgm:prSet/>
      <dgm:spPr/>
      <dgm:t>
        <a:bodyPr/>
        <a:lstStyle/>
        <a:p>
          <a:endParaRPr lang="en-US"/>
        </a:p>
      </dgm:t>
    </dgm:pt>
    <dgm:pt modelId="{B06EEBCA-869B-41A5-9C7F-4183C55E1A3F}">
      <dgm:prSet/>
      <dgm:spPr/>
      <dgm:t>
        <a:bodyPr/>
        <a:lstStyle/>
        <a:p>
          <a:pPr>
            <a:lnSpc>
              <a:spcPct val="100000"/>
            </a:lnSpc>
            <a:defRPr cap="all"/>
          </a:pPr>
          <a:r>
            <a:rPr lang="en-US"/>
            <a:t>Thus: Multi-Phase Programmatic Approach(MPA) (WB)</a:t>
          </a:r>
        </a:p>
      </dgm:t>
    </dgm:pt>
    <dgm:pt modelId="{5AC6C28A-E18A-468D-B644-934468155EF0}" type="parTrans" cxnId="{D0105DA8-64AF-433C-9936-FE513C46E327}">
      <dgm:prSet/>
      <dgm:spPr/>
      <dgm:t>
        <a:bodyPr/>
        <a:lstStyle/>
        <a:p>
          <a:endParaRPr lang="en-US"/>
        </a:p>
      </dgm:t>
    </dgm:pt>
    <dgm:pt modelId="{E67390C9-D3B9-48C9-928F-41429654CEB3}" type="sibTrans" cxnId="{D0105DA8-64AF-433C-9936-FE513C46E327}">
      <dgm:prSet/>
      <dgm:spPr/>
      <dgm:t>
        <a:bodyPr/>
        <a:lstStyle/>
        <a:p>
          <a:endParaRPr lang="en-US"/>
        </a:p>
      </dgm:t>
    </dgm:pt>
    <dgm:pt modelId="{F6769B67-1EE0-4ACC-AAB6-08764DC6D34F}" type="pres">
      <dgm:prSet presAssocID="{FB8192FA-057B-4F83-A65F-DAB95215F79E}" presName="root" presStyleCnt="0">
        <dgm:presLayoutVars>
          <dgm:dir/>
          <dgm:resizeHandles val="exact"/>
        </dgm:presLayoutVars>
      </dgm:prSet>
      <dgm:spPr/>
      <dgm:t>
        <a:bodyPr/>
        <a:lstStyle/>
        <a:p>
          <a:endParaRPr lang="en-US"/>
        </a:p>
      </dgm:t>
    </dgm:pt>
    <dgm:pt modelId="{E366377A-A06B-4016-8518-A686452E8291}" type="pres">
      <dgm:prSet presAssocID="{D81402C4-4110-437F-AD8A-6ADF9BAE1CCC}" presName="compNode" presStyleCnt="0"/>
      <dgm:spPr/>
    </dgm:pt>
    <dgm:pt modelId="{7A5FE903-4A3F-434C-87A7-96C5FA38497A}" type="pres">
      <dgm:prSet presAssocID="{D81402C4-4110-437F-AD8A-6ADF9BAE1CCC}" presName="iconBgRect" presStyleLbl="bgShp" presStyleIdx="0" presStyleCnt="4"/>
      <dgm:spPr>
        <a:prstGeom prst="round2DiagRect">
          <a:avLst>
            <a:gd name="adj1" fmla="val 29727"/>
            <a:gd name="adj2" fmla="val 0"/>
          </a:avLst>
        </a:prstGeom>
      </dgm:spPr>
    </dgm:pt>
    <dgm:pt modelId="{A02CB78A-B225-4174-A79F-A0E0655D76AC}" type="pres">
      <dgm:prSet presAssocID="{D81402C4-4110-437F-AD8A-6ADF9BAE1CCC}"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xmlns=""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xmlns="" id="0" name="" descr="Gears"/>
        </a:ext>
      </dgm:extLst>
    </dgm:pt>
    <dgm:pt modelId="{B4CC23D5-74C6-4683-ADC2-5310A9B7392A}" type="pres">
      <dgm:prSet presAssocID="{D81402C4-4110-437F-AD8A-6ADF9BAE1CCC}" presName="spaceRect" presStyleCnt="0"/>
      <dgm:spPr/>
    </dgm:pt>
    <dgm:pt modelId="{46259A7A-08BB-4A00-A5AA-9B191F580952}" type="pres">
      <dgm:prSet presAssocID="{D81402C4-4110-437F-AD8A-6ADF9BAE1CCC}" presName="textRect" presStyleLbl="revTx" presStyleIdx="0" presStyleCnt="4">
        <dgm:presLayoutVars>
          <dgm:chMax val="1"/>
          <dgm:chPref val="1"/>
        </dgm:presLayoutVars>
      </dgm:prSet>
      <dgm:spPr/>
      <dgm:t>
        <a:bodyPr/>
        <a:lstStyle/>
        <a:p>
          <a:endParaRPr lang="en-US"/>
        </a:p>
      </dgm:t>
    </dgm:pt>
    <dgm:pt modelId="{EEEB115F-AF1A-4077-8802-F706A8FF0F8A}" type="pres">
      <dgm:prSet presAssocID="{2FA21215-17EE-4A8F-9785-1852E55E4187}" presName="sibTrans" presStyleCnt="0"/>
      <dgm:spPr/>
    </dgm:pt>
    <dgm:pt modelId="{C5C83185-3915-4DB1-BEB0-60286A67DA54}" type="pres">
      <dgm:prSet presAssocID="{B3CC780A-48C8-4BB4-83DE-8659C22A3D2F}" presName="compNode" presStyleCnt="0"/>
      <dgm:spPr/>
    </dgm:pt>
    <dgm:pt modelId="{83B29A6C-02DE-4E77-A733-3706C024D207}" type="pres">
      <dgm:prSet presAssocID="{B3CC780A-48C8-4BB4-83DE-8659C22A3D2F}" presName="iconBgRect" presStyleLbl="bgShp" presStyleIdx="1" presStyleCnt="4"/>
      <dgm:spPr>
        <a:prstGeom prst="round2DiagRect">
          <a:avLst>
            <a:gd name="adj1" fmla="val 29727"/>
            <a:gd name="adj2" fmla="val 0"/>
          </a:avLst>
        </a:prstGeom>
      </dgm:spPr>
    </dgm:pt>
    <dgm:pt modelId="{D2C82C3F-5E90-4E94-A967-5C1888D9FA9D}" type="pres">
      <dgm:prSet presAssocID="{B3CC780A-48C8-4BB4-83DE-8659C22A3D2F}"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xmlns=""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xmlns="" id="0" name="" descr="City"/>
        </a:ext>
      </dgm:extLst>
    </dgm:pt>
    <dgm:pt modelId="{5AC06C66-0474-43A7-83AE-479FF3A71AED}" type="pres">
      <dgm:prSet presAssocID="{B3CC780A-48C8-4BB4-83DE-8659C22A3D2F}" presName="spaceRect" presStyleCnt="0"/>
      <dgm:spPr/>
    </dgm:pt>
    <dgm:pt modelId="{4C97A70E-4B6C-44D3-8EE2-DFA241966595}" type="pres">
      <dgm:prSet presAssocID="{B3CC780A-48C8-4BB4-83DE-8659C22A3D2F}" presName="textRect" presStyleLbl="revTx" presStyleIdx="1" presStyleCnt="4">
        <dgm:presLayoutVars>
          <dgm:chMax val="1"/>
          <dgm:chPref val="1"/>
        </dgm:presLayoutVars>
      </dgm:prSet>
      <dgm:spPr/>
      <dgm:t>
        <a:bodyPr/>
        <a:lstStyle/>
        <a:p>
          <a:endParaRPr lang="en-US"/>
        </a:p>
      </dgm:t>
    </dgm:pt>
    <dgm:pt modelId="{2C0204AA-BD8E-4671-8BDA-77947FF8D04E}" type="pres">
      <dgm:prSet presAssocID="{7C647FCC-65F9-4416-A9F3-CE5A3F0C053E}" presName="sibTrans" presStyleCnt="0"/>
      <dgm:spPr/>
    </dgm:pt>
    <dgm:pt modelId="{82089344-E705-4DA7-A30D-861B26F356AC}" type="pres">
      <dgm:prSet presAssocID="{BC9A9E19-EBCD-4E28-8148-7E0EE792E520}" presName="compNode" presStyleCnt="0"/>
      <dgm:spPr/>
    </dgm:pt>
    <dgm:pt modelId="{A31540EE-6027-4066-A0A4-D11705ED7360}" type="pres">
      <dgm:prSet presAssocID="{BC9A9E19-EBCD-4E28-8148-7E0EE792E520}" presName="iconBgRect" presStyleLbl="bgShp" presStyleIdx="2" presStyleCnt="4"/>
      <dgm:spPr>
        <a:prstGeom prst="round2DiagRect">
          <a:avLst>
            <a:gd name="adj1" fmla="val 29727"/>
            <a:gd name="adj2" fmla="val 0"/>
          </a:avLst>
        </a:prstGeom>
      </dgm:spPr>
    </dgm:pt>
    <dgm:pt modelId="{7710E5EA-E92B-429E-94AF-24BE5949CADC}" type="pres">
      <dgm:prSet presAssocID="{BC9A9E19-EBCD-4E28-8148-7E0EE792E520}"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xmlns="" val="0"/>
              </a:ext>
              <a:ext uri="{96DAC541-7B7A-43D3-8B79-37D633B846F1}">
                <asvg:svgBlip xmlns:asvg="http://schemas.microsoft.com/office/drawing/2016/SVG/main" xmlns="" r:embed="rId6"/>
              </a:ext>
            </a:extLst>
          </a:blip>
          <a:stretch>
            <a:fillRect/>
          </a:stretch>
        </a:blipFill>
        <a:ln>
          <a:noFill/>
        </a:ln>
      </dgm:spPr>
      <dgm:extLst>
        <a:ext uri="{E40237B7-FDA0-4F09-8148-C483321AD2D9}">
          <dgm14:cNvPr xmlns:dgm14="http://schemas.microsoft.com/office/drawing/2010/diagram" xmlns="" id="0" name="" descr="Checkmark"/>
        </a:ext>
      </dgm:extLst>
    </dgm:pt>
    <dgm:pt modelId="{08F403B3-6731-40C7-A409-BF565105EFB0}" type="pres">
      <dgm:prSet presAssocID="{BC9A9E19-EBCD-4E28-8148-7E0EE792E520}" presName="spaceRect" presStyleCnt="0"/>
      <dgm:spPr/>
    </dgm:pt>
    <dgm:pt modelId="{ED4C7124-B0DF-415C-A3C7-D0082E322351}" type="pres">
      <dgm:prSet presAssocID="{BC9A9E19-EBCD-4E28-8148-7E0EE792E520}" presName="textRect" presStyleLbl="revTx" presStyleIdx="2" presStyleCnt="4">
        <dgm:presLayoutVars>
          <dgm:chMax val="1"/>
          <dgm:chPref val="1"/>
        </dgm:presLayoutVars>
      </dgm:prSet>
      <dgm:spPr/>
      <dgm:t>
        <a:bodyPr/>
        <a:lstStyle/>
        <a:p>
          <a:endParaRPr lang="en-US"/>
        </a:p>
      </dgm:t>
    </dgm:pt>
    <dgm:pt modelId="{E50E688E-F535-413F-ABFA-230FF4651642}" type="pres">
      <dgm:prSet presAssocID="{1D04B4B1-0506-410A-B5F2-3A3DDCB7A52C}" presName="sibTrans" presStyleCnt="0"/>
      <dgm:spPr/>
    </dgm:pt>
    <dgm:pt modelId="{BB37167C-3F3C-48DE-AD69-C327C4A52DA4}" type="pres">
      <dgm:prSet presAssocID="{B06EEBCA-869B-41A5-9C7F-4183C55E1A3F}" presName="compNode" presStyleCnt="0"/>
      <dgm:spPr/>
    </dgm:pt>
    <dgm:pt modelId="{99CA793B-EAEE-4507-AE64-AC04206D83EB}" type="pres">
      <dgm:prSet presAssocID="{B06EEBCA-869B-41A5-9C7F-4183C55E1A3F}" presName="iconBgRect" presStyleLbl="bgShp" presStyleIdx="3" presStyleCnt="4"/>
      <dgm:spPr>
        <a:prstGeom prst="round2DiagRect">
          <a:avLst>
            <a:gd name="adj1" fmla="val 29727"/>
            <a:gd name="adj2" fmla="val 0"/>
          </a:avLst>
        </a:prstGeom>
      </dgm:spPr>
    </dgm:pt>
    <dgm:pt modelId="{C32FD895-56E9-4119-B7F6-93CEA6DD3771}" type="pres">
      <dgm:prSet presAssocID="{B06EEBCA-869B-41A5-9C7F-4183C55E1A3F}"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xmlns="" val="0"/>
              </a:ext>
              <a:ext uri="{96DAC541-7B7A-43D3-8B79-37D633B846F1}">
                <asvg:svgBlip xmlns:asvg="http://schemas.microsoft.com/office/drawing/2016/SVG/main" xmlns="" r:embed="rId8"/>
              </a:ext>
            </a:extLst>
          </a:blip>
          <a:stretch>
            <a:fillRect/>
          </a:stretch>
        </a:blipFill>
        <a:ln>
          <a:noFill/>
        </a:ln>
      </dgm:spPr>
      <dgm:extLst>
        <a:ext uri="{E40237B7-FDA0-4F09-8148-C483321AD2D9}">
          <dgm14:cNvPr xmlns:dgm14="http://schemas.microsoft.com/office/drawing/2010/diagram" xmlns="" id="0" name="" descr="Hierarchy"/>
        </a:ext>
      </dgm:extLst>
    </dgm:pt>
    <dgm:pt modelId="{F238D078-5258-4BAB-843B-DC3A7CFC6E86}" type="pres">
      <dgm:prSet presAssocID="{B06EEBCA-869B-41A5-9C7F-4183C55E1A3F}" presName="spaceRect" presStyleCnt="0"/>
      <dgm:spPr/>
    </dgm:pt>
    <dgm:pt modelId="{EE4608C3-2B93-4DBA-86B1-3F1EC2CE8EA8}" type="pres">
      <dgm:prSet presAssocID="{B06EEBCA-869B-41A5-9C7F-4183C55E1A3F}" presName="textRect" presStyleLbl="revTx" presStyleIdx="3" presStyleCnt="4">
        <dgm:presLayoutVars>
          <dgm:chMax val="1"/>
          <dgm:chPref val="1"/>
        </dgm:presLayoutVars>
      </dgm:prSet>
      <dgm:spPr/>
      <dgm:t>
        <a:bodyPr/>
        <a:lstStyle/>
        <a:p>
          <a:endParaRPr lang="en-US"/>
        </a:p>
      </dgm:t>
    </dgm:pt>
  </dgm:ptLst>
  <dgm:cxnLst>
    <dgm:cxn modelId="{2FB31983-AB2A-442A-BC85-8CD2A1B53CD1}" srcId="{FB8192FA-057B-4F83-A65F-DAB95215F79E}" destId="{B3CC780A-48C8-4BB4-83DE-8659C22A3D2F}" srcOrd="1" destOrd="0" parTransId="{0EB194D3-D5A0-4020-8D03-4A1C8248C7B1}" sibTransId="{7C647FCC-65F9-4416-A9F3-CE5A3F0C053E}"/>
    <dgm:cxn modelId="{64E5F66F-DF8F-4F89-ABE6-F31CA5942888}" type="presOf" srcId="{D81402C4-4110-437F-AD8A-6ADF9BAE1CCC}" destId="{46259A7A-08BB-4A00-A5AA-9B191F580952}" srcOrd="0" destOrd="0" presId="urn:microsoft.com/office/officeart/2018/5/layout/IconLeafLabelList"/>
    <dgm:cxn modelId="{FC485828-EFB7-47BB-9E3F-67162769277F}" srcId="{FB8192FA-057B-4F83-A65F-DAB95215F79E}" destId="{D81402C4-4110-437F-AD8A-6ADF9BAE1CCC}" srcOrd="0" destOrd="0" parTransId="{B4A2E858-CD16-41C7-AA28-496D8DC784C5}" sibTransId="{2FA21215-17EE-4A8F-9785-1852E55E4187}"/>
    <dgm:cxn modelId="{088A128E-3D0F-4A71-A312-9BDF128F9165}" srcId="{FB8192FA-057B-4F83-A65F-DAB95215F79E}" destId="{BC9A9E19-EBCD-4E28-8148-7E0EE792E520}" srcOrd="2" destOrd="0" parTransId="{56B46A2E-ADF1-4576-AA35-637CA29F23E7}" sibTransId="{1D04B4B1-0506-410A-B5F2-3A3DDCB7A52C}"/>
    <dgm:cxn modelId="{ADEC7A1C-01E3-4C65-9684-AC73C1BA4E9B}" type="presOf" srcId="{BC9A9E19-EBCD-4E28-8148-7E0EE792E520}" destId="{ED4C7124-B0DF-415C-A3C7-D0082E322351}" srcOrd="0" destOrd="0" presId="urn:microsoft.com/office/officeart/2018/5/layout/IconLeafLabelList"/>
    <dgm:cxn modelId="{0751BE29-7B61-4023-91D7-748ABDE58CDB}" type="presOf" srcId="{B06EEBCA-869B-41A5-9C7F-4183C55E1A3F}" destId="{EE4608C3-2B93-4DBA-86B1-3F1EC2CE8EA8}" srcOrd="0" destOrd="0" presId="urn:microsoft.com/office/officeart/2018/5/layout/IconLeafLabelList"/>
    <dgm:cxn modelId="{8EC4985E-3AC4-42FA-AED9-67C8319B6E33}" type="presOf" srcId="{B3CC780A-48C8-4BB4-83DE-8659C22A3D2F}" destId="{4C97A70E-4B6C-44D3-8EE2-DFA241966595}" srcOrd="0" destOrd="0" presId="urn:microsoft.com/office/officeart/2018/5/layout/IconLeafLabelList"/>
    <dgm:cxn modelId="{6566EC08-FDE4-42A5-9C12-889DC2832C0E}" type="presOf" srcId="{FB8192FA-057B-4F83-A65F-DAB95215F79E}" destId="{F6769B67-1EE0-4ACC-AAB6-08764DC6D34F}" srcOrd="0" destOrd="0" presId="urn:microsoft.com/office/officeart/2018/5/layout/IconLeafLabelList"/>
    <dgm:cxn modelId="{D0105DA8-64AF-433C-9936-FE513C46E327}" srcId="{FB8192FA-057B-4F83-A65F-DAB95215F79E}" destId="{B06EEBCA-869B-41A5-9C7F-4183C55E1A3F}" srcOrd="3" destOrd="0" parTransId="{5AC6C28A-E18A-468D-B644-934468155EF0}" sibTransId="{E67390C9-D3B9-48C9-928F-41429654CEB3}"/>
    <dgm:cxn modelId="{F46BBEEF-3304-448C-87CC-464583C7C78F}" type="presParOf" srcId="{F6769B67-1EE0-4ACC-AAB6-08764DC6D34F}" destId="{E366377A-A06B-4016-8518-A686452E8291}" srcOrd="0" destOrd="0" presId="urn:microsoft.com/office/officeart/2018/5/layout/IconLeafLabelList"/>
    <dgm:cxn modelId="{C9A2BF55-07B7-4558-9818-0E4D52162EDD}" type="presParOf" srcId="{E366377A-A06B-4016-8518-A686452E8291}" destId="{7A5FE903-4A3F-434C-87A7-96C5FA38497A}" srcOrd="0" destOrd="0" presId="urn:microsoft.com/office/officeart/2018/5/layout/IconLeafLabelList"/>
    <dgm:cxn modelId="{6E68A815-D526-41BD-B54E-4D6A45EA96A8}" type="presParOf" srcId="{E366377A-A06B-4016-8518-A686452E8291}" destId="{A02CB78A-B225-4174-A79F-A0E0655D76AC}" srcOrd="1" destOrd="0" presId="urn:microsoft.com/office/officeart/2018/5/layout/IconLeafLabelList"/>
    <dgm:cxn modelId="{A2928159-C743-4EB6-A6BF-23123EE460B9}" type="presParOf" srcId="{E366377A-A06B-4016-8518-A686452E8291}" destId="{B4CC23D5-74C6-4683-ADC2-5310A9B7392A}" srcOrd="2" destOrd="0" presId="urn:microsoft.com/office/officeart/2018/5/layout/IconLeafLabelList"/>
    <dgm:cxn modelId="{DBED5E2C-528A-4B92-AE24-7DDEE9711108}" type="presParOf" srcId="{E366377A-A06B-4016-8518-A686452E8291}" destId="{46259A7A-08BB-4A00-A5AA-9B191F580952}" srcOrd="3" destOrd="0" presId="urn:microsoft.com/office/officeart/2018/5/layout/IconLeafLabelList"/>
    <dgm:cxn modelId="{F28C4E73-9DA8-4BD6-AB48-43A0EE864BA2}" type="presParOf" srcId="{F6769B67-1EE0-4ACC-AAB6-08764DC6D34F}" destId="{EEEB115F-AF1A-4077-8802-F706A8FF0F8A}" srcOrd="1" destOrd="0" presId="urn:microsoft.com/office/officeart/2018/5/layout/IconLeafLabelList"/>
    <dgm:cxn modelId="{86668990-1F77-4AE6-8112-9DDA28E11CC8}" type="presParOf" srcId="{F6769B67-1EE0-4ACC-AAB6-08764DC6D34F}" destId="{C5C83185-3915-4DB1-BEB0-60286A67DA54}" srcOrd="2" destOrd="0" presId="urn:microsoft.com/office/officeart/2018/5/layout/IconLeafLabelList"/>
    <dgm:cxn modelId="{0904DCF2-3596-44C9-8EDE-5F02A5A5B073}" type="presParOf" srcId="{C5C83185-3915-4DB1-BEB0-60286A67DA54}" destId="{83B29A6C-02DE-4E77-A733-3706C024D207}" srcOrd="0" destOrd="0" presId="urn:microsoft.com/office/officeart/2018/5/layout/IconLeafLabelList"/>
    <dgm:cxn modelId="{CDD987F7-E8A2-4227-9C43-34B12E963605}" type="presParOf" srcId="{C5C83185-3915-4DB1-BEB0-60286A67DA54}" destId="{D2C82C3F-5E90-4E94-A967-5C1888D9FA9D}" srcOrd="1" destOrd="0" presId="urn:microsoft.com/office/officeart/2018/5/layout/IconLeafLabelList"/>
    <dgm:cxn modelId="{E7AA99DE-4E00-461A-BBE8-81FAD8316BE0}" type="presParOf" srcId="{C5C83185-3915-4DB1-BEB0-60286A67DA54}" destId="{5AC06C66-0474-43A7-83AE-479FF3A71AED}" srcOrd="2" destOrd="0" presId="urn:microsoft.com/office/officeart/2018/5/layout/IconLeafLabelList"/>
    <dgm:cxn modelId="{F97854FF-DF0A-4315-8915-DDA6977F3454}" type="presParOf" srcId="{C5C83185-3915-4DB1-BEB0-60286A67DA54}" destId="{4C97A70E-4B6C-44D3-8EE2-DFA241966595}" srcOrd="3" destOrd="0" presId="urn:microsoft.com/office/officeart/2018/5/layout/IconLeafLabelList"/>
    <dgm:cxn modelId="{EA61AA06-7D45-43AF-9A94-409D29B422C8}" type="presParOf" srcId="{F6769B67-1EE0-4ACC-AAB6-08764DC6D34F}" destId="{2C0204AA-BD8E-4671-8BDA-77947FF8D04E}" srcOrd="3" destOrd="0" presId="urn:microsoft.com/office/officeart/2018/5/layout/IconLeafLabelList"/>
    <dgm:cxn modelId="{EE62B12C-5438-49F4-806F-5F6E795BA870}" type="presParOf" srcId="{F6769B67-1EE0-4ACC-AAB6-08764DC6D34F}" destId="{82089344-E705-4DA7-A30D-861B26F356AC}" srcOrd="4" destOrd="0" presId="urn:microsoft.com/office/officeart/2018/5/layout/IconLeafLabelList"/>
    <dgm:cxn modelId="{952B2DD3-833B-47F5-AAAB-DDCB651150F5}" type="presParOf" srcId="{82089344-E705-4DA7-A30D-861B26F356AC}" destId="{A31540EE-6027-4066-A0A4-D11705ED7360}" srcOrd="0" destOrd="0" presId="urn:microsoft.com/office/officeart/2018/5/layout/IconLeafLabelList"/>
    <dgm:cxn modelId="{8772F6AA-B786-45D3-865E-5FED290EE656}" type="presParOf" srcId="{82089344-E705-4DA7-A30D-861B26F356AC}" destId="{7710E5EA-E92B-429E-94AF-24BE5949CADC}" srcOrd="1" destOrd="0" presId="urn:microsoft.com/office/officeart/2018/5/layout/IconLeafLabelList"/>
    <dgm:cxn modelId="{9378C345-1679-4B8B-A35A-EFFA328D1D3D}" type="presParOf" srcId="{82089344-E705-4DA7-A30D-861B26F356AC}" destId="{08F403B3-6731-40C7-A409-BF565105EFB0}" srcOrd="2" destOrd="0" presId="urn:microsoft.com/office/officeart/2018/5/layout/IconLeafLabelList"/>
    <dgm:cxn modelId="{23D3C03F-D7CA-431C-BB77-DB148D82D03E}" type="presParOf" srcId="{82089344-E705-4DA7-A30D-861B26F356AC}" destId="{ED4C7124-B0DF-415C-A3C7-D0082E322351}" srcOrd="3" destOrd="0" presId="urn:microsoft.com/office/officeart/2018/5/layout/IconLeafLabelList"/>
    <dgm:cxn modelId="{5A4E3EEA-9CBD-4135-A90E-25CA9A113BE2}" type="presParOf" srcId="{F6769B67-1EE0-4ACC-AAB6-08764DC6D34F}" destId="{E50E688E-F535-413F-ABFA-230FF4651642}" srcOrd="5" destOrd="0" presId="urn:microsoft.com/office/officeart/2018/5/layout/IconLeafLabelList"/>
    <dgm:cxn modelId="{DD1B1423-ABFE-4BA9-AE75-59F6326EBF41}" type="presParOf" srcId="{F6769B67-1EE0-4ACC-AAB6-08764DC6D34F}" destId="{BB37167C-3F3C-48DE-AD69-C327C4A52DA4}" srcOrd="6" destOrd="0" presId="urn:microsoft.com/office/officeart/2018/5/layout/IconLeafLabelList"/>
    <dgm:cxn modelId="{F2CA8E2C-BB7B-4B69-BDBA-0931F9994BD5}" type="presParOf" srcId="{BB37167C-3F3C-48DE-AD69-C327C4A52DA4}" destId="{99CA793B-EAEE-4507-AE64-AC04206D83EB}" srcOrd="0" destOrd="0" presId="urn:microsoft.com/office/officeart/2018/5/layout/IconLeafLabelList"/>
    <dgm:cxn modelId="{BCB922AD-3E80-44D6-A24B-B323CBB417A3}" type="presParOf" srcId="{BB37167C-3F3C-48DE-AD69-C327C4A52DA4}" destId="{C32FD895-56E9-4119-B7F6-93CEA6DD3771}" srcOrd="1" destOrd="0" presId="urn:microsoft.com/office/officeart/2018/5/layout/IconLeafLabelList"/>
    <dgm:cxn modelId="{4E112E1B-F42C-4FF5-9FB5-DF2D7751F7D1}" type="presParOf" srcId="{BB37167C-3F3C-48DE-AD69-C327C4A52DA4}" destId="{F238D078-5258-4BAB-843B-DC3A7CFC6E86}" srcOrd="2" destOrd="0" presId="urn:microsoft.com/office/officeart/2018/5/layout/IconLeafLabelList"/>
    <dgm:cxn modelId="{5632CF41-A618-4954-9661-98EB6E41CAC9}" type="presParOf" srcId="{BB37167C-3F3C-48DE-AD69-C327C4A52DA4}" destId="{EE4608C3-2B93-4DBA-86B1-3F1EC2CE8EA8}" srcOrd="3" destOrd="0" presId="urn:microsoft.com/office/officeart/2018/5/layout/IconLeafLabelList"/>
  </dgm:cxnLst>
  <dgm:bg>
    <a:solidFill>
      <a:schemeClr val="accent1">
        <a:lumMod val="40000"/>
        <a:lumOff val="60000"/>
      </a:schemeClr>
    </a:solidFill>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5FE903-4A3F-434C-87A7-96C5FA38497A}">
      <dsp:nvSpPr>
        <dsp:cNvPr id="0" name=""/>
        <dsp:cNvSpPr/>
      </dsp:nvSpPr>
      <dsp:spPr>
        <a:xfrm>
          <a:off x="314144" y="1091194"/>
          <a:ext cx="971472" cy="971472"/>
        </a:xfrm>
        <a:prstGeom prst="round2DiagRect">
          <a:avLst>
            <a:gd name="adj1" fmla="val 29727"/>
            <a:gd name="adj2" fmla="val 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02CB78A-B225-4174-A79F-A0E0655D76AC}">
      <dsp:nvSpPr>
        <dsp:cNvPr id="0" name=""/>
        <dsp:cNvSpPr/>
      </dsp:nvSpPr>
      <dsp:spPr>
        <a:xfrm>
          <a:off x="521179" y="1298229"/>
          <a:ext cx="557402" cy="55740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6259A7A-08BB-4A00-A5AA-9B191F580952}">
      <dsp:nvSpPr>
        <dsp:cNvPr id="0" name=""/>
        <dsp:cNvSpPr/>
      </dsp:nvSpPr>
      <dsp:spPr>
        <a:xfrm>
          <a:off x="3591" y="2365256"/>
          <a:ext cx="1592578" cy="6370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defRPr cap="all"/>
          </a:pPr>
          <a:r>
            <a:rPr lang="en-US" sz="1200" kern="1200"/>
            <a:t>Right Automation </a:t>
          </a:r>
        </a:p>
      </dsp:txBody>
      <dsp:txXfrm>
        <a:off x="3591" y="2365256"/>
        <a:ext cx="1592578" cy="637031"/>
      </dsp:txXfrm>
    </dsp:sp>
    <dsp:sp modelId="{83B29A6C-02DE-4E77-A733-3706C024D207}">
      <dsp:nvSpPr>
        <dsp:cNvPr id="0" name=""/>
        <dsp:cNvSpPr/>
      </dsp:nvSpPr>
      <dsp:spPr>
        <a:xfrm>
          <a:off x="2185424" y="1091194"/>
          <a:ext cx="971472" cy="971472"/>
        </a:xfrm>
        <a:prstGeom prst="round2DiagRect">
          <a:avLst>
            <a:gd name="adj1" fmla="val 29727"/>
            <a:gd name="adj2" fmla="val 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2C82C3F-5E90-4E94-A967-5C1888D9FA9D}">
      <dsp:nvSpPr>
        <dsp:cNvPr id="0" name=""/>
        <dsp:cNvSpPr/>
      </dsp:nvSpPr>
      <dsp:spPr>
        <a:xfrm>
          <a:off x="2392459" y="1298229"/>
          <a:ext cx="557402" cy="55740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C97A70E-4B6C-44D3-8EE2-DFA241966595}">
      <dsp:nvSpPr>
        <dsp:cNvPr id="0" name=""/>
        <dsp:cNvSpPr/>
      </dsp:nvSpPr>
      <dsp:spPr>
        <a:xfrm>
          <a:off x="1874871" y="2365256"/>
          <a:ext cx="1592578" cy="6370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defRPr cap="all"/>
          </a:pPr>
          <a:r>
            <a:rPr lang="en-US" sz="1200" kern="1200"/>
            <a:t>Right Infrastructure</a:t>
          </a:r>
        </a:p>
      </dsp:txBody>
      <dsp:txXfrm>
        <a:off x="1874871" y="2365256"/>
        <a:ext cx="1592578" cy="637031"/>
      </dsp:txXfrm>
    </dsp:sp>
    <dsp:sp modelId="{A31540EE-6027-4066-A0A4-D11705ED7360}">
      <dsp:nvSpPr>
        <dsp:cNvPr id="0" name=""/>
        <dsp:cNvSpPr/>
      </dsp:nvSpPr>
      <dsp:spPr>
        <a:xfrm>
          <a:off x="4056703" y="1091194"/>
          <a:ext cx="971472" cy="971472"/>
        </a:xfrm>
        <a:prstGeom prst="round2DiagRect">
          <a:avLst>
            <a:gd name="adj1" fmla="val 29727"/>
            <a:gd name="adj2" fmla="val 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710E5EA-E92B-429E-94AF-24BE5949CADC}">
      <dsp:nvSpPr>
        <dsp:cNvPr id="0" name=""/>
        <dsp:cNvSpPr/>
      </dsp:nvSpPr>
      <dsp:spPr>
        <a:xfrm>
          <a:off x="4263738" y="1298229"/>
          <a:ext cx="557402" cy="55740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ED4C7124-B0DF-415C-A3C7-D0082E322351}">
      <dsp:nvSpPr>
        <dsp:cNvPr id="0" name=""/>
        <dsp:cNvSpPr/>
      </dsp:nvSpPr>
      <dsp:spPr>
        <a:xfrm>
          <a:off x="3746150" y="2365256"/>
          <a:ext cx="1592578" cy="6370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defRPr cap="all"/>
          </a:pPr>
          <a:r>
            <a:rPr lang="en-US" sz="1200" kern="1200"/>
            <a:t>Right Policies </a:t>
          </a:r>
        </a:p>
      </dsp:txBody>
      <dsp:txXfrm>
        <a:off x="3746150" y="2365256"/>
        <a:ext cx="1592578" cy="637031"/>
      </dsp:txXfrm>
    </dsp:sp>
    <dsp:sp modelId="{99CA793B-EAEE-4507-AE64-AC04206D83EB}">
      <dsp:nvSpPr>
        <dsp:cNvPr id="0" name=""/>
        <dsp:cNvSpPr/>
      </dsp:nvSpPr>
      <dsp:spPr>
        <a:xfrm>
          <a:off x="5927982" y="1091194"/>
          <a:ext cx="971472" cy="971472"/>
        </a:xfrm>
        <a:prstGeom prst="round2DiagRect">
          <a:avLst>
            <a:gd name="adj1" fmla="val 29727"/>
            <a:gd name="adj2" fmla="val 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32FD895-56E9-4119-B7F6-93CEA6DD3771}">
      <dsp:nvSpPr>
        <dsp:cNvPr id="0" name=""/>
        <dsp:cNvSpPr/>
      </dsp:nvSpPr>
      <dsp:spPr>
        <a:xfrm>
          <a:off x="6135017" y="1298229"/>
          <a:ext cx="557402" cy="55740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EE4608C3-2B93-4DBA-86B1-3F1EC2CE8EA8}">
      <dsp:nvSpPr>
        <dsp:cNvPr id="0" name=""/>
        <dsp:cNvSpPr/>
      </dsp:nvSpPr>
      <dsp:spPr>
        <a:xfrm>
          <a:off x="5617429" y="2365256"/>
          <a:ext cx="1592578" cy="6370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defRPr cap="all"/>
          </a:pPr>
          <a:r>
            <a:rPr lang="en-US" sz="1200" kern="1200"/>
            <a:t>Thus: Multi-Phase Programmatic Approach(MPA) (WB)</a:t>
          </a:r>
        </a:p>
      </dsp:txBody>
      <dsp:txXfrm>
        <a:off x="5617429" y="2365256"/>
        <a:ext cx="1592578" cy="637031"/>
      </dsp:txXfrm>
    </dsp:sp>
  </dsp:spTree>
</dsp:drawing>
</file>

<file path=ppt/diagrams/layout1.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xmlns="">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2829978-9D05-4C62-A247-8A1DA5B791B4}" type="datetimeFigureOut">
              <a:rPr lang="en-US" smtClean="0"/>
              <a:pPr/>
              <a:t>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47DFDA-39CE-46B4-9B3F-87240FF83EA3}" type="slidenum">
              <a:rPr lang="en-US" smtClean="0"/>
              <a:pPr/>
              <a:t>‹#›</a:t>
            </a:fld>
            <a:endParaRPr lang="en-US"/>
          </a:p>
        </p:txBody>
      </p:sp>
    </p:spTree>
    <p:extLst>
      <p:ext uri="{BB962C8B-B14F-4D97-AF65-F5344CB8AC3E}">
        <p14:creationId xmlns:p14="http://schemas.microsoft.com/office/powerpoint/2010/main" xmlns="" val="2627664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829978-9D05-4C62-A247-8A1DA5B791B4}" type="datetimeFigureOut">
              <a:rPr lang="en-US" smtClean="0"/>
              <a:pPr/>
              <a:t>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47DFDA-39CE-46B4-9B3F-87240FF83EA3}" type="slidenum">
              <a:rPr lang="en-US" smtClean="0"/>
              <a:pPr/>
              <a:t>‹#›</a:t>
            </a:fld>
            <a:endParaRPr lang="en-US"/>
          </a:p>
        </p:txBody>
      </p:sp>
    </p:spTree>
    <p:extLst>
      <p:ext uri="{BB962C8B-B14F-4D97-AF65-F5344CB8AC3E}">
        <p14:creationId xmlns:p14="http://schemas.microsoft.com/office/powerpoint/2010/main" xmlns="" val="2617516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829978-9D05-4C62-A247-8A1DA5B791B4}" type="datetimeFigureOut">
              <a:rPr lang="en-US" smtClean="0"/>
              <a:pPr/>
              <a:t>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47DFDA-39CE-46B4-9B3F-87240FF83EA3}"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14956588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829978-9D05-4C62-A247-8A1DA5B791B4}" type="datetimeFigureOut">
              <a:rPr lang="en-US" smtClean="0"/>
              <a:pPr/>
              <a:t>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47DFDA-39CE-46B4-9B3F-87240FF83EA3}" type="slidenum">
              <a:rPr lang="en-US" smtClean="0"/>
              <a:pPr/>
              <a:t>‹#›</a:t>
            </a:fld>
            <a:endParaRPr lang="en-US"/>
          </a:p>
        </p:txBody>
      </p:sp>
    </p:spTree>
    <p:extLst>
      <p:ext uri="{BB962C8B-B14F-4D97-AF65-F5344CB8AC3E}">
        <p14:creationId xmlns:p14="http://schemas.microsoft.com/office/powerpoint/2010/main" xmlns="" val="4048504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829978-9D05-4C62-A247-8A1DA5B791B4}" type="datetimeFigureOut">
              <a:rPr lang="en-US" smtClean="0"/>
              <a:pPr/>
              <a:t>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47DFDA-39CE-46B4-9B3F-87240FF83EA3}"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40335422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829978-9D05-4C62-A247-8A1DA5B791B4}" type="datetimeFigureOut">
              <a:rPr lang="en-US" smtClean="0"/>
              <a:pPr/>
              <a:t>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47DFDA-39CE-46B4-9B3F-87240FF83EA3}" type="slidenum">
              <a:rPr lang="en-US" smtClean="0"/>
              <a:pPr/>
              <a:t>‹#›</a:t>
            </a:fld>
            <a:endParaRPr lang="en-US"/>
          </a:p>
        </p:txBody>
      </p:sp>
    </p:spTree>
    <p:extLst>
      <p:ext uri="{BB962C8B-B14F-4D97-AF65-F5344CB8AC3E}">
        <p14:creationId xmlns:p14="http://schemas.microsoft.com/office/powerpoint/2010/main" xmlns="" val="21123645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829978-9D05-4C62-A247-8A1DA5B791B4}" type="datetimeFigureOut">
              <a:rPr lang="en-US" smtClean="0"/>
              <a:pPr/>
              <a:t>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47DFDA-39CE-46B4-9B3F-87240FF83EA3}" type="slidenum">
              <a:rPr lang="en-US" smtClean="0"/>
              <a:pPr/>
              <a:t>‹#›</a:t>
            </a:fld>
            <a:endParaRPr lang="en-US"/>
          </a:p>
        </p:txBody>
      </p:sp>
    </p:spTree>
    <p:extLst>
      <p:ext uri="{BB962C8B-B14F-4D97-AF65-F5344CB8AC3E}">
        <p14:creationId xmlns:p14="http://schemas.microsoft.com/office/powerpoint/2010/main" xmlns="" val="4189966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829978-9D05-4C62-A247-8A1DA5B791B4}" type="datetimeFigureOut">
              <a:rPr lang="en-US" smtClean="0"/>
              <a:pPr/>
              <a:t>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47DFDA-39CE-46B4-9B3F-87240FF83EA3}" type="slidenum">
              <a:rPr lang="en-US" smtClean="0"/>
              <a:pPr/>
              <a:t>‹#›</a:t>
            </a:fld>
            <a:endParaRPr lang="en-US"/>
          </a:p>
        </p:txBody>
      </p:sp>
    </p:spTree>
    <p:extLst>
      <p:ext uri="{BB962C8B-B14F-4D97-AF65-F5344CB8AC3E}">
        <p14:creationId xmlns:p14="http://schemas.microsoft.com/office/powerpoint/2010/main" xmlns="" val="2263632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829978-9D05-4C62-A247-8A1DA5B791B4}" type="datetimeFigureOut">
              <a:rPr lang="en-US" smtClean="0"/>
              <a:pPr/>
              <a:t>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47DFDA-39CE-46B4-9B3F-87240FF83EA3}" type="slidenum">
              <a:rPr lang="en-US" smtClean="0"/>
              <a:pPr/>
              <a:t>‹#›</a:t>
            </a:fld>
            <a:endParaRPr lang="en-US"/>
          </a:p>
        </p:txBody>
      </p:sp>
    </p:spTree>
    <p:extLst>
      <p:ext uri="{BB962C8B-B14F-4D97-AF65-F5344CB8AC3E}">
        <p14:creationId xmlns:p14="http://schemas.microsoft.com/office/powerpoint/2010/main" xmlns="" val="658999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829978-9D05-4C62-A247-8A1DA5B791B4}" type="datetimeFigureOut">
              <a:rPr lang="en-US" smtClean="0"/>
              <a:pPr/>
              <a:t>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47DFDA-39CE-46B4-9B3F-87240FF83EA3}" type="slidenum">
              <a:rPr lang="en-US" smtClean="0"/>
              <a:pPr/>
              <a:t>‹#›</a:t>
            </a:fld>
            <a:endParaRPr lang="en-US"/>
          </a:p>
        </p:txBody>
      </p:sp>
    </p:spTree>
    <p:extLst>
      <p:ext uri="{BB962C8B-B14F-4D97-AF65-F5344CB8AC3E}">
        <p14:creationId xmlns:p14="http://schemas.microsoft.com/office/powerpoint/2010/main" xmlns="" val="1332917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2829978-9D05-4C62-A247-8A1DA5B791B4}" type="datetimeFigureOut">
              <a:rPr lang="en-US" smtClean="0"/>
              <a:pPr/>
              <a:t>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47DFDA-39CE-46B4-9B3F-87240FF83EA3}" type="slidenum">
              <a:rPr lang="en-US" smtClean="0"/>
              <a:pPr/>
              <a:t>‹#›</a:t>
            </a:fld>
            <a:endParaRPr lang="en-US"/>
          </a:p>
        </p:txBody>
      </p:sp>
    </p:spTree>
    <p:extLst>
      <p:ext uri="{BB962C8B-B14F-4D97-AF65-F5344CB8AC3E}">
        <p14:creationId xmlns:p14="http://schemas.microsoft.com/office/powerpoint/2010/main" xmlns="" val="3718461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829978-9D05-4C62-A247-8A1DA5B791B4}" type="datetimeFigureOut">
              <a:rPr lang="en-US" smtClean="0"/>
              <a:pPr/>
              <a:t>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47DFDA-39CE-46B4-9B3F-87240FF83EA3}" type="slidenum">
              <a:rPr lang="en-US" smtClean="0"/>
              <a:pPr/>
              <a:t>‹#›</a:t>
            </a:fld>
            <a:endParaRPr lang="en-US"/>
          </a:p>
        </p:txBody>
      </p:sp>
    </p:spTree>
    <p:extLst>
      <p:ext uri="{BB962C8B-B14F-4D97-AF65-F5344CB8AC3E}">
        <p14:creationId xmlns:p14="http://schemas.microsoft.com/office/powerpoint/2010/main" xmlns="" val="3204944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2829978-9D05-4C62-A247-8A1DA5B791B4}" type="datetimeFigureOut">
              <a:rPr lang="en-US" smtClean="0"/>
              <a:pPr/>
              <a:t>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47DFDA-39CE-46B4-9B3F-87240FF83EA3}" type="slidenum">
              <a:rPr lang="en-US" smtClean="0"/>
              <a:pPr/>
              <a:t>‹#›</a:t>
            </a:fld>
            <a:endParaRPr lang="en-US"/>
          </a:p>
        </p:txBody>
      </p:sp>
    </p:spTree>
    <p:extLst>
      <p:ext uri="{BB962C8B-B14F-4D97-AF65-F5344CB8AC3E}">
        <p14:creationId xmlns:p14="http://schemas.microsoft.com/office/powerpoint/2010/main" xmlns="" val="98427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829978-9D05-4C62-A247-8A1DA5B791B4}" type="datetimeFigureOut">
              <a:rPr lang="en-US" smtClean="0"/>
              <a:pPr/>
              <a:t>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47DFDA-39CE-46B4-9B3F-87240FF83EA3}" type="slidenum">
              <a:rPr lang="en-US" smtClean="0"/>
              <a:pPr/>
              <a:t>‹#›</a:t>
            </a:fld>
            <a:endParaRPr lang="en-US"/>
          </a:p>
        </p:txBody>
      </p:sp>
    </p:spTree>
    <p:extLst>
      <p:ext uri="{BB962C8B-B14F-4D97-AF65-F5344CB8AC3E}">
        <p14:creationId xmlns:p14="http://schemas.microsoft.com/office/powerpoint/2010/main" xmlns="" val="3802608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2829978-9D05-4C62-A247-8A1DA5B791B4}" type="datetimeFigureOut">
              <a:rPr lang="en-US" smtClean="0"/>
              <a:pPr/>
              <a:t>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47DFDA-39CE-46B4-9B3F-87240FF83EA3}" type="slidenum">
              <a:rPr lang="en-US" smtClean="0"/>
              <a:pPr/>
              <a:t>‹#›</a:t>
            </a:fld>
            <a:endParaRPr lang="en-US"/>
          </a:p>
        </p:txBody>
      </p:sp>
    </p:spTree>
    <p:extLst>
      <p:ext uri="{BB962C8B-B14F-4D97-AF65-F5344CB8AC3E}">
        <p14:creationId xmlns:p14="http://schemas.microsoft.com/office/powerpoint/2010/main" xmlns="" val="723190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2829978-9D05-4C62-A247-8A1DA5B791B4}" type="datetimeFigureOut">
              <a:rPr lang="en-US" smtClean="0"/>
              <a:pPr/>
              <a:t>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47DFDA-39CE-46B4-9B3F-87240FF83EA3}" type="slidenum">
              <a:rPr lang="en-US" smtClean="0"/>
              <a:pPr/>
              <a:t>‹#›</a:t>
            </a:fld>
            <a:endParaRPr lang="en-US"/>
          </a:p>
        </p:txBody>
      </p:sp>
    </p:spTree>
    <p:extLst>
      <p:ext uri="{BB962C8B-B14F-4D97-AF65-F5344CB8AC3E}">
        <p14:creationId xmlns:p14="http://schemas.microsoft.com/office/powerpoint/2010/main" xmlns="" val="2710619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2829978-9D05-4C62-A247-8A1DA5B791B4}" type="datetimeFigureOut">
              <a:rPr lang="en-US" smtClean="0"/>
              <a:pPr/>
              <a:t>2/4/2021</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6147DFDA-39CE-46B4-9B3F-87240FF83EA3}" type="slidenum">
              <a:rPr lang="en-US" smtClean="0"/>
              <a:pPr/>
              <a:t>‹#›</a:t>
            </a:fld>
            <a:endParaRPr lang="en-US"/>
          </a:p>
        </p:txBody>
      </p:sp>
    </p:spTree>
    <p:extLst>
      <p:ext uri="{BB962C8B-B14F-4D97-AF65-F5344CB8AC3E}">
        <p14:creationId xmlns:p14="http://schemas.microsoft.com/office/powerpoint/2010/main" xmlns="" val="280011038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7" name="Rectangle 7">
            <a:extLst>
              <a:ext uri="{FF2B5EF4-FFF2-40B4-BE49-F238E27FC236}">
                <a16:creationId xmlns:a16="http://schemas.microsoft.com/office/drawing/2014/main" xmlns="" id="{9179DE42-5613-4B35-A1E6-6CCBAA13C74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9">
            <a:extLst>
              <a:ext uri="{FF2B5EF4-FFF2-40B4-BE49-F238E27FC236}">
                <a16:creationId xmlns:a16="http://schemas.microsoft.com/office/drawing/2014/main" xmlns="" id="{EB898B32-3891-4C3A-8F58-C5969D2E9033}"/>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1086225"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11">
            <a:extLst>
              <a:ext uri="{FF2B5EF4-FFF2-40B4-BE49-F238E27FC236}">
                <a16:creationId xmlns:a16="http://schemas.microsoft.com/office/drawing/2014/main" xmlns="" id="{4AE4806D-B8F9-4679-A68A-9BD21C01A301}"/>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50381" y="3681413"/>
            <a:ext cx="357266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3" name="Rectangle 23">
            <a:extLst>
              <a:ext uri="{FF2B5EF4-FFF2-40B4-BE49-F238E27FC236}">
                <a16:creationId xmlns:a16="http://schemas.microsoft.com/office/drawing/2014/main" xmlns="" id="{52FB45E9-914E-4471-AC87-E475CD51767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44073" y="-8467"/>
            <a:ext cx="2255511"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5">
            <a:extLst>
              <a:ext uri="{FF2B5EF4-FFF2-40B4-BE49-F238E27FC236}">
                <a16:creationId xmlns:a16="http://schemas.microsoft.com/office/drawing/2014/main" xmlns="" id="{C310626D-5743-49D4-8F7D-88C4F8F057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2605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xmlns="" id="{3C195FC1-B568-4C72-9902-34CB35DDD7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57215" y="3048000"/>
            <a:ext cx="2444751"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7">
            <a:extLst>
              <a:ext uri="{FF2B5EF4-FFF2-40B4-BE49-F238E27FC236}">
                <a16:creationId xmlns:a16="http://schemas.microsoft.com/office/drawing/2014/main" xmlns="" id="{EF2BDF77-362C-43F0-8CBB-A969EC2AE0C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588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Isosceles Triangle 21">
            <a:extLst>
              <a:ext uri="{FF2B5EF4-FFF2-40B4-BE49-F238E27FC236}">
                <a16:creationId xmlns:a16="http://schemas.microsoft.com/office/drawing/2014/main" xmlns="" id="{4BE96B01-3929-432D-B8C2-ADBCB74C2EF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836715" y="3589867"/>
            <a:ext cx="136286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Shape 23">
            <a:extLst>
              <a:ext uri="{FF2B5EF4-FFF2-40B4-BE49-F238E27FC236}">
                <a16:creationId xmlns:a16="http://schemas.microsoft.com/office/drawing/2014/main" xmlns="" id="{2A6FCDE6-CDE2-4C51-B18E-A95CFB67971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262215" y="-8467"/>
            <a:ext cx="6881785" cy="6866467"/>
          </a:xfrm>
          <a:custGeom>
            <a:avLst/>
            <a:gdLst>
              <a:gd name="connsiteX0" fmla="*/ 0 w 9175713"/>
              <a:gd name="connsiteY0" fmla="*/ 0 h 6866467"/>
              <a:gd name="connsiteX1" fmla="*/ 1249825 w 9175713"/>
              <a:gd name="connsiteY1" fmla="*/ 0 h 6866467"/>
              <a:gd name="connsiteX2" fmla="*/ 1249825 w 9175713"/>
              <a:gd name="connsiteY2" fmla="*/ 8467 h 6866467"/>
              <a:gd name="connsiteX3" fmla="*/ 9175713 w 9175713"/>
              <a:gd name="connsiteY3" fmla="*/ 8467 h 6866467"/>
              <a:gd name="connsiteX4" fmla="*/ 9175713 w 9175713"/>
              <a:gd name="connsiteY4" fmla="*/ 6866467 h 6866467"/>
              <a:gd name="connsiteX5" fmla="*/ 1249825 w 9175713"/>
              <a:gd name="connsiteY5" fmla="*/ 6866467 h 6866467"/>
              <a:gd name="connsiteX6" fmla="*/ 1109382 w 9175713"/>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75713" h="6866467">
                <a:moveTo>
                  <a:pt x="0" y="0"/>
                </a:moveTo>
                <a:lnTo>
                  <a:pt x="1249825" y="0"/>
                </a:lnTo>
                <a:lnTo>
                  <a:pt x="1249825" y="8467"/>
                </a:lnTo>
                <a:lnTo>
                  <a:pt x="9175713" y="8467"/>
                </a:lnTo>
                <a:lnTo>
                  <a:pt x="9175713"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3314352" y="1020871"/>
            <a:ext cx="5220569" cy="2849671"/>
          </a:xfrm>
        </p:spPr>
        <p:txBody>
          <a:bodyPr>
            <a:normAutofit/>
          </a:bodyPr>
          <a:lstStyle/>
          <a:p>
            <a:pPr algn="l">
              <a:lnSpc>
                <a:spcPct val="90000"/>
              </a:lnSpc>
            </a:pPr>
            <a:r>
              <a:rPr lang="en-US" sz="4000" dirty="0">
                <a:solidFill>
                  <a:srgbClr val="FFFFFF"/>
                </a:solidFill>
              </a:rPr>
              <a:t>Future of Cross- Border Logistics in India and Neighboring Countries( BBIN)</a:t>
            </a:r>
          </a:p>
        </p:txBody>
      </p:sp>
      <p:sp>
        <p:nvSpPr>
          <p:cNvPr id="3" name="Subtitle 2"/>
          <p:cNvSpPr>
            <a:spLocks noGrp="1"/>
          </p:cNvSpPr>
          <p:nvPr>
            <p:ph type="subTitle" idx="1"/>
          </p:nvPr>
        </p:nvSpPr>
        <p:spPr>
          <a:xfrm>
            <a:off x="2819400" y="3962088"/>
            <a:ext cx="5812247" cy="1600512"/>
          </a:xfrm>
        </p:spPr>
        <p:txBody>
          <a:bodyPr>
            <a:normAutofit/>
          </a:bodyPr>
          <a:lstStyle/>
          <a:p>
            <a:pPr algn="l">
              <a:lnSpc>
                <a:spcPct val="90000"/>
              </a:lnSpc>
            </a:pPr>
            <a:r>
              <a:rPr lang="en-US" dirty="0">
                <a:solidFill>
                  <a:schemeClr val="bg2">
                    <a:lumMod val="75000"/>
                  </a:schemeClr>
                </a:solidFill>
              </a:rPr>
              <a:t>Rajan Sharma</a:t>
            </a:r>
          </a:p>
          <a:p>
            <a:pPr algn="l">
              <a:lnSpc>
                <a:spcPct val="90000"/>
              </a:lnSpc>
            </a:pPr>
            <a:r>
              <a:rPr lang="en-US" dirty="0">
                <a:solidFill>
                  <a:schemeClr val="bg2">
                    <a:lumMod val="75000"/>
                  </a:schemeClr>
                </a:solidFill>
              </a:rPr>
              <a:t>Past President: Nepal freight forwarders Association</a:t>
            </a:r>
          </a:p>
          <a:p>
            <a:pPr algn="l">
              <a:lnSpc>
                <a:spcPct val="90000"/>
              </a:lnSpc>
            </a:pPr>
            <a:r>
              <a:rPr lang="en-US" dirty="0">
                <a:solidFill>
                  <a:schemeClr val="bg2">
                    <a:lumMod val="75000"/>
                  </a:schemeClr>
                </a:solidFill>
              </a:rPr>
              <a:t>Consultant: World Bank and International Trade Centre.</a:t>
            </a:r>
          </a:p>
        </p:txBody>
      </p:sp>
      <p:sp>
        <p:nvSpPr>
          <p:cNvPr id="26" name="Isosceles Triangle 25">
            <a:extLst>
              <a:ext uri="{FF2B5EF4-FFF2-40B4-BE49-F238E27FC236}">
                <a16:creationId xmlns:a16="http://schemas.microsoft.com/office/drawing/2014/main" xmlns="" id="{9D2E8756-2465-473A-BA2A-2DB1D622474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3019339" y="3294792"/>
            <a:ext cx="220660" cy="139829"/>
          </a:xfrm>
          <a:prstGeom prst="triangl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00126" y="609600"/>
            <a:ext cx="6447501" cy="1066800"/>
          </a:xfrm>
        </p:spPr>
        <p:txBody>
          <a:bodyPr>
            <a:normAutofit/>
          </a:bodyPr>
          <a:lstStyle/>
          <a:p>
            <a:r>
              <a:rPr lang="en-US" dirty="0">
                <a:latin typeface="Times New Roman" panose="02020603050405020304" pitchFamily="18" charset="0"/>
                <a:cs typeface="Times New Roman" panose="02020603050405020304" pitchFamily="18" charset="0"/>
              </a:rPr>
              <a:t>The Way Forward…</a:t>
            </a:r>
          </a:p>
        </p:txBody>
      </p:sp>
      <p:sp>
        <p:nvSpPr>
          <p:cNvPr id="10" name="Isosceles Triangle 9">
            <a:extLst>
              <a:ext uri="{FF2B5EF4-FFF2-40B4-BE49-F238E27FC236}">
                <a16:creationId xmlns:a16="http://schemas.microsoft.com/office/drawing/2014/main" xmlns=""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p:cNvSpPr>
            <a:spLocks noGrp="1"/>
          </p:cNvSpPr>
          <p:nvPr>
            <p:ph idx="1"/>
          </p:nvPr>
        </p:nvSpPr>
        <p:spPr>
          <a:xfrm>
            <a:off x="1000126" y="1676400"/>
            <a:ext cx="7807324" cy="3810001"/>
          </a:xfrm>
          <a:solidFill>
            <a:schemeClr val="accent1">
              <a:lumMod val="40000"/>
              <a:lumOff val="60000"/>
            </a:schemeClr>
          </a:solidFill>
        </p:spPr>
        <p:txBody>
          <a:bodyPr>
            <a:normAutofit fontScale="92500" lnSpcReduction="10000"/>
          </a:bodyPr>
          <a:lstStyle/>
          <a:p>
            <a:pPr>
              <a:lnSpc>
                <a:spcPct val="90000"/>
              </a:lnSpc>
              <a:buSzPct val="100000"/>
              <a:buNone/>
            </a:pPr>
            <a:r>
              <a:rPr lang="en-US" sz="1600" b="1" dirty="0" smtClean="0">
                <a:latin typeface="Times New Roman" panose="02020603050405020304" pitchFamily="18" charset="0"/>
                <a:cs typeface="Times New Roman" panose="02020603050405020304" pitchFamily="18" charset="0"/>
              </a:rPr>
              <a:t>	</a:t>
            </a:r>
          </a:p>
          <a:p>
            <a:pPr>
              <a:lnSpc>
                <a:spcPct val="90000"/>
              </a:lnSpc>
              <a:buSzPct val="100000"/>
              <a:buFont typeface="+mj-lt"/>
              <a:buAutoNum type="arabicPeriod" startAt="12"/>
            </a:pPr>
            <a:endParaRPr lang="en-US" sz="1600" b="1" dirty="0">
              <a:latin typeface="Times New Roman" panose="02020603050405020304" pitchFamily="18" charset="0"/>
              <a:cs typeface="Times New Roman" panose="02020603050405020304" pitchFamily="18" charset="0"/>
            </a:endParaRPr>
          </a:p>
          <a:p>
            <a:pPr>
              <a:lnSpc>
                <a:spcPct val="90000"/>
              </a:lnSpc>
              <a:buSzPct val="100000"/>
              <a:buNone/>
            </a:pPr>
            <a:r>
              <a:rPr lang="en-US" sz="1600" b="1" dirty="0" smtClean="0">
                <a:latin typeface="Times New Roman" panose="02020603050405020304" pitchFamily="18" charset="0"/>
                <a:cs typeface="Times New Roman" panose="02020603050405020304" pitchFamily="18" charset="0"/>
              </a:rPr>
              <a:t>	</a:t>
            </a:r>
          </a:p>
          <a:p>
            <a:pPr>
              <a:lnSpc>
                <a:spcPct val="90000"/>
              </a:lnSpc>
              <a:buSzPct val="100000"/>
              <a:buNone/>
            </a:pPr>
            <a:r>
              <a:rPr lang="en-US" sz="1600" b="1" dirty="0" smtClean="0">
                <a:latin typeface="Times New Roman" panose="02020603050405020304" pitchFamily="18" charset="0"/>
                <a:cs typeface="Times New Roman" panose="02020603050405020304" pitchFamily="18" charset="0"/>
              </a:rPr>
              <a:t>	13.	Money flow along the supply chain actors need to be worked out by holding 			each responsible through a workable procedure .A system that controls 				</a:t>
            </a:r>
            <a:r>
              <a:rPr lang="en-US" sz="1600" b="1" dirty="0" smtClean="0">
                <a:solidFill>
                  <a:srgbClr val="FF0000"/>
                </a:solidFill>
                <a:latin typeface="Times New Roman" panose="02020603050405020304" pitchFamily="18" charset="0"/>
                <a:cs typeface="Times New Roman" panose="02020603050405020304" pitchFamily="18" charset="0"/>
              </a:rPr>
              <a:t>money laundering </a:t>
            </a:r>
            <a:r>
              <a:rPr lang="en-US" sz="1600" b="1" dirty="0" smtClean="0">
                <a:latin typeface="Times New Roman" panose="02020603050405020304" pitchFamily="18" charset="0"/>
                <a:cs typeface="Times New Roman" panose="02020603050405020304" pitchFamily="18" charset="0"/>
              </a:rPr>
              <a:t>and a mechanism to check the actual cost of good at 				destination and the price to customers will enable collect right tax and 				increase revenue. </a:t>
            </a:r>
          </a:p>
          <a:p>
            <a:pPr>
              <a:lnSpc>
                <a:spcPct val="90000"/>
              </a:lnSpc>
              <a:buSzPct val="100000"/>
              <a:buNone/>
            </a:pPr>
            <a:r>
              <a:rPr lang="en-US" sz="1600" b="1" dirty="0" smtClean="0">
                <a:latin typeface="Times New Roman" panose="02020603050405020304" pitchFamily="18" charset="0"/>
                <a:cs typeface="Times New Roman" panose="02020603050405020304" pitchFamily="18" charset="0"/>
              </a:rPr>
              <a:t>	</a:t>
            </a:r>
          </a:p>
          <a:p>
            <a:pPr>
              <a:lnSpc>
                <a:spcPct val="90000"/>
              </a:lnSpc>
              <a:buSzPct val="100000"/>
              <a:buNone/>
            </a:pPr>
            <a:r>
              <a:rPr lang="en-US" sz="1600" b="1" dirty="0" smtClean="0">
                <a:latin typeface="Times New Roman" panose="02020603050405020304" pitchFamily="18" charset="0"/>
                <a:cs typeface="Times New Roman" panose="02020603050405020304" pitchFamily="18" charset="0"/>
              </a:rPr>
              <a:t>	14.	SPS issues : </a:t>
            </a:r>
            <a:r>
              <a:rPr lang="en-US" sz="1600" b="1" dirty="0" smtClean="0">
                <a:solidFill>
                  <a:srgbClr val="FF0000"/>
                </a:solidFill>
                <a:latin typeface="Times New Roman" panose="02020603050405020304" pitchFamily="18" charset="0"/>
                <a:cs typeface="Times New Roman" panose="02020603050405020304" pitchFamily="18" charset="0"/>
              </a:rPr>
              <a:t>Quality Compliances </a:t>
            </a:r>
            <a:r>
              <a:rPr lang="en-US" sz="1600" b="1" dirty="0" smtClean="0">
                <a:latin typeface="Times New Roman" panose="02020603050405020304" pitchFamily="18" charset="0"/>
                <a:cs typeface="Times New Roman" panose="02020603050405020304" pitchFamily="18" charset="0"/>
              </a:rPr>
              <a:t>by identifying the mandatory, voluntary 			and special standards of importing or exporting country. </a:t>
            </a:r>
          </a:p>
          <a:p>
            <a:pPr>
              <a:lnSpc>
                <a:spcPct val="90000"/>
              </a:lnSpc>
              <a:buNone/>
            </a:pPr>
            <a:endParaRPr lang="en-US" sz="1600" dirty="0" smtClean="0">
              <a:latin typeface="Times New Roman" panose="02020603050405020304" pitchFamily="18" charset="0"/>
              <a:cs typeface="Times New Roman" panose="02020603050405020304" pitchFamily="18" charset="0"/>
            </a:endParaRPr>
          </a:p>
          <a:p>
            <a:pPr>
              <a:lnSpc>
                <a:spcPct val="90000"/>
              </a:lnSpc>
              <a:buSzPct val="100000"/>
              <a:buNone/>
            </a:pPr>
            <a:r>
              <a:rPr lang="en-US" sz="1600" b="1" dirty="0" smtClean="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
            </a:r>
            <a:br>
              <a:rPr lang="en-US" sz="1600" b="1"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
            </a:r>
            <a:br>
              <a:rPr lang="en-US" sz="1600" dirty="0">
                <a:latin typeface="Times New Roman" panose="02020603050405020304" pitchFamily="18" charset="0"/>
                <a:cs typeface="Times New Roman" panose="02020603050405020304" pitchFamily="18" charset="0"/>
              </a:rPr>
            </a:br>
            <a:endParaRPr lang="en-US" sz="1600" dirty="0">
              <a:latin typeface="Times New Roman" panose="02020603050405020304" pitchFamily="18" charset="0"/>
              <a:cs typeface="Times New Roman" panose="02020603050405020304" pitchFamily="18" charset="0"/>
            </a:endParaRPr>
          </a:p>
        </p:txBody>
      </p:sp>
      <p:sp>
        <p:nvSpPr>
          <p:cNvPr id="12" name="Isosceles Triangle 11">
            <a:extLst>
              <a:ext uri="{FF2B5EF4-FFF2-40B4-BE49-F238E27FC236}">
                <a16:creationId xmlns:a16="http://schemas.microsoft.com/office/drawing/2014/main" xmlns=""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xmlns=""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00126" y="228600"/>
            <a:ext cx="6447501" cy="1143000"/>
          </a:xfrm>
        </p:spPr>
        <p:txBody>
          <a:bodyPr>
            <a:normAutofit fontScale="90000"/>
          </a:bodyPr>
          <a:lstStyle/>
          <a:p>
            <a:r>
              <a:rPr lang="en-US" dirty="0">
                <a:latin typeface="Times New Roman" panose="02020603050405020304" pitchFamily="18" charset="0"/>
                <a:cs typeface="Times New Roman" panose="02020603050405020304" pitchFamily="18" charset="0"/>
              </a:rPr>
              <a:t>Priority to </a:t>
            </a:r>
            <a:r>
              <a:rPr lang="en-US" dirty="0" smtClean="0">
                <a:latin typeface="Times New Roman" panose="02020603050405020304" pitchFamily="18" charset="0"/>
                <a:cs typeface="Times New Roman" panose="02020603050405020304" pitchFamily="18" charset="0"/>
              </a:rPr>
              <a:t>MSME and Project Cargo</a:t>
            </a:r>
            <a:endParaRPr lang="en-US" dirty="0">
              <a:latin typeface="Times New Roman" panose="02020603050405020304" pitchFamily="18" charset="0"/>
              <a:cs typeface="Times New Roman" panose="02020603050405020304" pitchFamily="18" charset="0"/>
            </a:endParaRPr>
          </a:p>
        </p:txBody>
      </p:sp>
      <p:sp>
        <p:nvSpPr>
          <p:cNvPr id="46" name="Isosceles Triangle 45">
            <a:extLst>
              <a:ext uri="{FF2B5EF4-FFF2-40B4-BE49-F238E27FC236}">
                <a16:creationId xmlns:a16="http://schemas.microsoft.com/office/drawing/2014/main" xmlns=""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9" name="Content Placeholder 2"/>
          <p:cNvSpPr>
            <a:spLocks noGrp="1"/>
          </p:cNvSpPr>
          <p:nvPr>
            <p:ph idx="1"/>
          </p:nvPr>
        </p:nvSpPr>
        <p:spPr>
          <a:xfrm>
            <a:off x="1000126" y="990600"/>
            <a:ext cx="7807324" cy="5638800"/>
          </a:xfrm>
          <a:solidFill>
            <a:schemeClr val="accent1">
              <a:lumMod val="40000"/>
              <a:lumOff val="60000"/>
            </a:schemeClr>
          </a:solidFill>
        </p:spPr>
        <p:txBody>
          <a:bodyPr>
            <a:normAutofit lnSpcReduction="10000"/>
          </a:bodyPr>
          <a:lstStyle/>
          <a:p>
            <a:endParaRPr lang="en-US" dirty="0">
              <a:latin typeface="Times New Roman" panose="02020603050405020304" pitchFamily="18" charset="0"/>
              <a:cs typeface="Times New Roman" panose="02020603050405020304" pitchFamily="18" charset="0"/>
            </a:endParaRPr>
          </a:p>
          <a:p>
            <a:pPr>
              <a:buNone/>
            </a:pPr>
            <a:r>
              <a:rPr lang="en-US" b="1" dirty="0">
                <a:latin typeface="Times New Roman" panose="02020603050405020304" pitchFamily="18" charset="0"/>
                <a:cs typeface="Times New Roman" panose="02020603050405020304" pitchFamily="18" charset="0"/>
              </a:rPr>
              <a:t/>
            </a:r>
            <a:br>
              <a:rPr lang="en-US" b="1"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A simplified provision of handling and transportation of LCL Shipments to cater to the need of MSME's.</a:t>
            </a:r>
          </a:p>
          <a:p>
            <a:pPr>
              <a:buNone/>
            </a:pPr>
            <a:r>
              <a:rPr lang="en-US" b="1" dirty="0">
                <a:latin typeface="Times New Roman" panose="02020603050405020304" pitchFamily="18" charset="0"/>
                <a:cs typeface="Times New Roman" panose="02020603050405020304" pitchFamily="18" charset="0"/>
              </a:rPr>
              <a:t/>
            </a:r>
            <a:br>
              <a:rPr lang="en-US" b="1"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 SMEs being the backbone of our economic activities need special attention and the consolidation of cargo at transit point must be permitted with introduction of trusted traders and authorities' economic operators AEO and other instruments</a:t>
            </a:r>
            <a:r>
              <a:rPr lang="en-US" b="1" dirty="0" smtClean="0">
                <a:latin typeface="Times New Roman" panose="02020603050405020304" pitchFamily="18" charset="0"/>
                <a:cs typeface="Times New Roman" panose="02020603050405020304" pitchFamily="18" charset="0"/>
              </a:rPr>
              <a:t>.</a:t>
            </a:r>
          </a:p>
          <a:p>
            <a:pPr>
              <a:buNone/>
            </a:pPr>
            <a:endParaRPr lang="en-US" b="1" dirty="0" smtClean="0">
              <a:latin typeface="Times New Roman" panose="02020603050405020304" pitchFamily="18" charset="0"/>
              <a:cs typeface="Times New Roman" panose="02020603050405020304" pitchFamily="18" charset="0"/>
            </a:endParaRPr>
          </a:p>
          <a:p>
            <a:pPr>
              <a:buNone/>
            </a:pPr>
            <a:r>
              <a:rPr lang="en-US" b="1" dirty="0" smtClean="0">
                <a:latin typeface="Times New Roman" panose="02020603050405020304" pitchFamily="18" charset="0"/>
                <a:cs typeface="Times New Roman" panose="02020603050405020304" pitchFamily="18" charset="0"/>
              </a:rPr>
              <a:t>	Project Cargo ,Bulk and Break bulk are equally important and right handling state of at technology will help smooth handling. </a:t>
            </a:r>
          </a:p>
          <a:p>
            <a:pPr>
              <a:buNone/>
            </a:pPr>
            <a:endParaRPr lang="en-US" b="1" dirty="0" smtClean="0">
              <a:latin typeface="Times New Roman" panose="02020603050405020304" pitchFamily="18" charset="0"/>
              <a:cs typeface="Times New Roman" panose="02020603050405020304" pitchFamily="18" charset="0"/>
            </a:endParaRPr>
          </a:p>
          <a:p>
            <a:pPr>
              <a:buNone/>
            </a:pPr>
            <a:r>
              <a:rPr lang="en-US" b="1" dirty="0" smtClean="0">
                <a:latin typeface="Times New Roman" panose="02020603050405020304" pitchFamily="18" charset="0"/>
                <a:cs typeface="Times New Roman" panose="02020603050405020304" pitchFamily="18" charset="0"/>
              </a:rPr>
              <a:t>	</a:t>
            </a:r>
            <a:r>
              <a:rPr lang="en-US" b="1" dirty="0" smtClean="0">
                <a:solidFill>
                  <a:srgbClr val="FF0000"/>
                </a:solidFill>
                <a:latin typeface="Times New Roman" panose="02020603050405020304" pitchFamily="18" charset="0"/>
                <a:cs typeface="Times New Roman" panose="02020603050405020304" pitchFamily="18" charset="0"/>
              </a:rPr>
              <a:t>The focus now is too much on Containerized cargo.</a:t>
            </a:r>
          </a:p>
          <a:p>
            <a:pPr>
              <a:buNone/>
            </a:pPr>
            <a:r>
              <a:rPr lang="en-US" b="1" dirty="0" smtClean="0">
                <a:latin typeface="Times New Roman" panose="02020603050405020304" pitchFamily="18" charset="0"/>
                <a:cs typeface="Times New Roman" panose="02020603050405020304" pitchFamily="18" charset="0"/>
              </a:rPr>
              <a:t>	</a:t>
            </a:r>
          </a:p>
          <a:p>
            <a:pPr>
              <a:buNone/>
            </a:pP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48" name="Isosceles Triangle 47">
            <a:extLst>
              <a:ext uri="{FF2B5EF4-FFF2-40B4-BE49-F238E27FC236}">
                <a16:creationId xmlns:a16="http://schemas.microsoft.com/office/drawing/2014/main" xmlns=""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xmlns=""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00126" y="609600"/>
            <a:ext cx="6447501" cy="1320800"/>
          </a:xfrm>
        </p:spPr>
        <p:txBody>
          <a:bodyPr>
            <a:normAutofit/>
          </a:bodyPr>
          <a:lstStyle/>
          <a:p>
            <a:r>
              <a:rPr lang="en-US" dirty="0">
                <a:latin typeface="Times New Roman" panose="02020603050405020304" pitchFamily="18" charset="0"/>
                <a:cs typeface="Times New Roman" panose="02020603050405020304" pitchFamily="18" charset="0"/>
              </a:rPr>
              <a:t>Future Outcome:</a:t>
            </a:r>
          </a:p>
        </p:txBody>
      </p:sp>
      <p:sp>
        <p:nvSpPr>
          <p:cNvPr id="25" name="Isosceles Triangle 24">
            <a:extLst>
              <a:ext uri="{FF2B5EF4-FFF2-40B4-BE49-F238E27FC236}">
                <a16:creationId xmlns:a16="http://schemas.microsoft.com/office/drawing/2014/main" xmlns=""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p:cNvSpPr>
            <a:spLocks noGrp="1"/>
          </p:cNvSpPr>
          <p:nvPr>
            <p:ph idx="1"/>
          </p:nvPr>
        </p:nvSpPr>
        <p:spPr>
          <a:xfrm>
            <a:off x="1000126" y="1752600"/>
            <a:ext cx="7762874" cy="4648200"/>
          </a:xfrm>
          <a:solidFill>
            <a:schemeClr val="accent1">
              <a:lumMod val="40000"/>
              <a:lumOff val="60000"/>
            </a:schemeClr>
          </a:solidFill>
        </p:spPr>
        <p:txBody>
          <a:bodyPr>
            <a:noAutofit/>
          </a:bodyPr>
          <a:lstStyle/>
          <a:p>
            <a:pPr>
              <a:lnSpc>
                <a:spcPct val="90000"/>
              </a:lnSpc>
            </a:pPr>
            <a:r>
              <a:rPr lang="en-US" sz="1400" b="1" dirty="0">
                <a:solidFill>
                  <a:srgbClr val="FF0000"/>
                </a:solidFill>
                <a:latin typeface="Times New Roman" panose="02020603050405020304" pitchFamily="18" charset="0"/>
                <a:cs typeface="Times New Roman" panose="02020603050405020304" pitchFamily="18" charset="0"/>
              </a:rPr>
              <a:t>Employment</a:t>
            </a:r>
            <a:r>
              <a:rPr lang="en-US" sz="1400" b="1" dirty="0">
                <a:latin typeface="Times New Roman" panose="02020603050405020304" pitchFamily="18" charset="0"/>
                <a:cs typeface="Times New Roman" panose="02020603050405020304" pitchFamily="18" charset="0"/>
              </a:rPr>
              <a:t>  generated.</a:t>
            </a:r>
          </a:p>
          <a:p>
            <a:pPr>
              <a:lnSpc>
                <a:spcPct val="90000"/>
              </a:lnSpc>
            </a:pPr>
            <a:r>
              <a:rPr lang="en-US" sz="1400" b="1" dirty="0">
                <a:solidFill>
                  <a:srgbClr val="FF0000"/>
                </a:solidFill>
                <a:latin typeface="Times New Roman" panose="02020603050405020304" pitchFamily="18" charset="0"/>
                <a:cs typeface="Times New Roman" panose="02020603050405020304" pitchFamily="18" charset="0"/>
              </a:rPr>
              <a:t>Livelihood</a:t>
            </a:r>
            <a:r>
              <a:rPr lang="en-US" sz="1400" b="1" dirty="0">
                <a:latin typeface="Times New Roman" panose="02020603050405020304" pitchFamily="18" charset="0"/>
                <a:cs typeface="Times New Roman" panose="02020603050405020304" pitchFamily="18" charset="0"/>
              </a:rPr>
              <a:t> along the corridor will have improved</a:t>
            </a:r>
          </a:p>
          <a:p>
            <a:pPr>
              <a:lnSpc>
                <a:spcPct val="90000"/>
              </a:lnSpc>
            </a:pPr>
            <a:r>
              <a:rPr lang="en-US" sz="1400" b="1" dirty="0">
                <a:solidFill>
                  <a:srgbClr val="FF0000"/>
                </a:solidFill>
                <a:latin typeface="Times New Roman" panose="02020603050405020304" pitchFamily="18" charset="0"/>
                <a:cs typeface="Times New Roman" panose="02020603050405020304" pitchFamily="18" charset="0"/>
              </a:rPr>
              <a:t>Environment</a:t>
            </a:r>
            <a:r>
              <a:rPr lang="en-US" sz="1400" b="1" dirty="0">
                <a:latin typeface="Times New Roman" panose="02020603050405020304" pitchFamily="18" charset="0"/>
                <a:cs typeface="Times New Roman" panose="02020603050405020304" pitchFamily="18" charset="0"/>
              </a:rPr>
              <a:t> standards complied .</a:t>
            </a:r>
          </a:p>
          <a:p>
            <a:pPr>
              <a:lnSpc>
                <a:spcPct val="90000"/>
              </a:lnSpc>
            </a:pPr>
            <a:r>
              <a:rPr lang="en-US" sz="1400" b="1" dirty="0" smtClean="0">
                <a:solidFill>
                  <a:srgbClr val="FF0000"/>
                </a:solidFill>
                <a:latin typeface="Times New Roman" panose="02020603050405020304" pitchFamily="18" charset="0"/>
                <a:cs typeface="Times New Roman" panose="02020603050405020304" pitchFamily="18" charset="0"/>
              </a:rPr>
              <a:t>Harmonized</a:t>
            </a:r>
            <a:r>
              <a:rPr lang="en-US" sz="1400" b="1" dirty="0" smtClean="0">
                <a:latin typeface="Times New Roman" panose="02020603050405020304" pitchFamily="18" charset="0"/>
                <a:cs typeface="Times New Roman" panose="02020603050405020304" pitchFamily="18" charset="0"/>
              </a:rPr>
              <a:t> procedure/documents </a:t>
            </a:r>
            <a:r>
              <a:rPr lang="en-US" sz="1400" b="1" dirty="0">
                <a:latin typeface="Times New Roman" panose="02020603050405020304" pitchFamily="18" charset="0"/>
                <a:cs typeface="Times New Roman" panose="02020603050405020304" pitchFamily="18" charset="0"/>
              </a:rPr>
              <a:t>, </a:t>
            </a:r>
            <a:r>
              <a:rPr lang="en-US" sz="1400" b="1" dirty="0" smtClean="0">
                <a:latin typeface="Times New Roman" panose="02020603050405020304" pitchFamily="18" charset="0"/>
                <a:cs typeface="Times New Roman" panose="02020603050405020304" pitchFamily="18" charset="0"/>
              </a:rPr>
              <a:t>standardize </a:t>
            </a:r>
            <a:r>
              <a:rPr lang="en-US" sz="1400" b="1" dirty="0">
                <a:latin typeface="Times New Roman" panose="02020603050405020304" pitchFamily="18" charset="0"/>
                <a:cs typeface="Times New Roman" panose="02020603050405020304" pitchFamily="18" charset="0"/>
              </a:rPr>
              <a:t>automated </a:t>
            </a:r>
            <a:r>
              <a:rPr lang="en-US" sz="1400" b="1" dirty="0" smtClean="0">
                <a:latin typeface="Times New Roman" panose="02020603050405020304" pitchFamily="18" charset="0"/>
                <a:cs typeface="Times New Roman" panose="02020603050405020304" pitchFamily="18" charset="0"/>
              </a:rPr>
              <a:t>information/ </a:t>
            </a:r>
            <a:r>
              <a:rPr lang="en-US" sz="1400" b="1" dirty="0">
                <a:latin typeface="Times New Roman" panose="02020603050405020304" pitchFamily="18" charset="0"/>
                <a:cs typeface="Times New Roman" panose="02020603050405020304" pitchFamily="18" charset="0"/>
              </a:rPr>
              <a:t>payment system and tracing and tracking </a:t>
            </a:r>
            <a:r>
              <a:rPr lang="en-US" sz="1400" b="1" dirty="0" smtClean="0">
                <a:latin typeface="Times New Roman" panose="02020603050405020304" pitchFamily="18" charset="0"/>
                <a:cs typeface="Times New Roman" panose="02020603050405020304" pitchFamily="18" charset="0"/>
              </a:rPr>
              <a:t>with </a:t>
            </a:r>
            <a:r>
              <a:rPr lang="en-US" sz="1400" b="1" dirty="0">
                <a:latin typeface="Times New Roman" panose="02020603050405020304" pitchFamily="18" charset="0"/>
                <a:cs typeface="Times New Roman" panose="02020603050405020304" pitchFamily="18" charset="0"/>
              </a:rPr>
              <a:t>standardized transport document will be established.</a:t>
            </a:r>
          </a:p>
          <a:p>
            <a:pPr>
              <a:lnSpc>
                <a:spcPct val="90000"/>
              </a:lnSpc>
            </a:pPr>
            <a:r>
              <a:rPr lang="en-US" sz="1400" b="1" dirty="0">
                <a:solidFill>
                  <a:srgbClr val="FF0000"/>
                </a:solidFill>
                <a:latin typeface="Times New Roman" panose="02020603050405020304" pitchFamily="18" charset="0"/>
                <a:cs typeface="Times New Roman" panose="02020603050405020304" pitchFamily="18" charset="0"/>
              </a:rPr>
              <a:t>Infrastructure standardized</a:t>
            </a:r>
            <a:r>
              <a:rPr lang="en-US" sz="1400" b="1" dirty="0">
                <a:latin typeface="Times New Roman" panose="02020603050405020304" pitchFamily="18" charset="0"/>
                <a:cs typeface="Times New Roman" panose="02020603050405020304" pitchFamily="18" charset="0"/>
              </a:rPr>
              <a:t>. </a:t>
            </a:r>
          </a:p>
          <a:p>
            <a:pPr>
              <a:lnSpc>
                <a:spcPct val="90000"/>
              </a:lnSpc>
            </a:pPr>
            <a:r>
              <a:rPr lang="en-US" sz="1400" b="1" dirty="0">
                <a:solidFill>
                  <a:srgbClr val="FF0000"/>
                </a:solidFill>
                <a:latin typeface="Times New Roman" panose="02020603050405020304" pitchFamily="18" charset="0"/>
                <a:cs typeface="Times New Roman" panose="02020603050405020304" pitchFamily="18" charset="0"/>
              </a:rPr>
              <a:t>Coordination</a:t>
            </a:r>
            <a:r>
              <a:rPr lang="en-US" sz="1400" b="1" dirty="0">
                <a:latin typeface="Times New Roman" panose="02020603050405020304" pitchFamily="18" charset="0"/>
                <a:cs typeface="Times New Roman" panose="02020603050405020304" pitchFamily="18" charset="0"/>
              </a:rPr>
              <a:t> amongst </a:t>
            </a:r>
            <a:r>
              <a:rPr lang="en-US" sz="1400" b="1" dirty="0" smtClean="0">
                <a:latin typeface="Times New Roman" panose="02020603050405020304" pitchFamily="18" charset="0"/>
                <a:cs typeface="Times New Roman" panose="02020603050405020304" pitchFamily="18" charset="0"/>
              </a:rPr>
              <a:t>stakeholders/government organizations will be better. </a:t>
            </a:r>
            <a:endParaRPr lang="en-US" sz="1400" b="1" dirty="0">
              <a:latin typeface="Times New Roman" panose="02020603050405020304" pitchFamily="18" charset="0"/>
              <a:cs typeface="Times New Roman" panose="02020603050405020304" pitchFamily="18" charset="0"/>
            </a:endParaRPr>
          </a:p>
          <a:p>
            <a:pPr>
              <a:lnSpc>
                <a:spcPct val="90000"/>
              </a:lnSpc>
            </a:pPr>
            <a:r>
              <a:rPr lang="en-US" sz="1400" b="1" dirty="0">
                <a:solidFill>
                  <a:srgbClr val="FF0000"/>
                </a:solidFill>
                <a:latin typeface="Times New Roman" panose="02020603050405020304" pitchFamily="18" charset="0"/>
                <a:cs typeface="Times New Roman" panose="02020603050405020304" pitchFamily="18" charset="0"/>
              </a:rPr>
              <a:t>Trade volume </a:t>
            </a:r>
            <a:r>
              <a:rPr lang="en-US" sz="1400" b="1" dirty="0">
                <a:latin typeface="Times New Roman" panose="02020603050405020304" pitchFamily="18" charset="0"/>
                <a:cs typeface="Times New Roman" panose="02020603050405020304" pitchFamily="18" charset="0"/>
              </a:rPr>
              <a:t>will increase.</a:t>
            </a:r>
          </a:p>
          <a:p>
            <a:pPr>
              <a:lnSpc>
                <a:spcPct val="90000"/>
              </a:lnSpc>
            </a:pPr>
            <a:r>
              <a:rPr lang="en-US" sz="1400" b="1" dirty="0">
                <a:solidFill>
                  <a:srgbClr val="FF0000"/>
                </a:solidFill>
                <a:latin typeface="Times New Roman" panose="02020603050405020304" pitchFamily="18" charset="0"/>
                <a:cs typeface="Times New Roman" panose="02020603050405020304" pitchFamily="18" charset="0"/>
              </a:rPr>
              <a:t>Trade Facilitation </a:t>
            </a:r>
            <a:r>
              <a:rPr lang="en-US" sz="1400" b="1" dirty="0">
                <a:latin typeface="Times New Roman" panose="02020603050405020304" pitchFamily="18" charset="0"/>
                <a:cs typeface="Times New Roman" panose="02020603050405020304" pitchFamily="18" charset="0"/>
              </a:rPr>
              <a:t>improved with infrastructure and automation and right equipment's.</a:t>
            </a:r>
          </a:p>
          <a:p>
            <a:pPr>
              <a:lnSpc>
                <a:spcPct val="90000"/>
              </a:lnSpc>
            </a:pPr>
            <a:r>
              <a:rPr lang="en-US" sz="1400" b="1" dirty="0">
                <a:solidFill>
                  <a:srgbClr val="FF0000"/>
                </a:solidFill>
                <a:latin typeface="Times New Roman" panose="02020603050405020304" pitchFamily="18" charset="0"/>
                <a:cs typeface="Times New Roman" panose="02020603050405020304" pitchFamily="18" charset="0"/>
              </a:rPr>
              <a:t>Dispute settlement </a:t>
            </a:r>
            <a:r>
              <a:rPr lang="en-US" sz="1400" b="1" dirty="0">
                <a:latin typeface="Times New Roman" panose="02020603050405020304" pitchFamily="18" charset="0"/>
                <a:cs typeface="Times New Roman" panose="02020603050405020304" pitchFamily="18" charset="0"/>
              </a:rPr>
              <a:t>will be better due to rules and regulation being compatible within the region.</a:t>
            </a:r>
          </a:p>
          <a:p>
            <a:pPr>
              <a:lnSpc>
                <a:spcPct val="90000"/>
              </a:lnSpc>
            </a:pPr>
            <a:r>
              <a:rPr lang="en-US" sz="1400" b="1" dirty="0">
                <a:solidFill>
                  <a:srgbClr val="FF0000"/>
                </a:solidFill>
                <a:latin typeface="Times New Roman" panose="02020603050405020304" pitchFamily="18" charset="0"/>
                <a:cs typeface="Times New Roman" panose="02020603050405020304" pitchFamily="18" charset="0"/>
              </a:rPr>
              <a:t>Cultural and social </a:t>
            </a:r>
            <a:r>
              <a:rPr lang="en-US" sz="1400" b="1" dirty="0">
                <a:latin typeface="Times New Roman" panose="02020603050405020304" pitchFamily="18" charset="0"/>
                <a:cs typeface="Times New Roman" panose="02020603050405020304" pitchFamily="18" charset="0"/>
              </a:rPr>
              <a:t>issues </a:t>
            </a:r>
            <a:r>
              <a:rPr lang="en-US" sz="1400" b="1" dirty="0" smtClean="0">
                <a:latin typeface="Times New Roman" panose="02020603050405020304" pitchFamily="18" charset="0"/>
                <a:cs typeface="Times New Roman" panose="02020603050405020304" pitchFamily="18" charset="0"/>
              </a:rPr>
              <a:t>well addressed.</a:t>
            </a:r>
          </a:p>
          <a:p>
            <a:pPr>
              <a:lnSpc>
                <a:spcPct val="90000"/>
              </a:lnSpc>
            </a:pPr>
            <a:r>
              <a:rPr lang="en-US" sz="1400" b="1" dirty="0" smtClean="0">
                <a:solidFill>
                  <a:srgbClr val="FF0000"/>
                </a:solidFill>
                <a:latin typeface="Times New Roman" panose="02020603050405020304" pitchFamily="18" charset="0"/>
                <a:cs typeface="Times New Roman" panose="02020603050405020304" pitchFamily="18" charset="0"/>
              </a:rPr>
              <a:t>Right revenue </a:t>
            </a:r>
            <a:r>
              <a:rPr lang="en-US" sz="1400" b="1" dirty="0" smtClean="0">
                <a:latin typeface="Times New Roman" panose="02020603050405020304" pitchFamily="18" charset="0"/>
                <a:cs typeface="Times New Roman" panose="02020603050405020304" pitchFamily="18" charset="0"/>
              </a:rPr>
              <a:t>collected</a:t>
            </a:r>
          </a:p>
          <a:p>
            <a:pPr>
              <a:lnSpc>
                <a:spcPct val="90000"/>
              </a:lnSpc>
            </a:pPr>
            <a:r>
              <a:rPr lang="en-US" sz="1400" b="1" dirty="0" smtClean="0">
                <a:solidFill>
                  <a:srgbClr val="FF0000"/>
                </a:solidFill>
                <a:latin typeface="Times New Roman" panose="02020603050405020304" pitchFamily="18" charset="0"/>
                <a:cs typeface="Times New Roman" panose="02020603050405020304" pitchFamily="18" charset="0"/>
              </a:rPr>
              <a:t> Illegal  trade </a:t>
            </a:r>
            <a:r>
              <a:rPr lang="en-US" sz="1400" b="1" dirty="0" smtClean="0">
                <a:latin typeface="Times New Roman" panose="02020603050405020304" pitchFamily="18" charset="0"/>
                <a:cs typeface="Times New Roman" panose="02020603050405020304" pitchFamily="18" charset="0"/>
              </a:rPr>
              <a:t>will have been controlled</a:t>
            </a:r>
          </a:p>
          <a:p>
            <a:pPr>
              <a:lnSpc>
                <a:spcPct val="90000"/>
              </a:lnSpc>
            </a:pPr>
            <a:r>
              <a:rPr lang="en-US" sz="1400" b="1" dirty="0" smtClean="0">
                <a:latin typeface="Times New Roman" panose="02020603050405020304" pitchFamily="18" charset="0"/>
                <a:cs typeface="Times New Roman" panose="02020603050405020304" pitchFamily="18" charset="0"/>
              </a:rPr>
              <a:t>Flow of </a:t>
            </a:r>
            <a:r>
              <a:rPr lang="en-US" sz="1400" b="1" dirty="0" smtClean="0">
                <a:solidFill>
                  <a:srgbClr val="FF0000"/>
                </a:solidFill>
                <a:latin typeface="Times New Roman" panose="02020603050405020304" pitchFamily="18" charset="0"/>
                <a:cs typeface="Times New Roman" panose="02020603050405020304" pitchFamily="18" charset="0"/>
              </a:rPr>
              <a:t>FDI </a:t>
            </a:r>
            <a:r>
              <a:rPr lang="en-US" sz="1400" b="1" dirty="0" smtClean="0">
                <a:latin typeface="Times New Roman" panose="02020603050405020304" pitchFamily="18" charset="0"/>
                <a:cs typeface="Times New Roman" panose="02020603050405020304" pitchFamily="18" charset="0"/>
              </a:rPr>
              <a:t>increased</a:t>
            </a:r>
            <a:endParaRPr lang="en-US" sz="1400" b="1" dirty="0">
              <a:latin typeface="Times New Roman" panose="02020603050405020304" pitchFamily="18" charset="0"/>
              <a:cs typeface="Times New Roman" panose="02020603050405020304" pitchFamily="18" charset="0"/>
            </a:endParaRPr>
          </a:p>
        </p:txBody>
      </p:sp>
      <p:sp>
        <p:nvSpPr>
          <p:cNvPr id="27" name="Isosceles Triangle 26">
            <a:extLst>
              <a:ext uri="{FF2B5EF4-FFF2-40B4-BE49-F238E27FC236}">
                <a16:creationId xmlns:a16="http://schemas.microsoft.com/office/drawing/2014/main" xmlns=""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xmlns=""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00126" y="609600"/>
            <a:ext cx="6447501" cy="1320800"/>
          </a:xfrm>
        </p:spPr>
        <p:txBody>
          <a:bodyPr>
            <a:normAutofit/>
          </a:bodyPr>
          <a:lstStyle/>
          <a:p>
            <a:r>
              <a:rPr lang="en-US" dirty="0">
                <a:latin typeface="Times New Roman" panose="02020603050405020304" pitchFamily="18" charset="0"/>
                <a:cs typeface="Times New Roman" panose="02020603050405020304" pitchFamily="18" charset="0"/>
              </a:rPr>
              <a:t>Final Conclusion </a:t>
            </a:r>
          </a:p>
        </p:txBody>
      </p:sp>
      <p:sp>
        <p:nvSpPr>
          <p:cNvPr id="25" name="Isosceles Triangle 24">
            <a:extLst>
              <a:ext uri="{FF2B5EF4-FFF2-40B4-BE49-F238E27FC236}">
                <a16:creationId xmlns:a16="http://schemas.microsoft.com/office/drawing/2014/main" xmlns=""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p:cNvSpPr>
            <a:spLocks noGrp="1"/>
          </p:cNvSpPr>
          <p:nvPr>
            <p:ph idx="1"/>
          </p:nvPr>
        </p:nvSpPr>
        <p:spPr>
          <a:xfrm>
            <a:off x="533400" y="1600201"/>
            <a:ext cx="7543800" cy="4441162"/>
          </a:xfrm>
          <a:solidFill>
            <a:schemeClr val="accent1">
              <a:lumMod val="40000"/>
              <a:lumOff val="60000"/>
            </a:schemeClr>
          </a:solidFill>
        </p:spPr>
        <p:txBody>
          <a:bodyPr>
            <a:normAutofit/>
          </a:bodyPr>
          <a:lstStyle/>
          <a:p>
            <a:pPr>
              <a:buNone/>
            </a:pPr>
            <a:r>
              <a:rPr lang="en-US" b="1" u="sng" dirty="0">
                <a:latin typeface="Times New Roman" panose="02020603050405020304" pitchFamily="18" charset="0"/>
                <a:cs typeface="Times New Roman" panose="02020603050405020304" pitchFamily="18" charset="0"/>
              </a:rPr>
              <a:t>Enhanced :</a:t>
            </a:r>
          </a:p>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Transparency  </a:t>
            </a:r>
          </a:p>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Accountability  </a:t>
            </a:r>
          </a:p>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Traceability and</a:t>
            </a:r>
          </a:p>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Predictability. </a:t>
            </a:r>
          </a:p>
          <a:p>
            <a:pPr>
              <a:buNone/>
            </a:pPr>
            <a:r>
              <a:rPr lang="en-US" dirty="0">
                <a:latin typeface="Times New Roman" panose="02020603050405020304" pitchFamily="18" charset="0"/>
                <a:cs typeface="Times New Roman" panose="02020603050405020304" pitchFamily="18" charset="0"/>
              </a:rPr>
              <a:t>					</a:t>
            </a:r>
          </a:p>
          <a:p>
            <a:pPr>
              <a:buNone/>
            </a:pPr>
            <a:r>
              <a:rPr lang="en-US" b="1" u="sng" dirty="0">
                <a:latin typeface="Times New Roman" panose="02020603050405020304" pitchFamily="18" charset="0"/>
                <a:cs typeface="Times New Roman" panose="02020603050405020304" pitchFamily="18" charset="0"/>
              </a:rPr>
              <a:t>Goal:</a:t>
            </a:r>
          </a:p>
          <a:p>
            <a:pPr>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Level playing field for Micro Small and Medium.</a:t>
            </a:r>
          </a:p>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Feel Good On Trade Facilitation indicatives for all involved in the trading across borders. </a:t>
            </a:r>
          </a:p>
          <a:p>
            <a:pPr>
              <a:buNone/>
            </a:pPr>
            <a:endParaRPr lang="en-US" dirty="0">
              <a:latin typeface="Times New Roman" panose="02020603050405020304" pitchFamily="18" charset="0"/>
              <a:cs typeface="Times New Roman" panose="02020603050405020304" pitchFamily="18" charset="0"/>
            </a:endParaRPr>
          </a:p>
        </p:txBody>
      </p:sp>
      <p:sp>
        <p:nvSpPr>
          <p:cNvPr id="27" name="Isosceles Triangle 26">
            <a:extLst>
              <a:ext uri="{FF2B5EF4-FFF2-40B4-BE49-F238E27FC236}">
                <a16:creationId xmlns:a16="http://schemas.microsoft.com/office/drawing/2014/main" xmlns=""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2" name="Group 8">
            <a:extLst>
              <a:ext uri="{FF2B5EF4-FFF2-40B4-BE49-F238E27FC236}">
                <a16:creationId xmlns:a16="http://schemas.microsoft.com/office/drawing/2014/main" xmlns="" id="{B4DE830A-B531-4A3B-96F6-0ECE88B08555}"/>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8467"/>
            <a:ext cx="9144001" cy="6866467"/>
            <a:chOff x="0" y="-8467"/>
            <a:chExt cx="12192000" cy="6866467"/>
          </a:xfrm>
        </p:grpSpPr>
        <p:cxnSp>
          <p:nvCxnSpPr>
            <p:cNvPr id="10" name="Straight Connector 9">
              <a:extLst>
                <a:ext uri="{FF2B5EF4-FFF2-40B4-BE49-F238E27FC236}">
                  <a16:creationId xmlns:a16="http://schemas.microsoft.com/office/drawing/2014/main" xmlns="" id="{2813DF2C-461A-4A8F-9679-A172790D1F3A}"/>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xmlns="" id="{54CD3A85-C039-4249-86E4-1EB9318B5495}"/>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xmlns="" id="{887EA6D2-2883-42C2-993D-094CA6D65DA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xmlns="" id="{3B895046-636F-4D1B-ACA4-29AA0CB3329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xmlns="" id="{C6B0CDE3-E054-4EDD-A43B-F96843D8BF5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xmlns="" id="{3B66B1A2-F145-4C9B-85CC-4BF30D58CBC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xmlns="" id="{5D4FC972-94B3-4035-8D31-E668C132B4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xmlns="" id="{374B9941-AFBE-4A77-A50E-B6EA04A746A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xmlns="" id="{27A982C5-2C38-4CE9-BC18-94697AD657F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xmlns="" id="{0060D8D1-7BB1-498F-AFBB-ADAC130A9E9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3730752" y="1265314"/>
            <a:ext cx="3224750" cy="3249131"/>
          </a:xfrm>
        </p:spPr>
        <p:txBody>
          <a:bodyPr vert="horz" lIns="91440" tIns="45720" rIns="91440" bIns="45720" rtlCol="0" anchor="b">
            <a:normAutofit/>
          </a:bodyPr>
          <a:lstStyle/>
          <a:p>
            <a:r>
              <a:rPr lang="en-US" sz="5400" kern="1200" dirty="0">
                <a:solidFill>
                  <a:schemeClr val="accent1"/>
                </a:solidFill>
                <a:latin typeface="+mj-lt"/>
                <a:ea typeface="+mj-ea"/>
                <a:cs typeface="+mj-cs"/>
              </a:rPr>
              <a:t>Thank you </a:t>
            </a:r>
          </a:p>
        </p:txBody>
      </p:sp>
      <p:sp>
        <p:nvSpPr>
          <p:cNvPr id="21" name="Isosceles Triangle 20">
            <a:extLst>
              <a:ext uri="{FF2B5EF4-FFF2-40B4-BE49-F238E27FC236}">
                <a16:creationId xmlns:a16="http://schemas.microsoft.com/office/drawing/2014/main" xmlns="" id="{5A7802B6-FF37-40CF-A7E2-6F2A0D9A91E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2380" y="1270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23" name="Graphic 5" descr="Handshake">
            <a:extLst>
              <a:ext uri="{FF2B5EF4-FFF2-40B4-BE49-F238E27FC236}">
                <a16:creationId xmlns:a16="http://schemas.microsoft.com/office/drawing/2014/main" xmlns="" id="{2771EEA4-49FF-4BF9-AEA7-111BC43223BC}"/>
              </a:ext>
            </a:extLst>
          </p:cNvPr>
          <p:cNvPicPr>
            <a:picLocks noChangeAspect="1"/>
          </p:cNvPicPr>
          <p:nvPr/>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a:off x="666453" y="2020850"/>
            <a:ext cx="2824269" cy="282426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F68DBFFD-59D4-4EA5-AA7B-50E489757658}"/>
              </a:ext>
            </a:extLst>
          </p:cNvPr>
          <p:cNvSpPr>
            <a:spLocks noGrp="1"/>
          </p:cNvSpPr>
          <p:nvPr>
            <p:ph type="title"/>
          </p:nvPr>
        </p:nvSpPr>
        <p:spPr>
          <a:xfrm>
            <a:off x="1000126" y="816638"/>
            <a:ext cx="6447501" cy="1316962"/>
          </a:xfrm>
        </p:spPr>
        <p:txBody>
          <a:bodyPr>
            <a:normAutofit/>
          </a:bodyPr>
          <a:lstStyle/>
          <a:p>
            <a:r>
              <a:rPr lang="en-US" dirty="0">
                <a:latin typeface="Times New Roman" panose="02020603050405020304" pitchFamily="18" charset="0"/>
                <a:cs typeface="Times New Roman" panose="02020603050405020304" pitchFamily="18" charset="0"/>
              </a:rPr>
              <a:t>Objective:</a:t>
            </a:r>
          </a:p>
        </p:txBody>
      </p:sp>
      <p:sp>
        <p:nvSpPr>
          <p:cNvPr id="10" name="Isosceles Triangle 9">
            <a:extLst>
              <a:ext uri="{FF2B5EF4-FFF2-40B4-BE49-F238E27FC236}">
                <a16:creationId xmlns:a16="http://schemas.microsoft.com/office/drawing/2014/main" xmlns=""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xmlns="" id="{7EB56F85-619B-45EB-9DD5-7EAE50B79A2D}"/>
              </a:ext>
            </a:extLst>
          </p:cNvPr>
          <p:cNvSpPr>
            <a:spLocks noGrp="1"/>
          </p:cNvSpPr>
          <p:nvPr>
            <p:ph idx="1"/>
          </p:nvPr>
        </p:nvSpPr>
        <p:spPr>
          <a:xfrm>
            <a:off x="1000126" y="1371601"/>
            <a:ext cx="7077074" cy="4669762"/>
          </a:xfrm>
          <a:solidFill>
            <a:schemeClr val="accent1">
              <a:lumMod val="40000"/>
              <a:lumOff val="60000"/>
            </a:schemeClr>
          </a:solidFill>
        </p:spPr>
        <p:txBody>
          <a:bodyPr>
            <a:normAutofit/>
          </a:bodyPr>
          <a:lstStyle/>
          <a:p>
            <a:endParaRPr lang="en-US" sz="2400" b="1" dirty="0" smtClean="0"/>
          </a:p>
          <a:p>
            <a:endParaRPr lang="en-US" sz="2400" b="1" dirty="0" smtClean="0"/>
          </a:p>
          <a:p>
            <a:r>
              <a:rPr lang="en-US" sz="2400" b="1" dirty="0" smtClean="0"/>
              <a:t>Identify </a:t>
            </a:r>
            <a:r>
              <a:rPr lang="en-US" sz="2400" b="1" dirty="0"/>
              <a:t>constrains of cross- border trade within the BBIN region. </a:t>
            </a:r>
            <a:endParaRPr lang="en-US" sz="2400" b="1" dirty="0" smtClean="0"/>
          </a:p>
          <a:p>
            <a:endParaRPr lang="en-US" sz="2400" b="1" dirty="0"/>
          </a:p>
          <a:p>
            <a:r>
              <a:rPr lang="en-US" sz="2400" b="1" dirty="0"/>
              <a:t>Provide the way froward for the future</a:t>
            </a:r>
            <a:r>
              <a:rPr lang="en-US" sz="2400" b="1" dirty="0" smtClean="0"/>
              <a:t>.</a:t>
            </a:r>
          </a:p>
          <a:p>
            <a:endParaRPr lang="en-US" sz="2400" b="1" dirty="0"/>
          </a:p>
          <a:p>
            <a:r>
              <a:rPr lang="en-US" sz="2400" b="1" dirty="0" smtClean="0"/>
              <a:t>Expected outcomes</a:t>
            </a:r>
            <a:r>
              <a:rPr lang="en-US" sz="2400" b="1" dirty="0"/>
              <a:t>.</a:t>
            </a:r>
          </a:p>
        </p:txBody>
      </p:sp>
      <p:sp>
        <p:nvSpPr>
          <p:cNvPr id="12" name="Isosceles Triangle 11">
            <a:extLst>
              <a:ext uri="{FF2B5EF4-FFF2-40B4-BE49-F238E27FC236}">
                <a16:creationId xmlns:a16="http://schemas.microsoft.com/office/drawing/2014/main" xmlns=""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xmlns="" val="6711533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00126" y="381000"/>
            <a:ext cx="6447501" cy="838200"/>
          </a:xfrm>
        </p:spPr>
        <p:txBody>
          <a:bodyPr>
            <a:normAutofit/>
          </a:bodyPr>
          <a:lstStyle/>
          <a:p>
            <a:r>
              <a:rPr lang="en-US" dirty="0">
                <a:latin typeface="Times New Roman" panose="02020603050405020304" pitchFamily="18" charset="0"/>
                <a:cs typeface="Times New Roman" panose="02020603050405020304" pitchFamily="18" charset="0"/>
              </a:rPr>
              <a:t>Constrains</a:t>
            </a:r>
          </a:p>
        </p:txBody>
      </p:sp>
      <p:sp>
        <p:nvSpPr>
          <p:cNvPr id="10" name="Isosceles Triangle 9">
            <a:extLst>
              <a:ext uri="{FF2B5EF4-FFF2-40B4-BE49-F238E27FC236}">
                <a16:creationId xmlns:a16="http://schemas.microsoft.com/office/drawing/2014/main" xmlns=""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p:cNvSpPr>
            <a:spLocks noGrp="1"/>
          </p:cNvSpPr>
          <p:nvPr>
            <p:ph idx="1"/>
          </p:nvPr>
        </p:nvSpPr>
        <p:spPr>
          <a:xfrm>
            <a:off x="1000126" y="1447800"/>
            <a:ext cx="7458074" cy="5029200"/>
          </a:xfrm>
          <a:solidFill>
            <a:schemeClr val="accent1">
              <a:lumMod val="40000"/>
              <a:lumOff val="60000"/>
            </a:schemeClr>
          </a:solidFill>
        </p:spPr>
        <p:txBody>
          <a:bodyPr>
            <a:noAutofit/>
          </a:bodyPr>
          <a:lstStyle/>
          <a:p>
            <a:pPr marL="914400" lvl="1" indent="-514350">
              <a:lnSpc>
                <a:spcPct val="90000"/>
              </a:lnSpc>
              <a:buSzPct val="100000"/>
              <a:buFont typeface="+mj-lt"/>
              <a:buAutoNum type="alphaUcPeriod"/>
            </a:pPr>
            <a:endParaRPr lang="en-US" b="1" dirty="0" smtClean="0">
              <a:latin typeface="Times New Roman" panose="02020603050405020304" pitchFamily="18" charset="0"/>
              <a:cs typeface="Times New Roman" panose="02020603050405020304" pitchFamily="18" charset="0"/>
            </a:endParaRPr>
          </a:p>
          <a:p>
            <a:pPr marL="914400" lvl="1" indent="-514350">
              <a:lnSpc>
                <a:spcPct val="90000"/>
              </a:lnSpc>
              <a:buSzPct val="100000"/>
              <a:buFont typeface="+mj-lt"/>
              <a:buAutoNum type="alphaUcPeriod"/>
            </a:pPr>
            <a:endParaRPr lang="en-US" b="1" dirty="0" smtClean="0">
              <a:latin typeface="Times New Roman" panose="02020603050405020304" pitchFamily="18" charset="0"/>
              <a:cs typeface="Times New Roman" panose="02020603050405020304" pitchFamily="18" charset="0"/>
            </a:endParaRPr>
          </a:p>
          <a:p>
            <a:pPr marL="914400" lvl="1" indent="-514350">
              <a:lnSpc>
                <a:spcPct val="90000"/>
              </a:lnSpc>
              <a:buSzPct val="100000"/>
              <a:buNone/>
            </a:pPr>
            <a:r>
              <a:rPr lang="en-US" sz="1400" b="1" dirty="0" smtClean="0">
                <a:latin typeface="Times New Roman" panose="02020603050405020304" pitchFamily="18" charset="0"/>
                <a:cs typeface="Times New Roman" panose="02020603050405020304" pitchFamily="18" charset="0"/>
              </a:rPr>
              <a:t>A.	The </a:t>
            </a:r>
            <a:r>
              <a:rPr lang="en-US" sz="1400" b="1" dirty="0">
                <a:latin typeface="Times New Roman" panose="02020603050405020304" pitchFamily="18" charset="0"/>
                <a:cs typeface="Times New Roman" panose="02020603050405020304" pitchFamily="18" charset="0"/>
              </a:rPr>
              <a:t>chest high </a:t>
            </a:r>
            <a:r>
              <a:rPr lang="en-US" sz="1400" b="1" dirty="0">
                <a:solidFill>
                  <a:srgbClr val="FF0000"/>
                </a:solidFill>
                <a:latin typeface="Times New Roman" panose="02020603050405020304" pitchFamily="18" charset="0"/>
                <a:cs typeface="Times New Roman" panose="02020603050405020304" pitchFamily="18" charset="0"/>
              </a:rPr>
              <a:t>mind set </a:t>
            </a:r>
            <a:r>
              <a:rPr lang="en-US" sz="1400" b="1" dirty="0">
                <a:latin typeface="Times New Roman" panose="02020603050405020304" pitchFamily="18" charset="0"/>
                <a:cs typeface="Times New Roman" panose="02020603050405020304" pitchFamily="18" charset="0"/>
              </a:rPr>
              <a:t>is missing among government and private sector </a:t>
            </a:r>
            <a:r>
              <a:rPr lang="en-US" sz="1400" b="1" dirty="0" smtClean="0">
                <a:latin typeface="Times New Roman" panose="02020603050405020304" pitchFamily="18" charset="0"/>
                <a:cs typeface="Times New Roman" panose="02020603050405020304" pitchFamily="18" charset="0"/>
              </a:rPr>
              <a:t>involved in trade facilitation. Their inability </a:t>
            </a:r>
            <a:r>
              <a:rPr lang="en-US" sz="1400" b="1" dirty="0">
                <a:latin typeface="Times New Roman" panose="02020603050405020304" pitchFamily="18" charset="0"/>
                <a:cs typeface="Times New Roman" panose="02020603050405020304" pitchFamily="18" charset="0"/>
              </a:rPr>
              <a:t>to perceive and plan right strategy. </a:t>
            </a:r>
            <a:endParaRPr lang="en-US" sz="1400" b="1" dirty="0" smtClean="0">
              <a:latin typeface="Times New Roman" panose="02020603050405020304" pitchFamily="18" charset="0"/>
              <a:cs typeface="Times New Roman" panose="02020603050405020304" pitchFamily="18" charset="0"/>
            </a:endParaRPr>
          </a:p>
          <a:p>
            <a:pPr marL="914400" lvl="1" indent="-514350">
              <a:lnSpc>
                <a:spcPct val="90000"/>
              </a:lnSpc>
              <a:buSzPct val="100000"/>
              <a:buFont typeface="+mj-lt"/>
              <a:buAutoNum type="alphaUcPeriod"/>
            </a:pPr>
            <a:endParaRPr lang="en-US" sz="1400" b="1" dirty="0">
              <a:latin typeface="Times New Roman" panose="02020603050405020304" pitchFamily="18" charset="0"/>
              <a:cs typeface="Times New Roman" panose="02020603050405020304" pitchFamily="18" charset="0"/>
            </a:endParaRPr>
          </a:p>
          <a:p>
            <a:pPr marL="914400" lvl="1" indent="-514350">
              <a:lnSpc>
                <a:spcPct val="90000"/>
              </a:lnSpc>
              <a:buSzPct val="100000"/>
              <a:buNone/>
            </a:pPr>
            <a:r>
              <a:rPr lang="en-US" sz="1400" b="1" dirty="0" smtClean="0">
                <a:latin typeface="Times New Roman" panose="02020603050405020304" pitchFamily="18" charset="0"/>
                <a:cs typeface="Times New Roman" panose="02020603050405020304" pitchFamily="18" charset="0"/>
              </a:rPr>
              <a:t>B.	</a:t>
            </a:r>
            <a:r>
              <a:rPr lang="en-US" sz="1400" b="1" dirty="0" smtClean="0">
                <a:solidFill>
                  <a:srgbClr val="FF0000"/>
                </a:solidFill>
                <a:latin typeface="Times New Roman" panose="02020603050405020304" pitchFamily="18" charset="0"/>
                <a:cs typeface="Times New Roman" panose="02020603050405020304" pitchFamily="18" charset="0"/>
              </a:rPr>
              <a:t>Weak </a:t>
            </a:r>
            <a:r>
              <a:rPr lang="en-US" sz="1400" b="1" dirty="0">
                <a:solidFill>
                  <a:srgbClr val="FF0000"/>
                </a:solidFill>
                <a:latin typeface="Times New Roman" panose="02020603050405020304" pitchFamily="18" charset="0"/>
                <a:cs typeface="Times New Roman" panose="02020603050405020304" pitchFamily="18" charset="0"/>
              </a:rPr>
              <a:t>negotiation power </a:t>
            </a:r>
            <a:r>
              <a:rPr lang="en-US" sz="1400" b="1" dirty="0">
                <a:latin typeface="Times New Roman" panose="02020603050405020304" pitchFamily="18" charset="0"/>
                <a:cs typeface="Times New Roman" panose="02020603050405020304" pitchFamily="18" charset="0"/>
              </a:rPr>
              <a:t>of government with transit providing countries and lack of right coordination among stakeholders within the region . Each </a:t>
            </a:r>
            <a:r>
              <a:rPr lang="en-US" sz="1400" b="1" dirty="0" smtClean="0">
                <a:latin typeface="Times New Roman" panose="02020603050405020304" pitchFamily="18" charset="0"/>
                <a:cs typeface="Times New Roman" panose="02020603050405020304" pitchFamily="18" charset="0"/>
              </a:rPr>
              <a:t>countries focuses on issues within the </a:t>
            </a:r>
            <a:r>
              <a:rPr lang="en-US" sz="1400" b="1" dirty="0">
                <a:latin typeface="Times New Roman" panose="02020603050405020304" pitchFamily="18" charset="0"/>
                <a:cs typeface="Times New Roman" panose="02020603050405020304" pitchFamily="18" charset="0"/>
              </a:rPr>
              <a:t>boarder and not beyond </a:t>
            </a:r>
            <a:r>
              <a:rPr lang="en-US" sz="1400" b="1" dirty="0" smtClean="0">
                <a:latin typeface="Times New Roman" panose="02020603050405020304" pitchFamily="18" charset="0"/>
                <a:cs typeface="Times New Roman" panose="02020603050405020304" pitchFamily="18" charset="0"/>
              </a:rPr>
              <a:t>boarder. </a:t>
            </a:r>
          </a:p>
          <a:p>
            <a:pPr marL="914400" lvl="1" indent="-514350">
              <a:lnSpc>
                <a:spcPct val="90000"/>
              </a:lnSpc>
              <a:buSzPct val="100000"/>
              <a:buFont typeface="+mj-lt"/>
              <a:buAutoNum type="alphaUcPeriod"/>
            </a:pPr>
            <a:endParaRPr lang="en-US" sz="1400" b="1" dirty="0">
              <a:latin typeface="Times New Roman" panose="02020603050405020304" pitchFamily="18" charset="0"/>
              <a:cs typeface="Times New Roman" panose="02020603050405020304" pitchFamily="18" charset="0"/>
            </a:endParaRPr>
          </a:p>
          <a:p>
            <a:pPr marL="914400" lvl="1" indent="-514350">
              <a:lnSpc>
                <a:spcPct val="90000"/>
              </a:lnSpc>
              <a:buSzPct val="100000"/>
              <a:buNone/>
            </a:pPr>
            <a:r>
              <a:rPr lang="en-US" sz="1400" b="1" dirty="0" smtClean="0">
                <a:latin typeface="Times New Roman" panose="02020603050405020304" pitchFamily="18" charset="0"/>
                <a:cs typeface="Times New Roman" panose="02020603050405020304" pitchFamily="18" charset="0"/>
              </a:rPr>
              <a:t>C.	</a:t>
            </a:r>
            <a:r>
              <a:rPr lang="en-US" sz="1400" b="1" dirty="0" smtClean="0">
                <a:solidFill>
                  <a:srgbClr val="FF0000"/>
                </a:solidFill>
                <a:latin typeface="Times New Roman" panose="02020603050405020304" pitchFamily="18" charset="0"/>
                <a:cs typeface="Times New Roman" panose="02020603050405020304" pitchFamily="18" charset="0"/>
              </a:rPr>
              <a:t>Linking </a:t>
            </a:r>
            <a:r>
              <a:rPr lang="en-US" sz="1400" b="1" dirty="0">
                <a:solidFill>
                  <a:srgbClr val="FF0000"/>
                </a:solidFill>
                <a:latin typeface="Times New Roman" panose="02020603050405020304" pitchFamily="18" charset="0"/>
                <a:cs typeface="Times New Roman" panose="02020603050405020304" pitchFamily="18" charset="0"/>
              </a:rPr>
              <a:t>the plans , policie</a:t>
            </a:r>
            <a:r>
              <a:rPr lang="en-US" sz="1400" b="1" dirty="0">
                <a:latin typeface="Times New Roman" panose="02020603050405020304" pitchFamily="18" charset="0"/>
                <a:cs typeface="Times New Roman" panose="02020603050405020304" pitchFamily="18" charset="0"/>
              </a:rPr>
              <a:t>s and project based on the multimodal transport system to enable smooth supply of goods based on one logistic policy. </a:t>
            </a:r>
            <a:r>
              <a:rPr lang="en-US" sz="1400" b="1" u="sng" dirty="0">
                <a:latin typeface="Times New Roman" panose="02020603050405020304" pitchFamily="18" charset="0"/>
                <a:cs typeface="Times New Roman" panose="02020603050405020304" pitchFamily="18" charset="0"/>
              </a:rPr>
              <a:t>Single policy in all BBIN countries </a:t>
            </a:r>
            <a:r>
              <a:rPr lang="en-US" sz="1400" b="1" dirty="0" smtClean="0">
                <a:latin typeface="Times New Roman" panose="02020603050405020304" pitchFamily="18" charset="0"/>
                <a:cs typeface="Times New Roman" panose="02020603050405020304" pitchFamily="18" charset="0"/>
              </a:rPr>
              <a:t>.</a:t>
            </a:r>
          </a:p>
          <a:p>
            <a:pPr marL="914400" lvl="1" indent="-514350">
              <a:lnSpc>
                <a:spcPct val="90000"/>
              </a:lnSpc>
              <a:buSzPct val="100000"/>
              <a:buNone/>
            </a:pPr>
            <a:r>
              <a:rPr lang="en-US" sz="1400" b="1" dirty="0" smtClean="0">
                <a:solidFill>
                  <a:srgbClr val="FF0000"/>
                </a:solidFill>
                <a:latin typeface="Times New Roman" panose="02020603050405020304" pitchFamily="18" charset="0"/>
                <a:cs typeface="Times New Roman" panose="02020603050405020304" pitchFamily="18" charset="0"/>
              </a:rPr>
              <a:t>	</a:t>
            </a:r>
            <a:r>
              <a:rPr lang="en-US" sz="1400" b="1" dirty="0" smtClean="0">
                <a:solidFill>
                  <a:srgbClr val="FF0000"/>
                </a:solidFill>
                <a:latin typeface="Times New Roman" panose="02020603050405020304" pitchFamily="18" charset="0"/>
                <a:cs typeface="Times New Roman" panose="02020603050405020304" pitchFamily="18" charset="0"/>
              </a:rPr>
              <a:t>National </a:t>
            </a:r>
            <a:r>
              <a:rPr lang="en-US" sz="1400" b="1" dirty="0" smtClean="0">
                <a:solidFill>
                  <a:srgbClr val="FF0000"/>
                </a:solidFill>
                <a:latin typeface="Times New Roman" panose="02020603050405020304" pitchFamily="18" charset="0"/>
                <a:cs typeface="Times New Roman" panose="02020603050405020304" pitchFamily="18" charset="0"/>
              </a:rPr>
              <a:t>development plan </a:t>
            </a:r>
            <a:r>
              <a:rPr lang="en-US" sz="1400" b="1" dirty="0" smtClean="0">
                <a:latin typeface="Times New Roman" panose="02020603050405020304" pitchFamily="18" charset="0"/>
                <a:cs typeface="Times New Roman" panose="02020603050405020304" pitchFamily="18" charset="0"/>
              </a:rPr>
              <a:t>of nations does not compliment to each other like the </a:t>
            </a:r>
            <a:r>
              <a:rPr lang="en-US" sz="1400" b="1" dirty="0" smtClean="0">
                <a:solidFill>
                  <a:srgbClr val="FF0000"/>
                </a:solidFill>
                <a:latin typeface="Times New Roman" panose="02020603050405020304" pitchFamily="18" charset="0"/>
                <a:cs typeface="Times New Roman" panose="02020603050405020304" pitchFamily="18" charset="0"/>
              </a:rPr>
              <a:t>logistic policy and Master plan </a:t>
            </a:r>
            <a:r>
              <a:rPr lang="en-US" sz="1400" b="1" dirty="0" smtClean="0">
                <a:latin typeface="Times New Roman" panose="02020603050405020304" pitchFamily="18" charset="0"/>
                <a:cs typeface="Times New Roman" panose="02020603050405020304" pitchFamily="18" charset="0"/>
              </a:rPr>
              <a:t>for multimodal and intermodal transport</a:t>
            </a:r>
            <a:r>
              <a:rPr lang="en-US" sz="1400" b="1" dirty="0" smtClean="0">
                <a:latin typeface="Times New Roman" panose="02020603050405020304" pitchFamily="18" charset="0"/>
                <a:cs typeface="Times New Roman" panose="02020603050405020304" pitchFamily="18" charset="0"/>
              </a:rPr>
              <a:t>.</a:t>
            </a:r>
          </a:p>
          <a:p>
            <a:pPr marL="914400" lvl="1" indent="-514350">
              <a:lnSpc>
                <a:spcPct val="90000"/>
              </a:lnSpc>
              <a:buSzPct val="100000"/>
              <a:buNone/>
            </a:pPr>
            <a:r>
              <a:rPr lang="en-US" sz="1400" b="1" dirty="0" smtClean="0">
                <a:latin typeface="Times New Roman" panose="02020603050405020304" pitchFamily="18" charset="0"/>
                <a:cs typeface="Times New Roman" panose="02020603050405020304" pitchFamily="18" charset="0"/>
              </a:rPr>
              <a:t>D.</a:t>
            </a:r>
            <a:r>
              <a:rPr lang="en-US" sz="1400" b="1" dirty="0" smtClean="0">
                <a:latin typeface="Times New Roman" panose="02020603050405020304" pitchFamily="18" charset="0"/>
                <a:cs typeface="Times New Roman" panose="02020603050405020304" pitchFamily="18" charset="0"/>
              </a:rPr>
              <a:t>	</a:t>
            </a:r>
            <a:r>
              <a:rPr lang="en-US" sz="1400" b="1" dirty="0" smtClean="0">
                <a:solidFill>
                  <a:srgbClr val="FF0000"/>
                </a:solidFill>
                <a:latin typeface="Times New Roman" panose="02020603050405020304" pitchFamily="18" charset="0"/>
                <a:cs typeface="Times New Roman" panose="02020603050405020304" pitchFamily="18" charset="0"/>
              </a:rPr>
              <a:t>Risk </a:t>
            </a:r>
            <a:r>
              <a:rPr lang="en-US" sz="1400" b="1" dirty="0" smtClean="0">
                <a:latin typeface="Times New Roman" panose="02020603050405020304" pitchFamily="18" charset="0"/>
                <a:cs typeface="Times New Roman" panose="02020603050405020304" pitchFamily="18" charset="0"/>
              </a:rPr>
              <a:t>: terror , arms and illegal movement of passengers and goods. </a:t>
            </a:r>
            <a:br>
              <a:rPr lang="en-US" sz="1400" b="1" dirty="0" smtClean="0">
                <a:latin typeface="Times New Roman" panose="02020603050405020304" pitchFamily="18" charset="0"/>
                <a:cs typeface="Times New Roman" panose="02020603050405020304" pitchFamily="18" charset="0"/>
              </a:rPr>
            </a:br>
            <a:r>
              <a:rPr lang="en-US" sz="1400" b="1" dirty="0" smtClean="0">
                <a:latin typeface="Times New Roman" panose="02020603050405020304" pitchFamily="18" charset="0"/>
                <a:cs typeface="Times New Roman" panose="02020603050405020304" pitchFamily="18" charset="0"/>
              </a:rPr>
              <a:t>	Risk of products and service trade being diverted form one country to 		another. </a:t>
            </a:r>
            <a:endParaRPr lang="en-US" sz="1400" b="1" dirty="0" smtClean="0">
              <a:latin typeface="Times New Roman" panose="02020603050405020304" pitchFamily="18" charset="0"/>
              <a:cs typeface="Times New Roman" panose="02020603050405020304" pitchFamily="18" charset="0"/>
            </a:endParaRPr>
          </a:p>
          <a:p>
            <a:pPr marL="914400" lvl="1" indent="-514350">
              <a:lnSpc>
                <a:spcPct val="90000"/>
              </a:lnSpc>
              <a:buSzPct val="100000"/>
              <a:buAutoNum type="alphaUcPeriod" startAt="3"/>
            </a:pPr>
            <a:endParaRPr lang="en-US" sz="1600" b="1" dirty="0" smtClean="0">
              <a:latin typeface="Times New Roman" panose="02020603050405020304" pitchFamily="18" charset="0"/>
              <a:cs typeface="Times New Roman" panose="02020603050405020304" pitchFamily="18" charset="0"/>
            </a:endParaRPr>
          </a:p>
          <a:p>
            <a:pPr marL="914400" lvl="1" indent="-514350">
              <a:lnSpc>
                <a:spcPct val="90000"/>
              </a:lnSpc>
              <a:buSzPct val="100000"/>
              <a:buAutoNum type="alphaUcPeriod" startAt="3"/>
            </a:pPr>
            <a:endParaRPr lang="en-US" sz="1600" b="1" dirty="0">
              <a:latin typeface="Times New Roman" panose="02020603050405020304" pitchFamily="18" charset="0"/>
              <a:cs typeface="Times New Roman" panose="02020603050405020304" pitchFamily="18" charset="0"/>
            </a:endParaRPr>
          </a:p>
          <a:p>
            <a:pPr algn="just">
              <a:lnSpc>
                <a:spcPct val="90000"/>
              </a:lnSpc>
              <a:buNone/>
            </a:pPr>
            <a:r>
              <a:rPr lang="en-US" sz="1600" dirty="0">
                <a:latin typeface="Times New Roman" panose="02020603050405020304" pitchFamily="18" charset="0"/>
                <a:cs typeface="Times New Roman" panose="02020603050405020304" pitchFamily="18" charset="0"/>
              </a:rPr>
              <a:t/>
            </a:r>
            <a:br>
              <a:rPr lang="en-US" sz="1600" dirty="0">
                <a:latin typeface="Times New Roman" panose="02020603050405020304" pitchFamily="18" charset="0"/>
                <a:cs typeface="Times New Roman" panose="02020603050405020304" pitchFamily="18" charset="0"/>
              </a:rPr>
            </a:br>
            <a:endParaRPr lang="en-US" sz="1600" dirty="0">
              <a:latin typeface="Times New Roman" panose="02020603050405020304" pitchFamily="18" charset="0"/>
              <a:cs typeface="Times New Roman" panose="02020603050405020304" pitchFamily="18" charset="0"/>
            </a:endParaRPr>
          </a:p>
        </p:txBody>
      </p:sp>
      <p:sp>
        <p:nvSpPr>
          <p:cNvPr id="12" name="Isosceles Triangle 11">
            <a:extLst>
              <a:ext uri="{FF2B5EF4-FFF2-40B4-BE49-F238E27FC236}">
                <a16:creationId xmlns:a16="http://schemas.microsoft.com/office/drawing/2014/main" xmlns=""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00126" y="609600"/>
            <a:ext cx="6447501" cy="1320800"/>
          </a:xfrm>
        </p:spPr>
        <p:txBody>
          <a:bodyPr>
            <a:normAutofit/>
          </a:bodyPr>
          <a:lstStyle/>
          <a:p>
            <a:r>
              <a:rPr lang="en-US" dirty="0">
                <a:latin typeface="Times New Roman" panose="02020603050405020304" pitchFamily="18" charset="0"/>
                <a:cs typeface="Times New Roman" panose="02020603050405020304" pitchFamily="18" charset="0"/>
              </a:rPr>
              <a:t>Constrain …</a:t>
            </a:r>
          </a:p>
        </p:txBody>
      </p:sp>
      <p:sp>
        <p:nvSpPr>
          <p:cNvPr id="10" name="Isosceles Triangle 9">
            <a:extLst>
              <a:ext uri="{FF2B5EF4-FFF2-40B4-BE49-F238E27FC236}">
                <a16:creationId xmlns:a16="http://schemas.microsoft.com/office/drawing/2014/main" xmlns=""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p:cNvSpPr>
            <a:spLocks noGrp="1"/>
          </p:cNvSpPr>
          <p:nvPr>
            <p:ph idx="1"/>
          </p:nvPr>
        </p:nvSpPr>
        <p:spPr>
          <a:xfrm>
            <a:off x="1000126" y="1295400"/>
            <a:ext cx="7458074" cy="5410200"/>
          </a:xfrm>
          <a:solidFill>
            <a:schemeClr val="accent1">
              <a:lumMod val="40000"/>
              <a:lumOff val="60000"/>
            </a:schemeClr>
          </a:solidFill>
        </p:spPr>
        <p:txBody>
          <a:bodyPr>
            <a:normAutofit/>
          </a:bodyPr>
          <a:lstStyle/>
          <a:p>
            <a:pPr marL="514350" indent="-514350">
              <a:lnSpc>
                <a:spcPct val="90000"/>
              </a:lnSpc>
              <a:buNone/>
            </a:pPr>
            <a:endParaRPr lang="en-US" sz="1100" b="1" dirty="0">
              <a:latin typeface="Times New Roman" panose="02020603050405020304" pitchFamily="18" charset="0"/>
              <a:cs typeface="Times New Roman" panose="02020603050405020304" pitchFamily="18" charset="0"/>
            </a:endParaRPr>
          </a:p>
          <a:p>
            <a:pPr marL="514350" indent="-514350">
              <a:lnSpc>
                <a:spcPct val="90000"/>
              </a:lnSpc>
              <a:buNone/>
            </a:pPr>
            <a:r>
              <a:rPr lang="en-US" sz="1600" b="1" dirty="0" smtClean="0">
                <a:latin typeface="Times New Roman" panose="02020603050405020304" pitchFamily="18" charset="0"/>
                <a:cs typeface="Times New Roman" panose="02020603050405020304" pitchFamily="18" charset="0"/>
              </a:rPr>
              <a:t>	</a:t>
            </a:r>
            <a:r>
              <a:rPr lang="en-US" sz="1400" b="1" dirty="0">
                <a:latin typeface="Times New Roman" panose="02020603050405020304" pitchFamily="18" charset="0"/>
                <a:cs typeface="Times New Roman" panose="02020603050405020304" pitchFamily="18" charset="0"/>
              </a:rPr>
              <a:t>	</a:t>
            </a:r>
            <a:endParaRPr lang="en-US" sz="1400" b="1" dirty="0" smtClean="0">
              <a:latin typeface="Times New Roman" panose="02020603050405020304" pitchFamily="18" charset="0"/>
              <a:cs typeface="Times New Roman" panose="02020603050405020304" pitchFamily="18" charset="0"/>
            </a:endParaRPr>
          </a:p>
          <a:p>
            <a:pPr>
              <a:lnSpc>
                <a:spcPct val="90000"/>
              </a:lnSpc>
              <a:buSzPct val="100000"/>
              <a:buNone/>
            </a:pPr>
            <a:r>
              <a:rPr lang="en-US" sz="1400" b="1" dirty="0" smtClean="0">
                <a:latin typeface="Times New Roman" panose="02020603050405020304" pitchFamily="18" charset="0"/>
                <a:cs typeface="Times New Roman" panose="02020603050405020304" pitchFamily="18" charset="0"/>
              </a:rPr>
              <a:t>	</a:t>
            </a:r>
            <a:r>
              <a:rPr lang="en-US" sz="1400" b="1" dirty="0" smtClean="0">
                <a:latin typeface="Times New Roman" panose="02020603050405020304" pitchFamily="18" charset="0"/>
                <a:cs typeface="Times New Roman" panose="02020603050405020304" pitchFamily="18" charset="0"/>
              </a:rPr>
              <a:t>	E.</a:t>
            </a:r>
            <a:r>
              <a:rPr lang="en-US" sz="1400" b="1" dirty="0" smtClean="0">
                <a:latin typeface="Times New Roman" panose="02020603050405020304" pitchFamily="18" charset="0"/>
                <a:cs typeface="Times New Roman" panose="02020603050405020304" pitchFamily="18" charset="0"/>
              </a:rPr>
              <a:t>	</a:t>
            </a:r>
            <a:r>
              <a:rPr lang="en-US" sz="1400" b="1" dirty="0" smtClean="0">
                <a:solidFill>
                  <a:srgbClr val="FF0000"/>
                </a:solidFill>
                <a:latin typeface="Times New Roman" panose="02020603050405020304" pitchFamily="18" charset="0"/>
                <a:cs typeface="Times New Roman" panose="02020603050405020304" pitchFamily="18" charset="0"/>
              </a:rPr>
              <a:t>Soft </a:t>
            </a:r>
            <a:r>
              <a:rPr lang="en-US" sz="1400" b="1" dirty="0">
                <a:solidFill>
                  <a:srgbClr val="FF0000"/>
                </a:solidFill>
                <a:latin typeface="Times New Roman" panose="02020603050405020304" pitchFamily="18" charset="0"/>
                <a:cs typeface="Times New Roman" panose="02020603050405020304" pitchFamily="18" charset="0"/>
              </a:rPr>
              <a:t>and hard infrastructure </a:t>
            </a:r>
            <a:r>
              <a:rPr lang="en-US" sz="1400" b="1" dirty="0" smtClean="0">
                <a:latin typeface="Times New Roman" panose="02020603050405020304" pitchFamily="18" charset="0"/>
                <a:cs typeface="Times New Roman" panose="02020603050405020304" pitchFamily="18" charset="0"/>
              </a:rPr>
              <a:t>.Too much face to face </a:t>
            </a:r>
            <a:r>
              <a:rPr lang="en-US" sz="1400" b="1" dirty="0" smtClean="0">
                <a:latin typeface="Times New Roman" panose="02020603050405020304" pitchFamily="18" charset="0"/>
                <a:cs typeface="Times New Roman" panose="02020603050405020304" pitchFamily="18" charset="0"/>
              </a:rPr>
              <a:t>activity due </a:t>
            </a:r>
            <a:r>
              <a:rPr lang="en-US" sz="1400" b="1" dirty="0" smtClean="0">
                <a:latin typeface="Times New Roman" panose="02020603050405020304" pitchFamily="18" charset="0"/>
                <a:cs typeface="Times New Roman" panose="02020603050405020304" pitchFamily="18" charset="0"/>
              </a:rPr>
              <a:t>to lack </a:t>
            </a:r>
            <a:r>
              <a:rPr lang="en-US" sz="1400" b="1" dirty="0" smtClean="0">
                <a:latin typeface="Times New Roman" panose="02020603050405020304" pitchFamily="18" charset="0"/>
                <a:cs typeface="Times New Roman" panose="02020603050405020304" pitchFamily="18" charset="0"/>
              </a:rPr>
              <a:t>of 			</a:t>
            </a:r>
            <a:r>
              <a:rPr lang="en-US" sz="1400" b="1" dirty="0" smtClean="0">
                <a:solidFill>
                  <a:srgbClr val="FF0000"/>
                </a:solidFill>
                <a:latin typeface="Times New Roman" panose="02020603050405020304" pitchFamily="18" charset="0"/>
                <a:cs typeface="Times New Roman" panose="02020603050405020304" pitchFamily="18" charset="0"/>
              </a:rPr>
              <a:t>believe </a:t>
            </a:r>
            <a:r>
              <a:rPr lang="en-US" sz="1400" b="1" dirty="0" smtClean="0">
                <a:solidFill>
                  <a:srgbClr val="FF0000"/>
                </a:solidFill>
                <a:latin typeface="Times New Roman" panose="02020603050405020304" pitchFamily="18" charset="0"/>
                <a:cs typeface="Times New Roman" panose="02020603050405020304" pitchFamily="18" charset="0"/>
              </a:rPr>
              <a:t>in automated </a:t>
            </a:r>
            <a:r>
              <a:rPr lang="en-US" sz="1400" b="1" dirty="0" smtClean="0">
                <a:latin typeface="Times New Roman" panose="02020603050405020304" pitchFamily="18" charset="0"/>
                <a:cs typeface="Times New Roman" panose="02020603050405020304" pitchFamily="18" charset="0"/>
              </a:rPr>
              <a:t>cross boarder trade</a:t>
            </a:r>
            <a:r>
              <a:rPr lang="en-US" sz="1400" b="1" dirty="0" smtClean="0">
                <a:latin typeface="Times New Roman" panose="02020603050405020304" pitchFamily="18" charset="0"/>
                <a:cs typeface="Times New Roman" panose="02020603050405020304" pitchFamily="18" charset="0"/>
              </a:rPr>
              <a:t>. The recent RFID and ECTS provisions of 		Indian customs (F.No.S18-17/2019 A(N) dated:27.1.2021. </a:t>
            </a:r>
            <a:r>
              <a:rPr lang="en-US" sz="1400" b="1" dirty="0" smtClean="0">
                <a:latin typeface="Times New Roman" panose="02020603050405020304" pitchFamily="18" charset="0"/>
                <a:cs typeface="Times New Roman" panose="02020603050405020304" pitchFamily="18" charset="0"/>
              </a:rPr>
              <a:t>Uniform basic hard 			infrastructure and equipment is missing.</a:t>
            </a:r>
            <a:endParaRPr lang="en-US" sz="1400" b="1" dirty="0" smtClean="0">
              <a:latin typeface="Times New Roman" panose="02020603050405020304" pitchFamily="18" charset="0"/>
              <a:cs typeface="Times New Roman" panose="02020603050405020304" pitchFamily="18" charset="0"/>
            </a:endParaRPr>
          </a:p>
          <a:p>
            <a:pPr>
              <a:lnSpc>
                <a:spcPct val="90000"/>
              </a:lnSpc>
              <a:buSzPct val="100000"/>
              <a:buNone/>
            </a:pPr>
            <a:r>
              <a:rPr lang="en-US" sz="1400" b="1" dirty="0" smtClean="0">
                <a:latin typeface="Times New Roman" panose="02020603050405020304" pitchFamily="18" charset="0"/>
                <a:cs typeface="Times New Roman" panose="02020603050405020304" pitchFamily="18" charset="0"/>
              </a:rPr>
              <a:t>	</a:t>
            </a:r>
            <a:r>
              <a:rPr lang="en-US" sz="1400" b="1" dirty="0" smtClean="0">
                <a:latin typeface="Times New Roman" panose="02020603050405020304" pitchFamily="18" charset="0"/>
                <a:cs typeface="Times New Roman" panose="02020603050405020304" pitchFamily="18" charset="0"/>
              </a:rPr>
              <a:t>	F.</a:t>
            </a:r>
            <a:r>
              <a:rPr lang="en-US" sz="1400" b="1" dirty="0">
                <a:latin typeface="Times New Roman" panose="02020603050405020304" pitchFamily="18" charset="0"/>
                <a:cs typeface="Times New Roman" panose="02020603050405020304" pitchFamily="18" charset="0"/>
              </a:rPr>
              <a:t>	</a:t>
            </a:r>
            <a:r>
              <a:rPr lang="en-US" sz="1400" b="1" dirty="0" smtClean="0">
                <a:solidFill>
                  <a:srgbClr val="FF0000"/>
                </a:solidFill>
                <a:latin typeface="Times New Roman" panose="02020603050405020304" pitchFamily="18" charset="0"/>
                <a:cs typeface="Times New Roman" panose="02020603050405020304" pitchFamily="18" charset="0"/>
              </a:rPr>
              <a:t>Legal </a:t>
            </a:r>
            <a:r>
              <a:rPr lang="en-US" sz="1400" b="1" dirty="0">
                <a:solidFill>
                  <a:srgbClr val="FF0000"/>
                </a:solidFill>
                <a:latin typeface="Times New Roman" panose="02020603050405020304" pitchFamily="18" charset="0"/>
                <a:cs typeface="Times New Roman" panose="02020603050405020304" pitchFamily="18" charset="0"/>
              </a:rPr>
              <a:t>framework </a:t>
            </a:r>
            <a:r>
              <a:rPr lang="en-US" sz="1400" b="1" dirty="0">
                <a:latin typeface="Times New Roman" panose="02020603050405020304" pitchFamily="18" charset="0"/>
                <a:cs typeface="Times New Roman" panose="02020603050405020304" pitchFamily="18" charset="0"/>
              </a:rPr>
              <a:t>to address to transfer of Cost, risk and </a:t>
            </a:r>
            <a:r>
              <a:rPr lang="en-US" sz="1400" b="1" dirty="0" smtClean="0">
                <a:latin typeface="Times New Roman" panose="02020603050405020304" pitchFamily="18" charset="0"/>
                <a:cs typeface="Times New Roman" panose="02020603050405020304" pitchFamily="18" charset="0"/>
              </a:rPr>
              <a:t>liability </a:t>
            </a:r>
            <a:r>
              <a:rPr lang="en-US" sz="1400" b="1" dirty="0">
                <a:latin typeface="Times New Roman" panose="02020603050405020304" pitchFamily="18" charset="0"/>
                <a:cs typeface="Times New Roman" panose="02020603050405020304" pitchFamily="18" charset="0"/>
              </a:rPr>
              <a:t>at </a:t>
            </a:r>
            <a:r>
              <a:rPr lang="en-US" sz="1400" b="1" dirty="0" smtClean="0">
                <a:latin typeface="Times New Roman" panose="02020603050405020304" pitchFamily="18" charset="0"/>
                <a:cs typeface="Times New Roman" panose="02020603050405020304" pitchFamily="18" charset="0"/>
              </a:rPr>
              <a:t>			</a:t>
            </a:r>
            <a:r>
              <a:rPr lang="en-US" sz="1400" b="1" dirty="0" smtClean="0">
                <a:latin typeface="Times New Roman" panose="02020603050405020304" pitchFamily="18" charset="0"/>
                <a:cs typeface="Times New Roman" panose="02020603050405020304" pitchFamily="18" charset="0"/>
              </a:rPr>
              <a:t>	which </a:t>
            </a:r>
            <a:r>
              <a:rPr lang="en-US" sz="1400" b="1" dirty="0">
                <a:latin typeface="Times New Roman" panose="02020603050405020304" pitchFamily="18" charset="0"/>
                <a:cs typeface="Times New Roman" panose="02020603050405020304" pitchFamily="18" charset="0"/>
              </a:rPr>
              <a:t>point </a:t>
            </a:r>
            <a:r>
              <a:rPr lang="en-US" sz="1400" b="1" dirty="0" smtClean="0">
                <a:latin typeface="Times New Roman" panose="02020603050405020304" pitchFamily="18" charset="0"/>
                <a:cs typeface="Times New Roman" panose="02020603050405020304" pitchFamily="18" charset="0"/>
              </a:rPr>
              <a:t>is missing as INCO Terms are misinterpreted resulting to 		</a:t>
            </a:r>
            <a:r>
              <a:rPr lang="en-US" sz="1400" b="1" dirty="0" smtClean="0">
                <a:latin typeface="Times New Roman" panose="02020603050405020304" pitchFamily="18" charset="0"/>
                <a:cs typeface="Times New Roman" panose="02020603050405020304" pitchFamily="18" charset="0"/>
              </a:rPr>
              <a:t>		Dispute </a:t>
            </a:r>
            <a:r>
              <a:rPr lang="en-US" sz="1400" b="1" dirty="0" smtClean="0">
                <a:latin typeface="Times New Roman" panose="02020603050405020304" pitchFamily="18" charset="0"/>
                <a:cs typeface="Times New Roman" panose="02020603050405020304" pitchFamily="18" charset="0"/>
              </a:rPr>
              <a:t>.Such dispute settlement mechanism is missing.</a:t>
            </a:r>
          </a:p>
          <a:p>
            <a:pPr>
              <a:lnSpc>
                <a:spcPct val="90000"/>
              </a:lnSpc>
              <a:buSzPct val="100000"/>
              <a:buNone/>
            </a:pPr>
            <a:r>
              <a:rPr lang="en-US" sz="1400" b="1" dirty="0" smtClean="0">
                <a:latin typeface="Times New Roman" panose="02020603050405020304" pitchFamily="18" charset="0"/>
                <a:cs typeface="Times New Roman" panose="02020603050405020304" pitchFamily="18" charset="0"/>
              </a:rPr>
              <a:t>	</a:t>
            </a:r>
            <a:r>
              <a:rPr lang="en-US" sz="1400" b="1" dirty="0" smtClean="0">
                <a:latin typeface="Times New Roman" panose="02020603050405020304" pitchFamily="18" charset="0"/>
                <a:cs typeface="Times New Roman" panose="02020603050405020304" pitchFamily="18" charset="0"/>
              </a:rPr>
              <a:t>	G.</a:t>
            </a:r>
            <a:r>
              <a:rPr lang="en-US" sz="1400" b="1" dirty="0" smtClean="0">
                <a:latin typeface="Times New Roman" panose="02020603050405020304" pitchFamily="18" charset="0"/>
                <a:cs typeface="Times New Roman" panose="02020603050405020304" pitchFamily="18" charset="0"/>
              </a:rPr>
              <a:t>	</a:t>
            </a:r>
            <a:r>
              <a:rPr lang="en-US" sz="1400" b="1" dirty="0" smtClean="0">
                <a:solidFill>
                  <a:srgbClr val="FF0000"/>
                </a:solidFill>
                <a:latin typeface="Times New Roman" panose="02020603050405020304" pitchFamily="18" charset="0"/>
                <a:cs typeface="Times New Roman" panose="02020603050405020304" pitchFamily="18" charset="0"/>
              </a:rPr>
              <a:t>Confident </a:t>
            </a:r>
            <a:r>
              <a:rPr lang="en-US" sz="1400" b="1" dirty="0">
                <a:solidFill>
                  <a:srgbClr val="FF0000"/>
                </a:solidFill>
                <a:latin typeface="Times New Roman" panose="02020603050405020304" pitchFamily="18" charset="0"/>
                <a:cs typeface="Times New Roman" panose="02020603050405020304" pitchFamily="18" charset="0"/>
              </a:rPr>
              <a:t>on the part of transporters </a:t>
            </a:r>
            <a:r>
              <a:rPr lang="en-US" sz="1400" b="1" dirty="0">
                <a:latin typeface="Times New Roman" panose="02020603050405020304" pitchFamily="18" charset="0"/>
                <a:cs typeface="Times New Roman" panose="02020603050405020304" pitchFamily="18" charset="0"/>
              </a:rPr>
              <a:t>while moving beyond </a:t>
            </a:r>
            <a:r>
              <a:rPr lang="en-US" sz="1400" b="1" dirty="0" smtClean="0">
                <a:latin typeface="Times New Roman" panose="02020603050405020304" pitchFamily="18" charset="0"/>
                <a:cs typeface="Times New Roman" panose="02020603050405020304" pitchFamily="18" charset="0"/>
              </a:rPr>
              <a:t>boarders is </a:t>
            </a:r>
            <a:r>
              <a:rPr lang="en-US" sz="1400" b="1" dirty="0" smtClean="0">
                <a:latin typeface="Times New Roman" panose="02020603050405020304" pitchFamily="18" charset="0"/>
                <a:cs typeface="Times New Roman" panose="02020603050405020304" pitchFamily="18" charset="0"/>
              </a:rPr>
              <a:t>also </a:t>
            </a:r>
            <a:r>
              <a:rPr lang="en-US" sz="1400" b="1" dirty="0" smtClean="0">
                <a:latin typeface="Times New Roman" panose="02020603050405020304" pitchFamily="18" charset="0"/>
                <a:cs typeface="Times New Roman" panose="02020603050405020304" pitchFamily="18" charset="0"/>
              </a:rPr>
              <a:t>feeble </a:t>
            </a:r>
            <a:r>
              <a:rPr lang="en-US" sz="1400" b="1" dirty="0" smtClean="0">
                <a:latin typeface="Times New Roman" panose="02020603050405020304" pitchFamily="18" charset="0"/>
                <a:cs typeface="Times New Roman" panose="02020603050405020304" pitchFamily="18" charset="0"/>
              </a:rPr>
              <a:t>		due </a:t>
            </a:r>
            <a:r>
              <a:rPr lang="en-US" sz="1400" b="1" dirty="0" smtClean="0">
                <a:latin typeface="Times New Roman" panose="02020603050405020304" pitchFamily="18" charset="0"/>
                <a:cs typeface="Times New Roman" panose="02020603050405020304" pitchFamily="18" charset="0"/>
              </a:rPr>
              <a:t>to police harassment, permit failure, accident, sickness </a:t>
            </a:r>
            <a:r>
              <a:rPr lang="en-US" sz="1400" b="1" dirty="0" smtClean="0">
                <a:latin typeface="Times New Roman" panose="02020603050405020304" pitchFamily="18" charset="0"/>
                <a:cs typeface="Times New Roman" panose="02020603050405020304" pitchFamily="18" charset="0"/>
              </a:rPr>
              <a:t>and </a:t>
            </a:r>
            <a:r>
              <a:rPr lang="en-US" sz="1400" b="1" dirty="0" smtClean="0">
                <a:latin typeface="Times New Roman" panose="02020603050405020304" pitchFamily="18" charset="0"/>
                <a:cs typeface="Times New Roman" panose="02020603050405020304" pitchFamily="18" charset="0"/>
              </a:rPr>
              <a:t>accident or </a:t>
            </a:r>
            <a:r>
              <a:rPr lang="en-US" sz="1400" b="1" dirty="0" smtClean="0">
                <a:latin typeface="Times New Roman" panose="02020603050405020304" pitchFamily="18" charset="0"/>
                <a:cs typeface="Times New Roman" panose="02020603050405020304" pitchFamily="18" charset="0"/>
              </a:rPr>
              <a:t>			mechanical </a:t>
            </a:r>
            <a:r>
              <a:rPr lang="en-US" sz="1400" b="1" dirty="0" smtClean="0">
                <a:latin typeface="Times New Roman" panose="02020603050405020304" pitchFamily="18" charset="0"/>
                <a:cs typeface="Times New Roman" panose="02020603050405020304" pitchFamily="18" charset="0"/>
              </a:rPr>
              <a:t>failure.</a:t>
            </a:r>
          </a:p>
          <a:p>
            <a:pPr>
              <a:lnSpc>
                <a:spcPct val="90000"/>
              </a:lnSpc>
              <a:buSzPct val="100000"/>
              <a:buNone/>
            </a:pPr>
            <a:r>
              <a:rPr lang="en-US" sz="1400" b="1" dirty="0" smtClean="0">
                <a:latin typeface="Times New Roman" panose="02020603050405020304" pitchFamily="18" charset="0"/>
                <a:cs typeface="Times New Roman" panose="02020603050405020304" pitchFamily="18" charset="0"/>
              </a:rPr>
              <a:t>	</a:t>
            </a:r>
            <a:r>
              <a:rPr lang="en-US" sz="1400" b="1" dirty="0" smtClean="0">
                <a:latin typeface="Times New Roman" panose="02020603050405020304" pitchFamily="18" charset="0"/>
                <a:cs typeface="Times New Roman" panose="02020603050405020304" pitchFamily="18" charset="0"/>
              </a:rPr>
              <a:t>	H.</a:t>
            </a:r>
            <a:r>
              <a:rPr lang="en-US" sz="1400" b="1" dirty="0" smtClean="0">
                <a:latin typeface="Times New Roman" panose="02020603050405020304" pitchFamily="18" charset="0"/>
                <a:cs typeface="Times New Roman" panose="02020603050405020304" pitchFamily="18" charset="0"/>
              </a:rPr>
              <a:t>	The mechanism </a:t>
            </a:r>
            <a:r>
              <a:rPr lang="en-US" sz="1400" b="1" dirty="0" smtClean="0">
                <a:solidFill>
                  <a:srgbClr val="FF0000"/>
                </a:solidFill>
                <a:latin typeface="Times New Roman" panose="02020603050405020304" pitchFamily="18" charset="0"/>
                <a:cs typeface="Times New Roman" panose="02020603050405020304" pitchFamily="18" charset="0"/>
              </a:rPr>
              <a:t>of leasing logistic centers and transport engines </a:t>
            </a:r>
            <a:r>
              <a:rPr lang="en-US" sz="1400" b="1" dirty="0" smtClean="0">
                <a:latin typeface="Times New Roman" panose="02020603050405020304" pitchFamily="18" charset="0"/>
                <a:cs typeface="Times New Roman" panose="02020603050405020304" pitchFamily="18" charset="0"/>
              </a:rPr>
              <a:t>and 		</a:t>
            </a:r>
            <a:r>
              <a:rPr lang="en-US" sz="1400" b="1" dirty="0" smtClean="0">
                <a:latin typeface="Times New Roman" panose="02020603050405020304" pitchFamily="18" charset="0"/>
                <a:cs typeface="Times New Roman" panose="02020603050405020304" pitchFamily="18" charset="0"/>
              </a:rPr>
              <a:t>		government </a:t>
            </a:r>
            <a:r>
              <a:rPr lang="en-US" sz="1400" b="1" dirty="0" smtClean="0">
                <a:latin typeface="Times New Roman" panose="02020603050405020304" pitchFamily="18" charset="0"/>
                <a:cs typeface="Times New Roman" panose="02020603050405020304" pitchFamily="18" charset="0"/>
              </a:rPr>
              <a:t>themselves involved in increasing logistic cost by making </a:t>
            </a:r>
            <a:r>
              <a:rPr lang="en-US" sz="1400" b="1" dirty="0" smtClean="0">
                <a:latin typeface="Times New Roman" panose="02020603050405020304" pitchFamily="18" charset="0"/>
                <a:cs typeface="Times New Roman" panose="02020603050405020304" pitchFamily="18" charset="0"/>
              </a:rPr>
              <a:t>them </a:t>
            </a:r>
            <a:r>
              <a:rPr lang="en-US" sz="1400" b="1" dirty="0" smtClean="0">
                <a:latin typeface="Times New Roman" panose="02020603050405020304" pitchFamily="18" charset="0"/>
                <a:cs typeface="Times New Roman" panose="02020603050405020304" pitchFamily="18" charset="0"/>
              </a:rPr>
              <a:t>their </a:t>
            </a:r>
            <a:r>
              <a:rPr lang="en-US" sz="1400" b="1" dirty="0" smtClean="0">
                <a:latin typeface="Times New Roman" panose="02020603050405020304" pitchFamily="18" charset="0"/>
                <a:cs typeface="Times New Roman" panose="02020603050405020304" pitchFamily="18" charset="0"/>
              </a:rPr>
              <a:t>		revenue </a:t>
            </a:r>
            <a:r>
              <a:rPr lang="en-US" sz="1400" b="1" dirty="0" smtClean="0">
                <a:latin typeface="Times New Roman" panose="02020603050405020304" pitchFamily="18" charset="0"/>
                <a:cs typeface="Times New Roman" panose="02020603050405020304" pitchFamily="18" charset="0"/>
              </a:rPr>
              <a:t>earning units instead of subsiding and reducing cost</a:t>
            </a:r>
            <a:r>
              <a:rPr lang="en-US" sz="1400" b="1" dirty="0" smtClean="0">
                <a:latin typeface="Times New Roman" panose="02020603050405020304" pitchFamily="18" charset="0"/>
                <a:cs typeface="Times New Roman" panose="02020603050405020304" pitchFamily="18" charset="0"/>
              </a:rPr>
              <a:t>.</a:t>
            </a:r>
          </a:p>
          <a:p>
            <a:pPr>
              <a:lnSpc>
                <a:spcPct val="90000"/>
              </a:lnSpc>
              <a:buSzPct val="100000"/>
              <a:buNone/>
            </a:pPr>
            <a:r>
              <a:rPr lang="en-US" sz="1400" b="1" dirty="0" smtClean="0">
                <a:latin typeface="Times New Roman" panose="02020603050405020304" pitchFamily="18" charset="0"/>
                <a:cs typeface="Times New Roman" panose="02020603050405020304" pitchFamily="18" charset="0"/>
              </a:rPr>
              <a:t>	</a:t>
            </a:r>
            <a:r>
              <a:rPr lang="en-US" sz="1400" b="1" dirty="0" smtClean="0">
                <a:latin typeface="Times New Roman" panose="02020603050405020304" pitchFamily="18" charset="0"/>
                <a:cs typeface="Times New Roman" panose="02020603050405020304" pitchFamily="18" charset="0"/>
              </a:rPr>
              <a:t>	I.	</a:t>
            </a:r>
            <a:r>
              <a:rPr lang="en-US" sz="1400" b="1" dirty="0" smtClean="0">
                <a:solidFill>
                  <a:srgbClr val="FF0000"/>
                </a:solidFill>
                <a:latin typeface="Times New Roman" panose="02020603050405020304" pitchFamily="18" charset="0"/>
                <a:cs typeface="Times New Roman" panose="02020603050405020304" pitchFamily="18" charset="0"/>
              </a:rPr>
              <a:t>The present system of handling Transit cargo </a:t>
            </a:r>
            <a:r>
              <a:rPr lang="en-US" sz="1400" b="1" dirty="0" smtClean="0">
                <a:latin typeface="Times New Roman" panose="02020603050405020304" pitchFamily="18" charset="0"/>
                <a:cs typeface="Times New Roman" panose="02020603050405020304" pitchFamily="18" charset="0"/>
              </a:rPr>
              <a:t>at Kolkata needs revision as it puts 		the clearing agents and shipping companies in problem. This needs to be in line 		with Inco Terms to avoid too much liability.</a:t>
            </a:r>
            <a:r>
              <a:rPr lang="en-US" sz="1400" b="1" dirty="0">
                <a:latin typeface="Times New Roman" panose="02020603050405020304" pitchFamily="18" charset="0"/>
                <a:cs typeface="Times New Roman" panose="02020603050405020304" pitchFamily="18" charset="0"/>
              </a:rPr>
              <a:t/>
            </a:r>
            <a:br>
              <a:rPr lang="en-US" sz="1400" b="1" dirty="0">
                <a:latin typeface="Times New Roman" panose="02020603050405020304" pitchFamily="18" charset="0"/>
                <a:cs typeface="Times New Roman" panose="02020603050405020304" pitchFamily="18" charset="0"/>
              </a:rPr>
            </a:br>
            <a:endParaRPr lang="en-US" sz="1400" b="1" dirty="0" smtClean="0">
              <a:latin typeface="Times New Roman" panose="02020603050405020304" pitchFamily="18" charset="0"/>
              <a:cs typeface="Times New Roman" panose="02020603050405020304" pitchFamily="18" charset="0"/>
            </a:endParaRPr>
          </a:p>
          <a:p>
            <a:pPr>
              <a:lnSpc>
                <a:spcPct val="90000"/>
              </a:lnSpc>
              <a:buSzPct val="100000"/>
              <a:buFont typeface="+mj-lt"/>
              <a:buAutoNum type="alphaUcPeriod" startAt="5"/>
            </a:pPr>
            <a:endParaRPr lang="en-US" sz="1600" b="1" dirty="0" smtClean="0">
              <a:latin typeface="Times New Roman" panose="02020603050405020304" pitchFamily="18" charset="0"/>
              <a:cs typeface="Times New Roman" panose="02020603050405020304" pitchFamily="18" charset="0"/>
            </a:endParaRPr>
          </a:p>
          <a:p>
            <a:pPr>
              <a:lnSpc>
                <a:spcPct val="90000"/>
              </a:lnSpc>
              <a:buSzPct val="100000"/>
              <a:buFont typeface="+mj-lt"/>
              <a:buAutoNum type="alphaUcPeriod" startAt="5"/>
            </a:pPr>
            <a:endParaRPr lang="en-US" sz="1600" b="1" dirty="0" smtClean="0">
              <a:latin typeface="Times New Roman" panose="02020603050405020304" pitchFamily="18" charset="0"/>
              <a:cs typeface="Times New Roman" panose="02020603050405020304" pitchFamily="18" charset="0"/>
            </a:endParaRPr>
          </a:p>
          <a:p>
            <a:pPr>
              <a:lnSpc>
                <a:spcPct val="90000"/>
              </a:lnSpc>
              <a:buSzPct val="100000"/>
              <a:buFont typeface="+mj-lt"/>
              <a:buAutoNum type="alphaUcPeriod" startAt="5"/>
            </a:pPr>
            <a:endParaRPr lang="en-US" sz="1600" b="1" dirty="0" smtClean="0">
              <a:latin typeface="Times New Roman" panose="02020603050405020304" pitchFamily="18" charset="0"/>
              <a:cs typeface="Times New Roman" panose="02020603050405020304" pitchFamily="18" charset="0"/>
            </a:endParaRPr>
          </a:p>
          <a:p>
            <a:pPr>
              <a:lnSpc>
                <a:spcPct val="90000"/>
              </a:lnSpc>
              <a:buSzPct val="100000"/>
              <a:buFont typeface="+mj-lt"/>
              <a:buAutoNum type="alphaUcPeriod" startAt="5"/>
            </a:pPr>
            <a:endParaRPr lang="en-US" sz="1600" b="1" dirty="0">
              <a:latin typeface="Times New Roman" panose="02020603050405020304" pitchFamily="18" charset="0"/>
              <a:cs typeface="Times New Roman" panose="02020603050405020304" pitchFamily="18" charset="0"/>
            </a:endParaRPr>
          </a:p>
        </p:txBody>
      </p:sp>
      <p:sp>
        <p:nvSpPr>
          <p:cNvPr id="12" name="Isosceles Triangle 11">
            <a:extLst>
              <a:ext uri="{FF2B5EF4-FFF2-40B4-BE49-F238E27FC236}">
                <a16:creationId xmlns:a16="http://schemas.microsoft.com/office/drawing/2014/main" xmlns=""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9">
            <a:extLst>
              <a:ext uri="{FF2B5EF4-FFF2-40B4-BE49-F238E27FC236}">
                <a16:creationId xmlns:a16="http://schemas.microsoft.com/office/drawing/2014/main" xmlns="" id="{9F4444CE-BC8D-4D61-B303-4C05614E62A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65199" y="609600"/>
            <a:ext cx="7648121" cy="1099457"/>
          </a:xfrm>
        </p:spPr>
        <p:txBody>
          <a:bodyPr>
            <a:normAutofit/>
          </a:bodyPr>
          <a:lstStyle/>
          <a:p>
            <a:r>
              <a:rPr lang="en-US" dirty="0"/>
              <a:t>Conclusion on constrains:</a:t>
            </a:r>
          </a:p>
        </p:txBody>
      </p:sp>
      <p:sp>
        <p:nvSpPr>
          <p:cNvPr id="17" name="Isosceles Triangle 11">
            <a:extLst>
              <a:ext uri="{FF2B5EF4-FFF2-40B4-BE49-F238E27FC236}">
                <a16:creationId xmlns:a16="http://schemas.microsoft.com/office/drawing/2014/main" xmlns="" id="{73772B81-181F-48B7-8826-4D9686D15DF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3">
            <a:extLst>
              <a:ext uri="{FF2B5EF4-FFF2-40B4-BE49-F238E27FC236}">
                <a16:creationId xmlns:a16="http://schemas.microsoft.com/office/drawing/2014/main" xmlns="" id="{B2205F6E-03C6-4E92-877C-E2482F6599A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Content Placeholder 2">
            <a:extLst>
              <a:ext uri="{FF2B5EF4-FFF2-40B4-BE49-F238E27FC236}">
                <a16:creationId xmlns:a16="http://schemas.microsoft.com/office/drawing/2014/main" xmlns="" id="{0D799E83-7F0E-4C80-9718-A6217FBF62BA}"/>
              </a:ext>
            </a:extLst>
          </p:cNvPr>
          <p:cNvGraphicFramePr>
            <a:graphicFrameLocks noGrp="1"/>
          </p:cNvGraphicFramePr>
          <p:nvPr>
            <p:ph idx="1"/>
            <p:extLst>
              <p:ext uri="{D42A27DB-BD31-4B8C-83A1-F6EECF244321}">
                <p14:modId xmlns:p14="http://schemas.microsoft.com/office/powerpoint/2010/main" xmlns="" val="1130015821"/>
              </p:ext>
            </p:extLst>
          </p:nvPr>
        </p:nvGraphicFramePr>
        <p:xfrm>
          <a:off x="965198" y="1447800"/>
          <a:ext cx="7569201" cy="48767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00126" y="609600"/>
            <a:ext cx="6447501" cy="1320800"/>
          </a:xfrm>
        </p:spPr>
        <p:txBody>
          <a:bodyPr>
            <a:normAutofit/>
          </a:bodyPr>
          <a:lstStyle/>
          <a:p>
            <a:r>
              <a:rPr lang="en-US" dirty="0">
                <a:latin typeface="Times New Roman" panose="02020603050405020304" pitchFamily="18" charset="0"/>
                <a:cs typeface="Times New Roman" panose="02020603050405020304" pitchFamily="18" charset="0"/>
              </a:rPr>
              <a:t>Way Forward:</a:t>
            </a:r>
          </a:p>
        </p:txBody>
      </p:sp>
      <p:sp>
        <p:nvSpPr>
          <p:cNvPr id="10" name="Isosceles Triangle 9">
            <a:extLst>
              <a:ext uri="{FF2B5EF4-FFF2-40B4-BE49-F238E27FC236}">
                <a16:creationId xmlns:a16="http://schemas.microsoft.com/office/drawing/2014/main" xmlns=""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p:cNvSpPr>
            <a:spLocks noGrp="1"/>
          </p:cNvSpPr>
          <p:nvPr>
            <p:ph idx="1"/>
          </p:nvPr>
        </p:nvSpPr>
        <p:spPr>
          <a:xfrm>
            <a:off x="1000126" y="1676400"/>
            <a:ext cx="7762874" cy="4724400"/>
          </a:xfrm>
          <a:solidFill>
            <a:schemeClr val="accent1">
              <a:lumMod val="40000"/>
              <a:lumOff val="60000"/>
            </a:schemeClr>
          </a:solidFill>
        </p:spPr>
        <p:txBody>
          <a:bodyPr>
            <a:normAutofit/>
          </a:bodyPr>
          <a:lstStyle/>
          <a:p>
            <a:pPr>
              <a:lnSpc>
                <a:spcPct val="90000"/>
              </a:lnSpc>
              <a:buNone/>
            </a:pPr>
            <a:endParaRPr lang="en-US" sz="1600" dirty="0">
              <a:latin typeface="Times New Roman" panose="02020603050405020304" pitchFamily="18" charset="0"/>
              <a:cs typeface="Times New Roman" panose="02020603050405020304" pitchFamily="18" charset="0"/>
            </a:endParaRPr>
          </a:p>
          <a:p>
            <a:pPr>
              <a:lnSpc>
                <a:spcPct val="90000"/>
              </a:lnSpc>
              <a:buSzPct val="100000"/>
              <a:buNone/>
            </a:pPr>
            <a:r>
              <a:rPr lang="en-US" sz="1600" b="1" dirty="0" smtClean="0">
                <a:latin typeface="Times New Roman" panose="02020603050405020304" pitchFamily="18" charset="0"/>
                <a:cs typeface="Times New Roman" panose="02020603050405020304" pitchFamily="18" charset="0"/>
              </a:rPr>
              <a:t>1.	  </a:t>
            </a:r>
            <a:r>
              <a:rPr lang="en-US" sz="1600" b="1" dirty="0">
                <a:latin typeface="Times New Roman" panose="02020603050405020304" pitchFamily="18" charset="0"/>
                <a:cs typeface="Times New Roman" panose="02020603050405020304" pitchFamily="18" charset="0"/>
              </a:rPr>
              <a:t>Chang agents:</a:t>
            </a:r>
          </a:p>
          <a:p>
            <a:pPr>
              <a:lnSpc>
                <a:spcPct val="90000"/>
              </a:lnSpc>
              <a:buNone/>
            </a:pPr>
            <a:endParaRPr lang="en-US" sz="1600" b="1" dirty="0">
              <a:latin typeface="Times New Roman" panose="02020603050405020304" pitchFamily="18" charset="0"/>
              <a:cs typeface="Times New Roman" panose="02020603050405020304" pitchFamily="18" charset="0"/>
            </a:endParaRPr>
          </a:p>
          <a:p>
            <a:pPr>
              <a:lnSpc>
                <a:spcPct val="90000"/>
              </a:lnSpc>
              <a:buFont typeface="Wingdings" panose="05000000000000000000" pitchFamily="2" charset="2"/>
              <a:buChar char="v"/>
            </a:pPr>
            <a:r>
              <a:rPr lang="en-US" sz="1600" b="1" dirty="0">
                <a:solidFill>
                  <a:srgbClr val="FF0000"/>
                </a:solidFill>
                <a:latin typeface="Times New Roman" panose="02020603050405020304" pitchFamily="18" charset="0"/>
                <a:cs typeface="Times New Roman" panose="02020603050405020304" pitchFamily="18" charset="0"/>
              </a:rPr>
              <a:t>Right role of all stake holders </a:t>
            </a:r>
            <a:r>
              <a:rPr lang="en-US" sz="1600" b="1" dirty="0">
                <a:latin typeface="Times New Roman" panose="02020603050405020304" pitchFamily="18" charset="0"/>
                <a:cs typeface="Times New Roman" panose="02020603050405020304" pitchFamily="18" charset="0"/>
              </a:rPr>
              <a:t>private and government and devoted </a:t>
            </a:r>
            <a:r>
              <a:rPr lang="en-US" sz="1600" b="1" dirty="0">
                <a:solidFill>
                  <a:srgbClr val="FF0000"/>
                </a:solidFill>
                <a:latin typeface="Times New Roman" panose="02020603050405020304" pitchFamily="18" charset="0"/>
                <a:cs typeface="Times New Roman" panose="02020603050405020304" pitchFamily="18" charset="0"/>
              </a:rPr>
              <a:t>donor</a:t>
            </a:r>
            <a:r>
              <a:rPr lang="en-US" sz="1600" b="1" dirty="0">
                <a:latin typeface="Times New Roman" panose="02020603050405020304" pitchFamily="18" charset="0"/>
                <a:cs typeface="Times New Roman" panose="02020603050405020304" pitchFamily="18" charset="0"/>
              </a:rPr>
              <a:t> support. Coordinated approach</a:t>
            </a:r>
            <a:r>
              <a:rPr lang="en-US" sz="1600" b="1" dirty="0" smtClean="0">
                <a:latin typeface="Times New Roman" panose="02020603050405020304" pitchFamily="18" charset="0"/>
                <a:cs typeface="Times New Roman" panose="02020603050405020304" pitchFamily="18" charset="0"/>
              </a:rPr>
              <a:t>.</a:t>
            </a:r>
          </a:p>
          <a:p>
            <a:pPr>
              <a:lnSpc>
                <a:spcPct val="90000"/>
              </a:lnSpc>
              <a:buFont typeface="Wingdings" panose="05000000000000000000" pitchFamily="2" charset="2"/>
              <a:buChar char="v"/>
            </a:pPr>
            <a:endParaRPr lang="en-US" sz="1600" b="1" dirty="0">
              <a:latin typeface="Times New Roman" panose="02020603050405020304" pitchFamily="18" charset="0"/>
              <a:cs typeface="Times New Roman" panose="02020603050405020304" pitchFamily="18" charset="0"/>
            </a:endParaRPr>
          </a:p>
          <a:p>
            <a:pPr>
              <a:lnSpc>
                <a:spcPct val="90000"/>
              </a:lnSpc>
              <a:buFont typeface="Wingdings" panose="05000000000000000000" pitchFamily="2" charset="2"/>
              <a:buChar char="v"/>
            </a:pPr>
            <a:r>
              <a:rPr lang="en-US" sz="1600" b="1" dirty="0" smtClean="0">
                <a:solidFill>
                  <a:srgbClr val="FF0000"/>
                </a:solidFill>
                <a:latin typeface="Times New Roman" panose="02020603050405020304" pitchFamily="18" charset="0"/>
                <a:cs typeface="Times New Roman" panose="02020603050405020304" pitchFamily="18" charset="0"/>
              </a:rPr>
              <a:t>A </a:t>
            </a:r>
            <a:r>
              <a:rPr lang="en-US" sz="1600" b="1" dirty="0">
                <a:solidFill>
                  <a:srgbClr val="FF0000"/>
                </a:solidFill>
                <a:latin typeface="Times New Roman" panose="02020603050405020304" pitchFamily="18" charset="0"/>
                <a:cs typeface="Times New Roman" panose="02020603050405020304" pitchFamily="18" charset="0"/>
              </a:rPr>
              <a:t>transport and passenger facilitation committee </a:t>
            </a:r>
            <a:r>
              <a:rPr lang="en-US" sz="1600" b="1" dirty="0">
                <a:latin typeface="Times New Roman" panose="02020603050405020304" pitchFamily="18" charset="0"/>
                <a:cs typeface="Times New Roman" panose="02020603050405020304" pitchFamily="18" charset="0"/>
              </a:rPr>
              <a:t>(TPFC) with equal number of private and public sector members with an objective of addressing issues and solving </a:t>
            </a:r>
            <a:r>
              <a:rPr lang="en-US" sz="1600" b="1" dirty="0" smtClean="0">
                <a:latin typeface="Times New Roman" panose="02020603050405020304" pitchFamily="18" charset="0"/>
                <a:cs typeface="Times New Roman" panose="02020603050405020304" pitchFamily="18" charset="0"/>
              </a:rPr>
              <a:t>problems with flexible mobility.</a:t>
            </a:r>
          </a:p>
          <a:p>
            <a:pPr>
              <a:lnSpc>
                <a:spcPct val="90000"/>
              </a:lnSpc>
              <a:buFont typeface="Wingdings" panose="05000000000000000000" pitchFamily="2" charset="2"/>
              <a:buChar char="v"/>
            </a:pPr>
            <a:endParaRPr lang="en-US" sz="1600" b="1" dirty="0">
              <a:latin typeface="Times New Roman" panose="02020603050405020304" pitchFamily="18" charset="0"/>
              <a:cs typeface="Times New Roman" panose="02020603050405020304" pitchFamily="18" charset="0"/>
            </a:endParaRPr>
          </a:p>
          <a:p>
            <a:pPr>
              <a:lnSpc>
                <a:spcPct val="90000"/>
              </a:lnSpc>
              <a:buFont typeface="Wingdings" panose="05000000000000000000" pitchFamily="2" charset="2"/>
              <a:buChar char="v"/>
            </a:pPr>
            <a:r>
              <a:rPr lang="en-US" sz="1600" b="1" dirty="0" smtClean="0">
                <a:latin typeface="Times New Roman" panose="02020603050405020304" pitchFamily="18" charset="0"/>
                <a:cs typeface="Times New Roman" panose="02020603050405020304" pitchFamily="18" charset="0"/>
              </a:rPr>
              <a:t>The </a:t>
            </a:r>
            <a:r>
              <a:rPr lang="en-US" sz="1600" b="1" dirty="0">
                <a:solidFill>
                  <a:srgbClr val="FF0000"/>
                </a:solidFill>
                <a:latin typeface="Times New Roman" panose="02020603050405020304" pitchFamily="18" charset="0"/>
                <a:cs typeface="Times New Roman" panose="02020603050405020304" pitchFamily="18" charset="0"/>
              </a:rPr>
              <a:t>committee</a:t>
            </a:r>
            <a:r>
              <a:rPr lang="en-US" sz="1600" b="1" dirty="0">
                <a:latin typeface="Times New Roman" panose="02020603050405020304" pitchFamily="18" charset="0"/>
                <a:cs typeface="Times New Roman" panose="02020603050405020304" pitchFamily="18" charset="0"/>
              </a:rPr>
              <a:t> must have sufficient funds to train service providers and government authority, disseminate information both at the boarder points and </a:t>
            </a:r>
            <a:r>
              <a:rPr lang="en-US" sz="1600" b="1" dirty="0" smtClean="0">
                <a:latin typeface="Times New Roman" panose="02020603050405020304" pitchFamily="18" charset="0"/>
                <a:cs typeface="Times New Roman" panose="02020603050405020304" pitchFamily="18" charset="0"/>
              </a:rPr>
              <a:t>centre </a:t>
            </a:r>
            <a:r>
              <a:rPr lang="en-US" sz="1600" b="1" dirty="0">
                <a:latin typeface="Times New Roman" panose="02020603050405020304" pitchFamily="18" charset="0"/>
                <a:cs typeface="Times New Roman" panose="02020603050405020304" pitchFamily="18" charset="0"/>
              </a:rPr>
              <a:t>of each countries as well as </a:t>
            </a:r>
            <a:r>
              <a:rPr lang="en-US" sz="1600" b="1" dirty="0">
                <a:solidFill>
                  <a:srgbClr val="FF0000"/>
                </a:solidFill>
                <a:latin typeface="Times New Roman" panose="02020603050405020304" pitchFamily="18" charset="0"/>
                <a:cs typeface="Times New Roman" panose="02020603050405020304" pitchFamily="18" charset="0"/>
              </a:rPr>
              <a:t>monitor the flow of goods and </a:t>
            </a:r>
            <a:r>
              <a:rPr lang="en-US" sz="1600" b="1" dirty="0" smtClean="0">
                <a:solidFill>
                  <a:srgbClr val="FF0000"/>
                </a:solidFill>
                <a:latin typeface="Times New Roman" panose="02020603050405020304" pitchFamily="18" charset="0"/>
                <a:cs typeface="Times New Roman" panose="02020603050405020304" pitchFamily="18" charset="0"/>
              </a:rPr>
              <a:t>people.</a:t>
            </a:r>
            <a:r>
              <a:rPr lang="en-US" sz="1600" b="1" dirty="0">
                <a:solidFill>
                  <a:srgbClr val="FF0000"/>
                </a:solidFill>
                <a:latin typeface="Times New Roman" panose="02020603050405020304" pitchFamily="18" charset="0"/>
                <a:cs typeface="Times New Roman" panose="02020603050405020304" pitchFamily="18" charset="0"/>
              </a:rPr>
              <a:t/>
            </a:r>
            <a:br>
              <a:rPr lang="en-US" sz="1600" b="1" dirty="0">
                <a:solidFill>
                  <a:srgbClr val="FF0000"/>
                </a:solidFill>
                <a:latin typeface="Times New Roman" panose="02020603050405020304" pitchFamily="18" charset="0"/>
                <a:cs typeface="Times New Roman" panose="02020603050405020304" pitchFamily="18" charset="0"/>
              </a:rPr>
            </a:br>
            <a:endParaRPr lang="en-US" sz="1600" b="1" dirty="0" smtClean="0">
              <a:solidFill>
                <a:srgbClr val="FF0000"/>
              </a:solidFill>
              <a:latin typeface="Times New Roman" panose="02020603050405020304" pitchFamily="18" charset="0"/>
              <a:cs typeface="Times New Roman" panose="02020603050405020304" pitchFamily="18" charset="0"/>
            </a:endParaRPr>
          </a:p>
          <a:p>
            <a:pPr>
              <a:lnSpc>
                <a:spcPct val="90000"/>
              </a:lnSpc>
              <a:buFont typeface="Wingdings" panose="05000000000000000000" pitchFamily="2" charset="2"/>
              <a:buChar char="v"/>
            </a:pPr>
            <a:endParaRPr lang="en-US" sz="1600" b="1" dirty="0" smtClean="0">
              <a:latin typeface="Times New Roman" panose="02020603050405020304" pitchFamily="18" charset="0"/>
              <a:cs typeface="Times New Roman" panose="02020603050405020304" pitchFamily="18" charset="0"/>
            </a:endParaRPr>
          </a:p>
          <a:p>
            <a:pPr>
              <a:lnSpc>
                <a:spcPct val="90000"/>
              </a:lnSpc>
              <a:buFont typeface="Wingdings" panose="05000000000000000000" pitchFamily="2" charset="2"/>
              <a:buChar char="v"/>
            </a:pPr>
            <a:endParaRPr lang="en-US" sz="1600" b="1" dirty="0" smtClean="0">
              <a:latin typeface="Times New Roman" panose="02020603050405020304" pitchFamily="18" charset="0"/>
              <a:cs typeface="Times New Roman" panose="02020603050405020304" pitchFamily="18" charset="0"/>
            </a:endParaRPr>
          </a:p>
          <a:p>
            <a:pPr>
              <a:lnSpc>
                <a:spcPct val="90000"/>
              </a:lnSpc>
              <a:buFont typeface="Wingdings" panose="05000000000000000000" pitchFamily="2" charset="2"/>
              <a:buChar char="v"/>
            </a:pPr>
            <a:endParaRPr lang="en-US" sz="1600" b="1" dirty="0" smtClean="0">
              <a:latin typeface="Times New Roman" panose="02020603050405020304" pitchFamily="18" charset="0"/>
              <a:cs typeface="Times New Roman" panose="02020603050405020304" pitchFamily="18" charset="0"/>
            </a:endParaRPr>
          </a:p>
          <a:p>
            <a:pPr>
              <a:lnSpc>
                <a:spcPct val="90000"/>
              </a:lnSpc>
              <a:buFont typeface="Wingdings" panose="05000000000000000000" pitchFamily="2" charset="2"/>
              <a:buChar char="v"/>
            </a:pPr>
            <a:endParaRPr lang="en-US" sz="1600" b="1" dirty="0" smtClean="0">
              <a:latin typeface="Times New Roman" panose="02020603050405020304" pitchFamily="18" charset="0"/>
              <a:cs typeface="Times New Roman" panose="02020603050405020304" pitchFamily="18" charset="0"/>
            </a:endParaRPr>
          </a:p>
          <a:p>
            <a:pPr>
              <a:lnSpc>
                <a:spcPct val="90000"/>
              </a:lnSpc>
              <a:buFont typeface="Wingdings" panose="05000000000000000000" pitchFamily="2" charset="2"/>
              <a:buChar char="v"/>
            </a:pPr>
            <a:endParaRPr lang="en-US" sz="1600" b="1" dirty="0" smtClean="0">
              <a:latin typeface="Times New Roman" panose="02020603050405020304" pitchFamily="18" charset="0"/>
              <a:cs typeface="Times New Roman" panose="02020603050405020304" pitchFamily="18" charset="0"/>
            </a:endParaRPr>
          </a:p>
          <a:p>
            <a:pPr>
              <a:lnSpc>
                <a:spcPct val="90000"/>
              </a:lnSpc>
              <a:buFont typeface="Wingdings" panose="05000000000000000000" pitchFamily="2" charset="2"/>
              <a:buChar char="v"/>
            </a:pPr>
            <a:endParaRPr lang="en-US" sz="1600" b="1" dirty="0">
              <a:latin typeface="Times New Roman" panose="02020603050405020304" pitchFamily="18" charset="0"/>
              <a:cs typeface="Times New Roman" panose="02020603050405020304" pitchFamily="18" charset="0"/>
            </a:endParaRPr>
          </a:p>
        </p:txBody>
      </p:sp>
      <p:sp>
        <p:nvSpPr>
          <p:cNvPr id="12" name="Isosceles Triangle 11">
            <a:extLst>
              <a:ext uri="{FF2B5EF4-FFF2-40B4-BE49-F238E27FC236}">
                <a16:creationId xmlns:a16="http://schemas.microsoft.com/office/drawing/2014/main" xmlns=""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00126" y="609600"/>
            <a:ext cx="6447501" cy="1320800"/>
          </a:xfrm>
        </p:spPr>
        <p:txBody>
          <a:bodyPr>
            <a:normAutofit/>
          </a:bodyPr>
          <a:lstStyle/>
          <a:p>
            <a:r>
              <a:rPr lang="en-US" dirty="0">
                <a:latin typeface="Times New Roman" panose="02020603050405020304" pitchFamily="18" charset="0"/>
                <a:cs typeface="Times New Roman" panose="02020603050405020304" pitchFamily="18" charset="0"/>
              </a:rPr>
              <a:t>The Way Forward….</a:t>
            </a:r>
          </a:p>
        </p:txBody>
      </p:sp>
      <p:sp>
        <p:nvSpPr>
          <p:cNvPr id="10" name="Isosceles Triangle 9">
            <a:extLst>
              <a:ext uri="{FF2B5EF4-FFF2-40B4-BE49-F238E27FC236}">
                <a16:creationId xmlns:a16="http://schemas.microsoft.com/office/drawing/2014/main" xmlns=""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p:cNvSpPr>
            <a:spLocks noGrp="1"/>
          </p:cNvSpPr>
          <p:nvPr>
            <p:ph idx="1"/>
          </p:nvPr>
        </p:nvSpPr>
        <p:spPr>
          <a:xfrm>
            <a:off x="381000" y="1524000"/>
            <a:ext cx="8426450" cy="4517363"/>
          </a:xfrm>
          <a:solidFill>
            <a:schemeClr val="accent1">
              <a:lumMod val="40000"/>
              <a:lumOff val="60000"/>
            </a:schemeClr>
          </a:solidFill>
        </p:spPr>
        <p:txBody>
          <a:bodyPr>
            <a:normAutofit fontScale="92500" lnSpcReduction="10000"/>
          </a:bodyPr>
          <a:lstStyle/>
          <a:p>
            <a:pPr lvl="3" indent="-342900">
              <a:buSzPct val="100000"/>
              <a:buFont typeface="+mj-lt"/>
              <a:buAutoNum type="arabicPeriod" startAt="2"/>
            </a:pPr>
            <a:endParaRPr lang="en-US" sz="1600" b="1" dirty="0" smtClean="0">
              <a:latin typeface="Times New Roman" panose="02020603050405020304" pitchFamily="18" charset="0"/>
              <a:cs typeface="Times New Roman" panose="02020603050405020304" pitchFamily="18" charset="0"/>
            </a:endParaRPr>
          </a:p>
          <a:p>
            <a:pPr lvl="3" indent="-342900">
              <a:buSzPct val="100000"/>
              <a:buFont typeface="+mj-lt"/>
              <a:buAutoNum type="arabicPeriod" startAt="2"/>
            </a:pPr>
            <a:endParaRPr lang="en-US" sz="1600" b="1" dirty="0" smtClean="0">
              <a:latin typeface="Times New Roman" panose="02020603050405020304" pitchFamily="18" charset="0"/>
              <a:cs typeface="Times New Roman" panose="02020603050405020304" pitchFamily="18" charset="0"/>
            </a:endParaRPr>
          </a:p>
          <a:p>
            <a:pPr lvl="3" indent="-342900">
              <a:buSzPct val="100000"/>
              <a:buNone/>
            </a:pPr>
            <a:r>
              <a:rPr lang="en-US" sz="1600" b="1" dirty="0" smtClean="0">
                <a:solidFill>
                  <a:schemeClr val="tx1"/>
                </a:solidFill>
                <a:latin typeface="Times New Roman" panose="02020603050405020304" pitchFamily="18" charset="0"/>
                <a:cs typeface="Times New Roman" panose="02020603050405020304" pitchFamily="18" charset="0"/>
              </a:rPr>
              <a:t>2.</a:t>
            </a:r>
            <a:r>
              <a:rPr lang="en-US" sz="1600" b="1" dirty="0" smtClean="0">
                <a:solidFill>
                  <a:srgbClr val="FF0000"/>
                </a:solidFill>
                <a:latin typeface="Times New Roman" panose="02020603050405020304" pitchFamily="18" charset="0"/>
                <a:cs typeface="Times New Roman" panose="02020603050405020304" pitchFamily="18" charset="0"/>
              </a:rPr>
              <a:t>	Exchange </a:t>
            </a:r>
            <a:r>
              <a:rPr lang="en-US" sz="1600" b="1" dirty="0">
                <a:solidFill>
                  <a:srgbClr val="FF0000"/>
                </a:solidFill>
                <a:latin typeface="Times New Roman" panose="02020603050405020304" pitchFamily="18" charset="0"/>
                <a:cs typeface="Times New Roman" panose="02020603050405020304" pitchFamily="18" charset="0"/>
              </a:rPr>
              <a:t>of information </a:t>
            </a:r>
            <a:r>
              <a:rPr lang="en-US" sz="1600" b="1" dirty="0">
                <a:latin typeface="Times New Roman" panose="02020603050405020304" pitchFamily="18" charset="0"/>
                <a:cs typeface="Times New Roman" panose="02020603050405020304" pitchFamily="18" charset="0"/>
              </a:rPr>
              <a:t>within government agencies along the route </a:t>
            </a:r>
            <a:r>
              <a:rPr lang="en-US" sz="1600" b="1" dirty="0" smtClean="0">
                <a:latin typeface="Times New Roman" panose="02020603050405020304" pitchFamily="18" charset="0"/>
                <a:cs typeface="Times New Roman" panose="02020603050405020304" pitchFamily="18" charset="0"/>
              </a:rPr>
              <a:t>,at </a:t>
            </a:r>
            <a:r>
              <a:rPr lang="en-US" sz="1600" b="1" dirty="0">
                <a:latin typeface="Times New Roman" panose="02020603050405020304" pitchFamily="18" charset="0"/>
                <a:cs typeface="Times New Roman" panose="02020603050405020304" pitchFamily="18" charset="0"/>
              </a:rPr>
              <a:t>the points of transit or Transshipment with automated system which is commonly agreed by countries within the region in a standardized format </a:t>
            </a:r>
            <a:r>
              <a:rPr lang="en-US" sz="1600" b="1" dirty="0" smtClean="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fixed days of working and harmonized procedures </a:t>
            </a:r>
            <a:r>
              <a:rPr lang="en-US" sz="1600" b="1" dirty="0" smtClean="0">
                <a:latin typeface="Times New Roman" panose="02020603050405020304" pitchFamily="18" charset="0"/>
                <a:cs typeface="Times New Roman" panose="02020603050405020304" pitchFamily="18" charset="0"/>
              </a:rPr>
              <a:t>.</a:t>
            </a:r>
          </a:p>
          <a:p>
            <a:pPr lvl="3" indent="-342900">
              <a:buSzPct val="100000"/>
              <a:buNone/>
            </a:pPr>
            <a:r>
              <a:rPr lang="en-US" sz="1600" b="1" dirty="0" smtClean="0">
                <a:latin typeface="Times New Roman" panose="02020603050405020304" pitchFamily="18" charset="0"/>
                <a:cs typeface="Times New Roman" panose="02020603050405020304" pitchFamily="18" charset="0"/>
              </a:rPr>
              <a:t>	</a:t>
            </a:r>
            <a:r>
              <a:rPr lang="en-US" sz="1600" b="1" dirty="0" smtClean="0">
                <a:latin typeface="Times New Roman" panose="02020603050405020304" pitchFamily="18" charset="0"/>
                <a:cs typeface="Times New Roman" panose="02020603050405020304" pitchFamily="18" charset="0"/>
              </a:rPr>
              <a:t>The recent ETCS and RFID provisions can be an example to this.</a:t>
            </a:r>
            <a:endParaRPr lang="en-US" sz="1600" b="1" dirty="0" smtClean="0">
              <a:latin typeface="Times New Roman" panose="02020603050405020304" pitchFamily="18" charset="0"/>
              <a:cs typeface="Times New Roman" panose="02020603050405020304" pitchFamily="18" charset="0"/>
            </a:endParaRPr>
          </a:p>
          <a:p>
            <a:pPr lvl="3" indent="-342900">
              <a:buSzPct val="100000"/>
              <a:buNone/>
            </a:pPr>
            <a:r>
              <a:rPr lang="en-US" sz="1600" b="1" dirty="0" smtClean="0">
                <a:latin typeface="Times New Roman" panose="02020603050405020304" pitchFamily="18" charset="0"/>
                <a:cs typeface="Times New Roman" panose="02020603050405020304" pitchFamily="18" charset="0"/>
              </a:rPr>
              <a:t>3</a:t>
            </a:r>
            <a:r>
              <a:rPr lang="en-US" sz="1600" b="1" dirty="0" smtClean="0">
                <a:latin typeface="Times New Roman" panose="02020603050405020304" pitchFamily="18" charset="0"/>
                <a:cs typeface="Times New Roman" panose="02020603050405020304" pitchFamily="18" charset="0"/>
              </a:rPr>
              <a:t>.     Clear </a:t>
            </a:r>
            <a:r>
              <a:rPr lang="en-US" sz="1600" b="1" dirty="0">
                <a:latin typeface="Times New Roman" panose="02020603050405020304" pitchFamily="18" charset="0"/>
                <a:cs typeface="Times New Roman" panose="02020603050405020304" pitchFamily="18" charset="0"/>
              </a:rPr>
              <a:t>cut </a:t>
            </a:r>
            <a:r>
              <a:rPr lang="en-US" sz="1600" b="1" dirty="0">
                <a:solidFill>
                  <a:srgbClr val="FF0000"/>
                </a:solidFill>
                <a:latin typeface="Times New Roman" panose="02020603050405020304" pitchFamily="18" charset="0"/>
                <a:cs typeface="Times New Roman" panose="02020603050405020304" pitchFamily="18" charset="0"/>
              </a:rPr>
              <a:t>role and risk </a:t>
            </a:r>
            <a:r>
              <a:rPr lang="en-US" sz="1600" b="1" dirty="0">
                <a:latin typeface="Times New Roman" panose="02020603050405020304" pitchFamily="18" charset="0"/>
                <a:cs typeface="Times New Roman" panose="02020603050405020304" pitchFamily="18" charset="0"/>
              </a:rPr>
              <a:t>of each service provider with identified actors along the supply chain covered by a single document that covers </a:t>
            </a:r>
            <a:r>
              <a:rPr lang="en-US" sz="1600" b="1" dirty="0">
                <a:solidFill>
                  <a:srgbClr val="FF0000"/>
                </a:solidFill>
                <a:latin typeface="Times New Roman" panose="02020603050405020304" pitchFamily="18" charset="0"/>
                <a:cs typeface="Times New Roman" panose="02020603050405020304" pitchFamily="18" charset="0"/>
              </a:rPr>
              <a:t>liability</a:t>
            </a:r>
            <a:r>
              <a:rPr lang="en-US" sz="1600" b="1" dirty="0">
                <a:latin typeface="Times New Roman" panose="02020603050405020304" pitchFamily="18" charset="0"/>
                <a:cs typeface="Times New Roman" panose="02020603050405020304" pitchFamily="18" charset="0"/>
              </a:rPr>
              <a:t> and responsibility </a:t>
            </a:r>
            <a:r>
              <a:rPr lang="en-US" sz="1600" b="1" dirty="0" smtClean="0">
                <a:latin typeface="Times New Roman" panose="02020603050405020304" pitchFamily="18" charset="0"/>
                <a:cs typeface="Times New Roman" panose="02020603050405020304" pitchFamily="18" charset="0"/>
              </a:rPr>
              <a:t>for all </a:t>
            </a:r>
            <a:r>
              <a:rPr lang="en-US" sz="1600" b="1" dirty="0">
                <a:latin typeface="Times New Roman" panose="02020603050405020304" pitchFamily="18" charset="0"/>
                <a:cs typeface="Times New Roman" panose="02020603050405020304" pitchFamily="18" charset="0"/>
              </a:rPr>
              <a:t>means and mode of transport (An agreement</a:t>
            </a:r>
            <a:r>
              <a:rPr lang="en-US" sz="1600" b="1" dirty="0" smtClean="0">
                <a:latin typeface="Times New Roman" panose="02020603050405020304" pitchFamily="18" charset="0"/>
                <a:cs typeface="Times New Roman" panose="02020603050405020304" pitchFamily="18" charset="0"/>
              </a:rPr>
              <a:t>).</a:t>
            </a:r>
          </a:p>
          <a:p>
            <a:pPr lvl="3" indent="-342900">
              <a:buSzPct val="100000"/>
              <a:buAutoNum type="arabicPeriod" startAt="3"/>
            </a:pPr>
            <a:endParaRPr lang="en-US" sz="1600" b="1" dirty="0" smtClean="0">
              <a:latin typeface="Times New Roman" panose="02020603050405020304" pitchFamily="18" charset="0"/>
              <a:cs typeface="Times New Roman" panose="02020603050405020304" pitchFamily="18" charset="0"/>
            </a:endParaRPr>
          </a:p>
          <a:p>
            <a:pPr lvl="3" indent="-342900">
              <a:buSzPct val="100000"/>
              <a:buNone/>
            </a:pPr>
            <a:r>
              <a:rPr lang="en-US" sz="1600" b="1" dirty="0" smtClean="0">
                <a:latin typeface="Times New Roman" panose="02020603050405020304" pitchFamily="18" charset="0"/>
                <a:cs typeface="Times New Roman" panose="02020603050405020304" pitchFamily="18" charset="0"/>
              </a:rPr>
              <a:t>4.	</a:t>
            </a:r>
            <a:r>
              <a:rPr lang="en-US" sz="1600" b="1" dirty="0" smtClean="0">
                <a:solidFill>
                  <a:srgbClr val="FF0000"/>
                </a:solidFill>
                <a:latin typeface="Times New Roman" panose="02020603050405020304" pitchFamily="18" charset="0"/>
                <a:cs typeface="Times New Roman" panose="02020603050405020304" pitchFamily="18" charset="0"/>
              </a:rPr>
              <a:t>A National Logistics Efficiency and Advancement Predictability and Safety Ac</a:t>
            </a:r>
            <a:r>
              <a:rPr lang="en-US" sz="1600" b="1" dirty="0" smtClean="0">
                <a:latin typeface="Times New Roman" panose="02020603050405020304" pitchFamily="18" charset="0"/>
                <a:cs typeface="Times New Roman" panose="02020603050405020304" pitchFamily="18" charset="0"/>
              </a:rPr>
              <a:t>t (NLEAPS) adopted by India needs to be in line with other countries as this law tends to define various participants of logistics space and create a light regulatory ecosystem enabling monitor the activities of all stake holders along the supply chain as well as monitor performance of logistic actors . </a:t>
            </a:r>
          </a:p>
          <a:p>
            <a:pPr lvl="3" indent="-342900">
              <a:buSzPct val="100000"/>
              <a:buNone/>
            </a:pPr>
            <a:r>
              <a:rPr lang="en-US" sz="1600" b="1" dirty="0" smtClean="0">
                <a:latin typeface="Times New Roman" panose="02020603050405020304" pitchFamily="18" charset="0"/>
                <a:cs typeface="Times New Roman" panose="02020603050405020304" pitchFamily="18" charset="0"/>
              </a:rPr>
              <a:t> </a:t>
            </a:r>
          </a:p>
          <a:p>
            <a:pPr lvl="3" indent="-342900">
              <a:buSzPct val="100000"/>
              <a:buFont typeface="+mj-lt"/>
              <a:buAutoNum type="arabicPeriod" startAt="2"/>
            </a:pPr>
            <a:endParaRPr lang="en-US" sz="1600" b="1" dirty="0">
              <a:latin typeface="Times New Roman" panose="02020603050405020304" pitchFamily="18" charset="0"/>
              <a:cs typeface="Times New Roman" panose="02020603050405020304" pitchFamily="18" charset="0"/>
            </a:endParaRPr>
          </a:p>
          <a:p>
            <a:pPr marL="1771650" lvl="3" indent="-514350">
              <a:buNone/>
            </a:pPr>
            <a:endParaRPr lang="en-US" sz="1600" dirty="0">
              <a:latin typeface="Times New Roman" panose="02020603050405020304" pitchFamily="18" charset="0"/>
              <a:cs typeface="Times New Roman" panose="02020603050405020304" pitchFamily="18" charset="0"/>
            </a:endParaRPr>
          </a:p>
          <a:p>
            <a:pPr marL="1771650" lvl="3" indent="-514350">
              <a:buNone/>
            </a:pPr>
            <a:endParaRPr lang="en-US" sz="1600" dirty="0">
              <a:latin typeface="Times New Roman" panose="02020603050405020304" pitchFamily="18" charset="0"/>
              <a:cs typeface="Times New Roman" panose="02020603050405020304" pitchFamily="18" charset="0"/>
            </a:endParaRPr>
          </a:p>
        </p:txBody>
      </p:sp>
      <p:sp>
        <p:nvSpPr>
          <p:cNvPr id="12" name="Isosceles Triangle 11">
            <a:extLst>
              <a:ext uri="{FF2B5EF4-FFF2-40B4-BE49-F238E27FC236}">
                <a16:creationId xmlns:a16="http://schemas.microsoft.com/office/drawing/2014/main" xmlns=""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a:xfrm>
            <a:off x="1000126" y="609600"/>
            <a:ext cx="6447501" cy="1320800"/>
          </a:xfrm>
        </p:spPr>
        <p:txBody>
          <a:bodyPr>
            <a:normAutofit/>
          </a:bodyPr>
          <a:lstStyle/>
          <a:p>
            <a:r>
              <a:rPr lang="en-US" dirty="0">
                <a:latin typeface="Times New Roman" panose="02020603050405020304" pitchFamily="18" charset="0"/>
                <a:cs typeface="Times New Roman" panose="02020603050405020304" pitchFamily="18" charset="0"/>
              </a:rPr>
              <a:t>The Way Forward…</a:t>
            </a:r>
          </a:p>
        </p:txBody>
      </p:sp>
      <p:sp>
        <p:nvSpPr>
          <p:cNvPr id="10" name="Isosceles Triangle 9">
            <a:extLst>
              <a:ext uri="{FF2B5EF4-FFF2-40B4-BE49-F238E27FC236}">
                <a16:creationId xmlns:a16="http://schemas.microsoft.com/office/drawing/2014/main" xmlns=""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p:cNvSpPr>
            <a:spLocks noGrp="1"/>
          </p:cNvSpPr>
          <p:nvPr>
            <p:ph idx="1"/>
          </p:nvPr>
        </p:nvSpPr>
        <p:spPr>
          <a:xfrm>
            <a:off x="304800" y="1600200"/>
            <a:ext cx="8502648" cy="4343400"/>
          </a:xfrm>
          <a:solidFill>
            <a:schemeClr val="accent1">
              <a:lumMod val="40000"/>
              <a:lumOff val="60000"/>
            </a:schemeClr>
          </a:solidFill>
        </p:spPr>
        <p:txBody>
          <a:bodyPr>
            <a:normAutofit/>
          </a:bodyPr>
          <a:lstStyle/>
          <a:p>
            <a:pPr lvl="3" indent="-342900">
              <a:buSzPct val="100000"/>
              <a:buFont typeface="+mj-lt"/>
              <a:buAutoNum type="arabicPeriod" startAt="4"/>
            </a:pPr>
            <a:endParaRPr lang="en-US" sz="1800" b="1" dirty="0" smtClean="0">
              <a:latin typeface="Times New Roman" panose="02020603050405020304" pitchFamily="18" charset="0"/>
              <a:cs typeface="Times New Roman" panose="02020603050405020304" pitchFamily="18" charset="0"/>
            </a:endParaRPr>
          </a:p>
          <a:p>
            <a:pPr lvl="3" indent="-342900">
              <a:buSzPct val="100000"/>
              <a:buNone/>
            </a:pPr>
            <a:r>
              <a:rPr lang="en-US" sz="1800" b="1" dirty="0" smtClean="0">
                <a:latin typeface="Times New Roman" panose="02020603050405020304" pitchFamily="18" charset="0"/>
                <a:cs typeface="Times New Roman" panose="02020603050405020304" pitchFamily="18" charset="0"/>
              </a:rPr>
              <a:t>5.	One </a:t>
            </a:r>
            <a:r>
              <a:rPr lang="en-US" sz="1800" b="1" dirty="0">
                <a:latin typeface="Times New Roman" panose="02020603050405020304" pitchFamily="18" charset="0"/>
                <a:cs typeface="Times New Roman" panose="02020603050405020304" pitchFamily="18" charset="0"/>
              </a:rPr>
              <a:t>transport document Like </a:t>
            </a:r>
            <a:r>
              <a:rPr lang="en-US" sz="1800" b="1" dirty="0">
                <a:solidFill>
                  <a:srgbClr val="FF0000"/>
                </a:solidFill>
                <a:latin typeface="Times New Roman" panose="02020603050405020304" pitchFamily="18" charset="0"/>
                <a:cs typeface="Times New Roman" panose="02020603050405020304" pitchFamily="18" charset="0"/>
              </a:rPr>
              <a:t>MTO</a:t>
            </a:r>
            <a:r>
              <a:rPr lang="en-US" sz="1800" b="1" dirty="0">
                <a:latin typeface="Times New Roman" panose="02020603050405020304" pitchFamily="18" charset="0"/>
                <a:cs typeface="Times New Roman" panose="02020603050405020304" pitchFamily="18" charset="0"/>
              </a:rPr>
              <a:t> or other specific to our region must be worked out</a:t>
            </a:r>
            <a:r>
              <a:rPr lang="en-US" sz="1800" b="1" dirty="0" smtClean="0">
                <a:latin typeface="Times New Roman" panose="02020603050405020304" pitchFamily="18" charset="0"/>
                <a:cs typeface="Times New Roman" panose="02020603050405020304" pitchFamily="18" charset="0"/>
              </a:rPr>
              <a:t>.</a:t>
            </a:r>
          </a:p>
          <a:p>
            <a:pPr lvl="3" indent="-342900">
              <a:buSzPct val="100000"/>
              <a:buNone/>
            </a:pPr>
            <a:r>
              <a:rPr lang="en-US" sz="1800" b="1" dirty="0" smtClean="0">
                <a:latin typeface="Times New Roman" panose="02020603050405020304" pitchFamily="18" charset="0"/>
                <a:cs typeface="Times New Roman" panose="02020603050405020304" pitchFamily="18" charset="0"/>
              </a:rPr>
              <a:t>6.	The ideas could be taken from the </a:t>
            </a:r>
            <a:r>
              <a:rPr lang="en-US" sz="1800" b="1" dirty="0" smtClean="0">
                <a:solidFill>
                  <a:srgbClr val="FF0000"/>
                </a:solidFill>
                <a:latin typeface="Times New Roman" panose="02020603050405020304" pitchFamily="18" charset="0"/>
                <a:cs typeface="Times New Roman" panose="02020603050405020304" pitchFamily="18" charset="0"/>
              </a:rPr>
              <a:t>TIR CARNET </a:t>
            </a:r>
            <a:r>
              <a:rPr lang="en-US" sz="1800" b="1" dirty="0" smtClean="0">
                <a:latin typeface="Times New Roman" panose="02020603050405020304" pitchFamily="18" charset="0"/>
                <a:cs typeface="Times New Roman" panose="02020603050405020304" pitchFamily="18" charset="0"/>
              </a:rPr>
              <a:t>provision or tailored to our requirement .</a:t>
            </a:r>
          </a:p>
          <a:p>
            <a:pPr lvl="3" indent="-342900">
              <a:buSzPct val="100000"/>
              <a:buNone/>
            </a:pPr>
            <a:r>
              <a:rPr lang="en-US" sz="1800" b="1" dirty="0" smtClean="0">
                <a:latin typeface="Times New Roman" panose="02020603050405020304" pitchFamily="18" charset="0"/>
                <a:cs typeface="Times New Roman" panose="02020603050405020304" pitchFamily="18" charset="0"/>
              </a:rPr>
              <a:t>7.	</a:t>
            </a:r>
            <a:r>
              <a:rPr lang="en-US" sz="1800" b="1" dirty="0" smtClean="0">
                <a:solidFill>
                  <a:srgbClr val="FF0000"/>
                </a:solidFill>
                <a:latin typeface="Times New Roman" panose="02020603050405020304" pitchFamily="18" charset="0"/>
                <a:cs typeface="Times New Roman" panose="02020603050405020304" pitchFamily="18" charset="0"/>
              </a:rPr>
              <a:t>Incorporate </a:t>
            </a:r>
            <a:r>
              <a:rPr lang="en-US" sz="1800" b="1" dirty="0">
                <a:solidFill>
                  <a:srgbClr val="FF0000"/>
                </a:solidFill>
                <a:latin typeface="Times New Roman" panose="02020603050405020304" pitchFamily="18" charset="0"/>
                <a:cs typeface="Times New Roman" panose="02020603050405020304" pitchFamily="18" charset="0"/>
              </a:rPr>
              <a:t>Int'l agreements </a:t>
            </a:r>
            <a:r>
              <a:rPr lang="en-US" sz="1800" b="1" dirty="0">
                <a:latin typeface="Times New Roman" panose="02020603050405020304" pitchFamily="18" charset="0"/>
                <a:cs typeface="Times New Roman" panose="02020603050405020304" pitchFamily="18" charset="0"/>
              </a:rPr>
              <a:t>in bilateral agreements or trilateral </a:t>
            </a:r>
            <a:r>
              <a:rPr lang="en-US" sz="1800" b="1" dirty="0" smtClean="0">
                <a:latin typeface="Times New Roman" panose="02020603050405020304" pitchFamily="18" charset="0"/>
                <a:cs typeface="Times New Roman" panose="02020603050405020304" pitchFamily="18" charset="0"/>
              </a:rPr>
              <a:t> or regional agreements, </a:t>
            </a:r>
            <a:r>
              <a:rPr lang="en-US" sz="1800" b="1" dirty="0">
                <a:latin typeface="Times New Roman" panose="02020603050405020304" pitchFamily="18" charset="0"/>
                <a:cs typeface="Times New Roman" panose="02020603050405020304" pitchFamily="18" charset="0"/>
              </a:rPr>
              <a:t>as bilateral agreements supersedes international agreements</a:t>
            </a:r>
            <a:r>
              <a:rPr lang="en-US" sz="1800" b="1" dirty="0" smtClean="0">
                <a:latin typeface="Times New Roman" panose="02020603050405020304" pitchFamily="18" charset="0"/>
                <a:cs typeface="Times New Roman" panose="02020603050405020304" pitchFamily="18" charset="0"/>
              </a:rPr>
              <a:t>.</a:t>
            </a:r>
          </a:p>
          <a:p>
            <a:pPr lvl="3" indent="-342900">
              <a:buSzPct val="100000"/>
              <a:buNone/>
            </a:pPr>
            <a:r>
              <a:rPr lang="en-US" sz="1800" b="1" dirty="0" smtClean="0">
                <a:latin typeface="Times New Roman" panose="02020603050405020304" pitchFamily="18" charset="0"/>
                <a:cs typeface="Times New Roman" panose="02020603050405020304" pitchFamily="18" charset="0"/>
              </a:rPr>
              <a:t>8.	For a free flow of vehicles , the </a:t>
            </a:r>
            <a:r>
              <a:rPr lang="en-US" sz="1800" b="1" dirty="0" smtClean="0">
                <a:solidFill>
                  <a:srgbClr val="FF0000"/>
                </a:solidFill>
                <a:latin typeface="Times New Roman" panose="02020603050405020304" pitchFamily="18" charset="0"/>
                <a:cs typeface="Times New Roman" panose="02020603050405020304" pitchFamily="18" charset="0"/>
              </a:rPr>
              <a:t>operational cost </a:t>
            </a:r>
            <a:r>
              <a:rPr lang="en-US" sz="1800" b="1" dirty="0" smtClean="0">
                <a:latin typeface="Times New Roman" panose="02020603050405020304" pitchFamily="18" charset="0"/>
                <a:cs typeface="Times New Roman" panose="02020603050405020304" pitchFamily="18" charset="0"/>
              </a:rPr>
              <a:t>of each country needs to be 	evaluated to consider a conducive level playing field for all Transport and Service providers.</a:t>
            </a:r>
          </a:p>
          <a:p>
            <a:pPr lvl="3" indent="-342900">
              <a:buSzPct val="100000"/>
              <a:buAutoNum type="arabicPeriod" startAt="7"/>
            </a:pPr>
            <a:endParaRPr lang="en-US" sz="1800" b="1" dirty="0">
              <a:latin typeface="Times New Roman" panose="02020603050405020304" pitchFamily="18" charset="0"/>
              <a:cs typeface="Times New Roman" panose="02020603050405020304" pitchFamily="18" charset="0"/>
            </a:endParaRPr>
          </a:p>
        </p:txBody>
      </p:sp>
      <p:sp>
        <p:nvSpPr>
          <p:cNvPr id="12" name="Isosceles Triangle 11">
            <a:extLst>
              <a:ext uri="{FF2B5EF4-FFF2-40B4-BE49-F238E27FC236}">
                <a16:creationId xmlns:a16="http://schemas.microsoft.com/office/drawing/2014/main" xmlns=""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00126" y="609600"/>
            <a:ext cx="6447501" cy="1320800"/>
          </a:xfrm>
        </p:spPr>
        <p:txBody>
          <a:bodyPr>
            <a:normAutofit/>
          </a:bodyPr>
          <a:lstStyle/>
          <a:p>
            <a:r>
              <a:rPr lang="en-US" dirty="0"/>
              <a:t>The way forward…</a:t>
            </a:r>
          </a:p>
        </p:txBody>
      </p:sp>
      <p:sp>
        <p:nvSpPr>
          <p:cNvPr id="10" name="Isosceles Triangle 9">
            <a:extLst>
              <a:ext uri="{FF2B5EF4-FFF2-40B4-BE49-F238E27FC236}">
                <a16:creationId xmlns:a16="http://schemas.microsoft.com/office/drawing/2014/main" xmlns=""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p:cNvSpPr>
            <a:spLocks noGrp="1"/>
          </p:cNvSpPr>
          <p:nvPr>
            <p:ph idx="1"/>
          </p:nvPr>
        </p:nvSpPr>
        <p:spPr>
          <a:xfrm>
            <a:off x="1000126" y="1676400"/>
            <a:ext cx="7686674" cy="4599353"/>
          </a:xfrm>
          <a:solidFill>
            <a:schemeClr val="accent1">
              <a:lumMod val="40000"/>
              <a:lumOff val="60000"/>
            </a:schemeClr>
          </a:solidFill>
        </p:spPr>
        <p:txBody>
          <a:bodyPr>
            <a:normAutofit fontScale="85000" lnSpcReduction="20000"/>
          </a:bodyPr>
          <a:lstStyle/>
          <a:p>
            <a:pPr marL="514350" indent="-514350">
              <a:lnSpc>
                <a:spcPct val="90000"/>
              </a:lnSpc>
              <a:buNone/>
            </a:pPr>
            <a:r>
              <a:rPr lang="en-US" sz="1500" dirty="0"/>
              <a:t>		</a:t>
            </a:r>
          </a:p>
          <a:p>
            <a:pPr marL="514350" indent="-514350">
              <a:lnSpc>
                <a:spcPct val="90000"/>
              </a:lnSpc>
              <a:buSzPct val="100000"/>
              <a:buNone/>
            </a:pPr>
            <a:r>
              <a:rPr lang="en-US" sz="1600" b="1" dirty="0" smtClean="0">
                <a:latin typeface="Times New Roman" panose="02020603050405020304" pitchFamily="18" charset="0"/>
                <a:cs typeface="Times New Roman" panose="02020603050405020304" pitchFamily="18" charset="0"/>
              </a:rPr>
              <a:t>	</a:t>
            </a:r>
          </a:p>
          <a:p>
            <a:pPr marL="514350" indent="-514350">
              <a:lnSpc>
                <a:spcPct val="90000"/>
              </a:lnSpc>
              <a:buSzPct val="100000"/>
              <a:buNone/>
            </a:pPr>
            <a:r>
              <a:rPr lang="en-US" sz="1600" b="1" dirty="0" smtClean="0">
                <a:latin typeface="Times New Roman" panose="02020603050405020304" pitchFamily="18" charset="0"/>
                <a:cs typeface="Times New Roman" panose="02020603050405020304" pitchFamily="18" charset="0"/>
              </a:rPr>
              <a:t>	</a:t>
            </a:r>
            <a:endParaRPr lang="en-US" sz="1600" b="1" dirty="0">
              <a:latin typeface="Times New Roman" panose="02020603050405020304" pitchFamily="18" charset="0"/>
              <a:cs typeface="Times New Roman" panose="02020603050405020304" pitchFamily="18" charset="0"/>
            </a:endParaRPr>
          </a:p>
          <a:p>
            <a:pPr marL="514350" indent="-514350">
              <a:lnSpc>
                <a:spcPct val="90000"/>
              </a:lnSpc>
              <a:buSzPct val="100000"/>
              <a:buNone/>
            </a:pPr>
            <a:r>
              <a:rPr lang="en-US" sz="1600" b="1" dirty="0" smtClean="0">
                <a:latin typeface="Times New Roman" panose="02020603050405020304" pitchFamily="18" charset="0"/>
                <a:cs typeface="Times New Roman" panose="02020603050405020304" pitchFamily="18" charset="0"/>
              </a:rPr>
              <a:t>	9.	</a:t>
            </a:r>
            <a:r>
              <a:rPr lang="en-US" sz="1600" b="1" dirty="0" smtClean="0">
                <a:solidFill>
                  <a:srgbClr val="FF0000"/>
                </a:solidFill>
                <a:latin typeface="Times New Roman" panose="02020603050405020304" pitchFamily="18" charset="0"/>
                <a:cs typeface="Times New Roman" panose="02020603050405020304" pitchFamily="18" charset="0"/>
              </a:rPr>
              <a:t>Risk faced by transport companies </a:t>
            </a:r>
            <a:r>
              <a:rPr lang="en-US" sz="1600" b="1" dirty="0" smtClean="0">
                <a:latin typeface="Times New Roman" panose="02020603050405020304" pitchFamily="18" charset="0"/>
                <a:cs typeface="Times New Roman" panose="02020603050405020304" pitchFamily="18" charset="0"/>
              </a:rPr>
              <a:t>within </a:t>
            </a:r>
            <a:r>
              <a:rPr lang="en-US" sz="1600" b="1" dirty="0">
                <a:latin typeface="Times New Roman" panose="02020603050405020304" pitchFamily="18" charset="0"/>
                <a:cs typeface="Times New Roman" panose="02020603050405020304" pitchFamily="18" charset="0"/>
              </a:rPr>
              <a:t>each country needs to be minimize by </a:t>
            </a:r>
            <a:r>
              <a:rPr lang="en-US" sz="1600" b="1" dirty="0" smtClean="0">
                <a:latin typeface="Times New Roman" panose="02020603050405020304" pitchFamily="18" charset="0"/>
                <a:cs typeface="Times New Roman" panose="02020603050405020304" pitchFamily="18" charset="0"/>
              </a:rPr>
              <a:t>	developing </a:t>
            </a:r>
            <a:r>
              <a:rPr lang="en-US" sz="1600" b="1" dirty="0">
                <a:latin typeface="Times New Roman" panose="02020603050405020304" pitchFamily="18" charset="0"/>
                <a:cs typeface="Times New Roman" panose="02020603050405020304" pitchFamily="18" charset="0"/>
              </a:rPr>
              <a:t>a private </a:t>
            </a:r>
            <a:r>
              <a:rPr lang="en-US" sz="1600" b="1" dirty="0" smtClean="0">
                <a:latin typeface="Times New Roman" panose="02020603050405020304" pitchFamily="18" charset="0"/>
                <a:cs typeface="Times New Roman" panose="02020603050405020304" pitchFamily="18" charset="0"/>
              </a:rPr>
              <a:t>sector 	company </a:t>
            </a:r>
            <a:r>
              <a:rPr lang="en-US" sz="1600" b="1" dirty="0">
                <a:latin typeface="Times New Roman" panose="02020603050405020304" pitchFamily="18" charset="0"/>
                <a:cs typeface="Times New Roman" panose="02020603050405020304" pitchFamily="18" charset="0"/>
              </a:rPr>
              <a:t>which takes care of the illness of drivers , </a:t>
            </a:r>
            <a:r>
              <a:rPr lang="en-US" sz="1600" b="1" dirty="0" smtClean="0">
                <a:latin typeface="Times New Roman" panose="02020603050405020304" pitchFamily="18" charset="0"/>
                <a:cs typeface="Times New Roman" panose="02020603050405020304" pitchFamily="18" charset="0"/>
              </a:rPr>
              <a:t>	vehicle </a:t>
            </a:r>
            <a:r>
              <a:rPr lang="en-US" sz="1600" b="1" dirty="0">
                <a:latin typeface="Times New Roman" panose="02020603050405020304" pitchFamily="18" charset="0"/>
                <a:cs typeface="Times New Roman" panose="02020603050405020304" pitchFamily="18" charset="0"/>
              </a:rPr>
              <a:t>Mechanic </a:t>
            </a:r>
            <a:r>
              <a:rPr lang="en-US" sz="1600" b="1" dirty="0" smtClean="0">
                <a:latin typeface="Times New Roman" panose="02020603050405020304" pitchFamily="18" charset="0"/>
                <a:cs typeface="Times New Roman" panose="02020603050405020304" pitchFamily="18" charset="0"/>
              </a:rPr>
              <a:t>failure </a:t>
            </a:r>
            <a:r>
              <a:rPr lang="en-US" sz="1600" b="1" dirty="0">
                <a:latin typeface="Times New Roman" panose="02020603050405020304" pitchFamily="18" charset="0"/>
                <a:cs typeface="Times New Roman" panose="02020603050405020304" pitchFamily="18" charset="0"/>
              </a:rPr>
              <a:t>, </a:t>
            </a:r>
            <a:r>
              <a:rPr lang="en-US" sz="1600" b="1" dirty="0" smtClean="0">
                <a:latin typeface="Times New Roman" panose="02020603050405020304" pitchFamily="18" charset="0"/>
                <a:cs typeface="Times New Roman" panose="02020603050405020304" pitchFamily="18" charset="0"/>
              </a:rPr>
              <a:t>police </a:t>
            </a:r>
            <a:r>
              <a:rPr lang="en-US" sz="1600" b="1" dirty="0">
                <a:latin typeface="Times New Roman" panose="02020603050405020304" pitchFamily="18" charset="0"/>
                <a:cs typeface="Times New Roman" panose="02020603050405020304" pitchFamily="18" charset="0"/>
              </a:rPr>
              <a:t>harassment, accident, food and prayer rooms </a:t>
            </a:r>
            <a:r>
              <a:rPr lang="en-US" sz="1600" b="1" dirty="0" smtClean="0">
                <a:latin typeface="Times New Roman" panose="02020603050405020304" pitchFamily="18" charset="0"/>
                <a:cs typeface="Times New Roman" panose="02020603050405020304" pitchFamily="18" charset="0"/>
              </a:rPr>
              <a:t>( 	cultural issues</a:t>
            </a:r>
            <a:r>
              <a:rPr lang="en-US" sz="1600" b="1" dirty="0">
                <a:latin typeface="Times New Roman" panose="02020603050405020304" pitchFamily="18" charset="0"/>
                <a:cs typeface="Times New Roman" panose="02020603050405020304" pitchFamily="18" charset="0"/>
              </a:rPr>
              <a:t>) </a:t>
            </a:r>
            <a:r>
              <a:rPr lang="en-US" sz="1600" b="1" dirty="0" smtClean="0">
                <a:latin typeface="Times New Roman" panose="02020603050405020304" pitchFamily="18" charset="0"/>
                <a:cs typeface="Times New Roman" panose="02020603050405020304" pitchFamily="18" charset="0"/>
              </a:rPr>
              <a:t>permits failure. (</a:t>
            </a:r>
            <a:r>
              <a:rPr lang="en-US" sz="1600" b="1" dirty="0">
                <a:latin typeface="Times New Roman" panose="02020603050405020304" pitchFamily="18" charset="0"/>
                <a:cs typeface="Times New Roman" panose="02020603050405020304" pitchFamily="18" charset="0"/>
              </a:rPr>
              <a:t>example :Nepal</a:t>
            </a:r>
            <a:r>
              <a:rPr lang="en-US" sz="1600" b="1" dirty="0" smtClean="0">
                <a:latin typeface="Times New Roman" panose="02020603050405020304" pitchFamily="18" charset="0"/>
                <a:cs typeface="Times New Roman" panose="02020603050405020304" pitchFamily="18" charset="0"/>
              </a:rPr>
              <a:t>)</a:t>
            </a:r>
          </a:p>
          <a:p>
            <a:pPr marL="514350" indent="-514350">
              <a:lnSpc>
                <a:spcPct val="90000"/>
              </a:lnSpc>
              <a:buSzPct val="100000"/>
              <a:buNone/>
            </a:pPr>
            <a:endParaRPr lang="en-US" sz="1600" b="1" dirty="0" smtClean="0">
              <a:latin typeface="Times New Roman" panose="02020603050405020304" pitchFamily="18" charset="0"/>
              <a:cs typeface="Times New Roman" panose="02020603050405020304" pitchFamily="18" charset="0"/>
            </a:endParaRPr>
          </a:p>
          <a:p>
            <a:pPr marL="514350" indent="-514350">
              <a:lnSpc>
                <a:spcPct val="90000"/>
              </a:lnSpc>
              <a:buSzPct val="100000"/>
              <a:buNone/>
            </a:pPr>
            <a:r>
              <a:rPr lang="en-US" sz="1600" b="1" dirty="0" smtClean="0">
                <a:latin typeface="Times New Roman" panose="02020603050405020304" pitchFamily="18" charset="0"/>
                <a:cs typeface="Times New Roman" panose="02020603050405020304" pitchFamily="18" charset="0"/>
              </a:rPr>
              <a:t>	10.	</a:t>
            </a:r>
            <a:r>
              <a:rPr lang="en-US" sz="1600" b="1" dirty="0" smtClean="0">
                <a:solidFill>
                  <a:srgbClr val="FF0000"/>
                </a:solidFill>
                <a:latin typeface="Times New Roman" panose="02020603050405020304" pitchFamily="18" charset="0"/>
                <a:cs typeface="Times New Roman" panose="02020603050405020304" pitchFamily="18" charset="0"/>
              </a:rPr>
              <a:t>The focus needs to be given to SME </a:t>
            </a:r>
            <a:r>
              <a:rPr lang="en-US" sz="1600" b="1" dirty="0" smtClean="0">
                <a:latin typeface="Times New Roman" panose="02020603050405020304" pitchFamily="18" charset="0"/>
                <a:cs typeface="Times New Roman" panose="02020603050405020304" pitchFamily="18" charset="0"/>
              </a:rPr>
              <a:t>related to service sector like freight 		and 	travel companies to enable right movement with the right mode of 		transport with provision of act .</a:t>
            </a:r>
          </a:p>
          <a:p>
            <a:pPr marL="514350" indent="-514350">
              <a:lnSpc>
                <a:spcPct val="90000"/>
              </a:lnSpc>
              <a:buSzPct val="100000"/>
              <a:buNone/>
            </a:pPr>
            <a:r>
              <a:rPr lang="en-US" sz="1600" b="1" dirty="0" smtClean="0">
                <a:latin typeface="Times New Roman" panose="02020603050405020304" pitchFamily="18" charset="0"/>
                <a:cs typeface="Times New Roman" panose="02020603050405020304" pitchFamily="18" charset="0"/>
              </a:rPr>
              <a:t>	11.	</a:t>
            </a:r>
            <a:r>
              <a:rPr lang="en-US" sz="1600" b="1" dirty="0" smtClean="0">
                <a:solidFill>
                  <a:srgbClr val="FF0000"/>
                </a:solidFill>
                <a:latin typeface="Times New Roman" panose="02020603050405020304" pitchFamily="18" charset="0"/>
                <a:cs typeface="Times New Roman" panose="02020603050405020304" pitchFamily="18" charset="0"/>
              </a:rPr>
              <a:t>Joint customs inspection </a:t>
            </a:r>
            <a:r>
              <a:rPr lang="en-US" sz="1600" b="1" dirty="0" smtClean="0">
                <a:latin typeface="Times New Roman" panose="02020603050405020304" pitchFamily="18" charset="0"/>
                <a:cs typeface="Times New Roman" panose="02020603050405020304" pitchFamily="18" charset="0"/>
              </a:rPr>
              <a:t>where possible. </a:t>
            </a:r>
          </a:p>
          <a:p>
            <a:pPr marL="514350" indent="-514350">
              <a:lnSpc>
                <a:spcPct val="90000"/>
              </a:lnSpc>
              <a:buSzPct val="100000"/>
              <a:buNone/>
            </a:pPr>
            <a:endParaRPr lang="en-US" sz="1600" b="1" dirty="0" smtClean="0">
              <a:latin typeface="Times New Roman" panose="02020603050405020304" pitchFamily="18" charset="0"/>
              <a:cs typeface="Times New Roman" panose="02020603050405020304" pitchFamily="18" charset="0"/>
            </a:endParaRPr>
          </a:p>
          <a:p>
            <a:pPr marL="514350" indent="-514350">
              <a:lnSpc>
                <a:spcPct val="90000"/>
              </a:lnSpc>
              <a:buSzPct val="100000"/>
              <a:buNone/>
            </a:pPr>
            <a:r>
              <a:rPr lang="en-US" sz="1600" b="1" dirty="0" smtClean="0">
                <a:latin typeface="Times New Roman" panose="02020603050405020304" pitchFamily="18" charset="0"/>
                <a:cs typeface="Times New Roman" panose="02020603050405020304" pitchFamily="18" charset="0"/>
              </a:rPr>
              <a:t>	12.	Warehouse provision with ACT that covers </a:t>
            </a:r>
            <a:r>
              <a:rPr lang="en-US" sz="1600" b="1" dirty="0" smtClean="0">
                <a:solidFill>
                  <a:srgbClr val="FF0000"/>
                </a:solidFill>
                <a:latin typeface="Times New Roman" panose="02020603050405020304" pitchFamily="18" charset="0"/>
                <a:cs typeface="Times New Roman" panose="02020603050405020304" pitchFamily="18" charset="0"/>
              </a:rPr>
              <a:t>bonded and non bonded</a:t>
            </a:r>
            <a:r>
              <a:rPr lang="en-US" sz="1600" b="1" dirty="0" smtClean="0">
                <a:latin typeface="Times New Roman" panose="02020603050405020304" pitchFamily="18" charset="0"/>
                <a:cs typeface="Times New Roman" panose="02020603050405020304" pitchFamily="18" charset="0"/>
              </a:rPr>
              <a:t> 			warehouse under PPP. </a:t>
            </a:r>
          </a:p>
          <a:p>
            <a:pPr marL="514350" indent="-514350">
              <a:lnSpc>
                <a:spcPct val="90000"/>
              </a:lnSpc>
              <a:buSzPct val="100000"/>
              <a:buNone/>
            </a:pPr>
            <a:endParaRPr lang="en-US" sz="1600" b="1" dirty="0" smtClean="0">
              <a:latin typeface="Times New Roman" panose="02020603050405020304" pitchFamily="18" charset="0"/>
              <a:cs typeface="Times New Roman" panose="02020603050405020304" pitchFamily="18" charset="0"/>
            </a:endParaRPr>
          </a:p>
          <a:p>
            <a:pPr marL="514350" indent="-514350">
              <a:lnSpc>
                <a:spcPct val="90000"/>
              </a:lnSpc>
              <a:buSzPct val="100000"/>
              <a:buFont typeface="+mj-lt"/>
              <a:buAutoNum type="arabicPeriod" startAt="7"/>
            </a:pPr>
            <a:endParaRPr lang="en-US" sz="1600" b="1" dirty="0">
              <a:latin typeface="Times New Roman" panose="02020603050405020304" pitchFamily="18" charset="0"/>
              <a:cs typeface="Times New Roman" panose="02020603050405020304" pitchFamily="18" charset="0"/>
            </a:endParaRPr>
          </a:p>
          <a:p>
            <a:pPr marL="514350" indent="-514350">
              <a:lnSpc>
                <a:spcPct val="90000"/>
              </a:lnSpc>
              <a:buSzPct val="100000"/>
              <a:buNone/>
            </a:pPr>
            <a:r>
              <a:rPr lang="en-US" sz="1600" b="1"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
            </a:r>
            <a:br>
              <a:rPr lang="en-US" sz="1600" dirty="0">
                <a:latin typeface="Times New Roman" panose="02020603050405020304" pitchFamily="18" charset="0"/>
                <a:cs typeface="Times New Roman" panose="02020603050405020304" pitchFamily="18" charset="0"/>
              </a:rPr>
            </a:br>
            <a:endParaRPr lang="en-US" sz="1600" dirty="0">
              <a:latin typeface="Times New Roman" panose="02020603050405020304" pitchFamily="18" charset="0"/>
              <a:cs typeface="Times New Roman" panose="02020603050405020304" pitchFamily="18" charset="0"/>
            </a:endParaRPr>
          </a:p>
        </p:txBody>
      </p:sp>
      <p:sp>
        <p:nvSpPr>
          <p:cNvPr id="12" name="Isosceles Triangle 11">
            <a:extLst>
              <a:ext uri="{FF2B5EF4-FFF2-40B4-BE49-F238E27FC236}">
                <a16:creationId xmlns:a16="http://schemas.microsoft.com/office/drawing/2014/main" xmlns=""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
  <TotalTime>190</TotalTime>
  <Words>224</Words>
  <Application>Microsoft Office PowerPoint</Application>
  <PresentationFormat>On-screen Show (4:3)</PresentationFormat>
  <Paragraphs>126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Facet</vt:lpstr>
      <vt:lpstr>Future of Cross- Border Logistics in India and Neighboring Countries( BBIN)</vt:lpstr>
      <vt:lpstr>Objective:</vt:lpstr>
      <vt:lpstr>Constrains</vt:lpstr>
      <vt:lpstr>Constrain …</vt:lpstr>
      <vt:lpstr>Conclusion on constrains:</vt:lpstr>
      <vt:lpstr>Way Forward:</vt:lpstr>
      <vt:lpstr>The Way Forward….</vt:lpstr>
      <vt:lpstr>The Way Forward…</vt:lpstr>
      <vt:lpstr>The way forward…</vt:lpstr>
      <vt:lpstr>The Way Forward…</vt:lpstr>
      <vt:lpstr>Priority to MSME and Project Cargo</vt:lpstr>
      <vt:lpstr>Future Outcome:</vt:lpstr>
      <vt:lpstr>Final Conclusion </vt:lpstr>
      <vt:lpstr>Thank you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Future of Cross- Border Logistics in India and Neighboring Countries( BBIN)</dc:title>
  <dc:creator>aayushma sharma</dc:creator>
  <cp:lastModifiedBy>User</cp:lastModifiedBy>
  <cp:revision>104</cp:revision>
  <dcterms:created xsi:type="dcterms:W3CDTF">2021-02-03T11:09:26Z</dcterms:created>
  <dcterms:modified xsi:type="dcterms:W3CDTF">2021-02-04T04:05:43Z</dcterms:modified>
</cp:coreProperties>
</file>