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0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2.jpg" ContentType="image/jpeg"/>
  <Override PartName="/ppt/media/image43.jpg" ContentType="image/jpeg"/>
  <Override PartName="/ppt/media/image44.jpg" ContentType="image/jpeg"/>
  <Override PartName="/ppt/media/image46.jpg" ContentType="image/jpeg"/>
  <Override PartName="/ppt/media/image47.jpg" ContentType="image/jpeg"/>
  <Override PartName="/ppt/media/image48.jpg" ContentType="image/jpeg"/>
  <Override PartName="/ppt/notesSlides/notesSlide11.xml" ContentType="application/vnd.openxmlformats-officedocument.presentationml.notesSlide+xml"/>
  <Override PartName="/ppt/media/image50.jpg" ContentType="image/jpeg"/>
  <Override PartName="/ppt/media/image51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1" r:id="rId1"/>
  </p:sldMasterIdLst>
  <p:notesMasterIdLst>
    <p:notesMasterId r:id="rId32"/>
  </p:notesMasterIdLst>
  <p:handoutMasterIdLst>
    <p:handoutMasterId r:id="rId33"/>
  </p:handoutMasterIdLst>
  <p:sldIdLst>
    <p:sldId id="355" r:id="rId2"/>
    <p:sldId id="454" r:id="rId3"/>
    <p:sldId id="258" r:id="rId4"/>
    <p:sldId id="441" r:id="rId5"/>
    <p:sldId id="268" r:id="rId6"/>
    <p:sldId id="269" r:id="rId7"/>
    <p:sldId id="271" r:id="rId8"/>
    <p:sldId id="277" r:id="rId9"/>
    <p:sldId id="282" r:id="rId10"/>
    <p:sldId id="453" r:id="rId11"/>
    <p:sldId id="437" r:id="rId12"/>
    <p:sldId id="438" r:id="rId13"/>
    <p:sldId id="456" r:id="rId14"/>
    <p:sldId id="436" r:id="rId15"/>
    <p:sldId id="446" r:id="rId16"/>
    <p:sldId id="445" r:id="rId17"/>
    <p:sldId id="451" r:id="rId18"/>
    <p:sldId id="439" r:id="rId19"/>
    <p:sldId id="455" r:id="rId20"/>
    <p:sldId id="394" r:id="rId21"/>
    <p:sldId id="432" r:id="rId22"/>
    <p:sldId id="433" r:id="rId23"/>
    <p:sldId id="459" r:id="rId24"/>
    <p:sldId id="434" r:id="rId25"/>
    <p:sldId id="457" r:id="rId26"/>
    <p:sldId id="460" r:id="rId27"/>
    <p:sldId id="461" r:id="rId28"/>
    <p:sldId id="447" r:id="rId29"/>
    <p:sldId id="452" r:id="rId30"/>
    <p:sldId id="462" r:id="rId31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odar Nayak" initials="DN" lastIdx="1" clrIdx="0">
    <p:extLst>
      <p:ext uri="{19B8F6BF-5375-455C-9EA6-DF929625EA0E}">
        <p15:presenceInfo xmlns:p15="http://schemas.microsoft.com/office/powerpoint/2012/main" userId="62520156f02f75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72" autoAdjust="0"/>
    <p:restoredTop sz="93841" autoAdjust="0"/>
  </p:normalViewPr>
  <p:slideViewPr>
    <p:cSldViewPr>
      <p:cViewPr varScale="1">
        <p:scale>
          <a:sx n="82" d="100"/>
          <a:sy n="82" d="100"/>
        </p:scale>
        <p:origin x="970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/>
          <a:lstStyle>
            <a:lvl1pPr algn="r">
              <a:defRPr sz="1300"/>
            </a:lvl1pPr>
          </a:lstStyle>
          <a:p>
            <a:fld id="{B53518AF-F3BE-4D28-BA0D-56A51EFC2ACA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6039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 anchor="b"/>
          <a:lstStyle>
            <a:lvl1pPr algn="r">
              <a:defRPr sz="1300"/>
            </a:lvl1pPr>
          </a:lstStyle>
          <a:p>
            <a:fld id="{F2A7E7E2-AC12-4432-8F20-FBA1DEC8EF5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0850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/>
          <a:lstStyle>
            <a:lvl1pPr algn="r">
              <a:defRPr sz="1300"/>
            </a:lvl1pPr>
          </a:lstStyle>
          <a:p>
            <a:fld id="{7631E842-CA09-486E-B903-2FCEE7BC4D60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5" tIns="46553" rIns="93105" bIns="46553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3105" tIns="46553" rIns="93105" bIns="465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1" cy="500936"/>
          </a:xfrm>
          <a:prstGeom prst="rect">
            <a:avLst/>
          </a:prstGeom>
        </p:spPr>
        <p:txBody>
          <a:bodyPr vert="horz" lIns="93105" tIns="46553" rIns="93105" bIns="46553" rtlCol="0" anchor="b"/>
          <a:lstStyle>
            <a:lvl1pPr algn="r">
              <a:defRPr sz="1300"/>
            </a:lvl1pPr>
          </a:lstStyle>
          <a:p>
            <a:fld id="{8C6AC7C9-E18D-4BD9-AECD-BC5B7ECAF7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01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AC7C9-E18D-4BD9-AECD-BC5B7ECAF708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0497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457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762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92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6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3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087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0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2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46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73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660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2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63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AC7C9-E18D-4BD9-AECD-BC5B7ECAF708}" type="slidenum">
              <a:rPr kumimoji="0" lang="en-I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06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3E9F-DABD-41EC-8651-7A264EE4A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29F8E-199C-467F-B20F-C7ED011E5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8F0D-8F1C-4E01-9303-80A00BDC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03A54-713B-4D63-92E5-C68CAFB39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BF846-D23E-45CE-BA0B-836B3A04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45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F648-DC47-43C6-87C0-C95E6F20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BEEBE-BE22-460D-82AA-6DD5A7F18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BB4D9-6BF2-4141-9A83-A13034A0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FC555-B8D4-4987-A4C8-9A5664D0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DD14-5574-42F4-B410-72A1916A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002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5A42F7-95A5-44B9-B718-BC4C485DC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01FC7-EC7E-4803-8158-8A1D9ED7E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B7F4A-B9FD-4C6F-A08B-D876A3F9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A2B1-116A-43E4-AE69-752B79B5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A239-EEAB-42FD-B051-FDEEE067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621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DBF5-FBAE-44CD-853F-564A325A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8397-ACDE-4EE4-BE90-F03C39310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C9455-D527-498A-98B1-4EE94BB6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9FA18-ED7B-4666-B66C-234AB7B5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1FC4A-D0B2-4C7F-81DF-099FEDC6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799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23FD-CEE6-4E0F-AE8A-A793632F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C98E1-7F53-447F-9874-F366E067A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AE046-EC40-4924-AF12-245AA9D4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A8FD-6520-4543-96FD-A481B9C9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AB204-43A0-4E64-86C1-4E53B437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037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548-666E-4AA3-813D-0088C5E0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38F6C-1C41-4163-AD1E-B63CEE182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A0A32-F6C7-4C5F-AF65-1F57F3BD0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39CB6-F918-4998-ADB6-016345FE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EF577-EFCA-4278-8450-97EC3ED7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61A30-B0C2-4AFB-AEC2-AB78A6A3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529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F305-0E7B-494D-8912-4D426ABC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0A59D-8ACE-4A51-A713-B0A93A1CA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B4F96-DE78-4071-8D5F-C9642C016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8987E-DC9D-4C0E-8181-92B9A7A72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72C5A-97E3-427B-92D7-6B620C78E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5C9048-CF01-40A4-9E78-DD014182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E94D1-D43C-4674-B78B-436B6AD6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8EDE3-E8CE-4CD3-89E7-21EED357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385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2456-1649-4996-9CCF-2E980D5C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24933C-4163-47D0-AF53-70D1E9DE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93B6B-A356-4F6D-8759-AE784789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AEC41-89E5-44DA-A6E5-8C813943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3863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5ACB2-2C32-4FDB-8E15-31B3D044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908CC-EE69-4F0E-84FF-9C06F68C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5E560-30C2-44E0-B39E-7B2F1710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4512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430D6-4776-4B82-8548-C14836A2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8DDA-23E4-45A4-B694-349D5E2B9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652D0-5582-4985-98BE-0719F8CC4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311E4-8D5E-46DE-A096-EBFC5BDE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F9916-CF0A-41D0-A6C2-03D43CE85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C76B3-C09A-42C7-AEE6-F1ECB1CE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174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801C-73F1-4380-A341-0B8FFFB6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2CEB9-7103-4015-A361-1B819DCB8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F5A65-686A-46C1-A4F4-531BC8DAA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94749-A0A1-47FD-8918-F6BB607C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ECC3-BF8E-4764-8F5A-E1BDA636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6A9C4-3244-454F-B03A-793E852C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711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1634E-8AD2-44F8-BF71-A7A3B06D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F2786-61E0-45E3-BF25-840D15DB7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52B3B-0DE6-4D80-B8E2-C1DC90C2A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D973A-7BFC-451C-80FF-8DBBA2AB5BD6}" type="datetimeFigureOut">
              <a:rPr lang="en-IN" smtClean="0"/>
              <a:pPr/>
              <a:t>28-02-2022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6F7A7-4169-4659-BE8B-AABA00731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BCBA2-58C7-40BC-B3D6-491268E16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0F1AE-F8BD-4933-9288-2762BD1955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65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1.tiff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tiff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6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.tiff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81D838FB-9F53-4E5E-A102-6BB135B2588C}"/>
              </a:ext>
            </a:extLst>
          </p:cNvPr>
          <p:cNvSpPr txBox="1"/>
          <p:nvPr/>
        </p:nvSpPr>
        <p:spPr>
          <a:xfrm>
            <a:off x="611560" y="1926699"/>
            <a:ext cx="81895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KALINGA  INTERNATIONAL COAL TERMINAL PARADIP (KICTPPL) 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 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    PARADIP PORT</a:t>
            </a:r>
            <a:r>
              <a:rPr lang="en-IN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IN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  <a:p>
            <a:pPr algn="r"/>
            <a:r>
              <a:rPr lang="en-IN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en-IN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             			</a:t>
            </a:r>
            <a:r>
              <a:rPr lang="en-IN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25.02.2022</a:t>
            </a:r>
            <a:endParaRPr lang="en-I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F46497A-57CD-45FA-96A7-B761B981F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6935"/>
            <a:ext cx="8095254" cy="1117133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71"/>
              </a:spcBef>
            </a:pPr>
            <a:r>
              <a:rPr lang="en-IN" sz="3600" b="1" dirty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en-IN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PARADIP PORT GENERAL LAYOUT WITH NEW TURNING CIRCLE</a:t>
            </a:r>
            <a:endParaRPr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4" y="1346256"/>
            <a:ext cx="9144000" cy="55892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object 6"/>
          <p:cNvSpPr txBox="1"/>
          <p:nvPr/>
        </p:nvSpPr>
        <p:spPr>
          <a:xfrm>
            <a:off x="6621747" y="1459620"/>
            <a:ext cx="1618701" cy="34769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429" algn="ctr">
              <a:spcBef>
                <a:spcPts val="71"/>
              </a:spcBef>
            </a:pPr>
            <a:r>
              <a:rPr sz="1100" b="1" spc="-8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</a:t>
            </a:r>
            <a:r>
              <a:rPr sz="11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pproach</a:t>
            </a:r>
            <a:r>
              <a:rPr sz="1100" b="1" spc="-23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8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</a:t>
            </a:r>
            <a:r>
              <a:rPr sz="11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hannel</a:t>
            </a:r>
            <a:endParaRPr sz="11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1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10 km</a:t>
            </a:r>
            <a:r>
              <a:rPr sz="1100" b="1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long,</a:t>
            </a:r>
            <a:r>
              <a:rPr sz="1100" b="1" spc="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18.7</a:t>
            </a:r>
            <a:r>
              <a:rPr sz="1100" b="1" spc="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</a:t>
            </a:r>
            <a:r>
              <a:rPr sz="1100" b="1" spc="-1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deep</a:t>
            </a:r>
            <a:endParaRPr sz="11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55952" y="2814209"/>
            <a:ext cx="957154" cy="982843"/>
          </a:xfrm>
          <a:custGeom>
            <a:avLst/>
            <a:gdLst/>
            <a:ahLst/>
            <a:cxnLst/>
            <a:rect l="l" t="t" r="r" b="b"/>
            <a:pathLst>
              <a:path w="1035050" h="1066800">
                <a:moveTo>
                  <a:pt x="0" y="533400"/>
                </a:moveTo>
                <a:lnTo>
                  <a:pt x="2114" y="484842"/>
                </a:lnTo>
                <a:lnTo>
                  <a:pt x="8336" y="437507"/>
                </a:lnTo>
                <a:lnTo>
                  <a:pt x="18482" y="391583"/>
                </a:lnTo>
                <a:lnTo>
                  <a:pt x="32369" y="347258"/>
                </a:lnTo>
                <a:lnTo>
                  <a:pt x="49816" y="304721"/>
                </a:lnTo>
                <a:lnTo>
                  <a:pt x="70640" y="264160"/>
                </a:lnTo>
                <a:lnTo>
                  <a:pt x="94657" y="225762"/>
                </a:lnTo>
                <a:lnTo>
                  <a:pt x="121685" y="189716"/>
                </a:lnTo>
                <a:lnTo>
                  <a:pt x="151542" y="156209"/>
                </a:lnTo>
                <a:lnTo>
                  <a:pt x="184045" y="125432"/>
                </a:lnTo>
                <a:lnTo>
                  <a:pt x="219011" y="97570"/>
                </a:lnTo>
                <a:lnTo>
                  <a:pt x="256257" y="72813"/>
                </a:lnTo>
                <a:lnTo>
                  <a:pt x="295602" y="51348"/>
                </a:lnTo>
                <a:lnTo>
                  <a:pt x="336861" y="33364"/>
                </a:lnTo>
                <a:lnTo>
                  <a:pt x="379853" y="19049"/>
                </a:lnTo>
                <a:lnTo>
                  <a:pt x="424395" y="8592"/>
                </a:lnTo>
                <a:lnTo>
                  <a:pt x="470304" y="2179"/>
                </a:lnTo>
                <a:lnTo>
                  <a:pt x="517397" y="0"/>
                </a:lnTo>
                <a:lnTo>
                  <a:pt x="564491" y="2179"/>
                </a:lnTo>
                <a:lnTo>
                  <a:pt x="610400" y="8592"/>
                </a:lnTo>
                <a:lnTo>
                  <a:pt x="654942" y="19050"/>
                </a:lnTo>
                <a:lnTo>
                  <a:pt x="697934" y="33364"/>
                </a:lnTo>
                <a:lnTo>
                  <a:pt x="739193" y="51348"/>
                </a:lnTo>
                <a:lnTo>
                  <a:pt x="778538" y="72813"/>
                </a:lnTo>
                <a:lnTo>
                  <a:pt x="815784" y="97570"/>
                </a:lnTo>
                <a:lnTo>
                  <a:pt x="850750" y="125432"/>
                </a:lnTo>
                <a:lnTo>
                  <a:pt x="883253" y="156209"/>
                </a:lnTo>
                <a:lnTo>
                  <a:pt x="913110" y="189716"/>
                </a:lnTo>
                <a:lnTo>
                  <a:pt x="940138" y="225762"/>
                </a:lnTo>
                <a:lnTo>
                  <a:pt x="964155" y="264159"/>
                </a:lnTo>
                <a:lnTo>
                  <a:pt x="984979" y="304721"/>
                </a:lnTo>
                <a:lnTo>
                  <a:pt x="1002426" y="347258"/>
                </a:lnTo>
                <a:lnTo>
                  <a:pt x="1016313" y="391583"/>
                </a:lnTo>
                <a:lnTo>
                  <a:pt x="1026459" y="437507"/>
                </a:lnTo>
                <a:lnTo>
                  <a:pt x="1032681" y="484842"/>
                </a:lnTo>
                <a:lnTo>
                  <a:pt x="1034795" y="533400"/>
                </a:lnTo>
                <a:lnTo>
                  <a:pt x="1032681" y="581957"/>
                </a:lnTo>
                <a:lnTo>
                  <a:pt x="1026459" y="629292"/>
                </a:lnTo>
                <a:lnTo>
                  <a:pt x="1016313" y="675216"/>
                </a:lnTo>
                <a:lnTo>
                  <a:pt x="1002426" y="719541"/>
                </a:lnTo>
                <a:lnTo>
                  <a:pt x="984979" y="762078"/>
                </a:lnTo>
                <a:lnTo>
                  <a:pt x="964155" y="802640"/>
                </a:lnTo>
                <a:lnTo>
                  <a:pt x="940138" y="841037"/>
                </a:lnTo>
                <a:lnTo>
                  <a:pt x="913110" y="877083"/>
                </a:lnTo>
                <a:lnTo>
                  <a:pt x="883253" y="910590"/>
                </a:lnTo>
                <a:lnTo>
                  <a:pt x="850750" y="941367"/>
                </a:lnTo>
                <a:lnTo>
                  <a:pt x="815784" y="969229"/>
                </a:lnTo>
                <a:lnTo>
                  <a:pt x="778538" y="993986"/>
                </a:lnTo>
                <a:lnTo>
                  <a:pt x="739193" y="1015451"/>
                </a:lnTo>
                <a:lnTo>
                  <a:pt x="697934" y="1033435"/>
                </a:lnTo>
                <a:lnTo>
                  <a:pt x="654942" y="1047750"/>
                </a:lnTo>
                <a:lnTo>
                  <a:pt x="610400" y="1058207"/>
                </a:lnTo>
                <a:lnTo>
                  <a:pt x="564491" y="1064620"/>
                </a:lnTo>
                <a:lnTo>
                  <a:pt x="517397" y="1066800"/>
                </a:lnTo>
                <a:lnTo>
                  <a:pt x="470304" y="1064620"/>
                </a:lnTo>
                <a:lnTo>
                  <a:pt x="424395" y="1058207"/>
                </a:lnTo>
                <a:lnTo>
                  <a:pt x="379853" y="1047750"/>
                </a:lnTo>
                <a:lnTo>
                  <a:pt x="336861" y="1033435"/>
                </a:lnTo>
                <a:lnTo>
                  <a:pt x="295602" y="1015451"/>
                </a:lnTo>
                <a:lnTo>
                  <a:pt x="256257" y="993986"/>
                </a:lnTo>
                <a:lnTo>
                  <a:pt x="219011" y="969229"/>
                </a:lnTo>
                <a:lnTo>
                  <a:pt x="184045" y="941367"/>
                </a:lnTo>
                <a:lnTo>
                  <a:pt x="151542" y="910590"/>
                </a:lnTo>
                <a:lnTo>
                  <a:pt x="121685" y="877083"/>
                </a:lnTo>
                <a:lnTo>
                  <a:pt x="94657" y="841037"/>
                </a:lnTo>
                <a:lnTo>
                  <a:pt x="70640" y="802640"/>
                </a:lnTo>
                <a:lnTo>
                  <a:pt x="49816" y="762078"/>
                </a:lnTo>
                <a:lnTo>
                  <a:pt x="32369" y="719541"/>
                </a:lnTo>
                <a:lnTo>
                  <a:pt x="18482" y="675216"/>
                </a:lnTo>
                <a:lnTo>
                  <a:pt x="8336" y="629292"/>
                </a:lnTo>
                <a:lnTo>
                  <a:pt x="2114" y="581957"/>
                </a:lnTo>
                <a:lnTo>
                  <a:pt x="0" y="533400"/>
                </a:lnTo>
                <a:close/>
              </a:path>
            </a:pathLst>
          </a:custGeom>
          <a:ln w="57912">
            <a:solidFill>
              <a:srgbClr val="FFFF00"/>
            </a:solidFill>
            <a:prstDash val="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6222176" y="2996952"/>
            <a:ext cx="510064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476" algn="ctr">
              <a:spcBef>
                <a:spcPts val="71"/>
              </a:spcBef>
            </a:pPr>
            <a:r>
              <a:rPr lang="en-US" sz="750" b="1" spc="-4" dirty="0">
                <a:solidFill>
                  <a:srgbClr val="F8F8F8"/>
                </a:solidFill>
                <a:latin typeface="Calibri"/>
                <a:cs typeface="Calibri"/>
              </a:rPr>
              <a:t>NEW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Turning </a:t>
            </a:r>
            <a:r>
              <a:rPr sz="750" b="1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Circle </a:t>
            </a:r>
            <a:r>
              <a:rPr sz="750" b="1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520mt</a:t>
            </a:r>
            <a:r>
              <a:rPr sz="750" b="1" dirty="0">
                <a:solidFill>
                  <a:srgbClr val="F8F8F8"/>
                </a:solidFill>
                <a:latin typeface="Calibri"/>
                <a:cs typeface="Calibri"/>
              </a:rPr>
              <a:t>r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.</a:t>
            </a:r>
            <a:r>
              <a:rPr sz="750" b="1" spc="8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8" dirty="0">
                <a:solidFill>
                  <a:srgbClr val="F8F8F8"/>
                </a:solidFill>
                <a:latin typeface="Calibri"/>
                <a:cs typeface="Calibri"/>
              </a:rPr>
              <a:t>Di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a,  17M</a:t>
            </a:r>
            <a:r>
              <a:rPr sz="750" b="1" spc="-8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deep</a:t>
            </a:r>
            <a:endParaRPr sz="75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92080" y="1459620"/>
            <a:ext cx="1329667" cy="690172"/>
            <a:chOff x="6242303" y="1193253"/>
            <a:chExt cx="1141272" cy="453936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2303" y="1193253"/>
              <a:ext cx="1141272" cy="3015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5767" y="1345653"/>
              <a:ext cx="572858" cy="30153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825996" y="1923640"/>
            <a:ext cx="874395" cy="340519"/>
            <a:chOff x="9101328" y="1421853"/>
            <a:chExt cx="1165860" cy="45402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01328" y="1421853"/>
              <a:ext cx="1165669" cy="3015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1744" y="1574253"/>
              <a:ext cx="580415" cy="30153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889147" y="1951672"/>
            <a:ext cx="733425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19551" marR="3810" indent="-210503">
              <a:spcBef>
                <a:spcPts val="71"/>
              </a:spcBef>
            </a:pPr>
            <a:r>
              <a:rPr sz="750" b="1" spc="-4" dirty="0">
                <a:solidFill>
                  <a:srgbClr val="FF0000"/>
                </a:solidFill>
                <a:latin typeface="Calibri"/>
                <a:cs typeface="Calibri"/>
              </a:rPr>
              <a:t>South</a:t>
            </a:r>
            <a:r>
              <a:rPr sz="750" b="1" spc="-3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F0000"/>
                </a:solidFill>
                <a:latin typeface="Calibri"/>
                <a:cs typeface="Calibri"/>
              </a:rPr>
              <a:t>Breakwater </a:t>
            </a:r>
            <a:r>
              <a:rPr sz="750" b="1" spc="-15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F0000"/>
                </a:solidFill>
                <a:latin typeface="Calibri"/>
                <a:cs typeface="Calibri"/>
              </a:rPr>
              <a:t>1317</a:t>
            </a:r>
            <a:r>
              <a:rPr sz="7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55485" y="2492896"/>
            <a:ext cx="1098875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North</a:t>
            </a:r>
            <a:r>
              <a:rPr sz="1200" b="1" spc="-23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Oil </a:t>
            </a:r>
            <a:r>
              <a:rPr sz="1200" b="1" spc="-4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Jetty</a:t>
            </a:r>
            <a:endParaRPr sz="12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063115" y="2160135"/>
            <a:ext cx="2181293" cy="3645126"/>
            <a:chOff x="8084165" y="1737183"/>
            <a:chExt cx="2908394" cy="4860163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21656" y="5571864"/>
              <a:ext cx="1390847" cy="83346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67228" y="1737183"/>
              <a:ext cx="1625331" cy="15958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84165" y="5741878"/>
              <a:ext cx="1276208" cy="855468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1843081" y="1518894"/>
            <a:ext cx="6545343" cy="4190695"/>
            <a:chOff x="2457442" y="882194"/>
            <a:chExt cx="8727116" cy="5587592"/>
          </a:xfrm>
        </p:grpSpPr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3871" y="4143776"/>
              <a:ext cx="549277" cy="29741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 rot="719122">
              <a:off x="3616585" y="3710420"/>
              <a:ext cx="450869" cy="20142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 rot="1179234">
              <a:off x="2457442" y="3290782"/>
              <a:ext cx="637874" cy="1597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 rot="21329703">
              <a:off x="2815971" y="3754048"/>
              <a:ext cx="970119" cy="70244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41847" y="5517525"/>
              <a:ext cx="477822" cy="3117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 rot="645960">
              <a:off x="3577390" y="5984509"/>
              <a:ext cx="495431" cy="20166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33426" y="5571866"/>
              <a:ext cx="247500" cy="31174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 rot="21176254">
              <a:off x="2523363" y="5723889"/>
              <a:ext cx="324469" cy="39341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9269333" y="882194"/>
              <a:ext cx="1915225" cy="1778208"/>
            </a:xfrm>
            <a:custGeom>
              <a:avLst/>
              <a:gdLst/>
              <a:ahLst/>
              <a:cxnLst/>
              <a:rect l="l" t="t" r="r" b="b"/>
              <a:pathLst>
                <a:path w="2403475" h="2044064">
                  <a:moveTo>
                    <a:pt x="42418" y="1936623"/>
                  </a:moveTo>
                  <a:lnTo>
                    <a:pt x="36702" y="1939416"/>
                  </a:lnTo>
                  <a:lnTo>
                    <a:pt x="0" y="2043811"/>
                  </a:lnTo>
                  <a:lnTo>
                    <a:pt x="29066" y="2038603"/>
                  </a:lnTo>
                  <a:lnTo>
                    <a:pt x="21336" y="2038603"/>
                  </a:lnTo>
                  <a:lnTo>
                    <a:pt x="8509" y="2023490"/>
                  </a:lnTo>
                  <a:lnTo>
                    <a:pt x="36429" y="1999770"/>
                  </a:lnTo>
                  <a:lnTo>
                    <a:pt x="53594" y="1951101"/>
                  </a:lnTo>
                  <a:lnTo>
                    <a:pt x="55372" y="1945893"/>
                  </a:lnTo>
                  <a:lnTo>
                    <a:pt x="52705" y="1940305"/>
                  </a:lnTo>
                  <a:lnTo>
                    <a:pt x="47498" y="1938527"/>
                  </a:lnTo>
                  <a:lnTo>
                    <a:pt x="42418" y="1936623"/>
                  </a:lnTo>
                  <a:close/>
                </a:path>
                <a:path w="2403475" h="2044064">
                  <a:moveTo>
                    <a:pt x="36429" y="1999770"/>
                  </a:moveTo>
                  <a:lnTo>
                    <a:pt x="8509" y="2023490"/>
                  </a:lnTo>
                  <a:lnTo>
                    <a:pt x="21336" y="2038603"/>
                  </a:lnTo>
                  <a:lnTo>
                    <a:pt x="26418" y="2034286"/>
                  </a:lnTo>
                  <a:lnTo>
                    <a:pt x="24257" y="2034286"/>
                  </a:lnTo>
                  <a:lnTo>
                    <a:pt x="13208" y="2021331"/>
                  </a:lnTo>
                  <a:lnTo>
                    <a:pt x="29873" y="2018359"/>
                  </a:lnTo>
                  <a:lnTo>
                    <a:pt x="36429" y="1999770"/>
                  </a:lnTo>
                  <a:close/>
                </a:path>
                <a:path w="2403475" h="2044064">
                  <a:moveTo>
                    <a:pt x="105410" y="2004821"/>
                  </a:moveTo>
                  <a:lnTo>
                    <a:pt x="100075" y="2005838"/>
                  </a:lnTo>
                  <a:lnTo>
                    <a:pt x="49226" y="2014907"/>
                  </a:lnTo>
                  <a:lnTo>
                    <a:pt x="21336" y="2038603"/>
                  </a:lnTo>
                  <a:lnTo>
                    <a:pt x="29066" y="2038603"/>
                  </a:lnTo>
                  <a:lnTo>
                    <a:pt x="103505" y="2025268"/>
                  </a:lnTo>
                  <a:lnTo>
                    <a:pt x="108966" y="2024379"/>
                  </a:lnTo>
                  <a:lnTo>
                    <a:pt x="112522" y="2019173"/>
                  </a:lnTo>
                  <a:lnTo>
                    <a:pt x="111506" y="2013839"/>
                  </a:lnTo>
                  <a:lnTo>
                    <a:pt x="110617" y="2008504"/>
                  </a:lnTo>
                  <a:lnTo>
                    <a:pt x="105410" y="2004821"/>
                  </a:lnTo>
                  <a:close/>
                </a:path>
                <a:path w="2403475" h="2044064">
                  <a:moveTo>
                    <a:pt x="29873" y="2018359"/>
                  </a:moveTo>
                  <a:lnTo>
                    <a:pt x="13208" y="2021331"/>
                  </a:lnTo>
                  <a:lnTo>
                    <a:pt x="24257" y="2034286"/>
                  </a:lnTo>
                  <a:lnTo>
                    <a:pt x="29873" y="2018359"/>
                  </a:lnTo>
                  <a:close/>
                </a:path>
                <a:path w="2403475" h="2044064">
                  <a:moveTo>
                    <a:pt x="49226" y="2014907"/>
                  </a:moveTo>
                  <a:lnTo>
                    <a:pt x="29873" y="2018359"/>
                  </a:lnTo>
                  <a:lnTo>
                    <a:pt x="24257" y="2034286"/>
                  </a:lnTo>
                  <a:lnTo>
                    <a:pt x="26418" y="2034286"/>
                  </a:lnTo>
                  <a:lnTo>
                    <a:pt x="49226" y="2014907"/>
                  </a:lnTo>
                  <a:close/>
                </a:path>
                <a:path w="2403475" h="2044064">
                  <a:moveTo>
                    <a:pt x="2390267" y="0"/>
                  </a:moveTo>
                  <a:lnTo>
                    <a:pt x="36429" y="1999770"/>
                  </a:lnTo>
                  <a:lnTo>
                    <a:pt x="29873" y="2018359"/>
                  </a:lnTo>
                  <a:lnTo>
                    <a:pt x="49226" y="2014907"/>
                  </a:lnTo>
                  <a:lnTo>
                    <a:pt x="2403094" y="14986"/>
                  </a:lnTo>
                  <a:lnTo>
                    <a:pt x="23902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4024884" y="6393586"/>
              <a:ext cx="304165" cy="76200"/>
            </a:xfrm>
            <a:custGeom>
              <a:avLst/>
              <a:gdLst/>
              <a:ahLst/>
              <a:cxnLst/>
              <a:rect l="l" t="t" r="r" b="b"/>
              <a:pathLst>
                <a:path w="304164" h="76200">
                  <a:moveTo>
                    <a:pt x="77088" y="0"/>
                  </a:moveTo>
                  <a:lnTo>
                    <a:pt x="0" y="36169"/>
                  </a:lnTo>
                  <a:lnTo>
                    <a:pt x="75183" y="76174"/>
                  </a:lnTo>
                  <a:lnTo>
                    <a:pt x="75978" y="44423"/>
                  </a:lnTo>
                  <a:lnTo>
                    <a:pt x="63373" y="44107"/>
                  </a:lnTo>
                  <a:lnTo>
                    <a:pt x="63626" y="31419"/>
                  </a:lnTo>
                  <a:lnTo>
                    <a:pt x="76303" y="31419"/>
                  </a:lnTo>
                  <a:lnTo>
                    <a:pt x="77088" y="0"/>
                  </a:lnTo>
                  <a:close/>
                </a:path>
                <a:path w="304164" h="76200">
                  <a:moveTo>
                    <a:pt x="76295" y="31738"/>
                  </a:moveTo>
                  <a:lnTo>
                    <a:pt x="75978" y="44423"/>
                  </a:lnTo>
                  <a:lnTo>
                    <a:pt x="303911" y="50152"/>
                  </a:lnTo>
                  <a:lnTo>
                    <a:pt x="304164" y="37464"/>
                  </a:lnTo>
                  <a:lnTo>
                    <a:pt x="76295" y="31738"/>
                  </a:lnTo>
                  <a:close/>
                </a:path>
                <a:path w="304164" h="76200">
                  <a:moveTo>
                    <a:pt x="63626" y="31419"/>
                  </a:moveTo>
                  <a:lnTo>
                    <a:pt x="63373" y="44107"/>
                  </a:lnTo>
                  <a:lnTo>
                    <a:pt x="75978" y="44423"/>
                  </a:lnTo>
                  <a:lnTo>
                    <a:pt x="76295" y="31738"/>
                  </a:lnTo>
                  <a:lnTo>
                    <a:pt x="63626" y="31419"/>
                  </a:lnTo>
                  <a:close/>
                </a:path>
                <a:path w="304164" h="76200">
                  <a:moveTo>
                    <a:pt x="76303" y="31419"/>
                  </a:moveTo>
                  <a:lnTo>
                    <a:pt x="63626" y="31419"/>
                  </a:lnTo>
                  <a:lnTo>
                    <a:pt x="76295" y="31738"/>
                  </a:lnTo>
                  <a:lnTo>
                    <a:pt x="76303" y="31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54" name="object 5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55838" y="1508788"/>
              <a:ext cx="2067406" cy="1778208"/>
            </a:xfrm>
            <a:prstGeom prst="rect">
              <a:avLst/>
            </a:prstGeom>
          </p:spPr>
        </p:pic>
      </p:grp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E50A1824-1D68-457D-ABCC-4A537FAAE47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  <p:sp>
        <p:nvSpPr>
          <p:cNvPr id="33" name="object 8">
            <a:extLst>
              <a:ext uri="{FF2B5EF4-FFF2-40B4-BE49-F238E27FC236}">
                <a16:creationId xmlns:a16="http://schemas.microsoft.com/office/drawing/2014/main" id="{B3986D47-77BB-4C7C-86CD-E5E43AFD793A}"/>
              </a:ext>
            </a:extLst>
          </p:cNvPr>
          <p:cNvSpPr txBox="1"/>
          <p:nvPr/>
        </p:nvSpPr>
        <p:spPr>
          <a:xfrm rot="21325237">
            <a:off x="3823324" y="5176619"/>
            <a:ext cx="510064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476" algn="ctr">
              <a:spcBef>
                <a:spcPts val="71"/>
              </a:spcBef>
            </a:pPr>
            <a:r>
              <a:rPr lang="en-US" sz="750" b="1" spc="-4" dirty="0">
                <a:solidFill>
                  <a:srgbClr val="F8F8F8"/>
                </a:solidFill>
                <a:latin typeface="Calibri"/>
                <a:cs typeface="Calibri"/>
              </a:rPr>
              <a:t>OLD 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Turning </a:t>
            </a:r>
            <a:r>
              <a:rPr sz="750" b="1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Circle </a:t>
            </a:r>
            <a:r>
              <a:rPr sz="750" b="1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520mt</a:t>
            </a:r>
            <a:r>
              <a:rPr sz="750" b="1" dirty="0">
                <a:solidFill>
                  <a:srgbClr val="F8F8F8"/>
                </a:solidFill>
                <a:latin typeface="Calibri"/>
                <a:cs typeface="Calibri"/>
              </a:rPr>
              <a:t>r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.</a:t>
            </a:r>
            <a:r>
              <a:rPr sz="750" b="1" spc="8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8" dirty="0">
                <a:solidFill>
                  <a:srgbClr val="F8F8F8"/>
                </a:solidFill>
                <a:latin typeface="Calibri"/>
                <a:cs typeface="Calibri"/>
              </a:rPr>
              <a:t>Di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a,  17M</a:t>
            </a:r>
            <a:r>
              <a:rPr sz="750" b="1" spc="-8" dirty="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sz="750" b="1" spc="-4" dirty="0">
                <a:solidFill>
                  <a:srgbClr val="F8F8F8"/>
                </a:solidFill>
                <a:latin typeface="Calibri"/>
                <a:cs typeface="Calibri"/>
              </a:rPr>
              <a:t>deep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996D4DF3-DEC0-4711-9B40-B0C6D4C51913}"/>
              </a:ext>
            </a:extLst>
          </p:cNvPr>
          <p:cNvSpPr/>
          <p:nvPr/>
        </p:nvSpPr>
        <p:spPr>
          <a:xfrm>
            <a:off x="3707904" y="5077172"/>
            <a:ext cx="776288" cy="800100"/>
          </a:xfrm>
          <a:custGeom>
            <a:avLst/>
            <a:gdLst/>
            <a:ahLst/>
            <a:cxnLst/>
            <a:rect l="l" t="t" r="r" b="b"/>
            <a:pathLst>
              <a:path w="1035050" h="1066800">
                <a:moveTo>
                  <a:pt x="0" y="533400"/>
                </a:moveTo>
                <a:lnTo>
                  <a:pt x="2114" y="484842"/>
                </a:lnTo>
                <a:lnTo>
                  <a:pt x="8336" y="437507"/>
                </a:lnTo>
                <a:lnTo>
                  <a:pt x="18482" y="391583"/>
                </a:lnTo>
                <a:lnTo>
                  <a:pt x="32369" y="347258"/>
                </a:lnTo>
                <a:lnTo>
                  <a:pt x="49816" y="304721"/>
                </a:lnTo>
                <a:lnTo>
                  <a:pt x="70640" y="264160"/>
                </a:lnTo>
                <a:lnTo>
                  <a:pt x="94657" y="225762"/>
                </a:lnTo>
                <a:lnTo>
                  <a:pt x="121685" y="189716"/>
                </a:lnTo>
                <a:lnTo>
                  <a:pt x="151542" y="156209"/>
                </a:lnTo>
                <a:lnTo>
                  <a:pt x="184045" y="125432"/>
                </a:lnTo>
                <a:lnTo>
                  <a:pt x="219011" y="97570"/>
                </a:lnTo>
                <a:lnTo>
                  <a:pt x="256257" y="72813"/>
                </a:lnTo>
                <a:lnTo>
                  <a:pt x="295602" y="51348"/>
                </a:lnTo>
                <a:lnTo>
                  <a:pt x="336861" y="33364"/>
                </a:lnTo>
                <a:lnTo>
                  <a:pt x="379853" y="19049"/>
                </a:lnTo>
                <a:lnTo>
                  <a:pt x="424395" y="8592"/>
                </a:lnTo>
                <a:lnTo>
                  <a:pt x="470304" y="2179"/>
                </a:lnTo>
                <a:lnTo>
                  <a:pt x="517397" y="0"/>
                </a:lnTo>
                <a:lnTo>
                  <a:pt x="564491" y="2179"/>
                </a:lnTo>
                <a:lnTo>
                  <a:pt x="610400" y="8592"/>
                </a:lnTo>
                <a:lnTo>
                  <a:pt x="654942" y="19050"/>
                </a:lnTo>
                <a:lnTo>
                  <a:pt x="697934" y="33364"/>
                </a:lnTo>
                <a:lnTo>
                  <a:pt x="739193" y="51348"/>
                </a:lnTo>
                <a:lnTo>
                  <a:pt x="778538" y="72813"/>
                </a:lnTo>
                <a:lnTo>
                  <a:pt x="815784" y="97570"/>
                </a:lnTo>
                <a:lnTo>
                  <a:pt x="850750" y="125432"/>
                </a:lnTo>
                <a:lnTo>
                  <a:pt x="883253" y="156209"/>
                </a:lnTo>
                <a:lnTo>
                  <a:pt x="913110" y="189716"/>
                </a:lnTo>
                <a:lnTo>
                  <a:pt x="940138" y="225762"/>
                </a:lnTo>
                <a:lnTo>
                  <a:pt x="964155" y="264159"/>
                </a:lnTo>
                <a:lnTo>
                  <a:pt x="984979" y="304721"/>
                </a:lnTo>
                <a:lnTo>
                  <a:pt x="1002426" y="347258"/>
                </a:lnTo>
                <a:lnTo>
                  <a:pt x="1016313" y="391583"/>
                </a:lnTo>
                <a:lnTo>
                  <a:pt x="1026459" y="437507"/>
                </a:lnTo>
                <a:lnTo>
                  <a:pt x="1032681" y="484842"/>
                </a:lnTo>
                <a:lnTo>
                  <a:pt x="1034795" y="533400"/>
                </a:lnTo>
                <a:lnTo>
                  <a:pt x="1032681" y="581957"/>
                </a:lnTo>
                <a:lnTo>
                  <a:pt x="1026459" y="629292"/>
                </a:lnTo>
                <a:lnTo>
                  <a:pt x="1016313" y="675216"/>
                </a:lnTo>
                <a:lnTo>
                  <a:pt x="1002426" y="719541"/>
                </a:lnTo>
                <a:lnTo>
                  <a:pt x="984979" y="762078"/>
                </a:lnTo>
                <a:lnTo>
                  <a:pt x="964155" y="802640"/>
                </a:lnTo>
                <a:lnTo>
                  <a:pt x="940138" y="841037"/>
                </a:lnTo>
                <a:lnTo>
                  <a:pt x="913110" y="877083"/>
                </a:lnTo>
                <a:lnTo>
                  <a:pt x="883253" y="910590"/>
                </a:lnTo>
                <a:lnTo>
                  <a:pt x="850750" y="941367"/>
                </a:lnTo>
                <a:lnTo>
                  <a:pt x="815784" y="969229"/>
                </a:lnTo>
                <a:lnTo>
                  <a:pt x="778538" y="993986"/>
                </a:lnTo>
                <a:lnTo>
                  <a:pt x="739193" y="1015451"/>
                </a:lnTo>
                <a:lnTo>
                  <a:pt x="697934" y="1033435"/>
                </a:lnTo>
                <a:lnTo>
                  <a:pt x="654942" y="1047750"/>
                </a:lnTo>
                <a:lnTo>
                  <a:pt x="610400" y="1058207"/>
                </a:lnTo>
                <a:lnTo>
                  <a:pt x="564491" y="1064620"/>
                </a:lnTo>
                <a:lnTo>
                  <a:pt x="517397" y="1066800"/>
                </a:lnTo>
                <a:lnTo>
                  <a:pt x="470304" y="1064620"/>
                </a:lnTo>
                <a:lnTo>
                  <a:pt x="424395" y="1058207"/>
                </a:lnTo>
                <a:lnTo>
                  <a:pt x="379853" y="1047750"/>
                </a:lnTo>
                <a:lnTo>
                  <a:pt x="336861" y="1033435"/>
                </a:lnTo>
                <a:lnTo>
                  <a:pt x="295602" y="1015451"/>
                </a:lnTo>
                <a:lnTo>
                  <a:pt x="256257" y="993986"/>
                </a:lnTo>
                <a:lnTo>
                  <a:pt x="219011" y="969229"/>
                </a:lnTo>
                <a:lnTo>
                  <a:pt x="184045" y="941367"/>
                </a:lnTo>
                <a:lnTo>
                  <a:pt x="151542" y="910590"/>
                </a:lnTo>
                <a:lnTo>
                  <a:pt x="121685" y="877083"/>
                </a:lnTo>
                <a:lnTo>
                  <a:pt x="94657" y="841037"/>
                </a:lnTo>
                <a:lnTo>
                  <a:pt x="70640" y="802640"/>
                </a:lnTo>
                <a:lnTo>
                  <a:pt x="49816" y="762078"/>
                </a:lnTo>
                <a:lnTo>
                  <a:pt x="32369" y="719541"/>
                </a:lnTo>
                <a:lnTo>
                  <a:pt x="18482" y="675216"/>
                </a:lnTo>
                <a:lnTo>
                  <a:pt x="8336" y="629292"/>
                </a:lnTo>
                <a:lnTo>
                  <a:pt x="2114" y="581957"/>
                </a:lnTo>
                <a:lnTo>
                  <a:pt x="0" y="533400"/>
                </a:lnTo>
                <a:close/>
              </a:path>
            </a:pathLst>
          </a:custGeom>
          <a:ln w="57912">
            <a:solidFill>
              <a:srgbClr val="FFFF00"/>
            </a:solidFill>
            <a:prstDash val="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52">
            <a:extLst>
              <a:ext uri="{FF2B5EF4-FFF2-40B4-BE49-F238E27FC236}">
                <a16:creationId xmlns:a16="http://schemas.microsoft.com/office/drawing/2014/main" id="{C072C167-D9E5-4415-A533-76170CAECC98}"/>
              </a:ext>
            </a:extLst>
          </p:cNvPr>
          <p:cNvSpPr/>
          <p:nvPr/>
        </p:nvSpPr>
        <p:spPr>
          <a:xfrm>
            <a:off x="4471624" y="3823535"/>
            <a:ext cx="1468528" cy="1333657"/>
          </a:xfrm>
          <a:custGeom>
            <a:avLst/>
            <a:gdLst/>
            <a:ahLst/>
            <a:cxnLst/>
            <a:rect l="l" t="t" r="r" b="b"/>
            <a:pathLst>
              <a:path w="2403475" h="2044064">
                <a:moveTo>
                  <a:pt x="42418" y="1936623"/>
                </a:moveTo>
                <a:lnTo>
                  <a:pt x="36702" y="1939416"/>
                </a:lnTo>
                <a:lnTo>
                  <a:pt x="0" y="2043811"/>
                </a:lnTo>
                <a:lnTo>
                  <a:pt x="29066" y="2038603"/>
                </a:lnTo>
                <a:lnTo>
                  <a:pt x="21336" y="2038603"/>
                </a:lnTo>
                <a:lnTo>
                  <a:pt x="8509" y="2023490"/>
                </a:lnTo>
                <a:lnTo>
                  <a:pt x="36429" y="1999770"/>
                </a:lnTo>
                <a:lnTo>
                  <a:pt x="53594" y="1951101"/>
                </a:lnTo>
                <a:lnTo>
                  <a:pt x="55372" y="1945893"/>
                </a:lnTo>
                <a:lnTo>
                  <a:pt x="52705" y="1940305"/>
                </a:lnTo>
                <a:lnTo>
                  <a:pt x="47498" y="1938527"/>
                </a:lnTo>
                <a:lnTo>
                  <a:pt x="42418" y="1936623"/>
                </a:lnTo>
                <a:close/>
              </a:path>
              <a:path w="2403475" h="2044064">
                <a:moveTo>
                  <a:pt x="36429" y="1999770"/>
                </a:moveTo>
                <a:lnTo>
                  <a:pt x="8509" y="2023490"/>
                </a:lnTo>
                <a:lnTo>
                  <a:pt x="21336" y="2038603"/>
                </a:lnTo>
                <a:lnTo>
                  <a:pt x="26418" y="2034286"/>
                </a:lnTo>
                <a:lnTo>
                  <a:pt x="24257" y="2034286"/>
                </a:lnTo>
                <a:lnTo>
                  <a:pt x="13208" y="2021331"/>
                </a:lnTo>
                <a:lnTo>
                  <a:pt x="29873" y="2018359"/>
                </a:lnTo>
                <a:lnTo>
                  <a:pt x="36429" y="1999770"/>
                </a:lnTo>
                <a:close/>
              </a:path>
              <a:path w="2403475" h="2044064">
                <a:moveTo>
                  <a:pt x="105410" y="2004821"/>
                </a:moveTo>
                <a:lnTo>
                  <a:pt x="100075" y="2005838"/>
                </a:lnTo>
                <a:lnTo>
                  <a:pt x="49226" y="2014907"/>
                </a:lnTo>
                <a:lnTo>
                  <a:pt x="21336" y="2038603"/>
                </a:lnTo>
                <a:lnTo>
                  <a:pt x="29066" y="2038603"/>
                </a:lnTo>
                <a:lnTo>
                  <a:pt x="103505" y="2025268"/>
                </a:lnTo>
                <a:lnTo>
                  <a:pt x="108966" y="2024379"/>
                </a:lnTo>
                <a:lnTo>
                  <a:pt x="112522" y="2019173"/>
                </a:lnTo>
                <a:lnTo>
                  <a:pt x="111506" y="2013839"/>
                </a:lnTo>
                <a:lnTo>
                  <a:pt x="110617" y="2008504"/>
                </a:lnTo>
                <a:lnTo>
                  <a:pt x="105410" y="2004821"/>
                </a:lnTo>
                <a:close/>
              </a:path>
              <a:path w="2403475" h="2044064">
                <a:moveTo>
                  <a:pt x="29873" y="2018359"/>
                </a:moveTo>
                <a:lnTo>
                  <a:pt x="13208" y="2021331"/>
                </a:lnTo>
                <a:lnTo>
                  <a:pt x="24257" y="2034286"/>
                </a:lnTo>
                <a:lnTo>
                  <a:pt x="29873" y="2018359"/>
                </a:lnTo>
                <a:close/>
              </a:path>
              <a:path w="2403475" h="2044064">
                <a:moveTo>
                  <a:pt x="49226" y="2014907"/>
                </a:moveTo>
                <a:lnTo>
                  <a:pt x="29873" y="2018359"/>
                </a:lnTo>
                <a:lnTo>
                  <a:pt x="24257" y="2034286"/>
                </a:lnTo>
                <a:lnTo>
                  <a:pt x="26418" y="2034286"/>
                </a:lnTo>
                <a:lnTo>
                  <a:pt x="49226" y="2014907"/>
                </a:lnTo>
                <a:close/>
              </a:path>
              <a:path w="2403475" h="2044064">
                <a:moveTo>
                  <a:pt x="2390267" y="0"/>
                </a:moveTo>
                <a:lnTo>
                  <a:pt x="36429" y="1999770"/>
                </a:lnTo>
                <a:lnTo>
                  <a:pt x="29873" y="2018359"/>
                </a:lnTo>
                <a:lnTo>
                  <a:pt x="49226" y="2014907"/>
                </a:lnTo>
                <a:lnTo>
                  <a:pt x="2403094" y="14986"/>
                </a:lnTo>
                <a:lnTo>
                  <a:pt x="23902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16177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DA919E40-DBF9-4E93-82BC-68D99FDF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3329"/>
            <a:ext cx="9144000" cy="599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01E3863-892F-461D-A2B0-7F56142FEB85}"/>
              </a:ext>
            </a:extLst>
          </p:cNvPr>
          <p:cNvGrpSpPr/>
          <p:nvPr/>
        </p:nvGrpSpPr>
        <p:grpSpPr>
          <a:xfrm rot="658421">
            <a:off x="3844530" y="3357077"/>
            <a:ext cx="3881321" cy="3551395"/>
            <a:chOff x="571903" y="2365856"/>
            <a:chExt cx="7994026" cy="398826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B888548-7265-47BB-8916-F72B95907B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4027" y="5147867"/>
              <a:ext cx="283957" cy="79526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8BB29E49-1C08-4E7C-94C4-772CFC92A908}"/>
                </a:ext>
              </a:extLst>
            </p:cNvPr>
            <p:cNvSpPr/>
            <p:nvPr/>
          </p:nvSpPr>
          <p:spPr>
            <a:xfrm>
              <a:off x="3045226" y="5287606"/>
              <a:ext cx="1852893" cy="3600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B8DDB498-FFE7-4819-B40C-B7C2A432EE9D}"/>
                </a:ext>
              </a:extLst>
            </p:cNvPr>
            <p:cNvSpPr/>
            <p:nvPr/>
          </p:nvSpPr>
          <p:spPr>
            <a:xfrm>
              <a:off x="2660134" y="5994083"/>
              <a:ext cx="2044930" cy="36004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944D309-D2E4-45DA-847C-83CAA1143FA5}"/>
                </a:ext>
              </a:extLst>
            </p:cNvPr>
            <p:cNvSpPr/>
            <p:nvPr/>
          </p:nvSpPr>
          <p:spPr>
            <a:xfrm>
              <a:off x="571903" y="5994084"/>
              <a:ext cx="2088231" cy="36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JSW Iron Ore Berth</a:t>
              </a:r>
              <a:endParaRPr lang="en-IN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616BF0-C1E8-4713-AE40-D028331CA232}"/>
                </a:ext>
              </a:extLst>
            </p:cNvPr>
            <p:cNvSpPr/>
            <p:nvPr/>
          </p:nvSpPr>
          <p:spPr>
            <a:xfrm>
              <a:off x="644331" y="5301208"/>
              <a:ext cx="2400895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KICTPPL COAL Berth</a:t>
              </a:r>
              <a:endParaRPr lang="en-IN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A78C15BF-9EF1-46A2-9F12-22D13E55956E}"/>
                </a:ext>
              </a:extLst>
            </p:cNvPr>
            <p:cNvSpPr/>
            <p:nvPr/>
          </p:nvSpPr>
          <p:spPr>
            <a:xfrm>
              <a:off x="5574005" y="3815695"/>
              <a:ext cx="485882" cy="814675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867543F2-8092-4606-B154-BF40E5D72D97}"/>
                </a:ext>
              </a:extLst>
            </p:cNvPr>
            <p:cNvSpPr/>
            <p:nvPr/>
          </p:nvSpPr>
          <p:spPr>
            <a:xfrm>
              <a:off x="7650327" y="2550839"/>
              <a:ext cx="365116" cy="886958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41B5FF5-01BD-49F6-8A96-25605A326A83}"/>
                </a:ext>
              </a:extLst>
            </p:cNvPr>
            <p:cNvSpPr/>
            <p:nvPr/>
          </p:nvSpPr>
          <p:spPr>
            <a:xfrm>
              <a:off x="6086404" y="2365856"/>
              <a:ext cx="2479525" cy="4253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New BOT Railway Line</a:t>
              </a:r>
              <a:endParaRPr lang="en-IN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Rectangle: Single Corner Rounded 44">
              <a:extLst>
                <a:ext uri="{FF2B5EF4-FFF2-40B4-BE49-F238E27FC236}">
                  <a16:creationId xmlns:a16="http://schemas.microsoft.com/office/drawing/2014/main" id="{2F73D2C4-172B-402E-B274-E23AEE4D0CBF}"/>
                </a:ext>
              </a:extLst>
            </p:cNvPr>
            <p:cNvSpPr/>
            <p:nvPr/>
          </p:nvSpPr>
          <p:spPr>
            <a:xfrm>
              <a:off x="4341632" y="3503192"/>
              <a:ext cx="2519092" cy="312501"/>
            </a:xfrm>
            <a:prstGeom prst="round1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KICTPPL Coal Stock Yard</a:t>
              </a:r>
              <a:endParaRPr lang="en-IN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FCD62DA-4FFC-4D21-8582-D41B55B809CA}"/>
              </a:ext>
            </a:extLst>
          </p:cNvPr>
          <p:cNvSpPr txBox="1"/>
          <p:nvPr/>
        </p:nvSpPr>
        <p:spPr>
          <a:xfrm>
            <a:off x="-25549" y="44624"/>
            <a:ext cx="802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685800">
              <a:spcBef>
                <a:spcPts val="71"/>
              </a:spcBef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KICTPPL LOCATION AT PARADIP PORT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A219B07-A1DC-41E6-A427-6DE287547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27384"/>
            <a:ext cx="1009366" cy="9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4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DFCD62DA-4FFC-4D21-8582-D41B55B809CA}"/>
              </a:ext>
            </a:extLst>
          </p:cNvPr>
          <p:cNvSpPr txBox="1"/>
          <p:nvPr/>
        </p:nvSpPr>
        <p:spPr>
          <a:xfrm>
            <a:off x="107504" y="2606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defTabSz="685800" fontAlgn="auto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SCHEMATIC LAYOUT OF KICTPPL TERMINAL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6A1F2D-B42D-4CB5-9FAF-AB79A2C0786F}"/>
              </a:ext>
            </a:extLst>
          </p:cNvPr>
          <p:cNvGrpSpPr/>
          <p:nvPr/>
        </p:nvGrpSpPr>
        <p:grpSpPr>
          <a:xfrm>
            <a:off x="-1" y="1196752"/>
            <a:ext cx="9143999" cy="5661248"/>
            <a:chOff x="23227" y="1283720"/>
            <a:chExt cx="9244148" cy="5131346"/>
          </a:xfrm>
        </p:grpSpPr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EACF7573-C767-4E10-9FE2-37752F47C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7" y="1283720"/>
              <a:ext cx="9244148" cy="513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ACE39D-C653-4493-80E1-9BB75701D456}"/>
                </a:ext>
              </a:extLst>
            </p:cNvPr>
            <p:cNvSpPr/>
            <p:nvPr/>
          </p:nvSpPr>
          <p:spPr>
            <a:xfrm>
              <a:off x="6732240" y="1677510"/>
              <a:ext cx="2195736" cy="735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Wagon Loading System</a:t>
              </a:r>
              <a:endParaRPr lang="en-IN" b="1" dirty="0">
                <a:solidFill>
                  <a:srgbClr val="FFFF00"/>
                </a:solidFill>
              </a:endParaRP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D637C14A-B52F-4AE1-9DA4-DA4AF72BBE34}"/>
                </a:ext>
              </a:extLst>
            </p:cNvPr>
            <p:cNvSpPr/>
            <p:nvPr/>
          </p:nvSpPr>
          <p:spPr>
            <a:xfrm>
              <a:off x="7828235" y="2412522"/>
              <a:ext cx="190185" cy="1383084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2D90C07-DED8-42DE-968C-F0F1073C38CE}"/>
                </a:ext>
              </a:extLst>
            </p:cNvPr>
            <p:cNvSpPr/>
            <p:nvPr/>
          </p:nvSpPr>
          <p:spPr>
            <a:xfrm>
              <a:off x="3897420" y="3789614"/>
              <a:ext cx="3419872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Coal Storage Area</a:t>
              </a:r>
              <a:endParaRPr lang="en-IN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FE666E8-3C9A-415A-8533-06540A7568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7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CD5B726D-5746-4992-AB14-F25F74D55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r="24702" b="25845"/>
          <a:stretch/>
        </p:blipFill>
        <p:spPr>
          <a:xfrm>
            <a:off x="0" y="0"/>
            <a:ext cx="91417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62FBE-6884-4D01-B224-33FBCDC748CA}"/>
              </a:ext>
            </a:extLst>
          </p:cNvPr>
          <p:cNvSpPr txBox="1"/>
          <p:nvPr/>
        </p:nvSpPr>
        <p:spPr>
          <a:xfrm>
            <a:off x="0" y="116632"/>
            <a:ext cx="802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685800">
              <a:spcBef>
                <a:spcPts val="71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KICTPPL GROUND AREA PICTURE IN INITIAL CONSTRUCTION STAGE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76125E9-20B3-4EAD-B7D3-0B7C2A764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D772F25-AC8A-471C-B4C7-AACC4E7D24AA}"/>
              </a:ext>
            </a:extLst>
          </p:cNvPr>
          <p:cNvSpPr txBox="1">
            <a:spLocks/>
          </p:cNvSpPr>
          <p:nvPr/>
        </p:nvSpPr>
        <p:spPr>
          <a:xfrm>
            <a:off x="107504" y="1606753"/>
            <a:ext cx="9001000" cy="499059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2800" b="1" dirty="0"/>
          </a:p>
          <a:p>
            <a:pPr marL="0" indent="0">
              <a:buNone/>
            </a:pPr>
            <a:endParaRPr lang="en-IN" sz="2800" b="1" dirty="0"/>
          </a:p>
          <a:p>
            <a:r>
              <a:rPr lang="en-IN" sz="2800" b="1" dirty="0"/>
              <a:t>KAKINADA SEA PORTS LTD.</a:t>
            </a:r>
          </a:p>
          <a:p>
            <a:endParaRPr lang="en-IN" sz="2800" b="1" dirty="0"/>
          </a:p>
          <a:p>
            <a:r>
              <a:rPr lang="en-IN" sz="2800" b="1" dirty="0"/>
              <a:t>BOTHRA SHIPPING SERVICES PVT. LTD.</a:t>
            </a:r>
          </a:p>
          <a:p>
            <a:pPr marL="0" indent="0">
              <a:buNone/>
            </a:pPr>
            <a:endParaRPr lang="en-IN" sz="2800" b="1" dirty="0"/>
          </a:p>
          <a:p>
            <a:r>
              <a:rPr lang="en-IN" sz="2800" b="1" dirty="0"/>
              <a:t>RIPLEY &amp; COMPANY STEVEDORING PVT.LTD.</a:t>
            </a:r>
          </a:p>
          <a:p>
            <a:endParaRPr lang="en-IN" sz="2000" b="1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1600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0702A-C132-44A8-B82D-132CAB9F14D0}"/>
              </a:ext>
            </a:extLst>
          </p:cNvPr>
          <p:cNvSpPr txBox="1"/>
          <p:nvPr/>
        </p:nvSpPr>
        <p:spPr>
          <a:xfrm>
            <a:off x="-2490" y="260648"/>
            <a:ext cx="831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685800">
              <a:spcBef>
                <a:spcPts val="71"/>
              </a:spcBef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KICTPPL JV PARTNERS</a:t>
            </a:r>
            <a:endParaRPr lang="en-IN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AA8374D-3D99-4590-8086-E051DA467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26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D772F25-AC8A-471C-B4C7-AACC4E7D24AA}"/>
              </a:ext>
            </a:extLst>
          </p:cNvPr>
          <p:cNvSpPr txBox="1">
            <a:spLocks/>
          </p:cNvSpPr>
          <p:nvPr/>
        </p:nvSpPr>
        <p:spPr>
          <a:xfrm>
            <a:off x="144017" y="1250170"/>
            <a:ext cx="8820471" cy="585123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Concession Agreement	: 4th Aug.2017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Award of Concession		:19th April.2018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Concession Period		:30 yrs. Revenue Sharing Basis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Provisional Commissioning Certificate issued by I.E.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Railway Notification for siding issued.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Statutory Notification of Customs for custodianship issued.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Port Trade Circular for commercial operation is in place.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2800" dirty="0"/>
              <a:t>Pre-weighbin loading machinery load test of RLS certified by Legal Metrology Department, Govt. of Odisha.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IN" sz="2000" dirty="0"/>
          </a:p>
          <a:p>
            <a:pPr marL="0" indent="0">
              <a:spcBef>
                <a:spcPts val="600"/>
              </a:spcBef>
              <a:buNone/>
            </a:pPr>
            <a:endParaRPr lang="en-IN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IN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1600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0702A-C132-44A8-B82D-132CAB9F14D0}"/>
              </a:ext>
            </a:extLst>
          </p:cNvPr>
          <p:cNvSpPr txBox="1"/>
          <p:nvPr/>
        </p:nvSpPr>
        <p:spPr>
          <a:xfrm>
            <a:off x="144017" y="188640"/>
            <a:ext cx="774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685800">
              <a:spcBef>
                <a:spcPts val="71"/>
              </a:spcBef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CONCESSION AGREEMENT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909899F-9369-4506-8C9D-6FED4ACF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95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D772F25-AC8A-471C-B4C7-AACC4E7D24AA}"/>
              </a:ext>
            </a:extLst>
          </p:cNvPr>
          <p:cNvSpPr txBox="1">
            <a:spLocks/>
          </p:cNvSpPr>
          <p:nvPr/>
        </p:nvSpPr>
        <p:spPr>
          <a:xfrm>
            <a:off x="251521" y="812789"/>
            <a:ext cx="8856983" cy="604521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400" b="1" u="sng" dirty="0"/>
              <a:t>The Terminal – Capacities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400" b="1" u="sng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Terminal Capacity   			: 10 MMTPA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Berth 		     			: 370m x 24m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Depth		     			: 17.1m 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Designed  Vessel     			: 1,25,000DWT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Cargo		     			: All Import Coals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Ship Unloading / Stacking Rate	: 5500 TPH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Rake despatch Rate			: 4500 TPH or 1.25 Hr/rake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IN" sz="2400" dirty="0"/>
              <a:t>Net  Rake Despatch 			: in 2 Tracks - 2 Rakes in 1.25Hrs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1600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0702A-C132-44A8-B82D-132CAB9F14D0}"/>
              </a:ext>
            </a:extLst>
          </p:cNvPr>
          <p:cNvSpPr txBox="1"/>
          <p:nvPr/>
        </p:nvSpPr>
        <p:spPr>
          <a:xfrm>
            <a:off x="35497" y="44624"/>
            <a:ext cx="828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KICTPPL IMPORT COAL TERMINAL FEATURES</a:t>
            </a:r>
            <a:endParaRPr lang="en-IN" sz="3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9FB5492-60BF-4404-BDA7-B2D139C61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5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E1848C9-940B-4407-93AF-BC5BA96C9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24" y="-27384"/>
            <a:ext cx="1272880" cy="1224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88A39-9D30-45FA-A7CB-C2EA19978131}"/>
              </a:ext>
            </a:extLst>
          </p:cNvPr>
          <p:cNvSpPr txBox="1"/>
          <p:nvPr/>
        </p:nvSpPr>
        <p:spPr>
          <a:xfrm>
            <a:off x="107504" y="1484784"/>
            <a:ext cx="885698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2400" b="1" dirty="0">
                <a:solidFill>
                  <a:prstClr val="black"/>
                </a:solidFill>
                <a:latin typeface="Calibri" panose="020F0502020204030204"/>
              </a:rPr>
              <a:t>Discharge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 Unloaders	      		: 2 Nos. x 2750TPH (each)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Stacker Reclaimer    			: 3 Nos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Stacking 	      			: 5,500TPH(each)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Reclaiming 	      			: 4,500TPH(each)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Dispatch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Wagon Loading System		: 2 nos. x 4500TPH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Silo Capacity				: 2 nos.  x 875T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Rake Loading time			: 1hr 25m/ Rake simultaneous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Rake Loading				: 2 Rakes at any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Weighment System			: Pre-load weighbin with FOIS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D3E427-953E-40D9-8329-8C31E7DBFE36}"/>
              </a:ext>
            </a:extLst>
          </p:cNvPr>
          <p:cNvSpPr txBox="1"/>
          <p:nvPr/>
        </p:nvSpPr>
        <p:spPr>
          <a:xfrm>
            <a:off x="179513" y="323945"/>
            <a:ext cx="770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KICTPPL IMPORT COAL TERMINAL FEATURES</a:t>
            </a:r>
            <a:endParaRPr lang="en-IN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890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D772F25-AC8A-471C-B4C7-AACC4E7D24AA}"/>
              </a:ext>
            </a:extLst>
          </p:cNvPr>
          <p:cNvSpPr txBox="1">
            <a:spLocks/>
          </p:cNvSpPr>
          <p:nvPr/>
        </p:nvSpPr>
        <p:spPr>
          <a:xfrm>
            <a:off x="-1" y="1072415"/>
            <a:ext cx="9151513" cy="578558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N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One Ship Unloader.</a:t>
            </a:r>
          </a:p>
          <a:p>
            <a:pPr algn="just"/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just"/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Two Stacker cum Reclaimer.</a:t>
            </a:r>
          </a:p>
          <a:p>
            <a:pPr algn="just"/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just"/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Conveyor system from Berth to stackyard and wagon loading area.</a:t>
            </a:r>
          </a:p>
          <a:p>
            <a:pPr algn="just"/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just"/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One Rapid Loading System.</a:t>
            </a:r>
          </a:p>
          <a:p>
            <a:pPr algn="just"/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just"/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Stackyard with approx.area-80,000 sqm.-capable of storing approx.4,00,000 Tons of Coal.</a:t>
            </a:r>
          </a:p>
          <a:p>
            <a:pPr algn="just"/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just"/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First full vessel was unloaded with 81,166 MT of Coking Coal on 22.02.2022.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0702A-C132-44A8-B82D-132CAB9F14D0}"/>
              </a:ext>
            </a:extLst>
          </p:cNvPr>
          <p:cNvSpPr txBox="1"/>
          <p:nvPr/>
        </p:nvSpPr>
        <p:spPr>
          <a:xfrm>
            <a:off x="0" y="242645"/>
            <a:ext cx="7881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ctr" defTabSz="685800" fontAlgn="auto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TERMINAL FACILITIES COMMISSIONED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63B41A2-48E6-4576-AFE3-1A96A2F66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E1848C9-940B-4407-93AF-BC5BA96C9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24" y="-27384"/>
            <a:ext cx="1272880" cy="1224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C4AF4-4225-4071-B923-DB386F3E7916}"/>
              </a:ext>
            </a:extLst>
          </p:cNvPr>
          <p:cNvSpPr txBox="1"/>
          <p:nvPr/>
        </p:nvSpPr>
        <p:spPr>
          <a:xfrm>
            <a:off x="0" y="1792717"/>
            <a:ext cx="9144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Ship Unloader to be commissioned before 15.03.2022.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Second Rapid Loading system to be commissioned </a:t>
            </a: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 15.03.2022.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kumimoji="0" lang="en-I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Stacker cum Reclaimer to be commissioned before 31.03.2022.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prstClr val="black"/>
                </a:solidFill>
                <a:latin typeface="Calibri" panose="020F0502020204030204"/>
              </a:rPr>
              <a:t>Additional three stockyards with 80,000 sqm. of area will be ready for Coal stacking by 31.03.2022.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Electrification work for </a:t>
            </a:r>
            <a:r>
              <a:rPr kumimoji="0" lang="en-I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rake loading on Engine on Load (</a:t>
            </a:r>
            <a:r>
              <a:rPr lang="en-IN" sz="2400" dirty="0">
                <a:solidFill>
                  <a:prstClr val="black"/>
                </a:solidFill>
              </a:rPr>
              <a:t>EOL) basis under RLS is in position for trial within 28.02.2022.</a:t>
            </a:r>
            <a:endParaRPr lang="en-IN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D2847-5C7C-4503-8200-1C9FD05C521F}"/>
              </a:ext>
            </a:extLst>
          </p:cNvPr>
          <p:cNvSpPr txBox="1"/>
          <p:nvPr/>
        </p:nvSpPr>
        <p:spPr>
          <a:xfrm>
            <a:off x="0" y="116632"/>
            <a:ext cx="7547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0" indent="0" algn="ctr" defTabSz="685800" fontAlgn="auto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OTHER FACILITIES TO BE COMMISSIONED BY 31.03.2022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614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CC8B153-842A-42E6-8313-9653FA45A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116633"/>
            <a:ext cx="1123129" cy="1080119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D14CCF0B-5A65-42F2-88BC-4C9EDEDBBC43}"/>
              </a:ext>
            </a:extLst>
          </p:cNvPr>
          <p:cNvSpPr txBox="1">
            <a:spLocks/>
          </p:cNvSpPr>
          <p:nvPr/>
        </p:nvSpPr>
        <p:spPr>
          <a:xfrm>
            <a:off x="1247390" y="2419009"/>
            <a:ext cx="6708986" cy="1024800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PARADIP PORT</a:t>
            </a:r>
            <a:endParaRPr kumimoji="0" lang="en-IN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9331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sky, outdoor, ship&#10;&#10;Description automatically generated">
            <a:extLst>
              <a:ext uri="{FF2B5EF4-FFF2-40B4-BE49-F238E27FC236}">
                <a16:creationId xmlns:a16="http://schemas.microsoft.com/office/drawing/2014/main" id="{EBB6DEB2-A24D-406F-AF22-FB76E832E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r="476" b="-3"/>
          <a:stretch/>
        </p:blipFill>
        <p:spPr>
          <a:xfrm>
            <a:off x="0" y="1124743"/>
            <a:ext cx="9108504" cy="568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D9D307-8EBD-4D97-AD5F-60906071CA85}"/>
              </a:ext>
            </a:extLst>
          </p:cNvPr>
          <p:cNvSpPr txBox="1">
            <a:spLocks/>
          </p:cNvSpPr>
          <p:nvPr/>
        </p:nvSpPr>
        <p:spPr>
          <a:xfrm>
            <a:off x="0" y="5589240"/>
            <a:ext cx="9144000" cy="1224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endParaRPr lang="en-US" dirty="0"/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endParaRPr lang="en-US" dirty="0"/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endParaRPr lang="en-US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endParaRPr lang="en-US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8010BE-EC18-4590-99B2-7C1CDA1E1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FB3F46-ADFE-4B68-BE53-66F24641852B}"/>
              </a:ext>
            </a:extLst>
          </p:cNvPr>
          <p:cNvSpPr txBox="1"/>
          <p:nvPr/>
        </p:nvSpPr>
        <p:spPr>
          <a:xfrm>
            <a:off x="35497" y="169590"/>
            <a:ext cx="79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TWO SHIP UNLOADERS AT BERTH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016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D9D307-8EBD-4D97-AD5F-60906071CA85}"/>
              </a:ext>
            </a:extLst>
          </p:cNvPr>
          <p:cNvSpPr txBox="1">
            <a:spLocks/>
          </p:cNvSpPr>
          <p:nvPr/>
        </p:nvSpPr>
        <p:spPr>
          <a:xfrm>
            <a:off x="0" y="5589240"/>
            <a:ext cx="9144000" cy="1224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boat, outdoor, sky, water&#10;&#10;Description automatically generated">
            <a:extLst>
              <a:ext uri="{FF2B5EF4-FFF2-40B4-BE49-F238E27FC236}">
                <a16:creationId xmlns:a16="http://schemas.microsoft.com/office/drawing/2014/main" id="{696BDF93-78FC-481B-9017-87E4512FC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" y="1124743"/>
            <a:ext cx="4644611" cy="2730815"/>
          </a:xfrm>
        </p:spPr>
      </p:pic>
      <p:pic>
        <p:nvPicPr>
          <p:cNvPr id="9" name="Picture 8" descr="A picture containing sky, outdoor, crane&#10;&#10;Description automatically generated">
            <a:extLst>
              <a:ext uri="{FF2B5EF4-FFF2-40B4-BE49-F238E27FC236}">
                <a16:creationId xmlns:a16="http://schemas.microsoft.com/office/drawing/2014/main" id="{6A4B9059-0A34-4967-AA1B-3E2AB1ED43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b="30936"/>
          <a:stretch/>
        </p:blipFill>
        <p:spPr>
          <a:xfrm>
            <a:off x="-603" y="3855558"/>
            <a:ext cx="4644611" cy="3002442"/>
          </a:xfrm>
          <a:prstGeom prst="rect">
            <a:avLst/>
          </a:prstGeom>
        </p:spPr>
      </p:pic>
      <p:pic>
        <p:nvPicPr>
          <p:cNvPr id="17" name="Picture 1" descr="D:\ARI\011-Site Photos\011-July\IMG_20210701_121721.jpg">
            <a:extLst>
              <a:ext uri="{FF2B5EF4-FFF2-40B4-BE49-F238E27FC236}">
                <a16:creationId xmlns:a16="http://schemas.microsoft.com/office/drawing/2014/main" id="{A3A651C8-CF2A-4918-BEE0-8FC000F0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contrast="20000"/>
          </a:blip>
          <a:srcRect/>
          <a:stretch>
            <a:fillRect/>
          </a:stretch>
        </p:blipFill>
        <p:spPr bwMode="auto">
          <a:xfrm>
            <a:off x="4788025" y="1124743"/>
            <a:ext cx="4346946" cy="5733257"/>
          </a:xfrm>
          <a:prstGeom prst="rect">
            <a:avLst/>
          </a:prstGeom>
          <a:noFill/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234A0B1-571E-4BD5-A125-F2EE48F4B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166B0F-106F-4C43-A1A6-BA8317BB0BE3}"/>
              </a:ext>
            </a:extLst>
          </p:cNvPr>
          <p:cNvSpPr txBox="1"/>
          <p:nvPr/>
        </p:nvSpPr>
        <p:spPr>
          <a:xfrm>
            <a:off x="-56207" y="188640"/>
            <a:ext cx="804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STACKER CUM RECLAIMERS AT STOCK YARD</a:t>
            </a:r>
            <a:endParaRPr lang="en-IN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830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D9D307-8EBD-4D97-AD5F-60906071CA85}"/>
              </a:ext>
            </a:extLst>
          </p:cNvPr>
          <p:cNvSpPr txBox="1">
            <a:spLocks/>
          </p:cNvSpPr>
          <p:nvPr/>
        </p:nvSpPr>
        <p:spPr>
          <a:xfrm>
            <a:off x="0" y="5589240"/>
            <a:ext cx="9144000" cy="1224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train on a bridge&#10;&#10;Description automatically generated with medium confidence">
            <a:extLst>
              <a:ext uri="{FF2B5EF4-FFF2-40B4-BE49-F238E27FC236}">
                <a16:creationId xmlns:a16="http://schemas.microsoft.com/office/drawing/2014/main" id="{5B96FA8B-3AF8-4E05-BC5E-2F3B40B7FA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65"/>
          <a:stretch/>
        </p:blipFill>
        <p:spPr>
          <a:xfrm>
            <a:off x="45178" y="3861048"/>
            <a:ext cx="4968298" cy="2952328"/>
          </a:xfrm>
          <a:prstGeom prst="rect">
            <a:avLst/>
          </a:prstGeom>
        </p:spPr>
      </p:pic>
      <p:pic>
        <p:nvPicPr>
          <p:cNvPr id="14" name="Content Placeholder 13" descr="A picture containing sky, outdoor, bridge, building&#10;&#10;Description automatically generated">
            <a:extLst>
              <a:ext uri="{FF2B5EF4-FFF2-40B4-BE49-F238E27FC236}">
                <a16:creationId xmlns:a16="http://schemas.microsoft.com/office/drawing/2014/main" id="{8DC89CFF-5A98-42E1-9664-F2289BFCE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b="5772"/>
          <a:stretch/>
        </p:blipFill>
        <p:spPr>
          <a:xfrm>
            <a:off x="35750" y="827941"/>
            <a:ext cx="4968298" cy="2952328"/>
          </a:xfrm>
        </p:spPr>
      </p:pic>
      <p:pic>
        <p:nvPicPr>
          <p:cNvPr id="19" name="Picture 18" descr="A picture containing sky, outdoor, track, building&#10;&#10;Description automatically generated">
            <a:extLst>
              <a:ext uri="{FF2B5EF4-FFF2-40B4-BE49-F238E27FC236}">
                <a16:creationId xmlns:a16="http://schemas.microsoft.com/office/drawing/2014/main" id="{1C72AF44-113B-4796-8BAF-05D1E7ED8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10525" r="-4223" b="12603"/>
          <a:stretch/>
        </p:blipFill>
        <p:spPr>
          <a:xfrm>
            <a:off x="5292080" y="908719"/>
            <a:ext cx="4041114" cy="590465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2A67BC-D02C-4C6A-9D70-104951C979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81EEA-B145-44F2-A0E7-4092E7E67DD2}"/>
              </a:ext>
            </a:extLst>
          </p:cNvPr>
          <p:cNvSpPr txBox="1"/>
          <p:nvPr/>
        </p:nvSpPr>
        <p:spPr>
          <a:xfrm>
            <a:off x="24157" y="211696"/>
            <a:ext cx="7940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CONVEYOR SYSTEMS AT THE TERMINAL</a:t>
            </a:r>
            <a:endParaRPr lang="en-IN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0657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E1848C9-940B-4407-93AF-BC5BA96C9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"/>
            <a:ext cx="1043608" cy="1052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1D2847-5C7C-4503-8200-1C9FD05C521F}"/>
              </a:ext>
            </a:extLst>
          </p:cNvPr>
          <p:cNvSpPr txBox="1"/>
          <p:nvPr/>
        </p:nvSpPr>
        <p:spPr>
          <a:xfrm>
            <a:off x="0" y="260648"/>
            <a:ext cx="754759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0" indent="0" algn="ctr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RAPID LOADING SYSTEM AT THE TERMINAL</a:t>
            </a:r>
            <a:endParaRPr kumimoji="0" lang="en-IN" sz="3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 descr=" picture containing sky, outdoor, tower&#10;&#10;Description automatically generated">
            <a:extLst>
              <a:ext uri="{FF2B5EF4-FFF2-40B4-BE49-F238E27FC236}">
                <a16:creationId xmlns:a16="http://schemas.microsoft.com/office/drawing/2014/main" id="{CDE4E5AA-2F10-4B63-8D08-8900B7C5E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361"/>
            <a:ext cx="9144000" cy="58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62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D9D307-8EBD-4D97-AD5F-60906071CA85}"/>
              </a:ext>
            </a:extLst>
          </p:cNvPr>
          <p:cNvSpPr txBox="1">
            <a:spLocks/>
          </p:cNvSpPr>
          <p:nvPr/>
        </p:nvSpPr>
        <p:spPr>
          <a:xfrm>
            <a:off x="0" y="5589240"/>
            <a:ext cx="9144000" cy="1224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group of people sitting at a table in an office&#10;&#10;Description automatically generated with low confidence">
            <a:extLst>
              <a:ext uri="{FF2B5EF4-FFF2-40B4-BE49-F238E27FC236}">
                <a16:creationId xmlns:a16="http://schemas.microsoft.com/office/drawing/2014/main" id="{F3854843-A272-4D17-A239-3D56E1E7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" y="1124743"/>
            <a:ext cx="9084346" cy="573325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F56D6B7-5773-4C63-9082-BB65545A7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0"/>
            <a:ext cx="1158625" cy="11247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F26A7-4890-45A2-8112-C978FBB2626A}"/>
              </a:ext>
            </a:extLst>
          </p:cNvPr>
          <p:cNvSpPr txBox="1"/>
          <p:nvPr/>
        </p:nvSpPr>
        <p:spPr>
          <a:xfrm>
            <a:off x="24157" y="211696"/>
            <a:ext cx="7940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CENTRAL CONTROL ROOM AT THE TERMINAL</a:t>
            </a:r>
            <a:endParaRPr lang="en-IN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1468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docked at a port&#10;&#10;Description automatically generated with low confidence">
            <a:extLst>
              <a:ext uri="{FF2B5EF4-FFF2-40B4-BE49-F238E27FC236}">
                <a16:creationId xmlns:a16="http://schemas.microsoft.com/office/drawing/2014/main" id="{62D7B7FA-81C3-46B4-BC53-5DCA0F8C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317"/>
            <a:ext cx="9144000" cy="573325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6921D4B-A55D-44F6-B922-E666FD307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1" y="-19051"/>
            <a:ext cx="1123129" cy="1143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72DF0-764D-4BB2-990F-ECF9678F8E52}"/>
              </a:ext>
            </a:extLst>
          </p:cNvPr>
          <p:cNvSpPr txBox="1"/>
          <p:nvPr/>
        </p:nvSpPr>
        <p:spPr>
          <a:xfrm>
            <a:off x="35496" y="188640"/>
            <a:ext cx="8496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MV PELAGOS – FIRST VESSEL FOR COMMERCIAL OPERATION </a:t>
            </a:r>
            <a:endParaRPr lang="en-IN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3143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7643FDD-29A1-49D3-961E-F68857FBE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  <p:pic>
        <p:nvPicPr>
          <p:cNvPr id="2" name="VID-20220225-WA0005">
            <a:hlinkClick r:id="" action="ppaction://media"/>
            <a:extLst>
              <a:ext uri="{FF2B5EF4-FFF2-40B4-BE49-F238E27FC236}">
                <a16:creationId xmlns:a16="http://schemas.microsoft.com/office/drawing/2014/main" id="{4BE136EC-B35C-494D-98D0-120D8ABED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4" y="1124743"/>
            <a:ext cx="9016429" cy="5832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4E24B-CBB3-4530-A66C-CCAA5134F88F}"/>
              </a:ext>
            </a:extLst>
          </p:cNvPr>
          <p:cNvSpPr txBox="1"/>
          <p:nvPr/>
        </p:nvSpPr>
        <p:spPr>
          <a:xfrm>
            <a:off x="35497" y="169590"/>
            <a:ext cx="79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SHIP UNLOADERS IN OPERATION ON SHIP</a:t>
            </a:r>
            <a:endParaRPr lang="en-IN" sz="36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29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94FD2E1-CA2A-4B2C-ADDC-5CFB4D844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-27383"/>
            <a:ext cx="1123129" cy="1080119"/>
          </a:xfrm>
          <a:prstGeom prst="rect">
            <a:avLst/>
          </a:prstGeom>
        </p:spPr>
      </p:pic>
      <p:pic>
        <p:nvPicPr>
          <p:cNvPr id="3" name="VID-20220225-WA0004">
            <a:hlinkClick r:id="" action="ppaction://media"/>
            <a:extLst>
              <a:ext uri="{FF2B5EF4-FFF2-40B4-BE49-F238E27FC236}">
                <a16:creationId xmlns:a16="http://schemas.microsoft.com/office/drawing/2014/main" id="{A6B3E0D4-EC43-4DD8-9E9A-D96999525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177" y="1628800"/>
            <a:ext cx="6280151" cy="561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91EDC-A017-4419-81B3-A76FC2C30AE9}"/>
              </a:ext>
            </a:extLst>
          </p:cNvPr>
          <p:cNvSpPr txBox="1"/>
          <p:nvPr/>
        </p:nvSpPr>
        <p:spPr>
          <a:xfrm>
            <a:off x="-1" y="116632"/>
            <a:ext cx="7985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JETTY CONVEYOR IN UNLOADING OPERATION COAL FROM A SHIP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2-23 at 2.54.39 PM">
            <a:hlinkClick r:id="" action="ppaction://media"/>
            <a:extLst>
              <a:ext uri="{FF2B5EF4-FFF2-40B4-BE49-F238E27FC236}">
                <a16:creationId xmlns:a16="http://schemas.microsoft.com/office/drawing/2014/main" id="{26214D6A-C9A9-48F1-8949-9A46E7CA8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52736"/>
            <a:ext cx="9108504" cy="580526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94FD2E1-CA2A-4B2C-ADDC-5CFB4D8441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-27383"/>
            <a:ext cx="1123129" cy="1080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DA573-7BE0-40B0-B774-5DD9DE31A5B0}"/>
              </a:ext>
            </a:extLst>
          </p:cNvPr>
          <p:cNvSpPr txBox="1"/>
          <p:nvPr/>
        </p:nvSpPr>
        <p:spPr>
          <a:xfrm>
            <a:off x="323528" y="-99392"/>
            <a:ext cx="7661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COAL STACKING BY STACKER CUM RECLAIMER </a:t>
            </a:r>
            <a:endParaRPr lang="en-IN" sz="36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239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FF9A54F-03BE-4FB0-97B3-1E928806B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1"/>
            <a:ext cx="1158625" cy="1196752"/>
          </a:xfrm>
          <a:prstGeom prst="rect">
            <a:avLst/>
          </a:prstGeom>
        </p:spPr>
      </p:pic>
      <p:pic>
        <p:nvPicPr>
          <p:cNvPr id="2" name="RLS-1  LOADING WAGON WITH COAL">
            <a:hlinkClick r:id="" action="ppaction://media"/>
            <a:extLst>
              <a:ext uri="{FF2B5EF4-FFF2-40B4-BE49-F238E27FC236}">
                <a16:creationId xmlns:a16="http://schemas.microsoft.com/office/drawing/2014/main" id="{EAD28481-5575-4F0B-A16D-2D5EBF672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96753"/>
            <a:ext cx="9108504" cy="5544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2883A-F0B4-41D7-A2EF-0FC2DED5AAA1}"/>
              </a:ext>
            </a:extLst>
          </p:cNvPr>
          <p:cNvSpPr txBox="1"/>
          <p:nvPr/>
        </p:nvSpPr>
        <p:spPr>
          <a:xfrm>
            <a:off x="0" y="116632"/>
            <a:ext cx="86044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TRIAL LOADING OF COAL ON WAGON BY RLS-1 </a:t>
            </a:r>
            <a:endParaRPr lang="en-IN" sz="3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88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2735"/>
            <a:ext cx="9108504" cy="5805265"/>
            <a:chOff x="2398776" y="856488"/>
            <a:chExt cx="7642859" cy="5760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8776" y="856488"/>
              <a:ext cx="7642859" cy="57607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76681" y="2092524"/>
              <a:ext cx="3930650" cy="3978910"/>
            </a:xfrm>
            <a:custGeom>
              <a:avLst/>
              <a:gdLst/>
              <a:ahLst/>
              <a:cxnLst/>
              <a:rect l="l" t="t" r="r" b="b"/>
              <a:pathLst>
                <a:path w="3930650" h="3978910">
                  <a:moveTo>
                    <a:pt x="2504610" y="1823647"/>
                  </a:moveTo>
                  <a:lnTo>
                    <a:pt x="2492897" y="1774212"/>
                  </a:lnTo>
                  <a:lnTo>
                    <a:pt x="2482805" y="1724633"/>
                  </a:lnTo>
                  <a:lnTo>
                    <a:pt x="2474314" y="1674951"/>
                  </a:lnTo>
                  <a:lnTo>
                    <a:pt x="2467407" y="1625210"/>
                  </a:lnTo>
                  <a:lnTo>
                    <a:pt x="2462065" y="1575450"/>
                  </a:lnTo>
                  <a:lnTo>
                    <a:pt x="2458269" y="1525716"/>
                  </a:lnTo>
                  <a:lnTo>
                    <a:pt x="2456001" y="1476048"/>
                  </a:lnTo>
                  <a:lnTo>
                    <a:pt x="2455242" y="1426489"/>
                  </a:lnTo>
                  <a:lnTo>
                    <a:pt x="2455973" y="1377082"/>
                  </a:lnTo>
                  <a:lnTo>
                    <a:pt x="2458175" y="1327869"/>
                  </a:lnTo>
                  <a:lnTo>
                    <a:pt x="2461831" y="1278892"/>
                  </a:lnTo>
                  <a:lnTo>
                    <a:pt x="2466921" y="1230194"/>
                  </a:lnTo>
                  <a:lnTo>
                    <a:pt x="2473427" y="1181816"/>
                  </a:lnTo>
                  <a:lnTo>
                    <a:pt x="2481331" y="1133801"/>
                  </a:lnTo>
                  <a:lnTo>
                    <a:pt x="2490612" y="1086192"/>
                  </a:lnTo>
                  <a:lnTo>
                    <a:pt x="2501254" y="1039030"/>
                  </a:lnTo>
                  <a:lnTo>
                    <a:pt x="2513237" y="992359"/>
                  </a:lnTo>
                  <a:lnTo>
                    <a:pt x="2526543" y="946219"/>
                  </a:lnTo>
                  <a:lnTo>
                    <a:pt x="2541153" y="900655"/>
                  </a:lnTo>
                  <a:lnTo>
                    <a:pt x="2557049" y="855707"/>
                  </a:lnTo>
                  <a:lnTo>
                    <a:pt x="2574211" y="811419"/>
                  </a:lnTo>
                  <a:lnTo>
                    <a:pt x="2592621" y="767832"/>
                  </a:lnTo>
                  <a:lnTo>
                    <a:pt x="2612261" y="724989"/>
                  </a:lnTo>
                  <a:lnTo>
                    <a:pt x="2633112" y="682933"/>
                  </a:lnTo>
                  <a:lnTo>
                    <a:pt x="2655156" y="641705"/>
                  </a:lnTo>
                  <a:lnTo>
                    <a:pt x="2678373" y="601347"/>
                  </a:lnTo>
                  <a:lnTo>
                    <a:pt x="2702745" y="561903"/>
                  </a:lnTo>
                  <a:lnTo>
                    <a:pt x="2728253" y="523414"/>
                  </a:lnTo>
                  <a:lnTo>
                    <a:pt x="2754880" y="485923"/>
                  </a:lnTo>
                  <a:lnTo>
                    <a:pt x="2782606" y="449473"/>
                  </a:lnTo>
                  <a:lnTo>
                    <a:pt x="2811412" y="414104"/>
                  </a:lnTo>
                  <a:lnTo>
                    <a:pt x="2841280" y="379860"/>
                  </a:lnTo>
                  <a:lnTo>
                    <a:pt x="2872192" y="346784"/>
                  </a:lnTo>
                  <a:lnTo>
                    <a:pt x="2904128" y="314916"/>
                  </a:lnTo>
                  <a:lnTo>
                    <a:pt x="2937071" y="284300"/>
                  </a:lnTo>
                  <a:lnTo>
                    <a:pt x="2971001" y="254978"/>
                  </a:lnTo>
                  <a:lnTo>
                    <a:pt x="3005899" y="226993"/>
                  </a:lnTo>
                  <a:lnTo>
                    <a:pt x="3041748" y="200386"/>
                  </a:lnTo>
                  <a:lnTo>
                    <a:pt x="3078529" y="175200"/>
                  </a:lnTo>
                  <a:lnTo>
                    <a:pt x="3116223" y="151477"/>
                  </a:lnTo>
                  <a:lnTo>
                    <a:pt x="3154810" y="129259"/>
                  </a:lnTo>
                  <a:lnTo>
                    <a:pt x="3194274" y="108589"/>
                  </a:lnTo>
                  <a:lnTo>
                    <a:pt x="3234595" y="89510"/>
                  </a:lnTo>
                  <a:lnTo>
                    <a:pt x="3275754" y="72063"/>
                  </a:lnTo>
                  <a:lnTo>
                    <a:pt x="3325229" y="53732"/>
                  </a:lnTo>
                  <a:lnTo>
                    <a:pt x="3375129" y="38075"/>
                  </a:lnTo>
                  <a:lnTo>
                    <a:pt x="3425378" y="25094"/>
                  </a:lnTo>
                  <a:lnTo>
                    <a:pt x="3475903" y="14792"/>
                  </a:lnTo>
                  <a:lnTo>
                    <a:pt x="3526627" y="7173"/>
                  </a:lnTo>
                  <a:lnTo>
                    <a:pt x="3577475" y="2241"/>
                  </a:lnTo>
                  <a:lnTo>
                    <a:pt x="3628372" y="0"/>
                  </a:lnTo>
                  <a:lnTo>
                    <a:pt x="3679243" y="451"/>
                  </a:lnTo>
                  <a:lnTo>
                    <a:pt x="3730012" y="3600"/>
                  </a:lnTo>
                  <a:lnTo>
                    <a:pt x="3780604" y="9449"/>
                  </a:lnTo>
                  <a:lnTo>
                    <a:pt x="3830944" y="18002"/>
                  </a:lnTo>
                  <a:lnTo>
                    <a:pt x="3880956" y="29262"/>
                  </a:lnTo>
                  <a:lnTo>
                    <a:pt x="3930566" y="43234"/>
                  </a:lnTo>
                </a:path>
                <a:path w="3930650" h="3978910">
                  <a:moveTo>
                    <a:pt x="53637" y="3978430"/>
                  </a:moveTo>
                  <a:lnTo>
                    <a:pt x="41936" y="3937437"/>
                  </a:lnTo>
                  <a:lnTo>
                    <a:pt x="31701" y="3896319"/>
                  </a:lnTo>
                  <a:lnTo>
                    <a:pt x="22921" y="3855096"/>
                  </a:lnTo>
                  <a:lnTo>
                    <a:pt x="15580" y="3813786"/>
                  </a:lnTo>
                  <a:lnTo>
                    <a:pt x="9666" y="3772410"/>
                  </a:lnTo>
                  <a:lnTo>
                    <a:pt x="5164" y="3730985"/>
                  </a:lnTo>
                  <a:lnTo>
                    <a:pt x="2061" y="3689533"/>
                  </a:lnTo>
                  <a:lnTo>
                    <a:pt x="345" y="3648071"/>
                  </a:lnTo>
                  <a:lnTo>
                    <a:pt x="0" y="3606620"/>
                  </a:lnTo>
                  <a:lnTo>
                    <a:pt x="1013" y="3565198"/>
                  </a:lnTo>
                  <a:lnTo>
                    <a:pt x="3371" y="3523824"/>
                  </a:lnTo>
                  <a:lnTo>
                    <a:pt x="7060" y="3482519"/>
                  </a:lnTo>
                  <a:lnTo>
                    <a:pt x="12066" y="3441301"/>
                  </a:lnTo>
                  <a:lnTo>
                    <a:pt x="18376" y="3400189"/>
                  </a:lnTo>
                  <a:lnTo>
                    <a:pt x="25977" y="3359203"/>
                  </a:lnTo>
                  <a:lnTo>
                    <a:pt x="34854" y="3318362"/>
                  </a:lnTo>
                  <a:lnTo>
                    <a:pt x="44994" y="3277685"/>
                  </a:lnTo>
                  <a:lnTo>
                    <a:pt x="56384" y="3237192"/>
                  </a:lnTo>
                  <a:lnTo>
                    <a:pt x="69009" y="3196902"/>
                  </a:lnTo>
                  <a:lnTo>
                    <a:pt x="82857" y="3156833"/>
                  </a:lnTo>
                  <a:lnTo>
                    <a:pt x="97913" y="3117007"/>
                  </a:lnTo>
                  <a:lnTo>
                    <a:pt x="114164" y="3077440"/>
                  </a:lnTo>
                  <a:lnTo>
                    <a:pt x="131596" y="3038154"/>
                  </a:lnTo>
                  <a:lnTo>
                    <a:pt x="150196" y="2999166"/>
                  </a:lnTo>
                  <a:lnTo>
                    <a:pt x="169950" y="2960498"/>
                  </a:lnTo>
                  <a:lnTo>
                    <a:pt x="190844" y="2922166"/>
                  </a:lnTo>
                  <a:lnTo>
                    <a:pt x="212866" y="2884192"/>
                  </a:lnTo>
                  <a:lnTo>
                    <a:pt x="236000" y="2846594"/>
                  </a:lnTo>
                  <a:lnTo>
                    <a:pt x="260235" y="2809391"/>
                  </a:lnTo>
                  <a:lnTo>
                    <a:pt x="285555" y="2772603"/>
                  </a:lnTo>
                  <a:lnTo>
                    <a:pt x="311948" y="2736250"/>
                  </a:lnTo>
                  <a:lnTo>
                    <a:pt x="339399" y="2700349"/>
                  </a:lnTo>
                  <a:lnTo>
                    <a:pt x="367896" y="2664921"/>
                  </a:lnTo>
                  <a:lnTo>
                    <a:pt x="397424" y="2629985"/>
                  </a:lnTo>
                  <a:lnTo>
                    <a:pt x="427971" y="2595559"/>
                  </a:lnTo>
                  <a:lnTo>
                    <a:pt x="459521" y="2561664"/>
                  </a:lnTo>
                  <a:lnTo>
                    <a:pt x="492062" y="2528319"/>
                  </a:lnTo>
                  <a:lnTo>
                    <a:pt x="525581" y="2495543"/>
                  </a:lnTo>
                  <a:lnTo>
                    <a:pt x="560063" y="2463354"/>
                  </a:lnTo>
                  <a:lnTo>
                    <a:pt x="595494" y="2431774"/>
                  </a:lnTo>
                  <a:lnTo>
                    <a:pt x="631863" y="2400819"/>
                  </a:lnTo>
                  <a:lnTo>
                    <a:pt x="669153" y="2370511"/>
                  </a:lnTo>
                  <a:lnTo>
                    <a:pt x="707353" y="2340868"/>
                  </a:lnTo>
                  <a:lnTo>
                    <a:pt x="746448" y="2311909"/>
                  </a:lnTo>
                  <a:lnTo>
                    <a:pt x="786425" y="2283654"/>
                  </a:lnTo>
                  <a:lnTo>
                    <a:pt x="827270" y="2256122"/>
                  </a:lnTo>
                  <a:lnTo>
                    <a:pt x="868970" y="2229333"/>
                  </a:lnTo>
                  <a:lnTo>
                    <a:pt x="911511" y="2203304"/>
                  </a:lnTo>
                  <a:lnTo>
                    <a:pt x="954879" y="2178057"/>
                  </a:lnTo>
                  <a:lnTo>
                    <a:pt x="999061" y="2153610"/>
                  </a:lnTo>
                  <a:lnTo>
                    <a:pt x="1044043" y="2129982"/>
                  </a:lnTo>
                  <a:lnTo>
                    <a:pt x="1089812" y="2107192"/>
                  </a:lnTo>
                  <a:lnTo>
                    <a:pt x="1136353" y="2085261"/>
                  </a:lnTo>
                  <a:lnTo>
                    <a:pt x="1183654" y="2064206"/>
                  </a:lnTo>
                  <a:lnTo>
                    <a:pt x="1231700" y="2044048"/>
                  </a:lnTo>
                  <a:lnTo>
                    <a:pt x="1280479" y="2024806"/>
                  </a:lnTo>
                  <a:lnTo>
                    <a:pt x="1329976" y="2006498"/>
                  </a:lnTo>
                  <a:lnTo>
                    <a:pt x="1380178" y="1989145"/>
                  </a:lnTo>
                  <a:lnTo>
                    <a:pt x="1431071" y="1972765"/>
                  </a:lnTo>
                  <a:lnTo>
                    <a:pt x="1482641" y="1957378"/>
                  </a:lnTo>
                  <a:lnTo>
                    <a:pt x="1531726" y="1943834"/>
                  </a:lnTo>
                  <a:lnTo>
                    <a:pt x="1581008" y="1931324"/>
                  </a:lnTo>
                  <a:lnTo>
                    <a:pt x="1630463" y="1919847"/>
                  </a:lnTo>
                  <a:lnTo>
                    <a:pt x="1680064" y="1909407"/>
                  </a:lnTo>
                  <a:lnTo>
                    <a:pt x="1729787" y="1900005"/>
                  </a:lnTo>
                  <a:lnTo>
                    <a:pt x="1779606" y="1891644"/>
                  </a:lnTo>
                  <a:lnTo>
                    <a:pt x="1829496" y="1884324"/>
                  </a:lnTo>
                  <a:lnTo>
                    <a:pt x="1879432" y="1878048"/>
                  </a:lnTo>
                  <a:lnTo>
                    <a:pt x="1929388" y="1872819"/>
                  </a:lnTo>
                  <a:lnTo>
                    <a:pt x="1979338" y="1868636"/>
                  </a:lnTo>
                  <a:lnTo>
                    <a:pt x="2029258" y="1865504"/>
                  </a:lnTo>
                  <a:lnTo>
                    <a:pt x="2079123" y="1863423"/>
                  </a:lnTo>
                  <a:lnTo>
                    <a:pt x="2128906" y="1862396"/>
                  </a:lnTo>
                  <a:lnTo>
                    <a:pt x="2178582" y="1862424"/>
                  </a:lnTo>
                  <a:lnTo>
                    <a:pt x="2228127" y="1863509"/>
                  </a:lnTo>
                  <a:lnTo>
                    <a:pt x="2277515" y="1865653"/>
                  </a:lnTo>
                  <a:lnTo>
                    <a:pt x="2326720" y="1868859"/>
                  </a:lnTo>
                  <a:lnTo>
                    <a:pt x="2375717" y="1873127"/>
                  </a:lnTo>
                  <a:lnTo>
                    <a:pt x="2424482" y="1878461"/>
                  </a:lnTo>
                  <a:lnTo>
                    <a:pt x="2472987" y="1884861"/>
                  </a:lnTo>
                </a:path>
              </a:pathLst>
            </a:custGeom>
            <a:ln w="38100">
              <a:solidFill>
                <a:srgbClr val="EC7C3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1" y="273577"/>
            <a:ext cx="7985375" cy="56313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71"/>
              </a:spcBef>
            </a:pP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PARADIP PORT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&amp; ITS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STRATEGIC LOCATION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876256" y="3152936"/>
            <a:ext cx="1584176" cy="5640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76" algn="ctr">
              <a:spcBef>
                <a:spcPts val="79"/>
              </a:spcBef>
            </a:pPr>
            <a:r>
              <a:rPr b="1" spc="-4" dirty="0">
                <a:solidFill>
                  <a:srgbClr val="C00000"/>
                </a:solidFill>
                <a:latin typeface="Calibri"/>
                <a:cs typeface="Calibri"/>
              </a:rPr>
              <a:t>210</a:t>
            </a:r>
            <a:endParaRPr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Nautical</a:t>
            </a:r>
            <a:r>
              <a:rPr b="1" spc="-5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Miles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8063" y="5229201"/>
            <a:ext cx="1774377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b="1" spc="-4" dirty="0">
                <a:solidFill>
                  <a:srgbClr val="C00000"/>
                </a:solidFill>
                <a:latin typeface="Calibri"/>
                <a:cs typeface="Calibri"/>
              </a:rPr>
              <a:t>260</a:t>
            </a:r>
            <a:endParaRPr dirty="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Nautical</a:t>
            </a:r>
            <a:r>
              <a:rPr b="1" spc="-4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4" dirty="0">
                <a:solidFill>
                  <a:srgbClr val="C00000"/>
                </a:solidFill>
                <a:latin typeface="Calibri"/>
                <a:cs typeface="Calibri"/>
              </a:rPr>
              <a:t>Miles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4452874-052C-46AB-942D-6A984D8A5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-27384"/>
            <a:ext cx="1123129" cy="108011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81D838FB-9F53-4E5E-A102-6BB135B2588C}"/>
              </a:ext>
            </a:extLst>
          </p:cNvPr>
          <p:cNvSpPr txBox="1"/>
          <p:nvPr/>
        </p:nvSpPr>
        <p:spPr>
          <a:xfrm>
            <a:off x="0" y="322723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THANK YOU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154EED-26B4-4D1D-8786-916C6F7D2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92" y="116633"/>
            <a:ext cx="127288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154EED-26B4-4D1D-8786-916C6F7D2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98072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4E0086F-BE19-46A0-8CB9-A1C5F1AF7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918905"/>
              </p:ext>
            </p:extLst>
          </p:nvPr>
        </p:nvGraphicFramePr>
        <p:xfrm>
          <a:off x="0" y="980728"/>
          <a:ext cx="9144002" cy="5983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4">
                  <a:extLst>
                    <a:ext uri="{9D8B030D-6E8A-4147-A177-3AD203B41FA5}">
                      <a16:colId xmlns:a16="http://schemas.microsoft.com/office/drawing/2014/main" val="732273034"/>
                    </a:ext>
                  </a:extLst>
                </a:gridCol>
                <a:gridCol w="1064908">
                  <a:extLst>
                    <a:ext uri="{9D8B030D-6E8A-4147-A177-3AD203B41FA5}">
                      <a16:colId xmlns:a16="http://schemas.microsoft.com/office/drawing/2014/main" val="3454902478"/>
                    </a:ext>
                  </a:extLst>
                </a:gridCol>
                <a:gridCol w="1455372">
                  <a:extLst>
                    <a:ext uri="{9D8B030D-6E8A-4147-A177-3AD203B41FA5}">
                      <a16:colId xmlns:a16="http://schemas.microsoft.com/office/drawing/2014/main" val="2940996058"/>
                    </a:ext>
                  </a:extLst>
                </a:gridCol>
                <a:gridCol w="1157200">
                  <a:extLst>
                    <a:ext uri="{9D8B030D-6E8A-4147-A177-3AD203B41FA5}">
                      <a16:colId xmlns:a16="http://schemas.microsoft.com/office/drawing/2014/main" val="363232792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782149490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17236103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763233966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Commodity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/>
                        <a:t>2017-18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/>
                        <a:t>2018-19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/>
                        <a:t>2019-20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/>
                        <a:t>2020-21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2020-21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(April-Jan)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2021-22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(April-Jan)</a:t>
                      </a:r>
                      <a:endParaRPr lang="en-IN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56473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Bef>
                          <a:spcPts val="600"/>
                        </a:spcBef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</a:t>
                      </a:r>
                      <a:endParaRPr lang="en-IN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33.78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38.12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37.33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33.12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28.39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30.02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7763991"/>
                  </a:ext>
                </a:extLst>
              </a:tr>
              <a:tr h="79161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b="0" dirty="0"/>
                        <a:t>Thermal coal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b="0" dirty="0"/>
                        <a:t>(Coastal &amp; Import)</a:t>
                      </a:r>
                      <a:endParaRPr lang="en-IN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29.30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32.32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26.95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24.21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19.51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23.91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361117"/>
                  </a:ext>
                </a:extLst>
              </a:tr>
              <a:tr h="58956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b="0" dirty="0"/>
                        <a:t>Coking Coal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b="0" dirty="0"/>
                        <a:t>(Import)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12.86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12.38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12.00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13.01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10.39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11.50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594380"/>
                  </a:ext>
                </a:extLst>
              </a:tr>
              <a:tr h="5144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Iron/Pellets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12.19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12.21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22.95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28.57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23.47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16.24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4628943"/>
                  </a:ext>
                </a:extLst>
              </a:tr>
              <a:tr h="5144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FRM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5.93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5.99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5.67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6.47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4.65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4.49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4514546"/>
                  </a:ext>
                </a:extLst>
              </a:tr>
              <a:tr h="5144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Steel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1.45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1.41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1.74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3.09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1.77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1.22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865681"/>
                  </a:ext>
                </a:extLst>
              </a:tr>
              <a:tr h="58956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Containerized Cargo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0.10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0.19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0.22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0.28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0.22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0.16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509507"/>
                  </a:ext>
                </a:extLst>
              </a:tr>
              <a:tr h="5144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Others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6.40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6.65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5.83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5.80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5.21</a:t>
                      </a:r>
                      <a:endParaRPr lang="en-IN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0" dirty="0"/>
                        <a:t>6.11</a:t>
                      </a:r>
                      <a:endParaRPr lang="en-IN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962111"/>
                  </a:ext>
                </a:extLst>
              </a:tr>
              <a:tr h="5144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Total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102.01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109.27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112.69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114.55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93.61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/>
                        <a:t>93.65</a:t>
                      </a:r>
                      <a:endParaRPr lang="en-IN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112012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8ED45BB-9835-49EE-A62A-F88FD6EE9097}"/>
              </a:ext>
            </a:extLst>
          </p:cNvPr>
          <p:cNvSpPr txBox="1"/>
          <p:nvPr/>
        </p:nvSpPr>
        <p:spPr>
          <a:xfrm>
            <a:off x="107504" y="260648"/>
            <a:ext cx="7992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PRINCIPAL COMMODITY WISE TRAFFIC HANDLED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53099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420" y="764704"/>
            <a:ext cx="7710488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sz="2400" b="1" spc="-8" dirty="0">
                <a:solidFill>
                  <a:srgbClr val="C00000"/>
                </a:solidFill>
                <a:latin typeface="Calibri"/>
                <a:cs typeface="Calibri"/>
              </a:rPr>
              <a:t>COMPLETED</a:t>
            </a:r>
            <a:r>
              <a:rPr sz="2400" b="1" spc="-11" dirty="0">
                <a:solidFill>
                  <a:srgbClr val="C00000"/>
                </a:solidFill>
                <a:latin typeface="Calibri"/>
                <a:cs typeface="Calibri"/>
              </a:rPr>
              <a:t> PROJECTS</a:t>
            </a:r>
            <a:r>
              <a:rPr sz="2400" b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5696" y="165557"/>
            <a:ext cx="5544616" cy="56313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71"/>
              </a:spcBef>
              <a:defRPr/>
            </a:pP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PORT CAPACITY EXPANSION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46A326A-8C32-42E3-B5C0-8AECAF45A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6474423-CF69-4CA6-913D-1838E1074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778515"/>
              </p:ext>
            </p:extLst>
          </p:nvPr>
        </p:nvGraphicFramePr>
        <p:xfrm>
          <a:off x="-36512" y="1124743"/>
          <a:ext cx="9180512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920">
                  <a:extLst>
                    <a:ext uri="{9D8B030D-6E8A-4147-A177-3AD203B41FA5}">
                      <a16:colId xmlns:a16="http://schemas.microsoft.com/office/drawing/2014/main" val="4194320442"/>
                    </a:ext>
                  </a:extLst>
                </a:gridCol>
                <a:gridCol w="2966612">
                  <a:extLst>
                    <a:ext uri="{9D8B030D-6E8A-4147-A177-3AD203B41FA5}">
                      <a16:colId xmlns:a16="http://schemas.microsoft.com/office/drawing/2014/main" val="281669446"/>
                    </a:ext>
                  </a:extLst>
                </a:gridCol>
                <a:gridCol w="3690175">
                  <a:extLst>
                    <a:ext uri="{9D8B030D-6E8A-4147-A177-3AD203B41FA5}">
                      <a16:colId xmlns:a16="http://schemas.microsoft.com/office/drawing/2014/main" val="3265684906"/>
                    </a:ext>
                  </a:extLst>
                </a:gridCol>
                <a:gridCol w="1727805">
                  <a:extLst>
                    <a:ext uri="{9D8B030D-6E8A-4147-A177-3AD203B41FA5}">
                      <a16:colId xmlns:a16="http://schemas.microsoft.com/office/drawing/2014/main" val="3981466166"/>
                    </a:ext>
                  </a:extLst>
                </a:gridCol>
              </a:tblGrid>
              <a:tr h="9851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800" b="1" dirty="0" err="1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Sl.No</a:t>
                      </a:r>
                      <a:r>
                        <a:rPr lang="en-IN" sz="1800" b="1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.</a:t>
                      </a:r>
                      <a:endParaRPr lang="en-IN" sz="1800" dirty="0">
                        <a:latin typeface="+mn-lt"/>
                        <a:cs typeface="Calibri"/>
                      </a:endParaRPr>
                    </a:p>
                    <a:p>
                      <a:pPr algn="ctr"/>
                      <a:endParaRPr lang="en-I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Name</a:t>
                      </a:r>
                      <a:r>
                        <a:rPr lang="en-IN" sz="1800" b="1" spc="-35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IN" sz="1800" b="1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of</a:t>
                      </a:r>
                      <a:r>
                        <a:rPr lang="en-IN" sz="1800" b="1" spc="-20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IN" sz="1800" b="1" spc="-5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project</a:t>
                      </a:r>
                      <a:endParaRPr lang="en-IN" sz="1800" dirty="0">
                        <a:latin typeface="+mn-lt"/>
                        <a:cs typeface="Calibri"/>
                      </a:endParaRPr>
                    </a:p>
                    <a:p>
                      <a:pPr algn="ctr"/>
                      <a:endParaRPr lang="en-I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spc="-5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Brief</a:t>
                      </a:r>
                      <a:r>
                        <a:rPr lang="en-IN" sz="1800" b="1" spc="-25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IN" sz="1800" b="1" spc="-5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Description</a:t>
                      </a:r>
                      <a:endParaRPr lang="en-IN" sz="1800" dirty="0">
                        <a:latin typeface="+mn-lt"/>
                        <a:cs typeface="Calibri"/>
                      </a:endParaRPr>
                    </a:p>
                    <a:p>
                      <a:pPr algn="ctr"/>
                      <a:endParaRPr lang="en-I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spc="-5" dirty="0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Status</a:t>
                      </a:r>
                      <a:endParaRPr lang="en-IN" sz="1800" dirty="0">
                        <a:latin typeface="+mn-lt"/>
                        <a:cs typeface="Calibri"/>
                      </a:endParaRPr>
                    </a:p>
                    <a:p>
                      <a:pPr algn="ctr"/>
                      <a:endParaRPr lang="en-IN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2455345"/>
                  </a:ext>
                </a:extLst>
              </a:tr>
              <a:tr h="163916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+mn-lt"/>
                          <a:cs typeface="Calibri"/>
                        </a:rPr>
                        <a:t>1.</a:t>
                      </a:r>
                    </a:p>
                    <a:p>
                      <a:pPr algn="ctr"/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7470" marR="4241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en-US" sz="1600" spc="-5" dirty="0">
                          <a:latin typeface="+mn-lt"/>
                          <a:cs typeface="Calibri"/>
                        </a:rPr>
                        <a:t>Development of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Multipurpose Berth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to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handle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Clean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Cargo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including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Containers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on </a:t>
                      </a:r>
                      <a:r>
                        <a:rPr lang="en-US" sz="16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20" dirty="0">
                          <a:latin typeface="+mn-lt"/>
                          <a:cs typeface="Calibri"/>
                        </a:rPr>
                        <a:t>BOT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basis.</a:t>
                      </a:r>
                      <a:endParaRPr lang="en-US" sz="1600" dirty="0">
                        <a:latin typeface="+mn-lt"/>
                        <a:cs typeface="Calibri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600" b="1" spc="-10" dirty="0">
                          <a:latin typeface="+mn-lt"/>
                          <a:cs typeface="Calibri"/>
                        </a:rPr>
                        <a:t>PPP</a:t>
                      </a:r>
                      <a:r>
                        <a:rPr lang="en-US" sz="1600" b="1" spc="-15" dirty="0">
                          <a:latin typeface="+mn-lt"/>
                          <a:cs typeface="Calibri"/>
                        </a:rPr>
                        <a:t> Operator:</a:t>
                      </a:r>
                      <a:r>
                        <a:rPr lang="en-US" sz="1600" b="1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PICTPL</a:t>
                      </a:r>
                      <a:endParaRPr lang="en-IN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spc="-5" dirty="0">
                          <a:latin typeface="+mn-lt"/>
                          <a:cs typeface="Calibri"/>
                        </a:rPr>
                        <a:t>Capacity: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5 </a:t>
                      </a:r>
                      <a:r>
                        <a:rPr lang="en-US" sz="1600" spc="-30" dirty="0">
                          <a:latin typeface="+mn-lt"/>
                          <a:cs typeface="Calibri"/>
                        </a:rPr>
                        <a:t>MTPA,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Berth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length: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450 m, </a:t>
                      </a:r>
                      <a:r>
                        <a:rPr lang="en-US" sz="16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Draft:</a:t>
                      </a:r>
                      <a:r>
                        <a:rPr lang="en-US" sz="16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16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m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with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fully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mechanized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facilities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for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handling</a:t>
                      </a:r>
                      <a:r>
                        <a:rPr lang="en-US" sz="16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Clean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Cargo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including</a:t>
                      </a:r>
                      <a:r>
                        <a:rPr lang="en-US" sz="1600" spc="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Containers</a:t>
                      </a:r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spc="-10" dirty="0">
                          <a:latin typeface="+mn-lt"/>
                          <a:cs typeface="Calibri"/>
                        </a:rPr>
                        <a:t>Completed </a:t>
                      </a:r>
                      <a:r>
                        <a:rPr lang="en-IN" sz="1600" b="1" spc="-5" dirty="0">
                          <a:latin typeface="+mn-lt"/>
                          <a:cs typeface="Calibri"/>
                        </a:rPr>
                        <a:t> (</a:t>
                      </a:r>
                      <a:r>
                        <a:rPr lang="en-IN" sz="1600" b="1" spc="-10" dirty="0">
                          <a:latin typeface="+mn-lt"/>
                          <a:cs typeface="Calibri"/>
                        </a:rPr>
                        <a:t>0</a:t>
                      </a:r>
                      <a:r>
                        <a:rPr lang="en-IN" sz="1600" b="1" dirty="0">
                          <a:latin typeface="+mn-lt"/>
                          <a:cs typeface="Calibri"/>
                        </a:rPr>
                        <a:t>3.04.2019).</a:t>
                      </a:r>
                    </a:p>
                    <a:p>
                      <a:endParaRPr lang="en-I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16269"/>
                  </a:ext>
                </a:extLst>
              </a:tr>
              <a:tr h="15524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</a:t>
                      </a:r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-5" dirty="0">
                          <a:latin typeface="+mn-lt"/>
                          <a:cs typeface="Calibri"/>
                        </a:rPr>
                        <a:t>Development of New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Iron </a:t>
                      </a:r>
                      <a:r>
                        <a:rPr lang="en-US" sz="16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Ore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Berth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to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handle</a:t>
                      </a:r>
                      <a:r>
                        <a:rPr lang="en-US" sz="16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Iron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Ore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exports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on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20" dirty="0">
                          <a:latin typeface="+mn-lt"/>
                          <a:cs typeface="Calibri"/>
                        </a:rPr>
                        <a:t>BOT</a:t>
                      </a:r>
                      <a:r>
                        <a:rPr lang="en-US" sz="160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basis. </a:t>
                      </a:r>
                      <a:r>
                        <a:rPr lang="en-US" sz="1600" spc="-390" dirty="0">
                          <a:latin typeface="+mn-lt"/>
                          <a:cs typeface="Calibri"/>
                        </a:rPr>
                        <a:t>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10" dirty="0">
                          <a:latin typeface="+mn-lt"/>
                          <a:cs typeface="Calibri"/>
                        </a:rPr>
                        <a:t>PPP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spc="-15" dirty="0">
                          <a:latin typeface="+mn-lt"/>
                          <a:cs typeface="Calibri"/>
                        </a:rPr>
                        <a:t>Operator: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 JSW</a:t>
                      </a:r>
                      <a:endParaRPr lang="en-US" sz="1600" b="1" dirty="0">
                        <a:latin typeface="+mn-lt"/>
                        <a:cs typeface="Calibri"/>
                      </a:endParaRPr>
                    </a:p>
                    <a:p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-5" dirty="0">
                          <a:latin typeface="+mn-lt"/>
                          <a:cs typeface="Calibri"/>
                        </a:rPr>
                        <a:t>Capacity: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10 </a:t>
                      </a:r>
                      <a:r>
                        <a:rPr lang="en-US" sz="1600" spc="-30" dirty="0">
                          <a:latin typeface="+mn-lt"/>
                          <a:cs typeface="Calibri"/>
                        </a:rPr>
                        <a:t>MTPA,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Berth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length: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370 m, </a:t>
                      </a:r>
                      <a:r>
                        <a:rPr lang="en-US" sz="16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Draft: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16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m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with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all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equipment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and 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ancillary</a:t>
                      </a:r>
                      <a:r>
                        <a:rPr lang="en-US" sz="16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facilities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for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unloading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Iron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Ore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from </a:t>
                      </a:r>
                      <a:r>
                        <a:rPr lang="en-US" sz="1600" spc="-25" dirty="0">
                          <a:latin typeface="+mn-lt"/>
                          <a:cs typeface="Calibri"/>
                        </a:rPr>
                        <a:t>rakes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and</a:t>
                      </a:r>
                      <a:r>
                        <a:rPr lang="en-US" sz="16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loading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onto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ships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through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conveyor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system.</a:t>
                      </a:r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lang="en-IN" sz="1600" b="1" spc="-10" dirty="0">
                          <a:latin typeface="+mn-lt"/>
                          <a:cs typeface="Calibri"/>
                        </a:rPr>
                        <a:t>Completed</a:t>
                      </a:r>
                      <a:endParaRPr lang="en-IN" sz="1600" b="1" dirty="0">
                        <a:latin typeface="+mn-lt"/>
                        <a:cs typeface="Calibri"/>
                      </a:endParaRPr>
                    </a:p>
                    <a:p>
                      <a:pPr marL="78740" algn="ctr">
                        <a:lnSpc>
                          <a:spcPct val="100000"/>
                        </a:lnSpc>
                      </a:pPr>
                      <a:r>
                        <a:rPr lang="en-IN" sz="1600" b="1" spc="-5" dirty="0">
                          <a:latin typeface="+mn-lt"/>
                          <a:cs typeface="Calibri"/>
                        </a:rPr>
                        <a:t>(31.03.2020).</a:t>
                      </a:r>
                      <a:endParaRPr lang="en-IN" sz="1600" b="1" dirty="0">
                        <a:latin typeface="+mn-lt"/>
                        <a:cs typeface="Calibri"/>
                      </a:endParaRPr>
                    </a:p>
                    <a:p>
                      <a:pPr algn="ctr"/>
                      <a:endParaRPr lang="en-IN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4509994"/>
                  </a:ext>
                </a:extLst>
              </a:tr>
              <a:tr h="18718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</a:t>
                      </a:r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-5" dirty="0">
                          <a:latin typeface="+mn-lt"/>
                          <a:cs typeface="Calibri"/>
                        </a:rPr>
                        <a:t>Mechanization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of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EQ-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1,2 &amp; 3 Berths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to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handle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Coal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exports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on </a:t>
                      </a:r>
                      <a:r>
                        <a:rPr lang="en-US" sz="1600" spc="-20" dirty="0">
                          <a:latin typeface="+mn-lt"/>
                          <a:cs typeface="Calibri"/>
                        </a:rPr>
                        <a:t>BOT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basis. </a:t>
                      </a:r>
                      <a:r>
                        <a:rPr lang="en-US" sz="1600" spc="-395" dirty="0">
                          <a:latin typeface="+mn-lt"/>
                          <a:cs typeface="Calibri"/>
                        </a:rPr>
                        <a:t>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10" dirty="0">
                          <a:latin typeface="+mn-lt"/>
                          <a:cs typeface="Calibri"/>
                        </a:rPr>
                        <a:t>PPP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spc="-15" dirty="0">
                          <a:latin typeface="+mn-lt"/>
                          <a:cs typeface="Calibri"/>
                        </a:rPr>
                        <a:t>Operator: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 JSW</a:t>
                      </a:r>
                      <a:endParaRPr lang="en-US" sz="1600" b="1" dirty="0">
                        <a:latin typeface="+mn-lt"/>
                        <a:cs typeface="Calibri"/>
                      </a:endParaRPr>
                    </a:p>
                    <a:p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-5" dirty="0">
                          <a:latin typeface="+mn-lt"/>
                          <a:cs typeface="Calibri"/>
                        </a:rPr>
                        <a:t>Capacity: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30 </a:t>
                      </a:r>
                      <a:r>
                        <a:rPr lang="en-US" sz="1600" spc="-30" dirty="0">
                          <a:latin typeface="+mn-lt"/>
                          <a:cs typeface="Calibri"/>
                        </a:rPr>
                        <a:t>MTPA,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Berth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length: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686 m, </a:t>
                      </a:r>
                      <a:r>
                        <a:rPr lang="en-US" sz="16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Draft: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15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m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with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all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equipment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and 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ancillary</a:t>
                      </a:r>
                      <a:r>
                        <a:rPr lang="en-US" sz="16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facilities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for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unloading</a:t>
                      </a:r>
                      <a:r>
                        <a:rPr lang="en-US" sz="16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Coal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from </a:t>
                      </a:r>
                      <a:r>
                        <a:rPr lang="en-US" sz="1600" spc="-25" dirty="0">
                          <a:latin typeface="+mn-lt"/>
                          <a:cs typeface="Calibri"/>
                        </a:rPr>
                        <a:t>rakes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and</a:t>
                      </a:r>
                      <a:r>
                        <a:rPr lang="en-US" sz="16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loading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onto</a:t>
                      </a:r>
                      <a:r>
                        <a:rPr lang="en-US" sz="16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ships </a:t>
                      </a:r>
                      <a:r>
                        <a:rPr lang="en-US" sz="16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0" dirty="0">
                          <a:latin typeface="+mn-lt"/>
                          <a:cs typeface="Calibri"/>
                        </a:rPr>
                        <a:t>through</a:t>
                      </a:r>
                      <a:r>
                        <a:rPr lang="en-US" sz="16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conveyor</a:t>
                      </a:r>
                      <a:r>
                        <a:rPr lang="en-US" sz="16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+mn-lt"/>
                          <a:cs typeface="Calibri"/>
                        </a:rPr>
                        <a:t>system.</a:t>
                      </a:r>
                      <a:endParaRPr lang="en-US" sz="1600" dirty="0">
                        <a:latin typeface="+mn-lt"/>
                        <a:cs typeface="Calibri"/>
                      </a:endParaRPr>
                    </a:p>
                    <a:p>
                      <a:endParaRPr lang="en-I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ct val="100000"/>
                        </a:lnSpc>
                      </a:pPr>
                      <a:r>
                        <a:rPr lang="en-US" sz="1600" b="1" spc="-20" dirty="0">
                          <a:latin typeface="+mn-lt"/>
                          <a:cs typeface="Calibri"/>
                        </a:rPr>
                        <a:t>Terminal 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is</a:t>
                      </a:r>
                      <a:r>
                        <a:rPr lang="en-US" sz="1600" b="1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under</a:t>
                      </a:r>
                      <a:endParaRPr lang="en-US" sz="1600" b="1" dirty="0">
                        <a:latin typeface="+mn-lt"/>
                        <a:cs typeface="Calibri"/>
                      </a:endParaRPr>
                    </a:p>
                    <a:p>
                      <a:pPr marL="78740" algn="ctr">
                        <a:lnSpc>
                          <a:spcPct val="100000"/>
                        </a:lnSpc>
                      </a:pP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trial</a:t>
                      </a:r>
                      <a:r>
                        <a:rPr lang="en-US" sz="1600" b="1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spc="-10" dirty="0">
                          <a:latin typeface="+mn-lt"/>
                          <a:cs typeface="Calibri"/>
                        </a:rPr>
                        <a:t>operation.</a:t>
                      </a:r>
                      <a:endParaRPr lang="en-US" sz="1600" b="1" dirty="0">
                        <a:latin typeface="+mn-lt"/>
                        <a:cs typeface="Calibri"/>
                      </a:endParaRPr>
                    </a:p>
                    <a:p>
                      <a:pPr marL="78740" algn="ctr">
                        <a:lnSpc>
                          <a:spcPct val="100000"/>
                        </a:lnSpc>
                      </a:pP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TDC: </a:t>
                      </a:r>
                      <a:r>
                        <a:rPr lang="en-US" sz="1600" b="1" dirty="0">
                          <a:latin typeface="+mn-lt"/>
                          <a:cs typeface="Calibri"/>
                        </a:rPr>
                        <a:t>Q3</a:t>
                      </a:r>
                      <a:r>
                        <a:rPr lang="en-US" sz="1600" b="1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spc="-5" dirty="0">
                          <a:latin typeface="+mn-lt"/>
                          <a:cs typeface="Calibri"/>
                        </a:rPr>
                        <a:t>2021-22</a:t>
                      </a:r>
                      <a:endParaRPr lang="en-US" sz="1600" b="1" dirty="0">
                        <a:latin typeface="+mn-lt"/>
                        <a:cs typeface="Calibri"/>
                      </a:endParaRPr>
                    </a:p>
                    <a:p>
                      <a:pPr algn="ctr"/>
                      <a:endParaRPr lang="en-IN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5648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08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420" y="1124744"/>
            <a:ext cx="7710488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sz="2400" b="1" spc="-4" dirty="0">
                <a:solidFill>
                  <a:srgbClr val="C00000"/>
                </a:solidFill>
                <a:latin typeface="Calibri"/>
                <a:cs typeface="Calibri"/>
              </a:rPr>
              <a:t>ONGOING</a:t>
            </a:r>
            <a:r>
              <a:rPr sz="2400" b="1" spc="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sz="2400" b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4" dirty="0">
                <a:solidFill>
                  <a:srgbClr val="C00000"/>
                </a:solidFill>
                <a:latin typeface="Calibri"/>
                <a:cs typeface="Calibri"/>
              </a:rPr>
              <a:t>UPCOMING</a:t>
            </a:r>
            <a:r>
              <a:rPr sz="2400" b="1" spc="-11" dirty="0">
                <a:solidFill>
                  <a:srgbClr val="C00000"/>
                </a:solidFill>
                <a:latin typeface="Calibri"/>
                <a:cs typeface="Calibri"/>
              </a:rPr>
              <a:t> PROJECTS</a:t>
            </a:r>
            <a:r>
              <a:rPr sz="2400" b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DFA68C5-7890-4627-AE45-53D2DEB2008D}"/>
              </a:ext>
            </a:extLst>
          </p:cNvPr>
          <p:cNvSpPr txBox="1">
            <a:spLocks/>
          </p:cNvSpPr>
          <p:nvPr/>
        </p:nvSpPr>
        <p:spPr>
          <a:xfrm>
            <a:off x="1835696" y="165557"/>
            <a:ext cx="5544616" cy="56313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00000"/>
              </a:lnSpc>
              <a:spcBef>
                <a:spcPts val="71"/>
              </a:spcBef>
              <a:defRPr/>
            </a:pPr>
            <a:r>
              <a:rPr lang="en-IN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PORT CAPACITY EXPANSION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0D3982-1CAB-41DB-AD8F-C875A5999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34ED36E-AD7B-4F86-AB84-BBFD32C00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29462"/>
              </p:ext>
            </p:extLst>
          </p:nvPr>
        </p:nvGraphicFramePr>
        <p:xfrm>
          <a:off x="0" y="1556792"/>
          <a:ext cx="9144000" cy="606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576">
                  <a:extLst>
                    <a:ext uri="{9D8B030D-6E8A-4147-A177-3AD203B41FA5}">
                      <a16:colId xmlns:a16="http://schemas.microsoft.com/office/drawing/2014/main" val="1823985645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3449967393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732389959"/>
                    </a:ext>
                  </a:extLst>
                </a:gridCol>
                <a:gridCol w="2195736">
                  <a:extLst>
                    <a:ext uri="{9D8B030D-6E8A-4147-A177-3AD203B41FA5}">
                      <a16:colId xmlns:a16="http://schemas.microsoft.com/office/drawing/2014/main" val="2124203505"/>
                    </a:ext>
                  </a:extLst>
                </a:gridCol>
              </a:tblGrid>
              <a:tr h="702035">
                <a:tc>
                  <a:txBody>
                    <a:bodyPr/>
                    <a:lstStyle/>
                    <a:p>
                      <a:r>
                        <a:rPr lang="en-US" sz="2000" dirty="0" err="1"/>
                        <a:t>Sl.No</a:t>
                      </a:r>
                      <a:r>
                        <a:rPr lang="en-US" sz="2000" dirty="0"/>
                        <a:t>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Name of the Project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Brief Description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Status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307231"/>
                  </a:ext>
                </a:extLst>
              </a:tr>
              <a:tr h="2034269">
                <a:tc>
                  <a:txBody>
                    <a:bodyPr/>
                    <a:lstStyle/>
                    <a:p>
                      <a:r>
                        <a:rPr lang="en-US" sz="2000" dirty="0"/>
                        <a:t>1.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7470" marR="299720">
                        <a:lnSpc>
                          <a:spcPct val="100000"/>
                        </a:lnSpc>
                      </a:pPr>
                      <a:r>
                        <a:rPr lang="en-US" sz="2000" spc="-5" dirty="0">
                          <a:latin typeface="+mn-lt"/>
                          <a:cs typeface="Calibri"/>
                        </a:rPr>
                        <a:t>Development of New Coal </a:t>
                      </a:r>
                      <a:r>
                        <a:rPr lang="en-US" sz="20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Berth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 for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handling</a:t>
                      </a:r>
                      <a:r>
                        <a:rPr lang="en-US" sz="20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Coal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imports on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20" dirty="0">
                          <a:latin typeface="+mn-lt"/>
                          <a:cs typeface="Calibri"/>
                        </a:rPr>
                        <a:t>BOT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basis.</a:t>
                      </a:r>
                      <a:endParaRPr lang="en-US" sz="2000" dirty="0">
                        <a:latin typeface="+mn-lt"/>
                        <a:cs typeface="Calibri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lang="en-US" sz="2000" b="1" spc="-10" dirty="0">
                          <a:latin typeface="+mn-lt"/>
                          <a:cs typeface="Calibri"/>
                        </a:rPr>
                        <a:t>PPP</a:t>
                      </a:r>
                      <a:r>
                        <a:rPr lang="en-US" sz="2000" b="1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b="1" spc="-10" dirty="0">
                          <a:latin typeface="+mn-lt"/>
                          <a:cs typeface="Calibri"/>
                        </a:rPr>
                        <a:t>Operator:</a:t>
                      </a:r>
                      <a:r>
                        <a:rPr lang="en-US" sz="2000" b="1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b="1" spc="-5" dirty="0">
                          <a:latin typeface="+mn-lt"/>
                          <a:cs typeface="Calibri"/>
                        </a:rPr>
                        <a:t>KICTPPL</a:t>
                      </a:r>
                      <a:endParaRPr lang="en-US" sz="2000" b="1" dirty="0">
                        <a:latin typeface="+mn-lt"/>
                        <a:cs typeface="Calibri"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pc="-5" dirty="0">
                          <a:latin typeface="+mn-lt"/>
                          <a:cs typeface="Calibri"/>
                        </a:rPr>
                        <a:t>Capacity:</a:t>
                      </a:r>
                      <a:r>
                        <a:rPr lang="en-US" sz="20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10 </a:t>
                      </a:r>
                      <a:r>
                        <a:rPr lang="en-US" sz="2000" spc="-30" dirty="0">
                          <a:latin typeface="+mn-lt"/>
                          <a:cs typeface="Calibri"/>
                        </a:rPr>
                        <a:t>MTPA,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Berth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length: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370 m, </a:t>
                      </a:r>
                      <a:r>
                        <a:rPr lang="en-US" sz="20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Draft:</a:t>
                      </a:r>
                      <a:r>
                        <a:rPr lang="en-US" sz="20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16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m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with</a:t>
                      </a:r>
                      <a:r>
                        <a:rPr lang="en-US" sz="20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all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equipment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and 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ancillary</a:t>
                      </a:r>
                      <a:r>
                        <a:rPr lang="en-US" sz="20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facilities</a:t>
                      </a:r>
                      <a:r>
                        <a:rPr lang="en-US" sz="2000" spc="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for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unloading</a:t>
                      </a:r>
                      <a:r>
                        <a:rPr lang="en-US" sz="2000" spc="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Coal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from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ships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and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loading</a:t>
                      </a:r>
                      <a:r>
                        <a:rPr lang="en-US" sz="2000" spc="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onto </a:t>
                      </a:r>
                      <a:r>
                        <a:rPr lang="en-US" sz="2000" spc="-25" dirty="0">
                          <a:latin typeface="+mn-lt"/>
                          <a:cs typeface="Calibri"/>
                        </a:rPr>
                        <a:t>rakes </a:t>
                      </a:r>
                      <a:r>
                        <a:rPr lang="en-US" sz="2000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through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conveyor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system.</a:t>
                      </a:r>
                      <a:endParaRPr lang="en-US" sz="2000" dirty="0">
                        <a:latin typeface="+mn-lt"/>
                        <a:cs typeface="Calibri"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lang="en-US" sz="2000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lang="en-US" sz="2000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completion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stage.</a:t>
                      </a:r>
                      <a:endParaRPr lang="en-US" sz="2000" dirty="0">
                        <a:latin typeface="+mn-lt"/>
                        <a:cs typeface="Calibri"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869634"/>
                  </a:ext>
                </a:extLst>
              </a:tr>
              <a:tr h="2702900">
                <a:tc>
                  <a:txBody>
                    <a:bodyPr/>
                    <a:lstStyle/>
                    <a:p>
                      <a:r>
                        <a:rPr lang="en-US" sz="2000" dirty="0"/>
                        <a:t>2.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pc="-5" dirty="0">
                          <a:latin typeface="+mn-lt"/>
                          <a:cs typeface="Calibri"/>
                        </a:rPr>
                        <a:t>Deepening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and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Optimization </a:t>
                      </a:r>
                      <a:r>
                        <a:rPr lang="en-US" sz="20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of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Inner</a:t>
                      </a:r>
                      <a:r>
                        <a:rPr lang="en-US" sz="20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 err="1">
                          <a:latin typeface="+mn-lt"/>
                          <a:cs typeface="Calibri"/>
                        </a:rPr>
                        <a:t>Harbour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facilities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including</a:t>
                      </a:r>
                      <a:r>
                        <a:rPr lang="en-US" sz="2000" spc="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development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of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20" dirty="0">
                          <a:latin typeface="+mn-lt"/>
                          <a:cs typeface="Calibri"/>
                        </a:rPr>
                        <a:t>Western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Dock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on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20" dirty="0">
                          <a:latin typeface="+mn-lt"/>
                          <a:cs typeface="Calibri"/>
                        </a:rPr>
                        <a:t>BOT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basis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to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handle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Cape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size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vessels.</a:t>
                      </a: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pc="-5" dirty="0">
                          <a:latin typeface="+mn-lt"/>
                          <a:cs typeface="Calibri"/>
                        </a:rPr>
                        <a:t>Capacity:</a:t>
                      </a:r>
                      <a:r>
                        <a:rPr lang="en-US" sz="20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25 </a:t>
                      </a:r>
                      <a:r>
                        <a:rPr lang="en-US" sz="2000" spc="-30" dirty="0">
                          <a:latin typeface="+mn-lt"/>
                          <a:cs typeface="Calibri"/>
                        </a:rPr>
                        <a:t>MTPA,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Berth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length: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1260 </a:t>
                      </a:r>
                      <a:r>
                        <a:rPr lang="en-US" sz="20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m,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5" dirty="0">
                          <a:latin typeface="+mn-lt"/>
                          <a:cs typeface="Calibri"/>
                        </a:rPr>
                        <a:t>Draft: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18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m,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Cargo: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All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dry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bulk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and </a:t>
                      </a:r>
                      <a:r>
                        <a:rPr lang="en-US" sz="2000" spc="-39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break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bulk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20" dirty="0">
                          <a:latin typeface="+mn-lt"/>
                          <a:cs typeface="Calibri"/>
                        </a:rPr>
                        <a:t>cargo,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both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exports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&amp; 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imports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through</a:t>
                      </a:r>
                      <a:r>
                        <a:rPr lang="en-US" sz="2000" spc="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fully</a:t>
                      </a:r>
                      <a:r>
                        <a:rPr lang="en-US" sz="2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mechanized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facilities.</a:t>
                      </a:r>
                      <a:endParaRPr lang="en-US" sz="2000" dirty="0">
                        <a:latin typeface="+mn-lt"/>
                        <a:cs typeface="Calibri"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8740" marR="105410" algn="ctr">
                        <a:lnSpc>
                          <a:spcPts val="2050"/>
                        </a:lnSpc>
                        <a:spcBef>
                          <a:spcPts val="1265"/>
                        </a:spcBef>
                      </a:pPr>
                      <a:r>
                        <a:rPr lang="en-US" sz="2000" spc="-5" dirty="0">
                          <a:latin typeface="+mn-lt"/>
                          <a:cs typeface="Calibri"/>
                        </a:rPr>
                        <a:t>RFQ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applications</a:t>
                      </a:r>
                      <a:r>
                        <a:rPr lang="en-US" sz="2000" spc="-5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+mn-lt"/>
                          <a:cs typeface="Calibri"/>
                        </a:rPr>
                        <a:t>received </a:t>
                      </a:r>
                      <a:r>
                        <a:rPr lang="en-US" sz="2000" spc="-39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on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 06.08.2021.</a:t>
                      </a:r>
                    </a:p>
                    <a:p>
                      <a:pPr marL="78740" algn="ctr">
                        <a:lnSpc>
                          <a:spcPts val="1950"/>
                        </a:lnSpc>
                      </a:pPr>
                      <a:r>
                        <a:rPr lang="en-US" sz="2000" spc="-10" dirty="0">
                          <a:latin typeface="+mn-lt"/>
                          <a:cs typeface="Calibri"/>
                        </a:rPr>
                        <a:t>Evaluation</a:t>
                      </a:r>
                      <a:r>
                        <a:rPr lang="en-US" sz="2000" spc="-4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of</a:t>
                      </a:r>
                      <a:endParaRPr lang="en-US" sz="2000" dirty="0">
                        <a:latin typeface="+mn-lt"/>
                        <a:cs typeface="Calibri"/>
                      </a:endParaRPr>
                    </a:p>
                    <a:p>
                      <a:pPr marL="78740" algn="ctr">
                        <a:lnSpc>
                          <a:spcPts val="2055"/>
                        </a:lnSpc>
                      </a:pPr>
                      <a:r>
                        <a:rPr lang="en-US" sz="2000" spc="-5" dirty="0">
                          <a:latin typeface="+mn-lt"/>
                          <a:cs typeface="Calibri"/>
                        </a:rPr>
                        <a:t>applications</a:t>
                      </a:r>
                      <a:r>
                        <a:rPr lang="en-US" sz="2000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spc="-5" dirty="0">
                          <a:latin typeface="+mn-lt"/>
                          <a:cs typeface="Calibri"/>
                        </a:rPr>
                        <a:t>is</a:t>
                      </a:r>
                      <a:r>
                        <a:rPr lang="en-US" sz="200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Calibri"/>
                        </a:rPr>
                        <a:t>in</a:t>
                      </a:r>
                    </a:p>
                    <a:p>
                      <a:pPr marL="78740" algn="ctr">
                        <a:lnSpc>
                          <a:spcPts val="2105"/>
                        </a:lnSpc>
                      </a:pPr>
                      <a:r>
                        <a:rPr lang="en-US" sz="2000" spc="-10" dirty="0">
                          <a:latin typeface="+mn-lt"/>
                          <a:cs typeface="Calibri"/>
                        </a:rPr>
                        <a:t>progress.</a:t>
                      </a:r>
                      <a:endParaRPr lang="en-US" sz="2000" dirty="0">
                        <a:latin typeface="+mn-lt"/>
                        <a:cs typeface="Calibri"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549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64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8043" y="1382173"/>
            <a:ext cx="6893243" cy="4590098"/>
            <a:chOff x="1477391" y="699897"/>
            <a:chExt cx="9190990" cy="6120130"/>
          </a:xfrm>
        </p:grpSpPr>
        <p:sp>
          <p:nvSpPr>
            <p:cNvPr id="3" name="object 3"/>
            <p:cNvSpPr/>
            <p:nvPr/>
          </p:nvSpPr>
          <p:spPr>
            <a:xfrm>
              <a:off x="2895600" y="6312407"/>
              <a:ext cx="7315200" cy="1905"/>
            </a:xfrm>
            <a:custGeom>
              <a:avLst/>
              <a:gdLst/>
              <a:ahLst/>
              <a:cxnLst/>
              <a:rect l="l" t="t" r="r" b="b"/>
              <a:pathLst>
                <a:path w="7315200" h="1904">
                  <a:moveTo>
                    <a:pt x="0" y="0"/>
                  </a:moveTo>
                  <a:lnTo>
                    <a:pt x="7315200" y="1587"/>
                  </a:lnTo>
                </a:path>
              </a:pathLst>
            </a:custGeom>
            <a:ln w="9144">
              <a:solidFill>
                <a:srgbClr val="0033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3144" y="810704"/>
              <a:ext cx="9134856" cy="5775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7391" y="699897"/>
              <a:ext cx="1404492" cy="14695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8273" y="1516888"/>
              <a:ext cx="1409827" cy="8158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72305" y="4049902"/>
              <a:ext cx="854710" cy="605155"/>
            </a:xfrm>
            <a:custGeom>
              <a:avLst/>
              <a:gdLst/>
              <a:ahLst/>
              <a:cxnLst/>
              <a:rect l="l" t="t" r="r" b="b"/>
              <a:pathLst>
                <a:path w="854710" h="605154">
                  <a:moveTo>
                    <a:pt x="728853" y="0"/>
                  </a:moveTo>
                  <a:lnTo>
                    <a:pt x="0" y="298831"/>
                  </a:lnTo>
                  <a:lnTo>
                    <a:pt x="125603" y="605028"/>
                  </a:lnTo>
                  <a:lnTo>
                    <a:pt x="854329" y="306197"/>
                  </a:lnTo>
                  <a:lnTo>
                    <a:pt x="7288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4138802" y="4234433"/>
              <a:ext cx="483870" cy="285750"/>
            </a:xfrm>
            <a:custGeom>
              <a:avLst/>
              <a:gdLst/>
              <a:ahLst/>
              <a:cxnLst/>
              <a:rect l="l" t="t" r="r" b="b"/>
              <a:pathLst>
                <a:path w="483870" h="285750">
                  <a:moveTo>
                    <a:pt x="23241" y="158750"/>
                  </a:moveTo>
                  <a:lnTo>
                    <a:pt x="3429" y="166370"/>
                  </a:lnTo>
                  <a:lnTo>
                    <a:pt x="6242" y="257810"/>
                  </a:lnTo>
                  <a:lnTo>
                    <a:pt x="6350" y="269240"/>
                  </a:lnTo>
                  <a:lnTo>
                    <a:pt x="5587" y="274320"/>
                  </a:lnTo>
                  <a:lnTo>
                    <a:pt x="4952" y="275590"/>
                  </a:lnTo>
                  <a:lnTo>
                    <a:pt x="4063" y="278130"/>
                  </a:lnTo>
                  <a:lnTo>
                    <a:pt x="3048" y="279400"/>
                  </a:lnTo>
                  <a:lnTo>
                    <a:pt x="1777" y="280670"/>
                  </a:lnTo>
                  <a:lnTo>
                    <a:pt x="0" y="281940"/>
                  </a:lnTo>
                  <a:lnTo>
                    <a:pt x="2032" y="285750"/>
                  </a:lnTo>
                  <a:lnTo>
                    <a:pt x="33782" y="273050"/>
                  </a:lnTo>
                  <a:lnTo>
                    <a:pt x="32766" y="270510"/>
                  </a:lnTo>
                  <a:lnTo>
                    <a:pt x="26416" y="270510"/>
                  </a:lnTo>
                  <a:lnTo>
                    <a:pt x="22733" y="269240"/>
                  </a:lnTo>
                  <a:lnTo>
                    <a:pt x="20827" y="264160"/>
                  </a:lnTo>
                  <a:lnTo>
                    <a:pt x="19938" y="261620"/>
                  </a:lnTo>
                  <a:lnTo>
                    <a:pt x="19304" y="260350"/>
                  </a:lnTo>
                  <a:lnTo>
                    <a:pt x="19050" y="257810"/>
                  </a:lnTo>
                  <a:lnTo>
                    <a:pt x="18669" y="255270"/>
                  </a:lnTo>
                  <a:lnTo>
                    <a:pt x="17907" y="242570"/>
                  </a:lnTo>
                  <a:lnTo>
                    <a:pt x="40131" y="233680"/>
                  </a:lnTo>
                  <a:lnTo>
                    <a:pt x="17145" y="233680"/>
                  </a:lnTo>
                  <a:lnTo>
                    <a:pt x="14859" y="185420"/>
                  </a:lnTo>
                  <a:lnTo>
                    <a:pt x="44857" y="185420"/>
                  </a:lnTo>
                  <a:lnTo>
                    <a:pt x="23241" y="158750"/>
                  </a:lnTo>
                  <a:close/>
                </a:path>
                <a:path w="483870" h="285750">
                  <a:moveTo>
                    <a:pt x="31750" y="267970"/>
                  </a:moveTo>
                  <a:lnTo>
                    <a:pt x="26416" y="270510"/>
                  </a:lnTo>
                  <a:lnTo>
                    <a:pt x="32766" y="270510"/>
                  </a:lnTo>
                  <a:lnTo>
                    <a:pt x="31750" y="267970"/>
                  </a:lnTo>
                  <a:close/>
                </a:path>
                <a:path w="483870" h="285750">
                  <a:moveTo>
                    <a:pt x="80885" y="229870"/>
                  </a:moveTo>
                  <a:lnTo>
                    <a:pt x="49657" y="229870"/>
                  </a:lnTo>
                  <a:lnTo>
                    <a:pt x="54737" y="236220"/>
                  </a:lnTo>
                  <a:lnTo>
                    <a:pt x="58166" y="241300"/>
                  </a:lnTo>
                  <a:lnTo>
                    <a:pt x="60451" y="245110"/>
                  </a:lnTo>
                  <a:lnTo>
                    <a:pt x="61341" y="246380"/>
                  </a:lnTo>
                  <a:lnTo>
                    <a:pt x="61975" y="247650"/>
                  </a:lnTo>
                  <a:lnTo>
                    <a:pt x="62737" y="250190"/>
                  </a:lnTo>
                  <a:lnTo>
                    <a:pt x="62864" y="251460"/>
                  </a:lnTo>
                  <a:lnTo>
                    <a:pt x="61341" y="255270"/>
                  </a:lnTo>
                  <a:lnTo>
                    <a:pt x="59689" y="256540"/>
                  </a:lnTo>
                  <a:lnTo>
                    <a:pt x="57276" y="257810"/>
                  </a:lnTo>
                  <a:lnTo>
                    <a:pt x="59182" y="262890"/>
                  </a:lnTo>
                  <a:lnTo>
                    <a:pt x="100330" y="246380"/>
                  </a:lnTo>
                  <a:lnTo>
                    <a:pt x="98298" y="241300"/>
                  </a:lnTo>
                  <a:lnTo>
                    <a:pt x="90805" y="241300"/>
                  </a:lnTo>
                  <a:lnTo>
                    <a:pt x="86613" y="237490"/>
                  </a:lnTo>
                  <a:lnTo>
                    <a:pt x="84582" y="234950"/>
                  </a:lnTo>
                  <a:lnTo>
                    <a:pt x="81914" y="231140"/>
                  </a:lnTo>
                  <a:lnTo>
                    <a:pt x="80885" y="229870"/>
                  </a:lnTo>
                  <a:close/>
                </a:path>
                <a:path w="483870" h="285750">
                  <a:moveTo>
                    <a:pt x="96647" y="129540"/>
                  </a:moveTo>
                  <a:lnTo>
                    <a:pt x="66548" y="140970"/>
                  </a:lnTo>
                  <a:lnTo>
                    <a:pt x="68580" y="146050"/>
                  </a:lnTo>
                  <a:lnTo>
                    <a:pt x="73660" y="146050"/>
                  </a:lnTo>
                  <a:lnTo>
                    <a:pt x="76454" y="147320"/>
                  </a:lnTo>
                  <a:lnTo>
                    <a:pt x="77597" y="147320"/>
                  </a:lnTo>
                  <a:lnTo>
                    <a:pt x="78486" y="148590"/>
                  </a:lnTo>
                  <a:lnTo>
                    <a:pt x="79375" y="151130"/>
                  </a:lnTo>
                  <a:lnTo>
                    <a:pt x="80645" y="152400"/>
                  </a:lnTo>
                  <a:lnTo>
                    <a:pt x="108585" y="220980"/>
                  </a:lnTo>
                  <a:lnTo>
                    <a:pt x="109474" y="223520"/>
                  </a:lnTo>
                  <a:lnTo>
                    <a:pt x="110236" y="224790"/>
                  </a:lnTo>
                  <a:lnTo>
                    <a:pt x="110744" y="227330"/>
                  </a:lnTo>
                  <a:lnTo>
                    <a:pt x="111125" y="228600"/>
                  </a:lnTo>
                  <a:lnTo>
                    <a:pt x="111379" y="229870"/>
                  </a:lnTo>
                  <a:lnTo>
                    <a:pt x="111125" y="232410"/>
                  </a:lnTo>
                  <a:lnTo>
                    <a:pt x="110744" y="233680"/>
                  </a:lnTo>
                  <a:lnTo>
                    <a:pt x="109855" y="234950"/>
                  </a:lnTo>
                  <a:lnTo>
                    <a:pt x="109093" y="234950"/>
                  </a:lnTo>
                  <a:lnTo>
                    <a:pt x="107823" y="236220"/>
                  </a:lnTo>
                  <a:lnTo>
                    <a:pt x="106172" y="237490"/>
                  </a:lnTo>
                  <a:lnTo>
                    <a:pt x="108204" y="242570"/>
                  </a:lnTo>
                  <a:lnTo>
                    <a:pt x="136271" y="231140"/>
                  </a:lnTo>
                  <a:lnTo>
                    <a:pt x="134747" y="227330"/>
                  </a:lnTo>
                  <a:lnTo>
                    <a:pt x="129159" y="227330"/>
                  </a:lnTo>
                  <a:lnTo>
                    <a:pt x="127888" y="226060"/>
                  </a:lnTo>
                  <a:lnTo>
                    <a:pt x="126492" y="226060"/>
                  </a:lnTo>
                  <a:lnTo>
                    <a:pt x="125349" y="224790"/>
                  </a:lnTo>
                  <a:lnTo>
                    <a:pt x="124460" y="223520"/>
                  </a:lnTo>
                  <a:lnTo>
                    <a:pt x="123444" y="222250"/>
                  </a:lnTo>
                  <a:lnTo>
                    <a:pt x="122174" y="219710"/>
                  </a:lnTo>
                  <a:lnTo>
                    <a:pt x="120650" y="215900"/>
                  </a:lnTo>
                  <a:lnTo>
                    <a:pt x="110871" y="191770"/>
                  </a:lnTo>
                  <a:lnTo>
                    <a:pt x="107178" y="182880"/>
                  </a:lnTo>
                  <a:lnTo>
                    <a:pt x="103520" y="175260"/>
                  </a:lnTo>
                  <a:lnTo>
                    <a:pt x="99887" y="166370"/>
                  </a:lnTo>
                  <a:lnTo>
                    <a:pt x="96266" y="158750"/>
                  </a:lnTo>
                  <a:lnTo>
                    <a:pt x="134620" y="158750"/>
                  </a:lnTo>
                  <a:lnTo>
                    <a:pt x="96647" y="129540"/>
                  </a:lnTo>
                  <a:close/>
                </a:path>
                <a:path w="483870" h="285750">
                  <a:moveTo>
                    <a:pt x="44857" y="185420"/>
                  </a:moveTo>
                  <a:lnTo>
                    <a:pt x="14859" y="185420"/>
                  </a:lnTo>
                  <a:lnTo>
                    <a:pt x="43942" y="222250"/>
                  </a:lnTo>
                  <a:lnTo>
                    <a:pt x="17145" y="233680"/>
                  </a:lnTo>
                  <a:lnTo>
                    <a:pt x="40131" y="233680"/>
                  </a:lnTo>
                  <a:lnTo>
                    <a:pt x="49657" y="229870"/>
                  </a:lnTo>
                  <a:lnTo>
                    <a:pt x="80885" y="229870"/>
                  </a:lnTo>
                  <a:lnTo>
                    <a:pt x="44857" y="185420"/>
                  </a:lnTo>
                  <a:close/>
                </a:path>
                <a:path w="483870" h="285750">
                  <a:moveTo>
                    <a:pt x="134238" y="226060"/>
                  </a:moveTo>
                  <a:lnTo>
                    <a:pt x="131318" y="227330"/>
                  </a:lnTo>
                  <a:lnTo>
                    <a:pt x="134747" y="227330"/>
                  </a:lnTo>
                  <a:lnTo>
                    <a:pt x="134238" y="226060"/>
                  </a:lnTo>
                  <a:close/>
                </a:path>
                <a:path w="483870" h="285750">
                  <a:moveTo>
                    <a:pt x="134620" y="158750"/>
                  </a:moveTo>
                  <a:lnTo>
                    <a:pt x="96900" y="158750"/>
                  </a:lnTo>
                  <a:lnTo>
                    <a:pt x="100837" y="162560"/>
                  </a:lnTo>
                  <a:lnTo>
                    <a:pt x="106680" y="166370"/>
                  </a:lnTo>
                  <a:lnTo>
                    <a:pt x="171576" y="217170"/>
                  </a:lnTo>
                  <a:lnTo>
                    <a:pt x="190500" y="209550"/>
                  </a:lnTo>
                  <a:lnTo>
                    <a:pt x="180224" y="184150"/>
                  </a:lnTo>
                  <a:lnTo>
                    <a:pt x="165608" y="184150"/>
                  </a:lnTo>
                  <a:lnTo>
                    <a:pt x="161798" y="180340"/>
                  </a:lnTo>
                  <a:lnTo>
                    <a:pt x="157607" y="176530"/>
                  </a:lnTo>
                  <a:lnTo>
                    <a:pt x="152908" y="172720"/>
                  </a:lnTo>
                  <a:lnTo>
                    <a:pt x="148336" y="168910"/>
                  </a:lnTo>
                  <a:lnTo>
                    <a:pt x="144525" y="166370"/>
                  </a:lnTo>
                  <a:lnTo>
                    <a:pt x="134620" y="158750"/>
                  </a:lnTo>
                  <a:close/>
                </a:path>
                <a:path w="483870" h="285750">
                  <a:moveTo>
                    <a:pt x="248920" y="69850"/>
                  </a:moveTo>
                  <a:lnTo>
                    <a:pt x="233394" y="72390"/>
                  </a:lnTo>
                  <a:lnTo>
                    <a:pt x="225417" y="74930"/>
                  </a:lnTo>
                  <a:lnTo>
                    <a:pt x="217297" y="78740"/>
                  </a:lnTo>
                  <a:lnTo>
                    <a:pt x="210947" y="81280"/>
                  </a:lnTo>
                  <a:lnTo>
                    <a:pt x="205232" y="83820"/>
                  </a:lnTo>
                  <a:lnTo>
                    <a:pt x="200406" y="88900"/>
                  </a:lnTo>
                  <a:lnTo>
                    <a:pt x="195580" y="92710"/>
                  </a:lnTo>
                  <a:lnTo>
                    <a:pt x="191897" y="97790"/>
                  </a:lnTo>
                  <a:lnTo>
                    <a:pt x="189102" y="104140"/>
                  </a:lnTo>
                  <a:lnTo>
                    <a:pt x="186436" y="110490"/>
                  </a:lnTo>
                  <a:lnTo>
                    <a:pt x="185166" y="116840"/>
                  </a:lnTo>
                  <a:lnTo>
                    <a:pt x="185420" y="125730"/>
                  </a:lnTo>
                  <a:lnTo>
                    <a:pt x="197034" y="162560"/>
                  </a:lnTo>
                  <a:lnTo>
                    <a:pt x="226143" y="187960"/>
                  </a:lnTo>
                  <a:lnTo>
                    <a:pt x="235172" y="187960"/>
                  </a:lnTo>
                  <a:lnTo>
                    <a:pt x="244915" y="186690"/>
                  </a:lnTo>
                  <a:lnTo>
                    <a:pt x="255397" y="184150"/>
                  </a:lnTo>
                  <a:lnTo>
                    <a:pt x="263017" y="180340"/>
                  </a:lnTo>
                  <a:lnTo>
                    <a:pt x="269113" y="176530"/>
                  </a:lnTo>
                  <a:lnTo>
                    <a:pt x="243586" y="176530"/>
                  </a:lnTo>
                  <a:lnTo>
                    <a:pt x="234696" y="171450"/>
                  </a:lnTo>
                  <a:lnTo>
                    <a:pt x="212169" y="133350"/>
                  </a:lnTo>
                  <a:lnTo>
                    <a:pt x="207518" y="106680"/>
                  </a:lnTo>
                  <a:lnTo>
                    <a:pt x="208534" y="100330"/>
                  </a:lnTo>
                  <a:lnTo>
                    <a:pt x="213613" y="91440"/>
                  </a:lnTo>
                  <a:lnTo>
                    <a:pt x="217297" y="88900"/>
                  </a:lnTo>
                  <a:lnTo>
                    <a:pt x="222250" y="86360"/>
                  </a:lnTo>
                  <a:lnTo>
                    <a:pt x="225806" y="85090"/>
                  </a:lnTo>
                  <a:lnTo>
                    <a:pt x="228981" y="83820"/>
                  </a:lnTo>
                  <a:lnTo>
                    <a:pt x="254508" y="83820"/>
                  </a:lnTo>
                  <a:lnTo>
                    <a:pt x="248920" y="69850"/>
                  </a:lnTo>
                  <a:close/>
                </a:path>
                <a:path w="483870" h="285750">
                  <a:moveTo>
                    <a:pt x="156972" y="104140"/>
                  </a:moveTo>
                  <a:lnTo>
                    <a:pt x="128777" y="115570"/>
                  </a:lnTo>
                  <a:lnTo>
                    <a:pt x="130810" y="120650"/>
                  </a:lnTo>
                  <a:lnTo>
                    <a:pt x="137922" y="120650"/>
                  </a:lnTo>
                  <a:lnTo>
                    <a:pt x="138684" y="121920"/>
                  </a:lnTo>
                  <a:lnTo>
                    <a:pt x="139573" y="121920"/>
                  </a:lnTo>
                  <a:lnTo>
                    <a:pt x="140335" y="123190"/>
                  </a:lnTo>
                  <a:lnTo>
                    <a:pt x="141224" y="124460"/>
                  </a:lnTo>
                  <a:lnTo>
                    <a:pt x="141986" y="125730"/>
                  </a:lnTo>
                  <a:lnTo>
                    <a:pt x="143129" y="128270"/>
                  </a:lnTo>
                  <a:lnTo>
                    <a:pt x="144399" y="130810"/>
                  </a:lnTo>
                  <a:lnTo>
                    <a:pt x="150113" y="144780"/>
                  </a:lnTo>
                  <a:lnTo>
                    <a:pt x="154376" y="154940"/>
                  </a:lnTo>
                  <a:lnTo>
                    <a:pt x="158591" y="165100"/>
                  </a:lnTo>
                  <a:lnTo>
                    <a:pt x="162758" y="173990"/>
                  </a:lnTo>
                  <a:lnTo>
                    <a:pt x="166877" y="184150"/>
                  </a:lnTo>
                  <a:lnTo>
                    <a:pt x="180224" y="184150"/>
                  </a:lnTo>
                  <a:lnTo>
                    <a:pt x="156591" y="125730"/>
                  </a:lnTo>
                  <a:lnTo>
                    <a:pt x="155321" y="123190"/>
                  </a:lnTo>
                  <a:lnTo>
                    <a:pt x="154432" y="120650"/>
                  </a:lnTo>
                  <a:lnTo>
                    <a:pt x="154177" y="119380"/>
                  </a:lnTo>
                  <a:lnTo>
                    <a:pt x="153797" y="118110"/>
                  </a:lnTo>
                  <a:lnTo>
                    <a:pt x="153797" y="116840"/>
                  </a:lnTo>
                  <a:lnTo>
                    <a:pt x="154305" y="114300"/>
                  </a:lnTo>
                  <a:lnTo>
                    <a:pt x="154812" y="113030"/>
                  </a:lnTo>
                  <a:lnTo>
                    <a:pt x="156083" y="111760"/>
                  </a:lnTo>
                  <a:lnTo>
                    <a:pt x="157225" y="110490"/>
                  </a:lnTo>
                  <a:lnTo>
                    <a:pt x="158876" y="109220"/>
                  </a:lnTo>
                  <a:lnTo>
                    <a:pt x="156972" y="104140"/>
                  </a:lnTo>
                  <a:close/>
                </a:path>
                <a:path w="483870" h="285750">
                  <a:moveTo>
                    <a:pt x="279146" y="118110"/>
                  </a:moveTo>
                  <a:lnTo>
                    <a:pt x="241046" y="133350"/>
                  </a:lnTo>
                  <a:lnTo>
                    <a:pt x="243077" y="138430"/>
                  </a:lnTo>
                  <a:lnTo>
                    <a:pt x="250189" y="138430"/>
                  </a:lnTo>
                  <a:lnTo>
                    <a:pt x="251079" y="139700"/>
                  </a:lnTo>
                  <a:lnTo>
                    <a:pt x="251841" y="139700"/>
                  </a:lnTo>
                  <a:lnTo>
                    <a:pt x="252730" y="140970"/>
                  </a:lnTo>
                  <a:lnTo>
                    <a:pt x="253746" y="142240"/>
                  </a:lnTo>
                  <a:lnTo>
                    <a:pt x="254635" y="143510"/>
                  </a:lnTo>
                  <a:lnTo>
                    <a:pt x="257429" y="151130"/>
                  </a:lnTo>
                  <a:lnTo>
                    <a:pt x="260858" y="158750"/>
                  </a:lnTo>
                  <a:lnTo>
                    <a:pt x="248031" y="176530"/>
                  </a:lnTo>
                  <a:lnTo>
                    <a:pt x="269113" y="176530"/>
                  </a:lnTo>
                  <a:lnTo>
                    <a:pt x="273431" y="170180"/>
                  </a:lnTo>
                  <a:lnTo>
                    <a:pt x="285686" y="170180"/>
                  </a:lnTo>
                  <a:lnTo>
                    <a:pt x="290575" y="166370"/>
                  </a:lnTo>
                  <a:lnTo>
                    <a:pt x="277875" y="135890"/>
                  </a:lnTo>
                  <a:lnTo>
                    <a:pt x="277113" y="133350"/>
                  </a:lnTo>
                  <a:lnTo>
                    <a:pt x="276860" y="132080"/>
                  </a:lnTo>
                  <a:lnTo>
                    <a:pt x="276479" y="130810"/>
                  </a:lnTo>
                  <a:lnTo>
                    <a:pt x="276606" y="128270"/>
                  </a:lnTo>
                  <a:lnTo>
                    <a:pt x="277622" y="125730"/>
                  </a:lnTo>
                  <a:lnTo>
                    <a:pt x="278892" y="124460"/>
                  </a:lnTo>
                  <a:lnTo>
                    <a:pt x="281177" y="123190"/>
                  </a:lnTo>
                  <a:lnTo>
                    <a:pt x="279146" y="118110"/>
                  </a:lnTo>
                  <a:close/>
                </a:path>
                <a:path w="483870" h="285750">
                  <a:moveTo>
                    <a:pt x="285686" y="170180"/>
                  </a:moveTo>
                  <a:lnTo>
                    <a:pt x="273431" y="170180"/>
                  </a:lnTo>
                  <a:lnTo>
                    <a:pt x="280797" y="173990"/>
                  </a:lnTo>
                  <a:lnTo>
                    <a:pt x="285686" y="170180"/>
                  </a:lnTo>
                  <a:close/>
                </a:path>
                <a:path w="483870" h="285750">
                  <a:moveTo>
                    <a:pt x="305943" y="43180"/>
                  </a:moveTo>
                  <a:lnTo>
                    <a:pt x="266954" y="59690"/>
                  </a:lnTo>
                  <a:lnTo>
                    <a:pt x="268986" y="63500"/>
                  </a:lnTo>
                  <a:lnTo>
                    <a:pt x="275336" y="63500"/>
                  </a:lnTo>
                  <a:lnTo>
                    <a:pt x="276479" y="64770"/>
                  </a:lnTo>
                  <a:lnTo>
                    <a:pt x="277495" y="66040"/>
                  </a:lnTo>
                  <a:lnTo>
                    <a:pt x="278384" y="66040"/>
                  </a:lnTo>
                  <a:lnTo>
                    <a:pt x="279273" y="67310"/>
                  </a:lnTo>
                  <a:lnTo>
                    <a:pt x="280797" y="69850"/>
                  </a:lnTo>
                  <a:lnTo>
                    <a:pt x="282575" y="74930"/>
                  </a:lnTo>
                  <a:lnTo>
                    <a:pt x="302260" y="123190"/>
                  </a:lnTo>
                  <a:lnTo>
                    <a:pt x="331470" y="148590"/>
                  </a:lnTo>
                  <a:lnTo>
                    <a:pt x="342392" y="147320"/>
                  </a:lnTo>
                  <a:lnTo>
                    <a:pt x="348614" y="146050"/>
                  </a:lnTo>
                  <a:lnTo>
                    <a:pt x="355726" y="142240"/>
                  </a:lnTo>
                  <a:lnTo>
                    <a:pt x="360552" y="140970"/>
                  </a:lnTo>
                  <a:lnTo>
                    <a:pt x="364617" y="138430"/>
                  </a:lnTo>
                  <a:lnTo>
                    <a:pt x="368300" y="135890"/>
                  </a:lnTo>
                  <a:lnTo>
                    <a:pt x="347472" y="135890"/>
                  </a:lnTo>
                  <a:lnTo>
                    <a:pt x="344677" y="134620"/>
                  </a:lnTo>
                  <a:lnTo>
                    <a:pt x="341884" y="134620"/>
                  </a:lnTo>
                  <a:lnTo>
                    <a:pt x="339217" y="133350"/>
                  </a:lnTo>
                  <a:lnTo>
                    <a:pt x="337058" y="132080"/>
                  </a:lnTo>
                  <a:lnTo>
                    <a:pt x="334772" y="129540"/>
                  </a:lnTo>
                  <a:lnTo>
                    <a:pt x="332739" y="127000"/>
                  </a:lnTo>
                  <a:lnTo>
                    <a:pt x="330962" y="124460"/>
                  </a:lnTo>
                  <a:lnTo>
                    <a:pt x="329057" y="121920"/>
                  </a:lnTo>
                  <a:lnTo>
                    <a:pt x="325755" y="114300"/>
                  </a:lnTo>
                  <a:lnTo>
                    <a:pt x="304546" y="62230"/>
                  </a:lnTo>
                  <a:lnTo>
                    <a:pt x="303784" y="60960"/>
                  </a:lnTo>
                  <a:lnTo>
                    <a:pt x="302768" y="55880"/>
                  </a:lnTo>
                  <a:lnTo>
                    <a:pt x="303022" y="54610"/>
                  </a:lnTo>
                  <a:lnTo>
                    <a:pt x="303149" y="53340"/>
                  </a:lnTo>
                  <a:lnTo>
                    <a:pt x="303530" y="53340"/>
                  </a:lnTo>
                  <a:lnTo>
                    <a:pt x="304164" y="52070"/>
                  </a:lnTo>
                  <a:lnTo>
                    <a:pt x="304926" y="50800"/>
                  </a:lnTo>
                  <a:lnTo>
                    <a:pt x="306197" y="49530"/>
                  </a:lnTo>
                  <a:lnTo>
                    <a:pt x="307975" y="48260"/>
                  </a:lnTo>
                  <a:lnTo>
                    <a:pt x="305943" y="43180"/>
                  </a:lnTo>
                  <a:close/>
                </a:path>
                <a:path w="483870" h="285750">
                  <a:moveTo>
                    <a:pt x="358775" y="21590"/>
                  </a:moveTo>
                  <a:lnTo>
                    <a:pt x="326009" y="35560"/>
                  </a:lnTo>
                  <a:lnTo>
                    <a:pt x="328041" y="39370"/>
                  </a:lnTo>
                  <a:lnTo>
                    <a:pt x="333248" y="39370"/>
                  </a:lnTo>
                  <a:lnTo>
                    <a:pt x="334645" y="40640"/>
                  </a:lnTo>
                  <a:lnTo>
                    <a:pt x="335914" y="40640"/>
                  </a:lnTo>
                  <a:lnTo>
                    <a:pt x="337058" y="41910"/>
                  </a:lnTo>
                  <a:lnTo>
                    <a:pt x="338836" y="44450"/>
                  </a:lnTo>
                  <a:lnTo>
                    <a:pt x="340106" y="46990"/>
                  </a:lnTo>
                  <a:lnTo>
                    <a:pt x="341630" y="50800"/>
                  </a:lnTo>
                  <a:lnTo>
                    <a:pt x="361061" y="97790"/>
                  </a:lnTo>
                  <a:lnTo>
                    <a:pt x="363982" y="105410"/>
                  </a:lnTo>
                  <a:lnTo>
                    <a:pt x="365760" y="110490"/>
                  </a:lnTo>
                  <a:lnTo>
                    <a:pt x="366268" y="114300"/>
                  </a:lnTo>
                  <a:lnTo>
                    <a:pt x="366649" y="119380"/>
                  </a:lnTo>
                  <a:lnTo>
                    <a:pt x="366141" y="121920"/>
                  </a:lnTo>
                  <a:lnTo>
                    <a:pt x="362838" y="128270"/>
                  </a:lnTo>
                  <a:lnTo>
                    <a:pt x="359537" y="130810"/>
                  </a:lnTo>
                  <a:lnTo>
                    <a:pt x="354457" y="133350"/>
                  </a:lnTo>
                  <a:lnTo>
                    <a:pt x="350774" y="134620"/>
                  </a:lnTo>
                  <a:lnTo>
                    <a:pt x="347472" y="135890"/>
                  </a:lnTo>
                  <a:lnTo>
                    <a:pt x="368300" y="135890"/>
                  </a:lnTo>
                  <a:lnTo>
                    <a:pt x="371856" y="133350"/>
                  </a:lnTo>
                  <a:lnTo>
                    <a:pt x="383159" y="110490"/>
                  </a:lnTo>
                  <a:lnTo>
                    <a:pt x="382397" y="105410"/>
                  </a:lnTo>
                  <a:lnTo>
                    <a:pt x="358521" y="43180"/>
                  </a:lnTo>
                  <a:lnTo>
                    <a:pt x="356870" y="39370"/>
                  </a:lnTo>
                  <a:lnTo>
                    <a:pt x="356362" y="38100"/>
                  </a:lnTo>
                  <a:lnTo>
                    <a:pt x="355854" y="35560"/>
                  </a:lnTo>
                  <a:lnTo>
                    <a:pt x="355726" y="34290"/>
                  </a:lnTo>
                  <a:lnTo>
                    <a:pt x="355981" y="31750"/>
                  </a:lnTo>
                  <a:lnTo>
                    <a:pt x="356362" y="30480"/>
                  </a:lnTo>
                  <a:lnTo>
                    <a:pt x="357250" y="29210"/>
                  </a:lnTo>
                  <a:lnTo>
                    <a:pt x="358013" y="29210"/>
                  </a:lnTo>
                  <a:lnTo>
                    <a:pt x="359156" y="27940"/>
                  </a:lnTo>
                  <a:lnTo>
                    <a:pt x="360807" y="26670"/>
                  </a:lnTo>
                  <a:lnTo>
                    <a:pt x="358775" y="21590"/>
                  </a:lnTo>
                  <a:close/>
                </a:path>
                <a:path w="483870" h="285750">
                  <a:moveTo>
                    <a:pt x="410463" y="0"/>
                  </a:moveTo>
                  <a:lnTo>
                    <a:pt x="371348" y="16510"/>
                  </a:lnTo>
                  <a:lnTo>
                    <a:pt x="373380" y="21590"/>
                  </a:lnTo>
                  <a:lnTo>
                    <a:pt x="381000" y="21590"/>
                  </a:lnTo>
                  <a:lnTo>
                    <a:pt x="381888" y="22860"/>
                  </a:lnTo>
                  <a:lnTo>
                    <a:pt x="382777" y="22860"/>
                  </a:lnTo>
                  <a:lnTo>
                    <a:pt x="383667" y="24130"/>
                  </a:lnTo>
                  <a:lnTo>
                    <a:pt x="385191" y="27940"/>
                  </a:lnTo>
                  <a:lnTo>
                    <a:pt x="386080" y="29210"/>
                  </a:lnTo>
                  <a:lnTo>
                    <a:pt x="386969" y="31750"/>
                  </a:lnTo>
                  <a:lnTo>
                    <a:pt x="413258" y="95250"/>
                  </a:lnTo>
                  <a:lnTo>
                    <a:pt x="414274" y="97790"/>
                  </a:lnTo>
                  <a:lnTo>
                    <a:pt x="415417" y="101600"/>
                  </a:lnTo>
                  <a:lnTo>
                    <a:pt x="416179" y="105410"/>
                  </a:lnTo>
                  <a:lnTo>
                    <a:pt x="415925" y="107950"/>
                  </a:lnTo>
                  <a:lnTo>
                    <a:pt x="415544" y="107950"/>
                  </a:lnTo>
                  <a:lnTo>
                    <a:pt x="414655" y="109220"/>
                  </a:lnTo>
                  <a:lnTo>
                    <a:pt x="413893" y="110490"/>
                  </a:lnTo>
                  <a:lnTo>
                    <a:pt x="412623" y="111760"/>
                  </a:lnTo>
                  <a:lnTo>
                    <a:pt x="410972" y="113030"/>
                  </a:lnTo>
                  <a:lnTo>
                    <a:pt x="413004" y="118110"/>
                  </a:lnTo>
                  <a:lnTo>
                    <a:pt x="465383" y="96520"/>
                  </a:lnTo>
                  <a:lnTo>
                    <a:pt x="440436" y="96520"/>
                  </a:lnTo>
                  <a:lnTo>
                    <a:pt x="409956" y="22860"/>
                  </a:lnTo>
                  <a:lnTo>
                    <a:pt x="408305" y="17780"/>
                  </a:lnTo>
                  <a:lnTo>
                    <a:pt x="407797" y="16510"/>
                  </a:lnTo>
                  <a:lnTo>
                    <a:pt x="407416" y="15240"/>
                  </a:lnTo>
                  <a:lnTo>
                    <a:pt x="407162" y="12700"/>
                  </a:lnTo>
                  <a:lnTo>
                    <a:pt x="407416" y="11430"/>
                  </a:lnTo>
                  <a:lnTo>
                    <a:pt x="407543" y="10160"/>
                  </a:lnTo>
                  <a:lnTo>
                    <a:pt x="408050" y="10160"/>
                  </a:lnTo>
                  <a:lnTo>
                    <a:pt x="409701" y="7620"/>
                  </a:lnTo>
                  <a:lnTo>
                    <a:pt x="410845" y="6350"/>
                  </a:lnTo>
                  <a:lnTo>
                    <a:pt x="412369" y="5080"/>
                  </a:lnTo>
                  <a:lnTo>
                    <a:pt x="410463" y="0"/>
                  </a:lnTo>
                  <a:close/>
                </a:path>
                <a:path w="483870" h="285750">
                  <a:moveTo>
                    <a:pt x="473201" y="58420"/>
                  </a:moveTo>
                  <a:lnTo>
                    <a:pt x="463042" y="62230"/>
                  </a:lnTo>
                  <a:lnTo>
                    <a:pt x="463550" y="64770"/>
                  </a:lnTo>
                  <a:lnTo>
                    <a:pt x="463931" y="68580"/>
                  </a:lnTo>
                  <a:lnTo>
                    <a:pt x="464312" y="71120"/>
                  </a:lnTo>
                  <a:lnTo>
                    <a:pt x="464566" y="74930"/>
                  </a:lnTo>
                  <a:lnTo>
                    <a:pt x="464438" y="77470"/>
                  </a:lnTo>
                  <a:lnTo>
                    <a:pt x="440436" y="96520"/>
                  </a:lnTo>
                  <a:lnTo>
                    <a:pt x="465383" y="96520"/>
                  </a:lnTo>
                  <a:lnTo>
                    <a:pt x="483870" y="88900"/>
                  </a:lnTo>
                  <a:lnTo>
                    <a:pt x="473201" y="58420"/>
                  </a:lnTo>
                  <a:close/>
                </a:path>
                <a:path w="483870" h="285750">
                  <a:moveTo>
                    <a:pt x="254508" y="83820"/>
                  </a:moveTo>
                  <a:lnTo>
                    <a:pt x="228981" y="83820"/>
                  </a:lnTo>
                  <a:lnTo>
                    <a:pt x="234569" y="85090"/>
                  </a:lnTo>
                  <a:lnTo>
                    <a:pt x="237109" y="85090"/>
                  </a:lnTo>
                  <a:lnTo>
                    <a:pt x="239522" y="87630"/>
                  </a:lnTo>
                  <a:lnTo>
                    <a:pt x="241935" y="88900"/>
                  </a:lnTo>
                  <a:lnTo>
                    <a:pt x="244475" y="91440"/>
                  </a:lnTo>
                  <a:lnTo>
                    <a:pt x="247396" y="95250"/>
                  </a:lnTo>
                  <a:lnTo>
                    <a:pt x="257556" y="91440"/>
                  </a:lnTo>
                  <a:lnTo>
                    <a:pt x="254508" y="838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5582" y="2372486"/>
              <a:ext cx="4918201" cy="444741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283005" y="5313426"/>
            <a:ext cx="97440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15" dirty="0">
                <a:solidFill>
                  <a:srgbClr val="C00000"/>
                </a:solidFill>
                <a:latin typeface="Cambria"/>
                <a:cs typeface="Cambria"/>
              </a:rPr>
              <a:t>PARADIP</a:t>
            </a:r>
            <a:r>
              <a:rPr sz="1050" b="1" spc="176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050" b="1" spc="-15" dirty="0">
                <a:solidFill>
                  <a:srgbClr val="C00000"/>
                </a:solidFill>
                <a:latin typeface="Cambria"/>
                <a:cs typeface="Cambria"/>
              </a:rPr>
              <a:t>PORT</a:t>
            </a:r>
            <a:endParaRPr sz="105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52470" y="5276850"/>
            <a:ext cx="864870" cy="2773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5745" marR="3810" indent="-236696">
              <a:lnSpc>
                <a:spcPct val="120000"/>
              </a:lnSpc>
              <a:spcBef>
                <a:spcPts val="75"/>
              </a:spcBef>
            </a:pPr>
            <a:r>
              <a:rPr sz="750" spc="-8" dirty="0">
                <a:solidFill>
                  <a:srgbClr val="000099"/>
                </a:solidFill>
                <a:latin typeface="Arial Black"/>
                <a:cs typeface="Arial Black"/>
              </a:rPr>
              <a:t>Heavy</a:t>
            </a:r>
            <a:r>
              <a:rPr sz="750" spc="-11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750" spc="-8" dirty="0">
                <a:solidFill>
                  <a:srgbClr val="000099"/>
                </a:solidFill>
                <a:latin typeface="Arial Black"/>
                <a:cs typeface="Arial Black"/>
              </a:rPr>
              <a:t>Haul</a:t>
            </a:r>
            <a:r>
              <a:rPr sz="750" spc="-4" dirty="0">
                <a:solidFill>
                  <a:srgbClr val="000099"/>
                </a:solidFill>
                <a:latin typeface="Arial Black"/>
                <a:cs typeface="Arial Black"/>
              </a:rPr>
              <a:t> Line </a:t>
            </a:r>
            <a:r>
              <a:rPr sz="750" spc="-24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750" spc="-8" dirty="0">
                <a:solidFill>
                  <a:srgbClr val="000099"/>
                </a:solidFill>
                <a:latin typeface="Arial Black"/>
                <a:cs typeface="Arial Black"/>
              </a:rPr>
              <a:t>(87Km)</a:t>
            </a:r>
            <a:endParaRPr sz="75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89022" y="3197924"/>
            <a:ext cx="659606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b="1" spc="-4" dirty="0">
                <a:solidFill>
                  <a:srgbClr val="FFFFFF"/>
                </a:solidFill>
                <a:latin typeface="Cambria"/>
                <a:cs typeface="Cambria"/>
              </a:rPr>
              <a:t>East</a:t>
            </a:r>
            <a:r>
              <a:rPr sz="750" b="1" spc="-19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750" b="1" spc="-4" dirty="0">
                <a:solidFill>
                  <a:srgbClr val="FFFFFF"/>
                </a:solidFill>
                <a:latin typeface="Cambria"/>
                <a:cs typeface="Cambria"/>
              </a:rPr>
              <a:t>Coast</a:t>
            </a:r>
            <a:r>
              <a:rPr sz="750" b="1" spc="-8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750" b="1" spc="-4" dirty="0">
                <a:solidFill>
                  <a:srgbClr val="FFFFFF"/>
                </a:solidFill>
                <a:latin typeface="Cambria"/>
                <a:cs typeface="Cambria"/>
              </a:rPr>
              <a:t>DFC</a:t>
            </a:r>
            <a:endParaRPr sz="750">
              <a:latin typeface="Cambria"/>
              <a:cs typeface="Cambri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1137" y="1653930"/>
            <a:ext cx="1346168" cy="52205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346008" y="1705451"/>
            <a:ext cx="1124426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184784">
              <a:spcBef>
                <a:spcPts val="79"/>
              </a:spcBef>
            </a:pPr>
            <a:r>
              <a:rPr sz="1050" dirty="0">
                <a:solidFill>
                  <a:srgbClr val="FF0000"/>
                </a:solidFill>
                <a:latin typeface="Arial Black"/>
                <a:cs typeface="Arial Black"/>
              </a:rPr>
              <a:t>IB </a:t>
            </a:r>
            <a:r>
              <a:rPr sz="1050" spc="-11" dirty="0">
                <a:solidFill>
                  <a:srgbClr val="FF0000"/>
                </a:solidFill>
                <a:latin typeface="Arial Black"/>
                <a:cs typeface="Arial Black"/>
              </a:rPr>
              <a:t>VALLEY </a:t>
            </a:r>
            <a:r>
              <a:rPr sz="1050" spc="-8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spc="-11" dirty="0">
                <a:solidFill>
                  <a:srgbClr val="FF0000"/>
                </a:solidFill>
                <a:latin typeface="Arial Black"/>
                <a:cs typeface="Arial Black"/>
              </a:rPr>
              <a:t>COAL</a:t>
            </a:r>
            <a:r>
              <a:rPr sz="1050" spc="28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spc="-4" dirty="0">
                <a:solidFill>
                  <a:srgbClr val="FF0000"/>
                </a:solidFill>
                <a:latin typeface="Arial Black"/>
                <a:cs typeface="Arial Black"/>
              </a:rPr>
              <a:t>BLOCKS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758" y="2425455"/>
            <a:ext cx="1953101" cy="52205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57047" y="2476977"/>
            <a:ext cx="1643539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74821" marR="3810" indent="-465773">
              <a:spcBef>
                <a:spcPts val="79"/>
              </a:spcBef>
            </a:pPr>
            <a:r>
              <a:rPr sz="1050" dirty="0">
                <a:solidFill>
                  <a:srgbClr val="FF0000"/>
                </a:solidFill>
                <a:latin typeface="Arial Black"/>
                <a:cs typeface="Arial Black"/>
              </a:rPr>
              <a:t>SBP–JSG</a:t>
            </a:r>
            <a:r>
              <a:rPr sz="1050" spc="-49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spc="-4" dirty="0">
                <a:solidFill>
                  <a:srgbClr val="FF0000"/>
                </a:solidFill>
                <a:latin typeface="Arial Black"/>
                <a:cs typeface="Arial Black"/>
              </a:rPr>
              <a:t>INDUSTRIAL </a:t>
            </a:r>
            <a:r>
              <a:rPr sz="1050" spc="-338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spc="-8" dirty="0">
                <a:solidFill>
                  <a:srgbClr val="FF0000"/>
                </a:solidFill>
                <a:latin typeface="Arial Black"/>
                <a:cs typeface="Arial Black"/>
              </a:rPr>
              <a:t>CLUSTER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39696" y="3168434"/>
            <a:ext cx="1205579" cy="68204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254567" y="3220593"/>
            <a:ext cx="940594" cy="49484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-953" algn="ctr">
              <a:spcBef>
                <a:spcPts val="79"/>
              </a:spcBef>
            </a:pPr>
            <a:r>
              <a:rPr sz="1050" dirty="0">
                <a:solidFill>
                  <a:srgbClr val="FF0000"/>
                </a:solidFill>
                <a:latin typeface="Arial Black"/>
                <a:cs typeface="Arial Black"/>
              </a:rPr>
              <a:t>ANGL</a:t>
            </a:r>
            <a:r>
              <a:rPr sz="1050" spc="-64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spc="-4" dirty="0">
                <a:solidFill>
                  <a:srgbClr val="FF0000"/>
                </a:solidFill>
                <a:latin typeface="Arial Black"/>
                <a:cs typeface="Arial Black"/>
              </a:rPr>
              <a:t>-DNKL </a:t>
            </a:r>
            <a:r>
              <a:rPr sz="1050" spc="-34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dirty="0">
                <a:solidFill>
                  <a:srgbClr val="FF0000"/>
                </a:solidFill>
                <a:latin typeface="Arial Black"/>
                <a:cs typeface="Arial Black"/>
              </a:rPr>
              <a:t>INDU</a:t>
            </a:r>
            <a:r>
              <a:rPr sz="1050" spc="-8" dirty="0">
                <a:solidFill>
                  <a:srgbClr val="FF0000"/>
                </a:solidFill>
                <a:latin typeface="Arial Black"/>
                <a:cs typeface="Arial Black"/>
              </a:rPr>
              <a:t>S</a:t>
            </a:r>
            <a:r>
              <a:rPr sz="1050" spc="-4" dirty="0">
                <a:solidFill>
                  <a:srgbClr val="FF0000"/>
                </a:solidFill>
                <a:latin typeface="Arial Black"/>
                <a:cs typeface="Arial Black"/>
              </a:rPr>
              <a:t>TR</a:t>
            </a:r>
            <a:r>
              <a:rPr sz="1050" dirty="0">
                <a:solidFill>
                  <a:srgbClr val="FF0000"/>
                </a:solidFill>
                <a:latin typeface="Arial Black"/>
                <a:cs typeface="Arial Black"/>
              </a:rPr>
              <a:t>IAL  </a:t>
            </a:r>
            <a:r>
              <a:rPr sz="1050" spc="-8" dirty="0">
                <a:solidFill>
                  <a:srgbClr val="FF0000"/>
                </a:solidFill>
                <a:latin typeface="Arial Black"/>
                <a:cs typeface="Arial Black"/>
              </a:rPr>
              <a:t>CLUSTER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31310" y="1547660"/>
            <a:ext cx="4149090" cy="1831181"/>
            <a:chOff x="4841747" y="920546"/>
            <a:chExt cx="5532120" cy="244157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41747" y="2618244"/>
              <a:ext cx="1476375" cy="74344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02351" y="2700540"/>
              <a:ext cx="994841" cy="6306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01691" y="2658457"/>
              <a:ext cx="1366266" cy="6345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13876" y="920546"/>
              <a:ext cx="1459610" cy="10435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17507" y="983005"/>
              <a:ext cx="1230998" cy="10221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3498" y="960153"/>
              <a:ext cx="1350653" cy="9355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10427" y="1193304"/>
              <a:ext cx="1179131" cy="69607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398073" y="1803940"/>
            <a:ext cx="618173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3821" marR="3810" indent="-84773">
              <a:spcBef>
                <a:spcPts val="79"/>
              </a:spcBef>
            </a:pPr>
            <a:r>
              <a:rPr sz="1050" spc="4" dirty="0">
                <a:solidFill>
                  <a:srgbClr val="FF0000"/>
                </a:solidFill>
                <a:latin typeface="Arial Black"/>
                <a:cs typeface="Arial Black"/>
              </a:rPr>
              <a:t>Iron</a:t>
            </a:r>
            <a:r>
              <a:rPr sz="1050" spc="-64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spc="4" dirty="0">
                <a:solidFill>
                  <a:srgbClr val="FF0000"/>
                </a:solidFill>
                <a:latin typeface="Arial Black"/>
                <a:cs typeface="Arial Black"/>
              </a:rPr>
              <a:t>Ore </a:t>
            </a:r>
            <a:r>
              <a:rPr sz="1050" spc="-338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050" dirty="0">
                <a:solidFill>
                  <a:srgbClr val="FF0000"/>
                </a:solidFill>
                <a:latin typeface="Arial Black"/>
                <a:cs typeface="Arial Black"/>
              </a:rPr>
              <a:t>Mines</a:t>
            </a:r>
            <a:endParaRPr sz="1050">
              <a:latin typeface="Arial Black"/>
              <a:cs typeface="Arial Black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43147" y="4208110"/>
            <a:ext cx="672941" cy="653891"/>
            <a:chOff x="7657528" y="4467812"/>
            <a:chExt cx="897255" cy="871855"/>
          </a:xfrm>
        </p:grpSpPr>
        <p:sp>
          <p:nvSpPr>
            <p:cNvPr id="29" name="object 29"/>
            <p:cNvSpPr/>
            <p:nvPr/>
          </p:nvSpPr>
          <p:spPr>
            <a:xfrm>
              <a:off x="7663878" y="4579492"/>
              <a:ext cx="786765" cy="753745"/>
            </a:xfrm>
            <a:custGeom>
              <a:avLst/>
              <a:gdLst/>
              <a:ahLst/>
              <a:cxnLst/>
              <a:rect l="l" t="t" r="r" b="b"/>
              <a:pathLst>
                <a:path w="786765" h="753745">
                  <a:moveTo>
                    <a:pt x="644231" y="0"/>
                  </a:moveTo>
                  <a:lnTo>
                    <a:pt x="566052" y="15367"/>
                  </a:lnTo>
                  <a:lnTo>
                    <a:pt x="523209" y="30629"/>
                  </a:lnTo>
                  <a:lnTo>
                    <a:pt x="478506" y="50716"/>
                  </a:lnTo>
                  <a:lnTo>
                    <a:pt x="432423" y="75457"/>
                  </a:lnTo>
                  <a:lnTo>
                    <a:pt x="385440" y="104682"/>
                  </a:lnTo>
                  <a:lnTo>
                    <a:pt x="338039" y="138220"/>
                  </a:lnTo>
                  <a:lnTo>
                    <a:pt x="290699" y="175900"/>
                  </a:lnTo>
                  <a:lnTo>
                    <a:pt x="243903" y="217551"/>
                  </a:lnTo>
                  <a:lnTo>
                    <a:pt x="199434" y="261683"/>
                  </a:lnTo>
                  <a:lnTo>
                    <a:pt x="158890" y="306603"/>
                  </a:lnTo>
                  <a:lnTo>
                    <a:pt x="122474" y="351842"/>
                  </a:lnTo>
                  <a:lnTo>
                    <a:pt x="90384" y="396932"/>
                  </a:lnTo>
                  <a:lnTo>
                    <a:pt x="62824" y="441402"/>
                  </a:lnTo>
                  <a:lnTo>
                    <a:pt x="39994" y="484784"/>
                  </a:lnTo>
                  <a:lnTo>
                    <a:pt x="22096" y="526609"/>
                  </a:lnTo>
                  <a:lnTo>
                    <a:pt x="9330" y="566407"/>
                  </a:lnTo>
                  <a:lnTo>
                    <a:pt x="0" y="638044"/>
                  </a:lnTo>
                  <a:lnTo>
                    <a:pt x="3838" y="668945"/>
                  </a:lnTo>
                  <a:lnTo>
                    <a:pt x="29527" y="718566"/>
                  </a:lnTo>
                  <a:lnTo>
                    <a:pt x="77446" y="747258"/>
                  </a:lnTo>
                  <a:lnTo>
                    <a:pt x="142434" y="753238"/>
                  </a:lnTo>
                  <a:lnTo>
                    <a:pt x="180126" y="748138"/>
                  </a:lnTo>
                  <a:lnTo>
                    <a:pt x="220642" y="737871"/>
                  </a:lnTo>
                  <a:lnTo>
                    <a:pt x="263499" y="722609"/>
                  </a:lnTo>
                  <a:lnTo>
                    <a:pt x="308216" y="702522"/>
                  </a:lnTo>
                  <a:lnTo>
                    <a:pt x="354313" y="677780"/>
                  </a:lnTo>
                  <a:lnTo>
                    <a:pt x="401307" y="648556"/>
                  </a:lnTo>
                  <a:lnTo>
                    <a:pt x="448717" y="615018"/>
                  </a:lnTo>
                  <a:lnTo>
                    <a:pt x="496063" y="577338"/>
                  </a:lnTo>
                  <a:lnTo>
                    <a:pt x="542861" y="535686"/>
                  </a:lnTo>
                  <a:lnTo>
                    <a:pt x="587330" y="491555"/>
                  </a:lnTo>
                  <a:lnTo>
                    <a:pt x="627873" y="446635"/>
                  </a:lnTo>
                  <a:lnTo>
                    <a:pt x="664289" y="401396"/>
                  </a:lnTo>
                  <a:lnTo>
                    <a:pt x="696376" y="356306"/>
                  </a:lnTo>
                  <a:lnTo>
                    <a:pt x="723933" y="311835"/>
                  </a:lnTo>
                  <a:lnTo>
                    <a:pt x="746757" y="268453"/>
                  </a:lnTo>
                  <a:lnTo>
                    <a:pt x="764649" y="226629"/>
                  </a:lnTo>
                  <a:lnTo>
                    <a:pt x="777405" y="186831"/>
                  </a:lnTo>
                  <a:lnTo>
                    <a:pt x="786707" y="115194"/>
                  </a:lnTo>
                  <a:lnTo>
                    <a:pt x="782849" y="84293"/>
                  </a:lnTo>
                  <a:lnTo>
                    <a:pt x="757110" y="34671"/>
                  </a:lnTo>
                  <a:lnTo>
                    <a:pt x="709199" y="5979"/>
                  </a:lnTo>
                  <a:lnTo>
                    <a:pt x="644231" y="0"/>
                  </a:lnTo>
                  <a:close/>
                </a:path>
              </a:pathLst>
            </a:custGeom>
            <a:solidFill>
              <a:srgbClr val="E36C09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663878" y="4579492"/>
              <a:ext cx="786765" cy="753745"/>
            </a:xfrm>
            <a:custGeom>
              <a:avLst/>
              <a:gdLst/>
              <a:ahLst/>
              <a:cxnLst/>
              <a:rect l="l" t="t" r="r" b="b"/>
              <a:pathLst>
                <a:path w="786765" h="753745">
                  <a:moveTo>
                    <a:pt x="243903" y="217551"/>
                  </a:moveTo>
                  <a:lnTo>
                    <a:pt x="290699" y="175900"/>
                  </a:lnTo>
                  <a:lnTo>
                    <a:pt x="338039" y="138220"/>
                  </a:lnTo>
                  <a:lnTo>
                    <a:pt x="385440" y="104682"/>
                  </a:lnTo>
                  <a:lnTo>
                    <a:pt x="432423" y="75457"/>
                  </a:lnTo>
                  <a:lnTo>
                    <a:pt x="478506" y="50716"/>
                  </a:lnTo>
                  <a:lnTo>
                    <a:pt x="523209" y="30629"/>
                  </a:lnTo>
                  <a:lnTo>
                    <a:pt x="566052" y="15367"/>
                  </a:lnTo>
                  <a:lnTo>
                    <a:pt x="606553" y="5100"/>
                  </a:lnTo>
                  <a:lnTo>
                    <a:pt x="644231" y="0"/>
                  </a:lnTo>
                  <a:lnTo>
                    <a:pt x="678607" y="236"/>
                  </a:lnTo>
                  <a:lnTo>
                    <a:pt x="735527" y="17401"/>
                  </a:lnTo>
                  <a:lnTo>
                    <a:pt x="773051" y="57295"/>
                  </a:lnTo>
                  <a:lnTo>
                    <a:pt x="786707" y="115194"/>
                  </a:lnTo>
                  <a:lnTo>
                    <a:pt x="784825" y="149530"/>
                  </a:lnTo>
                  <a:lnTo>
                    <a:pt x="764649" y="226629"/>
                  </a:lnTo>
                  <a:lnTo>
                    <a:pt x="746757" y="268453"/>
                  </a:lnTo>
                  <a:lnTo>
                    <a:pt x="723933" y="311835"/>
                  </a:lnTo>
                  <a:lnTo>
                    <a:pt x="696376" y="356306"/>
                  </a:lnTo>
                  <a:lnTo>
                    <a:pt x="664289" y="401396"/>
                  </a:lnTo>
                  <a:lnTo>
                    <a:pt x="627873" y="446635"/>
                  </a:lnTo>
                  <a:lnTo>
                    <a:pt x="587330" y="491555"/>
                  </a:lnTo>
                  <a:lnTo>
                    <a:pt x="542861" y="535686"/>
                  </a:lnTo>
                  <a:lnTo>
                    <a:pt x="496063" y="577338"/>
                  </a:lnTo>
                  <a:lnTo>
                    <a:pt x="448717" y="615018"/>
                  </a:lnTo>
                  <a:lnTo>
                    <a:pt x="401307" y="648556"/>
                  </a:lnTo>
                  <a:lnTo>
                    <a:pt x="354313" y="677780"/>
                  </a:lnTo>
                  <a:lnTo>
                    <a:pt x="308216" y="702522"/>
                  </a:lnTo>
                  <a:lnTo>
                    <a:pt x="263499" y="722609"/>
                  </a:lnTo>
                  <a:lnTo>
                    <a:pt x="220642" y="737871"/>
                  </a:lnTo>
                  <a:lnTo>
                    <a:pt x="180126" y="748138"/>
                  </a:lnTo>
                  <a:lnTo>
                    <a:pt x="142434" y="753238"/>
                  </a:lnTo>
                  <a:lnTo>
                    <a:pt x="108047" y="753002"/>
                  </a:lnTo>
                  <a:lnTo>
                    <a:pt x="51112" y="735837"/>
                  </a:lnTo>
                  <a:lnTo>
                    <a:pt x="13613" y="695942"/>
                  </a:lnTo>
                  <a:lnTo>
                    <a:pt x="0" y="638044"/>
                  </a:lnTo>
                  <a:lnTo>
                    <a:pt x="1897" y="603708"/>
                  </a:lnTo>
                  <a:lnTo>
                    <a:pt x="22096" y="526609"/>
                  </a:lnTo>
                  <a:lnTo>
                    <a:pt x="39994" y="484784"/>
                  </a:lnTo>
                  <a:lnTo>
                    <a:pt x="62824" y="441402"/>
                  </a:lnTo>
                  <a:lnTo>
                    <a:pt x="90384" y="396932"/>
                  </a:lnTo>
                  <a:lnTo>
                    <a:pt x="122474" y="351842"/>
                  </a:lnTo>
                  <a:lnTo>
                    <a:pt x="158890" y="306603"/>
                  </a:lnTo>
                  <a:lnTo>
                    <a:pt x="199434" y="261683"/>
                  </a:lnTo>
                  <a:lnTo>
                    <a:pt x="243903" y="217551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261604" y="4497022"/>
              <a:ext cx="264160" cy="197485"/>
            </a:xfrm>
            <a:custGeom>
              <a:avLst/>
              <a:gdLst/>
              <a:ahLst/>
              <a:cxnLst/>
              <a:rect l="l" t="t" r="r" b="b"/>
              <a:pathLst>
                <a:path w="264159" h="197485">
                  <a:moveTo>
                    <a:pt x="0" y="196897"/>
                  </a:moveTo>
                  <a:lnTo>
                    <a:pt x="16821" y="140182"/>
                  </a:lnTo>
                  <a:lnTo>
                    <a:pt x="35702" y="87884"/>
                  </a:lnTo>
                  <a:lnTo>
                    <a:pt x="58703" y="44467"/>
                  </a:lnTo>
                  <a:lnTo>
                    <a:pt x="87884" y="14398"/>
                  </a:lnTo>
                  <a:lnTo>
                    <a:pt x="124616" y="537"/>
                  </a:lnTo>
                  <a:lnTo>
                    <a:pt x="167528" y="0"/>
                  </a:lnTo>
                  <a:lnTo>
                    <a:pt x="214560" y="8344"/>
                  </a:lnTo>
                  <a:lnTo>
                    <a:pt x="263651" y="21129"/>
                  </a:lnTo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0" y="-1542"/>
            <a:ext cx="9144000" cy="1117133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1"/>
              </a:spcBef>
            </a:pP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PARADIP PORT </a:t>
            </a:r>
            <a:r>
              <a:rPr lang="en-IN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–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RAIL 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CONNECTIVITY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AND</a:t>
            </a:r>
            <a:r>
              <a:rPr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HINTERLAND HIGHLIGHTS</a:t>
            </a:r>
          </a:p>
        </p:txBody>
      </p:sp>
      <p:grpSp>
        <p:nvGrpSpPr>
          <p:cNvPr id="33" name="object 33"/>
          <p:cNvGrpSpPr/>
          <p:nvPr/>
        </p:nvGrpSpPr>
        <p:grpSpPr>
          <a:xfrm>
            <a:off x="1587627" y="1257300"/>
            <a:ext cx="5665946" cy="4607719"/>
            <a:chOff x="2116835" y="533400"/>
            <a:chExt cx="7554595" cy="6143625"/>
          </a:xfrm>
        </p:grpSpPr>
        <p:sp>
          <p:nvSpPr>
            <p:cNvPr id="34" name="object 34"/>
            <p:cNvSpPr/>
            <p:nvPr/>
          </p:nvSpPr>
          <p:spPr>
            <a:xfrm>
              <a:off x="2135885" y="1121365"/>
              <a:ext cx="7515225" cy="4701540"/>
            </a:xfrm>
            <a:custGeom>
              <a:avLst/>
              <a:gdLst/>
              <a:ahLst/>
              <a:cxnLst/>
              <a:rect l="l" t="t" r="r" b="b"/>
              <a:pathLst>
                <a:path w="7515225" h="4701540">
                  <a:moveTo>
                    <a:pt x="3610102" y="2668060"/>
                  </a:moveTo>
                  <a:lnTo>
                    <a:pt x="3600778" y="2723525"/>
                  </a:lnTo>
                  <a:lnTo>
                    <a:pt x="3592367" y="2778381"/>
                  </a:lnTo>
                  <a:lnTo>
                    <a:pt x="3585799" y="2832036"/>
                  </a:lnTo>
                  <a:lnTo>
                    <a:pt x="3582000" y="2883895"/>
                  </a:lnTo>
                  <a:lnTo>
                    <a:pt x="3581900" y="2933366"/>
                  </a:lnTo>
                  <a:lnTo>
                    <a:pt x="3586428" y="2979856"/>
                  </a:lnTo>
                  <a:lnTo>
                    <a:pt x="3596513" y="3022771"/>
                  </a:lnTo>
                  <a:lnTo>
                    <a:pt x="3613789" y="3065868"/>
                  </a:lnTo>
                  <a:lnTo>
                    <a:pt x="3635708" y="3101864"/>
                  </a:lnTo>
                  <a:lnTo>
                    <a:pt x="3663505" y="3134071"/>
                  </a:lnTo>
                  <a:lnTo>
                    <a:pt x="3698414" y="3165802"/>
                  </a:lnTo>
                  <a:lnTo>
                    <a:pt x="3741669" y="3200368"/>
                  </a:lnTo>
                  <a:lnTo>
                    <a:pt x="3794505" y="3241084"/>
                  </a:lnTo>
                  <a:lnTo>
                    <a:pt x="3825734" y="3265067"/>
                  </a:lnTo>
                  <a:lnTo>
                    <a:pt x="3861009" y="3291640"/>
                  </a:lnTo>
                  <a:lnTo>
                    <a:pt x="3899677" y="3320176"/>
                  </a:lnTo>
                  <a:lnTo>
                    <a:pt x="3941087" y="3350046"/>
                  </a:lnTo>
                  <a:lnTo>
                    <a:pt x="3984585" y="3380623"/>
                  </a:lnTo>
                  <a:lnTo>
                    <a:pt x="4029519" y="3411280"/>
                  </a:lnTo>
                  <a:lnTo>
                    <a:pt x="4075236" y="3441390"/>
                  </a:lnTo>
                  <a:lnTo>
                    <a:pt x="4121084" y="3470324"/>
                  </a:lnTo>
                  <a:lnTo>
                    <a:pt x="4166409" y="3497456"/>
                  </a:lnTo>
                  <a:lnTo>
                    <a:pt x="4210560" y="3522157"/>
                  </a:lnTo>
                  <a:lnTo>
                    <a:pt x="4252883" y="3543801"/>
                  </a:lnTo>
                  <a:lnTo>
                    <a:pt x="4292727" y="3561759"/>
                  </a:lnTo>
                  <a:lnTo>
                    <a:pt x="4341946" y="3578413"/>
                  </a:lnTo>
                  <a:lnTo>
                    <a:pt x="4387925" y="3587436"/>
                  </a:lnTo>
                  <a:lnTo>
                    <a:pt x="4431820" y="3591045"/>
                  </a:lnTo>
                  <a:lnTo>
                    <a:pt x="4474783" y="3591458"/>
                  </a:lnTo>
                  <a:lnTo>
                    <a:pt x="4517969" y="3590894"/>
                  </a:lnTo>
                  <a:lnTo>
                    <a:pt x="4562531" y="3591571"/>
                  </a:lnTo>
                  <a:lnTo>
                    <a:pt x="4609624" y="3595707"/>
                  </a:lnTo>
                  <a:lnTo>
                    <a:pt x="4660401" y="3605520"/>
                  </a:lnTo>
                  <a:lnTo>
                    <a:pt x="4716018" y="3623227"/>
                  </a:lnTo>
                  <a:lnTo>
                    <a:pt x="4754854" y="3639846"/>
                  </a:lnTo>
                  <a:lnTo>
                    <a:pt x="4796019" y="3660491"/>
                  </a:lnTo>
                  <a:lnTo>
                    <a:pt x="4839162" y="3684453"/>
                  </a:lnTo>
                  <a:lnTo>
                    <a:pt x="4883931" y="3711024"/>
                  </a:lnTo>
                  <a:lnTo>
                    <a:pt x="4929978" y="3739494"/>
                  </a:lnTo>
                  <a:lnTo>
                    <a:pt x="4976951" y="3769155"/>
                  </a:lnTo>
                  <a:lnTo>
                    <a:pt x="5024500" y="3799297"/>
                  </a:lnTo>
                  <a:lnTo>
                    <a:pt x="5072275" y="3829212"/>
                  </a:lnTo>
                  <a:lnTo>
                    <a:pt x="5119925" y="3858190"/>
                  </a:lnTo>
                  <a:lnTo>
                    <a:pt x="5167099" y="3885523"/>
                  </a:lnTo>
                  <a:lnTo>
                    <a:pt x="5213447" y="3910502"/>
                  </a:lnTo>
                  <a:lnTo>
                    <a:pt x="5258619" y="3932417"/>
                  </a:lnTo>
                  <a:lnTo>
                    <a:pt x="5302264" y="3950560"/>
                  </a:lnTo>
                  <a:lnTo>
                    <a:pt x="5344033" y="3964222"/>
                  </a:lnTo>
                  <a:lnTo>
                    <a:pt x="5396833" y="3975022"/>
                  </a:lnTo>
                  <a:lnTo>
                    <a:pt x="5451015" y="3979661"/>
                  </a:lnTo>
                  <a:lnTo>
                    <a:pt x="5505702" y="3979307"/>
                  </a:lnTo>
                  <a:lnTo>
                    <a:pt x="5560015" y="3975130"/>
                  </a:lnTo>
                  <a:lnTo>
                    <a:pt x="5613076" y="3968299"/>
                  </a:lnTo>
                  <a:lnTo>
                    <a:pt x="5664007" y="3959983"/>
                  </a:lnTo>
                  <a:lnTo>
                    <a:pt x="5711930" y="3951352"/>
                  </a:lnTo>
                  <a:lnTo>
                    <a:pt x="5755965" y="3943573"/>
                  </a:lnTo>
                  <a:lnTo>
                    <a:pt x="5795236" y="3937816"/>
                  </a:lnTo>
                  <a:lnTo>
                    <a:pt x="5828863" y="3935250"/>
                  </a:lnTo>
                  <a:lnTo>
                    <a:pt x="5855970" y="3937044"/>
                  </a:lnTo>
                  <a:lnTo>
                    <a:pt x="5898171" y="3956356"/>
                  </a:lnTo>
                  <a:lnTo>
                    <a:pt x="5904214" y="3986860"/>
                  </a:lnTo>
                  <a:lnTo>
                    <a:pt x="5887848" y="4023126"/>
                  </a:lnTo>
                  <a:lnTo>
                    <a:pt x="5862828" y="4059726"/>
                  </a:lnTo>
                  <a:lnTo>
                    <a:pt x="5838224" y="4079678"/>
                  </a:lnTo>
                  <a:lnTo>
                    <a:pt x="5798248" y="4099755"/>
                  </a:lnTo>
                  <a:lnTo>
                    <a:pt x="5751193" y="4120375"/>
                  </a:lnTo>
                  <a:lnTo>
                    <a:pt x="5705356" y="4141960"/>
                  </a:lnTo>
                  <a:lnTo>
                    <a:pt x="5669032" y="4164929"/>
                  </a:lnTo>
                  <a:lnTo>
                    <a:pt x="5650516" y="4189702"/>
                  </a:lnTo>
                  <a:lnTo>
                    <a:pt x="5658104" y="4216698"/>
                  </a:lnTo>
                  <a:lnTo>
                    <a:pt x="5703307" y="4252217"/>
                  </a:lnTo>
                  <a:lnTo>
                    <a:pt x="5737609" y="4271578"/>
                  </a:lnTo>
                  <a:lnTo>
                    <a:pt x="5778180" y="4291722"/>
                  </a:lnTo>
                  <a:lnTo>
                    <a:pt x="5823869" y="4312436"/>
                  </a:lnTo>
                  <a:lnTo>
                    <a:pt x="5873527" y="4333507"/>
                  </a:lnTo>
                  <a:lnTo>
                    <a:pt x="5926006" y="4354720"/>
                  </a:lnTo>
                  <a:lnTo>
                    <a:pt x="5980157" y="4375862"/>
                  </a:lnTo>
                  <a:lnTo>
                    <a:pt x="6034829" y="4396721"/>
                  </a:lnTo>
                  <a:lnTo>
                    <a:pt x="6088875" y="4417082"/>
                  </a:lnTo>
                  <a:lnTo>
                    <a:pt x="6141144" y="4436732"/>
                  </a:lnTo>
                  <a:lnTo>
                    <a:pt x="6190488" y="4455458"/>
                  </a:lnTo>
                  <a:lnTo>
                    <a:pt x="6234461" y="4472431"/>
                  </a:lnTo>
                  <a:lnTo>
                    <a:pt x="6278725" y="4489659"/>
                  </a:lnTo>
                  <a:lnTo>
                    <a:pt x="6323325" y="4506992"/>
                  </a:lnTo>
                  <a:lnTo>
                    <a:pt x="6368308" y="4524282"/>
                  </a:lnTo>
                  <a:lnTo>
                    <a:pt x="6413721" y="4541378"/>
                  </a:lnTo>
                  <a:lnTo>
                    <a:pt x="6459609" y="4558133"/>
                  </a:lnTo>
                  <a:lnTo>
                    <a:pt x="6506020" y="4574397"/>
                  </a:lnTo>
                  <a:lnTo>
                    <a:pt x="6552999" y="4590021"/>
                  </a:lnTo>
                  <a:lnTo>
                    <a:pt x="6600594" y="4604856"/>
                  </a:lnTo>
                  <a:lnTo>
                    <a:pt x="6648851" y="4618753"/>
                  </a:lnTo>
                  <a:lnTo>
                    <a:pt x="6697815" y="4631563"/>
                  </a:lnTo>
                  <a:lnTo>
                    <a:pt x="6747535" y="4643136"/>
                  </a:lnTo>
                  <a:lnTo>
                    <a:pt x="6798056" y="4653324"/>
                  </a:lnTo>
                  <a:lnTo>
                    <a:pt x="6845762" y="4661535"/>
                  </a:lnTo>
                  <a:lnTo>
                    <a:pt x="6894244" y="4668678"/>
                  </a:lnTo>
                  <a:lnTo>
                    <a:pt x="6943444" y="4674837"/>
                  </a:lnTo>
                  <a:lnTo>
                    <a:pt x="6993299" y="4680094"/>
                  </a:lnTo>
                  <a:lnTo>
                    <a:pt x="7043752" y="4684530"/>
                  </a:lnTo>
                  <a:lnTo>
                    <a:pt x="7094742" y="4688227"/>
                  </a:lnTo>
                  <a:lnTo>
                    <a:pt x="7146210" y="4691269"/>
                  </a:lnTo>
                  <a:lnTo>
                    <a:pt x="7198096" y="4693736"/>
                  </a:lnTo>
                  <a:lnTo>
                    <a:pt x="7250340" y="4695711"/>
                  </a:lnTo>
                  <a:lnTo>
                    <a:pt x="7302882" y="4697276"/>
                  </a:lnTo>
                  <a:lnTo>
                    <a:pt x="7355664" y="4698512"/>
                  </a:lnTo>
                  <a:lnTo>
                    <a:pt x="7408624" y="4699503"/>
                  </a:lnTo>
                  <a:lnTo>
                    <a:pt x="7461704" y="4700331"/>
                  </a:lnTo>
                  <a:lnTo>
                    <a:pt x="7514844" y="4701076"/>
                  </a:lnTo>
                </a:path>
                <a:path w="7515225" h="4701540">
                  <a:moveTo>
                    <a:pt x="0" y="201085"/>
                  </a:moveTo>
                  <a:lnTo>
                    <a:pt x="43556" y="168938"/>
                  </a:lnTo>
                  <a:lnTo>
                    <a:pt x="86979" y="137523"/>
                  </a:lnTo>
                  <a:lnTo>
                    <a:pt x="130137" y="107577"/>
                  </a:lnTo>
                  <a:lnTo>
                    <a:pt x="172902" y="79836"/>
                  </a:lnTo>
                  <a:lnTo>
                    <a:pt x="215143" y="55038"/>
                  </a:lnTo>
                  <a:lnTo>
                    <a:pt x="256732" y="33918"/>
                  </a:lnTo>
                  <a:lnTo>
                    <a:pt x="297537" y="17214"/>
                  </a:lnTo>
                  <a:lnTo>
                    <a:pt x="337430" y="5662"/>
                  </a:lnTo>
                  <a:lnTo>
                    <a:pt x="376281" y="0"/>
                  </a:lnTo>
                  <a:lnTo>
                    <a:pt x="413960" y="962"/>
                  </a:lnTo>
                  <a:lnTo>
                    <a:pt x="485283" y="25712"/>
                  </a:lnTo>
                  <a:lnTo>
                    <a:pt x="518668" y="50971"/>
                  </a:lnTo>
                  <a:lnTo>
                    <a:pt x="560404" y="102234"/>
                  </a:lnTo>
                  <a:lnTo>
                    <a:pt x="580806" y="136265"/>
                  </a:lnTo>
                  <a:lnTo>
                    <a:pt x="600853" y="175122"/>
                  </a:lnTo>
                  <a:lnTo>
                    <a:pt x="620512" y="218224"/>
                  </a:lnTo>
                  <a:lnTo>
                    <a:pt x="639749" y="264990"/>
                  </a:lnTo>
                  <a:lnTo>
                    <a:pt x="658532" y="314839"/>
                  </a:lnTo>
                  <a:lnTo>
                    <a:pt x="676826" y="367189"/>
                  </a:lnTo>
                  <a:lnTo>
                    <a:pt x="694600" y="421461"/>
                  </a:lnTo>
                  <a:lnTo>
                    <a:pt x="711819" y="477072"/>
                  </a:lnTo>
                  <a:lnTo>
                    <a:pt x="728450" y="533443"/>
                  </a:lnTo>
                  <a:lnTo>
                    <a:pt x="744460" y="589992"/>
                  </a:lnTo>
                  <a:lnTo>
                    <a:pt x="759816" y="646138"/>
                  </a:lnTo>
                  <a:lnTo>
                    <a:pt x="774485" y="701301"/>
                  </a:lnTo>
                  <a:lnTo>
                    <a:pt x="788433" y="754899"/>
                  </a:lnTo>
                  <a:lnTo>
                    <a:pt x="801628" y="806351"/>
                  </a:lnTo>
                  <a:lnTo>
                    <a:pt x="814035" y="855077"/>
                  </a:lnTo>
                  <a:lnTo>
                    <a:pt x="825621" y="900496"/>
                  </a:lnTo>
                  <a:lnTo>
                    <a:pt x="836354" y="942026"/>
                  </a:lnTo>
                  <a:lnTo>
                    <a:pt x="846201" y="979087"/>
                  </a:lnTo>
                  <a:lnTo>
                    <a:pt x="860664" y="1044864"/>
                  </a:lnTo>
                  <a:lnTo>
                    <a:pt x="867845" y="1104165"/>
                  </a:lnTo>
                  <a:lnTo>
                    <a:pt x="869669" y="1157748"/>
                  </a:lnTo>
                  <a:lnTo>
                    <a:pt x="868057" y="1206371"/>
                  </a:lnTo>
                  <a:lnTo>
                    <a:pt x="864933" y="1250788"/>
                  </a:lnTo>
                  <a:lnTo>
                    <a:pt x="862221" y="1291757"/>
                  </a:lnTo>
                  <a:lnTo>
                    <a:pt x="861843" y="1330035"/>
                  </a:lnTo>
                  <a:lnTo>
                    <a:pt x="875786" y="1401544"/>
                  </a:lnTo>
                  <a:lnTo>
                    <a:pt x="893952" y="1436287"/>
                  </a:lnTo>
                  <a:lnTo>
                    <a:pt x="919695" y="1469465"/>
                  </a:lnTo>
                  <a:lnTo>
                    <a:pt x="950727" y="1499597"/>
                  </a:lnTo>
                  <a:lnTo>
                    <a:pt x="986330" y="1527052"/>
                  </a:lnTo>
                  <a:lnTo>
                    <a:pt x="1025789" y="1552197"/>
                  </a:lnTo>
                  <a:lnTo>
                    <a:pt x="1068387" y="1575400"/>
                  </a:lnTo>
                  <a:lnTo>
                    <a:pt x="1113408" y="1597030"/>
                  </a:lnTo>
                  <a:lnTo>
                    <a:pt x="1160137" y="1617454"/>
                  </a:lnTo>
                  <a:lnTo>
                    <a:pt x="1207856" y="1637041"/>
                  </a:lnTo>
                  <a:lnTo>
                    <a:pt x="1255849" y="1656158"/>
                  </a:lnTo>
                  <a:lnTo>
                    <a:pt x="1303401" y="1675174"/>
                  </a:lnTo>
                  <a:lnTo>
                    <a:pt x="1346895" y="1690267"/>
                  </a:lnTo>
                  <a:lnTo>
                    <a:pt x="1391688" y="1701530"/>
                  </a:lnTo>
                  <a:lnTo>
                    <a:pt x="1437673" y="1710101"/>
                  </a:lnTo>
                  <a:lnTo>
                    <a:pt x="1484742" y="1717120"/>
                  </a:lnTo>
                  <a:lnTo>
                    <a:pt x="1532789" y="1723725"/>
                  </a:lnTo>
                  <a:lnTo>
                    <a:pt x="1581709" y="1731055"/>
                  </a:lnTo>
                  <a:lnTo>
                    <a:pt x="1631393" y="1740248"/>
                  </a:lnTo>
                  <a:lnTo>
                    <a:pt x="1681737" y="1752444"/>
                  </a:lnTo>
                  <a:lnTo>
                    <a:pt x="1732633" y="1768780"/>
                  </a:lnTo>
                  <a:lnTo>
                    <a:pt x="1783976" y="1790396"/>
                  </a:lnTo>
                  <a:lnTo>
                    <a:pt x="1835658" y="1818430"/>
                  </a:lnTo>
                  <a:lnTo>
                    <a:pt x="1872067" y="1841907"/>
                  </a:lnTo>
                  <a:lnTo>
                    <a:pt x="1909921" y="1868563"/>
                  </a:lnTo>
                  <a:lnTo>
                    <a:pt x="1948952" y="1898035"/>
                  </a:lnTo>
                  <a:lnTo>
                    <a:pt x="1988897" y="1929956"/>
                  </a:lnTo>
                  <a:lnTo>
                    <a:pt x="2029490" y="1963963"/>
                  </a:lnTo>
                  <a:lnTo>
                    <a:pt x="2070466" y="1999690"/>
                  </a:lnTo>
                  <a:lnTo>
                    <a:pt x="2111560" y="2036771"/>
                  </a:lnTo>
                  <a:lnTo>
                    <a:pt x="2152507" y="2074843"/>
                  </a:lnTo>
                  <a:lnTo>
                    <a:pt x="2193041" y="2113540"/>
                  </a:lnTo>
                  <a:lnTo>
                    <a:pt x="2232898" y="2152497"/>
                  </a:lnTo>
                  <a:lnTo>
                    <a:pt x="2271813" y="2191349"/>
                  </a:lnTo>
                  <a:lnTo>
                    <a:pt x="2309520" y="2229732"/>
                  </a:lnTo>
                  <a:lnTo>
                    <a:pt x="2345755" y="2267279"/>
                  </a:lnTo>
                  <a:lnTo>
                    <a:pt x="2380252" y="2303626"/>
                  </a:lnTo>
                  <a:lnTo>
                    <a:pt x="2412746" y="2338409"/>
                  </a:lnTo>
                  <a:lnTo>
                    <a:pt x="2442972" y="2371261"/>
                  </a:lnTo>
                  <a:lnTo>
                    <a:pt x="2482947" y="2417333"/>
                  </a:lnTo>
                  <a:lnTo>
                    <a:pt x="2518910" y="2463045"/>
                  </a:lnTo>
                  <a:lnTo>
                    <a:pt x="2551476" y="2508258"/>
                  </a:lnTo>
                  <a:lnTo>
                    <a:pt x="2581261" y="2552834"/>
                  </a:lnTo>
                  <a:lnTo>
                    <a:pt x="2608882" y="2596632"/>
                  </a:lnTo>
                  <a:lnTo>
                    <a:pt x="2634954" y="2639515"/>
                  </a:lnTo>
                  <a:lnTo>
                    <a:pt x="2660094" y="2681343"/>
                  </a:lnTo>
                  <a:lnTo>
                    <a:pt x="2684917" y="2721976"/>
                  </a:lnTo>
                  <a:lnTo>
                    <a:pt x="2710039" y="2761276"/>
                  </a:lnTo>
                  <a:lnTo>
                    <a:pt x="2736077" y="2799103"/>
                  </a:lnTo>
                  <a:lnTo>
                    <a:pt x="2763647" y="2835319"/>
                  </a:lnTo>
                  <a:lnTo>
                    <a:pt x="2795973" y="2878100"/>
                  </a:lnTo>
                  <a:lnTo>
                    <a:pt x="2824425" y="2919755"/>
                  </a:lnTo>
                  <a:lnTo>
                    <a:pt x="2850853" y="2959920"/>
                  </a:lnTo>
                  <a:lnTo>
                    <a:pt x="2877112" y="2998233"/>
                  </a:lnTo>
                  <a:lnTo>
                    <a:pt x="2905056" y="3034328"/>
                  </a:lnTo>
                  <a:lnTo>
                    <a:pt x="2936536" y="3067842"/>
                  </a:lnTo>
                  <a:lnTo>
                    <a:pt x="2973407" y="3098412"/>
                  </a:lnTo>
                  <a:lnTo>
                    <a:pt x="3017521" y="3125674"/>
                  </a:lnTo>
                  <a:lnTo>
                    <a:pt x="3070733" y="3149263"/>
                  </a:lnTo>
                  <a:lnTo>
                    <a:pt x="3107183" y="3161441"/>
                  </a:lnTo>
                  <a:lnTo>
                    <a:pt x="3146352" y="3172135"/>
                  </a:lnTo>
                  <a:lnTo>
                    <a:pt x="3188045" y="3181453"/>
                  </a:lnTo>
                  <a:lnTo>
                    <a:pt x="3232068" y="3189500"/>
                  </a:lnTo>
                  <a:lnTo>
                    <a:pt x="3278227" y="3196380"/>
                  </a:lnTo>
                  <a:lnTo>
                    <a:pt x="3326328" y="3202201"/>
                  </a:lnTo>
                  <a:lnTo>
                    <a:pt x="3376176" y="3207067"/>
                  </a:lnTo>
                  <a:lnTo>
                    <a:pt x="3427577" y="3211085"/>
                  </a:lnTo>
                  <a:lnTo>
                    <a:pt x="3480338" y="3214359"/>
                  </a:lnTo>
                  <a:lnTo>
                    <a:pt x="3534264" y="3216997"/>
                  </a:lnTo>
                  <a:lnTo>
                    <a:pt x="3589160" y="3219102"/>
                  </a:lnTo>
                  <a:lnTo>
                    <a:pt x="3644833" y="3220782"/>
                  </a:lnTo>
                  <a:lnTo>
                    <a:pt x="3701089" y="3222141"/>
                  </a:lnTo>
                  <a:lnTo>
                    <a:pt x="3757733" y="3223285"/>
                  </a:lnTo>
                  <a:lnTo>
                    <a:pt x="3814572" y="322432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2138933" y="1122889"/>
              <a:ext cx="7513320" cy="4693920"/>
            </a:xfrm>
            <a:custGeom>
              <a:avLst/>
              <a:gdLst/>
              <a:ahLst/>
              <a:cxnLst/>
              <a:rect l="l" t="t" r="r" b="b"/>
              <a:pathLst>
                <a:path w="7513320" h="4693920">
                  <a:moveTo>
                    <a:pt x="0" y="201085"/>
                  </a:moveTo>
                  <a:lnTo>
                    <a:pt x="43556" y="168938"/>
                  </a:lnTo>
                  <a:lnTo>
                    <a:pt x="86979" y="137523"/>
                  </a:lnTo>
                  <a:lnTo>
                    <a:pt x="130137" y="107577"/>
                  </a:lnTo>
                  <a:lnTo>
                    <a:pt x="172902" y="79836"/>
                  </a:lnTo>
                  <a:lnTo>
                    <a:pt x="215143" y="55038"/>
                  </a:lnTo>
                  <a:lnTo>
                    <a:pt x="256732" y="33918"/>
                  </a:lnTo>
                  <a:lnTo>
                    <a:pt x="297537" y="17214"/>
                  </a:lnTo>
                  <a:lnTo>
                    <a:pt x="337430" y="5662"/>
                  </a:lnTo>
                  <a:lnTo>
                    <a:pt x="376281" y="0"/>
                  </a:lnTo>
                  <a:lnTo>
                    <a:pt x="413960" y="962"/>
                  </a:lnTo>
                  <a:lnTo>
                    <a:pt x="485283" y="25712"/>
                  </a:lnTo>
                  <a:lnTo>
                    <a:pt x="518668" y="50971"/>
                  </a:lnTo>
                  <a:lnTo>
                    <a:pt x="560404" y="102234"/>
                  </a:lnTo>
                  <a:lnTo>
                    <a:pt x="580806" y="136265"/>
                  </a:lnTo>
                  <a:lnTo>
                    <a:pt x="600853" y="175122"/>
                  </a:lnTo>
                  <a:lnTo>
                    <a:pt x="620512" y="218224"/>
                  </a:lnTo>
                  <a:lnTo>
                    <a:pt x="639749" y="264990"/>
                  </a:lnTo>
                  <a:lnTo>
                    <a:pt x="658532" y="314839"/>
                  </a:lnTo>
                  <a:lnTo>
                    <a:pt x="676826" y="367189"/>
                  </a:lnTo>
                  <a:lnTo>
                    <a:pt x="694600" y="421461"/>
                  </a:lnTo>
                  <a:lnTo>
                    <a:pt x="711819" y="477072"/>
                  </a:lnTo>
                  <a:lnTo>
                    <a:pt x="728450" y="533443"/>
                  </a:lnTo>
                  <a:lnTo>
                    <a:pt x="744460" y="589992"/>
                  </a:lnTo>
                  <a:lnTo>
                    <a:pt x="759816" y="646138"/>
                  </a:lnTo>
                  <a:lnTo>
                    <a:pt x="774485" y="701301"/>
                  </a:lnTo>
                  <a:lnTo>
                    <a:pt x="788433" y="754899"/>
                  </a:lnTo>
                  <a:lnTo>
                    <a:pt x="801628" y="806351"/>
                  </a:lnTo>
                  <a:lnTo>
                    <a:pt x="814035" y="855077"/>
                  </a:lnTo>
                  <a:lnTo>
                    <a:pt x="825621" y="900496"/>
                  </a:lnTo>
                  <a:lnTo>
                    <a:pt x="836354" y="942026"/>
                  </a:lnTo>
                  <a:lnTo>
                    <a:pt x="846201" y="979087"/>
                  </a:lnTo>
                  <a:lnTo>
                    <a:pt x="860664" y="1044864"/>
                  </a:lnTo>
                  <a:lnTo>
                    <a:pt x="867845" y="1104165"/>
                  </a:lnTo>
                  <a:lnTo>
                    <a:pt x="869669" y="1157748"/>
                  </a:lnTo>
                  <a:lnTo>
                    <a:pt x="868057" y="1206371"/>
                  </a:lnTo>
                  <a:lnTo>
                    <a:pt x="864933" y="1250788"/>
                  </a:lnTo>
                  <a:lnTo>
                    <a:pt x="862221" y="1291757"/>
                  </a:lnTo>
                  <a:lnTo>
                    <a:pt x="861843" y="1330035"/>
                  </a:lnTo>
                  <a:lnTo>
                    <a:pt x="875786" y="1401544"/>
                  </a:lnTo>
                  <a:lnTo>
                    <a:pt x="893953" y="1436287"/>
                  </a:lnTo>
                  <a:lnTo>
                    <a:pt x="919695" y="1469465"/>
                  </a:lnTo>
                  <a:lnTo>
                    <a:pt x="950727" y="1499597"/>
                  </a:lnTo>
                  <a:lnTo>
                    <a:pt x="986330" y="1527052"/>
                  </a:lnTo>
                  <a:lnTo>
                    <a:pt x="1025789" y="1552197"/>
                  </a:lnTo>
                  <a:lnTo>
                    <a:pt x="1068387" y="1575400"/>
                  </a:lnTo>
                  <a:lnTo>
                    <a:pt x="1113408" y="1597030"/>
                  </a:lnTo>
                  <a:lnTo>
                    <a:pt x="1160137" y="1617454"/>
                  </a:lnTo>
                  <a:lnTo>
                    <a:pt x="1207856" y="1637041"/>
                  </a:lnTo>
                  <a:lnTo>
                    <a:pt x="1255849" y="1656158"/>
                  </a:lnTo>
                  <a:lnTo>
                    <a:pt x="1303401" y="1675174"/>
                  </a:lnTo>
                  <a:lnTo>
                    <a:pt x="1346895" y="1690267"/>
                  </a:lnTo>
                  <a:lnTo>
                    <a:pt x="1391688" y="1701530"/>
                  </a:lnTo>
                  <a:lnTo>
                    <a:pt x="1437673" y="1710101"/>
                  </a:lnTo>
                  <a:lnTo>
                    <a:pt x="1484742" y="1717120"/>
                  </a:lnTo>
                  <a:lnTo>
                    <a:pt x="1532789" y="1723725"/>
                  </a:lnTo>
                  <a:lnTo>
                    <a:pt x="1581709" y="1731055"/>
                  </a:lnTo>
                  <a:lnTo>
                    <a:pt x="1631393" y="1740248"/>
                  </a:lnTo>
                  <a:lnTo>
                    <a:pt x="1681737" y="1752444"/>
                  </a:lnTo>
                  <a:lnTo>
                    <a:pt x="1732633" y="1768780"/>
                  </a:lnTo>
                  <a:lnTo>
                    <a:pt x="1783976" y="1790396"/>
                  </a:lnTo>
                  <a:lnTo>
                    <a:pt x="1835658" y="1818430"/>
                  </a:lnTo>
                  <a:lnTo>
                    <a:pt x="1872067" y="1841907"/>
                  </a:lnTo>
                  <a:lnTo>
                    <a:pt x="1909921" y="1868563"/>
                  </a:lnTo>
                  <a:lnTo>
                    <a:pt x="1948952" y="1898035"/>
                  </a:lnTo>
                  <a:lnTo>
                    <a:pt x="1988897" y="1929956"/>
                  </a:lnTo>
                  <a:lnTo>
                    <a:pt x="2029490" y="1963963"/>
                  </a:lnTo>
                  <a:lnTo>
                    <a:pt x="2070466" y="1999690"/>
                  </a:lnTo>
                  <a:lnTo>
                    <a:pt x="2111560" y="2036771"/>
                  </a:lnTo>
                  <a:lnTo>
                    <a:pt x="2152507" y="2074843"/>
                  </a:lnTo>
                  <a:lnTo>
                    <a:pt x="2193041" y="2113540"/>
                  </a:lnTo>
                  <a:lnTo>
                    <a:pt x="2232898" y="2152497"/>
                  </a:lnTo>
                  <a:lnTo>
                    <a:pt x="2271813" y="2191349"/>
                  </a:lnTo>
                  <a:lnTo>
                    <a:pt x="2309520" y="2229732"/>
                  </a:lnTo>
                  <a:lnTo>
                    <a:pt x="2345755" y="2267279"/>
                  </a:lnTo>
                  <a:lnTo>
                    <a:pt x="2380252" y="2303626"/>
                  </a:lnTo>
                  <a:lnTo>
                    <a:pt x="2412746" y="2338409"/>
                  </a:lnTo>
                  <a:lnTo>
                    <a:pt x="2442972" y="2371261"/>
                  </a:lnTo>
                  <a:lnTo>
                    <a:pt x="2482947" y="2417333"/>
                  </a:lnTo>
                  <a:lnTo>
                    <a:pt x="2518910" y="2463045"/>
                  </a:lnTo>
                  <a:lnTo>
                    <a:pt x="2551476" y="2508258"/>
                  </a:lnTo>
                  <a:lnTo>
                    <a:pt x="2581261" y="2552834"/>
                  </a:lnTo>
                  <a:lnTo>
                    <a:pt x="2608882" y="2596632"/>
                  </a:lnTo>
                  <a:lnTo>
                    <a:pt x="2634954" y="2639515"/>
                  </a:lnTo>
                  <a:lnTo>
                    <a:pt x="2660094" y="2681343"/>
                  </a:lnTo>
                  <a:lnTo>
                    <a:pt x="2684917" y="2721976"/>
                  </a:lnTo>
                  <a:lnTo>
                    <a:pt x="2710039" y="2761276"/>
                  </a:lnTo>
                  <a:lnTo>
                    <a:pt x="2736077" y="2799103"/>
                  </a:lnTo>
                  <a:lnTo>
                    <a:pt x="2763647" y="2835319"/>
                  </a:lnTo>
                  <a:lnTo>
                    <a:pt x="2795973" y="2878100"/>
                  </a:lnTo>
                  <a:lnTo>
                    <a:pt x="2824425" y="2919755"/>
                  </a:lnTo>
                  <a:lnTo>
                    <a:pt x="2850853" y="2959920"/>
                  </a:lnTo>
                  <a:lnTo>
                    <a:pt x="2877112" y="2998233"/>
                  </a:lnTo>
                  <a:lnTo>
                    <a:pt x="2905056" y="3034328"/>
                  </a:lnTo>
                  <a:lnTo>
                    <a:pt x="2936536" y="3067842"/>
                  </a:lnTo>
                  <a:lnTo>
                    <a:pt x="2973407" y="3098412"/>
                  </a:lnTo>
                  <a:lnTo>
                    <a:pt x="3017521" y="3125674"/>
                  </a:lnTo>
                  <a:lnTo>
                    <a:pt x="3070733" y="3149263"/>
                  </a:lnTo>
                  <a:lnTo>
                    <a:pt x="3107183" y="3161441"/>
                  </a:lnTo>
                  <a:lnTo>
                    <a:pt x="3146352" y="3172135"/>
                  </a:lnTo>
                  <a:lnTo>
                    <a:pt x="3188045" y="3181453"/>
                  </a:lnTo>
                  <a:lnTo>
                    <a:pt x="3232068" y="3189500"/>
                  </a:lnTo>
                  <a:lnTo>
                    <a:pt x="3278227" y="3196380"/>
                  </a:lnTo>
                  <a:lnTo>
                    <a:pt x="3326328" y="3202201"/>
                  </a:lnTo>
                  <a:lnTo>
                    <a:pt x="3376176" y="3207067"/>
                  </a:lnTo>
                  <a:lnTo>
                    <a:pt x="3427577" y="3211085"/>
                  </a:lnTo>
                  <a:lnTo>
                    <a:pt x="3480338" y="3214359"/>
                  </a:lnTo>
                  <a:lnTo>
                    <a:pt x="3534264" y="3216997"/>
                  </a:lnTo>
                  <a:lnTo>
                    <a:pt x="3589160" y="3219102"/>
                  </a:lnTo>
                  <a:lnTo>
                    <a:pt x="3644833" y="3220782"/>
                  </a:lnTo>
                  <a:lnTo>
                    <a:pt x="3701089" y="3222141"/>
                  </a:lnTo>
                  <a:lnTo>
                    <a:pt x="3757733" y="3223285"/>
                  </a:lnTo>
                  <a:lnTo>
                    <a:pt x="3814572" y="3224320"/>
                  </a:lnTo>
                </a:path>
                <a:path w="7513320" h="4693920">
                  <a:moveTo>
                    <a:pt x="3610102" y="2660440"/>
                  </a:moveTo>
                  <a:lnTo>
                    <a:pt x="3600778" y="2715905"/>
                  </a:lnTo>
                  <a:lnTo>
                    <a:pt x="3592367" y="2770761"/>
                  </a:lnTo>
                  <a:lnTo>
                    <a:pt x="3585799" y="2824416"/>
                  </a:lnTo>
                  <a:lnTo>
                    <a:pt x="3582000" y="2876275"/>
                  </a:lnTo>
                  <a:lnTo>
                    <a:pt x="3581900" y="2925746"/>
                  </a:lnTo>
                  <a:lnTo>
                    <a:pt x="3586428" y="2972236"/>
                  </a:lnTo>
                  <a:lnTo>
                    <a:pt x="3596513" y="3015151"/>
                  </a:lnTo>
                  <a:lnTo>
                    <a:pt x="3613736" y="3058248"/>
                  </a:lnTo>
                  <a:lnTo>
                    <a:pt x="3635619" y="3094244"/>
                  </a:lnTo>
                  <a:lnTo>
                    <a:pt x="3663394" y="3126451"/>
                  </a:lnTo>
                  <a:lnTo>
                    <a:pt x="3698291" y="3158182"/>
                  </a:lnTo>
                  <a:lnTo>
                    <a:pt x="3741542" y="3192748"/>
                  </a:lnTo>
                  <a:lnTo>
                    <a:pt x="3794379" y="3233464"/>
                  </a:lnTo>
                  <a:lnTo>
                    <a:pt x="3825604" y="3257447"/>
                  </a:lnTo>
                  <a:lnTo>
                    <a:pt x="3860872" y="3284020"/>
                  </a:lnTo>
                  <a:lnTo>
                    <a:pt x="3899531" y="3312556"/>
                  </a:lnTo>
                  <a:lnTo>
                    <a:pt x="3940927" y="3342426"/>
                  </a:lnTo>
                  <a:lnTo>
                    <a:pt x="3984410" y="3373003"/>
                  </a:lnTo>
                  <a:lnTo>
                    <a:pt x="4029329" y="3403660"/>
                  </a:lnTo>
                  <a:lnTo>
                    <a:pt x="4075030" y="3433770"/>
                  </a:lnTo>
                  <a:lnTo>
                    <a:pt x="4120863" y="3462704"/>
                  </a:lnTo>
                  <a:lnTo>
                    <a:pt x="4166175" y="3489836"/>
                  </a:lnTo>
                  <a:lnTo>
                    <a:pt x="4210315" y="3514537"/>
                  </a:lnTo>
                  <a:lnTo>
                    <a:pt x="4252632" y="3536181"/>
                  </a:lnTo>
                  <a:lnTo>
                    <a:pt x="4292473" y="3554139"/>
                  </a:lnTo>
                  <a:lnTo>
                    <a:pt x="4341654" y="3570793"/>
                  </a:lnTo>
                  <a:lnTo>
                    <a:pt x="4387603" y="3579816"/>
                  </a:lnTo>
                  <a:lnTo>
                    <a:pt x="4431472" y="3583425"/>
                  </a:lnTo>
                  <a:lnTo>
                    <a:pt x="4474412" y="3583838"/>
                  </a:lnTo>
                  <a:lnTo>
                    <a:pt x="4517577" y="3583274"/>
                  </a:lnTo>
                  <a:lnTo>
                    <a:pt x="4562117" y="3583951"/>
                  </a:lnTo>
                  <a:lnTo>
                    <a:pt x="4609185" y="3588087"/>
                  </a:lnTo>
                  <a:lnTo>
                    <a:pt x="4659931" y="3597900"/>
                  </a:lnTo>
                  <a:lnTo>
                    <a:pt x="4715510" y="3615607"/>
                  </a:lnTo>
                  <a:lnTo>
                    <a:pt x="4754344" y="3632226"/>
                  </a:lnTo>
                  <a:lnTo>
                    <a:pt x="4795504" y="3652871"/>
                  </a:lnTo>
                  <a:lnTo>
                    <a:pt x="4838639" y="3676833"/>
                  </a:lnTo>
                  <a:lnTo>
                    <a:pt x="4883398" y="3703404"/>
                  </a:lnTo>
                  <a:lnTo>
                    <a:pt x="4929433" y="3731874"/>
                  </a:lnTo>
                  <a:lnTo>
                    <a:pt x="4976393" y="3761535"/>
                  </a:lnTo>
                  <a:lnTo>
                    <a:pt x="5023929" y="3791677"/>
                  </a:lnTo>
                  <a:lnTo>
                    <a:pt x="5071690" y="3821592"/>
                  </a:lnTo>
                  <a:lnTo>
                    <a:pt x="5119327" y="3850570"/>
                  </a:lnTo>
                  <a:lnTo>
                    <a:pt x="5166489" y="3877903"/>
                  </a:lnTo>
                  <a:lnTo>
                    <a:pt x="5212827" y="3902882"/>
                  </a:lnTo>
                  <a:lnTo>
                    <a:pt x="5257991" y="3924797"/>
                  </a:lnTo>
                  <a:lnTo>
                    <a:pt x="5301631" y="3942940"/>
                  </a:lnTo>
                  <a:lnTo>
                    <a:pt x="5343398" y="3956602"/>
                  </a:lnTo>
                  <a:lnTo>
                    <a:pt x="5396163" y="3967402"/>
                  </a:lnTo>
                  <a:lnTo>
                    <a:pt x="5450312" y="3972041"/>
                  </a:lnTo>
                  <a:lnTo>
                    <a:pt x="5504966" y="3971687"/>
                  </a:lnTo>
                  <a:lnTo>
                    <a:pt x="5559248" y="3967510"/>
                  </a:lnTo>
                  <a:lnTo>
                    <a:pt x="5612280" y="3960679"/>
                  </a:lnTo>
                  <a:lnTo>
                    <a:pt x="5663185" y="3952363"/>
                  </a:lnTo>
                  <a:lnTo>
                    <a:pt x="5711085" y="3943732"/>
                  </a:lnTo>
                  <a:lnTo>
                    <a:pt x="5755102" y="3935953"/>
                  </a:lnTo>
                  <a:lnTo>
                    <a:pt x="5794359" y="3930196"/>
                  </a:lnTo>
                  <a:lnTo>
                    <a:pt x="5827977" y="3927630"/>
                  </a:lnTo>
                  <a:lnTo>
                    <a:pt x="5855081" y="3929424"/>
                  </a:lnTo>
                  <a:lnTo>
                    <a:pt x="5897282" y="3948736"/>
                  </a:lnTo>
                  <a:lnTo>
                    <a:pt x="5903325" y="3979240"/>
                  </a:lnTo>
                  <a:lnTo>
                    <a:pt x="5886959" y="4015506"/>
                  </a:lnTo>
                  <a:lnTo>
                    <a:pt x="5861939" y="4052106"/>
                  </a:lnTo>
                  <a:lnTo>
                    <a:pt x="5837375" y="4072058"/>
                  </a:lnTo>
                  <a:lnTo>
                    <a:pt x="5797414" y="4092135"/>
                  </a:lnTo>
                  <a:lnTo>
                    <a:pt x="5750358" y="4112755"/>
                  </a:lnTo>
                  <a:lnTo>
                    <a:pt x="5704507" y="4134340"/>
                  </a:lnTo>
                  <a:lnTo>
                    <a:pt x="5668165" y="4157309"/>
                  </a:lnTo>
                  <a:lnTo>
                    <a:pt x="5649634" y="4182082"/>
                  </a:lnTo>
                  <a:lnTo>
                    <a:pt x="5657215" y="4209078"/>
                  </a:lnTo>
                  <a:lnTo>
                    <a:pt x="5702418" y="4244597"/>
                  </a:lnTo>
                  <a:lnTo>
                    <a:pt x="5736718" y="4263958"/>
                  </a:lnTo>
                  <a:lnTo>
                    <a:pt x="5777286" y="4284102"/>
                  </a:lnTo>
                  <a:lnTo>
                    <a:pt x="5822970" y="4304816"/>
                  </a:lnTo>
                  <a:lnTo>
                    <a:pt x="5872622" y="4325887"/>
                  </a:lnTo>
                  <a:lnTo>
                    <a:pt x="5925092" y="4347100"/>
                  </a:lnTo>
                  <a:lnTo>
                    <a:pt x="5979230" y="4368242"/>
                  </a:lnTo>
                  <a:lnTo>
                    <a:pt x="6033887" y="4389101"/>
                  </a:lnTo>
                  <a:lnTo>
                    <a:pt x="6087912" y="4409462"/>
                  </a:lnTo>
                  <a:lnTo>
                    <a:pt x="6140157" y="4429112"/>
                  </a:lnTo>
                  <a:lnTo>
                    <a:pt x="6189472" y="4447838"/>
                  </a:lnTo>
                  <a:lnTo>
                    <a:pt x="6233443" y="4464811"/>
                  </a:lnTo>
                  <a:lnTo>
                    <a:pt x="6277700" y="4482039"/>
                  </a:lnTo>
                  <a:lnTo>
                    <a:pt x="6322290" y="4499372"/>
                  </a:lnTo>
                  <a:lnTo>
                    <a:pt x="6367260" y="4516662"/>
                  </a:lnTo>
                  <a:lnTo>
                    <a:pt x="6412656" y="4533758"/>
                  </a:lnTo>
                  <a:lnTo>
                    <a:pt x="6458524" y="4550513"/>
                  </a:lnTo>
                  <a:lnTo>
                    <a:pt x="6504913" y="4566777"/>
                  </a:lnTo>
                  <a:lnTo>
                    <a:pt x="6551869" y="4582401"/>
                  </a:lnTo>
                  <a:lnTo>
                    <a:pt x="6599438" y="4597236"/>
                  </a:lnTo>
                  <a:lnTo>
                    <a:pt x="6647667" y="4611133"/>
                  </a:lnTo>
                  <a:lnTo>
                    <a:pt x="6696603" y="4623943"/>
                  </a:lnTo>
                  <a:lnTo>
                    <a:pt x="6746294" y="4635516"/>
                  </a:lnTo>
                  <a:lnTo>
                    <a:pt x="6796786" y="4645704"/>
                  </a:lnTo>
                  <a:lnTo>
                    <a:pt x="6844490" y="4653915"/>
                  </a:lnTo>
                  <a:lnTo>
                    <a:pt x="6892967" y="4661058"/>
                  </a:lnTo>
                  <a:lnTo>
                    <a:pt x="6942157" y="4667217"/>
                  </a:lnTo>
                  <a:lnTo>
                    <a:pt x="6992001" y="4672474"/>
                  </a:lnTo>
                  <a:lnTo>
                    <a:pt x="7042439" y="4676910"/>
                  </a:lnTo>
                  <a:lnTo>
                    <a:pt x="7093412" y="4680607"/>
                  </a:lnTo>
                  <a:lnTo>
                    <a:pt x="7144861" y="4683649"/>
                  </a:lnTo>
                  <a:lnTo>
                    <a:pt x="7196725" y="4686116"/>
                  </a:lnTo>
                  <a:lnTo>
                    <a:pt x="7248946" y="4688091"/>
                  </a:lnTo>
                  <a:lnTo>
                    <a:pt x="7301464" y="4689656"/>
                  </a:lnTo>
                  <a:lnTo>
                    <a:pt x="7354220" y="4690892"/>
                  </a:lnTo>
                  <a:lnTo>
                    <a:pt x="7407154" y="4691883"/>
                  </a:lnTo>
                  <a:lnTo>
                    <a:pt x="7460207" y="4692711"/>
                  </a:lnTo>
                  <a:lnTo>
                    <a:pt x="7513320" y="4693456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37476" y="3979164"/>
              <a:ext cx="364235" cy="3810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89959" y="3857244"/>
              <a:ext cx="364236" cy="3810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44011" y="533400"/>
              <a:ext cx="362712" cy="3810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04915" y="3739895"/>
              <a:ext cx="364236" cy="3810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05115" y="3317748"/>
              <a:ext cx="364235" cy="3810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92767" y="5867400"/>
              <a:ext cx="364235" cy="3810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36152" y="6294120"/>
              <a:ext cx="364235" cy="382523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6883241" y="4491628"/>
            <a:ext cx="1016318" cy="5866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2874" marR="387668" indent="-123825">
              <a:lnSpc>
                <a:spcPct val="120000"/>
              </a:lnSpc>
              <a:spcBef>
                <a:spcPts val="75"/>
              </a:spcBef>
            </a:pPr>
            <a:r>
              <a:rPr sz="750" spc="-4" dirty="0">
                <a:solidFill>
                  <a:srgbClr val="000099"/>
                </a:solidFill>
                <a:latin typeface="Arial Black"/>
                <a:cs typeface="Arial Black"/>
              </a:rPr>
              <a:t>HPRCL</a:t>
            </a:r>
            <a:r>
              <a:rPr sz="750" spc="-6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750" spc="-4" dirty="0">
                <a:solidFill>
                  <a:srgbClr val="000099"/>
                </a:solidFill>
                <a:latin typeface="Arial Black"/>
                <a:cs typeface="Arial Black"/>
              </a:rPr>
              <a:t>Line </a:t>
            </a:r>
            <a:r>
              <a:rPr sz="750" spc="-236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750" spc="-4" dirty="0">
                <a:solidFill>
                  <a:srgbClr val="000099"/>
                </a:solidFill>
                <a:latin typeface="Arial Black"/>
                <a:cs typeface="Arial Black"/>
              </a:rPr>
              <a:t>(82Km)</a:t>
            </a:r>
            <a:endParaRPr sz="750">
              <a:latin typeface="Arial Black"/>
              <a:cs typeface="Arial Black"/>
            </a:endParaRPr>
          </a:p>
          <a:p>
            <a:pPr marL="558165">
              <a:spcBef>
                <a:spcPts val="859"/>
              </a:spcBef>
            </a:pPr>
            <a:r>
              <a:rPr sz="1200" b="1" spc="-4" dirty="0">
                <a:solidFill>
                  <a:srgbClr val="001F5F"/>
                </a:solidFill>
                <a:latin typeface="Arial"/>
                <a:cs typeface="Arial"/>
              </a:rPr>
              <a:t>MMLP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0D4C4897-B688-4B18-B5B3-428D2A858E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49706"/>
            <a:ext cx="9151513" cy="580768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5536" y="19661"/>
            <a:ext cx="7632848" cy="1117133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71"/>
              </a:spcBef>
            </a:pPr>
            <a:r>
              <a:rPr lang="en-IN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HARIDASPUR – PARADIP RAIL CONNECTIVITY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1B630B4-EFA0-4D88-AE8E-01603D530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4624"/>
            <a:ext cx="1123129" cy="10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CC8B153-842A-42E6-8313-9653FA45A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75" y="116633"/>
            <a:ext cx="1123129" cy="1080119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D14CCF0B-5A65-42F2-88BC-4C9EDEDBBC43}"/>
              </a:ext>
            </a:extLst>
          </p:cNvPr>
          <p:cNvSpPr txBox="1">
            <a:spLocks/>
          </p:cNvSpPr>
          <p:nvPr/>
        </p:nvSpPr>
        <p:spPr>
          <a:xfrm>
            <a:off x="1247390" y="2003510"/>
            <a:ext cx="6708986" cy="1855797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00000"/>
              </a:lnSpc>
              <a:spcBef>
                <a:spcPts val="71"/>
              </a:spcBef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K</a:t>
            </a:r>
            <a:r>
              <a:rPr lang="en-IN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ICTPPL COAL IMPORT TERMINAL</a:t>
            </a:r>
          </a:p>
        </p:txBody>
      </p:sp>
    </p:spTree>
    <p:extLst>
      <p:ext uri="{BB962C8B-B14F-4D97-AF65-F5344CB8AC3E}">
        <p14:creationId xmlns:p14="http://schemas.microsoft.com/office/powerpoint/2010/main" val="3342109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1746</TotalTime>
  <Words>1134</Words>
  <Application>Microsoft Office PowerPoint</Application>
  <PresentationFormat>On-screen Show (4:3)</PresentationFormat>
  <Paragraphs>272</Paragraphs>
  <Slides>30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Cambria</vt:lpstr>
      <vt:lpstr>Wingdings</vt:lpstr>
      <vt:lpstr>Office Theme</vt:lpstr>
      <vt:lpstr>PowerPoint Presentation</vt:lpstr>
      <vt:lpstr>PowerPoint Presentation</vt:lpstr>
      <vt:lpstr>PARADIP PORT &amp; ITS STRATEGIC LOCATION</vt:lpstr>
      <vt:lpstr>PowerPoint Presentation</vt:lpstr>
      <vt:lpstr>PORT CAPACITY EXPANSION</vt:lpstr>
      <vt:lpstr>PowerPoint Presentation</vt:lpstr>
      <vt:lpstr>PARADIP PORT – RAIL CONNECTIVITY  AND HINTERLAND HIGHLIGHTS</vt:lpstr>
      <vt:lpstr>HARIDASPUR – PARADIP RAIL CONNECTIVITY</vt:lpstr>
      <vt:lpstr>PowerPoint Presentation</vt:lpstr>
      <vt:lpstr>     PARADIP PORT GENERAL LAYOUT WITH NEW TURNING CIRCLE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ravi parthasarathy</dc:creator>
  <cp:lastModifiedBy>Barada Mohapatra</cp:lastModifiedBy>
  <cp:revision>660</cp:revision>
  <cp:lastPrinted>2022-02-24T11:56:11Z</cp:lastPrinted>
  <dcterms:created xsi:type="dcterms:W3CDTF">2018-03-22T14:38:54Z</dcterms:created>
  <dcterms:modified xsi:type="dcterms:W3CDTF">2022-02-28T09:48:13Z</dcterms:modified>
</cp:coreProperties>
</file>