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9"/>
  </p:notesMasterIdLst>
  <p:sldIdLst>
    <p:sldId id="256" r:id="rId2"/>
    <p:sldId id="370" r:id="rId3"/>
    <p:sldId id="297" r:id="rId4"/>
    <p:sldId id="438" r:id="rId5"/>
    <p:sldId id="363" r:id="rId6"/>
    <p:sldId id="453" r:id="rId7"/>
    <p:sldId id="377" r:id="rId8"/>
    <p:sldId id="379" r:id="rId9"/>
    <p:sldId id="380" r:id="rId10"/>
    <p:sldId id="375" r:id="rId11"/>
    <p:sldId id="376" r:id="rId12"/>
    <p:sldId id="381" r:id="rId13"/>
    <p:sldId id="382" r:id="rId14"/>
    <p:sldId id="402" r:id="rId15"/>
    <p:sldId id="404" r:id="rId16"/>
    <p:sldId id="424" r:id="rId17"/>
    <p:sldId id="416" r:id="rId18"/>
    <p:sldId id="364" r:id="rId19"/>
    <p:sldId id="452" r:id="rId20"/>
    <p:sldId id="444" r:id="rId21"/>
    <p:sldId id="445" r:id="rId22"/>
    <p:sldId id="446" r:id="rId23"/>
    <p:sldId id="395" r:id="rId24"/>
    <p:sldId id="384" r:id="rId25"/>
    <p:sldId id="394" r:id="rId26"/>
    <p:sldId id="396" r:id="rId27"/>
    <p:sldId id="365" r:id="rId28"/>
    <p:sldId id="366" r:id="rId29"/>
    <p:sldId id="367" r:id="rId30"/>
    <p:sldId id="368" r:id="rId31"/>
    <p:sldId id="398" r:id="rId32"/>
    <p:sldId id="399" r:id="rId33"/>
    <p:sldId id="400" r:id="rId34"/>
    <p:sldId id="401" r:id="rId35"/>
    <p:sldId id="436" r:id="rId36"/>
    <p:sldId id="369" r:id="rId37"/>
    <p:sldId id="387" r:id="rId38"/>
    <p:sldId id="419" r:id="rId39"/>
    <p:sldId id="448" r:id="rId40"/>
    <p:sldId id="420" r:id="rId41"/>
    <p:sldId id="423" r:id="rId42"/>
    <p:sldId id="397" r:id="rId43"/>
    <p:sldId id="454" r:id="rId44"/>
    <p:sldId id="455" r:id="rId45"/>
    <p:sldId id="456" r:id="rId46"/>
    <p:sldId id="457" r:id="rId47"/>
    <p:sldId id="342" r:id="rId48"/>
    <p:sldId id="425" r:id="rId49"/>
    <p:sldId id="426" r:id="rId50"/>
    <p:sldId id="427" r:id="rId51"/>
    <p:sldId id="428" r:id="rId52"/>
    <p:sldId id="429" r:id="rId53"/>
    <p:sldId id="432" r:id="rId54"/>
    <p:sldId id="433" r:id="rId55"/>
    <p:sldId id="434" r:id="rId56"/>
    <p:sldId id="435" r:id="rId57"/>
    <p:sldId id="352" r:id="rId58"/>
  </p:sldIdLst>
  <p:sldSz cx="9144000" cy="5143500" type="screen16x9"/>
  <p:notesSz cx="6858000" cy="9144000"/>
  <p:embeddedFontLst>
    <p:embeddedFont>
      <p:font typeface="Calisto MT" pitchFamily="18" charset="0"/>
      <p:regular r:id="rId60"/>
      <p:bold r:id="rId61"/>
      <p:italic r:id="rId62"/>
      <p:boldItalic r:id="rId63"/>
    </p:embeddedFont>
    <p:embeddedFont>
      <p:font typeface="Roboto Slab" charset="0"/>
      <p:regular r:id="rId64"/>
      <p:bold r:id="rId65"/>
    </p:embeddedFont>
    <p:embeddedFont>
      <p:font typeface="Goudy Old Style" pitchFamily="18" charset="0"/>
      <p:regular r:id="rId66"/>
      <p:bold r:id="rId67"/>
      <p:italic r:id="rId68"/>
    </p:embeddedFont>
    <p:embeddedFont>
      <p:font typeface="Bahnschrift SemiLight SemiConde" pitchFamily="34" charset="0"/>
      <p:regular r:id="rId69"/>
    </p:embeddedFont>
    <p:embeddedFont>
      <p:font typeface="Agency FB" pitchFamily="34" charset="0"/>
      <p:regular r:id="rId70"/>
      <p:bold r:id="rId71"/>
    </p:embeddedFont>
    <p:embeddedFont>
      <p:font typeface="Bahnschrift SemiBold" pitchFamily="34" charset="0"/>
      <p:bold r:id="rId72"/>
    </p:embeddedFont>
    <p:embeddedFont>
      <p:font typeface="Calibri" pitchFamily="34" charset="0"/>
      <p:regular r:id="rId73"/>
      <p:bold r:id="rId74"/>
      <p:italic r:id="rId75"/>
      <p:boldItalic r:id="rId76"/>
    </p:embeddedFont>
    <p:embeddedFont>
      <p:font typeface="Nixie One" charset="0"/>
      <p:regular r:id="rId77"/>
    </p:embeddedFont>
    <p:embeddedFont>
      <p:font typeface="MS Gothic" pitchFamily="49" charset="-128"/>
      <p:regular r:id="rId78"/>
    </p:embeddedFont>
    <p:embeddedFont>
      <p:font typeface="Impact" pitchFamily="34" charset="0"/>
      <p:regular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66"/>
    <a:srgbClr val="660033"/>
    <a:srgbClr val="FF6600"/>
    <a:srgbClr val="0000FF"/>
    <a:srgbClr val="FF66CC"/>
    <a:srgbClr val="00CCFF"/>
  </p:clrMru>
</p:presentationPr>
</file>

<file path=ppt/tableStyles.xml><?xml version="1.0" encoding="utf-8"?>
<a:tblStyleLst xmlns:a="http://schemas.openxmlformats.org/drawingml/2006/main" def="{98CEBAF2-A0B9-41F5-855D-340B4F70AB4A}">
  <a:tblStyle styleId="{98CEBAF2-A0B9-41F5-855D-340B4F70AB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ED7BB8-C791-43B9-B544-FB8657F4FD4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750" autoAdjust="0"/>
    <p:restoredTop sz="97096" autoAdjust="0"/>
  </p:normalViewPr>
  <p:slideViewPr>
    <p:cSldViewPr>
      <p:cViewPr>
        <p:scale>
          <a:sx n="75" d="100"/>
          <a:sy n="75" d="100"/>
        </p:scale>
        <p:origin x="-777" y="-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DCI has been awarded the Maintenance Dredging of Entrance Channels, Dr </a:t>
            </a:r>
            <a:r>
              <a:rPr lang="en-US" dirty="0" err="1" smtClean="0"/>
              <a:t>Ambedkar</a:t>
            </a:r>
            <a:r>
              <a:rPr lang="en-US" dirty="0" smtClean="0"/>
              <a:t> Dock Basin, </a:t>
            </a:r>
            <a:r>
              <a:rPr lang="en-US" dirty="0" err="1" smtClean="0"/>
              <a:t>Bharathi</a:t>
            </a:r>
            <a:r>
              <a:rPr lang="en-US" dirty="0" smtClean="0"/>
              <a:t> Dock Basin, </a:t>
            </a:r>
            <a:r>
              <a:rPr lang="en-US" dirty="0" err="1" smtClean="0"/>
              <a:t>Jawahar</a:t>
            </a:r>
            <a:r>
              <a:rPr lang="en-US" dirty="0" smtClean="0"/>
              <a:t> Dock, Turning Circle and all berths of Chennai Port. The total cost of the project is Rs.24.26 CR for dredging a quantity of 1.311 Million Cubic Meter. Dredging Corporation of India (DCI) will shortly commence Dredging with a completion period of Five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DCI has been awarded the Maintenance Dredging of Entrance Channels, Dr </a:t>
            </a:r>
            <a:r>
              <a:rPr lang="en-US" dirty="0" err="1" smtClean="0"/>
              <a:t>Ambedkar</a:t>
            </a:r>
            <a:r>
              <a:rPr lang="en-US" dirty="0" smtClean="0"/>
              <a:t> Dock Basin, </a:t>
            </a:r>
            <a:r>
              <a:rPr lang="en-US" dirty="0" err="1" smtClean="0"/>
              <a:t>Bharathi</a:t>
            </a:r>
            <a:r>
              <a:rPr lang="en-US" dirty="0" smtClean="0"/>
              <a:t> Dock Basin, </a:t>
            </a:r>
            <a:r>
              <a:rPr lang="en-US" dirty="0" err="1" smtClean="0"/>
              <a:t>Jawahar</a:t>
            </a:r>
            <a:r>
              <a:rPr lang="en-US" dirty="0" smtClean="0"/>
              <a:t> Dock, Turning Circle and all berths of Chennai Port. The total cost of the project is Rs.24.26 CR for dredging a quantity of 1.311 Million Cubic Meter. Dredging Corporation of India (DCI) will shortly commence Dredging with a completion period of Five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DCI has been awarded the Maintenance Dredging of Entrance Channels, Dr </a:t>
            </a:r>
            <a:r>
              <a:rPr lang="en-US" dirty="0" err="1" smtClean="0"/>
              <a:t>Ambedkar</a:t>
            </a:r>
            <a:r>
              <a:rPr lang="en-US" dirty="0" smtClean="0"/>
              <a:t> Dock Basin, </a:t>
            </a:r>
            <a:r>
              <a:rPr lang="en-US" dirty="0" err="1" smtClean="0"/>
              <a:t>Bharathi</a:t>
            </a:r>
            <a:r>
              <a:rPr lang="en-US" dirty="0" smtClean="0"/>
              <a:t> Dock Basin, </a:t>
            </a:r>
            <a:r>
              <a:rPr lang="en-US" dirty="0" err="1" smtClean="0"/>
              <a:t>Jawahar</a:t>
            </a:r>
            <a:r>
              <a:rPr lang="en-US" dirty="0" smtClean="0"/>
              <a:t> Dock, Turning Circle and all berths of Chennai Port. The total cost of the project is Rs.24.26 CR for dredging a quantity of 1.311 Million Cubic Meter. Dredging Corporation of India (DCI) will shortly commence Dredging with a completion period of Five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DCI has been awarded the Maintenance Dredging of Entrance Channels, Dr </a:t>
            </a:r>
            <a:r>
              <a:rPr lang="en-US" dirty="0" err="1" smtClean="0"/>
              <a:t>Ambedkar</a:t>
            </a:r>
            <a:r>
              <a:rPr lang="en-US" dirty="0" smtClean="0"/>
              <a:t> Dock Basin, </a:t>
            </a:r>
            <a:r>
              <a:rPr lang="en-US" dirty="0" err="1" smtClean="0"/>
              <a:t>Bharathi</a:t>
            </a:r>
            <a:r>
              <a:rPr lang="en-US" dirty="0" smtClean="0"/>
              <a:t> Dock Basin, </a:t>
            </a:r>
            <a:r>
              <a:rPr lang="en-US" dirty="0" err="1" smtClean="0"/>
              <a:t>Jawahar</a:t>
            </a:r>
            <a:r>
              <a:rPr lang="en-US" dirty="0" smtClean="0"/>
              <a:t> Dock, Turning Circle and all berths of Chennai Port. The total cost of the project is Rs.24.26 CR for dredging a quantity of 1.311 Million Cubic Meter. Dredging Corporation of India (DCI) will shortly commence Dredging with a completion period of Five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E9864-8FF9-493F-934F-36C11F2B2A8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750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E9864-8FF9-493F-934F-36C11F2B2A8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750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dirty="0" smtClean="0"/>
              <a:t>Tidal marshes are dominantly composed of silt and clay however sand may be common in channels/rivers draining into marshes. Hence, marsh acts as a sink.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dirty="0" smtClean="0"/>
              <a:t>Tidal marshes are dominantly composed of silt and clay however sand may be common in channels/rivers draining into marshes. Hence, marsh acts as a sink. </a:t>
            </a:r>
            <a:endParaRPr lang="en-US" sz="1100" smtClean="0"/>
          </a:p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dirty="0" smtClean="0"/>
              <a:t>Tidal marshes are dominantly composed of silt and clay however sand may be common in channels/rivers draining into marshes. Hence, marsh acts as a sink. </a:t>
            </a:r>
            <a:endParaRPr lang="en-US" sz="1100" smtClean="0"/>
          </a:p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Nepal-bound cargo containers piled up at Visakhapatnam Port after the Container Corporation of India Ltd (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cut train services drastically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Birganj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inland container depot (ICD), the only rail-linked dry port in the land-locked nation.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Birgunj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ICD is Nepal’s key Customs facility for handling third country imports and is also considered the lifeline for its trade and industry.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Amendment to rail services pact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development is the fall-out of an amendment last June to the Rail Services Agreement (RSA) signed between India and Nepal in 2004. The amendment allowed “any other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authorised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cargo train operators licensed by the Indian Railways or privately-owned wagons approved by the Indian Railways under any train operator or wagon investment schemes,” to ply between the two nations carrying cargo. The amendment effectively ended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Concor’s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15-year monopoly on the sector.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retain business,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cut rates by some 35 per cent from September 15 last year for hauling import containers landing at Visakhapatnam,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Haldia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Kolkata ports and bound for Nepal.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Nepal-bound cargo containers piled up at Visakhapatnam Port after the Container Corporation of India Ltd (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cut train services drastically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Birganj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inland container depot (ICD), the only rail-linked dry port in the land-locked nation.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Birgunj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ICD is Nepal’s key Customs facility for handling third country imports and is also considered the lifeline for its trade and industry.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Amendment to rail services pact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development is the fall-out of an amendment last June to the Rail Services Agreement (RSA) signed between India and Nepal in 2004. The amendment allowed “any other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authorised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cargo train operators licensed by the Indian Railways or privately-owned wagons approved by the Indian Railways under any train operator or wagon investment schemes,” to ply between the two nations carrying cargo. The amendment effectively ended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Concor’s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15-year monopoly on the sector.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retain business,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cut rates by some 35 per cent from September 15 last year for hauling import containers landing at Visakhapatnam,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Haldia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Kolkata ports and bound for Nepal.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33E963C-1534-4F8D-B2A7-66D81AA2595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0598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DCI has been awarded the Maintenance Dredging of Entrance Channels, Dr </a:t>
            </a:r>
            <a:r>
              <a:rPr lang="en-US" dirty="0" err="1" smtClean="0"/>
              <a:t>Ambedkar</a:t>
            </a:r>
            <a:r>
              <a:rPr lang="en-US" dirty="0" smtClean="0"/>
              <a:t> Dock Basin, </a:t>
            </a:r>
            <a:r>
              <a:rPr lang="en-US" dirty="0" err="1" smtClean="0"/>
              <a:t>Bharathi</a:t>
            </a:r>
            <a:r>
              <a:rPr lang="en-US" dirty="0" smtClean="0"/>
              <a:t> Dock Basin, </a:t>
            </a:r>
            <a:r>
              <a:rPr lang="en-US" dirty="0" err="1" smtClean="0"/>
              <a:t>Jawahar</a:t>
            </a:r>
            <a:r>
              <a:rPr lang="en-US" dirty="0" smtClean="0"/>
              <a:t> Dock, Turning Circle and all berths of Chennai Port. The total cost of the project is Rs.24.26 CR for dredging a quantity of 1.311 Million Cubic Meter. Dredging Corporation of India (DCI) will shortly commence Dredging with a completion period of Five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5C051A-E99E-4DDD-8CF7-D12F7F5427C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113600" y="2878750"/>
            <a:ext cx="4505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113600" y="3983050"/>
            <a:ext cx="4505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34743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500626"/>
            <a:ext cx="3474300" cy="38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4584075"/>
            <a:ext cx="3474300" cy="5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0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92094" y="0"/>
            <a:ext cx="551906" cy="4408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3398538" y="1599538"/>
            <a:ext cx="2346925" cy="19444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682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▫"/>
              <a:defRPr sz="2000">
                <a:solidFill>
                  <a:schemeClr val="l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5297-BD9C-4DE3-A6E5-52F0B513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179786"/>
            <a:ext cx="8120744" cy="705871"/>
          </a:xfrm>
        </p:spPr>
        <p:txBody>
          <a:bodyPr>
            <a:normAutofit/>
          </a:bodyPr>
          <a:lstStyle>
            <a:lvl1pPr>
              <a:defRPr sz="3000">
                <a:latin typeface="Bahnschrift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39F39F-23CB-4496-8C07-4DC3D99AA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8" y="1240972"/>
            <a:ext cx="8120744" cy="3391751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5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3768C5-D6AC-4E60-AD40-0C97E463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628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2FF877E-0F50-4FA1-B5C6-369153075C0B}" type="datetime1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C62D86-00E0-4076-8036-622325A55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324CC8-B705-4D44-96AF-92431AC2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9652" y="4714890"/>
            <a:ext cx="446849" cy="197654"/>
          </a:xfrm>
        </p:spPr>
        <p:txBody>
          <a:bodyPr/>
          <a:lstStyle>
            <a:lvl1pPr algn="r">
              <a:defRPr sz="1600">
                <a:solidFill>
                  <a:srgbClr val="002060"/>
                </a:solidFill>
              </a:defRPr>
            </a:lvl1pPr>
          </a:lstStyle>
          <a:p>
            <a:fld id="{FD5D7BC1-51E5-4D18-9B24-44CAE32856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B08516E-A2D5-462F-A79F-E3EF6D0D5C43}"/>
              </a:ext>
            </a:extLst>
          </p:cNvPr>
          <p:cNvSpPr/>
          <p:nvPr userDrawn="1"/>
        </p:nvSpPr>
        <p:spPr>
          <a:xfrm rot="5400000">
            <a:off x="8786938" y="4782230"/>
            <a:ext cx="213371" cy="199083"/>
          </a:xfrm>
          <a:custGeom>
            <a:avLst/>
            <a:gdLst>
              <a:gd name="connsiteX0" fmla="*/ 0 w 284494"/>
              <a:gd name="connsiteY0" fmla="*/ 284494 h 284494"/>
              <a:gd name="connsiteX1" fmla="*/ 0 w 284494"/>
              <a:gd name="connsiteY1" fmla="*/ 0 h 284494"/>
              <a:gd name="connsiteX2" fmla="*/ 57151 w 284494"/>
              <a:gd name="connsiteY2" fmla="*/ 0 h 284494"/>
              <a:gd name="connsiteX3" fmla="*/ 57151 w 284494"/>
              <a:gd name="connsiteY3" fmla="*/ 2 h 284494"/>
              <a:gd name="connsiteX4" fmla="*/ 284494 w 284494"/>
              <a:gd name="connsiteY4" fmla="*/ 2 h 284494"/>
              <a:gd name="connsiteX5" fmla="*/ 284494 w 284494"/>
              <a:gd name="connsiteY5" fmla="*/ 57152 h 284494"/>
              <a:gd name="connsiteX6" fmla="*/ 57151 w 284494"/>
              <a:gd name="connsiteY6" fmla="*/ 57152 h 284494"/>
              <a:gd name="connsiteX7" fmla="*/ 57151 w 284494"/>
              <a:gd name="connsiteY7" fmla="*/ 284494 h 284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494" h="284494">
                <a:moveTo>
                  <a:pt x="0" y="284494"/>
                </a:moveTo>
                <a:lnTo>
                  <a:pt x="0" y="0"/>
                </a:lnTo>
                <a:lnTo>
                  <a:pt x="57151" y="0"/>
                </a:lnTo>
                <a:lnTo>
                  <a:pt x="57151" y="2"/>
                </a:lnTo>
                <a:lnTo>
                  <a:pt x="284494" y="2"/>
                </a:lnTo>
                <a:lnTo>
                  <a:pt x="284494" y="57152"/>
                </a:lnTo>
                <a:lnTo>
                  <a:pt x="57151" y="57152"/>
                </a:lnTo>
                <a:lnTo>
                  <a:pt x="57151" y="284494"/>
                </a:lnTo>
                <a:close/>
              </a:path>
            </a:pathLst>
          </a:custGeom>
          <a:gradFill>
            <a:gsLst>
              <a:gs pos="12000">
                <a:srgbClr val="EF7C1B"/>
              </a:gs>
              <a:gs pos="100000">
                <a:srgbClr val="F0CB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92094" y="0"/>
            <a:ext cx="551906" cy="440872"/>
          </a:xfrm>
          <a:prstGeom prst="rect">
            <a:avLst/>
          </a:prstGeom>
        </p:spPr>
      </p:pic>
      <p:pic>
        <p:nvPicPr>
          <p:cNvPr id="9" name="bg object 17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19203" y="4829991"/>
            <a:ext cx="2076995" cy="1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68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14" descr="TCE Logo(CMYK) - Blue = 03.jpg">
            <a:extLst>
              <a:ext uri="{FF2B5EF4-FFF2-40B4-BE49-F238E27FC236}">
                <a16:creationId xmlns:a16="http://schemas.microsoft.com/office/drawing/2014/main" xmlns="" id="{7090519C-60BE-4D11-8BA4-921C39EC1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 t="85714"/>
          <a:stretch>
            <a:fillRect/>
          </a:stretch>
        </p:blipFill>
        <p:spPr bwMode="auto">
          <a:xfrm>
            <a:off x="3257550" y="4914901"/>
            <a:ext cx="2171700" cy="1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51050" y="4819400"/>
            <a:ext cx="349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60" r:id="rId4"/>
    <p:sldLayoutId id="214748366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ctrTitle"/>
          </p:nvPr>
        </p:nvSpPr>
        <p:spPr>
          <a:xfrm>
            <a:off x="1285852" y="500048"/>
            <a:ext cx="71438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sto MT" pitchFamily="18" charset="0"/>
                <a:cs typeface="Arial" pitchFamily="34" charset="0"/>
              </a:rPr>
              <a:t> Comparison Of West &amp; East Coast Ports And Challenges In Development Of Ports In East Coast of India 	</a:t>
            </a:r>
            <a:br>
              <a:rPr lang="en-US" sz="2800" dirty="0" smtClean="0">
                <a:solidFill>
                  <a:schemeClr val="bg1"/>
                </a:solidFill>
                <a:latin typeface="Calisto MT" pitchFamily="18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alisto MT" pitchFamily="18" charset="0"/>
                <a:cs typeface="Arial" pitchFamily="34" charset="0"/>
              </a:rPr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000" dirty="0" smtClean="0">
                <a:solidFill>
                  <a:schemeClr val="bg1"/>
                </a:solidFill>
                <a:latin typeface="Calisto MT" pitchFamily="18" charset="0"/>
                <a:cs typeface="Arial" pitchFamily="34" charset="0"/>
              </a:rPr>
              <a:t>BCC&amp;I, 11</a:t>
            </a:r>
            <a:r>
              <a:rPr lang="en-US" sz="2000" baseline="30000" dirty="0" smtClean="0">
                <a:solidFill>
                  <a:schemeClr val="bg1"/>
                </a:solidFill>
                <a:latin typeface="Calisto MT" pitchFamily="18" charset="0"/>
                <a:cs typeface="Arial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alisto MT" pitchFamily="18" charset="0"/>
                <a:cs typeface="Arial" pitchFamily="34" charset="0"/>
              </a:rPr>
              <a:t> edition of Annual Shipping and Logistics Conclave </a:t>
            </a:r>
            <a:br>
              <a:rPr lang="en-US" sz="2000" dirty="0" smtClean="0">
                <a:solidFill>
                  <a:schemeClr val="bg1"/>
                </a:solidFill>
                <a:latin typeface="Calisto MT" pitchFamily="18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sto MT" pitchFamily="18" charset="0"/>
                <a:cs typeface="Arial" pitchFamily="34" charset="0"/>
              </a:rPr>
              <a:t>February 25, 2022</a:t>
            </a:r>
            <a:r>
              <a:rPr lang="en-US" sz="2400" dirty="0" smtClean="0">
                <a:latin typeface="Goudy Old Style" pitchFamily="18" charset="0"/>
              </a:rPr>
              <a:t/>
            </a:r>
            <a:br>
              <a:rPr lang="en-US" sz="2400" dirty="0" smtClean="0">
                <a:latin typeface="Goudy Old Style" pitchFamily="18" charset="0"/>
              </a:rPr>
            </a:br>
            <a:r>
              <a:rPr lang="en-US" sz="2400" dirty="0" smtClean="0">
                <a:latin typeface="Goudy Old Style" pitchFamily="18" charset="0"/>
              </a:rPr>
              <a:t/>
            </a:r>
            <a:br>
              <a:rPr lang="en-US" sz="2400" dirty="0" smtClean="0">
                <a:latin typeface="Goudy Old Style" pitchFamily="18" charset="0"/>
              </a:rPr>
            </a:br>
            <a:r>
              <a:rPr lang="en-US" sz="1600" dirty="0" err="1" smtClean="0">
                <a:solidFill>
                  <a:srgbClr val="FFFF00"/>
                </a:solidFill>
                <a:latin typeface="Bahnschrift SemiLight SemiConde" pitchFamily="34" charset="0"/>
              </a:rPr>
              <a:t>Devdatta</a:t>
            </a:r>
            <a:r>
              <a:rPr lang="en-US" sz="1600" dirty="0" smtClean="0">
                <a:solidFill>
                  <a:srgbClr val="FFFF00"/>
                </a:solidFill>
                <a:latin typeface="Bahnschrift SemiLight SemiConde" pitchFamily="34" charset="0"/>
              </a:rPr>
              <a:t> Bose </a:t>
            </a:r>
            <a:br>
              <a:rPr lang="en-US" sz="1600" dirty="0" smtClean="0">
                <a:solidFill>
                  <a:srgbClr val="FFFF00"/>
                </a:solidFill>
                <a:latin typeface="Bahnschrift SemiLight SemiConde" pitchFamily="34" charset="0"/>
              </a:rPr>
            </a:br>
            <a:r>
              <a:rPr lang="en-US" sz="1600" dirty="0" smtClean="0">
                <a:solidFill>
                  <a:srgbClr val="FFFF00"/>
                </a:solidFill>
                <a:latin typeface="Bahnschrift SemiLight SemiConde" pitchFamily="34" charset="0"/>
              </a:rPr>
              <a:t>Group Sector Head-Ports &amp; </a:t>
            </a:r>
            <a:r>
              <a:rPr lang="en-US" sz="1600" dirty="0" err="1" smtClean="0">
                <a:solidFill>
                  <a:srgbClr val="FFFF00"/>
                </a:solidFill>
                <a:latin typeface="Bahnschrift SemiLight SemiConde" pitchFamily="34" charset="0"/>
              </a:rPr>
              <a:t>Harbours</a:t>
            </a:r>
            <a:r>
              <a:rPr lang="en-US" sz="1600" dirty="0" smtClean="0">
                <a:solidFill>
                  <a:srgbClr val="FFFF00"/>
                </a:solidFill>
                <a:latin typeface="Bahnschrift SemiLight SemiConde" pitchFamily="34" charset="0"/>
              </a:rPr>
              <a:t/>
            </a:r>
            <a:br>
              <a:rPr lang="en-US" sz="1600" dirty="0" smtClean="0">
                <a:solidFill>
                  <a:srgbClr val="FFFF00"/>
                </a:solidFill>
                <a:latin typeface="Bahnschrift SemiLight SemiConde" pitchFamily="34" charset="0"/>
              </a:rPr>
            </a:br>
            <a:r>
              <a:rPr lang="en-US" sz="1600" dirty="0" smtClean="0">
                <a:solidFill>
                  <a:srgbClr val="FFFF00"/>
                </a:solidFill>
                <a:latin typeface="Bahnschrift SemiLight SemiConde" pitchFamily="34" charset="0"/>
              </a:rPr>
              <a:t>Contact +91 9987615129</a:t>
            </a:r>
            <a:r>
              <a:rPr lang="en-US" sz="2400" dirty="0" smtClean="0">
                <a:solidFill>
                  <a:srgbClr val="57257D"/>
                </a:solidFill>
              </a:rPr>
              <a:t/>
            </a:r>
            <a:br>
              <a:rPr lang="en-US" sz="2400" dirty="0" smtClean="0">
                <a:solidFill>
                  <a:srgbClr val="57257D"/>
                </a:solidFill>
              </a:rPr>
            </a:br>
            <a:endParaRPr lang="en-US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6" name="Google Shape;106;p13"/>
          <p:cNvGrpSpPr/>
          <p:nvPr/>
        </p:nvGrpSpPr>
        <p:grpSpPr>
          <a:xfrm>
            <a:off x="285720" y="714362"/>
            <a:ext cx="964541" cy="1011307"/>
            <a:chOff x="5961125" y="1623900"/>
            <a:chExt cx="427450" cy="448175"/>
          </a:xfrm>
        </p:grpSpPr>
        <p:sp>
          <p:nvSpPr>
            <p:cNvPr id="107" name="Google Shape;107;p13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71802" y="0"/>
            <a:ext cx="3000396" cy="500048"/>
            <a:chOff x="785786" y="571486"/>
            <a:chExt cx="3643338" cy="928694"/>
          </a:xfrm>
        </p:grpSpPr>
        <p:sp>
          <p:nvSpPr>
            <p:cNvPr id="13" name="Rectangle 12"/>
            <p:cNvSpPr/>
            <p:nvPr/>
          </p:nvSpPr>
          <p:spPr>
            <a:xfrm>
              <a:off x="785786" y="571486"/>
              <a:ext cx="36433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224" y="642924"/>
              <a:ext cx="3494392" cy="7670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CHENNAI PORT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6"/>
            <a:ext cx="4214842" cy="417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00562" y="428610"/>
            <a:ext cx="46434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Artificial </a:t>
            </a:r>
            <a:r>
              <a:rPr lang="en-US" dirty="0" err="1" smtClean="0"/>
              <a:t>Harbour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Entrance Channel</a:t>
            </a:r>
          </a:p>
          <a:p>
            <a:r>
              <a:rPr lang="en-US" dirty="0" smtClean="0"/>
              <a:t>Length of Channel: 	About 7 </a:t>
            </a:r>
            <a:r>
              <a:rPr lang="en-US" dirty="0" err="1" smtClean="0"/>
              <a:t>kilometres</a:t>
            </a:r>
            <a:endParaRPr lang="en-US" dirty="0" smtClean="0"/>
          </a:p>
          <a:p>
            <a:r>
              <a:rPr lang="en-US" dirty="0" smtClean="0"/>
              <a:t>Depth of Inner Channel: -18.6m at chart datum</a:t>
            </a:r>
          </a:p>
          <a:p>
            <a:r>
              <a:rPr lang="en-US" dirty="0" smtClean="0"/>
              <a:t>Depth of Outer Channel: -19.2m at chart datum</a:t>
            </a:r>
          </a:p>
          <a:p>
            <a:endParaRPr lang="en-US" dirty="0" smtClean="0"/>
          </a:p>
          <a:p>
            <a:r>
              <a:rPr lang="en-US" u="sng" dirty="0" smtClean="0"/>
              <a:t>Length of Breakwate</a:t>
            </a:r>
            <a:r>
              <a:rPr lang="en-US" dirty="0" smtClean="0"/>
              <a:t>r</a:t>
            </a:r>
          </a:p>
          <a:p>
            <a:r>
              <a:rPr lang="en-US" u="sng" dirty="0" smtClean="0"/>
              <a:t>Inner </a:t>
            </a:r>
            <a:r>
              <a:rPr lang="en-US" u="sng" dirty="0" err="1" smtClean="0"/>
              <a:t>Harbour</a:t>
            </a:r>
            <a:endParaRPr lang="en-US" u="sng" dirty="0" smtClean="0"/>
          </a:p>
          <a:p>
            <a:r>
              <a:rPr lang="en-US" dirty="0" smtClean="0"/>
              <a:t>Eastern Breakwater	-	1325 m</a:t>
            </a:r>
          </a:p>
          <a:p>
            <a:r>
              <a:rPr lang="en-US" dirty="0" smtClean="0"/>
              <a:t>Northern Breakwater	-	575 m</a:t>
            </a:r>
          </a:p>
          <a:p>
            <a:r>
              <a:rPr lang="en-US" u="sng" dirty="0" smtClean="0"/>
              <a:t>Outer </a:t>
            </a:r>
            <a:r>
              <a:rPr lang="en-US" u="sng" dirty="0" err="1" smtClean="0"/>
              <a:t>Harbour</a:t>
            </a:r>
            <a:endParaRPr lang="en-US" u="sng" dirty="0" smtClean="0"/>
          </a:p>
          <a:p>
            <a:r>
              <a:rPr lang="en-US" dirty="0" smtClean="0"/>
              <a:t>Eastern Breakwater	-	590 m</a:t>
            </a:r>
          </a:p>
          <a:p>
            <a:r>
              <a:rPr lang="en-US" dirty="0" smtClean="0"/>
              <a:t>Northern Breakwater	-	460 m</a:t>
            </a:r>
          </a:p>
          <a:p>
            <a:r>
              <a:rPr lang="en-US" dirty="0" smtClean="0"/>
              <a:t>Outer Arm	 	-	1000 m</a:t>
            </a:r>
          </a:p>
          <a:p>
            <a:r>
              <a:rPr lang="en-US" dirty="0" smtClean="0"/>
              <a:t>Upper Pitch Revetment -	950 m</a:t>
            </a:r>
          </a:p>
          <a:p>
            <a:endParaRPr lang="en-US" dirty="0" smtClean="0"/>
          </a:p>
          <a:p>
            <a:r>
              <a:rPr lang="en-US" dirty="0" smtClean="0"/>
              <a:t>Nature of Dredge Material : Predominantly sandy and silt</a:t>
            </a:r>
          </a:p>
          <a:p>
            <a:r>
              <a:rPr lang="en-US" dirty="0" smtClean="0"/>
              <a:t>Maintenance Dredging Volume : 1.311 Million Cubic Meter _ September 2021 Data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CHENNAI PORT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200" y="1071552"/>
            <a:ext cx="8150890" cy="366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57224" y="785800"/>
            <a:ext cx="6929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Traffic Handled During the month of January 2022 (IN '000' </a:t>
            </a:r>
            <a:r>
              <a:rPr lang="en-US" b="1" dirty="0" err="1" smtClean="0"/>
              <a:t>Tonnes</a:t>
            </a:r>
            <a:r>
              <a:rPr lang="en-US" b="1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ENNORE PORT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7818" y="571486"/>
            <a:ext cx="37861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Artificial </a:t>
            </a:r>
            <a:r>
              <a:rPr lang="en-US" dirty="0" err="1" smtClean="0"/>
              <a:t>Harbour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Length of Entrance Channel:5.2 km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Approach Channel (-)20.00m CD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Entrance Channel (-)19.00m CD 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Harbour</a:t>
            </a:r>
            <a:r>
              <a:rPr lang="en-US" dirty="0" smtClean="0">
                <a:solidFill>
                  <a:schemeClr val="tx1"/>
                </a:solidFill>
              </a:rPr>
              <a:t> Basin (-)18.50m CD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Length of Breakwater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North Breakwater – 4000 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South Breakwater – 1000 m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Nature of Dredge Material : sand</a:t>
            </a:r>
          </a:p>
          <a:p>
            <a:endParaRPr lang="en-US" dirty="0" smtClean="0"/>
          </a:p>
          <a:p>
            <a:pPr algn="just"/>
            <a:r>
              <a:rPr lang="en-US" dirty="0" smtClean="0"/>
              <a:t>Maintenance Dredging Volume : 1 Million Cubic Meter including sand trap on southern side. Beach formation of 300 m width already formed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6"/>
            <a:ext cx="519569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ENNORE PORT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lum bright="-24000" contrast="22000"/>
          </a:blip>
          <a:srcRect l="847" t="8349" r="847"/>
          <a:stretch>
            <a:fillRect/>
          </a:stretch>
        </p:blipFill>
        <p:spPr bwMode="auto">
          <a:xfrm>
            <a:off x="214282" y="857238"/>
            <a:ext cx="8501122" cy="381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000892" y="57148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Million </a:t>
            </a:r>
            <a:r>
              <a:rPr lang="en-US" b="1" dirty="0" err="1" smtClean="0"/>
              <a:t>Tonnes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VISAKHAPATNAM PORT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 r="10424"/>
          <a:stretch>
            <a:fillRect/>
          </a:stretch>
        </p:blipFill>
        <p:spPr bwMode="auto">
          <a:xfrm>
            <a:off x="142844" y="642924"/>
            <a:ext cx="455417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642924"/>
            <a:ext cx="442912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PARADIP</a:t>
            </a:r>
            <a:r>
              <a:rPr lang="en-US" b="1" dirty="0" smtClean="0">
                <a:solidFill>
                  <a:srgbClr val="002060"/>
                </a:solidFill>
              </a:rPr>
              <a:t> PORT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642924"/>
            <a:ext cx="4786346" cy="398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628" y="714362"/>
            <a:ext cx="38576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Artificial </a:t>
            </a:r>
            <a:r>
              <a:rPr lang="en-US" dirty="0" err="1" smtClean="0"/>
              <a:t>Harbour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Length of Entrance Channel: 17 </a:t>
            </a:r>
            <a:r>
              <a:rPr lang="en-US" dirty="0" err="1" smtClean="0"/>
              <a:t>kilometres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Depth of Channel</a:t>
            </a:r>
          </a:p>
          <a:p>
            <a:r>
              <a:rPr lang="en-US" dirty="0" smtClean="0">
                <a:solidFill>
                  <a:srgbClr val="333434"/>
                </a:solidFill>
                <a:ea typeface="Times New Roman"/>
                <a:cs typeface="Times New Roman"/>
              </a:rPr>
              <a:t>Approach Channel</a:t>
            </a:r>
            <a:r>
              <a:rPr lang="en-US" sz="1050" dirty="0" smtClean="0">
                <a:solidFill>
                  <a:srgbClr val="333434"/>
                </a:solidFill>
                <a:latin typeface="Calibri"/>
                <a:ea typeface="Times New Roman"/>
                <a:cs typeface="Times New Roman"/>
              </a:rPr>
              <a:t> : </a:t>
            </a:r>
            <a:r>
              <a:rPr lang="en-US" dirty="0" smtClean="0">
                <a:solidFill>
                  <a:srgbClr val="333434"/>
                </a:solidFill>
                <a:ea typeface="Times New Roman"/>
                <a:cs typeface="Times New Roman"/>
              </a:rPr>
              <a:t>-18.70 m CD</a:t>
            </a:r>
            <a:endParaRPr lang="en-US" sz="1050" dirty="0" smtClean="0">
              <a:solidFill>
                <a:srgbClr val="333434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333434"/>
                </a:solidFill>
                <a:ea typeface="Times New Roman"/>
                <a:cs typeface="Times New Roman"/>
              </a:rPr>
              <a:t>Entrance Channel</a:t>
            </a:r>
            <a:r>
              <a:rPr lang="en-US" sz="1050" dirty="0" smtClean="0">
                <a:solidFill>
                  <a:srgbClr val="333434"/>
                </a:solidFill>
                <a:latin typeface="Calibri"/>
                <a:ea typeface="Times New Roman"/>
                <a:cs typeface="Times New Roman"/>
              </a:rPr>
              <a:t>: </a:t>
            </a:r>
            <a:r>
              <a:rPr lang="en-US" dirty="0" smtClean="0">
                <a:solidFill>
                  <a:srgbClr val="333434"/>
                </a:solidFill>
                <a:ea typeface="Times New Roman"/>
                <a:cs typeface="Times New Roman"/>
              </a:rPr>
              <a:t>-17.10 m CD</a:t>
            </a:r>
            <a:endParaRPr lang="en-US" sz="1050" dirty="0" smtClean="0">
              <a:solidFill>
                <a:srgbClr val="333434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333434"/>
                </a:solidFill>
                <a:ea typeface="Times New Roman"/>
                <a:cs typeface="Times New Roman"/>
              </a:rPr>
              <a:t>Turning Basin</a:t>
            </a:r>
            <a:r>
              <a:rPr lang="en-US" sz="1050" dirty="0" smtClean="0">
                <a:solidFill>
                  <a:srgbClr val="333434"/>
                </a:solidFill>
                <a:latin typeface="Calibri"/>
                <a:ea typeface="Times New Roman"/>
                <a:cs typeface="Times New Roman"/>
              </a:rPr>
              <a:t> : </a:t>
            </a:r>
            <a:r>
              <a:rPr lang="en-US" dirty="0" smtClean="0">
                <a:solidFill>
                  <a:srgbClr val="333434"/>
                </a:solidFill>
                <a:ea typeface="Times New Roman"/>
                <a:cs typeface="Times New Roman"/>
              </a:rPr>
              <a:t>-17.10 m CD</a:t>
            </a:r>
            <a:endParaRPr lang="en-US" sz="1050" dirty="0" smtClean="0">
              <a:latin typeface="Calibri"/>
              <a:ea typeface="Calibri"/>
              <a:cs typeface="Times New Roman"/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Length of Breakwaters </a:t>
            </a:r>
          </a:p>
          <a:p>
            <a:r>
              <a:rPr lang="en-US" dirty="0" smtClean="0"/>
              <a:t>North Breakwater	-538 m</a:t>
            </a:r>
          </a:p>
          <a:p>
            <a:r>
              <a:rPr lang="en-US" dirty="0" smtClean="0"/>
              <a:t>South Breakwater	-1217 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Maintenance Dredging Volume : 7 Million Cubic Meter _ March 2022 Data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GANGAVARAM PORT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 l="32673" t="34365"/>
          <a:stretch>
            <a:fillRect/>
          </a:stretch>
        </p:blipFill>
        <p:spPr bwMode="auto">
          <a:xfrm>
            <a:off x="142844" y="571486"/>
            <a:ext cx="485778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72066" y="571486"/>
            <a:ext cx="39275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Water Depth </a:t>
            </a:r>
            <a:r>
              <a:rPr lang="en-US" dirty="0" err="1" smtClean="0"/>
              <a:t>Upto</a:t>
            </a:r>
            <a:r>
              <a:rPr lang="en-US" dirty="0" smtClean="0"/>
              <a:t> -21 </a:t>
            </a:r>
            <a:r>
              <a:rPr lang="en-US" dirty="0" err="1" smtClean="0"/>
              <a:t>mCD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Super Cape Size Vessels Of </a:t>
            </a:r>
            <a:r>
              <a:rPr lang="en-US" dirty="0" err="1" smtClean="0"/>
              <a:t>upto</a:t>
            </a:r>
            <a:r>
              <a:rPr lang="en-US" dirty="0" smtClean="0"/>
              <a:t> 200,000 DWT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Port Layout is just an extension of shoreline it allows the </a:t>
            </a:r>
            <a:r>
              <a:rPr lang="en-US" dirty="0" err="1" smtClean="0"/>
              <a:t>longshore</a:t>
            </a:r>
            <a:r>
              <a:rPr lang="en-US" dirty="0" smtClean="0"/>
              <a:t> drift to pass 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KOLKATA</a:t>
            </a:r>
            <a:r>
              <a:rPr lang="en-US" b="1" dirty="0" smtClean="0">
                <a:solidFill>
                  <a:srgbClr val="002060"/>
                </a:solidFill>
              </a:rPr>
              <a:t> PORT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00076"/>
            <a:ext cx="4286280" cy="361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500048"/>
            <a:ext cx="392909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85720" y="4214824"/>
            <a:ext cx="8215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chemeClr val="tx1"/>
                </a:solidFill>
              </a:rPr>
              <a:t>Being a </a:t>
            </a:r>
            <a:r>
              <a:rPr lang="en-US" b="1" dirty="0" err="1" smtClean="0">
                <a:solidFill>
                  <a:schemeClr val="tx1"/>
                </a:solidFill>
              </a:rPr>
              <a:t>riverine</a:t>
            </a:r>
            <a:r>
              <a:rPr lang="en-US" b="1" dirty="0" smtClean="0">
                <a:solidFill>
                  <a:schemeClr val="tx1"/>
                </a:solidFill>
              </a:rPr>
              <a:t> port, the port does not have adequate draft, which restricts handling of large vessels. Further, inadequate handling infrastructure, and high vessel and cargo turnaround time decreasing port traffic share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929058" y="1500180"/>
            <a:ext cx="450059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COMPARISON OF EAST &amp; WEST COAST PORTS</a:t>
            </a:r>
            <a:endParaRPr lang="en-US" sz="4000" dirty="0">
              <a:solidFill>
                <a:srgbClr val="002060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 smtClean="0">
                <a:solidFill>
                  <a:schemeClr val="accent6"/>
                </a:solidFill>
                <a:latin typeface="Agency FB" pitchFamily="34" charset="0"/>
                <a:ea typeface="Roboto Slab"/>
                <a:cs typeface="Roboto Slab"/>
                <a:sym typeface="Roboto Slab"/>
              </a:rPr>
              <a:t>3</a:t>
            </a:r>
            <a:endParaRPr sz="20000">
              <a:solidFill>
                <a:schemeClr val="accent6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929058" y="1500180"/>
            <a:ext cx="4500594" cy="18573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COMPARISON OF EAST &amp; WEST COAST PORTS – </a:t>
            </a:r>
            <a:r>
              <a:rPr lang="en-US" sz="4000" dirty="0" smtClean="0">
                <a:solidFill>
                  <a:srgbClr val="3333FF"/>
                </a:solidFill>
                <a:latin typeface="Agency FB" pitchFamily="34" charset="0"/>
              </a:rPr>
              <a:t>LENGTH OF ENTRANCE CHANNEL/TYPE OF HARBOUR</a:t>
            </a:r>
            <a:endParaRPr lang="en-US" sz="4000" dirty="0">
              <a:solidFill>
                <a:srgbClr val="3333FF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700">
              <a:solidFill>
                <a:schemeClr val="accent6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1643056"/>
            <a:ext cx="128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i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4000496" y="1643056"/>
            <a:ext cx="450059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INTRODUCTION</a:t>
            </a:r>
            <a:endParaRPr lang="en-US" sz="4000" dirty="0">
              <a:solidFill>
                <a:srgbClr val="002060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 smtClean="0">
                <a:solidFill>
                  <a:srgbClr val="002060"/>
                </a:solidFill>
                <a:latin typeface="Agency FB" pitchFamily="34" charset="0"/>
                <a:ea typeface="Roboto Slab"/>
                <a:cs typeface="Adobe Devanagari" pitchFamily="18" charset="0"/>
                <a:sym typeface="Roboto Slab"/>
              </a:rPr>
              <a:t>1</a:t>
            </a:r>
            <a:endParaRPr sz="20000">
              <a:solidFill>
                <a:srgbClr val="002060"/>
              </a:solidFill>
              <a:latin typeface="Agency FB" pitchFamily="34" charset="0"/>
              <a:ea typeface="Roboto Slab"/>
              <a:cs typeface="Adobe Devanagari" pitchFamily="18" charset="0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3D60-49A6-42AF-BA5F-F90FEB4CA0C5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14296"/>
            <a:ext cx="8715403" cy="2857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solidFill>
                  <a:srgbClr val="002060"/>
                </a:solidFill>
              </a:rPr>
              <a:t>LOCATION AND TOPOGRAPHY – MAJOR PORTS – EAST COAST</a:t>
            </a:r>
          </a:p>
        </p:txBody>
      </p:sp>
      <p:graphicFrame>
        <p:nvGraphicFramePr>
          <p:cNvPr id="6" name="Group 1027"/>
          <p:cNvGraphicFramePr>
            <a:graphicFrameLocks/>
          </p:cNvGraphicFramePr>
          <p:nvPr/>
        </p:nvGraphicFramePr>
        <p:xfrm>
          <a:off x="142844" y="785800"/>
          <a:ext cx="8715437" cy="3665575"/>
        </p:xfrm>
        <a:graphic>
          <a:graphicData uri="http://schemas.openxmlformats.org/drawingml/2006/table">
            <a:tbl>
              <a:tblPr/>
              <a:tblGrid>
                <a:gridCol w="1285884"/>
                <a:gridCol w="1143008"/>
                <a:gridCol w="1000132"/>
                <a:gridCol w="1285884"/>
                <a:gridCol w="942480"/>
                <a:gridCol w="843470"/>
                <a:gridCol w="2214579"/>
              </a:tblGrid>
              <a:tr h="63433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PORT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LOCATION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ENTRANCE CHANNEL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TURNING CIRCLE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TYPE OF DOCK/PORT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15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Latitude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Longitude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Distance from harbour entrance (in km)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Number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Diameter (in m)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Kolkata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22° 33’N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88° 19’E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190 / 288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Riverine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impounded docks and river side jetty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Haldia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20° 02’N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88° 06’E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549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-do-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Paradip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20° 15’N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86° 40’E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Artificial lagoon port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Visakhapatnam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-IH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-OH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17° 41’N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83° 18’E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Natural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Harbour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3D60-49A6-42AF-BA5F-F90FEB4CA0C5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" name="Group 2"/>
          <p:cNvGraphicFramePr>
            <a:graphicFrameLocks/>
          </p:cNvGraphicFramePr>
          <p:nvPr/>
        </p:nvGraphicFramePr>
        <p:xfrm>
          <a:off x="428596" y="2000246"/>
          <a:ext cx="8143932" cy="2004467"/>
        </p:xfrm>
        <a:graphic>
          <a:graphicData uri="http://schemas.openxmlformats.org/drawingml/2006/table">
            <a:tbl>
              <a:tblPr/>
              <a:tblGrid>
                <a:gridCol w="1143008"/>
                <a:gridCol w="837956"/>
                <a:gridCol w="1027166"/>
                <a:gridCol w="1278150"/>
                <a:gridCol w="1000132"/>
                <a:gridCol w="1143008"/>
                <a:gridCol w="1714512"/>
              </a:tblGrid>
              <a:tr h="651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Ennore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13° 15’ 30”N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80° 21’E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3.775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Artificial harbour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8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Chennai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13° 06’N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80° 18’E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Artificial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harbour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wet docks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47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Tuticorin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8° 45’N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78° 13’E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Artificial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harbour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62"/>
            <a:ext cx="8143932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715403" cy="2857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 smtClean="0">
                <a:solidFill>
                  <a:srgbClr val="002060"/>
                </a:solidFill>
              </a:rPr>
              <a:t>LOCATION AND TOPOGRAPHY – MAJOR PORTS – EAST COAST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3D60-49A6-42AF-BA5F-F90FEB4CA0C5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" name="Group 2"/>
          <p:cNvGraphicFramePr>
            <a:graphicFrameLocks/>
          </p:cNvGraphicFramePr>
          <p:nvPr/>
        </p:nvGraphicFramePr>
        <p:xfrm>
          <a:off x="571472" y="1785932"/>
          <a:ext cx="7858181" cy="3095276"/>
        </p:xfrm>
        <a:graphic>
          <a:graphicData uri="http://schemas.openxmlformats.org/drawingml/2006/table">
            <a:tbl>
              <a:tblPr/>
              <a:tblGrid>
                <a:gridCol w="1071570"/>
                <a:gridCol w="839887"/>
                <a:gridCol w="991126"/>
                <a:gridCol w="1203510"/>
                <a:gridCol w="991126"/>
                <a:gridCol w="1046449"/>
                <a:gridCol w="1714513"/>
              </a:tblGrid>
              <a:tr h="255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Cochin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9° 58’N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76° 14’E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Lagoon port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 Mangalore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12° 5’N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74° 48’E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Artificial lagoon port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Mormugao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25° 15’N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73° 47’E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Open protected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harbour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Mumbai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18° 54’N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72° 49’E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Natural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harbour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impounded wet docks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JNPT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18° 56.43’N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72° 56. 24’E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17.0 (outer channel)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33 km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 weather tidal port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Kandla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23° 01N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70° 13’E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25.0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Estuary port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8"/>
            <a:ext cx="785818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8715403" cy="2857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 smtClean="0">
                <a:solidFill>
                  <a:srgbClr val="002060"/>
                </a:solidFill>
              </a:rPr>
              <a:t>LOCATION AND TOPOGRAPHY – MAJOR PORTS – WEST COAST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929058" y="1500180"/>
            <a:ext cx="4500594" cy="18573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COMPARISON OF EAST &amp; WEST COAST PORTS - </a:t>
            </a:r>
            <a:r>
              <a:rPr lang="en-US" sz="4000" dirty="0" smtClean="0">
                <a:solidFill>
                  <a:srgbClr val="3333FF"/>
                </a:solidFill>
                <a:latin typeface="Agency FB" pitchFamily="34" charset="0"/>
              </a:rPr>
              <a:t>DREDGING</a:t>
            </a:r>
            <a:endParaRPr lang="en-US" sz="4000" dirty="0">
              <a:solidFill>
                <a:srgbClr val="3333FF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700">
              <a:solidFill>
                <a:schemeClr val="accent6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1643056"/>
            <a:ext cx="128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ii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300" y="57151"/>
            <a:ext cx="7958162" cy="375047"/>
          </a:xfrm>
          <a:prstGeom prst="rect">
            <a:avLst/>
          </a:prstGeom>
        </p:spPr>
        <p:txBody>
          <a:bodyPr lIns="68580" tIns="34290" rIns="68580" bIns="34290"/>
          <a:lstStyle/>
          <a:p>
            <a:pPr eaLnBrk="0" hangingPunct="0">
              <a:defRPr/>
            </a:pPr>
            <a:r>
              <a:rPr lang="en-US" sz="21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DREDGING IN INDIAN MAJOR </a:t>
            </a:r>
            <a:r>
              <a:rPr lang="en-US" sz="21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PORTS _ EAST COAST</a:t>
            </a:r>
            <a:endParaRPr lang="en-US" sz="21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341840-B773-4F5B-B3FB-200122575CBC}"/>
              </a:ext>
            </a:extLst>
          </p:cNvPr>
          <p:cNvSpPr txBox="1"/>
          <p:nvPr/>
        </p:nvSpPr>
        <p:spPr>
          <a:xfrm>
            <a:off x="7772400" y="3952561"/>
            <a:ext cx="27432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i="1" dirty="0"/>
              <a:t>Source: IPA</a:t>
            </a:r>
            <a:endParaRPr lang="en-IN" sz="9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D99E61-B6E8-4B7D-88AD-F01D4B8F5D1C}"/>
              </a:ext>
            </a:extLst>
          </p:cNvPr>
          <p:cNvSpPr/>
          <p:nvPr/>
        </p:nvSpPr>
        <p:spPr>
          <a:xfrm>
            <a:off x="428596" y="3929072"/>
            <a:ext cx="6629416" cy="5539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"/>
            <a:r>
              <a:rPr lang="en-IN" sz="1050" b="1" dirty="0"/>
              <a:t>NOTE</a:t>
            </a:r>
          </a:p>
          <a:p>
            <a:pPr fontAlgn="b"/>
            <a:r>
              <a:rPr lang="en-IN" sz="1050" dirty="0"/>
              <a:t>** On trail basis DCI CSD for 10 days</a:t>
            </a:r>
          </a:p>
          <a:p>
            <a:pPr fontAlgn="b"/>
            <a:r>
              <a:rPr lang="en-IN" sz="1050" dirty="0"/>
              <a:t>*** On Day Hire basis for a period of 43 &amp; 19 days( Back hoe Dredger DCI &amp; DCI TSHD respectively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28594" y="785800"/>
          <a:ext cx="8215376" cy="2845571"/>
        </p:xfrm>
        <a:graphic>
          <a:graphicData uri="http://schemas.openxmlformats.org/drawingml/2006/table">
            <a:tbl>
              <a:tblPr/>
              <a:tblGrid>
                <a:gridCol w="631952"/>
                <a:gridCol w="631952"/>
                <a:gridCol w="631952"/>
                <a:gridCol w="631952"/>
                <a:gridCol w="631952"/>
                <a:gridCol w="631952"/>
                <a:gridCol w="631952"/>
                <a:gridCol w="631952"/>
                <a:gridCol w="631952"/>
                <a:gridCol w="631952"/>
                <a:gridCol w="631952"/>
                <a:gridCol w="631952"/>
                <a:gridCol w="631952"/>
              </a:tblGrid>
              <a:tr h="314176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Type of Dredging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Capital Dredging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Maintenance Dredging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103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2017-18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2018-2019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2019-2020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2017-18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2018-2019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2019-2020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41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Major Port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  <a:tr h="314176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Units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INR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Crores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  <a:tr h="19210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Kolkata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260.36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17.03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278.29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11.77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298.12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19210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Paradip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13.37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0.98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18.72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1.84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5.51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56.95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5.06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53.09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68.56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31417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Visakhapatnam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17.69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0.27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12.99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0.156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6.27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8.379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28.05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0.29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22.22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0.32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26.07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31417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Kamarajar(Ennore)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0.873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42.94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52.18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4.57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19210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Chennai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0.023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3.03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11.81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0.07995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10.43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0.23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9.55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31417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V.O.Chidambarnar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0.347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86.8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**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9.12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***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15.87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19210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31.06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2.47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161.45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3.439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105.6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24.289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357.17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22.46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379.9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23.89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512.3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7286644" y="3286130"/>
            <a:ext cx="1428760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279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300" y="57151"/>
            <a:ext cx="7600972" cy="375047"/>
          </a:xfrm>
          <a:prstGeom prst="rect">
            <a:avLst/>
          </a:prstGeom>
        </p:spPr>
        <p:txBody>
          <a:bodyPr lIns="68580" tIns="34290" rIns="68580" bIns="34290"/>
          <a:lstStyle/>
          <a:p>
            <a:pPr eaLnBrk="0" hangingPunct="0">
              <a:defRPr/>
            </a:pPr>
            <a:r>
              <a:rPr lang="en-US" sz="21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DREDGING IN INDIAN MAJOR </a:t>
            </a:r>
            <a:r>
              <a:rPr lang="en-US" sz="21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PORTS- WEST COAST</a:t>
            </a:r>
            <a:endParaRPr lang="en-US" sz="21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341840-B773-4F5B-B3FB-200122575CBC}"/>
              </a:ext>
            </a:extLst>
          </p:cNvPr>
          <p:cNvSpPr txBox="1"/>
          <p:nvPr/>
        </p:nvSpPr>
        <p:spPr>
          <a:xfrm>
            <a:off x="7772400" y="3952561"/>
            <a:ext cx="2743200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i="1" dirty="0"/>
              <a:t>Source: IPA</a:t>
            </a:r>
            <a:endParaRPr lang="en-IN" sz="9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D99E61-B6E8-4B7D-88AD-F01D4B8F5D1C}"/>
              </a:ext>
            </a:extLst>
          </p:cNvPr>
          <p:cNvSpPr/>
          <p:nvPr/>
        </p:nvSpPr>
        <p:spPr>
          <a:xfrm>
            <a:off x="214282" y="3714758"/>
            <a:ext cx="7129482" cy="55399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"/>
            <a:r>
              <a:rPr lang="en-IN" sz="1050" dirty="0"/>
              <a:t>NOTE</a:t>
            </a:r>
          </a:p>
          <a:p>
            <a:pPr fontAlgn="b"/>
            <a:r>
              <a:rPr lang="en-IN" sz="1050" dirty="0"/>
              <a:t>** On trail basis DCI CSD for 10 days</a:t>
            </a:r>
          </a:p>
          <a:p>
            <a:pPr fontAlgn="b"/>
            <a:r>
              <a:rPr lang="en-IN" sz="1050" dirty="0"/>
              <a:t>*** On Day Hire basis for a period of 43 &amp; 19 days( Back hoe Dredger DCI &amp; DCI TSHD respectively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76" y="571485"/>
          <a:ext cx="8643999" cy="3120463"/>
        </p:xfrm>
        <a:graphic>
          <a:graphicData uri="http://schemas.openxmlformats.org/drawingml/2006/table">
            <a:tbl>
              <a:tblPr/>
              <a:tblGrid>
                <a:gridCol w="664923"/>
                <a:gridCol w="664923"/>
                <a:gridCol w="664923"/>
                <a:gridCol w="664923"/>
                <a:gridCol w="664923"/>
                <a:gridCol w="664923"/>
                <a:gridCol w="664923"/>
                <a:gridCol w="664923"/>
                <a:gridCol w="664923"/>
                <a:gridCol w="664923"/>
                <a:gridCol w="664923"/>
                <a:gridCol w="664923"/>
                <a:gridCol w="664923"/>
              </a:tblGrid>
              <a:tr h="326891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Type of Dredging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Capital Dredging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Maintenance Dredging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9877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Year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2017-18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2018-2019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2019-2020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2017-18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2018-2019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2019-2020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689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Major Port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Quantity 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Expenditure </a:t>
                      </a:r>
                    </a:p>
                  </a:txBody>
                  <a:tcPr marL="6563" marR="6563" marT="6563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  <a:tr h="326891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Units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million cum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INR Crores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  <a:tr h="19987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Cochin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1.225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42.26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27.68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135.64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27.21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105.514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91.399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48131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New Mangalore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0.242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10.18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7.58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39.42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32.9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32.9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32689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Mormugoa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1.77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14.67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2.53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13.89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21.2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19987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Mumbai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68.6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2.1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17.6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37.9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19987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J.N.P.T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9.14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827.1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20.17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995.51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32689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Deendayal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7.446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106.76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5.985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123.01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113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19987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 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9.382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837.28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20.17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995.51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1.825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110.86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46.576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314.09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46.825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313.214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55.8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398.499</a:t>
                      </a:r>
                    </a:p>
                  </a:txBody>
                  <a:tcPr marL="6563" marR="6563" marT="6563" marB="0" anchor="b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7643834" y="3429006"/>
            <a:ext cx="1285884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29322" y="485776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279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929058" y="1500180"/>
            <a:ext cx="4500594" cy="18573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COMPARISON OF EAST &amp; WEST COAST PORTS – </a:t>
            </a:r>
            <a:r>
              <a:rPr lang="en-US" sz="4000" dirty="0" smtClean="0">
                <a:solidFill>
                  <a:srgbClr val="3333FF"/>
                </a:solidFill>
                <a:latin typeface="Agency FB" pitchFamily="34" charset="0"/>
              </a:rPr>
              <a:t>TRAFFIC HANDLED</a:t>
            </a:r>
            <a:endParaRPr lang="en-US" sz="4000" dirty="0">
              <a:solidFill>
                <a:srgbClr val="3333FF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US" sz="11600" dirty="0">
              <a:solidFill>
                <a:schemeClr val="accent6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1643056"/>
            <a:ext cx="128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iii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INDIAN CONTAINER MARKET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810491"/>
            <a:ext cx="4679837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b="1" dirty="0" smtClean="0"/>
              <a:t>Overview of Container Volumes </a:t>
            </a:r>
            <a:endParaRPr lang="en-US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3322" t="8977" b="8068"/>
          <a:stretch>
            <a:fillRect/>
          </a:stretch>
        </p:blipFill>
        <p:spPr bwMode="auto">
          <a:xfrm>
            <a:off x="5091546" y="737755"/>
            <a:ext cx="3795821" cy="379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886700" y="4405746"/>
            <a:ext cx="202622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Source:JM</a:t>
            </a:r>
            <a: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Baxi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4143386"/>
            <a:ext cx="6286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Total Indian Container Traffic is 17.5 MTEUS and </a:t>
            </a:r>
            <a:r>
              <a:rPr lang="en-US" b="1" dirty="0" smtClean="0">
                <a:solidFill>
                  <a:srgbClr val="FF0000"/>
                </a:solidFill>
              </a:rPr>
              <a:t>Shanghai Port handles about 43 MTEUs. Top 10 Container Ports in the world handles 250 MTEUs. 7 top container ports in China handles 70% of this traffic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-4902" t="11111" r="-2942"/>
          <a:stretch>
            <a:fillRect/>
          </a:stretch>
        </p:blipFill>
        <p:spPr bwMode="auto">
          <a:xfrm>
            <a:off x="0" y="1214428"/>
            <a:ext cx="5304276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30" y="29971"/>
            <a:ext cx="6322670" cy="3693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INDIAN CONTAINER MARKET TRENDS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33400" y="666751"/>
            <a:ext cx="8610600" cy="3739485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00B050"/>
                </a:solidFill>
              </a:rPr>
              <a:t>Total Installed container handling capacity (West &amp; East coast) in FY’19-20 = 31.8 MTEUs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/>
              <a:t>Total container traffic handled in (west &amp; east coast) in FY19-20 is 16.70 MTEUs and in FY’20-21 is 17.3 MTEUs and FY’21-22 till Dec-21  is 17.5 MTEUs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/>
              <a:t>Total West Coast installed container handling capacity = 18.45 MTEUs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/>
              <a:t>Total container traffic handled in west coast in FY19-20 is 11.88 MTEUs and in FY’20-21 is 12.35 MTEUs and FY’21-22 till Dec-21  is 13.06 MTEUs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/>
              <a:t>Total East Coast installed container handling capacity = 13.35 MTEUs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/>
              <a:t>Total container traffic handled in East coast in FY19-20 is 4.82 MTEUs and in FY’20-21 is 4.92 MTEUs and FY’21-22 till Dec-21  is 4.41 MTEUs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3" name="Google Shape;4761;p14"/>
          <p:cNvGrpSpPr/>
          <p:nvPr/>
        </p:nvGrpSpPr>
        <p:grpSpPr>
          <a:xfrm>
            <a:off x="223925" y="754321"/>
            <a:ext cx="241708" cy="240785"/>
            <a:chOff x="1448494" y="4150741"/>
            <a:chExt cx="322277" cy="321046"/>
          </a:xfrm>
          <a:solidFill>
            <a:srgbClr val="C00000"/>
          </a:solidFill>
        </p:grpSpPr>
        <p:sp>
          <p:nvSpPr>
            <p:cNvPr id="7" name="Google Shape;4762;p14"/>
            <p:cNvSpPr/>
            <p:nvPr/>
          </p:nvSpPr>
          <p:spPr>
            <a:xfrm>
              <a:off x="1453156" y="4338900"/>
              <a:ext cx="56581" cy="128120"/>
            </a:xfrm>
            <a:custGeom>
              <a:avLst/>
              <a:gdLst/>
              <a:ahLst/>
              <a:cxnLst/>
              <a:rect l="l" t="t" r="r" b="b"/>
              <a:pathLst>
                <a:path w="2160" h="4891" extrusionOk="0">
                  <a:moveTo>
                    <a:pt x="312" y="0"/>
                  </a:moveTo>
                  <a:cubicBezTo>
                    <a:pt x="141" y="0"/>
                    <a:pt x="0" y="138"/>
                    <a:pt x="0" y="309"/>
                  </a:cubicBezTo>
                  <a:lnTo>
                    <a:pt x="0" y="4890"/>
                  </a:lnTo>
                  <a:lnTo>
                    <a:pt x="2159" y="4890"/>
                  </a:lnTo>
                  <a:lnTo>
                    <a:pt x="2159" y="309"/>
                  </a:lnTo>
                  <a:cubicBezTo>
                    <a:pt x="2159" y="138"/>
                    <a:pt x="2022" y="0"/>
                    <a:pt x="18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" name="Google Shape;4763;p14"/>
            <p:cNvSpPr/>
            <p:nvPr/>
          </p:nvSpPr>
          <p:spPr>
            <a:xfrm>
              <a:off x="1453235" y="4338900"/>
              <a:ext cx="26955" cy="128120"/>
            </a:xfrm>
            <a:custGeom>
              <a:avLst/>
              <a:gdLst/>
              <a:ahLst/>
              <a:cxnLst/>
              <a:rect l="l" t="t" r="r" b="b"/>
              <a:pathLst>
                <a:path w="1029" h="4891" extrusionOk="0">
                  <a:moveTo>
                    <a:pt x="309" y="0"/>
                  </a:moveTo>
                  <a:cubicBezTo>
                    <a:pt x="138" y="0"/>
                    <a:pt x="1" y="138"/>
                    <a:pt x="1" y="309"/>
                  </a:cubicBezTo>
                  <a:lnTo>
                    <a:pt x="1" y="4890"/>
                  </a:lnTo>
                  <a:lnTo>
                    <a:pt x="720" y="4890"/>
                  </a:lnTo>
                  <a:lnTo>
                    <a:pt x="720" y="309"/>
                  </a:lnTo>
                  <a:cubicBezTo>
                    <a:pt x="720" y="138"/>
                    <a:pt x="861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" name="Google Shape;4764;p14"/>
            <p:cNvSpPr/>
            <p:nvPr/>
          </p:nvSpPr>
          <p:spPr>
            <a:xfrm>
              <a:off x="1538604" y="4307309"/>
              <a:ext cx="56581" cy="159711"/>
            </a:xfrm>
            <a:custGeom>
              <a:avLst/>
              <a:gdLst/>
              <a:ahLst/>
              <a:cxnLst/>
              <a:rect l="l" t="t" r="r" b="b"/>
              <a:pathLst>
                <a:path w="2160" h="6097" extrusionOk="0">
                  <a:moveTo>
                    <a:pt x="309" y="0"/>
                  </a:moveTo>
                  <a:cubicBezTo>
                    <a:pt x="138" y="0"/>
                    <a:pt x="1" y="137"/>
                    <a:pt x="1" y="309"/>
                  </a:cubicBezTo>
                  <a:lnTo>
                    <a:pt x="1" y="6096"/>
                  </a:lnTo>
                  <a:lnTo>
                    <a:pt x="2160" y="6096"/>
                  </a:lnTo>
                  <a:lnTo>
                    <a:pt x="2160" y="309"/>
                  </a:lnTo>
                  <a:cubicBezTo>
                    <a:pt x="2160" y="137"/>
                    <a:pt x="2023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" name="Google Shape;4765;p14"/>
            <p:cNvSpPr/>
            <p:nvPr/>
          </p:nvSpPr>
          <p:spPr>
            <a:xfrm>
              <a:off x="1538709" y="4307309"/>
              <a:ext cx="26955" cy="159711"/>
            </a:xfrm>
            <a:custGeom>
              <a:avLst/>
              <a:gdLst/>
              <a:ahLst/>
              <a:cxnLst/>
              <a:rect l="l" t="t" r="r" b="b"/>
              <a:pathLst>
                <a:path w="1029" h="6097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lnTo>
                    <a:pt x="0" y="6096"/>
                  </a:lnTo>
                  <a:lnTo>
                    <a:pt x="720" y="6096"/>
                  </a:lnTo>
                  <a:lnTo>
                    <a:pt x="720" y="309"/>
                  </a:lnTo>
                  <a:cubicBezTo>
                    <a:pt x="720" y="137"/>
                    <a:pt x="857" y="0"/>
                    <a:pt x="1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" name="Google Shape;4766;p14"/>
            <p:cNvSpPr/>
            <p:nvPr/>
          </p:nvSpPr>
          <p:spPr>
            <a:xfrm>
              <a:off x="1624079" y="4275613"/>
              <a:ext cx="56555" cy="191407"/>
            </a:xfrm>
            <a:custGeom>
              <a:avLst/>
              <a:gdLst/>
              <a:ahLst/>
              <a:cxnLst/>
              <a:rect l="l" t="t" r="r" b="b"/>
              <a:pathLst>
                <a:path w="215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2155" y="7306"/>
                  </a:lnTo>
                  <a:lnTo>
                    <a:pt x="2155" y="309"/>
                  </a:lnTo>
                  <a:cubicBezTo>
                    <a:pt x="2159" y="138"/>
                    <a:pt x="2018" y="1"/>
                    <a:pt x="18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2" name="Google Shape;4767;p14"/>
            <p:cNvSpPr/>
            <p:nvPr/>
          </p:nvSpPr>
          <p:spPr>
            <a:xfrm>
              <a:off x="1624079" y="4275613"/>
              <a:ext cx="26955" cy="191407"/>
            </a:xfrm>
            <a:custGeom>
              <a:avLst/>
              <a:gdLst/>
              <a:ahLst/>
              <a:cxnLst/>
              <a:rect l="l" t="t" r="r" b="b"/>
              <a:pathLst>
                <a:path w="102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723" y="7306"/>
                  </a:lnTo>
                  <a:lnTo>
                    <a:pt x="723" y="309"/>
                  </a:lnTo>
                  <a:cubicBezTo>
                    <a:pt x="720" y="138"/>
                    <a:pt x="860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3" name="Google Shape;4768;p14"/>
            <p:cNvSpPr/>
            <p:nvPr/>
          </p:nvSpPr>
          <p:spPr>
            <a:xfrm>
              <a:off x="1709422" y="4243917"/>
              <a:ext cx="56581" cy="223103"/>
            </a:xfrm>
            <a:custGeom>
              <a:avLst/>
              <a:gdLst/>
              <a:ahLst/>
              <a:cxnLst/>
              <a:rect l="l" t="t" r="r" b="b"/>
              <a:pathLst>
                <a:path w="2160" h="8517" extrusionOk="0">
                  <a:moveTo>
                    <a:pt x="309" y="1"/>
                  </a:moveTo>
                  <a:cubicBezTo>
                    <a:pt x="141" y="1"/>
                    <a:pt x="1" y="141"/>
                    <a:pt x="1" y="309"/>
                  </a:cubicBezTo>
                  <a:lnTo>
                    <a:pt x="1" y="8516"/>
                  </a:lnTo>
                  <a:lnTo>
                    <a:pt x="2160" y="8516"/>
                  </a:lnTo>
                  <a:lnTo>
                    <a:pt x="2160" y="309"/>
                  </a:lnTo>
                  <a:cubicBezTo>
                    <a:pt x="2160" y="141"/>
                    <a:pt x="2023" y="1"/>
                    <a:pt x="1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4" name="Google Shape;4769;p14"/>
            <p:cNvSpPr/>
            <p:nvPr/>
          </p:nvSpPr>
          <p:spPr>
            <a:xfrm>
              <a:off x="1709527" y="4243917"/>
              <a:ext cx="26955" cy="223103"/>
            </a:xfrm>
            <a:custGeom>
              <a:avLst/>
              <a:gdLst/>
              <a:ahLst/>
              <a:cxnLst/>
              <a:rect l="l" t="t" r="r" b="b"/>
              <a:pathLst>
                <a:path w="1029" h="8517" extrusionOk="0">
                  <a:moveTo>
                    <a:pt x="309" y="1"/>
                  </a:moveTo>
                  <a:cubicBezTo>
                    <a:pt x="137" y="1"/>
                    <a:pt x="0" y="141"/>
                    <a:pt x="0" y="309"/>
                  </a:cubicBezTo>
                  <a:lnTo>
                    <a:pt x="0" y="8516"/>
                  </a:lnTo>
                  <a:lnTo>
                    <a:pt x="720" y="8516"/>
                  </a:lnTo>
                  <a:lnTo>
                    <a:pt x="720" y="309"/>
                  </a:lnTo>
                  <a:cubicBezTo>
                    <a:pt x="720" y="141"/>
                    <a:pt x="857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5" name="Google Shape;4770;p14"/>
            <p:cNvSpPr/>
            <p:nvPr/>
          </p:nvSpPr>
          <p:spPr>
            <a:xfrm>
              <a:off x="1466882" y="4155509"/>
              <a:ext cx="290424" cy="117170"/>
            </a:xfrm>
            <a:custGeom>
              <a:avLst/>
              <a:gdLst/>
              <a:ahLst/>
              <a:cxnLst/>
              <a:rect l="l" t="t" r="r" b="b"/>
              <a:pathLst>
                <a:path w="11087" h="4473" extrusionOk="0">
                  <a:moveTo>
                    <a:pt x="8908" y="0"/>
                  </a:moveTo>
                  <a:cubicBezTo>
                    <a:pt x="8749" y="0"/>
                    <a:pt x="8658" y="178"/>
                    <a:pt x="8749" y="306"/>
                  </a:cubicBezTo>
                  <a:lnTo>
                    <a:pt x="9061" y="758"/>
                  </a:lnTo>
                  <a:cubicBezTo>
                    <a:pt x="8002" y="1395"/>
                    <a:pt x="4617" y="3177"/>
                    <a:pt x="1" y="3177"/>
                  </a:cubicBezTo>
                  <a:lnTo>
                    <a:pt x="1" y="4472"/>
                  </a:lnTo>
                  <a:cubicBezTo>
                    <a:pt x="2509" y="4462"/>
                    <a:pt x="4997" y="3979"/>
                    <a:pt x="7327" y="3047"/>
                  </a:cubicBezTo>
                  <a:cubicBezTo>
                    <a:pt x="8184" y="2708"/>
                    <a:pt x="9013" y="2300"/>
                    <a:pt x="9801" y="1824"/>
                  </a:cubicBezTo>
                  <a:lnTo>
                    <a:pt x="10082" y="2225"/>
                  </a:lnTo>
                  <a:cubicBezTo>
                    <a:pt x="10123" y="2283"/>
                    <a:pt x="10184" y="2310"/>
                    <a:pt x="10244" y="2310"/>
                  </a:cubicBezTo>
                  <a:cubicBezTo>
                    <a:pt x="10322" y="2310"/>
                    <a:pt x="10399" y="2264"/>
                    <a:pt x="10428" y="2177"/>
                  </a:cubicBezTo>
                  <a:lnTo>
                    <a:pt x="11045" y="326"/>
                  </a:lnTo>
                  <a:cubicBezTo>
                    <a:pt x="11086" y="203"/>
                    <a:pt x="10997" y="72"/>
                    <a:pt x="10864" y="69"/>
                  </a:cubicBezTo>
                  <a:lnTo>
                    <a:pt x="8917" y="1"/>
                  </a:lnTo>
                  <a:cubicBezTo>
                    <a:pt x="8914" y="0"/>
                    <a:pt x="8911" y="0"/>
                    <a:pt x="8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6" name="Google Shape;4771;p14"/>
            <p:cNvSpPr/>
            <p:nvPr/>
          </p:nvSpPr>
          <p:spPr>
            <a:xfrm>
              <a:off x="1448494" y="4334133"/>
              <a:ext cx="65985" cy="137550"/>
            </a:xfrm>
            <a:custGeom>
              <a:avLst/>
              <a:gdLst/>
              <a:ahLst/>
              <a:cxnLst/>
              <a:rect l="l" t="t" r="r" b="b"/>
              <a:pathLst>
                <a:path w="2519" h="5251" extrusionOk="0">
                  <a:moveTo>
                    <a:pt x="2032" y="364"/>
                  </a:moveTo>
                  <a:cubicBezTo>
                    <a:pt x="2104" y="364"/>
                    <a:pt x="2159" y="419"/>
                    <a:pt x="2159" y="491"/>
                  </a:cubicBezTo>
                  <a:lnTo>
                    <a:pt x="2159" y="4891"/>
                  </a:lnTo>
                  <a:lnTo>
                    <a:pt x="360" y="4891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4"/>
                    <a:pt x="0" y="220"/>
                    <a:pt x="0" y="491"/>
                  </a:cubicBezTo>
                  <a:lnTo>
                    <a:pt x="0" y="5072"/>
                  </a:lnTo>
                  <a:cubicBezTo>
                    <a:pt x="0" y="5172"/>
                    <a:pt x="82" y="5251"/>
                    <a:pt x="182" y="5251"/>
                  </a:cubicBezTo>
                  <a:lnTo>
                    <a:pt x="2341" y="5251"/>
                  </a:lnTo>
                  <a:cubicBezTo>
                    <a:pt x="2440" y="5251"/>
                    <a:pt x="2519" y="5172"/>
                    <a:pt x="2519" y="5072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7" name="Google Shape;4772;p14"/>
            <p:cNvSpPr/>
            <p:nvPr/>
          </p:nvSpPr>
          <p:spPr>
            <a:xfrm>
              <a:off x="1533863" y="4302541"/>
              <a:ext cx="66090" cy="169246"/>
            </a:xfrm>
            <a:custGeom>
              <a:avLst/>
              <a:gdLst/>
              <a:ahLst/>
              <a:cxnLst/>
              <a:rect l="l" t="t" r="r" b="b"/>
              <a:pathLst>
                <a:path w="2523" h="6461" extrusionOk="0">
                  <a:moveTo>
                    <a:pt x="2036" y="360"/>
                  </a:moveTo>
                  <a:cubicBezTo>
                    <a:pt x="2104" y="360"/>
                    <a:pt x="2162" y="419"/>
                    <a:pt x="2162" y="491"/>
                  </a:cubicBezTo>
                  <a:lnTo>
                    <a:pt x="2162" y="6097"/>
                  </a:lnTo>
                  <a:lnTo>
                    <a:pt x="363" y="6097"/>
                  </a:lnTo>
                  <a:lnTo>
                    <a:pt x="363" y="491"/>
                  </a:lnTo>
                  <a:cubicBezTo>
                    <a:pt x="363" y="419"/>
                    <a:pt x="422" y="360"/>
                    <a:pt x="494" y="360"/>
                  </a:cubicBezTo>
                  <a:close/>
                  <a:moveTo>
                    <a:pt x="494" y="1"/>
                  </a:moveTo>
                  <a:cubicBezTo>
                    <a:pt x="223" y="1"/>
                    <a:pt x="4" y="220"/>
                    <a:pt x="4" y="491"/>
                  </a:cubicBezTo>
                  <a:lnTo>
                    <a:pt x="4" y="6278"/>
                  </a:lnTo>
                  <a:cubicBezTo>
                    <a:pt x="0" y="6378"/>
                    <a:pt x="82" y="6460"/>
                    <a:pt x="182" y="6460"/>
                  </a:cubicBezTo>
                  <a:lnTo>
                    <a:pt x="2341" y="6460"/>
                  </a:lnTo>
                  <a:cubicBezTo>
                    <a:pt x="2440" y="6460"/>
                    <a:pt x="2522" y="6378"/>
                    <a:pt x="2522" y="6278"/>
                  </a:cubicBezTo>
                  <a:lnTo>
                    <a:pt x="2522" y="491"/>
                  </a:lnTo>
                  <a:cubicBezTo>
                    <a:pt x="2519" y="220"/>
                    <a:pt x="2303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8" name="Google Shape;4773;p14"/>
            <p:cNvSpPr/>
            <p:nvPr/>
          </p:nvSpPr>
          <p:spPr>
            <a:xfrm>
              <a:off x="1619311" y="4270846"/>
              <a:ext cx="66011" cy="200942"/>
            </a:xfrm>
            <a:custGeom>
              <a:avLst/>
              <a:gdLst/>
              <a:ahLst/>
              <a:cxnLst/>
              <a:rect l="l" t="t" r="r" b="b"/>
              <a:pathLst>
                <a:path w="2520" h="7671" extrusionOk="0">
                  <a:moveTo>
                    <a:pt x="2032" y="364"/>
                  </a:moveTo>
                  <a:cubicBezTo>
                    <a:pt x="2101" y="364"/>
                    <a:pt x="2159" y="419"/>
                    <a:pt x="2159" y="491"/>
                  </a:cubicBezTo>
                  <a:lnTo>
                    <a:pt x="2159" y="7307"/>
                  </a:lnTo>
                  <a:lnTo>
                    <a:pt x="360" y="7307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1"/>
                    <a:pt x="0" y="220"/>
                    <a:pt x="0" y="491"/>
                  </a:cubicBezTo>
                  <a:lnTo>
                    <a:pt x="0" y="7488"/>
                  </a:lnTo>
                  <a:cubicBezTo>
                    <a:pt x="0" y="7588"/>
                    <a:pt x="83" y="7670"/>
                    <a:pt x="182" y="7670"/>
                  </a:cubicBezTo>
                  <a:lnTo>
                    <a:pt x="2341" y="7670"/>
                  </a:lnTo>
                  <a:cubicBezTo>
                    <a:pt x="2440" y="7670"/>
                    <a:pt x="2519" y="7588"/>
                    <a:pt x="2519" y="7488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9" name="Google Shape;4774;p14"/>
            <p:cNvSpPr/>
            <p:nvPr/>
          </p:nvSpPr>
          <p:spPr>
            <a:xfrm>
              <a:off x="1704759" y="4239254"/>
              <a:ext cx="66011" cy="232428"/>
            </a:xfrm>
            <a:custGeom>
              <a:avLst/>
              <a:gdLst/>
              <a:ahLst/>
              <a:cxnLst/>
              <a:rect l="l" t="t" r="r" b="b"/>
              <a:pathLst>
                <a:path w="2520" h="8873" extrusionOk="0">
                  <a:moveTo>
                    <a:pt x="2033" y="361"/>
                  </a:moveTo>
                  <a:cubicBezTo>
                    <a:pt x="2101" y="361"/>
                    <a:pt x="2160" y="419"/>
                    <a:pt x="2160" y="487"/>
                  </a:cubicBezTo>
                  <a:lnTo>
                    <a:pt x="2160" y="8513"/>
                  </a:lnTo>
                  <a:lnTo>
                    <a:pt x="361" y="8513"/>
                  </a:lnTo>
                  <a:lnTo>
                    <a:pt x="361" y="487"/>
                  </a:lnTo>
                  <a:cubicBezTo>
                    <a:pt x="361" y="419"/>
                    <a:pt x="419" y="361"/>
                    <a:pt x="491" y="361"/>
                  </a:cubicBezTo>
                  <a:close/>
                  <a:moveTo>
                    <a:pt x="487" y="1"/>
                  </a:moveTo>
                  <a:cubicBezTo>
                    <a:pt x="220" y="1"/>
                    <a:pt x="1" y="220"/>
                    <a:pt x="1" y="491"/>
                  </a:cubicBezTo>
                  <a:lnTo>
                    <a:pt x="1" y="8694"/>
                  </a:lnTo>
                  <a:cubicBezTo>
                    <a:pt x="1" y="8792"/>
                    <a:pt x="80" y="8873"/>
                    <a:pt x="176" y="8873"/>
                  </a:cubicBezTo>
                  <a:cubicBezTo>
                    <a:pt x="178" y="8873"/>
                    <a:pt x="180" y="8873"/>
                    <a:pt x="182" y="8873"/>
                  </a:cubicBezTo>
                  <a:lnTo>
                    <a:pt x="2338" y="8873"/>
                  </a:lnTo>
                  <a:cubicBezTo>
                    <a:pt x="2437" y="8873"/>
                    <a:pt x="2519" y="8794"/>
                    <a:pt x="2519" y="8694"/>
                  </a:cubicBezTo>
                  <a:lnTo>
                    <a:pt x="2519" y="487"/>
                  </a:lnTo>
                  <a:cubicBezTo>
                    <a:pt x="2519" y="220"/>
                    <a:pt x="2300" y="1"/>
                    <a:pt x="20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20" name="Google Shape;4775;p14"/>
            <p:cNvSpPr/>
            <p:nvPr/>
          </p:nvSpPr>
          <p:spPr>
            <a:xfrm>
              <a:off x="1510340" y="4150741"/>
              <a:ext cx="252441" cy="90058"/>
            </a:xfrm>
            <a:custGeom>
              <a:avLst/>
              <a:gdLst/>
              <a:ahLst/>
              <a:cxnLst/>
              <a:rect l="l" t="t" r="r" b="b"/>
              <a:pathLst>
                <a:path w="9637" h="3438" extrusionOk="0">
                  <a:moveTo>
                    <a:pt x="7247" y="1"/>
                  </a:moveTo>
                  <a:cubicBezTo>
                    <a:pt x="6946" y="1"/>
                    <a:pt x="6765" y="342"/>
                    <a:pt x="6940" y="590"/>
                  </a:cubicBezTo>
                  <a:lnTo>
                    <a:pt x="7142" y="885"/>
                  </a:lnTo>
                  <a:cubicBezTo>
                    <a:pt x="6090" y="1492"/>
                    <a:pt x="3605" y="2718"/>
                    <a:pt x="223" y="3078"/>
                  </a:cubicBezTo>
                  <a:cubicBezTo>
                    <a:pt x="0" y="3106"/>
                    <a:pt x="17" y="3435"/>
                    <a:pt x="244" y="3438"/>
                  </a:cubicBezTo>
                  <a:lnTo>
                    <a:pt x="261" y="3438"/>
                  </a:lnTo>
                  <a:cubicBezTo>
                    <a:pt x="3910" y="3051"/>
                    <a:pt x="6535" y="1673"/>
                    <a:pt x="7495" y="1097"/>
                  </a:cubicBezTo>
                  <a:cubicBezTo>
                    <a:pt x="7584" y="1043"/>
                    <a:pt x="7608" y="926"/>
                    <a:pt x="7549" y="840"/>
                  </a:cubicBezTo>
                  <a:lnTo>
                    <a:pt x="7234" y="388"/>
                  </a:lnTo>
                  <a:cubicBezTo>
                    <a:pt x="7227" y="378"/>
                    <a:pt x="7234" y="361"/>
                    <a:pt x="7248" y="361"/>
                  </a:cubicBezTo>
                  <a:lnTo>
                    <a:pt x="9198" y="433"/>
                  </a:lnTo>
                  <a:cubicBezTo>
                    <a:pt x="9208" y="433"/>
                    <a:pt x="9215" y="443"/>
                    <a:pt x="9211" y="453"/>
                  </a:cubicBezTo>
                  <a:lnTo>
                    <a:pt x="8598" y="2304"/>
                  </a:lnTo>
                  <a:cubicBezTo>
                    <a:pt x="8594" y="2310"/>
                    <a:pt x="8588" y="2313"/>
                    <a:pt x="8582" y="2313"/>
                  </a:cubicBezTo>
                  <a:cubicBezTo>
                    <a:pt x="8578" y="2313"/>
                    <a:pt x="8574" y="2311"/>
                    <a:pt x="8571" y="2307"/>
                  </a:cubicBezTo>
                  <a:lnTo>
                    <a:pt x="8290" y="1906"/>
                  </a:lnTo>
                  <a:cubicBezTo>
                    <a:pt x="8255" y="1856"/>
                    <a:pt x="8198" y="1828"/>
                    <a:pt x="8141" y="1828"/>
                  </a:cubicBezTo>
                  <a:cubicBezTo>
                    <a:pt x="8110" y="1828"/>
                    <a:pt x="8078" y="1836"/>
                    <a:pt x="8050" y="1855"/>
                  </a:cubicBezTo>
                  <a:cubicBezTo>
                    <a:pt x="7378" y="2256"/>
                    <a:pt x="6683" y="2612"/>
                    <a:pt x="5963" y="2914"/>
                  </a:cubicBezTo>
                  <a:cubicBezTo>
                    <a:pt x="5778" y="3002"/>
                    <a:pt x="5862" y="3260"/>
                    <a:pt x="6034" y="3260"/>
                  </a:cubicBezTo>
                  <a:cubicBezTo>
                    <a:pt x="6055" y="3260"/>
                    <a:pt x="6079" y="3255"/>
                    <a:pt x="6103" y="3246"/>
                  </a:cubicBezTo>
                  <a:cubicBezTo>
                    <a:pt x="6785" y="2955"/>
                    <a:pt x="7450" y="2622"/>
                    <a:pt x="8091" y="2249"/>
                  </a:cubicBezTo>
                  <a:lnTo>
                    <a:pt x="8276" y="2513"/>
                  </a:lnTo>
                  <a:cubicBezTo>
                    <a:pt x="8351" y="2622"/>
                    <a:pt x="8466" y="2673"/>
                    <a:pt x="8581" y="2673"/>
                  </a:cubicBezTo>
                  <a:cubicBezTo>
                    <a:pt x="8733" y="2673"/>
                    <a:pt x="8884" y="2583"/>
                    <a:pt x="8941" y="2417"/>
                  </a:cubicBezTo>
                  <a:lnTo>
                    <a:pt x="9558" y="563"/>
                  </a:lnTo>
                  <a:cubicBezTo>
                    <a:pt x="9636" y="326"/>
                    <a:pt x="9465" y="80"/>
                    <a:pt x="9215" y="69"/>
                  </a:cubicBezTo>
                  <a:lnTo>
                    <a:pt x="7265" y="1"/>
                  </a:lnTo>
                  <a:cubicBezTo>
                    <a:pt x="7259" y="1"/>
                    <a:pt x="7253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21" name="Google Shape;4776;p14"/>
            <p:cNvSpPr/>
            <p:nvPr/>
          </p:nvSpPr>
          <p:spPr>
            <a:xfrm>
              <a:off x="1462141" y="4232941"/>
              <a:ext cx="194341" cy="44401"/>
            </a:xfrm>
            <a:custGeom>
              <a:avLst/>
              <a:gdLst/>
              <a:ahLst/>
              <a:cxnLst/>
              <a:rect l="l" t="t" r="r" b="b"/>
              <a:pathLst>
                <a:path w="7419" h="1695" extrusionOk="0">
                  <a:moveTo>
                    <a:pt x="1374" y="0"/>
                  </a:moveTo>
                  <a:cubicBezTo>
                    <a:pt x="1366" y="0"/>
                    <a:pt x="1358" y="1"/>
                    <a:pt x="1350" y="2"/>
                  </a:cubicBezTo>
                  <a:cubicBezTo>
                    <a:pt x="960" y="26"/>
                    <a:pt x="566" y="40"/>
                    <a:pt x="182" y="40"/>
                  </a:cubicBezTo>
                  <a:cubicBezTo>
                    <a:pt x="82" y="40"/>
                    <a:pt x="0" y="122"/>
                    <a:pt x="0" y="221"/>
                  </a:cubicBezTo>
                  <a:lnTo>
                    <a:pt x="0" y="1516"/>
                  </a:lnTo>
                  <a:cubicBezTo>
                    <a:pt x="0" y="1616"/>
                    <a:pt x="82" y="1695"/>
                    <a:pt x="182" y="1695"/>
                  </a:cubicBezTo>
                  <a:cubicBezTo>
                    <a:pt x="3163" y="1695"/>
                    <a:pt x="5654" y="992"/>
                    <a:pt x="7217" y="399"/>
                  </a:cubicBezTo>
                  <a:cubicBezTo>
                    <a:pt x="7418" y="323"/>
                    <a:pt x="7337" y="46"/>
                    <a:pt x="7160" y="46"/>
                  </a:cubicBezTo>
                  <a:cubicBezTo>
                    <a:pt x="7138" y="46"/>
                    <a:pt x="7115" y="51"/>
                    <a:pt x="7090" y="60"/>
                  </a:cubicBezTo>
                  <a:cubicBezTo>
                    <a:pt x="4938" y="872"/>
                    <a:pt x="2659" y="1304"/>
                    <a:pt x="360" y="1335"/>
                  </a:cubicBezTo>
                  <a:lnTo>
                    <a:pt x="360" y="399"/>
                  </a:lnTo>
                  <a:cubicBezTo>
                    <a:pt x="696" y="396"/>
                    <a:pt x="1038" y="382"/>
                    <a:pt x="1374" y="362"/>
                  </a:cubicBezTo>
                  <a:cubicBezTo>
                    <a:pt x="1477" y="362"/>
                    <a:pt x="1559" y="273"/>
                    <a:pt x="1552" y="170"/>
                  </a:cubicBezTo>
                  <a:cubicBezTo>
                    <a:pt x="1546" y="75"/>
                    <a:pt x="1467" y="0"/>
                    <a:pt x="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</p:grpSp>
      <p:grpSp>
        <p:nvGrpSpPr>
          <p:cNvPr id="6" name="Google Shape;4761;p14"/>
          <p:cNvGrpSpPr/>
          <p:nvPr/>
        </p:nvGrpSpPr>
        <p:grpSpPr>
          <a:xfrm>
            <a:off x="223925" y="1180347"/>
            <a:ext cx="241708" cy="240785"/>
            <a:chOff x="1448494" y="4150741"/>
            <a:chExt cx="322277" cy="321046"/>
          </a:xfrm>
          <a:solidFill>
            <a:srgbClr val="C00000"/>
          </a:solidFill>
        </p:grpSpPr>
        <p:sp>
          <p:nvSpPr>
            <p:cNvPr id="39" name="Google Shape;4762;p14"/>
            <p:cNvSpPr/>
            <p:nvPr/>
          </p:nvSpPr>
          <p:spPr>
            <a:xfrm>
              <a:off x="1453156" y="4338900"/>
              <a:ext cx="56581" cy="128120"/>
            </a:xfrm>
            <a:custGeom>
              <a:avLst/>
              <a:gdLst/>
              <a:ahLst/>
              <a:cxnLst/>
              <a:rect l="l" t="t" r="r" b="b"/>
              <a:pathLst>
                <a:path w="2160" h="4891" extrusionOk="0">
                  <a:moveTo>
                    <a:pt x="312" y="0"/>
                  </a:moveTo>
                  <a:cubicBezTo>
                    <a:pt x="141" y="0"/>
                    <a:pt x="0" y="138"/>
                    <a:pt x="0" y="309"/>
                  </a:cubicBezTo>
                  <a:lnTo>
                    <a:pt x="0" y="4890"/>
                  </a:lnTo>
                  <a:lnTo>
                    <a:pt x="2159" y="4890"/>
                  </a:lnTo>
                  <a:lnTo>
                    <a:pt x="2159" y="309"/>
                  </a:lnTo>
                  <a:cubicBezTo>
                    <a:pt x="2159" y="138"/>
                    <a:pt x="2022" y="0"/>
                    <a:pt x="18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0" name="Google Shape;4763;p14"/>
            <p:cNvSpPr/>
            <p:nvPr/>
          </p:nvSpPr>
          <p:spPr>
            <a:xfrm>
              <a:off x="1453235" y="4338900"/>
              <a:ext cx="26955" cy="128120"/>
            </a:xfrm>
            <a:custGeom>
              <a:avLst/>
              <a:gdLst/>
              <a:ahLst/>
              <a:cxnLst/>
              <a:rect l="l" t="t" r="r" b="b"/>
              <a:pathLst>
                <a:path w="1029" h="4891" extrusionOk="0">
                  <a:moveTo>
                    <a:pt x="309" y="0"/>
                  </a:moveTo>
                  <a:cubicBezTo>
                    <a:pt x="138" y="0"/>
                    <a:pt x="1" y="138"/>
                    <a:pt x="1" y="309"/>
                  </a:cubicBezTo>
                  <a:lnTo>
                    <a:pt x="1" y="4890"/>
                  </a:lnTo>
                  <a:lnTo>
                    <a:pt x="720" y="4890"/>
                  </a:lnTo>
                  <a:lnTo>
                    <a:pt x="720" y="309"/>
                  </a:lnTo>
                  <a:cubicBezTo>
                    <a:pt x="720" y="138"/>
                    <a:pt x="861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1" name="Google Shape;4764;p14"/>
            <p:cNvSpPr/>
            <p:nvPr/>
          </p:nvSpPr>
          <p:spPr>
            <a:xfrm>
              <a:off x="1538604" y="4307309"/>
              <a:ext cx="56581" cy="159711"/>
            </a:xfrm>
            <a:custGeom>
              <a:avLst/>
              <a:gdLst/>
              <a:ahLst/>
              <a:cxnLst/>
              <a:rect l="l" t="t" r="r" b="b"/>
              <a:pathLst>
                <a:path w="2160" h="6097" extrusionOk="0">
                  <a:moveTo>
                    <a:pt x="309" y="0"/>
                  </a:moveTo>
                  <a:cubicBezTo>
                    <a:pt x="138" y="0"/>
                    <a:pt x="1" y="137"/>
                    <a:pt x="1" y="309"/>
                  </a:cubicBezTo>
                  <a:lnTo>
                    <a:pt x="1" y="6096"/>
                  </a:lnTo>
                  <a:lnTo>
                    <a:pt x="2160" y="6096"/>
                  </a:lnTo>
                  <a:lnTo>
                    <a:pt x="2160" y="309"/>
                  </a:lnTo>
                  <a:cubicBezTo>
                    <a:pt x="2160" y="137"/>
                    <a:pt x="2023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2" name="Google Shape;4765;p14"/>
            <p:cNvSpPr/>
            <p:nvPr/>
          </p:nvSpPr>
          <p:spPr>
            <a:xfrm>
              <a:off x="1538709" y="4307309"/>
              <a:ext cx="26955" cy="159711"/>
            </a:xfrm>
            <a:custGeom>
              <a:avLst/>
              <a:gdLst/>
              <a:ahLst/>
              <a:cxnLst/>
              <a:rect l="l" t="t" r="r" b="b"/>
              <a:pathLst>
                <a:path w="1029" h="6097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lnTo>
                    <a:pt x="0" y="6096"/>
                  </a:lnTo>
                  <a:lnTo>
                    <a:pt x="720" y="6096"/>
                  </a:lnTo>
                  <a:lnTo>
                    <a:pt x="720" y="309"/>
                  </a:lnTo>
                  <a:cubicBezTo>
                    <a:pt x="720" y="137"/>
                    <a:pt x="857" y="0"/>
                    <a:pt x="1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3" name="Google Shape;4766;p14"/>
            <p:cNvSpPr/>
            <p:nvPr/>
          </p:nvSpPr>
          <p:spPr>
            <a:xfrm>
              <a:off x="1624079" y="4275613"/>
              <a:ext cx="56555" cy="191407"/>
            </a:xfrm>
            <a:custGeom>
              <a:avLst/>
              <a:gdLst/>
              <a:ahLst/>
              <a:cxnLst/>
              <a:rect l="l" t="t" r="r" b="b"/>
              <a:pathLst>
                <a:path w="215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2155" y="7306"/>
                  </a:lnTo>
                  <a:lnTo>
                    <a:pt x="2155" y="309"/>
                  </a:lnTo>
                  <a:cubicBezTo>
                    <a:pt x="2159" y="138"/>
                    <a:pt x="2018" y="1"/>
                    <a:pt x="18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4" name="Google Shape;4767;p14"/>
            <p:cNvSpPr/>
            <p:nvPr/>
          </p:nvSpPr>
          <p:spPr>
            <a:xfrm>
              <a:off x="1624079" y="4275613"/>
              <a:ext cx="26955" cy="191407"/>
            </a:xfrm>
            <a:custGeom>
              <a:avLst/>
              <a:gdLst/>
              <a:ahLst/>
              <a:cxnLst/>
              <a:rect l="l" t="t" r="r" b="b"/>
              <a:pathLst>
                <a:path w="102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723" y="7306"/>
                  </a:lnTo>
                  <a:lnTo>
                    <a:pt x="723" y="309"/>
                  </a:lnTo>
                  <a:cubicBezTo>
                    <a:pt x="720" y="138"/>
                    <a:pt x="860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5" name="Google Shape;4768;p14"/>
            <p:cNvSpPr/>
            <p:nvPr/>
          </p:nvSpPr>
          <p:spPr>
            <a:xfrm>
              <a:off x="1709422" y="4243917"/>
              <a:ext cx="56581" cy="223103"/>
            </a:xfrm>
            <a:custGeom>
              <a:avLst/>
              <a:gdLst/>
              <a:ahLst/>
              <a:cxnLst/>
              <a:rect l="l" t="t" r="r" b="b"/>
              <a:pathLst>
                <a:path w="2160" h="8517" extrusionOk="0">
                  <a:moveTo>
                    <a:pt x="309" y="1"/>
                  </a:moveTo>
                  <a:cubicBezTo>
                    <a:pt x="141" y="1"/>
                    <a:pt x="1" y="141"/>
                    <a:pt x="1" y="309"/>
                  </a:cubicBezTo>
                  <a:lnTo>
                    <a:pt x="1" y="8516"/>
                  </a:lnTo>
                  <a:lnTo>
                    <a:pt x="2160" y="8516"/>
                  </a:lnTo>
                  <a:lnTo>
                    <a:pt x="2160" y="309"/>
                  </a:lnTo>
                  <a:cubicBezTo>
                    <a:pt x="2160" y="141"/>
                    <a:pt x="2023" y="1"/>
                    <a:pt x="1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6" name="Google Shape;4769;p14"/>
            <p:cNvSpPr/>
            <p:nvPr/>
          </p:nvSpPr>
          <p:spPr>
            <a:xfrm>
              <a:off x="1709527" y="4243917"/>
              <a:ext cx="26955" cy="223103"/>
            </a:xfrm>
            <a:custGeom>
              <a:avLst/>
              <a:gdLst/>
              <a:ahLst/>
              <a:cxnLst/>
              <a:rect l="l" t="t" r="r" b="b"/>
              <a:pathLst>
                <a:path w="1029" h="8517" extrusionOk="0">
                  <a:moveTo>
                    <a:pt x="309" y="1"/>
                  </a:moveTo>
                  <a:cubicBezTo>
                    <a:pt x="137" y="1"/>
                    <a:pt x="0" y="141"/>
                    <a:pt x="0" y="309"/>
                  </a:cubicBezTo>
                  <a:lnTo>
                    <a:pt x="0" y="8516"/>
                  </a:lnTo>
                  <a:lnTo>
                    <a:pt x="720" y="8516"/>
                  </a:lnTo>
                  <a:lnTo>
                    <a:pt x="720" y="309"/>
                  </a:lnTo>
                  <a:cubicBezTo>
                    <a:pt x="720" y="141"/>
                    <a:pt x="857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7" name="Google Shape;4770;p14"/>
            <p:cNvSpPr/>
            <p:nvPr/>
          </p:nvSpPr>
          <p:spPr>
            <a:xfrm>
              <a:off x="1466882" y="4155509"/>
              <a:ext cx="290424" cy="117170"/>
            </a:xfrm>
            <a:custGeom>
              <a:avLst/>
              <a:gdLst/>
              <a:ahLst/>
              <a:cxnLst/>
              <a:rect l="l" t="t" r="r" b="b"/>
              <a:pathLst>
                <a:path w="11087" h="4473" extrusionOk="0">
                  <a:moveTo>
                    <a:pt x="8908" y="0"/>
                  </a:moveTo>
                  <a:cubicBezTo>
                    <a:pt x="8749" y="0"/>
                    <a:pt x="8658" y="178"/>
                    <a:pt x="8749" y="306"/>
                  </a:cubicBezTo>
                  <a:lnTo>
                    <a:pt x="9061" y="758"/>
                  </a:lnTo>
                  <a:cubicBezTo>
                    <a:pt x="8002" y="1395"/>
                    <a:pt x="4617" y="3177"/>
                    <a:pt x="1" y="3177"/>
                  </a:cubicBezTo>
                  <a:lnTo>
                    <a:pt x="1" y="4472"/>
                  </a:lnTo>
                  <a:cubicBezTo>
                    <a:pt x="2509" y="4462"/>
                    <a:pt x="4997" y="3979"/>
                    <a:pt x="7327" y="3047"/>
                  </a:cubicBezTo>
                  <a:cubicBezTo>
                    <a:pt x="8184" y="2708"/>
                    <a:pt x="9013" y="2300"/>
                    <a:pt x="9801" y="1824"/>
                  </a:cubicBezTo>
                  <a:lnTo>
                    <a:pt x="10082" y="2225"/>
                  </a:lnTo>
                  <a:cubicBezTo>
                    <a:pt x="10123" y="2283"/>
                    <a:pt x="10184" y="2310"/>
                    <a:pt x="10244" y="2310"/>
                  </a:cubicBezTo>
                  <a:cubicBezTo>
                    <a:pt x="10322" y="2310"/>
                    <a:pt x="10399" y="2264"/>
                    <a:pt x="10428" y="2177"/>
                  </a:cubicBezTo>
                  <a:lnTo>
                    <a:pt x="11045" y="326"/>
                  </a:lnTo>
                  <a:cubicBezTo>
                    <a:pt x="11086" y="203"/>
                    <a:pt x="10997" y="72"/>
                    <a:pt x="10864" y="69"/>
                  </a:cubicBezTo>
                  <a:lnTo>
                    <a:pt x="8917" y="1"/>
                  </a:lnTo>
                  <a:cubicBezTo>
                    <a:pt x="8914" y="0"/>
                    <a:pt x="8911" y="0"/>
                    <a:pt x="8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8" name="Google Shape;4771;p14"/>
            <p:cNvSpPr/>
            <p:nvPr/>
          </p:nvSpPr>
          <p:spPr>
            <a:xfrm>
              <a:off x="1448494" y="4334133"/>
              <a:ext cx="65985" cy="137550"/>
            </a:xfrm>
            <a:custGeom>
              <a:avLst/>
              <a:gdLst/>
              <a:ahLst/>
              <a:cxnLst/>
              <a:rect l="l" t="t" r="r" b="b"/>
              <a:pathLst>
                <a:path w="2519" h="5251" extrusionOk="0">
                  <a:moveTo>
                    <a:pt x="2032" y="364"/>
                  </a:moveTo>
                  <a:cubicBezTo>
                    <a:pt x="2104" y="364"/>
                    <a:pt x="2159" y="419"/>
                    <a:pt x="2159" y="491"/>
                  </a:cubicBezTo>
                  <a:lnTo>
                    <a:pt x="2159" y="4891"/>
                  </a:lnTo>
                  <a:lnTo>
                    <a:pt x="360" y="4891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4"/>
                    <a:pt x="0" y="220"/>
                    <a:pt x="0" y="491"/>
                  </a:cubicBezTo>
                  <a:lnTo>
                    <a:pt x="0" y="5072"/>
                  </a:lnTo>
                  <a:cubicBezTo>
                    <a:pt x="0" y="5172"/>
                    <a:pt x="82" y="5251"/>
                    <a:pt x="182" y="5251"/>
                  </a:cubicBezTo>
                  <a:lnTo>
                    <a:pt x="2341" y="5251"/>
                  </a:lnTo>
                  <a:cubicBezTo>
                    <a:pt x="2440" y="5251"/>
                    <a:pt x="2519" y="5172"/>
                    <a:pt x="2519" y="5072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49" name="Google Shape;4772;p14"/>
            <p:cNvSpPr/>
            <p:nvPr/>
          </p:nvSpPr>
          <p:spPr>
            <a:xfrm>
              <a:off x="1533863" y="4302541"/>
              <a:ext cx="66090" cy="169246"/>
            </a:xfrm>
            <a:custGeom>
              <a:avLst/>
              <a:gdLst/>
              <a:ahLst/>
              <a:cxnLst/>
              <a:rect l="l" t="t" r="r" b="b"/>
              <a:pathLst>
                <a:path w="2523" h="6461" extrusionOk="0">
                  <a:moveTo>
                    <a:pt x="2036" y="360"/>
                  </a:moveTo>
                  <a:cubicBezTo>
                    <a:pt x="2104" y="360"/>
                    <a:pt x="2162" y="419"/>
                    <a:pt x="2162" y="491"/>
                  </a:cubicBezTo>
                  <a:lnTo>
                    <a:pt x="2162" y="6097"/>
                  </a:lnTo>
                  <a:lnTo>
                    <a:pt x="363" y="6097"/>
                  </a:lnTo>
                  <a:lnTo>
                    <a:pt x="363" y="491"/>
                  </a:lnTo>
                  <a:cubicBezTo>
                    <a:pt x="363" y="419"/>
                    <a:pt x="422" y="360"/>
                    <a:pt x="494" y="360"/>
                  </a:cubicBezTo>
                  <a:close/>
                  <a:moveTo>
                    <a:pt x="494" y="1"/>
                  </a:moveTo>
                  <a:cubicBezTo>
                    <a:pt x="223" y="1"/>
                    <a:pt x="4" y="220"/>
                    <a:pt x="4" y="491"/>
                  </a:cubicBezTo>
                  <a:lnTo>
                    <a:pt x="4" y="6278"/>
                  </a:lnTo>
                  <a:cubicBezTo>
                    <a:pt x="0" y="6378"/>
                    <a:pt x="82" y="6460"/>
                    <a:pt x="182" y="6460"/>
                  </a:cubicBezTo>
                  <a:lnTo>
                    <a:pt x="2341" y="6460"/>
                  </a:lnTo>
                  <a:cubicBezTo>
                    <a:pt x="2440" y="6460"/>
                    <a:pt x="2522" y="6378"/>
                    <a:pt x="2522" y="6278"/>
                  </a:cubicBezTo>
                  <a:lnTo>
                    <a:pt x="2522" y="491"/>
                  </a:lnTo>
                  <a:cubicBezTo>
                    <a:pt x="2519" y="220"/>
                    <a:pt x="2303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50" name="Google Shape;4773;p14"/>
            <p:cNvSpPr/>
            <p:nvPr/>
          </p:nvSpPr>
          <p:spPr>
            <a:xfrm>
              <a:off x="1619311" y="4270846"/>
              <a:ext cx="66011" cy="200942"/>
            </a:xfrm>
            <a:custGeom>
              <a:avLst/>
              <a:gdLst/>
              <a:ahLst/>
              <a:cxnLst/>
              <a:rect l="l" t="t" r="r" b="b"/>
              <a:pathLst>
                <a:path w="2520" h="7671" extrusionOk="0">
                  <a:moveTo>
                    <a:pt x="2032" y="364"/>
                  </a:moveTo>
                  <a:cubicBezTo>
                    <a:pt x="2101" y="364"/>
                    <a:pt x="2159" y="419"/>
                    <a:pt x="2159" y="491"/>
                  </a:cubicBezTo>
                  <a:lnTo>
                    <a:pt x="2159" y="7307"/>
                  </a:lnTo>
                  <a:lnTo>
                    <a:pt x="360" y="7307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1"/>
                    <a:pt x="0" y="220"/>
                    <a:pt x="0" y="491"/>
                  </a:cubicBezTo>
                  <a:lnTo>
                    <a:pt x="0" y="7488"/>
                  </a:lnTo>
                  <a:cubicBezTo>
                    <a:pt x="0" y="7588"/>
                    <a:pt x="83" y="7670"/>
                    <a:pt x="182" y="7670"/>
                  </a:cubicBezTo>
                  <a:lnTo>
                    <a:pt x="2341" y="7670"/>
                  </a:lnTo>
                  <a:cubicBezTo>
                    <a:pt x="2440" y="7670"/>
                    <a:pt x="2519" y="7588"/>
                    <a:pt x="2519" y="7488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51" name="Google Shape;4774;p14"/>
            <p:cNvSpPr/>
            <p:nvPr/>
          </p:nvSpPr>
          <p:spPr>
            <a:xfrm>
              <a:off x="1704759" y="4239254"/>
              <a:ext cx="66011" cy="232428"/>
            </a:xfrm>
            <a:custGeom>
              <a:avLst/>
              <a:gdLst/>
              <a:ahLst/>
              <a:cxnLst/>
              <a:rect l="l" t="t" r="r" b="b"/>
              <a:pathLst>
                <a:path w="2520" h="8873" extrusionOk="0">
                  <a:moveTo>
                    <a:pt x="2033" y="361"/>
                  </a:moveTo>
                  <a:cubicBezTo>
                    <a:pt x="2101" y="361"/>
                    <a:pt x="2160" y="419"/>
                    <a:pt x="2160" y="487"/>
                  </a:cubicBezTo>
                  <a:lnTo>
                    <a:pt x="2160" y="8513"/>
                  </a:lnTo>
                  <a:lnTo>
                    <a:pt x="361" y="8513"/>
                  </a:lnTo>
                  <a:lnTo>
                    <a:pt x="361" y="487"/>
                  </a:lnTo>
                  <a:cubicBezTo>
                    <a:pt x="361" y="419"/>
                    <a:pt x="419" y="361"/>
                    <a:pt x="491" y="361"/>
                  </a:cubicBezTo>
                  <a:close/>
                  <a:moveTo>
                    <a:pt x="487" y="1"/>
                  </a:moveTo>
                  <a:cubicBezTo>
                    <a:pt x="220" y="1"/>
                    <a:pt x="1" y="220"/>
                    <a:pt x="1" y="491"/>
                  </a:cubicBezTo>
                  <a:lnTo>
                    <a:pt x="1" y="8694"/>
                  </a:lnTo>
                  <a:cubicBezTo>
                    <a:pt x="1" y="8792"/>
                    <a:pt x="80" y="8873"/>
                    <a:pt x="176" y="8873"/>
                  </a:cubicBezTo>
                  <a:cubicBezTo>
                    <a:pt x="178" y="8873"/>
                    <a:pt x="180" y="8873"/>
                    <a:pt x="182" y="8873"/>
                  </a:cubicBezTo>
                  <a:lnTo>
                    <a:pt x="2338" y="8873"/>
                  </a:lnTo>
                  <a:cubicBezTo>
                    <a:pt x="2437" y="8873"/>
                    <a:pt x="2519" y="8794"/>
                    <a:pt x="2519" y="8694"/>
                  </a:cubicBezTo>
                  <a:lnTo>
                    <a:pt x="2519" y="487"/>
                  </a:lnTo>
                  <a:cubicBezTo>
                    <a:pt x="2519" y="220"/>
                    <a:pt x="2300" y="1"/>
                    <a:pt x="20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52" name="Google Shape;4775;p14"/>
            <p:cNvSpPr/>
            <p:nvPr/>
          </p:nvSpPr>
          <p:spPr>
            <a:xfrm>
              <a:off x="1510340" y="4150741"/>
              <a:ext cx="252441" cy="90058"/>
            </a:xfrm>
            <a:custGeom>
              <a:avLst/>
              <a:gdLst/>
              <a:ahLst/>
              <a:cxnLst/>
              <a:rect l="l" t="t" r="r" b="b"/>
              <a:pathLst>
                <a:path w="9637" h="3438" extrusionOk="0">
                  <a:moveTo>
                    <a:pt x="7247" y="1"/>
                  </a:moveTo>
                  <a:cubicBezTo>
                    <a:pt x="6946" y="1"/>
                    <a:pt x="6765" y="342"/>
                    <a:pt x="6940" y="590"/>
                  </a:cubicBezTo>
                  <a:lnTo>
                    <a:pt x="7142" y="885"/>
                  </a:lnTo>
                  <a:cubicBezTo>
                    <a:pt x="6090" y="1492"/>
                    <a:pt x="3605" y="2718"/>
                    <a:pt x="223" y="3078"/>
                  </a:cubicBezTo>
                  <a:cubicBezTo>
                    <a:pt x="0" y="3106"/>
                    <a:pt x="17" y="3435"/>
                    <a:pt x="244" y="3438"/>
                  </a:cubicBezTo>
                  <a:lnTo>
                    <a:pt x="261" y="3438"/>
                  </a:lnTo>
                  <a:cubicBezTo>
                    <a:pt x="3910" y="3051"/>
                    <a:pt x="6535" y="1673"/>
                    <a:pt x="7495" y="1097"/>
                  </a:cubicBezTo>
                  <a:cubicBezTo>
                    <a:pt x="7584" y="1043"/>
                    <a:pt x="7608" y="926"/>
                    <a:pt x="7549" y="840"/>
                  </a:cubicBezTo>
                  <a:lnTo>
                    <a:pt x="7234" y="388"/>
                  </a:lnTo>
                  <a:cubicBezTo>
                    <a:pt x="7227" y="378"/>
                    <a:pt x="7234" y="361"/>
                    <a:pt x="7248" y="361"/>
                  </a:cubicBezTo>
                  <a:lnTo>
                    <a:pt x="9198" y="433"/>
                  </a:lnTo>
                  <a:cubicBezTo>
                    <a:pt x="9208" y="433"/>
                    <a:pt x="9215" y="443"/>
                    <a:pt x="9211" y="453"/>
                  </a:cubicBezTo>
                  <a:lnTo>
                    <a:pt x="8598" y="2304"/>
                  </a:lnTo>
                  <a:cubicBezTo>
                    <a:pt x="8594" y="2310"/>
                    <a:pt x="8588" y="2313"/>
                    <a:pt x="8582" y="2313"/>
                  </a:cubicBezTo>
                  <a:cubicBezTo>
                    <a:pt x="8578" y="2313"/>
                    <a:pt x="8574" y="2311"/>
                    <a:pt x="8571" y="2307"/>
                  </a:cubicBezTo>
                  <a:lnTo>
                    <a:pt x="8290" y="1906"/>
                  </a:lnTo>
                  <a:cubicBezTo>
                    <a:pt x="8255" y="1856"/>
                    <a:pt x="8198" y="1828"/>
                    <a:pt x="8141" y="1828"/>
                  </a:cubicBezTo>
                  <a:cubicBezTo>
                    <a:pt x="8110" y="1828"/>
                    <a:pt x="8078" y="1836"/>
                    <a:pt x="8050" y="1855"/>
                  </a:cubicBezTo>
                  <a:cubicBezTo>
                    <a:pt x="7378" y="2256"/>
                    <a:pt x="6683" y="2612"/>
                    <a:pt x="5963" y="2914"/>
                  </a:cubicBezTo>
                  <a:cubicBezTo>
                    <a:pt x="5778" y="3002"/>
                    <a:pt x="5862" y="3260"/>
                    <a:pt x="6034" y="3260"/>
                  </a:cubicBezTo>
                  <a:cubicBezTo>
                    <a:pt x="6055" y="3260"/>
                    <a:pt x="6079" y="3255"/>
                    <a:pt x="6103" y="3246"/>
                  </a:cubicBezTo>
                  <a:cubicBezTo>
                    <a:pt x="6785" y="2955"/>
                    <a:pt x="7450" y="2622"/>
                    <a:pt x="8091" y="2249"/>
                  </a:cubicBezTo>
                  <a:lnTo>
                    <a:pt x="8276" y="2513"/>
                  </a:lnTo>
                  <a:cubicBezTo>
                    <a:pt x="8351" y="2622"/>
                    <a:pt x="8466" y="2673"/>
                    <a:pt x="8581" y="2673"/>
                  </a:cubicBezTo>
                  <a:cubicBezTo>
                    <a:pt x="8733" y="2673"/>
                    <a:pt x="8884" y="2583"/>
                    <a:pt x="8941" y="2417"/>
                  </a:cubicBezTo>
                  <a:lnTo>
                    <a:pt x="9558" y="563"/>
                  </a:lnTo>
                  <a:cubicBezTo>
                    <a:pt x="9636" y="326"/>
                    <a:pt x="9465" y="80"/>
                    <a:pt x="9215" y="69"/>
                  </a:cubicBezTo>
                  <a:lnTo>
                    <a:pt x="7265" y="1"/>
                  </a:lnTo>
                  <a:cubicBezTo>
                    <a:pt x="7259" y="1"/>
                    <a:pt x="7253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53" name="Google Shape;4776;p14"/>
            <p:cNvSpPr/>
            <p:nvPr/>
          </p:nvSpPr>
          <p:spPr>
            <a:xfrm>
              <a:off x="1462141" y="4232941"/>
              <a:ext cx="194341" cy="44401"/>
            </a:xfrm>
            <a:custGeom>
              <a:avLst/>
              <a:gdLst/>
              <a:ahLst/>
              <a:cxnLst/>
              <a:rect l="l" t="t" r="r" b="b"/>
              <a:pathLst>
                <a:path w="7419" h="1695" extrusionOk="0">
                  <a:moveTo>
                    <a:pt x="1374" y="0"/>
                  </a:moveTo>
                  <a:cubicBezTo>
                    <a:pt x="1366" y="0"/>
                    <a:pt x="1358" y="1"/>
                    <a:pt x="1350" y="2"/>
                  </a:cubicBezTo>
                  <a:cubicBezTo>
                    <a:pt x="960" y="26"/>
                    <a:pt x="566" y="40"/>
                    <a:pt x="182" y="40"/>
                  </a:cubicBezTo>
                  <a:cubicBezTo>
                    <a:pt x="82" y="40"/>
                    <a:pt x="0" y="122"/>
                    <a:pt x="0" y="221"/>
                  </a:cubicBezTo>
                  <a:lnTo>
                    <a:pt x="0" y="1516"/>
                  </a:lnTo>
                  <a:cubicBezTo>
                    <a:pt x="0" y="1616"/>
                    <a:pt x="82" y="1695"/>
                    <a:pt x="182" y="1695"/>
                  </a:cubicBezTo>
                  <a:cubicBezTo>
                    <a:pt x="3163" y="1695"/>
                    <a:pt x="5654" y="992"/>
                    <a:pt x="7217" y="399"/>
                  </a:cubicBezTo>
                  <a:cubicBezTo>
                    <a:pt x="7418" y="323"/>
                    <a:pt x="7337" y="46"/>
                    <a:pt x="7160" y="46"/>
                  </a:cubicBezTo>
                  <a:cubicBezTo>
                    <a:pt x="7138" y="46"/>
                    <a:pt x="7115" y="51"/>
                    <a:pt x="7090" y="60"/>
                  </a:cubicBezTo>
                  <a:cubicBezTo>
                    <a:pt x="4938" y="872"/>
                    <a:pt x="2659" y="1304"/>
                    <a:pt x="360" y="1335"/>
                  </a:cubicBezTo>
                  <a:lnTo>
                    <a:pt x="360" y="399"/>
                  </a:lnTo>
                  <a:cubicBezTo>
                    <a:pt x="696" y="396"/>
                    <a:pt x="1038" y="382"/>
                    <a:pt x="1374" y="362"/>
                  </a:cubicBezTo>
                  <a:cubicBezTo>
                    <a:pt x="1477" y="362"/>
                    <a:pt x="1559" y="273"/>
                    <a:pt x="1552" y="170"/>
                  </a:cubicBezTo>
                  <a:cubicBezTo>
                    <a:pt x="1546" y="75"/>
                    <a:pt x="1467" y="0"/>
                    <a:pt x="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</p:grpSp>
      <p:grpSp>
        <p:nvGrpSpPr>
          <p:cNvPr id="22" name="Google Shape;4761;p14"/>
          <p:cNvGrpSpPr/>
          <p:nvPr/>
        </p:nvGrpSpPr>
        <p:grpSpPr>
          <a:xfrm>
            <a:off x="234316" y="1980447"/>
            <a:ext cx="241708" cy="240785"/>
            <a:chOff x="1448494" y="4150741"/>
            <a:chExt cx="322277" cy="321046"/>
          </a:xfrm>
          <a:solidFill>
            <a:srgbClr val="C00000"/>
          </a:solidFill>
        </p:grpSpPr>
        <p:sp>
          <p:nvSpPr>
            <p:cNvPr id="55" name="Google Shape;4762;p14"/>
            <p:cNvSpPr/>
            <p:nvPr/>
          </p:nvSpPr>
          <p:spPr>
            <a:xfrm>
              <a:off x="1453156" y="4338900"/>
              <a:ext cx="56581" cy="128120"/>
            </a:xfrm>
            <a:custGeom>
              <a:avLst/>
              <a:gdLst/>
              <a:ahLst/>
              <a:cxnLst/>
              <a:rect l="l" t="t" r="r" b="b"/>
              <a:pathLst>
                <a:path w="2160" h="4891" extrusionOk="0">
                  <a:moveTo>
                    <a:pt x="312" y="0"/>
                  </a:moveTo>
                  <a:cubicBezTo>
                    <a:pt x="141" y="0"/>
                    <a:pt x="0" y="138"/>
                    <a:pt x="0" y="309"/>
                  </a:cubicBezTo>
                  <a:lnTo>
                    <a:pt x="0" y="4890"/>
                  </a:lnTo>
                  <a:lnTo>
                    <a:pt x="2159" y="4890"/>
                  </a:lnTo>
                  <a:lnTo>
                    <a:pt x="2159" y="309"/>
                  </a:lnTo>
                  <a:cubicBezTo>
                    <a:pt x="2159" y="138"/>
                    <a:pt x="2022" y="0"/>
                    <a:pt x="18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56" name="Google Shape;4763;p14"/>
            <p:cNvSpPr/>
            <p:nvPr/>
          </p:nvSpPr>
          <p:spPr>
            <a:xfrm>
              <a:off x="1453235" y="4338900"/>
              <a:ext cx="26955" cy="128120"/>
            </a:xfrm>
            <a:custGeom>
              <a:avLst/>
              <a:gdLst/>
              <a:ahLst/>
              <a:cxnLst/>
              <a:rect l="l" t="t" r="r" b="b"/>
              <a:pathLst>
                <a:path w="1029" h="4891" extrusionOk="0">
                  <a:moveTo>
                    <a:pt x="309" y="0"/>
                  </a:moveTo>
                  <a:cubicBezTo>
                    <a:pt x="138" y="0"/>
                    <a:pt x="1" y="138"/>
                    <a:pt x="1" y="309"/>
                  </a:cubicBezTo>
                  <a:lnTo>
                    <a:pt x="1" y="4890"/>
                  </a:lnTo>
                  <a:lnTo>
                    <a:pt x="720" y="4890"/>
                  </a:lnTo>
                  <a:lnTo>
                    <a:pt x="720" y="309"/>
                  </a:lnTo>
                  <a:cubicBezTo>
                    <a:pt x="720" y="138"/>
                    <a:pt x="861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57" name="Google Shape;4764;p14"/>
            <p:cNvSpPr/>
            <p:nvPr/>
          </p:nvSpPr>
          <p:spPr>
            <a:xfrm>
              <a:off x="1538604" y="4307309"/>
              <a:ext cx="56581" cy="159711"/>
            </a:xfrm>
            <a:custGeom>
              <a:avLst/>
              <a:gdLst/>
              <a:ahLst/>
              <a:cxnLst/>
              <a:rect l="l" t="t" r="r" b="b"/>
              <a:pathLst>
                <a:path w="2160" h="6097" extrusionOk="0">
                  <a:moveTo>
                    <a:pt x="309" y="0"/>
                  </a:moveTo>
                  <a:cubicBezTo>
                    <a:pt x="138" y="0"/>
                    <a:pt x="1" y="137"/>
                    <a:pt x="1" y="309"/>
                  </a:cubicBezTo>
                  <a:lnTo>
                    <a:pt x="1" y="6096"/>
                  </a:lnTo>
                  <a:lnTo>
                    <a:pt x="2160" y="6096"/>
                  </a:lnTo>
                  <a:lnTo>
                    <a:pt x="2160" y="309"/>
                  </a:lnTo>
                  <a:cubicBezTo>
                    <a:pt x="2160" y="137"/>
                    <a:pt x="2023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58" name="Google Shape;4765;p14"/>
            <p:cNvSpPr/>
            <p:nvPr/>
          </p:nvSpPr>
          <p:spPr>
            <a:xfrm>
              <a:off x="1538709" y="4307309"/>
              <a:ext cx="26955" cy="159711"/>
            </a:xfrm>
            <a:custGeom>
              <a:avLst/>
              <a:gdLst/>
              <a:ahLst/>
              <a:cxnLst/>
              <a:rect l="l" t="t" r="r" b="b"/>
              <a:pathLst>
                <a:path w="1029" h="6097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lnTo>
                    <a:pt x="0" y="6096"/>
                  </a:lnTo>
                  <a:lnTo>
                    <a:pt x="720" y="6096"/>
                  </a:lnTo>
                  <a:lnTo>
                    <a:pt x="720" y="309"/>
                  </a:lnTo>
                  <a:cubicBezTo>
                    <a:pt x="720" y="137"/>
                    <a:pt x="857" y="0"/>
                    <a:pt x="1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59" name="Google Shape;4766;p14"/>
            <p:cNvSpPr/>
            <p:nvPr/>
          </p:nvSpPr>
          <p:spPr>
            <a:xfrm>
              <a:off x="1624079" y="4275613"/>
              <a:ext cx="56555" cy="191407"/>
            </a:xfrm>
            <a:custGeom>
              <a:avLst/>
              <a:gdLst/>
              <a:ahLst/>
              <a:cxnLst/>
              <a:rect l="l" t="t" r="r" b="b"/>
              <a:pathLst>
                <a:path w="215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2155" y="7306"/>
                  </a:lnTo>
                  <a:lnTo>
                    <a:pt x="2155" y="309"/>
                  </a:lnTo>
                  <a:cubicBezTo>
                    <a:pt x="2159" y="138"/>
                    <a:pt x="2018" y="1"/>
                    <a:pt x="18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0" name="Google Shape;4767;p14"/>
            <p:cNvSpPr/>
            <p:nvPr/>
          </p:nvSpPr>
          <p:spPr>
            <a:xfrm>
              <a:off x="1624079" y="4275613"/>
              <a:ext cx="26955" cy="191407"/>
            </a:xfrm>
            <a:custGeom>
              <a:avLst/>
              <a:gdLst/>
              <a:ahLst/>
              <a:cxnLst/>
              <a:rect l="l" t="t" r="r" b="b"/>
              <a:pathLst>
                <a:path w="102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723" y="7306"/>
                  </a:lnTo>
                  <a:lnTo>
                    <a:pt x="723" y="309"/>
                  </a:lnTo>
                  <a:cubicBezTo>
                    <a:pt x="720" y="138"/>
                    <a:pt x="860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1" name="Google Shape;4768;p14"/>
            <p:cNvSpPr/>
            <p:nvPr/>
          </p:nvSpPr>
          <p:spPr>
            <a:xfrm>
              <a:off x="1709422" y="4243917"/>
              <a:ext cx="56581" cy="223103"/>
            </a:xfrm>
            <a:custGeom>
              <a:avLst/>
              <a:gdLst/>
              <a:ahLst/>
              <a:cxnLst/>
              <a:rect l="l" t="t" r="r" b="b"/>
              <a:pathLst>
                <a:path w="2160" h="8517" extrusionOk="0">
                  <a:moveTo>
                    <a:pt x="309" y="1"/>
                  </a:moveTo>
                  <a:cubicBezTo>
                    <a:pt x="141" y="1"/>
                    <a:pt x="1" y="141"/>
                    <a:pt x="1" y="309"/>
                  </a:cubicBezTo>
                  <a:lnTo>
                    <a:pt x="1" y="8516"/>
                  </a:lnTo>
                  <a:lnTo>
                    <a:pt x="2160" y="8516"/>
                  </a:lnTo>
                  <a:lnTo>
                    <a:pt x="2160" y="309"/>
                  </a:lnTo>
                  <a:cubicBezTo>
                    <a:pt x="2160" y="141"/>
                    <a:pt x="2023" y="1"/>
                    <a:pt x="1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2" name="Google Shape;4769;p14"/>
            <p:cNvSpPr/>
            <p:nvPr/>
          </p:nvSpPr>
          <p:spPr>
            <a:xfrm>
              <a:off x="1709527" y="4243917"/>
              <a:ext cx="26955" cy="223103"/>
            </a:xfrm>
            <a:custGeom>
              <a:avLst/>
              <a:gdLst/>
              <a:ahLst/>
              <a:cxnLst/>
              <a:rect l="l" t="t" r="r" b="b"/>
              <a:pathLst>
                <a:path w="1029" h="8517" extrusionOk="0">
                  <a:moveTo>
                    <a:pt x="309" y="1"/>
                  </a:moveTo>
                  <a:cubicBezTo>
                    <a:pt x="137" y="1"/>
                    <a:pt x="0" y="141"/>
                    <a:pt x="0" y="309"/>
                  </a:cubicBezTo>
                  <a:lnTo>
                    <a:pt x="0" y="8516"/>
                  </a:lnTo>
                  <a:lnTo>
                    <a:pt x="720" y="8516"/>
                  </a:lnTo>
                  <a:lnTo>
                    <a:pt x="720" y="309"/>
                  </a:lnTo>
                  <a:cubicBezTo>
                    <a:pt x="720" y="141"/>
                    <a:pt x="857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3" name="Google Shape;4770;p14"/>
            <p:cNvSpPr/>
            <p:nvPr/>
          </p:nvSpPr>
          <p:spPr>
            <a:xfrm>
              <a:off x="1466882" y="4155509"/>
              <a:ext cx="290424" cy="117170"/>
            </a:xfrm>
            <a:custGeom>
              <a:avLst/>
              <a:gdLst/>
              <a:ahLst/>
              <a:cxnLst/>
              <a:rect l="l" t="t" r="r" b="b"/>
              <a:pathLst>
                <a:path w="11087" h="4473" extrusionOk="0">
                  <a:moveTo>
                    <a:pt x="8908" y="0"/>
                  </a:moveTo>
                  <a:cubicBezTo>
                    <a:pt x="8749" y="0"/>
                    <a:pt x="8658" y="178"/>
                    <a:pt x="8749" y="306"/>
                  </a:cubicBezTo>
                  <a:lnTo>
                    <a:pt x="9061" y="758"/>
                  </a:lnTo>
                  <a:cubicBezTo>
                    <a:pt x="8002" y="1395"/>
                    <a:pt x="4617" y="3177"/>
                    <a:pt x="1" y="3177"/>
                  </a:cubicBezTo>
                  <a:lnTo>
                    <a:pt x="1" y="4472"/>
                  </a:lnTo>
                  <a:cubicBezTo>
                    <a:pt x="2509" y="4462"/>
                    <a:pt x="4997" y="3979"/>
                    <a:pt x="7327" y="3047"/>
                  </a:cubicBezTo>
                  <a:cubicBezTo>
                    <a:pt x="8184" y="2708"/>
                    <a:pt x="9013" y="2300"/>
                    <a:pt x="9801" y="1824"/>
                  </a:cubicBezTo>
                  <a:lnTo>
                    <a:pt x="10082" y="2225"/>
                  </a:lnTo>
                  <a:cubicBezTo>
                    <a:pt x="10123" y="2283"/>
                    <a:pt x="10184" y="2310"/>
                    <a:pt x="10244" y="2310"/>
                  </a:cubicBezTo>
                  <a:cubicBezTo>
                    <a:pt x="10322" y="2310"/>
                    <a:pt x="10399" y="2264"/>
                    <a:pt x="10428" y="2177"/>
                  </a:cubicBezTo>
                  <a:lnTo>
                    <a:pt x="11045" y="326"/>
                  </a:lnTo>
                  <a:cubicBezTo>
                    <a:pt x="11086" y="203"/>
                    <a:pt x="10997" y="72"/>
                    <a:pt x="10864" y="69"/>
                  </a:cubicBezTo>
                  <a:lnTo>
                    <a:pt x="8917" y="1"/>
                  </a:lnTo>
                  <a:cubicBezTo>
                    <a:pt x="8914" y="0"/>
                    <a:pt x="8911" y="0"/>
                    <a:pt x="8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4" name="Google Shape;4771;p14"/>
            <p:cNvSpPr/>
            <p:nvPr/>
          </p:nvSpPr>
          <p:spPr>
            <a:xfrm>
              <a:off x="1448494" y="4334133"/>
              <a:ext cx="65985" cy="137550"/>
            </a:xfrm>
            <a:custGeom>
              <a:avLst/>
              <a:gdLst/>
              <a:ahLst/>
              <a:cxnLst/>
              <a:rect l="l" t="t" r="r" b="b"/>
              <a:pathLst>
                <a:path w="2519" h="5251" extrusionOk="0">
                  <a:moveTo>
                    <a:pt x="2032" y="364"/>
                  </a:moveTo>
                  <a:cubicBezTo>
                    <a:pt x="2104" y="364"/>
                    <a:pt x="2159" y="419"/>
                    <a:pt x="2159" y="491"/>
                  </a:cubicBezTo>
                  <a:lnTo>
                    <a:pt x="2159" y="4891"/>
                  </a:lnTo>
                  <a:lnTo>
                    <a:pt x="360" y="4891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4"/>
                    <a:pt x="0" y="220"/>
                    <a:pt x="0" y="491"/>
                  </a:cubicBezTo>
                  <a:lnTo>
                    <a:pt x="0" y="5072"/>
                  </a:lnTo>
                  <a:cubicBezTo>
                    <a:pt x="0" y="5172"/>
                    <a:pt x="82" y="5251"/>
                    <a:pt x="182" y="5251"/>
                  </a:cubicBezTo>
                  <a:lnTo>
                    <a:pt x="2341" y="5251"/>
                  </a:lnTo>
                  <a:cubicBezTo>
                    <a:pt x="2440" y="5251"/>
                    <a:pt x="2519" y="5172"/>
                    <a:pt x="2519" y="5072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5" name="Google Shape;4772;p14"/>
            <p:cNvSpPr/>
            <p:nvPr/>
          </p:nvSpPr>
          <p:spPr>
            <a:xfrm>
              <a:off x="1533863" y="4302541"/>
              <a:ext cx="66090" cy="169246"/>
            </a:xfrm>
            <a:custGeom>
              <a:avLst/>
              <a:gdLst/>
              <a:ahLst/>
              <a:cxnLst/>
              <a:rect l="l" t="t" r="r" b="b"/>
              <a:pathLst>
                <a:path w="2523" h="6461" extrusionOk="0">
                  <a:moveTo>
                    <a:pt x="2036" y="360"/>
                  </a:moveTo>
                  <a:cubicBezTo>
                    <a:pt x="2104" y="360"/>
                    <a:pt x="2162" y="419"/>
                    <a:pt x="2162" y="491"/>
                  </a:cubicBezTo>
                  <a:lnTo>
                    <a:pt x="2162" y="6097"/>
                  </a:lnTo>
                  <a:lnTo>
                    <a:pt x="363" y="6097"/>
                  </a:lnTo>
                  <a:lnTo>
                    <a:pt x="363" y="491"/>
                  </a:lnTo>
                  <a:cubicBezTo>
                    <a:pt x="363" y="419"/>
                    <a:pt x="422" y="360"/>
                    <a:pt x="494" y="360"/>
                  </a:cubicBezTo>
                  <a:close/>
                  <a:moveTo>
                    <a:pt x="494" y="1"/>
                  </a:moveTo>
                  <a:cubicBezTo>
                    <a:pt x="223" y="1"/>
                    <a:pt x="4" y="220"/>
                    <a:pt x="4" y="491"/>
                  </a:cubicBezTo>
                  <a:lnTo>
                    <a:pt x="4" y="6278"/>
                  </a:lnTo>
                  <a:cubicBezTo>
                    <a:pt x="0" y="6378"/>
                    <a:pt x="82" y="6460"/>
                    <a:pt x="182" y="6460"/>
                  </a:cubicBezTo>
                  <a:lnTo>
                    <a:pt x="2341" y="6460"/>
                  </a:lnTo>
                  <a:cubicBezTo>
                    <a:pt x="2440" y="6460"/>
                    <a:pt x="2522" y="6378"/>
                    <a:pt x="2522" y="6278"/>
                  </a:cubicBezTo>
                  <a:lnTo>
                    <a:pt x="2522" y="491"/>
                  </a:lnTo>
                  <a:cubicBezTo>
                    <a:pt x="2519" y="220"/>
                    <a:pt x="2303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6" name="Google Shape;4773;p14"/>
            <p:cNvSpPr/>
            <p:nvPr/>
          </p:nvSpPr>
          <p:spPr>
            <a:xfrm>
              <a:off x="1619311" y="4270846"/>
              <a:ext cx="66011" cy="200942"/>
            </a:xfrm>
            <a:custGeom>
              <a:avLst/>
              <a:gdLst/>
              <a:ahLst/>
              <a:cxnLst/>
              <a:rect l="l" t="t" r="r" b="b"/>
              <a:pathLst>
                <a:path w="2520" h="7671" extrusionOk="0">
                  <a:moveTo>
                    <a:pt x="2032" y="364"/>
                  </a:moveTo>
                  <a:cubicBezTo>
                    <a:pt x="2101" y="364"/>
                    <a:pt x="2159" y="419"/>
                    <a:pt x="2159" y="491"/>
                  </a:cubicBezTo>
                  <a:lnTo>
                    <a:pt x="2159" y="7307"/>
                  </a:lnTo>
                  <a:lnTo>
                    <a:pt x="360" y="7307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1"/>
                    <a:pt x="0" y="220"/>
                    <a:pt x="0" y="491"/>
                  </a:cubicBezTo>
                  <a:lnTo>
                    <a:pt x="0" y="7488"/>
                  </a:lnTo>
                  <a:cubicBezTo>
                    <a:pt x="0" y="7588"/>
                    <a:pt x="83" y="7670"/>
                    <a:pt x="182" y="7670"/>
                  </a:cubicBezTo>
                  <a:lnTo>
                    <a:pt x="2341" y="7670"/>
                  </a:lnTo>
                  <a:cubicBezTo>
                    <a:pt x="2440" y="7670"/>
                    <a:pt x="2519" y="7588"/>
                    <a:pt x="2519" y="7488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7" name="Google Shape;4774;p14"/>
            <p:cNvSpPr/>
            <p:nvPr/>
          </p:nvSpPr>
          <p:spPr>
            <a:xfrm>
              <a:off x="1704759" y="4239254"/>
              <a:ext cx="66011" cy="232428"/>
            </a:xfrm>
            <a:custGeom>
              <a:avLst/>
              <a:gdLst/>
              <a:ahLst/>
              <a:cxnLst/>
              <a:rect l="l" t="t" r="r" b="b"/>
              <a:pathLst>
                <a:path w="2520" h="8873" extrusionOk="0">
                  <a:moveTo>
                    <a:pt x="2033" y="361"/>
                  </a:moveTo>
                  <a:cubicBezTo>
                    <a:pt x="2101" y="361"/>
                    <a:pt x="2160" y="419"/>
                    <a:pt x="2160" y="487"/>
                  </a:cubicBezTo>
                  <a:lnTo>
                    <a:pt x="2160" y="8513"/>
                  </a:lnTo>
                  <a:lnTo>
                    <a:pt x="361" y="8513"/>
                  </a:lnTo>
                  <a:lnTo>
                    <a:pt x="361" y="487"/>
                  </a:lnTo>
                  <a:cubicBezTo>
                    <a:pt x="361" y="419"/>
                    <a:pt x="419" y="361"/>
                    <a:pt x="491" y="361"/>
                  </a:cubicBezTo>
                  <a:close/>
                  <a:moveTo>
                    <a:pt x="487" y="1"/>
                  </a:moveTo>
                  <a:cubicBezTo>
                    <a:pt x="220" y="1"/>
                    <a:pt x="1" y="220"/>
                    <a:pt x="1" y="491"/>
                  </a:cubicBezTo>
                  <a:lnTo>
                    <a:pt x="1" y="8694"/>
                  </a:lnTo>
                  <a:cubicBezTo>
                    <a:pt x="1" y="8792"/>
                    <a:pt x="80" y="8873"/>
                    <a:pt x="176" y="8873"/>
                  </a:cubicBezTo>
                  <a:cubicBezTo>
                    <a:pt x="178" y="8873"/>
                    <a:pt x="180" y="8873"/>
                    <a:pt x="182" y="8873"/>
                  </a:cubicBezTo>
                  <a:lnTo>
                    <a:pt x="2338" y="8873"/>
                  </a:lnTo>
                  <a:cubicBezTo>
                    <a:pt x="2437" y="8873"/>
                    <a:pt x="2519" y="8794"/>
                    <a:pt x="2519" y="8694"/>
                  </a:cubicBezTo>
                  <a:lnTo>
                    <a:pt x="2519" y="487"/>
                  </a:lnTo>
                  <a:cubicBezTo>
                    <a:pt x="2519" y="220"/>
                    <a:pt x="2300" y="1"/>
                    <a:pt x="20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8" name="Google Shape;4775;p14"/>
            <p:cNvSpPr/>
            <p:nvPr/>
          </p:nvSpPr>
          <p:spPr>
            <a:xfrm>
              <a:off x="1510340" y="4150741"/>
              <a:ext cx="252441" cy="90058"/>
            </a:xfrm>
            <a:custGeom>
              <a:avLst/>
              <a:gdLst/>
              <a:ahLst/>
              <a:cxnLst/>
              <a:rect l="l" t="t" r="r" b="b"/>
              <a:pathLst>
                <a:path w="9637" h="3438" extrusionOk="0">
                  <a:moveTo>
                    <a:pt x="7247" y="1"/>
                  </a:moveTo>
                  <a:cubicBezTo>
                    <a:pt x="6946" y="1"/>
                    <a:pt x="6765" y="342"/>
                    <a:pt x="6940" y="590"/>
                  </a:cubicBezTo>
                  <a:lnTo>
                    <a:pt x="7142" y="885"/>
                  </a:lnTo>
                  <a:cubicBezTo>
                    <a:pt x="6090" y="1492"/>
                    <a:pt x="3605" y="2718"/>
                    <a:pt x="223" y="3078"/>
                  </a:cubicBezTo>
                  <a:cubicBezTo>
                    <a:pt x="0" y="3106"/>
                    <a:pt x="17" y="3435"/>
                    <a:pt x="244" y="3438"/>
                  </a:cubicBezTo>
                  <a:lnTo>
                    <a:pt x="261" y="3438"/>
                  </a:lnTo>
                  <a:cubicBezTo>
                    <a:pt x="3910" y="3051"/>
                    <a:pt x="6535" y="1673"/>
                    <a:pt x="7495" y="1097"/>
                  </a:cubicBezTo>
                  <a:cubicBezTo>
                    <a:pt x="7584" y="1043"/>
                    <a:pt x="7608" y="926"/>
                    <a:pt x="7549" y="840"/>
                  </a:cubicBezTo>
                  <a:lnTo>
                    <a:pt x="7234" y="388"/>
                  </a:lnTo>
                  <a:cubicBezTo>
                    <a:pt x="7227" y="378"/>
                    <a:pt x="7234" y="361"/>
                    <a:pt x="7248" y="361"/>
                  </a:cubicBezTo>
                  <a:lnTo>
                    <a:pt x="9198" y="433"/>
                  </a:lnTo>
                  <a:cubicBezTo>
                    <a:pt x="9208" y="433"/>
                    <a:pt x="9215" y="443"/>
                    <a:pt x="9211" y="453"/>
                  </a:cubicBezTo>
                  <a:lnTo>
                    <a:pt x="8598" y="2304"/>
                  </a:lnTo>
                  <a:cubicBezTo>
                    <a:pt x="8594" y="2310"/>
                    <a:pt x="8588" y="2313"/>
                    <a:pt x="8582" y="2313"/>
                  </a:cubicBezTo>
                  <a:cubicBezTo>
                    <a:pt x="8578" y="2313"/>
                    <a:pt x="8574" y="2311"/>
                    <a:pt x="8571" y="2307"/>
                  </a:cubicBezTo>
                  <a:lnTo>
                    <a:pt x="8290" y="1906"/>
                  </a:lnTo>
                  <a:cubicBezTo>
                    <a:pt x="8255" y="1856"/>
                    <a:pt x="8198" y="1828"/>
                    <a:pt x="8141" y="1828"/>
                  </a:cubicBezTo>
                  <a:cubicBezTo>
                    <a:pt x="8110" y="1828"/>
                    <a:pt x="8078" y="1836"/>
                    <a:pt x="8050" y="1855"/>
                  </a:cubicBezTo>
                  <a:cubicBezTo>
                    <a:pt x="7378" y="2256"/>
                    <a:pt x="6683" y="2612"/>
                    <a:pt x="5963" y="2914"/>
                  </a:cubicBezTo>
                  <a:cubicBezTo>
                    <a:pt x="5778" y="3002"/>
                    <a:pt x="5862" y="3260"/>
                    <a:pt x="6034" y="3260"/>
                  </a:cubicBezTo>
                  <a:cubicBezTo>
                    <a:pt x="6055" y="3260"/>
                    <a:pt x="6079" y="3255"/>
                    <a:pt x="6103" y="3246"/>
                  </a:cubicBezTo>
                  <a:cubicBezTo>
                    <a:pt x="6785" y="2955"/>
                    <a:pt x="7450" y="2622"/>
                    <a:pt x="8091" y="2249"/>
                  </a:cubicBezTo>
                  <a:lnTo>
                    <a:pt x="8276" y="2513"/>
                  </a:lnTo>
                  <a:cubicBezTo>
                    <a:pt x="8351" y="2622"/>
                    <a:pt x="8466" y="2673"/>
                    <a:pt x="8581" y="2673"/>
                  </a:cubicBezTo>
                  <a:cubicBezTo>
                    <a:pt x="8733" y="2673"/>
                    <a:pt x="8884" y="2583"/>
                    <a:pt x="8941" y="2417"/>
                  </a:cubicBezTo>
                  <a:lnTo>
                    <a:pt x="9558" y="563"/>
                  </a:lnTo>
                  <a:cubicBezTo>
                    <a:pt x="9636" y="326"/>
                    <a:pt x="9465" y="80"/>
                    <a:pt x="9215" y="69"/>
                  </a:cubicBezTo>
                  <a:lnTo>
                    <a:pt x="7265" y="1"/>
                  </a:lnTo>
                  <a:cubicBezTo>
                    <a:pt x="7259" y="1"/>
                    <a:pt x="7253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69" name="Google Shape;4776;p14"/>
            <p:cNvSpPr/>
            <p:nvPr/>
          </p:nvSpPr>
          <p:spPr>
            <a:xfrm>
              <a:off x="1462141" y="4232941"/>
              <a:ext cx="194341" cy="44401"/>
            </a:xfrm>
            <a:custGeom>
              <a:avLst/>
              <a:gdLst/>
              <a:ahLst/>
              <a:cxnLst/>
              <a:rect l="l" t="t" r="r" b="b"/>
              <a:pathLst>
                <a:path w="7419" h="1695" extrusionOk="0">
                  <a:moveTo>
                    <a:pt x="1374" y="0"/>
                  </a:moveTo>
                  <a:cubicBezTo>
                    <a:pt x="1366" y="0"/>
                    <a:pt x="1358" y="1"/>
                    <a:pt x="1350" y="2"/>
                  </a:cubicBezTo>
                  <a:cubicBezTo>
                    <a:pt x="960" y="26"/>
                    <a:pt x="566" y="40"/>
                    <a:pt x="182" y="40"/>
                  </a:cubicBezTo>
                  <a:cubicBezTo>
                    <a:pt x="82" y="40"/>
                    <a:pt x="0" y="122"/>
                    <a:pt x="0" y="221"/>
                  </a:cubicBezTo>
                  <a:lnTo>
                    <a:pt x="0" y="1516"/>
                  </a:lnTo>
                  <a:cubicBezTo>
                    <a:pt x="0" y="1616"/>
                    <a:pt x="82" y="1695"/>
                    <a:pt x="182" y="1695"/>
                  </a:cubicBezTo>
                  <a:cubicBezTo>
                    <a:pt x="3163" y="1695"/>
                    <a:pt x="5654" y="992"/>
                    <a:pt x="7217" y="399"/>
                  </a:cubicBezTo>
                  <a:cubicBezTo>
                    <a:pt x="7418" y="323"/>
                    <a:pt x="7337" y="46"/>
                    <a:pt x="7160" y="46"/>
                  </a:cubicBezTo>
                  <a:cubicBezTo>
                    <a:pt x="7138" y="46"/>
                    <a:pt x="7115" y="51"/>
                    <a:pt x="7090" y="60"/>
                  </a:cubicBezTo>
                  <a:cubicBezTo>
                    <a:pt x="4938" y="872"/>
                    <a:pt x="2659" y="1304"/>
                    <a:pt x="360" y="1335"/>
                  </a:cubicBezTo>
                  <a:lnTo>
                    <a:pt x="360" y="399"/>
                  </a:lnTo>
                  <a:cubicBezTo>
                    <a:pt x="696" y="396"/>
                    <a:pt x="1038" y="382"/>
                    <a:pt x="1374" y="362"/>
                  </a:cubicBezTo>
                  <a:cubicBezTo>
                    <a:pt x="1477" y="362"/>
                    <a:pt x="1559" y="273"/>
                    <a:pt x="1552" y="170"/>
                  </a:cubicBezTo>
                  <a:cubicBezTo>
                    <a:pt x="1546" y="75"/>
                    <a:pt x="1467" y="0"/>
                    <a:pt x="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</p:grpSp>
      <p:grpSp>
        <p:nvGrpSpPr>
          <p:cNvPr id="23" name="Google Shape;4761;p14"/>
          <p:cNvGrpSpPr/>
          <p:nvPr/>
        </p:nvGrpSpPr>
        <p:grpSpPr>
          <a:xfrm>
            <a:off x="192752" y="2427256"/>
            <a:ext cx="241708" cy="240785"/>
            <a:chOff x="1448494" y="4150741"/>
            <a:chExt cx="322277" cy="321046"/>
          </a:xfrm>
          <a:solidFill>
            <a:srgbClr val="C00000"/>
          </a:solidFill>
        </p:grpSpPr>
        <p:sp>
          <p:nvSpPr>
            <p:cNvPr id="71" name="Google Shape;4762;p14"/>
            <p:cNvSpPr/>
            <p:nvPr/>
          </p:nvSpPr>
          <p:spPr>
            <a:xfrm>
              <a:off x="1453156" y="4338900"/>
              <a:ext cx="56581" cy="128120"/>
            </a:xfrm>
            <a:custGeom>
              <a:avLst/>
              <a:gdLst/>
              <a:ahLst/>
              <a:cxnLst/>
              <a:rect l="l" t="t" r="r" b="b"/>
              <a:pathLst>
                <a:path w="2160" h="4891" extrusionOk="0">
                  <a:moveTo>
                    <a:pt x="312" y="0"/>
                  </a:moveTo>
                  <a:cubicBezTo>
                    <a:pt x="141" y="0"/>
                    <a:pt x="0" y="138"/>
                    <a:pt x="0" y="309"/>
                  </a:cubicBezTo>
                  <a:lnTo>
                    <a:pt x="0" y="4890"/>
                  </a:lnTo>
                  <a:lnTo>
                    <a:pt x="2159" y="4890"/>
                  </a:lnTo>
                  <a:lnTo>
                    <a:pt x="2159" y="309"/>
                  </a:lnTo>
                  <a:cubicBezTo>
                    <a:pt x="2159" y="138"/>
                    <a:pt x="2022" y="0"/>
                    <a:pt x="18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72" name="Google Shape;4763;p14"/>
            <p:cNvSpPr/>
            <p:nvPr/>
          </p:nvSpPr>
          <p:spPr>
            <a:xfrm>
              <a:off x="1453235" y="4338900"/>
              <a:ext cx="26955" cy="128120"/>
            </a:xfrm>
            <a:custGeom>
              <a:avLst/>
              <a:gdLst/>
              <a:ahLst/>
              <a:cxnLst/>
              <a:rect l="l" t="t" r="r" b="b"/>
              <a:pathLst>
                <a:path w="1029" h="4891" extrusionOk="0">
                  <a:moveTo>
                    <a:pt x="309" y="0"/>
                  </a:moveTo>
                  <a:cubicBezTo>
                    <a:pt x="138" y="0"/>
                    <a:pt x="1" y="138"/>
                    <a:pt x="1" y="309"/>
                  </a:cubicBezTo>
                  <a:lnTo>
                    <a:pt x="1" y="4890"/>
                  </a:lnTo>
                  <a:lnTo>
                    <a:pt x="720" y="4890"/>
                  </a:lnTo>
                  <a:lnTo>
                    <a:pt x="720" y="309"/>
                  </a:lnTo>
                  <a:cubicBezTo>
                    <a:pt x="720" y="138"/>
                    <a:pt x="861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73" name="Google Shape;4764;p14"/>
            <p:cNvSpPr/>
            <p:nvPr/>
          </p:nvSpPr>
          <p:spPr>
            <a:xfrm>
              <a:off x="1538604" y="4307309"/>
              <a:ext cx="56581" cy="159711"/>
            </a:xfrm>
            <a:custGeom>
              <a:avLst/>
              <a:gdLst/>
              <a:ahLst/>
              <a:cxnLst/>
              <a:rect l="l" t="t" r="r" b="b"/>
              <a:pathLst>
                <a:path w="2160" h="6097" extrusionOk="0">
                  <a:moveTo>
                    <a:pt x="309" y="0"/>
                  </a:moveTo>
                  <a:cubicBezTo>
                    <a:pt x="138" y="0"/>
                    <a:pt x="1" y="137"/>
                    <a:pt x="1" y="309"/>
                  </a:cubicBezTo>
                  <a:lnTo>
                    <a:pt x="1" y="6096"/>
                  </a:lnTo>
                  <a:lnTo>
                    <a:pt x="2160" y="6096"/>
                  </a:lnTo>
                  <a:lnTo>
                    <a:pt x="2160" y="309"/>
                  </a:lnTo>
                  <a:cubicBezTo>
                    <a:pt x="2160" y="137"/>
                    <a:pt x="2023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74" name="Google Shape;4765;p14"/>
            <p:cNvSpPr/>
            <p:nvPr/>
          </p:nvSpPr>
          <p:spPr>
            <a:xfrm>
              <a:off x="1538709" y="4307309"/>
              <a:ext cx="26955" cy="159711"/>
            </a:xfrm>
            <a:custGeom>
              <a:avLst/>
              <a:gdLst/>
              <a:ahLst/>
              <a:cxnLst/>
              <a:rect l="l" t="t" r="r" b="b"/>
              <a:pathLst>
                <a:path w="1029" h="6097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lnTo>
                    <a:pt x="0" y="6096"/>
                  </a:lnTo>
                  <a:lnTo>
                    <a:pt x="720" y="6096"/>
                  </a:lnTo>
                  <a:lnTo>
                    <a:pt x="720" y="309"/>
                  </a:lnTo>
                  <a:cubicBezTo>
                    <a:pt x="720" y="137"/>
                    <a:pt x="857" y="0"/>
                    <a:pt x="1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75" name="Google Shape;4766;p14"/>
            <p:cNvSpPr/>
            <p:nvPr/>
          </p:nvSpPr>
          <p:spPr>
            <a:xfrm>
              <a:off x="1624079" y="4275613"/>
              <a:ext cx="56555" cy="191407"/>
            </a:xfrm>
            <a:custGeom>
              <a:avLst/>
              <a:gdLst/>
              <a:ahLst/>
              <a:cxnLst/>
              <a:rect l="l" t="t" r="r" b="b"/>
              <a:pathLst>
                <a:path w="215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2155" y="7306"/>
                  </a:lnTo>
                  <a:lnTo>
                    <a:pt x="2155" y="309"/>
                  </a:lnTo>
                  <a:cubicBezTo>
                    <a:pt x="2159" y="138"/>
                    <a:pt x="2018" y="1"/>
                    <a:pt x="18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76" name="Google Shape;4767;p14"/>
            <p:cNvSpPr/>
            <p:nvPr/>
          </p:nvSpPr>
          <p:spPr>
            <a:xfrm>
              <a:off x="1624079" y="4275613"/>
              <a:ext cx="26955" cy="191407"/>
            </a:xfrm>
            <a:custGeom>
              <a:avLst/>
              <a:gdLst/>
              <a:ahLst/>
              <a:cxnLst/>
              <a:rect l="l" t="t" r="r" b="b"/>
              <a:pathLst>
                <a:path w="102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723" y="7306"/>
                  </a:lnTo>
                  <a:lnTo>
                    <a:pt x="723" y="309"/>
                  </a:lnTo>
                  <a:cubicBezTo>
                    <a:pt x="720" y="138"/>
                    <a:pt x="860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77" name="Google Shape;4768;p14"/>
            <p:cNvSpPr/>
            <p:nvPr/>
          </p:nvSpPr>
          <p:spPr>
            <a:xfrm>
              <a:off x="1709422" y="4243917"/>
              <a:ext cx="56581" cy="223103"/>
            </a:xfrm>
            <a:custGeom>
              <a:avLst/>
              <a:gdLst/>
              <a:ahLst/>
              <a:cxnLst/>
              <a:rect l="l" t="t" r="r" b="b"/>
              <a:pathLst>
                <a:path w="2160" h="8517" extrusionOk="0">
                  <a:moveTo>
                    <a:pt x="309" y="1"/>
                  </a:moveTo>
                  <a:cubicBezTo>
                    <a:pt x="141" y="1"/>
                    <a:pt x="1" y="141"/>
                    <a:pt x="1" y="309"/>
                  </a:cubicBezTo>
                  <a:lnTo>
                    <a:pt x="1" y="8516"/>
                  </a:lnTo>
                  <a:lnTo>
                    <a:pt x="2160" y="8516"/>
                  </a:lnTo>
                  <a:lnTo>
                    <a:pt x="2160" y="309"/>
                  </a:lnTo>
                  <a:cubicBezTo>
                    <a:pt x="2160" y="141"/>
                    <a:pt x="2023" y="1"/>
                    <a:pt x="1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78" name="Google Shape;4769;p14"/>
            <p:cNvSpPr/>
            <p:nvPr/>
          </p:nvSpPr>
          <p:spPr>
            <a:xfrm>
              <a:off x="1709527" y="4243917"/>
              <a:ext cx="26955" cy="223103"/>
            </a:xfrm>
            <a:custGeom>
              <a:avLst/>
              <a:gdLst/>
              <a:ahLst/>
              <a:cxnLst/>
              <a:rect l="l" t="t" r="r" b="b"/>
              <a:pathLst>
                <a:path w="1029" h="8517" extrusionOk="0">
                  <a:moveTo>
                    <a:pt x="309" y="1"/>
                  </a:moveTo>
                  <a:cubicBezTo>
                    <a:pt x="137" y="1"/>
                    <a:pt x="0" y="141"/>
                    <a:pt x="0" y="309"/>
                  </a:cubicBezTo>
                  <a:lnTo>
                    <a:pt x="0" y="8516"/>
                  </a:lnTo>
                  <a:lnTo>
                    <a:pt x="720" y="8516"/>
                  </a:lnTo>
                  <a:lnTo>
                    <a:pt x="720" y="309"/>
                  </a:lnTo>
                  <a:cubicBezTo>
                    <a:pt x="720" y="141"/>
                    <a:pt x="857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79" name="Google Shape;4770;p14"/>
            <p:cNvSpPr/>
            <p:nvPr/>
          </p:nvSpPr>
          <p:spPr>
            <a:xfrm>
              <a:off x="1466882" y="4155509"/>
              <a:ext cx="290424" cy="117170"/>
            </a:xfrm>
            <a:custGeom>
              <a:avLst/>
              <a:gdLst/>
              <a:ahLst/>
              <a:cxnLst/>
              <a:rect l="l" t="t" r="r" b="b"/>
              <a:pathLst>
                <a:path w="11087" h="4473" extrusionOk="0">
                  <a:moveTo>
                    <a:pt x="8908" y="0"/>
                  </a:moveTo>
                  <a:cubicBezTo>
                    <a:pt x="8749" y="0"/>
                    <a:pt x="8658" y="178"/>
                    <a:pt x="8749" y="306"/>
                  </a:cubicBezTo>
                  <a:lnTo>
                    <a:pt x="9061" y="758"/>
                  </a:lnTo>
                  <a:cubicBezTo>
                    <a:pt x="8002" y="1395"/>
                    <a:pt x="4617" y="3177"/>
                    <a:pt x="1" y="3177"/>
                  </a:cubicBezTo>
                  <a:lnTo>
                    <a:pt x="1" y="4472"/>
                  </a:lnTo>
                  <a:cubicBezTo>
                    <a:pt x="2509" y="4462"/>
                    <a:pt x="4997" y="3979"/>
                    <a:pt x="7327" y="3047"/>
                  </a:cubicBezTo>
                  <a:cubicBezTo>
                    <a:pt x="8184" y="2708"/>
                    <a:pt x="9013" y="2300"/>
                    <a:pt x="9801" y="1824"/>
                  </a:cubicBezTo>
                  <a:lnTo>
                    <a:pt x="10082" y="2225"/>
                  </a:lnTo>
                  <a:cubicBezTo>
                    <a:pt x="10123" y="2283"/>
                    <a:pt x="10184" y="2310"/>
                    <a:pt x="10244" y="2310"/>
                  </a:cubicBezTo>
                  <a:cubicBezTo>
                    <a:pt x="10322" y="2310"/>
                    <a:pt x="10399" y="2264"/>
                    <a:pt x="10428" y="2177"/>
                  </a:cubicBezTo>
                  <a:lnTo>
                    <a:pt x="11045" y="326"/>
                  </a:lnTo>
                  <a:cubicBezTo>
                    <a:pt x="11086" y="203"/>
                    <a:pt x="10997" y="72"/>
                    <a:pt x="10864" y="69"/>
                  </a:cubicBezTo>
                  <a:lnTo>
                    <a:pt x="8917" y="1"/>
                  </a:lnTo>
                  <a:cubicBezTo>
                    <a:pt x="8914" y="0"/>
                    <a:pt x="8911" y="0"/>
                    <a:pt x="8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0" name="Google Shape;4771;p14"/>
            <p:cNvSpPr/>
            <p:nvPr/>
          </p:nvSpPr>
          <p:spPr>
            <a:xfrm>
              <a:off x="1448494" y="4334133"/>
              <a:ext cx="65985" cy="137550"/>
            </a:xfrm>
            <a:custGeom>
              <a:avLst/>
              <a:gdLst/>
              <a:ahLst/>
              <a:cxnLst/>
              <a:rect l="l" t="t" r="r" b="b"/>
              <a:pathLst>
                <a:path w="2519" h="5251" extrusionOk="0">
                  <a:moveTo>
                    <a:pt x="2032" y="364"/>
                  </a:moveTo>
                  <a:cubicBezTo>
                    <a:pt x="2104" y="364"/>
                    <a:pt x="2159" y="419"/>
                    <a:pt x="2159" y="491"/>
                  </a:cubicBezTo>
                  <a:lnTo>
                    <a:pt x="2159" y="4891"/>
                  </a:lnTo>
                  <a:lnTo>
                    <a:pt x="360" y="4891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4"/>
                    <a:pt x="0" y="220"/>
                    <a:pt x="0" y="491"/>
                  </a:cubicBezTo>
                  <a:lnTo>
                    <a:pt x="0" y="5072"/>
                  </a:lnTo>
                  <a:cubicBezTo>
                    <a:pt x="0" y="5172"/>
                    <a:pt x="82" y="5251"/>
                    <a:pt x="182" y="5251"/>
                  </a:cubicBezTo>
                  <a:lnTo>
                    <a:pt x="2341" y="5251"/>
                  </a:lnTo>
                  <a:cubicBezTo>
                    <a:pt x="2440" y="5251"/>
                    <a:pt x="2519" y="5172"/>
                    <a:pt x="2519" y="5072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1" name="Google Shape;4772;p14"/>
            <p:cNvSpPr/>
            <p:nvPr/>
          </p:nvSpPr>
          <p:spPr>
            <a:xfrm>
              <a:off x="1533863" y="4302541"/>
              <a:ext cx="66090" cy="169246"/>
            </a:xfrm>
            <a:custGeom>
              <a:avLst/>
              <a:gdLst/>
              <a:ahLst/>
              <a:cxnLst/>
              <a:rect l="l" t="t" r="r" b="b"/>
              <a:pathLst>
                <a:path w="2523" h="6461" extrusionOk="0">
                  <a:moveTo>
                    <a:pt x="2036" y="360"/>
                  </a:moveTo>
                  <a:cubicBezTo>
                    <a:pt x="2104" y="360"/>
                    <a:pt x="2162" y="419"/>
                    <a:pt x="2162" y="491"/>
                  </a:cubicBezTo>
                  <a:lnTo>
                    <a:pt x="2162" y="6097"/>
                  </a:lnTo>
                  <a:lnTo>
                    <a:pt x="363" y="6097"/>
                  </a:lnTo>
                  <a:lnTo>
                    <a:pt x="363" y="491"/>
                  </a:lnTo>
                  <a:cubicBezTo>
                    <a:pt x="363" y="419"/>
                    <a:pt x="422" y="360"/>
                    <a:pt x="494" y="360"/>
                  </a:cubicBezTo>
                  <a:close/>
                  <a:moveTo>
                    <a:pt x="494" y="1"/>
                  </a:moveTo>
                  <a:cubicBezTo>
                    <a:pt x="223" y="1"/>
                    <a:pt x="4" y="220"/>
                    <a:pt x="4" y="491"/>
                  </a:cubicBezTo>
                  <a:lnTo>
                    <a:pt x="4" y="6278"/>
                  </a:lnTo>
                  <a:cubicBezTo>
                    <a:pt x="0" y="6378"/>
                    <a:pt x="82" y="6460"/>
                    <a:pt x="182" y="6460"/>
                  </a:cubicBezTo>
                  <a:lnTo>
                    <a:pt x="2341" y="6460"/>
                  </a:lnTo>
                  <a:cubicBezTo>
                    <a:pt x="2440" y="6460"/>
                    <a:pt x="2522" y="6378"/>
                    <a:pt x="2522" y="6278"/>
                  </a:cubicBezTo>
                  <a:lnTo>
                    <a:pt x="2522" y="491"/>
                  </a:lnTo>
                  <a:cubicBezTo>
                    <a:pt x="2519" y="220"/>
                    <a:pt x="2303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2" name="Google Shape;4773;p14"/>
            <p:cNvSpPr/>
            <p:nvPr/>
          </p:nvSpPr>
          <p:spPr>
            <a:xfrm>
              <a:off x="1619311" y="4270846"/>
              <a:ext cx="66011" cy="200942"/>
            </a:xfrm>
            <a:custGeom>
              <a:avLst/>
              <a:gdLst/>
              <a:ahLst/>
              <a:cxnLst/>
              <a:rect l="l" t="t" r="r" b="b"/>
              <a:pathLst>
                <a:path w="2520" h="7671" extrusionOk="0">
                  <a:moveTo>
                    <a:pt x="2032" y="364"/>
                  </a:moveTo>
                  <a:cubicBezTo>
                    <a:pt x="2101" y="364"/>
                    <a:pt x="2159" y="419"/>
                    <a:pt x="2159" y="491"/>
                  </a:cubicBezTo>
                  <a:lnTo>
                    <a:pt x="2159" y="7307"/>
                  </a:lnTo>
                  <a:lnTo>
                    <a:pt x="360" y="7307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1"/>
                    <a:pt x="0" y="220"/>
                    <a:pt x="0" y="491"/>
                  </a:cubicBezTo>
                  <a:lnTo>
                    <a:pt x="0" y="7488"/>
                  </a:lnTo>
                  <a:cubicBezTo>
                    <a:pt x="0" y="7588"/>
                    <a:pt x="83" y="7670"/>
                    <a:pt x="182" y="7670"/>
                  </a:cubicBezTo>
                  <a:lnTo>
                    <a:pt x="2341" y="7670"/>
                  </a:lnTo>
                  <a:cubicBezTo>
                    <a:pt x="2440" y="7670"/>
                    <a:pt x="2519" y="7588"/>
                    <a:pt x="2519" y="7488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3" name="Google Shape;4774;p14"/>
            <p:cNvSpPr/>
            <p:nvPr/>
          </p:nvSpPr>
          <p:spPr>
            <a:xfrm>
              <a:off x="1704759" y="4239254"/>
              <a:ext cx="66011" cy="232428"/>
            </a:xfrm>
            <a:custGeom>
              <a:avLst/>
              <a:gdLst/>
              <a:ahLst/>
              <a:cxnLst/>
              <a:rect l="l" t="t" r="r" b="b"/>
              <a:pathLst>
                <a:path w="2520" h="8873" extrusionOk="0">
                  <a:moveTo>
                    <a:pt x="2033" y="361"/>
                  </a:moveTo>
                  <a:cubicBezTo>
                    <a:pt x="2101" y="361"/>
                    <a:pt x="2160" y="419"/>
                    <a:pt x="2160" y="487"/>
                  </a:cubicBezTo>
                  <a:lnTo>
                    <a:pt x="2160" y="8513"/>
                  </a:lnTo>
                  <a:lnTo>
                    <a:pt x="361" y="8513"/>
                  </a:lnTo>
                  <a:lnTo>
                    <a:pt x="361" y="487"/>
                  </a:lnTo>
                  <a:cubicBezTo>
                    <a:pt x="361" y="419"/>
                    <a:pt x="419" y="361"/>
                    <a:pt x="491" y="361"/>
                  </a:cubicBezTo>
                  <a:close/>
                  <a:moveTo>
                    <a:pt x="487" y="1"/>
                  </a:moveTo>
                  <a:cubicBezTo>
                    <a:pt x="220" y="1"/>
                    <a:pt x="1" y="220"/>
                    <a:pt x="1" y="491"/>
                  </a:cubicBezTo>
                  <a:lnTo>
                    <a:pt x="1" y="8694"/>
                  </a:lnTo>
                  <a:cubicBezTo>
                    <a:pt x="1" y="8792"/>
                    <a:pt x="80" y="8873"/>
                    <a:pt x="176" y="8873"/>
                  </a:cubicBezTo>
                  <a:cubicBezTo>
                    <a:pt x="178" y="8873"/>
                    <a:pt x="180" y="8873"/>
                    <a:pt x="182" y="8873"/>
                  </a:cubicBezTo>
                  <a:lnTo>
                    <a:pt x="2338" y="8873"/>
                  </a:lnTo>
                  <a:cubicBezTo>
                    <a:pt x="2437" y="8873"/>
                    <a:pt x="2519" y="8794"/>
                    <a:pt x="2519" y="8694"/>
                  </a:cubicBezTo>
                  <a:lnTo>
                    <a:pt x="2519" y="487"/>
                  </a:lnTo>
                  <a:cubicBezTo>
                    <a:pt x="2519" y="220"/>
                    <a:pt x="2300" y="1"/>
                    <a:pt x="20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4" name="Google Shape;4775;p14"/>
            <p:cNvSpPr/>
            <p:nvPr/>
          </p:nvSpPr>
          <p:spPr>
            <a:xfrm>
              <a:off x="1510340" y="4150741"/>
              <a:ext cx="252441" cy="90058"/>
            </a:xfrm>
            <a:custGeom>
              <a:avLst/>
              <a:gdLst/>
              <a:ahLst/>
              <a:cxnLst/>
              <a:rect l="l" t="t" r="r" b="b"/>
              <a:pathLst>
                <a:path w="9637" h="3438" extrusionOk="0">
                  <a:moveTo>
                    <a:pt x="7247" y="1"/>
                  </a:moveTo>
                  <a:cubicBezTo>
                    <a:pt x="6946" y="1"/>
                    <a:pt x="6765" y="342"/>
                    <a:pt x="6940" y="590"/>
                  </a:cubicBezTo>
                  <a:lnTo>
                    <a:pt x="7142" y="885"/>
                  </a:lnTo>
                  <a:cubicBezTo>
                    <a:pt x="6090" y="1492"/>
                    <a:pt x="3605" y="2718"/>
                    <a:pt x="223" y="3078"/>
                  </a:cubicBezTo>
                  <a:cubicBezTo>
                    <a:pt x="0" y="3106"/>
                    <a:pt x="17" y="3435"/>
                    <a:pt x="244" y="3438"/>
                  </a:cubicBezTo>
                  <a:lnTo>
                    <a:pt x="261" y="3438"/>
                  </a:lnTo>
                  <a:cubicBezTo>
                    <a:pt x="3910" y="3051"/>
                    <a:pt x="6535" y="1673"/>
                    <a:pt x="7495" y="1097"/>
                  </a:cubicBezTo>
                  <a:cubicBezTo>
                    <a:pt x="7584" y="1043"/>
                    <a:pt x="7608" y="926"/>
                    <a:pt x="7549" y="840"/>
                  </a:cubicBezTo>
                  <a:lnTo>
                    <a:pt x="7234" y="388"/>
                  </a:lnTo>
                  <a:cubicBezTo>
                    <a:pt x="7227" y="378"/>
                    <a:pt x="7234" y="361"/>
                    <a:pt x="7248" y="361"/>
                  </a:cubicBezTo>
                  <a:lnTo>
                    <a:pt x="9198" y="433"/>
                  </a:lnTo>
                  <a:cubicBezTo>
                    <a:pt x="9208" y="433"/>
                    <a:pt x="9215" y="443"/>
                    <a:pt x="9211" y="453"/>
                  </a:cubicBezTo>
                  <a:lnTo>
                    <a:pt x="8598" y="2304"/>
                  </a:lnTo>
                  <a:cubicBezTo>
                    <a:pt x="8594" y="2310"/>
                    <a:pt x="8588" y="2313"/>
                    <a:pt x="8582" y="2313"/>
                  </a:cubicBezTo>
                  <a:cubicBezTo>
                    <a:pt x="8578" y="2313"/>
                    <a:pt x="8574" y="2311"/>
                    <a:pt x="8571" y="2307"/>
                  </a:cubicBezTo>
                  <a:lnTo>
                    <a:pt x="8290" y="1906"/>
                  </a:lnTo>
                  <a:cubicBezTo>
                    <a:pt x="8255" y="1856"/>
                    <a:pt x="8198" y="1828"/>
                    <a:pt x="8141" y="1828"/>
                  </a:cubicBezTo>
                  <a:cubicBezTo>
                    <a:pt x="8110" y="1828"/>
                    <a:pt x="8078" y="1836"/>
                    <a:pt x="8050" y="1855"/>
                  </a:cubicBezTo>
                  <a:cubicBezTo>
                    <a:pt x="7378" y="2256"/>
                    <a:pt x="6683" y="2612"/>
                    <a:pt x="5963" y="2914"/>
                  </a:cubicBezTo>
                  <a:cubicBezTo>
                    <a:pt x="5778" y="3002"/>
                    <a:pt x="5862" y="3260"/>
                    <a:pt x="6034" y="3260"/>
                  </a:cubicBezTo>
                  <a:cubicBezTo>
                    <a:pt x="6055" y="3260"/>
                    <a:pt x="6079" y="3255"/>
                    <a:pt x="6103" y="3246"/>
                  </a:cubicBezTo>
                  <a:cubicBezTo>
                    <a:pt x="6785" y="2955"/>
                    <a:pt x="7450" y="2622"/>
                    <a:pt x="8091" y="2249"/>
                  </a:cubicBezTo>
                  <a:lnTo>
                    <a:pt x="8276" y="2513"/>
                  </a:lnTo>
                  <a:cubicBezTo>
                    <a:pt x="8351" y="2622"/>
                    <a:pt x="8466" y="2673"/>
                    <a:pt x="8581" y="2673"/>
                  </a:cubicBezTo>
                  <a:cubicBezTo>
                    <a:pt x="8733" y="2673"/>
                    <a:pt x="8884" y="2583"/>
                    <a:pt x="8941" y="2417"/>
                  </a:cubicBezTo>
                  <a:lnTo>
                    <a:pt x="9558" y="563"/>
                  </a:lnTo>
                  <a:cubicBezTo>
                    <a:pt x="9636" y="326"/>
                    <a:pt x="9465" y="80"/>
                    <a:pt x="9215" y="69"/>
                  </a:cubicBezTo>
                  <a:lnTo>
                    <a:pt x="7265" y="1"/>
                  </a:lnTo>
                  <a:cubicBezTo>
                    <a:pt x="7259" y="1"/>
                    <a:pt x="7253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5" name="Google Shape;4776;p14"/>
            <p:cNvSpPr/>
            <p:nvPr/>
          </p:nvSpPr>
          <p:spPr>
            <a:xfrm>
              <a:off x="1462141" y="4232941"/>
              <a:ext cx="194341" cy="44401"/>
            </a:xfrm>
            <a:custGeom>
              <a:avLst/>
              <a:gdLst/>
              <a:ahLst/>
              <a:cxnLst/>
              <a:rect l="l" t="t" r="r" b="b"/>
              <a:pathLst>
                <a:path w="7419" h="1695" extrusionOk="0">
                  <a:moveTo>
                    <a:pt x="1374" y="0"/>
                  </a:moveTo>
                  <a:cubicBezTo>
                    <a:pt x="1366" y="0"/>
                    <a:pt x="1358" y="1"/>
                    <a:pt x="1350" y="2"/>
                  </a:cubicBezTo>
                  <a:cubicBezTo>
                    <a:pt x="960" y="26"/>
                    <a:pt x="566" y="40"/>
                    <a:pt x="182" y="40"/>
                  </a:cubicBezTo>
                  <a:cubicBezTo>
                    <a:pt x="82" y="40"/>
                    <a:pt x="0" y="122"/>
                    <a:pt x="0" y="221"/>
                  </a:cubicBezTo>
                  <a:lnTo>
                    <a:pt x="0" y="1516"/>
                  </a:lnTo>
                  <a:cubicBezTo>
                    <a:pt x="0" y="1616"/>
                    <a:pt x="82" y="1695"/>
                    <a:pt x="182" y="1695"/>
                  </a:cubicBezTo>
                  <a:cubicBezTo>
                    <a:pt x="3163" y="1695"/>
                    <a:pt x="5654" y="992"/>
                    <a:pt x="7217" y="399"/>
                  </a:cubicBezTo>
                  <a:cubicBezTo>
                    <a:pt x="7418" y="323"/>
                    <a:pt x="7337" y="46"/>
                    <a:pt x="7160" y="46"/>
                  </a:cubicBezTo>
                  <a:cubicBezTo>
                    <a:pt x="7138" y="46"/>
                    <a:pt x="7115" y="51"/>
                    <a:pt x="7090" y="60"/>
                  </a:cubicBezTo>
                  <a:cubicBezTo>
                    <a:pt x="4938" y="872"/>
                    <a:pt x="2659" y="1304"/>
                    <a:pt x="360" y="1335"/>
                  </a:cubicBezTo>
                  <a:lnTo>
                    <a:pt x="360" y="399"/>
                  </a:lnTo>
                  <a:cubicBezTo>
                    <a:pt x="696" y="396"/>
                    <a:pt x="1038" y="382"/>
                    <a:pt x="1374" y="362"/>
                  </a:cubicBezTo>
                  <a:cubicBezTo>
                    <a:pt x="1477" y="362"/>
                    <a:pt x="1559" y="273"/>
                    <a:pt x="1552" y="170"/>
                  </a:cubicBezTo>
                  <a:cubicBezTo>
                    <a:pt x="1546" y="75"/>
                    <a:pt x="1467" y="0"/>
                    <a:pt x="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</p:grpSp>
      <p:grpSp>
        <p:nvGrpSpPr>
          <p:cNvPr id="24" name="Google Shape;4761;p14"/>
          <p:cNvGrpSpPr/>
          <p:nvPr/>
        </p:nvGrpSpPr>
        <p:grpSpPr>
          <a:xfrm>
            <a:off x="203143" y="3248138"/>
            <a:ext cx="241708" cy="240785"/>
            <a:chOff x="1448494" y="4150741"/>
            <a:chExt cx="322277" cy="321046"/>
          </a:xfrm>
          <a:solidFill>
            <a:srgbClr val="C00000"/>
          </a:solidFill>
        </p:grpSpPr>
        <p:sp>
          <p:nvSpPr>
            <p:cNvPr id="87" name="Google Shape;4762;p14"/>
            <p:cNvSpPr/>
            <p:nvPr/>
          </p:nvSpPr>
          <p:spPr>
            <a:xfrm>
              <a:off x="1453156" y="4338900"/>
              <a:ext cx="56581" cy="128120"/>
            </a:xfrm>
            <a:custGeom>
              <a:avLst/>
              <a:gdLst/>
              <a:ahLst/>
              <a:cxnLst/>
              <a:rect l="l" t="t" r="r" b="b"/>
              <a:pathLst>
                <a:path w="2160" h="4891" extrusionOk="0">
                  <a:moveTo>
                    <a:pt x="312" y="0"/>
                  </a:moveTo>
                  <a:cubicBezTo>
                    <a:pt x="141" y="0"/>
                    <a:pt x="0" y="138"/>
                    <a:pt x="0" y="309"/>
                  </a:cubicBezTo>
                  <a:lnTo>
                    <a:pt x="0" y="4890"/>
                  </a:lnTo>
                  <a:lnTo>
                    <a:pt x="2159" y="4890"/>
                  </a:lnTo>
                  <a:lnTo>
                    <a:pt x="2159" y="309"/>
                  </a:lnTo>
                  <a:cubicBezTo>
                    <a:pt x="2159" y="138"/>
                    <a:pt x="2022" y="0"/>
                    <a:pt x="18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8" name="Google Shape;4763;p14"/>
            <p:cNvSpPr/>
            <p:nvPr/>
          </p:nvSpPr>
          <p:spPr>
            <a:xfrm>
              <a:off x="1453235" y="4338900"/>
              <a:ext cx="26955" cy="128120"/>
            </a:xfrm>
            <a:custGeom>
              <a:avLst/>
              <a:gdLst/>
              <a:ahLst/>
              <a:cxnLst/>
              <a:rect l="l" t="t" r="r" b="b"/>
              <a:pathLst>
                <a:path w="1029" h="4891" extrusionOk="0">
                  <a:moveTo>
                    <a:pt x="309" y="0"/>
                  </a:moveTo>
                  <a:cubicBezTo>
                    <a:pt x="138" y="0"/>
                    <a:pt x="1" y="138"/>
                    <a:pt x="1" y="309"/>
                  </a:cubicBezTo>
                  <a:lnTo>
                    <a:pt x="1" y="4890"/>
                  </a:lnTo>
                  <a:lnTo>
                    <a:pt x="720" y="4890"/>
                  </a:lnTo>
                  <a:lnTo>
                    <a:pt x="720" y="309"/>
                  </a:lnTo>
                  <a:cubicBezTo>
                    <a:pt x="720" y="138"/>
                    <a:pt x="861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89" name="Google Shape;4764;p14"/>
            <p:cNvSpPr/>
            <p:nvPr/>
          </p:nvSpPr>
          <p:spPr>
            <a:xfrm>
              <a:off x="1538604" y="4307309"/>
              <a:ext cx="56581" cy="159711"/>
            </a:xfrm>
            <a:custGeom>
              <a:avLst/>
              <a:gdLst/>
              <a:ahLst/>
              <a:cxnLst/>
              <a:rect l="l" t="t" r="r" b="b"/>
              <a:pathLst>
                <a:path w="2160" h="6097" extrusionOk="0">
                  <a:moveTo>
                    <a:pt x="309" y="0"/>
                  </a:moveTo>
                  <a:cubicBezTo>
                    <a:pt x="138" y="0"/>
                    <a:pt x="1" y="137"/>
                    <a:pt x="1" y="309"/>
                  </a:cubicBezTo>
                  <a:lnTo>
                    <a:pt x="1" y="6096"/>
                  </a:lnTo>
                  <a:lnTo>
                    <a:pt x="2160" y="6096"/>
                  </a:lnTo>
                  <a:lnTo>
                    <a:pt x="2160" y="309"/>
                  </a:lnTo>
                  <a:cubicBezTo>
                    <a:pt x="2160" y="137"/>
                    <a:pt x="2023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0" name="Google Shape;4765;p14"/>
            <p:cNvSpPr/>
            <p:nvPr/>
          </p:nvSpPr>
          <p:spPr>
            <a:xfrm>
              <a:off x="1538709" y="4307309"/>
              <a:ext cx="26955" cy="159711"/>
            </a:xfrm>
            <a:custGeom>
              <a:avLst/>
              <a:gdLst/>
              <a:ahLst/>
              <a:cxnLst/>
              <a:rect l="l" t="t" r="r" b="b"/>
              <a:pathLst>
                <a:path w="1029" h="6097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lnTo>
                    <a:pt x="0" y="6096"/>
                  </a:lnTo>
                  <a:lnTo>
                    <a:pt x="720" y="6096"/>
                  </a:lnTo>
                  <a:lnTo>
                    <a:pt x="720" y="309"/>
                  </a:lnTo>
                  <a:cubicBezTo>
                    <a:pt x="720" y="137"/>
                    <a:pt x="857" y="0"/>
                    <a:pt x="1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1" name="Google Shape;4766;p14"/>
            <p:cNvSpPr/>
            <p:nvPr/>
          </p:nvSpPr>
          <p:spPr>
            <a:xfrm>
              <a:off x="1624079" y="4275613"/>
              <a:ext cx="56555" cy="191407"/>
            </a:xfrm>
            <a:custGeom>
              <a:avLst/>
              <a:gdLst/>
              <a:ahLst/>
              <a:cxnLst/>
              <a:rect l="l" t="t" r="r" b="b"/>
              <a:pathLst>
                <a:path w="215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2155" y="7306"/>
                  </a:lnTo>
                  <a:lnTo>
                    <a:pt x="2155" y="309"/>
                  </a:lnTo>
                  <a:cubicBezTo>
                    <a:pt x="2159" y="138"/>
                    <a:pt x="2018" y="1"/>
                    <a:pt x="18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2" name="Google Shape;4767;p14"/>
            <p:cNvSpPr/>
            <p:nvPr/>
          </p:nvSpPr>
          <p:spPr>
            <a:xfrm>
              <a:off x="1624079" y="4275613"/>
              <a:ext cx="26955" cy="191407"/>
            </a:xfrm>
            <a:custGeom>
              <a:avLst/>
              <a:gdLst/>
              <a:ahLst/>
              <a:cxnLst/>
              <a:rect l="l" t="t" r="r" b="b"/>
              <a:pathLst>
                <a:path w="102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723" y="7306"/>
                  </a:lnTo>
                  <a:lnTo>
                    <a:pt x="723" y="309"/>
                  </a:lnTo>
                  <a:cubicBezTo>
                    <a:pt x="720" y="138"/>
                    <a:pt x="860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3" name="Google Shape;4768;p14"/>
            <p:cNvSpPr/>
            <p:nvPr/>
          </p:nvSpPr>
          <p:spPr>
            <a:xfrm>
              <a:off x="1709422" y="4243917"/>
              <a:ext cx="56581" cy="223103"/>
            </a:xfrm>
            <a:custGeom>
              <a:avLst/>
              <a:gdLst/>
              <a:ahLst/>
              <a:cxnLst/>
              <a:rect l="l" t="t" r="r" b="b"/>
              <a:pathLst>
                <a:path w="2160" h="8517" extrusionOk="0">
                  <a:moveTo>
                    <a:pt x="309" y="1"/>
                  </a:moveTo>
                  <a:cubicBezTo>
                    <a:pt x="141" y="1"/>
                    <a:pt x="1" y="141"/>
                    <a:pt x="1" y="309"/>
                  </a:cubicBezTo>
                  <a:lnTo>
                    <a:pt x="1" y="8516"/>
                  </a:lnTo>
                  <a:lnTo>
                    <a:pt x="2160" y="8516"/>
                  </a:lnTo>
                  <a:lnTo>
                    <a:pt x="2160" y="309"/>
                  </a:lnTo>
                  <a:cubicBezTo>
                    <a:pt x="2160" y="141"/>
                    <a:pt x="2023" y="1"/>
                    <a:pt x="1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4" name="Google Shape;4769;p14"/>
            <p:cNvSpPr/>
            <p:nvPr/>
          </p:nvSpPr>
          <p:spPr>
            <a:xfrm>
              <a:off x="1709527" y="4243917"/>
              <a:ext cx="26955" cy="223103"/>
            </a:xfrm>
            <a:custGeom>
              <a:avLst/>
              <a:gdLst/>
              <a:ahLst/>
              <a:cxnLst/>
              <a:rect l="l" t="t" r="r" b="b"/>
              <a:pathLst>
                <a:path w="1029" h="8517" extrusionOk="0">
                  <a:moveTo>
                    <a:pt x="309" y="1"/>
                  </a:moveTo>
                  <a:cubicBezTo>
                    <a:pt x="137" y="1"/>
                    <a:pt x="0" y="141"/>
                    <a:pt x="0" y="309"/>
                  </a:cubicBezTo>
                  <a:lnTo>
                    <a:pt x="0" y="8516"/>
                  </a:lnTo>
                  <a:lnTo>
                    <a:pt x="720" y="8516"/>
                  </a:lnTo>
                  <a:lnTo>
                    <a:pt x="720" y="309"/>
                  </a:lnTo>
                  <a:cubicBezTo>
                    <a:pt x="720" y="141"/>
                    <a:pt x="857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5" name="Google Shape;4770;p14"/>
            <p:cNvSpPr/>
            <p:nvPr/>
          </p:nvSpPr>
          <p:spPr>
            <a:xfrm>
              <a:off x="1466882" y="4155509"/>
              <a:ext cx="290424" cy="117170"/>
            </a:xfrm>
            <a:custGeom>
              <a:avLst/>
              <a:gdLst/>
              <a:ahLst/>
              <a:cxnLst/>
              <a:rect l="l" t="t" r="r" b="b"/>
              <a:pathLst>
                <a:path w="11087" h="4473" extrusionOk="0">
                  <a:moveTo>
                    <a:pt x="8908" y="0"/>
                  </a:moveTo>
                  <a:cubicBezTo>
                    <a:pt x="8749" y="0"/>
                    <a:pt x="8658" y="178"/>
                    <a:pt x="8749" y="306"/>
                  </a:cubicBezTo>
                  <a:lnTo>
                    <a:pt x="9061" y="758"/>
                  </a:lnTo>
                  <a:cubicBezTo>
                    <a:pt x="8002" y="1395"/>
                    <a:pt x="4617" y="3177"/>
                    <a:pt x="1" y="3177"/>
                  </a:cubicBezTo>
                  <a:lnTo>
                    <a:pt x="1" y="4472"/>
                  </a:lnTo>
                  <a:cubicBezTo>
                    <a:pt x="2509" y="4462"/>
                    <a:pt x="4997" y="3979"/>
                    <a:pt x="7327" y="3047"/>
                  </a:cubicBezTo>
                  <a:cubicBezTo>
                    <a:pt x="8184" y="2708"/>
                    <a:pt x="9013" y="2300"/>
                    <a:pt x="9801" y="1824"/>
                  </a:cubicBezTo>
                  <a:lnTo>
                    <a:pt x="10082" y="2225"/>
                  </a:lnTo>
                  <a:cubicBezTo>
                    <a:pt x="10123" y="2283"/>
                    <a:pt x="10184" y="2310"/>
                    <a:pt x="10244" y="2310"/>
                  </a:cubicBezTo>
                  <a:cubicBezTo>
                    <a:pt x="10322" y="2310"/>
                    <a:pt x="10399" y="2264"/>
                    <a:pt x="10428" y="2177"/>
                  </a:cubicBezTo>
                  <a:lnTo>
                    <a:pt x="11045" y="326"/>
                  </a:lnTo>
                  <a:cubicBezTo>
                    <a:pt x="11086" y="203"/>
                    <a:pt x="10997" y="72"/>
                    <a:pt x="10864" y="69"/>
                  </a:cubicBezTo>
                  <a:lnTo>
                    <a:pt x="8917" y="1"/>
                  </a:lnTo>
                  <a:cubicBezTo>
                    <a:pt x="8914" y="0"/>
                    <a:pt x="8911" y="0"/>
                    <a:pt x="8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6" name="Google Shape;4771;p14"/>
            <p:cNvSpPr/>
            <p:nvPr/>
          </p:nvSpPr>
          <p:spPr>
            <a:xfrm>
              <a:off x="1448494" y="4334133"/>
              <a:ext cx="65985" cy="137550"/>
            </a:xfrm>
            <a:custGeom>
              <a:avLst/>
              <a:gdLst/>
              <a:ahLst/>
              <a:cxnLst/>
              <a:rect l="l" t="t" r="r" b="b"/>
              <a:pathLst>
                <a:path w="2519" h="5251" extrusionOk="0">
                  <a:moveTo>
                    <a:pt x="2032" y="364"/>
                  </a:moveTo>
                  <a:cubicBezTo>
                    <a:pt x="2104" y="364"/>
                    <a:pt x="2159" y="419"/>
                    <a:pt x="2159" y="491"/>
                  </a:cubicBezTo>
                  <a:lnTo>
                    <a:pt x="2159" y="4891"/>
                  </a:lnTo>
                  <a:lnTo>
                    <a:pt x="360" y="4891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4"/>
                    <a:pt x="0" y="220"/>
                    <a:pt x="0" y="491"/>
                  </a:cubicBezTo>
                  <a:lnTo>
                    <a:pt x="0" y="5072"/>
                  </a:lnTo>
                  <a:cubicBezTo>
                    <a:pt x="0" y="5172"/>
                    <a:pt x="82" y="5251"/>
                    <a:pt x="182" y="5251"/>
                  </a:cubicBezTo>
                  <a:lnTo>
                    <a:pt x="2341" y="5251"/>
                  </a:lnTo>
                  <a:cubicBezTo>
                    <a:pt x="2440" y="5251"/>
                    <a:pt x="2519" y="5172"/>
                    <a:pt x="2519" y="5072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7" name="Google Shape;4772;p14"/>
            <p:cNvSpPr/>
            <p:nvPr/>
          </p:nvSpPr>
          <p:spPr>
            <a:xfrm>
              <a:off x="1533863" y="4302541"/>
              <a:ext cx="66090" cy="169246"/>
            </a:xfrm>
            <a:custGeom>
              <a:avLst/>
              <a:gdLst/>
              <a:ahLst/>
              <a:cxnLst/>
              <a:rect l="l" t="t" r="r" b="b"/>
              <a:pathLst>
                <a:path w="2523" h="6461" extrusionOk="0">
                  <a:moveTo>
                    <a:pt x="2036" y="360"/>
                  </a:moveTo>
                  <a:cubicBezTo>
                    <a:pt x="2104" y="360"/>
                    <a:pt x="2162" y="419"/>
                    <a:pt x="2162" y="491"/>
                  </a:cubicBezTo>
                  <a:lnTo>
                    <a:pt x="2162" y="6097"/>
                  </a:lnTo>
                  <a:lnTo>
                    <a:pt x="363" y="6097"/>
                  </a:lnTo>
                  <a:lnTo>
                    <a:pt x="363" y="491"/>
                  </a:lnTo>
                  <a:cubicBezTo>
                    <a:pt x="363" y="419"/>
                    <a:pt x="422" y="360"/>
                    <a:pt x="494" y="360"/>
                  </a:cubicBezTo>
                  <a:close/>
                  <a:moveTo>
                    <a:pt x="494" y="1"/>
                  </a:moveTo>
                  <a:cubicBezTo>
                    <a:pt x="223" y="1"/>
                    <a:pt x="4" y="220"/>
                    <a:pt x="4" y="491"/>
                  </a:cubicBezTo>
                  <a:lnTo>
                    <a:pt x="4" y="6278"/>
                  </a:lnTo>
                  <a:cubicBezTo>
                    <a:pt x="0" y="6378"/>
                    <a:pt x="82" y="6460"/>
                    <a:pt x="182" y="6460"/>
                  </a:cubicBezTo>
                  <a:lnTo>
                    <a:pt x="2341" y="6460"/>
                  </a:lnTo>
                  <a:cubicBezTo>
                    <a:pt x="2440" y="6460"/>
                    <a:pt x="2522" y="6378"/>
                    <a:pt x="2522" y="6278"/>
                  </a:cubicBezTo>
                  <a:lnTo>
                    <a:pt x="2522" y="491"/>
                  </a:lnTo>
                  <a:cubicBezTo>
                    <a:pt x="2519" y="220"/>
                    <a:pt x="2303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8" name="Google Shape;4773;p14"/>
            <p:cNvSpPr/>
            <p:nvPr/>
          </p:nvSpPr>
          <p:spPr>
            <a:xfrm>
              <a:off x="1619311" y="4270846"/>
              <a:ext cx="66011" cy="200942"/>
            </a:xfrm>
            <a:custGeom>
              <a:avLst/>
              <a:gdLst/>
              <a:ahLst/>
              <a:cxnLst/>
              <a:rect l="l" t="t" r="r" b="b"/>
              <a:pathLst>
                <a:path w="2520" h="7671" extrusionOk="0">
                  <a:moveTo>
                    <a:pt x="2032" y="364"/>
                  </a:moveTo>
                  <a:cubicBezTo>
                    <a:pt x="2101" y="364"/>
                    <a:pt x="2159" y="419"/>
                    <a:pt x="2159" y="491"/>
                  </a:cubicBezTo>
                  <a:lnTo>
                    <a:pt x="2159" y="7307"/>
                  </a:lnTo>
                  <a:lnTo>
                    <a:pt x="360" y="7307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1"/>
                    <a:pt x="0" y="220"/>
                    <a:pt x="0" y="491"/>
                  </a:cubicBezTo>
                  <a:lnTo>
                    <a:pt x="0" y="7488"/>
                  </a:lnTo>
                  <a:cubicBezTo>
                    <a:pt x="0" y="7588"/>
                    <a:pt x="83" y="7670"/>
                    <a:pt x="182" y="7670"/>
                  </a:cubicBezTo>
                  <a:lnTo>
                    <a:pt x="2341" y="7670"/>
                  </a:lnTo>
                  <a:cubicBezTo>
                    <a:pt x="2440" y="7670"/>
                    <a:pt x="2519" y="7588"/>
                    <a:pt x="2519" y="7488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99" name="Google Shape;4774;p14"/>
            <p:cNvSpPr/>
            <p:nvPr/>
          </p:nvSpPr>
          <p:spPr>
            <a:xfrm>
              <a:off x="1704759" y="4239254"/>
              <a:ext cx="66011" cy="232428"/>
            </a:xfrm>
            <a:custGeom>
              <a:avLst/>
              <a:gdLst/>
              <a:ahLst/>
              <a:cxnLst/>
              <a:rect l="l" t="t" r="r" b="b"/>
              <a:pathLst>
                <a:path w="2520" h="8873" extrusionOk="0">
                  <a:moveTo>
                    <a:pt x="2033" y="361"/>
                  </a:moveTo>
                  <a:cubicBezTo>
                    <a:pt x="2101" y="361"/>
                    <a:pt x="2160" y="419"/>
                    <a:pt x="2160" y="487"/>
                  </a:cubicBezTo>
                  <a:lnTo>
                    <a:pt x="2160" y="8513"/>
                  </a:lnTo>
                  <a:lnTo>
                    <a:pt x="361" y="8513"/>
                  </a:lnTo>
                  <a:lnTo>
                    <a:pt x="361" y="487"/>
                  </a:lnTo>
                  <a:cubicBezTo>
                    <a:pt x="361" y="419"/>
                    <a:pt x="419" y="361"/>
                    <a:pt x="491" y="361"/>
                  </a:cubicBezTo>
                  <a:close/>
                  <a:moveTo>
                    <a:pt x="487" y="1"/>
                  </a:moveTo>
                  <a:cubicBezTo>
                    <a:pt x="220" y="1"/>
                    <a:pt x="1" y="220"/>
                    <a:pt x="1" y="491"/>
                  </a:cubicBezTo>
                  <a:lnTo>
                    <a:pt x="1" y="8694"/>
                  </a:lnTo>
                  <a:cubicBezTo>
                    <a:pt x="1" y="8792"/>
                    <a:pt x="80" y="8873"/>
                    <a:pt x="176" y="8873"/>
                  </a:cubicBezTo>
                  <a:cubicBezTo>
                    <a:pt x="178" y="8873"/>
                    <a:pt x="180" y="8873"/>
                    <a:pt x="182" y="8873"/>
                  </a:cubicBezTo>
                  <a:lnTo>
                    <a:pt x="2338" y="8873"/>
                  </a:lnTo>
                  <a:cubicBezTo>
                    <a:pt x="2437" y="8873"/>
                    <a:pt x="2519" y="8794"/>
                    <a:pt x="2519" y="8694"/>
                  </a:cubicBezTo>
                  <a:lnTo>
                    <a:pt x="2519" y="487"/>
                  </a:lnTo>
                  <a:cubicBezTo>
                    <a:pt x="2519" y="220"/>
                    <a:pt x="2300" y="1"/>
                    <a:pt x="20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0" name="Google Shape;4775;p14"/>
            <p:cNvSpPr/>
            <p:nvPr/>
          </p:nvSpPr>
          <p:spPr>
            <a:xfrm>
              <a:off x="1510340" y="4150741"/>
              <a:ext cx="252441" cy="90058"/>
            </a:xfrm>
            <a:custGeom>
              <a:avLst/>
              <a:gdLst/>
              <a:ahLst/>
              <a:cxnLst/>
              <a:rect l="l" t="t" r="r" b="b"/>
              <a:pathLst>
                <a:path w="9637" h="3438" extrusionOk="0">
                  <a:moveTo>
                    <a:pt x="7247" y="1"/>
                  </a:moveTo>
                  <a:cubicBezTo>
                    <a:pt x="6946" y="1"/>
                    <a:pt x="6765" y="342"/>
                    <a:pt x="6940" y="590"/>
                  </a:cubicBezTo>
                  <a:lnTo>
                    <a:pt x="7142" y="885"/>
                  </a:lnTo>
                  <a:cubicBezTo>
                    <a:pt x="6090" y="1492"/>
                    <a:pt x="3605" y="2718"/>
                    <a:pt x="223" y="3078"/>
                  </a:cubicBezTo>
                  <a:cubicBezTo>
                    <a:pt x="0" y="3106"/>
                    <a:pt x="17" y="3435"/>
                    <a:pt x="244" y="3438"/>
                  </a:cubicBezTo>
                  <a:lnTo>
                    <a:pt x="261" y="3438"/>
                  </a:lnTo>
                  <a:cubicBezTo>
                    <a:pt x="3910" y="3051"/>
                    <a:pt x="6535" y="1673"/>
                    <a:pt x="7495" y="1097"/>
                  </a:cubicBezTo>
                  <a:cubicBezTo>
                    <a:pt x="7584" y="1043"/>
                    <a:pt x="7608" y="926"/>
                    <a:pt x="7549" y="840"/>
                  </a:cubicBezTo>
                  <a:lnTo>
                    <a:pt x="7234" y="388"/>
                  </a:lnTo>
                  <a:cubicBezTo>
                    <a:pt x="7227" y="378"/>
                    <a:pt x="7234" y="361"/>
                    <a:pt x="7248" y="361"/>
                  </a:cubicBezTo>
                  <a:lnTo>
                    <a:pt x="9198" y="433"/>
                  </a:lnTo>
                  <a:cubicBezTo>
                    <a:pt x="9208" y="433"/>
                    <a:pt x="9215" y="443"/>
                    <a:pt x="9211" y="453"/>
                  </a:cubicBezTo>
                  <a:lnTo>
                    <a:pt x="8598" y="2304"/>
                  </a:lnTo>
                  <a:cubicBezTo>
                    <a:pt x="8594" y="2310"/>
                    <a:pt x="8588" y="2313"/>
                    <a:pt x="8582" y="2313"/>
                  </a:cubicBezTo>
                  <a:cubicBezTo>
                    <a:pt x="8578" y="2313"/>
                    <a:pt x="8574" y="2311"/>
                    <a:pt x="8571" y="2307"/>
                  </a:cubicBezTo>
                  <a:lnTo>
                    <a:pt x="8290" y="1906"/>
                  </a:lnTo>
                  <a:cubicBezTo>
                    <a:pt x="8255" y="1856"/>
                    <a:pt x="8198" y="1828"/>
                    <a:pt x="8141" y="1828"/>
                  </a:cubicBezTo>
                  <a:cubicBezTo>
                    <a:pt x="8110" y="1828"/>
                    <a:pt x="8078" y="1836"/>
                    <a:pt x="8050" y="1855"/>
                  </a:cubicBezTo>
                  <a:cubicBezTo>
                    <a:pt x="7378" y="2256"/>
                    <a:pt x="6683" y="2612"/>
                    <a:pt x="5963" y="2914"/>
                  </a:cubicBezTo>
                  <a:cubicBezTo>
                    <a:pt x="5778" y="3002"/>
                    <a:pt x="5862" y="3260"/>
                    <a:pt x="6034" y="3260"/>
                  </a:cubicBezTo>
                  <a:cubicBezTo>
                    <a:pt x="6055" y="3260"/>
                    <a:pt x="6079" y="3255"/>
                    <a:pt x="6103" y="3246"/>
                  </a:cubicBezTo>
                  <a:cubicBezTo>
                    <a:pt x="6785" y="2955"/>
                    <a:pt x="7450" y="2622"/>
                    <a:pt x="8091" y="2249"/>
                  </a:cubicBezTo>
                  <a:lnTo>
                    <a:pt x="8276" y="2513"/>
                  </a:lnTo>
                  <a:cubicBezTo>
                    <a:pt x="8351" y="2622"/>
                    <a:pt x="8466" y="2673"/>
                    <a:pt x="8581" y="2673"/>
                  </a:cubicBezTo>
                  <a:cubicBezTo>
                    <a:pt x="8733" y="2673"/>
                    <a:pt x="8884" y="2583"/>
                    <a:pt x="8941" y="2417"/>
                  </a:cubicBezTo>
                  <a:lnTo>
                    <a:pt x="9558" y="563"/>
                  </a:lnTo>
                  <a:cubicBezTo>
                    <a:pt x="9636" y="326"/>
                    <a:pt x="9465" y="80"/>
                    <a:pt x="9215" y="69"/>
                  </a:cubicBezTo>
                  <a:lnTo>
                    <a:pt x="7265" y="1"/>
                  </a:lnTo>
                  <a:cubicBezTo>
                    <a:pt x="7259" y="1"/>
                    <a:pt x="7253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1" name="Google Shape;4776;p14"/>
            <p:cNvSpPr/>
            <p:nvPr/>
          </p:nvSpPr>
          <p:spPr>
            <a:xfrm>
              <a:off x="1462141" y="4232941"/>
              <a:ext cx="194341" cy="44401"/>
            </a:xfrm>
            <a:custGeom>
              <a:avLst/>
              <a:gdLst/>
              <a:ahLst/>
              <a:cxnLst/>
              <a:rect l="l" t="t" r="r" b="b"/>
              <a:pathLst>
                <a:path w="7419" h="1695" extrusionOk="0">
                  <a:moveTo>
                    <a:pt x="1374" y="0"/>
                  </a:moveTo>
                  <a:cubicBezTo>
                    <a:pt x="1366" y="0"/>
                    <a:pt x="1358" y="1"/>
                    <a:pt x="1350" y="2"/>
                  </a:cubicBezTo>
                  <a:cubicBezTo>
                    <a:pt x="960" y="26"/>
                    <a:pt x="566" y="40"/>
                    <a:pt x="182" y="40"/>
                  </a:cubicBezTo>
                  <a:cubicBezTo>
                    <a:pt x="82" y="40"/>
                    <a:pt x="0" y="122"/>
                    <a:pt x="0" y="221"/>
                  </a:cubicBezTo>
                  <a:lnTo>
                    <a:pt x="0" y="1516"/>
                  </a:lnTo>
                  <a:cubicBezTo>
                    <a:pt x="0" y="1616"/>
                    <a:pt x="82" y="1695"/>
                    <a:pt x="182" y="1695"/>
                  </a:cubicBezTo>
                  <a:cubicBezTo>
                    <a:pt x="3163" y="1695"/>
                    <a:pt x="5654" y="992"/>
                    <a:pt x="7217" y="399"/>
                  </a:cubicBezTo>
                  <a:cubicBezTo>
                    <a:pt x="7418" y="323"/>
                    <a:pt x="7337" y="46"/>
                    <a:pt x="7160" y="46"/>
                  </a:cubicBezTo>
                  <a:cubicBezTo>
                    <a:pt x="7138" y="46"/>
                    <a:pt x="7115" y="51"/>
                    <a:pt x="7090" y="60"/>
                  </a:cubicBezTo>
                  <a:cubicBezTo>
                    <a:pt x="4938" y="872"/>
                    <a:pt x="2659" y="1304"/>
                    <a:pt x="360" y="1335"/>
                  </a:cubicBezTo>
                  <a:lnTo>
                    <a:pt x="360" y="399"/>
                  </a:lnTo>
                  <a:cubicBezTo>
                    <a:pt x="696" y="396"/>
                    <a:pt x="1038" y="382"/>
                    <a:pt x="1374" y="362"/>
                  </a:cubicBezTo>
                  <a:cubicBezTo>
                    <a:pt x="1477" y="362"/>
                    <a:pt x="1559" y="273"/>
                    <a:pt x="1552" y="170"/>
                  </a:cubicBezTo>
                  <a:cubicBezTo>
                    <a:pt x="1546" y="75"/>
                    <a:pt x="1467" y="0"/>
                    <a:pt x="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</p:grpSp>
      <p:grpSp>
        <p:nvGrpSpPr>
          <p:cNvPr id="25" name="Google Shape;4761;p14"/>
          <p:cNvGrpSpPr/>
          <p:nvPr/>
        </p:nvGrpSpPr>
        <p:grpSpPr>
          <a:xfrm>
            <a:off x="203143" y="3694947"/>
            <a:ext cx="241708" cy="240785"/>
            <a:chOff x="1448494" y="4150741"/>
            <a:chExt cx="322277" cy="321046"/>
          </a:xfrm>
          <a:solidFill>
            <a:srgbClr val="C00000"/>
          </a:solidFill>
        </p:grpSpPr>
        <p:sp>
          <p:nvSpPr>
            <p:cNvPr id="103" name="Google Shape;4762;p14"/>
            <p:cNvSpPr/>
            <p:nvPr/>
          </p:nvSpPr>
          <p:spPr>
            <a:xfrm>
              <a:off x="1453156" y="4338900"/>
              <a:ext cx="56581" cy="128120"/>
            </a:xfrm>
            <a:custGeom>
              <a:avLst/>
              <a:gdLst/>
              <a:ahLst/>
              <a:cxnLst/>
              <a:rect l="l" t="t" r="r" b="b"/>
              <a:pathLst>
                <a:path w="2160" h="4891" extrusionOk="0">
                  <a:moveTo>
                    <a:pt x="312" y="0"/>
                  </a:moveTo>
                  <a:cubicBezTo>
                    <a:pt x="141" y="0"/>
                    <a:pt x="0" y="138"/>
                    <a:pt x="0" y="309"/>
                  </a:cubicBezTo>
                  <a:lnTo>
                    <a:pt x="0" y="4890"/>
                  </a:lnTo>
                  <a:lnTo>
                    <a:pt x="2159" y="4890"/>
                  </a:lnTo>
                  <a:lnTo>
                    <a:pt x="2159" y="309"/>
                  </a:lnTo>
                  <a:cubicBezTo>
                    <a:pt x="2159" y="138"/>
                    <a:pt x="2022" y="0"/>
                    <a:pt x="18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4" name="Google Shape;4763;p14"/>
            <p:cNvSpPr/>
            <p:nvPr/>
          </p:nvSpPr>
          <p:spPr>
            <a:xfrm>
              <a:off x="1453235" y="4338900"/>
              <a:ext cx="26955" cy="128120"/>
            </a:xfrm>
            <a:custGeom>
              <a:avLst/>
              <a:gdLst/>
              <a:ahLst/>
              <a:cxnLst/>
              <a:rect l="l" t="t" r="r" b="b"/>
              <a:pathLst>
                <a:path w="1029" h="4891" extrusionOk="0">
                  <a:moveTo>
                    <a:pt x="309" y="0"/>
                  </a:moveTo>
                  <a:cubicBezTo>
                    <a:pt x="138" y="0"/>
                    <a:pt x="1" y="138"/>
                    <a:pt x="1" y="309"/>
                  </a:cubicBezTo>
                  <a:lnTo>
                    <a:pt x="1" y="4890"/>
                  </a:lnTo>
                  <a:lnTo>
                    <a:pt x="720" y="4890"/>
                  </a:lnTo>
                  <a:lnTo>
                    <a:pt x="720" y="309"/>
                  </a:lnTo>
                  <a:cubicBezTo>
                    <a:pt x="720" y="138"/>
                    <a:pt x="861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5" name="Google Shape;4764;p14"/>
            <p:cNvSpPr/>
            <p:nvPr/>
          </p:nvSpPr>
          <p:spPr>
            <a:xfrm>
              <a:off x="1538604" y="4307309"/>
              <a:ext cx="56581" cy="159711"/>
            </a:xfrm>
            <a:custGeom>
              <a:avLst/>
              <a:gdLst/>
              <a:ahLst/>
              <a:cxnLst/>
              <a:rect l="l" t="t" r="r" b="b"/>
              <a:pathLst>
                <a:path w="2160" h="6097" extrusionOk="0">
                  <a:moveTo>
                    <a:pt x="309" y="0"/>
                  </a:moveTo>
                  <a:cubicBezTo>
                    <a:pt x="138" y="0"/>
                    <a:pt x="1" y="137"/>
                    <a:pt x="1" y="309"/>
                  </a:cubicBezTo>
                  <a:lnTo>
                    <a:pt x="1" y="6096"/>
                  </a:lnTo>
                  <a:lnTo>
                    <a:pt x="2160" y="6096"/>
                  </a:lnTo>
                  <a:lnTo>
                    <a:pt x="2160" y="309"/>
                  </a:lnTo>
                  <a:cubicBezTo>
                    <a:pt x="2160" y="137"/>
                    <a:pt x="2023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6" name="Google Shape;4765;p14"/>
            <p:cNvSpPr/>
            <p:nvPr/>
          </p:nvSpPr>
          <p:spPr>
            <a:xfrm>
              <a:off x="1538709" y="4307309"/>
              <a:ext cx="26955" cy="159711"/>
            </a:xfrm>
            <a:custGeom>
              <a:avLst/>
              <a:gdLst/>
              <a:ahLst/>
              <a:cxnLst/>
              <a:rect l="l" t="t" r="r" b="b"/>
              <a:pathLst>
                <a:path w="1029" h="6097" extrusionOk="0">
                  <a:moveTo>
                    <a:pt x="309" y="0"/>
                  </a:moveTo>
                  <a:cubicBezTo>
                    <a:pt x="137" y="0"/>
                    <a:pt x="0" y="137"/>
                    <a:pt x="0" y="309"/>
                  </a:cubicBezTo>
                  <a:lnTo>
                    <a:pt x="0" y="6096"/>
                  </a:lnTo>
                  <a:lnTo>
                    <a:pt x="720" y="6096"/>
                  </a:lnTo>
                  <a:lnTo>
                    <a:pt x="720" y="309"/>
                  </a:lnTo>
                  <a:cubicBezTo>
                    <a:pt x="720" y="137"/>
                    <a:pt x="857" y="0"/>
                    <a:pt x="1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7" name="Google Shape;4766;p14"/>
            <p:cNvSpPr/>
            <p:nvPr/>
          </p:nvSpPr>
          <p:spPr>
            <a:xfrm>
              <a:off x="1624079" y="4275613"/>
              <a:ext cx="56555" cy="191407"/>
            </a:xfrm>
            <a:custGeom>
              <a:avLst/>
              <a:gdLst/>
              <a:ahLst/>
              <a:cxnLst/>
              <a:rect l="l" t="t" r="r" b="b"/>
              <a:pathLst>
                <a:path w="215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2155" y="7306"/>
                  </a:lnTo>
                  <a:lnTo>
                    <a:pt x="2155" y="309"/>
                  </a:lnTo>
                  <a:cubicBezTo>
                    <a:pt x="2159" y="138"/>
                    <a:pt x="2018" y="1"/>
                    <a:pt x="18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8" name="Google Shape;4767;p14"/>
            <p:cNvSpPr/>
            <p:nvPr/>
          </p:nvSpPr>
          <p:spPr>
            <a:xfrm>
              <a:off x="1624079" y="4275613"/>
              <a:ext cx="26955" cy="191407"/>
            </a:xfrm>
            <a:custGeom>
              <a:avLst/>
              <a:gdLst/>
              <a:ahLst/>
              <a:cxnLst/>
              <a:rect l="l" t="t" r="r" b="b"/>
              <a:pathLst>
                <a:path w="1029" h="7307" extrusionOk="0">
                  <a:moveTo>
                    <a:pt x="308" y="1"/>
                  </a:moveTo>
                  <a:cubicBezTo>
                    <a:pt x="137" y="1"/>
                    <a:pt x="0" y="138"/>
                    <a:pt x="0" y="309"/>
                  </a:cubicBezTo>
                  <a:lnTo>
                    <a:pt x="0" y="7306"/>
                  </a:lnTo>
                  <a:lnTo>
                    <a:pt x="723" y="7306"/>
                  </a:lnTo>
                  <a:lnTo>
                    <a:pt x="723" y="309"/>
                  </a:lnTo>
                  <a:cubicBezTo>
                    <a:pt x="720" y="138"/>
                    <a:pt x="860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09" name="Google Shape;4768;p14"/>
            <p:cNvSpPr/>
            <p:nvPr/>
          </p:nvSpPr>
          <p:spPr>
            <a:xfrm>
              <a:off x="1709422" y="4243917"/>
              <a:ext cx="56581" cy="223103"/>
            </a:xfrm>
            <a:custGeom>
              <a:avLst/>
              <a:gdLst/>
              <a:ahLst/>
              <a:cxnLst/>
              <a:rect l="l" t="t" r="r" b="b"/>
              <a:pathLst>
                <a:path w="2160" h="8517" extrusionOk="0">
                  <a:moveTo>
                    <a:pt x="309" y="1"/>
                  </a:moveTo>
                  <a:cubicBezTo>
                    <a:pt x="141" y="1"/>
                    <a:pt x="1" y="141"/>
                    <a:pt x="1" y="309"/>
                  </a:cubicBezTo>
                  <a:lnTo>
                    <a:pt x="1" y="8516"/>
                  </a:lnTo>
                  <a:lnTo>
                    <a:pt x="2160" y="8516"/>
                  </a:lnTo>
                  <a:lnTo>
                    <a:pt x="2160" y="309"/>
                  </a:lnTo>
                  <a:cubicBezTo>
                    <a:pt x="2160" y="141"/>
                    <a:pt x="2023" y="1"/>
                    <a:pt x="1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0" name="Google Shape;4769;p14"/>
            <p:cNvSpPr/>
            <p:nvPr/>
          </p:nvSpPr>
          <p:spPr>
            <a:xfrm>
              <a:off x="1709527" y="4243917"/>
              <a:ext cx="26955" cy="223103"/>
            </a:xfrm>
            <a:custGeom>
              <a:avLst/>
              <a:gdLst/>
              <a:ahLst/>
              <a:cxnLst/>
              <a:rect l="l" t="t" r="r" b="b"/>
              <a:pathLst>
                <a:path w="1029" h="8517" extrusionOk="0">
                  <a:moveTo>
                    <a:pt x="309" y="1"/>
                  </a:moveTo>
                  <a:cubicBezTo>
                    <a:pt x="137" y="1"/>
                    <a:pt x="0" y="141"/>
                    <a:pt x="0" y="309"/>
                  </a:cubicBezTo>
                  <a:lnTo>
                    <a:pt x="0" y="8516"/>
                  </a:lnTo>
                  <a:lnTo>
                    <a:pt x="720" y="8516"/>
                  </a:lnTo>
                  <a:lnTo>
                    <a:pt x="720" y="309"/>
                  </a:lnTo>
                  <a:cubicBezTo>
                    <a:pt x="720" y="141"/>
                    <a:pt x="857" y="1"/>
                    <a:pt x="10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1" name="Google Shape;4770;p14"/>
            <p:cNvSpPr/>
            <p:nvPr/>
          </p:nvSpPr>
          <p:spPr>
            <a:xfrm>
              <a:off x="1466882" y="4155509"/>
              <a:ext cx="290424" cy="117170"/>
            </a:xfrm>
            <a:custGeom>
              <a:avLst/>
              <a:gdLst/>
              <a:ahLst/>
              <a:cxnLst/>
              <a:rect l="l" t="t" r="r" b="b"/>
              <a:pathLst>
                <a:path w="11087" h="4473" extrusionOk="0">
                  <a:moveTo>
                    <a:pt x="8908" y="0"/>
                  </a:moveTo>
                  <a:cubicBezTo>
                    <a:pt x="8749" y="0"/>
                    <a:pt x="8658" y="178"/>
                    <a:pt x="8749" y="306"/>
                  </a:cubicBezTo>
                  <a:lnTo>
                    <a:pt x="9061" y="758"/>
                  </a:lnTo>
                  <a:cubicBezTo>
                    <a:pt x="8002" y="1395"/>
                    <a:pt x="4617" y="3177"/>
                    <a:pt x="1" y="3177"/>
                  </a:cubicBezTo>
                  <a:lnTo>
                    <a:pt x="1" y="4472"/>
                  </a:lnTo>
                  <a:cubicBezTo>
                    <a:pt x="2509" y="4462"/>
                    <a:pt x="4997" y="3979"/>
                    <a:pt x="7327" y="3047"/>
                  </a:cubicBezTo>
                  <a:cubicBezTo>
                    <a:pt x="8184" y="2708"/>
                    <a:pt x="9013" y="2300"/>
                    <a:pt x="9801" y="1824"/>
                  </a:cubicBezTo>
                  <a:lnTo>
                    <a:pt x="10082" y="2225"/>
                  </a:lnTo>
                  <a:cubicBezTo>
                    <a:pt x="10123" y="2283"/>
                    <a:pt x="10184" y="2310"/>
                    <a:pt x="10244" y="2310"/>
                  </a:cubicBezTo>
                  <a:cubicBezTo>
                    <a:pt x="10322" y="2310"/>
                    <a:pt x="10399" y="2264"/>
                    <a:pt x="10428" y="2177"/>
                  </a:cubicBezTo>
                  <a:lnTo>
                    <a:pt x="11045" y="326"/>
                  </a:lnTo>
                  <a:cubicBezTo>
                    <a:pt x="11086" y="203"/>
                    <a:pt x="10997" y="72"/>
                    <a:pt x="10864" y="69"/>
                  </a:cubicBezTo>
                  <a:lnTo>
                    <a:pt x="8917" y="1"/>
                  </a:lnTo>
                  <a:cubicBezTo>
                    <a:pt x="8914" y="0"/>
                    <a:pt x="8911" y="0"/>
                    <a:pt x="8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2" name="Google Shape;4771;p14"/>
            <p:cNvSpPr/>
            <p:nvPr/>
          </p:nvSpPr>
          <p:spPr>
            <a:xfrm>
              <a:off x="1448494" y="4334133"/>
              <a:ext cx="65985" cy="137550"/>
            </a:xfrm>
            <a:custGeom>
              <a:avLst/>
              <a:gdLst/>
              <a:ahLst/>
              <a:cxnLst/>
              <a:rect l="l" t="t" r="r" b="b"/>
              <a:pathLst>
                <a:path w="2519" h="5251" extrusionOk="0">
                  <a:moveTo>
                    <a:pt x="2032" y="364"/>
                  </a:moveTo>
                  <a:cubicBezTo>
                    <a:pt x="2104" y="364"/>
                    <a:pt x="2159" y="419"/>
                    <a:pt x="2159" y="491"/>
                  </a:cubicBezTo>
                  <a:lnTo>
                    <a:pt x="2159" y="4891"/>
                  </a:lnTo>
                  <a:lnTo>
                    <a:pt x="360" y="4891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4"/>
                    <a:pt x="0" y="220"/>
                    <a:pt x="0" y="491"/>
                  </a:cubicBezTo>
                  <a:lnTo>
                    <a:pt x="0" y="5072"/>
                  </a:lnTo>
                  <a:cubicBezTo>
                    <a:pt x="0" y="5172"/>
                    <a:pt x="82" y="5251"/>
                    <a:pt x="182" y="5251"/>
                  </a:cubicBezTo>
                  <a:lnTo>
                    <a:pt x="2341" y="5251"/>
                  </a:lnTo>
                  <a:cubicBezTo>
                    <a:pt x="2440" y="5251"/>
                    <a:pt x="2519" y="5172"/>
                    <a:pt x="2519" y="5072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3" name="Google Shape;4772;p14"/>
            <p:cNvSpPr/>
            <p:nvPr/>
          </p:nvSpPr>
          <p:spPr>
            <a:xfrm>
              <a:off x="1533863" y="4302541"/>
              <a:ext cx="66090" cy="169246"/>
            </a:xfrm>
            <a:custGeom>
              <a:avLst/>
              <a:gdLst/>
              <a:ahLst/>
              <a:cxnLst/>
              <a:rect l="l" t="t" r="r" b="b"/>
              <a:pathLst>
                <a:path w="2523" h="6461" extrusionOk="0">
                  <a:moveTo>
                    <a:pt x="2036" y="360"/>
                  </a:moveTo>
                  <a:cubicBezTo>
                    <a:pt x="2104" y="360"/>
                    <a:pt x="2162" y="419"/>
                    <a:pt x="2162" y="491"/>
                  </a:cubicBezTo>
                  <a:lnTo>
                    <a:pt x="2162" y="6097"/>
                  </a:lnTo>
                  <a:lnTo>
                    <a:pt x="363" y="6097"/>
                  </a:lnTo>
                  <a:lnTo>
                    <a:pt x="363" y="491"/>
                  </a:lnTo>
                  <a:cubicBezTo>
                    <a:pt x="363" y="419"/>
                    <a:pt x="422" y="360"/>
                    <a:pt x="494" y="360"/>
                  </a:cubicBezTo>
                  <a:close/>
                  <a:moveTo>
                    <a:pt x="494" y="1"/>
                  </a:moveTo>
                  <a:cubicBezTo>
                    <a:pt x="223" y="1"/>
                    <a:pt x="4" y="220"/>
                    <a:pt x="4" y="491"/>
                  </a:cubicBezTo>
                  <a:lnTo>
                    <a:pt x="4" y="6278"/>
                  </a:lnTo>
                  <a:cubicBezTo>
                    <a:pt x="0" y="6378"/>
                    <a:pt x="82" y="6460"/>
                    <a:pt x="182" y="6460"/>
                  </a:cubicBezTo>
                  <a:lnTo>
                    <a:pt x="2341" y="6460"/>
                  </a:lnTo>
                  <a:cubicBezTo>
                    <a:pt x="2440" y="6460"/>
                    <a:pt x="2522" y="6378"/>
                    <a:pt x="2522" y="6278"/>
                  </a:cubicBezTo>
                  <a:lnTo>
                    <a:pt x="2522" y="491"/>
                  </a:lnTo>
                  <a:cubicBezTo>
                    <a:pt x="2519" y="220"/>
                    <a:pt x="2303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4" name="Google Shape;4773;p14"/>
            <p:cNvSpPr/>
            <p:nvPr/>
          </p:nvSpPr>
          <p:spPr>
            <a:xfrm>
              <a:off x="1619311" y="4270846"/>
              <a:ext cx="66011" cy="200942"/>
            </a:xfrm>
            <a:custGeom>
              <a:avLst/>
              <a:gdLst/>
              <a:ahLst/>
              <a:cxnLst/>
              <a:rect l="l" t="t" r="r" b="b"/>
              <a:pathLst>
                <a:path w="2520" h="7671" extrusionOk="0">
                  <a:moveTo>
                    <a:pt x="2032" y="364"/>
                  </a:moveTo>
                  <a:cubicBezTo>
                    <a:pt x="2101" y="364"/>
                    <a:pt x="2159" y="419"/>
                    <a:pt x="2159" y="491"/>
                  </a:cubicBezTo>
                  <a:lnTo>
                    <a:pt x="2159" y="7307"/>
                  </a:lnTo>
                  <a:lnTo>
                    <a:pt x="360" y="7307"/>
                  </a:lnTo>
                  <a:lnTo>
                    <a:pt x="360" y="491"/>
                  </a:lnTo>
                  <a:cubicBezTo>
                    <a:pt x="360" y="419"/>
                    <a:pt x="418" y="364"/>
                    <a:pt x="490" y="364"/>
                  </a:cubicBezTo>
                  <a:close/>
                  <a:moveTo>
                    <a:pt x="490" y="1"/>
                  </a:moveTo>
                  <a:cubicBezTo>
                    <a:pt x="220" y="1"/>
                    <a:pt x="0" y="220"/>
                    <a:pt x="0" y="491"/>
                  </a:cubicBezTo>
                  <a:lnTo>
                    <a:pt x="0" y="7488"/>
                  </a:lnTo>
                  <a:cubicBezTo>
                    <a:pt x="0" y="7588"/>
                    <a:pt x="83" y="7670"/>
                    <a:pt x="182" y="7670"/>
                  </a:cubicBezTo>
                  <a:lnTo>
                    <a:pt x="2341" y="7670"/>
                  </a:lnTo>
                  <a:cubicBezTo>
                    <a:pt x="2440" y="7670"/>
                    <a:pt x="2519" y="7588"/>
                    <a:pt x="2519" y="7488"/>
                  </a:cubicBezTo>
                  <a:lnTo>
                    <a:pt x="2519" y="491"/>
                  </a:lnTo>
                  <a:cubicBezTo>
                    <a:pt x="2519" y="220"/>
                    <a:pt x="2300" y="1"/>
                    <a:pt x="20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5" name="Google Shape;4774;p14"/>
            <p:cNvSpPr/>
            <p:nvPr/>
          </p:nvSpPr>
          <p:spPr>
            <a:xfrm>
              <a:off x="1704759" y="4239254"/>
              <a:ext cx="66011" cy="232428"/>
            </a:xfrm>
            <a:custGeom>
              <a:avLst/>
              <a:gdLst/>
              <a:ahLst/>
              <a:cxnLst/>
              <a:rect l="l" t="t" r="r" b="b"/>
              <a:pathLst>
                <a:path w="2520" h="8873" extrusionOk="0">
                  <a:moveTo>
                    <a:pt x="2033" y="361"/>
                  </a:moveTo>
                  <a:cubicBezTo>
                    <a:pt x="2101" y="361"/>
                    <a:pt x="2160" y="419"/>
                    <a:pt x="2160" y="487"/>
                  </a:cubicBezTo>
                  <a:lnTo>
                    <a:pt x="2160" y="8513"/>
                  </a:lnTo>
                  <a:lnTo>
                    <a:pt x="361" y="8513"/>
                  </a:lnTo>
                  <a:lnTo>
                    <a:pt x="361" y="487"/>
                  </a:lnTo>
                  <a:cubicBezTo>
                    <a:pt x="361" y="419"/>
                    <a:pt x="419" y="361"/>
                    <a:pt x="491" y="361"/>
                  </a:cubicBezTo>
                  <a:close/>
                  <a:moveTo>
                    <a:pt x="487" y="1"/>
                  </a:moveTo>
                  <a:cubicBezTo>
                    <a:pt x="220" y="1"/>
                    <a:pt x="1" y="220"/>
                    <a:pt x="1" y="491"/>
                  </a:cubicBezTo>
                  <a:lnTo>
                    <a:pt x="1" y="8694"/>
                  </a:lnTo>
                  <a:cubicBezTo>
                    <a:pt x="1" y="8792"/>
                    <a:pt x="80" y="8873"/>
                    <a:pt x="176" y="8873"/>
                  </a:cubicBezTo>
                  <a:cubicBezTo>
                    <a:pt x="178" y="8873"/>
                    <a:pt x="180" y="8873"/>
                    <a:pt x="182" y="8873"/>
                  </a:cubicBezTo>
                  <a:lnTo>
                    <a:pt x="2338" y="8873"/>
                  </a:lnTo>
                  <a:cubicBezTo>
                    <a:pt x="2437" y="8873"/>
                    <a:pt x="2519" y="8794"/>
                    <a:pt x="2519" y="8694"/>
                  </a:cubicBezTo>
                  <a:lnTo>
                    <a:pt x="2519" y="487"/>
                  </a:lnTo>
                  <a:cubicBezTo>
                    <a:pt x="2519" y="220"/>
                    <a:pt x="2300" y="1"/>
                    <a:pt x="20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6" name="Google Shape;4775;p14"/>
            <p:cNvSpPr/>
            <p:nvPr/>
          </p:nvSpPr>
          <p:spPr>
            <a:xfrm>
              <a:off x="1510340" y="4150741"/>
              <a:ext cx="252441" cy="90058"/>
            </a:xfrm>
            <a:custGeom>
              <a:avLst/>
              <a:gdLst/>
              <a:ahLst/>
              <a:cxnLst/>
              <a:rect l="l" t="t" r="r" b="b"/>
              <a:pathLst>
                <a:path w="9637" h="3438" extrusionOk="0">
                  <a:moveTo>
                    <a:pt x="7247" y="1"/>
                  </a:moveTo>
                  <a:cubicBezTo>
                    <a:pt x="6946" y="1"/>
                    <a:pt x="6765" y="342"/>
                    <a:pt x="6940" y="590"/>
                  </a:cubicBezTo>
                  <a:lnTo>
                    <a:pt x="7142" y="885"/>
                  </a:lnTo>
                  <a:cubicBezTo>
                    <a:pt x="6090" y="1492"/>
                    <a:pt x="3605" y="2718"/>
                    <a:pt x="223" y="3078"/>
                  </a:cubicBezTo>
                  <a:cubicBezTo>
                    <a:pt x="0" y="3106"/>
                    <a:pt x="17" y="3435"/>
                    <a:pt x="244" y="3438"/>
                  </a:cubicBezTo>
                  <a:lnTo>
                    <a:pt x="261" y="3438"/>
                  </a:lnTo>
                  <a:cubicBezTo>
                    <a:pt x="3910" y="3051"/>
                    <a:pt x="6535" y="1673"/>
                    <a:pt x="7495" y="1097"/>
                  </a:cubicBezTo>
                  <a:cubicBezTo>
                    <a:pt x="7584" y="1043"/>
                    <a:pt x="7608" y="926"/>
                    <a:pt x="7549" y="840"/>
                  </a:cubicBezTo>
                  <a:lnTo>
                    <a:pt x="7234" y="388"/>
                  </a:lnTo>
                  <a:cubicBezTo>
                    <a:pt x="7227" y="378"/>
                    <a:pt x="7234" y="361"/>
                    <a:pt x="7248" y="361"/>
                  </a:cubicBezTo>
                  <a:lnTo>
                    <a:pt x="9198" y="433"/>
                  </a:lnTo>
                  <a:cubicBezTo>
                    <a:pt x="9208" y="433"/>
                    <a:pt x="9215" y="443"/>
                    <a:pt x="9211" y="453"/>
                  </a:cubicBezTo>
                  <a:lnTo>
                    <a:pt x="8598" y="2304"/>
                  </a:lnTo>
                  <a:cubicBezTo>
                    <a:pt x="8594" y="2310"/>
                    <a:pt x="8588" y="2313"/>
                    <a:pt x="8582" y="2313"/>
                  </a:cubicBezTo>
                  <a:cubicBezTo>
                    <a:pt x="8578" y="2313"/>
                    <a:pt x="8574" y="2311"/>
                    <a:pt x="8571" y="2307"/>
                  </a:cubicBezTo>
                  <a:lnTo>
                    <a:pt x="8290" y="1906"/>
                  </a:lnTo>
                  <a:cubicBezTo>
                    <a:pt x="8255" y="1856"/>
                    <a:pt x="8198" y="1828"/>
                    <a:pt x="8141" y="1828"/>
                  </a:cubicBezTo>
                  <a:cubicBezTo>
                    <a:pt x="8110" y="1828"/>
                    <a:pt x="8078" y="1836"/>
                    <a:pt x="8050" y="1855"/>
                  </a:cubicBezTo>
                  <a:cubicBezTo>
                    <a:pt x="7378" y="2256"/>
                    <a:pt x="6683" y="2612"/>
                    <a:pt x="5963" y="2914"/>
                  </a:cubicBezTo>
                  <a:cubicBezTo>
                    <a:pt x="5778" y="3002"/>
                    <a:pt x="5862" y="3260"/>
                    <a:pt x="6034" y="3260"/>
                  </a:cubicBezTo>
                  <a:cubicBezTo>
                    <a:pt x="6055" y="3260"/>
                    <a:pt x="6079" y="3255"/>
                    <a:pt x="6103" y="3246"/>
                  </a:cubicBezTo>
                  <a:cubicBezTo>
                    <a:pt x="6785" y="2955"/>
                    <a:pt x="7450" y="2622"/>
                    <a:pt x="8091" y="2249"/>
                  </a:cubicBezTo>
                  <a:lnTo>
                    <a:pt x="8276" y="2513"/>
                  </a:lnTo>
                  <a:cubicBezTo>
                    <a:pt x="8351" y="2622"/>
                    <a:pt x="8466" y="2673"/>
                    <a:pt x="8581" y="2673"/>
                  </a:cubicBezTo>
                  <a:cubicBezTo>
                    <a:pt x="8733" y="2673"/>
                    <a:pt x="8884" y="2583"/>
                    <a:pt x="8941" y="2417"/>
                  </a:cubicBezTo>
                  <a:lnTo>
                    <a:pt x="9558" y="563"/>
                  </a:lnTo>
                  <a:cubicBezTo>
                    <a:pt x="9636" y="326"/>
                    <a:pt x="9465" y="80"/>
                    <a:pt x="9215" y="69"/>
                  </a:cubicBezTo>
                  <a:lnTo>
                    <a:pt x="7265" y="1"/>
                  </a:lnTo>
                  <a:cubicBezTo>
                    <a:pt x="7259" y="1"/>
                    <a:pt x="7253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  <p:sp>
          <p:nvSpPr>
            <p:cNvPr id="117" name="Google Shape;4776;p14"/>
            <p:cNvSpPr/>
            <p:nvPr/>
          </p:nvSpPr>
          <p:spPr>
            <a:xfrm>
              <a:off x="1462141" y="4232941"/>
              <a:ext cx="194341" cy="44401"/>
            </a:xfrm>
            <a:custGeom>
              <a:avLst/>
              <a:gdLst/>
              <a:ahLst/>
              <a:cxnLst/>
              <a:rect l="l" t="t" r="r" b="b"/>
              <a:pathLst>
                <a:path w="7419" h="1695" extrusionOk="0">
                  <a:moveTo>
                    <a:pt x="1374" y="0"/>
                  </a:moveTo>
                  <a:cubicBezTo>
                    <a:pt x="1366" y="0"/>
                    <a:pt x="1358" y="1"/>
                    <a:pt x="1350" y="2"/>
                  </a:cubicBezTo>
                  <a:cubicBezTo>
                    <a:pt x="960" y="26"/>
                    <a:pt x="566" y="40"/>
                    <a:pt x="182" y="40"/>
                  </a:cubicBezTo>
                  <a:cubicBezTo>
                    <a:pt x="82" y="40"/>
                    <a:pt x="0" y="122"/>
                    <a:pt x="0" y="221"/>
                  </a:cubicBezTo>
                  <a:lnTo>
                    <a:pt x="0" y="1516"/>
                  </a:lnTo>
                  <a:cubicBezTo>
                    <a:pt x="0" y="1616"/>
                    <a:pt x="82" y="1695"/>
                    <a:pt x="182" y="1695"/>
                  </a:cubicBezTo>
                  <a:cubicBezTo>
                    <a:pt x="3163" y="1695"/>
                    <a:pt x="5654" y="992"/>
                    <a:pt x="7217" y="399"/>
                  </a:cubicBezTo>
                  <a:cubicBezTo>
                    <a:pt x="7418" y="323"/>
                    <a:pt x="7337" y="46"/>
                    <a:pt x="7160" y="46"/>
                  </a:cubicBezTo>
                  <a:cubicBezTo>
                    <a:pt x="7138" y="46"/>
                    <a:pt x="7115" y="51"/>
                    <a:pt x="7090" y="60"/>
                  </a:cubicBezTo>
                  <a:cubicBezTo>
                    <a:pt x="4938" y="872"/>
                    <a:pt x="2659" y="1304"/>
                    <a:pt x="360" y="1335"/>
                  </a:cubicBezTo>
                  <a:lnTo>
                    <a:pt x="360" y="399"/>
                  </a:lnTo>
                  <a:cubicBezTo>
                    <a:pt x="696" y="396"/>
                    <a:pt x="1038" y="382"/>
                    <a:pt x="1374" y="362"/>
                  </a:cubicBezTo>
                  <a:cubicBezTo>
                    <a:pt x="1477" y="362"/>
                    <a:pt x="1559" y="273"/>
                    <a:pt x="1552" y="170"/>
                  </a:cubicBezTo>
                  <a:cubicBezTo>
                    <a:pt x="1546" y="75"/>
                    <a:pt x="1467" y="0"/>
                    <a:pt x="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defRPr/>
              </a:pPr>
              <a:endParaRPr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29971"/>
            <a:ext cx="838007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TOP INDIAN CONTAINER TERMINALS (WEST COAST)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7867269" y="4924674"/>
            <a:ext cx="774700" cy="12759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r>
              <a:rPr spc="30" dirty="0"/>
              <a:t>Con</a:t>
            </a:r>
            <a:r>
              <a:rPr spc="35" dirty="0"/>
              <a:t>fi</a:t>
            </a:r>
            <a:r>
              <a:rPr spc="30" dirty="0"/>
              <a:t>den</a:t>
            </a:r>
            <a:r>
              <a:rPr spc="35" dirty="0"/>
              <a:t>t</a:t>
            </a:r>
            <a:r>
              <a:rPr spc="20" dirty="0"/>
              <a:t>i</a:t>
            </a:r>
            <a:r>
              <a:rPr spc="30" dirty="0"/>
              <a:t>a</a:t>
            </a:r>
            <a:r>
              <a:rPr dirty="0"/>
              <a:t>l</a:t>
            </a:r>
            <a:r>
              <a:rPr spc="-95" dirty="0"/>
              <a:t> </a:t>
            </a:r>
            <a:fld id="{81D60167-4931-47E6-BA6A-407CBD079E47}" type="slidenum">
              <a:rPr dirty="0"/>
              <a:pPr marL="12700">
                <a:spcBef>
                  <a:spcPts val="35"/>
                </a:spcBef>
              </a:pPr>
              <a:t>29</a:t>
            </a:fld>
            <a:endParaRPr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257800" y="742951"/>
            <a:ext cx="3886200" cy="4400550"/>
            <a:chOff x="401755" y="0"/>
            <a:chExt cx="8373070" cy="64008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155" r="183"/>
            <a:stretch>
              <a:fillRect/>
            </a:stretch>
          </p:blipFill>
          <p:spPr bwMode="auto">
            <a:xfrm>
              <a:off x="401755" y="0"/>
              <a:ext cx="4161818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66" r="5914"/>
            <a:stretch>
              <a:fillRect/>
            </a:stretch>
          </p:blipFill>
          <p:spPr bwMode="auto">
            <a:xfrm>
              <a:off x="4559009" y="0"/>
              <a:ext cx="4215816" cy="6396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1" y="742950"/>
          <a:ext cx="5105400" cy="383721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740719"/>
                <a:gridCol w="478480"/>
                <a:gridCol w="537146"/>
                <a:gridCol w="626175"/>
                <a:gridCol w="340360"/>
                <a:gridCol w="340360"/>
                <a:gridCol w="340360"/>
                <a:gridCol w="340360"/>
                <a:gridCol w="340360"/>
                <a:gridCol w="340360"/>
                <a:gridCol w="340360"/>
                <a:gridCol w="340360"/>
              </a:tblGrid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/>
                        <a:t>Port Name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/>
                        <a:t>Type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/>
                        <a:t>Trade Region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/>
                        <a:t>Installed capacity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Traffic Handled in </a:t>
                      </a:r>
                      <a:r>
                        <a:rPr lang="en-US" sz="1100" b="1" u="none" strike="noStrike" dirty="0" smtClean="0"/>
                        <a:t>M.TEUs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Year-wise </a:t>
                      </a:r>
                      <a:r>
                        <a:rPr lang="en-US" sz="1100" b="1" u="none" strike="noStrike" dirty="0" err="1"/>
                        <a:t>utilisation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in </a:t>
                      </a:r>
                      <a:r>
                        <a:rPr lang="en-US" sz="1100" b="1" u="none" strike="noStrike" dirty="0" smtClean="0"/>
                        <a:t>M.TEUs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2018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2019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2020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2021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2018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2019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2020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2021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Kochi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Major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West Coast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1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0.56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0.59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0.60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0.69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56%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59%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60%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69%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/>
                        <a:t>New Mangalore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Major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West Coast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0.12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0.13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0.15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0.15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/>
                        <a:t>Mormugao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Major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West Coast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0.04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0.03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0.02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/>
                        <a:t>Mumbai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Major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West Coast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0.02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-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/>
                        <a:t>Jawaharlal Nehru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Major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West Coast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7.7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4.83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5.13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5.03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4.61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63%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67%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65%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60%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/>
                        <a:t>Hazira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Minor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West Coast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/>
                        <a:t>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0.55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0.62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0.63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0.66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55%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62%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63%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66%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/>
                        <a:t>Pipavav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Minor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/>
                        <a:t>West Coast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1.35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0.90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1.01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1.08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/>
                        <a:t>0.75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66%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75%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80%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/>
                        <a:t>55%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38" marR="5938" marT="5938" marB="0" anchor="ctr"/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solidFill>
                            <a:srgbClr val="FFFF00"/>
                          </a:solidFill>
                        </a:rPr>
                        <a:t>Kandla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Major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West Coast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0.6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0.12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0.28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0.45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0.51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20%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47%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75%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86%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4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>
                          <a:solidFill>
                            <a:srgbClr val="FFFF00"/>
                          </a:solidFill>
                        </a:rPr>
                        <a:t>Mundra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Minor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West Coast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6.8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3.60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4.05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4.35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5.66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53%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59%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64%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rgbClr val="FFFF00"/>
                          </a:solidFill>
                        </a:rPr>
                        <a:t>83%</a:t>
                      </a:r>
                      <a:endParaRPr lang="en-US" sz="11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938" marR="5938" marT="5938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PORTS IN INDIA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00694" y="2500312"/>
            <a:ext cx="3500462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  <a:cs typeface="Calibri" panose="020F0502020204030204" pitchFamily="34" charset="0"/>
              </a:rPr>
              <a:t>Major Port Cargo Handling Capacity = 1560.61 MTPA as on Nov-21</a:t>
            </a:r>
          </a:p>
          <a:p>
            <a:pPr algn="just"/>
            <a:endParaRPr lang="en-US" sz="1600" dirty="0" smtClean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algn="just"/>
            <a:r>
              <a:rPr lang="en-US" sz="1600" dirty="0" smtClean="0">
                <a:solidFill>
                  <a:srgbClr val="002060"/>
                </a:solidFill>
                <a:cs typeface="Calibri" panose="020F0502020204030204" pitchFamily="34" charset="0"/>
              </a:rPr>
              <a:t>Minor Port Cargo Handling Capacity = 1002.24 MTPA as on Nov-21</a:t>
            </a:r>
            <a:endParaRPr lang="en-US" sz="16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4352" y="3714758"/>
            <a:ext cx="2459648" cy="19236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800" i="1" dirty="0" smtClean="0"/>
              <a:t>Source: Ministry of Ports, Shipping and Waterways</a:t>
            </a:r>
            <a:endParaRPr lang="en-US" sz="800" i="1" dirty="0"/>
          </a:p>
        </p:txBody>
      </p:sp>
      <p:pic>
        <p:nvPicPr>
          <p:cNvPr id="50180" name="Picture 4" descr="GK On Major Ports In India:100+ Short Questions For UPSC - GkGigs"/>
          <p:cNvPicPr>
            <a:picLocks noChangeAspect="1" noChangeArrowheads="1"/>
          </p:cNvPicPr>
          <p:nvPr/>
        </p:nvPicPr>
        <p:blipFill>
          <a:blip r:embed="rId3">
            <a:lum bright="-4000" contrast="14000"/>
          </a:blip>
          <a:srcRect l="1125" r="18987"/>
          <a:stretch>
            <a:fillRect/>
          </a:stretch>
        </p:blipFill>
        <p:spPr bwMode="auto">
          <a:xfrm>
            <a:off x="214282" y="714362"/>
            <a:ext cx="5072098" cy="4071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29971"/>
            <a:ext cx="84562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INDIAN CONTAINER TERMINALS (EAST COAST)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7867269" y="4924674"/>
            <a:ext cx="774700" cy="12759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r>
              <a:rPr spc="30" dirty="0"/>
              <a:t>Con</a:t>
            </a:r>
            <a:r>
              <a:rPr spc="35" dirty="0"/>
              <a:t>fi</a:t>
            </a:r>
            <a:r>
              <a:rPr spc="30" dirty="0"/>
              <a:t>den</a:t>
            </a:r>
            <a:r>
              <a:rPr spc="35" dirty="0"/>
              <a:t>t</a:t>
            </a:r>
            <a:r>
              <a:rPr spc="20" dirty="0"/>
              <a:t>i</a:t>
            </a:r>
            <a:r>
              <a:rPr spc="30" dirty="0"/>
              <a:t>a</a:t>
            </a:r>
            <a:r>
              <a:rPr dirty="0"/>
              <a:t>l</a:t>
            </a:r>
            <a:r>
              <a:rPr spc="-95" dirty="0"/>
              <a:t> </a:t>
            </a:r>
            <a:fld id="{81D60167-4931-47E6-BA6A-407CBD079E47}" type="slidenum">
              <a:rPr dirty="0"/>
              <a:pPr marL="12700">
                <a:spcBef>
                  <a:spcPts val="35"/>
                </a:spcBef>
              </a:pPr>
              <a:t>30</a:t>
            </a:fld>
            <a:endParaRPr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486400" y="666750"/>
            <a:ext cx="3657600" cy="4476750"/>
            <a:chOff x="401755" y="0"/>
            <a:chExt cx="8373070" cy="64008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155" r="183"/>
            <a:stretch>
              <a:fillRect/>
            </a:stretch>
          </p:blipFill>
          <p:spPr bwMode="auto">
            <a:xfrm>
              <a:off x="401755" y="0"/>
              <a:ext cx="4161818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66" r="5914"/>
            <a:stretch>
              <a:fillRect/>
            </a:stretch>
          </p:blipFill>
          <p:spPr bwMode="auto">
            <a:xfrm>
              <a:off x="4559009" y="0"/>
              <a:ext cx="4215816" cy="6396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52400" y="819150"/>
          <a:ext cx="5257798" cy="374903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755086"/>
                <a:gridCol w="381435"/>
                <a:gridCol w="653889"/>
                <a:gridCol w="638320"/>
                <a:gridCol w="346961"/>
                <a:gridCol w="346961"/>
                <a:gridCol w="346961"/>
                <a:gridCol w="346961"/>
                <a:gridCol w="400341"/>
                <a:gridCol w="346961"/>
                <a:gridCol w="346961"/>
                <a:gridCol w="346961"/>
              </a:tblGrid>
              <a:tr h="33043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/>
                        <a:t>Port Name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/>
                        <a:t>Type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Trade Region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Installed capacity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Traffic Handled in </a:t>
                      </a:r>
                      <a:r>
                        <a:rPr lang="en-US" sz="1000" b="1" u="none" strike="noStrike" dirty="0" smtClean="0"/>
                        <a:t>MTEUs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Year-wise utilisation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05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in </a:t>
                      </a:r>
                      <a:r>
                        <a:rPr lang="en-US" sz="1000" b="1" u="none" strike="noStrike" dirty="0" smtClean="0"/>
                        <a:t>MTEUs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2018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2019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2020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2021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2018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2019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2020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2021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</a:tr>
              <a:tr h="29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Kolkata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Major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East Coast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0.85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0.80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0.83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0.84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0.68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94%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98%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99%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80%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</a:tr>
              <a:tr h="29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Paradip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Major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East Coast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/>
                        <a:t>0.01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/>
                        <a:t>0.01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0.01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0.02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0.1%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0.3%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0.2%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0.3%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</a:tr>
              <a:tr h="33043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Visakhapatnam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Major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East Coast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0.7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0.39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0.45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0.50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0.48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56%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64%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72%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68%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9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Kakinada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East Coast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0.1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/>
                        <a:t>0.02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22%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</a:tr>
              <a:tr h="3106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Krishnapatnam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Minor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East Coast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1.2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0.49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0.51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/>
                        <a:t>0.33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41%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42%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46%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28%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</a:tr>
              <a:tr h="303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 err="1">
                          <a:solidFill>
                            <a:srgbClr val="FFFF00"/>
                          </a:solidFill>
                        </a:rPr>
                        <a:t>Ennore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Major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East Coast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0.8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0.00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0.06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0.13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0.20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0.4%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7.1%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16.4%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25.1%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9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Chennai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Major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East Coast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2.45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1.55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1.62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1.38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1.36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63%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66%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56%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56%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</a:tr>
              <a:tr h="29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Katupalli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Minor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East Coast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1.2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0.34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0.60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0.68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0.54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28%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50%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57%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45%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</a:tr>
              <a:tr h="29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Karaikal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Minor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/>
                        <a:t>East Coast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0.00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0.01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0.01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/>
                        <a:t>0.01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/>
                        <a:t>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-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/>
                        <a:t>-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9" marR="5879" marT="5879" marB="0" anchor="ctr"/>
                </a:tc>
              </a:tr>
              <a:tr h="29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 err="1">
                          <a:solidFill>
                            <a:srgbClr val="FFFF00"/>
                          </a:solidFill>
                        </a:rPr>
                        <a:t>Tuticorin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Major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East Coast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1.05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0.70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0.74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0.80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0.76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66%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70%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77%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FF00"/>
                          </a:solidFill>
                        </a:rPr>
                        <a:t>73%</a:t>
                      </a:r>
                      <a:endParaRPr lang="en-US" sz="10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879" marR="5879" marT="5879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29971"/>
            <a:ext cx="84562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MAJOR PORTS BULK TRAFFIC (EAST COAST)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5720" y="1071552"/>
          <a:ext cx="8572559" cy="3657630"/>
        </p:xfrm>
        <a:graphic>
          <a:graphicData uri="http://schemas.openxmlformats.org/drawingml/2006/table">
            <a:tbl>
              <a:tblPr/>
              <a:tblGrid>
                <a:gridCol w="357191"/>
                <a:gridCol w="908664"/>
                <a:gridCol w="769127"/>
                <a:gridCol w="576844"/>
                <a:gridCol w="721056"/>
                <a:gridCol w="769127"/>
                <a:gridCol w="769127"/>
                <a:gridCol w="656962"/>
                <a:gridCol w="721056"/>
                <a:gridCol w="496728"/>
                <a:gridCol w="721056"/>
                <a:gridCol w="512752"/>
                <a:gridCol w="592869"/>
              </a:tblGrid>
              <a:tr h="6088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Sl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No.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Port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POL (Crude, Prod., LPG/LNG)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Other Liquids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Iron ore including Pellets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Fertilizers- </a:t>
                      </a:r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RAW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Fertilizers- Finished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Coal- Thermal Steam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Coal- Coking &amp; Others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Other Misc Cargo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Dry Bulk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Liquid Bulk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4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Kolkata Dock System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2732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4158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1b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Haldia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Dock System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7337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3882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9707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6068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17235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11219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28454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TOTAL-SMPK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7548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4254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10879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21393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11802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33195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3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Paradip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25554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14525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3636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20933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10606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6458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56449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27014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83463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Visakhapatnam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10350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1515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10837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6937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9198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32572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11865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44437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1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Kamarajar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ennore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3642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2129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17425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3743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21168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3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Chennai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8084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3205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3420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8908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12328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3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5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V.O.Chidambaranar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5781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3876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2874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13377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1016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14393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38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EAST COAST TOTAL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55455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8893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26267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1812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5911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47570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30412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32664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144636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64348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208984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215206" y="714362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 in '000‘ </a:t>
            </a:r>
            <a:r>
              <a:rPr lang="en-US" b="1" dirty="0" err="1" smtClean="0"/>
              <a:t>Tonnes</a:t>
            </a:r>
            <a:r>
              <a:rPr lang="en-US" b="1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29971"/>
            <a:ext cx="84562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INDIAN BULK TRAFFIC HANDLED (WEST COAST)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7867269" y="4924674"/>
            <a:ext cx="774700" cy="12759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r>
              <a:rPr spc="30" dirty="0"/>
              <a:t>Con</a:t>
            </a:r>
            <a:r>
              <a:rPr spc="35" dirty="0"/>
              <a:t>fi</a:t>
            </a:r>
            <a:r>
              <a:rPr spc="30" dirty="0"/>
              <a:t>den</a:t>
            </a:r>
            <a:r>
              <a:rPr spc="35" dirty="0"/>
              <a:t>t</a:t>
            </a:r>
            <a:r>
              <a:rPr spc="20" dirty="0"/>
              <a:t>i</a:t>
            </a:r>
            <a:r>
              <a:rPr spc="30" dirty="0"/>
              <a:t>a</a:t>
            </a:r>
            <a:r>
              <a:rPr dirty="0"/>
              <a:t>l</a:t>
            </a:r>
            <a:r>
              <a:rPr spc="-95" dirty="0"/>
              <a:t> </a:t>
            </a:r>
            <a:fld id="{81D60167-4931-47E6-BA6A-407CBD079E47}" type="slidenum">
              <a:rPr dirty="0"/>
              <a:pPr marL="12700">
                <a:spcBef>
                  <a:spcPts val="35"/>
                </a:spcBef>
              </a:pPr>
              <a:t>32</a:t>
            </a:fld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7072330" y="785800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 in '000‘ </a:t>
            </a:r>
            <a:r>
              <a:rPr lang="en-US" b="1" dirty="0" err="1" smtClean="0"/>
              <a:t>Tonnes</a:t>
            </a:r>
            <a:r>
              <a:rPr lang="en-US" b="1" dirty="0" smtClean="0"/>
              <a:t>)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57160" y="1142989"/>
          <a:ext cx="8501122" cy="2786329"/>
        </p:xfrm>
        <a:graphic>
          <a:graphicData uri="http://schemas.openxmlformats.org/drawingml/2006/table">
            <a:tbl>
              <a:tblPr/>
              <a:tblGrid>
                <a:gridCol w="628288"/>
                <a:gridCol w="961666"/>
                <a:gridCol w="628288"/>
                <a:gridCol w="628288"/>
                <a:gridCol w="628288"/>
                <a:gridCol w="628288"/>
                <a:gridCol w="628288"/>
                <a:gridCol w="628288"/>
                <a:gridCol w="628288"/>
                <a:gridCol w="628288"/>
                <a:gridCol w="628288"/>
                <a:gridCol w="628288"/>
                <a:gridCol w="628288"/>
              </a:tblGrid>
              <a:tr h="10716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Sl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No.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POL (Crude, Prod., LPG/LNG)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Other Liquids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Iron ore including Pellets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Fertilizers- Finished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Fertilizers- Finished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Coal- Thermal Steam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Coal- Coking &amp; Others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 Misc Cargo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Dry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Liquid Bulk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Cochin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15970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New Mangalore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45357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Mormugao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17072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MbPT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27177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28403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78367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JNPT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Deendayal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44629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16837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17081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52919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160140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33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107069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13905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24544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28705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29357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120974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413343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929058" y="1500180"/>
            <a:ext cx="4500594" cy="18573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COMPARISON OF EAST &amp; WEST COAST PORTS – </a:t>
            </a:r>
            <a:r>
              <a:rPr lang="en-US" sz="4000" dirty="0" smtClean="0">
                <a:solidFill>
                  <a:srgbClr val="3333FF"/>
                </a:solidFill>
                <a:latin typeface="Agency FB" pitchFamily="34" charset="0"/>
              </a:rPr>
              <a:t>COMMODITY SHARE</a:t>
            </a:r>
            <a:endParaRPr lang="en-US" sz="4000" dirty="0">
              <a:solidFill>
                <a:srgbClr val="3333FF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1600" dirty="0" smtClean="0">
                <a:solidFill>
                  <a:schemeClr val="accent6"/>
                </a:solidFill>
                <a:latin typeface="Agency FB" pitchFamily="34" charset="0"/>
                <a:ea typeface="Roboto Slab"/>
                <a:cs typeface="Roboto Slab"/>
                <a:sym typeface="Roboto Slab"/>
              </a:rPr>
              <a:t>iii</a:t>
            </a:r>
            <a:endParaRPr lang="en-US" sz="11600" dirty="0">
              <a:solidFill>
                <a:schemeClr val="accent6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29971"/>
            <a:ext cx="84562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COMMODITY SHARE-(EAST COAST)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8072462" y="4892790"/>
            <a:ext cx="774700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fld id="{81D60167-4931-47E6-BA6A-407CBD079E47}" type="slidenum">
              <a:rPr smtClean="0"/>
              <a:pPr marL="12700">
                <a:spcBef>
                  <a:spcPts val="35"/>
                </a:spcBef>
              </a:pPr>
              <a:t>34</a:t>
            </a:fld>
            <a:endParaRPr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b="2265"/>
          <a:stretch>
            <a:fillRect/>
          </a:stretch>
        </p:blipFill>
        <p:spPr bwMode="auto">
          <a:xfrm>
            <a:off x="285720" y="500048"/>
            <a:ext cx="835824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29971"/>
            <a:ext cx="84562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COMMODITY SHARE-(WEST COAST)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7867269" y="4924674"/>
            <a:ext cx="774700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fld id="{81D60167-4931-47E6-BA6A-407CBD079E47}" type="slidenum">
              <a:rPr smtClean="0"/>
              <a:pPr marL="12700">
                <a:spcBef>
                  <a:spcPts val="35"/>
                </a:spcBef>
              </a:pPr>
              <a:t>35</a:t>
            </a:fld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13000" contrast="37000"/>
          </a:blip>
          <a:srcRect l="6837" t="1677" r="8547"/>
          <a:stretch>
            <a:fillRect/>
          </a:stretch>
        </p:blipFill>
        <p:spPr bwMode="auto">
          <a:xfrm>
            <a:off x="571472" y="500048"/>
            <a:ext cx="7072362" cy="44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500430" y="1714494"/>
            <a:ext cx="564357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3333FF"/>
                </a:solidFill>
                <a:latin typeface="Agency FB" pitchFamily="34" charset="0"/>
              </a:rPr>
              <a:t>CHALLENGES</a:t>
            </a:r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 IN DEVELOPMENT OF EAST COAST PORTS</a:t>
            </a:r>
            <a:endParaRPr lang="en-US" sz="4000" dirty="0">
              <a:solidFill>
                <a:srgbClr val="002060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 smtClean="0">
                <a:solidFill>
                  <a:srgbClr val="002060"/>
                </a:solidFill>
                <a:latin typeface="Agency FB" pitchFamily="34" charset="0"/>
                <a:ea typeface="Roboto Slab"/>
                <a:cs typeface="Roboto Slab"/>
                <a:sym typeface="Roboto Slab"/>
              </a:rPr>
              <a:t>4</a:t>
            </a:r>
            <a:endParaRPr sz="20000">
              <a:solidFill>
                <a:srgbClr val="002060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44" y="1571618"/>
            <a:ext cx="4505700" cy="1159800"/>
          </a:xfrm>
        </p:spPr>
        <p:txBody>
          <a:bodyPr/>
          <a:lstStyle/>
          <a:p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LITTORAL DRIFT</a:t>
            </a:r>
            <a:endParaRPr lang="en-US" sz="4000" dirty="0">
              <a:solidFill>
                <a:srgbClr val="002060"/>
              </a:solidFill>
              <a:latin typeface="Agency FB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1000100" y="1643056"/>
            <a:ext cx="128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i</a:t>
            </a:r>
            <a:endParaRPr lang="en-US" sz="4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LITTORAL DRIFT – INDIAN COAST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5362" name="AutoShape 2" descr="Potential littoral sediment transport along the coast of South Eastern Coast  of In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71486"/>
            <a:ext cx="38576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Indian coast exhibited the same drift direction as shown in figure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Changes in transport magnitude were present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Study time /Model Simulation Projection period </a:t>
            </a:r>
            <a:r>
              <a:rPr lang="en-US" dirty="0" err="1" smtClean="0"/>
              <a:t>upto</a:t>
            </a:r>
            <a:r>
              <a:rPr lang="en-US" dirty="0" smtClean="0"/>
              <a:t> 2070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35% of the total coastline would remain unaffected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about 20% is expected to ‘worsen’ (i.e. expected to undergo higher magnitudes of erosion </a:t>
            </a:r>
            <a:r>
              <a:rPr lang="en-US" dirty="0" err="1" smtClean="0"/>
              <a:t>wrt</a:t>
            </a:r>
            <a:r>
              <a:rPr lang="en-US" dirty="0" smtClean="0"/>
              <a:t> present rate)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and 45% to ‘improve’ (i.e. expected to accrete/reach stability).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571486"/>
            <a:ext cx="507206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/>
          <p:nvPr/>
        </p:nvCxnSpPr>
        <p:spPr>
          <a:xfrm rot="16200000" flipH="1">
            <a:off x="4500562" y="3143254"/>
            <a:ext cx="1000132" cy="285752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5893603" y="3178973"/>
            <a:ext cx="785818" cy="285752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4691245">
            <a:off x="3800739" y="3312463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3333FF"/>
                </a:solidFill>
              </a:rPr>
              <a:t>Net Littoral Drift Direction</a:t>
            </a:r>
            <a:endParaRPr lang="en-US" sz="1100" b="1" dirty="0">
              <a:solidFill>
                <a:srgbClr val="3333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7920812">
            <a:off x="5923960" y="3149110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3333FF"/>
                </a:solidFill>
              </a:rPr>
              <a:t>Net Littoral Drift Direction</a:t>
            </a:r>
            <a:endParaRPr lang="en-US" sz="11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LITTORAL DRIFT _ EAST COAST_ CHENNAI PORT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5" y="928676"/>
            <a:ext cx="4214842" cy="359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6"/>
            <a:ext cx="440308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30" y="29971"/>
            <a:ext cx="7618070" cy="7386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INDIAN PORTS TRAFFIC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6822" y="811548"/>
            <a:ext cx="529084" cy="170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74862"/>
            <a:ext cx="8788802" cy="382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CYCLONES – INDIAN COAST TREND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15714" name="Picture 2" descr="Cyclone hazard prone districts of India based on frequency of total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686874"/>
            <a:ext cx="5143504" cy="44566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14362"/>
            <a:ext cx="4000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 smtClean="0"/>
              <a:t>East and West coasts of India  long-term analysis of cyclones that struck the coasts of India between 1891 and 2018 indicates east coast  at higher risk</a:t>
            </a:r>
          </a:p>
          <a:p>
            <a:pPr algn="just">
              <a:buFont typeface="Arial" pitchFamily="34" charset="0"/>
              <a:buChar char="•"/>
            </a:pPr>
            <a:endParaRPr lang="en-US" dirty="0" smtClean="0"/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 East Coast 262 cyclones occurred (92 of these severe)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Less severe cyclonic activity observed on West coast, where 33 cyclones occurred the same period, out of which 19 of were severe</a:t>
            </a:r>
          </a:p>
          <a:p>
            <a:pPr algn="just"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CYCLONES – INDIAN COAST TREND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714362"/>
            <a:ext cx="578647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500430" y="2000246"/>
            <a:ext cx="564357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3333FF"/>
                </a:solidFill>
                <a:latin typeface="Agency FB" pitchFamily="34" charset="0"/>
              </a:rPr>
              <a:t>OPPORTUNITIES</a:t>
            </a:r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 IN DEVELOPMENT OF EAST COAST PORTS</a:t>
            </a:r>
            <a:endParaRPr lang="en-US" sz="4000" dirty="0">
              <a:solidFill>
                <a:srgbClr val="002060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 smtClean="0">
                <a:solidFill>
                  <a:srgbClr val="002060"/>
                </a:solidFill>
                <a:latin typeface="Agency FB" pitchFamily="34" charset="0"/>
                <a:ea typeface="Roboto Slab"/>
                <a:cs typeface="Roboto Slab"/>
                <a:sym typeface="Roboto Slab"/>
              </a:rPr>
              <a:t>5</a:t>
            </a:r>
            <a:endParaRPr sz="20000">
              <a:solidFill>
                <a:srgbClr val="002060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44" y="1571618"/>
            <a:ext cx="4505700" cy="1159800"/>
          </a:xfrm>
        </p:spPr>
        <p:txBody>
          <a:bodyPr/>
          <a:lstStyle/>
          <a:p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WHY EAST COAST</a:t>
            </a:r>
            <a:endParaRPr lang="en-US" sz="4000" dirty="0">
              <a:solidFill>
                <a:srgbClr val="002060"/>
              </a:solidFill>
              <a:latin typeface="Agency FB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1000100" y="1643056"/>
            <a:ext cx="1285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ii</a:t>
            </a:r>
            <a:endParaRPr lang="en-US" sz="4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LAND BANK MONETISATION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549704"/>
            <a:ext cx="4149868" cy="339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85720" y="785800"/>
            <a:ext cx="4429156" cy="33932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800" dirty="0" smtClean="0"/>
              <a:t>Status of utilization of unused lands at various Ports of the country</a:t>
            </a:r>
            <a:r>
              <a:rPr lang="en-US" sz="1200" dirty="0" smtClean="0"/>
              <a:t>(Source: </a:t>
            </a:r>
            <a:r>
              <a:rPr lang="en-US" sz="1200" b="1" dirty="0" smtClean="0"/>
              <a:t>promotion of infrastructure in </a:t>
            </a:r>
            <a:r>
              <a:rPr lang="en-US" sz="1200" b="1" dirty="0" err="1" smtClean="0"/>
              <a:t>india's</a:t>
            </a:r>
            <a:r>
              <a:rPr lang="en-US" sz="1200" b="1" dirty="0" smtClean="0"/>
              <a:t> maritime sector </a:t>
            </a:r>
            <a:r>
              <a:rPr lang="en-US" sz="1200" i="1" dirty="0" smtClean="0"/>
              <a:t>presented to the RAJYA SABHA on 4th August, 2021) </a:t>
            </a:r>
          </a:p>
          <a:p>
            <a:pPr algn="just"/>
            <a:endParaRPr lang="en-US" sz="18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800" dirty="0" smtClean="0"/>
              <a:t>Clear Land Utilization Policy for Industrialization is the need of the hour for enhancing the Port Traffic</a:t>
            </a:r>
          </a:p>
          <a:p>
            <a:pPr algn="just">
              <a:buFont typeface="Arial" pitchFamily="34" charset="0"/>
              <a:buChar char="•"/>
            </a:pPr>
            <a:endParaRPr lang="en-US" sz="18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800" dirty="0" smtClean="0"/>
              <a:t>East Coast Ports have potential to tap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sz="18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5" y="3948545"/>
            <a:ext cx="4132982" cy="100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TRANSHIPMENT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00048"/>
            <a:ext cx="9144000" cy="3391751"/>
          </a:xfrm>
        </p:spPr>
        <p:txBody>
          <a:bodyPr/>
          <a:lstStyle/>
          <a:p>
            <a:pPr algn="just"/>
            <a:r>
              <a:rPr lang="en-US" dirty="0" smtClean="0"/>
              <a:t>India’s Current revenue loss = 1650 </a:t>
            </a:r>
            <a:r>
              <a:rPr lang="en-US" dirty="0" err="1" smtClean="0"/>
              <a:t>Crores</a:t>
            </a:r>
            <a:r>
              <a:rPr lang="en-US" dirty="0" smtClean="0"/>
              <a:t> INR likely to be three-fold in next few years unless </a:t>
            </a:r>
            <a:r>
              <a:rPr lang="en-US" dirty="0" err="1" smtClean="0"/>
              <a:t>Transhipment</a:t>
            </a:r>
            <a:r>
              <a:rPr lang="en-US" dirty="0" smtClean="0"/>
              <a:t> Hub is developed</a:t>
            </a:r>
          </a:p>
          <a:p>
            <a:pPr algn="just"/>
            <a:r>
              <a:rPr lang="en-US" dirty="0" smtClean="0"/>
              <a:t>A Bundle of Ports with Deeper Drafts (&gt;20m depth) to be developed e.g. Campbell Bay, </a:t>
            </a:r>
            <a:r>
              <a:rPr lang="en-US" dirty="0" err="1" smtClean="0"/>
              <a:t>Vizhinjam</a:t>
            </a:r>
            <a:r>
              <a:rPr lang="en-US" dirty="0" smtClean="0"/>
              <a:t>, </a:t>
            </a:r>
            <a:r>
              <a:rPr lang="en-US" dirty="0" err="1" smtClean="0"/>
              <a:t>Kanyakumari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2000" contrast="64000"/>
          </a:blip>
          <a:srcRect l="1741" t="36501"/>
          <a:stretch>
            <a:fillRect/>
          </a:stretch>
        </p:blipFill>
        <p:spPr bwMode="auto">
          <a:xfrm>
            <a:off x="428596" y="2000246"/>
            <a:ext cx="8429683" cy="269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CONSIDERATION FOR PORT LOCATION_ EAST COAST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2844" y="571486"/>
            <a:ext cx="8858312" cy="4270400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Availability of deeper depth contour closer to the shoreline so that approach Channel Length is </a:t>
            </a:r>
            <a:r>
              <a:rPr lang="en-US" dirty="0" err="1" smtClean="0"/>
              <a:t>optimsed</a:t>
            </a:r>
            <a:r>
              <a:rPr lang="en-US" dirty="0" smtClean="0"/>
              <a:t> consequently the capital and maintenance dredging  are </a:t>
            </a:r>
            <a:r>
              <a:rPr lang="en-US" dirty="0" err="1" smtClean="0"/>
              <a:t>optimised</a:t>
            </a:r>
            <a:endParaRPr lang="en-US" dirty="0" smtClean="0"/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Exposed coastline to be avoided  like </a:t>
            </a:r>
            <a:r>
              <a:rPr lang="en-US" dirty="0" err="1" smtClean="0"/>
              <a:t>Dhamra</a:t>
            </a:r>
            <a:r>
              <a:rPr lang="en-US" dirty="0" smtClean="0"/>
              <a:t> Port which is sheltered by </a:t>
            </a:r>
            <a:r>
              <a:rPr lang="en-US" dirty="0" err="1" smtClean="0"/>
              <a:t>Kanika</a:t>
            </a:r>
            <a:r>
              <a:rPr lang="en-US" dirty="0" smtClean="0"/>
              <a:t> Sands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In case of exposed coastline, breakwater length to be </a:t>
            </a:r>
            <a:r>
              <a:rPr lang="en-US" dirty="0" err="1" smtClean="0"/>
              <a:t>optimisedd</a:t>
            </a:r>
            <a:r>
              <a:rPr lang="en-US" dirty="0" smtClean="0"/>
              <a:t>. Unique concept of sunken ship breakwater has been used in  </a:t>
            </a:r>
            <a:r>
              <a:rPr lang="en-US" dirty="0" err="1" smtClean="0"/>
              <a:t>Vizag</a:t>
            </a:r>
            <a:r>
              <a:rPr lang="en-US" dirty="0" smtClean="0"/>
              <a:t> Port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Port Layout to be finalized considering future expansion &amp; final phase port traffic,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Stability of coastline impact </a:t>
            </a:r>
            <a:r>
              <a:rPr lang="en-US" dirty="0" err="1" smtClean="0"/>
              <a:t>ed</a:t>
            </a:r>
            <a:r>
              <a:rPr lang="en-US" dirty="0" smtClean="0"/>
              <a:t> by Littoral drift has significant importance in planning of a port in East Coast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Hinterland industrial development &amp; connectivity(last-mile)  should be also of prime importance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However land  bank being available  in east coast makes it attractive to have maritime clusters along east coast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East coast has potential  for  development of transshipment ports for east coast cargoes as well as </a:t>
            </a:r>
            <a:r>
              <a:rPr lang="en-US" dirty="0" err="1" smtClean="0"/>
              <a:t>neighbouring</a:t>
            </a:r>
            <a:r>
              <a:rPr lang="en-US" dirty="0" smtClean="0"/>
              <a:t> countries like Myanmar, Bangladesh</a:t>
            </a:r>
          </a:p>
          <a:p>
            <a:pPr marL="342900" lvl="6" indent="-342900" algn="just">
              <a:lnSpc>
                <a:spcPct val="150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NEPAL CARGO TRANSHIPMENT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5720" y="785800"/>
            <a:ext cx="4429156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sz="18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357158" y="714362"/>
            <a:ext cx="857256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endParaRPr lang="en-US" sz="18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800" dirty="0" smtClean="0"/>
              <a:t> Rail Services Agreement (RSA) signed between India and Nepal in 2004</a:t>
            </a:r>
          </a:p>
          <a:p>
            <a:pPr algn="just">
              <a:buFont typeface="Arial" pitchFamily="34" charset="0"/>
              <a:buChar char="•"/>
            </a:pPr>
            <a:endParaRPr lang="en-US" sz="18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800" dirty="0" err="1" smtClean="0"/>
              <a:t>Maersk</a:t>
            </a:r>
            <a:r>
              <a:rPr lang="en-US" sz="1800" dirty="0" smtClean="0"/>
              <a:t> has facilitates End to End delivery of Cargo Movement of Nepal Cargo through Visakhapatnam port</a:t>
            </a:r>
          </a:p>
          <a:p>
            <a:pPr algn="just"/>
            <a:endParaRPr lang="en-US" sz="18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800" dirty="0" smtClean="0"/>
              <a:t>Partially Nepal cargo (mainly road bound) </a:t>
            </a:r>
            <a:r>
              <a:rPr lang="en-US" sz="1800" dirty="0" err="1" smtClean="0"/>
              <a:t>continous</a:t>
            </a:r>
            <a:r>
              <a:rPr lang="en-US" sz="1800" dirty="0" smtClean="0"/>
              <a:t> to be handled at Kolkata/ </a:t>
            </a:r>
            <a:r>
              <a:rPr lang="en-US" sz="1800" dirty="0" err="1" smtClean="0"/>
              <a:t>Haldia</a:t>
            </a:r>
            <a:r>
              <a:rPr lang="en-US" sz="1800" dirty="0" smtClean="0"/>
              <a:t> ports. </a:t>
            </a:r>
          </a:p>
          <a:p>
            <a:pPr algn="just">
              <a:buFont typeface="Arial" pitchFamily="34" charset="0"/>
              <a:buChar char="•"/>
            </a:pPr>
            <a:endParaRPr lang="en-US" sz="18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800" dirty="0" smtClean="0"/>
              <a:t>Mostly Rail bound has shifted to </a:t>
            </a:r>
            <a:r>
              <a:rPr lang="en-US" sz="1800" dirty="0" err="1" smtClean="0"/>
              <a:t>Vishakpatnam</a:t>
            </a:r>
            <a:r>
              <a:rPr lang="en-US" sz="1800" dirty="0" smtClean="0"/>
              <a:t> </a:t>
            </a:r>
          </a:p>
          <a:p>
            <a:pPr algn="just">
              <a:buFont typeface="Arial" pitchFamily="34" charset="0"/>
              <a:buChar char="•"/>
            </a:pPr>
            <a:endParaRPr lang="en-US" sz="18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800" dirty="0" err="1" smtClean="0"/>
              <a:t>Maersk</a:t>
            </a:r>
            <a:r>
              <a:rPr lang="en-US" sz="1800" dirty="0" smtClean="0"/>
              <a:t> to ensure delivery, </a:t>
            </a:r>
            <a:r>
              <a:rPr lang="en-US" sz="1800" dirty="0" err="1" smtClean="0"/>
              <a:t>minimising</a:t>
            </a:r>
            <a:r>
              <a:rPr lang="en-US" sz="1800" dirty="0" smtClean="0"/>
              <a:t> delays, besides holding regular interactions with rail partners to augment capacity and to look at alternate modes of transport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0744" cy="70587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INTERNATIONAL TRADE POLICIES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5720" y="785800"/>
            <a:ext cx="4429156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sz="18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642925"/>
            <a:ext cx="91440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600" dirty="0" smtClean="0"/>
              <a:t>Bay of Bengal Initiative for Multi-</a:t>
            </a:r>
            <a:r>
              <a:rPr lang="en-US" sz="1600" dirty="0" err="1" smtClean="0"/>
              <a:t>Sectoral</a:t>
            </a:r>
            <a:r>
              <a:rPr lang="en-US" sz="1600" dirty="0" smtClean="0"/>
              <a:t> Technical and Economic Cooperation (BIMSTEC) is an international collaboration, involving Bangladesh, India, Myanmar, Sri Lanka, Thailand, Bhutan and Nepal. Its aim is to develop cross-border trade and investment. 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1600" dirty="0" err="1" smtClean="0"/>
              <a:t>Kaladan</a:t>
            </a:r>
            <a:r>
              <a:rPr lang="en-US" sz="1600" dirty="0" smtClean="0"/>
              <a:t> Multi-Modal Transit Transport Project is jointly identified by India and Myanmar to develop multi-modal transportation for cargo from east coast ports of India to Myanmar and from north-eastern region of India to Myanmar.</a:t>
            </a:r>
          </a:p>
          <a:p>
            <a:pPr algn="just">
              <a:buFont typeface="Arial" pitchFamily="34" charset="0"/>
              <a:buChar char="•"/>
            </a:pPr>
            <a:endParaRPr lang="en-US" sz="1600" dirty="0" smtClean="0"/>
          </a:p>
          <a:p>
            <a:r>
              <a:rPr lang="en-US" sz="1600" dirty="0" smtClean="0"/>
              <a:t>Bangladesh-China-India-Myanmar Economic Corridor (BCIM-EC)</a:t>
            </a:r>
          </a:p>
          <a:p>
            <a:pPr algn="just"/>
            <a:r>
              <a:rPr lang="en-US" sz="1600" dirty="0" smtClean="0"/>
              <a:t>- </a:t>
            </a:r>
            <a:r>
              <a:rPr lang="en-US" dirty="0" smtClean="0"/>
              <a:t>BCIM-EC project will link Kolkata with Kunming, the capital of China’s Yunnan province, passing through Myanmar and Bangladesh, with Mandalay and Dhaka among the focal points. </a:t>
            </a:r>
          </a:p>
          <a:p>
            <a:pPr algn="just"/>
            <a:r>
              <a:rPr lang="en-US" dirty="0" smtClean="0"/>
              <a:t>− BCIM-EC would reduce distance of </a:t>
            </a:r>
            <a:r>
              <a:rPr lang="en-US" dirty="0" err="1" smtClean="0"/>
              <a:t>Agartala</a:t>
            </a:r>
            <a:r>
              <a:rPr lang="en-US" dirty="0" smtClean="0"/>
              <a:t> from Kolkata which is currently 1650 km as one has to travel through ‘Chicken’s Neck’ in the north of West Bengal. In contrast the distance is reduced to just 350 </a:t>
            </a:r>
            <a:r>
              <a:rPr lang="en-US" dirty="0" err="1" smtClean="0"/>
              <a:t>kms</a:t>
            </a:r>
            <a:r>
              <a:rPr lang="en-US" dirty="0" smtClean="0"/>
              <a:t> if the route passes through Bangladesh. </a:t>
            </a:r>
          </a:p>
          <a:p>
            <a:pPr algn="just"/>
            <a:r>
              <a:rPr lang="en-US" dirty="0" smtClean="0"/>
              <a:t>− Yunnan and West Bengal can create synergies in sectors like agro-processing, and the fact that the capitals of these two provinces, Kunming and Kolkata, are the two ends of BCIM-EC, only adds to the business prospect </a:t>
            </a:r>
          </a:p>
          <a:p>
            <a:pPr algn="just">
              <a:buFont typeface="Arial" pitchFamily="34" charset="0"/>
              <a:buChar char="•"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929058" y="1500180"/>
            <a:ext cx="450059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INDIAN PORT DEVELOPMENTS/OPPORTUNITIES</a:t>
            </a:r>
            <a:endParaRPr lang="en-US" sz="4000" dirty="0">
              <a:solidFill>
                <a:srgbClr val="002060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 smtClean="0">
                <a:solidFill>
                  <a:srgbClr val="002060"/>
                </a:solidFill>
                <a:latin typeface="Agency FB" pitchFamily="34" charset="0"/>
                <a:ea typeface="Roboto Slab"/>
                <a:cs typeface="Roboto Slab"/>
                <a:sym typeface="Roboto Slab"/>
              </a:rPr>
              <a:t>5</a:t>
            </a:r>
            <a:endParaRPr sz="20000">
              <a:solidFill>
                <a:srgbClr val="002060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 anchor="t"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EAST INDIA PORTS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482" name="Picture 2" descr="Economic Survey Summary: Shipping &amp;amp; Aviation sector in India"/>
          <p:cNvPicPr>
            <a:picLocks noChangeAspect="1" noChangeArrowheads="1"/>
          </p:cNvPicPr>
          <p:nvPr/>
        </p:nvPicPr>
        <p:blipFill>
          <a:blip r:embed="rId3"/>
          <a:srcRect l="30000"/>
          <a:stretch>
            <a:fillRect/>
          </a:stretch>
        </p:blipFill>
        <p:spPr bwMode="auto">
          <a:xfrm>
            <a:off x="2071670" y="571486"/>
            <a:ext cx="464347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1855" y="32279"/>
            <a:ext cx="554640" cy="4841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64" y="4974335"/>
            <a:ext cx="2103100" cy="9434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9968" y="4937373"/>
            <a:ext cx="13462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C</a:t>
            </a:r>
            <a:r>
              <a:rPr sz="800" dirty="0">
                <a:solidFill>
                  <a:srgbClr val="42B996"/>
                </a:solidFill>
                <a:latin typeface="Arial MT"/>
                <a:cs typeface="Arial MT"/>
              </a:rPr>
              <a:t>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18428" y="4937373"/>
            <a:ext cx="58547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</a:pP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n</a:t>
            </a:r>
            <a:r>
              <a:rPr sz="800" spc="35" dirty="0">
                <a:solidFill>
                  <a:srgbClr val="42B996"/>
                </a:solidFill>
                <a:latin typeface="Arial MT"/>
                <a:cs typeface="Arial MT"/>
              </a:rPr>
              <a:t>fi</a:t>
            </a: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den</a:t>
            </a:r>
            <a:r>
              <a:rPr sz="800" spc="35" dirty="0">
                <a:solidFill>
                  <a:srgbClr val="42B996"/>
                </a:solidFill>
                <a:latin typeface="Arial MT"/>
                <a:cs typeface="Arial MT"/>
              </a:rPr>
              <a:t>t</a:t>
            </a:r>
            <a:r>
              <a:rPr sz="800" spc="20" dirty="0">
                <a:solidFill>
                  <a:srgbClr val="42B996"/>
                </a:solidFill>
                <a:latin typeface="Arial MT"/>
                <a:cs typeface="Arial MT"/>
              </a:rPr>
              <a:t>i</a:t>
            </a: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a</a:t>
            </a:r>
            <a:r>
              <a:rPr sz="800" dirty="0">
                <a:solidFill>
                  <a:srgbClr val="42B996"/>
                </a:solidFill>
                <a:latin typeface="Arial MT"/>
                <a:cs typeface="Arial MT"/>
              </a:rPr>
              <a:t>l</a:t>
            </a:r>
            <a:r>
              <a:rPr sz="800" spc="-95" dirty="0">
                <a:solidFill>
                  <a:srgbClr val="42B996"/>
                </a:solidFill>
                <a:latin typeface="Arial MT"/>
                <a:cs typeface="Arial MT"/>
              </a:rPr>
              <a:t> </a:t>
            </a: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35</a:t>
            </a:r>
            <a:endParaRPr sz="800">
              <a:latin typeface="Arial MT"/>
              <a:cs typeface="Arial MT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23520" y="1000114"/>
          <a:ext cx="8920480" cy="36220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75849"/>
                <a:gridCol w="1681551"/>
                <a:gridCol w="5648348"/>
                <a:gridCol w="1214732"/>
              </a:tblGrid>
              <a:tr h="335915">
                <a:tc>
                  <a:txBody>
                    <a:bodyPr/>
                    <a:lstStyle/>
                    <a:p>
                      <a:pPr marL="97155" marR="92075" indent="381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spc="-5"/>
                        <a:t>Sl </a:t>
                      </a:r>
                      <a:r>
                        <a:rPr sz="1000" spc="-235"/>
                        <a:t> </a:t>
                      </a:r>
                      <a:r>
                        <a:rPr sz="1000" smtClean="0"/>
                        <a:t>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/>
                        <a:t>Project</a:t>
                      </a:r>
                      <a:r>
                        <a:rPr sz="1100" spc="-50" dirty="0"/>
                        <a:t> </a:t>
                      </a:r>
                      <a:r>
                        <a:rPr sz="1100" spc="-5" dirty="0"/>
                        <a:t>Name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/>
                        <a:t>Status</a:t>
                      </a:r>
                      <a:r>
                        <a:rPr sz="1100" spc="-35" dirty="0"/>
                        <a:t> </a:t>
                      </a:r>
                      <a:r>
                        <a:rPr sz="1100" dirty="0"/>
                        <a:t>Details/Target</a:t>
                      </a:r>
                      <a:r>
                        <a:rPr sz="1100" spc="-45" dirty="0"/>
                        <a:t> </a:t>
                      </a:r>
                      <a:r>
                        <a:rPr sz="1100" spc="-5" dirty="0"/>
                        <a:t>Year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/>
                        <a:t>Project</a:t>
                      </a:r>
                      <a:r>
                        <a:rPr sz="1100" spc="-55" dirty="0"/>
                        <a:t> </a:t>
                      </a:r>
                      <a:r>
                        <a:rPr sz="1100" dirty="0"/>
                        <a:t>Cost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</a:tr>
              <a:tr h="109537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n-US" sz="1400" dirty="0" smtClean="0">
                          <a:latin typeface="+mn-lt"/>
                        </a:rPr>
                        <a:t>1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68580" marR="59055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922019" algn="l"/>
                          <a:tab pos="1197610" algn="l"/>
                          <a:tab pos="2018030" algn="l"/>
                          <a:tab pos="2406650" algn="l"/>
                        </a:tabLst>
                      </a:pPr>
                      <a:r>
                        <a:rPr sz="1400" dirty="0">
                          <a:latin typeface="+mn-lt"/>
                        </a:rPr>
                        <a:t>De</a:t>
                      </a:r>
                      <a:r>
                        <a:rPr sz="1400" spc="-5" dirty="0">
                          <a:latin typeface="+mn-lt"/>
                        </a:rPr>
                        <a:t>v</a:t>
                      </a:r>
                      <a:r>
                        <a:rPr sz="1400" dirty="0">
                          <a:latin typeface="+mn-lt"/>
                        </a:rPr>
                        <a:t>elo</a:t>
                      </a:r>
                      <a:r>
                        <a:rPr sz="1400" spc="-10" dirty="0">
                          <a:latin typeface="+mn-lt"/>
                        </a:rPr>
                        <a:t>p</a:t>
                      </a:r>
                      <a:r>
                        <a:rPr sz="1400" spc="5" dirty="0">
                          <a:latin typeface="+mn-lt"/>
                        </a:rPr>
                        <a:t>m</a:t>
                      </a:r>
                      <a:r>
                        <a:rPr sz="1400" dirty="0">
                          <a:latin typeface="+mn-lt"/>
                        </a:rPr>
                        <a:t>ent	of	</a:t>
                      </a:r>
                      <a:r>
                        <a:rPr sz="1400" spc="-15" dirty="0">
                          <a:latin typeface="+mn-lt"/>
                        </a:rPr>
                        <a:t>B</a:t>
                      </a:r>
                      <a:r>
                        <a:rPr sz="1400" dirty="0">
                          <a:latin typeface="+mn-lt"/>
                        </a:rPr>
                        <a:t>ha</a:t>
                      </a:r>
                      <a:r>
                        <a:rPr sz="1400" spc="-10" dirty="0">
                          <a:latin typeface="+mn-lt"/>
                        </a:rPr>
                        <a:t>v</a:t>
                      </a:r>
                      <a:r>
                        <a:rPr sz="1400" dirty="0">
                          <a:latin typeface="+mn-lt"/>
                        </a:rPr>
                        <a:t>n</a:t>
                      </a:r>
                      <a:r>
                        <a:rPr sz="1400" spc="-10" dirty="0">
                          <a:latin typeface="+mn-lt"/>
                        </a:rPr>
                        <a:t>a</a:t>
                      </a:r>
                      <a:r>
                        <a:rPr sz="1400" dirty="0">
                          <a:latin typeface="+mn-lt"/>
                        </a:rPr>
                        <a:t>padu	Port	,  Srikakulam</a:t>
                      </a:r>
                      <a:r>
                        <a:rPr sz="1400" spc="-30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Dist.</a:t>
                      </a:r>
                      <a:r>
                        <a:rPr sz="1400" spc="-25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Andhra</a:t>
                      </a:r>
                      <a:r>
                        <a:rPr sz="1400" spc="-10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Pradesh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241300" indent="-172720">
                        <a:lnSpc>
                          <a:spcPct val="100000"/>
                        </a:lnSpc>
                        <a:spcBef>
                          <a:spcPts val="585"/>
                        </a:spcBef>
                        <a:buChar char="•"/>
                        <a:tabLst>
                          <a:tab pos="240665" algn="l"/>
                          <a:tab pos="241300" algn="l"/>
                        </a:tabLst>
                      </a:pPr>
                      <a:r>
                        <a:rPr sz="1400" u="sng" spc="-5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T</a:t>
                      </a:r>
                      <a:r>
                        <a:rPr lang="en-US" sz="1400" u="sng" spc="-5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ata</a:t>
                      </a:r>
                      <a:r>
                        <a:rPr lang="en-US" sz="1400" u="sng" spc="-5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</a:t>
                      </a:r>
                      <a:r>
                        <a:rPr sz="1400" u="sng" spc="-5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C</a:t>
                      </a:r>
                      <a:r>
                        <a:rPr lang="en-US" sz="1400" u="sng" spc="-5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onsulting</a:t>
                      </a:r>
                      <a:r>
                        <a:rPr lang="en-US" sz="1400" u="sng" spc="-5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Engineers</a:t>
                      </a:r>
                      <a:r>
                        <a:rPr lang="en-US" sz="1400" u="sng" spc="-5" baseline="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</a:t>
                      </a:r>
                      <a:r>
                        <a:rPr lang="en-US" sz="1400" u="sng" spc="-5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–</a:t>
                      </a:r>
                      <a:r>
                        <a:rPr sz="1400" u="sng" spc="-5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I</a:t>
                      </a:r>
                      <a:r>
                        <a:rPr lang="en-US" sz="1400" u="sng" spc="-5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nros</a:t>
                      </a:r>
                      <a:r>
                        <a:rPr lang="en-US" sz="1400" u="sng" spc="-5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</a:t>
                      </a:r>
                      <a:r>
                        <a:rPr sz="1400" u="sng" spc="-5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L</a:t>
                      </a:r>
                      <a:r>
                        <a:rPr lang="en-US" sz="1400" u="sng" spc="-5" dirty="0" err="1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ackner</a:t>
                      </a:r>
                      <a:r>
                        <a:rPr lang="en-US" sz="1400" u="sng" spc="10" baseline="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as </a:t>
                      </a:r>
                      <a:r>
                        <a:rPr sz="1400" u="sng" spc="-5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PMC</a:t>
                      </a:r>
                      <a:r>
                        <a:rPr sz="1400" u="sng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consultants</a:t>
                      </a:r>
                      <a:r>
                        <a:rPr lang="en-US" sz="1400" u="sng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.</a:t>
                      </a:r>
                      <a:r>
                        <a:rPr lang="en-US" sz="1400" u="sng" baseline="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</a:t>
                      </a:r>
                    </a:p>
                    <a:p>
                      <a:pPr marL="241300" indent="-172720">
                        <a:lnSpc>
                          <a:spcPct val="100000"/>
                        </a:lnSpc>
                        <a:spcBef>
                          <a:spcPts val="585"/>
                        </a:spcBef>
                        <a:buChar char="•"/>
                        <a:tabLst>
                          <a:tab pos="240665" algn="l"/>
                          <a:tab pos="241300" algn="l"/>
                        </a:tabLst>
                      </a:pPr>
                      <a:r>
                        <a:rPr lang="en-US" sz="1400" spc="-5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Viswa</a:t>
                      </a:r>
                      <a:r>
                        <a:rPr lang="en-US" sz="1400" spc="-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spc="-5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Samudra</a:t>
                      </a:r>
                      <a:r>
                        <a:rPr lang="en-US" sz="1400" spc="-5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as L1 bidder.</a:t>
                      </a:r>
                      <a:r>
                        <a:rPr lang="en-US" sz="1400" spc="-5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LOI issued</a:t>
                      </a:r>
                      <a:endParaRPr lang="en-US" sz="1400" spc="-5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69215" marR="58419" indent="31750" algn="just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5" smtClean="0">
                          <a:latin typeface="+mn-lt"/>
                        </a:rPr>
                        <a:t>Rs</a:t>
                      </a:r>
                      <a:r>
                        <a:rPr lang="en-US" sz="1400" spc="-5" dirty="0" smtClean="0">
                          <a:latin typeface="+mn-lt"/>
                        </a:rPr>
                        <a:t> 2950 </a:t>
                      </a:r>
                      <a:r>
                        <a:rPr lang="en-US" sz="1400" spc="-5" dirty="0" err="1" smtClean="0">
                          <a:latin typeface="+mn-lt"/>
                        </a:rPr>
                        <a:t>cr</a:t>
                      </a:r>
                      <a:r>
                        <a:rPr lang="en-US" sz="1400" spc="-5" dirty="0" smtClean="0">
                          <a:latin typeface="+mn-lt"/>
                        </a:rPr>
                        <a:t> Phase-I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1750" marB="0"/>
                </a:tc>
              </a:tr>
              <a:tr h="109537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n-US" sz="1400" dirty="0" smtClean="0">
                          <a:latin typeface="+mn-lt"/>
                        </a:rPr>
                        <a:t>2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967740" algn="l"/>
                          <a:tab pos="1285875" algn="l"/>
                          <a:tab pos="2197735" algn="l"/>
                        </a:tabLst>
                      </a:pPr>
                      <a:r>
                        <a:rPr sz="1400" spc="-5" dirty="0">
                          <a:latin typeface="+mn-lt"/>
                        </a:rPr>
                        <a:t>Development	of	Ramanapadu	Port,</a:t>
                      </a:r>
                      <a:endParaRPr sz="1400">
                        <a:latin typeface="+mn-lt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+mn-lt"/>
                        </a:rPr>
                        <a:t>Prakasham</a:t>
                      </a:r>
                      <a:r>
                        <a:rPr sz="1400" spc="-45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Dist,</a:t>
                      </a:r>
                      <a:r>
                        <a:rPr sz="1400" spc="-25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Andhra</a:t>
                      </a:r>
                      <a:r>
                        <a:rPr sz="1400" spc="-35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Pradesh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241300" indent="-172720">
                        <a:lnSpc>
                          <a:spcPct val="100000"/>
                        </a:lnSpc>
                        <a:spcBef>
                          <a:spcPts val="585"/>
                        </a:spcBef>
                        <a:buChar char="•"/>
                        <a:tabLst>
                          <a:tab pos="240665" algn="l"/>
                          <a:tab pos="241300" algn="l"/>
                        </a:tabLst>
                      </a:pPr>
                      <a:r>
                        <a:rPr sz="1400" spc="-5" dirty="0">
                          <a:latin typeface="+mn-lt"/>
                        </a:rPr>
                        <a:t>DPR by</a:t>
                      </a:r>
                      <a:r>
                        <a:rPr sz="1400" spc="-10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Rites </a:t>
                      </a:r>
                      <a:r>
                        <a:rPr sz="1400" dirty="0">
                          <a:latin typeface="+mn-lt"/>
                        </a:rPr>
                        <a:t>Consultancy</a:t>
                      </a:r>
                      <a:r>
                        <a:rPr sz="1400" spc="-45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Firm</a:t>
                      </a:r>
                      <a:r>
                        <a:rPr sz="1400" spc="-5" dirty="0">
                          <a:latin typeface="+mn-lt"/>
                        </a:rPr>
                        <a:t> is approved</a:t>
                      </a:r>
                      <a:endParaRPr sz="1400">
                        <a:latin typeface="+mn-lt"/>
                      </a:endParaRPr>
                    </a:p>
                    <a:p>
                      <a:pPr marL="241300" indent="-172720">
                        <a:lnSpc>
                          <a:spcPct val="100000"/>
                        </a:lnSpc>
                        <a:spcBef>
                          <a:spcPts val="545"/>
                        </a:spcBef>
                        <a:buChar char="•"/>
                        <a:tabLst>
                          <a:tab pos="240665" algn="l"/>
                          <a:tab pos="241300" algn="l"/>
                        </a:tabLst>
                      </a:pPr>
                      <a:r>
                        <a:rPr sz="1400" spc="-10" dirty="0">
                          <a:latin typeface="+mn-lt"/>
                        </a:rPr>
                        <a:t>PMC</a:t>
                      </a:r>
                      <a:r>
                        <a:rPr sz="1400" spc="10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is AECOM</a:t>
                      </a:r>
                      <a:r>
                        <a:rPr sz="1400" spc="-5">
                          <a:latin typeface="+mn-lt"/>
                        </a:rPr>
                        <a:t>.</a:t>
                      </a:r>
                      <a:r>
                        <a:rPr sz="1400" spc="30">
                          <a:latin typeface="+mn-lt"/>
                        </a:rPr>
                        <a:t> </a:t>
                      </a:r>
                      <a:endParaRPr lang="en-US" sz="1400" spc="30" dirty="0" smtClean="0">
                        <a:latin typeface="+mn-lt"/>
                      </a:endParaRPr>
                    </a:p>
                    <a:p>
                      <a:pPr marL="241300" indent="-172720">
                        <a:lnSpc>
                          <a:spcPct val="100000"/>
                        </a:lnSpc>
                        <a:spcBef>
                          <a:spcPts val="545"/>
                        </a:spcBef>
                        <a:buChar char="•"/>
                        <a:tabLst>
                          <a:tab pos="240665" algn="l"/>
                          <a:tab pos="241300" algn="l"/>
                        </a:tabLst>
                      </a:pPr>
                      <a:r>
                        <a:rPr sz="1400" smtClean="0">
                          <a:latin typeface="+mn-lt"/>
                        </a:rPr>
                        <a:t>Construction</a:t>
                      </a:r>
                      <a:r>
                        <a:rPr sz="1400" spc="-35" smtClean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Contract</a:t>
                      </a:r>
                      <a:r>
                        <a:rPr sz="1400" spc="-25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is</a:t>
                      </a:r>
                      <a:r>
                        <a:rPr sz="1400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being</a:t>
                      </a:r>
                      <a:r>
                        <a:rPr sz="1400" spc="-20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awarded</a:t>
                      </a:r>
                      <a:r>
                        <a:rPr sz="1400" spc="5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Aurobindo-Navyuga</a:t>
                      </a:r>
                      <a:r>
                        <a:rPr sz="1400" spc="-30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consortium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69215" marR="59055">
                        <a:lnSpc>
                          <a:spcPct val="100000"/>
                        </a:lnSpc>
                        <a:spcBef>
                          <a:spcPts val="250"/>
                        </a:spcBef>
                        <a:tabLst>
                          <a:tab pos="654685" algn="l"/>
                          <a:tab pos="883285" algn="l"/>
                        </a:tabLst>
                      </a:pPr>
                      <a:r>
                        <a:rPr sz="1400" spc="-5">
                          <a:latin typeface="+mn-lt"/>
                        </a:rPr>
                        <a:t>Rs </a:t>
                      </a:r>
                      <a:r>
                        <a:rPr sz="1400" spc="-5" smtClean="0">
                          <a:latin typeface="+mn-lt"/>
                        </a:rPr>
                        <a:t>3</a:t>
                      </a:r>
                      <a:r>
                        <a:rPr lang="en-US" sz="1400" spc="-5" dirty="0" smtClean="0">
                          <a:latin typeface="+mn-lt"/>
                        </a:rPr>
                        <a:t>000</a:t>
                      </a:r>
                      <a:r>
                        <a:rPr lang="en-US" sz="1400" spc="-5" baseline="0" dirty="0" smtClean="0">
                          <a:latin typeface="+mn-lt"/>
                        </a:rPr>
                        <a:t> </a:t>
                      </a:r>
                      <a:r>
                        <a:rPr sz="1400" smtClean="0">
                          <a:latin typeface="+mn-lt"/>
                        </a:rPr>
                        <a:t>crore</a:t>
                      </a:r>
                      <a:r>
                        <a:rPr lang="en-US" sz="1400" dirty="0" smtClean="0">
                          <a:latin typeface="+mn-lt"/>
                        </a:rPr>
                        <a:t> approx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1750" marB="0"/>
                </a:tc>
              </a:tr>
              <a:tr h="109537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400" dirty="0" smtClean="0">
                          <a:latin typeface="+mn-lt"/>
                        </a:rPr>
                        <a:t>3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68580" marR="5969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>
                          <a:latin typeface="+mn-lt"/>
                        </a:rPr>
                        <a:t>Development</a:t>
                      </a:r>
                      <a:r>
                        <a:rPr sz="1400" spc="204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of</a:t>
                      </a:r>
                      <a:r>
                        <a:rPr sz="1400" spc="204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Machilipatnam</a:t>
                      </a:r>
                      <a:r>
                        <a:rPr sz="1400" spc="229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Port,</a:t>
                      </a:r>
                      <a:r>
                        <a:rPr sz="1400" spc="220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Krishna </a:t>
                      </a:r>
                      <a:r>
                        <a:rPr sz="1400" spc="-235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Dist,</a:t>
                      </a:r>
                      <a:r>
                        <a:rPr sz="1400" spc="-15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Andhra</a:t>
                      </a:r>
                      <a:r>
                        <a:rPr sz="1400" spc="-20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Pradesh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241300" marR="335915" indent="-172720">
                        <a:lnSpc>
                          <a:spcPct val="100000"/>
                        </a:lnSpc>
                        <a:spcBef>
                          <a:spcPts val="254"/>
                        </a:spcBef>
                        <a:buChar char="•"/>
                        <a:tabLst>
                          <a:tab pos="240665" algn="l"/>
                          <a:tab pos="241300" algn="l"/>
                        </a:tabLst>
                      </a:pPr>
                      <a:r>
                        <a:rPr sz="1400" dirty="0">
                          <a:latin typeface="+mn-lt"/>
                        </a:rPr>
                        <a:t>Initial </a:t>
                      </a:r>
                      <a:r>
                        <a:rPr sz="1400" spc="-5" dirty="0">
                          <a:latin typeface="+mn-lt"/>
                        </a:rPr>
                        <a:t>DPR by RITES </a:t>
                      </a:r>
                      <a:r>
                        <a:rPr sz="1400" dirty="0">
                          <a:latin typeface="+mn-lt"/>
                        </a:rPr>
                        <a:t>Ltd submitted </a:t>
                      </a:r>
                      <a:r>
                        <a:rPr sz="1400" spc="-5" dirty="0">
                          <a:latin typeface="+mn-lt"/>
                        </a:rPr>
                        <a:t>in </a:t>
                      </a:r>
                      <a:r>
                        <a:rPr sz="1400" spc="5" dirty="0">
                          <a:latin typeface="+mn-lt"/>
                        </a:rPr>
                        <a:t>31</a:t>
                      </a:r>
                      <a:r>
                        <a:rPr sz="1400" spc="7" baseline="27777" dirty="0">
                          <a:latin typeface="+mn-lt"/>
                        </a:rPr>
                        <a:t>st</a:t>
                      </a:r>
                      <a:r>
                        <a:rPr sz="1400" spc="15" baseline="27777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August </a:t>
                      </a:r>
                      <a:r>
                        <a:rPr sz="1400" spc="-5" dirty="0">
                          <a:latin typeface="+mn-lt"/>
                        </a:rPr>
                        <a:t>2020. Updated DPR being prepared by </a:t>
                      </a:r>
                      <a:r>
                        <a:rPr sz="1400" spc="-235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RHDV.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>
                          <a:latin typeface="+mn-lt"/>
                        </a:rPr>
                        <a:t>Rs</a:t>
                      </a:r>
                      <a:r>
                        <a:rPr sz="1400" spc="-25" dirty="0">
                          <a:latin typeface="+mn-lt"/>
                        </a:rPr>
                        <a:t> </a:t>
                      </a:r>
                      <a:r>
                        <a:rPr sz="1400" spc="-5" dirty="0">
                          <a:latin typeface="+mn-lt"/>
                        </a:rPr>
                        <a:t>5,835</a:t>
                      </a:r>
                      <a:r>
                        <a:rPr sz="1400" spc="-30" dirty="0">
                          <a:latin typeface="+mn-lt"/>
                        </a:rPr>
                        <a:t> </a:t>
                      </a:r>
                      <a:r>
                        <a:rPr sz="1400" dirty="0">
                          <a:latin typeface="+mn-lt"/>
                        </a:rPr>
                        <a:t>crore</a:t>
                      </a:r>
                      <a:endParaRPr sz="1400">
                        <a:latin typeface="+mn-lt"/>
                        <a:cs typeface="Arial MT"/>
                      </a:endParaRPr>
                    </a:p>
                  </a:txBody>
                  <a:tcPr marL="0" marR="0" marT="32384" marB="0"/>
                </a:tc>
              </a:tr>
            </a:tbl>
          </a:graphicData>
        </a:graphic>
      </p:graphicFrame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78129" y="29972"/>
            <a:ext cx="8258627" cy="391159"/>
          </a:xfrm>
          <a:solidFill>
            <a:schemeClr val="bg1"/>
          </a:solidFill>
        </p:spPr>
        <p:txBody>
          <a:bodyPr vert="horz" lIns="68579" tIns="34289" rIns="68579" bIns="34289" rtlCol="0" anchor="ctr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UPCOMING PORT PROJECTS/DEVELOPMENTS 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1855" y="32279"/>
            <a:ext cx="554640" cy="4841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64" y="4974335"/>
            <a:ext cx="2103100" cy="9434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9968" y="4937373"/>
            <a:ext cx="13462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C</a:t>
            </a:r>
            <a:r>
              <a:rPr sz="800" dirty="0">
                <a:solidFill>
                  <a:srgbClr val="42B996"/>
                </a:solidFill>
                <a:latin typeface="Arial MT"/>
                <a:cs typeface="Arial MT"/>
              </a:rPr>
              <a:t>o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18428" y="4937373"/>
            <a:ext cx="58547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4"/>
              </a:lnSpc>
            </a:pP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n</a:t>
            </a:r>
            <a:r>
              <a:rPr sz="800" spc="35" dirty="0">
                <a:solidFill>
                  <a:srgbClr val="42B996"/>
                </a:solidFill>
                <a:latin typeface="Arial MT"/>
                <a:cs typeface="Arial MT"/>
              </a:rPr>
              <a:t>fi</a:t>
            </a: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den</a:t>
            </a:r>
            <a:r>
              <a:rPr sz="800" spc="35" dirty="0">
                <a:solidFill>
                  <a:srgbClr val="42B996"/>
                </a:solidFill>
                <a:latin typeface="Arial MT"/>
                <a:cs typeface="Arial MT"/>
              </a:rPr>
              <a:t>t</a:t>
            </a:r>
            <a:r>
              <a:rPr sz="800" spc="20" dirty="0">
                <a:solidFill>
                  <a:srgbClr val="42B996"/>
                </a:solidFill>
                <a:latin typeface="Arial MT"/>
                <a:cs typeface="Arial MT"/>
              </a:rPr>
              <a:t>i</a:t>
            </a: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a</a:t>
            </a:r>
            <a:r>
              <a:rPr sz="800" dirty="0">
                <a:solidFill>
                  <a:srgbClr val="42B996"/>
                </a:solidFill>
                <a:latin typeface="Arial MT"/>
                <a:cs typeface="Arial MT"/>
              </a:rPr>
              <a:t>l</a:t>
            </a:r>
            <a:r>
              <a:rPr sz="800" spc="-95" dirty="0">
                <a:solidFill>
                  <a:srgbClr val="42B996"/>
                </a:solidFill>
                <a:latin typeface="Arial MT"/>
                <a:cs typeface="Arial MT"/>
              </a:rPr>
              <a:t> </a:t>
            </a:r>
            <a:r>
              <a:rPr sz="800" spc="30" dirty="0">
                <a:solidFill>
                  <a:srgbClr val="42B996"/>
                </a:solidFill>
                <a:latin typeface="Arial MT"/>
                <a:cs typeface="Arial MT"/>
              </a:rPr>
              <a:t>35</a:t>
            </a:r>
            <a:endParaRPr sz="800">
              <a:latin typeface="Arial MT"/>
              <a:cs typeface="Arial MT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1120" y="742950"/>
          <a:ext cx="8768080" cy="258317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00352"/>
                <a:gridCol w="2291221"/>
                <a:gridCol w="4922840"/>
                <a:gridCol w="1053667"/>
              </a:tblGrid>
              <a:tr h="579755">
                <a:tc>
                  <a:txBody>
                    <a:bodyPr/>
                    <a:lstStyle/>
                    <a:p>
                      <a:pPr marL="97155" marR="92075" indent="381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5" dirty="0"/>
                        <a:t>Sl </a:t>
                      </a:r>
                      <a:r>
                        <a:rPr sz="1200" spc="-235" dirty="0"/>
                        <a:t> </a:t>
                      </a:r>
                      <a:r>
                        <a:rPr sz="1200" dirty="0"/>
                        <a:t>No.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/>
                        <a:t>Project</a:t>
                      </a:r>
                      <a:r>
                        <a:rPr sz="1200" spc="-50" dirty="0"/>
                        <a:t> </a:t>
                      </a:r>
                      <a:r>
                        <a:rPr sz="1200" spc="-5" dirty="0"/>
                        <a:t>Name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/>
                        <a:t>Status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Details/Target</a:t>
                      </a:r>
                      <a:r>
                        <a:rPr sz="1200" spc="-45" dirty="0"/>
                        <a:t> </a:t>
                      </a:r>
                      <a:r>
                        <a:rPr sz="1200" spc="-5" dirty="0"/>
                        <a:t>Year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20827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dirty="0"/>
                        <a:t>Project</a:t>
                      </a:r>
                      <a:r>
                        <a:rPr sz="1200" spc="-55" dirty="0"/>
                        <a:t> </a:t>
                      </a:r>
                      <a:r>
                        <a:rPr sz="1200" dirty="0"/>
                        <a:t>Cost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</a:tr>
              <a:tr h="11176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dirty="0"/>
                        <a:t>3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68580" marR="590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/>
                        <a:t>Development</a:t>
                      </a:r>
                      <a:r>
                        <a:rPr sz="1400" spc="55" dirty="0"/>
                        <a:t> </a:t>
                      </a:r>
                      <a:r>
                        <a:rPr sz="1400" dirty="0"/>
                        <a:t>of</a:t>
                      </a:r>
                      <a:r>
                        <a:rPr sz="1400" spc="55" dirty="0"/>
                        <a:t> </a:t>
                      </a:r>
                      <a:r>
                        <a:rPr sz="1400" spc="-5" dirty="0"/>
                        <a:t>Deep-water</a:t>
                      </a:r>
                      <a:r>
                        <a:rPr sz="1400" spc="50" dirty="0"/>
                        <a:t> </a:t>
                      </a:r>
                      <a:r>
                        <a:rPr sz="1400" spc="-5" dirty="0"/>
                        <a:t>Outer</a:t>
                      </a:r>
                      <a:r>
                        <a:rPr sz="1400" spc="60" dirty="0"/>
                        <a:t> </a:t>
                      </a:r>
                      <a:r>
                        <a:rPr sz="1400" spc="-5" dirty="0"/>
                        <a:t>Harbour, </a:t>
                      </a:r>
                      <a:r>
                        <a:rPr sz="1400" spc="-235" dirty="0"/>
                        <a:t> </a:t>
                      </a:r>
                      <a:r>
                        <a:rPr sz="1400" spc="-5" dirty="0"/>
                        <a:t>Paradip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241300" indent="-172720">
                        <a:lnSpc>
                          <a:spcPct val="100000"/>
                        </a:lnSpc>
                        <a:spcBef>
                          <a:spcPts val="254"/>
                        </a:spcBef>
                        <a:buChar char="•"/>
                        <a:tabLst>
                          <a:tab pos="240665" algn="l"/>
                          <a:tab pos="241300" algn="l"/>
                        </a:tabLst>
                      </a:pPr>
                      <a:r>
                        <a:rPr sz="1400"/>
                        <a:t>Project</a:t>
                      </a:r>
                      <a:r>
                        <a:rPr sz="1400" spc="-30"/>
                        <a:t> </a:t>
                      </a:r>
                      <a:r>
                        <a:rPr lang="en-US" sz="1400" spc="-5" dirty="0" smtClean="0"/>
                        <a:t>with held due to viability concerns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/>
                        <a:t>Rs</a:t>
                      </a:r>
                      <a:r>
                        <a:rPr sz="1400" spc="-30" dirty="0"/>
                        <a:t> </a:t>
                      </a:r>
                      <a:r>
                        <a:rPr sz="1400" spc="-5" dirty="0"/>
                        <a:t>8767</a:t>
                      </a:r>
                      <a:r>
                        <a:rPr sz="1400" spc="-30" dirty="0"/>
                        <a:t> </a:t>
                      </a:r>
                      <a:r>
                        <a:rPr sz="1400" dirty="0"/>
                        <a:t>crore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2384" marB="0"/>
                </a:tc>
              </a:tr>
              <a:tr h="683894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dirty="0"/>
                        <a:t>4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68580" marR="5969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/>
                        <a:t>Development</a:t>
                      </a:r>
                      <a:r>
                        <a:rPr sz="1400" spc="150" dirty="0"/>
                        <a:t> </a:t>
                      </a:r>
                      <a:r>
                        <a:rPr sz="1400" spc="-5" dirty="0"/>
                        <a:t>Deendayal</a:t>
                      </a:r>
                      <a:r>
                        <a:rPr sz="1400" spc="150" dirty="0"/>
                        <a:t> </a:t>
                      </a:r>
                      <a:r>
                        <a:rPr sz="1400" dirty="0"/>
                        <a:t>–</a:t>
                      </a:r>
                      <a:r>
                        <a:rPr sz="1400" spc="145" dirty="0"/>
                        <a:t> </a:t>
                      </a:r>
                      <a:r>
                        <a:rPr sz="1400" spc="-5" dirty="0"/>
                        <a:t>Tuna</a:t>
                      </a:r>
                      <a:r>
                        <a:rPr sz="1400" spc="150" dirty="0"/>
                        <a:t> </a:t>
                      </a:r>
                      <a:r>
                        <a:rPr sz="1400" spc="-5" dirty="0"/>
                        <a:t>Tekra</a:t>
                      </a:r>
                      <a:r>
                        <a:rPr sz="1400" spc="150" dirty="0"/>
                        <a:t> </a:t>
                      </a:r>
                      <a:r>
                        <a:rPr sz="1400" spc="-5" dirty="0"/>
                        <a:t>(in </a:t>
                      </a:r>
                      <a:r>
                        <a:rPr sz="1400" spc="-235" dirty="0"/>
                        <a:t> </a:t>
                      </a:r>
                      <a:r>
                        <a:rPr sz="1400" dirty="0"/>
                        <a:t>phases)</a:t>
                      </a:r>
                      <a:r>
                        <a:rPr sz="1400" spc="-35" dirty="0"/>
                        <a:t> </a:t>
                      </a:r>
                      <a:r>
                        <a:rPr sz="1400" spc="-5" dirty="0"/>
                        <a:t>on</a:t>
                      </a:r>
                      <a:r>
                        <a:rPr sz="1400" spc="-10" dirty="0"/>
                        <a:t> </a:t>
                      </a:r>
                      <a:r>
                        <a:rPr sz="1400" spc="10" dirty="0"/>
                        <a:t>West</a:t>
                      </a:r>
                      <a:r>
                        <a:rPr sz="1400" spc="-45" dirty="0"/>
                        <a:t> </a:t>
                      </a:r>
                      <a:r>
                        <a:rPr sz="1400" dirty="0"/>
                        <a:t>Coast</a:t>
                      </a:r>
                      <a:r>
                        <a:rPr sz="1400" spc="-10" dirty="0"/>
                        <a:t> </a:t>
                      </a:r>
                      <a:r>
                        <a:rPr sz="1400" spc="-5" dirty="0"/>
                        <a:t>with</a:t>
                      </a:r>
                      <a:r>
                        <a:rPr sz="1400" spc="10" dirty="0"/>
                        <a:t> </a:t>
                      </a:r>
                      <a:r>
                        <a:rPr sz="1400" spc="-5" dirty="0"/>
                        <a:t>19m deep-draft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APSEZ challenged its exclusion from the tender in the Gujarat High Court.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/>
                        <a:t>Rs</a:t>
                      </a:r>
                      <a:r>
                        <a:rPr sz="1400" spc="-30" dirty="0"/>
                        <a:t> </a:t>
                      </a:r>
                      <a:r>
                        <a:rPr sz="1400" spc="-5" dirty="0"/>
                        <a:t>3097</a:t>
                      </a:r>
                      <a:r>
                        <a:rPr sz="1400" spc="-30" dirty="0"/>
                        <a:t> </a:t>
                      </a:r>
                      <a:r>
                        <a:rPr sz="1400" dirty="0"/>
                        <a:t>crore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2384" marB="0"/>
                </a:tc>
              </a:tr>
            </a:tbl>
          </a:graphicData>
        </a:graphic>
      </p:graphicFrame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78130" y="29972"/>
            <a:ext cx="8247911" cy="391159"/>
          </a:xfrm>
          <a:solidFill>
            <a:schemeClr val="bg1"/>
          </a:solidFill>
        </p:spPr>
        <p:txBody>
          <a:bodyPr vert="horz" lIns="68579" tIns="34289" rIns="68579" bIns="34289" rtlCol="0" anchor="ctr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UPCOMING PORT PROJECTS/DEVELOPMENTS 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571500"/>
          </a:xfrm>
          <a:solidFill>
            <a:schemeClr val="bg1"/>
          </a:solidFill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UPCOMING PORT PROJECTS/DEVELOPMENTS 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23601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838010" y="4868467"/>
            <a:ext cx="305990" cy="123111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5D62C4-2407-4DED-9448-D832746F9E50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93AB237E-BD99-4C81-AE20-786B01B83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9730662"/>
              </p:ext>
            </p:extLst>
          </p:nvPr>
        </p:nvGraphicFramePr>
        <p:xfrm>
          <a:off x="285720" y="714362"/>
          <a:ext cx="8715437" cy="387851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42942"/>
                <a:gridCol w="5268628">
                  <a:extLst>
                    <a:ext uri="{9D8B030D-6E8A-4147-A177-3AD203B41FA5}">
                      <a16:colId xmlns="" xmlns:a16="http://schemas.microsoft.com/office/drawing/2014/main" val="3431791045"/>
                    </a:ext>
                  </a:extLst>
                </a:gridCol>
                <a:gridCol w="2803867">
                  <a:extLst>
                    <a:ext uri="{9D8B030D-6E8A-4147-A177-3AD203B41FA5}">
                      <a16:colId xmlns="" xmlns:a16="http://schemas.microsoft.com/office/drawing/2014/main" val="2817798202"/>
                    </a:ext>
                  </a:extLst>
                </a:gridCol>
              </a:tblGrid>
              <a:tr h="298498">
                <a:tc>
                  <a:txBody>
                    <a:bodyPr/>
                    <a:lstStyle/>
                    <a:p>
                      <a:pPr algn="ctr"/>
                      <a:r>
                        <a:rPr lang="en-IN" sz="150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SL No.</a:t>
                      </a:r>
                      <a:endParaRPr lang="en-IN" sz="150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/>
                        <a:t>Project </a:t>
                      </a:r>
                      <a:endParaRPr lang="en-IN" sz="15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Status</a:t>
                      </a:r>
                      <a:endParaRPr lang="en-IN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4225550654"/>
                  </a:ext>
                </a:extLst>
              </a:tr>
              <a:tr h="987339">
                <a:tc>
                  <a:txBody>
                    <a:bodyPr/>
                    <a:lstStyle/>
                    <a:p>
                      <a:pPr algn="ctr"/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kern="1200" dirty="0" smtClean="0"/>
                        <a:t>Creation Of Marine Infrastructure Facility At RBD, FOJ &amp; Main Units Of GRSE, Kolkata</a:t>
                      </a:r>
                      <a:endParaRPr lang="en-US" sz="15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1500" dirty="0" smtClean="0"/>
                        <a:t>Consultancy services</a:t>
                      </a:r>
                      <a:r>
                        <a:rPr lang="en-IN" sz="1500" baseline="0" dirty="0" smtClean="0"/>
                        <a:t> bid evaluation in progress. 4 parties short-listed for RFP including Tata Consulting Engineers-</a:t>
                      </a:r>
                      <a:r>
                        <a:rPr lang="en-IN" sz="1500" baseline="0" dirty="0" err="1" smtClean="0"/>
                        <a:t>Inros</a:t>
                      </a:r>
                      <a:r>
                        <a:rPr lang="en-IN" sz="1500" baseline="0" dirty="0" smtClean="0"/>
                        <a:t> </a:t>
                      </a:r>
                      <a:r>
                        <a:rPr lang="en-IN" sz="1500" baseline="0" dirty="0" err="1" smtClean="0"/>
                        <a:t>Lackner</a:t>
                      </a:r>
                      <a:endParaRPr lang="en-IN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</a:tr>
              <a:tr h="75772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/>
                        <a:t>Phase-1 development of Subarnarekha Port Private</a:t>
                      </a:r>
                      <a:r>
                        <a:rPr lang="en-US" sz="1500" kern="1200" baseline="0" dirty="0" smtClean="0"/>
                        <a:t> Ltd. in </a:t>
                      </a:r>
                      <a:r>
                        <a:rPr lang="en-US" sz="1500" kern="1200" baseline="0" dirty="0" err="1" smtClean="0"/>
                        <a:t>Balasore</a:t>
                      </a:r>
                      <a:r>
                        <a:rPr lang="en-US" sz="1500" kern="1200" baseline="0" dirty="0" smtClean="0"/>
                        <a:t> district of </a:t>
                      </a:r>
                      <a:r>
                        <a:rPr lang="en-US" sz="1500" kern="1200" baseline="0" dirty="0" err="1" smtClean="0"/>
                        <a:t>Odisha</a:t>
                      </a:r>
                      <a:r>
                        <a:rPr lang="en-US" sz="1500" kern="1200" dirty="0" smtClean="0"/>
                        <a:t> very</a:t>
                      </a:r>
                      <a:r>
                        <a:rPr lang="en-US" sz="1500" kern="1200" baseline="0" dirty="0" smtClean="0"/>
                        <a:t> </a:t>
                      </a:r>
                      <a:r>
                        <a:rPr lang="en-US" sz="1500" kern="1200" dirty="0" smtClean="0"/>
                        <a:t>near to </a:t>
                      </a:r>
                      <a:r>
                        <a:rPr lang="en-US" sz="1500" kern="1200" dirty="0" err="1" smtClean="0"/>
                        <a:t>Digha</a:t>
                      </a:r>
                      <a:endParaRPr lang="en-US" sz="15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kern="1200" dirty="0" smtClean="0"/>
                        <a:t>Project Management Consultancy appointment tender evaluation in process. DPR completed</a:t>
                      </a:r>
                      <a:endParaRPr lang="en-IN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75772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/>
                        <a:t>Planning, Masterplan &amp;</a:t>
                      </a:r>
                      <a:r>
                        <a:rPr lang="en-US" sz="1500" kern="1200" baseline="0" dirty="0" smtClean="0"/>
                        <a:t> Detailed Engineering </a:t>
                      </a:r>
                      <a:r>
                        <a:rPr lang="en-US" sz="1500" kern="1200" dirty="0" smtClean="0"/>
                        <a:t> &amp; Program</a:t>
                      </a:r>
                      <a:r>
                        <a:rPr lang="en-US" sz="1500" kern="1200" baseline="0" dirty="0" smtClean="0"/>
                        <a:t> </a:t>
                      </a:r>
                      <a:r>
                        <a:rPr lang="en-US" sz="1500" kern="1200" dirty="0" smtClean="0"/>
                        <a:t>management support </a:t>
                      </a:r>
                      <a:r>
                        <a:rPr lang="en-US" sz="1500" kern="1200" baseline="0" dirty="0" smtClean="0"/>
                        <a:t>for Land-Use &amp; Infrastructure  for SMP, Kolkata</a:t>
                      </a:r>
                      <a:endParaRPr lang="en-US" sz="15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1500" kern="1200" dirty="0" smtClean="0"/>
                        <a:t>Bid under evaluation to</a:t>
                      </a:r>
                      <a:r>
                        <a:rPr lang="en-IN" sz="1500" kern="1200" baseline="0" dirty="0" smtClean="0"/>
                        <a:t> appoint consultant</a:t>
                      </a:r>
                      <a:endParaRPr lang="en-IN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627736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 dirty="0" smtClean="0"/>
                        <a:t>Development of Greenfield</a:t>
                      </a:r>
                      <a:r>
                        <a:rPr lang="en-US" sz="1500" kern="1200" baseline="0" dirty="0" smtClean="0"/>
                        <a:t> Port at </a:t>
                      </a:r>
                      <a:r>
                        <a:rPr lang="en-US" sz="1500" kern="1200" baseline="0" dirty="0" err="1" smtClean="0"/>
                        <a:t>Tajpur</a:t>
                      </a:r>
                      <a:r>
                        <a:rPr lang="en-US" sz="1500" kern="1200" baseline="0" dirty="0" smtClean="0"/>
                        <a:t>, West Bengal</a:t>
                      </a:r>
                      <a:endParaRPr lang="en-US" sz="15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1500" kern="1200" dirty="0" smtClean="0"/>
                        <a:t>BOT</a:t>
                      </a:r>
                      <a:r>
                        <a:rPr lang="en-IN" sz="1500" kern="1200" baseline="0" dirty="0" smtClean="0"/>
                        <a:t> operators have been invited( 2</a:t>
                      </a:r>
                      <a:r>
                        <a:rPr lang="en-IN" sz="1500" kern="1200" baseline="30000" dirty="0" smtClean="0"/>
                        <a:t>nd</a:t>
                      </a:r>
                      <a:r>
                        <a:rPr lang="en-IN" sz="1500" kern="1200" baseline="0" dirty="0" smtClean="0"/>
                        <a:t> call in progress)</a:t>
                      </a:r>
                      <a:endParaRPr lang="en-IN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38574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423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2400" spc="30" dirty="0" smtClean="0">
                <a:solidFill>
                  <a:srgbClr val="002060"/>
                </a:solidFill>
              </a:rPr>
              <a:t>DRIVE</a:t>
            </a:r>
            <a:r>
              <a:rPr lang="en-US" sz="2400" spc="110" dirty="0" smtClean="0">
                <a:solidFill>
                  <a:srgbClr val="002060"/>
                </a:solidFill>
              </a:rPr>
              <a:t> </a:t>
            </a:r>
            <a:r>
              <a:rPr lang="en-US" sz="2400" spc="35" dirty="0" smtClean="0">
                <a:solidFill>
                  <a:srgbClr val="002060"/>
                </a:solidFill>
              </a:rPr>
              <a:t>CAPACITY</a:t>
            </a:r>
            <a:r>
              <a:rPr lang="en-US" sz="2400" spc="125" dirty="0" smtClean="0">
                <a:solidFill>
                  <a:srgbClr val="002060"/>
                </a:solidFill>
              </a:rPr>
              <a:t> </a:t>
            </a:r>
            <a:r>
              <a:rPr lang="en-US" sz="2400" spc="35" dirty="0" smtClean="0">
                <a:solidFill>
                  <a:srgbClr val="002060"/>
                </a:solidFill>
              </a:rPr>
              <a:t>EXPANSION</a:t>
            </a:r>
            <a:r>
              <a:rPr lang="en-US" sz="2400" spc="10" dirty="0" smtClean="0">
                <a:solidFill>
                  <a:srgbClr val="002060"/>
                </a:solidFill>
              </a:rPr>
              <a:t> </a:t>
            </a:r>
            <a:r>
              <a:rPr lang="en-US" sz="2400" spc="35" dirty="0" smtClean="0">
                <a:solidFill>
                  <a:srgbClr val="002060"/>
                </a:solidFill>
              </a:rPr>
              <a:t>ACROSS</a:t>
            </a:r>
            <a:r>
              <a:rPr lang="en-US" sz="2400" spc="100" dirty="0" smtClean="0">
                <a:solidFill>
                  <a:srgbClr val="002060"/>
                </a:solidFill>
              </a:rPr>
              <a:t> </a:t>
            </a:r>
            <a:r>
              <a:rPr lang="en-US" sz="2400" spc="35" dirty="0" smtClean="0">
                <a:solidFill>
                  <a:srgbClr val="002060"/>
                </a:solidFill>
              </a:rPr>
              <a:t>MAJOR</a:t>
            </a:r>
            <a:r>
              <a:rPr lang="en-US" sz="2400" spc="95" dirty="0" smtClean="0">
                <a:solidFill>
                  <a:srgbClr val="002060"/>
                </a:solidFill>
              </a:rPr>
              <a:t> </a:t>
            </a:r>
            <a:r>
              <a:rPr lang="en-US" sz="2400" spc="40" dirty="0" smtClean="0">
                <a:solidFill>
                  <a:srgbClr val="002060"/>
                </a:solidFill>
              </a:rPr>
              <a:t>PORTS(STATUS)</a:t>
            </a:r>
            <a:endParaRPr sz="2400" spc="4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7867269" y="4924674"/>
            <a:ext cx="774700" cy="12759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r>
              <a:rPr spc="30" dirty="0"/>
              <a:t>Con</a:t>
            </a:r>
            <a:r>
              <a:rPr spc="35" dirty="0"/>
              <a:t>fi</a:t>
            </a:r>
            <a:r>
              <a:rPr spc="30" dirty="0"/>
              <a:t>den</a:t>
            </a:r>
            <a:r>
              <a:rPr spc="35" dirty="0"/>
              <a:t>t</a:t>
            </a:r>
            <a:r>
              <a:rPr spc="20" dirty="0"/>
              <a:t>i</a:t>
            </a:r>
            <a:r>
              <a:rPr spc="30" dirty="0"/>
              <a:t>a</a:t>
            </a:r>
            <a:r>
              <a:rPr dirty="0"/>
              <a:t>l</a:t>
            </a:r>
            <a:r>
              <a:rPr spc="-95" dirty="0"/>
              <a:t> </a:t>
            </a:r>
            <a:fld id="{81D60167-4931-47E6-BA6A-407CBD079E47}" type="slidenum">
              <a:rPr dirty="0"/>
              <a:pPr marL="12700">
                <a:spcBef>
                  <a:spcPts val="35"/>
                </a:spcBef>
              </a:pPr>
              <a:t>53</a:t>
            </a:fld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62392"/>
            <a:ext cx="8715436" cy="395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29971"/>
            <a:ext cx="8637274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2400" spc="30" dirty="0" smtClean="0">
                <a:solidFill>
                  <a:srgbClr val="002060"/>
                </a:solidFill>
              </a:rPr>
              <a:t>DRIVE</a:t>
            </a:r>
            <a:r>
              <a:rPr lang="en-US" sz="2400" spc="110" dirty="0" smtClean="0">
                <a:solidFill>
                  <a:srgbClr val="002060"/>
                </a:solidFill>
              </a:rPr>
              <a:t> </a:t>
            </a:r>
            <a:r>
              <a:rPr lang="en-US" sz="2400" spc="35" dirty="0" smtClean="0">
                <a:solidFill>
                  <a:srgbClr val="002060"/>
                </a:solidFill>
              </a:rPr>
              <a:t>CAPACITY</a:t>
            </a:r>
            <a:r>
              <a:rPr lang="en-US" sz="2400" spc="125" dirty="0" smtClean="0">
                <a:solidFill>
                  <a:srgbClr val="002060"/>
                </a:solidFill>
              </a:rPr>
              <a:t> </a:t>
            </a:r>
            <a:r>
              <a:rPr lang="en-US" sz="2400" spc="35" dirty="0" smtClean="0">
                <a:solidFill>
                  <a:srgbClr val="002060"/>
                </a:solidFill>
              </a:rPr>
              <a:t>EXPANSION</a:t>
            </a:r>
            <a:r>
              <a:rPr lang="en-US" sz="2400" spc="10" dirty="0" smtClean="0">
                <a:solidFill>
                  <a:srgbClr val="002060"/>
                </a:solidFill>
              </a:rPr>
              <a:t> </a:t>
            </a:r>
            <a:r>
              <a:rPr lang="en-US" sz="2400" spc="35" dirty="0" smtClean="0">
                <a:solidFill>
                  <a:srgbClr val="002060"/>
                </a:solidFill>
              </a:rPr>
              <a:t>ACROSS</a:t>
            </a:r>
            <a:r>
              <a:rPr lang="en-US" sz="2400" spc="100" dirty="0" smtClean="0">
                <a:solidFill>
                  <a:srgbClr val="002060"/>
                </a:solidFill>
              </a:rPr>
              <a:t> </a:t>
            </a:r>
            <a:r>
              <a:rPr lang="en-US" sz="2400" spc="35" dirty="0" smtClean="0">
                <a:solidFill>
                  <a:srgbClr val="002060"/>
                </a:solidFill>
              </a:rPr>
              <a:t>MAJOR</a:t>
            </a:r>
            <a:r>
              <a:rPr lang="en-US" sz="2400" spc="95" dirty="0" smtClean="0">
                <a:solidFill>
                  <a:srgbClr val="002060"/>
                </a:solidFill>
              </a:rPr>
              <a:t> </a:t>
            </a:r>
            <a:r>
              <a:rPr lang="en-US" sz="2400" spc="40" dirty="0" smtClean="0">
                <a:solidFill>
                  <a:srgbClr val="002060"/>
                </a:solidFill>
              </a:rPr>
              <a:t>PORTS(STATUS)</a:t>
            </a:r>
            <a:endParaRPr lang="en-US" sz="2400" spc="40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7867269" y="4924674"/>
            <a:ext cx="774700" cy="12759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r>
              <a:rPr spc="30" dirty="0"/>
              <a:t>Con</a:t>
            </a:r>
            <a:r>
              <a:rPr spc="35" dirty="0"/>
              <a:t>fi</a:t>
            </a:r>
            <a:r>
              <a:rPr spc="30" dirty="0"/>
              <a:t>den</a:t>
            </a:r>
            <a:r>
              <a:rPr spc="35" dirty="0"/>
              <a:t>t</a:t>
            </a:r>
            <a:r>
              <a:rPr spc="20" dirty="0"/>
              <a:t>i</a:t>
            </a:r>
            <a:r>
              <a:rPr spc="30" dirty="0"/>
              <a:t>a</a:t>
            </a:r>
            <a:r>
              <a:rPr dirty="0"/>
              <a:t>l</a:t>
            </a:r>
            <a:r>
              <a:rPr spc="-95" dirty="0"/>
              <a:t> </a:t>
            </a:r>
            <a:fld id="{81D60167-4931-47E6-BA6A-407CBD079E47}" type="slidenum">
              <a:rPr dirty="0"/>
              <a:pPr marL="12700">
                <a:spcBef>
                  <a:spcPts val="35"/>
                </a:spcBef>
              </a:pPr>
              <a:t>54</a:t>
            </a:fld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8"/>
            <a:ext cx="8715436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0" y="29971"/>
            <a:ext cx="878015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2400" spc="35" dirty="0" smtClean="0">
                <a:solidFill>
                  <a:srgbClr val="002060"/>
                </a:solidFill>
              </a:rPr>
              <a:t>DRIVE CAPACITY EXPANSION ACROSS MAJOR PORTS(STATUS)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7867269" y="4924674"/>
            <a:ext cx="774700" cy="12759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r>
              <a:rPr spc="30" dirty="0"/>
              <a:t>Con</a:t>
            </a:r>
            <a:r>
              <a:rPr spc="35" dirty="0"/>
              <a:t>fi</a:t>
            </a:r>
            <a:r>
              <a:rPr spc="30" dirty="0"/>
              <a:t>den</a:t>
            </a:r>
            <a:r>
              <a:rPr spc="35" dirty="0"/>
              <a:t>t</a:t>
            </a:r>
            <a:r>
              <a:rPr spc="20" dirty="0"/>
              <a:t>i</a:t>
            </a:r>
            <a:r>
              <a:rPr spc="30" dirty="0"/>
              <a:t>a</a:t>
            </a:r>
            <a:r>
              <a:rPr dirty="0"/>
              <a:t>l</a:t>
            </a:r>
            <a:r>
              <a:rPr spc="-95" dirty="0"/>
              <a:t> </a:t>
            </a:r>
            <a:fld id="{81D60167-4931-47E6-BA6A-407CBD079E47}" type="slidenum">
              <a:rPr dirty="0"/>
              <a:pPr marL="12700">
                <a:spcBef>
                  <a:spcPts val="35"/>
                </a:spcBef>
              </a:pPr>
              <a:t>55</a:t>
            </a:fld>
            <a:endParaRPr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6"/>
            <a:ext cx="892971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131" y="29971"/>
            <a:ext cx="856583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2400" spc="35" dirty="0" smtClean="0">
                <a:solidFill>
                  <a:srgbClr val="002060"/>
                </a:solidFill>
              </a:rPr>
              <a:t>DRIVE CAPACITY EXPANSION ACROSS MAJOR PORTS(STATUS)</a:t>
            </a:r>
            <a:endParaRPr lang="en-US" sz="2400" spc="40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xfrm>
            <a:off x="7867269" y="4924674"/>
            <a:ext cx="774700" cy="12759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spcBef>
                <a:spcPts val="35"/>
              </a:spcBef>
            </a:pPr>
            <a:r>
              <a:rPr spc="30" dirty="0"/>
              <a:t>Con</a:t>
            </a:r>
            <a:r>
              <a:rPr spc="35" dirty="0"/>
              <a:t>fi</a:t>
            </a:r>
            <a:r>
              <a:rPr spc="30" dirty="0"/>
              <a:t>den</a:t>
            </a:r>
            <a:r>
              <a:rPr spc="35" dirty="0"/>
              <a:t>t</a:t>
            </a:r>
            <a:r>
              <a:rPr spc="20" dirty="0"/>
              <a:t>i</a:t>
            </a:r>
            <a:r>
              <a:rPr spc="30" dirty="0"/>
              <a:t>a</a:t>
            </a:r>
            <a:r>
              <a:rPr dirty="0"/>
              <a:t>l</a:t>
            </a:r>
            <a:r>
              <a:rPr spc="-95" dirty="0"/>
              <a:t> </a:t>
            </a:r>
            <a:fld id="{81D60167-4931-47E6-BA6A-407CBD079E47}" type="slidenum">
              <a:rPr dirty="0"/>
              <a:pPr marL="12700">
                <a:spcBef>
                  <a:spcPts val="35"/>
                </a:spcBef>
              </a:pPr>
              <a:t>56</a:t>
            </a:fld>
            <a:endParaRPr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800"/>
            <a:ext cx="8786874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n-US" sz="4400" b="1" spc="55" dirty="0" smtClean="0">
                <a:solidFill>
                  <a:srgbClr val="FFFF00"/>
                </a:solidFill>
                <a:latin typeface="MS Gothic" pitchFamily="49" charset="-128"/>
                <a:ea typeface="MS Gothic" pitchFamily="49" charset="-128"/>
              </a:rPr>
              <a:t>THANK</a:t>
            </a:r>
            <a:r>
              <a:rPr lang="en-US" sz="4400" b="1" spc="25" dirty="0" smtClean="0">
                <a:solidFill>
                  <a:srgbClr val="FFFF00"/>
                </a:solidFill>
                <a:latin typeface="MS Gothic" pitchFamily="49" charset="-128"/>
                <a:ea typeface="MS Gothic" pitchFamily="49" charset="-128"/>
              </a:rPr>
              <a:t> </a:t>
            </a:r>
            <a:r>
              <a:rPr lang="en-US" sz="4400" b="1" spc="45" dirty="0" smtClean="0">
                <a:solidFill>
                  <a:srgbClr val="FFFF00"/>
                </a:solidFill>
                <a:latin typeface="MS Gothic" pitchFamily="49" charset="-128"/>
                <a:ea typeface="MS Gothic" pitchFamily="49" charset="-128"/>
              </a:rPr>
              <a:t>YOU</a:t>
            </a:r>
            <a:endParaRPr sz="4400" b="1">
              <a:latin typeface="MS Gothic" pitchFamily="49" charset="-128"/>
              <a:ea typeface="MS Gothic" pitchFamily="49" charset="-128"/>
            </a:endParaRPr>
          </a:p>
        </p:txBody>
      </p:sp>
      <p:sp>
        <p:nvSpPr>
          <p:cNvPr id="151" name="Google Shape;151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3929058" y="1500180"/>
            <a:ext cx="4500594" cy="18573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-US" sz="4000" dirty="0" smtClean="0">
                <a:solidFill>
                  <a:srgbClr val="002060"/>
                </a:solidFill>
                <a:latin typeface="Agency FB" pitchFamily="34" charset="0"/>
              </a:rPr>
              <a:t>STUDY OF EAST COAST PORTS – </a:t>
            </a:r>
            <a:r>
              <a:rPr lang="en-US" sz="4000" dirty="0" smtClean="0">
                <a:solidFill>
                  <a:srgbClr val="3333FF"/>
                </a:solidFill>
                <a:latin typeface="Agency FB" pitchFamily="34" charset="0"/>
              </a:rPr>
              <a:t>LAYOUTS/PORT FEATURES</a:t>
            </a:r>
            <a:endParaRPr lang="en-US" sz="4000" dirty="0">
              <a:solidFill>
                <a:srgbClr val="3333FF"/>
              </a:solidFill>
              <a:latin typeface="Agency FB" pitchFamily="34" charset="0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0" y="503350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700">
              <a:solidFill>
                <a:schemeClr val="accent6"/>
              </a:solidFill>
              <a:latin typeface="Agency FB" pitchFamily="34" charset="0"/>
              <a:ea typeface="Roboto Slab"/>
              <a:cs typeface="Roboto Slab"/>
              <a:sym typeface="Roboto Slab"/>
            </a:endParaRPr>
          </a:p>
        </p:txBody>
      </p:sp>
      <p:sp>
        <p:nvSpPr>
          <p:cNvPr id="5" name="Google Shape;144;p16"/>
          <p:cNvSpPr txBox="1"/>
          <p:nvPr/>
        </p:nvSpPr>
        <p:spPr>
          <a:xfrm>
            <a:off x="0" y="500048"/>
            <a:ext cx="3471300" cy="3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0" dirty="0" smtClean="0">
                <a:solidFill>
                  <a:srgbClr val="002060"/>
                </a:solidFill>
                <a:latin typeface="Agency FB" pitchFamily="34" charset="0"/>
                <a:ea typeface="Roboto Slab"/>
                <a:cs typeface="Adobe Devanagari" pitchFamily="18" charset="0"/>
                <a:sym typeface="Roboto Slab"/>
              </a:rPr>
              <a:t>2</a:t>
            </a:r>
            <a:endParaRPr sz="20000">
              <a:solidFill>
                <a:srgbClr val="002060"/>
              </a:solidFill>
              <a:latin typeface="Agency FB" pitchFamily="34" charset="0"/>
              <a:ea typeface="Roboto Slab"/>
              <a:cs typeface="Adobe Devanagari" pitchFamily="18" charset="0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V.O.C.P.T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14362"/>
            <a:ext cx="4286280" cy="41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00562" y="428610"/>
            <a:ext cx="46434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Artificial </a:t>
            </a:r>
            <a:r>
              <a:rPr lang="en-US" dirty="0" err="1" smtClean="0"/>
              <a:t>Harbour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Length of Entrance Channel: 	About 7 </a:t>
            </a:r>
            <a:r>
              <a:rPr lang="en-US" dirty="0" err="1" smtClean="0"/>
              <a:t>kilometres</a:t>
            </a:r>
            <a:endParaRPr lang="en-US" dirty="0" smtClean="0"/>
          </a:p>
          <a:p>
            <a:r>
              <a:rPr lang="en-US" dirty="0" smtClean="0"/>
              <a:t>Depth of Channel: -14.2m at chart datum</a:t>
            </a:r>
          </a:p>
          <a:p>
            <a:endParaRPr lang="en-US" dirty="0" smtClean="0"/>
          </a:p>
          <a:p>
            <a:r>
              <a:rPr lang="en-US" dirty="0" smtClean="0"/>
              <a:t>Length of Breakwaters </a:t>
            </a:r>
          </a:p>
          <a:p>
            <a:r>
              <a:rPr lang="en-US" dirty="0" smtClean="0"/>
              <a:t>North Breakwater	-	4098.66 m</a:t>
            </a:r>
          </a:p>
          <a:p>
            <a:r>
              <a:rPr lang="en-US" dirty="0" smtClean="0"/>
              <a:t>South Breakwater	-	3873.37 m</a:t>
            </a:r>
          </a:p>
          <a:p>
            <a:endParaRPr lang="en-US" dirty="0" smtClean="0"/>
          </a:p>
          <a:p>
            <a:r>
              <a:rPr lang="en-US" dirty="0" smtClean="0"/>
              <a:t>Nature of Dredge Material :</a:t>
            </a:r>
          </a:p>
          <a:p>
            <a:endParaRPr lang="en-US" dirty="0" smtClean="0"/>
          </a:p>
          <a:p>
            <a:r>
              <a:rPr lang="en-US" dirty="0" smtClean="0"/>
              <a:t>Maintenance Dredging Volume : 1.5 Million Cubic Meter _ September 2021 Data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V.O.C.P.T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 t="13559"/>
          <a:stretch>
            <a:fillRect/>
          </a:stretch>
        </p:blipFill>
        <p:spPr bwMode="auto">
          <a:xfrm>
            <a:off x="214282" y="928676"/>
            <a:ext cx="857252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85720" y="571486"/>
            <a:ext cx="8358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Traffic Handled ( in '000‘ </a:t>
            </a:r>
            <a:r>
              <a:rPr lang="en-US" b="1" dirty="0" err="1" smtClean="0"/>
              <a:t>Tonnes</a:t>
            </a:r>
            <a:r>
              <a:rPr lang="en-US" b="1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94398" cy="738664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V.O.C.P.T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D7BC1-51E5-4D18-9B24-44CAE328561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52"/>
            <a:ext cx="3857652" cy="370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28596" y="571486"/>
            <a:ext cx="3857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Strategic Location of VOCPT</a:t>
            </a: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/>
          <a:srcRect l="5136" t="18220" r="7087" b="2330"/>
          <a:stretch>
            <a:fillRect/>
          </a:stretch>
        </p:blipFill>
        <p:spPr bwMode="auto">
          <a:xfrm>
            <a:off x="4500561" y="1142990"/>
            <a:ext cx="442915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00562" y="571486"/>
            <a:ext cx="44291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Export/Import </a:t>
            </a:r>
            <a:r>
              <a:rPr lang="en-US" b="1" dirty="0" err="1" smtClean="0"/>
              <a:t>Transhipment</a:t>
            </a:r>
            <a:r>
              <a:rPr lang="en-US" b="1" dirty="0" smtClean="0"/>
              <a:t> Details </a:t>
            </a:r>
          </a:p>
          <a:p>
            <a:pPr algn="ctr"/>
            <a:r>
              <a:rPr lang="en-US" sz="1100" b="1" dirty="0" smtClean="0"/>
              <a:t>(in </a:t>
            </a:r>
            <a:r>
              <a:rPr lang="en-US" sz="1100" b="1" dirty="0" err="1" smtClean="0"/>
              <a:t>lakh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tonnes</a:t>
            </a:r>
            <a:r>
              <a:rPr lang="en-US" sz="1100" b="1" dirty="0" smtClean="0"/>
              <a:t>)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44546A"/>
      </a:accent2>
      <a:accent3>
        <a:srgbClr val="4472C4"/>
      </a:accent3>
      <a:accent4>
        <a:srgbClr val="163A5A"/>
      </a:accent4>
      <a:accent5>
        <a:srgbClr val="5B9BD5"/>
      </a:accent5>
      <a:accent6>
        <a:srgbClr val="102B43"/>
      </a:accent6>
      <a:hlink>
        <a:srgbClr val="6F3B55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2890</TotalTime>
  <Words>3561</Words>
  <PresentationFormat>On-screen Show (16:9)</PresentationFormat>
  <Paragraphs>1203</Paragraphs>
  <Slides>57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Arial</vt:lpstr>
      <vt:lpstr>Calisto MT</vt:lpstr>
      <vt:lpstr>Roboto Slab</vt:lpstr>
      <vt:lpstr>Goudy Old Style</vt:lpstr>
      <vt:lpstr>Bahnschrift SemiLight SemiConde</vt:lpstr>
      <vt:lpstr>Agency FB</vt:lpstr>
      <vt:lpstr>Adobe Devanagari</vt:lpstr>
      <vt:lpstr>Bahnschrift SemiBold</vt:lpstr>
      <vt:lpstr>Calibri</vt:lpstr>
      <vt:lpstr>Times New Roman</vt:lpstr>
      <vt:lpstr>Nixie One</vt:lpstr>
      <vt:lpstr>Wingdings</vt:lpstr>
      <vt:lpstr>Arial MT</vt:lpstr>
      <vt:lpstr>MS Gothic</vt:lpstr>
      <vt:lpstr>Impact</vt:lpstr>
      <vt:lpstr>Warwick template</vt:lpstr>
      <vt:lpstr> Comparison Of West &amp; East Coast Ports And Challenges In Development Of Ports In East Coast of India      BCC&amp;I, 11th edition of Annual Shipping and Logistics Conclave  February 25, 2022  Devdatta Bose  Group Sector Head-Ports &amp; Harbours Contact +91 9987615129 </vt:lpstr>
      <vt:lpstr>INTRODUCTION</vt:lpstr>
      <vt:lpstr>PORTS IN INDIA</vt:lpstr>
      <vt:lpstr>INDIAN PORTS TRAFFIC</vt:lpstr>
      <vt:lpstr>EAST INDIA PORTS</vt:lpstr>
      <vt:lpstr>STUDY OF EAST COAST PORTS – LAYOUTS/PORT FEATURES</vt:lpstr>
      <vt:lpstr>V.O.C.P.T</vt:lpstr>
      <vt:lpstr>V.O.C.P.T</vt:lpstr>
      <vt:lpstr>V.O.C.P.T</vt:lpstr>
      <vt:lpstr>CHENNAI PORT</vt:lpstr>
      <vt:lpstr>CHENNAI PORT</vt:lpstr>
      <vt:lpstr>ENNORE PORT</vt:lpstr>
      <vt:lpstr>ENNORE PORT</vt:lpstr>
      <vt:lpstr>VISAKHAPATNAM PORT</vt:lpstr>
      <vt:lpstr>PARADIP PORT</vt:lpstr>
      <vt:lpstr>GANGAVARAM PORT</vt:lpstr>
      <vt:lpstr>KOLKATA PORT</vt:lpstr>
      <vt:lpstr>COMPARISON OF EAST &amp; WEST COAST PORTS</vt:lpstr>
      <vt:lpstr>COMPARISON OF EAST &amp; WEST COAST PORTS – LENGTH OF ENTRANCE CHANNEL/TYPE OF HARBOUR</vt:lpstr>
      <vt:lpstr>LOCATION AND TOPOGRAPHY – MAJOR PORTS – EAST COAST</vt:lpstr>
      <vt:lpstr>LOCATION AND TOPOGRAPHY – MAJOR PORTS – EAST COAST</vt:lpstr>
      <vt:lpstr>LOCATION AND TOPOGRAPHY – MAJOR PORTS – WEST COAST</vt:lpstr>
      <vt:lpstr>COMPARISON OF EAST &amp; WEST COAST PORTS - DREDGING</vt:lpstr>
      <vt:lpstr>Slide 24</vt:lpstr>
      <vt:lpstr>Slide 25</vt:lpstr>
      <vt:lpstr>COMPARISON OF EAST &amp; WEST COAST PORTS – TRAFFIC HANDLED</vt:lpstr>
      <vt:lpstr>INDIAN CONTAINER MARKET</vt:lpstr>
      <vt:lpstr>INDIAN CONTAINER MARKET TRENDS</vt:lpstr>
      <vt:lpstr>TOP INDIAN CONTAINER TERMINALS (WEST COAST)</vt:lpstr>
      <vt:lpstr>INDIAN CONTAINER TERMINALS (EAST COAST))</vt:lpstr>
      <vt:lpstr>MAJOR PORTS BULK TRAFFIC (EAST COAST))</vt:lpstr>
      <vt:lpstr>INDIAN BULK TRAFFIC HANDLED (WEST COAST))</vt:lpstr>
      <vt:lpstr>COMPARISON OF EAST &amp; WEST COAST PORTS – COMMODITY SHARE</vt:lpstr>
      <vt:lpstr>COMMODITY SHARE-(EAST COAST))</vt:lpstr>
      <vt:lpstr>COMMODITY SHARE-(WEST COAST))</vt:lpstr>
      <vt:lpstr>CHALLENGES IN DEVELOPMENT OF EAST COAST PORTS</vt:lpstr>
      <vt:lpstr>LITTORAL DRIFT</vt:lpstr>
      <vt:lpstr>LITTORAL DRIFT – INDIAN COAST</vt:lpstr>
      <vt:lpstr>LITTORAL DRIFT _ EAST COAST_ CHENNAI PORT</vt:lpstr>
      <vt:lpstr>CYCLONES – INDIAN COAST TREND</vt:lpstr>
      <vt:lpstr>CYCLONES – INDIAN COAST TREND</vt:lpstr>
      <vt:lpstr>OPPORTUNITIES IN DEVELOPMENT OF EAST COAST PORTS</vt:lpstr>
      <vt:lpstr>WHY EAST COAST</vt:lpstr>
      <vt:lpstr>LAND BANK MONETISATION</vt:lpstr>
      <vt:lpstr>TRANSHIPMENT</vt:lpstr>
      <vt:lpstr>CONSIDERATION FOR PORT LOCATION_ EAST COAST</vt:lpstr>
      <vt:lpstr>NEPAL CARGO TRANSHIPMENT</vt:lpstr>
      <vt:lpstr>INTERNATIONAL TRADE POLICIES</vt:lpstr>
      <vt:lpstr>INDIAN PORT DEVELOPMENTS/OPPORTUNITIES</vt:lpstr>
      <vt:lpstr>UPCOMING PORT PROJECTS/DEVELOPMENTS </vt:lpstr>
      <vt:lpstr>UPCOMING PORT PROJECTS/DEVELOPMENTS </vt:lpstr>
      <vt:lpstr>UPCOMING PORT PROJECTS/DEVELOPMENTS </vt:lpstr>
      <vt:lpstr>DRIVE CAPACITY EXPANSION ACROSS MAJOR PORTS(STATUS)</vt:lpstr>
      <vt:lpstr>DRIVE CAPACITY EXPANSION ACROSS MAJOR PORTS(STATUS)</vt:lpstr>
      <vt:lpstr>DRIVE CAPACITY EXPANSION ACROSS MAJOR PORTS(STATUS)</vt:lpstr>
      <vt:lpstr>DRIVE CAPACITY EXPANSION ACROSS MAJOR PORTS(STATUS)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user</dc:creator>
  <cp:lastModifiedBy>user</cp:lastModifiedBy>
  <cp:revision>90</cp:revision>
  <dcterms:modified xsi:type="dcterms:W3CDTF">2022-02-25T06:38:32Z</dcterms:modified>
</cp:coreProperties>
</file>